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49" r:id="rId3"/>
    <p:sldId id="310" r:id="rId4"/>
    <p:sldId id="291" r:id="rId5"/>
    <p:sldId id="292" r:id="rId6"/>
    <p:sldId id="305" r:id="rId7"/>
    <p:sldId id="275" r:id="rId8"/>
    <p:sldId id="352" r:id="rId9"/>
    <p:sldId id="348" r:id="rId10"/>
    <p:sldId id="303" r:id="rId11"/>
    <p:sldId id="302" r:id="rId12"/>
    <p:sldId id="309" r:id="rId13"/>
    <p:sldId id="350" r:id="rId14"/>
    <p:sldId id="293" r:id="rId15"/>
    <p:sldId id="265" r:id="rId16"/>
    <p:sldId id="267" r:id="rId17"/>
    <p:sldId id="343" r:id="rId18"/>
    <p:sldId id="344" r:id="rId19"/>
    <p:sldId id="345" r:id="rId20"/>
    <p:sldId id="346" r:id="rId21"/>
    <p:sldId id="266" r:id="rId22"/>
    <p:sldId id="319" r:id="rId23"/>
    <p:sldId id="353" r:id="rId24"/>
    <p:sldId id="322" r:id="rId25"/>
    <p:sldId id="338" r:id="rId26"/>
    <p:sldId id="339" r:id="rId27"/>
    <p:sldId id="325" r:id="rId28"/>
    <p:sldId id="323" r:id="rId29"/>
    <p:sldId id="340" r:id="rId30"/>
    <p:sldId id="341" r:id="rId31"/>
    <p:sldId id="334" r:id="rId32"/>
    <p:sldId id="342" r:id="rId33"/>
    <p:sldId id="354" r:id="rId34"/>
    <p:sldId id="33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638" autoAdjust="0"/>
    <p:restoredTop sz="83500" autoAdjust="0"/>
  </p:normalViewPr>
  <p:slideViewPr>
    <p:cSldViewPr>
      <p:cViewPr varScale="1">
        <p:scale>
          <a:sx n="100" d="100"/>
          <a:sy n="100" d="100"/>
        </p:scale>
        <p:origin x="-10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mrek\sourcedepot\bshield\AjaxScope\paper\sosp07\expts\expt1-base-full-postdrilldown-perf-comparison-firefo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mrek\sourcedepot\bshield\AjaxScope\paper\sosp07\expts\expt1-base-full-postdrilldown-perf-comparison-firefo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mrek\sourcedepot\bshield\AjaxScope\paper\sosp07\expts\Copy%20of%20expt5-memleakperf.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5587139107611551"/>
          <c:y val="0.22015791998547871"/>
          <c:w val="0.7441286089238881"/>
          <c:h val="0.66944892234953024"/>
        </c:manualLayout>
      </c:layout>
      <c:lineChart>
        <c:grouping val="standard"/>
        <c:ser>
          <c:idx val="0"/>
          <c:order val="0"/>
          <c:tx>
            <c:v>Full Profiling</c:v>
          </c:tx>
          <c:spPr>
            <a:ln>
              <a:noFill/>
            </a:ln>
          </c:spPr>
          <c:marker>
            <c:symbol val="circle"/>
            <c:size val="4"/>
          </c:marker>
          <c:val>
            <c:numRef>
              <c:f>Sheet6!$E$2:$E$62</c:f>
              <c:numCache>
                <c:formatCode>0%</c:formatCode>
                <c:ptCount val="61"/>
                <c:pt idx="0">
                  <c:v>6.9573283858999293E-7</c:v>
                </c:pt>
                <c:pt idx="1">
                  <c:v>0.39729589183567587</c:v>
                </c:pt>
                <c:pt idx="2">
                  <c:v>2.1111893033075509E-6</c:v>
                </c:pt>
                <c:pt idx="3">
                  <c:v>6.3965884861407776E-6</c:v>
                </c:pt>
                <c:pt idx="4">
                  <c:v>1.3086816720257235</c:v>
                </c:pt>
                <c:pt idx="5">
                  <c:v>0.66037735849056911</c:v>
                </c:pt>
                <c:pt idx="6">
                  <c:v>0.64840182648402434</c:v>
                </c:pt>
                <c:pt idx="7">
                  <c:v>0.32978723404255456</c:v>
                </c:pt>
                <c:pt idx="8">
                  <c:v>0.58288770053475969</c:v>
                </c:pt>
                <c:pt idx="9">
                  <c:v>0.41290322580645306</c:v>
                </c:pt>
                <c:pt idx="10">
                  <c:v>0.12800000000000006</c:v>
                </c:pt>
                <c:pt idx="11">
                  <c:v>0.23200000000000021</c:v>
                </c:pt>
                <c:pt idx="12">
                  <c:v>0.97600000000000053</c:v>
                </c:pt>
                <c:pt idx="13">
                  <c:v>2.9107142857142847</c:v>
                </c:pt>
                <c:pt idx="14">
                  <c:v>2.7522935779816844E-5</c:v>
                </c:pt>
                <c:pt idx="15">
                  <c:v>3.1914893617021607E-5</c:v>
                </c:pt>
                <c:pt idx="16">
                  <c:v>0.17204301075268824</c:v>
                </c:pt>
                <c:pt idx="17">
                  <c:v>3.8461538461538761E-5</c:v>
                </c:pt>
                <c:pt idx="18">
                  <c:v>0.45312500000000006</c:v>
                </c:pt>
                <c:pt idx="19">
                  <c:v>0.76190476190476186</c:v>
                </c:pt>
                <c:pt idx="20">
                  <c:v>9.3750000000001357E-5</c:v>
                </c:pt>
                <c:pt idx="21">
                  <c:v>0.93750000000000022</c:v>
                </c:pt>
                <c:pt idx="22">
                  <c:v>1.8750000000000144E-4</c:v>
                </c:pt>
                <c:pt idx="23">
                  <c:v>1.8750000000000144E-4</c:v>
                </c:pt>
                <c:pt idx="24">
                  <c:v>1.9374999999999929</c:v>
                </c:pt>
                <c:pt idx="25">
                  <c:v>0.19871794871795015</c:v>
                </c:pt>
                <c:pt idx="26">
                  <c:v>0.77419354838709653</c:v>
                </c:pt>
                <c:pt idx="27">
                  <c:v>1.4238227146814353</c:v>
                </c:pt>
                <c:pt idx="28">
                  <c:v>0.31197771587744005</c:v>
                </c:pt>
                <c:pt idx="29">
                  <c:v>0.76981132075471714</c:v>
                </c:pt>
                <c:pt idx="30">
                  <c:v>0.46118721461187234</c:v>
                </c:pt>
                <c:pt idx="31">
                  <c:v>0.326315789473687</c:v>
                </c:pt>
                <c:pt idx="32">
                  <c:v>0.47416413373860306</c:v>
                </c:pt>
                <c:pt idx="33">
                  <c:v>0.79487179487179482</c:v>
                </c:pt>
                <c:pt idx="34">
                  <c:v>1.4576271186440615</c:v>
                </c:pt>
                <c:pt idx="35">
                  <c:v>1.2875536480686765E-5</c:v>
                </c:pt>
                <c:pt idx="36">
                  <c:v>0.5</c:v>
                </c:pt>
                <c:pt idx="37">
                  <c:v>2.7272727272727646E-5</c:v>
                </c:pt>
                <c:pt idx="38">
                  <c:v>0.28440366972477293</c:v>
                </c:pt>
                <c:pt idx="39">
                  <c:v>7.2580645161290285</c:v>
                </c:pt>
                <c:pt idx="40">
                  <c:v>0.2978723404255319</c:v>
                </c:pt>
                <c:pt idx="41">
                  <c:v>3.4714285714285604</c:v>
                </c:pt>
                <c:pt idx="42">
                  <c:v>3.1914893617021607E-5</c:v>
                </c:pt>
                <c:pt idx="43">
                  <c:v>1.195652173913053</c:v>
                </c:pt>
                <c:pt idx="44">
                  <c:v>0.77608695652173953</c:v>
                </c:pt>
                <c:pt idx="45">
                  <c:v>1.7380952380952381</c:v>
                </c:pt>
                <c:pt idx="46">
                  <c:v>0.6956521739130459</c:v>
                </c:pt>
                <c:pt idx="47">
                  <c:v>1.6896551724138003</c:v>
                </c:pt>
                <c:pt idx="48">
                  <c:v>1.4880000000000002</c:v>
                </c:pt>
                <c:pt idx="49">
                  <c:v>0.5059055118110235</c:v>
                </c:pt>
                <c:pt idx="50">
                  <c:v>9.3750000000001357E-5</c:v>
                </c:pt>
                <c:pt idx="51">
                  <c:v>0.97872340425532012</c:v>
                </c:pt>
                <c:pt idx="52">
                  <c:v>1.49999999999999</c:v>
                </c:pt>
                <c:pt idx="53">
                  <c:v>15.259740259740335</c:v>
                </c:pt>
                <c:pt idx="54">
                  <c:v>7.3333333333333579</c:v>
                </c:pt>
                <c:pt idx="55">
                  <c:v>6.6666666666666624E-2</c:v>
                </c:pt>
                <c:pt idx="56">
                  <c:v>7.5894736842105637</c:v>
                </c:pt>
                <c:pt idx="57">
                  <c:v>1.9768786127167639</c:v>
                </c:pt>
                <c:pt idx="58">
                  <c:v>0.97872340425532012</c:v>
                </c:pt>
                <c:pt idx="59">
                  <c:v>2.9375000000000004</c:v>
                </c:pt>
                <c:pt idx="60">
                  <c:v>2.8124999999999836</c:v>
                </c:pt>
              </c:numCache>
            </c:numRef>
          </c:val>
        </c:ser>
        <c:ser>
          <c:idx val="1"/>
          <c:order val="1"/>
          <c:tx>
            <c:v>Drill-down Profiling</c:v>
          </c:tx>
          <c:marker>
            <c:symbol val="none"/>
          </c:marker>
          <c:val>
            <c:numRef>
              <c:f>Sheet6!$F$2:$F$62</c:f>
              <c:numCache>
                <c:formatCode>0%</c:formatCode>
                <c:ptCount val="61"/>
                <c:pt idx="0">
                  <c:v>6.9573283858999293E-7</c:v>
                </c:pt>
                <c:pt idx="1">
                  <c:v>1.5600624024961162E-6</c:v>
                </c:pt>
                <c:pt idx="2">
                  <c:v>2.1111893033075509E-6</c:v>
                </c:pt>
                <c:pt idx="3">
                  <c:v>6.3965884861407776E-6</c:v>
                </c:pt>
                <c:pt idx="4">
                  <c:v>9.6463022508039433E-6</c:v>
                </c:pt>
                <c:pt idx="5">
                  <c:v>1.132075471698132E-5</c:v>
                </c:pt>
                <c:pt idx="6">
                  <c:v>1.3698630136986402E-5</c:v>
                </c:pt>
                <c:pt idx="7">
                  <c:v>1.5957446808510746E-5</c:v>
                </c:pt>
                <c:pt idx="8">
                  <c:v>1.6042780748663342E-5</c:v>
                </c:pt>
                <c:pt idx="9">
                  <c:v>1.9354838709677614E-5</c:v>
                </c:pt>
                <c:pt idx="10">
                  <c:v>2.4000000000000228E-5</c:v>
                </c:pt>
                <c:pt idx="11">
                  <c:v>2.4000000000000228E-5</c:v>
                </c:pt>
                <c:pt idx="12">
                  <c:v>2.4000000000000228E-5</c:v>
                </c:pt>
                <c:pt idx="13">
                  <c:v>2.6785714285714667E-5</c:v>
                </c:pt>
                <c:pt idx="14">
                  <c:v>2.7522935779816844E-5</c:v>
                </c:pt>
                <c:pt idx="15">
                  <c:v>3.1914893617021607E-5</c:v>
                </c:pt>
                <c:pt idx="16">
                  <c:v>3.2258064516129467E-5</c:v>
                </c:pt>
                <c:pt idx="17">
                  <c:v>3.8461538461538761E-5</c:v>
                </c:pt>
                <c:pt idx="18">
                  <c:v>4.6875000000000123E-5</c:v>
                </c:pt>
                <c:pt idx="19">
                  <c:v>4.761904761904804E-5</c:v>
                </c:pt>
                <c:pt idx="20">
                  <c:v>9.3750000000001357E-5</c:v>
                </c:pt>
                <c:pt idx="21">
                  <c:v>9.3750000000001357E-5</c:v>
                </c:pt>
                <c:pt idx="22">
                  <c:v>1.8750000000000144E-4</c:v>
                </c:pt>
                <c:pt idx="23">
                  <c:v>1.8750000000000144E-4</c:v>
                </c:pt>
                <c:pt idx="24">
                  <c:v>1.8750000000000144E-4</c:v>
                </c:pt>
                <c:pt idx="25">
                  <c:v>6.4102564102564872E-3</c:v>
                </c:pt>
                <c:pt idx="26">
                  <c:v>1.612903225806453E-2</c:v>
                </c:pt>
                <c:pt idx="27">
                  <c:v>3.8781163434903301E-2</c:v>
                </c:pt>
                <c:pt idx="28">
                  <c:v>4.4568245125348495E-2</c:v>
                </c:pt>
                <c:pt idx="29">
                  <c:v>6.7924528301886833E-2</c:v>
                </c:pt>
                <c:pt idx="30">
                  <c:v>7.0776255707762623E-2</c:v>
                </c:pt>
                <c:pt idx="31">
                  <c:v>0.13684210526315785</c:v>
                </c:pt>
                <c:pt idx="32">
                  <c:v>0.18237082066869287</c:v>
                </c:pt>
                <c:pt idx="33">
                  <c:v>0.19230769230769304</c:v>
                </c:pt>
                <c:pt idx="34">
                  <c:v>0.19915254237288121</c:v>
                </c:pt>
                <c:pt idx="35">
                  <c:v>0.21030042918454928</c:v>
                </c:pt>
                <c:pt idx="36">
                  <c:v>0.2419354838709698</c:v>
                </c:pt>
                <c:pt idx="37">
                  <c:v>0.27272727272727282</c:v>
                </c:pt>
                <c:pt idx="38">
                  <c:v>0.29357798165137688</c:v>
                </c:pt>
                <c:pt idx="39">
                  <c:v>0.32258064516129237</c:v>
                </c:pt>
                <c:pt idx="40">
                  <c:v>0.34042553191489744</c:v>
                </c:pt>
                <c:pt idx="41">
                  <c:v>0.34285714285714436</c:v>
                </c:pt>
                <c:pt idx="42">
                  <c:v>0.47872340425531928</c:v>
                </c:pt>
                <c:pt idx="43">
                  <c:v>0.51086956521739058</c:v>
                </c:pt>
                <c:pt idx="44">
                  <c:v>0.5746376811594206</c:v>
                </c:pt>
                <c:pt idx="45">
                  <c:v>0.60317460317460658</c:v>
                </c:pt>
                <c:pt idx="46">
                  <c:v>0.6521739130434846</c:v>
                </c:pt>
                <c:pt idx="47">
                  <c:v>0.68700265251990089</c:v>
                </c:pt>
                <c:pt idx="48">
                  <c:v>0.75200000000000322</c:v>
                </c:pt>
                <c:pt idx="49">
                  <c:v>0.84645669291338665</c:v>
                </c:pt>
                <c:pt idx="50">
                  <c:v>0.968750000000003</c:v>
                </c:pt>
                <c:pt idx="51">
                  <c:v>0.97872340425532012</c:v>
                </c:pt>
                <c:pt idx="52">
                  <c:v>1</c:v>
                </c:pt>
                <c:pt idx="53">
                  <c:v>1.0129870129870129</c:v>
                </c:pt>
                <c:pt idx="54">
                  <c:v>1.0666666666666669</c:v>
                </c:pt>
                <c:pt idx="55">
                  <c:v>1.1333333333333333</c:v>
                </c:pt>
                <c:pt idx="56">
                  <c:v>1.147368421052632</c:v>
                </c:pt>
                <c:pt idx="57">
                  <c:v>1.5260115606936473</c:v>
                </c:pt>
                <c:pt idx="58">
                  <c:v>1.7021276595744659</c:v>
                </c:pt>
                <c:pt idx="59">
                  <c:v>2.4375</c:v>
                </c:pt>
                <c:pt idx="60">
                  <c:v>2.8749999999999987</c:v>
                </c:pt>
              </c:numCache>
            </c:numRef>
          </c:val>
        </c:ser>
        <c:marker val="1"/>
        <c:axId val="47719936"/>
        <c:axId val="47721856"/>
      </c:lineChart>
      <c:catAx>
        <c:axId val="477199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Web sites</a:t>
                </a:r>
              </a:p>
            </c:rich>
          </c:tx>
          <c:layout/>
        </c:title>
        <c:majorTickMark val="none"/>
        <c:tickLblPos val="none"/>
        <c:crossAx val="47721856"/>
        <c:crosses val="autoZero"/>
        <c:auto val="1"/>
        <c:lblAlgn val="ctr"/>
        <c:lblOffset val="100"/>
      </c:catAx>
      <c:valAx>
        <c:axId val="47721856"/>
        <c:scaling>
          <c:orientation val="minMax"/>
          <c:max val="3"/>
        </c:scaling>
        <c:axPos val="l"/>
        <c:majorGridlines>
          <c:spPr>
            <a:ln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Performance </a:t>
                </a:r>
                <a:r>
                  <a:rPr lang="en-US" sz="2000" dirty="0" smtClean="0"/>
                  <a:t>Overhead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1.8123836793128203E-2"/>
              <c:y val="0.3699333539189954"/>
            </c:manualLayout>
          </c:layout>
        </c:title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719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550464309760118"/>
          <c:y val="2.9771770785623937E-2"/>
          <c:w val="0.752220556663585"/>
          <c:h val="8.8566070672417396E-2"/>
        </c:manualLayout>
      </c:layout>
      <c:spPr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ln>
      <a:noFill/>
    </a:ln>
  </c:spPr>
  <c:txPr>
    <a:bodyPr/>
    <a:lstStyle/>
    <a:p>
      <a:pPr>
        <a:defRPr sz="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30714768826973582"/>
          <c:y val="0.23043004239854634"/>
          <c:w val="0.67492936531054615"/>
          <c:h val="0.65292600444175264"/>
        </c:manualLayout>
      </c:layout>
      <c:lineChart>
        <c:grouping val="standard"/>
        <c:ser>
          <c:idx val="0"/>
          <c:order val="0"/>
          <c:tx>
            <c:v>Full Profiling</c:v>
          </c:tx>
          <c:spPr>
            <a:ln>
              <a:noFill/>
            </a:ln>
          </c:spPr>
          <c:marker>
            <c:symbol val="circle"/>
            <c:size val="3"/>
          </c:marker>
          <c:val>
            <c:numRef>
              <c:f>'BW Overhead (bytes) graph'!$B$2:$B$78</c:f>
              <c:numCache>
                <c:formatCode>General</c:formatCode>
                <c:ptCount val="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91</c:v>
                </c:pt>
                <c:pt idx="4">
                  <c:v>132</c:v>
                </c:pt>
                <c:pt idx="5">
                  <c:v>139</c:v>
                </c:pt>
                <c:pt idx="6">
                  <c:v>139</c:v>
                </c:pt>
                <c:pt idx="7">
                  <c:v>94.666666666666671</c:v>
                </c:pt>
                <c:pt idx="8">
                  <c:v>2903</c:v>
                </c:pt>
                <c:pt idx="9">
                  <c:v>217</c:v>
                </c:pt>
                <c:pt idx="10">
                  <c:v>7816</c:v>
                </c:pt>
                <c:pt idx="11">
                  <c:v>123746</c:v>
                </c:pt>
                <c:pt idx="12">
                  <c:v>11035.666666666661</c:v>
                </c:pt>
                <c:pt idx="13">
                  <c:v>1709.3333333333251</c:v>
                </c:pt>
                <c:pt idx="14">
                  <c:v>3007</c:v>
                </c:pt>
                <c:pt idx="15">
                  <c:v>3014</c:v>
                </c:pt>
                <c:pt idx="16">
                  <c:v>2040</c:v>
                </c:pt>
                <c:pt idx="17">
                  <c:v>5242.6666666667188</c:v>
                </c:pt>
                <c:pt idx="18">
                  <c:v>4376</c:v>
                </c:pt>
                <c:pt idx="19">
                  <c:v>7916.3333333333285</c:v>
                </c:pt>
                <c:pt idx="20">
                  <c:v>14268</c:v>
                </c:pt>
                <c:pt idx="21">
                  <c:v>1483</c:v>
                </c:pt>
                <c:pt idx="22">
                  <c:v>3597</c:v>
                </c:pt>
                <c:pt idx="23">
                  <c:v>2012</c:v>
                </c:pt>
                <c:pt idx="24">
                  <c:v>723899.66666666744</c:v>
                </c:pt>
                <c:pt idx="25">
                  <c:v>8364</c:v>
                </c:pt>
                <c:pt idx="26">
                  <c:v>4828</c:v>
                </c:pt>
                <c:pt idx="27">
                  <c:v>4998</c:v>
                </c:pt>
                <c:pt idx="28">
                  <c:v>47328.666666666584</c:v>
                </c:pt>
                <c:pt idx="29">
                  <c:v>924835</c:v>
                </c:pt>
                <c:pt idx="30">
                  <c:v>412131.33333333483</c:v>
                </c:pt>
                <c:pt idx="31">
                  <c:v>175439.33333333328</c:v>
                </c:pt>
                <c:pt idx="32">
                  <c:v>112313</c:v>
                </c:pt>
                <c:pt idx="33">
                  <c:v>165353</c:v>
                </c:pt>
                <c:pt idx="34">
                  <c:v>16708</c:v>
                </c:pt>
                <c:pt idx="35">
                  <c:v>945262.66666666744</c:v>
                </c:pt>
                <c:pt idx="36">
                  <c:v>421967</c:v>
                </c:pt>
                <c:pt idx="37">
                  <c:v>16880</c:v>
                </c:pt>
                <c:pt idx="38">
                  <c:v>26086.666666666657</c:v>
                </c:pt>
                <c:pt idx="39">
                  <c:v>31440.666666666657</c:v>
                </c:pt>
                <c:pt idx="40">
                  <c:v>26860.333333333296</c:v>
                </c:pt>
                <c:pt idx="41">
                  <c:v>25166.333333333296</c:v>
                </c:pt>
                <c:pt idx="42">
                  <c:v>33831.666666666584</c:v>
                </c:pt>
                <c:pt idx="43">
                  <c:v>36131</c:v>
                </c:pt>
                <c:pt idx="44">
                  <c:v>154599.66666666666</c:v>
                </c:pt>
                <c:pt idx="45">
                  <c:v>124688</c:v>
                </c:pt>
                <c:pt idx="46">
                  <c:v>114177.66666666667</c:v>
                </c:pt>
                <c:pt idx="47">
                  <c:v>38487</c:v>
                </c:pt>
                <c:pt idx="48">
                  <c:v>152390.66666666666</c:v>
                </c:pt>
                <c:pt idx="49">
                  <c:v>115875</c:v>
                </c:pt>
                <c:pt idx="50">
                  <c:v>19653</c:v>
                </c:pt>
                <c:pt idx="51">
                  <c:v>476118.33333333483</c:v>
                </c:pt>
                <c:pt idx="52">
                  <c:v>649594.66666666744</c:v>
                </c:pt>
                <c:pt idx="53">
                  <c:v>73482.333333333328</c:v>
                </c:pt>
                <c:pt idx="54">
                  <c:v>315472.33333333483</c:v>
                </c:pt>
                <c:pt idx="55">
                  <c:v>73600</c:v>
                </c:pt>
                <c:pt idx="56">
                  <c:v>558020</c:v>
                </c:pt>
                <c:pt idx="57">
                  <c:v>184566</c:v>
                </c:pt>
                <c:pt idx="58">
                  <c:v>4486359.6666666595</c:v>
                </c:pt>
                <c:pt idx="59">
                  <c:v>505281.33333333483</c:v>
                </c:pt>
                <c:pt idx="60">
                  <c:v>664455</c:v>
                </c:pt>
                <c:pt idx="61">
                  <c:v>1356859.3333333333</c:v>
                </c:pt>
                <c:pt idx="62">
                  <c:v>255325.66666666666</c:v>
                </c:pt>
                <c:pt idx="63">
                  <c:v>238158.33333333328</c:v>
                </c:pt>
                <c:pt idx="64">
                  <c:v>238173.33333333328</c:v>
                </c:pt>
                <c:pt idx="65">
                  <c:v>348135.66666666669</c:v>
                </c:pt>
                <c:pt idx="66">
                  <c:v>309804.66666666669</c:v>
                </c:pt>
                <c:pt idx="67">
                  <c:v>1366939.6666666681</c:v>
                </c:pt>
                <c:pt idx="68">
                  <c:v>1029567.6666666674</c:v>
                </c:pt>
                <c:pt idx="69">
                  <c:v>518544.66666666669</c:v>
                </c:pt>
                <c:pt idx="70">
                  <c:v>474445.66666666669</c:v>
                </c:pt>
                <c:pt idx="71">
                  <c:v>480468.33333333483</c:v>
                </c:pt>
                <c:pt idx="72">
                  <c:v>327556.66666666669</c:v>
                </c:pt>
                <c:pt idx="73">
                  <c:v>488357.33333333483</c:v>
                </c:pt>
                <c:pt idx="74">
                  <c:v>569528.33333333442</c:v>
                </c:pt>
                <c:pt idx="75">
                  <c:v>827074</c:v>
                </c:pt>
                <c:pt idx="76">
                  <c:v>1448646.3333333333</c:v>
                </c:pt>
              </c:numCache>
            </c:numRef>
          </c:val>
        </c:ser>
        <c:ser>
          <c:idx val="1"/>
          <c:order val="1"/>
          <c:tx>
            <c:v>Drill-down Profiling</c:v>
          </c:tx>
          <c:marker>
            <c:symbol val="none"/>
          </c:marker>
          <c:val>
            <c:numRef>
              <c:f>'BW Overhead (bytes) graph'!$C$2:$C$78</c:f>
              <c:numCache>
                <c:formatCode>0</c:formatCode>
                <c:ptCount val="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91</c:v>
                </c:pt>
                <c:pt idx="4">
                  <c:v>136</c:v>
                </c:pt>
                <c:pt idx="5">
                  <c:v>139</c:v>
                </c:pt>
                <c:pt idx="6">
                  <c:v>139</c:v>
                </c:pt>
                <c:pt idx="7">
                  <c:v>142</c:v>
                </c:pt>
                <c:pt idx="8">
                  <c:v>234</c:v>
                </c:pt>
                <c:pt idx="9">
                  <c:v>302</c:v>
                </c:pt>
                <c:pt idx="10">
                  <c:v>343.33333333333331</c:v>
                </c:pt>
                <c:pt idx="11">
                  <c:v>394</c:v>
                </c:pt>
                <c:pt idx="12">
                  <c:v>427</c:v>
                </c:pt>
                <c:pt idx="13">
                  <c:v>491</c:v>
                </c:pt>
                <c:pt idx="14">
                  <c:v>545</c:v>
                </c:pt>
                <c:pt idx="15">
                  <c:v>552</c:v>
                </c:pt>
                <c:pt idx="16">
                  <c:v>570</c:v>
                </c:pt>
                <c:pt idx="17">
                  <c:v>577</c:v>
                </c:pt>
                <c:pt idx="18">
                  <c:v>660</c:v>
                </c:pt>
                <c:pt idx="19">
                  <c:v>667.66666666666663</c:v>
                </c:pt>
                <c:pt idx="20">
                  <c:v>697</c:v>
                </c:pt>
                <c:pt idx="21">
                  <c:v>753</c:v>
                </c:pt>
                <c:pt idx="22">
                  <c:v>873.3333333333336</c:v>
                </c:pt>
                <c:pt idx="23">
                  <c:v>1173</c:v>
                </c:pt>
                <c:pt idx="24">
                  <c:v>1212</c:v>
                </c:pt>
                <c:pt idx="25">
                  <c:v>1335</c:v>
                </c:pt>
                <c:pt idx="26">
                  <c:v>1365</c:v>
                </c:pt>
                <c:pt idx="27">
                  <c:v>1884.3333333333251</c:v>
                </c:pt>
                <c:pt idx="28">
                  <c:v>2078.3333333333594</c:v>
                </c:pt>
                <c:pt idx="29">
                  <c:v>2132</c:v>
                </c:pt>
                <c:pt idx="30">
                  <c:v>2154</c:v>
                </c:pt>
                <c:pt idx="31">
                  <c:v>2782</c:v>
                </c:pt>
                <c:pt idx="32">
                  <c:v>2824</c:v>
                </c:pt>
                <c:pt idx="33">
                  <c:v>2934</c:v>
                </c:pt>
                <c:pt idx="34">
                  <c:v>3137</c:v>
                </c:pt>
                <c:pt idx="35">
                  <c:v>3636.3333333333594</c:v>
                </c:pt>
                <c:pt idx="36">
                  <c:v>3892</c:v>
                </c:pt>
                <c:pt idx="37">
                  <c:v>4286</c:v>
                </c:pt>
                <c:pt idx="38">
                  <c:v>4381</c:v>
                </c:pt>
                <c:pt idx="39">
                  <c:v>4542</c:v>
                </c:pt>
                <c:pt idx="40">
                  <c:v>4632</c:v>
                </c:pt>
                <c:pt idx="41">
                  <c:v>4880</c:v>
                </c:pt>
                <c:pt idx="42">
                  <c:v>4920</c:v>
                </c:pt>
                <c:pt idx="43">
                  <c:v>5003</c:v>
                </c:pt>
                <c:pt idx="44">
                  <c:v>5110</c:v>
                </c:pt>
                <c:pt idx="45">
                  <c:v>5236</c:v>
                </c:pt>
                <c:pt idx="46">
                  <c:v>5290</c:v>
                </c:pt>
                <c:pt idx="47">
                  <c:v>5309</c:v>
                </c:pt>
                <c:pt idx="48">
                  <c:v>8218</c:v>
                </c:pt>
                <c:pt idx="49">
                  <c:v>8350.333333333323</c:v>
                </c:pt>
                <c:pt idx="50">
                  <c:v>11099</c:v>
                </c:pt>
                <c:pt idx="51">
                  <c:v>15395</c:v>
                </c:pt>
                <c:pt idx="52">
                  <c:v>16288.333333333327</c:v>
                </c:pt>
                <c:pt idx="53">
                  <c:v>18171</c:v>
                </c:pt>
                <c:pt idx="54">
                  <c:v>18912</c:v>
                </c:pt>
                <c:pt idx="55">
                  <c:v>22889.333333333296</c:v>
                </c:pt>
                <c:pt idx="56">
                  <c:v>31025.333333333296</c:v>
                </c:pt>
                <c:pt idx="57">
                  <c:v>41594.333333333336</c:v>
                </c:pt>
                <c:pt idx="58">
                  <c:v>45996</c:v>
                </c:pt>
                <c:pt idx="59">
                  <c:v>46396</c:v>
                </c:pt>
                <c:pt idx="60">
                  <c:v>57716</c:v>
                </c:pt>
                <c:pt idx="61">
                  <c:v>101271.33333333333</c:v>
                </c:pt>
                <c:pt idx="62">
                  <c:v>170520.33333333328</c:v>
                </c:pt>
                <c:pt idx="63">
                  <c:v>170589.66666666666</c:v>
                </c:pt>
                <c:pt idx="64">
                  <c:v>170602</c:v>
                </c:pt>
                <c:pt idx="65">
                  <c:v>172547.66666666666</c:v>
                </c:pt>
                <c:pt idx="66">
                  <c:v>173277.66666666666</c:v>
                </c:pt>
                <c:pt idx="67">
                  <c:v>180708</c:v>
                </c:pt>
                <c:pt idx="68">
                  <c:v>207341.66666666666</c:v>
                </c:pt>
                <c:pt idx="69">
                  <c:v>266678</c:v>
                </c:pt>
                <c:pt idx="70">
                  <c:v>340967</c:v>
                </c:pt>
                <c:pt idx="71">
                  <c:v>340980</c:v>
                </c:pt>
                <c:pt idx="72">
                  <c:v>341056.66666666669</c:v>
                </c:pt>
                <c:pt idx="73">
                  <c:v>341317.33333333483</c:v>
                </c:pt>
                <c:pt idx="74">
                  <c:v>434732</c:v>
                </c:pt>
                <c:pt idx="75">
                  <c:v>452428</c:v>
                </c:pt>
                <c:pt idx="76">
                  <c:v>680705.33333333442</c:v>
                </c:pt>
              </c:numCache>
            </c:numRef>
          </c:val>
        </c:ser>
        <c:marker val="1"/>
        <c:axId val="47763456"/>
        <c:axId val="47765376"/>
      </c:lineChart>
      <c:catAx>
        <c:axId val="4776345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Web Sites</a:t>
                </a:r>
              </a:p>
            </c:rich>
          </c:tx>
          <c:layout>
            <c:manualLayout>
              <c:xMode val="edge"/>
              <c:yMode val="edge"/>
              <c:x val="0.53379265091863515"/>
              <c:y val="0.88203302712160958"/>
            </c:manualLayout>
          </c:layout>
        </c:title>
        <c:tickLblPos val="nextTo"/>
        <c:crossAx val="47765376"/>
        <c:crosses val="autoZero"/>
        <c:auto val="1"/>
        <c:lblAlgn val="ctr"/>
        <c:lblOffset val="100"/>
      </c:catAx>
      <c:valAx>
        <c:axId val="47765376"/>
        <c:scaling>
          <c:logBase val="10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Logging </a:t>
                </a:r>
                <a:r>
                  <a:rPr lang="en-US" sz="2000" dirty="0" smtClean="0"/>
                  <a:t>BW </a:t>
                </a:r>
                <a:r>
                  <a:rPr lang="en-US" sz="2000" dirty="0"/>
                  <a:t>Overhead (bytes)</a:t>
                </a:r>
              </a:p>
            </c:rich>
          </c:tx>
          <c:layout>
            <c:manualLayout>
              <c:xMode val="edge"/>
              <c:yMode val="edge"/>
              <c:x val="2.4267435320584931E-2"/>
              <c:y val="0.33741217443973442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763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8926706887541757E-2"/>
          <c:y val="3.2023393481206988E-2"/>
          <c:w val="0.88450893983275725"/>
          <c:h val="9.3360309128025745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3867891513560802"/>
          <c:y val="5.2182358958835752E-2"/>
          <c:w val="0.69214285714285761"/>
          <c:h val="0.64439144234878154"/>
        </c:manualLayout>
      </c:layout>
      <c:scatterChart>
        <c:scatterStyle val="smoothMarker"/>
        <c:ser>
          <c:idx val="0"/>
          <c:order val="0"/>
          <c:tx>
            <c:v>Leak detection memory performance overhead</c:v>
          </c:tx>
          <c:spPr>
            <a:ln>
              <a:noFill/>
            </a:ln>
          </c:spPr>
          <c:marker>
            <c:symbol val="diamond"/>
            <c:size val="5"/>
          </c:marker>
          <c:trendline>
            <c:trendlineType val="linear"/>
          </c:trendline>
          <c:xVal>
            <c:numRef>
              <c:f>'expt5-memleakperf.summary'!$G$2:$M$2</c:f>
              <c:numCache>
                <c:formatCode>General</c:formatCode>
                <c:ptCount val="7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0.30000000000000032</c:v>
                </c:pt>
                <c:pt idx="4">
                  <c:v>0.5</c:v>
                </c:pt>
                <c:pt idx="5">
                  <c:v>0.70000000000000062</c:v>
                </c:pt>
                <c:pt idx="6">
                  <c:v>1</c:v>
                </c:pt>
              </c:numCache>
            </c:numRef>
          </c:xVal>
          <c:yVal>
            <c:numRef>
              <c:f>'expt5-memleakperf.summary'!$G$5:$M$5</c:f>
              <c:numCache>
                <c:formatCode>General</c:formatCode>
                <c:ptCount val="7"/>
                <c:pt idx="0">
                  <c:v>199.7</c:v>
                </c:pt>
                <c:pt idx="1">
                  <c:v>272</c:v>
                </c:pt>
                <c:pt idx="2">
                  <c:v>326.10000000000002</c:v>
                </c:pt>
                <c:pt idx="3">
                  <c:v>795.4</c:v>
                </c:pt>
                <c:pt idx="4">
                  <c:v>643.09090909090799</c:v>
                </c:pt>
                <c:pt idx="5">
                  <c:v>1198.3</c:v>
                </c:pt>
                <c:pt idx="6">
                  <c:v>1794</c:v>
                </c:pt>
              </c:numCache>
            </c:numRef>
          </c:yVal>
          <c:smooth val="1"/>
        </c:ser>
        <c:axId val="48405504"/>
        <c:axId val="48415872"/>
      </c:scatterChart>
      <c:valAx>
        <c:axId val="48405504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% of cycle checks distributed to single user</a:t>
                </a:r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8415872"/>
        <c:crosses val="autoZero"/>
        <c:crossBetween val="midCat"/>
      </c:valAx>
      <c:valAx>
        <c:axId val="48415872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cnn.com </a:t>
                </a:r>
                <a:r>
                  <a:rPr lang="en-US" sz="2000" dirty="0"/>
                  <a:t>Startup </a:t>
                </a:r>
                <a:r>
                  <a:rPr lang="en-US" sz="2000" dirty="0" smtClean="0"/>
                  <a:t>(</a:t>
                </a:r>
                <a:r>
                  <a:rPr lang="en-US" sz="2000" dirty="0"/>
                  <a:t>ms)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8405504"/>
        <c:crosses val="autoZero"/>
        <c:crossBetween val="midCat"/>
      </c:valAx>
    </c:plotArea>
    <c:plotVisOnly val="1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0BD7B-78F8-4525-B0C4-CE58F078B374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7181A-111C-4819-AE69-9C9FACE2D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</a:t>
            </a:r>
            <a:r>
              <a:rPr lang="en-US" baseline="0" dirty="0" smtClean="0"/>
              <a:t> the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181A-111C-4819-AE69-9C9FACE2D2E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 circular references in  google.com/</a:t>
            </a:r>
            <a:r>
              <a:rPr lang="en-US" dirty="0" err="1" smtClean="0"/>
              <a:t>ig</a:t>
            </a:r>
            <a:r>
              <a:rPr lang="en-US" dirty="0" smtClean="0"/>
              <a:t> , yahoo.com, chi.lexigame.com,</a:t>
            </a:r>
            <a:r>
              <a:rPr lang="en-US" baseline="0" dirty="0" smtClean="0"/>
              <a:t> cnn.com</a:t>
            </a:r>
          </a:p>
          <a:p>
            <a:endParaRPr lang="en-US" dirty="0" smtClean="0"/>
          </a:p>
          <a:p>
            <a:r>
              <a:rPr lang="en-US" dirty="0" smtClean="0"/>
              <a:t>Ben: bold all of this, highlight</a:t>
            </a:r>
            <a:r>
              <a:rPr lang="en-US" baseline="0" dirty="0" smtClean="0"/>
              <a:t> using colors.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Have a picture of circular reference, that comes out of this…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181A-111C-4819-AE69-9C9FACE2D2E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 circular references in  google.com/</a:t>
            </a:r>
            <a:r>
              <a:rPr lang="en-US" dirty="0" err="1" smtClean="0"/>
              <a:t>ig</a:t>
            </a:r>
            <a:r>
              <a:rPr lang="en-US" dirty="0" smtClean="0"/>
              <a:t> , yahoo.com, chi.lexigame.com,</a:t>
            </a:r>
            <a:r>
              <a:rPr lang="en-US" baseline="0" dirty="0" smtClean="0"/>
              <a:t> cnn.com</a:t>
            </a:r>
          </a:p>
          <a:p>
            <a:endParaRPr lang="en-US" dirty="0" smtClean="0"/>
          </a:p>
          <a:p>
            <a:r>
              <a:rPr lang="en-US" dirty="0" smtClean="0"/>
              <a:t>Ben: bold all of this, highlight</a:t>
            </a:r>
            <a:r>
              <a:rPr lang="en-US" baseline="0" dirty="0" smtClean="0"/>
              <a:t> using colors.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Have a picture of circular reference, that comes out of this…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181A-111C-4819-AE69-9C9FACE2D2E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I explain memory leaks more succinctly?</a:t>
            </a:r>
          </a:p>
          <a:p>
            <a:endParaRPr lang="en-US" dirty="0" smtClean="0"/>
          </a:p>
          <a:p>
            <a:r>
              <a:rPr lang="en-US" dirty="0" smtClean="0"/>
              <a:t>Do</a:t>
            </a:r>
            <a:r>
              <a:rPr lang="en-US" baseline="0" dirty="0" smtClean="0"/>
              <a:t> I need 4 slides?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(probably spent 10min between 19 and slide 22)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Ben: for this slide, simplify, move it to after the example -&gt; and use “</a:t>
            </a:r>
            <a:r>
              <a:rPr lang="en-US" baseline="0" dirty="0" err="1" smtClean="0"/>
              <a:t>a.b</a:t>
            </a:r>
            <a:r>
              <a:rPr lang="en-US" baseline="0" dirty="0" smtClean="0"/>
              <a:t> = c” as the statement…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181A-111C-4819-AE69-9C9FACE2D2E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181A-111C-4819-AE69-9C9FACE2D2E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002060"/>
                </a:solidFill>
              </a:rPr>
              <a:t>55sec (56k modem)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10sec (802.11b)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2.3sec (cable modem)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181A-111C-4819-AE69-9C9FACE2D2E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portal (</a:t>
            </a:r>
            <a:r>
              <a:rPr lang="en-US" dirty="0" err="1" smtClean="0"/>
              <a:t>dropthings</a:t>
            </a:r>
            <a:r>
              <a:rPr lang="en-US" baseline="0" dirty="0" smtClean="0"/>
              <a:t>) loads 400kB of JS but much slower…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181A-111C-4819-AE69-9C9FACE2D2E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181A-111C-4819-AE69-9C9FACE2D2E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181A-111C-4819-AE69-9C9FACE2D2E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181A-111C-4819-AE69-9C9FACE2D2E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181A-111C-4819-AE69-9C9FACE2D2E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181A-111C-4819-AE69-9C9FACE2D2E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181A-111C-4819-AE69-9C9FACE2D2E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181A-111C-4819-AE69-9C9FACE2D2E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181A-111C-4819-AE69-9C9FACE2D2E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Reduced code “bloat”</a:t>
            </a:r>
            <a:r>
              <a:rPr lang="en-US" baseline="0" dirty="0" smtClean="0"/>
              <a:t> </a:t>
            </a:r>
            <a:r>
              <a:rPr lang="en-US" dirty="0" err="1" smtClean="0"/>
              <a:t>Avg</a:t>
            </a:r>
            <a:r>
              <a:rPr lang="en-US" dirty="0" smtClean="0"/>
              <a:t> 3 </a:t>
            </a:r>
            <a:r>
              <a:rPr lang="en-US" dirty="0" err="1" smtClean="0"/>
              <a:t>instr</a:t>
            </a:r>
            <a:r>
              <a:rPr lang="en-US" dirty="0" smtClean="0"/>
              <a:t> points instead of 89 to capture startup</a:t>
            </a:r>
          </a:p>
          <a:p>
            <a:endParaRPr lang="en-US" dirty="0" smtClean="0"/>
          </a:p>
          <a:p>
            <a:r>
              <a:rPr lang="en-US" dirty="0" smtClean="0"/>
              <a:t>#</a:t>
            </a:r>
            <a:r>
              <a:rPr lang="en-US" baseline="0" dirty="0" smtClean="0"/>
              <a:t> of instrumentation points drops from median=89 to 3;  mean=129 to 3.7</a:t>
            </a:r>
          </a:p>
          <a:p>
            <a:endParaRPr lang="en-US" baseline="0" dirty="0" smtClean="0"/>
          </a:p>
          <a:p>
            <a:r>
              <a:rPr lang="en-US" dirty="0" smtClean="0"/>
              <a:t>20% reduction in mean</a:t>
            </a:r>
            <a:r>
              <a:rPr lang="en-US" baseline="0" dirty="0" smtClean="0"/>
              <a:t> execution overhead</a:t>
            </a:r>
          </a:p>
          <a:p>
            <a:r>
              <a:rPr lang="en-US" dirty="0" smtClean="0"/>
              <a:t>79% reduction</a:t>
            </a:r>
            <a:r>
              <a:rPr lang="en-US" baseline="0" dirty="0" smtClean="0"/>
              <a:t> in mean logging BW  (300KB to 64KB);</a:t>
            </a:r>
          </a:p>
          <a:p>
            <a:r>
              <a:rPr lang="en-US" baseline="0" dirty="0" smtClean="0"/>
              <a:t>95% reduction in median logging BW (92KB to 4KB);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181A-111C-4819-AE69-9C9FACE2D2E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11A5-1E5B-429F-9D81-3A1F5D933C55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505-C3CE-474A-B6F5-62AE52B9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11A5-1E5B-429F-9D81-3A1F5D933C55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505-C3CE-474A-B6F5-62AE52B9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11A5-1E5B-429F-9D81-3A1F5D933C55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505-C3CE-474A-B6F5-62AE52B9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11A5-1E5B-429F-9D81-3A1F5D933C55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505-C3CE-474A-B6F5-62AE52B9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11A5-1E5B-429F-9D81-3A1F5D933C55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505-C3CE-474A-B6F5-62AE52B9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11A5-1E5B-429F-9D81-3A1F5D933C55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505-C3CE-474A-B6F5-62AE52B9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11A5-1E5B-429F-9D81-3A1F5D933C55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505-C3CE-474A-B6F5-62AE52B9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11A5-1E5B-429F-9D81-3A1F5D933C55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505-C3CE-474A-B6F5-62AE52B9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11A5-1E5B-429F-9D81-3A1F5D933C55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505-C3CE-474A-B6F5-62AE52B9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11A5-1E5B-429F-9D81-3A1F5D933C55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505-C3CE-474A-B6F5-62AE52B9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11A5-1E5B-429F-9D81-3A1F5D933C55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505-C3CE-474A-B6F5-62AE52B9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C11A5-1E5B-429F-9D81-3A1F5D933C55}" type="datetimeFigureOut">
              <a:rPr lang="en-US" smtClean="0"/>
              <a:pPr/>
              <a:t>11/1/2007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B3505-C3CE-474A-B6F5-62AE52B9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ivshits@microsoft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projects/ajaxview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AjaxScope &amp; Doloto: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Towards Optimizing </a:t>
            </a:r>
            <a:r>
              <a:rPr lang="en-US" b="1" dirty="0" smtClean="0">
                <a:solidFill>
                  <a:srgbClr val="0070C0"/>
                </a:solidFill>
              </a:rPr>
              <a:t>Client-side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Web </a:t>
            </a:r>
            <a:r>
              <a:rPr lang="en-US" b="1" dirty="0" smtClean="0">
                <a:solidFill>
                  <a:srgbClr val="0070C0"/>
                </a:solidFill>
              </a:rPr>
              <a:t>2.0 App </a:t>
            </a:r>
            <a:r>
              <a:rPr lang="en-US" b="1" dirty="0" smtClean="0">
                <a:solidFill>
                  <a:srgbClr val="0070C0"/>
                </a:solidFill>
              </a:rPr>
              <a:t>Performance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0" y="3886200"/>
            <a:ext cx="57912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 Livshits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hlinkClick r:id="rId2"/>
              </a:rPr>
              <a:t>livshits@microsoft.com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Microsoft Research</a:t>
            </a:r>
            <a:endParaRPr lang="en-US" sz="3600" dirty="0" smtClean="0">
              <a:solidFill>
                <a:schemeClr val="tx2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(joint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work with </a:t>
            </a:r>
            <a:r>
              <a:rPr lang="en-US" sz="2400" dirty="0" smtClean="0">
                <a:solidFill>
                  <a:schemeClr val="tx2"/>
                </a:solidFill>
              </a:rPr>
              <a:t>Emre </a:t>
            </a:r>
            <a:r>
              <a:rPr lang="en-US" sz="2400" dirty="0" smtClean="0">
                <a:solidFill>
                  <a:schemeClr val="tx2"/>
                </a:solidFill>
              </a:rPr>
              <a:t>Kıcıman)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Server-side Deployment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200400"/>
            <a:ext cx="14859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524000"/>
            <a:ext cx="1466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286000"/>
            <a:ext cx="1304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6"/>
          <p:cNvGrpSpPr/>
          <p:nvPr/>
        </p:nvGrpSpPr>
        <p:grpSpPr>
          <a:xfrm>
            <a:off x="2437606" y="2743200"/>
            <a:ext cx="3277394" cy="991394"/>
            <a:chOff x="2590800" y="2438400"/>
            <a:chExt cx="4191794" cy="1296194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590800" y="2438400"/>
              <a:ext cx="4191000" cy="10668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 flipV="1">
              <a:off x="2590800" y="2667000"/>
              <a:ext cx="4191794" cy="1067594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0"/>
          <p:cNvGrpSpPr/>
          <p:nvPr/>
        </p:nvGrpSpPr>
        <p:grpSpPr>
          <a:xfrm>
            <a:off x="6553200" y="2438400"/>
            <a:ext cx="1143000" cy="230188"/>
            <a:chOff x="1981200" y="3733800"/>
            <a:chExt cx="1143000" cy="230188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057400" y="3733800"/>
              <a:ext cx="1066800" cy="158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981200" y="3962400"/>
              <a:ext cx="1066800" cy="1588"/>
            </a:xfrm>
            <a:prstGeom prst="straightConnector1">
              <a:avLst/>
            </a:prstGeom>
            <a:ln w="762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447800"/>
            <a:ext cx="14859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6"/>
          <p:cNvGrpSpPr/>
          <p:nvPr/>
        </p:nvGrpSpPr>
        <p:grpSpPr>
          <a:xfrm rot="1454991">
            <a:off x="3139782" y="1911923"/>
            <a:ext cx="2553603" cy="991394"/>
            <a:chOff x="2590800" y="2438400"/>
            <a:chExt cx="4191794" cy="1296194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2590800" y="2438400"/>
              <a:ext cx="4191000" cy="10668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2590800" y="2667000"/>
              <a:ext cx="4191794" cy="1067594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590800" y="3124200"/>
            <a:ext cx="3200400" cy="900154"/>
            <a:chOff x="2590800" y="3124200"/>
            <a:chExt cx="3200400" cy="900154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2590800" y="3124200"/>
              <a:ext cx="3200400" cy="838200"/>
            </a:xfrm>
            <a:prstGeom prst="straightConnector1">
              <a:avLst/>
            </a:prstGeom>
            <a:ln w="571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0673416">
              <a:off x="4000686" y="3655022"/>
              <a:ext cx="6030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</a:rPr>
                <a:t>Logs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19774" y="2554509"/>
            <a:ext cx="2667000" cy="520005"/>
            <a:chOff x="3119774" y="2554509"/>
            <a:chExt cx="2667000" cy="520005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3119774" y="2554509"/>
              <a:ext cx="2667000" cy="304800"/>
            </a:xfrm>
            <a:prstGeom prst="straightConnector1">
              <a:avLst/>
            </a:prstGeom>
            <a:ln w="571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455065">
              <a:off x="3374536" y="2705182"/>
              <a:ext cx="6030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</a:rPr>
                <a:t>Logs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7086600" y="6172200"/>
            <a:ext cx="1752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31383" y="4800600"/>
            <a:ext cx="892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Users</a:t>
            </a:r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Prototype (Client-side)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200400"/>
            <a:ext cx="14859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524000"/>
            <a:ext cx="1466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343400"/>
            <a:ext cx="20383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3581400"/>
            <a:ext cx="1304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6"/>
          <p:cNvGrpSpPr/>
          <p:nvPr/>
        </p:nvGrpSpPr>
        <p:grpSpPr>
          <a:xfrm>
            <a:off x="4038600" y="2438400"/>
            <a:ext cx="2590800" cy="1296194"/>
            <a:chOff x="2590800" y="2438400"/>
            <a:chExt cx="4191794" cy="1296194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590800" y="2438400"/>
              <a:ext cx="4191000" cy="10668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 flipV="1">
              <a:off x="2590800" y="2667000"/>
              <a:ext cx="4191794" cy="1067594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5"/>
          <p:cNvGrpSpPr/>
          <p:nvPr/>
        </p:nvGrpSpPr>
        <p:grpSpPr>
          <a:xfrm>
            <a:off x="4191000" y="4343400"/>
            <a:ext cx="2667000" cy="838200"/>
            <a:chOff x="2514600" y="4191000"/>
            <a:chExt cx="4572000" cy="83820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590800" y="4191000"/>
              <a:ext cx="4495800" cy="6096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514600" y="4419600"/>
              <a:ext cx="4495800" cy="609600"/>
            </a:xfrm>
            <a:prstGeom prst="straightConnector1">
              <a:avLst/>
            </a:prstGeom>
            <a:ln w="762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0"/>
          <p:cNvGrpSpPr/>
          <p:nvPr/>
        </p:nvGrpSpPr>
        <p:grpSpPr>
          <a:xfrm>
            <a:off x="1981200" y="3733800"/>
            <a:ext cx="1143000" cy="230188"/>
            <a:chOff x="1981200" y="3733800"/>
            <a:chExt cx="1143000" cy="230188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057400" y="3733800"/>
              <a:ext cx="1066800" cy="158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981200" y="3962400"/>
              <a:ext cx="1066800" cy="1588"/>
            </a:xfrm>
            <a:prstGeom prst="straightConnector1">
              <a:avLst/>
            </a:prstGeom>
            <a:ln w="762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/>
          <p:nvPr/>
        </p:nvCxnSpPr>
        <p:spPr>
          <a:xfrm>
            <a:off x="1676400" y="4572000"/>
            <a:ext cx="1066800" cy="1482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09800" y="4724400"/>
            <a:ext cx="6030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Logs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86600" y="6172200"/>
            <a:ext cx="1752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" y="4724400"/>
            <a:ext cx="1735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Researcher/</a:t>
            </a:r>
          </a:p>
          <a:p>
            <a:r>
              <a:rPr lang="en-US" sz="2400" b="1" dirty="0" smtClean="0"/>
              <a:t>Developer</a:t>
            </a:r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“On-the-fly” Rewriting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Service has tight control over code running at client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Clients always download new version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Cache-ability controlled by service</a:t>
            </a:r>
          </a:p>
          <a:p>
            <a:endParaRPr lang="en-US" dirty="0" smtClean="0"/>
          </a:p>
          <a:p>
            <a:r>
              <a:rPr lang="en-US" dirty="0" smtClean="0"/>
              <a:t>Enables dynamic instrumentation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Use to reduce performance overhead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Adaptive instrumentation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Distributed Instrumentation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Outline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Web Apps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AjaxScope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Platform</a:t>
            </a:r>
          </a:p>
          <a:p>
            <a:pPr marL="514350" indent="-514350">
              <a:lnSpc>
                <a:spcPct val="150000"/>
              </a:lnSpc>
              <a:buAutoNum type="arabicPeriod" startAt="3"/>
            </a:pPr>
            <a:r>
              <a:rPr lang="en-US" dirty="0" smtClean="0"/>
              <a:t>AjaxScope Policies</a:t>
            </a:r>
            <a:r>
              <a:rPr lang="en-US" dirty="0" smtClean="0"/>
              <a:t> </a:t>
            </a:r>
            <a:endParaRPr lang="en-US" dirty="0" smtClean="0"/>
          </a:p>
          <a:p>
            <a:pPr marL="914400" lvl="1" indent="-514350">
              <a:lnSpc>
                <a:spcPct val="150000"/>
              </a:lnSpc>
            </a:pPr>
            <a:r>
              <a:rPr lang="en-US" dirty="0" smtClean="0"/>
              <a:t>Adaptive performance profiling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dirty="0" smtClean="0"/>
              <a:t>Debugging</a:t>
            </a:r>
            <a:r>
              <a:rPr lang="en-US" dirty="0" smtClean="0"/>
              <a:t>: finding memory leaks</a:t>
            </a:r>
          </a:p>
          <a:p>
            <a:pPr marL="514350" indent="-514350">
              <a:lnSpc>
                <a:spcPct val="150000"/>
              </a:lnSpc>
              <a:buAutoNum type="arabicPeriod" startAt="3"/>
            </a:pPr>
            <a:r>
              <a:rPr lang="en-US" dirty="0" smtClean="0"/>
              <a:t>Doloto</a:t>
            </a:r>
            <a:r>
              <a:rPr lang="en-US" dirty="0" smtClean="0"/>
              <a:t>: Code Splitting &amp; Download Latency</a:t>
            </a:r>
          </a:p>
          <a:p>
            <a:pPr marL="514350" indent="-514350">
              <a:lnSpc>
                <a:spcPct val="150000"/>
              </a:lnSpc>
              <a:buAutoNum type="arabicPeriod" startAt="3"/>
            </a:pPr>
            <a:r>
              <a:rPr lang="en-US" dirty="0" smtClean="0"/>
              <a:t>Conclusions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Profile </a:t>
            </a:r>
            <a:r>
              <a:rPr lang="en-US" sz="2800" b="1" dirty="0" smtClean="0"/>
              <a:t>90 </a:t>
            </a:r>
            <a:r>
              <a:rPr lang="en-US" sz="2800" dirty="0" smtClean="0"/>
              <a:t>web sites’ “startup</a:t>
            </a:r>
            <a:r>
              <a:rPr lang="en-US" sz="2800" dirty="0" smtClean="0"/>
              <a:t>”, client-side </a:t>
            </a:r>
            <a:r>
              <a:rPr lang="en-US" sz="2800" dirty="0" smtClean="0"/>
              <a:t>AjaxScope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+ 6 more JS-heavy news &amp; game sites</a:t>
            </a:r>
          </a:p>
          <a:p>
            <a:pPr>
              <a:buNone/>
            </a:pPr>
            <a:r>
              <a:rPr lang="en-US" sz="2800" dirty="0" smtClean="0"/>
              <a:t>+ 78 sites randomly chosen, weighted by popularity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438400"/>
          <a:ext cx="8077200" cy="2595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"/>
                <a:gridCol w="2773680"/>
                <a:gridCol w="1615440"/>
                <a:gridCol w="1615440"/>
                <a:gridCol w="16154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Site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Code Size (</a:t>
                      </a:r>
                      <a:r>
                        <a:rPr lang="en-US" b="1" dirty="0" err="1" smtClean="0"/>
                        <a:t>kB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# of Functions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Exec</a:t>
                      </a:r>
                      <a:r>
                        <a:rPr lang="en-US" b="1" baseline="0" dirty="0" smtClean="0"/>
                        <a:t> Time (ms)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Maps</a:t>
                      </a:r>
                      <a:endParaRPr lang="en-US" b="1" dirty="0"/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maps.google.com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1,935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maps.live.com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924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2,855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Portals</a:t>
                      </a:r>
                      <a:endParaRPr lang="en-US" b="1" dirty="0"/>
                    </a:p>
                  </a:txBody>
                  <a:tcPr vert="vert2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msn.com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yahoo.com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google.com/</a:t>
                      </a:r>
                      <a:r>
                        <a:rPr lang="en-US" dirty="0" err="1" smtClean="0"/>
                        <a:t>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protopages.com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1,862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13,780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Observe, Analyze, Update Code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47800"/>
          </a:xfrm>
        </p:spPr>
        <p:txBody>
          <a:bodyPr/>
          <a:lstStyle/>
          <a:p>
            <a:r>
              <a:rPr lang="en-US" dirty="0" smtClean="0"/>
              <a:t>Auto-drill-down </a:t>
            </a:r>
            <a:r>
              <a:rPr lang="en-US" dirty="0" smtClean="0"/>
              <a:t>performance </a:t>
            </a:r>
            <a:r>
              <a:rPr lang="en-US" dirty="0" smtClean="0"/>
              <a:t>profiling</a:t>
            </a:r>
          </a:p>
          <a:p>
            <a:r>
              <a:rPr lang="en-US" dirty="0" smtClean="0"/>
              <a:t>Iteratively add logging only where </a:t>
            </a:r>
            <a:r>
              <a:rPr lang="en-US" dirty="0" smtClean="0"/>
              <a:t>needed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81000" y="3886200"/>
            <a:ext cx="1828800" cy="2514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&lt;script&gt;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chemeClr val="accent1"/>
                </a:solidFill>
              </a:rPr>
              <a:t>  </a:t>
            </a:r>
            <a:r>
              <a:rPr lang="en-US" sz="2400" i="1" dirty="0" err="1" smtClean="0">
                <a:solidFill>
                  <a:schemeClr val="accent1"/>
                </a:solidFill>
              </a:rPr>
              <a:t>LogTime</a:t>
            </a:r>
            <a:r>
              <a:rPr lang="en-US" sz="2400" i="1" dirty="0" smtClean="0">
                <a:solidFill>
                  <a:schemeClr val="accent1"/>
                </a:solidFill>
              </a:rPr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 FastFunc1();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 FastFunc2();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 </a:t>
            </a:r>
            <a:r>
              <a:rPr lang="en-US" sz="2400" dirty="0" err="1" smtClean="0"/>
              <a:t>SlowFunc</a:t>
            </a:r>
            <a:r>
              <a:rPr lang="en-US" sz="2400" dirty="0" smtClean="0"/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 </a:t>
            </a:r>
            <a:r>
              <a:rPr lang="en-US" sz="2400" i="1" dirty="0" err="1" smtClean="0">
                <a:solidFill>
                  <a:schemeClr val="accent1"/>
                </a:solidFill>
              </a:rPr>
              <a:t>LogTime</a:t>
            </a:r>
            <a:r>
              <a:rPr lang="en-US" sz="2400" i="1" dirty="0" smtClean="0">
                <a:solidFill>
                  <a:schemeClr val="accent1"/>
                </a:solidFill>
              </a:rPr>
              <a:t>();</a:t>
            </a:r>
            <a:endParaRPr lang="en-US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&lt;/script&gt;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971800" y="3352800"/>
            <a:ext cx="1828800" cy="3276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&lt;script&gt;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chemeClr val="accent1"/>
                </a:solidFill>
              </a:rPr>
              <a:t>  </a:t>
            </a:r>
            <a:r>
              <a:rPr lang="en-US" sz="2400" i="1" dirty="0" err="1" smtClean="0">
                <a:solidFill>
                  <a:schemeClr val="accent1"/>
                </a:solidFill>
              </a:rPr>
              <a:t>LogTime</a:t>
            </a:r>
            <a:r>
              <a:rPr lang="en-US" sz="2400" i="1" dirty="0" smtClean="0">
                <a:solidFill>
                  <a:schemeClr val="accent1"/>
                </a:solidFill>
              </a:rPr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 FastFunc1();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chemeClr val="accent1"/>
                </a:solidFill>
              </a:rPr>
              <a:t>  </a:t>
            </a:r>
            <a:r>
              <a:rPr lang="en-US" sz="2400" i="1" dirty="0" err="1" smtClean="0">
                <a:solidFill>
                  <a:schemeClr val="accent1"/>
                </a:solidFill>
              </a:rPr>
              <a:t>LogTime</a:t>
            </a:r>
            <a:r>
              <a:rPr lang="en-US" sz="2400" i="1" dirty="0" smtClean="0">
                <a:solidFill>
                  <a:schemeClr val="accent1"/>
                </a:solidFill>
              </a:rPr>
              <a:t>();</a:t>
            </a:r>
            <a:endParaRPr lang="en-US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 FastFunc2();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chemeClr val="accent1"/>
                </a:solidFill>
              </a:rPr>
              <a:t>  </a:t>
            </a:r>
            <a:r>
              <a:rPr lang="en-US" sz="2400" i="1" dirty="0" err="1" smtClean="0">
                <a:solidFill>
                  <a:schemeClr val="accent1"/>
                </a:solidFill>
              </a:rPr>
              <a:t>LogTime</a:t>
            </a:r>
            <a:r>
              <a:rPr lang="en-US" sz="2400" i="1" dirty="0" smtClean="0">
                <a:solidFill>
                  <a:schemeClr val="accent1"/>
                </a:solidFill>
              </a:rPr>
              <a:t>();</a:t>
            </a:r>
            <a:endParaRPr lang="en-US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 </a:t>
            </a:r>
            <a:r>
              <a:rPr lang="en-US" sz="2400" dirty="0" err="1" smtClean="0"/>
              <a:t>SlowFunc</a:t>
            </a:r>
            <a:r>
              <a:rPr lang="en-US" sz="2400" dirty="0" smtClean="0"/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 </a:t>
            </a:r>
            <a:r>
              <a:rPr lang="en-US" sz="2400" i="1" dirty="0" err="1" smtClean="0">
                <a:solidFill>
                  <a:schemeClr val="accent1"/>
                </a:solidFill>
              </a:rPr>
              <a:t>LogTime</a:t>
            </a:r>
            <a:r>
              <a:rPr lang="en-US" sz="2400" i="1" dirty="0" smtClean="0">
                <a:solidFill>
                  <a:schemeClr val="accent1"/>
                </a:solidFill>
              </a:rPr>
              <a:t>();</a:t>
            </a:r>
            <a:endParaRPr lang="en-US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&lt;/script&gt;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2057400" y="4800600"/>
            <a:ext cx="1066800" cy="1295400"/>
          </a:xfrm>
          <a:prstGeom prst="rightArrow">
            <a:avLst>
              <a:gd name="adj1" fmla="val 50000"/>
              <a:gd name="adj2" fmla="val 50000"/>
            </a:avLst>
          </a:prstGeom>
          <a:effectLst>
            <a:outerShdw blurRad="254000" algn="tl" rotWithShape="0">
              <a:srgbClr val="000000">
                <a:alpha val="43137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If it’s slow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62600" y="3200400"/>
            <a:ext cx="3352800" cy="3505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&lt;script&gt;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 FastFunc1();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 FastFunc2();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 </a:t>
            </a:r>
            <a:r>
              <a:rPr lang="en-US" sz="2400" dirty="0" err="1" smtClean="0"/>
              <a:t>SlowFunc</a:t>
            </a:r>
            <a:r>
              <a:rPr lang="en-US" sz="2400" dirty="0" smtClean="0"/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&lt;/script&gt;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function </a:t>
            </a:r>
            <a:r>
              <a:rPr lang="en-US" sz="2400" dirty="0" err="1" smtClean="0"/>
              <a:t>SlowFunc</a:t>
            </a:r>
            <a:r>
              <a:rPr lang="en-US" sz="2400" dirty="0" smtClean="0"/>
              <a:t>()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   </a:t>
            </a:r>
            <a:r>
              <a:rPr lang="en-US" sz="2400" i="1" dirty="0" smtClean="0">
                <a:solidFill>
                  <a:schemeClr val="accent1"/>
                </a:solidFill>
              </a:rPr>
              <a:t>// drill-down continues</a:t>
            </a:r>
            <a:endParaRPr lang="en-US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4648200" y="4800600"/>
            <a:ext cx="1066800" cy="1371600"/>
          </a:xfrm>
          <a:prstGeom prst="rightArrow">
            <a:avLst>
              <a:gd name="adj1" fmla="val 50000"/>
              <a:gd name="adj2" fmla="val 50000"/>
            </a:avLst>
          </a:prstGeom>
          <a:effectLst>
            <a:outerShdw blurRad="254000" algn="tl" rotWithShape="0">
              <a:srgbClr val="000000">
                <a:alpha val="43137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Found it!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Expt</a:t>
            </a:r>
            <a:r>
              <a:rPr lang="en-US" b="1" dirty="0" smtClean="0"/>
              <a:t>: </a:t>
            </a:r>
            <a:r>
              <a:rPr lang="en-US" b="1" dirty="0" err="1" smtClean="0"/>
              <a:t>Adaptative</a:t>
            </a:r>
            <a:r>
              <a:rPr lang="en-US" b="1" dirty="0" smtClean="0"/>
              <a:t> </a:t>
            </a:r>
            <a:r>
              <a:rPr lang="en-US" b="1" dirty="0" err="1" smtClean="0"/>
              <a:t>Perf</a:t>
            </a:r>
            <a:r>
              <a:rPr lang="en-US" b="1" dirty="0" smtClean="0"/>
              <a:t> Profiling</a:t>
            </a:r>
            <a:endParaRPr lang="en-US" b="1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52400" y="1371600"/>
          <a:ext cx="4191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4495800" y="1295400"/>
          <a:ext cx="4267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1600" y="5257800"/>
            <a:ext cx="28955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Average </a:t>
            </a:r>
            <a:r>
              <a:rPr lang="en-US" sz="2400" b="1" dirty="0" smtClean="0">
                <a:solidFill>
                  <a:schemeClr val="accent2"/>
                </a:solidFill>
              </a:rPr>
              <a:t>30% reduction in</a:t>
            </a: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CPU Overhead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5257800"/>
            <a:ext cx="325191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95% </a:t>
            </a:r>
            <a:r>
              <a:rPr lang="en-US" sz="2400" b="1" dirty="0" smtClean="0">
                <a:solidFill>
                  <a:schemeClr val="accent2"/>
                </a:solidFill>
              </a:rPr>
              <a:t>Average </a:t>
            </a:r>
            <a:r>
              <a:rPr lang="en-US" sz="2400" b="1" dirty="0" smtClean="0">
                <a:solidFill>
                  <a:schemeClr val="accent2"/>
                </a:solidFill>
              </a:rPr>
              <a:t>Reduction 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in Logging </a:t>
            </a:r>
            <a:r>
              <a:rPr lang="en-US" sz="2400" b="1" dirty="0" smtClean="0">
                <a:solidFill>
                  <a:schemeClr val="accent2"/>
                </a:solidFill>
              </a:rPr>
              <a:t>Bandwidth 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for JS Memory Leaks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Memory leaks: </a:t>
            </a:r>
            <a:r>
              <a:rPr lang="en-US" dirty="0" smtClean="0"/>
              <a:t>major problem </a:t>
            </a:r>
            <a:r>
              <a:rPr lang="en-US" dirty="0" smtClean="0"/>
              <a:t>for complex apps in </a:t>
            </a:r>
            <a:r>
              <a:rPr lang="en-US" dirty="0" smtClean="0"/>
              <a:t>older browsers</a:t>
            </a:r>
          </a:p>
          <a:p>
            <a:pPr lvl="1"/>
            <a:r>
              <a:rPr lang="en-US" dirty="0" smtClean="0"/>
              <a:t>Caused by circular references </a:t>
            </a:r>
            <a:r>
              <a:rPr lang="en-US" dirty="0" smtClean="0"/>
              <a:t>across DOM + JavaScript memory </a:t>
            </a:r>
            <a:r>
              <a:rPr lang="en-US" dirty="0" smtClean="0"/>
              <a:t>heaps</a:t>
            </a:r>
          </a:p>
          <a:p>
            <a:pPr lvl="1"/>
            <a:r>
              <a:rPr lang="en-US" dirty="0" smtClean="0"/>
              <a:t>Not a big deal for Web 1.0, but matter for long-running apps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895600" y="4191000"/>
            <a:ext cx="3251958" cy="2209801"/>
            <a:chOff x="1981200" y="2514599"/>
            <a:chExt cx="5390905" cy="3505201"/>
          </a:xfrm>
        </p:grpSpPr>
        <p:sp>
          <p:nvSpPr>
            <p:cNvPr id="5" name="Curved Down Arrow 4"/>
            <p:cNvSpPr/>
            <p:nvPr/>
          </p:nvSpPr>
          <p:spPr>
            <a:xfrm flipH="1" flipV="1">
              <a:off x="2514600" y="4800600"/>
              <a:ext cx="4191000" cy="121920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urved Down Arrow 5"/>
            <p:cNvSpPr/>
            <p:nvPr/>
          </p:nvSpPr>
          <p:spPr>
            <a:xfrm rot="10800000" flipH="1" flipV="1">
              <a:off x="2667000" y="2514599"/>
              <a:ext cx="4191000" cy="121920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81200" y="3886200"/>
              <a:ext cx="1600200" cy="82993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DOM</a:t>
              </a:r>
            </a:p>
            <a:p>
              <a:pPr algn="ctr"/>
              <a:r>
                <a:rPr lang="en-US" sz="1400" dirty="0" smtClean="0"/>
                <a:t>object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7400" y="3810000"/>
              <a:ext cx="1504705" cy="82993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/>
                <a:t>JavaScript</a:t>
              </a:r>
            </a:p>
            <a:p>
              <a:r>
                <a:rPr lang="en-US" sz="1400" dirty="0" smtClean="0"/>
                <a:t>object</a:t>
              </a:r>
              <a:endParaRPr lang="en-US" sz="14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Example: CNN.com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pipelineContainers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document.getElementById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cnnPipelineModule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").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getElementsByTagName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("div")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for (var i=0; i&lt;pipelineContainers.length; i++){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pipelineContainer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pipelineContainers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pipelineContainer.id.substr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(0,9) == "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plineCntr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") {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pipelineContainer.onmouseover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function () 	{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CNN_changeBackground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(this,1); return false;}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1676400"/>
            <a:ext cx="214613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First, get DOM elements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5029200"/>
            <a:ext cx="367013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Then, set their event handlers to a </a:t>
            </a:r>
            <a:r>
              <a:rPr lang="en-US" sz="2400" dirty="0" smtClean="0"/>
              <a:t>new function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Example: CNN.com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pipelineContainers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document.getElementById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cnnPipelineModule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").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getElementsByTagName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("div");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for (var i=0; i&lt;pipelineContainers.length; i++){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pipelineContainer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pipelineContainers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pipelineContainer.id.substr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(0,9) == "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plineCntr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") {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pipelineContainer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.onmouseover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function () 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CNN_changeBackground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(this,1); return false;}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Curved Down Arrow 3"/>
          <p:cNvSpPr/>
          <p:nvPr/>
        </p:nvSpPr>
        <p:spPr>
          <a:xfrm flipH="1" flipV="1">
            <a:off x="2514600" y="4800600"/>
            <a:ext cx="4191000" cy="1219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19800" y="3886200"/>
            <a:ext cx="1905000" cy="76200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66800" y="3886200"/>
            <a:ext cx="3124200" cy="76200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33773" y="6096000"/>
            <a:ext cx="588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function closure references </a:t>
            </a:r>
            <a:r>
              <a:rPr lang="en-US" sz="2400" i="1" dirty="0" err="1" smtClean="0"/>
              <a:t>pipelineContainer</a:t>
            </a:r>
            <a:endParaRPr lang="en-US" sz="2400" i="1" dirty="0"/>
          </a:p>
        </p:txBody>
      </p:sp>
      <p:sp>
        <p:nvSpPr>
          <p:cNvPr id="8" name="Curved Down Arrow 7"/>
          <p:cNvSpPr/>
          <p:nvPr/>
        </p:nvSpPr>
        <p:spPr>
          <a:xfrm rot="10800000" flipH="1" flipV="1">
            <a:off x="2667000" y="2514599"/>
            <a:ext cx="4191000" cy="1219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343400"/>
            <a:ext cx="96853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DOM</a:t>
            </a:r>
          </a:p>
          <a:p>
            <a:r>
              <a:rPr lang="en-US" sz="2400" dirty="0" smtClean="0"/>
              <a:t>object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3276600"/>
            <a:ext cx="141923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JavaScript</a:t>
            </a:r>
          </a:p>
          <a:p>
            <a:r>
              <a:rPr lang="en-US" sz="2400" dirty="0" smtClean="0"/>
              <a:t>object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Improve applications we use daily</a:t>
            </a:r>
          </a:p>
          <a:p>
            <a:endParaRPr lang="en-US" dirty="0" smtClean="0"/>
          </a:p>
          <a:p>
            <a:r>
              <a:rPr lang="en-US" dirty="0" smtClean="0"/>
              <a:t>Take research ideas and techniques from</a:t>
            </a:r>
          </a:p>
          <a:p>
            <a:pPr lvl="1"/>
            <a:r>
              <a:rPr lang="en-US" dirty="0" smtClean="0"/>
              <a:t>Compilers and program analysis</a:t>
            </a:r>
          </a:p>
          <a:p>
            <a:pPr lvl="1"/>
            <a:r>
              <a:rPr lang="en-US" dirty="0" smtClean="0"/>
              <a:t>Distributed systems</a:t>
            </a:r>
          </a:p>
          <a:p>
            <a:pPr lvl="1"/>
            <a:r>
              <a:rPr lang="en-US" dirty="0" smtClean="0"/>
              <a:t>Networking </a:t>
            </a:r>
          </a:p>
          <a:p>
            <a:endParaRPr lang="en-US" dirty="0" smtClean="0"/>
          </a:p>
          <a:p>
            <a:r>
              <a:rPr lang="en-US" dirty="0" smtClean="0"/>
              <a:t>Web 2.0 apps: a natural choice</a:t>
            </a:r>
          </a:p>
          <a:p>
            <a:pPr lvl="1"/>
            <a:r>
              <a:rPr lang="en-US" dirty="0" smtClean="0"/>
              <a:t>Tons of new AJAX apps being developed: bleeding edge</a:t>
            </a:r>
          </a:p>
          <a:p>
            <a:pPr lvl="1"/>
            <a:r>
              <a:rPr lang="en-US" dirty="0" smtClean="0"/>
              <a:t>Ability to influence things: new AJAX frameworks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projects</a:t>
            </a:r>
          </a:p>
          <a:p>
            <a:pPr lvl="1"/>
            <a:r>
              <a:rPr lang="en-US" dirty="0" smtClean="0"/>
              <a:t>AjaxScope: instrumentation platform for AJAX-based Web apps</a:t>
            </a:r>
          </a:p>
          <a:p>
            <a:pPr lvl="1"/>
            <a:r>
              <a:rPr lang="en-US" dirty="0" smtClean="0"/>
              <a:t>Doloto: dynamic code loading for faster Web 2.0 apps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Checking for Memory Leaks</a:t>
            </a:r>
            <a:endParaRPr lang="en-US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0" y="1219200"/>
            <a:ext cx="9601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99" tIns="219451" rIns="438899" bIns="2194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390198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000" kern="0" dirty="0" smtClean="0">
              <a:latin typeface="+mn-lt"/>
            </a:endParaRPr>
          </a:p>
          <a:p>
            <a:pPr marL="0" marR="0" lvl="0" indent="0" algn="l" defTabSz="4390198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39019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000" kern="0" baseline="0" dirty="0">
              <a:latin typeface="+mn-lt"/>
            </a:endParaRPr>
          </a:p>
          <a:p>
            <a:pPr marL="0" marR="0" lvl="0" indent="0" algn="l" defTabSz="439019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39019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000" kern="0" baseline="0" dirty="0">
              <a:latin typeface="+mn-lt"/>
            </a:endParaRPr>
          </a:p>
          <a:p>
            <a:pPr marL="0" marR="0" lvl="0" indent="0" algn="l" defTabSz="439019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2286000"/>
            <a:ext cx="77724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7338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a.b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= c;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0" y="3429000"/>
            <a:ext cx="7772400" cy="152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7338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a.b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= c</a:t>
            </a:r>
          </a:p>
          <a:p>
            <a:pPr marL="287338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TraverseHeapAndCheckForCycles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(c, a);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4057650" y="2647950"/>
            <a:ext cx="1028700" cy="1676400"/>
          </a:xfrm>
          <a:prstGeom prst="rightArrow">
            <a:avLst>
              <a:gd name="adj1" fmla="val 50000"/>
              <a:gd name="adj2" fmla="val 50000"/>
            </a:avLst>
          </a:prstGeom>
          <a:effectLst>
            <a:outerShdw blurRad="254000" algn="tl" rotWithShape="0">
              <a:srgbClr val="000000">
                <a:alpha val="43137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676400"/>
            <a:ext cx="72777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Check all object assignments for potential cycles</a:t>
            </a: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257800"/>
            <a:ext cx="67888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233363">
              <a:buFont typeface="Arial" pitchFamily="34" charset="0"/>
              <a:buChar char="•"/>
            </a:pPr>
            <a:r>
              <a:rPr lang="en-US" sz="2800" dirty="0" smtClean="0"/>
              <a:t>Distribute expensive traversals across users </a:t>
            </a:r>
          </a:p>
          <a:p>
            <a:pPr lvl="1" indent="233363">
              <a:buFont typeface="Arial" pitchFamily="34" charset="0"/>
              <a:buChar char="•"/>
            </a:pPr>
            <a:r>
              <a:rPr lang="en-US" sz="2800" dirty="0" smtClean="0"/>
              <a:t>Each user gets random N% of checks</a:t>
            </a:r>
          </a:p>
          <a:p>
            <a:pPr lvl="1" indent="233363">
              <a:buFont typeface="Arial" pitchFamily="34" charset="0"/>
              <a:buChar char="•"/>
            </a:pPr>
            <a:r>
              <a:rPr lang="en-US" sz="2800" dirty="0" smtClean="0"/>
              <a:t>Controls per-user overhead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Expt</a:t>
            </a:r>
            <a:r>
              <a:rPr lang="en-US" b="1" dirty="0" smtClean="0"/>
              <a:t>: Distributing Expensive Tests</a:t>
            </a:r>
            <a:endParaRPr lang="en-US" b="1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71600" y="1752600"/>
            <a:ext cx="6172200" cy="3276600"/>
            <a:chOff x="1828800" y="1752600"/>
            <a:chExt cx="6172200" cy="3276600"/>
          </a:xfrm>
        </p:grpSpPr>
        <p:graphicFrame>
          <p:nvGraphicFramePr>
            <p:cNvPr id="5" name="Chart 4"/>
            <p:cNvGraphicFramePr/>
            <p:nvPr/>
          </p:nvGraphicFramePr>
          <p:xfrm>
            <a:off x="1828800" y="1752600"/>
            <a:ext cx="5410200" cy="3276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1" name="Straight Connector 10"/>
            <p:cNvCxnSpPr/>
            <p:nvPr/>
          </p:nvCxnSpPr>
          <p:spPr>
            <a:xfrm>
              <a:off x="3124200" y="3810000"/>
              <a:ext cx="4876800" cy="158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010400" y="3505200"/>
              <a:ext cx="986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Baseline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14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Allows fine-grained control over per-user overhead</a:t>
            </a:r>
          </a:p>
          <a:p>
            <a:r>
              <a:rPr lang="en-US" dirty="0" smtClean="0"/>
              <a:t>Trade-off detection time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Outline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Web Apps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AjaxScope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Platform</a:t>
            </a:r>
          </a:p>
          <a:p>
            <a:pPr marL="514350" indent="-514350">
              <a:lnSpc>
                <a:spcPct val="150000"/>
              </a:lnSpc>
              <a:buAutoNum type="arabicPeriod" startAt="3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AjaxScope Policies: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Adaptive performance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profiling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Debugging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finding memory leaks</a:t>
            </a:r>
          </a:p>
          <a:p>
            <a:pPr marL="514350" indent="-514350">
              <a:lnSpc>
                <a:spcPct val="150000"/>
              </a:lnSpc>
              <a:buAutoNum type="arabicPeriod" startAt="3"/>
            </a:pPr>
            <a:r>
              <a:rPr lang="en-US" dirty="0" smtClean="0"/>
              <a:t>Doloto</a:t>
            </a:r>
            <a:r>
              <a:rPr lang="en-US" dirty="0" smtClean="0"/>
              <a:t>: Download Latency &amp; Code Splitting</a:t>
            </a:r>
          </a:p>
          <a:p>
            <a:pPr marL="514350" indent="-514350">
              <a:lnSpc>
                <a:spcPct val="150000"/>
              </a:lnSpc>
              <a:buAutoNum type="arabicPeriod" startAt="3"/>
            </a:pPr>
            <a:r>
              <a:rPr lang="en-US" dirty="0" smtClean="0"/>
              <a:t>Conclusions</a:t>
            </a:r>
          </a:p>
          <a:p>
            <a:pPr marL="514350" indent="-514350">
              <a:lnSpc>
                <a:spcPct val="150000"/>
              </a:lnSpc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Doloto: Code Splitting and 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Client-side code is used to reduce latency and improve user experience</a:t>
            </a:r>
          </a:p>
          <a:p>
            <a:r>
              <a:rPr lang="en-US" dirty="0" smtClean="0"/>
              <a:t>Takes a while to transfer code to the client</a:t>
            </a:r>
          </a:p>
          <a:p>
            <a:r>
              <a:rPr lang="en-US" dirty="0" smtClean="0"/>
              <a:t>Idea behind Doloto: </a:t>
            </a:r>
          </a:p>
          <a:p>
            <a:pPr lvl="1"/>
            <a:r>
              <a:rPr lang="en-US" dirty="0" smtClean="0"/>
              <a:t>Start with a small piece of code on the client</a:t>
            </a:r>
          </a:p>
          <a:p>
            <a:pPr lvl="1"/>
            <a:r>
              <a:rPr lang="en-US" dirty="0" smtClean="0"/>
              <a:t>Transfer code on demand or</a:t>
            </a:r>
          </a:p>
          <a:p>
            <a:pPr lvl="1"/>
            <a:r>
              <a:rPr lang="en-US" dirty="0" smtClean="0"/>
              <a:t>When the bandwidth becomes available</a:t>
            </a:r>
          </a:p>
          <a:p>
            <a:r>
              <a:rPr lang="en-US" dirty="0" smtClean="0"/>
              <a:t>Leads to better responsiveness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</a:t>
            </a:r>
            <a:r>
              <a:rPr lang="en-US" dirty="0" smtClean="0"/>
              <a:t>2.0 Application </a:t>
            </a:r>
            <a:r>
              <a:rPr lang="en-US" dirty="0" smtClean="0"/>
              <a:t>Code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6328" y="1524000"/>
            <a:ext cx="8706672" cy="4926085"/>
            <a:chOff x="56328" y="2743200"/>
            <a:chExt cx="8706672" cy="370688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2743200"/>
              <a:ext cx="8001000" cy="3706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752475" y="3124200"/>
              <a:ext cx="7457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2060"/>
                  </a:solidFill>
                </a:rPr>
                <a:t>Gmail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4889" y="3593068"/>
              <a:ext cx="13133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2060"/>
                  </a:solidFill>
                </a:rPr>
                <a:t>Bunny Hunt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1810" y="3962400"/>
              <a:ext cx="13263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2060"/>
                  </a:solidFill>
                </a:rPr>
                <a:t>Drop Things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328" y="4431268"/>
              <a:ext cx="14418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2060"/>
                  </a:solidFill>
                </a:rPr>
                <a:t>Google Maps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7586" y="4800600"/>
              <a:ext cx="10506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err="1" smtClean="0">
                  <a:solidFill>
                    <a:srgbClr val="002060"/>
                  </a:solidFill>
                </a:rPr>
                <a:t>Live.Com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5755" y="5269468"/>
              <a:ext cx="119244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err="1" smtClean="0">
                  <a:solidFill>
                    <a:srgbClr val="002060"/>
                  </a:solidFill>
                </a:rPr>
                <a:t>Pageflakes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0500" y="5726668"/>
              <a:ext cx="9476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2060"/>
                  </a:solidFill>
                </a:rPr>
                <a:t>Hotmail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3" name="Oval Callout 12"/>
          <p:cNvSpPr/>
          <p:nvPr/>
        </p:nvSpPr>
        <p:spPr>
          <a:xfrm>
            <a:off x="5791200" y="2514600"/>
            <a:ext cx="2895600" cy="1219200"/>
          </a:xfrm>
          <a:prstGeom prst="wedgeEllipseCallout">
            <a:avLst>
              <a:gd name="adj1" fmla="val -44368"/>
              <a:gd name="adj2" fmla="val 7169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Tons and tons of JavaScript code</a:t>
            </a:r>
            <a:endParaRPr 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All-at-once Loading: Bunny Hunt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 smtClean="0"/>
              <a:t>It’s an arcade game</a:t>
            </a:r>
          </a:p>
          <a:p>
            <a:r>
              <a:rPr lang="en-US" dirty="0" smtClean="0"/>
              <a:t>Explicitly download all resources before starting the game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Images, CSS, JS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16KB </a:t>
            </a:r>
            <a:r>
              <a:rPr lang="en-US" dirty="0" smtClean="0">
                <a:solidFill>
                  <a:srgbClr val="002060"/>
                </a:solidFill>
              </a:rPr>
              <a:t>JavaScript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272KB </a:t>
            </a:r>
            <a:r>
              <a:rPr lang="en-US" dirty="0" smtClean="0">
                <a:solidFill>
                  <a:srgbClr val="002060"/>
                </a:solidFill>
              </a:rPr>
              <a:t>total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9372" y="2852737"/>
            <a:ext cx="4549828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Loading: </a:t>
            </a:r>
            <a:r>
              <a:rPr lang="en-US" dirty="0" err="1" smtClean="0"/>
              <a:t>PageFlakes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Mash-up gadget/portal page</a:t>
            </a:r>
          </a:p>
          <a:p>
            <a:r>
              <a:rPr lang="en-US" dirty="0" smtClean="0"/>
              <a:t>&gt;1MB total download (</a:t>
            </a:r>
            <a:r>
              <a:rPr lang="en-US" dirty="0" smtClean="0"/>
              <a:t>including 640kb </a:t>
            </a:r>
            <a:r>
              <a:rPr lang="en-US" dirty="0" smtClean="0"/>
              <a:t>JavaScript)</a:t>
            </a:r>
          </a:p>
          <a:p>
            <a:pPr lvl="1"/>
            <a:r>
              <a:rPr lang="en-US" dirty="0" smtClean="0"/>
              <a:t>Initial page loads quickly</a:t>
            </a:r>
          </a:p>
          <a:p>
            <a:pPr lvl="1"/>
            <a:r>
              <a:rPr lang="en-US" dirty="0" smtClean="0"/>
              <a:t>First loads only small code stub</a:t>
            </a:r>
          </a:p>
          <a:p>
            <a:pPr lvl="1"/>
            <a:r>
              <a:rPr lang="en-US" dirty="0" smtClean="0"/>
              <a:t>Rest loaded in the background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9329" y="1676400"/>
            <a:ext cx="442227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Loading: Let Everyone Do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Problem: this is hard to do well manually!</a:t>
            </a:r>
          </a:p>
          <a:p>
            <a:endParaRPr lang="en-US" dirty="0" smtClean="0"/>
          </a:p>
          <a:p>
            <a:r>
              <a:rPr lang="en-US" dirty="0" smtClean="0"/>
              <a:t>Mechanism itself is simple:</a:t>
            </a:r>
          </a:p>
          <a:p>
            <a:pPr lvl="1"/>
            <a:r>
              <a:rPr lang="en-US" dirty="0" smtClean="0"/>
              <a:t>E.g., </a:t>
            </a:r>
            <a:r>
              <a:rPr lang="en-US" sz="26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myFunc</a:t>
            </a:r>
            <a:r>
              <a:rPr lang="en-US" sz="2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6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2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xmlhttp.responseText</a:t>
            </a:r>
            <a:r>
              <a:rPr lang="en-US" sz="2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2600" dirty="0" smtClean="0"/>
          </a:p>
          <a:p>
            <a:pPr lvl="1"/>
            <a:r>
              <a:rPr lang="en-US" dirty="0" smtClean="0">
                <a:cs typeface="Courier New" pitchFamily="49" charset="0"/>
              </a:rPr>
              <a:t>Or</a:t>
            </a:r>
            <a:r>
              <a:rPr lang="en-US" dirty="0" smtClean="0">
                <a:latin typeface="+mj-lt"/>
                <a:cs typeface="Courier New" pitchFamily="49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dojo.require</a:t>
            </a:r>
            <a:r>
              <a:rPr lang="en-US" sz="2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(“</a:t>
            </a:r>
            <a:r>
              <a:rPr lang="en-US" sz="26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dojo.widget</a:t>
            </a:r>
            <a:r>
              <a:rPr lang="en-US" sz="2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.*”)</a:t>
            </a:r>
          </a:p>
          <a:p>
            <a:endParaRPr lang="en-US" dirty="0" smtClean="0"/>
          </a:p>
          <a:p>
            <a:r>
              <a:rPr lang="en-US" dirty="0" smtClean="0"/>
              <a:t>But, have to architect app for splitting</a:t>
            </a:r>
          </a:p>
          <a:p>
            <a:pPr lvl="1"/>
            <a:r>
              <a:rPr lang="en-US" dirty="0" err="1" smtClean="0"/>
              <a:t>Componentize</a:t>
            </a:r>
            <a:r>
              <a:rPr lang="en-US" dirty="0" smtClean="0"/>
              <a:t> by expected execution time…</a:t>
            </a:r>
          </a:p>
          <a:p>
            <a:pPr lvl="1"/>
            <a:r>
              <a:rPr lang="en-US" dirty="0" smtClean="0"/>
              <a:t>Hard </a:t>
            </a:r>
            <a:r>
              <a:rPr lang="en-US" dirty="0" smtClean="0"/>
              <a:t>to maintain code splits as app &amp; workload </a:t>
            </a:r>
            <a:r>
              <a:rPr lang="en-US" dirty="0" smtClean="0"/>
              <a:t>changes</a:t>
            </a:r>
          </a:p>
          <a:p>
            <a:endParaRPr lang="en-US" dirty="0" smtClean="0"/>
          </a:p>
          <a:p>
            <a:r>
              <a:rPr lang="en-US" dirty="0" smtClean="0"/>
              <a:t>Goal: perform automatic code splitting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Automated Splitting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1. Capture function-level workloads of app</a:t>
            </a:r>
          </a:p>
          <a:p>
            <a:r>
              <a:rPr lang="en-US" dirty="0" smtClean="0"/>
              <a:t>Cluster functions that are called together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could also be done w/static analysis; except for ‘</a:t>
            </a:r>
            <a:r>
              <a:rPr lang="en-US" dirty="0" err="1" smtClean="0">
                <a:solidFill>
                  <a:srgbClr val="002060"/>
                </a:solidFill>
              </a:rPr>
              <a:t>eval</a:t>
            </a:r>
            <a:r>
              <a:rPr lang="en-US" dirty="0" smtClean="0">
                <a:solidFill>
                  <a:srgbClr val="002060"/>
                </a:solidFill>
              </a:rPr>
              <a:t>’</a:t>
            </a:r>
          </a:p>
          <a:p>
            <a:r>
              <a:rPr lang="en-US" dirty="0" smtClean="0"/>
              <a:t>Learn what functions are likely to be called when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workload dependent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47800"/>
            <a:ext cx="42767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Splitting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2. Automatically rewrite code for split</a:t>
            </a:r>
          </a:p>
          <a:p>
            <a:r>
              <a:rPr lang="en-US" dirty="0" smtClean="0"/>
              <a:t>Replace unloaded functions with a stub</a:t>
            </a:r>
          </a:p>
          <a:p>
            <a:r>
              <a:rPr lang="en-US" dirty="0" smtClean="0"/>
              <a:t>Use language tricks to allow fine-grained splits</a:t>
            </a:r>
          </a:p>
          <a:p>
            <a:r>
              <a:rPr lang="en-US" dirty="0" smtClean="0"/>
              <a:t>Support closures, optimize runtime cost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657600"/>
            <a:ext cx="2563522" cy="2123658"/>
          </a:xfrm>
          <a:prstGeom prst="rect">
            <a:avLst/>
          </a:prstGeom>
          <a:effectLst>
            <a:outerShdw blurRad="203200" dist="2159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g = 10;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function f1(){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x=g+1;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  return …;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00200"/>
            <a:ext cx="4395536" cy="474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Web </a:t>
            </a:r>
            <a:r>
              <a:rPr lang="en-US" dirty="0" smtClean="0"/>
              <a:t>2.0 Application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28600" y="4038600"/>
            <a:ext cx="3429000" cy="2438400"/>
          </a:xfrm>
          <a:prstGeom prst="wedgeRoundRectCallout">
            <a:avLst>
              <a:gd name="adj1" fmla="val 74624"/>
              <a:gd name="adj2" fmla="val -49202"/>
              <a:gd name="adj3" fmla="val 16667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70,000+ </a:t>
            </a:r>
            <a:r>
              <a:rPr lang="en-US" sz="3200" b="1" dirty="0" smtClean="0"/>
              <a:t>lines of JavaScript code downloaded to </a:t>
            </a:r>
            <a:r>
              <a:rPr lang="en-US" sz="3200" b="1" dirty="0" smtClean="0"/>
              <a:t>client</a:t>
            </a:r>
            <a:endParaRPr lang="en-US" sz="3200" b="1" dirty="0" smtClean="0"/>
          </a:p>
        </p:txBody>
      </p:sp>
      <p:sp>
        <p:nvSpPr>
          <p:cNvPr id="7" name="Rounded Rectangular Callout 6"/>
          <p:cNvSpPr/>
          <p:nvPr/>
        </p:nvSpPr>
        <p:spPr>
          <a:xfrm>
            <a:off x="5486400" y="4038600"/>
            <a:ext cx="3429000" cy="2438400"/>
          </a:xfrm>
          <a:prstGeom prst="wedgeRoundRectCallout">
            <a:avLst>
              <a:gd name="adj1" fmla="val -76746"/>
              <a:gd name="adj2" fmla="val -48775"/>
              <a:gd name="adj3" fmla="val 16667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2,855 </a:t>
            </a:r>
            <a:r>
              <a:rPr lang="en-US" sz="3200" b="1" dirty="0" smtClean="0"/>
              <a:t>Functions</a:t>
            </a:r>
            <a:endParaRPr lang="en-US" sz="3200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410200" y="1143000"/>
            <a:ext cx="3429000" cy="2438400"/>
          </a:xfrm>
          <a:prstGeom prst="wedgeRoundRectCallout">
            <a:avLst>
              <a:gd name="adj1" fmla="val -72481"/>
              <a:gd name="adj2" fmla="val 55498"/>
              <a:gd name="adj3" fmla="val 16667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~ 1 MB code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28600" y="1219200"/>
            <a:ext cx="3581400" cy="2438400"/>
          </a:xfrm>
          <a:prstGeom prst="wedgeRoundRectCallout">
            <a:avLst>
              <a:gd name="adj1" fmla="val 71158"/>
              <a:gd name="adj2" fmla="val 52387"/>
              <a:gd name="adj3" fmla="val 16667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Talks to &gt;14 backend services</a:t>
            </a:r>
          </a:p>
          <a:p>
            <a:pPr algn="ctr"/>
            <a:r>
              <a:rPr lang="en-US" sz="3200" b="1" dirty="0" smtClean="0"/>
              <a:t>(traffic, images,</a:t>
            </a:r>
          </a:p>
          <a:p>
            <a:pPr algn="ctr"/>
            <a:r>
              <a:rPr lang="en-US" sz="3200" b="1" dirty="0" smtClean="0"/>
              <a:t>search, directions, ads, …)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Splitting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2. Automatically rewrite code for split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Replace unloaded functions with a stub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Use language tricks to allow fine-grained splits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Support closures, optimize runtime cost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657600"/>
            <a:ext cx="2563522" cy="2123658"/>
          </a:xfrm>
          <a:prstGeom prst="rect">
            <a:avLst/>
          </a:prstGeom>
          <a:effectLst>
            <a:outerShdw blurRad="203200" dist="2159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g = 10;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function f1(){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x=g+1;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  return …;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2017216"/>
            <a:ext cx="5943600" cy="4154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g=10;</a:t>
            </a:r>
          </a:p>
          <a:p>
            <a:endParaRPr lang="en-US" sz="2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real_f1;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function f1() {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  if(!real_f1){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code=load(“f1”);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      real_f1=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this.eval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(code);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      f1 = real_f1;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  return real_f1.apply(this,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                     arguments);</a:t>
            </a: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End-to-end Test-case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 smtClean="0"/>
              <a:t>Word puzzle</a:t>
            </a:r>
          </a:p>
          <a:p>
            <a:pPr lvl="1"/>
            <a:r>
              <a:rPr lang="en-US" sz="2000" dirty="0" smtClean="0"/>
              <a:t>http://c</a:t>
            </a:r>
            <a:r>
              <a:rPr lang="en-US" sz="2000" dirty="0" smtClean="0"/>
              <a:t>hi.lexigame.com</a:t>
            </a:r>
            <a:endParaRPr lang="en-US" sz="2000" dirty="0" smtClean="0"/>
          </a:p>
          <a:p>
            <a:r>
              <a:rPr lang="en-US" dirty="0" smtClean="0"/>
              <a:t>107kb JavaScript</a:t>
            </a:r>
          </a:p>
          <a:p>
            <a:r>
              <a:rPr lang="en-US" dirty="0" smtClean="0"/>
              <a:t>212kb total</a:t>
            </a:r>
          </a:p>
          <a:p>
            <a:r>
              <a:rPr lang="en-US" dirty="0" smtClean="0"/>
              <a:t>By default, loads all at startup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19128"/>
            <a:ext cx="4419600" cy="440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ular Callout 4"/>
          <p:cNvSpPr/>
          <p:nvPr/>
        </p:nvSpPr>
        <p:spPr>
          <a:xfrm>
            <a:off x="609600" y="4419600"/>
            <a:ext cx="3581400" cy="2133600"/>
          </a:xfrm>
          <a:prstGeom prst="wedgeRectCallout">
            <a:avLst>
              <a:gd name="adj1" fmla="val -32740"/>
              <a:gd name="adj2" fmla="val -11172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Reduced to 88kb (18%) JavaScript initial download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Rest downloaded in background / on-demand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Testing on larger applications: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Apply static analysis to avoid injecting all stubs</a:t>
            </a:r>
          </a:p>
          <a:p>
            <a:r>
              <a:rPr lang="en-US" dirty="0" smtClean="0"/>
              <a:t>Adapt code splits to changing workloads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2296160"/>
          <a:ext cx="7162800" cy="2123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90700"/>
                <a:gridCol w="1790700"/>
                <a:gridCol w="1790700"/>
                <a:gridCol w="1790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Web App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JS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functions used on 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code bytes</a:t>
                      </a:r>
                      <a:r>
                        <a:rPr lang="en-US" baseline="0" dirty="0" smtClean="0"/>
                        <a:t> used  on load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Dropthings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480kB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44kB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Google Maps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643kB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98kB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Live.com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840kB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496kB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Pageflakes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904kB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421kB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353754"/>
            <a:ext cx="5029200" cy="542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Doloto Demo (sort of)</a:t>
            </a:r>
            <a:endParaRPr lang="en-US" dirty="0"/>
          </a:p>
        </p:txBody>
      </p:sp>
      <p:pic>
        <p:nvPicPr>
          <p:cNvPr id="2050" name="Picture 3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43400"/>
            <a:ext cx="8229600" cy="208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Download </a:t>
            </a:r>
            <a:r>
              <a:rPr lang="en-US" dirty="0" smtClean="0"/>
              <a:t>AjaxScope/Ajax </a:t>
            </a:r>
            <a:r>
              <a:rPr lang="en-US" dirty="0" smtClean="0"/>
              <a:t>View prototype:</a:t>
            </a:r>
          </a:p>
          <a:p>
            <a:pPr algn="ctr">
              <a:buNone/>
            </a:pPr>
            <a:endParaRPr lang="en-US" sz="2900" dirty="0" smtClean="0">
              <a:hlinkClick r:id="rId2"/>
            </a:endParaRPr>
          </a:p>
          <a:p>
            <a:pPr algn="ctr">
              <a:buNone/>
            </a:pPr>
            <a:endParaRPr lang="en-US" sz="2900" dirty="0" smtClean="0">
              <a:hlinkClick r:id="rId2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0070C0"/>
                </a:solidFill>
                <a:hlinkClick r:id="rId2"/>
              </a:rPr>
              <a:t>http</a:t>
            </a:r>
            <a:r>
              <a:rPr lang="en-US" sz="2800" dirty="0" smtClean="0">
                <a:solidFill>
                  <a:srgbClr val="0070C0"/>
                </a:solidFill>
                <a:hlinkClick r:id="rId2"/>
              </a:rPr>
              <a:t>://research.microsoft.com/projects/ajaxview/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619625"/>
            <a:ext cx="16668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13525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1.0 → Web 2.0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600200"/>
            <a:ext cx="3886200" cy="4495800"/>
          </a:xfrm>
          <a:prstGeom prst="roundRect">
            <a:avLst/>
          </a:prstGeom>
          <a:noFill/>
          <a:ln w="762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2057400"/>
            <a:ext cx="1783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Server-side</a:t>
            </a:r>
          </a:p>
          <a:p>
            <a:r>
              <a:rPr lang="en-US" sz="2400" dirty="0" smtClean="0"/>
              <a:t>computation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884003"/>
            <a:ext cx="1505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Client-side</a:t>
            </a:r>
          </a:p>
          <a:p>
            <a:r>
              <a:rPr lang="en-US" sz="2400" dirty="0" smtClean="0"/>
              <a:t>rendering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1371600" y="3352800"/>
            <a:ext cx="1600200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08893" y="3364468"/>
            <a:ext cx="1709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itchFamily="49" charset="0"/>
              </a:rPr>
              <a:t>Static HTML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200525"/>
            <a:ext cx="23145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619625"/>
            <a:ext cx="16668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676400"/>
            <a:ext cx="13525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676400"/>
            <a:ext cx="13525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1.0 → Web 2.0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600200"/>
            <a:ext cx="3886200" cy="4495800"/>
          </a:xfrm>
          <a:prstGeom prst="roundRect">
            <a:avLst/>
          </a:prstGeom>
          <a:noFill/>
          <a:ln w="762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800600" y="1600200"/>
            <a:ext cx="3886200" cy="4495800"/>
          </a:xfrm>
          <a:prstGeom prst="roundRect">
            <a:avLst/>
          </a:prstGeom>
          <a:noFill/>
          <a:ln w="762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2057400"/>
            <a:ext cx="1783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Server-side</a:t>
            </a:r>
          </a:p>
          <a:p>
            <a:r>
              <a:rPr lang="en-US" sz="2400" dirty="0" smtClean="0"/>
              <a:t>computation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884003"/>
            <a:ext cx="1505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Client-side</a:t>
            </a:r>
          </a:p>
          <a:p>
            <a:r>
              <a:rPr lang="en-US" sz="2400" dirty="0" smtClean="0"/>
              <a:t>rendering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1371600" y="3352800"/>
            <a:ext cx="1600200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08893" y="3364468"/>
            <a:ext cx="1676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itchFamily="49" charset="0"/>
              </a:rPr>
              <a:t>Static HTML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5638800" y="3276600"/>
            <a:ext cx="1600200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53200" y="2819400"/>
            <a:ext cx="1458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JavaScript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+ DHTML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3000" y="4495800"/>
            <a:ext cx="18235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Client-side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computation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038600" y="3200400"/>
            <a:ext cx="1143000" cy="1066800"/>
          </a:xfrm>
          <a:prstGeom prst="rightArrow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953000" y="3048000"/>
            <a:ext cx="3581400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Complex distributed apps</a:t>
            </a:r>
            <a:endParaRPr lang="en-US" sz="32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Outline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Web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2.0 Apps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AjaxScope Platform</a:t>
            </a:r>
          </a:p>
          <a:p>
            <a:pPr marL="514350" indent="-514350">
              <a:lnSpc>
                <a:spcPct val="150000"/>
              </a:lnSpc>
              <a:buAutoNum type="arabicPeriod" startAt="3"/>
            </a:pPr>
            <a:r>
              <a:rPr lang="en-US" dirty="0" smtClean="0"/>
              <a:t>AjaxScope </a:t>
            </a:r>
            <a:r>
              <a:rPr lang="en-US" dirty="0" smtClean="0"/>
              <a:t>Policies:</a:t>
            </a:r>
            <a:r>
              <a:rPr lang="en-US" dirty="0" smtClean="0"/>
              <a:t> 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dirty="0" smtClean="0"/>
              <a:t>Adaptive performance profiling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dirty="0" smtClean="0"/>
              <a:t>Debugging: finding memory leaks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buAutoNum type="arabicPeriod" startAt="3"/>
            </a:pPr>
            <a:r>
              <a:rPr lang="en-US" dirty="0" smtClean="0"/>
              <a:t>Doloto</a:t>
            </a:r>
            <a:r>
              <a:rPr lang="en-US" dirty="0" smtClean="0"/>
              <a:t>: Code Splitting &amp; Download Latency</a:t>
            </a:r>
          </a:p>
          <a:p>
            <a:pPr marL="514350" indent="-514350">
              <a:lnSpc>
                <a:spcPct val="150000"/>
              </a:lnSpc>
              <a:buAutoNum type="arabicPeriod" startAt="3"/>
            </a:pPr>
            <a:r>
              <a:rPr lang="en-US" dirty="0" smtClean="0"/>
              <a:t>Conclusions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AjaxScope Approach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26227"/>
            <a:ext cx="8458200" cy="215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3951744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Goal:</a:t>
            </a:r>
            <a:r>
              <a:rPr lang="en-US" sz="2800" dirty="0" smtClean="0"/>
              <a:t>  Detailed visibility into app behavior in the client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Approach: </a:t>
            </a:r>
            <a:r>
              <a:rPr lang="en-US" sz="2800" dirty="0" smtClean="0"/>
              <a:t>On-the-fly rewriting to add instrumentation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Key Enabler:</a:t>
            </a:r>
            <a:r>
              <a:rPr lang="en-US" sz="2800" dirty="0" smtClean="0"/>
              <a:t>  Instant re-</a:t>
            </a:r>
            <a:r>
              <a:rPr lang="en-US" sz="2800" dirty="0" err="1" smtClean="0"/>
              <a:t>deployability</a:t>
            </a:r>
            <a:r>
              <a:rPr lang="en-US" sz="2800" dirty="0" smtClean="0"/>
              <a:t> of web apps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AjaxScope</a:t>
            </a:r>
            <a:r>
              <a:rPr lang="en-US" dirty="0" smtClean="0"/>
              <a:t> Proxy</a:t>
            </a:r>
            <a:endParaRPr lang="en-US" dirty="0"/>
          </a:p>
        </p:txBody>
      </p:sp>
      <p:grpSp>
        <p:nvGrpSpPr>
          <p:cNvPr id="3" name="Group 46"/>
          <p:cNvGrpSpPr/>
          <p:nvPr/>
        </p:nvGrpSpPr>
        <p:grpSpPr>
          <a:xfrm>
            <a:off x="3124200" y="1981200"/>
            <a:ext cx="4648200" cy="4038600"/>
            <a:chOff x="3124200" y="1981200"/>
            <a:chExt cx="4648200" cy="4038600"/>
          </a:xfrm>
        </p:grpSpPr>
        <p:sp>
          <p:nvSpPr>
            <p:cNvPr id="4" name="Rounded Rectangle 3"/>
            <p:cNvSpPr/>
            <p:nvPr/>
          </p:nvSpPr>
          <p:spPr>
            <a:xfrm>
              <a:off x="3124200" y="1981200"/>
              <a:ext cx="3048000" cy="4038600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6600" y="2093383"/>
              <a:ext cx="28194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Rewriting Engine</a:t>
              </a:r>
              <a:endParaRPr lang="en-US" sz="3200" b="1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553200" y="2057400"/>
              <a:ext cx="1219200" cy="1447800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ight Arrow 22"/>
            <p:cNvSpPr/>
            <p:nvPr/>
          </p:nvSpPr>
          <p:spPr>
            <a:xfrm rot="10800000">
              <a:off x="6096000" y="2667000"/>
              <a:ext cx="533400" cy="4572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50106" y="2286000"/>
              <a:ext cx="112229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JS</a:t>
              </a:r>
            </a:p>
            <a:p>
              <a:pPr algn="ctr"/>
              <a:r>
                <a:rPr lang="en-US" sz="2800" b="1" dirty="0" smtClean="0"/>
                <a:t>Parser</a:t>
              </a:r>
              <a:endParaRPr lang="en-US" sz="2800" b="1" dirty="0"/>
            </a:p>
          </p:txBody>
        </p:sp>
      </p:grpSp>
      <p:grpSp>
        <p:nvGrpSpPr>
          <p:cNvPr id="14" name="Group 41"/>
          <p:cNvGrpSpPr/>
          <p:nvPr/>
        </p:nvGrpSpPr>
        <p:grpSpPr>
          <a:xfrm>
            <a:off x="7696200" y="2057400"/>
            <a:ext cx="1143000" cy="1066800"/>
            <a:chOff x="7696200" y="2057400"/>
            <a:chExt cx="1143000" cy="1066800"/>
          </a:xfrm>
        </p:grpSpPr>
        <p:sp>
          <p:nvSpPr>
            <p:cNvPr id="22" name="Right Arrow 21"/>
            <p:cNvSpPr/>
            <p:nvPr/>
          </p:nvSpPr>
          <p:spPr>
            <a:xfrm rot="10800000">
              <a:off x="7696200" y="2667000"/>
              <a:ext cx="1143000" cy="4572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01000" y="2057400"/>
              <a:ext cx="646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Web</a:t>
              </a:r>
            </a:p>
            <a:p>
              <a:r>
                <a:rPr lang="en-US" i="1" dirty="0" smtClean="0"/>
                <a:t>Page</a:t>
              </a: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94445"/>
            <a:ext cx="838200" cy="81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43"/>
          <p:cNvGrpSpPr/>
          <p:nvPr/>
        </p:nvGrpSpPr>
        <p:grpSpPr>
          <a:xfrm>
            <a:off x="381000" y="1981200"/>
            <a:ext cx="2743200" cy="1066800"/>
            <a:chOff x="381000" y="1981200"/>
            <a:chExt cx="2743200" cy="1066800"/>
          </a:xfrm>
        </p:grpSpPr>
        <p:sp>
          <p:nvSpPr>
            <p:cNvPr id="24" name="Right Arrow 23"/>
            <p:cNvSpPr/>
            <p:nvPr/>
          </p:nvSpPr>
          <p:spPr>
            <a:xfrm rot="10800000">
              <a:off x="381000" y="2590800"/>
              <a:ext cx="2743200" cy="4572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22948" y="1981200"/>
              <a:ext cx="11250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Rewritten</a:t>
              </a:r>
            </a:p>
            <a:p>
              <a:r>
                <a:rPr lang="en-US" i="1" dirty="0" smtClean="0"/>
                <a:t>Web Page</a:t>
              </a:r>
              <a:endParaRPr lang="en-US" i="1" dirty="0"/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381000" y="3392507"/>
            <a:ext cx="2819400" cy="1371600"/>
            <a:chOff x="381000" y="3392507"/>
            <a:chExt cx="2819400" cy="1371600"/>
          </a:xfrm>
        </p:grpSpPr>
        <p:sp>
          <p:nvSpPr>
            <p:cNvPr id="6" name="Rounded Rectangle 5"/>
            <p:cNvSpPr/>
            <p:nvPr/>
          </p:nvSpPr>
          <p:spPr>
            <a:xfrm>
              <a:off x="1143000" y="3392507"/>
              <a:ext cx="1524000" cy="1371600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9200" y="3581400"/>
              <a:ext cx="13800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Log</a:t>
              </a:r>
            </a:p>
            <a:p>
              <a:pPr algn="ctr"/>
              <a:r>
                <a:rPr lang="en-US" sz="2800" b="1" dirty="0" smtClean="0"/>
                <a:t>Collector</a:t>
              </a:r>
              <a:endParaRPr lang="en-US" sz="2800" b="1" dirty="0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457200" y="3810000"/>
              <a:ext cx="762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2590800" y="3810000"/>
              <a:ext cx="6096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1000" y="3505200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Logs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28625"/>
            <a:ext cx="6762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Left-Right Arrow 37"/>
          <p:cNvSpPr/>
          <p:nvPr/>
        </p:nvSpPr>
        <p:spPr>
          <a:xfrm>
            <a:off x="1066800" y="747712"/>
            <a:ext cx="1447800" cy="3048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-Right Arrow 38"/>
          <p:cNvSpPr/>
          <p:nvPr/>
        </p:nvSpPr>
        <p:spPr>
          <a:xfrm>
            <a:off x="6629400" y="747712"/>
            <a:ext cx="1447800" cy="3048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28600" y="1600200"/>
            <a:ext cx="8686800" cy="5105400"/>
          </a:xfrm>
          <a:prstGeom prst="roundRect">
            <a:avLst/>
          </a:prstGeom>
          <a:noFill/>
          <a:ln w="762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40"/>
          <p:cNvGrpSpPr/>
          <p:nvPr/>
        </p:nvGrpSpPr>
        <p:grpSpPr>
          <a:xfrm>
            <a:off x="3276600" y="3217334"/>
            <a:ext cx="2743200" cy="2650066"/>
            <a:chOff x="3276600" y="3217334"/>
            <a:chExt cx="2743200" cy="2650066"/>
          </a:xfrm>
        </p:grpSpPr>
        <p:sp>
          <p:nvSpPr>
            <p:cNvPr id="9" name="Rounded Rectangle 8"/>
            <p:cNvSpPr/>
            <p:nvPr/>
          </p:nvSpPr>
          <p:spPr>
            <a:xfrm>
              <a:off x="3276600" y="4284132"/>
              <a:ext cx="2743200" cy="897467"/>
            </a:xfrm>
            <a:prstGeom prst="roundRect">
              <a:avLst/>
            </a:prstGeom>
            <a:ln w="762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Instrumentation #2</a:t>
              </a:r>
              <a:endParaRPr lang="en-US" sz="2400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76600" y="3217334"/>
              <a:ext cx="2743200" cy="897467"/>
            </a:xfrm>
            <a:prstGeom prst="roundRect">
              <a:avLst/>
            </a:prstGeom>
            <a:ln w="762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Instrumentation #1</a:t>
              </a:r>
              <a:endParaRPr lang="en-US" sz="240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572000" y="5351358"/>
              <a:ext cx="152400" cy="67309"/>
            </a:xfrm>
            <a:prstGeom prst="roundRect">
              <a:avLst/>
            </a:prstGeom>
            <a:ln w="762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572000" y="5575723"/>
              <a:ext cx="152400" cy="67309"/>
            </a:xfrm>
            <a:prstGeom prst="roundRect">
              <a:avLst/>
            </a:prstGeom>
            <a:ln w="762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72000" y="5800091"/>
              <a:ext cx="152400" cy="67309"/>
            </a:xfrm>
            <a:prstGeom prst="roundRect">
              <a:avLst/>
            </a:prstGeom>
            <a:ln w="762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</p:grpSp>
      <p:sp>
        <p:nvSpPr>
          <p:cNvPr id="48" name="Rounded Rectangular Callout 47"/>
          <p:cNvSpPr/>
          <p:nvPr/>
        </p:nvSpPr>
        <p:spPr>
          <a:xfrm>
            <a:off x="5486400" y="3886200"/>
            <a:ext cx="3505200" cy="2743200"/>
          </a:xfrm>
          <a:prstGeom prst="wedgeRoundRectCallout">
            <a:avLst>
              <a:gd name="adj1" fmla="val -78172"/>
              <a:gd name="adj2" fmla="val -38013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3363" indent="-233363">
              <a:buFont typeface="Arial" pitchFamily="34" charset="0"/>
              <a:buChar char="•"/>
            </a:pPr>
            <a:r>
              <a:rPr lang="en-US" sz="2200" dirty="0" smtClean="0"/>
              <a:t>Pluggable policies</a:t>
            </a:r>
          </a:p>
          <a:p>
            <a:pPr marL="233363" indent="-233363">
              <a:buFont typeface="Arial" pitchFamily="34" charset="0"/>
              <a:buChar char="•"/>
            </a:pPr>
            <a:endParaRPr lang="en-US" sz="1000" dirty="0" smtClean="0"/>
          </a:p>
          <a:p>
            <a:pPr marL="233363" indent="-233363">
              <a:buFont typeface="Arial" pitchFamily="34" charset="0"/>
              <a:buChar char="•"/>
            </a:pPr>
            <a:r>
              <a:rPr lang="en-US" sz="2200" dirty="0" smtClean="0"/>
              <a:t>Controls rewriting based on incoming logs</a:t>
            </a:r>
          </a:p>
          <a:p>
            <a:pPr marL="233363" indent="-233363">
              <a:buFont typeface="Arial" pitchFamily="34" charset="0"/>
              <a:buChar char="•"/>
            </a:pPr>
            <a:endParaRPr lang="en-US" sz="1000" dirty="0" smtClean="0"/>
          </a:p>
          <a:p>
            <a:pPr marL="233363" indent="-233363">
              <a:buFont typeface="Arial" pitchFamily="34" charset="0"/>
              <a:buChar char="•"/>
            </a:pPr>
            <a:r>
              <a:rPr lang="en-US" sz="2200" dirty="0" smtClean="0"/>
              <a:t>Platform support for adaptive and distributed instrumentation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16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Performance Optimization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ym typeface="Wingdings"/>
              </a:rPr>
              <a:t>Performance </a:t>
            </a:r>
            <a:r>
              <a:rPr lang="en-US" sz="2800" dirty="0" smtClean="0">
                <a:sym typeface="Wingdings"/>
              </a:rPr>
              <a:t>profiling (no browser changes required)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String optimization; cache placement; …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Code splitting and </a:t>
            </a:r>
            <a:r>
              <a:rPr lang="en-US" sz="2800" dirty="0" smtClean="0"/>
              <a:t>joining, data prefetching</a:t>
            </a:r>
            <a:endParaRPr lang="en-US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Debugging</a:t>
            </a:r>
            <a:endParaRPr lang="en-US" sz="3400" dirty="0" smtClean="0">
              <a:sym typeface="Wingding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Report function arguments, app state, errors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Memory leak checking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Statistical debugging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 coverage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A/B tests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 RP</a:t>
            </a:r>
            <a:r>
              <a:rPr lang="en-US" sz="2800" baseline="0" dirty="0" smtClean="0"/>
              <a:t>C</a:t>
            </a:r>
            <a:r>
              <a:rPr lang="en-US" sz="2800" dirty="0" smtClean="0"/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latencies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What features are being used / discovered</a:t>
            </a:r>
            <a:r>
              <a:rPr lang="en-US" sz="2800" dirty="0" smtClean="0"/>
              <a:t>?</a:t>
            </a:r>
            <a:endParaRPr lang="en-US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Goals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Silk</Template>
  <TotalTime>16653</TotalTime>
  <Words>1444</Words>
  <Application>Microsoft Office PowerPoint</Application>
  <PresentationFormat>On-screen Show (4:3)</PresentationFormat>
  <Paragraphs>434</Paragraphs>
  <Slides>34</Slides>
  <Notes>16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AjaxScope &amp; Doloto: Towards Optimizing Client-side Web 2.0 App Performance </vt:lpstr>
      <vt:lpstr>Motivation</vt:lpstr>
      <vt:lpstr>A Web 2.0 Application</vt:lpstr>
      <vt:lpstr>Web 1.0 → Web 2.0</vt:lpstr>
      <vt:lpstr>Web 1.0 → Web 2.0</vt:lpstr>
      <vt:lpstr>Outline</vt:lpstr>
      <vt:lpstr>AjaxScope Approach</vt:lpstr>
      <vt:lpstr>AjaxScope Proxy</vt:lpstr>
      <vt:lpstr>Monitoring Goals</vt:lpstr>
      <vt:lpstr>Server-side Deployment</vt:lpstr>
      <vt:lpstr>Our Prototype (Client-side)</vt:lpstr>
      <vt:lpstr>Why “On-the-fly” Rewriting</vt:lpstr>
      <vt:lpstr>Outline</vt:lpstr>
      <vt:lpstr>Experimental Setup</vt:lpstr>
      <vt:lpstr>Observe, Analyze, Update Code</vt:lpstr>
      <vt:lpstr>Expt: Adaptative Perf Profiling</vt:lpstr>
      <vt:lpstr>Monitoring for JS Memory Leaks</vt:lpstr>
      <vt:lpstr>Example: CNN.com</vt:lpstr>
      <vt:lpstr>Example: CNN.com</vt:lpstr>
      <vt:lpstr>Checking for Memory Leaks</vt:lpstr>
      <vt:lpstr>Expt: Distributing Expensive Tests</vt:lpstr>
      <vt:lpstr>Outline</vt:lpstr>
      <vt:lpstr>Doloto: Code Splitting and Loading</vt:lpstr>
      <vt:lpstr>Web 2.0 Application Code</vt:lpstr>
      <vt:lpstr>All-at-once Loading: Bunny Hunt</vt:lpstr>
      <vt:lpstr>Dynamic Loading: PageFlakes</vt:lpstr>
      <vt:lpstr>Dynamic Loading: Let Everyone Do It</vt:lpstr>
      <vt:lpstr>Automated Splitting (1)</vt:lpstr>
      <vt:lpstr>Automated Splitting (2)</vt:lpstr>
      <vt:lpstr>Automated Splitting (2)</vt:lpstr>
      <vt:lpstr>Small End-to-end Test-case</vt:lpstr>
      <vt:lpstr>Next Steps</vt:lpstr>
      <vt:lpstr>Doloto Demo (sort of)</vt:lpstr>
      <vt:lpstr>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Emre Kiciman</dc:creator>
  <cp:lastModifiedBy>Ben Livshits</cp:lastModifiedBy>
  <cp:revision>357</cp:revision>
  <dcterms:created xsi:type="dcterms:W3CDTF">2007-04-04T15:10:29Z</dcterms:created>
  <dcterms:modified xsi:type="dcterms:W3CDTF">2007-11-09T23:37:53Z</dcterms:modified>
</cp:coreProperties>
</file>