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681" r:id="rId2"/>
  </p:sldMasterIdLst>
  <p:notesMasterIdLst>
    <p:notesMasterId r:id="rId21"/>
  </p:notesMasterIdLst>
  <p:handoutMasterIdLst>
    <p:handoutMasterId r:id="rId22"/>
  </p:handoutMasterIdLst>
  <p:sldIdLst>
    <p:sldId id="318" r:id="rId3"/>
    <p:sldId id="375" r:id="rId4"/>
    <p:sldId id="327" r:id="rId5"/>
    <p:sldId id="329" r:id="rId6"/>
    <p:sldId id="330" r:id="rId7"/>
    <p:sldId id="369" r:id="rId8"/>
    <p:sldId id="362" r:id="rId9"/>
    <p:sldId id="363" r:id="rId10"/>
    <p:sldId id="371" r:id="rId11"/>
    <p:sldId id="370" r:id="rId12"/>
    <p:sldId id="364" r:id="rId13"/>
    <p:sldId id="366" r:id="rId14"/>
    <p:sldId id="372" r:id="rId15"/>
    <p:sldId id="367" r:id="rId16"/>
    <p:sldId id="373" r:id="rId17"/>
    <p:sldId id="374" r:id="rId18"/>
    <p:sldId id="347" r:id="rId19"/>
    <p:sldId id="349" r:id="rId20"/>
  </p:sldIdLst>
  <p:sldSz cx="9144000" cy="6858000" type="screen4x3"/>
  <p:notesSz cx="6858000" cy="9144000"/>
  <p:defaultTextStyle>
    <a:defPPr>
      <a:defRPr lang="en-US"/>
    </a:defPPr>
    <a:lvl1pPr algn="l" rtl="0" eaLnBrk="0" fontAlgn="base" hangingPunct="0">
      <a:spcBef>
        <a:spcPct val="0"/>
      </a:spcBef>
      <a:spcAft>
        <a:spcPct val="0"/>
      </a:spcAft>
      <a:defRPr sz="1600" b="1" kern="1200">
        <a:solidFill>
          <a:schemeClr val="tx1"/>
        </a:solidFill>
        <a:latin typeface="Lucida Console" pitchFamily="49" charset="0"/>
        <a:ea typeface="+mn-ea"/>
        <a:cs typeface="+mn-cs"/>
      </a:defRPr>
    </a:lvl1pPr>
    <a:lvl2pPr marL="457200" algn="l" rtl="0" eaLnBrk="0" fontAlgn="base" hangingPunct="0">
      <a:spcBef>
        <a:spcPct val="0"/>
      </a:spcBef>
      <a:spcAft>
        <a:spcPct val="0"/>
      </a:spcAft>
      <a:defRPr sz="1600" b="1" kern="1200">
        <a:solidFill>
          <a:schemeClr val="tx1"/>
        </a:solidFill>
        <a:latin typeface="Lucida Console" pitchFamily="49" charset="0"/>
        <a:ea typeface="+mn-ea"/>
        <a:cs typeface="+mn-cs"/>
      </a:defRPr>
    </a:lvl2pPr>
    <a:lvl3pPr marL="914400" algn="l" rtl="0" eaLnBrk="0" fontAlgn="base" hangingPunct="0">
      <a:spcBef>
        <a:spcPct val="0"/>
      </a:spcBef>
      <a:spcAft>
        <a:spcPct val="0"/>
      </a:spcAft>
      <a:defRPr sz="1600" b="1" kern="1200">
        <a:solidFill>
          <a:schemeClr val="tx1"/>
        </a:solidFill>
        <a:latin typeface="Lucida Console" pitchFamily="49" charset="0"/>
        <a:ea typeface="+mn-ea"/>
        <a:cs typeface="+mn-cs"/>
      </a:defRPr>
    </a:lvl3pPr>
    <a:lvl4pPr marL="1371600" algn="l" rtl="0" eaLnBrk="0" fontAlgn="base" hangingPunct="0">
      <a:spcBef>
        <a:spcPct val="0"/>
      </a:spcBef>
      <a:spcAft>
        <a:spcPct val="0"/>
      </a:spcAft>
      <a:defRPr sz="1600" b="1" kern="1200">
        <a:solidFill>
          <a:schemeClr val="tx1"/>
        </a:solidFill>
        <a:latin typeface="Lucida Console" pitchFamily="49" charset="0"/>
        <a:ea typeface="+mn-ea"/>
        <a:cs typeface="+mn-cs"/>
      </a:defRPr>
    </a:lvl4pPr>
    <a:lvl5pPr marL="1828800" algn="l" rtl="0" eaLnBrk="0" fontAlgn="base" hangingPunct="0">
      <a:spcBef>
        <a:spcPct val="0"/>
      </a:spcBef>
      <a:spcAft>
        <a:spcPct val="0"/>
      </a:spcAft>
      <a:defRPr sz="1600" b="1" kern="1200">
        <a:solidFill>
          <a:schemeClr val="tx1"/>
        </a:solidFill>
        <a:latin typeface="Lucida Console" pitchFamily="49" charset="0"/>
        <a:ea typeface="+mn-ea"/>
        <a:cs typeface="+mn-cs"/>
      </a:defRPr>
    </a:lvl5pPr>
    <a:lvl6pPr marL="2286000" algn="l" defTabSz="914400" rtl="0" eaLnBrk="1" latinLnBrk="0" hangingPunct="1">
      <a:defRPr sz="1600" b="1" kern="1200">
        <a:solidFill>
          <a:schemeClr val="tx1"/>
        </a:solidFill>
        <a:latin typeface="Lucida Console" pitchFamily="49" charset="0"/>
        <a:ea typeface="+mn-ea"/>
        <a:cs typeface="+mn-cs"/>
      </a:defRPr>
    </a:lvl6pPr>
    <a:lvl7pPr marL="2743200" algn="l" defTabSz="914400" rtl="0" eaLnBrk="1" latinLnBrk="0" hangingPunct="1">
      <a:defRPr sz="1600" b="1" kern="1200">
        <a:solidFill>
          <a:schemeClr val="tx1"/>
        </a:solidFill>
        <a:latin typeface="Lucida Console" pitchFamily="49" charset="0"/>
        <a:ea typeface="+mn-ea"/>
        <a:cs typeface="+mn-cs"/>
      </a:defRPr>
    </a:lvl7pPr>
    <a:lvl8pPr marL="3200400" algn="l" defTabSz="914400" rtl="0" eaLnBrk="1" latinLnBrk="0" hangingPunct="1">
      <a:defRPr sz="1600" b="1" kern="1200">
        <a:solidFill>
          <a:schemeClr val="tx1"/>
        </a:solidFill>
        <a:latin typeface="Lucida Console" pitchFamily="49" charset="0"/>
        <a:ea typeface="+mn-ea"/>
        <a:cs typeface="+mn-cs"/>
      </a:defRPr>
    </a:lvl8pPr>
    <a:lvl9pPr marL="3657600" algn="l" defTabSz="914400" rtl="0" eaLnBrk="1" latinLnBrk="0" hangingPunct="1">
      <a:defRPr sz="1600" b="1" kern="1200">
        <a:solidFill>
          <a:schemeClr val="tx1"/>
        </a:solidFill>
        <a:latin typeface="Lucida Console" pitchFamily="49"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clrMru>
    <a:srgbClr val="FFCC66"/>
    <a:srgbClr val="FF9900"/>
    <a:srgbClr val="FF9966"/>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horzBarState="maximized">
    <p:restoredLeft sz="17085" autoAdjust="0"/>
    <p:restoredTop sz="94660" autoAdjust="0"/>
  </p:normalViewPr>
  <p:slideViewPr>
    <p:cSldViewPr snapToGrid="0">
      <p:cViewPr varScale="1">
        <p:scale>
          <a:sx n="114" d="100"/>
          <a:sy n="114" d="100"/>
        </p:scale>
        <p:origin x="-834" y="-96"/>
      </p:cViewPr>
      <p:guideLst>
        <p:guide orient="horz" pos="2160"/>
        <p:guide pos="2880"/>
      </p:guideLst>
    </p:cSldViewPr>
  </p:slideViewPr>
  <p:outlineViewPr>
    <p:cViewPr>
      <p:scale>
        <a:sx n="33" d="100"/>
        <a:sy n="33" d="100"/>
      </p:scale>
      <p:origin x="0" y="576"/>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6" d="100"/>
          <a:sy n="86" d="100"/>
        </p:scale>
        <p:origin x="-3114"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19460" name="Rectangle 4"/>
          <p:cNvSpPr>
            <a:spLocks noGrp="1" noChangeArrowheads="1"/>
          </p:cNvSpPr>
          <p:nvPr>
            <p:ph type="ftr" sz="quarter" idx="2"/>
          </p:nvPr>
        </p:nvSpPr>
        <p:spPr bwMode="auto">
          <a:xfrm>
            <a:off x="0" y="8686800"/>
            <a:ext cx="61849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800" b="0">
                <a:latin typeface="Arial" charset="0"/>
                <a:cs typeface="Arial" charset="0"/>
              </a:defRPr>
            </a:lvl1pPr>
          </a:lstStyle>
          <a:p>
            <a:r>
              <a:rPr lang="en-US" dirty="0"/>
              <a:t>© </a:t>
            </a:r>
            <a:r>
              <a:rPr lang="en-US" dirty="0" smtClean="0"/>
              <a:t>2007 </a:t>
            </a:r>
            <a:r>
              <a:rPr lang="en-US" dirty="0"/>
              <a:t>Microsoft Corporation. All rights reserved.</a:t>
            </a:r>
          </a:p>
          <a:p>
            <a:r>
              <a:rPr lang="en-US" dirty="0"/>
              <a:t>This presentation is for informational purposes only. Microsoft makes no warranties, express or implied, in this summary.</a:t>
            </a:r>
          </a:p>
        </p:txBody>
      </p:sp>
      <p:sp>
        <p:nvSpPr>
          <p:cNvPr id="19461" name="Rectangle 5"/>
          <p:cNvSpPr>
            <a:spLocks noGrp="1" noChangeArrowheads="1"/>
          </p:cNvSpPr>
          <p:nvPr>
            <p:ph type="sldNum" sz="quarter" idx="3"/>
          </p:nvPr>
        </p:nvSpPr>
        <p:spPr bwMode="auto">
          <a:xfrm>
            <a:off x="6246813" y="8686800"/>
            <a:ext cx="61118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46976EB3-2CEE-41E3-A56A-4D99B574CA0C}"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Franklin Gothic Medium" pitchFamily="34" charset="0"/>
              </a:defRPr>
            </a:lvl1pPr>
          </a:lstStyle>
          <a:p>
            <a:r>
              <a:rPr lang="en-US"/>
              <a:t>MGB 2003</a:t>
            </a:r>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Franklin Gothic Medium" pitchFamily="34" charset="0"/>
              </a:defRPr>
            </a:lvl1pPr>
          </a:lstStyle>
          <a:p>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8791575"/>
            <a:ext cx="5667375" cy="350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800" b="0">
                <a:latin typeface="Franklin Gothic Medium" pitchFamily="34" charset="0"/>
                <a:cs typeface="Arial" charset="0"/>
              </a:defRPr>
            </a:lvl1pPr>
          </a:lstStyle>
          <a:p>
            <a:r>
              <a:rPr lang="en-US" dirty="0" smtClean="0"/>
              <a:t>© 2007 Microsoft Corporation. All rights reserved.</a:t>
            </a:r>
          </a:p>
          <a:p>
            <a:r>
              <a:rPr lang="en-US" dirty="0" smtClean="0"/>
              <a:t>This presentation is for informational purposes only. Microsoft makes no warranties, express or implied, in this summary.</a:t>
            </a:r>
            <a:endParaRPr lang="en-US" sz="1200" dirty="0"/>
          </a:p>
        </p:txBody>
      </p:sp>
      <p:sp>
        <p:nvSpPr>
          <p:cNvPr id="29703" name="Rectangle 7"/>
          <p:cNvSpPr>
            <a:spLocks noGrp="1" noChangeArrowheads="1"/>
          </p:cNvSpPr>
          <p:nvPr>
            <p:ph type="sldNum" sz="quarter" idx="5"/>
          </p:nvPr>
        </p:nvSpPr>
        <p:spPr bwMode="auto">
          <a:xfrm>
            <a:off x="5583238" y="8685213"/>
            <a:ext cx="12731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Franklin Gothic Medium" pitchFamily="34" charset="0"/>
              </a:defRPr>
            </a:lvl1pPr>
          </a:lstStyle>
          <a:p>
            <a:fld id="{0ECA0374-8FF9-4FB3-83A4-DD76F8F7DAD9}" type="slidenum">
              <a:rPr lang="en-US"/>
              <a:pPr/>
              <a:t>‹#›</a:t>
            </a:fld>
            <a:endParaRPr lang="en-US"/>
          </a:p>
        </p:txBody>
      </p:sp>
    </p:spTree>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sz="1200" kern="1200">
        <a:solidFill>
          <a:schemeClr val="tx1"/>
        </a:solidFill>
        <a:latin typeface="Franklin Gothic Medium" pitchFamily="34" charset="0"/>
        <a:ea typeface="+mn-ea"/>
        <a:cs typeface="+mn-cs"/>
      </a:defRPr>
    </a:lvl1pPr>
    <a:lvl2pPr marL="233363" indent="9525" algn="l" rtl="0" fontAlgn="base">
      <a:spcBef>
        <a:spcPct val="30000"/>
      </a:spcBef>
      <a:spcAft>
        <a:spcPct val="0"/>
      </a:spcAft>
      <a:buChar char="•"/>
      <a:defRPr sz="1000" kern="1200">
        <a:solidFill>
          <a:schemeClr val="tx1"/>
        </a:solidFill>
        <a:latin typeface="Franklin Gothic Medium" pitchFamily="34" charset="0"/>
        <a:ea typeface="+mn-ea"/>
        <a:cs typeface="+mn-cs"/>
      </a:defRPr>
    </a:lvl2pPr>
    <a:lvl3pPr marL="457200" indent="-9525" algn="l" rtl="0" fontAlgn="base">
      <a:spcBef>
        <a:spcPct val="30000"/>
      </a:spcBef>
      <a:spcAft>
        <a:spcPct val="0"/>
      </a:spcAft>
      <a:buChar char="•"/>
      <a:defRPr sz="900" kern="1200">
        <a:solidFill>
          <a:schemeClr val="tx1"/>
        </a:solidFill>
        <a:latin typeface="Franklin Gothic Medium" pitchFamily="34" charset="0"/>
        <a:ea typeface="+mn-ea"/>
        <a:cs typeface="+mn-cs"/>
      </a:defRPr>
    </a:lvl3pPr>
    <a:lvl4pPr marL="681038" algn="l" rtl="0" fontAlgn="base">
      <a:spcBef>
        <a:spcPct val="30000"/>
      </a:spcBef>
      <a:spcAft>
        <a:spcPct val="0"/>
      </a:spcAft>
      <a:buChar char="•"/>
      <a:defRPr sz="900" kern="1200">
        <a:solidFill>
          <a:schemeClr val="tx1"/>
        </a:solidFill>
        <a:latin typeface="Franklin Gothic Medium" pitchFamily="34" charset="0"/>
        <a:ea typeface="+mn-ea"/>
        <a:cs typeface="+mn-cs"/>
      </a:defRPr>
    </a:lvl4pPr>
    <a:lvl5pPr marL="904875" algn="l" rtl="0" fontAlgn="base">
      <a:spcBef>
        <a:spcPct val="30000"/>
      </a:spcBef>
      <a:spcAft>
        <a:spcPct val="0"/>
      </a:spcAft>
      <a:buChar char="•"/>
      <a:defRPr sz="900" kern="1200">
        <a:solidFill>
          <a:schemeClr val="tx1"/>
        </a:solidFill>
        <a:latin typeface="Franklin Gothic Medium"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MGB 2003</a:t>
            </a:r>
          </a:p>
        </p:txBody>
      </p:sp>
      <p:sp>
        <p:nvSpPr>
          <p:cNvPr id="6" name="Rectangle 6"/>
          <p:cNvSpPr>
            <a:spLocks noGrp="1" noChangeArrowheads="1"/>
          </p:cNvSpPr>
          <p:nvPr>
            <p:ph type="ftr" sz="quarter" idx="4"/>
          </p:nvPr>
        </p:nvSpPr>
        <p:spPr>
          <a:ln/>
        </p:spPr>
        <p:txBody>
          <a:bodyPr/>
          <a:lstStyle/>
          <a:p>
            <a:r>
              <a:rPr lang="en-US" dirty="0"/>
              <a:t>© </a:t>
            </a:r>
            <a:r>
              <a:rPr lang="en-US" dirty="0" smtClean="0"/>
              <a:t>2007 </a:t>
            </a:r>
            <a:r>
              <a:rPr lang="en-US" dirty="0"/>
              <a:t>Microsoft Corporation. All rights reserved.</a:t>
            </a:r>
          </a:p>
          <a:p>
            <a:pPr eaLnBrk="0" hangingPunct="0"/>
            <a:r>
              <a:rPr lang="en-US" dirty="0"/>
              <a:t>This presentation is for informational purposes only. Microsoft makes no warranties, </a:t>
            </a:r>
            <a:r>
              <a:rPr lang="en-US" dirty="0" smtClean="0"/>
              <a:t>express </a:t>
            </a:r>
            <a:r>
              <a:rPr lang="en-US" dirty="0"/>
              <a:t>or implied, in this summary.</a:t>
            </a:r>
            <a:endParaRPr lang="en-US" sz="1200" dirty="0"/>
          </a:p>
        </p:txBody>
      </p:sp>
      <p:sp>
        <p:nvSpPr>
          <p:cNvPr id="7" name="Rectangle 7"/>
          <p:cNvSpPr>
            <a:spLocks noGrp="1" noChangeArrowheads="1"/>
          </p:cNvSpPr>
          <p:nvPr>
            <p:ph type="sldNum" sz="quarter" idx="5"/>
          </p:nvPr>
        </p:nvSpPr>
        <p:spPr>
          <a:ln/>
        </p:spPr>
        <p:txBody>
          <a:bodyPr/>
          <a:lstStyle/>
          <a:p>
            <a:fld id="{026E8D8D-1771-4FE6-90F4-FAF11608679C}" type="slidenum">
              <a:rPr lang="en-US"/>
              <a:pPr/>
              <a:t>1</a:t>
            </a:fld>
            <a:endParaRPr lang="en-US" dirty="0"/>
          </a:p>
        </p:txBody>
      </p:sp>
      <p:sp>
        <p:nvSpPr>
          <p:cNvPr id="189442" name="Rectangle 2"/>
          <p:cNvSpPr>
            <a:spLocks noGrp="1" noChangeArrowheads="1"/>
          </p:cNvSpPr>
          <p:nvPr>
            <p:ph type="body" idx="1"/>
          </p:nvPr>
        </p:nvSpPr>
        <p:spPr>
          <a:xfrm>
            <a:off x="439738" y="4278313"/>
            <a:ext cx="5978525" cy="4592637"/>
          </a:xfrm>
          <a:ln/>
        </p:spPr>
        <p:txBody>
          <a:bodyPr lIns="92614" tIns="47092" rIns="92614" bIns="47092"/>
          <a:lstStyle/>
          <a:p>
            <a:endParaRPr lang="en-US" dirty="0"/>
          </a:p>
        </p:txBody>
      </p:sp>
      <p:sp>
        <p:nvSpPr>
          <p:cNvPr id="189443" name="Rectangle 3"/>
          <p:cNvSpPr>
            <a:spLocks noGrp="1" noRot="1" noChangeAspect="1" noChangeArrowheads="1" noTextEdit="1"/>
          </p:cNvSpPr>
          <p:nvPr>
            <p:ph type="sldImg"/>
          </p:nvPr>
        </p:nvSpPr>
        <p:spPr bwMode="blackWhite">
          <a:xfrm>
            <a:off x="1100138" y="676275"/>
            <a:ext cx="4605337" cy="3452813"/>
          </a:xfrm>
          <a:ln w="12700" cap="flat">
            <a:solidFill>
              <a:schemeClr val="tx1"/>
            </a:solid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11/5/2007 3:19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noChangeArrowheads="1"/>
          </p:cNvSpPr>
          <p:nvPr>
            <p:ph type="dt" sz="quarter" idx="1"/>
          </p:nvPr>
        </p:nvSpPr>
        <p:spPr/>
        <p:txBody>
          <a:bodyPr/>
          <a:lstStyle/>
          <a:p>
            <a:fld id="{0389861B-6139-4A73-97DC-71F9C6F7759F}" type="datetime8">
              <a:rPr lang="en-US"/>
              <a:pPr/>
              <a:t>11/5/2007 3:19 PM</a:t>
            </a:fld>
            <a:endParaRPr lang="en-US"/>
          </a:p>
        </p:txBody>
      </p:sp>
      <p:sp>
        <p:nvSpPr>
          <p:cNvPr id="5" name="Slide Number Placeholder 4"/>
          <p:cNvSpPr>
            <a:spLocks noGrp="1" noChangeArrowheads="1"/>
          </p:cNvSpPr>
          <p:nvPr>
            <p:ph type="sldNum" sz="quarter" idx="5"/>
          </p:nvPr>
        </p:nvSpPr>
        <p:spPr/>
        <p:txBody>
          <a:bodyPr/>
          <a:lstStyle/>
          <a:p>
            <a:fld id="{15214612-5FC6-4DA2-BE01-DE3CD0227E62}" type="slidenum">
              <a:rPr lang="en-US"/>
              <a:pPr/>
              <a:t>11</a:t>
            </a:fld>
            <a:endParaRPr lang="en-US"/>
          </a:p>
        </p:txBody>
      </p:sp>
      <p:sp>
        <p:nvSpPr>
          <p:cNvPr id="6" name="Footer Placeholder 5"/>
          <p:cNvSpPr>
            <a:spLocks noGrp="1" noChangeArrowheads="1"/>
          </p:cNvSpPr>
          <p:nvPr>
            <p:ph type="ftr" sz="quarter" idx="4"/>
          </p:nvPr>
        </p:nvSpPr>
        <p:spPr/>
        <p:txBody>
          <a:bodyPr/>
          <a:lstStyle/>
          <a:p>
            <a:r>
              <a:rPr lang="en-US"/>
              <a:t>©2005 Microsoft Corporation. All rights reserved.</a:t>
            </a:r>
          </a:p>
          <a:p>
            <a:r>
              <a:rPr lang="en-US"/>
              <a:t>This presentation is for informational purposes only. Microsoft makes no warranties, express or implied, in this summary.</a:t>
            </a:r>
          </a:p>
        </p:txBody>
      </p:sp>
      <p:sp>
        <p:nvSpPr>
          <p:cNvPr id="50180" name="Rectangle 637953"/>
          <p:cNvSpPr>
            <a:spLocks noGrp="1" noRot="1" noChangeAspect="1" noChangeArrowheads="1" noTextEdit="1"/>
          </p:cNvSpPr>
          <p:nvPr>
            <p:ph type="sldImg"/>
          </p:nvPr>
        </p:nvSpPr>
        <p:spPr>
          <a:noFill/>
          <a:ln cap="flat">
            <a:headEnd type="none" w="med" len="med"/>
            <a:tailEnd type="none" w="med" len="med"/>
          </a:ln>
        </p:spPr>
      </p:sp>
      <p:sp>
        <p:nvSpPr>
          <p:cNvPr id="637955" name="Rectangle 637954"/>
          <p:cNvSpPr>
            <a:spLocks noGrp="1" noChangeArrowheads="1"/>
          </p:cNvSpPr>
          <p:nvPr>
            <p:ph type="body" idx="1"/>
          </p:nvPr>
        </p:nvSpPr>
        <p:spPr/>
        <p:txBody>
          <a:bodyPr/>
          <a:lstStyle/>
          <a:p>
            <a:pPr eaLnBrk="1" hangingPunct="1"/>
            <a:r>
              <a:rPr lang="en-US" dirty="0">
                <a:latin typeface="Times New Roman" pitchFamily="18" charset="0"/>
              </a:rPr>
              <a:t>True to VB’s design principals:</a:t>
            </a:r>
          </a:p>
          <a:p>
            <a:pPr eaLnBrk="1" hangingPunct="1"/>
            <a:r>
              <a:rPr lang="en-US" dirty="0">
                <a:latin typeface="Times New Roman" pitchFamily="18" charset="0"/>
              </a:rPr>
              <a:t>	- Best practices by default – Translates to </a:t>
            </a:r>
            <a:r>
              <a:rPr lang="en-US" dirty="0" err="1" smtClean="0">
                <a:latin typeface="Times New Roman" pitchFamily="18" charset="0"/>
              </a:rPr>
              <a:t>Linq</a:t>
            </a:r>
            <a:r>
              <a:rPr lang="en-US" dirty="0" smtClean="0">
                <a:latin typeface="Times New Roman" pitchFamily="18" charset="0"/>
              </a:rPr>
              <a:t> to XML</a:t>
            </a:r>
            <a:endParaRPr lang="en-US" dirty="0">
              <a:latin typeface="Times New Roman" pitchFamily="18" charset="0"/>
            </a:endParaRPr>
          </a:p>
          <a:p>
            <a:pPr eaLnBrk="1" hangingPunct="1"/>
            <a:r>
              <a:rPr lang="en-US" dirty="0">
                <a:latin typeface="Times New Roman" pitchFamily="18" charset="0"/>
              </a:rPr>
              <a:t>	- Intuitive – No conceptual barrier between Object Model and XML you intend to write</a:t>
            </a:r>
          </a:p>
          <a:p>
            <a:pPr eaLnBrk="1" hangingPunct="1"/>
            <a:r>
              <a:rPr lang="en-US" dirty="0">
                <a:latin typeface="Times New Roman" pitchFamily="18" charset="0"/>
              </a:rPr>
              <a:t>	- Productive – Full IDE integration, colorization, Intellisense, </a:t>
            </a:r>
          </a:p>
          <a:p>
            <a:pPr eaLnBrk="1" hangingPunct="1"/>
            <a:r>
              <a:rPr lang="en-US" dirty="0">
                <a:latin typeface="Times New Roman" pitchFamily="18" charset="0"/>
              </a:rPr>
              <a:t>	- Pragmatic – Expression holes for inserting captured values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hape 3"/>
          <p:cNvSpPr>
            <a:spLocks noGrp="1" noChangeArrowheads="1"/>
          </p:cNvSpPr>
          <p:nvPr>
            <p:ph type="dt" sz="quarter" idx="1"/>
          </p:nvPr>
        </p:nvSpPr>
        <p:spPr>
          <a:noFill/>
        </p:spPr>
        <p:txBody>
          <a:bodyPr/>
          <a:lstStyle/>
          <a:p>
            <a:fld id="{A053CFF5-8C62-40CF-B166-1C1525F34560}" type="datetime8">
              <a:rPr lang="en-US" smtClean="0"/>
              <a:pPr/>
              <a:t>11/5/2007 3:19 PM</a:t>
            </a:fld>
            <a:endParaRPr lang="en-US" smtClean="0"/>
          </a:p>
        </p:txBody>
      </p:sp>
      <p:sp>
        <p:nvSpPr>
          <p:cNvPr id="51203" name="Shape 4"/>
          <p:cNvSpPr>
            <a:spLocks noGrp="1" noChangeArrowheads="1"/>
          </p:cNvSpPr>
          <p:nvPr>
            <p:ph type="sldNum" sz="quarter" idx="5"/>
          </p:nvPr>
        </p:nvSpPr>
        <p:spPr>
          <a:noFill/>
        </p:spPr>
        <p:txBody>
          <a:bodyPr/>
          <a:lstStyle/>
          <a:p>
            <a:fld id="{2115133A-D19D-4FAB-AB90-11F649F6F993}" type="slidenum">
              <a:rPr lang="en-US" smtClean="0"/>
              <a:pPr/>
              <a:t>12</a:t>
            </a:fld>
            <a:endParaRPr lang="en-US" smtClean="0"/>
          </a:p>
        </p:txBody>
      </p:sp>
      <p:sp>
        <p:nvSpPr>
          <p:cNvPr id="51204" name="Shape 5"/>
          <p:cNvSpPr>
            <a:spLocks noGrp="1" noChangeArrowheads="1"/>
          </p:cNvSpPr>
          <p:nvPr>
            <p:ph type="ftr" sz="quarter" idx="4"/>
          </p:nvPr>
        </p:nvSpPr>
        <p:spPr>
          <a:noFill/>
        </p:spPr>
        <p:txBody>
          <a:bodyPr/>
          <a:lstStyle/>
          <a:p>
            <a:r>
              <a:rPr lang="en-US" smtClean="0"/>
              <a:t>© 2005 Microsoft Corporation. All rights reserved.</a:t>
            </a:r>
          </a:p>
          <a:p>
            <a:r>
              <a:rPr lang="en-US" smtClean="0"/>
              <a:t>This presentation is for informational purposes only. Microsoft makes no warranties, express or implied, in this summary.</a:t>
            </a:r>
          </a:p>
        </p:txBody>
      </p:sp>
      <p:sp>
        <p:nvSpPr>
          <p:cNvPr id="51205" name="Rectangle 548865"/>
          <p:cNvSpPr>
            <a:spLocks noGrp="1" noRot="1" noChangeAspect="1" noChangeArrowheads="1" noTextEdit="1"/>
          </p:cNvSpPr>
          <p:nvPr>
            <p:ph type="sldImg"/>
          </p:nvPr>
        </p:nvSpPr>
        <p:spPr>
          <a:noFill/>
          <a:ln cap="flat">
            <a:headEnd type="none" w="med" len="med"/>
            <a:tailEnd type="none" w="med" len="med"/>
          </a:ln>
        </p:spPr>
      </p:sp>
      <p:sp>
        <p:nvSpPr>
          <p:cNvPr id="51206" name="Rectangle 548866"/>
          <p:cNvSpPr>
            <a:spLocks noGrp="1" noChangeArrowheads="1"/>
          </p:cNvSpPr>
          <p:nvPr>
            <p:ph type="body" idx="1"/>
          </p:nvPr>
        </p:nvSpPr>
        <p:spPr>
          <a:noFill/>
        </p:spPr>
        <p:txBody>
          <a:bodyPr/>
          <a:lstStyle/>
          <a:p>
            <a:pPr eaLnBrk="1" hangingPunct="1"/>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Cover</a:t>
            </a:r>
          </a:p>
          <a:p>
            <a:r>
              <a:rPr lang="en-US" dirty="0" smtClean="0"/>
              <a:t>	- Simple XML literals</a:t>
            </a:r>
          </a:p>
          <a:p>
            <a:r>
              <a:rPr lang="en-US" dirty="0" smtClean="0"/>
              <a:t>	- Highlight editor features (close tag, formatting, etc.)</a:t>
            </a:r>
          </a:p>
          <a:p>
            <a:r>
              <a:rPr lang="en-US" dirty="0" smtClean="0"/>
              <a:t>	- Explain expression holes</a:t>
            </a:r>
          </a:p>
          <a:p>
            <a:r>
              <a:rPr lang="en-US" dirty="0" smtClean="0"/>
              <a:t>		- Nested expression holes</a:t>
            </a:r>
            <a:endParaRPr lang="en-US" dirty="0"/>
          </a:p>
          <a:p>
            <a:r>
              <a:rPr lang="en-US" dirty="0" smtClean="0"/>
              <a:t>		- Locations – attributes</a:t>
            </a:r>
          </a:p>
          <a:p>
            <a:r>
              <a:rPr lang="en-US" dirty="0" smtClean="0"/>
              <a:t>	- Walk through simple editing sequence w/expression holes</a:t>
            </a:r>
          </a:p>
          <a:p>
            <a:r>
              <a:rPr lang="en-US" dirty="0" smtClean="0"/>
              <a:t>	- Point out gotcha with line continuation </a:t>
            </a:r>
          </a:p>
          <a:p>
            <a:r>
              <a:rPr lang="en-US" dirty="0" smtClean="0"/>
              <a:t>	- </a:t>
            </a:r>
            <a:r>
              <a:rPr lang="en-US" dirty="0" err="1" smtClean="0"/>
              <a:t>XDocument</a:t>
            </a:r>
            <a:r>
              <a:rPr lang="en-US" dirty="0" smtClean="0"/>
              <a:t> vs. </a:t>
            </a:r>
            <a:r>
              <a:rPr lang="en-US" dirty="0" err="1" smtClean="0"/>
              <a:t>XElement</a:t>
            </a:r>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11/5/2007 3:19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emp.&lt;</a:t>
            </a:r>
            <a:r>
              <a:rPr lang="en-US" dirty="0" err="1" smtClean="0"/>
              <a:t>DateOfBirth</a:t>
            </a:r>
            <a:r>
              <a:rPr lang="en-US" dirty="0" smtClean="0"/>
              <a:t>&gt;</a:t>
            </a:r>
            <a:r>
              <a:rPr lang="en-US" baseline="0" dirty="0" smtClean="0"/>
              <a:t> gets the collection of all of the elements named </a:t>
            </a:r>
            <a:r>
              <a:rPr lang="en-US" baseline="0" dirty="0" err="1" smtClean="0"/>
              <a:t>DateOfBirth</a:t>
            </a:r>
            <a:r>
              <a:rPr lang="en-US" baseline="0" dirty="0" smtClean="0"/>
              <a:t>… Calling .Value gets the value inside the first Element in</a:t>
            </a:r>
            <a:r>
              <a:rPr lang="en-US" dirty="0" smtClean="0"/>
              <a:t> the collection</a:t>
            </a:r>
            <a:endParaRPr lang="en-US" baseline="0" dirty="0" smtClean="0"/>
          </a:p>
          <a:p>
            <a:pPr>
              <a:buFontTx/>
              <a:buChar char="-"/>
            </a:pPr>
            <a:r>
              <a:rPr lang="en-US" dirty="0" smtClean="0"/>
              <a:t> </a:t>
            </a:r>
            <a:r>
              <a:rPr lang="en-US" dirty="0" err="1" smtClean="0"/>
              <a:t>emp.@DeptID</a:t>
            </a:r>
            <a:r>
              <a:rPr lang="en-US" baseline="0" dirty="0" smtClean="0"/>
              <a:t> gets the value of the attribute called </a:t>
            </a:r>
            <a:r>
              <a:rPr lang="en-US" baseline="0" dirty="0" err="1" smtClean="0"/>
              <a:t>DeptID</a:t>
            </a:r>
            <a:endParaRPr lang="en-US" baseline="0" dirty="0" smtClean="0"/>
          </a:p>
          <a:p>
            <a:pPr>
              <a:buFontTx/>
              <a:buChar char="-"/>
            </a:pPr>
            <a:r>
              <a:rPr lang="en-US" baseline="0" dirty="0" smtClean="0"/>
              <a:t> </a:t>
            </a:r>
            <a:r>
              <a:rPr lang="en-US" baseline="0" dirty="0" err="1" smtClean="0"/>
              <a:t>emp</a:t>
            </a:r>
            <a:r>
              <a:rPr lang="en-US" baseline="0" dirty="0" smtClean="0"/>
              <a:t>…Employee gets the collection of all the elements n-levels deep called Employee</a:t>
            </a:r>
            <a:endParaRPr lang="en-US" dirty="0"/>
          </a:p>
        </p:txBody>
      </p:sp>
      <p:sp>
        <p:nvSpPr>
          <p:cNvPr id="4" name="Slide Number Placeholder 3"/>
          <p:cNvSpPr>
            <a:spLocks noGrp="1"/>
          </p:cNvSpPr>
          <p:nvPr>
            <p:ph type="sldNum" sz="quarter" idx="10"/>
          </p:nvPr>
        </p:nvSpPr>
        <p:spPr/>
        <p:txBody>
          <a:bodyPr/>
          <a:lstStyle/>
          <a:p>
            <a:pPr>
              <a:defRPr/>
            </a:pPr>
            <a:fld id="{6C50FA09-F7FC-4807-B9C4-CFF40E2365B1}"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three XML properties</a:t>
            </a:r>
          </a:p>
          <a:p>
            <a:r>
              <a:rPr lang="en-US" dirty="0" smtClean="0"/>
              <a:t>Using other methods on the LINQ to XML API</a:t>
            </a:r>
          </a:p>
          <a:p>
            <a:r>
              <a:rPr lang="en-US" dirty="0" smtClean="0"/>
              <a:t>The .Value property and when to call it</a:t>
            </a:r>
          </a:p>
          <a:p>
            <a:r>
              <a:rPr lang="en-US" dirty="0" smtClean="0"/>
              <a:t>Querying over a collection of elements</a:t>
            </a:r>
          </a:p>
          <a:p>
            <a:r>
              <a:rPr lang="en-US" dirty="0" smtClean="0"/>
              <a:t>XML Intellisense via XSD</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11/5/2007 3:19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XML Intellisense with multiple document instances (template)</a:t>
            </a:r>
          </a:p>
          <a:p>
            <a:r>
              <a:rPr lang="en-US" dirty="0" smtClean="0"/>
              <a:t>XML Namespaces </a:t>
            </a:r>
          </a:p>
          <a:p>
            <a:r>
              <a:rPr lang="en-US" dirty="0" smtClean="0"/>
              <a:t>Debugging XML</a:t>
            </a:r>
          </a:p>
          <a:p>
            <a:r>
              <a:rPr lang="en-US" dirty="0" smtClean="0"/>
              <a:t>XML Streaming?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11/5/2007 3:19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D3718C-8CF8-4B33-BADA-6B8ACC24B080}" type="slidenum">
              <a:rPr lang="en-US"/>
              <a:pPr/>
              <a:t>17</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624E5876-6F2A-43E5-98C2-4CF9ECDD297B}" type="slidenum">
              <a:rPr lang="en-US"/>
              <a:pPr/>
              <a:t>2</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hape 3"/>
          <p:cNvSpPr>
            <a:spLocks noGrp="1" noChangeArrowheads="1"/>
          </p:cNvSpPr>
          <p:nvPr>
            <p:ph type="dt" sz="quarter" idx="1"/>
          </p:nvPr>
        </p:nvSpPr>
        <p:spPr>
          <a:noFill/>
        </p:spPr>
        <p:txBody>
          <a:bodyPr/>
          <a:lstStyle/>
          <a:p>
            <a:fld id="{DE2582C6-7C0D-41CF-8237-0AAA3727FD29}" type="datetime8">
              <a:rPr lang="en-US" smtClean="0"/>
              <a:pPr/>
              <a:t>11/5/2007 3:19 PM</a:t>
            </a:fld>
            <a:endParaRPr lang="en-US" smtClean="0"/>
          </a:p>
        </p:txBody>
      </p:sp>
      <p:sp>
        <p:nvSpPr>
          <p:cNvPr id="3" name="Notes Placeholder 2"/>
          <p:cNvSpPr>
            <a:spLocks noGrp="1"/>
          </p:cNvSpPr>
          <p:nvPr>
            <p:ph type="body" idx="1"/>
          </p:nvPr>
        </p:nvSpPr>
        <p:spPr/>
        <p:txBody>
          <a:bodyPr>
            <a:normAutofit fontScale="85000" lnSpcReduction="20000"/>
          </a:bodyPr>
          <a:lstStyle/>
          <a:p>
            <a:r>
              <a:rPr lang="en-US" dirty="0" smtClean="0"/>
              <a:t>Integration means:</a:t>
            </a:r>
          </a:p>
          <a:p>
            <a:r>
              <a:rPr lang="en-US" dirty="0" smtClean="0"/>
              <a:t>	-</a:t>
            </a:r>
            <a:r>
              <a:rPr lang="en-US" baseline="0" dirty="0" smtClean="0"/>
              <a:t> Compile-time syntax checking</a:t>
            </a:r>
          </a:p>
          <a:p>
            <a:r>
              <a:rPr lang="en-US" baseline="0" dirty="0" smtClean="0"/>
              <a:t>	- Compile-time schema checking</a:t>
            </a:r>
          </a:p>
          <a:p>
            <a:r>
              <a:rPr lang="en-US" baseline="0" dirty="0" smtClean="0"/>
              <a:t>	- Better tools support (read Intellisense)</a:t>
            </a:r>
            <a:br>
              <a:rPr lang="en-US" baseline="0" dirty="0" smtClean="0"/>
            </a:br>
            <a:endParaRPr lang="en-US" baseline="0" dirty="0" smtClean="0"/>
          </a:p>
          <a:p>
            <a:r>
              <a:rPr lang="en-US" baseline="0" dirty="0" smtClean="0"/>
              <a:t>Unification means:</a:t>
            </a:r>
          </a:p>
          <a:p>
            <a:r>
              <a:rPr lang="en-US" baseline="0" dirty="0" smtClean="0"/>
              <a:t>	- Abstraction from the underlying data source</a:t>
            </a:r>
          </a:p>
          <a:p>
            <a:r>
              <a:rPr lang="en-US" baseline="0" dirty="0" smtClean="0"/>
              <a:t>	- Same code for each of the domains</a:t>
            </a:r>
          </a:p>
          <a:p>
            <a:r>
              <a:rPr lang="en-US" baseline="0" dirty="0" smtClean="0"/>
              <a:t>	- Easily join across different domains</a:t>
            </a:r>
          </a:p>
          <a:p>
            <a:endParaRPr lang="en-US" baseline="0" dirty="0" smtClean="0"/>
          </a:p>
          <a:p>
            <a:r>
              <a:rPr lang="en-US" baseline="0" dirty="0" smtClean="0"/>
              <a:t>Added bonuses from SQL:</a:t>
            </a:r>
          </a:p>
          <a:p>
            <a:r>
              <a:rPr lang="en-US" baseline="0" dirty="0" smtClean="0"/>
              <a:t>	- Deferred execution means that you can separate queries into logical parts</a:t>
            </a:r>
          </a:p>
          <a:p>
            <a:r>
              <a:rPr lang="en-US" baseline="0" dirty="0" smtClean="0"/>
              <a:t>	- Querying over OBJECTS! (</a:t>
            </a:r>
            <a:r>
              <a:rPr lang="en-US" baseline="0" dirty="0" err="1" smtClean="0"/>
              <a:t>Filesystem</a:t>
            </a:r>
            <a:r>
              <a:rPr lang="en-US" baseline="0" dirty="0" smtClean="0"/>
              <a:t>, registry, etc.)</a:t>
            </a:r>
          </a:p>
          <a:p>
            <a:endParaRPr lang="en-US" baseline="0" dirty="0" smtClean="0"/>
          </a:p>
          <a:p>
            <a:r>
              <a:rPr lang="en-US" baseline="0" dirty="0" smtClean="0"/>
              <a:t>XML Integration:</a:t>
            </a:r>
          </a:p>
          <a:p>
            <a:r>
              <a:rPr lang="en-US" baseline="0" dirty="0" smtClean="0"/>
              <a:t>	- Virtually </a:t>
            </a:r>
            <a:r>
              <a:rPr lang="en-US" i="1" baseline="0" dirty="0" smtClean="0"/>
              <a:t>eliminates</a:t>
            </a:r>
            <a:r>
              <a:rPr lang="en-US" baseline="0" dirty="0" smtClean="0"/>
              <a:t> the conceptual barrier between the code you write and the doc you’re trying to manipulate</a:t>
            </a:r>
          </a:p>
          <a:p>
            <a:endParaRPr lang="en-US" baseline="0" dirty="0" smtClean="0"/>
          </a:p>
          <a:p>
            <a:endParaRPr lang="en-US" baseline="0" dirty="0" smtClean="0"/>
          </a:p>
          <a:p>
            <a:r>
              <a:rPr lang="en-US" baseline="0" dirty="0" smtClean="0"/>
              <a:t>Bottom line is that we’re moving toward a declarative programming model. </a:t>
            </a:r>
          </a:p>
          <a:p>
            <a:r>
              <a:rPr lang="en-US" baseline="0" dirty="0" smtClean="0"/>
              <a:t>Imperative = What &amp; How</a:t>
            </a:r>
          </a:p>
          <a:p>
            <a:r>
              <a:rPr lang="en-US" baseline="0" dirty="0" smtClean="0"/>
              <a:t>Declarative = What</a:t>
            </a:r>
          </a:p>
          <a:p>
            <a:endParaRPr lang="en-US" baseline="0" dirty="0" smtClean="0"/>
          </a:p>
          <a:p>
            <a:r>
              <a:rPr lang="en-US" baseline="0" dirty="0" smtClean="0"/>
              <a:t>Shortening the gap between what you’re thinking and what you code.</a:t>
            </a:r>
            <a:endParaRPr lang="en-US" dirty="0" smtClean="0"/>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Notes Placeholder 2"/>
          <p:cNvSpPr>
            <a:spLocks noGrp="1"/>
          </p:cNvSpPr>
          <p:nvPr>
            <p:ph type="body" idx="1"/>
          </p:nvPr>
        </p:nvSpPr>
        <p:spPr>
          <a:noFill/>
        </p:spPr>
        <p:txBody>
          <a:bodyPr/>
          <a:lstStyle/>
          <a:p>
            <a:r>
              <a:rPr lang="en-US" dirty="0" smtClean="0">
                <a:latin typeface="Arial" pitchFamily="34" charset="0"/>
              </a:rPr>
              <a:t>Agenda: </a:t>
            </a:r>
          </a:p>
          <a:p>
            <a:endParaRPr lang="en-US" dirty="0" smtClean="0">
              <a:latin typeface="Arial" pitchFamily="34" charset="0"/>
            </a:endParaRPr>
          </a:p>
          <a:p>
            <a:r>
              <a:rPr lang="en-US" dirty="0" smtClean="0">
                <a:latin typeface="Arial" pitchFamily="34" charset="0"/>
              </a:rPr>
              <a:t>Backup slides include</a:t>
            </a:r>
            <a:r>
              <a:rPr lang="en-US" baseline="0" dirty="0" smtClean="0">
                <a:latin typeface="Arial" pitchFamily="34" charset="0"/>
              </a:rPr>
              <a:t> a more detailed explanation of how the Language Features add up to LINQ for 300+ level talks. If you’re going to cover this, you probably want to add a bullet under “Language Features” saying something like “Deep Dive – LINQ under the hood”</a:t>
            </a:r>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95E489-8ABD-4DFE-82C0-3AF83B7084D1}" type="slidenum">
              <a:rPr lang="en-US"/>
              <a:pPr/>
              <a:t>5</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dirty="0"/>
              <a:t>Part I: Languages and the LINQ pattern</a:t>
            </a:r>
          </a:p>
          <a:p>
            <a:endParaRPr lang="en-US" dirty="0"/>
          </a:p>
          <a:p>
            <a:r>
              <a:rPr lang="en-US" dirty="0"/>
              <a:t>LINQ to Objects: A set of methods that can be used against any collection – any </a:t>
            </a:r>
            <a:r>
              <a:rPr lang="en-US" dirty="0" err="1"/>
              <a:t>IEnumerable</a:t>
            </a:r>
            <a:r>
              <a:rPr lang="en-US" dirty="0"/>
              <a:t>. Any array, </a:t>
            </a:r>
            <a:r>
              <a:rPr lang="en-US" dirty="0" smtClean="0"/>
              <a:t>collection types, etc. Makes any collection of objects a data</a:t>
            </a:r>
            <a:r>
              <a:rPr lang="en-US" baseline="0" dirty="0" smtClean="0"/>
              <a:t> source. (Important for cross-domain queries.)</a:t>
            </a:r>
            <a:endParaRPr lang="en-US"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LINQ to Relational</a:t>
            </a:r>
            <a:r>
              <a:rPr lang="en-US" baseline="0" dirty="0" smtClean="0"/>
              <a:t> Data: LINQ to </a:t>
            </a:r>
            <a:r>
              <a:rPr lang="en-US" dirty="0" err="1" smtClean="0"/>
              <a:t>DataSet</a:t>
            </a:r>
            <a:r>
              <a:rPr lang="en-US" dirty="0" smtClean="0"/>
              <a:t>, Entities and SQL are covered deeply in separate talks. This</a:t>
            </a:r>
            <a:r>
              <a:rPr lang="en-US" baseline="0" dirty="0" smtClean="0"/>
              <a:t> talk will highlight the benefits of using a LINQ-enabled API for data-access and over relational data.</a:t>
            </a:r>
            <a:endParaRPr lang="en-US" dirty="0" smtClean="0"/>
          </a:p>
          <a:p>
            <a:endParaRPr lang="en-US" dirty="0" smtClean="0"/>
          </a:p>
          <a:p>
            <a:r>
              <a:rPr lang="en-US" dirty="0" smtClean="0"/>
              <a:t>LINQ </a:t>
            </a:r>
            <a:r>
              <a:rPr lang="en-US" dirty="0"/>
              <a:t>to XML: </a:t>
            </a:r>
            <a:r>
              <a:rPr lang="en-US" dirty="0" smtClean="0"/>
              <a:t>A better XML DOM. This</a:t>
            </a:r>
            <a:r>
              <a:rPr lang="en-US" baseline="0" dirty="0" smtClean="0"/>
              <a:t> talk will briefly cover why it’s better and how VB XML Integration is built atop it. But this talk focuses on the experience of reading and writing XML in VB9 – virtually eliminating the conceptual barrier between the code you have to write and the document you’re trying to manipulate.</a:t>
            </a:r>
            <a:endParaRPr lang="en-US" dirty="0"/>
          </a:p>
          <a:p>
            <a:endParaRPr lang="en-US" dirty="0"/>
          </a:p>
          <a:p>
            <a:r>
              <a:rPr lang="en-US" dirty="0"/>
              <a:t>This is all a part of Visual Studio / .NET </a:t>
            </a:r>
            <a:r>
              <a:rPr lang="en-US" dirty="0" err="1"/>
              <a:t>Fx</a:t>
            </a:r>
            <a:r>
              <a:rPr lang="en-US" dirty="0"/>
              <a:t> Orcas due out </a:t>
            </a:r>
            <a:r>
              <a:rPr lang="en-US" dirty="0" smtClean="0"/>
              <a:t>near</a:t>
            </a:r>
            <a:r>
              <a:rPr lang="en-US" baseline="0" dirty="0" smtClean="0"/>
              <a:t> </a:t>
            </a:r>
            <a:r>
              <a:rPr lang="en-US" dirty="0" smtClean="0"/>
              <a:t>the end</a:t>
            </a:r>
            <a:r>
              <a:rPr lang="en-US" baseline="0" dirty="0" smtClean="0"/>
              <a:t> of this year. (2007)</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11/5/2007 3:19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noChangeArrowheads="1"/>
          </p:cNvSpPr>
          <p:nvPr>
            <p:ph type="dt" sz="quarter" idx="1"/>
          </p:nvPr>
        </p:nvSpPr>
        <p:spPr/>
        <p:txBody>
          <a:bodyPr/>
          <a:lstStyle/>
          <a:p>
            <a:fld id="{D820AF92-6BAD-414A-B7EE-A4D16D6C8917}" type="datetime8">
              <a:rPr lang="en-US"/>
              <a:pPr/>
              <a:t>11/5/2007 3:19 PM</a:t>
            </a:fld>
            <a:endParaRPr lang="en-US"/>
          </a:p>
        </p:txBody>
      </p:sp>
      <p:sp>
        <p:nvSpPr>
          <p:cNvPr id="5" name="Slide Number Placeholder 4"/>
          <p:cNvSpPr>
            <a:spLocks noGrp="1" noChangeArrowheads="1"/>
          </p:cNvSpPr>
          <p:nvPr>
            <p:ph type="sldNum" sz="quarter" idx="5"/>
          </p:nvPr>
        </p:nvSpPr>
        <p:spPr/>
        <p:txBody>
          <a:bodyPr/>
          <a:lstStyle/>
          <a:p>
            <a:fld id="{FE110F01-B839-4040-98D4-7C5D5D8DAA7A}" type="slidenum">
              <a:rPr lang="en-US"/>
              <a:pPr/>
              <a:t>7</a:t>
            </a:fld>
            <a:endParaRPr lang="en-US"/>
          </a:p>
        </p:txBody>
      </p:sp>
      <p:sp>
        <p:nvSpPr>
          <p:cNvPr id="6" name="Footer Placeholder 5"/>
          <p:cNvSpPr>
            <a:spLocks noGrp="1" noChangeArrowheads="1"/>
          </p:cNvSpPr>
          <p:nvPr>
            <p:ph type="ftr" sz="quarter" idx="4"/>
          </p:nvPr>
        </p:nvSpPr>
        <p:spPr/>
        <p:txBody>
          <a:bodyPr/>
          <a:lstStyle/>
          <a:p>
            <a:r>
              <a:rPr lang="en-US"/>
              <a:t>©2005 Microsoft Corporation. All rights reserved.</a:t>
            </a:r>
          </a:p>
          <a:p>
            <a:r>
              <a:rPr lang="en-US"/>
              <a:t>This presentation is for informational purposes only. Microsoft makes no warranties, express or implied, in this summary.</a:t>
            </a:r>
          </a:p>
        </p:txBody>
      </p:sp>
      <p:sp>
        <p:nvSpPr>
          <p:cNvPr id="48132" name="Rectangle 621569"/>
          <p:cNvSpPr>
            <a:spLocks noGrp="1" noRot="1" noChangeAspect="1" noChangeArrowheads="1" noTextEdit="1"/>
          </p:cNvSpPr>
          <p:nvPr>
            <p:ph type="sldImg"/>
          </p:nvPr>
        </p:nvSpPr>
        <p:spPr>
          <a:noFill/>
          <a:ln cap="flat">
            <a:headEnd type="none" w="med" len="med"/>
            <a:tailEnd type="none" w="med" len="med"/>
          </a:ln>
        </p:spPr>
      </p:sp>
      <p:sp>
        <p:nvSpPr>
          <p:cNvPr id="621571" name="Rectangle 621570"/>
          <p:cNvSpPr>
            <a:spLocks noGrp="1" noChangeArrowheads="1"/>
          </p:cNvSpPr>
          <p:nvPr>
            <p:ph type="body" idx="1"/>
          </p:nvPr>
        </p:nvSpPr>
        <p:spPr/>
        <p:txBody>
          <a:bodyPr/>
          <a:lstStyle/>
          <a:p>
            <a:pPr eaLnBrk="1" hangingPunct="1"/>
            <a:r>
              <a:rPr lang="en-US">
                <a:latin typeface="Times New Roman" pitchFamily="18" charset="0"/>
              </a:rPr>
              <a:t>Goal: highlight imperative DOM model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noChangeArrowheads="1"/>
          </p:cNvSpPr>
          <p:nvPr>
            <p:ph type="dt" sz="quarter" idx="1"/>
          </p:nvPr>
        </p:nvSpPr>
        <p:spPr/>
        <p:txBody>
          <a:bodyPr/>
          <a:lstStyle/>
          <a:p>
            <a:fld id="{0811FB35-9748-4C7D-8595-F98F6F101824}" type="datetime8">
              <a:rPr lang="en-US"/>
              <a:pPr/>
              <a:t>11/5/2007 3:19 PM</a:t>
            </a:fld>
            <a:endParaRPr lang="en-US"/>
          </a:p>
        </p:txBody>
      </p:sp>
      <p:sp>
        <p:nvSpPr>
          <p:cNvPr id="5" name="Slide Number Placeholder 4"/>
          <p:cNvSpPr>
            <a:spLocks noGrp="1" noChangeArrowheads="1"/>
          </p:cNvSpPr>
          <p:nvPr>
            <p:ph type="sldNum" sz="quarter" idx="5"/>
          </p:nvPr>
        </p:nvSpPr>
        <p:spPr/>
        <p:txBody>
          <a:bodyPr/>
          <a:lstStyle/>
          <a:p>
            <a:fld id="{EE73033C-EAA3-42EE-99D7-C55FD0FD1BEA}" type="slidenum">
              <a:rPr lang="en-US"/>
              <a:pPr/>
              <a:t>8</a:t>
            </a:fld>
            <a:endParaRPr lang="en-US"/>
          </a:p>
        </p:txBody>
      </p:sp>
      <p:sp>
        <p:nvSpPr>
          <p:cNvPr id="6" name="Footer Placeholder 5"/>
          <p:cNvSpPr>
            <a:spLocks noGrp="1" noChangeArrowheads="1"/>
          </p:cNvSpPr>
          <p:nvPr>
            <p:ph type="ftr" sz="quarter" idx="4"/>
          </p:nvPr>
        </p:nvSpPr>
        <p:spPr/>
        <p:txBody>
          <a:bodyPr/>
          <a:lstStyle/>
          <a:p>
            <a:r>
              <a:rPr lang="en-US"/>
              <a:t>©2005 Microsoft Corporation. All rights reserved.</a:t>
            </a:r>
          </a:p>
          <a:p>
            <a:r>
              <a:rPr lang="en-US"/>
              <a:t>This presentation is for informational purposes only. Microsoft makes no warranties, express or implied, in this summary.</a:t>
            </a:r>
          </a:p>
        </p:txBody>
      </p:sp>
      <p:sp>
        <p:nvSpPr>
          <p:cNvPr id="49156" name="Rectangle 623617"/>
          <p:cNvSpPr>
            <a:spLocks noGrp="1" noRot="1" noChangeAspect="1" noChangeArrowheads="1" noTextEdit="1"/>
          </p:cNvSpPr>
          <p:nvPr>
            <p:ph type="sldImg"/>
          </p:nvPr>
        </p:nvSpPr>
        <p:spPr>
          <a:noFill/>
          <a:ln cap="flat">
            <a:headEnd type="none" w="med" len="med"/>
            <a:tailEnd type="none" w="med" len="med"/>
          </a:ln>
        </p:spPr>
      </p:sp>
      <p:sp>
        <p:nvSpPr>
          <p:cNvPr id="623619" name="Rectangle 623618"/>
          <p:cNvSpPr>
            <a:spLocks noGrp="1" noChangeArrowheads="1"/>
          </p:cNvSpPr>
          <p:nvPr>
            <p:ph type="body" idx="1"/>
          </p:nvPr>
        </p:nvSpPr>
        <p:spPr/>
        <p:txBody>
          <a:bodyPr/>
          <a:lstStyle/>
          <a:p>
            <a:pPr eaLnBrk="1" hangingPunct="1"/>
            <a:r>
              <a:rPr lang="en-US" dirty="0">
                <a:latin typeface="Times New Roman" pitchFamily="18" charset="0"/>
              </a:rPr>
              <a:t>Goal: highlight declarative DOM </a:t>
            </a:r>
            <a:r>
              <a:rPr lang="en-US" dirty="0" smtClean="0">
                <a:latin typeface="Times New Roman" pitchFamily="18" charset="0"/>
              </a:rPr>
              <a:t>model</a:t>
            </a:r>
          </a:p>
          <a:p>
            <a:pPr eaLnBrk="1" hangingPunct="1"/>
            <a:endParaRPr lang="en-US" dirty="0" smtClean="0">
              <a:latin typeface="Times New Roman" pitchFamily="18" charset="0"/>
            </a:endParaRPr>
          </a:p>
          <a:p>
            <a:pPr eaLnBrk="1" hangingPunct="1"/>
            <a:r>
              <a:rPr lang="en-US" dirty="0" smtClean="0">
                <a:latin typeface="Times New Roman" pitchFamily="18" charset="0"/>
              </a:rPr>
              <a:t>Learned from last years with XML DOM</a:t>
            </a:r>
            <a:endParaRPr lang="en-US" dirty="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noChangeArrowheads="1"/>
          </p:cNvSpPr>
          <p:nvPr>
            <p:ph type="dt" sz="quarter" idx="1"/>
          </p:nvPr>
        </p:nvSpPr>
        <p:spPr/>
        <p:txBody>
          <a:bodyPr/>
          <a:lstStyle/>
          <a:p>
            <a:fld id="{DA12525B-9A96-4439-91BB-E668E4832655}" type="datetime8">
              <a:rPr lang="en-US"/>
              <a:pPr/>
              <a:t>11/5/2007 3:19 PM</a:t>
            </a:fld>
            <a:endParaRPr lang="en-US"/>
          </a:p>
        </p:txBody>
      </p:sp>
      <p:sp>
        <p:nvSpPr>
          <p:cNvPr id="5" name="Slide Number Placeholder 4"/>
          <p:cNvSpPr>
            <a:spLocks noGrp="1" noChangeArrowheads="1"/>
          </p:cNvSpPr>
          <p:nvPr>
            <p:ph type="sldNum" sz="quarter" idx="5"/>
          </p:nvPr>
        </p:nvSpPr>
        <p:spPr/>
        <p:txBody>
          <a:bodyPr/>
          <a:lstStyle/>
          <a:p>
            <a:fld id="{C4C70D5A-4023-4349-BECA-9B4727909F27}" type="slidenum">
              <a:rPr lang="en-US"/>
              <a:pPr/>
              <a:t>9</a:t>
            </a:fld>
            <a:endParaRPr lang="en-US"/>
          </a:p>
        </p:txBody>
      </p:sp>
      <p:sp>
        <p:nvSpPr>
          <p:cNvPr id="6" name="Footer Placeholder 5"/>
          <p:cNvSpPr>
            <a:spLocks noGrp="1" noChangeArrowheads="1"/>
          </p:cNvSpPr>
          <p:nvPr>
            <p:ph type="ftr" sz="quarter" idx="4"/>
          </p:nvPr>
        </p:nvSpPr>
        <p:spPr/>
        <p:txBody>
          <a:bodyPr/>
          <a:lstStyle/>
          <a:p>
            <a:r>
              <a:rPr lang="en-US"/>
              <a:t>©2005 Microsoft Corporation. All rights reserved.</a:t>
            </a:r>
          </a:p>
          <a:p>
            <a:r>
              <a:rPr lang="en-US"/>
              <a:t>This presentation is for informational purposes only. Microsoft makes no warranties, express or implied, in this summary.</a:t>
            </a:r>
          </a:p>
        </p:txBody>
      </p:sp>
      <p:sp>
        <p:nvSpPr>
          <p:cNvPr id="52228" name="Rectangle 627713"/>
          <p:cNvSpPr>
            <a:spLocks noGrp="1" noRot="1" noChangeAspect="1" noChangeArrowheads="1" noTextEdit="1"/>
          </p:cNvSpPr>
          <p:nvPr>
            <p:ph type="sldImg"/>
          </p:nvPr>
        </p:nvSpPr>
        <p:spPr>
          <a:noFill/>
          <a:ln cap="flat">
            <a:headEnd type="none" w="med" len="med"/>
            <a:tailEnd type="none" w="med" len="med"/>
          </a:ln>
        </p:spPr>
      </p:sp>
      <p:sp>
        <p:nvSpPr>
          <p:cNvPr id="627715" name="Rectangle 627714"/>
          <p:cNvSpPr>
            <a:spLocks noGrp="1" noChangeArrowheads="1"/>
          </p:cNvSpPr>
          <p:nvPr>
            <p:ph type="body" idx="1"/>
          </p:nvPr>
        </p:nvSpPr>
        <p:spPr/>
        <p:txBody>
          <a:bodyPr/>
          <a:lstStyle/>
          <a:p>
            <a:pPr eaLnBrk="1" hangingPunct="1"/>
            <a:r>
              <a:rPr lang="en-US" dirty="0" smtClean="0"/>
              <a:t>It is like the Document Object Model (DOM) in that it brings the XML document into memory. You can query and modify the document, and after you modify it you can save it to a file or serialize it and send it over the wire. </a:t>
            </a:r>
            <a:endParaRPr lang="en-US" smtClean="0"/>
          </a:p>
          <a:p>
            <a:pPr eaLnBrk="1" hangingPunct="1"/>
            <a:endParaRPr lang="en-US" dirty="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14" descr="Visual Studio 2005 logo h white"/>
          <p:cNvPicPr>
            <a:picLocks noChangeAspect="1" noChangeArrowheads="1"/>
          </p:cNvPicPr>
          <p:nvPr/>
        </p:nvPicPr>
        <p:blipFill>
          <a:blip r:embed="rId3"/>
          <a:srcRect r="16685"/>
          <a:stretch>
            <a:fillRect/>
          </a:stretch>
        </p:blipFill>
        <p:spPr bwMode="auto">
          <a:xfrm>
            <a:off x="6446838" y="6267450"/>
            <a:ext cx="2501900" cy="390525"/>
          </a:xfrm>
          <a:prstGeom prst="rect">
            <a:avLst/>
          </a:prstGeom>
          <a:noFill/>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22312" y="2925354"/>
            <a:ext cx="7689851" cy="1384995"/>
          </a:xfrm>
          <a:noFill/>
          <a:ln w="9525">
            <a:noFill/>
            <a:miter lim="800000"/>
            <a:headEnd/>
            <a:tailEnd/>
          </a:ln>
          <a:effectLst/>
        </p:spPr>
        <p:txBody>
          <a:bodyPr vert="horz" wrap="square" lIns="0" tIns="0" rIns="0" bIns="0" numCol="1" anchor="b" anchorCtr="0" compatLnSpc="1">
            <a:prstTxWarp prst="textNoShape">
              <a:avLst/>
            </a:prstTxWarp>
            <a:normAutofit/>
          </a:bodyPr>
          <a:lstStyle>
            <a:lvl1pPr marL="0" indent="0" algn="ctr">
              <a:buFont typeface="Arial" pitchFamily="34" charset="0"/>
              <a:buNone/>
              <a:defRPr lang="en-US" sz="10000" kern="1200" cap="all" dirty="0" smtClean="0">
                <a:solidFill>
                  <a:schemeClr val="bg1">
                    <a:alpha val="35000"/>
                  </a:schemeClr>
                </a:solidFill>
                <a:effectLst/>
                <a:latin typeface="Arial Black" pitchFamily="34" charset="0"/>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demo</a:t>
            </a:r>
          </a:p>
        </p:txBody>
      </p:sp>
      <p:sp>
        <p:nvSpPr>
          <p:cNvPr id="2" name="Title 1"/>
          <p:cNvSpPr>
            <a:spLocks noGrp="1"/>
          </p:cNvSpPr>
          <p:nvPr>
            <p:ph type="ctrTitle" hasCustomPrompt="1"/>
          </p:nvPr>
        </p:nvSpPr>
        <p:spPr>
          <a:xfrm>
            <a:off x="368300" y="3692141"/>
            <a:ext cx="8394699" cy="1154497"/>
          </a:xfrm>
          <a:noFill/>
          <a:ln w="9525">
            <a:noFill/>
            <a:miter lim="800000"/>
            <a:headEnd/>
            <a:tailEnd/>
          </a:ln>
          <a:effectLst/>
        </p:spPr>
        <p:txBody>
          <a:bodyPr vert="horz" wrap="square" lIns="0" tIns="0" rIns="0" bIns="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dirty="0">
                <a:ln w="3175">
                  <a:noFill/>
                </a:ln>
                <a:solidFill>
                  <a:schemeClr val="tx1"/>
                </a:solidFill>
                <a:effectLst/>
                <a:latin typeface="+mj-lt"/>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Transition Title</a:t>
            </a:r>
            <a:endParaRPr lang="en-US" dirty="0"/>
          </a:p>
        </p:txBody>
      </p:sp>
      <p:sp>
        <p:nvSpPr>
          <p:cNvPr id="3" name="Subtitle 2"/>
          <p:cNvSpPr>
            <a:spLocks noGrp="1"/>
          </p:cNvSpPr>
          <p:nvPr>
            <p:ph type="subTitle" idx="1" hasCustomPrompt="1"/>
          </p:nvPr>
        </p:nvSpPr>
        <p:spPr bwMode="black">
          <a:xfrm>
            <a:off x="4570412" y="4879296"/>
            <a:ext cx="4192587"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Speaker Name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pic>
        <p:nvPicPr>
          <p:cNvPr id="5" name="Picture 14" descr="Visual Studio 2005 logo h white"/>
          <p:cNvPicPr>
            <a:picLocks noChangeAspect="1" noChangeArrowheads="1"/>
          </p:cNvPicPr>
          <p:nvPr/>
        </p:nvPicPr>
        <p:blipFill>
          <a:blip r:embed="rId3"/>
          <a:srcRect r="16685"/>
          <a:stretch>
            <a:fillRect/>
          </a:stretch>
        </p:blipFill>
        <p:spPr bwMode="auto">
          <a:xfrm>
            <a:off x="6446838" y="6267450"/>
            <a:ext cx="2501900" cy="390525"/>
          </a:xfrm>
          <a:prstGeom prst="rect">
            <a:avLst/>
          </a:prstGeom>
          <a:noFill/>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Calibri" pitchFamily="34" charset="0"/>
              </a:defRPr>
            </a:lvl1pPr>
            <a:lvl2pPr>
              <a:lnSpc>
                <a:spcPct val="90000"/>
              </a:lnSpc>
              <a:defRPr>
                <a:latin typeface="Calibri" pitchFamily="34" charset="0"/>
              </a:defRPr>
            </a:lvl2pPr>
            <a:lvl3pPr>
              <a:lnSpc>
                <a:spcPct val="90000"/>
              </a:lnSpc>
              <a:defRPr>
                <a:latin typeface="Calibri" pitchFamily="34" charset="0"/>
              </a:defRPr>
            </a:lvl3pPr>
            <a:lvl4pPr>
              <a:lnSpc>
                <a:spcPct val="90000"/>
              </a:lnSpc>
              <a:defRPr>
                <a:latin typeface="Calibri" pitchFamily="34" charset="0"/>
              </a:defRPr>
            </a:lvl4pPr>
            <a:lvl5pPr>
              <a:lnSpc>
                <a:spcPct val="90000"/>
              </a:lnSpc>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14.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67" r:id="rId1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Calibri" pitchFamily="34" charset="0"/>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Calibri" pitchFamily="34" charset="0"/>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Calibri" pitchFamily="34" charset="0"/>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Calibri" pitchFamily="34" charset="0"/>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2"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panopticoncentral.net/" TargetMode="External"/><Relationship Id="rId3" Type="http://schemas.openxmlformats.org/officeDocument/2006/relationships/hyperlink" Target="http://msdn2.microsoft.com/en-us/vstudio/aa700831.aspx" TargetMode="External"/><Relationship Id="rId7" Type="http://schemas.openxmlformats.org/officeDocument/2006/relationships/hyperlink" Target="http://blogs.msdn.com/bethmassi"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hyperlink" Target="http://blogs.msdn.com/vbteam" TargetMode="External"/><Relationship Id="rId5" Type="http://schemas.openxmlformats.org/officeDocument/2006/relationships/hyperlink" Target="http://msdn.com/vbasic" TargetMode="External"/><Relationship Id="rId4" Type="http://schemas.openxmlformats.org/officeDocument/2006/relationships/hyperlink" Target="http://msdn2.microsoft.com/en-us/vbasic/bb466226.aspx"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msdn.com/vbasic"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blogs.msdn.com/bethmassi"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ChangeArrowheads="1"/>
          </p:cNvSpPr>
          <p:nvPr/>
        </p:nvSpPr>
        <p:spPr bwMode="auto">
          <a:xfrm>
            <a:off x="836613" y="2438400"/>
            <a:ext cx="7773987" cy="1143000"/>
          </a:xfrm>
          <a:prstGeom prst="rect">
            <a:avLst/>
          </a:prstGeom>
          <a:noFill/>
          <a:ln w="9525">
            <a:noFill/>
            <a:miter lim="800000"/>
            <a:headEnd/>
            <a:tailEnd/>
          </a:ln>
          <a:effectLst/>
        </p:spPr>
        <p:txBody>
          <a:bodyPr wrap="none" anchor="ctr"/>
          <a:lstStyle/>
          <a:p>
            <a:endParaRPr lang="en-US"/>
          </a:p>
        </p:txBody>
      </p:sp>
      <p:sp>
        <p:nvSpPr>
          <p:cNvPr id="188419" name="Rectangle 3"/>
          <p:cNvSpPr>
            <a:spLocks noGrp="1" noChangeArrowheads="1"/>
          </p:cNvSpPr>
          <p:nvPr>
            <p:ph type="ctrTitle"/>
          </p:nvPr>
        </p:nvSpPr>
        <p:spPr>
          <a:xfrm>
            <a:off x="458788" y="590550"/>
            <a:ext cx="8685212" cy="1741488"/>
          </a:xfrm>
        </p:spPr>
        <p:txBody>
          <a:bodyPr/>
          <a:lstStyle/>
          <a:p>
            <a:pPr algn="l"/>
            <a:r>
              <a:rPr lang="en-US" sz="6000" dirty="0" smtClean="0"/>
              <a:t>Conquering XML with Visual Basic 9</a:t>
            </a:r>
            <a:endParaRPr lang="en-US" sz="6000" dirty="0"/>
          </a:p>
        </p:txBody>
      </p:sp>
      <p:sp>
        <p:nvSpPr>
          <p:cNvPr id="188420" name="Rectangle 4"/>
          <p:cNvSpPr>
            <a:spLocks noChangeArrowheads="1"/>
          </p:cNvSpPr>
          <p:nvPr/>
        </p:nvSpPr>
        <p:spPr bwMode="auto">
          <a:xfrm>
            <a:off x="527939" y="4757674"/>
            <a:ext cx="3987800" cy="1098550"/>
          </a:xfrm>
          <a:prstGeom prst="rect">
            <a:avLst/>
          </a:prstGeom>
          <a:noFill/>
          <a:ln w="9525">
            <a:noFill/>
            <a:miter lim="800000"/>
            <a:headEnd/>
            <a:tailEnd/>
          </a:ln>
          <a:effectLst/>
        </p:spPr>
        <p:txBody>
          <a:bodyPr lIns="85923" tIns="42962" rIns="85923" bIns="42962"/>
          <a:lstStyle/>
          <a:p>
            <a:pPr eaLnBrk="1" hangingPunct="1"/>
            <a:r>
              <a:rPr lang="en-US" sz="2400" dirty="0" smtClean="0">
                <a:effectLst>
                  <a:outerShdw blurRad="38100" dist="38100" dir="2700000" algn="tl">
                    <a:srgbClr val="000000"/>
                  </a:outerShdw>
                </a:effectLst>
                <a:latin typeface="Arial" charset="0"/>
              </a:rPr>
              <a:t>Beth Massi</a:t>
            </a:r>
            <a:endParaRPr lang="en-US" sz="2200" dirty="0">
              <a:effectLst>
                <a:outerShdw blurRad="38100" dist="38100" dir="2700000" algn="tl">
                  <a:srgbClr val="000000"/>
                </a:outerShdw>
              </a:effectLst>
              <a:latin typeface="Arial" charset="0"/>
            </a:endParaRPr>
          </a:p>
          <a:p>
            <a:pPr eaLnBrk="1" hangingPunct="1"/>
            <a:r>
              <a:rPr lang="en-US" dirty="0" smtClean="0">
                <a:solidFill>
                  <a:srgbClr val="FFCC66"/>
                </a:solidFill>
                <a:latin typeface="Arial" charset="0"/>
              </a:rPr>
              <a:t>Program </a:t>
            </a:r>
            <a:r>
              <a:rPr lang="en-US" dirty="0" smtClean="0">
                <a:solidFill>
                  <a:srgbClr val="FFCC66"/>
                </a:solidFill>
                <a:latin typeface="Arial" charset="0"/>
              </a:rPr>
              <a:t>Manager</a:t>
            </a:r>
          </a:p>
          <a:p>
            <a:pPr eaLnBrk="1" hangingPunct="1"/>
            <a:r>
              <a:rPr lang="en-US" dirty="0" smtClean="0">
                <a:solidFill>
                  <a:srgbClr val="FFCC66"/>
                </a:solidFill>
                <a:latin typeface="Arial" charset="0"/>
              </a:rPr>
              <a:t>Visual Studio Community</a:t>
            </a:r>
            <a:endParaRPr lang="en-US" dirty="0">
              <a:solidFill>
                <a:srgbClr val="FFCC66"/>
              </a:solidFill>
              <a:latin typeface="Arial" charset="0"/>
            </a:endParaRPr>
          </a:p>
          <a:p>
            <a:pPr eaLnBrk="1" hangingPunct="1"/>
            <a:endParaRPr lang="en-US" sz="1400" b="0" dirty="0">
              <a:latin typeface="Times New Roman" pitchFamily="16" charset="0"/>
            </a:endParaRPr>
          </a:p>
          <a:p>
            <a:pPr eaLnBrk="1" hangingPunct="1"/>
            <a:endParaRPr lang="en-US" sz="1400" b="0" dirty="0">
              <a:latin typeface="Times New Roman" pitchFamily="16"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06011" y="649805"/>
            <a:ext cx="7506416" cy="1523494"/>
          </a:xfrm>
        </p:spPr>
        <p:txBody>
          <a:bodyPr/>
          <a:lstStyle/>
          <a:p>
            <a:r>
              <a:rPr lang="en-US" dirty="0" smtClean="0"/>
              <a:t>LINQ </a:t>
            </a:r>
            <a:r>
              <a:rPr lang="en-US" dirty="0" smtClean="0"/>
              <a:t>to XML</a:t>
            </a:r>
            <a:br>
              <a:rPr lang="en-US" dirty="0" smtClean="0"/>
            </a:br>
            <a:r>
              <a:rPr lang="en-US" sz="2800" dirty="0" smtClean="0"/>
              <a:t>(</a:t>
            </a:r>
            <a:r>
              <a:rPr lang="en-US" sz="2800" dirty="0" smtClean="0"/>
              <a:t>aka </a:t>
            </a:r>
            <a:r>
              <a:rPr lang="en-US" sz="2800" dirty="0" err="1" smtClean="0"/>
              <a:t>System.XML.Linq</a:t>
            </a:r>
            <a:r>
              <a:rPr sz="2800" smtClean="0"/>
              <a:t>)</a:t>
            </a:r>
            <a:br>
              <a:rPr sz="2800" smtClean="0"/>
            </a:br>
            <a:r>
              <a:rPr sz="2800" smtClean="0"/>
              <a:t>Creating, Querying, Transforming XML</a:t>
            </a:r>
            <a:endParaRPr lang="en-US" sz="2800" dirty="0"/>
          </a:p>
        </p:txBody>
      </p:sp>
      <p:sp>
        <p:nvSpPr>
          <p:cNvPr id="13" name="Text Placeholder 12"/>
          <p:cNvSpPr>
            <a:spLocks noGrp="1"/>
          </p:cNvSpPr>
          <p:nvPr>
            <p:ph type="body" sz="quarter" idx="10"/>
          </p:nvPr>
        </p:nvSpPr>
        <p:spPr>
          <a:xfrm>
            <a:off x="671715" y="4436320"/>
            <a:ext cx="7690114" cy="1384994"/>
          </a:xfrm>
        </p:spPr>
        <p:txBody>
          <a:bodyPr>
            <a:normAutofit/>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Title 636929"/>
          <p:cNvSpPr>
            <a:spLocks noGrp="1" noChangeArrowheads="1"/>
          </p:cNvSpPr>
          <p:nvPr>
            <p:ph type="title"/>
          </p:nvPr>
        </p:nvSpPr>
        <p:spPr/>
        <p:txBody>
          <a:bodyPr/>
          <a:lstStyle/>
          <a:p>
            <a:r>
              <a:rPr lang="en-US" smtClean="0"/>
              <a:t>Integrated XML in Visual Basic</a:t>
            </a:r>
          </a:p>
        </p:txBody>
      </p:sp>
      <p:sp>
        <p:nvSpPr>
          <p:cNvPr id="636931" name="Rectangle 636930"/>
          <p:cNvSpPr>
            <a:spLocks noChangeArrowheads="1"/>
          </p:cNvSpPr>
          <p:nvPr/>
        </p:nvSpPr>
        <p:spPr bwMode="auto">
          <a:xfrm>
            <a:off x="685800" y="1828800"/>
            <a:ext cx="8197850" cy="3019288"/>
          </a:xfrm>
          <a:prstGeom prst="rect">
            <a:avLst/>
          </a:prstGeom>
          <a:solidFill>
            <a:schemeClr val="bg1">
              <a:alpha val="34000"/>
            </a:schemeClr>
          </a:solidFill>
          <a:ln w="12700" algn="ctr">
            <a:solidFill>
              <a:schemeClr val="accent5"/>
            </a:solidFill>
            <a:prstDash val="sysDot"/>
            <a:miter lim="800000"/>
            <a:headEnd type="none" w="sm" len="sm"/>
            <a:tailEnd type="none" w="sm" len="sm"/>
          </a:ln>
        </p:spPr>
        <p:txBody>
          <a:bodyPr vert="horz" wrap="square" lIns="182880" tIns="137160" rIns="182880" bIns="137160" numCol="1" anchor="t" anchorCtr="0" compatLnSpc="1">
            <a:prstTxWarp prst="textNoShape">
              <a:avLst/>
            </a:prstTxWarp>
            <a:spAutoFit/>
          </a:bodyPr>
          <a:lstStyle/>
          <a:p>
            <a:pPr>
              <a:lnSpc>
                <a:spcPct val="90000"/>
              </a:lnSpc>
            </a:pPr>
            <a:r>
              <a:rPr lang="en-US" dirty="0">
                <a:latin typeface="Segoe UI" pitchFamily="34" charset="0"/>
                <a:cs typeface="Segoe UI" pitchFamily="34" charset="0"/>
              </a:rPr>
              <a:t> Dim contacts = _</a:t>
            </a:r>
          </a:p>
          <a:p>
            <a:pPr>
              <a:lnSpc>
                <a:spcPct val="90000"/>
              </a:lnSpc>
            </a:pPr>
            <a:r>
              <a:rPr lang="en-US" dirty="0">
                <a:latin typeface="Segoe UI" pitchFamily="34" charset="0"/>
                <a:cs typeface="Segoe UI" pitchFamily="34" charset="0"/>
              </a:rPr>
              <a:t>                          &lt;contacts&gt;</a:t>
            </a:r>
          </a:p>
          <a:p>
            <a:pPr>
              <a:lnSpc>
                <a:spcPct val="90000"/>
              </a:lnSpc>
            </a:pPr>
            <a:r>
              <a:rPr lang="en-US" dirty="0">
                <a:latin typeface="Segoe UI" pitchFamily="34" charset="0"/>
                <a:cs typeface="Segoe UI" pitchFamily="34" charset="0"/>
              </a:rPr>
              <a:t>                            &lt;%= _</a:t>
            </a:r>
          </a:p>
          <a:p>
            <a:pPr>
              <a:lnSpc>
                <a:spcPct val="90000"/>
              </a:lnSpc>
            </a:pPr>
            <a:r>
              <a:rPr lang="en-US" dirty="0">
                <a:latin typeface="Segoe UI" pitchFamily="34" charset="0"/>
                <a:cs typeface="Segoe UI" pitchFamily="34" charset="0"/>
              </a:rPr>
              <a:t>                                From </a:t>
            </a:r>
            <a:r>
              <a:rPr lang="en-US" dirty="0" err="1" smtClean="0">
                <a:latin typeface="Segoe UI" pitchFamily="34" charset="0"/>
                <a:cs typeface="Segoe UI" pitchFamily="34" charset="0"/>
              </a:rPr>
              <a:t>cust</a:t>
            </a:r>
            <a:r>
              <a:rPr lang="en-US" dirty="0" smtClean="0">
                <a:latin typeface="Segoe UI" pitchFamily="34" charset="0"/>
                <a:cs typeface="Segoe UI" pitchFamily="34" charset="0"/>
              </a:rPr>
              <a:t> </a:t>
            </a:r>
            <a:r>
              <a:rPr lang="en-US" dirty="0">
                <a:latin typeface="Segoe UI" pitchFamily="34" charset="0"/>
                <a:cs typeface="Segoe UI" pitchFamily="34" charset="0"/>
              </a:rPr>
              <a:t>In customers _</a:t>
            </a:r>
          </a:p>
          <a:p>
            <a:pPr>
              <a:lnSpc>
                <a:spcPct val="90000"/>
              </a:lnSpc>
            </a:pPr>
            <a:r>
              <a:rPr lang="en-US" dirty="0">
                <a:latin typeface="Segoe UI" pitchFamily="34" charset="0"/>
                <a:cs typeface="Segoe UI" pitchFamily="34" charset="0"/>
              </a:rPr>
              <a:t>                                Where </a:t>
            </a:r>
            <a:r>
              <a:rPr lang="en-US" dirty="0" err="1" smtClean="0">
                <a:latin typeface="Segoe UI" pitchFamily="34" charset="0"/>
                <a:cs typeface="Segoe UI" pitchFamily="34" charset="0"/>
              </a:rPr>
              <a:t>cust.Country</a:t>
            </a:r>
            <a:r>
              <a:rPr lang="en-US" dirty="0" smtClean="0">
                <a:latin typeface="Segoe UI" pitchFamily="34" charset="0"/>
                <a:cs typeface="Segoe UI" pitchFamily="34" charset="0"/>
              </a:rPr>
              <a:t> </a:t>
            </a:r>
            <a:r>
              <a:rPr lang="en-US" dirty="0">
                <a:latin typeface="Segoe UI" pitchFamily="34" charset="0"/>
                <a:cs typeface="Segoe UI" pitchFamily="34" charset="0"/>
              </a:rPr>
              <a:t>= "USA" _</a:t>
            </a:r>
          </a:p>
          <a:p>
            <a:pPr>
              <a:lnSpc>
                <a:spcPct val="90000"/>
              </a:lnSpc>
            </a:pPr>
            <a:r>
              <a:rPr lang="en-US" dirty="0">
                <a:latin typeface="Segoe UI" pitchFamily="34" charset="0"/>
                <a:cs typeface="Segoe UI" pitchFamily="34" charset="0"/>
              </a:rPr>
              <a:t>                                Select &lt;contact&gt;</a:t>
            </a:r>
          </a:p>
          <a:p>
            <a:pPr>
              <a:lnSpc>
                <a:spcPct val="90000"/>
              </a:lnSpc>
            </a:pPr>
            <a:r>
              <a:rPr lang="en-US" dirty="0">
                <a:latin typeface="Segoe UI" pitchFamily="34" charset="0"/>
                <a:cs typeface="Segoe UI" pitchFamily="34" charset="0"/>
              </a:rPr>
              <a:t>                                             &lt;name&gt;&lt;%= </a:t>
            </a:r>
            <a:r>
              <a:rPr lang="en-US" dirty="0" err="1" smtClean="0">
                <a:latin typeface="Segoe UI" pitchFamily="34" charset="0"/>
                <a:cs typeface="Segoe UI" pitchFamily="34" charset="0"/>
              </a:rPr>
              <a:t>cust.CompanyName</a:t>
            </a:r>
            <a:r>
              <a:rPr lang="en-US" dirty="0" smtClean="0">
                <a:latin typeface="Segoe UI" pitchFamily="34" charset="0"/>
                <a:cs typeface="Segoe UI" pitchFamily="34" charset="0"/>
              </a:rPr>
              <a:t> </a:t>
            </a:r>
            <a:r>
              <a:rPr lang="en-US" dirty="0">
                <a:latin typeface="Segoe UI" pitchFamily="34" charset="0"/>
                <a:cs typeface="Segoe UI" pitchFamily="34" charset="0"/>
              </a:rPr>
              <a:t>%&gt;&lt;/name&gt;</a:t>
            </a:r>
          </a:p>
          <a:p>
            <a:pPr>
              <a:lnSpc>
                <a:spcPct val="90000"/>
              </a:lnSpc>
            </a:pPr>
            <a:r>
              <a:rPr lang="en-US" dirty="0">
                <a:latin typeface="Segoe UI" pitchFamily="34" charset="0"/>
                <a:cs typeface="Segoe UI" pitchFamily="34" charset="0"/>
              </a:rPr>
              <a:t>                                             &lt;phone&gt;&lt;%= </a:t>
            </a:r>
            <a:r>
              <a:rPr lang="en-US" dirty="0" err="1" smtClean="0">
                <a:latin typeface="Segoe UI" pitchFamily="34" charset="0"/>
                <a:cs typeface="Segoe UI" pitchFamily="34" charset="0"/>
              </a:rPr>
              <a:t>cust.Phone</a:t>
            </a:r>
            <a:r>
              <a:rPr lang="en-US" dirty="0" smtClean="0">
                <a:latin typeface="Segoe UI" pitchFamily="34" charset="0"/>
                <a:cs typeface="Segoe UI" pitchFamily="34" charset="0"/>
              </a:rPr>
              <a:t> </a:t>
            </a:r>
            <a:r>
              <a:rPr lang="en-US" dirty="0">
                <a:latin typeface="Segoe UI" pitchFamily="34" charset="0"/>
                <a:cs typeface="Segoe UI" pitchFamily="34" charset="0"/>
              </a:rPr>
              <a:t>%&gt;&lt;/phone&gt;</a:t>
            </a:r>
          </a:p>
          <a:p>
            <a:pPr>
              <a:lnSpc>
                <a:spcPct val="90000"/>
              </a:lnSpc>
            </a:pPr>
            <a:r>
              <a:rPr lang="en-US" dirty="0">
                <a:latin typeface="Segoe UI" pitchFamily="34" charset="0"/>
                <a:cs typeface="Segoe UI" pitchFamily="34" charset="0"/>
              </a:rPr>
              <a:t>                                           &lt;/contact&gt; _</a:t>
            </a:r>
          </a:p>
          <a:p>
            <a:pPr>
              <a:lnSpc>
                <a:spcPct val="90000"/>
              </a:lnSpc>
            </a:pPr>
            <a:r>
              <a:rPr lang="en-US" dirty="0">
                <a:latin typeface="Segoe UI" pitchFamily="34" charset="0"/>
                <a:cs typeface="Segoe UI" pitchFamily="34" charset="0"/>
              </a:rPr>
              <a:t>                             %&gt;</a:t>
            </a:r>
          </a:p>
          <a:p>
            <a:pPr>
              <a:lnSpc>
                <a:spcPct val="90000"/>
              </a:lnSpc>
            </a:pPr>
            <a:r>
              <a:rPr lang="en-US" dirty="0">
                <a:latin typeface="Segoe UI" pitchFamily="34" charset="0"/>
                <a:cs typeface="Segoe UI" pitchFamily="34" charset="0"/>
              </a:rPr>
              <a:t>                       &lt;/contacts&gt;</a:t>
            </a:r>
            <a:endParaRPr lang="en-US" noProof="1">
              <a:latin typeface="Segoe UI" pitchFamily="34" charset="0"/>
              <a:cs typeface="Segoe UI" pitchFamily="34" charset="0"/>
            </a:endParaRPr>
          </a:p>
        </p:txBody>
      </p:sp>
      <p:sp>
        <p:nvSpPr>
          <p:cNvPr id="636933" name="Rounded Rectangular Callout 636932"/>
          <p:cNvSpPr>
            <a:spLocks noChangeArrowheads="1"/>
          </p:cNvSpPr>
          <p:nvPr/>
        </p:nvSpPr>
        <p:spPr bwMode="auto">
          <a:xfrm>
            <a:off x="3772270" y="1469065"/>
            <a:ext cx="3252998" cy="838200"/>
          </a:xfrm>
          <a:prstGeom prst="wedgeRoundRectCallout">
            <a:avLst>
              <a:gd name="adj1" fmla="val -116333"/>
              <a:gd name="adj2" fmla="val 18615"/>
              <a:gd name="adj3" fmla="val 16667"/>
            </a:avLst>
          </a:prstGeom>
          <a:gradFill rotWithShape="1">
            <a:gsLst>
              <a:gs pos="18000">
                <a:schemeClr val="hlink">
                  <a:gamma/>
                  <a:shade val="46275"/>
                  <a:invGamma/>
                </a:schemeClr>
              </a:gs>
              <a:gs pos="100000">
                <a:schemeClr val="hlink"/>
              </a:gs>
            </a:gsLst>
            <a:lin ang="2700000" scaled="1"/>
          </a:gradFill>
          <a:ln w="12700" cap="flat" cmpd="sng" algn="ctr">
            <a:solidFill>
              <a:schemeClr val="hlink"/>
            </a:solidFill>
            <a:prstDash val="solid"/>
            <a:miter lim="800000"/>
            <a:headEnd type="none" w="sm" len="sm"/>
            <a:tailEnd type="none" w="sm" len="sm"/>
          </a:ln>
          <a:effectLst/>
        </p:spPr>
        <p:txBody>
          <a:bodyPr vert="horz" wrap="square" lIns="91440" tIns="45720" rIns="91440" bIns="45720" numCol="1" anchor="ctr" anchorCtr="0" compatLnSpc="1">
            <a:prstTxWarp prst="textNoShape">
              <a:avLst/>
            </a:prstTxWarp>
          </a:bodyPr>
          <a:lstStyle/>
          <a:p>
            <a:pPr algn="ctr">
              <a:lnSpc>
                <a:spcPct val="90000"/>
              </a:lnSpc>
            </a:pPr>
            <a:r>
              <a:rPr lang="en-US" dirty="0">
                <a:effectLst>
                  <a:outerShdw blurRad="63500" algn="ctr" rotWithShape="0">
                    <a:prstClr val="black">
                      <a:alpha val="66000"/>
                    </a:prstClr>
                  </a:outerShdw>
                </a:effectLst>
              </a:rPr>
              <a:t>Infers </a:t>
            </a:r>
            <a:r>
              <a:rPr lang="en-US" dirty="0" err="1" smtClean="0">
                <a:effectLst>
                  <a:outerShdw blurRad="63500" algn="ctr" rotWithShape="0">
                    <a:prstClr val="black">
                      <a:alpha val="66000"/>
                    </a:prstClr>
                  </a:outerShdw>
                </a:effectLst>
              </a:rPr>
              <a:t>Xml.Linq</a:t>
            </a:r>
            <a:r>
              <a:rPr lang="en-US" dirty="0" smtClean="0">
                <a:effectLst>
                  <a:outerShdw blurRad="63500" algn="ctr" rotWithShape="0">
                    <a:prstClr val="black">
                      <a:alpha val="66000"/>
                    </a:prstClr>
                  </a:outerShdw>
                </a:effectLst>
              </a:rPr>
              <a:t> </a:t>
            </a:r>
            <a:r>
              <a:rPr lang="en-US" dirty="0" err="1">
                <a:effectLst>
                  <a:outerShdw blurRad="63500" algn="ctr" rotWithShape="0">
                    <a:prstClr val="black">
                      <a:alpha val="66000"/>
                    </a:prstClr>
                  </a:outerShdw>
                </a:effectLst>
              </a:rPr>
              <a:t>XElement</a:t>
            </a:r>
            <a:endParaRPr lang="en-US" dirty="0">
              <a:effectLst>
                <a:outerShdw blurRad="63500" algn="ctr" rotWithShape="0">
                  <a:prstClr val="black">
                    <a:alpha val="66000"/>
                  </a:prstClr>
                </a:outerShdw>
              </a:effectLst>
            </a:endParaRPr>
          </a:p>
        </p:txBody>
      </p:sp>
      <p:sp>
        <p:nvSpPr>
          <p:cNvPr id="636934" name="Rounded Rectangular Callout 636933"/>
          <p:cNvSpPr>
            <a:spLocks noChangeArrowheads="1"/>
          </p:cNvSpPr>
          <p:nvPr/>
        </p:nvSpPr>
        <p:spPr bwMode="auto">
          <a:xfrm>
            <a:off x="5832474" y="2336799"/>
            <a:ext cx="2096043" cy="986263"/>
          </a:xfrm>
          <a:prstGeom prst="wedgeRoundRectCallout">
            <a:avLst>
              <a:gd name="adj1" fmla="val -156060"/>
              <a:gd name="adj2" fmla="val -40451"/>
              <a:gd name="adj3" fmla="val 16667"/>
            </a:avLst>
          </a:prstGeom>
          <a:gradFill rotWithShape="1">
            <a:gsLst>
              <a:gs pos="18000">
                <a:schemeClr val="hlink">
                  <a:gamma/>
                  <a:shade val="46275"/>
                  <a:invGamma/>
                </a:schemeClr>
              </a:gs>
              <a:gs pos="100000">
                <a:schemeClr val="hlink"/>
              </a:gs>
            </a:gsLst>
            <a:lin ang="2700000" scaled="1"/>
          </a:gradFill>
          <a:ln w="12700" cap="flat" cmpd="sng" algn="ctr">
            <a:solidFill>
              <a:schemeClr val="hlink"/>
            </a:solidFill>
            <a:prstDash val="solid"/>
            <a:miter lim="800000"/>
            <a:headEnd type="none" w="sm" len="sm"/>
            <a:tailEnd type="none" w="sm" len="sm"/>
          </a:ln>
          <a:effectLst/>
        </p:spPr>
        <p:txBody>
          <a:bodyPr vert="horz" wrap="square" lIns="91440" tIns="45720" rIns="91440" bIns="45720" numCol="1" anchor="ctr" anchorCtr="0" compatLnSpc="1">
            <a:prstTxWarp prst="textNoShape">
              <a:avLst/>
            </a:prstTxWarp>
          </a:bodyPr>
          <a:lstStyle/>
          <a:p>
            <a:pPr algn="ctr">
              <a:lnSpc>
                <a:spcPct val="90000"/>
              </a:lnSpc>
            </a:pPr>
            <a:r>
              <a:rPr lang="en-US" dirty="0">
                <a:effectLst>
                  <a:outerShdw blurRad="63500" algn="ctr" rotWithShape="0">
                    <a:prstClr val="black">
                      <a:alpha val="66000"/>
                    </a:prstClr>
                  </a:outerShdw>
                </a:effectLst>
              </a:rPr>
              <a:t>No conceptual </a:t>
            </a:r>
            <a:r>
              <a:rPr lang="en-US" dirty="0" smtClean="0">
                <a:effectLst>
                  <a:outerShdw blurRad="63500" algn="ctr" rotWithShape="0">
                    <a:prstClr val="black">
                      <a:alpha val="66000"/>
                    </a:prstClr>
                  </a:outerShdw>
                </a:effectLst>
              </a:rPr>
              <a:t>barrier</a:t>
            </a:r>
          </a:p>
          <a:p>
            <a:pPr algn="ctr">
              <a:lnSpc>
                <a:spcPct val="90000"/>
              </a:lnSpc>
            </a:pPr>
            <a:r>
              <a:rPr lang="en-US" dirty="0" smtClean="0">
                <a:effectLst>
                  <a:outerShdw blurRad="63500" algn="ctr" rotWithShape="0">
                    <a:prstClr val="black">
                      <a:alpha val="66000"/>
                    </a:prstClr>
                  </a:outerShdw>
                </a:effectLst>
              </a:rPr>
              <a:t> </a:t>
            </a:r>
          </a:p>
          <a:p>
            <a:pPr algn="ctr">
              <a:lnSpc>
                <a:spcPct val="90000"/>
              </a:lnSpc>
            </a:pPr>
            <a:r>
              <a:rPr lang="en-US" dirty="0" smtClean="0">
                <a:effectLst>
                  <a:outerShdw blurRad="63500" algn="ctr" rotWithShape="0">
                    <a:prstClr val="black">
                      <a:alpha val="66000"/>
                    </a:prstClr>
                  </a:outerShdw>
                </a:effectLst>
              </a:rPr>
              <a:t>WYSIWYG!</a:t>
            </a:r>
            <a:endParaRPr lang="en-US" dirty="0">
              <a:effectLst>
                <a:outerShdw blurRad="63500" algn="ctr" rotWithShape="0">
                  <a:prstClr val="black">
                    <a:alpha val="66000"/>
                  </a:prstClr>
                </a:outerShdw>
              </a:effectLst>
            </a:endParaRPr>
          </a:p>
        </p:txBody>
      </p:sp>
      <p:sp>
        <p:nvSpPr>
          <p:cNvPr id="636935" name="Rounded Rectangular Callout 636934"/>
          <p:cNvSpPr>
            <a:spLocks noChangeArrowheads="1"/>
          </p:cNvSpPr>
          <p:nvPr/>
        </p:nvSpPr>
        <p:spPr bwMode="auto">
          <a:xfrm>
            <a:off x="5947537" y="4005263"/>
            <a:ext cx="2439988" cy="1033462"/>
          </a:xfrm>
          <a:prstGeom prst="wedgeRoundRectCallout">
            <a:avLst>
              <a:gd name="adj1" fmla="val -64444"/>
              <a:gd name="adj2" fmla="val -76880"/>
              <a:gd name="adj3" fmla="val 16667"/>
            </a:avLst>
          </a:prstGeom>
          <a:gradFill rotWithShape="1">
            <a:gsLst>
              <a:gs pos="18000">
                <a:schemeClr val="hlink">
                  <a:gamma/>
                  <a:shade val="46275"/>
                  <a:invGamma/>
                </a:schemeClr>
              </a:gs>
              <a:gs pos="100000">
                <a:schemeClr val="hlink"/>
              </a:gs>
            </a:gsLst>
            <a:lin ang="2700000" scaled="1"/>
          </a:gradFill>
          <a:ln w="12700" cap="flat" cmpd="sng" algn="ctr">
            <a:solidFill>
              <a:schemeClr val="hlink"/>
            </a:solidFill>
            <a:prstDash val="solid"/>
            <a:miter lim="800000"/>
            <a:headEnd type="none" w="sm" len="sm"/>
            <a:tailEnd type="none" w="sm" len="sm"/>
          </a:ln>
          <a:effectLst/>
        </p:spPr>
        <p:txBody>
          <a:bodyPr vert="horz" wrap="square" lIns="91440" tIns="45720" rIns="91440" bIns="45720" numCol="1" anchor="ctr" anchorCtr="0" compatLnSpc="1">
            <a:prstTxWarp prst="textNoShape">
              <a:avLst/>
            </a:prstTxWarp>
          </a:bodyPr>
          <a:lstStyle/>
          <a:p>
            <a:pPr algn="ctr">
              <a:lnSpc>
                <a:spcPct val="90000"/>
              </a:lnSpc>
            </a:pPr>
            <a:r>
              <a:rPr lang="en-US">
                <a:effectLst>
                  <a:outerShdw blurRad="63500" algn="ctr" rotWithShape="0">
                    <a:prstClr val="black">
                      <a:alpha val="66000"/>
                    </a:prstClr>
                  </a:outerShdw>
                </a:effectLst>
              </a:rPr>
              <a:t>Expression holes for computed values </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Title 547841"/>
          <p:cNvSpPr>
            <a:spLocks noGrp="1" noChangeArrowheads="1"/>
          </p:cNvSpPr>
          <p:nvPr>
            <p:ph type="title"/>
          </p:nvPr>
        </p:nvSpPr>
        <p:spPr/>
        <p:txBody>
          <a:bodyPr/>
          <a:lstStyle/>
          <a:p>
            <a:r>
              <a:rPr lang="en-US" smtClean="0"/>
              <a:t>XML Literals</a:t>
            </a:r>
          </a:p>
        </p:txBody>
      </p:sp>
      <p:sp>
        <p:nvSpPr>
          <p:cNvPr id="547843" name="Text Placeholder 547842"/>
          <p:cNvSpPr>
            <a:spLocks noGrp="1" noChangeArrowheads="1"/>
          </p:cNvSpPr>
          <p:nvPr>
            <p:ph type="body" idx="1"/>
          </p:nvPr>
        </p:nvSpPr>
        <p:spPr/>
        <p:txBody>
          <a:bodyPr/>
          <a:lstStyle/>
          <a:p>
            <a:r>
              <a:rPr lang="en-US" smtClean="0"/>
              <a:t>Shorthand for object creation</a:t>
            </a:r>
            <a:endParaRPr lang="en-US" dirty="0" smtClean="0"/>
          </a:p>
        </p:txBody>
      </p:sp>
      <p:sp>
        <p:nvSpPr>
          <p:cNvPr id="547844" name="TextBox 547843"/>
          <p:cNvSpPr txBox="1">
            <a:spLocks noChangeArrowheads="1"/>
          </p:cNvSpPr>
          <p:nvPr/>
        </p:nvSpPr>
        <p:spPr bwMode="auto">
          <a:xfrm>
            <a:off x="912813" y="2057400"/>
            <a:ext cx="6705600" cy="2271391"/>
          </a:xfrm>
          <a:prstGeom prst="rect">
            <a:avLst/>
          </a:prstGeom>
          <a:solidFill>
            <a:schemeClr val="bg1">
              <a:alpha val="34000"/>
            </a:schemeClr>
          </a:solidFill>
          <a:ln w="12700" algn="ctr">
            <a:solidFill>
              <a:schemeClr val="accent5"/>
            </a:solidFill>
            <a:prstDash val="sysDot"/>
            <a:miter lim="800000"/>
            <a:headEnd type="none" w="sm" len="sm"/>
            <a:tailEnd type="none" w="sm" len="sm"/>
          </a:ln>
        </p:spPr>
        <p:txBody>
          <a:bodyPr vert="horz" wrap="square" lIns="182880" tIns="137160" rIns="182880" bIns="137160" numCol="1" anchor="t" anchorCtr="0" compatLnSpc="1">
            <a:prstTxWarp prst="textNoShape">
              <a:avLst/>
            </a:prstTxWarp>
            <a:spAutoFit/>
          </a:bodyPr>
          <a:lstStyle/>
          <a:p>
            <a:pPr>
              <a:lnSpc>
                <a:spcPct val="90000"/>
              </a:lnSpc>
            </a:pPr>
            <a:r>
              <a:rPr lang="en-US" dirty="0">
                <a:latin typeface="Segoe UI" pitchFamily="34" charset="0"/>
                <a:cs typeface="Segoe UI" pitchFamily="34" charset="0"/>
              </a:rPr>
              <a:t>Dim </a:t>
            </a:r>
            <a:r>
              <a:rPr lang="en-US" dirty="0" err="1">
                <a:latin typeface="Segoe UI" pitchFamily="34" charset="0"/>
                <a:cs typeface="Segoe UI" pitchFamily="34" charset="0"/>
              </a:rPr>
              <a:t>emp</a:t>
            </a:r>
            <a:r>
              <a:rPr lang="en-US" dirty="0">
                <a:latin typeface="Segoe UI" pitchFamily="34" charset="0"/>
                <a:cs typeface="Segoe UI" pitchFamily="34" charset="0"/>
              </a:rPr>
              <a:t> = _</a:t>
            </a:r>
            <a:br>
              <a:rPr lang="en-US" dirty="0">
                <a:latin typeface="Segoe UI" pitchFamily="34" charset="0"/>
                <a:cs typeface="Segoe UI" pitchFamily="34" charset="0"/>
              </a:rPr>
            </a:br>
            <a:r>
              <a:rPr lang="en-US" dirty="0">
                <a:latin typeface="Segoe UI" pitchFamily="34" charset="0"/>
                <a:cs typeface="Segoe UI" pitchFamily="34" charset="0"/>
              </a:rPr>
              <a:t>    &lt;employee&gt;</a:t>
            </a:r>
            <a:br>
              <a:rPr lang="en-US" dirty="0">
                <a:latin typeface="Segoe UI" pitchFamily="34" charset="0"/>
                <a:cs typeface="Segoe UI" pitchFamily="34" charset="0"/>
              </a:rPr>
            </a:br>
            <a:r>
              <a:rPr lang="en-US" dirty="0">
                <a:latin typeface="Segoe UI" pitchFamily="34" charset="0"/>
                <a:cs typeface="Segoe UI" pitchFamily="34" charset="0"/>
              </a:rPr>
              <a:t>        &lt;name&gt;Joe&lt;/name&gt;</a:t>
            </a:r>
            <a:br>
              <a:rPr lang="en-US" dirty="0">
                <a:latin typeface="Segoe UI" pitchFamily="34" charset="0"/>
                <a:cs typeface="Segoe UI" pitchFamily="34" charset="0"/>
              </a:rPr>
            </a:br>
            <a:r>
              <a:rPr lang="en-US" dirty="0">
                <a:latin typeface="Segoe UI" pitchFamily="34" charset="0"/>
                <a:cs typeface="Segoe UI" pitchFamily="34" charset="0"/>
              </a:rPr>
              <a:t>        &lt;age&gt;28&lt;/age&gt;</a:t>
            </a:r>
            <a:br>
              <a:rPr lang="en-US" dirty="0">
                <a:latin typeface="Segoe UI" pitchFamily="34" charset="0"/>
                <a:cs typeface="Segoe UI" pitchFamily="34" charset="0"/>
              </a:rPr>
            </a:br>
            <a:r>
              <a:rPr lang="en-US" dirty="0">
                <a:latin typeface="Segoe UI" pitchFamily="34" charset="0"/>
                <a:cs typeface="Segoe UI" pitchFamily="34" charset="0"/>
              </a:rPr>
              <a:t>        &lt;department id="432"&gt;</a:t>
            </a:r>
            <a:br>
              <a:rPr lang="en-US" dirty="0">
                <a:latin typeface="Segoe UI" pitchFamily="34" charset="0"/>
                <a:cs typeface="Segoe UI" pitchFamily="34" charset="0"/>
              </a:rPr>
            </a:br>
            <a:r>
              <a:rPr lang="en-US" dirty="0">
                <a:latin typeface="Segoe UI" pitchFamily="34" charset="0"/>
                <a:cs typeface="Segoe UI" pitchFamily="34" charset="0"/>
              </a:rPr>
              <a:t>            &lt;</a:t>
            </a:r>
            <a:r>
              <a:rPr lang="en-US" dirty="0" err="1">
                <a:latin typeface="Segoe UI" pitchFamily="34" charset="0"/>
                <a:cs typeface="Segoe UI" pitchFamily="34" charset="0"/>
              </a:rPr>
              <a:t>deptname</a:t>
            </a:r>
            <a:r>
              <a:rPr lang="en-US" dirty="0">
                <a:latin typeface="Segoe UI" pitchFamily="34" charset="0"/>
                <a:cs typeface="Segoe UI" pitchFamily="34" charset="0"/>
              </a:rPr>
              <a:t>&gt;Engineering&lt;/</a:t>
            </a:r>
            <a:r>
              <a:rPr lang="en-US" dirty="0" err="1">
                <a:latin typeface="Segoe UI" pitchFamily="34" charset="0"/>
                <a:cs typeface="Segoe UI" pitchFamily="34" charset="0"/>
              </a:rPr>
              <a:t>deptname</a:t>
            </a:r>
            <a:r>
              <a:rPr lang="en-US" dirty="0">
                <a:latin typeface="Segoe UI" pitchFamily="34" charset="0"/>
                <a:cs typeface="Segoe UI" pitchFamily="34" charset="0"/>
              </a:rPr>
              <a:t>&gt;</a:t>
            </a:r>
            <a:br>
              <a:rPr lang="en-US" dirty="0">
                <a:latin typeface="Segoe UI" pitchFamily="34" charset="0"/>
                <a:cs typeface="Segoe UI" pitchFamily="34" charset="0"/>
              </a:rPr>
            </a:br>
            <a:r>
              <a:rPr lang="en-US" dirty="0">
                <a:latin typeface="Segoe UI" pitchFamily="34" charset="0"/>
                <a:cs typeface="Segoe UI" pitchFamily="34" charset="0"/>
              </a:rPr>
              <a:t>        &lt;/department&gt;</a:t>
            </a:r>
            <a:br>
              <a:rPr lang="en-US" dirty="0">
                <a:latin typeface="Segoe UI" pitchFamily="34" charset="0"/>
                <a:cs typeface="Segoe UI" pitchFamily="34" charset="0"/>
              </a:rPr>
            </a:br>
            <a:r>
              <a:rPr lang="en-US" dirty="0">
                <a:latin typeface="Segoe UI" pitchFamily="34" charset="0"/>
                <a:cs typeface="Segoe UI" pitchFamily="34" charset="0"/>
              </a:rPr>
              <a:t>    &lt;/employee&gt;</a:t>
            </a:r>
          </a:p>
        </p:txBody>
      </p:sp>
      <p:sp>
        <p:nvSpPr>
          <p:cNvPr id="547845" name="TextBox 547844"/>
          <p:cNvSpPr txBox="1">
            <a:spLocks noChangeArrowheads="1"/>
          </p:cNvSpPr>
          <p:nvPr/>
        </p:nvSpPr>
        <p:spPr bwMode="auto">
          <a:xfrm>
            <a:off x="914400" y="4343400"/>
            <a:ext cx="6705600" cy="1828193"/>
          </a:xfrm>
          <a:prstGeom prst="rect">
            <a:avLst/>
          </a:prstGeom>
          <a:solidFill>
            <a:schemeClr val="bg1">
              <a:alpha val="34000"/>
            </a:schemeClr>
          </a:solidFill>
          <a:ln w="12700" algn="ctr">
            <a:solidFill>
              <a:schemeClr val="accent5"/>
            </a:solidFill>
            <a:prstDash val="sysDot"/>
            <a:miter lim="800000"/>
            <a:headEnd type="none" w="sm" len="sm"/>
            <a:tailEnd type="none" w="sm" len="sm"/>
          </a:ln>
        </p:spPr>
        <p:txBody>
          <a:bodyPr vert="horz" wrap="square" lIns="182880" tIns="137160" rIns="182880" bIns="137160" numCol="1" anchor="t" anchorCtr="0" compatLnSpc="1">
            <a:prstTxWarp prst="textNoShape">
              <a:avLst/>
            </a:prstTxWarp>
            <a:spAutoFit/>
          </a:bodyPr>
          <a:lstStyle/>
          <a:p>
            <a:pPr>
              <a:lnSpc>
                <a:spcPct val="90000"/>
              </a:lnSpc>
            </a:pPr>
            <a:r>
              <a:rPr lang="en-US" dirty="0">
                <a:latin typeface="Segoe UI" pitchFamily="34" charset="0"/>
                <a:cs typeface="Segoe UI" pitchFamily="34" charset="0"/>
              </a:rPr>
              <a:t>Dim </a:t>
            </a:r>
            <a:r>
              <a:rPr lang="en-US" dirty="0" err="1">
                <a:latin typeface="Segoe UI" pitchFamily="34" charset="0"/>
                <a:cs typeface="Segoe UI" pitchFamily="34" charset="0"/>
              </a:rPr>
              <a:t>emp</a:t>
            </a:r>
            <a:r>
              <a:rPr lang="en-US" dirty="0">
                <a:latin typeface="Segoe UI" pitchFamily="34" charset="0"/>
                <a:cs typeface="Segoe UI" pitchFamily="34" charset="0"/>
              </a:rPr>
              <a:t> </a:t>
            </a:r>
            <a:r>
              <a:rPr lang="en-US" dirty="0" smtClean="0">
                <a:latin typeface="Segoe UI" pitchFamily="34" charset="0"/>
                <a:cs typeface="Segoe UI" pitchFamily="34" charset="0"/>
              </a:rPr>
              <a:t>= _</a:t>
            </a:r>
            <a:r>
              <a:rPr lang="en-US" dirty="0">
                <a:latin typeface="Segoe UI" pitchFamily="34" charset="0"/>
                <a:cs typeface="Segoe UI" pitchFamily="34" charset="0"/>
              </a:rPr>
              <a:t/>
            </a:r>
            <a:br>
              <a:rPr lang="en-US" dirty="0">
                <a:latin typeface="Segoe UI" pitchFamily="34" charset="0"/>
                <a:cs typeface="Segoe UI" pitchFamily="34" charset="0"/>
              </a:rPr>
            </a:br>
            <a:r>
              <a:rPr lang="en-US" dirty="0">
                <a:latin typeface="Segoe UI" pitchFamily="34" charset="0"/>
                <a:cs typeface="Segoe UI" pitchFamily="34" charset="0"/>
              </a:rPr>
              <a:t>    New </a:t>
            </a:r>
            <a:r>
              <a:rPr lang="en-US" dirty="0" err="1">
                <a:latin typeface="Segoe UI" pitchFamily="34" charset="0"/>
                <a:cs typeface="Segoe UI" pitchFamily="34" charset="0"/>
              </a:rPr>
              <a:t>XElement</a:t>
            </a:r>
            <a:r>
              <a:rPr lang="en-US" dirty="0">
                <a:latin typeface="Segoe UI" pitchFamily="34" charset="0"/>
                <a:cs typeface="Segoe UI" pitchFamily="34" charset="0"/>
              </a:rPr>
              <a:t>("employee", _</a:t>
            </a:r>
            <a:br>
              <a:rPr lang="en-US" dirty="0">
                <a:latin typeface="Segoe UI" pitchFamily="34" charset="0"/>
                <a:cs typeface="Segoe UI" pitchFamily="34" charset="0"/>
              </a:rPr>
            </a:br>
            <a:r>
              <a:rPr lang="en-US" dirty="0">
                <a:latin typeface="Segoe UI" pitchFamily="34" charset="0"/>
                <a:cs typeface="Segoe UI" pitchFamily="34" charset="0"/>
              </a:rPr>
              <a:t>        New </a:t>
            </a:r>
            <a:r>
              <a:rPr lang="en-US" dirty="0" err="1">
                <a:latin typeface="Segoe UI" pitchFamily="34" charset="0"/>
                <a:cs typeface="Segoe UI" pitchFamily="34" charset="0"/>
              </a:rPr>
              <a:t>XElement</a:t>
            </a:r>
            <a:r>
              <a:rPr lang="en-US" dirty="0">
                <a:latin typeface="Segoe UI" pitchFamily="34" charset="0"/>
                <a:cs typeface="Segoe UI" pitchFamily="34" charset="0"/>
              </a:rPr>
              <a:t>("name", "Joe"), _</a:t>
            </a:r>
            <a:br>
              <a:rPr lang="en-US" dirty="0">
                <a:latin typeface="Segoe UI" pitchFamily="34" charset="0"/>
                <a:cs typeface="Segoe UI" pitchFamily="34" charset="0"/>
              </a:rPr>
            </a:br>
            <a:r>
              <a:rPr lang="en-US" dirty="0">
                <a:latin typeface="Segoe UI" pitchFamily="34" charset="0"/>
                <a:cs typeface="Segoe UI" pitchFamily="34" charset="0"/>
              </a:rPr>
              <a:t>        New </a:t>
            </a:r>
            <a:r>
              <a:rPr lang="en-US" dirty="0" err="1">
                <a:latin typeface="Segoe UI" pitchFamily="34" charset="0"/>
                <a:cs typeface="Segoe UI" pitchFamily="34" charset="0"/>
              </a:rPr>
              <a:t>XElement</a:t>
            </a:r>
            <a:r>
              <a:rPr lang="en-US" dirty="0">
                <a:latin typeface="Segoe UI" pitchFamily="34" charset="0"/>
                <a:cs typeface="Segoe UI" pitchFamily="34" charset="0"/>
              </a:rPr>
              <a:t>("age", 28), _</a:t>
            </a:r>
            <a:br>
              <a:rPr lang="en-US" dirty="0">
                <a:latin typeface="Segoe UI" pitchFamily="34" charset="0"/>
                <a:cs typeface="Segoe UI" pitchFamily="34" charset="0"/>
              </a:rPr>
            </a:br>
            <a:r>
              <a:rPr lang="en-US" dirty="0">
                <a:latin typeface="Segoe UI" pitchFamily="34" charset="0"/>
                <a:cs typeface="Segoe UI" pitchFamily="34" charset="0"/>
              </a:rPr>
              <a:t>        New </a:t>
            </a:r>
            <a:r>
              <a:rPr lang="en-US" dirty="0" err="1">
                <a:latin typeface="Segoe UI" pitchFamily="34" charset="0"/>
                <a:cs typeface="Segoe UI" pitchFamily="34" charset="0"/>
              </a:rPr>
              <a:t>XElement</a:t>
            </a:r>
            <a:r>
              <a:rPr lang="en-US" dirty="0">
                <a:latin typeface="Segoe UI" pitchFamily="34" charset="0"/>
                <a:cs typeface="Segoe UI" pitchFamily="34" charset="0"/>
              </a:rPr>
              <a:t>("department", _</a:t>
            </a:r>
            <a:br>
              <a:rPr lang="en-US" dirty="0">
                <a:latin typeface="Segoe UI" pitchFamily="34" charset="0"/>
                <a:cs typeface="Segoe UI" pitchFamily="34" charset="0"/>
              </a:rPr>
            </a:br>
            <a:r>
              <a:rPr lang="en-US" dirty="0">
                <a:latin typeface="Segoe UI" pitchFamily="34" charset="0"/>
                <a:cs typeface="Segoe UI" pitchFamily="34" charset="0"/>
              </a:rPr>
              <a:t>            New </a:t>
            </a:r>
            <a:r>
              <a:rPr lang="en-US" dirty="0" err="1">
                <a:latin typeface="Segoe UI" pitchFamily="34" charset="0"/>
                <a:cs typeface="Segoe UI" pitchFamily="34" charset="0"/>
              </a:rPr>
              <a:t>XElement</a:t>
            </a:r>
            <a:r>
              <a:rPr lang="en-US" dirty="0">
                <a:latin typeface="Segoe UI" pitchFamily="34" charset="0"/>
                <a:cs typeface="Segoe UI" pitchFamily="34" charset="0"/>
              </a:rPr>
              <a:t>("name", "Engineering"), _</a:t>
            </a:r>
            <a:br>
              <a:rPr lang="en-US" dirty="0">
                <a:latin typeface="Segoe UI" pitchFamily="34" charset="0"/>
                <a:cs typeface="Segoe UI" pitchFamily="34" charset="0"/>
              </a:rPr>
            </a:br>
            <a:r>
              <a:rPr lang="en-US" dirty="0">
                <a:latin typeface="Segoe UI" pitchFamily="34" charset="0"/>
                <a:cs typeface="Segoe UI" pitchFamily="34" charset="0"/>
              </a:rPr>
              <a:t>            New </a:t>
            </a:r>
            <a:r>
              <a:rPr lang="en-US" dirty="0" err="1">
                <a:latin typeface="Segoe UI" pitchFamily="34" charset="0"/>
                <a:cs typeface="Segoe UI" pitchFamily="34" charset="0"/>
              </a:rPr>
              <a:t>XAttribute</a:t>
            </a:r>
            <a:r>
              <a:rPr lang="en-US" dirty="0">
                <a:latin typeface="Segoe UI" pitchFamily="34" charset="0"/>
                <a:cs typeface="Segoe UI" pitchFamily="34" charset="0"/>
              </a:rPr>
              <a:t>("id", 432)))</a:t>
            </a:r>
          </a:p>
        </p:txBody>
      </p:sp>
      <p:sp>
        <p:nvSpPr>
          <p:cNvPr id="547846" name="Curved Right Arrow 547845"/>
          <p:cNvSpPr>
            <a:spLocks noChangeArrowheads="1"/>
          </p:cNvSpPr>
          <p:nvPr/>
        </p:nvSpPr>
        <p:spPr bwMode="auto">
          <a:xfrm>
            <a:off x="304800" y="2895600"/>
            <a:ext cx="457200" cy="3124200"/>
          </a:xfrm>
          <a:prstGeom prst="curvedRightArrow">
            <a:avLst>
              <a:gd name="adj1" fmla="val 83319"/>
              <a:gd name="adj2" fmla="val 223319"/>
              <a:gd name="adj3" fmla="val 53125"/>
            </a:avLst>
          </a:prstGeom>
          <a:gradFill rotWithShape="0">
            <a:gsLst>
              <a:gs pos="0">
                <a:srgbClr val="03D4A8"/>
              </a:gs>
              <a:gs pos="25000">
                <a:srgbClr val="21D6E0"/>
              </a:gs>
              <a:gs pos="75000">
                <a:srgbClr val="0087E6"/>
              </a:gs>
              <a:gs pos="100000">
                <a:srgbClr val="005CBF"/>
              </a:gs>
            </a:gsLst>
            <a:lin ang="2700000" scaled="0"/>
          </a:gradFill>
          <a:ln w="12700">
            <a:solidFill>
              <a:srgbClr val="00B050"/>
            </a:solidFill>
            <a:miter lim="800000"/>
            <a:headEnd/>
            <a:tailEnd/>
          </a:ln>
          <a:effectLst/>
        </p:spPr>
        <p:txBody>
          <a:bodyPr wrap="none" anchor="ctr"/>
          <a:lstStyle/>
          <a:p>
            <a:pPr>
              <a:defRPr/>
            </a:pPr>
            <a:endParaRPr lang="en-US">
              <a:latin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fade">
                                      <p:cBhvr>
                                        <p:cTn id="7" dur="500"/>
                                        <p:tgtEl>
                                          <p:spTgt spid="54784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7844"/>
                                        </p:tgtEl>
                                        <p:attrNameLst>
                                          <p:attrName>style.visibility</p:attrName>
                                        </p:attrNameLst>
                                      </p:cBhvr>
                                      <p:to>
                                        <p:strVal val="visible"/>
                                      </p:to>
                                    </p:set>
                                    <p:animEffect transition="in" filter="fade">
                                      <p:cBhvr>
                                        <p:cTn id="10" dur="500"/>
                                        <p:tgtEl>
                                          <p:spTgt spid="5478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47845"/>
                                        </p:tgtEl>
                                        <p:attrNameLst>
                                          <p:attrName>style.visibility</p:attrName>
                                        </p:attrNameLst>
                                      </p:cBhvr>
                                      <p:to>
                                        <p:strVal val="visible"/>
                                      </p:to>
                                    </p:set>
                                    <p:animEffect transition="in" filter="fade">
                                      <p:cBhvr>
                                        <p:cTn id="15" dur="500"/>
                                        <p:tgtEl>
                                          <p:spTgt spid="54784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47846"/>
                                        </p:tgtEl>
                                        <p:attrNameLst>
                                          <p:attrName>style.visibility</p:attrName>
                                        </p:attrNameLst>
                                      </p:cBhvr>
                                      <p:to>
                                        <p:strVal val="visible"/>
                                      </p:to>
                                    </p:set>
                                    <p:animEffect transition="in" filter="fade">
                                      <p:cBhvr>
                                        <p:cTn id="18" dur="500"/>
                                        <p:tgtEl>
                                          <p:spTgt spid="547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P spid="547844" grpId="0" animBg="1"/>
      <p:bldP spid="547845" grpId="0" animBg="1"/>
      <p:bldP spid="5478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11729" y="876308"/>
            <a:ext cx="8160757" cy="1523494"/>
          </a:xfrm>
        </p:spPr>
        <p:txBody>
          <a:bodyPr/>
          <a:lstStyle/>
          <a:p>
            <a:r>
              <a:rPr smtClean="0"/>
              <a:t>Deep Dive into </a:t>
            </a:r>
            <a:r>
              <a:rPr lang="en-US" dirty="0" smtClean="0"/>
              <a:t>XML Literals</a:t>
            </a:r>
            <a:br>
              <a:rPr lang="en-US" dirty="0" smtClean="0"/>
            </a:br>
            <a:r>
              <a:rPr lang="en-US" sz="3200" dirty="0" smtClean="0"/>
              <a:t>(</a:t>
            </a:r>
            <a:r>
              <a:rPr sz="3200" smtClean="0"/>
              <a:t>Evolution Away from the DOM)</a:t>
            </a:r>
            <a:r>
              <a:rPr lang="en-US" dirty="0" smtClean="0"/>
              <a:t/>
            </a:r>
            <a:br>
              <a:rPr lang="en-US" dirty="0" smtClean="0"/>
            </a:br>
            <a:r>
              <a:rPr lang="en-US" dirty="0" smtClean="0"/>
              <a:t/>
            </a:r>
            <a:br>
              <a:rPr lang="en-US" dirty="0" smtClean="0"/>
            </a:br>
            <a:endParaRPr lang="en-US" sz="2800" dirty="0"/>
          </a:p>
        </p:txBody>
      </p:sp>
      <p:sp>
        <p:nvSpPr>
          <p:cNvPr id="13" name="Text Placeholder 12"/>
          <p:cNvSpPr>
            <a:spLocks noGrp="1"/>
          </p:cNvSpPr>
          <p:nvPr>
            <p:ph type="body" sz="quarter" idx="10"/>
          </p:nvPr>
        </p:nvSpPr>
        <p:spPr>
          <a:xfrm>
            <a:off x="545880" y="4377597"/>
            <a:ext cx="7690114" cy="1384994"/>
          </a:xfrm>
        </p:spPr>
        <p:txBody>
          <a:bodyPr>
            <a:normAutofit/>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XML Element Access</a:t>
            </a:r>
          </a:p>
        </p:txBody>
      </p:sp>
      <p:sp>
        <p:nvSpPr>
          <p:cNvPr id="20483" name="Rectangle 3"/>
          <p:cNvSpPr>
            <a:spLocks noGrp="1" noChangeArrowheads="1"/>
          </p:cNvSpPr>
          <p:nvPr>
            <p:ph type="body" idx="1"/>
          </p:nvPr>
        </p:nvSpPr>
        <p:spPr>
          <a:xfrm>
            <a:off x="887413" y="1082612"/>
            <a:ext cx="7369175" cy="4686300"/>
          </a:xfrm>
        </p:spPr>
        <p:txBody>
          <a:bodyPr/>
          <a:lstStyle/>
          <a:p>
            <a:r>
              <a:rPr lang="en-US" dirty="0" smtClean="0"/>
              <a:t>Element access covers all XML axes</a:t>
            </a:r>
          </a:p>
        </p:txBody>
      </p:sp>
      <p:sp>
        <p:nvSpPr>
          <p:cNvPr id="697348" name="Text Box 4"/>
          <p:cNvSpPr txBox="1">
            <a:spLocks noChangeArrowheads="1"/>
          </p:cNvSpPr>
          <p:nvPr/>
        </p:nvSpPr>
        <p:spPr bwMode="auto">
          <a:xfrm>
            <a:off x="923444" y="1565182"/>
            <a:ext cx="7231728" cy="1163395"/>
          </a:xfrm>
          <a:prstGeom prst="rect">
            <a:avLst/>
          </a:prstGeom>
          <a:solidFill>
            <a:schemeClr val="bg1">
              <a:alpha val="34000"/>
            </a:schemeClr>
          </a:solidFill>
          <a:ln w="12700" algn="ctr">
            <a:solidFill>
              <a:schemeClr val="accent5"/>
            </a:solidFill>
            <a:prstDash val="sysDot"/>
            <a:miter lim="800000"/>
            <a:headEnd type="none" w="sm" len="sm"/>
            <a:tailEnd type="none" w="sm" len="sm"/>
          </a:ln>
        </p:spPr>
        <p:txBody>
          <a:bodyPr vert="horz" wrap="square" lIns="182880" tIns="137160" rIns="182880" bIns="137160" numCol="1" anchor="t" anchorCtr="0" compatLnSpc="1">
            <a:prstTxWarp prst="textNoShape">
              <a:avLst/>
            </a:prstTxWarp>
            <a:spAutoFit/>
          </a:bodyPr>
          <a:lstStyle/>
          <a:p>
            <a:pPr>
              <a:lnSpc>
                <a:spcPct val="90000"/>
              </a:lnSpc>
            </a:pPr>
            <a:r>
              <a:rPr lang="en-US" dirty="0">
                <a:latin typeface="Segoe UI" pitchFamily="34" charset="0"/>
                <a:cs typeface="Segoe UI" pitchFamily="34" charset="0"/>
              </a:rPr>
              <a:t>Dim </a:t>
            </a:r>
            <a:r>
              <a:rPr lang="en-US" dirty="0" smtClean="0">
                <a:latin typeface="Segoe UI" pitchFamily="34" charset="0"/>
                <a:cs typeface="Segoe UI" pitchFamily="34" charset="0"/>
              </a:rPr>
              <a:t>employees As </a:t>
            </a:r>
            <a:r>
              <a:rPr lang="en-US" dirty="0">
                <a:latin typeface="Segoe UI" pitchFamily="34" charset="0"/>
                <a:cs typeface="Segoe UI" pitchFamily="34" charset="0"/>
              </a:rPr>
              <a:t>XElement = </a:t>
            </a:r>
            <a:r>
              <a:rPr lang="en-US" dirty="0" err="1" smtClean="0">
                <a:latin typeface="Segoe UI" pitchFamily="34" charset="0"/>
                <a:cs typeface="Segoe UI" pitchFamily="34" charset="0"/>
              </a:rPr>
              <a:t>GetCurrentEmployeesByDept</a:t>
            </a:r>
            <a:r>
              <a:rPr lang="en-US" dirty="0" smtClean="0">
                <a:latin typeface="Segoe UI" pitchFamily="34" charset="0"/>
                <a:cs typeface="Segoe UI" pitchFamily="34" charset="0"/>
              </a:rPr>
              <a:t>(“IT”)</a:t>
            </a:r>
            <a:endParaRPr lang="en-US" dirty="0">
              <a:latin typeface="Segoe UI" pitchFamily="34" charset="0"/>
              <a:cs typeface="Segoe UI" pitchFamily="34" charset="0"/>
            </a:endParaRPr>
          </a:p>
          <a:p>
            <a:pPr>
              <a:lnSpc>
                <a:spcPct val="90000"/>
              </a:lnSpc>
            </a:pPr>
            <a:r>
              <a:rPr lang="en-US" dirty="0">
                <a:latin typeface="Segoe UI" pitchFamily="34" charset="0"/>
                <a:cs typeface="Segoe UI" pitchFamily="34" charset="0"/>
              </a:rPr>
              <a:t>Dim </a:t>
            </a:r>
            <a:r>
              <a:rPr lang="en-US" dirty="0" err="1" smtClean="0">
                <a:latin typeface="Segoe UI" pitchFamily="34" charset="0"/>
                <a:cs typeface="Segoe UI" pitchFamily="34" charset="0"/>
              </a:rPr>
              <a:t>deptID</a:t>
            </a:r>
            <a:r>
              <a:rPr lang="en-US" dirty="0" smtClean="0">
                <a:latin typeface="Segoe UI" pitchFamily="34" charset="0"/>
                <a:cs typeface="Segoe UI" pitchFamily="34" charset="0"/>
              </a:rPr>
              <a:t> </a:t>
            </a:r>
            <a:r>
              <a:rPr lang="en-US" dirty="0">
                <a:latin typeface="Segoe UI" pitchFamily="34" charset="0"/>
                <a:cs typeface="Segoe UI" pitchFamily="34" charset="0"/>
              </a:rPr>
              <a:t>As </a:t>
            </a:r>
            <a:r>
              <a:rPr lang="en-US" dirty="0" smtClean="0">
                <a:latin typeface="Segoe UI" pitchFamily="34" charset="0"/>
                <a:cs typeface="Segoe UI" pitchFamily="34" charset="0"/>
              </a:rPr>
              <a:t>Integer </a:t>
            </a:r>
            <a:r>
              <a:rPr lang="en-US" dirty="0">
                <a:latin typeface="Segoe UI" pitchFamily="34" charset="0"/>
                <a:cs typeface="Segoe UI" pitchFamily="34" charset="0"/>
              </a:rPr>
              <a:t>= </a:t>
            </a:r>
            <a:r>
              <a:rPr lang="en-US" dirty="0" err="1" smtClean="0">
                <a:latin typeface="Segoe UI" pitchFamily="34" charset="0"/>
                <a:cs typeface="Segoe UI" pitchFamily="34" charset="0"/>
              </a:rPr>
              <a:t>employees.Attribute</a:t>
            </a:r>
            <a:r>
              <a:rPr lang="en-US" dirty="0" smtClean="0">
                <a:latin typeface="Segoe UI" pitchFamily="34" charset="0"/>
                <a:cs typeface="Segoe UI" pitchFamily="34" charset="0"/>
              </a:rPr>
              <a:t>(“</a:t>
            </a:r>
            <a:r>
              <a:rPr lang="en-US" dirty="0" err="1" smtClean="0">
                <a:latin typeface="Segoe UI" pitchFamily="34" charset="0"/>
                <a:cs typeface="Segoe UI" pitchFamily="34" charset="0"/>
              </a:rPr>
              <a:t>DeptID</a:t>
            </a:r>
            <a:r>
              <a:rPr lang="en-US" dirty="0" smtClean="0">
                <a:latin typeface="Segoe UI" pitchFamily="34" charset="0"/>
                <a:cs typeface="Segoe UI" pitchFamily="34" charset="0"/>
              </a:rPr>
              <a:t>")</a:t>
            </a:r>
            <a:endParaRPr lang="en-US" dirty="0">
              <a:latin typeface="Segoe UI" pitchFamily="34" charset="0"/>
              <a:cs typeface="Segoe UI" pitchFamily="34" charset="0"/>
            </a:endParaRPr>
          </a:p>
          <a:p>
            <a:pPr>
              <a:lnSpc>
                <a:spcPct val="90000"/>
              </a:lnSpc>
            </a:pPr>
            <a:r>
              <a:rPr lang="en-US" dirty="0">
                <a:latin typeface="Segoe UI" pitchFamily="34" charset="0"/>
                <a:cs typeface="Segoe UI" pitchFamily="34" charset="0"/>
              </a:rPr>
              <a:t>Dim </a:t>
            </a:r>
            <a:r>
              <a:rPr lang="en-US" dirty="0" err="1" smtClean="0">
                <a:latin typeface="Segoe UI" pitchFamily="34" charset="0"/>
                <a:cs typeface="Segoe UI" pitchFamily="34" charset="0"/>
              </a:rPr>
              <a:t>emp</a:t>
            </a:r>
            <a:r>
              <a:rPr lang="en-US" dirty="0" smtClean="0">
                <a:latin typeface="Segoe UI" pitchFamily="34" charset="0"/>
                <a:cs typeface="Segoe UI" pitchFamily="34" charset="0"/>
              </a:rPr>
              <a:t> As </a:t>
            </a:r>
            <a:r>
              <a:rPr lang="en-US" dirty="0">
                <a:latin typeface="Segoe UI" pitchFamily="34" charset="0"/>
                <a:cs typeface="Segoe UI" pitchFamily="34" charset="0"/>
              </a:rPr>
              <a:t>XElement = </a:t>
            </a:r>
            <a:r>
              <a:rPr lang="en-US" dirty="0" err="1" smtClean="0">
                <a:latin typeface="Segoe UI" pitchFamily="34" charset="0"/>
                <a:cs typeface="Segoe UI" pitchFamily="34" charset="0"/>
              </a:rPr>
              <a:t>employees.Descendents</a:t>
            </a:r>
            <a:r>
              <a:rPr lang="en-US" dirty="0" smtClean="0">
                <a:latin typeface="Segoe UI" pitchFamily="34" charset="0"/>
                <a:cs typeface="Segoe UI" pitchFamily="34" charset="0"/>
              </a:rPr>
              <a:t>(“Employee")(0)</a:t>
            </a:r>
            <a:endParaRPr lang="en-US" dirty="0">
              <a:latin typeface="Segoe UI" pitchFamily="34" charset="0"/>
              <a:cs typeface="Segoe UI" pitchFamily="34" charset="0"/>
            </a:endParaRPr>
          </a:p>
          <a:p>
            <a:pPr>
              <a:lnSpc>
                <a:spcPct val="90000"/>
              </a:lnSpc>
            </a:pPr>
            <a:r>
              <a:rPr lang="en-US" dirty="0">
                <a:latin typeface="Segoe UI" pitchFamily="34" charset="0"/>
                <a:cs typeface="Segoe UI" pitchFamily="34" charset="0"/>
              </a:rPr>
              <a:t>Dim </a:t>
            </a:r>
            <a:r>
              <a:rPr lang="en-US" dirty="0" err="1" smtClean="0">
                <a:latin typeface="Segoe UI" pitchFamily="34" charset="0"/>
                <a:cs typeface="Segoe UI" pitchFamily="34" charset="0"/>
              </a:rPr>
              <a:t>empDOB</a:t>
            </a:r>
            <a:r>
              <a:rPr lang="en-US" dirty="0" smtClean="0">
                <a:latin typeface="Segoe UI" pitchFamily="34" charset="0"/>
                <a:cs typeface="Segoe UI" pitchFamily="34" charset="0"/>
              </a:rPr>
              <a:t> As </a:t>
            </a:r>
            <a:r>
              <a:rPr lang="en-US" dirty="0">
                <a:latin typeface="Segoe UI" pitchFamily="34" charset="0"/>
                <a:cs typeface="Segoe UI" pitchFamily="34" charset="0"/>
              </a:rPr>
              <a:t>Date = </a:t>
            </a:r>
            <a:r>
              <a:rPr lang="en-US" dirty="0" err="1" smtClean="0">
                <a:latin typeface="Segoe UI" pitchFamily="34" charset="0"/>
                <a:cs typeface="Segoe UI" pitchFamily="34" charset="0"/>
              </a:rPr>
              <a:t>emp.Element</a:t>
            </a:r>
            <a:r>
              <a:rPr lang="en-US" dirty="0" smtClean="0">
                <a:latin typeface="Segoe UI" pitchFamily="34" charset="0"/>
                <a:cs typeface="Segoe UI" pitchFamily="34" charset="0"/>
              </a:rPr>
              <a:t>(“</a:t>
            </a:r>
            <a:r>
              <a:rPr lang="en-US" dirty="0" err="1" smtClean="0">
                <a:latin typeface="Segoe UI" pitchFamily="34" charset="0"/>
                <a:cs typeface="Segoe UI" pitchFamily="34" charset="0"/>
              </a:rPr>
              <a:t>DateOfBirth</a:t>
            </a:r>
            <a:r>
              <a:rPr lang="en-US" dirty="0" smtClean="0">
                <a:latin typeface="Segoe UI" pitchFamily="34" charset="0"/>
                <a:cs typeface="Segoe UI" pitchFamily="34" charset="0"/>
              </a:rPr>
              <a:t>“).Value</a:t>
            </a:r>
            <a:endParaRPr lang="en-US" dirty="0">
              <a:latin typeface="Segoe UI" pitchFamily="34" charset="0"/>
              <a:cs typeface="Segoe UI" pitchFamily="34" charset="0"/>
            </a:endParaRPr>
          </a:p>
        </p:txBody>
      </p:sp>
      <p:sp>
        <p:nvSpPr>
          <p:cNvPr id="697349" name="Text Box 5"/>
          <p:cNvSpPr txBox="1">
            <a:spLocks noChangeArrowheads="1"/>
          </p:cNvSpPr>
          <p:nvPr/>
        </p:nvSpPr>
        <p:spPr bwMode="auto">
          <a:xfrm>
            <a:off x="911325" y="2795796"/>
            <a:ext cx="7221095" cy="1163395"/>
          </a:xfrm>
          <a:prstGeom prst="rect">
            <a:avLst/>
          </a:prstGeom>
          <a:solidFill>
            <a:schemeClr val="bg1">
              <a:alpha val="34000"/>
            </a:schemeClr>
          </a:solidFill>
          <a:ln w="12700" algn="ctr">
            <a:solidFill>
              <a:schemeClr val="accent5"/>
            </a:solidFill>
            <a:prstDash val="sysDot"/>
            <a:miter lim="800000"/>
            <a:headEnd type="none" w="sm" len="sm"/>
            <a:tailEnd type="none" w="sm" len="sm"/>
          </a:ln>
        </p:spPr>
        <p:txBody>
          <a:bodyPr vert="horz" wrap="square" lIns="182880" tIns="137160" rIns="182880" bIns="137160" numCol="1" anchor="t" anchorCtr="0" compatLnSpc="1">
            <a:prstTxWarp prst="textNoShape">
              <a:avLst/>
            </a:prstTxWarp>
            <a:spAutoFit/>
          </a:bodyPr>
          <a:lstStyle/>
          <a:p>
            <a:pPr>
              <a:lnSpc>
                <a:spcPct val="90000"/>
              </a:lnSpc>
            </a:pPr>
            <a:r>
              <a:rPr lang="en-US" dirty="0">
                <a:latin typeface="Segoe UI" pitchFamily="34" charset="0"/>
                <a:cs typeface="Segoe UI" pitchFamily="34" charset="0"/>
              </a:rPr>
              <a:t>Dim </a:t>
            </a:r>
            <a:r>
              <a:rPr lang="en-US" dirty="0" smtClean="0">
                <a:latin typeface="Segoe UI" pitchFamily="34" charset="0"/>
                <a:cs typeface="Segoe UI" pitchFamily="34" charset="0"/>
              </a:rPr>
              <a:t>employees As </a:t>
            </a:r>
            <a:r>
              <a:rPr lang="en-US" dirty="0">
                <a:latin typeface="Segoe UI" pitchFamily="34" charset="0"/>
                <a:cs typeface="Segoe UI" pitchFamily="34" charset="0"/>
              </a:rPr>
              <a:t>XElement = </a:t>
            </a:r>
            <a:r>
              <a:rPr lang="en-US" dirty="0" err="1" smtClean="0">
                <a:latin typeface="Segoe UI" pitchFamily="34" charset="0"/>
                <a:cs typeface="Segoe UI" pitchFamily="34" charset="0"/>
              </a:rPr>
              <a:t>GetCurrentEmployeesByDept</a:t>
            </a:r>
            <a:r>
              <a:rPr lang="en-US" dirty="0" smtClean="0">
                <a:latin typeface="Segoe UI" pitchFamily="34" charset="0"/>
                <a:cs typeface="Segoe UI" pitchFamily="34" charset="0"/>
              </a:rPr>
              <a:t>(“IT”)</a:t>
            </a:r>
            <a:endParaRPr lang="en-US" dirty="0">
              <a:latin typeface="Segoe UI" pitchFamily="34" charset="0"/>
              <a:cs typeface="Segoe UI" pitchFamily="34" charset="0"/>
            </a:endParaRPr>
          </a:p>
          <a:p>
            <a:pPr>
              <a:lnSpc>
                <a:spcPct val="90000"/>
              </a:lnSpc>
            </a:pPr>
            <a:r>
              <a:rPr lang="en-US" dirty="0">
                <a:latin typeface="Segoe UI" pitchFamily="34" charset="0"/>
                <a:cs typeface="Segoe UI" pitchFamily="34" charset="0"/>
              </a:rPr>
              <a:t>Dim </a:t>
            </a:r>
            <a:r>
              <a:rPr lang="en-US" dirty="0" err="1" smtClean="0">
                <a:latin typeface="Segoe UI" pitchFamily="34" charset="0"/>
                <a:cs typeface="Segoe UI" pitchFamily="34" charset="0"/>
              </a:rPr>
              <a:t>deptID</a:t>
            </a:r>
            <a:r>
              <a:rPr lang="en-US" dirty="0" smtClean="0">
                <a:latin typeface="Segoe UI" pitchFamily="34" charset="0"/>
                <a:cs typeface="Segoe UI" pitchFamily="34" charset="0"/>
              </a:rPr>
              <a:t> As Integer </a:t>
            </a:r>
            <a:r>
              <a:rPr lang="en-US" dirty="0">
                <a:latin typeface="Segoe UI" pitchFamily="34" charset="0"/>
                <a:cs typeface="Segoe UI" pitchFamily="34" charset="0"/>
              </a:rPr>
              <a:t>= </a:t>
            </a:r>
            <a:r>
              <a:rPr lang="en-US" dirty="0" err="1" smtClean="0">
                <a:latin typeface="Segoe UI" pitchFamily="34" charset="0"/>
                <a:cs typeface="Segoe UI" pitchFamily="34" charset="0"/>
              </a:rPr>
              <a:t>employees.@DeptID</a:t>
            </a:r>
            <a:endParaRPr lang="en-US" dirty="0">
              <a:latin typeface="Segoe UI" pitchFamily="34" charset="0"/>
              <a:cs typeface="Segoe UI" pitchFamily="34" charset="0"/>
            </a:endParaRPr>
          </a:p>
          <a:p>
            <a:pPr>
              <a:lnSpc>
                <a:spcPct val="90000"/>
              </a:lnSpc>
            </a:pPr>
            <a:r>
              <a:rPr lang="en-US" dirty="0">
                <a:latin typeface="Segoe UI" pitchFamily="34" charset="0"/>
                <a:cs typeface="Segoe UI" pitchFamily="34" charset="0"/>
              </a:rPr>
              <a:t>Dim </a:t>
            </a:r>
            <a:r>
              <a:rPr lang="en-US" dirty="0" err="1" smtClean="0">
                <a:latin typeface="Segoe UI" pitchFamily="34" charset="0"/>
                <a:cs typeface="Segoe UI" pitchFamily="34" charset="0"/>
              </a:rPr>
              <a:t>emp</a:t>
            </a:r>
            <a:r>
              <a:rPr lang="en-US" dirty="0" smtClean="0">
                <a:latin typeface="Segoe UI" pitchFamily="34" charset="0"/>
                <a:cs typeface="Segoe UI" pitchFamily="34" charset="0"/>
              </a:rPr>
              <a:t> </a:t>
            </a:r>
            <a:r>
              <a:rPr lang="en-US" dirty="0">
                <a:latin typeface="Segoe UI" pitchFamily="34" charset="0"/>
                <a:cs typeface="Segoe UI" pitchFamily="34" charset="0"/>
              </a:rPr>
              <a:t>As XElement = </a:t>
            </a:r>
            <a:r>
              <a:rPr lang="en-US" dirty="0" smtClean="0">
                <a:latin typeface="Segoe UI" pitchFamily="34" charset="0"/>
                <a:cs typeface="Segoe UI" pitchFamily="34" charset="0"/>
              </a:rPr>
              <a:t>employees…&lt;Employee&gt;(0)</a:t>
            </a:r>
            <a:endParaRPr lang="en-US" dirty="0">
              <a:latin typeface="Segoe UI" pitchFamily="34" charset="0"/>
              <a:cs typeface="Segoe UI" pitchFamily="34" charset="0"/>
            </a:endParaRPr>
          </a:p>
          <a:p>
            <a:pPr>
              <a:lnSpc>
                <a:spcPct val="90000"/>
              </a:lnSpc>
            </a:pPr>
            <a:r>
              <a:rPr lang="en-US" dirty="0">
                <a:latin typeface="Segoe UI" pitchFamily="34" charset="0"/>
                <a:cs typeface="Segoe UI" pitchFamily="34" charset="0"/>
              </a:rPr>
              <a:t>Dim </a:t>
            </a:r>
            <a:r>
              <a:rPr lang="en-US" dirty="0" err="1" smtClean="0">
                <a:latin typeface="Segoe UI" pitchFamily="34" charset="0"/>
                <a:cs typeface="Segoe UI" pitchFamily="34" charset="0"/>
              </a:rPr>
              <a:t>empDOB</a:t>
            </a:r>
            <a:r>
              <a:rPr lang="en-US" dirty="0" smtClean="0">
                <a:latin typeface="Segoe UI" pitchFamily="34" charset="0"/>
                <a:cs typeface="Segoe UI" pitchFamily="34" charset="0"/>
              </a:rPr>
              <a:t> As </a:t>
            </a:r>
            <a:r>
              <a:rPr lang="en-US" dirty="0">
                <a:latin typeface="Segoe UI" pitchFamily="34" charset="0"/>
                <a:cs typeface="Segoe UI" pitchFamily="34" charset="0"/>
              </a:rPr>
              <a:t>Date = </a:t>
            </a:r>
            <a:r>
              <a:rPr lang="en-US" dirty="0" smtClean="0">
                <a:latin typeface="Segoe UI" pitchFamily="34" charset="0"/>
                <a:cs typeface="Segoe UI" pitchFamily="34" charset="0"/>
              </a:rPr>
              <a:t>emp.&lt;</a:t>
            </a:r>
            <a:r>
              <a:rPr lang="en-US" dirty="0" err="1" smtClean="0">
                <a:latin typeface="Segoe UI" pitchFamily="34" charset="0"/>
                <a:cs typeface="Segoe UI" pitchFamily="34" charset="0"/>
              </a:rPr>
              <a:t>DateOfBirth</a:t>
            </a:r>
            <a:r>
              <a:rPr lang="en-US" dirty="0" smtClean="0">
                <a:latin typeface="Segoe UI" pitchFamily="34" charset="0"/>
                <a:cs typeface="Segoe UI" pitchFamily="34" charset="0"/>
              </a:rPr>
              <a:t>&gt;.Value</a:t>
            </a:r>
            <a:endParaRPr lang="en-US" dirty="0">
              <a:latin typeface="Segoe UI" pitchFamily="34" charset="0"/>
              <a:cs typeface="Segoe UI" pitchFamily="34" charset="0"/>
            </a:endParaRPr>
          </a:p>
        </p:txBody>
      </p:sp>
      <p:sp>
        <p:nvSpPr>
          <p:cNvPr id="697350" name="AutoShape 6"/>
          <p:cNvSpPr>
            <a:spLocks noChangeArrowheads="1"/>
          </p:cNvSpPr>
          <p:nvPr/>
        </p:nvSpPr>
        <p:spPr bwMode="auto">
          <a:xfrm>
            <a:off x="423090" y="1712976"/>
            <a:ext cx="457200" cy="2286000"/>
          </a:xfrm>
          <a:prstGeom prst="curvedRightArrow">
            <a:avLst>
              <a:gd name="adj1" fmla="val 59514"/>
              <a:gd name="adj2" fmla="val 140736"/>
              <a:gd name="adj3" fmla="val 43125"/>
            </a:avLst>
          </a:prstGeom>
          <a:gradFill rotWithShape="0">
            <a:gsLst>
              <a:gs pos="0">
                <a:srgbClr val="03D4A8"/>
              </a:gs>
              <a:gs pos="25000">
                <a:srgbClr val="21D6E0"/>
              </a:gs>
              <a:gs pos="75000">
                <a:srgbClr val="0087E6"/>
              </a:gs>
              <a:gs pos="100000">
                <a:srgbClr val="005CBF"/>
              </a:gs>
            </a:gsLst>
            <a:lin ang="2700000" scaled="0"/>
          </a:gradFill>
          <a:ln w="12700">
            <a:solidFill>
              <a:srgbClr val="00B050"/>
            </a:solidFill>
            <a:miter lim="800000"/>
            <a:headEnd/>
            <a:tailEnd/>
          </a:ln>
          <a:effectLst/>
        </p:spPr>
        <p:txBody>
          <a:bodyPr wrap="none" anchor="ctr"/>
          <a:lstStyle/>
          <a:p>
            <a:pPr>
              <a:defRPr/>
            </a:pPr>
            <a:endParaRPr lang="en-US">
              <a:latin typeface="Arial" charset="0"/>
            </a:endParaRPr>
          </a:p>
        </p:txBody>
      </p:sp>
      <p:sp>
        <p:nvSpPr>
          <p:cNvPr id="697352" name="AutoShape 8"/>
          <p:cNvSpPr>
            <a:spLocks noChangeArrowheads="1"/>
          </p:cNvSpPr>
          <p:nvPr/>
        </p:nvSpPr>
        <p:spPr bwMode="auto">
          <a:xfrm>
            <a:off x="5586984" y="1847088"/>
            <a:ext cx="1828800" cy="1066800"/>
          </a:xfrm>
          <a:prstGeom prst="wedgeRoundRectCallout">
            <a:avLst>
              <a:gd name="adj1" fmla="val -58681"/>
              <a:gd name="adj2" fmla="val 77167"/>
              <a:gd name="adj3" fmla="val 16667"/>
            </a:avLst>
          </a:prstGeom>
          <a:gradFill rotWithShape="1">
            <a:gsLst>
              <a:gs pos="18000">
                <a:schemeClr val="hlink">
                  <a:gamma/>
                  <a:shade val="46275"/>
                  <a:invGamma/>
                </a:schemeClr>
              </a:gs>
              <a:gs pos="100000">
                <a:schemeClr val="hlink"/>
              </a:gs>
            </a:gsLst>
            <a:lin ang="2700000" scaled="1"/>
          </a:gradFill>
          <a:ln w="12700" cap="flat" cmpd="sng" algn="ctr">
            <a:solidFill>
              <a:schemeClr val="hlink"/>
            </a:solidFill>
            <a:prstDash val="solid"/>
            <a:miter lim="800000"/>
            <a:headEnd type="none" w="sm" len="sm"/>
            <a:tailEnd type="none" w="sm" len="sm"/>
          </a:ln>
          <a:effectLst/>
        </p:spPr>
        <p:txBody>
          <a:bodyPr vert="horz" wrap="square" lIns="91440" tIns="45720" rIns="91440" bIns="45720" numCol="1" anchor="ctr" anchorCtr="0" compatLnSpc="1">
            <a:prstTxWarp prst="textNoShape">
              <a:avLst/>
            </a:prstTxWarp>
          </a:bodyPr>
          <a:lstStyle/>
          <a:p>
            <a:pPr algn="ctr">
              <a:lnSpc>
                <a:spcPct val="90000"/>
              </a:lnSpc>
            </a:pPr>
            <a:r>
              <a:rPr lang="en-US">
                <a:effectLst>
                  <a:outerShdw blurRad="63500" algn="ctr" rotWithShape="0">
                    <a:prstClr val="black">
                      <a:alpha val="66000"/>
                    </a:prstClr>
                  </a:outerShdw>
                </a:effectLst>
              </a:rPr>
              <a:t>Attributes</a:t>
            </a:r>
          </a:p>
        </p:txBody>
      </p:sp>
      <p:sp>
        <p:nvSpPr>
          <p:cNvPr id="697353" name="AutoShape 9"/>
          <p:cNvSpPr>
            <a:spLocks noChangeArrowheads="1"/>
          </p:cNvSpPr>
          <p:nvPr/>
        </p:nvSpPr>
        <p:spPr bwMode="auto">
          <a:xfrm>
            <a:off x="6327648" y="2182368"/>
            <a:ext cx="1828800" cy="1066800"/>
          </a:xfrm>
          <a:prstGeom prst="wedgeRoundRectCallout">
            <a:avLst>
              <a:gd name="adj1" fmla="val -58681"/>
              <a:gd name="adj2" fmla="val 69194"/>
              <a:gd name="adj3" fmla="val 16667"/>
            </a:avLst>
          </a:prstGeom>
          <a:gradFill rotWithShape="1">
            <a:gsLst>
              <a:gs pos="18000">
                <a:schemeClr val="hlink">
                  <a:gamma/>
                  <a:shade val="46275"/>
                  <a:invGamma/>
                </a:schemeClr>
              </a:gs>
              <a:gs pos="100000">
                <a:schemeClr val="hlink"/>
              </a:gs>
            </a:gsLst>
            <a:lin ang="2700000" scaled="1"/>
          </a:gradFill>
          <a:ln w="12700" cap="flat" cmpd="sng" algn="ctr">
            <a:solidFill>
              <a:schemeClr val="hlink"/>
            </a:solidFill>
            <a:prstDash val="solid"/>
            <a:miter lim="800000"/>
            <a:headEnd type="none" w="sm" len="sm"/>
            <a:tailEnd type="none" w="sm" len="sm"/>
          </a:ln>
          <a:effectLst/>
        </p:spPr>
        <p:txBody>
          <a:bodyPr vert="horz" wrap="square" lIns="91440" tIns="45720" rIns="91440" bIns="45720" numCol="1" anchor="ctr" anchorCtr="0" compatLnSpc="1">
            <a:prstTxWarp prst="textNoShape">
              <a:avLst/>
            </a:prstTxWarp>
          </a:bodyPr>
          <a:lstStyle/>
          <a:p>
            <a:pPr algn="ctr">
              <a:lnSpc>
                <a:spcPct val="90000"/>
              </a:lnSpc>
            </a:pPr>
            <a:r>
              <a:rPr lang="en-US">
                <a:effectLst>
                  <a:outerShdw blurRad="63500" algn="ctr" rotWithShape="0">
                    <a:prstClr val="black">
                      <a:alpha val="66000"/>
                    </a:prstClr>
                  </a:outerShdw>
                </a:effectLst>
              </a:rPr>
              <a:t>Descendents</a:t>
            </a:r>
          </a:p>
        </p:txBody>
      </p:sp>
      <p:sp>
        <p:nvSpPr>
          <p:cNvPr id="697354" name="AutoShape 10"/>
          <p:cNvSpPr>
            <a:spLocks noChangeArrowheads="1"/>
          </p:cNvSpPr>
          <p:nvPr/>
        </p:nvSpPr>
        <p:spPr bwMode="auto">
          <a:xfrm>
            <a:off x="6050280" y="2343912"/>
            <a:ext cx="1828800" cy="1066800"/>
          </a:xfrm>
          <a:prstGeom prst="wedgeRoundRectCallout">
            <a:avLst>
              <a:gd name="adj1" fmla="val -53648"/>
              <a:gd name="adj2" fmla="val 78569"/>
              <a:gd name="adj3" fmla="val 16667"/>
            </a:avLst>
          </a:prstGeom>
          <a:gradFill rotWithShape="1">
            <a:gsLst>
              <a:gs pos="18000">
                <a:schemeClr val="hlink">
                  <a:gamma/>
                  <a:shade val="46275"/>
                  <a:invGamma/>
                </a:schemeClr>
              </a:gs>
              <a:gs pos="100000">
                <a:schemeClr val="hlink"/>
              </a:gs>
            </a:gsLst>
            <a:lin ang="2700000" scaled="1"/>
          </a:gradFill>
          <a:ln w="12700" cap="flat" cmpd="sng" algn="ctr">
            <a:solidFill>
              <a:schemeClr val="hlink"/>
            </a:solidFill>
            <a:prstDash val="solid"/>
            <a:miter lim="800000"/>
            <a:headEnd type="none" w="sm" len="sm"/>
            <a:tailEnd type="none" w="sm" len="sm"/>
          </a:ln>
          <a:effectLst/>
        </p:spPr>
        <p:txBody>
          <a:bodyPr vert="horz" wrap="square" lIns="91440" tIns="45720" rIns="91440" bIns="45720" numCol="1" anchor="ctr" anchorCtr="0" compatLnSpc="1">
            <a:prstTxWarp prst="textNoShape">
              <a:avLst/>
            </a:prstTxWarp>
          </a:bodyPr>
          <a:lstStyle/>
          <a:p>
            <a:pPr algn="ctr">
              <a:lnSpc>
                <a:spcPct val="90000"/>
              </a:lnSpc>
            </a:pPr>
            <a:r>
              <a:rPr lang="en-US">
                <a:effectLst>
                  <a:outerShdw blurRad="63500" algn="ctr" rotWithShape="0">
                    <a:prstClr val="black">
                      <a:alpha val="66000"/>
                    </a:prstClr>
                  </a:outerShdw>
                </a:effectLst>
              </a:rPr>
              <a:t>Elements</a:t>
            </a:r>
          </a:p>
        </p:txBody>
      </p:sp>
      <p:sp>
        <p:nvSpPr>
          <p:cNvPr id="10" name="Rectangle 9"/>
          <p:cNvSpPr>
            <a:spLocks noChangeArrowheads="1"/>
          </p:cNvSpPr>
          <p:nvPr/>
        </p:nvSpPr>
        <p:spPr bwMode="auto">
          <a:xfrm>
            <a:off x="905256" y="4034040"/>
            <a:ext cx="7223759" cy="2677656"/>
          </a:xfrm>
          <a:prstGeom prst="rect">
            <a:avLst/>
          </a:prstGeom>
          <a:solidFill>
            <a:srgbClr val="808080">
              <a:alpha val="85000"/>
            </a:srgbClr>
          </a:solidFill>
          <a:ln w="12700" cap="rnd" cmpd="sng" algn="ctr">
            <a:solidFill>
              <a:schemeClr val="tx1"/>
            </a:solidFill>
            <a:prstDash val="sysDot"/>
            <a:miter lim="800000"/>
            <a:headEnd type="none" w="med" len="med"/>
            <a:tailEnd type="none" w="med" len="med"/>
          </a:ln>
          <a:effectLst/>
        </p:spPr>
        <p:txBody>
          <a:bodyPr vert="horz" wrap="square" lIns="91440" tIns="45720" rIns="91440" bIns="45720" numCol="1" anchor="t" anchorCtr="0" compatLnSpc="1">
            <a:prstTxWarp prst="textNoShape">
              <a:avLst/>
            </a:prstTxWarp>
            <a:spAutoFit/>
          </a:bodyPr>
          <a:lstStyle/>
          <a:p>
            <a:r>
              <a:rPr lang="en-US" sz="1400" dirty="0" smtClean="0">
                <a:effectLst>
                  <a:outerShdw blurRad="38100" dist="38100" dir="2700000" algn="tl">
                    <a:srgbClr val="000000"/>
                  </a:outerShdw>
                </a:effectLst>
              </a:rPr>
              <a:t>&lt;Employees Dept="IT"&gt;</a:t>
            </a:r>
          </a:p>
          <a:p>
            <a:r>
              <a:rPr lang="en-US" sz="1400" dirty="0" smtClean="0">
                <a:effectLst>
                  <a:outerShdw blurRad="38100" dist="38100" dir="2700000" algn="tl">
                    <a:srgbClr val="000000"/>
                  </a:outerShdw>
                </a:effectLst>
              </a:rPr>
              <a:t>  &lt;Employee&gt;</a:t>
            </a:r>
          </a:p>
          <a:p>
            <a:r>
              <a:rPr lang="en-US" sz="1400" dirty="0" smtClean="0">
                <a:effectLst>
                  <a:outerShdw blurRad="38100" dist="38100" dir="2700000" algn="tl">
                    <a:srgbClr val="000000"/>
                  </a:outerShdw>
                </a:effectLst>
              </a:rPr>
              <a:t>    &lt;Name&gt;Nancy </a:t>
            </a:r>
            <a:r>
              <a:rPr lang="en-US" sz="1400" dirty="0" err="1" smtClean="0">
                <a:effectLst>
                  <a:outerShdw blurRad="38100" dist="38100" dir="2700000" algn="tl">
                    <a:srgbClr val="000000"/>
                  </a:outerShdw>
                </a:effectLst>
              </a:rPr>
              <a:t>Davolio</a:t>
            </a:r>
            <a:r>
              <a:rPr lang="en-US" sz="1400" dirty="0" smtClean="0">
                <a:effectLst>
                  <a:outerShdw blurRad="38100" dist="38100" dir="2700000" algn="tl">
                    <a:srgbClr val="000000"/>
                  </a:outerShdw>
                </a:effectLst>
              </a:rPr>
              <a:t>&lt;/Name&gt;</a:t>
            </a:r>
          </a:p>
          <a:p>
            <a:r>
              <a:rPr lang="en-US" sz="1400" dirty="0" smtClean="0">
                <a:effectLst>
                  <a:outerShdw blurRad="38100" dist="38100" dir="2700000" algn="tl">
                    <a:srgbClr val="000000"/>
                  </a:outerShdw>
                </a:effectLst>
              </a:rPr>
              <a:t>    &lt;Title&gt;Sales Representative&lt;/Title&gt;</a:t>
            </a:r>
          </a:p>
          <a:p>
            <a:r>
              <a:rPr lang="en-US" sz="1400" dirty="0" smtClean="0">
                <a:effectLst>
                  <a:outerShdw blurRad="38100" dist="38100" dir="2700000" algn="tl">
                    <a:srgbClr val="000000"/>
                  </a:outerShdw>
                </a:effectLst>
              </a:rPr>
              <a:t>    &lt;</a:t>
            </a:r>
            <a:r>
              <a:rPr lang="en-US" sz="1400" dirty="0" err="1" smtClean="0">
                <a:effectLst>
                  <a:outerShdw blurRad="38100" dist="38100" dir="2700000" algn="tl">
                    <a:srgbClr val="000000"/>
                  </a:outerShdw>
                </a:effectLst>
              </a:rPr>
              <a:t>DateOfBirth</a:t>
            </a:r>
            <a:r>
              <a:rPr lang="en-US" sz="1400" dirty="0" smtClean="0">
                <a:effectLst>
                  <a:outerShdw blurRad="38100" dist="38100" dir="2700000" algn="tl">
                    <a:srgbClr val="000000"/>
                  </a:outerShdw>
                </a:effectLst>
              </a:rPr>
              <a:t>&gt;1948-12-08&lt;/</a:t>
            </a:r>
            <a:r>
              <a:rPr lang="en-US" sz="1400" dirty="0" err="1" smtClean="0">
                <a:effectLst>
                  <a:outerShdw blurRad="38100" dist="38100" dir="2700000" algn="tl">
                    <a:srgbClr val="000000"/>
                  </a:outerShdw>
                </a:effectLst>
              </a:rPr>
              <a:t>DateOfBirth</a:t>
            </a:r>
            <a:r>
              <a:rPr lang="en-US" sz="1400" dirty="0" smtClean="0">
                <a:effectLst>
                  <a:outerShdw blurRad="38100" dist="38100" dir="2700000" algn="tl">
                    <a:srgbClr val="000000"/>
                  </a:outerShdw>
                </a:effectLst>
              </a:rPr>
              <a:t>&gt;</a:t>
            </a:r>
          </a:p>
          <a:p>
            <a:r>
              <a:rPr lang="en-US" sz="1400" dirty="0" smtClean="0">
                <a:effectLst>
                  <a:outerShdw blurRad="38100" dist="38100" dir="2700000" algn="tl">
                    <a:srgbClr val="000000"/>
                  </a:outerShdw>
                </a:effectLst>
              </a:rPr>
              <a:t>  &lt;/Employee&gt;</a:t>
            </a:r>
          </a:p>
          <a:p>
            <a:r>
              <a:rPr lang="en-US" sz="1400" dirty="0" smtClean="0">
                <a:effectLst>
                  <a:outerShdw blurRad="38100" dist="38100" dir="2700000" algn="tl">
                    <a:srgbClr val="000000"/>
                  </a:outerShdw>
                </a:effectLst>
              </a:rPr>
              <a:t>  &lt;Employee&gt;</a:t>
            </a:r>
          </a:p>
          <a:p>
            <a:r>
              <a:rPr lang="en-US" sz="1400" dirty="0" smtClean="0">
                <a:effectLst>
                  <a:outerShdw blurRad="38100" dist="38100" dir="2700000" algn="tl">
                    <a:srgbClr val="000000"/>
                  </a:outerShdw>
                </a:effectLst>
              </a:rPr>
              <a:t>    &lt;Name&gt;Andrew Fuller&lt;/Name&gt;</a:t>
            </a:r>
          </a:p>
          <a:p>
            <a:r>
              <a:rPr lang="en-US" sz="1400" dirty="0" smtClean="0">
                <a:effectLst>
                  <a:outerShdw blurRad="38100" dist="38100" dir="2700000" algn="tl">
                    <a:srgbClr val="000000"/>
                  </a:outerShdw>
                </a:effectLst>
              </a:rPr>
              <a:t>    &lt;Title&gt;Vice President, Sales&lt;/Title&gt;</a:t>
            </a:r>
          </a:p>
          <a:p>
            <a:r>
              <a:rPr lang="en-US" sz="1400" dirty="0" smtClean="0">
                <a:effectLst>
                  <a:outerShdw blurRad="38100" dist="38100" dir="2700000" algn="tl">
                    <a:srgbClr val="000000"/>
                  </a:outerShdw>
                </a:effectLst>
              </a:rPr>
              <a:t>    &lt;</a:t>
            </a:r>
            <a:r>
              <a:rPr lang="en-US" sz="1400" dirty="0" err="1" smtClean="0">
                <a:effectLst>
                  <a:outerShdw blurRad="38100" dist="38100" dir="2700000" algn="tl">
                    <a:srgbClr val="000000"/>
                  </a:outerShdw>
                </a:effectLst>
              </a:rPr>
              <a:t>DateOfBirth</a:t>
            </a:r>
            <a:r>
              <a:rPr lang="en-US" sz="1400" dirty="0" smtClean="0">
                <a:effectLst>
                  <a:outerShdw blurRad="38100" dist="38100" dir="2700000" algn="tl">
                    <a:srgbClr val="000000"/>
                  </a:outerShdw>
                </a:effectLst>
              </a:rPr>
              <a:t>&gt;1952-02-19&lt;/</a:t>
            </a:r>
            <a:r>
              <a:rPr lang="en-US" sz="1400" dirty="0" err="1" smtClean="0">
                <a:effectLst>
                  <a:outerShdw blurRad="38100" dist="38100" dir="2700000" algn="tl">
                    <a:srgbClr val="000000"/>
                  </a:outerShdw>
                </a:effectLst>
              </a:rPr>
              <a:t>DateOfBirth</a:t>
            </a:r>
            <a:r>
              <a:rPr lang="en-US" sz="1400" dirty="0" smtClean="0">
                <a:effectLst>
                  <a:outerShdw blurRad="38100" dist="38100" dir="2700000" algn="tl">
                    <a:srgbClr val="000000"/>
                  </a:outerShdw>
                </a:effectLst>
              </a:rPr>
              <a:t>&gt;</a:t>
            </a:r>
          </a:p>
          <a:p>
            <a:r>
              <a:rPr lang="en-US" sz="1400" dirty="0" smtClean="0">
                <a:effectLst>
                  <a:outerShdw blurRad="38100" dist="38100" dir="2700000" algn="tl">
                    <a:srgbClr val="000000"/>
                  </a:outerShdw>
                </a:effectLst>
              </a:rPr>
              <a:t>  &lt;/Employee&gt;</a:t>
            </a:r>
          </a:p>
          <a:p>
            <a:r>
              <a:rPr lang="en-US" sz="1400" dirty="0" smtClean="0">
                <a:effectLst>
                  <a:outerShdw blurRad="38100" dist="38100" dir="2700000" algn="tl">
                    <a:srgbClr val="000000"/>
                  </a:outerShdw>
                </a:effectLst>
              </a:rPr>
              <a:t>&lt;/Employees&gt;</a:t>
            </a:r>
            <a:endParaRPr lang="en-US" sz="1400" dirty="0">
              <a:effectLst>
                <a:outerShdw blurRad="38100" dist="38100" dir="2700000" algn="tl">
                  <a:srgbClr val="000000"/>
                </a:outerShdw>
              </a:effectLst>
              <a:latin typeface="Lucida Console" pitchFamily="49"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7348"/>
                                        </p:tgtEl>
                                        <p:attrNameLst>
                                          <p:attrName>style.visibility</p:attrName>
                                        </p:attrNameLst>
                                      </p:cBhvr>
                                      <p:to>
                                        <p:strVal val="visible"/>
                                      </p:to>
                                    </p:set>
                                    <p:animEffect transition="in" filter="fade">
                                      <p:cBhvr>
                                        <p:cTn id="7" dur="500"/>
                                        <p:tgtEl>
                                          <p:spTgt spid="6973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7349"/>
                                        </p:tgtEl>
                                        <p:attrNameLst>
                                          <p:attrName>style.visibility</p:attrName>
                                        </p:attrNameLst>
                                      </p:cBhvr>
                                      <p:to>
                                        <p:strVal val="visible"/>
                                      </p:to>
                                    </p:set>
                                    <p:animEffect transition="in" filter="fade">
                                      <p:cBhvr>
                                        <p:cTn id="12" dur="500"/>
                                        <p:tgtEl>
                                          <p:spTgt spid="69734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97350"/>
                                        </p:tgtEl>
                                        <p:attrNameLst>
                                          <p:attrName>style.visibility</p:attrName>
                                        </p:attrNameLst>
                                      </p:cBhvr>
                                      <p:to>
                                        <p:strVal val="visible"/>
                                      </p:to>
                                    </p:set>
                                    <p:animEffect transition="in" filter="fade">
                                      <p:cBhvr>
                                        <p:cTn id="15" dur="500"/>
                                        <p:tgtEl>
                                          <p:spTgt spid="6973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97352"/>
                                        </p:tgtEl>
                                        <p:attrNameLst>
                                          <p:attrName>style.visibility</p:attrName>
                                        </p:attrNameLst>
                                      </p:cBhvr>
                                      <p:to>
                                        <p:strVal val="visible"/>
                                      </p:to>
                                    </p:set>
                                    <p:animEffect transition="in" filter="fade">
                                      <p:cBhvr>
                                        <p:cTn id="20" dur="500"/>
                                        <p:tgtEl>
                                          <p:spTgt spid="697352"/>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97353"/>
                                        </p:tgtEl>
                                        <p:attrNameLst>
                                          <p:attrName>style.visibility</p:attrName>
                                        </p:attrNameLst>
                                      </p:cBhvr>
                                      <p:to>
                                        <p:strVal val="visible"/>
                                      </p:to>
                                    </p:set>
                                    <p:animEffect transition="in" filter="fade">
                                      <p:cBhvr>
                                        <p:cTn id="29" dur="3000"/>
                                        <p:tgtEl>
                                          <p:spTgt spid="697353"/>
                                        </p:tgtEl>
                                      </p:cBhvr>
                                    </p:animEffect>
                                  </p:childTnLst>
                                </p:cTn>
                              </p:par>
                              <p:par>
                                <p:cTn id="30" presetID="10" presetClass="exit" presetSubtype="0" fill="hold" grpId="1" nodeType="withEffect">
                                  <p:stCondLst>
                                    <p:cond delay="0"/>
                                  </p:stCondLst>
                                  <p:childTnLst>
                                    <p:animEffect transition="out" filter="fade">
                                      <p:cBhvr>
                                        <p:cTn id="31" dur="500"/>
                                        <p:tgtEl>
                                          <p:spTgt spid="697352"/>
                                        </p:tgtEl>
                                      </p:cBhvr>
                                    </p:animEffect>
                                    <p:set>
                                      <p:cBhvr>
                                        <p:cTn id="32" dur="1" fill="hold">
                                          <p:stCondLst>
                                            <p:cond delay="499"/>
                                          </p:stCondLst>
                                        </p:cTn>
                                        <p:tgtEl>
                                          <p:spTgt spid="69735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97354"/>
                                        </p:tgtEl>
                                        <p:attrNameLst>
                                          <p:attrName>style.visibility</p:attrName>
                                        </p:attrNameLst>
                                      </p:cBhvr>
                                      <p:to>
                                        <p:strVal val="visible"/>
                                      </p:to>
                                    </p:set>
                                    <p:animEffect transition="in" filter="fade">
                                      <p:cBhvr>
                                        <p:cTn id="37" dur="500"/>
                                        <p:tgtEl>
                                          <p:spTgt spid="697354"/>
                                        </p:tgtEl>
                                      </p:cBhvr>
                                    </p:animEffect>
                                  </p:childTnLst>
                                </p:cTn>
                              </p:par>
                              <p:par>
                                <p:cTn id="38" presetID="10" presetClass="exit" presetSubtype="0" fill="hold" grpId="1" nodeType="withEffect">
                                  <p:stCondLst>
                                    <p:cond delay="0"/>
                                  </p:stCondLst>
                                  <p:childTnLst>
                                    <p:animEffect transition="out" filter="fade">
                                      <p:cBhvr>
                                        <p:cTn id="39" dur="500"/>
                                        <p:tgtEl>
                                          <p:spTgt spid="697353"/>
                                        </p:tgtEl>
                                      </p:cBhvr>
                                    </p:animEffect>
                                    <p:set>
                                      <p:cBhvr>
                                        <p:cTn id="40" dur="1" fill="hold">
                                          <p:stCondLst>
                                            <p:cond delay="499"/>
                                          </p:stCondLst>
                                        </p:cTn>
                                        <p:tgtEl>
                                          <p:spTgt spid="6973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7348" grpId="0" animBg="1"/>
      <p:bldP spid="697349" grpId="0" animBg="1"/>
      <p:bldP spid="697350" grpId="0" animBg="1"/>
      <p:bldP spid="697352" grpId="0" animBg="1"/>
      <p:bldP spid="697352" grpId="1" animBg="1"/>
      <p:bldP spid="697353" grpId="0" animBg="1"/>
      <p:bldP spid="697353" grpId="1"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293718" y="1287369"/>
            <a:ext cx="7043208" cy="1523494"/>
          </a:xfrm>
        </p:spPr>
        <p:txBody>
          <a:bodyPr/>
          <a:lstStyle/>
          <a:p>
            <a:r>
              <a:rPr lang="en-GB" dirty="0" smtClean="0"/>
              <a:t>XML Properties and Enabling IntelliSense</a:t>
            </a:r>
            <a:br>
              <a:rPr lang="en-GB" dirty="0" smtClean="0"/>
            </a:br>
            <a:r>
              <a:rPr lang="en-US" dirty="0" smtClean="0"/>
              <a:t/>
            </a:r>
            <a:br>
              <a:rPr lang="en-US" dirty="0" smtClean="0"/>
            </a:br>
            <a:r>
              <a:rPr lang="en-US" dirty="0" smtClean="0"/>
              <a:t/>
            </a:r>
            <a:br>
              <a:rPr lang="en-US" dirty="0" smtClean="0"/>
            </a:br>
            <a:endParaRPr lang="en-US" sz="2800" dirty="0"/>
          </a:p>
        </p:txBody>
      </p:sp>
      <p:sp>
        <p:nvSpPr>
          <p:cNvPr id="13" name="Text Placeholder 12"/>
          <p:cNvSpPr>
            <a:spLocks noGrp="1"/>
          </p:cNvSpPr>
          <p:nvPr>
            <p:ph type="body" sz="quarter" idx="10"/>
          </p:nvPr>
        </p:nvSpPr>
        <p:spPr>
          <a:xfrm>
            <a:off x="629770" y="4721546"/>
            <a:ext cx="7690114" cy="1384994"/>
          </a:xfrm>
        </p:spPr>
        <p:txBody>
          <a:bodyPr>
            <a:normAutofit/>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100792" y="708528"/>
            <a:ext cx="7043208" cy="1523494"/>
          </a:xfrm>
        </p:spPr>
        <p:txBody>
          <a:bodyPr/>
          <a:lstStyle/>
          <a:p>
            <a:r>
              <a:rPr smtClean="0"/>
              <a:t>Tips and Tricks</a:t>
            </a:r>
            <a:r>
              <a:rPr lang="en-US" dirty="0" smtClean="0"/>
              <a:t/>
            </a:r>
            <a:br>
              <a:rPr lang="en-US" dirty="0" smtClean="0"/>
            </a:br>
            <a:r>
              <a:rPr lang="en-US" dirty="0" smtClean="0"/>
              <a:t/>
            </a:r>
            <a:br>
              <a:rPr lang="en-US" dirty="0" smtClean="0"/>
            </a:br>
            <a:endParaRPr lang="en-US" sz="2800" dirty="0"/>
          </a:p>
        </p:txBody>
      </p:sp>
      <p:sp>
        <p:nvSpPr>
          <p:cNvPr id="13" name="Text Placeholder 12"/>
          <p:cNvSpPr>
            <a:spLocks noGrp="1"/>
          </p:cNvSpPr>
          <p:nvPr>
            <p:ph type="body" sz="quarter" idx="10"/>
          </p:nvPr>
        </p:nvSpPr>
        <p:spPr>
          <a:xfrm>
            <a:off x="638159" y="4595711"/>
            <a:ext cx="7690114" cy="1384994"/>
          </a:xfrm>
        </p:spPr>
        <p:txBody>
          <a:bodyPr>
            <a:normAutofit/>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effectLst/>
        </p:spPr>
        <p:txBody>
          <a:bodyPr/>
          <a:lstStyle/>
          <a:p>
            <a:r>
              <a:rPr lang="en-US" dirty="0"/>
              <a:t>Call to action</a:t>
            </a:r>
          </a:p>
        </p:txBody>
      </p:sp>
      <p:sp>
        <p:nvSpPr>
          <p:cNvPr id="43011" name="Rectangle 3"/>
          <p:cNvSpPr>
            <a:spLocks noGrp="1" noChangeArrowheads="1"/>
          </p:cNvSpPr>
          <p:nvPr>
            <p:ph type="body" idx="1"/>
          </p:nvPr>
        </p:nvSpPr>
        <p:spPr>
          <a:xfrm>
            <a:off x="353568" y="1202589"/>
            <a:ext cx="8229600" cy="5165651"/>
          </a:xfrm>
        </p:spPr>
        <p:txBody>
          <a:bodyPr>
            <a:normAutofit lnSpcReduction="10000"/>
          </a:bodyPr>
          <a:lstStyle/>
          <a:p>
            <a:r>
              <a:rPr lang="en-US" dirty="0" smtClean="0"/>
              <a:t>Download Beta 2!</a:t>
            </a:r>
            <a:endParaRPr lang="en-US" dirty="0"/>
          </a:p>
          <a:p>
            <a:pPr>
              <a:buFontTx/>
              <a:buNone/>
            </a:pPr>
            <a:r>
              <a:rPr lang="en-US" dirty="0">
                <a:solidFill>
                  <a:schemeClr val="tx2"/>
                </a:solidFill>
              </a:rPr>
              <a:t>	</a:t>
            </a:r>
            <a:r>
              <a:rPr lang="en-US" sz="2000" dirty="0" smtClean="0">
                <a:solidFill>
                  <a:schemeClr val="tx2"/>
                </a:solidFill>
                <a:hlinkClick r:id="rId3"/>
              </a:rPr>
              <a:t>http://</a:t>
            </a:r>
            <a:r>
              <a:rPr lang="en-US" sz="2000" dirty="0" smtClean="0">
                <a:solidFill>
                  <a:schemeClr val="tx2"/>
                </a:solidFill>
                <a:hlinkClick r:id="rId3"/>
              </a:rPr>
              <a:t>msdn2.microsoft.com/en-us/vstudio/aa700831.aspx</a:t>
            </a:r>
            <a:endParaRPr lang="en-US" sz="2000" dirty="0" smtClean="0">
              <a:solidFill>
                <a:schemeClr val="tx2"/>
              </a:solidFill>
            </a:endParaRPr>
          </a:p>
          <a:p>
            <a:pPr>
              <a:buFontTx/>
              <a:buNone/>
            </a:pPr>
            <a:r>
              <a:rPr lang="en-US" sz="2000" dirty="0" smtClean="0">
                <a:solidFill>
                  <a:schemeClr val="tx2"/>
                </a:solidFill>
              </a:rPr>
              <a:t>	RTM = End of Nov! (very soon)</a:t>
            </a:r>
            <a:endParaRPr lang="en-US" sz="2000" dirty="0" smtClean="0">
              <a:solidFill>
                <a:schemeClr val="tx2"/>
              </a:solidFill>
            </a:endParaRPr>
          </a:p>
          <a:p>
            <a:pPr lvl="1">
              <a:buFont typeface="Times" pitchFamily="18" charset="0"/>
              <a:buNone/>
            </a:pPr>
            <a:endParaRPr lang="en-US" dirty="0"/>
          </a:p>
          <a:p>
            <a:r>
              <a:rPr lang="en-US" dirty="0" smtClean="0"/>
              <a:t>LINQ How-To Videos</a:t>
            </a:r>
          </a:p>
          <a:p>
            <a:pPr>
              <a:buFontTx/>
              <a:buNone/>
            </a:pPr>
            <a:r>
              <a:rPr lang="en-US" sz="2000" dirty="0" smtClean="0">
                <a:solidFill>
                  <a:schemeClr val="tx2"/>
                </a:solidFill>
              </a:rPr>
              <a:t>	 </a:t>
            </a:r>
            <a:r>
              <a:rPr lang="en-US" sz="2000" dirty="0" smtClean="0">
                <a:solidFill>
                  <a:schemeClr val="tx2"/>
                </a:solidFill>
                <a:hlinkClick r:id="rId4"/>
              </a:rPr>
              <a:t>http://msdn2.microsoft.com/en-us/vbasic/bb466226.aspx#linq</a:t>
            </a:r>
            <a:endParaRPr lang="en-US" sz="2000" dirty="0" smtClean="0">
              <a:solidFill>
                <a:schemeClr val="tx2"/>
              </a:solidFill>
            </a:endParaRPr>
          </a:p>
          <a:p>
            <a:pPr>
              <a:buFontTx/>
              <a:buNone/>
            </a:pPr>
            <a:endParaRPr lang="en-US" sz="2000" dirty="0" smtClean="0">
              <a:solidFill>
                <a:schemeClr val="tx2"/>
              </a:solidFill>
            </a:endParaRPr>
          </a:p>
          <a:p>
            <a:r>
              <a:rPr lang="en-US" dirty="0" smtClean="0"/>
              <a:t>Blogosphere/Community:</a:t>
            </a:r>
          </a:p>
          <a:p>
            <a:pPr lvl="1" eaLnBrk="1" hangingPunct="1"/>
            <a:r>
              <a:rPr lang="en-US" dirty="0" smtClean="0"/>
              <a:t>VB Dev Center: </a:t>
            </a:r>
            <a:r>
              <a:rPr lang="en-US" dirty="0" smtClean="0">
                <a:hlinkClick r:id="rId5"/>
              </a:rPr>
              <a:t>http://msdn.com/vbasic</a:t>
            </a:r>
            <a:endParaRPr lang="en-US" dirty="0" smtClean="0"/>
          </a:p>
          <a:p>
            <a:pPr lvl="1" eaLnBrk="1" hangingPunct="1"/>
            <a:r>
              <a:rPr lang="en-US" dirty="0" smtClean="0"/>
              <a:t>VB Team: </a:t>
            </a:r>
            <a:r>
              <a:rPr lang="en-US" dirty="0" smtClean="0">
                <a:solidFill>
                  <a:schemeClr val="accent1"/>
                </a:solidFill>
                <a:hlinkClick r:id="rId6"/>
              </a:rPr>
              <a:t>http://blogs.msdn.com/vbteam </a:t>
            </a:r>
            <a:endParaRPr lang="en-US" dirty="0" smtClean="0">
              <a:solidFill>
                <a:schemeClr val="accent1"/>
              </a:solidFill>
            </a:endParaRPr>
          </a:p>
          <a:p>
            <a:pPr lvl="1" eaLnBrk="1" hangingPunct="1"/>
            <a:r>
              <a:rPr lang="en-US" dirty="0" smtClean="0"/>
              <a:t>Beth Massi: </a:t>
            </a:r>
            <a:r>
              <a:rPr lang="en-US" dirty="0" smtClean="0">
                <a:solidFill>
                  <a:schemeClr val="accent1"/>
                </a:solidFill>
                <a:hlinkClick r:id="rId7"/>
              </a:rPr>
              <a:t>http://blogs.msdn.com/bethmassi</a:t>
            </a:r>
            <a:endParaRPr lang="en-US" dirty="0" smtClean="0">
              <a:solidFill>
                <a:schemeClr val="accent1"/>
              </a:solidFill>
            </a:endParaRPr>
          </a:p>
          <a:p>
            <a:pPr lvl="1" eaLnBrk="1" hangingPunct="1"/>
            <a:r>
              <a:rPr lang="en-US" dirty="0" smtClean="0"/>
              <a:t>Paul Vick: </a:t>
            </a:r>
            <a:r>
              <a:rPr lang="en-US" dirty="0" smtClean="0">
                <a:solidFill>
                  <a:schemeClr val="accent1"/>
                </a:solidFill>
                <a:hlinkClick r:id="rId8"/>
              </a:rPr>
              <a:t>http://www.panopticoncentral.net</a:t>
            </a:r>
            <a:endParaRPr lang="en-US" dirty="0" smtClean="0">
              <a:solidFill>
                <a:schemeClr val="accent1"/>
              </a:solidFill>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Text Box 3"/>
          <p:cNvSpPr txBox="1">
            <a:spLocks noChangeArrowheads="1"/>
          </p:cNvSpPr>
          <p:nvPr/>
        </p:nvSpPr>
        <p:spPr bwMode="auto">
          <a:xfrm>
            <a:off x="1643063" y="3971925"/>
            <a:ext cx="5799137" cy="549275"/>
          </a:xfrm>
          <a:prstGeom prst="rect">
            <a:avLst/>
          </a:prstGeom>
          <a:noFill/>
          <a:ln w="12700">
            <a:noFill/>
            <a:miter lim="800000"/>
            <a:headEnd type="none" w="sm" len="sm"/>
            <a:tailEnd type="none" w="sm" len="sm"/>
          </a:ln>
        </p:spPr>
        <p:txBody>
          <a:bodyPr vert="horz" wrap="square" lIns="91440" tIns="45720" rIns="91440" bIns="45720" numCol="1" anchor="t" anchorCtr="0" compatLnSpc="1">
            <a:prstTxWarp prst="textNoShape">
              <a:avLst/>
            </a:prstTxWarp>
            <a:spAutoFit/>
          </a:bodyPr>
          <a:lstStyle/>
          <a:p>
            <a:pPr eaLnBrk="0" hangingPunct="0">
              <a:tabLst>
                <a:tab pos="174625" algn="l"/>
              </a:tabLst>
            </a:pPr>
            <a:r>
              <a:rPr lang="en-US" sz="1000" b="1" dirty="0">
                <a:cs typeface="Arial" pitchFamily="34" charset="0"/>
              </a:rPr>
              <a:t>©	</a:t>
            </a:r>
            <a:r>
              <a:rPr lang="en-US" sz="1000" b="1" dirty="0" smtClean="0">
                <a:cs typeface="Arial" pitchFamily="34" charset="0"/>
              </a:rPr>
              <a:t>2007 </a:t>
            </a:r>
            <a:r>
              <a:rPr lang="en-US" sz="1000" b="1" dirty="0">
                <a:cs typeface="Arial" pitchFamily="34" charset="0"/>
              </a:rPr>
              <a:t>Microsoft Corporation. All rights reserved.</a:t>
            </a:r>
            <a:r>
              <a:rPr lang="en-US" sz="1000" b="1" dirty="0">
                <a:solidFill>
                  <a:schemeClr val="tx2"/>
                </a:solidFill>
                <a:cs typeface="Arial" pitchFamily="34" charset="0"/>
              </a:rPr>
              <a:t/>
            </a:r>
            <a:br>
              <a:rPr lang="en-US" sz="1000" b="1" dirty="0">
                <a:solidFill>
                  <a:schemeClr val="tx2"/>
                </a:solidFill>
                <a:cs typeface="Arial" pitchFamily="34" charset="0"/>
              </a:rPr>
            </a:br>
            <a:r>
              <a:rPr lang="en-US" sz="1000" b="1" dirty="0">
                <a:solidFill>
                  <a:schemeClr val="tx2"/>
                </a:solidFill>
                <a:cs typeface="Arial" pitchFamily="34" charset="0"/>
              </a:rPr>
              <a:t>	</a:t>
            </a:r>
            <a:r>
              <a:rPr lang="en-US" sz="1000" b="1" dirty="0">
                <a:solidFill>
                  <a:schemeClr val="accent1"/>
                </a:solidFill>
                <a:cs typeface="Arial" pitchFamily="34" charset="0"/>
              </a:rPr>
              <a:t>This presentation is for informational purposes only.</a:t>
            </a:r>
            <a:br>
              <a:rPr lang="en-US" sz="1000" b="1" dirty="0">
                <a:solidFill>
                  <a:schemeClr val="accent1"/>
                </a:solidFill>
                <a:cs typeface="Arial" pitchFamily="34" charset="0"/>
              </a:rPr>
            </a:br>
            <a:r>
              <a:rPr lang="en-US" sz="1000" b="1" dirty="0">
                <a:solidFill>
                  <a:schemeClr val="accent1"/>
                </a:solidFill>
                <a:cs typeface="Arial" pitchFamily="34" charset="0"/>
              </a:rPr>
              <a:t>	MICROSOFT MAKES NO WARRANTIES, EXPRESS OR IMPLIED, IN THIS SUMMARY.</a:t>
            </a:r>
          </a:p>
        </p:txBody>
      </p:sp>
      <p:pic>
        <p:nvPicPr>
          <p:cNvPr id="326660" name="Picture 4" descr="microsoft_logo"/>
          <p:cNvPicPr>
            <a:picLocks noChangeAspect="1" noChangeArrowheads="1"/>
          </p:cNvPicPr>
          <p:nvPr/>
        </p:nvPicPr>
        <p:blipFill>
          <a:blip r:embed="rId3"/>
          <a:srcRect/>
          <a:stretch>
            <a:fillRect/>
          </a:stretch>
        </p:blipFill>
        <p:spPr bwMode="auto">
          <a:xfrm>
            <a:off x="1909763" y="3006725"/>
            <a:ext cx="5324475" cy="84455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6660"/>
                                        </p:tgtEl>
                                        <p:attrNameLst>
                                          <p:attrName>style.visibility</p:attrName>
                                        </p:attrNameLst>
                                      </p:cBhvr>
                                      <p:to>
                                        <p:strVal val="visible"/>
                                      </p:to>
                                    </p:set>
                                    <p:animEffect transition="in" filter="fade">
                                      <p:cBhvr>
                                        <p:cTn id="7" dur="1000"/>
                                        <p:tgtEl>
                                          <p:spTgt spid="326660"/>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326659"/>
                                        </p:tgtEl>
                                        <p:attrNameLst>
                                          <p:attrName>style.visibility</p:attrName>
                                        </p:attrNameLst>
                                      </p:cBhvr>
                                      <p:to>
                                        <p:strVal val="visible"/>
                                      </p:to>
                                    </p:set>
                                    <p:animEffect transition="in" filter="fade">
                                      <p:cBhvr>
                                        <p:cTn id="10" dur="1000"/>
                                        <p:tgtEl>
                                          <p:spTgt spid="326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CA" dirty="0" smtClean="0"/>
              <a:t>Who Am I?</a:t>
            </a:r>
          </a:p>
        </p:txBody>
      </p:sp>
      <p:sp>
        <p:nvSpPr>
          <p:cNvPr id="3075" name="Rectangle 3"/>
          <p:cNvSpPr>
            <a:spLocks noGrp="1" noChangeArrowheads="1"/>
          </p:cNvSpPr>
          <p:nvPr>
            <p:ph idx="1"/>
          </p:nvPr>
        </p:nvSpPr>
        <p:spPr>
          <a:xfrm>
            <a:off x="457199" y="1073791"/>
            <a:ext cx="8196944" cy="5402509"/>
          </a:xfrm>
        </p:spPr>
        <p:txBody>
          <a:bodyPr>
            <a:normAutofit lnSpcReduction="10000"/>
          </a:bodyPr>
          <a:lstStyle/>
          <a:p>
            <a:r>
              <a:rPr lang="en-CA" dirty="0" smtClean="0"/>
              <a:t>PM on the VS Community team @ </a:t>
            </a:r>
            <a:r>
              <a:rPr lang="en-CA" dirty="0" smtClean="0"/>
              <a:t>Microsoft</a:t>
            </a:r>
            <a:endParaRPr lang="en-CA" dirty="0" smtClean="0"/>
          </a:p>
          <a:p>
            <a:pPr lvl="1"/>
            <a:r>
              <a:rPr lang="en-CA" sz="2200" dirty="0" smtClean="0"/>
              <a:t>VB Community Champion! </a:t>
            </a:r>
          </a:p>
          <a:p>
            <a:pPr lvl="1"/>
            <a:r>
              <a:rPr lang="en-CA" sz="2200" dirty="0" smtClean="0"/>
              <a:t>Working directly with the VB team </a:t>
            </a:r>
          </a:p>
          <a:p>
            <a:pPr lvl="1"/>
            <a:r>
              <a:rPr lang="en-CA" sz="2200" dirty="0" smtClean="0"/>
              <a:t>Provide content production and management for the VB Dev Center </a:t>
            </a:r>
            <a:r>
              <a:rPr lang="en-CA" sz="2600" dirty="0" smtClean="0">
                <a:hlinkClick r:id="rId3"/>
              </a:rPr>
              <a:t>http://msdn.com/vbasic</a:t>
            </a:r>
            <a:endParaRPr lang="en-CA" sz="2200" dirty="0" smtClean="0"/>
          </a:p>
          <a:p>
            <a:pPr lvl="1"/>
            <a:endParaRPr lang="en-CA" sz="1800" dirty="0" smtClean="0"/>
          </a:p>
          <a:p>
            <a:r>
              <a:rPr lang="en-CA" dirty="0" smtClean="0"/>
              <a:t>Ex-Microsoft Architect MVP </a:t>
            </a:r>
          </a:p>
          <a:p>
            <a:r>
              <a:rPr lang="en-CA" dirty="0" smtClean="0"/>
              <a:t>Ex-.NET Systems Architect / Lead Programmer at various healthcare companies and consulting firms</a:t>
            </a:r>
          </a:p>
          <a:p>
            <a:r>
              <a:rPr lang="en-US" dirty="0" smtClean="0"/>
              <a:t>Over 13 years of information systems experience </a:t>
            </a:r>
          </a:p>
          <a:p>
            <a:pPr lvl="1">
              <a:buFont typeface="Wingdings" pitchFamily="2" charset="2"/>
              <a:buNone/>
            </a:pPr>
            <a:endParaRPr lang="en-CA" sz="1400" dirty="0" smtClean="0"/>
          </a:p>
          <a:p>
            <a:r>
              <a:rPr lang="en-CA" dirty="0" smtClean="0">
                <a:hlinkClick r:id="rId4"/>
              </a:rPr>
              <a:t>http://blogs.msdn.com/bethmassi</a:t>
            </a:r>
            <a:endParaRPr lang="en-CA" dirty="0"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5"/>
          <p:cNvSpPr>
            <a:spLocks noGrp="1" noChangeArrowheads="1"/>
          </p:cNvSpPr>
          <p:nvPr>
            <p:ph type="title"/>
          </p:nvPr>
        </p:nvSpPr>
        <p:spPr/>
        <p:txBody>
          <a:bodyPr/>
          <a:lstStyle/>
          <a:p>
            <a:r>
              <a:rPr lang="en-US" dirty="0" smtClean="0"/>
              <a:t>Visual Basic 9 Goals</a:t>
            </a:r>
          </a:p>
        </p:txBody>
      </p:sp>
      <p:sp>
        <p:nvSpPr>
          <p:cNvPr id="9222" name="Rectangle 6"/>
          <p:cNvSpPr>
            <a:spLocks noGrp="1" noChangeArrowheads="1"/>
          </p:cNvSpPr>
          <p:nvPr>
            <p:ph type="body" idx="1"/>
          </p:nvPr>
        </p:nvSpPr>
        <p:spPr>
          <a:xfrm>
            <a:off x="457200" y="1600200"/>
            <a:ext cx="8006316" cy="4525963"/>
          </a:xfrm>
        </p:spPr>
        <p:txBody>
          <a:bodyPr/>
          <a:lstStyle/>
          <a:p>
            <a:r>
              <a:rPr lang="en-US" dirty="0" smtClean="0"/>
              <a:t>Simplify querying data</a:t>
            </a:r>
          </a:p>
          <a:p>
            <a:pPr lvl="1"/>
            <a:r>
              <a:rPr lang="en-US" dirty="0" smtClean="0"/>
              <a:t>Integrate query and transform operations</a:t>
            </a:r>
          </a:p>
          <a:p>
            <a:pPr lvl="1"/>
            <a:r>
              <a:rPr lang="en-US" dirty="0" smtClean="0"/>
              <a:t>Unify query of object, relational, and XML data</a:t>
            </a:r>
          </a:p>
          <a:p>
            <a:endParaRPr lang="en-US" dirty="0" smtClean="0"/>
          </a:p>
          <a:p>
            <a:r>
              <a:rPr lang="en-US" dirty="0" smtClean="0"/>
              <a:t>Simplify working with XML</a:t>
            </a:r>
          </a:p>
          <a:p>
            <a:pPr lvl="1"/>
            <a:r>
              <a:rPr lang="en-US" dirty="0" smtClean="0"/>
              <a:t>Impose structure on XML w/no schema</a:t>
            </a:r>
          </a:p>
          <a:p>
            <a:pPr lvl="1"/>
            <a:r>
              <a:rPr lang="en-US" dirty="0" smtClean="0"/>
              <a:t>Produce XML documents quickly</a:t>
            </a:r>
          </a:p>
          <a:p>
            <a:pPr lvl="1"/>
            <a:r>
              <a:rPr lang="en-US" dirty="0" smtClean="0"/>
              <a:t>Access XML members easily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22">
                                            <p:txEl>
                                              <p:pRg st="0" end="0"/>
                                            </p:txEl>
                                          </p:spTgt>
                                        </p:tgtEl>
                                        <p:attrNameLst>
                                          <p:attrName>style.visibility</p:attrName>
                                        </p:attrNameLst>
                                      </p:cBhvr>
                                      <p:to>
                                        <p:strVal val="visible"/>
                                      </p:to>
                                    </p:set>
                                    <p:animEffect transition="in" filter="fade">
                                      <p:cBhvr>
                                        <p:cTn id="7" dur="500"/>
                                        <p:tgtEl>
                                          <p:spTgt spid="922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22">
                                            <p:txEl>
                                              <p:pRg st="1" end="1"/>
                                            </p:txEl>
                                          </p:spTgt>
                                        </p:tgtEl>
                                        <p:attrNameLst>
                                          <p:attrName>style.visibility</p:attrName>
                                        </p:attrNameLst>
                                      </p:cBhvr>
                                      <p:to>
                                        <p:strVal val="visible"/>
                                      </p:to>
                                    </p:set>
                                    <p:animEffect transition="in" filter="fade">
                                      <p:cBhvr>
                                        <p:cTn id="10" dur="500"/>
                                        <p:tgtEl>
                                          <p:spTgt spid="922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222">
                                            <p:txEl>
                                              <p:pRg st="2" end="2"/>
                                            </p:txEl>
                                          </p:spTgt>
                                        </p:tgtEl>
                                        <p:attrNameLst>
                                          <p:attrName>style.visibility</p:attrName>
                                        </p:attrNameLst>
                                      </p:cBhvr>
                                      <p:to>
                                        <p:strVal val="visible"/>
                                      </p:to>
                                    </p:set>
                                    <p:animEffect transition="in" filter="fade">
                                      <p:cBhvr>
                                        <p:cTn id="13" dur="500"/>
                                        <p:tgtEl>
                                          <p:spTgt spid="922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222">
                                            <p:txEl>
                                              <p:pRg st="4" end="4"/>
                                            </p:txEl>
                                          </p:spTgt>
                                        </p:tgtEl>
                                        <p:attrNameLst>
                                          <p:attrName>style.visibility</p:attrName>
                                        </p:attrNameLst>
                                      </p:cBhvr>
                                      <p:to>
                                        <p:strVal val="visible"/>
                                      </p:to>
                                    </p:set>
                                    <p:animEffect transition="in" filter="fade">
                                      <p:cBhvr>
                                        <p:cTn id="18" dur="500"/>
                                        <p:tgtEl>
                                          <p:spTgt spid="9222">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222">
                                            <p:txEl>
                                              <p:pRg st="5" end="5"/>
                                            </p:txEl>
                                          </p:spTgt>
                                        </p:tgtEl>
                                        <p:attrNameLst>
                                          <p:attrName>style.visibility</p:attrName>
                                        </p:attrNameLst>
                                      </p:cBhvr>
                                      <p:to>
                                        <p:strVal val="visible"/>
                                      </p:to>
                                    </p:set>
                                    <p:animEffect transition="in" filter="fade">
                                      <p:cBhvr>
                                        <p:cTn id="21" dur="500"/>
                                        <p:tgtEl>
                                          <p:spTgt spid="9222">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222">
                                            <p:txEl>
                                              <p:pRg st="6" end="6"/>
                                            </p:txEl>
                                          </p:spTgt>
                                        </p:tgtEl>
                                        <p:attrNameLst>
                                          <p:attrName>style.visibility</p:attrName>
                                        </p:attrNameLst>
                                      </p:cBhvr>
                                      <p:to>
                                        <p:strVal val="visible"/>
                                      </p:to>
                                    </p:set>
                                    <p:animEffect transition="in" filter="fade">
                                      <p:cBhvr>
                                        <p:cTn id="24" dur="500"/>
                                        <p:tgtEl>
                                          <p:spTgt spid="9222">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222">
                                            <p:txEl>
                                              <p:pRg st="7" end="7"/>
                                            </p:txEl>
                                          </p:spTgt>
                                        </p:tgtEl>
                                        <p:attrNameLst>
                                          <p:attrName>style.visibility</p:attrName>
                                        </p:attrNameLst>
                                      </p:cBhvr>
                                      <p:to>
                                        <p:strVal val="visible"/>
                                      </p:to>
                                    </p:set>
                                    <p:animEffect transition="in" filter="fade">
                                      <p:cBhvr>
                                        <p:cTn id="27" dur="500"/>
                                        <p:tgtEl>
                                          <p:spTgt spid="922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914400" y="220663"/>
            <a:ext cx="8229600" cy="1143000"/>
          </a:xfrm>
        </p:spPr>
        <p:txBody>
          <a:bodyPr/>
          <a:lstStyle/>
          <a:p>
            <a:pPr eaLnBrk="1" hangingPunct="1"/>
            <a:r>
              <a:rPr lang="en-GB" dirty="0" smtClean="0"/>
              <a:t>Conquering XML (Agenda)</a:t>
            </a:r>
          </a:p>
        </p:txBody>
      </p:sp>
      <p:sp>
        <p:nvSpPr>
          <p:cNvPr id="6147" name="Rectangle 3"/>
          <p:cNvSpPr>
            <a:spLocks noGrp="1" noChangeArrowheads="1"/>
          </p:cNvSpPr>
          <p:nvPr>
            <p:ph type="body" idx="4294967295"/>
          </p:nvPr>
        </p:nvSpPr>
        <p:spPr>
          <a:xfrm>
            <a:off x="646288" y="1558022"/>
            <a:ext cx="8187320" cy="4602163"/>
          </a:xfrm>
        </p:spPr>
        <p:txBody>
          <a:bodyPr>
            <a:normAutofit fontScale="92500" lnSpcReduction="10000"/>
          </a:bodyPr>
          <a:lstStyle/>
          <a:p>
            <a:r>
              <a:rPr lang="en-GB" dirty="0" smtClean="0"/>
              <a:t>Visual Basic 9 &amp; the XML Data Type</a:t>
            </a:r>
          </a:p>
          <a:p>
            <a:pPr lvl="1"/>
            <a:r>
              <a:rPr lang="en-GB" dirty="0" smtClean="0"/>
              <a:t>XML Literals</a:t>
            </a:r>
          </a:p>
          <a:p>
            <a:pPr lvl="1"/>
            <a:r>
              <a:rPr lang="en-GB" dirty="0" smtClean="0"/>
              <a:t>XML Properties </a:t>
            </a:r>
          </a:p>
          <a:p>
            <a:r>
              <a:rPr lang="en-GB" dirty="0" smtClean="0"/>
              <a:t>LINQ </a:t>
            </a:r>
            <a:r>
              <a:rPr lang="en-GB" dirty="0" smtClean="0"/>
              <a:t>to XML API</a:t>
            </a:r>
          </a:p>
          <a:p>
            <a:pPr lvl="1"/>
            <a:r>
              <a:rPr lang="en-GB" dirty="0" smtClean="0"/>
              <a:t>Mapping the XML Data Type to the LINQ to XML API</a:t>
            </a:r>
          </a:p>
          <a:p>
            <a:r>
              <a:rPr lang="en-GB" dirty="0" smtClean="0"/>
              <a:t>Creating, Querying, Transforming XML in VB</a:t>
            </a:r>
            <a:endParaRPr lang="en-GB" dirty="0" smtClean="0"/>
          </a:p>
          <a:p>
            <a:r>
              <a:rPr lang="en-GB" dirty="0" smtClean="0"/>
              <a:t>Evolution Away from the DOM</a:t>
            </a:r>
          </a:p>
          <a:p>
            <a:r>
              <a:rPr lang="en-GB" dirty="0" smtClean="0"/>
              <a:t>XML </a:t>
            </a:r>
            <a:r>
              <a:rPr lang="en-GB" dirty="0" smtClean="0"/>
              <a:t>Properties and Enabling IntelliSense</a:t>
            </a:r>
          </a:p>
          <a:p>
            <a:r>
              <a:rPr lang="en-GB" dirty="0" smtClean="0"/>
              <a:t>Miscellaneous tips and tricks</a:t>
            </a:r>
          </a:p>
          <a:p>
            <a:pPr lvl="1" eaLnBrk="1" hangingPunct="1">
              <a:buNone/>
            </a:pPr>
            <a:endParaRPr lang="en-GB" dirty="0" smtClean="0"/>
          </a:p>
          <a:p>
            <a:pPr eaLnBrk="1" hangingPunct="1">
              <a:buNone/>
            </a:pPr>
            <a:r>
              <a:rPr lang="en-GB" sz="2400" i="1" dirty="0" smtClean="0"/>
              <a:t>…Be the most productive when programming against XML</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2400"/>
            <a:ext cx="8229600" cy="838200"/>
          </a:xfrm>
          <a:effectLst/>
        </p:spPr>
        <p:txBody>
          <a:bodyPr>
            <a:normAutofit fontScale="90000"/>
          </a:bodyPr>
          <a:lstStyle/>
          <a:p>
            <a:r>
              <a:rPr lang="en-US" dirty="0" smtClean="0"/>
              <a:t>Language </a:t>
            </a:r>
            <a:r>
              <a:rPr lang="en-US" dirty="0" err="1" smtClean="0"/>
              <a:t>INtegrated</a:t>
            </a:r>
            <a:r>
              <a:rPr lang="en-US" dirty="0" smtClean="0"/>
              <a:t> </a:t>
            </a:r>
            <a:r>
              <a:rPr lang="en-US" dirty="0"/>
              <a:t>Query (LINQ)</a:t>
            </a:r>
          </a:p>
        </p:txBody>
      </p:sp>
      <p:grpSp>
        <p:nvGrpSpPr>
          <p:cNvPr id="2" name="Group 56"/>
          <p:cNvGrpSpPr>
            <a:grpSpLocks/>
          </p:cNvGrpSpPr>
          <p:nvPr/>
        </p:nvGrpSpPr>
        <p:grpSpPr bwMode="auto">
          <a:xfrm>
            <a:off x="479425" y="2270125"/>
            <a:ext cx="8131175" cy="2357438"/>
            <a:chOff x="302" y="1430"/>
            <a:chExt cx="5122" cy="1485"/>
          </a:xfrm>
        </p:grpSpPr>
        <p:sp>
          <p:nvSpPr>
            <p:cNvPr id="20495" name="Rounded Rectangle 17451"/>
            <p:cNvSpPr>
              <a:spLocks noChangeArrowheads="1"/>
            </p:cNvSpPr>
            <p:nvPr/>
          </p:nvSpPr>
          <p:spPr bwMode="auto">
            <a:xfrm>
              <a:off x="304" y="1468"/>
              <a:ext cx="5120" cy="1447"/>
            </a:xfrm>
            <a:prstGeom prst="roundRect">
              <a:avLst>
                <a:gd name="adj" fmla="val 9375"/>
              </a:avLst>
            </a:prstGeom>
            <a:solidFill>
              <a:srgbClr val="808080">
                <a:alpha val="25098"/>
              </a:srgbClr>
            </a:solidFill>
            <a:ln w="12700" algn="ctr">
              <a:solidFill>
                <a:schemeClr val="tx1"/>
              </a:solidFill>
              <a:round/>
              <a:headEnd type="none" w="sm" len="sm"/>
              <a:tailEnd type="none" w="sm" len="sm"/>
            </a:ln>
          </p:spPr>
          <p:txBody>
            <a:bodyPr vert="horz" wrap="none" lIns="91440" tIns="45720" rIns="91440" bIns="45720" numCol="1" anchor="t" anchorCtr="0" compatLnSpc="1">
              <a:prstTxWarp prst="textNoShape">
                <a:avLst/>
              </a:prstTxWarp>
            </a:bodyPr>
            <a:lstStyle/>
            <a:p>
              <a:pPr algn="ctr" eaLnBrk="1" hangingPunct="1"/>
              <a:endParaRPr lang="en-US" sz="3200">
                <a:effectLst>
                  <a:outerShdw blurRad="38100" dist="38100" dir="2700000" algn="tl">
                    <a:srgbClr val="FFFFFF"/>
                  </a:outerShdw>
                </a:effectLst>
                <a:latin typeface="Segoe"/>
              </a:endParaRPr>
            </a:p>
          </p:txBody>
        </p:sp>
        <p:sp>
          <p:nvSpPr>
            <p:cNvPr id="40" name="TextBox 39"/>
            <p:cNvSpPr txBox="1">
              <a:spLocks noChangeArrowheads="1"/>
            </p:cNvSpPr>
            <p:nvPr/>
          </p:nvSpPr>
          <p:spPr bwMode="auto">
            <a:xfrm>
              <a:off x="302" y="1430"/>
              <a:ext cx="5040" cy="349"/>
            </a:xfrm>
            <a:prstGeom prst="rect">
              <a:avLst/>
            </a:prstGeom>
            <a:noFill/>
            <a:ln w="12700" cap="flat" cmpd="sng" algn="ctr">
              <a:noFill/>
              <a:prstDash val="solid"/>
              <a:miter lim="800000"/>
              <a:headEnd type="none" w="med" len="med"/>
              <a:tailEnd type="none" w="med" len="med"/>
            </a:ln>
            <a:effectLst/>
          </p:spPr>
          <p:txBody>
            <a:bodyPr vert="horz" wrap="square" lIns="182880" tIns="137160" rIns="182880" bIns="137160" numCol="1" anchor="t" anchorCtr="0" compatLnSpc="1">
              <a:prstTxWarp prst="textNoShape">
                <a:avLst/>
              </a:prstTxWarp>
              <a:spAutoFit/>
            </a:bodyPr>
            <a:lstStyle/>
            <a:p>
              <a:pPr algn="ctr" eaLnBrk="1" hangingPunct="1"/>
              <a:r>
                <a:rPr lang="en-US" dirty="0">
                  <a:effectLst>
                    <a:outerShdw sx="1000" sy="1000" algn="tl">
                      <a:srgbClr val="C0C0C0"/>
                    </a:outerShdw>
                  </a:effectLst>
                  <a:latin typeface="Segoe"/>
                </a:rPr>
                <a:t>LINQ enabled data sources</a:t>
              </a:r>
            </a:p>
          </p:txBody>
        </p:sp>
      </p:grpSp>
      <p:grpSp>
        <p:nvGrpSpPr>
          <p:cNvPr id="3" name="Group 57"/>
          <p:cNvGrpSpPr>
            <a:grpSpLocks/>
          </p:cNvGrpSpPr>
          <p:nvPr/>
        </p:nvGrpSpPr>
        <p:grpSpPr bwMode="auto">
          <a:xfrm>
            <a:off x="533400" y="3154363"/>
            <a:ext cx="1539875" cy="2901950"/>
            <a:chOff x="336" y="1987"/>
            <a:chExt cx="970" cy="1828"/>
          </a:xfrm>
        </p:grpSpPr>
        <p:grpSp>
          <p:nvGrpSpPr>
            <p:cNvPr id="4" name="Group 42"/>
            <p:cNvGrpSpPr>
              <a:grpSpLocks/>
            </p:cNvGrpSpPr>
            <p:nvPr/>
          </p:nvGrpSpPr>
          <p:grpSpPr bwMode="auto">
            <a:xfrm>
              <a:off x="402" y="1987"/>
              <a:ext cx="894" cy="745"/>
              <a:chOff x="638178" y="3496454"/>
              <a:chExt cx="1419223" cy="1343834"/>
            </a:xfrm>
          </p:grpSpPr>
          <p:pic>
            <p:nvPicPr>
              <p:cNvPr id="20513" name="Rectangle 17439"/>
              <p:cNvPicPr>
                <a:picLocks noChangeAspect="1" noChangeArrowheads="1"/>
              </p:cNvPicPr>
              <p:nvPr/>
            </p:nvPicPr>
            <p:blipFill>
              <a:blip r:embed="rId3" cstate="print"/>
              <a:srcRect/>
              <a:stretch>
                <a:fillRect/>
              </a:stretch>
            </p:blipFill>
            <p:spPr bwMode="auto">
              <a:xfrm>
                <a:off x="638178" y="3496454"/>
                <a:ext cx="1419223" cy="1343834"/>
              </a:xfrm>
              <a:prstGeom prst="rect">
                <a:avLst/>
              </a:prstGeom>
              <a:noFill/>
              <a:ln w="9525">
                <a:noFill/>
                <a:miter lim="800000"/>
                <a:headEnd/>
                <a:tailEnd/>
              </a:ln>
            </p:spPr>
          </p:pic>
          <p:sp>
            <p:nvSpPr>
              <p:cNvPr id="20514" name="TextBox 17440"/>
              <p:cNvSpPr txBox="1">
                <a:spLocks noChangeArrowheads="1"/>
              </p:cNvSpPr>
              <p:nvPr/>
            </p:nvSpPr>
            <p:spPr bwMode="auto">
              <a:xfrm>
                <a:off x="711203" y="3851803"/>
                <a:ext cx="1289048" cy="728737"/>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algn="ctr"/>
                <a:r>
                  <a:rPr lang="en-US" sz="1800" dirty="0">
                    <a:latin typeface="Segoe Semibold" pitchFamily="34" charset="0"/>
                  </a:rPr>
                  <a:t>LINQ</a:t>
                </a:r>
              </a:p>
              <a:p>
                <a:pPr algn="ctr"/>
                <a:r>
                  <a:rPr lang="en-US" sz="1800" dirty="0">
                    <a:latin typeface="Segoe Semibold" pitchFamily="34" charset="0"/>
                  </a:rPr>
                  <a:t>To Objects</a:t>
                </a:r>
              </a:p>
            </p:txBody>
          </p:sp>
        </p:grpSp>
        <p:grpSp>
          <p:nvGrpSpPr>
            <p:cNvPr id="5" name="Group 37"/>
            <p:cNvGrpSpPr>
              <a:grpSpLocks/>
            </p:cNvGrpSpPr>
            <p:nvPr/>
          </p:nvGrpSpPr>
          <p:grpSpPr bwMode="auto">
            <a:xfrm>
              <a:off x="336" y="3042"/>
              <a:ext cx="970" cy="773"/>
              <a:chOff x="520619" y="5407734"/>
              <a:chExt cx="1539558" cy="1394114"/>
            </a:xfrm>
          </p:grpSpPr>
          <p:grpSp>
            <p:nvGrpSpPr>
              <p:cNvPr id="6" name="Group 36"/>
              <p:cNvGrpSpPr>
                <a:grpSpLocks/>
              </p:cNvGrpSpPr>
              <p:nvPr/>
            </p:nvGrpSpPr>
            <p:grpSpPr bwMode="auto">
              <a:xfrm>
                <a:off x="865265" y="5407734"/>
                <a:ext cx="842011" cy="612066"/>
                <a:chOff x="865265" y="5216540"/>
                <a:chExt cx="842011" cy="612066"/>
              </a:xfrm>
            </p:grpSpPr>
            <p:sp>
              <p:nvSpPr>
                <p:cNvPr id="615430" name="Oval 615429"/>
                <p:cNvSpPr>
                  <a:spLocks noChangeArrowheads="1"/>
                </p:cNvSpPr>
                <p:nvPr/>
              </p:nvSpPr>
              <p:spPr bwMode="auto">
                <a:xfrm>
                  <a:off x="1161837" y="5216539"/>
                  <a:ext cx="249187" cy="238071"/>
                </a:xfrm>
                <a:prstGeom prst="ellipse">
                  <a:avLst/>
                </a:prstGeom>
                <a:gradFill rotWithShape="1">
                  <a:gsLst>
                    <a:gs pos="0">
                      <a:schemeClr val="accent2">
                        <a:gamma/>
                        <a:shade val="46275"/>
                        <a:invGamma/>
                      </a:schemeClr>
                    </a:gs>
                    <a:gs pos="100000">
                      <a:schemeClr val="accent2"/>
                    </a:gs>
                  </a:gsLst>
                  <a:lin ang="2700000" scaled="1"/>
                </a:gradFill>
                <a:ln w="25400" cap="flat" cmpd="sng" algn="ctr">
                  <a:solidFill>
                    <a:schemeClr val="accent2"/>
                  </a:solidFill>
                  <a:prstDash val="solid"/>
                  <a:round/>
                  <a:headEnd type="none" w="med" len="med"/>
                  <a:tailEnd type="none" w="med" len="med"/>
                </a:ln>
                <a:effectLst/>
              </p:spPr>
              <p:txBody>
                <a:bodyPr vert="horz" wrap="square" lIns="91440" tIns="45720" rIns="91440" bIns="45720" numCol="1" anchor="ctr" anchorCtr="0" compatLnSpc="1">
                  <a:prstTxWarp prst="textNoShape">
                    <a:avLst/>
                  </a:prstTxWarp>
                </a:bodyPr>
                <a:lstStyle/>
                <a:p>
                  <a:pPr algn="l" eaLnBrk="1" hangingPunct="1"/>
                  <a:endParaRPr lang="en-US" sz="1800">
                    <a:solidFill>
                      <a:srgbClr val="000000"/>
                    </a:solidFill>
                    <a:latin typeface="Arial" pitchFamily="34" charset="0"/>
                  </a:endParaRPr>
                </a:p>
              </p:txBody>
            </p:sp>
            <p:sp>
              <p:nvSpPr>
                <p:cNvPr id="615431" name="Oval 615430"/>
                <p:cNvSpPr>
                  <a:spLocks noChangeArrowheads="1"/>
                </p:cNvSpPr>
                <p:nvPr/>
              </p:nvSpPr>
              <p:spPr bwMode="auto">
                <a:xfrm>
                  <a:off x="865036" y="5591681"/>
                  <a:ext cx="247599" cy="236268"/>
                </a:xfrm>
                <a:prstGeom prst="ellipse">
                  <a:avLst/>
                </a:prstGeom>
                <a:gradFill rotWithShape="1">
                  <a:gsLst>
                    <a:gs pos="0">
                      <a:schemeClr val="accent2">
                        <a:gamma/>
                        <a:shade val="46275"/>
                        <a:invGamma/>
                      </a:schemeClr>
                    </a:gs>
                    <a:gs pos="100000">
                      <a:schemeClr val="accent2"/>
                    </a:gs>
                  </a:gsLst>
                  <a:lin ang="2700000" scaled="1"/>
                </a:gradFill>
                <a:ln w="25400" cap="flat" cmpd="sng" algn="ctr">
                  <a:solidFill>
                    <a:schemeClr val="accent2"/>
                  </a:solidFill>
                  <a:prstDash val="solid"/>
                  <a:round/>
                  <a:headEnd type="none" w="med" len="med"/>
                  <a:tailEnd type="none" w="med" len="med"/>
                </a:ln>
                <a:effectLst/>
              </p:spPr>
              <p:txBody>
                <a:bodyPr vert="horz" wrap="square" lIns="91440" tIns="45720" rIns="91440" bIns="45720" numCol="1" anchor="ctr" anchorCtr="0" compatLnSpc="1">
                  <a:prstTxWarp prst="textNoShape">
                    <a:avLst/>
                  </a:prstTxWarp>
                </a:bodyPr>
                <a:lstStyle/>
                <a:p>
                  <a:pPr algn="l" eaLnBrk="1" hangingPunct="1"/>
                  <a:endParaRPr lang="en-US" sz="1800">
                    <a:solidFill>
                      <a:srgbClr val="000000"/>
                    </a:solidFill>
                    <a:latin typeface="Arial" pitchFamily="34" charset="0"/>
                  </a:endParaRPr>
                </a:p>
              </p:txBody>
            </p:sp>
            <p:sp>
              <p:nvSpPr>
                <p:cNvPr id="615432" name="Oval 615431"/>
                <p:cNvSpPr>
                  <a:spLocks noChangeArrowheads="1"/>
                </p:cNvSpPr>
                <p:nvPr/>
              </p:nvSpPr>
              <p:spPr bwMode="auto">
                <a:xfrm>
                  <a:off x="1460226" y="5591681"/>
                  <a:ext cx="247599" cy="236268"/>
                </a:xfrm>
                <a:prstGeom prst="ellipse">
                  <a:avLst/>
                </a:prstGeom>
                <a:gradFill rotWithShape="1">
                  <a:gsLst>
                    <a:gs pos="0">
                      <a:schemeClr val="accent2">
                        <a:gamma/>
                        <a:shade val="46275"/>
                        <a:invGamma/>
                      </a:schemeClr>
                    </a:gs>
                    <a:gs pos="100000">
                      <a:schemeClr val="accent2"/>
                    </a:gs>
                  </a:gsLst>
                  <a:lin ang="2700000" scaled="1"/>
                </a:gradFill>
                <a:ln w="25400" cap="flat" cmpd="sng" algn="ctr">
                  <a:solidFill>
                    <a:schemeClr val="accent2"/>
                  </a:solidFill>
                  <a:prstDash val="solid"/>
                  <a:round/>
                  <a:headEnd type="none" w="med" len="med"/>
                  <a:tailEnd type="none" w="med" len="med"/>
                </a:ln>
                <a:effectLst/>
              </p:spPr>
              <p:txBody>
                <a:bodyPr vert="horz" wrap="square" lIns="91440" tIns="45720" rIns="91440" bIns="45720" numCol="1" anchor="ctr" anchorCtr="0" compatLnSpc="1">
                  <a:prstTxWarp prst="textNoShape">
                    <a:avLst/>
                  </a:prstTxWarp>
                </a:bodyPr>
                <a:lstStyle/>
                <a:p>
                  <a:pPr algn="l" eaLnBrk="1" hangingPunct="1"/>
                  <a:endParaRPr lang="en-US" sz="1800">
                    <a:solidFill>
                      <a:srgbClr val="000000"/>
                    </a:solidFill>
                    <a:latin typeface="Arial" pitchFamily="34" charset="0"/>
                  </a:endParaRPr>
                </a:p>
              </p:txBody>
            </p:sp>
            <p:cxnSp>
              <p:nvCxnSpPr>
                <p:cNvPr id="20520" name="Straight Arrow Connector 17437"/>
                <p:cNvCxnSpPr>
                  <a:cxnSpLocks noChangeShapeType="1"/>
                </p:cNvCxnSpPr>
                <p:nvPr/>
              </p:nvCxnSpPr>
              <p:spPr bwMode="auto">
                <a:xfrm flipV="1">
                  <a:off x="1076800" y="5427837"/>
                  <a:ext cx="121761" cy="189473"/>
                </a:xfrm>
                <a:prstGeom prst="straightConnector1">
                  <a:avLst/>
                </a:prstGeom>
                <a:noFill/>
                <a:ln w="25400" algn="ctr">
                  <a:solidFill>
                    <a:schemeClr val="accent2"/>
                  </a:solidFill>
                  <a:round/>
                  <a:headEnd/>
                  <a:tailEnd/>
                </a:ln>
              </p:spPr>
            </p:cxnSp>
            <p:cxnSp>
              <p:nvCxnSpPr>
                <p:cNvPr id="20521" name="Straight Arrow Connector 17438"/>
                <p:cNvCxnSpPr>
                  <a:cxnSpLocks noChangeShapeType="1"/>
                </p:cNvCxnSpPr>
                <p:nvPr/>
              </p:nvCxnSpPr>
              <p:spPr bwMode="auto">
                <a:xfrm flipH="1" flipV="1">
                  <a:off x="1373980" y="5427837"/>
                  <a:ext cx="121761" cy="189473"/>
                </a:xfrm>
                <a:prstGeom prst="straightConnector1">
                  <a:avLst/>
                </a:prstGeom>
                <a:noFill/>
                <a:ln w="25400" algn="ctr">
                  <a:solidFill>
                    <a:schemeClr val="accent2"/>
                  </a:solidFill>
                  <a:round/>
                  <a:headEnd/>
                  <a:tailEnd/>
                </a:ln>
              </p:spPr>
            </p:cxnSp>
          </p:grpSp>
          <p:sp>
            <p:nvSpPr>
              <p:cNvPr id="615435" name="TextBox 615434"/>
              <p:cNvSpPr txBox="1">
                <a:spLocks noChangeArrowheads="1"/>
              </p:cNvSpPr>
              <p:nvPr/>
            </p:nvSpPr>
            <p:spPr bwMode="auto">
              <a:xfrm>
                <a:off x="520619" y="6172447"/>
                <a:ext cx="1539558" cy="629401"/>
              </a:xfrm>
              <a:prstGeom prst="rect">
                <a:avLst/>
              </a:prstGeom>
              <a:noFill/>
              <a:ln w="12700" cap="flat" cmpd="sng" algn="ctr">
                <a:noFill/>
                <a:prstDash val="solid"/>
                <a:miter lim="800000"/>
                <a:headEnd type="none" w="med" len="med"/>
                <a:tailEnd type="none" w="med" len="med"/>
              </a:ln>
              <a:effectLst/>
            </p:spPr>
            <p:txBody>
              <a:bodyPr vert="horz" wrap="square" lIns="182880" tIns="137160" rIns="182880" bIns="137160" numCol="1" anchor="t" anchorCtr="0" compatLnSpc="1">
                <a:prstTxWarp prst="textNoShape">
                  <a:avLst/>
                </a:prstTxWarp>
                <a:spAutoFit/>
              </a:bodyPr>
              <a:lstStyle/>
              <a:p>
                <a:pPr algn="ctr" eaLnBrk="1" hangingPunct="1"/>
                <a:r>
                  <a:rPr lang="en-US" sz="1800" b="1" dirty="0">
                    <a:effectLst>
                      <a:outerShdw blurRad="38100" dist="38100" dir="2700000" sx="1000" sy="1000" algn="tl">
                        <a:srgbClr val="C0C0C0"/>
                      </a:outerShdw>
                    </a:effectLst>
                    <a:latin typeface="Segoe"/>
                  </a:rPr>
                  <a:t>Objects</a:t>
                </a:r>
              </a:p>
            </p:txBody>
          </p:sp>
        </p:grpSp>
      </p:grpSp>
      <p:grpSp>
        <p:nvGrpSpPr>
          <p:cNvPr id="7" name="Group 59"/>
          <p:cNvGrpSpPr>
            <a:grpSpLocks/>
          </p:cNvGrpSpPr>
          <p:nvPr/>
        </p:nvGrpSpPr>
        <p:grpSpPr bwMode="auto">
          <a:xfrm>
            <a:off x="7061200" y="3154364"/>
            <a:ext cx="1419225" cy="2938463"/>
            <a:chOff x="4448" y="1987"/>
            <a:chExt cx="894" cy="1851"/>
          </a:xfrm>
        </p:grpSpPr>
        <p:grpSp>
          <p:nvGrpSpPr>
            <p:cNvPr id="8" name="Group 61"/>
            <p:cNvGrpSpPr>
              <a:grpSpLocks/>
            </p:cNvGrpSpPr>
            <p:nvPr/>
          </p:nvGrpSpPr>
          <p:grpSpPr bwMode="auto">
            <a:xfrm>
              <a:off x="4448" y="1987"/>
              <a:ext cx="894" cy="745"/>
              <a:chOff x="638178" y="3496454"/>
              <a:chExt cx="1419223" cy="1343834"/>
            </a:xfrm>
          </p:grpSpPr>
          <p:pic>
            <p:nvPicPr>
              <p:cNvPr id="20510" name="Rectangle 17441"/>
              <p:cNvPicPr>
                <a:picLocks noChangeAspect="1" noChangeArrowheads="1"/>
              </p:cNvPicPr>
              <p:nvPr/>
            </p:nvPicPr>
            <p:blipFill>
              <a:blip r:embed="rId3" cstate="print"/>
              <a:srcRect/>
              <a:stretch>
                <a:fillRect/>
              </a:stretch>
            </p:blipFill>
            <p:spPr bwMode="auto">
              <a:xfrm>
                <a:off x="638178" y="3496454"/>
                <a:ext cx="1419223" cy="1343834"/>
              </a:xfrm>
              <a:prstGeom prst="rect">
                <a:avLst/>
              </a:prstGeom>
              <a:noFill/>
              <a:ln w="9525">
                <a:noFill/>
                <a:miter lim="800000"/>
                <a:headEnd/>
                <a:tailEnd/>
              </a:ln>
            </p:spPr>
          </p:pic>
          <p:sp>
            <p:nvSpPr>
              <p:cNvPr id="20511" name="TextBox 17442"/>
              <p:cNvSpPr txBox="1">
                <a:spLocks noChangeArrowheads="1"/>
              </p:cNvSpPr>
              <p:nvPr/>
            </p:nvSpPr>
            <p:spPr bwMode="auto">
              <a:xfrm>
                <a:off x="863603" y="3837373"/>
                <a:ext cx="984248" cy="728737"/>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algn="ctr"/>
                <a:r>
                  <a:rPr lang="en-US" sz="1800" dirty="0">
                    <a:latin typeface="Segoe Semibold" pitchFamily="34" charset="0"/>
                  </a:rPr>
                  <a:t>LINQ</a:t>
                </a:r>
              </a:p>
              <a:p>
                <a:pPr algn="ctr"/>
                <a:r>
                  <a:rPr lang="en-US" sz="1800" dirty="0">
                    <a:latin typeface="Segoe Semibold" pitchFamily="34" charset="0"/>
                  </a:rPr>
                  <a:t>To XML</a:t>
                </a:r>
              </a:p>
            </p:txBody>
          </p:sp>
        </p:grpSp>
        <p:grpSp>
          <p:nvGrpSpPr>
            <p:cNvPr id="9" name="Group 42"/>
            <p:cNvGrpSpPr>
              <a:grpSpLocks/>
            </p:cNvGrpSpPr>
            <p:nvPr/>
          </p:nvGrpSpPr>
          <p:grpSpPr bwMode="auto">
            <a:xfrm>
              <a:off x="4608" y="3036"/>
              <a:ext cx="576" cy="802"/>
              <a:chOff x="7315200" y="5478310"/>
              <a:chExt cx="914400" cy="1446718"/>
            </a:xfrm>
          </p:grpSpPr>
          <p:sp>
            <p:nvSpPr>
              <p:cNvPr id="615439" name="Folded Corner 615438"/>
              <p:cNvSpPr>
                <a:spLocks noChangeArrowheads="1"/>
              </p:cNvSpPr>
              <p:nvPr/>
            </p:nvSpPr>
            <p:spPr bwMode="auto">
              <a:xfrm>
                <a:off x="7315200" y="5478310"/>
                <a:ext cx="914400" cy="825808"/>
              </a:xfrm>
              <a:prstGeom prst="foldedCorner">
                <a:avLst>
                  <a:gd name="adj" fmla="val 12500"/>
                </a:avLst>
              </a:prstGeom>
              <a:gradFill rotWithShape="1">
                <a:gsLst>
                  <a:gs pos="0">
                    <a:schemeClr val="accent2">
                      <a:gamma/>
                      <a:shade val="46275"/>
                      <a:invGamma/>
                    </a:schemeClr>
                  </a:gs>
                  <a:gs pos="100000">
                    <a:schemeClr val="accent2"/>
                  </a:gs>
                </a:gsLst>
                <a:lin ang="2700000" scaled="1"/>
              </a:gradFill>
              <a:ln w="25400" cap="flat" cmpd="sng" algn="ctr">
                <a:solidFill>
                  <a:schemeClr val="accent2"/>
                </a:solidFill>
                <a:prstDash val="solid"/>
                <a:round/>
                <a:headEnd type="none" w="med" len="med"/>
                <a:tailEnd type="none" w="med" len="med"/>
              </a:ln>
              <a:effectLst/>
            </p:spPr>
            <p:txBody>
              <a:bodyPr vert="horz" wrap="square" lIns="91440" tIns="45720" rIns="91440" bIns="45720" numCol="1" anchor="ctr" anchorCtr="0" compatLnSpc="1">
                <a:prstTxWarp prst="textNoShape">
                  <a:avLst/>
                </a:prstTxWarp>
              </a:bodyPr>
              <a:lstStyle/>
              <a:p>
                <a:pPr algn="l" eaLnBrk="1" hangingPunct="1"/>
                <a:endParaRPr lang="en-US" sz="600" dirty="0">
                  <a:latin typeface="Segoe"/>
                </a:endParaRPr>
              </a:p>
              <a:p>
                <a:pPr algn="l" eaLnBrk="1" hangingPunct="1"/>
                <a:r>
                  <a:rPr lang="en-US" sz="1000" dirty="0">
                    <a:latin typeface="Segoe"/>
                  </a:rPr>
                  <a:t>&lt;book&gt;</a:t>
                </a:r>
                <a:endParaRPr lang="en-US" sz="1800" dirty="0">
                  <a:latin typeface="Arial" pitchFamily="34" charset="0"/>
                </a:endParaRPr>
              </a:p>
              <a:p>
                <a:pPr algn="l" eaLnBrk="1" hangingPunct="1"/>
                <a:r>
                  <a:rPr lang="en-US" sz="1000" dirty="0">
                    <a:latin typeface="Segoe"/>
                  </a:rPr>
                  <a:t>    &lt;title/&gt;</a:t>
                </a:r>
              </a:p>
              <a:p>
                <a:pPr algn="l" eaLnBrk="1" hangingPunct="1"/>
                <a:r>
                  <a:rPr lang="en-US" sz="1000" dirty="0">
                    <a:latin typeface="Segoe"/>
                  </a:rPr>
                  <a:t>    &lt;author/&gt;</a:t>
                </a:r>
              </a:p>
              <a:p>
                <a:pPr algn="l" eaLnBrk="1" hangingPunct="1"/>
                <a:r>
                  <a:rPr lang="en-US" sz="1000" dirty="0">
                    <a:latin typeface="Segoe"/>
                  </a:rPr>
                  <a:t>    &lt;price/&gt;</a:t>
                </a:r>
              </a:p>
              <a:p>
                <a:pPr algn="l" eaLnBrk="1" hangingPunct="1"/>
                <a:r>
                  <a:rPr lang="en-US" sz="1000" dirty="0">
                    <a:latin typeface="Segoe"/>
                  </a:rPr>
                  <a:t>&lt;/book&gt;</a:t>
                </a:r>
              </a:p>
            </p:txBody>
          </p:sp>
          <p:sp>
            <p:nvSpPr>
              <p:cNvPr id="615440" name="TextBox 615439"/>
              <p:cNvSpPr txBox="1">
                <a:spLocks noChangeArrowheads="1"/>
              </p:cNvSpPr>
              <p:nvPr/>
            </p:nvSpPr>
            <p:spPr bwMode="auto">
              <a:xfrm>
                <a:off x="7315200" y="6260844"/>
                <a:ext cx="914400" cy="664184"/>
              </a:xfrm>
              <a:prstGeom prst="rect">
                <a:avLst/>
              </a:prstGeom>
              <a:noFill/>
              <a:ln w="12700" cap="flat" cmpd="sng" algn="ctr">
                <a:noFill/>
                <a:prstDash val="solid"/>
                <a:miter lim="800000"/>
                <a:headEnd type="none" w="med" len="med"/>
                <a:tailEnd type="none" w="med" len="med"/>
              </a:ln>
              <a:effectLst/>
            </p:spPr>
            <p:txBody>
              <a:bodyPr vert="horz" wrap="square" lIns="182880" tIns="137160" rIns="182880" bIns="137160" numCol="1" anchor="t" anchorCtr="0" compatLnSpc="1">
                <a:prstTxWarp prst="textNoShape">
                  <a:avLst/>
                </a:prstTxWarp>
                <a:spAutoFit/>
              </a:bodyPr>
              <a:lstStyle/>
              <a:p>
                <a:pPr algn="ctr" eaLnBrk="1" hangingPunct="1"/>
                <a:r>
                  <a:rPr lang="en-US" sz="2000" b="1" dirty="0">
                    <a:effectLst>
                      <a:outerShdw blurRad="38100" dist="38100" dir="2700000" sx="1000" sy="1000" algn="tl">
                        <a:srgbClr val="C0C0C0"/>
                      </a:outerShdw>
                    </a:effectLst>
                    <a:latin typeface="Segoe"/>
                  </a:rPr>
                  <a:t>XML</a:t>
                </a:r>
              </a:p>
            </p:txBody>
          </p:sp>
        </p:grpSp>
      </p:grpSp>
      <p:grpSp>
        <p:nvGrpSpPr>
          <p:cNvPr id="10" name="Group 58"/>
          <p:cNvGrpSpPr>
            <a:grpSpLocks/>
          </p:cNvGrpSpPr>
          <p:nvPr/>
        </p:nvGrpSpPr>
        <p:grpSpPr bwMode="auto">
          <a:xfrm>
            <a:off x="2154238" y="2732088"/>
            <a:ext cx="4829175" cy="3357563"/>
            <a:chOff x="1357" y="1721"/>
            <a:chExt cx="3042" cy="2115"/>
          </a:xfrm>
        </p:grpSpPr>
        <p:grpSp>
          <p:nvGrpSpPr>
            <p:cNvPr id="11" name="Group 51"/>
            <p:cNvGrpSpPr>
              <a:grpSpLocks/>
            </p:cNvGrpSpPr>
            <p:nvPr/>
          </p:nvGrpSpPr>
          <p:grpSpPr bwMode="auto">
            <a:xfrm>
              <a:off x="1357" y="1721"/>
              <a:ext cx="3042" cy="1138"/>
              <a:chOff x="2151783" y="3001374"/>
              <a:chExt cx="4779142" cy="2168890"/>
            </a:xfrm>
          </p:grpSpPr>
          <p:sp>
            <p:nvSpPr>
              <p:cNvPr id="51" name="Rounded Rectangle 50"/>
              <p:cNvSpPr>
                <a:spLocks noChangeArrowheads="1"/>
              </p:cNvSpPr>
              <p:nvPr/>
            </p:nvSpPr>
            <p:spPr bwMode="auto">
              <a:xfrm>
                <a:off x="2151783" y="3085233"/>
                <a:ext cx="4779142" cy="2085031"/>
              </a:xfrm>
              <a:prstGeom prst="roundRect">
                <a:avLst>
                  <a:gd name="adj" fmla="val 9375"/>
                </a:avLst>
              </a:prstGeom>
              <a:solidFill>
                <a:schemeClr val="accent2">
                  <a:shade val="50000"/>
                  <a:alpha val="25098"/>
                </a:schemeClr>
              </a:solidFill>
              <a:ln w="12700" cap="flat" cmpd="sng" algn="ctr">
                <a:solidFill>
                  <a:schemeClr val="tx1"/>
                </a:solidFill>
                <a:prstDash val="solid"/>
                <a:round/>
                <a:headEnd type="none" w="sm" len="sm"/>
                <a:tailEnd type="none" w="sm" len="sm"/>
              </a:ln>
              <a:effectLst/>
            </p:spPr>
            <p:txBody>
              <a:bodyPr vert="horz" wrap="none" lIns="91440" tIns="45720" rIns="91440" bIns="45720" numCol="1" anchor="t" anchorCtr="0" compatLnSpc="1">
                <a:prstTxWarp prst="textNoShape">
                  <a:avLst/>
                </a:prstTxWarp>
              </a:bodyPr>
              <a:lstStyle/>
              <a:p>
                <a:pPr algn="ctr" eaLnBrk="1" hangingPunct="1"/>
                <a:endParaRPr lang="en-US" sz="3200">
                  <a:effectLst>
                    <a:outerShdw blurRad="38100" dist="38100" dir="2700000" algn="tl">
                      <a:srgbClr val="FFFFFF"/>
                    </a:outerShdw>
                  </a:effectLst>
                  <a:latin typeface="Segoe"/>
                </a:endParaRPr>
              </a:p>
            </p:txBody>
          </p:sp>
          <p:sp>
            <p:nvSpPr>
              <p:cNvPr id="55" name="TextBox 54"/>
              <p:cNvSpPr txBox="1">
                <a:spLocks noChangeArrowheads="1"/>
              </p:cNvSpPr>
              <p:nvPr/>
            </p:nvSpPr>
            <p:spPr bwMode="auto">
              <a:xfrm>
                <a:off x="2151783" y="3001374"/>
                <a:ext cx="4779142" cy="702054"/>
              </a:xfrm>
              <a:prstGeom prst="rect">
                <a:avLst/>
              </a:prstGeom>
              <a:noFill/>
              <a:ln w="12700" cap="flat" cmpd="sng" algn="ctr">
                <a:noFill/>
                <a:prstDash val="solid"/>
                <a:miter lim="800000"/>
                <a:headEnd type="none" w="med" len="med"/>
                <a:tailEnd type="none" w="med" len="med"/>
              </a:ln>
              <a:effectLst/>
            </p:spPr>
            <p:txBody>
              <a:bodyPr vert="horz" wrap="square" lIns="182880" tIns="137160" rIns="182880" bIns="137160" numCol="1" anchor="t" anchorCtr="0" compatLnSpc="1">
                <a:prstTxWarp prst="textNoShape">
                  <a:avLst/>
                </a:prstTxWarp>
                <a:spAutoFit/>
              </a:bodyPr>
              <a:lstStyle/>
              <a:p>
                <a:pPr algn="ctr" eaLnBrk="1" hangingPunct="1"/>
                <a:r>
                  <a:rPr lang="en-US" sz="2000" dirty="0">
                    <a:effectLst>
                      <a:outerShdw blurRad="38100" dist="38100" dir="2700000" algn="tl">
                        <a:srgbClr val="C0C0C0"/>
                      </a:outerShdw>
                    </a:effectLst>
                    <a:latin typeface="Segoe"/>
                  </a:rPr>
                  <a:t>LINQ enabled ADO.NET</a:t>
                </a:r>
              </a:p>
            </p:txBody>
          </p:sp>
        </p:grpSp>
        <p:grpSp>
          <p:nvGrpSpPr>
            <p:cNvPr id="12" name="Group 44"/>
            <p:cNvGrpSpPr>
              <a:grpSpLocks/>
            </p:cNvGrpSpPr>
            <p:nvPr/>
          </p:nvGrpSpPr>
          <p:grpSpPr bwMode="auto">
            <a:xfrm>
              <a:off x="1461" y="2045"/>
              <a:ext cx="897" cy="745"/>
              <a:chOff x="633416" y="3496454"/>
              <a:chExt cx="1423985" cy="1343834"/>
            </a:xfrm>
          </p:grpSpPr>
          <p:pic>
            <p:nvPicPr>
              <p:cNvPr id="20501" name="Rectangle 17447"/>
              <p:cNvPicPr>
                <a:picLocks noChangeAspect="1" noChangeArrowheads="1"/>
              </p:cNvPicPr>
              <p:nvPr/>
            </p:nvPicPr>
            <p:blipFill>
              <a:blip r:embed="rId3" cstate="print"/>
              <a:srcRect/>
              <a:stretch>
                <a:fillRect/>
              </a:stretch>
            </p:blipFill>
            <p:spPr bwMode="auto">
              <a:xfrm>
                <a:off x="638178" y="3496454"/>
                <a:ext cx="1419223" cy="1343834"/>
              </a:xfrm>
              <a:prstGeom prst="rect">
                <a:avLst/>
              </a:prstGeom>
              <a:noFill/>
              <a:ln w="9525">
                <a:noFill/>
                <a:miter lim="800000"/>
                <a:headEnd/>
                <a:tailEnd/>
              </a:ln>
            </p:spPr>
          </p:pic>
          <p:sp>
            <p:nvSpPr>
              <p:cNvPr id="20502" name="TextBox 17448"/>
              <p:cNvSpPr txBox="1">
                <a:spLocks noChangeArrowheads="1"/>
              </p:cNvSpPr>
              <p:nvPr/>
            </p:nvSpPr>
            <p:spPr bwMode="auto">
              <a:xfrm>
                <a:off x="633416" y="3851803"/>
                <a:ext cx="1416048" cy="728737"/>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algn="ctr"/>
                <a:r>
                  <a:rPr lang="en-US" sz="1800" dirty="0">
                    <a:latin typeface="Segoe Semibold" pitchFamily="34" charset="0"/>
                  </a:rPr>
                  <a:t>LINQ</a:t>
                </a:r>
              </a:p>
              <a:p>
                <a:pPr algn="ctr"/>
                <a:r>
                  <a:rPr lang="en-US" sz="1800" dirty="0">
                    <a:latin typeface="Segoe Semibold" pitchFamily="34" charset="0"/>
                  </a:rPr>
                  <a:t>To Datasets</a:t>
                </a:r>
              </a:p>
            </p:txBody>
          </p:sp>
        </p:grpSp>
        <p:grpSp>
          <p:nvGrpSpPr>
            <p:cNvPr id="13" name="Group 53"/>
            <p:cNvGrpSpPr>
              <a:grpSpLocks/>
            </p:cNvGrpSpPr>
            <p:nvPr/>
          </p:nvGrpSpPr>
          <p:grpSpPr bwMode="auto">
            <a:xfrm>
              <a:off x="2445" y="2045"/>
              <a:ext cx="894" cy="745"/>
              <a:chOff x="638178" y="3496454"/>
              <a:chExt cx="1419223" cy="1343834"/>
            </a:xfrm>
          </p:grpSpPr>
          <p:pic>
            <p:nvPicPr>
              <p:cNvPr id="20504" name="Rectangle 17445"/>
              <p:cNvPicPr>
                <a:picLocks noChangeAspect="1" noChangeArrowheads="1"/>
              </p:cNvPicPr>
              <p:nvPr/>
            </p:nvPicPr>
            <p:blipFill>
              <a:blip r:embed="rId3" cstate="print"/>
              <a:srcRect/>
              <a:stretch>
                <a:fillRect/>
              </a:stretch>
            </p:blipFill>
            <p:spPr bwMode="auto">
              <a:xfrm>
                <a:off x="638178" y="3496454"/>
                <a:ext cx="1419223" cy="1343834"/>
              </a:xfrm>
              <a:prstGeom prst="rect">
                <a:avLst/>
              </a:prstGeom>
              <a:noFill/>
              <a:ln w="9525">
                <a:noFill/>
                <a:miter lim="800000"/>
                <a:headEnd/>
                <a:tailEnd/>
              </a:ln>
            </p:spPr>
          </p:pic>
          <p:sp>
            <p:nvSpPr>
              <p:cNvPr id="20505" name="TextBox 17446"/>
              <p:cNvSpPr txBox="1">
                <a:spLocks noChangeArrowheads="1"/>
              </p:cNvSpPr>
              <p:nvPr/>
            </p:nvSpPr>
            <p:spPr bwMode="auto">
              <a:xfrm>
                <a:off x="868365" y="3851803"/>
                <a:ext cx="971549" cy="728737"/>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algn="ctr"/>
                <a:r>
                  <a:rPr lang="en-US" sz="1800" dirty="0">
                    <a:latin typeface="Segoe Semibold" pitchFamily="34" charset="0"/>
                  </a:rPr>
                  <a:t>LINQ</a:t>
                </a:r>
              </a:p>
              <a:p>
                <a:pPr algn="ctr"/>
                <a:r>
                  <a:rPr lang="en-US" sz="1800" dirty="0">
                    <a:latin typeface="Segoe Semibold" pitchFamily="34" charset="0"/>
                  </a:rPr>
                  <a:t>To SQL</a:t>
                </a:r>
              </a:p>
            </p:txBody>
          </p:sp>
        </p:grpSp>
        <p:grpSp>
          <p:nvGrpSpPr>
            <p:cNvPr id="14" name="Group 58"/>
            <p:cNvGrpSpPr>
              <a:grpSpLocks/>
            </p:cNvGrpSpPr>
            <p:nvPr/>
          </p:nvGrpSpPr>
          <p:grpSpPr bwMode="auto">
            <a:xfrm>
              <a:off x="3426" y="2045"/>
              <a:ext cx="894" cy="745"/>
              <a:chOff x="638178" y="3496454"/>
              <a:chExt cx="1419223" cy="1343834"/>
            </a:xfrm>
          </p:grpSpPr>
          <p:pic>
            <p:nvPicPr>
              <p:cNvPr id="20507" name="Rectangle 17443"/>
              <p:cNvPicPr>
                <a:picLocks noChangeAspect="1" noChangeArrowheads="1"/>
              </p:cNvPicPr>
              <p:nvPr/>
            </p:nvPicPr>
            <p:blipFill>
              <a:blip r:embed="rId3" cstate="print"/>
              <a:srcRect/>
              <a:stretch>
                <a:fillRect/>
              </a:stretch>
            </p:blipFill>
            <p:spPr bwMode="auto">
              <a:xfrm>
                <a:off x="638178" y="3496454"/>
                <a:ext cx="1419223" cy="1343834"/>
              </a:xfrm>
              <a:prstGeom prst="rect">
                <a:avLst/>
              </a:prstGeom>
              <a:noFill/>
              <a:ln w="9525">
                <a:noFill/>
                <a:miter lim="800000"/>
                <a:headEnd/>
                <a:tailEnd/>
              </a:ln>
            </p:spPr>
          </p:pic>
          <p:sp>
            <p:nvSpPr>
              <p:cNvPr id="20508" name="TextBox 17444"/>
              <p:cNvSpPr txBox="1">
                <a:spLocks noChangeArrowheads="1"/>
              </p:cNvSpPr>
              <p:nvPr/>
            </p:nvSpPr>
            <p:spPr bwMode="auto">
              <a:xfrm>
                <a:off x="706440" y="3851803"/>
                <a:ext cx="1263649" cy="728737"/>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algn="ctr"/>
                <a:r>
                  <a:rPr lang="en-US" sz="1800" dirty="0">
                    <a:latin typeface="Segoe Semibold" pitchFamily="34" charset="0"/>
                  </a:rPr>
                  <a:t>LINQ</a:t>
                </a:r>
              </a:p>
              <a:p>
                <a:pPr algn="ctr"/>
                <a:r>
                  <a:rPr lang="en-US" sz="1800" dirty="0">
                    <a:latin typeface="Segoe Semibold" pitchFamily="34" charset="0"/>
                  </a:rPr>
                  <a:t>To Entities</a:t>
                </a:r>
              </a:p>
            </p:txBody>
          </p:sp>
        </p:grpSp>
        <p:grpSp>
          <p:nvGrpSpPr>
            <p:cNvPr id="15" name="Group 44"/>
            <p:cNvGrpSpPr>
              <a:grpSpLocks/>
            </p:cNvGrpSpPr>
            <p:nvPr/>
          </p:nvGrpSpPr>
          <p:grpSpPr bwMode="auto">
            <a:xfrm>
              <a:off x="2358" y="3041"/>
              <a:ext cx="1050" cy="795"/>
              <a:chOff x="3794673" y="5334000"/>
              <a:chExt cx="1666327" cy="1435168"/>
            </a:xfrm>
          </p:grpSpPr>
          <p:sp>
            <p:nvSpPr>
              <p:cNvPr id="615448" name="TextBox 615447"/>
              <p:cNvSpPr txBox="1">
                <a:spLocks noChangeArrowheads="1"/>
              </p:cNvSpPr>
              <p:nvPr/>
            </p:nvSpPr>
            <p:spPr bwMode="auto">
              <a:xfrm>
                <a:off x="3794673" y="6104487"/>
                <a:ext cx="1666327" cy="664681"/>
              </a:xfrm>
              <a:prstGeom prst="rect">
                <a:avLst/>
              </a:prstGeom>
              <a:noFill/>
              <a:ln w="12700" cap="flat" cmpd="sng" algn="ctr">
                <a:noFill/>
                <a:prstDash val="solid"/>
                <a:miter lim="800000"/>
                <a:headEnd type="none" w="med" len="med"/>
                <a:tailEnd type="none" w="med" len="med"/>
              </a:ln>
              <a:effectLst/>
            </p:spPr>
            <p:txBody>
              <a:bodyPr vert="horz" wrap="square" lIns="182880" tIns="137160" rIns="182880" bIns="137160" numCol="1" anchor="t" anchorCtr="0" compatLnSpc="1">
                <a:prstTxWarp prst="textNoShape">
                  <a:avLst/>
                </a:prstTxWarp>
                <a:spAutoFit/>
              </a:bodyPr>
              <a:lstStyle/>
              <a:p>
                <a:pPr algn="ctr" eaLnBrk="1" hangingPunct="1"/>
                <a:r>
                  <a:rPr lang="en-US" sz="2000" b="1" dirty="0">
                    <a:effectLst>
                      <a:outerShdw dist="50800" sx="1000" sy="1000" algn="ctr" rotWithShape="0">
                        <a:srgbClr val="000000"/>
                      </a:outerShdw>
                    </a:effectLst>
                    <a:latin typeface="Segoe"/>
                  </a:rPr>
                  <a:t>Relational</a:t>
                </a:r>
                <a:endParaRPr lang="en-US" sz="1800" b="1" dirty="0">
                  <a:effectLst>
                    <a:outerShdw dist="50800" sx="1000" sy="1000" algn="ctr" rotWithShape="0">
                      <a:srgbClr val="000000"/>
                    </a:outerShdw>
                  </a:effectLst>
                  <a:latin typeface="Arial" pitchFamily="34" charset="0"/>
                </a:endParaRPr>
              </a:p>
            </p:txBody>
          </p:sp>
          <p:grpSp>
            <p:nvGrpSpPr>
              <p:cNvPr id="16" name="Group 40"/>
              <p:cNvGrpSpPr>
                <a:grpSpLocks/>
              </p:cNvGrpSpPr>
              <p:nvPr/>
            </p:nvGrpSpPr>
            <p:grpSpPr bwMode="auto">
              <a:xfrm>
                <a:off x="4019770" y="5334000"/>
                <a:ext cx="1219200" cy="688414"/>
                <a:chOff x="4019770" y="5227423"/>
                <a:chExt cx="1219200" cy="688414"/>
              </a:xfrm>
            </p:grpSpPr>
            <p:sp>
              <p:nvSpPr>
                <p:cNvPr id="615446" name="Flowchart: Magnetic Disk 615445"/>
                <p:cNvSpPr>
                  <a:spLocks noChangeArrowheads="1"/>
                </p:cNvSpPr>
                <p:nvPr/>
              </p:nvSpPr>
              <p:spPr bwMode="auto">
                <a:xfrm>
                  <a:off x="4356463" y="5227422"/>
                  <a:ext cx="545920" cy="505238"/>
                </a:xfrm>
                <a:prstGeom prst="flowChartMagneticDisk">
                  <a:avLst/>
                </a:prstGeom>
                <a:gradFill rotWithShape="1">
                  <a:gsLst>
                    <a:gs pos="0">
                      <a:schemeClr val="accent2">
                        <a:gamma/>
                        <a:shade val="46275"/>
                        <a:invGamma/>
                      </a:schemeClr>
                    </a:gs>
                    <a:gs pos="100000">
                      <a:schemeClr val="accent2"/>
                    </a:gs>
                  </a:gsLst>
                  <a:lin ang="2700000" scaled="1"/>
                </a:gradFill>
                <a:ln w="25400" cap="flat" cmpd="sng" algn="ctr">
                  <a:solidFill>
                    <a:schemeClr val="accent2"/>
                  </a:solidFill>
                  <a:prstDash val="solid"/>
                  <a:round/>
                  <a:headEnd type="none" w="med" len="med"/>
                  <a:tailEnd type="none" w="med" len="med"/>
                </a:ln>
                <a:effectLst/>
              </p:spPr>
              <p:txBody>
                <a:bodyPr vert="horz" wrap="square" lIns="91440" tIns="45720" rIns="91440" bIns="45720" numCol="1" anchor="ctr" anchorCtr="0" compatLnSpc="1">
                  <a:prstTxWarp prst="textNoShape">
                    <a:avLst/>
                  </a:prstTxWarp>
                </a:bodyPr>
                <a:lstStyle/>
                <a:p>
                  <a:pPr algn="ctr" eaLnBrk="1" hangingPunct="1"/>
                  <a:endParaRPr lang="en-US" sz="2000">
                    <a:latin typeface="Segoe"/>
                  </a:endParaRPr>
                </a:p>
              </p:txBody>
            </p:sp>
            <p:sp>
              <p:nvSpPr>
                <p:cNvPr id="615447" name="Flowchart: Magnetic Disk 615446"/>
                <p:cNvSpPr>
                  <a:spLocks noChangeArrowheads="1"/>
                </p:cNvSpPr>
                <p:nvPr/>
              </p:nvSpPr>
              <p:spPr bwMode="auto">
                <a:xfrm>
                  <a:off x="4020024" y="5411473"/>
                  <a:ext cx="545920" cy="505238"/>
                </a:xfrm>
                <a:prstGeom prst="flowChartMagneticDisk">
                  <a:avLst/>
                </a:prstGeom>
                <a:gradFill rotWithShape="1">
                  <a:gsLst>
                    <a:gs pos="0">
                      <a:schemeClr val="accent2">
                        <a:gamma/>
                        <a:shade val="46275"/>
                        <a:invGamma/>
                      </a:schemeClr>
                    </a:gs>
                    <a:gs pos="100000">
                      <a:schemeClr val="accent2"/>
                    </a:gs>
                  </a:gsLst>
                  <a:lin ang="2700000" scaled="1"/>
                </a:gradFill>
                <a:ln w="25400" cap="flat" cmpd="sng" algn="ctr">
                  <a:solidFill>
                    <a:schemeClr val="accent2"/>
                  </a:solidFill>
                  <a:prstDash val="solid"/>
                  <a:round/>
                  <a:headEnd type="none" w="med" len="med"/>
                  <a:tailEnd type="none" w="med" len="med"/>
                </a:ln>
                <a:effectLst/>
              </p:spPr>
              <p:txBody>
                <a:bodyPr vert="horz" wrap="square" lIns="91440" tIns="45720" rIns="91440" bIns="45720" numCol="1" anchor="ctr" anchorCtr="0" compatLnSpc="1">
                  <a:prstTxWarp prst="textNoShape">
                    <a:avLst/>
                  </a:prstTxWarp>
                </a:bodyPr>
                <a:lstStyle/>
                <a:p>
                  <a:pPr algn="ctr" eaLnBrk="1" hangingPunct="1"/>
                  <a:endParaRPr lang="en-US" sz="2000">
                    <a:latin typeface="Segoe"/>
                  </a:endParaRPr>
                </a:p>
              </p:txBody>
            </p:sp>
            <p:sp>
              <p:nvSpPr>
                <p:cNvPr id="615449" name="Flowchart: Magnetic Disk 615448"/>
                <p:cNvSpPr>
                  <a:spLocks noChangeArrowheads="1"/>
                </p:cNvSpPr>
                <p:nvPr/>
              </p:nvSpPr>
              <p:spPr bwMode="auto">
                <a:xfrm>
                  <a:off x="4692903" y="5411473"/>
                  <a:ext cx="545920" cy="505238"/>
                </a:xfrm>
                <a:prstGeom prst="flowChartMagneticDisk">
                  <a:avLst/>
                </a:prstGeom>
                <a:gradFill rotWithShape="1">
                  <a:gsLst>
                    <a:gs pos="0">
                      <a:schemeClr val="accent2">
                        <a:gamma/>
                        <a:shade val="46275"/>
                        <a:invGamma/>
                      </a:schemeClr>
                    </a:gs>
                    <a:gs pos="100000">
                      <a:schemeClr val="accent2"/>
                    </a:gs>
                  </a:gsLst>
                  <a:lin ang="2700000" scaled="1"/>
                </a:gradFill>
                <a:ln w="25400" cap="flat" cmpd="sng" algn="ctr">
                  <a:solidFill>
                    <a:schemeClr val="accent2"/>
                  </a:solidFill>
                  <a:prstDash val="solid"/>
                  <a:round/>
                  <a:headEnd type="none" w="med" len="med"/>
                  <a:tailEnd type="none" w="med" len="med"/>
                </a:ln>
                <a:effectLst/>
              </p:spPr>
              <p:txBody>
                <a:bodyPr vert="horz" wrap="square" lIns="91440" tIns="45720" rIns="91440" bIns="45720" numCol="1" anchor="ctr" anchorCtr="0" compatLnSpc="1">
                  <a:prstTxWarp prst="textNoShape">
                    <a:avLst/>
                  </a:prstTxWarp>
                </a:bodyPr>
                <a:lstStyle/>
                <a:p>
                  <a:pPr algn="ctr" eaLnBrk="1" hangingPunct="1"/>
                  <a:endParaRPr lang="en-US" sz="2000">
                    <a:latin typeface="Segoe"/>
                  </a:endParaRPr>
                </a:p>
              </p:txBody>
            </p:sp>
          </p:grpSp>
        </p:grpSp>
      </p:grpSp>
      <p:grpSp>
        <p:nvGrpSpPr>
          <p:cNvPr id="17" name="Group 66"/>
          <p:cNvGrpSpPr>
            <a:grpSpLocks/>
          </p:cNvGrpSpPr>
          <p:nvPr/>
        </p:nvGrpSpPr>
        <p:grpSpPr bwMode="auto">
          <a:xfrm>
            <a:off x="6501145" y="1034902"/>
            <a:ext cx="2017713" cy="539750"/>
            <a:chOff x="788654" y="989622"/>
            <a:chExt cx="2018468" cy="612648"/>
          </a:xfrm>
        </p:grpSpPr>
        <p:pic>
          <p:nvPicPr>
            <p:cNvPr id="20486" name="Rectangle 17457"/>
            <p:cNvPicPr>
              <a:picLocks noChangeAspect="1" noChangeArrowheads="1"/>
            </p:cNvPicPr>
            <p:nvPr/>
          </p:nvPicPr>
          <p:blipFill>
            <a:blip r:embed="rId4" cstate="print"/>
            <a:srcRect/>
            <a:stretch>
              <a:fillRect/>
            </a:stretch>
          </p:blipFill>
          <p:spPr bwMode="auto">
            <a:xfrm>
              <a:off x="788654" y="989622"/>
              <a:ext cx="2018468" cy="612648"/>
            </a:xfrm>
            <a:prstGeom prst="rect">
              <a:avLst/>
            </a:prstGeom>
            <a:noFill/>
            <a:ln w="9525">
              <a:noFill/>
              <a:miter lim="800000"/>
              <a:headEnd/>
              <a:tailEnd/>
            </a:ln>
          </p:spPr>
        </p:pic>
        <p:sp>
          <p:nvSpPr>
            <p:cNvPr id="20487" name="TextBox 17458"/>
            <p:cNvSpPr txBox="1">
              <a:spLocks noChangeArrowheads="1"/>
            </p:cNvSpPr>
            <p:nvPr/>
          </p:nvSpPr>
          <p:spPr bwMode="auto">
            <a:xfrm>
              <a:off x="788654" y="1142491"/>
              <a:ext cx="1989882" cy="4237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a:r>
                <a:rPr lang="en-US" sz="1800" dirty="0">
                  <a:latin typeface="Segoe Semibold" pitchFamily="34" charset="0"/>
                </a:rPr>
                <a:t>Others…</a:t>
              </a:r>
            </a:p>
          </p:txBody>
        </p:sp>
      </p:grpSp>
      <p:grpSp>
        <p:nvGrpSpPr>
          <p:cNvPr id="18" name="Group 49"/>
          <p:cNvGrpSpPr>
            <a:grpSpLocks/>
          </p:cNvGrpSpPr>
          <p:nvPr/>
        </p:nvGrpSpPr>
        <p:grpSpPr bwMode="auto">
          <a:xfrm>
            <a:off x="419064" y="1024269"/>
            <a:ext cx="2330450" cy="539750"/>
            <a:chOff x="788654" y="989622"/>
            <a:chExt cx="2329807" cy="707146"/>
          </a:xfrm>
        </p:grpSpPr>
        <p:pic>
          <p:nvPicPr>
            <p:cNvPr id="20489" name="Rectangle 17455"/>
            <p:cNvPicPr>
              <a:picLocks noChangeAspect="1" noChangeArrowheads="1"/>
            </p:cNvPicPr>
            <p:nvPr/>
          </p:nvPicPr>
          <p:blipFill>
            <a:blip r:embed="rId5" cstate="print"/>
            <a:srcRect/>
            <a:stretch>
              <a:fillRect/>
            </a:stretch>
          </p:blipFill>
          <p:spPr bwMode="auto">
            <a:xfrm>
              <a:off x="788654" y="989622"/>
              <a:ext cx="2329807" cy="707146"/>
            </a:xfrm>
            <a:prstGeom prst="rect">
              <a:avLst/>
            </a:prstGeom>
            <a:noFill/>
            <a:ln w="9525">
              <a:noFill/>
              <a:miter lim="800000"/>
              <a:headEnd/>
              <a:tailEnd/>
            </a:ln>
          </p:spPr>
        </p:pic>
        <p:sp>
          <p:nvSpPr>
            <p:cNvPr id="20490" name="TextBox 17456"/>
            <p:cNvSpPr txBox="1">
              <a:spLocks noChangeArrowheads="1"/>
            </p:cNvSpPr>
            <p:nvPr/>
          </p:nvSpPr>
          <p:spPr bwMode="auto">
            <a:xfrm>
              <a:off x="788654" y="1178888"/>
              <a:ext cx="2329807" cy="4804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a:r>
                <a:rPr lang="en-US" sz="1800" dirty="0">
                  <a:latin typeface="Segoe Semibold" pitchFamily="34" charset="0"/>
                </a:rPr>
                <a:t>VB</a:t>
              </a:r>
            </a:p>
          </p:txBody>
        </p:sp>
      </p:grpSp>
      <p:grpSp>
        <p:nvGrpSpPr>
          <p:cNvPr id="19" name="Group 47"/>
          <p:cNvGrpSpPr>
            <a:grpSpLocks/>
          </p:cNvGrpSpPr>
          <p:nvPr/>
        </p:nvGrpSpPr>
        <p:grpSpPr bwMode="auto">
          <a:xfrm>
            <a:off x="3332125" y="1034902"/>
            <a:ext cx="2330450" cy="539750"/>
            <a:chOff x="788654" y="989622"/>
            <a:chExt cx="2329808" cy="707146"/>
          </a:xfrm>
        </p:grpSpPr>
        <p:pic>
          <p:nvPicPr>
            <p:cNvPr id="20492" name="Rectangle 17453"/>
            <p:cNvPicPr>
              <a:picLocks noChangeAspect="1" noChangeArrowheads="1"/>
            </p:cNvPicPr>
            <p:nvPr/>
          </p:nvPicPr>
          <p:blipFill>
            <a:blip r:embed="rId5" cstate="print"/>
            <a:srcRect/>
            <a:stretch>
              <a:fillRect/>
            </a:stretch>
          </p:blipFill>
          <p:spPr bwMode="auto">
            <a:xfrm>
              <a:off x="788654" y="989622"/>
              <a:ext cx="2329807" cy="707146"/>
            </a:xfrm>
            <a:prstGeom prst="rect">
              <a:avLst/>
            </a:prstGeom>
            <a:noFill/>
            <a:ln w="9525">
              <a:noFill/>
              <a:miter lim="800000"/>
              <a:headEnd/>
              <a:tailEnd/>
            </a:ln>
          </p:spPr>
        </p:pic>
        <p:sp>
          <p:nvSpPr>
            <p:cNvPr id="20493" name="TextBox 17454"/>
            <p:cNvSpPr txBox="1">
              <a:spLocks noChangeArrowheads="1"/>
            </p:cNvSpPr>
            <p:nvPr/>
          </p:nvSpPr>
          <p:spPr bwMode="auto">
            <a:xfrm>
              <a:off x="839440" y="1174728"/>
              <a:ext cx="2279022" cy="4804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a:r>
                <a:rPr lang="en-US" sz="1800" dirty="0">
                  <a:latin typeface="Segoe Semibold" pitchFamily="34" charset="0"/>
                </a:rPr>
                <a:t>C#</a:t>
              </a:r>
            </a:p>
          </p:txBody>
        </p:sp>
      </p:grpSp>
      <p:grpSp>
        <p:nvGrpSpPr>
          <p:cNvPr id="20" name="Group 52"/>
          <p:cNvGrpSpPr>
            <a:grpSpLocks/>
          </p:cNvGrpSpPr>
          <p:nvPr/>
        </p:nvGrpSpPr>
        <p:grpSpPr bwMode="auto">
          <a:xfrm>
            <a:off x="341645" y="1660377"/>
            <a:ext cx="8302625" cy="536575"/>
            <a:chOff x="384818" y="1821675"/>
            <a:chExt cx="8301982" cy="609600"/>
          </a:xfrm>
        </p:grpSpPr>
        <p:pic>
          <p:nvPicPr>
            <p:cNvPr id="20533" name="Rectangle 17423"/>
            <p:cNvPicPr>
              <a:picLocks noChangeAspect="1" noChangeArrowheads="1"/>
            </p:cNvPicPr>
            <p:nvPr/>
          </p:nvPicPr>
          <p:blipFill>
            <a:blip r:embed="rId6"/>
            <a:srcRect/>
            <a:stretch>
              <a:fillRect/>
            </a:stretch>
          </p:blipFill>
          <p:spPr bwMode="auto">
            <a:xfrm>
              <a:off x="384818" y="1821675"/>
              <a:ext cx="8301982" cy="609600"/>
            </a:xfrm>
            <a:prstGeom prst="rect">
              <a:avLst/>
            </a:prstGeom>
            <a:noFill/>
            <a:ln w="9525">
              <a:noFill/>
              <a:miter lim="800000"/>
              <a:headEnd/>
              <a:tailEnd/>
            </a:ln>
          </p:spPr>
        </p:pic>
        <p:sp>
          <p:nvSpPr>
            <p:cNvPr id="20534" name="TextBox 17424"/>
            <p:cNvSpPr txBox="1">
              <a:spLocks noChangeArrowheads="1"/>
            </p:cNvSpPr>
            <p:nvPr/>
          </p:nvSpPr>
          <p:spPr bwMode="auto">
            <a:xfrm>
              <a:off x="534031" y="1976780"/>
              <a:ext cx="8027366" cy="4166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a:r>
                <a:rPr lang="en-US" sz="1800" dirty="0">
                  <a:latin typeface="Segoe Semibold" pitchFamily="34" charset="0"/>
                </a:rPr>
                <a:t>.NET Language-Integrated Query</a:t>
              </a:r>
            </a:p>
          </p:txBody>
        </p:sp>
      </p:grpSp>
      <p:sp>
        <p:nvSpPr>
          <p:cNvPr id="57" name="Rounded Rectangle 17451"/>
          <p:cNvSpPr>
            <a:spLocks noChangeArrowheads="1"/>
          </p:cNvSpPr>
          <p:nvPr/>
        </p:nvSpPr>
        <p:spPr bwMode="auto">
          <a:xfrm>
            <a:off x="6885432" y="2793746"/>
            <a:ext cx="1804416" cy="3360166"/>
          </a:xfrm>
          <a:prstGeom prst="roundRect">
            <a:avLst>
              <a:gd name="adj" fmla="val 9375"/>
            </a:avLst>
          </a:prstGeom>
          <a:solidFill>
            <a:srgbClr val="808080">
              <a:alpha val="0"/>
            </a:srgbClr>
          </a:solidFill>
          <a:ln w="12700" algn="ctr">
            <a:solidFill>
              <a:schemeClr val="tx1"/>
            </a:solidFill>
            <a:round/>
            <a:headEnd type="none" w="sm" len="sm"/>
            <a:tailEnd type="none" w="sm" len="sm"/>
          </a:ln>
        </p:spPr>
        <p:txBody>
          <a:bodyPr vert="horz" wrap="none" lIns="91440" tIns="45720" rIns="91440" bIns="45720" numCol="1" anchor="t" anchorCtr="0" compatLnSpc="1">
            <a:prstTxWarp prst="textNoShape">
              <a:avLst/>
            </a:prstTxWarp>
          </a:bodyPr>
          <a:lstStyle/>
          <a:p>
            <a:pPr algn="ctr" eaLnBrk="1" hangingPunct="1"/>
            <a:endParaRPr lang="en-US" sz="3200">
              <a:effectLst>
                <a:outerShdw blurRad="38100" dist="38100" dir="2700000" algn="tl">
                  <a:srgbClr val="FFFFFF"/>
                </a:outerShdw>
              </a:effectLst>
              <a:latin typeface="Segoe"/>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2000"/>
                                        <p:tgtEl>
                                          <p:spTgt spid="10"/>
                                        </p:tgtEl>
                                      </p:cBhvr>
                                    </p:animEffect>
                                    <p:set>
                                      <p:cBhvr>
                                        <p:cTn id="23" dur="1" fill="hold">
                                          <p:stCondLst>
                                            <p:cond delay="1999"/>
                                          </p:stCondLst>
                                        </p:cTn>
                                        <p:tgtEl>
                                          <p:spTgt spid="10"/>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2000"/>
                                        <p:tgtEl>
                                          <p:spTgt spid="2"/>
                                        </p:tgtEl>
                                      </p:cBhvr>
                                    </p:animEffect>
                                    <p:set>
                                      <p:cBhvr>
                                        <p:cTn id="26" dur="1" fill="hold">
                                          <p:stCondLst>
                                            <p:cond delay="1999"/>
                                          </p:stCondLst>
                                        </p:cTn>
                                        <p:tgtEl>
                                          <p:spTgt spid="2"/>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2000"/>
                                        <p:tgtEl>
                                          <p:spTgt spid="3"/>
                                        </p:tgtEl>
                                      </p:cBhvr>
                                    </p:animEffect>
                                    <p:set>
                                      <p:cBhvr>
                                        <p:cTn id="29" dur="1" fill="hold">
                                          <p:stCondLst>
                                            <p:cond delay="1999"/>
                                          </p:stCondLst>
                                        </p:cTn>
                                        <p:tgtEl>
                                          <p:spTgt spid="3"/>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78172" y="649805"/>
            <a:ext cx="8665827" cy="1523494"/>
          </a:xfrm>
        </p:spPr>
        <p:txBody>
          <a:bodyPr/>
          <a:lstStyle/>
          <a:p>
            <a:r>
              <a:rPr lang="en-US" dirty="0" err="1" smtClean="0"/>
              <a:t>Linq</a:t>
            </a:r>
            <a:r>
              <a:rPr lang="en-US" dirty="0" smtClean="0"/>
              <a:t> to XML </a:t>
            </a:r>
            <a:r>
              <a:rPr lang="en-US" dirty="0" smtClean="0"/>
              <a:t>and </a:t>
            </a:r>
            <a:r>
              <a:rPr smtClean="0"/>
              <a:t>t</a:t>
            </a:r>
            <a:r>
              <a:rPr lang="en-US" dirty="0" smtClean="0"/>
              <a:t>he </a:t>
            </a:r>
            <a:br>
              <a:rPr lang="en-US" dirty="0" smtClean="0"/>
            </a:br>
            <a:r>
              <a:rPr lang="en-US" dirty="0" smtClean="0"/>
              <a:t>XML </a:t>
            </a:r>
            <a:r>
              <a:rPr err="1" smtClean="0"/>
              <a:t>D</a:t>
            </a:r>
            <a:r>
              <a:rPr lang="en-US" dirty="0" err="1" smtClean="0"/>
              <a:t>ata</a:t>
            </a:r>
            <a:r>
              <a:rPr lang="en-US" dirty="0" smtClean="0"/>
              <a:t> Type</a:t>
            </a:r>
            <a:r>
              <a:rPr lang="en-US" dirty="0" smtClean="0"/>
              <a:t/>
            </a:r>
            <a:br>
              <a:rPr lang="en-US" dirty="0" smtClean="0"/>
            </a:br>
            <a:r>
              <a:rPr sz="3200" smtClean="0"/>
              <a:t>(</a:t>
            </a:r>
            <a:r>
              <a:rPr sz="3200" smtClean="0"/>
              <a:t>Getting Started)</a:t>
            </a:r>
            <a:endParaRPr lang="en-US" dirty="0"/>
          </a:p>
        </p:txBody>
      </p:sp>
      <p:sp>
        <p:nvSpPr>
          <p:cNvPr id="13" name="Text Placeholder 12"/>
          <p:cNvSpPr>
            <a:spLocks noGrp="1"/>
          </p:cNvSpPr>
          <p:nvPr>
            <p:ph type="body" sz="quarter" idx="10"/>
          </p:nvPr>
        </p:nvSpPr>
        <p:spPr>
          <a:xfrm>
            <a:off x="420046" y="4016871"/>
            <a:ext cx="7690114" cy="1384994"/>
          </a:xfrm>
        </p:spPr>
        <p:txBody>
          <a:bodyPr>
            <a:normAutofit/>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Title 620545"/>
          <p:cNvSpPr>
            <a:spLocks noGrp="1" noChangeArrowheads="1"/>
          </p:cNvSpPr>
          <p:nvPr>
            <p:ph type="title"/>
          </p:nvPr>
        </p:nvSpPr>
        <p:spPr/>
        <p:txBody>
          <a:bodyPr/>
          <a:lstStyle/>
          <a:p>
            <a:r>
              <a:rPr lang="en-US" smtClean="0"/>
              <a:t>Programming XML Today</a:t>
            </a:r>
            <a:endParaRPr lang="en-US" dirty="0" smtClean="0"/>
          </a:p>
        </p:txBody>
      </p:sp>
      <p:sp>
        <p:nvSpPr>
          <p:cNvPr id="620547" name="Rectangle 620546"/>
          <p:cNvSpPr>
            <a:spLocks noChangeArrowheads="1"/>
          </p:cNvSpPr>
          <p:nvPr/>
        </p:nvSpPr>
        <p:spPr bwMode="auto">
          <a:xfrm>
            <a:off x="685800" y="1828800"/>
            <a:ext cx="7086600" cy="3822585"/>
          </a:xfrm>
          <a:prstGeom prst="rect">
            <a:avLst/>
          </a:prstGeom>
          <a:solidFill>
            <a:schemeClr val="bg1">
              <a:alpha val="34000"/>
            </a:schemeClr>
          </a:solidFill>
          <a:ln w="12700" algn="ctr">
            <a:solidFill>
              <a:schemeClr val="accent5"/>
            </a:solidFill>
            <a:prstDash val="sysDot"/>
            <a:miter lim="800000"/>
            <a:headEnd type="none" w="sm" len="sm"/>
            <a:tailEnd type="none" w="sm" len="sm"/>
          </a:ln>
        </p:spPr>
        <p:txBody>
          <a:bodyPr vert="horz" wrap="square" lIns="182880" tIns="137160" rIns="182880" bIns="137160" numCol="1" anchor="t" anchorCtr="0" compatLnSpc="1">
            <a:prstTxWarp prst="textNoShape">
              <a:avLst/>
            </a:prstTxWarp>
            <a:spAutoFit/>
          </a:bodyPr>
          <a:lstStyle/>
          <a:p>
            <a:pPr>
              <a:lnSpc>
                <a:spcPct val="90000"/>
              </a:lnSpc>
            </a:pPr>
            <a:r>
              <a:rPr lang="en-US" dirty="0">
                <a:latin typeface="Segoe UI" pitchFamily="34" charset="0"/>
                <a:cs typeface="Segoe UI" pitchFamily="34" charset="0"/>
              </a:rPr>
              <a:t>Dim doc As New </a:t>
            </a:r>
            <a:r>
              <a:rPr lang="en-US" dirty="0" err="1">
                <a:latin typeface="Segoe UI" pitchFamily="34" charset="0"/>
                <a:cs typeface="Segoe UI" pitchFamily="34" charset="0"/>
              </a:rPr>
              <a:t>XmlDocument</a:t>
            </a:r>
            <a:r>
              <a:rPr lang="en-US" dirty="0">
                <a:latin typeface="Segoe UI" pitchFamily="34" charset="0"/>
                <a:cs typeface="Segoe UI" pitchFamily="34" charset="0"/>
              </a:rPr>
              <a:t>()</a:t>
            </a:r>
          </a:p>
          <a:p>
            <a:pPr>
              <a:lnSpc>
                <a:spcPct val="90000"/>
              </a:lnSpc>
            </a:pPr>
            <a:r>
              <a:rPr lang="en-US" dirty="0">
                <a:latin typeface="Segoe UI" pitchFamily="34" charset="0"/>
                <a:cs typeface="Segoe UI" pitchFamily="34" charset="0"/>
              </a:rPr>
              <a:t>Dim contacts As </a:t>
            </a:r>
            <a:r>
              <a:rPr lang="en-US" dirty="0" err="1">
                <a:latin typeface="Segoe UI" pitchFamily="34" charset="0"/>
                <a:cs typeface="Segoe UI" pitchFamily="34" charset="0"/>
              </a:rPr>
              <a:t>XMLElement</a:t>
            </a:r>
            <a:r>
              <a:rPr lang="en-US" dirty="0">
                <a:latin typeface="Segoe UI" pitchFamily="34" charset="0"/>
                <a:cs typeface="Segoe UI" pitchFamily="34" charset="0"/>
              </a:rPr>
              <a:t> = </a:t>
            </a:r>
            <a:r>
              <a:rPr lang="en-US" dirty="0" err="1">
                <a:latin typeface="Segoe UI" pitchFamily="34" charset="0"/>
                <a:cs typeface="Segoe UI" pitchFamily="34" charset="0"/>
              </a:rPr>
              <a:t>doc.CreateElement</a:t>
            </a:r>
            <a:r>
              <a:rPr lang="en-US" dirty="0">
                <a:latin typeface="Segoe UI" pitchFamily="34" charset="0"/>
                <a:cs typeface="Segoe UI" pitchFamily="34" charset="0"/>
              </a:rPr>
              <a:t>("contacts")</a:t>
            </a:r>
          </a:p>
          <a:p>
            <a:pPr>
              <a:lnSpc>
                <a:spcPct val="90000"/>
              </a:lnSpc>
            </a:pPr>
            <a:r>
              <a:rPr lang="en-US" dirty="0">
                <a:latin typeface="Segoe UI" pitchFamily="34" charset="0"/>
                <a:cs typeface="Segoe UI" pitchFamily="34" charset="0"/>
              </a:rPr>
              <a:t>For Each </a:t>
            </a:r>
            <a:r>
              <a:rPr lang="en-US" dirty="0" err="1" smtClean="0">
                <a:latin typeface="Segoe UI" pitchFamily="34" charset="0"/>
                <a:cs typeface="Segoe UI" pitchFamily="34" charset="0"/>
              </a:rPr>
              <a:t>cust</a:t>
            </a:r>
            <a:r>
              <a:rPr lang="en-US" dirty="0" smtClean="0">
                <a:latin typeface="Segoe UI" pitchFamily="34" charset="0"/>
                <a:cs typeface="Segoe UI" pitchFamily="34" charset="0"/>
              </a:rPr>
              <a:t> </a:t>
            </a:r>
            <a:r>
              <a:rPr lang="en-US" dirty="0">
                <a:latin typeface="Segoe UI" pitchFamily="34" charset="0"/>
                <a:cs typeface="Segoe UI" pitchFamily="34" charset="0"/>
              </a:rPr>
              <a:t>in Customers</a:t>
            </a:r>
          </a:p>
          <a:p>
            <a:pPr>
              <a:lnSpc>
                <a:spcPct val="90000"/>
              </a:lnSpc>
            </a:pPr>
            <a:r>
              <a:rPr lang="en-US" dirty="0">
                <a:latin typeface="Segoe UI" pitchFamily="34" charset="0"/>
                <a:cs typeface="Segoe UI" pitchFamily="34" charset="0"/>
              </a:rPr>
              <a:t>    If (</a:t>
            </a:r>
            <a:r>
              <a:rPr lang="en-US" dirty="0" err="1" smtClean="0">
                <a:latin typeface="Segoe UI" pitchFamily="34" charset="0"/>
                <a:cs typeface="Segoe UI" pitchFamily="34" charset="0"/>
              </a:rPr>
              <a:t>cust.Country</a:t>
            </a:r>
            <a:r>
              <a:rPr lang="en-US" dirty="0" smtClean="0">
                <a:latin typeface="Segoe UI" pitchFamily="34" charset="0"/>
                <a:cs typeface="Segoe UI" pitchFamily="34" charset="0"/>
              </a:rPr>
              <a:t> </a:t>
            </a:r>
            <a:r>
              <a:rPr lang="en-US" dirty="0">
                <a:latin typeface="Segoe UI" pitchFamily="34" charset="0"/>
                <a:cs typeface="Segoe UI" pitchFamily="34" charset="0"/>
              </a:rPr>
              <a:t>= "USA") </a:t>
            </a:r>
          </a:p>
          <a:p>
            <a:pPr>
              <a:lnSpc>
                <a:spcPct val="90000"/>
              </a:lnSpc>
            </a:pPr>
            <a:r>
              <a:rPr lang="en-US" dirty="0">
                <a:latin typeface="Segoe UI" pitchFamily="34" charset="0"/>
                <a:cs typeface="Segoe UI" pitchFamily="34" charset="0"/>
              </a:rPr>
              <a:t>        Dim e As </a:t>
            </a:r>
            <a:r>
              <a:rPr lang="en-US" dirty="0" err="1">
                <a:latin typeface="Segoe UI" pitchFamily="34" charset="0"/>
                <a:cs typeface="Segoe UI" pitchFamily="34" charset="0"/>
              </a:rPr>
              <a:t>XMLElement</a:t>
            </a:r>
            <a:r>
              <a:rPr lang="en-US" dirty="0">
                <a:latin typeface="Segoe UI" pitchFamily="34" charset="0"/>
                <a:cs typeface="Segoe UI" pitchFamily="34" charset="0"/>
              </a:rPr>
              <a:t> = </a:t>
            </a:r>
            <a:r>
              <a:rPr lang="en-US" dirty="0" err="1">
                <a:latin typeface="Segoe UI" pitchFamily="34" charset="0"/>
                <a:cs typeface="Segoe UI" pitchFamily="34" charset="0"/>
              </a:rPr>
              <a:t>doc.CreateElement</a:t>
            </a:r>
            <a:r>
              <a:rPr lang="en-US" dirty="0">
                <a:latin typeface="Segoe UI" pitchFamily="34" charset="0"/>
                <a:cs typeface="Segoe UI" pitchFamily="34" charset="0"/>
              </a:rPr>
              <a:t>("contact")</a:t>
            </a:r>
          </a:p>
          <a:p>
            <a:pPr>
              <a:lnSpc>
                <a:spcPct val="90000"/>
              </a:lnSpc>
            </a:pPr>
            <a:r>
              <a:rPr lang="en-US" dirty="0">
                <a:latin typeface="Segoe UI" pitchFamily="34" charset="0"/>
                <a:cs typeface="Segoe UI" pitchFamily="34" charset="0"/>
              </a:rPr>
              <a:t>        Dim name As </a:t>
            </a:r>
            <a:r>
              <a:rPr lang="en-US" dirty="0" err="1">
                <a:latin typeface="Segoe UI" pitchFamily="34" charset="0"/>
                <a:cs typeface="Segoe UI" pitchFamily="34" charset="0"/>
              </a:rPr>
              <a:t>XMLElement</a:t>
            </a:r>
            <a:r>
              <a:rPr lang="en-US" dirty="0">
                <a:latin typeface="Segoe UI" pitchFamily="34" charset="0"/>
                <a:cs typeface="Segoe UI" pitchFamily="34" charset="0"/>
              </a:rPr>
              <a:t> = </a:t>
            </a:r>
            <a:r>
              <a:rPr lang="en-US" dirty="0" err="1">
                <a:latin typeface="Segoe UI" pitchFamily="34" charset="0"/>
                <a:cs typeface="Segoe UI" pitchFamily="34" charset="0"/>
              </a:rPr>
              <a:t>doc.CreateElement</a:t>
            </a:r>
            <a:r>
              <a:rPr lang="en-US" dirty="0">
                <a:latin typeface="Segoe UI" pitchFamily="34" charset="0"/>
                <a:cs typeface="Segoe UI" pitchFamily="34" charset="0"/>
              </a:rPr>
              <a:t>("name")</a:t>
            </a:r>
          </a:p>
          <a:p>
            <a:pPr>
              <a:lnSpc>
                <a:spcPct val="90000"/>
              </a:lnSpc>
            </a:pPr>
            <a:r>
              <a:rPr lang="en-US" dirty="0">
                <a:latin typeface="Segoe UI" pitchFamily="34" charset="0"/>
                <a:cs typeface="Segoe UI" pitchFamily="34" charset="0"/>
              </a:rPr>
              <a:t>        </a:t>
            </a:r>
            <a:r>
              <a:rPr lang="en-US" dirty="0" err="1">
                <a:latin typeface="Segoe UI" pitchFamily="34" charset="0"/>
                <a:cs typeface="Segoe UI" pitchFamily="34" charset="0"/>
              </a:rPr>
              <a:t>name.InnerText</a:t>
            </a:r>
            <a:r>
              <a:rPr lang="en-US" dirty="0">
                <a:latin typeface="Segoe UI" pitchFamily="34" charset="0"/>
                <a:cs typeface="Segoe UI" pitchFamily="34" charset="0"/>
              </a:rPr>
              <a:t> = </a:t>
            </a:r>
            <a:r>
              <a:rPr lang="en-US" dirty="0" err="1">
                <a:latin typeface="Segoe UI" pitchFamily="34" charset="0"/>
                <a:cs typeface="Segoe UI" pitchFamily="34" charset="0"/>
              </a:rPr>
              <a:t>c.CompanyName</a:t>
            </a:r>
            <a:endParaRPr lang="en-US" dirty="0">
              <a:latin typeface="Segoe UI" pitchFamily="34" charset="0"/>
              <a:cs typeface="Segoe UI" pitchFamily="34" charset="0"/>
            </a:endParaRPr>
          </a:p>
          <a:p>
            <a:pPr>
              <a:lnSpc>
                <a:spcPct val="90000"/>
              </a:lnSpc>
            </a:pPr>
            <a:r>
              <a:rPr lang="en-US" dirty="0">
                <a:latin typeface="Segoe UI" pitchFamily="34" charset="0"/>
                <a:cs typeface="Segoe UI" pitchFamily="34" charset="0"/>
              </a:rPr>
              <a:t>        </a:t>
            </a:r>
            <a:r>
              <a:rPr lang="en-US" dirty="0" err="1">
                <a:latin typeface="Segoe UI" pitchFamily="34" charset="0"/>
                <a:cs typeface="Segoe UI" pitchFamily="34" charset="0"/>
              </a:rPr>
              <a:t>e.AppendChild</a:t>
            </a:r>
            <a:r>
              <a:rPr lang="en-US" dirty="0">
                <a:latin typeface="Segoe UI" pitchFamily="34" charset="0"/>
                <a:cs typeface="Segoe UI" pitchFamily="34" charset="0"/>
              </a:rPr>
              <a:t>(name)</a:t>
            </a:r>
          </a:p>
          <a:p>
            <a:pPr>
              <a:lnSpc>
                <a:spcPct val="90000"/>
              </a:lnSpc>
            </a:pPr>
            <a:r>
              <a:rPr lang="en-US" dirty="0">
                <a:latin typeface="Segoe UI" pitchFamily="34" charset="0"/>
                <a:cs typeface="Segoe UI" pitchFamily="34" charset="0"/>
              </a:rPr>
              <a:t>        Dim phone As </a:t>
            </a:r>
            <a:r>
              <a:rPr lang="en-US" dirty="0" err="1">
                <a:latin typeface="Segoe UI" pitchFamily="34" charset="0"/>
                <a:cs typeface="Segoe UI" pitchFamily="34" charset="0"/>
              </a:rPr>
              <a:t>XMLElement</a:t>
            </a:r>
            <a:r>
              <a:rPr lang="en-US" dirty="0">
                <a:latin typeface="Segoe UI" pitchFamily="34" charset="0"/>
                <a:cs typeface="Segoe UI" pitchFamily="34" charset="0"/>
              </a:rPr>
              <a:t> = </a:t>
            </a:r>
            <a:r>
              <a:rPr lang="en-US" dirty="0" err="1">
                <a:latin typeface="Segoe UI" pitchFamily="34" charset="0"/>
                <a:cs typeface="Segoe UI" pitchFamily="34" charset="0"/>
              </a:rPr>
              <a:t>doc.CreateElement</a:t>
            </a:r>
            <a:r>
              <a:rPr lang="en-US" dirty="0">
                <a:latin typeface="Segoe UI" pitchFamily="34" charset="0"/>
                <a:cs typeface="Segoe UI" pitchFamily="34" charset="0"/>
              </a:rPr>
              <a:t>("phone")</a:t>
            </a:r>
          </a:p>
          <a:p>
            <a:pPr>
              <a:lnSpc>
                <a:spcPct val="90000"/>
              </a:lnSpc>
            </a:pPr>
            <a:r>
              <a:rPr lang="en-US" dirty="0">
                <a:latin typeface="Segoe UI" pitchFamily="34" charset="0"/>
                <a:cs typeface="Segoe UI" pitchFamily="34" charset="0"/>
              </a:rPr>
              <a:t>        </a:t>
            </a:r>
            <a:r>
              <a:rPr lang="en-US" dirty="0" err="1">
                <a:latin typeface="Segoe UI" pitchFamily="34" charset="0"/>
                <a:cs typeface="Segoe UI" pitchFamily="34" charset="0"/>
              </a:rPr>
              <a:t>phone.InnerText</a:t>
            </a:r>
            <a:r>
              <a:rPr lang="en-US" dirty="0">
                <a:latin typeface="Segoe UI" pitchFamily="34" charset="0"/>
                <a:cs typeface="Segoe UI" pitchFamily="34" charset="0"/>
              </a:rPr>
              <a:t> = </a:t>
            </a:r>
            <a:r>
              <a:rPr lang="en-US" dirty="0" err="1" smtClean="0">
                <a:latin typeface="Segoe UI" pitchFamily="34" charset="0"/>
                <a:cs typeface="Segoe UI" pitchFamily="34" charset="0"/>
              </a:rPr>
              <a:t>cust.Phone</a:t>
            </a:r>
            <a:endParaRPr lang="en-US" dirty="0">
              <a:latin typeface="Segoe UI" pitchFamily="34" charset="0"/>
              <a:cs typeface="Segoe UI" pitchFamily="34" charset="0"/>
            </a:endParaRPr>
          </a:p>
          <a:p>
            <a:pPr>
              <a:lnSpc>
                <a:spcPct val="90000"/>
              </a:lnSpc>
            </a:pPr>
            <a:r>
              <a:rPr lang="en-US" dirty="0">
                <a:latin typeface="Segoe UI" pitchFamily="34" charset="0"/>
                <a:cs typeface="Segoe UI" pitchFamily="34" charset="0"/>
              </a:rPr>
              <a:t>        </a:t>
            </a:r>
            <a:r>
              <a:rPr lang="en-US" dirty="0" err="1">
                <a:latin typeface="Segoe UI" pitchFamily="34" charset="0"/>
                <a:cs typeface="Segoe UI" pitchFamily="34" charset="0"/>
              </a:rPr>
              <a:t>e.AppendChild</a:t>
            </a:r>
            <a:r>
              <a:rPr lang="en-US" dirty="0">
                <a:latin typeface="Segoe UI" pitchFamily="34" charset="0"/>
                <a:cs typeface="Segoe UI" pitchFamily="34" charset="0"/>
              </a:rPr>
              <a:t>(phone)</a:t>
            </a:r>
          </a:p>
          <a:p>
            <a:pPr>
              <a:lnSpc>
                <a:spcPct val="90000"/>
              </a:lnSpc>
            </a:pPr>
            <a:r>
              <a:rPr lang="en-US" dirty="0">
                <a:latin typeface="Segoe UI" pitchFamily="34" charset="0"/>
                <a:cs typeface="Segoe UI" pitchFamily="34" charset="0"/>
              </a:rPr>
              <a:t>        </a:t>
            </a:r>
            <a:r>
              <a:rPr lang="en-US" dirty="0" err="1">
                <a:latin typeface="Segoe UI" pitchFamily="34" charset="0"/>
                <a:cs typeface="Segoe UI" pitchFamily="34" charset="0"/>
              </a:rPr>
              <a:t>contacts.AppendChild</a:t>
            </a:r>
            <a:r>
              <a:rPr lang="en-US" dirty="0">
                <a:latin typeface="Segoe UI" pitchFamily="34" charset="0"/>
                <a:cs typeface="Segoe UI" pitchFamily="34" charset="0"/>
              </a:rPr>
              <a:t>(e)</a:t>
            </a:r>
          </a:p>
          <a:p>
            <a:pPr>
              <a:lnSpc>
                <a:spcPct val="90000"/>
              </a:lnSpc>
            </a:pPr>
            <a:r>
              <a:rPr lang="en-US" dirty="0">
                <a:latin typeface="Segoe UI" pitchFamily="34" charset="0"/>
                <a:cs typeface="Segoe UI" pitchFamily="34" charset="0"/>
              </a:rPr>
              <a:t>    End If</a:t>
            </a:r>
          </a:p>
          <a:p>
            <a:pPr>
              <a:lnSpc>
                <a:spcPct val="90000"/>
              </a:lnSpc>
            </a:pPr>
            <a:r>
              <a:rPr lang="en-US" dirty="0">
                <a:latin typeface="Segoe UI" pitchFamily="34" charset="0"/>
                <a:cs typeface="Segoe UI" pitchFamily="34" charset="0"/>
              </a:rPr>
              <a:t>Next</a:t>
            </a:r>
          </a:p>
          <a:p>
            <a:pPr>
              <a:lnSpc>
                <a:spcPct val="90000"/>
              </a:lnSpc>
            </a:pPr>
            <a:r>
              <a:rPr lang="en-US" dirty="0" err="1">
                <a:latin typeface="Segoe UI" pitchFamily="34" charset="0"/>
                <a:cs typeface="Segoe UI" pitchFamily="34" charset="0"/>
              </a:rPr>
              <a:t>doc.AppendChild</a:t>
            </a:r>
            <a:r>
              <a:rPr lang="en-US" dirty="0">
                <a:latin typeface="Segoe UI" pitchFamily="34" charset="0"/>
                <a:cs typeface="Segoe UI" pitchFamily="34" charset="0"/>
              </a:rPr>
              <a:t>(contacts)</a:t>
            </a:r>
          </a:p>
          <a:p>
            <a:pPr>
              <a:lnSpc>
                <a:spcPct val="90000"/>
              </a:lnSpc>
            </a:pPr>
            <a:endParaRPr lang="en-US" dirty="0">
              <a:latin typeface="Segoe UI" pitchFamily="34" charset="0"/>
              <a:cs typeface="Segoe UI" pitchFamily="34" charset="0"/>
            </a:endParaRPr>
          </a:p>
        </p:txBody>
      </p:sp>
      <p:sp>
        <p:nvSpPr>
          <p:cNvPr id="620549" name="Rectangle 620548"/>
          <p:cNvSpPr>
            <a:spLocks noChangeArrowheads="1"/>
          </p:cNvSpPr>
          <p:nvPr/>
        </p:nvSpPr>
        <p:spPr bwMode="auto">
          <a:xfrm>
            <a:off x="3987209" y="4756296"/>
            <a:ext cx="4387357" cy="1600438"/>
          </a:xfrm>
          <a:prstGeom prst="rect">
            <a:avLst/>
          </a:prstGeom>
          <a:solidFill>
            <a:srgbClr val="808080">
              <a:alpha val="85000"/>
            </a:srgbClr>
          </a:solidFill>
          <a:ln w="12700" cap="rnd" cmpd="sng" algn="ctr">
            <a:solidFill>
              <a:schemeClr val="tx1"/>
            </a:solidFill>
            <a:prstDash val="sysDot"/>
            <a:miter lim="800000"/>
            <a:headEnd type="none" w="med" len="med"/>
            <a:tailEnd type="none" w="med" len="med"/>
          </a:ln>
          <a:effectLst/>
        </p:spPr>
        <p:txBody>
          <a:bodyPr vert="horz" wrap="square" lIns="91440" tIns="45720" rIns="91440" bIns="45720" numCol="1" anchor="t" anchorCtr="0" compatLnSpc="1">
            <a:prstTxWarp prst="textNoShape">
              <a:avLst/>
            </a:prstTxWarp>
            <a:spAutoFit/>
          </a:bodyPr>
          <a:lstStyle/>
          <a:p>
            <a:pPr algn="l"/>
            <a:r>
              <a:rPr lang="en-US" sz="1400" dirty="0">
                <a:effectLst>
                  <a:outerShdw blurRad="38100" dist="38100" dir="2700000" algn="tl">
                    <a:srgbClr val="000000"/>
                  </a:outerShdw>
                </a:effectLst>
                <a:latin typeface="Lucida Console" pitchFamily="49" charset="0"/>
              </a:rPr>
              <a:t>&lt;contacts&gt;</a:t>
            </a:r>
          </a:p>
          <a:p>
            <a:pPr algn="l"/>
            <a:r>
              <a:rPr lang="en-US" sz="1400" dirty="0">
                <a:effectLst>
                  <a:outerShdw blurRad="38100" dist="38100" dir="2700000" algn="tl">
                    <a:srgbClr val="000000"/>
                  </a:outerShdw>
                </a:effectLst>
                <a:latin typeface="Lucida Console" pitchFamily="49" charset="0"/>
              </a:rPr>
              <a:t>   &lt;contact&gt;</a:t>
            </a:r>
          </a:p>
          <a:p>
            <a:pPr algn="l"/>
            <a:r>
              <a:rPr lang="en-US" sz="1400" dirty="0">
                <a:effectLst>
                  <a:outerShdw blurRad="38100" dist="38100" dir="2700000" algn="tl">
                    <a:srgbClr val="000000"/>
                  </a:outerShdw>
                </a:effectLst>
                <a:latin typeface="Lucida Console" pitchFamily="49" charset="0"/>
              </a:rPr>
              <a:t>      &lt;name&gt;Great Lakes Food&lt;/name&gt;</a:t>
            </a:r>
          </a:p>
          <a:p>
            <a:pPr algn="l"/>
            <a:r>
              <a:rPr lang="en-US" sz="1400" dirty="0">
                <a:effectLst>
                  <a:outerShdw blurRad="38100" dist="38100" dir="2700000" algn="tl">
                    <a:srgbClr val="000000"/>
                  </a:outerShdw>
                </a:effectLst>
                <a:latin typeface="Lucida Console" pitchFamily="49" charset="0"/>
              </a:rPr>
              <a:t>      &lt;phone&gt;(503) 555-7123&lt;/phone&gt;</a:t>
            </a:r>
          </a:p>
          <a:p>
            <a:pPr algn="l"/>
            <a:r>
              <a:rPr lang="en-US" sz="1400" dirty="0">
                <a:effectLst>
                  <a:outerShdw blurRad="38100" dist="38100" dir="2700000" algn="tl">
                    <a:srgbClr val="000000"/>
                  </a:outerShdw>
                </a:effectLst>
                <a:latin typeface="Lucida Console" pitchFamily="49" charset="0"/>
              </a:rPr>
              <a:t>   &lt;/contact&gt;</a:t>
            </a:r>
          </a:p>
          <a:p>
            <a:pPr algn="l"/>
            <a:r>
              <a:rPr lang="en-US" sz="1400" dirty="0">
                <a:effectLst>
                  <a:outerShdw blurRad="38100" dist="38100" dir="2700000" algn="tl">
                    <a:srgbClr val="000000"/>
                  </a:outerShdw>
                </a:effectLst>
                <a:latin typeface="Lucida Console" pitchFamily="49" charset="0"/>
              </a:rPr>
              <a:t>   …</a:t>
            </a:r>
          </a:p>
          <a:p>
            <a:pPr algn="l"/>
            <a:r>
              <a:rPr lang="en-US" sz="1400" dirty="0">
                <a:effectLst>
                  <a:outerShdw blurRad="38100" dist="38100" dir="2700000" algn="tl">
                    <a:srgbClr val="000000"/>
                  </a:outerShdw>
                </a:effectLst>
                <a:latin typeface="Lucida Console" pitchFamily="49" charset="0"/>
              </a:rPr>
              <a:t>&lt;/contacts&gt;</a:t>
            </a:r>
          </a:p>
        </p:txBody>
      </p:sp>
      <p:sp>
        <p:nvSpPr>
          <p:cNvPr id="620550" name="Rounded Rectangular Callout 620549"/>
          <p:cNvSpPr>
            <a:spLocks noChangeArrowheads="1"/>
          </p:cNvSpPr>
          <p:nvPr/>
        </p:nvSpPr>
        <p:spPr bwMode="auto">
          <a:xfrm>
            <a:off x="6477000" y="1143000"/>
            <a:ext cx="1905000" cy="838200"/>
          </a:xfrm>
          <a:prstGeom prst="wedgeRoundRectCallout">
            <a:avLst>
              <a:gd name="adj1" fmla="val -84333"/>
              <a:gd name="adj2" fmla="val 67616"/>
              <a:gd name="adj3" fmla="val 16667"/>
            </a:avLst>
          </a:prstGeom>
          <a:gradFill rotWithShape="1">
            <a:gsLst>
              <a:gs pos="18000">
                <a:schemeClr val="hlink">
                  <a:gamma/>
                  <a:shade val="46275"/>
                  <a:invGamma/>
                </a:schemeClr>
              </a:gs>
              <a:gs pos="100000">
                <a:schemeClr val="hlink"/>
              </a:gs>
            </a:gsLst>
            <a:lin ang="2700000" scaled="1"/>
          </a:gradFill>
          <a:ln w="12700" cap="flat" cmpd="sng" algn="ctr">
            <a:solidFill>
              <a:schemeClr val="hlink"/>
            </a:solidFill>
            <a:prstDash val="solid"/>
            <a:miter lim="800000"/>
            <a:headEnd type="none" w="sm" len="sm"/>
            <a:tailEnd type="none" w="sm" len="sm"/>
          </a:ln>
          <a:effectLst/>
        </p:spPr>
        <p:txBody>
          <a:bodyPr vert="horz" wrap="square" lIns="91440" tIns="45720" rIns="91440" bIns="45720" numCol="1" anchor="ctr" anchorCtr="0" compatLnSpc="1">
            <a:prstTxWarp prst="textNoShape">
              <a:avLst/>
            </a:prstTxWarp>
          </a:bodyPr>
          <a:lstStyle/>
          <a:p>
            <a:pPr algn="ctr">
              <a:lnSpc>
                <a:spcPct val="90000"/>
              </a:lnSpc>
            </a:pPr>
            <a:r>
              <a:rPr lang="en-US" dirty="0">
                <a:effectLst>
                  <a:outerShdw blurRad="63500" algn="ctr" rotWithShape="0">
                    <a:prstClr val="black">
                      <a:alpha val="66000"/>
                    </a:prstClr>
                  </a:outerShdw>
                </a:effectLst>
              </a:rPr>
              <a:t>Imperative model</a:t>
            </a:r>
          </a:p>
        </p:txBody>
      </p:sp>
      <p:sp>
        <p:nvSpPr>
          <p:cNvPr id="620551" name="Rounded Rectangular Callout 620550"/>
          <p:cNvSpPr>
            <a:spLocks noChangeArrowheads="1"/>
          </p:cNvSpPr>
          <p:nvPr/>
        </p:nvSpPr>
        <p:spPr bwMode="auto">
          <a:xfrm>
            <a:off x="7010400" y="2133600"/>
            <a:ext cx="1905000" cy="838200"/>
          </a:xfrm>
          <a:prstGeom prst="wedgeRoundRectCallout">
            <a:avLst>
              <a:gd name="adj1" fmla="val -80167"/>
              <a:gd name="adj2" fmla="val -20833"/>
              <a:gd name="adj3" fmla="val 16667"/>
            </a:avLst>
          </a:prstGeom>
          <a:gradFill rotWithShape="1">
            <a:gsLst>
              <a:gs pos="18000">
                <a:schemeClr val="hlink">
                  <a:gamma/>
                  <a:shade val="46275"/>
                  <a:invGamma/>
                </a:schemeClr>
              </a:gs>
              <a:gs pos="100000">
                <a:schemeClr val="hlink"/>
              </a:gs>
            </a:gsLst>
            <a:lin ang="2700000" scaled="1"/>
          </a:gradFill>
          <a:ln w="12700" cap="flat" cmpd="sng" algn="ctr">
            <a:solidFill>
              <a:schemeClr val="hlink"/>
            </a:solidFill>
            <a:prstDash val="solid"/>
            <a:miter lim="800000"/>
            <a:headEnd type="none" w="sm" len="sm"/>
            <a:tailEnd type="none" w="sm" len="sm"/>
          </a:ln>
          <a:effectLst/>
        </p:spPr>
        <p:txBody>
          <a:bodyPr vert="horz" wrap="square" lIns="91440" tIns="45720" rIns="91440" bIns="45720" numCol="1" anchor="ctr" anchorCtr="0" compatLnSpc="1">
            <a:prstTxWarp prst="textNoShape">
              <a:avLst/>
            </a:prstTxWarp>
          </a:bodyPr>
          <a:lstStyle/>
          <a:p>
            <a:pPr algn="ctr">
              <a:lnSpc>
                <a:spcPct val="90000"/>
              </a:lnSpc>
            </a:pPr>
            <a:r>
              <a:rPr lang="en-US" dirty="0" smtClean="0">
                <a:effectLst>
                  <a:outerShdw blurRad="63500" algn="ctr" rotWithShape="0">
                    <a:prstClr val="black">
                      <a:alpha val="66000"/>
                    </a:prstClr>
                  </a:outerShdw>
                </a:effectLst>
              </a:rPr>
              <a:t>Document-centric</a:t>
            </a:r>
            <a:endParaRPr lang="en-US" dirty="0">
              <a:effectLst>
                <a:outerShdw blurRad="63500" algn="ctr" rotWithShape="0">
                  <a:prstClr val="black">
                    <a:alpha val="66000"/>
                  </a:prstClr>
                </a:outerShdw>
              </a:effectLst>
            </a:endParaRPr>
          </a:p>
        </p:txBody>
      </p:sp>
      <p:sp>
        <p:nvSpPr>
          <p:cNvPr id="620552" name="Rounded Rectangular Callout 620551"/>
          <p:cNvSpPr>
            <a:spLocks noChangeArrowheads="1"/>
          </p:cNvSpPr>
          <p:nvPr/>
        </p:nvSpPr>
        <p:spPr bwMode="auto">
          <a:xfrm>
            <a:off x="6858000" y="3124200"/>
            <a:ext cx="1905000" cy="838200"/>
          </a:xfrm>
          <a:prstGeom prst="wedgeRoundRectCallout">
            <a:avLst>
              <a:gd name="adj1" fmla="val -101917"/>
              <a:gd name="adj2" fmla="val -83523"/>
              <a:gd name="adj3" fmla="val 16667"/>
            </a:avLst>
          </a:prstGeom>
          <a:gradFill rotWithShape="1">
            <a:gsLst>
              <a:gs pos="18000">
                <a:schemeClr val="hlink">
                  <a:gamma/>
                  <a:shade val="46275"/>
                  <a:invGamma/>
                </a:schemeClr>
              </a:gs>
              <a:gs pos="100000">
                <a:schemeClr val="hlink"/>
              </a:gs>
            </a:gsLst>
            <a:lin ang="2700000" scaled="1"/>
          </a:gradFill>
          <a:ln w="12700" cap="flat" cmpd="sng" algn="ctr">
            <a:solidFill>
              <a:schemeClr val="hlink"/>
            </a:solidFill>
            <a:prstDash val="solid"/>
            <a:miter lim="800000"/>
            <a:headEnd type="none" w="sm" len="sm"/>
            <a:tailEnd type="none" w="sm" len="sm"/>
          </a:ln>
          <a:effectLst/>
        </p:spPr>
        <p:txBody>
          <a:bodyPr vert="horz" wrap="square" lIns="91440" tIns="45720" rIns="91440" bIns="45720" numCol="1" anchor="ctr" anchorCtr="0" compatLnSpc="1">
            <a:prstTxWarp prst="textNoShape">
              <a:avLst/>
            </a:prstTxWarp>
          </a:bodyPr>
          <a:lstStyle/>
          <a:p>
            <a:pPr algn="ctr">
              <a:lnSpc>
                <a:spcPct val="90000"/>
              </a:lnSpc>
            </a:pPr>
            <a:r>
              <a:rPr lang="en-US">
                <a:effectLst>
                  <a:outerShdw blurRad="63500" algn="ctr" rotWithShape="0">
                    <a:prstClr val="black">
                      <a:alpha val="66000"/>
                    </a:prstClr>
                  </a:outerShdw>
                </a:effectLst>
              </a:rPr>
              <a:t>No integrated queries</a:t>
            </a:r>
          </a:p>
        </p:txBody>
      </p:sp>
      <p:sp>
        <p:nvSpPr>
          <p:cNvPr id="620553" name="Rounded Rectangular Callout 620552"/>
          <p:cNvSpPr>
            <a:spLocks noChangeArrowheads="1"/>
          </p:cNvSpPr>
          <p:nvPr/>
        </p:nvSpPr>
        <p:spPr bwMode="auto">
          <a:xfrm>
            <a:off x="6629400" y="4267200"/>
            <a:ext cx="1905000" cy="838200"/>
          </a:xfrm>
          <a:prstGeom prst="wedgeRoundRectCallout">
            <a:avLst>
              <a:gd name="adj1" fmla="val -60583"/>
              <a:gd name="adj2" fmla="val -87690"/>
              <a:gd name="adj3" fmla="val 16667"/>
            </a:avLst>
          </a:prstGeom>
          <a:gradFill rotWithShape="1">
            <a:gsLst>
              <a:gs pos="18000">
                <a:schemeClr val="hlink">
                  <a:gamma/>
                  <a:shade val="46275"/>
                  <a:invGamma/>
                </a:schemeClr>
              </a:gs>
              <a:gs pos="100000">
                <a:schemeClr val="hlink"/>
              </a:gs>
            </a:gsLst>
            <a:lin ang="2700000" scaled="1"/>
          </a:gradFill>
          <a:ln w="12700" cap="flat" cmpd="sng" algn="ctr">
            <a:solidFill>
              <a:schemeClr val="hlink"/>
            </a:solidFill>
            <a:prstDash val="solid"/>
            <a:miter lim="800000"/>
            <a:headEnd type="none" w="sm" len="sm"/>
            <a:tailEnd type="none" w="sm" len="sm"/>
          </a:ln>
          <a:effectLst/>
        </p:spPr>
        <p:txBody>
          <a:bodyPr vert="horz" wrap="square" lIns="91440" tIns="45720" rIns="91440" bIns="45720" numCol="1" anchor="ctr" anchorCtr="0" compatLnSpc="1">
            <a:prstTxWarp prst="textNoShape">
              <a:avLst/>
            </a:prstTxWarp>
          </a:bodyPr>
          <a:lstStyle/>
          <a:p>
            <a:pPr algn="ctr">
              <a:lnSpc>
                <a:spcPct val="90000"/>
              </a:lnSpc>
            </a:pPr>
            <a:r>
              <a:rPr lang="en-US" dirty="0" smtClean="0">
                <a:effectLst>
                  <a:outerShdw blurRad="63500" algn="ctr" rotWithShape="0">
                    <a:prstClr val="black">
                      <a:alpha val="66000"/>
                    </a:prstClr>
                  </a:outerShdw>
                </a:effectLst>
              </a:rPr>
              <a:t>Memory-intensive</a:t>
            </a:r>
            <a:endParaRPr lang="en-US" dirty="0">
              <a:effectLst>
                <a:outerShdw blurRad="63500" algn="ctr" rotWithShape="0">
                  <a:prstClr val="black">
                    <a:alpha val="66000"/>
                  </a:prstClr>
                </a:outerShdw>
              </a:effectLst>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Title 622593"/>
          <p:cNvSpPr>
            <a:spLocks noGrp="1" noChangeArrowheads="1"/>
          </p:cNvSpPr>
          <p:nvPr>
            <p:ph type="title"/>
          </p:nvPr>
        </p:nvSpPr>
        <p:spPr/>
        <p:txBody>
          <a:bodyPr/>
          <a:lstStyle/>
          <a:p>
            <a:r>
              <a:rPr lang="en-US" smtClean="0"/>
              <a:t>LINQ to XML</a:t>
            </a:r>
            <a:endParaRPr lang="en-US" dirty="0" smtClean="0"/>
          </a:p>
        </p:txBody>
      </p:sp>
      <p:sp>
        <p:nvSpPr>
          <p:cNvPr id="622595" name="Rectangle 622594"/>
          <p:cNvSpPr>
            <a:spLocks noChangeArrowheads="1"/>
          </p:cNvSpPr>
          <p:nvPr/>
        </p:nvSpPr>
        <p:spPr bwMode="auto">
          <a:xfrm>
            <a:off x="685800" y="1828800"/>
            <a:ext cx="7086600" cy="2271391"/>
          </a:xfrm>
          <a:prstGeom prst="rect">
            <a:avLst/>
          </a:prstGeom>
          <a:solidFill>
            <a:schemeClr val="bg1">
              <a:alpha val="34000"/>
            </a:schemeClr>
          </a:solidFill>
          <a:ln w="12700" algn="ctr">
            <a:solidFill>
              <a:schemeClr val="accent5"/>
            </a:solidFill>
            <a:prstDash val="sysDot"/>
            <a:miter lim="800000"/>
            <a:headEnd type="none" w="sm" len="sm"/>
            <a:tailEnd type="none" w="sm" len="sm"/>
          </a:ln>
        </p:spPr>
        <p:txBody>
          <a:bodyPr vert="horz" wrap="square" lIns="182880" tIns="137160" rIns="182880" bIns="137160" numCol="1" anchor="t" anchorCtr="0" compatLnSpc="1">
            <a:prstTxWarp prst="textNoShape">
              <a:avLst/>
            </a:prstTxWarp>
            <a:spAutoFit/>
          </a:bodyPr>
          <a:lstStyle/>
          <a:p>
            <a:pPr>
              <a:lnSpc>
                <a:spcPct val="90000"/>
              </a:lnSpc>
            </a:pPr>
            <a:r>
              <a:rPr lang="en-US" dirty="0">
                <a:latin typeface="Segoe UI" pitchFamily="34" charset="0"/>
                <a:cs typeface="Segoe UI" pitchFamily="34" charset="0"/>
              </a:rPr>
              <a:t>Dim</a:t>
            </a:r>
            <a:r>
              <a:rPr lang="en-US" noProof="1">
                <a:latin typeface="Segoe UI" pitchFamily="34" charset="0"/>
                <a:cs typeface="Segoe UI" pitchFamily="34" charset="0"/>
              </a:rPr>
              <a:t> contacts </a:t>
            </a:r>
            <a:r>
              <a:rPr lang="en-US" dirty="0">
                <a:latin typeface="Segoe UI" pitchFamily="34" charset="0"/>
                <a:cs typeface="Segoe UI" pitchFamily="34" charset="0"/>
              </a:rPr>
              <a:t>As</a:t>
            </a:r>
            <a:r>
              <a:rPr lang="en-US" noProof="1">
                <a:latin typeface="Segoe UI" pitchFamily="34" charset="0"/>
                <a:cs typeface="Segoe UI" pitchFamily="34" charset="0"/>
              </a:rPr>
              <a:t> </a:t>
            </a:r>
            <a:r>
              <a:rPr lang="en-US" dirty="0">
                <a:latin typeface="Segoe UI" pitchFamily="34" charset="0"/>
                <a:cs typeface="Segoe UI" pitchFamily="34" charset="0"/>
              </a:rPr>
              <a:t>Ne</a:t>
            </a:r>
            <a:r>
              <a:rPr lang="en-US" noProof="1">
                <a:latin typeface="Segoe UI" pitchFamily="34" charset="0"/>
                <a:cs typeface="Segoe UI" pitchFamily="34" charset="0"/>
              </a:rPr>
              <a:t>w XElement("contacts",</a:t>
            </a:r>
            <a:r>
              <a:rPr lang="en-US" dirty="0">
                <a:latin typeface="Segoe UI" pitchFamily="34" charset="0"/>
                <a:cs typeface="Segoe UI" pitchFamily="34" charset="0"/>
              </a:rPr>
              <a:t> _</a:t>
            </a:r>
            <a:endParaRPr lang="en-US" noProof="1">
              <a:latin typeface="Segoe UI" pitchFamily="34" charset="0"/>
              <a:cs typeface="Segoe UI" pitchFamily="34" charset="0"/>
            </a:endParaRPr>
          </a:p>
          <a:p>
            <a:pPr>
              <a:lnSpc>
                <a:spcPct val="90000"/>
              </a:lnSpc>
            </a:pPr>
            <a:r>
              <a:rPr lang="en-US" dirty="0">
                <a:latin typeface="Segoe UI" pitchFamily="34" charset="0"/>
                <a:cs typeface="Segoe UI" pitchFamily="34" charset="0"/>
              </a:rPr>
              <a:t>    F</a:t>
            </a:r>
            <a:r>
              <a:rPr lang="en-US" noProof="1">
                <a:latin typeface="Segoe UI" pitchFamily="34" charset="0"/>
                <a:cs typeface="Segoe UI" pitchFamily="34" charset="0"/>
              </a:rPr>
              <a:t>rom </a:t>
            </a:r>
            <a:r>
              <a:rPr lang="en-US" noProof="1" smtClean="0">
                <a:latin typeface="Segoe UI" pitchFamily="34" charset="0"/>
                <a:cs typeface="Segoe UI" pitchFamily="34" charset="0"/>
              </a:rPr>
              <a:t>cust </a:t>
            </a:r>
            <a:r>
              <a:rPr lang="en-US" noProof="1">
                <a:latin typeface="Segoe UI" pitchFamily="34" charset="0"/>
                <a:cs typeface="Segoe UI" pitchFamily="34" charset="0"/>
              </a:rPr>
              <a:t>in customers</a:t>
            </a:r>
            <a:r>
              <a:rPr lang="en-US" dirty="0">
                <a:latin typeface="Segoe UI" pitchFamily="34" charset="0"/>
                <a:cs typeface="Segoe UI" pitchFamily="34" charset="0"/>
              </a:rPr>
              <a:t> _ </a:t>
            </a:r>
          </a:p>
          <a:p>
            <a:pPr>
              <a:lnSpc>
                <a:spcPct val="90000"/>
              </a:lnSpc>
            </a:pPr>
            <a:r>
              <a:rPr lang="en-US" dirty="0">
                <a:latin typeface="Segoe UI" pitchFamily="34" charset="0"/>
                <a:cs typeface="Segoe UI" pitchFamily="34" charset="0"/>
              </a:rPr>
              <a:t>    W</a:t>
            </a:r>
            <a:r>
              <a:rPr lang="en-US" noProof="1">
                <a:latin typeface="Segoe UI" pitchFamily="34" charset="0"/>
                <a:cs typeface="Segoe UI" pitchFamily="34" charset="0"/>
              </a:rPr>
              <a:t>here </a:t>
            </a:r>
            <a:r>
              <a:rPr lang="en-US" noProof="1" smtClean="0">
                <a:latin typeface="Segoe UI" pitchFamily="34" charset="0"/>
                <a:cs typeface="Segoe UI" pitchFamily="34" charset="0"/>
              </a:rPr>
              <a:t>cust.Country </a:t>
            </a:r>
            <a:r>
              <a:rPr lang="en-US" noProof="1">
                <a:latin typeface="Segoe UI" pitchFamily="34" charset="0"/>
                <a:cs typeface="Segoe UI" pitchFamily="34" charset="0"/>
              </a:rPr>
              <a:t>= "USA“</a:t>
            </a:r>
            <a:r>
              <a:rPr lang="en-US" dirty="0">
                <a:latin typeface="Segoe UI" pitchFamily="34" charset="0"/>
                <a:cs typeface="Segoe UI" pitchFamily="34" charset="0"/>
              </a:rPr>
              <a:t> _</a:t>
            </a:r>
            <a:endParaRPr lang="en-US" noProof="1">
              <a:latin typeface="Segoe UI" pitchFamily="34" charset="0"/>
              <a:cs typeface="Segoe UI" pitchFamily="34" charset="0"/>
            </a:endParaRPr>
          </a:p>
          <a:p>
            <a:pPr>
              <a:lnSpc>
                <a:spcPct val="90000"/>
              </a:lnSpc>
            </a:pPr>
            <a:r>
              <a:rPr lang="en-US" dirty="0">
                <a:latin typeface="Segoe UI" pitchFamily="34" charset="0"/>
                <a:cs typeface="Segoe UI" pitchFamily="34" charset="0"/>
              </a:rPr>
              <a:t>    S</a:t>
            </a:r>
            <a:r>
              <a:rPr lang="en-US" noProof="1">
                <a:latin typeface="Segoe UI" pitchFamily="34" charset="0"/>
                <a:cs typeface="Segoe UI" pitchFamily="34" charset="0"/>
              </a:rPr>
              <a:t>elect </a:t>
            </a:r>
            <a:r>
              <a:rPr lang="en-US" dirty="0">
                <a:latin typeface="Segoe UI" pitchFamily="34" charset="0"/>
                <a:cs typeface="Segoe UI" pitchFamily="34" charset="0"/>
              </a:rPr>
              <a:t>N</a:t>
            </a:r>
            <a:r>
              <a:rPr lang="en-US" noProof="1">
                <a:latin typeface="Segoe UI" pitchFamily="34" charset="0"/>
                <a:cs typeface="Segoe UI" pitchFamily="34" charset="0"/>
              </a:rPr>
              <a:t>ew XElement("contact",</a:t>
            </a:r>
            <a:r>
              <a:rPr lang="en-US" dirty="0">
                <a:latin typeface="Segoe UI" pitchFamily="34" charset="0"/>
                <a:cs typeface="Segoe UI" pitchFamily="34" charset="0"/>
              </a:rPr>
              <a:t> _</a:t>
            </a:r>
            <a:endParaRPr lang="en-US" noProof="1">
              <a:latin typeface="Segoe UI" pitchFamily="34" charset="0"/>
              <a:cs typeface="Segoe UI" pitchFamily="34" charset="0"/>
            </a:endParaRPr>
          </a:p>
          <a:p>
            <a:pPr>
              <a:lnSpc>
                <a:spcPct val="90000"/>
              </a:lnSpc>
            </a:pPr>
            <a:r>
              <a:rPr lang="en-US" dirty="0">
                <a:latin typeface="Segoe UI" pitchFamily="34" charset="0"/>
                <a:cs typeface="Segoe UI" pitchFamily="34" charset="0"/>
              </a:rPr>
              <a:t>        </a:t>
            </a:r>
            <a:r>
              <a:rPr lang="en-US" noProof="1" smtClean="0">
                <a:latin typeface="Segoe UI" pitchFamily="34" charset="0"/>
                <a:cs typeface="Segoe UI" pitchFamily="34" charset="0"/>
              </a:rPr>
              <a:t>New </a:t>
            </a:r>
            <a:r>
              <a:rPr lang="en-US" noProof="1">
                <a:latin typeface="Segoe UI" pitchFamily="34" charset="0"/>
                <a:cs typeface="Segoe UI" pitchFamily="34" charset="0"/>
              </a:rPr>
              <a:t>XElement("name", </a:t>
            </a:r>
            <a:r>
              <a:rPr lang="en-US" noProof="1" smtClean="0">
                <a:latin typeface="Segoe UI" pitchFamily="34" charset="0"/>
                <a:cs typeface="Segoe UI" pitchFamily="34" charset="0"/>
              </a:rPr>
              <a:t>cust.CompanyName</a:t>
            </a:r>
            <a:r>
              <a:rPr lang="en-US" noProof="1">
                <a:latin typeface="Segoe UI" pitchFamily="34" charset="0"/>
                <a:cs typeface="Segoe UI" pitchFamily="34" charset="0"/>
              </a:rPr>
              <a:t>),</a:t>
            </a:r>
            <a:r>
              <a:rPr lang="en-US" dirty="0">
                <a:latin typeface="Segoe UI" pitchFamily="34" charset="0"/>
                <a:cs typeface="Segoe UI" pitchFamily="34" charset="0"/>
              </a:rPr>
              <a:t> _</a:t>
            </a:r>
            <a:endParaRPr lang="en-US" noProof="1">
              <a:latin typeface="Segoe UI" pitchFamily="34" charset="0"/>
              <a:cs typeface="Segoe UI" pitchFamily="34" charset="0"/>
            </a:endParaRPr>
          </a:p>
          <a:p>
            <a:pPr>
              <a:lnSpc>
                <a:spcPct val="90000"/>
              </a:lnSpc>
            </a:pPr>
            <a:r>
              <a:rPr lang="en-US" dirty="0">
                <a:latin typeface="Segoe UI" pitchFamily="34" charset="0"/>
                <a:cs typeface="Segoe UI" pitchFamily="34" charset="0"/>
              </a:rPr>
              <a:t>        </a:t>
            </a:r>
            <a:r>
              <a:rPr lang="en-US" noProof="1" smtClean="0">
                <a:latin typeface="Segoe UI" pitchFamily="34" charset="0"/>
                <a:cs typeface="Segoe UI" pitchFamily="34" charset="0"/>
              </a:rPr>
              <a:t>New </a:t>
            </a:r>
            <a:r>
              <a:rPr lang="en-US" noProof="1">
                <a:latin typeface="Segoe UI" pitchFamily="34" charset="0"/>
                <a:cs typeface="Segoe UI" pitchFamily="34" charset="0"/>
              </a:rPr>
              <a:t>XElement("phone", </a:t>
            </a:r>
            <a:r>
              <a:rPr lang="en-US" noProof="1" smtClean="0">
                <a:latin typeface="Segoe UI" pitchFamily="34" charset="0"/>
                <a:cs typeface="Segoe UI" pitchFamily="34" charset="0"/>
              </a:rPr>
              <a:t>cust.Phone</a:t>
            </a:r>
            <a:r>
              <a:rPr lang="en-US" noProof="1">
                <a:latin typeface="Segoe UI" pitchFamily="34" charset="0"/>
                <a:cs typeface="Segoe UI" pitchFamily="34" charset="0"/>
              </a:rPr>
              <a:t>)</a:t>
            </a:r>
            <a:r>
              <a:rPr lang="en-US" dirty="0">
                <a:latin typeface="Segoe UI" pitchFamily="34" charset="0"/>
                <a:cs typeface="Segoe UI" pitchFamily="34" charset="0"/>
              </a:rPr>
              <a:t> _</a:t>
            </a:r>
          </a:p>
          <a:p>
            <a:pPr>
              <a:lnSpc>
                <a:spcPct val="90000"/>
              </a:lnSpc>
            </a:pPr>
            <a:r>
              <a:rPr lang="en-US" dirty="0">
                <a:latin typeface="Segoe UI" pitchFamily="34" charset="0"/>
                <a:cs typeface="Segoe UI" pitchFamily="34" charset="0"/>
              </a:rPr>
              <a:t>    </a:t>
            </a:r>
            <a:r>
              <a:rPr lang="en-US" noProof="1">
                <a:latin typeface="Segoe UI" pitchFamily="34" charset="0"/>
                <a:cs typeface="Segoe UI" pitchFamily="34" charset="0"/>
              </a:rPr>
              <a:t>)</a:t>
            </a:r>
          </a:p>
          <a:p>
            <a:pPr>
              <a:lnSpc>
                <a:spcPct val="90000"/>
              </a:lnSpc>
            </a:pPr>
            <a:r>
              <a:rPr lang="en-US" noProof="1">
                <a:latin typeface="Segoe UI" pitchFamily="34" charset="0"/>
                <a:cs typeface="Segoe UI" pitchFamily="34" charset="0"/>
              </a:rPr>
              <a:t>)</a:t>
            </a:r>
          </a:p>
        </p:txBody>
      </p:sp>
      <p:sp>
        <p:nvSpPr>
          <p:cNvPr id="622597" name="Rounded Rectangular Callout 622596"/>
          <p:cNvSpPr>
            <a:spLocks noChangeArrowheads="1"/>
          </p:cNvSpPr>
          <p:nvPr/>
        </p:nvSpPr>
        <p:spPr bwMode="auto">
          <a:xfrm>
            <a:off x="6161568" y="1297172"/>
            <a:ext cx="1905000" cy="838200"/>
          </a:xfrm>
          <a:prstGeom prst="wedgeRoundRectCallout">
            <a:avLst>
              <a:gd name="adj1" fmla="val -88917"/>
              <a:gd name="adj2" fmla="val 45833"/>
              <a:gd name="adj3" fmla="val 16667"/>
            </a:avLst>
          </a:prstGeom>
          <a:gradFill rotWithShape="1">
            <a:gsLst>
              <a:gs pos="18000">
                <a:schemeClr val="hlink">
                  <a:gamma/>
                  <a:shade val="46275"/>
                  <a:invGamma/>
                </a:schemeClr>
              </a:gs>
              <a:gs pos="100000">
                <a:schemeClr val="hlink"/>
              </a:gs>
            </a:gsLst>
            <a:lin ang="2700000" scaled="1"/>
          </a:gradFill>
          <a:ln w="12700" cap="flat" cmpd="sng" algn="ctr">
            <a:solidFill>
              <a:schemeClr val="hlink"/>
            </a:solidFill>
            <a:prstDash val="solid"/>
            <a:miter lim="800000"/>
            <a:headEnd type="none" w="sm" len="sm"/>
            <a:tailEnd type="none" w="sm" len="sm"/>
          </a:ln>
          <a:effectLst/>
        </p:spPr>
        <p:txBody>
          <a:bodyPr vert="horz" wrap="square" lIns="91440" tIns="45720" rIns="91440" bIns="45720" numCol="1" anchor="ctr" anchorCtr="0" compatLnSpc="1">
            <a:prstTxWarp prst="textNoShape">
              <a:avLst/>
            </a:prstTxWarp>
          </a:bodyPr>
          <a:lstStyle/>
          <a:p>
            <a:pPr algn="ctr">
              <a:lnSpc>
                <a:spcPct val="90000"/>
              </a:lnSpc>
            </a:pPr>
            <a:r>
              <a:rPr lang="en-US" dirty="0">
                <a:effectLst>
                  <a:outerShdw blurRad="63500" algn="ctr" rotWithShape="0">
                    <a:prstClr val="black">
                      <a:alpha val="66000"/>
                    </a:prstClr>
                  </a:outerShdw>
                </a:effectLst>
              </a:rPr>
              <a:t>Declarative model</a:t>
            </a:r>
          </a:p>
        </p:txBody>
      </p:sp>
      <p:sp>
        <p:nvSpPr>
          <p:cNvPr id="622598" name="Rounded Rectangular Callout 622597"/>
          <p:cNvSpPr>
            <a:spLocks noChangeArrowheads="1"/>
          </p:cNvSpPr>
          <p:nvPr/>
        </p:nvSpPr>
        <p:spPr bwMode="auto">
          <a:xfrm>
            <a:off x="4805916" y="2213344"/>
            <a:ext cx="1905000" cy="838200"/>
          </a:xfrm>
          <a:prstGeom prst="wedgeRoundRectCallout">
            <a:avLst>
              <a:gd name="adj1" fmla="val -95417"/>
              <a:gd name="adj2" fmla="val -46782"/>
              <a:gd name="adj3" fmla="val 16667"/>
            </a:avLst>
          </a:prstGeom>
          <a:gradFill rotWithShape="1">
            <a:gsLst>
              <a:gs pos="18000">
                <a:schemeClr val="hlink">
                  <a:gamma/>
                  <a:shade val="46275"/>
                  <a:invGamma/>
                </a:schemeClr>
              </a:gs>
              <a:gs pos="100000">
                <a:schemeClr val="hlink"/>
              </a:gs>
            </a:gsLst>
            <a:lin ang="2700000" scaled="1"/>
          </a:gradFill>
          <a:ln w="12700" cap="flat" cmpd="sng" algn="ctr">
            <a:solidFill>
              <a:schemeClr val="hlink"/>
            </a:solidFill>
            <a:prstDash val="solid"/>
            <a:miter lim="800000"/>
            <a:headEnd type="none" w="sm" len="sm"/>
            <a:tailEnd type="none" w="sm" len="sm"/>
          </a:ln>
          <a:effectLst/>
        </p:spPr>
        <p:txBody>
          <a:bodyPr vert="horz" wrap="square" lIns="91440" tIns="45720" rIns="91440" bIns="45720" numCol="1" anchor="ctr" anchorCtr="0" compatLnSpc="1">
            <a:prstTxWarp prst="textNoShape">
              <a:avLst/>
            </a:prstTxWarp>
          </a:bodyPr>
          <a:lstStyle/>
          <a:p>
            <a:pPr algn="ctr">
              <a:lnSpc>
                <a:spcPct val="90000"/>
              </a:lnSpc>
            </a:pPr>
            <a:r>
              <a:rPr lang="en-US" dirty="0" smtClean="0">
                <a:effectLst>
                  <a:outerShdw blurRad="63500" algn="ctr" rotWithShape="0">
                    <a:prstClr val="black">
                      <a:alpha val="66000"/>
                    </a:prstClr>
                  </a:outerShdw>
                </a:effectLst>
              </a:rPr>
              <a:t>Element-centric</a:t>
            </a:r>
            <a:endParaRPr lang="en-US" dirty="0">
              <a:effectLst>
                <a:outerShdw blurRad="63500" algn="ctr" rotWithShape="0">
                  <a:prstClr val="black">
                    <a:alpha val="66000"/>
                  </a:prstClr>
                </a:outerShdw>
              </a:effectLst>
            </a:endParaRPr>
          </a:p>
        </p:txBody>
      </p:sp>
      <p:sp>
        <p:nvSpPr>
          <p:cNvPr id="622599" name="Rounded Rectangular Callout 622598"/>
          <p:cNvSpPr>
            <a:spLocks noChangeArrowheads="1"/>
          </p:cNvSpPr>
          <p:nvPr/>
        </p:nvSpPr>
        <p:spPr bwMode="auto">
          <a:xfrm>
            <a:off x="5486400" y="3501656"/>
            <a:ext cx="1905000" cy="838200"/>
          </a:xfrm>
          <a:prstGeom prst="wedgeRoundRectCallout">
            <a:avLst>
              <a:gd name="adj1" fmla="val -83917"/>
              <a:gd name="adj2" fmla="val -75380"/>
              <a:gd name="adj3" fmla="val 16667"/>
            </a:avLst>
          </a:prstGeom>
          <a:gradFill rotWithShape="1">
            <a:gsLst>
              <a:gs pos="18000">
                <a:schemeClr val="hlink">
                  <a:gamma/>
                  <a:shade val="46275"/>
                  <a:invGamma/>
                </a:schemeClr>
              </a:gs>
              <a:gs pos="100000">
                <a:schemeClr val="hlink"/>
              </a:gs>
            </a:gsLst>
            <a:lin ang="2700000" scaled="1"/>
          </a:gradFill>
          <a:ln w="12700" cap="flat" cmpd="sng" algn="ctr">
            <a:solidFill>
              <a:schemeClr val="hlink"/>
            </a:solidFill>
            <a:prstDash val="solid"/>
            <a:miter lim="800000"/>
            <a:headEnd type="none" w="sm" len="sm"/>
            <a:tailEnd type="none" w="sm" len="sm"/>
          </a:ln>
          <a:effectLst/>
        </p:spPr>
        <p:txBody>
          <a:bodyPr vert="horz" wrap="square" lIns="91440" tIns="45720" rIns="91440" bIns="45720" numCol="1" anchor="ctr" anchorCtr="0" compatLnSpc="1">
            <a:prstTxWarp prst="textNoShape">
              <a:avLst/>
            </a:prstTxWarp>
          </a:bodyPr>
          <a:lstStyle/>
          <a:p>
            <a:pPr algn="ctr">
              <a:lnSpc>
                <a:spcPct val="90000"/>
              </a:lnSpc>
            </a:pPr>
            <a:r>
              <a:rPr lang="en-US" dirty="0">
                <a:effectLst>
                  <a:outerShdw blurRad="63500" algn="ctr" rotWithShape="0">
                    <a:prstClr val="black">
                      <a:alpha val="66000"/>
                    </a:prstClr>
                  </a:outerShdw>
                </a:effectLst>
              </a:rPr>
              <a:t>Integrated queries</a:t>
            </a:r>
          </a:p>
        </p:txBody>
      </p:sp>
      <p:sp>
        <p:nvSpPr>
          <p:cNvPr id="622600" name="Rounded Rectangular Callout 622599"/>
          <p:cNvSpPr>
            <a:spLocks noChangeArrowheads="1"/>
          </p:cNvSpPr>
          <p:nvPr/>
        </p:nvSpPr>
        <p:spPr bwMode="auto">
          <a:xfrm>
            <a:off x="3292549" y="3951768"/>
            <a:ext cx="1905000" cy="838200"/>
          </a:xfrm>
          <a:prstGeom prst="wedgeRoundRectCallout">
            <a:avLst>
              <a:gd name="adj1" fmla="val -46833"/>
              <a:gd name="adj2" fmla="val -99810"/>
              <a:gd name="adj3" fmla="val 16667"/>
            </a:avLst>
          </a:prstGeom>
          <a:gradFill rotWithShape="1">
            <a:gsLst>
              <a:gs pos="18000">
                <a:schemeClr val="hlink">
                  <a:gamma/>
                  <a:shade val="46275"/>
                  <a:invGamma/>
                </a:schemeClr>
              </a:gs>
              <a:gs pos="100000">
                <a:schemeClr val="hlink"/>
              </a:gs>
            </a:gsLst>
            <a:lin ang="2700000" scaled="1"/>
          </a:gradFill>
          <a:ln w="12700" cap="flat" cmpd="sng" algn="ctr">
            <a:solidFill>
              <a:schemeClr val="hlink"/>
            </a:solidFill>
            <a:prstDash val="solid"/>
            <a:miter lim="800000"/>
            <a:headEnd type="none" w="sm" len="sm"/>
            <a:tailEnd type="none" w="sm" len="sm"/>
          </a:ln>
          <a:effectLst/>
        </p:spPr>
        <p:txBody>
          <a:bodyPr vert="horz" wrap="square" lIns="91440" tIns="45720" rIns="91440" bIns="45720" numCol="1" anchor="ctr" anchorCtr="0" compatLnSpc="1">
            <a:prstTxWarp prst="textNoShape">
              <a:avLst/>
            </a:prstTxWarp>
          </a:bodyPr>
          <a:lstStyle/>
          <a:p>
            <a:pPr algn="ctr">
              <a:lnSpc>
                <a:spcPct val="90000"/>
              </a:lnSpc>
            </a:pPr>
            <a:r>
              <a:rPr lang="en-US" dirty="0">
                <a:effectLst>
                  <a:outerShdw blurRad="63500" algn="ctr" rotWithShape="0">
                    <a:prstClr val="black">
                      <a:alpha val="66000"/>
                    </a:prstClr>
                  </a:outerShdw>
                </a:effectLst>
              </a:rPr>
              <a:t>Smaller and faster</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Title 626689"/>
          <p:cNvSpPr>
            <a:spLocks noGrp="1" noChangeArrowheads="1"/>
          </p:cNvSpPr>
          <p:nvPr>
            <p:ph type="title"/>
          </p:nvPr>
        </p:nvSpPr>
        <p:spPr/>
        <p:txBody>
          <a:bodyPr/>
          <a:lstStyle/>
          <a:p>
            <a:r>
              <a:rPr lang="en-US" dirty="0" smtClean="0"/>
              <a:t>LINQ to XML</a:t>
            </a:r>
          </a:p>
        </p:txBody>
      </p:sp>
      <p:sp>
        <p:nvSpPr>
          <p:cNvPr id="626691" name="Text Placeholder 626690"/>
          <p:cNvSpPr>
            <a:spLocks noGrp="1" noChangeArrowheads="1"/>
          </p:cNvSpPr>
          <p:nvPr>
            <p:ph type="body" idx="1"/>
          </p:nvPr>
        </p:nvSpPr>
        <p:spPr>
          <a:xfrm>
            <a:off x="358323" y="1096118"/>
            <a:ext cx="8659841" cy="5182957"/>
          </a:xfrm>
        </p:spPr>
        <p:txBody>
          <a:bodyPr/>
          <a:lstStyle/>
          <a:p>
            <a:r>
              <a:rPr lang="en-US" dirty="0" smtClean="0"/>
              <a:t>Language integrated query for XML</a:t>
            </a:r>
          </a:p>
          <a:p>
            <a:pPr lvl="1"/>
            <a:r>
              <a:rPr lang="en-US" sz="2400" dirty="0" smtClean="0"/>
              <a:t>Expressive power of </a:t>
            </a:r>
            <a:r>
              <a:rPr lang="en-US" sz="2400" dirty="0" err="1" smtClean="0"/>
              <a:t>XPath</a:t>
            </a:r>
            <a:r>
              <a:rPr lang="en-US" sz="2400" dirty="0" smtClean="0"/>
              <a:t>/</a:t>
            </a:r>
            <a:r>
              <a:rPr lang="en-US" sz="2400" dirty="0" err="1" smtClean="0"/>
              <a:t>Xquery</a:t>
            </a:r>
            <a:endParaRPr lang="en-US" sz="2400" dirty="0" smtClean="0"/>
          </a:p>
          <a:p>
            <a:pPr lvl="1"/>
            <a:r>
              <a:rPr lang="en-US" sz="2400" dirty="0" smtClean="0"/>
              <a:t>But with Visual Basic as your programming </a:t>
            </a:r>
            <a:r>
              <a:rPr lang="en-US" sz="2400" dirty="0" smtClean="0"/>
              <a:t>language</a:t>
            </a:r>
            <a:endParaRPr lang="en-US" sz="2400" dirty="0" smtClean="0"/>
          </a:p>
          <a:p>
            <a:pPr lvl="1"/>
            <a:r>
              <a:rPr lang="en-US" sz="2400" dirty="0" smtClean="0"/>
              <a:t>No conceptual barrier between XML and code</a:t>
            </a:r>
          </a:p>
          <a:p>
            <a:endParaRPr lang="en-US" dirty="0" smtClean="0"/>
          </a:p>
          <a:p>
            <a:r>
              <a:rPr lang="en-US" dirty="0" smtClean="0"/>
              <a:t>Leverages experience with DOM</a:t>
            </a:r>
          </a:p>
          <a:p>
            <a:pPr lvl="1"/>
            <a:r>
              <a:rPr lang="en-US" sz="2400" dirty="0" smtClean="0"/>
              <a:t>Element-centric, not document-centric</a:t>
            </a:r>
          </a:p>
          <a:p>
            <a:pPr lvl="1"/>
            <a:r>
              <a:rPr lang="en-US" sz="2400" dirty="0" smtClean="0"/>
              <a:t>Symmetry in element/attribute APIs</a:t>
            </a:r>
          </a:p>
          <a:p>
            <a:pPr lvl="1"/>
            <a:r>
              <a:rPr lang="en-US" sz="2400" dirty="0" smtClean="0"/>
              <a:t>Functional construction</a:t>
            </a:r>
          </a:p>
          <a:p>
            <a:pPr lvl="1"/>
            <a:r>
              <a:rPr lang="en-US" sz="2400" dirty="0" smtClean="0"/>
              <a:t>Text nodes are just strings</a:t>
            </a:r>
          </a:p>
          <a:p>
            <a:pPr lvl="1"/>
            <a:r>
              <a:rPr lang="en-US" sz="2400" dirty="0" smtClean="0"/>
              <a:t>Simplified XML namespace support</a:t>
            </a:r>
          </a:p>
          <a:p>
            <a:pPr lvl="1"/>
            <a:r>
              <a:rPr lang="en-US" sz="2400" dirty="0" smtClean="0"/>
              <a:t>Faster and smaller than DOM</a:t>
            </a: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2_Visual Studio Blue template 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1193</TotalTime>
  <Words>1880</Words>
  <Application>Microsoft PowerPoint</Application>
  <PresentationFormat>On-screen Show (4:3)</PresentationFormat>
  <Paragraphs>299</Paragraphs>
  <Slides>18</Slides>
  <Notes>18</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2_Visual Studio Blue template Segoe</vt:lpstr>
      <vt:lpstr>White with Courier font for code slides</vt:lpstr>
      <vt:lpstr>Conquering XML with Visual Basic 9</vt:lpstr>
      <vt:lpstr>Who Am I?</vt:lpstr>
      <vt:lpstr>Visual Basic 9 Goals</vt:lpstr>
      <vt:lpstr>Conquering XML (Agenda)</vt:lpstr>
      <vt:lpstr>Language INtegrated Query (LINQ)</vt:lpstr>
      <vt:lpstr>Linq to XML and the  XML Data Type (Getting Started)</vt:lpstr>
      <vt:lpstr>Programming XML Today</vt:lpstr>
      <vt:lpstr>LINQ to XML</vt:lpstr>
      <vt:lpstr>LINQ to XML</vt:lpstr>
      <vt:lpstr>LINQ to XML (aka System.XML.Linq) Creating, Querying, Transforming XML</vt:lpstr>
      <vt:lpstr>Integrated XML in Visual Basic</vt:lpstr>
      <vt:lpstr>XML Literals</vt:lpstr>
      <vt:lpstr>Deep Dive into XML Literals (Evolution Away from the DOM)  </vt:lpstr>
      <vt:lpstr>XML Element Access</vt:lpstr>
      <vt:lpstr>XML Properties and Enabling IntelliSense   </vt:lpstr>
      <vt:lpstr>Tips and Tricks  </vt:lpstr>
      <vt:lpstr>Call to action</vt:lpstr>
      <vt:lpstr>Slide 18</vt:lpstr>
    </vt:vector>
  </TitlesOfParts>
  <Company>Fawcette Technical Publications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 from Redmond: WebCast LINQ – Deep Dive</dc:title>
  <dc:creator>AmandaS@microsoft.com</dc:creator>
  <cp:lastModifiedBy>Beth Massi</cp:lastModifiedBy>
  <cp:revision>43</cp:revision>
  <dcterms:created xsi:type="dcterms:W3CDTF">2004-06-15T18:50:25Z</dcterms:created>
  <dcterms:modified xsi:type="dcterms:W3CDTF">2007-11-05T23:38:38Z</dcterms:modified>
</cp:coreProperties>
</file>