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256" r:id="rId2"/>
    <p:sldId id="257" r:id="rId3"/>
    <p:sldId id="345" r:id="rId4"/>
    <p:sldId id="346" r:id="rId5"/>
    <p:sldId id="350" r:id="rId6"/>
    <p:sldId id="351" r:id="rId7"/>
    <p:sldId id="352" r:id="rId8"/>
    <p:sldId id="353" r:id="rId9"/>
    <p:sldId id="354" r:id="rId10"/>
    <p:sldId id="348" r:id="rId11"/>
    <p:sldId id="355" r:id="rId12"/>
    <p:sldId id="349" r:id="rId13"/>
    <p:sldId id="259" r:id="rId14"/>
    <p:sldId id="260" r:id="rId15"/>
    <p:sldId id="261" r:id="rId16"/>
    <p:sldId id="264" r:id="rId17"/>
    <p:sldId id="265" r:id="rId18"/>
    <p:sldId id="266" r:id="rId19"/>
    <p:sldId id="269" r:id="rId20"/>
    <p:sldId id="270" r:id="rId21"/>
    <p:sldId id="271" r:id="rId22"/>
    <p:sldId id="357" r:id="rId23"/>
    <p:sldId id="273" r:id="rId24"/>
    <p:sldId id="274" r:id="rId25"/>
    <p:sldId id="358" r:id="rId26"/>
    <p:sldId id="359" r:id="rId27"/>
    <p:sldId id="276" r:id="rId28"/>
    <p:sldId id="277" r:id="rId29"/>
    <p:sldId id="278" r:id="rId30"/>
    <p:sldId id="279" r:id="rId31"/>
    <p:sldId id="280" r:id="rId32"/>
    <p:sldId id="281" r:id="rId33"/>
    <p:sldId id="284" r:id="rId34"/>
    <p:sldId id="285" r:id="rId35"/>
    <p:sldId id="286" r:id="rId36"/>
    <p:sldId id="287" r:id="rId37"/>
    <p:sldId id="290" r:id="rId38"/>
    <p:sldId id="360" r:id="rId39"/>
    <p:sldId id="361" r:id="rId40"/>
    <p:sldId id="292" r:id="rId41"/>
    <p:sldId id="293" r:id="rId42"/>
    <p:sldId id="294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63" r:id="rId57"/>
    <p:sldId id="315" r:id="rId58"/>
    <p:sldId id="316" r:id="rId59"/>
    <p:sldId id="317" r:id="rId60"/>
    <p:sldId id="318" r:id="rId61"/>
    <p:sldId id="319" r:id="rId62"/>
    <p:sldId id="320" r:id="rId63"/>
    <p:sldId id="362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3" r:id="rId86"/>
    <p:sldId id="356" r:id="rId87"/>
    <p:sldId id="364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DF324-E53A-42CA-A870-DE0C2AFEAAFB}" type="datetimeFigureOut">
              <a:rPr lang="en-US" smtClean="0"/>
              <a:pPr/>
              <a:t>11/8/2007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7903C-9FE9-4B9F-B342-FEAA426392D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71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72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73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74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75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76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</a:t>
            </a:r>
            <a:r>
              <a:rPr lang="en-GB" baseline="0" dirty="0" smtClean="0"/>
              <a:t> could be better with POST and the Starbucks knows the URI template for PUT</a:t>
            </a:r>
          </a:p>
          <a:p>
            <a:r>
              <a:rPr lang="en-GB" baseline="0" dirty="0" smtClean="0"/>
              <a:t>Let the client only use the Links in the resources to interact with the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77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78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79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80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81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82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83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84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85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FAD20-4B59-4121-8B63-C9B2195130C4}" type="slidenum">
              <a:rPr lang="en-US"/>
              <a:pPr/>
              <a:t>87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2450"/>
            <a:ext cx="5486727" cy="411582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66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67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68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392D-9E3D-4D1F-8506-6340AB4B10ED}" type="slidenum">
              <a:rPr lang="en-GB" smtClean="0"/>
              <a:pPr/>
              <a:t>70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55309" name="Picture 13" descr="ppt_master_title"/>
          <p:cNvPicPr>
            <a:picLocks noChangeAspect="1" noChangeArrowheads="1"/>
          </p:cNvPicPr>
          <p:nvPr/>
        </p:nvPicPr>
        <p:blipFill>
          <a:blip r:embed="rId2"/>
          <a:srcRect l="1941" t="10860"/>
          <a:stretch>
            <a:fillRect/>
          </a:stretch>
        </p:blipFill>
        <p:spPr bwMode="auto">
          <a:xfrm>
            <a:off x="383931" y="260351"/>
            <a:ext cx="8440615" cy="613727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0631" y="3716339"/>
            <a:ext cx="7772400" cy="1470025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6431" y="5276851"/>
            <a:ext cx="6400800" cy="8159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>
                <a:solidFill>
                  <a:srgbClr val="E2FF8F"/>
                </a:solidFill>
              </a:defRPr>
            </a:lvl1pPr>
          </a:lstStyle>
          <a:p>
            <a:fld id="{38431575-0620-4170-9925-432FB937CA93}" type="datetimeFigureOut">
              <a:rPr lang="en-US" smtClean="0"/>
              <a:pPr/>
              <a:t>11/8/2007</a:t>
            </a:fld>
            <a:endParaRPr lang="en-GB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>
                <a:solidFill>
                  <a:srgbClr val="E2FF8F"/>
                </a:solidFill>
              </a:defRPr>
            </a:lvl1pPr>
          </a:lstStyle>
          <a:p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81750"/>
            <a:ext cx="2133600" cy="476250"/>
          </a:xfrm>
        </p:spPr>
        <p:txBody>
          <a:bodyPr/>
          <a:lstStyle>
            <a:lvl1pPr>
              <a:defRPr>
                <a:solidFill>
                  <a:srgbClr val="E2FF8F"/>
                </a:solidFill>
              </a:defRPr>
            </a:lvl1pPr>
          </a:lstStyle>
          <a:p>
            <a:fld id="{CA6AFC7E-7A1E-4D6B-9E37-270579EEF5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31575-0620-4170-9925-432FB937CA93}" type="datetimeFigureOut">
              <a:rPr lang="en-US" smtClean="0"/>
              <a:pPr/>
              <a:t>11/8/2007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AFC7E-7A1E-4D6B-9E37-270579EEF5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31575-0620-4170-9925-432FB937CA93}" type="datetimeFigureOut">
              <a:rPr lang="en-US" smtClean="0"/>
              <a:pPr/>
              <a:t>11/8/2007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AFC7E-7A1E-4D6B-9E37-270579EEF5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46" y="1196976"/>
            <a:ext cx="4283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043" y="1196976"/>
            <a:ext cx="42833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31575-0620-4170-9925-432FB937CA93}" type="datetimeFigureOut">
              <a:rPr lang="en-US" smtClean="0"/>
              <a:pPr/>
              <a:t>11/8/2007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AFC7E-7A1E-4D6B-9E37-270579EEF5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31575-0620-4170-9925-432FB937CA93}" type="datetimeFigureOut">
              <a:rPr lang="en-US" smtClean="0"/>
              <a:pPr/>
              <a:t>11/8/2007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AFC7E-7A1E-4D6B-9E37-270579EEF5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90800" y="198438"/>
            <a:ext cx="6301154" cy="70961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31575-0620-4170-9925-432FB937CA93}" type="datetimeFigureOut">
              <a:rPr lang="en-US" smtClean="0"/>
              <a:pPr/>
              <a:t>11/8/2007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AFC7E-7A1E-4D6B-9E37-270579EEF5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654" y="-1588"/>
            <a:ext cx="844061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98438"/>
            <a:ext cx="6301154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47" y="1196976"/>
            <a:ext cx="87073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38431575-0620-4170-9925-432FB937CA93}" type="datetimeFigureOut">
              <a:rPr lang="en-US" smtClean="0"/>
              <a:pPr/>
              <a:t>11/8/2007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CA6AFC7E-7A1E-4D6B-9E37-270579EEF5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445727" y="379413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445727" y="258764"/>
            <a:ext cx="0" cy="6238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427428" y="1"/>
            <a:ext cx="716573" cy="981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36" name="Picture 12" descr="ppt_master_foot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077" y="6178550"/>
            <a:ext cx="8469923" cy="67945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-14654" y="6669088"/>
            <a:ext cx="931985" cy="1889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93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92175" indent="-1730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A Couple of Ways to Skin an Internet-Scale Cat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Jim Webber</a:t>
            </a:r>
          </a:p>
          <a:p>
            <a:r>
              <a:rPr lang="en-GB" smtClean="0"/>
              <a:t>http://jim.webber.name</a:t>
            </a:r>
            <a:endParaRPr lang="en-GB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Services are Evil?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things:</a:t>
            </a:r>
          </a:p>
          <a:p>
            <a:pPr lvl="1"/>
            <a:r>
              <a:rPr lang="en-GB" dirty="0" smtClean="0"/>
              <a:t>WSDL</a:t>
            </a:r>
          </a:p>
          <a:p>
            <a:pPr lvl="2"/>
            <a:r>
              <a:rPr lang="en-GB" dirty="0" smtClean="0"/>
              <a:t>It’s an XML IDL for RPC </a:t>
            </a:r>
          </a:p>
          <a:p>
            <a:pPr lvl="2"/>
            <a:r>
              <a:rPr lang="en-GB" dirty="0" smtClean="0"/>
              <a:t>Therefore ill-suited for Internet scale</a:t>
            </a:r>
          </a:p>
          <a:p>
            <a:pPr lvl="2">
              <a:buNone/>
            </a:pPr>
            <a:endParaRPr lang="en-GB" dirty="0" smtClean="0"/>
          </a:p>
          <a:p>
            <a:pPr lvl="1"/>
            <a:r>
              <a:rPr lang="en-GB" dirty="0" smtClean="0"/>
              <a:t>All the superfluous WS-* standards and politics</a:t>
            </a:r>
          </a:p>
          <a:p>
            <a:pPr lvl="2"/>
            <a:r>
              <a:rPr lang="en-GB" dirty="0" smtClean="0"/>
              <a:t>Too many dumb WS-</a:t>
            </a:r>
            <a:r>
              <a:rPr lang="en-GB" dirty="0" err="1" smtClean="0"/>
              <a:t>KitchenSink</a:t>
            </a:r>
            <a:r>
              <a:rPr lang="en-GB" dirty="0" smtClean="0"/>
              <a:t> standards</a:t>
            </a:r>
          </a:p>
          <a:p>
            <a:pPr lvl="3"/>
            <a:r>
              <a:rPr lang="en-GB" dirty="0" smtClean="0"/>
              <a:t>Not everything needs to be an OASIS standard!</a:t>
            </a:r>
          </a:p>
          <a:p>
            <a:pPr lvl="2"/>
            <a:r>
              <a:rPr lang="en-GB" dirty="0" smtClean="0"/>
              <a:t>Too many useful tools spent too long in standards wars</a:t>
            </a:r>
          </a:p>
          <a:p>
            <a:pPr lvl="3"/>
            <a:r>
              <a:rPr lang="en-GB" dirty="0" smtClean="0"/>
              <a:t>3 transactions specs? Anyone heard of consistency???</a:t>
            </a:r>
          </a:p>
          <a:p>
            <a:r>
              <a:rPr lang="en-GB" dirty="0" smtClean="0"/>
              <a:t>Toolkits hide messaging model, provide leaky abstractions over a distributed system</a:t>
            </a:r>
          </a:p>
          <a:p>
            <a:pPr lvl="2"/>
            <a:endParaRPr lang="en-GB" dirty="0"/>
          </a:p>
        </p:txBody>
      </p:sp>
      <p:pic>
        <p:nvPicPr>
          <p:cNvPr id="135172" name="Picture 4" descr="http://www.comedycentral.com/press/images/southpark/Cartm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71546"/>
            <a:ext cx="2481299" cy="21050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29554" y="3214686"/>
            <a:ext cx="12144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/>
              <a:t>Photo: Comedy Central</a:t>
            </a:r>
            <a:endParaRPr lang="en-GB" sz="7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357686" y="1071546"/>
            <a:ext cx="2357454" cy="857256"/>
          </a:xfrm>
          <a:prstGeom prst="wedgeRoundRectCallout">
            <a:avLst>
              <a:gd name="adj1" fmla="val 52383"/>
              <a:gd name="adj2" fmla="val 7530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hate WSDL. I </a:t>
            </a:r>
            <a:r>
              <a:rPr lang="en-GB" dirty="0" err="1" smtClean="0"/>
              <a:t>wanna</a:t>
            </a:r>
            <a:r>
              <a:rPr lang="en-GB" dirty="0" smtClean="0"/>
              <a:t> kick it squarely in the nuts!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SSDL Embraces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WSDL is limited to request-response interactions</a:t>
            </a:r>
          </a:p>
          <a:p>
            <a:pPr lvl="1"/>
            <a:r>
              <a:rPr lang="en-GB" dirty="0" smtClean="0"/>
              <a:t>Can theoretically augment with BPEL for conversations</a:t>
            </a:r>
          </a:p>
          <a:p>
            <a:pPr lvl="1"/>
            <a:r>
              <a:rPr lang="en-GB" dirty="0" smtClean="0"/>
              <a:t>In practice tool support is limited, approach is verbose and complex</a:t>
            </a:r>
          </a:p>
          <a:p>
            <a:r>
              <a:rPr lang="en-GB" dirty="0" smtClean="0"/>
              <a:t>SOAP Service Description Language (SSDL) is better!</a:t>
            </a:r>
          </a:p>
          <a:p>
            <a:pPr lvl="1"/>
            <a:r>
              <a:rPr lang="en-GB" dirty="0" smtClean="0"/>
              <a:t>All messages are SOAP + WS-Addressing over arbitrary transports specified by URI</a:t>
            </a:r>
          </a:p>
          <a:p>
            <a:pPr lvl="1"/>
            <a:r>
              <a:rPr lang="en-GB" dirty="0" smtClean="0"/>
              <a:t>Metadata describes conversation state machine for 1...N services</a:t>
            </a:r>
          </a:p>
          <a:p>
            <a:pPr lvl="2"/>
            <a:r>
              <a:rPr lang="en-GB" dirty="0" smtClean="0"/>
              <a:t>It does what WS-Choreography does too!</a:t>
            </a:r>
          </a:p>
          <a:p>
            <a:pPr lvl="1"/>
            <a:r>
              <a:rPr lang="en-GB" dirty="0" smtClean="0"/>
              <a:t>Tool support: http://soya.sourceforge.net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Why Web Services </a:t>
            </a:r>
            <a:r>
              <a:rPr lang="en-GB" sz="2800" b="1" dirty="0" smtClean="0"/>
              <a:t>Rock My World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Good Web Services/SOA are message-oriented</a:t>
            </a:r>
          </a:p>
          <a:p>
            <a:pPr lvl="1"/>
            <a:r>
              <a:rPr lang="en-GB" sz="2000" dirty="0" smtClean="0"/>
              <a:t>TCP/IP is message-oriented and has scaled really well!</a:t>
            </a:r>
          </a:p>
          <a:p>
            <a:pPr lvl="1"/>
            <a:r>
              <a:rPr lang="en-GB" sz="2000" dirty="0" smtClean="0"/>
              <a:t>SOAP Service Description Language provides message-oriented metadata for services</a:t>
            </a:r>
          </a:p>
          <a:p>
            <a:pPr lvl="2"/>
            <a:r>
              <a:rPr lang="en-GB" sz="1800" dirty="0" smtClean="0"/>
              <a:t>WSDL must die, die, die!</a:t>
            </a:r>
          </a:p>
          <a:p>
            <a:r>
              <a:rPr lang="en-GB" sz="2400" dirty="0" smtClean="0"/>
              <a:t>Business processes tend to be message-oriented</a:t>
            </a:r>
          </a:p>
          <a:p>
            <a:pPr lvl="1"/>
            <a:r>
              <a:rPr lang="en-GB" sz="2000" dirty="0" smtClean="0"/>
              <a:t>Easy to map workflows onto</a:t>
            </a:r>
          </a:p>
          <a:p>
            <a:r>
              <a:rPr lang="en-GB" sz="2400" dirty="0" smtClean="0"/>
              <a:t>Loose coupling by default</a:t>
            </a:r>
          </a:p>
          <a:p>
            <a:r>
              <a:rPr lang="en-GB" sz="2400" dirty="0" smtClean="0"/>
              <a:t>End-to-end </a:t>
            </a:r>
            <a:r>
              <a:rPr lang="en-GB" sz="2400" dirty="0" smtClean="0"/>
              <a:t>processing model</a:t>
            </a:r>
          </a:p>
          <a:p>
            <a:pPr lvl="1"/>
            <a:r>
              <a:rPr lang="en-GB" sz="2000" dirty="0" smtClean="0"/>
              <a:t>Defined by </a:t>
            </a:r>
            <a:r>
              <a:rPr lang="en-GB" sz="2000" dirty="0" smtClean="0"/>
              <a:t>SOAP, not WSDL!</a:t>
            </a:r>
            <a:endParaRPr lang="en-GB" sz="2000" dirty="0" smtClean="0"/>
          </a:p>
          <a:p>
            <a:r>
              <a:rPr lang="en-GB" sz="2400" dirty="0" err="1" smtClean="0"/>
              <a:t>Composable</a:t>
            </a:r>
            <a:r>
              <a:rPr lang="en-GB" sz="2400" dirty="0" smtClean="0"/>
              <a:t> model</a:t>
            </a:r>
          </a:p>
          <a:p>
            <a:pPr lvl="1"/>
            <a:r>
              <a:rPr lang="en-GB" sz="2000" dirty="0" smtClean="0"/>
              <a:t>You can ignore all the dumb stuff in the WS-* stack</a:t>
            </a:r>
          </a:p>
          <a:p>
            <a:pPr lvl="2"/>
            <a:r>
              <a:rPr lang="en-GB" sz="1600" dirty="0" smtClean="0"/>
              <a:t>Except WSDL because the toolkits embrace it </a:t>
            </a:r>
            <a:r>
              <a:rPr lang="en-GB" sz="1600" dirty="0" smtClean="0">
                <a:sym typeface="Wingdings" pitchFamily="2" charset="2"/>
              </a:rPr>
              <a:t></a:t>
            </a:r>
            <a:endParaRPr lang="en-GB" sz="1600" dirty="0" smtClean="0"/>
          </a:p>
          <a:p>
            <a:pPr lvl="1"/>
            <a:endParaRPr lang="en-GB" sz="2000" dirty="0"/>
          </a:p>
        </p:txBody>
      </p:sp>
      <p:pic>
        <p:nvPicPr>
          <p:cNvPr id="134146" name="Picture 2" descr="http://www.comedycentral.com/press/images/southpark/St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071810"/>
            <a:ext cx="1643042" cy="2446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29554" y="5572140"/>
            <a:ext cx="12144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/>
              <a:t>Photo: Comedy Central</a:t>
            </a:r>
            <a:endParaRPr lang="en-GB" sz="700" dirty="0"/>
          </a:p>
        </p:txBody>
      </p:sp>
      <p:sp>
        <p:nvSpPr>
          <p:cNvPr id="6" name="TextBox 5"/>
          <p:cNvSpPr txBox="1"/>
          <p:nvPr/>
        </p:nvSpPr>
        <p:spPr>
          <a:xfrm rot="19903233">
            <a:off x="4937034" y="254474"/>
            <a:ext cx="123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Bradley Hand ITC" pitchFamily="66" charset="0"/>
              </a:rPr>
              <a:t>could</a:t>
            </a:r>
            <a:endParaRPr lang="en-GB" sz="36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Abuse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47" y="1196976"/>
            <a:ext cx="6248779" cy="4525963"/>
          </a:xfrm>
        </p:spPr>
        <p:txBody>
          <a:bodyPr/>
          <a:lstStyle/>
          <a:p>
            <a:r>
              <a:rPr lang="en-GB" dirty="0" smtClean="0"/>
              <a:t>Two lo-</a:t>
            </a:r>
            <a:r>
              <a:rPr lang="en-GB" dirty="0" err="1" smtClean="0"/>
              <a:t>fi</a:t>
            </a:r>
            <a:r>
              <a:rPr lang="en-GB" dirty="0" smtClean="0"/>
              <a:t> approaches to</a:t>
            </a:r>
            <a:br>
              <a:rPr lang="en-GB" dirty="0" smtClean="0"/>
            </a:br>
            <a:r>
              <a:rPr lang="en-GB" dirty="0" smtClean="0"/>
              <a:t> “Web” integration</a:t>
            </a:r>
          </a:p>
          <a:p>
            <a:pPr lvl="1"/>
            <a:r>
              <a:rPr lang="en-GB" dirty="0" smtClean="0"/>
              <a:t>URI tunnelling</a:t>
            </a:r>
          </a:p>
          <a:p>
            <a:pPr lvl="1"/>
            <a:r>
              <a:rPr lang="en-GB" dirty="0" smtClean="0"/>
              <a:t>POX</a:t>
            </a:r>
          </a:p>
          <a:p>
            <a:r>
              <a:rPr lang="en-GB" dirty="0" smtClean="0"/>
              <a:t>Both models treat HTTP as a transport</a:t>
            </a:r>
          </a:p>
          <a:p>
            <a:pPr lvl="1"/>
            <a:r>
              <a:rPr lang="en-GB" dirty="0" smtClean="0"/>
              <a:t>More or less</a:t>
            </a:r>
          </a:p>
          <a:p>
            <a:r>
              <a:rPr lang="en-GB" dirty="0" smtClean="0"/>
              <a:t>Yet some of the Web jihadists don’t see this</a:t>
            </a:r>
          </a:p>
          <a:p>
            <a:r>
              <a:rPr lang="en-GB" dirty="0" smtClean="0"/>
              <a:t>Both of these approaches overlay the Web with their own (weak) models...</a:t>
            </a:r>
          </a:p>
        </p:txBody>
      </p:sp>
      <p:pic>
        <p:nvPicPr>
          <p:cNvPr id="6" name="Picture 4" descr="http://www.comedycentral.com/press/images/southpark/Cartm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71546"/>
            <a:ext cx="2481299" cy="21050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29554" y="3214686"/>
            <a:ext cx="12144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/>
              <a:t>Photo: Comedy Central</a:t>
            </a:r>
            <a:endParaRPr lang="en-GB" sz="7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357686" y="1071546"/>
            <a:ext cx="2357454" cy="857256"/>
          </a:xfrm>
          <a:prstGeom prst="wedgeRoundRectCallout">
            <a:avLst>
              <a:gd name="adj1" fmla="val 52383"/>
              <a:gd name="adj2" fmla="val 7530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Tunnelling is all a bunch of tree-hugging hippy crap!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Web Tunnelling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 Services tunnel SOAP over HTTP</a:t>
            </a:r>
          </a:p>
          <a:p>
            <a:pPr lvl="1"/>
            <a:r>
              <a:rPr lang="en-GB" dirty="0" smtClean="0"/>
              <a:t>Using the Web as a transport only</a:t>
            </a:r>
          </a:p>
          <a:p>
            <a:pPr lvl="1"/>
            <a:r>
              <a:rPr lang="en-GB" dirty="0" smtClean="0"/>
              <a:t>Ignoring many of the features for robustness the Web has built in</a:t>
            </a:r>
          </a:p>
          <a:p>
            <a:r>
              <a:rPr lang="en-GB" dirty="0" smtClean="0"/>
              <a:t>Lots of Web people doing the same!</a:t>
            </a:r>
          </a:p>
          <a:p>
            <a:pPr lvl="1"/>
            <a:r>
              <a:rPr lang="en-GB" dirty="0" smtClean="0"/>
              <a:t>URI tunnelling, POX approaches are the most popular styles on today’s Web</a:t>
            </a:r>
          </a:p>
          <a:p>
            <a:pPr lvl="1"/>
            <a:r>
              <a:rPr lang="en-GB" dirty="0" smtClean="0"/>
              <a:t>Worse than SOAP!</a:t>
            </a:r>
          </a:p>
          <a:p>
            <a:pPr lvl="2"/>
            <a:r>
              <a:rPr lang="en-GB" dirty="0" smtClean="0"/>
              <a:t>Less metadata!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715108" y="785794"/>
            <a:ext cx="2428892" cy="1000132"/>
          </a:xfrm>
          <a:prstGeom prst="wedgeRoundRectCallout">
            <a:avLst>
              <a:gd name="adj1" fmla="val -59220"/>
              <a:gd name="adj2" fmla="val 997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Remember: SOAP + WS-Addressing is transport neutral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572132" y="4071942"/>
            <a:ext cx="2428892" cy="1000132"/>
          </a:xfrm>
          <a:prstGeom prst="wedgeRoundRectCallout">
            <a:avLst>
              <a:gd name="adj1" fmla="val -28935"/>
              <a:gd name="adj2" fmla="val -12396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 they claim to be “lightweight” and RESTful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URI Tunnelling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 servers understand URIs</a:t>
            </a:r>
          </a:p>
          <a:p>
            <a:r>
              <a:rPr lang="en-GB" dirty="0" smtClean="0"/>
              <a:t>URIs have structure</a:t>
            </a:r>
          </a:p>
          <a:p>
            <a:r>
              <a:rPr lang="en-GB" dirty="0" smtClean="0"/>
              <a:t>Methods have signatures</a:t>
            </a:r>
          </a:p>
          <a:p>
            <a:r>
              <a:rPr lang="en-GB" dirty="0" smtClean="0"/>
              <a:t>Can match URI structure to method signature</a:t>
            </a:r>
          </a:p>
          <a:p>
            <a:r>
              <a:rPr lang="en-GB" dirty="0" smtClean="0"/>
              <a:t>E.g. </a:t>
            </a:r>
          </a:p>
          <a:p>
            <a:pPr lvl="1"/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http://example.com/addNumbers?p1=10&amp;p2=11</a:t>
            </a:r>
          </a:p>
          <a:p>
            <a:pPr lvl="1"/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addNumbers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j) { return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+ j; }</a:t>
            </a:r>
          </a:p>
          <a:p>
            <a:pPr lvl="1"/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643306" y="3714752"/>
            <a:ext cx="1785950" cy="500066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357290" y="4046184"/>
            <a:ext cx="1857388" cy="500066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286380" y="3714752"/>
            <a:ext cx="2000264" cy="500066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071802" y="4046184"/>
            <a:ext cx="2143140" cy="500066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URI Tunnelling Strengths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Very easy to understand</a:t>
            </a:r>
          </a:p>
          <a:p>
            <a:r>
              <a:rPr lang="en-GB" smtClean="0"/>
              <a:t>Great for simple procedure-calls</a:t>
            </a:r>
          </a:p>
          <a:p>
            <a:r>
              <a:rPr lang="en-GB" smtClean="0"/>
              <a:t>Simple to code</a:t>
            </a:r>
          </a:p>
          <a:p>
            <a:pPr lvl="1"/>
            <a:r>
              <a:rPr lang="en-GB" smtClean="0"/>
              <a:t>Do it with the servlet API, HttpListener, IHttpHandler, Rails controllers, whatever!</a:t>
            </a:r>
          </a:p>
          <a:p>
            <a:r>
              <a:rPr lang="en-GB" smtClean="0"/>
              <a:t>Interoperable</a:t>
            </a:r>
          </a:p>
          <a:p>
            <a:pPr lvl="1"/>
            <a:r>
              <a:rPr lang="en-GB" smtClean="0"/>
              <a:t>It’s just URIs!</a:t>
            </a:r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URI Tunnelling Weaknesses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It’s brittle RPC!</a:t>
            </a:r>
          </a:p>
          <a:p>
            <a:r>
              <a:rPr lang="en-GB" dirty="0" smtClean="0"/>
              <a:t>Tight coupling, no metadata</a:t>
            </a:r>
          </a:p>
          <a:p>
            <a:pPr lvl="1"/>
            <a:r>
              <a:rPr lang="en-GB" dirty="0" smtClean="0"/>
              <a:t>No typing or “return values” specified in the URI</a:t>
            </a:r>
          </a:p>
          <a:p>
            <a:r>
              <a:rPr lang="en-GB" dirty="0" smtClean="0"/>
              <a:t>Not robust – have to handle failure cases manually</a:t>
            </a:r>
          </a:p>
          <a:p>
            <a:r>
              <a:rPr lang="en-GB" dirty="0" smtClean="0"/>
              <a:t>No metadata support</a:t>
            </a:r>
          </a:p>
          <a:p>
            <a:pPr lvl="1"/>
            <a:r>
              <a:rPr lang="en-GB" dirty="0" smtClean="0"/>
              <a:t>Construct the URIs yourself, map them to the function manually</a:t>
            </a:r>
          </a:p>
          <a:p>
            <a:r>
              <a:rPr lang="en-GB" dirty="0" smtClean="0"/>
              <a:t>You can use GET (but also POST)</a:t>
            </a:r>
          </a:p>
          <a:p>
            <a:pPr lvl="1"/>
            <a:r>
              <a:rPr lang="en-GB" dirty="0" smtClean="0"/>
              <a:t>OK for functions, but </a:t>
            </a:r>
            <a:r>
              <a:rPr lang="en-GB" dirty="0" smtClean="0"/>
              <a:t>contrary to the </a:t>
            </a:r>
            <a:r>
              <a:rPr lang="en-GB" dirty="0" smtClean="0"/>
              <a:t>Web for </a:t>
            </a:r>
            <a:r>
              <a:rPr lang="en-GB" dirty="0" smtClean="0"/>
              <a:t>functions with </a:t>
            </a:r>
            <a:r>
              <a:rPr lang="en-GB" dirty="0" smtClean="0"/>
              <a:t>side-affects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POX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Web servers understand how to process requests with bodies</a:t>
            </a:r>
          </a:p>
          <a:p>
            <a:pPr lvl="1"/>
            <a:r>
              <a:rPr lang="en-GB" smtClean="0"/>
              <a:t>Because they understand forms</a:t>
            </a:r>
          </a:p>
          <a:p>
            <a:r>
              <a:rPr lang="en-GB" smtClean="0"/>
              <a:t>And how to respond with a body</a:t>
            </a:r>
          </a:p>
          <a:p>
            <a:pPr lvl="1"/>
            <a:r>
              <a:rPr lang="en-GB" smtClean="0"/>
              <a:t>Because that’s how the Web works</a:t>
            </a:r>
          </a:p>
          <a:p>
            <a:r>
              <a:rPr lang="en-GB" smtClean="0"/>
              <a:t>POX uses XML in the HTTP request and response to move a call stack between client and server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POX Strengths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Simplicity – just use HTTP POST and XML</a:t>
            </a:r>
          </a:p>
          <a:p>
            <a:r>
              <a:rPr lang="en-GB" smtClean="0"/>
              <a:t>Re-use existing infrastructure and libraries</a:t>
            </a:r>
          </a:p>
          <a:p>
            <a:r>
              <a:rPr lang="en-GB" smtClean="0"/>
              <a:t>Interoperable</a:t>
            </a:r>
          </a:p>
          <a:p>
            <a:pPr lvl="1"/>
            <a:r>
              <a:rPr lang="en-GB" smtClean="0"/>
              <a:t>It’s just XML and HTTP POST</a:t>
            </a:r>
          </a:p>
          <a:p>
            <a:r>
              <a:rPr lang="en-GB" smtClean="0"/>
              <a:t>Can use complex data structures</a:t>
            </a:r>
          </a:p>
          <a:p>
            <a:pPr lvl="1"/>
            <a:r>
              <a:rPr lang="en-GB" smtClean="0"/>
              <a:t>By representing them in XML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Roadmap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little Swedish</a:t>
            </a:r>
          </a:p>
          <a:p>
            <a:r>
              <a:rPr lang="en-GB" dirty="0" smtClean="0"/>
              <a:t>Some home truths</a:t>
            </a:r>
            <a:endParaRPr lang="en-GB" dirty="0"/>
          </a:p>
          <a:p>
            <a:pPr lvl="1"/>
            <a:r>
              <a:rPr lang="en-GB" dirty="0" smtClean="0"/>
              <a:t>About Web Services </a:t>
            </a:r>
            <a:r>
              <a:rPr lang="en-GB" i="1" dirty="0" smtClean="0"/>
              <a:t>and</a:t>
            </a:r>
            <a:r>
              <a:rPr lang="en-GB" dirty="0" smtClean="0"/>
              <a:t>  the Web</a:t>
            </a:r>
          </a:p>
          <a:p>
            <a:r>
              <a:rPr lang="en-GB" dirty="0" smtClean="0"/>
              <a:t>Implementing Workflows</a:t>
            </a:r>
          </a:p>
          <a:p>
            <a:pPr lvl="1"/>
            <a:r>
              <a:rPr lang="en-GB" dirty="0" smtClean="0"/>
              <a:t>The Starbuck’s example</a:t>
            </a:r>
          </a:p>
          <a:p>
            <a:r>
              <a:rPr lang="en-GB" dirty="0" smtClean="0"/>
              <a:t>Q&amp;A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POX Weaknesses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Client and server must collude on XML payload</a:t>
            </a:r>
          </a:p>
          <a:p>
            <a:pPr lvl="1"/>
            <a:r>
              <a:rPr lang="en-GB" smtClean="0"/>
              <a:t>Tightly coupled approach</a:t>
            </a:r>
          </a:p>
          <a:p>
            <a:r>
              <a:rPr lang="en-GB" smtClean="0"/>
              <a:t>No metadata support</a:t>
            </a:r>
          </a:p>
          <a:p>
            <a:pPr lvl="1"/>
            <a:r>
              <a:rPr lang="en-GB" smtClean="0"/>
              <a:t>Unless you’re using a POX toolkit that supports WSDL with HTTP binding (like WCF)</a:t>
            </a:r>
          </a:p>
          <a:p>
            <a:r>
              <a:rPr lang="en-GB" smtClean="0"/>
              <a:t>Does not use Web for robustness</a:t>
            </a:r>
          </a:p>
          <a:p>
            <a:r>
              <a:rPr lang="en-GB" smtClean="0"/>
              <a:t>Does not use SOAP + WS-* for robustness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RPC is Commonplace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err is human, to really mess things up you need a computer</a:t>
            </a:r>
          </a:p>
          <a:p>
            <a:r>
              <a:rPr lang="en-GB" dirty="0" smtClean="0"/>
              <a:t>To really, really mess things up you need a distributed system</a:t>
            </a:r>
          </a:p>
          <a:p>
            <a:pPr lvl="1"/>
            <a:r>
              <a:rPr lang="en-GB" dirty="0" smtClean="0"/>
              <a:t>“A Note on Distributed Computing”</a:t>
            </a:r>
          </a:p>
          <a:p>
            <a:r>
              <a:rPr lang="en-GB" dirty="0" smtClean="0"/>
              <a:t>Bad Web Services and Web integration</a:t>
            </a:r>
            <a:br>
              <a:rPr lang="en-GB" dirty="0" smtClean="0"/>
            </a:br>
            <a:r>
              <a:rPr lang="en-GB" dirty="0" smtClean="0"/>
              <a:t>have much in common</a:t>
            </a:r>
          </a:p>
          <a:p>
            <a:pPr lvl="1"/>
            <a:r>
              <a:rPr lang="en-GB" dirty="0" smtClean="0"/>
              <a:t>It’s RPC!</a:t>
            </a:r>
          </a:p>
          <a:p>
            <a:pPr lvl="1"/>
            <a:r>
              <a:rPr lang="en-GB" dirty="0" smtClean="0"/>
              <a:t>With latencies and nasty partial failure characteristics</a:t>
            </a:r>
          </a:p>
          <a:p>
            <a:endParaRPr lang="en-GB" dirty="0" smtClean="0"/>
          </a:p>
        </p:txBody>
      </p:sp>
      <p:pic>
        <p:nvPicPr>
          <p:cNvPr id="5122" name="Picture 2" descr="http://upload.wikimedia.org/wikipedia/en/9/9f/WheresWal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785926"/>
            <a:ext cx="1401877" cy="2633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8800" dirty="0" smtClean="0">
                <a:latin typeface="Courier New" pitchFamily="49" charset="0"/>
                <a:cs typeface="Courier New" pitchFamily="49" charset="0"/>
              </a:rPr>
              <a:t>&lt;/rant&gt;</a:t>
            </a:r>
            <a:endParaRPr lang="en-GB" sz="8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Fundamentals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embrace the Web, we need to understand how it works</a:t>
            </a:r>
          </a:p>
          <a:p>
            <a:pPr lvl="1"/>
            <a:r>
              <a:rPr lang="en-GB" dirty="0" smtClean="0"/>
              <a:t>Which means understanding RFC 2616 to a degree</a:t>
            </a:r>
          </a:p>
          <a:p>
            <a:r>
              <a:rPr lang="en-GB" dirty="0" smtClean="0"/>
              <a:t>The Web is a distributed hypermedia model</a:t>
            </a:r>
          </a:p>
          <a:p>
            <a:pPr lvl="1"/>
            <a:r>
              <a:rPr lang="en-GB" dirty="0" smtClean="0"/>
              <a:t>It doesn’t try to hide that distribution from you!</a:t>
            </a:r>
          </a:p>
          <a:p>
            <a:r>
              <a:rPr lang="en-GB" dirty="0" smtClean="0"/>
              <a:t>Our challenge: </a:t>
            </a:r>
          </a:p>
          <a:p>
            <a:pPr lvl="1"/>
            <a:r>
              <a:rPr lang="en-GB" dirty="0" smtClean="0"/>
              <a:t>Figure out the mapping between our problem domain and the underlying Web platform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Started as a distributed hypermedia platform</a:t>
            </a:r>
          </a:p>
          <a:p>
            <a:pPr lvl="1"/>
            <a:r>
              <a:rPr lang="en-GB" dirty="0" smtClean="0"/>
              <a:t>CERN, Berners-Lee, 1990</a:t>
            </a:r>
          </a:p>
          <a:p>
            <a:r>
              <a:rPr lang="en-GB" dirty="0" smtClean="0"/>
              <a:t>Revolutionised hypermedia</a:t>
            </a:r>
          </a:p>
          <a:p>
            <a:pPr lvl="1"/>
            <a:r>
              <a:rPr lang="en-GB" dirty="0" smtClean="0"/>
              <a:t>Imagine emailing someone a hypermedia deck nowadays!</a:t>
            </a:r>
          </a:p>
          <a:p>
            <a:r>
              <a:rPr lang="en-GB" dirty="0" smtClean="0"/>
              <a:t>Architecture of the Web largely fortuitous</a:t>
            </a:r>
          </a:p>
          <a:p>
            <a:pPr lvl="1"/>
            <a:r>
              <a:rPr lang="en-GB" dirty="0" smtClean="0"/>
              <a:t>W3C and others have since retrofitted/captured the Web’s architectural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REST Architectural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Fielding captured his interpretation of the WWW architecture in his 2000 thesis</a:t>
            </a:r>
          </a:p>
          <a:p>
            <a:pPr lvl="1"/>
            <a:r>
              <a:rPr lang="en-GB" u="sng" dirty="0" err="1" smtClean="0"/>
              <a:t>RE</a:t>
            </a:r>
            <a:r>
              <a:rPr lang="en-GB" dirty="0" err="1" smtClean="0"/>
              <a:t>presentational</a:t>
            </a:r>
            <a:r>
              <a:rPr lang="en-GB" dirty="0" smtClean="0"/>
              <a:t> </a:t>
            </a:r>
            <a:r>
              <a:rPr lang="en-GB" u="sng" dirty="0" smtClean="0"/>
              <a:t>S</a:t>
            </a:r>
            <a:r>
              <a:rPr lang="en-GB" dirty="0" smtClean="0"/>
              <a:t>tate </a:t>
            </a:r>
            <a:r>
              <a:rPr lang="en-GB" u="sng" dirty="0" smtClean="0"/>
              <a:t>T</a:t>
            </a:r>
            <a:r>
              <a:rPr lang="en-GB" dirty="0" smtClean="0"/>
              <a:t>ransfer (REST)</a:t>
            </a:r>
          </a:p>
          <a:p>
            <a:r>
              <a:rPr lang="en-GB" dirty="0" smtClean="0"/>
              <a:t>Since then the Web community has been working on ways to make distributed systems behave more like the Web</a:t>
            </a:r>
          </a:p>
          <a:p>
            <a:pPr lvl="1"/>
            <a:r>
              <a:rPr lang="en-GB" dirty="0" smtClean="0"/>
              <a:t>Championed by some very vocal people!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RESTafarians?</a:t>
            </a:r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4256" y="1411288"/>
            <a:ext cx="2832306" cy="39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25000" contrast="10000"/>
          </a:blip>
          <a:stretch>
            <a:fillRect/>
          </a:stretch>
        </p:blipFill>
        <p:spPr bwMode="auto">
          <a:xfrm>
            <a:off x="5096773" y="1411288"/>
            <a:ext cx="2975689" cy="39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628" y="542926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Mark Baker, </a:t>
            </a:r>
          </a:p>
          <a:p>
            <a:r>
              <a:rPr lang="en-GB" dirty="0" smtClean="0"/>
              <a:t>Photo by Paul Downey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542926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Bob Marley</a:t>
            </a:r>
          </a:p>
          <a:p>
            <a:r>
              <a:rPr lang="en-GB" dirty="0" smtClean="0"/>
              <a:t>Photo by PanAfrican.tv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Scalable</a:t>
            </a:r>
          </a:p>
          <a:p>
            <a:r>
              <a:rPr lang="en-GB" dirty="0" smtClean="0"/>
              <a:t>Fault-tolerant</a:t>
            </a:r>
          </a:p>
          <a:p>
            <a:r>
              <a:rPr lang="en-GB" dirty="0" smtClean="0"/>
              <a:t>Recoverable</a:t>
            </a:r>
          </a:p>
          <a:p>
            <a:r>
              <a:rPr lang="en-GB" dirty="0" smtClean="0"/>
              <a:t>Secure</a:t>
            </a:r>
          </a:p>
          <a:p>
            <a:r>
              <a:rPr lang="en-GB" dirty="0" smtClean="0"/>
              <a:t>Loosely coupled</a:t>
            </a:r>
          </a:p>
          <a:p>
            <a:endParaRPr lang="en-GB" dirty="0" smtClean="0"/>
          </a:p>
          <a:p>
            <a:r>
              <a:rPr lang="en-GB" dirty="0" smtClean="0"/>
              <a:t>Precisely the same characteristics we want in business software systems!</a:t>
            </a:r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Web is truly Internet-scale</a:t>
            </a:r>
          </a:p>
          <a:p>
            <a:pPr lvl="1"/>
            <a:r>
              <a:rPr lang="en-GB" dirty="0" smtClean="0"/>
              <a:t>Uniform interface</a:t>
            </a:r>
          </a:p>
          <a:p>
            <a:pPr lvl="2"/>
            <a:r>
              <a:rPr lang="en-GB" dirty="0" smtClean="0"/>
              <a:t>HTTP defines a standard interface for all actors on the Web</a:t>
            </a:r>
          </a:p>
          <a:p>
            <a:pPr lvl="2"/>
            <a:r>
              <a:rPr lang="en-GB" dirty="0" smtClean="0"/>
              <a:t>Replication and caching is baked into this model</a:t>
            </a:r>
          </a:p>
          <a:p>
            <a:pPr lvl="3"/>
            <a:r>
              <a:rPr lang="en-GB" dirty="0" smtClean="0"/>
              <a:t>Caches have the same interface as real resources!</a:t>
            </a:r>
          </a:p>
          <a:p>
            <a:pPr lvl="1"/>
            <a:r>
              <a:rPr lang="en-GB" dirty="0" smtClean="0"/>
              <a:t>Stateless model</a:t>
            </a:r>
          </a:p>
          <a:p>
            <a:pPr lvl="2"/>
            <a:r>
              <a:rPr lang="en-GB" dirty="0" smtClean="0"/>
              <a:t>Supports horizontal scaling</a:t>
            </a:r>
          </a:p>
          <a:p>
            <a:pPr lvl="2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Fault Tolerant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Web </a:t>
            </a:r>
            <a:r>
              <a:rPr lang="en-GB" dirty="0" smtClean="0"/>
              <a:t>supports a stateless </a:t>
            </a:r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All information required to process a request must be present in that request</a:t>
            </a:r>
          </a:p>
          <a:p>
            <a:pPr lvl="2"/>
            <a:r>
              <a:rPr lang="en-GB" dirty="0" smtClean="0"/>
              <a:t>Sessions are still available, but must be handled in a Web-consistent manner</a:t>
            </a:r>
          </a:p>
          <a:p>
            <a:r>
              <a:rPr lang="en-GB" dirty="0" smtClean="0"/>
              <a:t>Statelessness also means easy replication</a:t>
            </a:r>
          </a:p>
          <a:p>
            <a:pPr lvl="1"/>
            <a:r>
              <a:rPr lang="en-GB" dirty="0" smtClean="0"/>
              <a:t>One Web server is replaceable with another</a:t>
            </a:r>
          </a:p>
          <a:p>
            <a:pPr lvl="1"/>
            <a:r>
              <a:rPr lang="en-GB" dirty="0" smtClean="0"/>
              <a:t>Easy fail-over, horizontal scaling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Jag </a:t>
            </a:r>
            <a:r>
              <a:rPr lang="en-GB" sz="2400" dirty="0" err="1" smtClean="0"/>
              <a:t>heter</a:t>
            </a:r>
            <a:r>
              <a:rPr lang="en-GB" sz="2400" dirty="0" smtClean="0"/>
              <a:t> Jim und </a:t>
            </a:r>
            <a:r>
              <a:rPr lang="en-GB" sz="2400" dirty="0" err="1" smtClean="0"/>
              <a:t>kommer</a:t>
            </a:r>
            <a:r>
              <a:rPr lang="en-GB" sz="2400" dirty="0" smtClean="0"/>
              <a:t> du England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 like Web Services</a:t>
            </a:r>
          </a:p>
          <a:p>
            <a:pPr lvl="1"/>
            <a:r>
              <a:rPr lang="en-GB" dirty="0" smtClean="0"/>
              <a:t>I am a </a:t>
            </a:r>
            <a:r>
              <a:rPr lang="en-GB" dirty="0" err="1" smtClean="0"/>
              <a:t>MESTian</a:t>
            </a:r>
            <a:r>
              <a:rPr lang="en-GB" dirty="0" smtClean="0"/>
              <a:t> at heart</a:t>
            </a:r>
          </a:p>
          <a:p>
            <a:r>
              <a:rPr lang="en-GB" dirty="0" smtClean="0"/>
              <a:t>I like the Web</a:t>
            </a:r>
          </a:p>
          <a:p>
            <a:pPr lvl="1"/>
            <a:r>
              <a:rPr lang="en-GB" dirty="0" smtClean="0"/>
              <a:t>But I have sympathies that lie with the </a:t>
            </a:r>
            <a:r>
              <a:rPr lang="en-GB" dirty="0" err="1" smtClean="0"/>
              <a:t>RESTafarians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wrote this book, about WS-*</a:t>
            </a:r>
            <a:endParaRPr lang="en-GB" dirty="0"/>
          </a:p>
        </p:txBody>
      </p:sp>
      <p:pic>
        <p:nvPicPr>
          <p:cNvPr id="87042" name="Picture 2" descr="Developing Enterprise Web Services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143272" cy="40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Web places emphasis on repeatable information retrieval</a:t>
            </a:r>
          </a:p>
          <a:p>
            <a:pPr lvl="1"/>
            <a:r>
              <a:rPr lang="en-GB" dirty="0" smtClean="0"/>
              <a:t>In failure cases, can safely repeat GET on resources</a:t>
            </a:r>
          </a:p>
          <a:p>
            <a:r>
              <a:rPr lang="en-GB" dirty="0" smtClean="0"/>
              <a:t>HTTP verbs plus rich error handling help to remove guesswork from recovery</a:t>
            </a:r>
          </a:p>
          <a:p>
            <a:pPr lvl="1"/>
            <a:r>
              <a:rPr lang="en-GB" dirty="0" smtClean="0"/>
              <a:t>HTTP statuses tell you what happened!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3305520"/>
          </a:xfrm>
        </p:spPr>
        <p:txBody>
          <a:bodyPr/>
          <a:lstStyle/>
          <a:p>
            <a:r>
              <a:rPr lang="en-GB" dirty="0" smtClean="0"/>
              <a:t>HTTPs is a mature technology</a:t>
            </a:r>
          </a:p>
          <a:p>
            <a:pPr lvl="1"/>
            <a:r>
              <a:rPr lang="en-GB" dirty="0" smtClean="0"/>
              <a:t>Based on SSL for secure point-to-point information retrieval</a:t>
            </a:r>
          </a:p>
          <a:p>
            <a:r>
              <a:rPr lang="en-GB" dirty="0" smtClean="0"/>
              <a:t>Isn’t sympathetic to Web architecture</a:t>
            </a:r>
          </a:p>
          <a:p>
            <a:pPr lvl="1"/>
            <a:r>
              <a:rPr lang="en-GB" dirty="0" smtClean="0"/>
              <a:t>Can’t cache!</a:t>
            </a:r>
          </a:p>
          <a:p>
            <a:r>
              <a:rPr lang="en-GB" dirty="0" smtClean="0"/>
              <a:t>But $billions transacted through HTTPs everyday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Loosely Coupled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Adding a Web site to the WWW does not affect any other existing sites</a:t>
            </a:r>
          </a:p>
          <a:p>
            <a:r>
              <a:rPr lang="en-GB" dirty="0" smtClean="0"/>
              <a:t>All Web actors support the same, uniform interface</a:t>
            </a:r>
          </a:p>
          <a:p>
            <a:pPr lvl="1"/>
            <a:r>
              <a:rPr lang="en-GB" dirty="0" smtClean="0"/>
              <a:t>Easy to plumb new caches, proxies, servers, resources, etc into the Web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Tenets for Web-based Services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Resource-based</a:t>
            </a:r>
          </a:p>
          <a:p>
            <a:pPr lvl="1"/>
            <a:r>
              <a:rPr lang="en-GB" dirty="0" smtClean="0"/>
              <a:t>Rather than service-oriented</a:t>
            </a:r>
          </a:p>
          <a:p>
            <a:r>
              <a:rPr lang="en-GB" dirty="0" smtClean="0"/>
              <a:t>Addressability</a:t>
            </a:r>
          </a:p>
          <a:p>
            <a:pPr lvl="1"/>
            <a:r>
              <a:rPr lang="en-GB" dirty="0" smtClean="0"/>
              <a:t>Interesting things should have names</a:t>
            </a:r>
          </a:p>
          <a:p>
            <a:r>
              <a:rPr lang="en-GB" dirty="0" smtClean="0"/>
              <a:t>Statelessness</a:t>
            </a:r>
          </a:p>
          <a:p>
            <a:pPr lvl="1"/>
            <a:r>
              <a:rPr lang="en-GB" dirty="0" smtClean="0"/>
              <a:t>No </a:t>
            </a:r>
            <a:r>
              <a:rPr lang="en-GB" dirty="0" err="1" smtClean="0"/>
              <a:t>stateful</a:t>
            </a:r>
            <a:r>
              <a:rPr lang="en-GB" dirty="0" smtClean="0"/>
              <a:t> conversations with a resource</a:t>
            </a:r>
          </a:p>
          <a:p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Resources can be serialised into representations</a:t>
            </a:r>
          </a:p>
          <a:p>
            <a:r>
              <a:rPr lang="en-GB" dirty="0" smtClean="0"/>
              <a:t>Links</a:t>
            </a:r>
          </a:p>
          <a:p>
            <a:pPr lvl="1"/>
            <a:r>
              <a:rPr lang="en-GB" dirty="0" smtClean="0"/>
              <a:t>Resources </a:t>
            </a:r>
          </a:p>
          <a:p>
            <a:r>
              <a:rPr lang="en-GB" dirty="0" smtClean="0"/>
              <a:t>Uniform Interface</a:t>
            </a:r>
          </a:p>
          <a:p>
            <a:pPr lvl="1"/>
            <a:r>
              <a:rPr lang="en-GB" dirty="0" smtClean="0"/>
              <a:t>No plumbing surprises!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resource is something “interesting” in your system</a:t>
            </a:r>
          </a:p>
          <a:p>
            <a:r>
              <a:rPr lang="en-GB" dirty="0" smtClean="0"/>
              <a:t>Can be anything</a:t>
            </a:r>
          </a:p>
          <a:p>
            <a:pPr lvl="1"/>
            <a:r>
              <a:rPr lang="en-GB" dirty="0" smtClean="0"/>
              <a:t>Spreadsheet (or one of its cells)</a:t>
            </a:r>
          </a:p>
          <a:p>
            <a:pPr lvl="1"/>
            <a:r>
              <a:rPr lang="en-GB" dirty="0" smtClean="0"/>
              <a:t>Blog posting</a:t>
            </a:r>
          </a:p>
          <a:p>
            <a:pPr lvl="1"/>
            <a:r>
              <a:rPr lang="en-GB" dirty="0" smtClean="0"/>
              <a:t>Printer</a:t>
            </a:r>
          </a:p>
          <a:p>
            <a:pPr lvl="1"/>
            <a:r>
              <a:rPr lang="en-GB" dirty="0" smtClean="0"/>
              <a:t>Winning lottery numbers</a:t>
            </a:r>
          </a:p>
          <a:p>
            <a:pPr lvl="1"/>
            <a:r>
              <a:rPr lang="en-GB" dirty="0" smtClean="0"/>
              <a:t>A transaction</a:t>
            </a:r>
          </a:p>
          <a:p>
            <a:pPr lvl="1"/>
            <a:r>
              <a:rPr lang="en-GB" dirty="0" smtClean="0"/>
              <a:t>Others?</a:t>
            </a:r>
          </a:p>
          <a:p>
            <a:r>
              <a:rPr lang="en-GB" dirty="0" smtClean="0"/>
              <a:t>Making your system Web-friendly increases its surface area</a:t>
            </a:r>
          </a:p>
          <a:p>
            <a:pPr lvl="1"/>
            <a:r>
              <a:rPr lang="en-GB" dirty="0" smtClean="0"/>
              <a:t>You expose many resources, rather than fewer endpoints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Representations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deal with representations of resources</a:t>
            </a:r>
          </a:p>
          <a:p>
            <a:pPr lvl="1"/>
            <a:r>
              <a:rPr lang="en-GB" dirty="0" smtClean="0"/>
              <a:t>Not the resources themselves</a:t>
            </a:r>
          </a:p>
          <a:p>
            <a:pPr lvl="2"/>
            <a:r>
              <a:rPr lang="en-GB" dirty="0" smtClean="0"/>
              <a:t>“Pass-by-value” semantics</a:t>
            </a:r>
          </a:p>
          <a:p>
            <a:pPr lvl="1"/>
            <a:r>
              <a:rPr lang="en-GB" dirty="0" smtClean="0"/>
              <a:t>Representation can be in any format</a:t>
            </a:r>
          </a:p>
          <a:p>
            <a:pPr lvl="2"/>
            <a:r>
              <a:rPr lang="en-GB" dirty="0" smtClean="0"/>
              <a:t>Any media type</a:t>
            </a:r>
          </a:p>
          <a:p>
            <a:r>
              <a:rPr lang="en-GB" dirty="0" smtClean="0"/>
              <a:t>Each resource has one or more representations</a:t>
            </a:r>
          </a:p>
          <a:p>
            <a:pPr lvl="1"/>
            <a:r>
              <a:rPr lang="en-GB" dirty="0" smtClean="0"/>
              <a:t>Representations like JSON or XML are good for Web-based services</a:t>
            </a:r>
          </a:p>
          <a:p>
            <a:r>
              <a:rPr lang="en-GB" dirty="0" smtClean="0"/>
              <a:t>Each resource implements the uniform HTTP interface</a:t>
            </a:r>
          </a:p>
          <a:p>
            <a:r>
              <a:rPr lang="en-GB" dirty="0" smtClean="0"/>
              <a:t>Resources have names and addresses (URIs)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Architecture</a:t>
            </a:r>
            <a:endParaRPr lang="en-GB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87388" y="2308225"/>
          <a:ext cx="7770812" cy="2239963"/>
        </p:xfrm>
        <a:graphic>
          <a:graphicData uri="http://schemas.openxmlformats.org/presentationml/2006/ole">
            <p:oleObj spid="_x0000_s2050" name="Visio" r:id="rId3" imgW="7771591" imgH="2239794" progId="Visio.Drawing.11">
              <p:embed/>
            </p:oleObj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5357818" y="5286388"/>
            <a:ext cx="2857520" cy="1000132"/>
          </a:xfrm>
          <a:prstGeom prst="wedgeRoundRectCallout">
            <a:avLst>
              <a:gd name="adj1" fmla="val 36958"/>
              <a:gd name="adj2" fmla="val -20905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Physical Resources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714744" y="4214818"/>
            <a:ext cx="2857520" cy="1000132"/>
          </a:xfrm>
          <a:prstGeom prst="wedgeRoundRectCallout">
            <a:avLst>
              <a:gd name="adj1" fmla="val 20720"/>
              <a:gd name="adj2" fmla="val -12718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Logical Resources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500298" y="1285860"/>
            <a:ext cx="2857520" cy="1000132"/>
          </a:xfrm>
          <a:prstGeom prst="wedgeRoundRectCallout">
            <a:avLst>
              <a:gd name="adj1" fmla="val 48421"/>
              <a:gd name="adj2" fmla="val 10070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Uniform Interface</a:t>
            </a:r>
          </a:p>
          <a:p>
            <a:pPr algn="ctr"/>
            <a:r>
              <a:rPr lang="en-GB" dirty="0" smtClean="0"/>
              <a:t>(Web Server)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00034" y="4857760"/>
            <a:ext cx="2857520" cy="1000132"/>
          </a:xfrm>
          <a:prstGeom prst="wedgeRoundRectCallout">
            <a:avLst>
              <a:gd name="adj1" fmla="val 49376"/>
              <a:gd name="adj2" fmla="val -21997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Representation</a:t>
            </a:r>
          </a:p>
          <a:p>
            <a:pPr algn="ctr"/>
            <a:r>
              <a:rPr lang="en-GB" dirty="0" smtClean="0"/>
              <a:t>(e.g. XML document)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14348" y="1071546"/>
            <a:ext cx="1714544" cy="1000132"/>
          </a:xfrm>
          <a:prstGeom prst="wedgeRoundRectCallout">
            <a:avLst>
              <a:gd name="adj1" fmla="val -2842"/>
              <a:gd name="adj2" fmla="val 1348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Consumer</a:t>
            </a:r>
          </a:p>
          <a:p>
            <a:pPr algn="ctr"/>
            <a:r>
              <a:rPr lang="en-GB" dirty="0" smtClean="0"/>
              <a:t>(Web Client)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Resource URIs should be descriptive, predictable?</a:t>
            </a:r>
          </a:p>
          <a:p>
            <a:pPr lvl="1"/>
            <a:r>
              <a:rPr lang="en-GB" dirty="0" smtClean="0"/>
              <a:t>http://spreadsheet/cells/a2,a9</a:t>
            </a:r>
          </a:p>
          <a:p>
            <a:pPr lvl="1"/>
            <a:r>
              <a:rPr lang="en-GB" dirty="0" smtClean="0"/>
              <a:t>http://jim.webber.name/2007/06.aspx</a:t>
            </a:r>
          </a:p>
          <a:p>
            <a:pPr lvl="2"/>
            <a:r>
              <a:rPr lang="en-GB" dirty="0" smtClean="0"/>
              <a:t>Convey some ideas about how the underlying resources are arranged</a:t>
            </a:r>
          </a:p>
          <a:p>
            <a:pPr lvl="2"/>
            <a:r>
              <a:rPr lang="en-GB" dirty="0" smtClean="0"/>
              <a:t>Can infer http://spreadsheet/cells/b0,b10 and http://jim.webber.name/2005/05.aspx for example</a:t>
            </a:r>
          </a:p>
          <a:p>
            <a:r>
              <a:rPr lang="en-GB" dirty="0" smtClean="0"/>
              <a:t>URIs should be opaque?</a:t>
            </a:r>
          </a:p>
          <a:p>
            <a:pPr lvl="1"/>
            <a:r>
              <a:rPr lang="en-GB" dirty="0" smtClean="0"/>
              <a:t>http://tinyurl.com/6</a:t>
            </a:r>
          </a:p>
          <a:p>
            <a:pPr lvl="1"/>
            <a:r>
              <a:rPr lang="en-GB" dirty="0" smtClean="0"/>
              <a:t>TimBL says “opque URIs are cool”</a:t>
            </a:r>
          </a:p>
          <a:p>
            <a:pPr lvl="2"/>
            <a:r>
              <a:rPr lang="en-GB" dirty="0" smtClean="0"/>
              <a:t>Convey no semantics, can’t infer anything from them</a:t>
            </a:r>
          </a:p>
          <a:p>
            <a:pPr lvl="3"/>
            <a:r>
              <a:rPr lang="en-GB" dirty="0" smtClean="0"/>
              <a:t>Can’t introduce coupling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786578" y="142852"/>
            <a:ext cx="2071702" cy="1000132"/>
          </a:xfrm>
          <a:prstGeom prst="wedgeRoundRectCallout">
            <a:avLst>
              <a:gd name="adj1" fmla="val -48514"/>
              <a:gd name="adj2" fmla="val 7149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See URI Templates later...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URI Templates, in brief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497143"/>
          </a:xfrm>
        </p:spPr>
        <p:txBody>
          <a:bodyPr>
            <a:normAutofit/>
          </a:bodyPr>
          <a:lstStyle/>
          <a:p>
            <a:r>
              <a:rPr lang="en-GB" dirty="0" smtClean="0"/>
              <a:t>Use URI templates to make your resource structure easy to understand – transparent!</a:t>
            </a:r>
          </a:p>
          <a:p>
            <a:r>
              <a:rPr lang="en-GB" dirty="0" smtClean="0"/>
              <a:t>For Amazon S3 (storage service) it’s easy:</a:t>
            </a:r>
          </a:p>
          <a:p>
            <a:pPr lvl="1"/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http://s3.amazon.com/{bucket-name}/{object-name}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4071942"/>
            <a:ext cx="3643338" cy="185738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Bucket1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85786" y="4643446"/>
            <a:ext cx="1143008" cy="64294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Object1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143108" y="4214818"/>
            <a:ext cx="1143008" cy="64294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Object2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714612" y="5143512"/>
            <a:ext cx="1143008" cy="64294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Object3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857752" y="4071942"/>
            <a:ext cx="3643338" cy="185738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Bucket2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5214942" y="4714884"/>
            <a:ext cx="1143008" cy="64294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Object1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7072330" y="5072074"/>
            <a:ext cx="1143008" cy="64294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Object2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URI Templates in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you can reason about a URI, you can apply the standard HTTP techniques to it</a:t>
            </a:r>
          </a:p>
          <a:p>
            <a:pPr lvl="1"/>
            <a:r>
              <a:rPr lang="en-GB" dirty="0" smtClean="0"/>
              <a:t>Because of the uniform interface</a:t>
            </a:r>
          </a:p>
          <a:p>
            <a:r>
              <a:rPr lang="en-GB" dirty="0" smtClean="0"/>
              <a:t>You have metadata for each resource</a:t>
            </a:r>
          </a:p>
          <a:p>
            <a:pPr lvl="1"/>
            <a:r>
              <a:rPr lang="en-GB" dirty="0" smtClean="0"/>
              <a:t>OPTIONS, HEAD</a:t>
            </a:r>
          </a:p>
          <a:p>
            <a:pPr lvl="1"/>
            <a:r>
              <a:rPr lang="en-GB" dirty="0" smtClean="0"/>
              <a:t>Which yield permitted verbs and resource representations</a:t>
            </a:r>
          </a:p>
          <a:p>
            <a:r>
              <a:rPr lang="en-GB" dirty="0" smtClean="0"/>
              <a:t>Can program against this easily using Web client libraries and regular expressions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Jag </a:t>
            </a:r>
            <a:r>
              <a:rPr lang="en-GB" sz="2400" dirty="0" err="1" smtClean="0"/>
              <a:t>heter</a:t>
            </a:r>
            <a:r>
              <a:rPr lang="en-GB" sz="2400" dirty="0" smtClean="0"/>
              <a:t> Jim und </a:t>
            </a:r>
            <a:r>
              <a:rPr lang="en-GB" sz="2400" dirty="0" err="1" smtClean="0"/>
              <a:t>kommer</a:t>
            </a:r>
            <a:r>
              <a:rPr lang="en-GB" sz="2400" dirty="0" smtClean="0"/>
              <a:t> du England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 like Web Services</a:t>
            </a:r>
          </a:p>
          <a:p>
            <a:pPr lvl="1"/>
            <a:r>
              <a:rPr lang="en-GB" dirty="0" smtClean="0"/>
              <a:t>I am a </a:t>
            </a:r>
            <a:r>
              <a:rPr lang="en-GB" dirty="0" err="1" smtClean="0"/>
              <a:t>MESTian</a:t>
            </a:r>
            <a:r>
              <a:rPr lang="en-GB" dirty="0" smtClean="0"/>
              <a:t> at heart</a:t>
            </a:r>
          </a:p>
          <a:p>
            <a:r>
              <a:rPr lang="en-GB" dirty="0" smtClean="0"/>
              <a:t>I like the Web</a:t>
            </a:r>
          </a:p>
          <a:p>
            <a:pPr lvl="1"/>
            <a:r>
              <a:rPr lang="en-GB" dirty="0" smtClean="0"/>
              <a:t>But I have sympathies that lie with the </a:t>
            </a:r>
            <a:r>
              <a:rPr lang="en-GB" dirty="0" err="1" smtClean="0"/>
              <a:t>RESTafarians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am “similarly minded”</a:t>
            </a:r>
            <a:endParaRPr lang="en-GB" dirty="0"/>
          </a:p>
        </p:txBody>
      </p:sp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993" y="2214554"/>
            <a:ext cx="5082601" cy="385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785786" y="4000504"/>
            <a:ext cx="2357454" cy="785818"/>
          </a:xfrm>
          <a:prstGeom prst="wedgeRoundRectCallout">
            <a:avLst>
              <a:gd name="adj1" fmla="val 115890"/>
              <a:gd name="adj2" fmla="val -23989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Mark Baker’s consulting company, </a:t>
            </a:r>
            <a:r>
              <a:rPr lang="en-GB" dirty="0" err="1" smtClean="0"/>
              <a:t>Coactus</a:t>
            </a:r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000100" y="5429264"/>
            <a:ext cx="2071702" cy="785818"/>
          </a:xfrm>
          <a:prstGeom prst="wedgeRoundRectCallout">
            <a:avLst>
              <a:gd name="adj1" fmla="val 112959"/>
              <a:gd name="adj2" fmla="val -840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That’s 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Connectedness is good in Web-based systems</a:t>
            </a:r>
          </a:p>
          <a:p>
            <a:r>
              <a:rPr lang="en-GB" dirty="0" smtClean="0"/>
              <a:t>Resource representations can contain other URIs</a:t>
            </a:r>
          </a:p>
          <a:p>
            <a:pPr lvl="1"/>
            <a:r>
              <a:rPr lang="en-GB" dirty="0" smtClean="0"/>
              <a:t>Resources contain links (or URI templates) to other resources</a:t>
            </a:r>
          </a:p>
          <a:p>
            <a:r>
              <a:rPr lang="en-GB" dirty="0" smtClean="0"/>
              <a:t>Links act as state transitions</a:t>
            </a:r>
          </a:p>
          <a:p>
            <a:pPr lvl="1"/>
            <a:r>
              <a:rPr lang="en-GB" dirty="0" smtClean="0"/>
              <a:t>Think of resources as states in a state machine</a:t>
            </a:r>
          </a:p>
          <a:p>
            <a:pPr lvl="1"/>
            <a:r>
              <a:rPr lang="en-GB" dirty="0" smtClean="0"/>
              <a:t>And links as state transitions</a:t>
            </a:r>
          </a:p>
          <a:p>
            <a:r>
              <a:rPr lang="en-GB" dirty="0" smtClean="0"/>
              <a:t>Application (conversation) state is captured in terms of these states</a:t>
            </a:r>
          </a:p>
          <a:p>
            <a:pPr lvl="1"/>
            <a:r>
              <a:rPr lang="en-GB" dirty="0" smtClean="0"/>
              <a:t>Server state is captured in the resources themselves, and their underlying data stores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HTTP Verbs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Retrieve a representation of a resource: GET</a:t>
            </a:r>
          </a:p>
          <a:p>
            <a:r>
              <a:rPr lang="en-GB" dirty="0" smtClean="0"/>
              <a:t>Get metadata about an existing resource: HEAD</a:t>
            </a:r>
          </a:p>
          <a:p>
            <a:r>
              <a:rPr lang="en-GB" dirty="0" smtClean="0"/>
              <a:t>Create a new resource: PUT to a new URI,</a:t>
            </a:r>
            <a:br>
              <a:rPr lang="en-GB" dirty="0" smtClean="0"/>
            </a:br>
            <a:r>
              <a:rPr lang="en-GB" dirty="0" smtClean="0"/>
              <a:t>or POST to an existing URI</a:t>
            </a:r>
          </a:p>
          <a:p>
            <a:r>
              <a:rPr lang="en-GB" dirty="0" smtClean="0"/>
              <a:t>Modify an existing resource: PUT to an</a:t>
            </a:r>
            <a:br>
              <a:rPr lang="en-GB" dirty="0" smtClean="0"/>
            </a:br>
            <a:r>
              <a:rPr lang="en-GB" dirty="0" smtClean="0"/>
              <a:t>existing URI</a:t>
            </a:r>
          </a:p>
          <a:p>
            <a:r>
              <a:rPr lang="en-GB" dirty="0" smtClean="0"/>
              <a:t>Delete an existing resource: DELETE</a:t>
            </a:r>
          </a:p>
          <a:p>
            <a:r>
              <a:rPr lang="en-GB" dirty="0" smtClean="0"/>
              <a:t>See which of the verbs the resource</a:t>
            </a:r>
            <a:br>
              <a:rPr lang="en-GB" dirty="0" smtClean="0"/>
            </a:br>
            <a:r>
              <a:rPr lang="en-GB" dirty="0" smtClean="0"/>
              <a:t>understands: OPTIONS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6000744" y="3000388"/>
            <a:ext cx="5143536" cy="11429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Decreasing likelihood of being understood by a Web server today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Semantics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 retrieves the representation of a resource</a:t>
            </a:r>
          </a:p>
          <a:p>
            <a:r>
              <a:rPr lang="en-GB" dirty="0" smtClean="0"/>
              <a:t>Should be idempotent</a:t>
            </a:r>
          </a:p>
          <a:p>
            <a:pPr lvl="1"/>
            <a:r>
              <a:rPr lang="en-GB" dirty="0" smtClean="0"/>
              <a:t>Shared understanding of GET semantics</a:t>
            </a:r>
          </a:p>
          <a:p>
            <a:pPr lvl="1"/>
            <a:r>
              <a:rPr lang="en-GB" dirty="0" smtClean="0"/>
              <a:t>Don’t violate that understanding!</a:t>
            </a:r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Semantics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POST creates a new resource</a:t>
            </a:r>
          </a:p>
          <a:p>
            <a:r>
              <a:rPr lang="en-GB" dirty="0" smtClean="0"/>
              <a:t>But the server decides on that resource’s URI</a:t>
            </a:r>
          </a:p>
          <a:p>
            <a:r>
              <a:rPr lang="en-GB" dirty="0" smtClean="0"/>
              <a:t>Common human Web example: posting to a blog</a:t>
            </a:r>
          </a:p>
          <a:p>
            <a:pPr lvl="1"/>
            <a:r>
              <a:rPr lang="en-GB" dirty="0" smtClean="0"/>
              <a:t>Server decides URI of posting and any comments made on that post</a:t>
            </a:r>
          </a:p>
          <a:p>
            <a:r>
              <a:rPr lang="en-GB" dirty="0" smtClean="0"/>
              <a:t>Programmatic Web example: creating a new employee record</a:t>
            </a:r>
          </a:p>
          <a:p>
            <a:pPr lvl="1"/>
            <a:r>
              <a:rPr lang="en-GB" dirty="0" smtClean="0"/>
              <a:t>And subsequently adding to it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POST / HTTP/1.1</a:t>
            </a:r>
          </a:p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Content-Type: text/xml</a:t>
            </a:r>
          </a:p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Host: localhost:8888</a:t>
            </a:r>
          </a:p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Content-Length: ....</a:t>
            </a:r>
          </a:p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Connection: Keep-Alive</a:t>
            </a:r>
          </a:p>
          <a:p>
            <a:pPr>
              <a:buNone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&lt;buy&gt;</a:t>
            </a:r>
          </a:p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  &lt;symbol&gt;ABCD&lt;/symbol&gt;</a:t>
            </a:r>
          </a:p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  &lt;price&gt;27.39&lt;/price&gt;</a:t>
            </a:r>
          </a:p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&lt;/buy&gt;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929322" y="1142984"/>
            <a:ext cx="2928958" cy="785818"/>
          </a:xfrm>
          <a:prstGeom prst="wedgeRoundRectCallout">
            <a:avLst>
              <a:gd name="adj1" fmla="val -125162"/>
              <a:gd name="adj2" fmla="val -228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Verb, path, and HTTP version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715008" y="2643182"/>
            <a:ext cx="3214710" cy="642942"/>
          </a:xfrm>
          <a:prstGeom prst="wedgeRoundRectCallout">
            <a:avLst>
              <a:gd name="adj1" fmla="val -85830"/>
              <a:gd name="adj2" fmla="val -18114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type (XML)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715008" y="4429132"/>
            <a:ext cx="3214710" cy="571504"/>
          </a:xfrm>
          <a:prstGeom prst="wedgeRoundRectCallout">
            <a:avLst>
              <a:gd name="adj1" fmla="val -63241"/>
              <a:gd name="adj2" fmla="val -1250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 (again XML)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201 CREATED</a:t>
            </a:r>
          </a:p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Location: /orders/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jwebber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/ABCD/2007-07-08-13-50-53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PUT Semantics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 creates a new resource but the client decides on the URI</a:t>
            </a:r>
          </a:p>
          <a:p>
            <a:pPr lvl="1"/>
            <a:r>
              <a:rPr lang="en-GB" dirty="0" smtClean="0"/>
              <a:t>Providing the server logic allows it</a:t>
            </a:r>
          </a:p>
          <a:p>
            <a:r>
              <a:rPr lang="en-GB" dirty="0" smtClean="0"/>
              <a:t>Also used to update existing resources by overwriting them in-place</a:t>
            </a:r>
          </a:p>
          <a:p>
            <a:r>
              <a:rPr lang="en-GB" dirty="0" smtClean="0"/>
              <a:t>Don’t use POST here</a:t>
            </a:r>
          </a:p>
          <a:p>
            <a:pPr lvl="1"/>
            <a:r>
              <a:rPr lang="en-GB" dirty="0" smtClean="0"/>
              <a:t>Because PUT is idempotent!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PUT /orders/</a:t>
            </a:r>
            <a:r>
              <a:rPr lang="en-GB" sz="1800" dirty="0" err="1" smtClean="0">
                <a:latin typeface="Courier New" pitchFamily="49" charset="0"/>
                <a:cs typeface="Courier New" pitchFamily="49" charset="0"/>
              </a:rPr>
              <a:t>jwebber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/ABCD/2007-07-08-13-50-53 HTTP/1.1</a:t>
            </a:r>
          </a:p>
          <a:p>
            <a:pPr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Content-Type: text/xml</a:t>
            </a:r>
          </a:p>
          <a:p>
            <a:pPr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Host: localhost:8888</a:t>
            </a:r>
          </a:p>
          <a:p>
            <a:pPr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Content-Length: ....</a:t>
            </a:r>
          </a:p>
          <a:p>
            <a:pPr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Connection: Keep-Alive</a:t>
            </a:r>
          </a:p>
          <a:p>
            <a:pPr>
              <a:buNone/>
            </a:pPr>
            <a:endParaRPr lang="en-GB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&lt;buy&gt;</a:t>
            </a:r>
          </a:p>
          <a:p>
            <a:pPr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  &lt;symbol&gt;ABCD&lt;/symbol&gt;</a:t>
            </a:r>
          </a:p>
          <a:p>
            <a:pPr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  &lt;price&gt;27.44&lt;/price&gt;</a:t>
            </a:r>
          </a:p>
          <a:p>
            <a:pPr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&lt;/buy&gt;</a:t>
            </a:r>
            <a:endParaRPr lang="en-GB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57818" y="2214554"/>
            <a:ext cx="2928958" cy="785818"/>
          </a:xfrm>
          <a:prstGeom prst="wedgeRoundRectCallout">
            <a:avLst>
              <a:gd name="adj1" fmla="val -44597"/>
              <a:gd name="adj2" fmla="val -9728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Verb, path and HTTP version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3357562"/>
            <a:ext cx="3214710" cy="571504"/>
          </a:xfrm>
          <a:prstGeom prst="wedgeRoundRectCallout">
            <a:avLst>
              <a:gd name="adj1" fmla="val -83272"/>
              <a:gd name="adj2" fmla="val 4383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Updated content </a:t>
            </a:r>
          </a:p>
          <a:p>
            <a:pPr algn="ctr"/>
            <a:r>
              <a:rPr lang="en-GB" dirty="0" smtClean="0"/>
              <a:t>(higher buy price)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200 OK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Location: /orders/jwebber/ABCD/2007-07-080-13:50:53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endParaRPr lang="en-GB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&lt;nyse:priceUpdated .../&gt;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214942" y="2714620"/>
            <a:ext cx="3714776" cy="785818"/>
          </a:xfrm>
          <a:prstGeom prst="wedgeRoundRectCallout">
            <a:avLst>
              <a:gd name="adj1" fmla="val -31578"/>
              <a:gd name="adj2" fmla="val -10246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Minimalist response might contain only status and location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DELETE Semantics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Stop the resource from being accessible</a:t>
            </a:r>
          </a:p>
          <a:p>
            <a:pPr lvl="1"/>
            <a:r>
              <a:rPr lang="en-GB" dirty="0" smtClean="0"/>
              <a:t>Logical delete, not necessarily physical</a:t>
            </a:r>
          </a:p>
          <a:p>
            <a:r>
              <a:rPr lang="en-GB" dirty="0" smtClean="0"/>
              <a:t>Request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DELETE /user/jwebber HTTP 1.1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Host: example.org</a:t>
            </a:r>
          </a:p>
          <a:p>
            <a:r>
              <a:rPr lang="en-GB" dirty="0" smtClean="0"/>
              <a:t>Response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200 OK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&lt;admin:userDeleted&gt;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  jwebber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&lt;/admin:userDeleted&gt;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357950" y="142852"/>
            <a:ext cx="2786050" cy="1143032"/>
          </a:xfrm>
          <a:prstGeom prst="wedgeRoundRectCallout">
            <a:avLst>
              <a:gd name="adj1" fmla="val 8186"/>
              <a:gd name="adj2" fmla="val 673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important for decoupling implementation details from resources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a Web Service?</a:t>
            </a: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 Web Service is a system which exposes a message oriented-interface whose messages are in SOAP format</a:t>
            </a:r>
          </a:p>
          <a:p>
            <a:pPr lvl="1"/>
            <a:r>
              <a:rPr lang="en-GB" dirty="0" smtClean="0"/>
              <a:t>SOAP is the lowest point in the WS stack</a:t>
            </a:r>
          </a:p>
          <a:p>
            <a:r>
              <a:rPr lang="en-GB" dirty="0" smtClean="0"/>
              <a:t>A Web Service is just a technical mechanism for hosting a business process</a:t>
            </a:r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268413"/>
            <a:ext cx="39941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 Semantics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HEAD is like GET, except it only retrieves metadata</a:t>
            </a:r>
          </a:p>
          <a:p>
            <a:r>
              <a:rPr lang="en-GB" dirty="0" smtClean="0"/>
              <a:t>Request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HEAD /user/jwebber HTTP 1.1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Host: example.org</a:t>
            </a:r>
          </a:p>
          <a:p>
            <a:r>
              <a:rPr lang="en-GB" dirty="0" smtClean="0"/>
              <a:t>Response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200 OK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Last-Modified: 2007-07-08T15:00:34Z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ETag: aabd653b-65d0-74da-bc63-4bca-ba3ef3f50432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786446" y="2357430"/>
            <a:ext cx="2214578" cy="1285884"/>
          </a:xfrm>
          <a:prstGeom prst="wedgeRoundRectCallout">
            <a:avLst>
              <a:gd name="adj1" fmla="val -7500"/>
              <a:gd name="adj2" fmla="val 1000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Useful for caching,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Semantics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Asks which methods are supported by a resource</a:t>
            </a:r>
          </a:p>
          <a:p>
            <a:pPr lvl="1"/>
            <a:r>
              <a:rPr lang="en-GB" dirty="0" smtClean="0"/>
              <a:t>Easy to spot read-only resources for example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Request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OPTIONS /user/jwebber HTTP 1.1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Host: example.org</a:t>
            </a:r>
          </a:p>
          <a:p>
            <a:r>
              <a:rPr lang="en-GB" dirty="0" smtClean="0"/>
              <a:t>Response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200 OK</a:t>
            </a:r>
          </a:p>
          <a:p>
            <a:pPr lvl="1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Allowed: GET,HEAD,POST</a:t>
            </a:r>
          </a:p>
          <a:p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929190" y="4071942"/>
            <a:ext cx="3143272" cy="928694"/>
          </a:xfrm>
          <a:prstGeom prst="wedgeRoundRectCallout">
            <a:avLst>
              <a:gd name="adj1" fmla="val -55568"/>
              <a:gd name="adj2" fmla="val 7278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can only read and add to this resource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 Status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HTTP status codes provide metadata about the state of resources</a:t>
            </a:r>
          </a:p>
          <a:p>
            <a:r>
              <a:rPr lang="en-GB" dirty="0" smtClean="0"/>
              <a:t>They are part of what makes the Web a rich platform for building </a:t>
            </a:r>
            <a:r>
              <a:rPr lang="en-GB" b="1" dirty="0" smtClean="0"/>
              <a:t>distributed</a:t>
            </a:r>
            <a:r>
              <a:rPr lang="en-GB" dirty="0" smtClean="0"/>
              <a:t> systems</a:t>
            </a:r>
          </a:p>
          <a:p>
            <a:r>
              <a:rPr lang="en-GB" dirty="0" smtClean="0"/>
              <a:t>They cover five broad categories</a:t>
            </a:r>
          </a:p>
          <a:p>
            <a:pPr lvl="1"/>
            <a:r>
              <a:rPr lang="en-GB" dirty="0" smtClean="0"/>
              <a:t>1xx - Metadata</a:t>
            </a:r>
          </a:p>
          <a:p>
            <a:pPr lvl="1"/>
            <a:r>
              <a:rPr lang="en-GB" dirty="0" smtClean="0"/>
              <a:t>2xx – Everything’s fine</a:t>
            </a:r>
          </a:p>
          <a:p>
            <a:pPr lvl="1"/>
            <a:r>
              <a:rPr lang="en-GB" dirty="0" smtClean="0"/>
              <a:t>3xx – Redirection</a:t>
            </a:r>
          </a:p>
          <a:p>
            <a:pPr lvl="1"/>
            <a:r>
              <a:rPr lang="en-GB" dirty="0" smtClean="0"/>
              <a:t>4xx – Client did something wrong</a:t>
            </a:r>
          </a:p>
          <a:p>
            <a:pPr lvl="1"/>
            <a:r>
              <a:rPr lang="en-GB" dirty="0" smtClean="0"/>
              <a:t>5xx – Server did a bad thing</a:t>
            </a:r>
          </a:p>
          <a:p>
            <a:r>
              <a:rPr lang="en-GB" dirty="0" smtClean="0"/>
              <a:t>There are a handful of these codes that we need to know in more detail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Status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100 – Continue</a:t>
            </a:r>
          </a:p>
          <a:p>
            <a:r>
              <a:rPr lang="en-GB" dirty="0" smtClean="0"/>
              <a:t>200 – OK</a:t>
            </a:r>
          </a:p>
          <a:p>
            <a:r>
              <a:rPr lang="en-GB" dirty="0" smtClean="0"/>
              <a:t>201 – Created</a:t>
            </a:r>
          </a:p>
          <a:p>
            <a:r>
              <a:rPr lang="en-GB" dirty="0" smtClean="0"/>
              <a:t>301 – Moved Permanently</a:t>
            </a:r>
          </a:p>
          <a:p>
            <a:r>
              <a:rPr lang="en-GB" dirty="0" smtClean="0"/>
              <a:t>303 – See Other</a:t>
            </a:r>
          </a:p>
          <a:p>
            <a:r>
              <a:rPr lang="en-GB" dirty="0" smtClean="0"/>
              <a:t>304 – Not Modified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2"/>
            <a:ext cx="4114800" cy="4007251"/>
          </a:xfrm>
        </p:spPr>
        <p:txBody>
          <a:bodyPr/>
          <a:lstStyle/>
          <a:p>
            <a:r>
              <a:rPr lang="en-GB" dirty="0" smtClean="0"/>
              <a:t>400 – Bad Request</a:t>
            </a:r>
          </a:p>
          <a:p>
            <a:r>
              <a:rPr lang="en-GB" dirty="0" smtClean="0"/>
              <a:t>401 – Unauthorised</a:t>
            </a:r>
          </a:p>
          <a:p>
            <a:r>
              <a:rPr lang="en-GB" dirty="0" smtClean="0"/>
              <a:t>403 – Forbidden</a:t>
            </a:r>
          </a:p>
          <a:p>
            <a:r>
              <a:rPr lang="en-GB" dirty="0" smtClean="0"/>
              <a:t>404 – Not Found</a:t>
            </a:r>
          </a:p>
          <a:p>
            <a:r>
              <a:rPr lang="en-GB" dirty="0" smtClean="0"/>
              <a:t>405 – Method Not Allowed</a:t>
            </a:r>
          </a:p>
          <a:p>
            <a:r>
              <a:rPr lang="en-GB" dirty="0" smtClean="0"/>
              <a:t>500 – Internal Server Error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 Headers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Headers provide metadata to assist processing</a:t>
            </a:r>
          </a:p>
          <a:p>
            <a:pPr lvl="1"/>
            <a:r>
              <a:rPr lang="en-GB" dirty="0" smtClean="0"/>
              <a:t>Identify resource representation format (media type), length of payload, supported verbs, etc</a:t>
            </a:r>
          </a:p>
          <a:p>
            <a:r>
              <a:rPr lang="en-GB" dirty="0" smtClean="0"/>
              <a:t>HTTP defines a wealth of these</a:t>
            </a:r>
          </a:p>
          <a:p>
            <a:pPr lvl="1"/>
            <a:r>
              <a:rPr lang="en-GB" dirty="0" smtClean="0"/>
              <a:t>And like status codes they are our building blocks for robust service implementations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Useful Headers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2"/>
            <a:ext cx="4114800" cy="523215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Authorization</a:t>
            </a:r>
          </a:p>
          <a:p>
            <a:pPr lvl="1"/>
            <a:r>
              <a:rPr lang="en-GB" dirty="0" smtClean="0"/>
              <a:t>Contains credentials (basic, digest, WSSE, etc)</a:t>
            </a:r>
          </a:p>
          <a:p>
            <a:pPr lvl="1"/>
            <a:r>
              <a:rPr lang="en-GB" dirty="0" smtClean="0"/>
              <a:t>Extensible</a:t>
            </a:r>
          </a:p>
          <a:p>
            <a:r>
              <a:rPr lang="en-GB" dirty="0" smtClean="0"/>
              <a:t>Content-Type</a:t>
            </a:r>
          </a:p>
          <a:p>
            <a:pPr lvl="1"/>
            <a:r>
              <a:rPr lang="en-GB" dirty="0" smtClean="0"/>
              <a:t>The resource representation form</a:t>
            </a:r>
          </a:p>
          <a:p>
            <a:pPr lvl="2"/>
            <a:r>
              <a:rPr lang="en-GB" dirty="0" smtClean="0"/>
              <a:t>E.g. application/xml, application/</a:t>
            </a:r>
            <a:r>
              <a:rPr lang="en-GB" dirty="0" err="1" smtClean="0"/>
              <a:t>xhtml+xml</a:t>
            </a:r>
            <a:endParaRPr lang="en-GB" dirty="0" smtClean="0"/>
          </a:p>
          <a:p>
            <a:r>
              <a:rPr lang="en-GB" dirty="0" err="1" smtClean="0"/>
              <a:t>ETag</a:t>
            </a:r>
            <a:r>
              <a:rPr lang="en-GB" dirty="0" smtClean="0"/>
              <a:t>/If-None-Match</a:t>
            </a:r>
          </a:p>
          <a:p>
            <a:pPr lvl="1"/>
            <a:r>
              <a:rPr lang="en-GB" dirty="0" smtClean="0"/>
              <a:t>Opaque identifier – think “checksum” for resource representations</a:t>
            </a:r>
          </a:p>
          <a:p>
            <a:pPr lvl="1"/>
            <a:r>
              <a:rPr lang="en-GB" dirty="0" smtClean="0"/>
              <a:t>Used for conditional GET</a:t>
            </a:r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530359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If-Modified-Since/Last-Modified</a:t>
            </a:r>
          </a:p>
          <a:p>
            <a:pPr lvl="1"/>
            <a:r>
              <a:rPr lang="en-GB" dirty="0" smtClean="0"/>
              <a:t>Used for conditional GET too</a:t>
            </a:r>
          </a:p>
          <a:p>
            <a:r>
              <a:rPr lang="en-GB" dirty="0" smtClean="0"/>
              <a:t>Location</a:t>
            </a:r>
          </a:p>
          <a:p>
            <a:pPr lvl="1"/>
            <a:r>
              <a:rPr lang="en-GB" dirty="0" smtClean="0"/>
              <a:t>Used to flag the location of a created/moved resource</a:t>
            </a:r>
          </a:p>
          <a:p>
            <a:pPr lvl="1"/>
            <a:r>
              <a:rPr lang="en-GB" dirty="0" smtClean="0"/>
              <a:t>In combination with:</a:t>
            </a:r>
          </a:p>
          <a:p>
            <a:pPr lvl="2"/>
            <a:r>
              <a:rPr lang="en-GB" dirty="0" smtClean="0"/>
              <a:t>201 Created, 301 Moved Permanently, 302 Found, 307 Temporary Redirect, 300 Multiple Choices, 303 See Other</a:t>
            </a:r>
          </a:p>
          <a:p>
            <a:r>
              <a:rPr lang="en-GB" dirty="0" smtClean="0"/>
              <a:t>WWW-Authenticate</a:t>
            </a:r>
          </a:p>
          <a:p>
            <a:pPr lvl="1"/>
            <a:r>
              <a:rPr lang="en-GB" dirty="0" smtClean="0"/>
              <a:t>Used with 401 status</a:t>
            </a:r>
          </a:p>
          <a:p>
            <a:pPr lvl="2"/>
            <a:r>
              <a:rPr lang="en-GB" dirty="0" smtClean="0"/>
              <a:t>Tells client what authentication is needed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We have a comprehensive model for distributed computing…</a:t>
            </a:r>
          </a:p>
          <a:p>
            <a:pPr algn="r"/>
            <a:r>
              <a:rPr lang="en-GB" sz="2800" dirty="0" smtClean="0"/>
              <a:t>… but we still need a way of programming it.</a:t>
            </a:r>
            <a:endParaRPr lang="en-GB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Describing Contracts with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value of the Web is its “linked-</a:t>
            </a:r>
            <a:r>
              <a:rPr lang="en-GB" dirty="0" err="1" smtClean="0"/>
              <a:t>ness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Links on a Web page constitute a contract/API for page traversals</a:t>
            </a:r>
          </a:p>
          <a:p>
            <a:r>
              <a:rPr lang="en-GB" dirty="0" smtClean="0"/>
              <a:t>The same is true of the programmatic Web</a:t>
            </a:r>
          </a:p>
          <a:p>
            <a:r>
              <a:rPr lang="en-GB" dirty="0" smtClean="0"/>
              <a:t>Use Links to describe state transitions in programmatic Web services</a:t>
            </a:r>
          </a:p>
          <a:p>
            <a:pPr lvl="1"/>
            <a:r>
              <a:rPr lang="en-GB" dirty="0" smtClean="0"/>
              <a:t>By navigating resources (aka application state)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 as APIs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2"/>
            <a:ext cx="4114800" cy="50892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&lt;confirm </a:t>
            </a:r>
            <a:r>
              <a:rPr lang="en-GB" sz="1900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="..."&gt;</a:t>
            </a:r>
          </a:p>
          <a:p>
            <a:pPr>
              <a:buNone/>
            </a:pP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&lt;link </a:t>
            </a:r>
            <a:r>
              <a:rPr lang="en-GB" sz="1900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="payment" </a:t>
            </a:r>
            <a:r>
              <a:rPr lang="en-GB" sz="1900" dirty="0" err="1" smtClean="0">
                <a:latin typeface="Courier New" pitchFamily="49" charset="0"/>
                <a:cs typeface="Courier New" pitchFamily="49" charset="0"/>
              </a:rPr>
              <a:t>href</a:t>
            </a: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="https://pay"</a:t>
            </a:r>
          </a:p>
          <a:p>
            <a:pPr>
              <a:buNone/>
            </a:pP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  type="application/xml"/&gt;</a:t>
            </a:r>
          </a:p>
          <a:p>
            <a:pPr>
              <a:buNone/>
            </a:pP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&lt;link </a:t>
            </a:r>
            <a:r>
              <a:rPr lang="en-GB" sz="1900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="postpone" </a:t>
            </a:r>
            <a:r>
              <a:rPr lang="en-GB" sz="1900" dirty="0" err="1" smtClean="0">
                <a:latin typeface="Courier New" pitchFamily="49" charset="0"/>
                <a:cs typeface="Courier New" pitchFamily="49" charset="0"/>
              </a:rPr>
              <a:t>href</a:t>
            </a: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="https://wishlist"</a:t>
            </a:r>
          </a:p>
          <a:p>
            <a:pPr>
              <a:buNone/>
            </a:pP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  type="application/xml"/&gt;</a:t>
            </a:r>
          </a:p>
          <a:p>
            <a:pPr>
              <a:buNone/>
            </a:pP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&lt;/confirm&gt;</a:t>
            </a:r>
          </a:p>
          <a:p>
            <a:endParaRPr lang="en-GB" sz="1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2"/>
            <a:ext cx="4114800" cy="5089281"/>
          </a:xfrm>
        </p:spPr>
        <p:txBody>
          <a:bodyPr>
            <a:normAutofit/>
          </a:bodyPr>
          <a:lstStyle/>
          <a:p>
            <a:r>
              <a:rPr lang="en-GB" dirty="0" smtClean="0"/>
              <a:t>Following a link causes an action to occur</a:t>
            </a:r>
          </a:p>
          <a:p>
            <a:r>
              <a:rPr lang="en-GB" dirty="0" smtClean="0"/>
              <a:t>This is the start of a state machine!</a:t>
            </a:r>
          </a:p>
          <a:p>
            <a:r>
              <a:rPr lang="en-GB" dirty="0" smtClean="0"/>
              <a:t>Links lead to other resources which also have links</a:t>
            </a:r>
          </a:p>
          <a:p>
            <a:r>
              <a:rPr lang="en-GB" dirty="0" smtClean="0"/>
              <a:t>Can make this stronger with semantics</a:t>
            </a:r>
          </a:p>
          <a:p>
            <a:pPr lvl="1"/>
            <a:r>
              <a:rPr lang="en-GB" dirty="0" err="1" smtClean="0"/>
              <a:t>Microformats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 are State Transitions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500034" y="2285992"/>
            <a:ext cx="1643074" cy="10001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Select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488" y="2285992"/>
            <a:ext cx="1643074" cy="10001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Confirm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2066" y="2285992"/>
            <a:ext cx="1643074" cy="10001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Pay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2066" y="3786190"/>
            <a:ext cx="1643074" cy="10001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Wishlist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2143108" y="278605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>
            <a:off x="4500562" y="278605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8" idx="3"/>
            <a:endCxn id="8" idx="0"/>
          </p:cNvCxnSpPr>
          <p:nvPr/>
        </p:nvCxnSpPr>
        <p:spPr>
          <a:xfrm flipH="1" flipV="1">
            <a:off x="1321571" y="2285992"/>
            <a:ext cx="821537" cy="500066"/>
          </a:xfrm>
          <a:prstGeom prst="curvedConnector4">
            <a:avLst>
              <a:gd name="adj1" fmla="val -27826"/>
              <a:gd name="adj2" fmla="val 24100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9" idx="2"/>
            <a:endCxn id="11" idx="1"/>
          </p:cNvCxnSpPr>
          <p:nvPr/>
        </p:nvCxnSpPr>
        <p:spPr>
          <a:xfrm rot="16200000" flipH="1">
            <a:off x="3875479" y="3089669"/>
            <a:ext cx="1000132" cy="139304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1" idx="0"/>
            <a:endCxn id="10" idx="2"/>
          </p:cNvCxnSpPr>
          <p:nvPr/>
        </p:nvCxnSpPr>
        <p:spPr>
          <a:xfrm rot="5400000" flipH="1" flipV="1">
            <a:off x="5643570" y="3536157"/>
            <a:ext cx="500066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32" idx="1"/>
          </p:cNvCxnSpPr>
          <p:nvPr/>
        </p:nvCxnSpPr>
        <p:spPr>
          <a:xfrm>
            <a:off x="6715140" y="278605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215206" y="2285992"/>
            <a:ext cx="1643074" cy="10001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5" name="Shape 26"/>
          <p:cNvCxnSpPr>
            <a:stCxn id="11" idx="2"/>
            <a:endCxn id="8" idx="2"/>
          </p:cNvCxnSpPr>
          <p:nvPr/>
        </p:nvCxnSpPr>
        <p:spPr>
          <a:xfrm rot="5400000" flipH="1">
            <a:off x="2857488" y="1750207"/>
            <a:ext cx="1500198" cy="4572032"/>
          </a:xfrm>
          <a:prstGeom prst="curvedConnector3">
            <a:avLst>
              <a:gd name="adj1" fmla="val -1523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Web Services Application</a:t>
            </a:r>
            <a:endParaRPr lang="en-GB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>
            <p:ph idx="4294967295"/>
          </p:nvPr>
        </p:nvGraphicFramePr>
        <p:xfrm>
          <a:off x="0" y="1142984"/>
          <a:ext cx="9891713" cy="3794125"/>
        </p:xfrm>
        <a:graphic>
          <a:graphicData uri="http://schemas.openxmlformats.org/presentationml/2006/ole">
            <p:oleObj spid="_x0000_s137218" name="Visio" r:id="rId3" imgW="9851136" imgH="3776472" progId="Visio.Drawing.11">
              <p:embed/>
            </p:oleObj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79388" y="4797425"/>
            <a:ext cx="8640762" cy="13827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2800" b="0" dirty="0">
                <a:effectLst/>
                <a:latin typeface="Franklin Gothic Demi Cond" pitchFamily="34" charset="0"/>
              </a:rPr>
              <a:t>Example: </a:t>
            </a:r>
            <a:r>
              <a:rPr lang="en-GB" sz="2800" b="0" dirty="0" err="1">
                <a:effectLst/>
                <a:latin typeface="Franklin Gothic Demi Cond" pitchFamily="34" charset="0"/>
              </a:rPr>
              <a:t>ServiceA</a:t>
            </a:r>
            <a:r>
              <a:rPr lang="en-GB" sz="2800" b="0" dirty="0">
                <a:effectLst/>
                <a:latin typeface="Franklin Gothic Demi Cond" pitchFamily="34" charset="0"/>
              </a:rPr>
              <a:t> sends </a:t>
            </a:r>
            <a:r>
              <a:rPr lang="en-GB" sz="2800" b="0" dirty="0" err="1">
                <a:effectLst/>
                <a:latin typeface="Franklin Gothic Demi Cond" pitchFamily="34" charset="0"/>
              </a:rPr>
              <a:t>ServiceB</a:t>
            </a:r>
            <a:r>
              <a:rPr lang="en-GB" sz="2800" b="0" dirty="0">
                <a:effectLst/>
                <a:latin typeface="Franklin Gothic Demi Cond" pitchFamily="34" charset="0"/>
              </a:rPr>
              <a:t> a </a:t>
            </a:r>
            <a:r>
              <a:rPr lang="en-GB" sz="2800" b="0" dirty="0" err="1">
                <a:effectLst/>
                <a:latin typeface="Courier New" pitchFamily="49" charset="0"/>
              </a:rPr>
              <a:t>MessageX</a:t>
            </a:r>
            <a:r>
              <a:rPr lang="en-GB" sz="2800" b="0" dirty="0">
                <a:effectLst/>
                <a:latin typeface="Franklin Gothic Demi Cond" pitchFamily="34" charset="0"/>
              </a:rPr>
              <a:t>. </a:t>
            </a:r>
            <a:r>
              <a:rPr lang="en-GB" sz="2800" b="0" dirty="0" err="1">
                <a:effectLst/>
                <a:latin typeface="Franklin Gothic Demi Cond" pitchFamily="34" charset="0"/>
              </a:rPr>
              <a:t>ServiceB</a:t>
            </a:r>
            <a:r>
              <a:rPr lang="en-GB" sz="2800" b="0" dirty="0">
                <a:effectLst/>
                <a:latin typeface="Franklin Gothic Demi Cond" pitchFamily="34" charset="0"/>
              </a:rPr>
              <a:t> responds with a </a:t>
            </a:r>
            <a:r>
              <a:rPr lang="en-GB" sz="2800" b="0" dirty="0" err="1">
                <a:effectLst/>
                <a:latin typeface="Courier New" pitchFamily="49" charset="0"/>
              </a:rPr>
              <a:t>MessageY</a:t>
            </a:r>
            <a:r>
              <a:rPr lang="en-GB" sz="2800" b="0" dirty="0">
                <a:effectLst/>
                <a:latin typeface="Franklin Gothic Demi Cond" pitchFamily="34" charset="0"/>
              </a:rPr>
              <a:t> or a </a:t>
            </a:r>
            <a:r>
              <a:rPr lang="en-GB" sz="2800" b="0" dirty="0" err="1">
                <a:effectLst/>
                <a:latin typeface="Courier New" pitchFamily="49" charset="0"/>
              </a:rPr>
              <a:t>MessageZ</a:t>
            </a:r>
            <a:r>
              <a:rPr lang="en-GB" sz="2800" b="0" dirty="0">
                <a:effectLst/>
                <a:latin typeface="Franklin Gothic Demi Cond" pitchFamily="34" charset="0"/>
              </a:rPr>
              <a:t> depending on the content of the </a:t>
            </a:r>
            <a:r>
              <a:rPr lang="en-GB" sz="2800" b="0" dirty="0" err="1">
                <a:effectLst/>
                <a:latin typeface="Courier New" pitchFamily="49" charset="0"/>
              </a:rPr>
              <a:t>MessageX</a:t>
            </a:r>
            <a:r>
              <a:rPr lang="en-GB" sz="2800" b="0" dirty="0">
                <a:effectLst/>
                <a:latin typeface="Franklin Gothic Demi Cond" pitchFamily="34" charset="0"/>
              </a:rPr>
              <a:t> it received.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Microformats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Microformats are an example of little “s” semantics</a:t>
            </a:r>
          </a:p>
          <a:p>
            <a:r>
              <a:rPr lang="en-GB" dirty="0" smtClean="0"/>
              <a:t>Innovation at the edges of the Web</a:t>
            </a:r>
          </a:p>
          <a:p>
            <a:pPr lvl="1"/>
            <a:r>
              <a:rPr lang="en-GB" dirty="0" smtClean="0"/>
              <a:t>Not by some central design authority (e.g. W3C)</a:t>
            </a:r>
          </a:p>
          <a:p>
            <a:r>
              <a:rPr lang="en-GB" dirty="0" smtClean="0"/>
              <a:t>Started by embedding machine-</a:t>
            </a:r>
            <a:r>
              <a:rPr lang="en-GB" dirty="0" err="1" smtClean="0"/>
              <a:t>processable</a:t>
            </a:r>
            <a:r>
              <a:rPr lang="en-GB" dirty="0" smtClean="0"/>
              <a:t> elements in Web pages</a:t>
            </a:r>
          </a:p>
          <a:p>
            <a:pPr lvl="1"/>
            <a:r>
              <a:rPr lang="en-GB" dirty="0" smtClean="0"/>
              <a:t>E.g. Calendar information, contact information, etc</a:t>
            </a:r>
          </a:p>
          <a:p>
            <a:pPr lvl="1"/>
            <a:r>
              <a:rPr lang="en-GB" dirty="0" smtClean="0"/>
              <a:t>Using existing HTML features like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n-GB" dirty="0" smtClean="0"/>
              <a:t>,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dirty="0" smtClean="0"/>
              <a:t>, etc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Microformats and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Use Microformats to structure resources where formats exist</a:t>
            </a:r>
          </a:p>
          <a:p>
            <a:pPr lvl="1"/>
            <a:r>
              <a:rPr lang="en-GB" dirty="0" smtClean="0"/>
              <a:t>I.e. Use </a:t>
            </a:r>
            <a:r>
              <a:rPr lang="en-GB" dirty="0" err="1" smtClean="0"/>
              <a:t>hCard</a:t>
            </a:r>
            <a:r>
              <a:rPr lang="en-GB" dirty="0" smtClean="0"/>
              <a:t> for contacts, </a:t>
            </a:r>
            <a:r>
              <a:rPr lang="en-GB" dirty="0" err="1" smtClean="0"/>
              <a:t>hCalendar</a:t>
            </a:r>
            <a:r>
              <a:rPr lang="en-GB" dirty="0" smtClean="0"/>
              <a:t> for data</a:t>
            </a:r>
          </a:p>
          <a:p>
            <a:r>
              <a:rPr lang="en-GB" dirty="0" smtClean="0"/>
              <a:t>Create your own formats (sparingly) in other places</a:t>
            </a:r>
          </a:p>
          <a:p>
            <a:pPr lvl="1"/>
            <a:r>
              <a:rPr lang="en-GB" dirty="0" smtClean="0"/>
              <a:t>Annotating links is a good start</a:t>
            </a:r>
          </a:p>
          <a:p>
            <a:pPr lvl="1"/>
            <a:r>
              <a:rPr lang="en-GB" dirty="0" smtClean="0">
                <a:latin typeface="Courier New" pitchFamily="49" charset="0"/>
                <a:cs typeface="Courier New" pitchFamily="49" charset="0"/>
              </a:rPr>
              <a:t>&lt;link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withdraw.cash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" .../&gt;</a:t>
            </a:r>
          </a:p>
          <a:p>
            <a:pPr lvl="1"/>
            <a:r>
              <a:rPr lang="en-GB" dirty="0" smtClean="0">
                <a:latin typeface="Courier New" pitchFamily="49" charset="0"/>
                <a:cs typeface="Courier New" pitchFamily="49" charset="0"/>
              </a:rPr>
              <a:t>&lt;link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="service.post" type="application/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x.atom+xml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" href="{post-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uri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}" title="some title"&gt;</a:t>
            </a:r>
          </a:p>
          <a:p>
            <a:r>
              <a:rPr lang="en-GB" dirty="0" smtClean="0"/>
              <a:t>The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dirty="0" smtClean="0"/>
              <a:t> attribute describes the semantics of the referred resource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“Subjunctive Programming”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changing contracts embedded as part of a resource, we can’t be too imperative anymore</a:t>
            </a:r>
          </a:p>
          <a:p>
            <a:r>
              <a:rPr lang="en-GB" dirty="0" smtClean="0"/>
              <a:t>Think “subjunctive” </a:t>
            </a:r>
          </a:p>
          <a:p>
            <a:r>
              <a:rPr lang="en-GB" dirty="0" smtClean="0"/>
              <a:t>Code for Web integration by thinking “what if” rather than “if then”</a:t>
            </a:r>
          </a:p>
          <a:p>
            <a:pPr lvl="1"/>
            <a:r>
              <a:rPr lang="en-GB" dirty="0" smtClean="0"/>
              <a:t>The Web is declarative!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a framework!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Web gives us a processing and metadata model</a:t>
            </a:r>
          </a:p>
          <a:p>
            <a:pPr lvl="1"/>
            <a:r>
              <a:rPr lang="en-GB" dirty="0" smtClean="0"/>
              <a:t>Verbs and status codes</a:t>
            </a:r>
          </a:p>
          <a:p>
            <a:pPr lvl="1"/>
            <a:r>
              <a:rPr lang="en-GB" dirty="0" smtClean="0"/>
              <a:t>Headers</a:t>
            </a:r>
          </a:p>
          <a:p>
            <a:endParaRPr lang="en-GB" dirty="0" smtClean="0"/>
          </a:p>
          <a:p>
            <a:r>
              <a:rPr lang="en-GB" dirty="0" smtClean="0"/>
              <a:t>Gives us metadata contracts or Web “APIs”</a:t>
            </a:r>
          </a:p>
          <a:p>
            <a:pPr lvl="1"/>
            <a:r>
              <a:rPr lang="en-GB" dirty="0" smtClean="0"/>
              <a:t>URI Templates</a:t>
            </a:r>
          </a:p>
          <a:p>
            <a:pPr lvl="1"/>
            <a:r>
              <a:rPr lang="en-GB" dirty="0" smtClean="0"/>
              <a:t>Links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Strengthened with semantics</a:t>
            </a:r>
          </a:p>
          <a:p>
            <a:pPr lvl="1"/>
            <a:r>
              <a:rPr lang="en-GB" dirty="0" smtClean="0"/>
              <a:t>Little “s”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does a typical enterprise workflow look when it’s implemented in a Web-friendly way?</a:t>
            </a:r>
          </a:p>
          <a:p>
            <a:r>
              <a:rPr lang="en-GB" dirty="0" smtClean="0"/>
              <a:t>Let’s take Starbuck’s as an example, the happy path is:</a:t>
            </a:r>
          </a:p>
          <a:p>
            <a:pPr lvl="1"/>
            <a:r>
              <a:rPr lang="en-GB" dirty="0" smtClean="0"/>
              <a:t>Make selection</a:t>
            </a:r>
          </a:p>
          <a:p>
            <a:pPr lvl="2"/>
            <a:r>
              <a:rPr lang="en-GB" dirty="0" smtClean="0"/>
              <a:t>Add any specialities</a:t>
            </a:r>
          </a:p>
          <a:p>
            <a:pPr lvl="1"/>
            <a:r>
              <a:rPr lang="en-GB" dirty="0" smtClean="0"/>
              <a:t>Pay</a:t>
            </a:r>
          </a:p>
          <a:p>
            <a:pPr lvl="1"/>
            <a:r>
              <a:rPr lang="en-GB" dirty="0" smtClean="0"/>
              <a:t>Wait for a while</a:t>
            </a:r>
          </a:p>
          <a:p>
            <a:pPr lvl="1"/>
            <a:r>
              <a:rPr lang="en-GB" dirty="0" smtClean="0"/>
              <a:t>Collect drink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 and MOM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971924" cy="45262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With Web Services we exchange messages with the service</a:t>
            </a:r>
          </a:p>
          <a:p>
            <a:r>
              <a:rPr lang="en-GB" dirty="0" smtClean="0"/>
              <a:t>Resource state is hidden from view</a:t>
            </a:r>
          </a:p>
          <a:p>
            <a:r>
              <a:rPr lang="en-GB" dirty="0" smtClean="0"/>
              <a:t>Conversation state is all we know</a:t>
            </a:r>
          </a:p>
          <a:p>
            <a:pPr lvl="1"/>
            <a:r>
              <a:rPr lang="en-GB" dirty="0" smtClean="0"/>
              <a:t>Advertise it with SSDL, BPEL</a:t>
            </a:r>
          </a:p>
          <a:p>
            <a:r>
              <a:rPr lang="en-GB" dirty="0" smtClean="0"/>
              <a:t>Uniform interface, roles defined by SOAP</a:t>
            </a:r>
          </a:p>
          <a:p>
            <a:pPr lvl="1"/>
            <a:r>
              <a:rPr lang="en-GB" dirty="0" smtClean="0"/>
              <a:t>No “operations”</a:t>
            </a:r>
            <a:endParaRPr lang="en-GB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43438" y="1643050"/>
          <a:ext cx="3740941" cy="4857784"/>
        </p:xfrm>
        <a:graphic>
          <a:graphicData uri="http://schemas.openxmlformats.org/presentationml/2006/ole">
            <p:oleObj spid="_x0000_s3074" name="Visio" r:id="rId4" imgW="1856043" imgH="2409217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Web-friendly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happens if workflow stages are modelled as resources?</a:t>
            </a:r>
          </a:p>
          <a:p>
            <a:r>
              <a:rPr lang="en-GB" dirty="0" smtClean="0"/>
              <a:t>And state transitions are modelled as hyperlinks or URI templates?</a:t>
            </a:r>
          </a:p>
          <a:p>
            <a:r>
              <a:rPr lang="en-GB" dirty="0" smtClean="0"/>
              <a:t>And events modelled by traversing links and changing resource states?</a:t>
            </a:r>
          </a:p>
          <a:p>
            <a:r>
              <a:rPr lang="en-GB" dirty="0" smtClean="0"/>
              <a:t>Answer: we get Web-friendly workflow</a:t>
            </a:r>
          </a:p>
          <a:p>
            <a:pPr lvl="1"/>
            <a:r>
              <a:rPr lang="en-GB" dirty="0" smtClean="0"/>
              <a:t>With all the quality of service provided by the Web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Placing an 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425573"/>
          </a:xfrm>
        </p:spPr>
        <p:txBody>
          <a:bodyPr>
            <a:normAutofit/>
          </a:bodyPr>
          <a:lstStyle/>
          <a:p>
            <a:r>
              <a:rPr lang="en-GB" dirty="0" smtClean="0"/>
              <a:t>Place your order by </a:t>
            </a:r>
            <a:r>
              <a:rPr lang="en-GB" dirty="0" err="1" smtClean="0"/>
              <a:t>POSTing</a:t>
            </a:r>
            <a:r>
              <a:rPr lang="en-GB" dirty="0" smtClean="0"/>
              <a:t> it to a well-known URI</a:t>
            </a:r>
          </a:p>
          <a:p>
            <a:pPr lvl="1"/>
            <a:r>
              <a:rPr lang="en-GB" sz="1900" dirty="0" smtClean="0"/>
              <a:t>http://example.starbucks.com/order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71538" y="4036129"/>
            <a:ext cx="1428760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 rot="16200000">
            <a:off x="3964777" y="3964785"/>
            <a:ext cx="400052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Starbuck’s Service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7358082" y="2500306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stCxn id="9" idx="3"/>
            <a:endCxn id="10" idx="0"/>
          </p:cNvCxnSpPr>
          <p:nvPr/>
        </p:nvCxnSpPr>
        <p:spPr>
          <a:xfrm>
            <a:off x="2500298" y="4357600"/>
            <a:ext cx="3071834" cy="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15" idx="3"/>
          </p:cNvCxnSpPr>
          <p:nvPr/>
        </p:nvCxnSpPr>
        <p:spPr>
          <a:xfrm flipV="1">
            <a:off x="6357950" y="3049091"/>
            <a:ext cx="1094289" cy="13086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3"/>
            <a:endCxn id="10" idx="2"/>
          </p:cNvCxnSpPr>
          <p:nvPr/>
        </p:nvCxnSpPr>
        <p:spPr>
          <a:xfrm rot="5400000">
            <a:off x="6250794" y="3156248"/>
            <a:ext cx="1308603" cy="10942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9" idx="3"/>
          </p:cNvCxnSpPr>
          <p:nvPr/>
        </p:nvCxnSpPr>
        <p:spPr>
          <a:xfrm rot="10800000">
            <a:off x="2500298" y="4357600"/>
            <a:ext cx="3071834" cy="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Placing an Order: On the Wire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Request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POST /order HTTP 1.1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&lt;order xmlns="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urn:starbucks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&lt;drink&gt;latte&lt;/drink&gt;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&lt;/order&gt;</a:t>
            </a:r>
          </a:p>
          <a:p>
            <a:pPr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4524315"/>
          </a:xfrm>
        </p:spPr>
        <p:txBody>
          <a:bodyPr/>
          <a:lstStyle/>
          <a:p>
            <a:r>
              <a:rPr lang="en-GB" dirty="0" smtClean="0"/>
              <a:t>Response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201 Created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Location: http://starbucks.example.com/order?1234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&lt;order xmlns="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urn:starbucks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&lt;drink&gt;latte&lt;/drink&gt;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&lt;link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="payment"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href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="https://starbucks.example.com/payment/order?1234"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type="application/xml"/&gt;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&lt;/order&gt;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GB" sz="16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071670" y="4500570"/>
            <a:ext cx="2428892" cy="1071570"/>
          </a:xfrm>
          <a:prstGeom prst="wedgeRoundRectCallout">
            <a:avLst>
              <a:gd name="adj1" fmla="val 82914"/>
              <a:gd name="adj2" fmla="val -202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link! Is this the start of an API?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714480" y="4500570"/>
            <a:ext cx="2786082" cy="1071570"/>
          </a:xfrm>
          <a:prstGeom prst="wedgeRoundRectCallout">
            <a:avLst>
              <a:gd name="adj1" fmla="val 107580"/>
              <a:gd name="adj2" fmla="val -1975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If we have a (private) </a:t>
            </a:r>
            <a:r>
              <a:rPr lang="en-GB" dirty="0" err="1" smtClean="0"/>
              <a:t>microformat</a:t>
            </a:r>
            <a:r>
              <a:rPr lang="en-GB" dirty="0" smtClean="0"/>
              <a:t>, this can become a neat API!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Whoops! A mistake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211391"/>
          </a:xfrm>
        </p:spPr>
        <p:txBody>
          <a:bodyPr/>
          <a:lstStyle/>
          <a:p>
            <a:r>
              <a:rPr lang="en-GB" dirty="0" smtClean="0"/>
              <a:t>I like my coffee to taste like coffee!</a:t>
            </a:r>
          </a:p>
          <a:p>
            <a:r>
              <a:rPr lang="en-GB" dirty="0" smtClean="0"/>
              <a:t>I need another shot of espresso</a:t>
            </a:r>
          </a:p>
          <a:p>
            <a:pPr lvl="1"/>
            <a:r>
              <a:rPr lang="en-GB" dirty="0" smtClean="0"/>
              <a:t>What are my OPTIONS?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3643314"/>
            <a:ext cx="4071966" cy="2211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Request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OPTIONS /order?1234 HTTP 1.1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76" y="3646501"/>
            <a:ext cx="4071966" cy="2211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Response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Allow: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GET, PUT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786578" y="4643446"/>
            <a:ext cx="1928826" cy="928694"/>
          </a:xfrm>
          <a:prstGeom prst="wedgeRoundRectCallout">
            <a:avLst>
              <a:gd name="adj1" fmla="val -56542"/>
              <a:gd name="adj2" fmla="val -717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Phew! I can update my order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SOA with Web Services</a:t>
            </a:r>
            <a:endParaRPr lang="en-GB" dirty="0"/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265074" y="1335126"/>
          <a:ext cx="8664644" cy="4451328"/>
        </p:xfrm>
        <a:graphic>
          <a:graphicData uri="http://schemas.openxmlformats.org/presentationml/2006/ole">
            <p:oleObj spid="_x0000_s138244" name="Visio" r:id="rId3" imgW="5431644" imgH="2790989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Before You Leap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211391"/>
          </a:xfrm>
        </p:spPr>
        <p:txBody>
          <a:bodyPr/>
          <a:lstStyle/>
          <a:p>
            <a:r>
              <a:rPr lang="en-GB" dirty="0" smtClean="0"/>
              <a:t>See if the resource has changed since you submitted your order</a:t>
            </a:r>
          </a:p>
          <a:p>
            <a:pPr lvl="1"/>
            <a:r>
              <a:rPr lang="en-GB" dirty="0" smtClean="0"/>
              <a:t>If you’re fast your drink hasn’t been prepared yet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3643314"/>
            <a:ext cx="4071966" cy="2211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Request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PUT /order?1234 HTTP 1.1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Expect: 100-Continue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76" y="3646501"/>
            <a:ext cx="4071966" cy="2211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Response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200 OK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29388" y="4643446"/>
            <a:ext cx="2286016" cy="1000132"/>
          </a:xfrm>
          <a:prstGeom prst="wedgeRoundRectCallout">
            <a:avLst>
              <a:gd name="adj1" fmla="val -56542"/>
              <a:gd name="adj2" fmla="val -717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can still PUT this resource, for now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Amending an 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425573"/>
          </a:xfrm>
        </p:spPr>
        <p:txBody>
          <a:bodyPr>
            <a:normAutofit/>
          </a:bodyPr>
          <a:lstStyle/>
          <a:p>
            <a:r>
              <a:rPr lang="en-GB" dirty="0" smtClean="0"/>
              <a:t>Add specialities to you order via PUT</a:t>
            </a:r>
          </a:p>
          <a:p>
            <a:pPr lvl="1"/>
            <a:r>
              <a:rPr lang="en-GB" dirty="0" smtClean="0"/>
              <a:t>Starbucks </a:t>
            </a:r>
            <a:r>
              <a:rPr lang="en-GB" dirty="0" smtClean="0"/>
              <a:t>needs 2 shots</a:t>
            </a:r>
            <a:r>
              <a:rPr lang="en-GB" dirty="0" smtClean="0"/>
              <a:t>!</a:t>
            </a:r>
            <a:endParaRPr lang="en-GB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071538" y="4036129"/>
            <a:ext cx="1428760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 rot="16200000">
            <a:off x="3964777" y="3964785"/>
            <a:ext cx="400052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Starbuck’s Service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7358082" y="2500306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stCxn id="9" idx="3"/>
            <a:endCxn id="10" idx="0"/>
          </p:cNvCxnSpPr>
          <p:nvPr/>
        </p:nvCxnSpPr>
        <p:spPr>
          <a:xfrm>
            <a:off x="2500298" y="4357600"/>
            <a:ext cx="3071834" cy="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15" idx="3"/>
          </p:cNvCxnSpPr>
          <p:nvPr/>
        </p:nvCxnSpPr>
        <p:spPr>
          <a:xfrm flipV="1">
            <a:off x="6357950" y="3049091"/>
            <a:ext cx="1094289" cy="130860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3"/>
            <a:endCxn id="10" idx="2"/>
          </p:cNvCxnSpPr>
          <p:nvPr/>
        </p:nvCxnSpPr>
        <p:spPr>
          <a:xfrm rot="5400000">
            <a:off x="6250794" y="3156248"/>
            <a:ext cx="1308603" cy="109428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9" idx="3"/>
          </p:cNvCxnSpPr>
          <p:nvPr/>
        </p:nvCxnSpPr>
        <p:spPr>
          <a:xfrm rot="10800000">
            <a:off x="2500298" y="4357600"/>
            <a:ext cx="3071834" cy="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Amending an Order: On the Wire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Request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PUT /order?1234 HTTP 1.1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&lt;order xmlns="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urn:starbucks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&lt;drink&gt;latte&lt;/drink&gt;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&lt;additions&gt;shot&lt;/additions&gt;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&lt;link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="payment" href="https://starbucks.example.com/payment/order?1234"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type="application/xml"/&gt;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&lt;/order&gt;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Response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200 OK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Location: http://starbucks.example.com/order?1234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&lt;order xmlns="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urn:starbucks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&lt;drink&gt;latte&lt;/drink&gt;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&lt;additions&gt;shot&lt;/additions&gt;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&lt;link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="payment" href="https://starbucks.example.com/payment/order?1234"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type="application/xml"/&gt;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&lt;/order&gt;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Statelessness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Remember interactions with resources are stateless</a:t>
            </a:r>
          </a:p>
          <a:p>
            <a:r>
              <a:rPr lang="en-GB" dirty="0" smtClean="0"/>
              <a:t>The resource “forgets” about you while you’re not directly interacting with it</a:t>
            </a:r>
          </a:p>
          <a:p>
            <a:r>
              <a:rPr lang="en-GB" dirty="0" smtClean="0"/>
              <a:t>Which means race conditions are possible</a:t>
            </a:r>
          </a:p>
          <a:p>
            <a:r>
              <a:rPr lang="en-GB" dirty="0" smtClean="0"/>
              <a:t>Use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If-Unmodified-Since</a:t>
            </a:r>
            <a:r>
              <a:rPr lang="en-GB" dirty="0" smtClean="0"/>
              <a:t> to make sure</a:t>
            </a:r>
          </a:p>
          <a:p>
            <a:r>
              <a:rPr lang="en-GB" dirty="0" smtClean="0"/>
              <a:t>You’ll get a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412 – Precondition</a:t>
            </a:r>
            <a:r>
              <a:rPr lang="en-GB" dirty="0" smtClean="0"/>
              <a:t>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Failed</a:t>
            </a:r>
            <a:r>
              <a:rPr lang="en-GB" dirty="0" smtClean="0"/>
              <a:t> if you lost the race</a:t>
            </a:r>
          </a:p>
          <a:p>
            <a:pPr lvl="1"/>
            <a:r>
              <a:rPr lang="en-GB" dirty="0" smtClean="0"/>
              <a:t>But you’ll avoid potentially putting the resource into some inconsistent state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Warning: Don’t be Slow!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211391"/>
          </a:xfrm>
        </p:spPr>
        <p:txBody>
          <a:bodyPr/>
          <a:lstStyle/>
          <a:p>
            <a:r>
              <a:rPr lang="en-GB" dirty="0" smtClean="0"/>
              <a:t>Can only make changes until someone actually makes your drink</a:t>
            </a:r>
          </a:p>
          <a:p>
            <a:pPr lvl="1"/>
            <a:r>
              <a:rPr lang="en-GB" dirty="0" smtClean="0"/>
              <a:t>Resources can change without your intervention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3643315"/>
            <a:ext cx="4071966" cy="142876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Request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PUT /order?1234 HTTP 1.1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...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76" y="3646501"/>
            <a:ext cx="4071966" cy="13541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Response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409 -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Conflict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357818" y="4643446"/>
            <a:ext cx="3500462" cy="642942"/>
          </a:xfrm>
          <a:prstGeom prst="wedgeRoundRectCallout">
            <a:avLst>
              <a:gd name="adj1" fmla="val -25142"/>
              <a:gd name="adj2" fmla="val -717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Too slow! Someone else has changed the state of my order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472" y="5143512"/>
            <a:ext cx="4071966" cy="1428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Request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OPTIONS /order?1234 HTTP 1.1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6314" y="5146698"/>
            <a:ext cx="4071966" cy="13541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Response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Allow: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GET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Order Confirmation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425573"/>
          </a:xfrm>
        </p:spPr>
        <p:txBody>
          <a:bodyPr/>
          <a:lstStyle/>
          <a:p>
            <a:r>
              <a:rPr lang="en-GB" dirty="0" smtClean="0"/>
              <a:t>Check your order status by </a:t>
            </a:r>
            <a:r>
              <a:rPr lang="en-GB" dirty="0" err="1" smtClean="0"/>
              <a:t>GETing</a:t>
            </a:r>
            <a:r>
              <a:rPr lang="en-GB" dirty="0" smtClean="0"/>
              <a:t> it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71538" y="4036129"/>
            <a:ext cx="1428760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 rot="16200000">
            <a:off x="3964777" y="3964785"/>
            <a:ext cx="400052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Starbuck’s Service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7358082" y="2500306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stCxn id="9" idx="3"/>
            <a:endCxn id="10" idx="0"/>
          </p:cNvCxnSpPr>
          <p:nvPr/>
        </p:nvCxnSpPr>
        <p:spPr>
          <a:xfrm>
            <a:off x="2500298" y="4357600"/>
            <a:ext cx="3071834" cy="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15" idx="3"/>
          </p:cNvCxnSpPr>
          <p:nvPr/>
        </p:nvCxnSpPr>
        <p:spPr>
          <a:xfrm flipV="1">
            <a:off x="6357950" y="3049091"/>
            <a:ext cx="1094289" cy="130860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3"/>
            <a:endCxn id="10" idx="2"/>
          </p:cNvCxnSpPr>
          <p:nvPr/>
        </p:nvCxnSpPr>
        <p:spPr>
          <a:xfrm rot="5400000">
            <a:off x="6250794" y="3156248"/>
            <a:ext cx="1308603" cy="109428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9" idx="3"/>
          </p:cNvCxnSpPr>
          <p:nvPr/>
        </p:nvCxnSpPr>
        <p:spPr>
          <a:xfrm rot="10800000">
            <a:off x="2500298" y="4357600"/>
            <a:ext cx="3071834" cy="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Order Confirmation: On the Wire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2046" y="1643050"/>
            <a:ext cx="4283320" cy="407988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Request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GET /order?1234 HTTP 1.1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57686" y="1645920"/>
            <a:ext cx="4329114" cy="45262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Response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200 OK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Location: http://starbucks.example.com/order?1234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&lt;order xmlns="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urn:starbucks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&lt;drink&gt;latte&lt;/drink&gt;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&lt;additions&gt;shot&lt;/additions&gt;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&lt;link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="payment" href="https://starbucks.example.com/order?1234"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type="application/xml"/&gt;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&lt;/order&gt;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GB" sz="16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00100" y="5143512"/>
            <a:ext cx="3500462" cy="642942"/>
          </a:xfrm>
          <a:prstGeom prst="wedgeRoundRectCallout">
            <a:avLst>
              <a:gd name="adj1" fmla="val 91222"/>
              <a:gd name="adj2" fmla="val -7361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Are they trying to tell me something?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Order Payment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425573"/>
          </a:xfrm>
        </p:spPr>
        <p:txBody>
          <a:bodyPr>
            <a:normAutofit/>
          </a:bodyPr>
          <a:lstStyle/>
          <a:p>
            <a:r>
              <a:rPr lang="en-GB" dirty="0" smtClean="0"/>
              <a:t>POST your payment to the order resource</a:t>
            </a:r>
          </a:p>
          <a:p>
            <a:pPr lvl="1"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https://starbucks.example.com/order?1234</a:t>
            </a:r>
            <a:endParaRPr lang="en-GB" sz="11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1538" y="4036129"/>
            <a:ext cx="1428760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 rot="16200000">
            <a:off x="3964777" y="3964785"/>
            <a:ext cx="400052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Starbuck’s Service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7358082" y="2500306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stCxn id="9" idx="3"/>
            <a:endCxn id="10" idx="0"/>
          </p:cNvCxnSpPr>
          <p:nvPr/>
        </p:nvCxnSpPr>
        <p:spPr>
          <a:xfrm>
            <a:off x="2500298" y="4357600"/>
            <a:ext cx="3071834" cy="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15" idx="3"/>
          </p:cNvCxnSpPr>
          <p:nvPr/>
        </p:nvCxnSpPr>
        <p:spPr>
          <a:xfrm flipV="1">
            <a:off x="6357950" y="3049091"/>
            <a:ext cx="1094289" cy="130860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3"/>
            <a:endCxn id="10" idx="2"/>
          </p:cNvCxnSpPr>
          <p:nvPr/>
        </p:nvCxnSpPr>
        <p:spPr>
          <a:xfrm rot="5400000">
            <a:off x="6250794" y="3156248"/>
            <a:ext cx="1308603" cy="109428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9" idx="3"/>
          </p:cNvCxnSpPr>
          <p:nvPr/>
        </p:nvCxnSpPr>
        <p:spPr>
          <a:xfrm rot="10800000">
            <a:off x="2500298" y="4357600"/>
            <a:ext cx="3071834" cy="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929586" y="4071942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stCxn id="15" idx="5"/>
            <a:endCxn id="11" idx="0"/>
          </p:cNvCxnSpPr>
          <p:nvPr/>
        </p:nvCxnSpPr>
        <p:spPr>
          <a:xfrm rot="16200000" flipH="1">
            <a:off x="7567537" y="3388421"/>
            <a:ext cx="1022851" cy="34419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0"/>
            <a:endCxn id="15" idx="5"/>
          </p:cNvCxnSpPr>
          <p:nvPr/>
        </p:nvCxnSpPr>
        <p:spPr>
          <a:xfrm rot="16200000" flipV="1">
            <a:off x="7567537" y="3388422"/>
            <a:ext cx="1022851" cy="34419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785786" y="5429264"/>
            <a:ext cx="7500990" cy="785818"/>
          </a:xfrm>
          <a:prstGeom prst="wedgeRoundRectCallout">
            <a:avLst>
              <a:gd name="adj1" fmla="val 45960"/>
              <a:gd name="adj2" fmla="val -15058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 resource!</a:t>
            </a:r>
          </a:p>
          <a:p>
            <a:pPr algn="ctr"/>
            <a:r>
              <a:rPr lang="en-GB" sz="1600" dirty="0" smtClean="0"/>
              <a:t>https://starbucks.example.com/payment/order?1234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I know to </a:t>
            </a:r>
            <a:r>
              <a:rPr lang="en-GB" dirty="0" smtClean="0"/>
              <a:t>POST?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28269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client knew the URI to POST to from the link</a:t>
            </a:r>
          </a:p>
          <a:p>
            <a:r>
              <a:rPr lang="en-GB" dirty="0" smtClean="0"/>
              <a:t>Verified with OPTIONS</a:t>
            </a:r>
          </a:p>
          <a:p>
            <a:pPr lvl="1"/>
            <a:r>
              <a:rPr lang="en-GB" dirty="0" smtClean="0"/>
              <a:t>Just in case you were in any doubt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3643314"/>
            <a:ext cx="4071966" cy="2211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Request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OPTIONS /payment/order?1234 HTTP 1.1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76" y="3646501"/>
            <a:ext cx="4071966" cy="2211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Response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Allow: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POST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Order Payment: On the Wire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Request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POST /order?1234 HTTP 1.1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&lt;payment xmlns="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urn:starbucks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cardNo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&gt;123456789&lt;/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cardNo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&lt;expires&gt;07/07&lt;/expires&gt;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&lt;name&gt;John Citizen&lt;/name&gt;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&lt;amount&gt;4.00&lt;/amount&gt;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&lt;/payment&gt;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Response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201 Created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Location: https://starbucks.example.com/payment/order?1234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&lt;payment xmlns="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urn:starbucks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cardNo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&gt;123456789&lt;/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cardNo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&lt;expires&gt;07/07&lt;/expires&gt;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&lt;name&gt;John Citizen&lt;/name&gt;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&lt;amount&gt;4.00&lt;/amount&gt;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&lt;/payment&gt;</a:t>
            </a:r>
          </a:p>
          <a:p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Support Protocols</a:t>
            </a:r>
            <a:endParaRPr lang="en-GB" dirty="0"/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1600259" y="1071546"/>
          <a:ext cx="6115014" cy="4852277"/>
        </p:xfrm>
        <a:graphic>
          <a:graphicData uri="http://schemas.openxmlformats.org/presentationml/2006/ole">
            <p:oleObj spid="_x0000_s139267" name="Visio" r:id="rId3" imgW="5148962" imgH="4044097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Check that you’ve paid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4282" y="1689119"/>
            <a:ext cx="428332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Request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GET /order?1234 HTTP 1.1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6248" y="1645920"/>
            <a:ext cx="4400552" cy="4526280"/>
          </a:xfrm>
        </p:spPr>
        <p:txBody>
          <a:bodyPr>
            <a:normAutofit/>
          </a:bodyPr>
          <a:lstStyle/>
          <a:p>
            <a:r>
              <a:rPr lang="en-GB" dirty="0" smtClean="0"/>
              <a:t>Response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200 OK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&lt;order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urn:starbucks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&lt;drink&gt;latte&lt;/drink&gt;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&lt;additions&gt;shot&lt;/additions&gt;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&lt;/order&gt;</a:t>
            </a:r>
          </a:p>
          <a:p>
            <a:endParaRPr lang="en-GB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071538" y="3500438"/>
            <a:ext cx="2643206" cy="1071570"/>
          </a:xfrm>
          <a:prstGeom prst="wedgeRoundRectCallout">
            <a:avLst>
              <a:gd name="adj1" fmla="val 82950"/>
              <a:gd name="adj2" fmla="val -177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My “API” has changed, because I’ve paid enough now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Happened Behind the Scenes?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Starbucks can use the same resources!</a:t>
            </a:r>
          </a:p>
          <a:p>
            <a:r>
              <a:rPr lang="en-GB" dirty="0" smtClean="0"/>
              <a:t>Plus some private resources of their own</a:t>
            </a:r>
          </a:p>
          <a:p>
            <a:pPr lvl="1"/>
            <a:r>
              <a:rPr lang="en-GB" dirty="0" smtClean="0"/>
              <a:t>Master list of coffees to be prepared</a:t>
            </a:r>
          </a:p>
          <a:p>
            <a:r>
              <a:rPr lang="en-GB" dirty="0" smtClean="0"/>
              <a:t>Authenticate to provide security on some resources</a:t>
            </a:r>
          </a:p>
          <a:p>
            <a:pPr lvl="1"/>
            <a:r>
              <a:rPr lang="en-GB" dirty="0" smtClean="0"/>
              <a:t>E.g. only Starbuck’s are allowed to view payments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 Coffee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13982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/orders</a:t>
            </a:r>
            <a:r>
              <a:rPr lang="en-GB" dirty="0" smtClean="0"/>
              <a:t> URI for all orders, only accepts GET</a:t>
            </a:r>
          </a:p>
          <a:p>
            <a:pPr lvl="1"/>
            <a:r>
              <a:rPr lang="en-GB" dirty="0" smtClean="0"/>
              <a:t>Anyone </a:t>
            </a:r>
            <a:r>
              <a:rPr lang="en-GB" i="1" dirty="0" smtClean="0"/>
              <a:t>can</a:t>
            </a:r>
            <a:r>
              <a:rPr lang="en-GB" dirty="0" smtClean="0"/>
              <a:t> use it, but it is only </a:t>
            </a:r>
            <a:r>
              <a:rPr lang="en-GB" i="1" dirty="0" smtClean="0"/>
              <a:t>useful</a:t>
            </a:r>
            <a:r>
              <a:rPr lang="en-GB" dirty="0" smtClean="0"/>
              <a:t> for Starbuck’s</a:t>
            </a:r>
          </a:p>
          <a:p>
            <a:pPr lvl="1"/>
            <a:r>
              <a:rPr lang="en-GB" dirty="0" smtClean="0"/>
              <a:t>It’s not identified in any of our public APIs anywhere, but the back-end systems know the URI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2711433"/>
            <a:ext cx="4071966" cy="39290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Request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GET /orders HTTP 1.1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71934" y="2714620"/>
            <a:ext cx="4857784" cy="392908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Response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200 OK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&lt;?xml version="1.0" ?&gt;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&lt;feed xmlns="http://www.w3.org/2005/Atom"&gt;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&lt;title&gt;Coffees to make&lt;/title&gt;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&lt;link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="alternate" href="http://example.starbucks.com/order.atom"/&gt;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&lt;updated&gt;2007-07-10T09:18:43Z&lt;/updated&gt;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&lt;author&gt;&lt;name&gt;Johnny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Barrista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&lt;/name&gt;&lt;/author&gt;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&lt;id&gt;urn:starkbucks:45ftis90&lt;/id&gt;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&lt;entry&gt;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&lt;link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="alternate" type="application/xml" href="http://starbucks.example.com/order?1234"/&gt;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&lt;id&gt;urn:starbucks:a3tfpfz3&lt;/id&gt;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&lt;/entry&gt;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&lt;/feed&gt;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857356" y="4572008"/>
            <a:ext cx="2000264" cy="428628"/>
          </a:xfrm>
          <a:prstGeom prst="wedgeRoundRectCallout">
            <a:avLst>
              <a:gd name="adj1" fmla="val 68220"/>
              <a:gd name="adj2" fmla="val -19169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Atom feed!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06838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Only Starbucks systems can access the record of payments</a:t>
            </a:r>
          </a:p>
          <a:p>
            <a:pPr lvl="1"/>
            <a:r>
              <a:rPr lang="en-GB" dirty="0" smtClean="0"/>
              <a:t>Using the URI template: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http://.../payment/order?{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order_id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GB" dirty="0" smtClean="0"/>
              <a:t>We can use HTTP authorisation to enforce this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5720" y="2357430"/>
            <a:ext cx="4286280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Request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GET /payment/order?1234 HTTP 1.1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0562" y="2289179"/>
            <a:ext cx="4286280" cy="16398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Response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401 Unauthorized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WWW-Authenticate: Digest realm="starbucks.example.com",</a:t>
            </a:r>
          </a:p>
          <a:p>
            <a:pPr>
              <a:buNone/>
            </a:pP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qop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="auth", nonce="ab656...",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opaque="b6a9..."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720" y="4185624"/>
            <a:ext cx="4286280" cy="23866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Request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GET /payment/order?1234 HTTP 1.1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Host: starbucks.example.com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Authorization: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Digest username="</a:t>
            </a:r>
            <a:r>
              <a:rPr kumimoji="0" lang="en-GB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jw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realm="starbucks.example.com“</a:t>
            </a:r>
          </a:p>
          <a:p>
            <a:pPr marL="292100" lvl="0" indent="-292100">
              <a:buClr>
                <a:schemeClr val="accent1"/>
              </a:buClr>
              <a:buSzPct val="70000"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nonce="..."</a:t>
            </a:r>
          </a:p>
          <a:p>
            <a:pPr marL="292100" indent="-292100">
              <a:buClr>
                <a:schemeClr val="accent1"/>
              </a:buClr>
              <a:buSzPct val="70000"/>
              <a:defRPr/>
            </a:pP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uri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="payment/order?1234"</a:t>
            </a:r>
          </a:p>
          <a:p>
            <a:pPr marL="292100" indent="-292100">
              <a:buClr>
                <a:schemeClr val="accent1"/>
              </a:buClr>
              <a:buSzPct val="70000"/>
              <a:defRPr/>
            </a:pP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qop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=auth</a:t>
            </a:r>
          </a:p>
          <a:p>
            <a:pPr marL="292100" indent="-292100">
              <a:buClr>
                <a:schemeClr val="accent1"/>
              </a:buClr>
              <a:buSzPct val="70000"/>
              <a:defRPr/>
            </a:pP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nc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=00000001</a:t>
            </a:r>
          </a:p>
          <a:p>
            <a:pPr marL="292100" indent="-292100">
              <a:buClr>
                <a:schemeClr val="accent1"/>
              </a:buClr>
              <a:buSzPct val="70000"/>
              <a:defRPr/>
            </a:pP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cnonce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="..."</a:t>
            </a:r>
          </a:p>
          <a:p>
            <a:pPr marL="292100" indent="-292100">
              <a:buClr>
                <a:schemeClr val="accent1"/>
              </a:buClr>
              <a:buSzPct val="70000"/>
              <a:defRPr/>
            </a:pP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reponse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="..."</a:t>
            </a:r>
          </a:p>
          <a:p>
            <a:pPr marL="292100" indent="-292100">
              <a:buClr>
                <a:schemeClr val="accent1"/>
              </a:buClr>
              <a:buSzPct val="70000"/>
              <a:defRPr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opaque="..."</a:t>
            </a:r>
          </a:p>
          <a:p>
            <a:pPr marL="292100" lvl="0" indent="-292100">
              <a:buClr>
                <a:schemeClr val="accent1"/>
              </a:buClr>
              <a:buSzPct val="70000"/>
              <a:defRPr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0562" y="4143380"/>
            <a:ext cx="4286280" cy="250033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GB" sz="3200" dirty="0" smtClean="0"/>
              <a:t>Response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200 OK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Content-Type: application/xml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Content-Length: ...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&lt;payment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urn:starbucks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cardNo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&gt;123456789&lt;/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cardNo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&lt;expires&gt;07/07&lt;/expires&gt;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&lt;name&gt;John Citizen&lt;/name&gt;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&lt;amount&gt;4.00&lt;/amount&gt;</a:t>
            </a:r>
          </a:p>
          <a:p>
            <a:pPr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&lt;/payment&gt;</a:t>
            </a: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businessweek.com/ss/06/07/top_brands/image/starbuc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715304" cy="495983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 drink your coffee..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621508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Source: http://images.businessweek.com/ss/06/07/top_brands/image/starbucks.jpg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did we learn from Starbuck’s?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HTTP has a header/status combination for every occasion</a:t>
            </a:r>
          </a:p>
          <a:p>
            <a:r>
              <a:rPr lang="en-GB" dirty="0" smtClean="0"/>
              <a:t>APIs are expressed in terms of links, and links are great!</a:t>
            </a:r>
          </a:p>
          <a:p>
            <a:pPr lvl="1"/>
            <a:r>
              <a:rPr lang="en-GB" dirty="0" smtClean="0"/>
              <a:t>APP-</a:t>
            </a:r>
            <a:r>
              <a:rPr lang="en-GB" dirty="0" err="1" smtClean="0"/>
              <a:t>esque</a:t>
            </a:r>
            <a:r>
              <a:rPr lang="en-GB" dirty="0" smtClean="0"/>
              <a:t> </a:t>
            </a:r>
            <a:r>
              <a:rPr lang="en-GB" dirty="0" smtClean="0"/>
              <a:t>APIs</a:t>
            </a:r>
          </a:p>
          <a:p>
            <a:r>
              <a:rPr lang="en-GB" dirty="0" smtClean="0"/>
              <a:t>APIs can also be constructed with URI templates and inference</a:t>
            </a:r>
          </a:p>
          <a:p>
            <a:r>
              <a:rPr lang="en-GB" dirty="0" smtClean="0"/>
              <a:t>XML </a:t>
            </a:r>
            <a:r>
              <a:rPr lang="en-GB" dirty="0" smtClean="0"/>
              <a:t>is </a:t>
            </a:r>
            <a:r>
              <a:rPr lang="en-GB" dirty="0" smtClean="0"/>
              <a:t>fine, </a:t>
            </a:r>
            <a:r>
              <a:rPr lang="en-GB" dirty="0" smtClean="0"/>
              <a:t>but we </a:t>
            </a:r>
            <a:r>
              <a:rPr lang="en-GB" dirty="0" smtClean="0"/>
              <a:t>could also </a:t>
            </a:r>
            <a:r>
              <a:rPr lang="en-GB" dirty="0" smtClean="0"/>
              <a:t>use formats like APP, JSON or even default to XHTML as a sensible middle ground</a:t>
            </a:r>
          </a:p>
          <a:p>
            <a:r>
              <a:rPr lang="en-GB" dirty="0" smtClean="0"/>
              <a:t>State machines (defined by links) are important</a:t>
            </a:r>
          </a:p>
          <a:p>
            <a:pPr lvl="1"/>
            <a:r>
              <a:rPr lang="en-GB" dirty="0" smtClean="0"/>
              <a:t>Just as in Web Services…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Both the Web and Web Services suffer from poor patterns and practices, awful tooling</a:t>
            </a:r>
          </a:p>
          <a:p>
            <a:r>
              <a:rPr lang="en-GB" dirty="0" smtClean="0"/>
              <a:t>Both platforms are about externalising state machines when done well</a:t>
            </a:r>
          </a:p>
          <a:p>
            <a:pPr lvl="1"/>
            <a:r>
              <a:rPr lang="en-GB" dirty="0" smtClean="0"/>
              <a:t>Conversation state machines for Web Services</a:t>
            </a:r>
          </a:p>
          <a:p>
            <a:pPr lvl="1"/>
            <a:r>
              <a:rPr lang="en-GB" dirty="0" smtClean="0"/>
              <a:t>Hypermedia state machines for Web</a:t>
            </a:r>
          </a:p>
          <a:p>
            <a:r>
              <a:rPr lang="en-GB" dirty="0" smtClean="0"/>
              <a:t>WS-* is bloated, but most of it can (should!) be safely ignored</a:t>
            </a:r>
          </a:p>
          <a:p>
            <a:r>
              <a:rPr lang="en-GB" dirty="0" smtClean="0"/>
              <a:t>The Web is now starting to feel the love from middleware vendors too – beware!</a:t>
            </a:r>
          </a:p>
          <a:p>
            <a:r>
              <a:rPr lang="en-GB" dirty="0" smtClean="0"/>
              <a:t>MEST and REST are both sensible approaches</a:t>
            </a:r>
            <a:endParaRPr lang="en-GB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n-US" altLang="zh-CN" dirty="0"/>
              <a:t>Questions?</a:t>
            </a:r>
          </a:p>
        </p:txBody>
      </p:sp>
      <p:sp>
        <p:nvSpPr>
          <p:cNvPr id="538630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3894164" y="2247632"/>
            <a:ext cx="4464050" cy="1752600"/>
          </a:xfrm>
          <a:noFill/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en-GB" sz="2800" dirty="0" smtClean="0"/>
              <a:t>Blog: </a:t>
            </a:r>
          </a:p>
          <a:p>
            <a:pPr marL="0" indent="0" algn="ctr">
              <a:buFontTx/>
              <a:buNone/>
            </a:pPr>
            <a:r>
              <a:rPr lang="en-GB" sz="2800" dirty="0" smtClean="0"/>
              <a:t>http</a:t>
            </a:r>
            <a:r>
              <a:rPr lang="en-GB" sz="2800" dirty="0"/>
              <a:t>://jim.webber.name</a:t>
            </a:r>
          </a:p>
        </p:txBody>
      </p:sp>
      <p:pic>
        <p:nvPicPr>
          <p:cNvPr id="538627" name="Picture 3" descr="0131401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316" y="1448789"/>
            <a:ext cx="2571977" cy="33831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71604" y="1857364"/>
            <a:ext cx="2500330" cy="3143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Developing Web-based Services</a:t>
            </a:r>
            <a:br>
              <a:rPr lang="en-GB" dirty="0" smtClean="0"/>
            </a:br>
            <a:r>
              <a:rPr lang="en-GB" dirty="0" smtClean="0"/>
              <a:t>(working title)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Jim Webber</a:t>
            </a:r>
          </a:p>
          <a:p>
            <a:pPr algn="ctr"/>
            <a:r>
              <a:rPr lang="en-GB" dirty="0" smtClean="0"/>
              <a:t>Savas Parastatidis</a:t>
            </a:r>
          </a:p>
          <a:p>
            <a:pPr algn="ctr"/>
            <a:r>
              <a:rPr lang="en-GB" dirty="0" smtClean="0"/>
              <a:t>Ian Robinson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Coming 2008…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Engineered or Loose Coupling</a:t>
            </a:r>
            <a:endParaRPr lang="en-GB" dirty="0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1857356" y="1214422"/>
          <a:ext cx="5290902" cy="5000879"/>
        </p:xfrm>
        <a:graphic>
          <a:graphicData uri="http://schemas.openxmlformats.org/presentationml/2006/ole">
            <p:oleObj spid="_x0000_s140290" name="Visio" r:id="rId3" imgW="3098440" imgH="2929592" progId="Visio.Drawing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oughtWork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ThoughtWorks</Template>
  <TotalTime>2171</TotalTime>
  <Words>4164</Words>
  <Application>Microsoft Office PowerPoint</Application>
  <PresentationFormat>On-screen Show (4:3)</PresentationFormat>
  <Paragraphs>823</Paragraphs>
  <Slides>87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ThoughtWorks</vt:lpstr>
      <vt:lpstr>Visio</vt:lpstr>
      <vt:lpstr>A Couple of Ways to Skin an Internet-Scale Cat</vt:lpstr>
      <vt:lpstr>Roadmap</vt:lpstr>
      <vt:lpstr>Jag heter Jim und kommer du England</vt:lpstr>
      <vt:lpstr>Jag heter Jim und kommer du England</vt:lpstr>
      <vt:lpstr>What is a Web Service?</vt:lpstr>
      <vt:lpstr>A Web Services Application</vt:lpstr>
      <vt:lpstr>Typical SOA with Web Services</vt:lpstr>
      <vt:lpstr>Services Support Protocols</vt:lpstr>
      <vt:lpstr>Engineered or Loose Coupling</vt:lpstr>
      <vt:lpstr>Web Services are Evil?</vt:lpstr>
      <vt:lpstr>SSDL Embraces Messages</vt:lpstr>
      <vt:lpstr>Why Web Services Rock My World</vt:lpstr>
      <vt:lpstr>Web Abuse</vt:lpstr>
      <vt:lpstr>Web Tunnelling</vt:lpstr>
      <vt:lpstr>URI Tunnelling Pattern</vt:lpstr>
      <vt:lpstr>URI Tunnelling Strengths</vt:lpstr>
      <vt:lpstr>URI Tunnelling Weaknesses</vt:lpstr>
      <vt:lpstr>POX Pattern</vt:lpstr>
      <vt:lpstr>POX Strengths</vt:lpstr>
      <vt:lpstr>POX Weaknesses</vt:lpstr>
      <vt:lpstr>RPC is Commonplace Today</vt:lpstr>
      <vt:lpstr>Slide 22</vt:lpstr>
      <vt:lpstr>Web Fundamentals</vt:lpstr>
      <vt:lpstr>Web History</vt:lpstr>
      <vt:lpstr>The REST Architectural Style</vt:lpstr>
      <vt:lpstr>RESTafarians?</vt:lpstr>
      <vt:lpstr>Web Characteristics</vt:lpstr>
      <vt:lpstr>Scalability</vt:lpstr>
      <vt:lpstr>Fault Tolerant</vt:lpstr>
      <vt:lpstr>Recoverable</vt:lpstr>
      <vt:lpstr>Secure</vt:lpstr>
      <vt:lpstr>Loosely Coupled</vt:lpstr>
      <vt:lpstr>Tenets for Web-based Services</vt:lpstr>
      <vt:lpstr>Resources</vt:lpstr>
      <vt:lpstr>Resource Representations</vt:lpstr>
      <vt:lpstr>Resource Architecture</vt:lpstr>
      <vt:lpstr>URIs</vt:lpstr>
      <vt:lpstr>URI Templates, in brief</vt:lpstr>
      <vt:lpstr>URI Templates in Action</vt:lpstr>
      <vt:lpstr>Links</vt:lpstr>
      <vt:lpstr>The HTTP Verbs</vt:lpstr>
      <vt:lpstr>GET Semantics</vt:lpstr>
      <vt:lpstr>POST Semantics</vt:lpstr>
      <vt:lpstr>POST Request</vt:lpstr>
      <vt:lpstr>POST Response</vt:lpstr>
      <vt:lpstr>PUT Semantics</vt:lpstr>
      <vt:lpstr>PUT Request</vt:lpstr>
      <vt:lpstr>PUT Response</vt:lpstr>
      <vt:lpstr>DELETE Semantics</vt:lpstr>
      <vt:lpstr>HEAD Semantics</vt:lpstr>
      <vt:lpstr>OPTIONS Semantics</vt:lpstr>
      <vt:lpstr>HTTP Status Codes</vt:lpstr>
      <vt:lpstr>Common Status Codes</vt:lpstr>
      <vt:lpstr>HTTP Headers</vt:lpstr>
      <vt:lpstr>Some Useful Headers</vt:lpstr>
      <vt:lpstr>Slide 56</vt:lpstr>
      <vt:lpstr>Describing Contracts with Links</vt:lpstr>
      <vt:lpstr>Links as APIs</vt:lpstr>
      <vt:lpstr>Links are State Transitions</vt:lpstr>
      <vt:lpstr>Microformats</vt:lpstr>
      <vt:lpstr>Microformats and Resources</vt:lpstr>
      <vt:lpstr>“Subjunctive Programming”</vt:lpstr>
      <vt:lpstr>We have a framework!</vt:lpstr>
      <vt:lpstr>Workflow</vt:lpstr>
      <vt:lpstr>Workflow and MOM</vt:lpstr>
      <vt:lpstr>Web-friendly Workflow</vt:lpstr>
      <vt:lpstr>Placing an Order</vt:lpstr>
      <vt:lpstr>Placing an Order: On the Wire</vt:lpstr>
      <vt:lpstr>Whoops! A mistake</vt:lpstr>
      <vt:lpstr>Look Before You Leap</vt:lpstr>
      <vt:lpstr>Amending an Order</vt:lpstr>
      <vt:lpstr>Amending an Order: On the Wire</vt:lpstr>
      <vt:lpstr>Statelessness</vt:lpstr>
      <vt:lpstr>Warning: Don’t be Slow!</vt:lpstr>
      <vt:lpstr>Order Confirmation</vt:lpstr>
      <vt:lpstr>Order Confirmation: On the Wire</vt:lpstr>
      <vt:lpstr>Order Payment</vt:lpstr>
      <vt:lpstr>How did I know to POST?</vt:lpstr>
      <vt:lpstr>Order Payment: On the Wire</vt:lpstr>
      <vt:lpstr>Check that you’ve paid</vt:lpstr>
      <vt:lpstr>What Happened Behind the Scenes?</vt:lpstr>
      <vt:lpstr>Master Coffee List</vt:lpstr>
      <vt:lpstr>Payment</vt:lpstr>
      <vt:lpstr>Finally drink your coffee..</vt:lpstr>
      <vt:lpstr>What did we learn from Starbuck’s?</vt:lpstr>
      <vt:lpstr>Summary</vt:lpstr>
      <vt:lpstr>Questions?</vt:lpstr>
    </vt:vector>
  </TitlesOfParts>
  <Company>ThoughtWorks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Couple of Ways to Skin an Internet-Scale Cat</dc:title>
  <dc:creator>ThoughtWorker</dc:creator>
  <cp:lastModifiedBy>ThoughtWorker</cp:lastModifiedBy>
  <cp:revision>133</cp:revision>
  <dcterms:created xsi:type="dcterms:W3CDTF">2007-10-30T13:13:39Z</dcterms:created>
  <dcterms:modified xsi:type="dcterms:W3CDTF">2007-11-08T19:25:27Z</dcterms:modified>
</cp:coreProperties>
</file>