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6"/>
  </p:notesMasterIdLst>
  <p:sldIdLst>
    <p:sldId id="523" r:id="rId2"/>
    <p:sldId id="520" r:id="rId3"/>
    <p:sldId id="508" r:id="rId4"/>
    <p:sldId id="474" r:id="rId5"/>
    <p:sldId id="506" r:id="rId6"/>
    <p:sldId id="444" r:id="rId7"/>
    <p:sldId id="445" r:id="rId8"/>
    <p:sldId id="499" r:id="rId9"/>
    <p:sldId id="447" r:id="rId10"/>
    <p:sldId id="464" r:id="rId11"/>
    <p:sldId id="446" r:id="rId12"/>
    <p:sldId id="501" r:id="rId13"/>
    <p:sldId id="502" r:id="rId14"/>
    <p:sldId id="448" r:id="rId15"/>
    <p:sldId id="450" r:id="rId16"/>
    <p:sldId id="507" r:id="rId17"/>
    <p:sldId id="451" r:id="rId18"/>
    <p:sldId id="466" r:id="rId19"/>
    <p:sldId id="452" r:id="rId20"/>
    <p:sldId id="521" r:id="rId21"/>
    <p:sldId id="478" r:id="rId22"/>
    <p:sldId id="472" r:id="rId23"/>
    <p:sldId id="515" r:id="rId24"/>
    <p:sldId id="516" r:id="rId25"/>
    <p:sldId id="524" r:id="rId26"/>
    <p:sldId id="525" r:id="rId27"/>
    <p:sldId id="526" r:id="rId28"/>
    <p:sldId id="527" r:id="rId29"/>
    <p:sldId id="528" r:id="rId30"/>
    <p:sldId id="503" r:id="rId31"/>
    <p:sldId id="477" r:id="rId32"/>
    <p:sldId id="495" r:id="rId33"/>
    <p:sldId id="529" r:id="rId34"/>
    <p:sldId id="461" r:id="rId35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05"/>
    <a:srgbClr val="4FFF4F"/>
    <a:srgbClr val="00C400"/>
    <a:srgbClr val="009900"/>
    <a:srgbClr val="008000"/>
    <a:srgbClr val="CCFFCC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6870" autoAdjust="0"/>
  </p:normalViewPr>
  <p:slideViewPr>
    <p:cSldViewPr snapToGrid="0">
      <p:cViewPr>
        <p:scale>
          <a:sx n="100" d="100"/>
          <a:sy n="100" d="100"/>
        </p:scale>
        <p:origin x="-65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78"/>
    </p:cViewPr>
  </p:sorterViewPr>
  <p:notesViewPr>
    <p:cSldViewPr snapToGrid="0">
      <p:cViewPr varScale="1">
        <p:scale>
          <a:sx n="55" d="100"/>
          <a:sy n="55" d="100"/>
        </p:scale>
        <p:origin x="-1830" y="-84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6CB700-F91A-4A98-BC94-E186292150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8582B-448E-4BF0-8973-2E9CE496E455}" type="slidenum">
              <a:rPr lang="en-US"/>
              <a:pPr/>
              <a:t>12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8A021-49B9-497E-82E3-7EFA361D7838}" type="slidenum">
              <a:rPr lang="en-US"/>
              <a:pPr/>
              <a:t>21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SPDB story – can run an enterprise reliably on commodity software IF you plan and execute correctly.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C45BC-B1FD-4EDF-83C4-E221A33009DF}" type="slidenum">
              <a:rPr lang="en-US"/>
              <a:pPr/>
              <a:t>25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175C4-BC0B-4BFD-B8BB-33B329229DBA}" type="slidenum">
              <a:rPr lang="en-US"/>
              <a:pPr/>
              <a:t>26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752E9-1943-46F0-9EB5-C3CC929F8FA0}" type="slidenum">
              <a:rPr lang="en-US"/>
              <a:pPr/>
              <a:t>27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C656A-8A13-485F-8774-AB3B73A68008}" type="slidenum">
              <a:rPr lang="en-US"/>
              <a:pPr/>
              <a:t>28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32830-FAB5-4C43-8911-6B78A6FCAFE3}" type="slidenum">
              <a:rPr lang="en-US"/>
              <a:pPr/>
              <a:t>29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HP/Arjuna realisation that WS obviated need for proprietary middleware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F2A43-0265-4190-AB44-872F7564C863}" type="slidenum">
              <a:rPr lang="en-US"/>
              <a:pPr/>
              <a:t>30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NAB/Commbank have lots of investment in all kinds of plumbing – can re-use this to support SOA (and incrementally replace if necessary)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FAD20-4B59-4121-8B63-C9B2195130C4}" type="slidenum">
              <a:rPr lang="en-US"/>
              <a:pPr/>
              <a:t>34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55309" name="Picture 13" descr="ppt_master_title"/>
          <p:cNvPicPr>
            <a:picLocks noChangeAspect="1" noChangeArrowheads="1"/>
          </p:cNvPicPr>
          <p:nvPr/>
        </p:nvPicPr>
        <p:blipFill>
          <a:blip r:embed="rId2"/>
          <a:srcRect l="1941" t="10860"/>
          <a:stretch>
            <a:fillRect/>
          </a:stretch>
        </p:blipFill>
        <p:spPr bwMode="auto">
          <a:xfrm>
            <a:off x="383931" y="260351"/>
            <a:ext cx="8440615" cy="613727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0631" y="3716339"/>
            <a:ext cx="7772400" cy="1470025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6431" y="5276851"/>
            <a:ext cx="6400800" cy="8159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</p:spPr>
        <p:txBody>
          <a:bodyPr/>
          <a:lstStyle>
            <a:lvl1pPr>
              <a:defRPr>
                <a:solidFill>
                  <a:srgbClr val="E2FF8F"/>
                </a:solidFill>
              </a:defRPr>
            </a:lvl1pPr>
          </a:lstStyle>
          <a:p>
            <a:endParaRPr lang="en-GB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>
              <a:defRPr>
                <a:solidFill>
                  <a:srgbClr val="E2FF8F"/>
                </a:solidFill>
              </a:defRPr>
            </a:lvl1pPr>
          </a:lstStyle>
          <a:p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81750"/>
            <a:ext cx="2133600" cy="476250"/>
          </a:xfrm>
        </p:spPr>
        <p:txBody>
          <a:bodyPr/>
          <a:lstStyle>
            <a:lvl1pPr>
              <a:defRPr>
                <a:solidFill>
                  <a:srgbClr val="E2FF8F"/>
                </a:solidFill>
              </a:defRPr>
            </a:lvl1pPr>
          </a:lstStyle>
          <a:p>
            <a:fld id="{9D1DD3FC-F160-453A-95C9-AA06AA2693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AE53B-85EB-4148-B872-C696130CE8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DE55A-5B96-4E1B-B50E-473B2C116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46" y="1196976"/>
            <a:ext cx="4283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043" y="1196976"/>
            <a:ext cx="42833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645BA-3FD2-4CD9-A41D-B906D20149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92348-2B3A-4D90-8437-1077C86D5E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90800" y="198438"/>
            <a:ext cx="6301154" cy="70961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DD659-2165-4378-BAED-D839DC0923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654" y="-1588"/>
            <a:ext cx="844061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98438"/>
            <a:ext cx="6301154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7" y="1196976"/>
            <a:ext cx="87073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8431575-0620-4170-9925-432FB937CA93}" type="datetimeFigureOut">
              <a:rPr lang="en-US" smtClean="0"/>
              <a:pPr/>
              <a:t>11/8/2007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CA6AFC7E-7A1E-4D6B-9E37-270579EEF5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445727" y="379413"/>
            <a:ext cx="0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445727" y="258764"/>
            <a:ext cx="0" cy="6238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427428" y="1"/>
            <a:ext cx="716573" cy="981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36" name="Picture 12" descr="ppt_master_foot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077" y="6178550"/>
            <a:ext cx="8469923" cy="67945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-14654" y="6669088"/>
            <a:ext cx="931985" cy="1889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F8F8F8"/>
          </a:solidFill>
          <a:latin typeface="Tahoma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93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92175" indent="-1730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Guerrilla SOA</a:t>
            </a:r>
            <a:br>
              <a:rPr lang="en-GB" dirty="0" smtClean="0"/>
            </a:br>
            <a:r>
              <a:rPr lang="en-GB" sz="2000" dirty="0" smtClean="0"/>
              <a:t>How to fight back when a vendor takes control of your enterprise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Jim </a:t>
            </a:r>
            <a:r>
              <a:rPr lang="en-GB" dirty="0" smtClean="0"/>
              <a:t>Webber</a:t>
            </a:r>
          </a:p>
          <a:p>
            <a:r>
              <a:rPr lang="en-GB" dirty="0" smtClean="0"/>
              <a:t>Global Architecture Lead, ThoughtWorks</a:t>
            </a:r>
            <a:endParaRPr lang="en-GB" dirty="0" smtClean="0"/>
          </a:p>
          <a:p>
            <a:r>
              <a:rPr lang="en-GB" dirty="0" smtClean="0"/>
              <a:t>http://jim.webber.name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23" name="AutoShape 15"/>
          <p:cNvSpPr>
            <a:spLocks noChangeArrowheads="1"/>
          </p:cNvSpPr>
          <p:nvPr/>
        </p:nvSpPr>
        <p:spPr bwMode="auto">
          <a:xfrm>
            <a:off x="249238" y="1584325"/>
            <a:ext cx="8809037" cy="4217988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Skeletons in the Closet...</a:t>
            </a:r>
          </a:p>
        </p:txBody>
      </p:sp>
      <p:sp>
        <p:nvSpPr>
          <p:cNvPr id="555024" name="Rectangle 16"/>
          <p:cNvSpPr>
            <a:spLocks noChangeArrowheads="1"/>
          </p:cNvSpPr>
          <p:nvPr/>
        </p:nvSpPr>
        <p:spPr bwMode="auto">
          <a:xfrm>
            <a:off x="3486150" y="1655763"/>
            <a:ext cx="22494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Enterprise Service Bus</a:t>
            </a:r>
          </a:p>
        </p:txBody>
      </p:sp>
      <p:sp>
        <p:nvSpPr>
          <p:cNvPr id="555025" name="AutoShape 17"/>
          <p:cNvSpPr>
            <a:spLocks noChangeArrowheads="1"/>
          </p:cNvSpPr>
          <p:nvPr/>
        </p:nvSpPr>
        <p:spPr bwMode="auto">
          <a:xfrm rot="10800000">
            <a:off x="2460625" y="5486400"/>
            <a:ext cx="912813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26" name="AutoShape 18"/>
          <p:cNvSpPr>
            <a:spLocks noChangeArrowheads="1"/>
          </p:cNvSpPr>
          <p:nvPr/>
        </p:nvSpPr>
        <p:spPr bwMode="auto">
          <a:xfrm rot="10800000">
            <a:off x="417513" y="5489575"/>
            <a:ext cx="912812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27" name="AutoShape 19"/>
          <p:cNvSpPr>
            <a:spLocks noChangeArrowheads="1"/>
          </p:cNvSpPr>
          <p:nvPr/>
        </p:nvSpPr>
        <p:spPr bwMode="auto">
          <a:xfrm rot="10800000">
            <a:off x="6602413" y="5487988"/>
            <a:ext cx="912812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28" name="AutoShape 20"/>
          <p:cNvSpPr>
            <a:spLocks noChangeArrowheads="1"/>
          </p:cNvSpPr>
          <p:nvPr/>
        </p:nvSpPr>
        <p:spPr bwMode="auto">
          <a:xfrm>
            <a:off x="6805613" y="2638425"/>
            <a:ext cx="912812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29" name="AutoShape 21"/>
          <p:cNvSpPr>
            <a:spLocks noChangeArrowheads="1"/>
          </p:cNvSpPr>
          <p:nvPr/>
        </p:nvSpPr>
        <p:spPr bwMode="auto">
          <a:xfrm rot="10800000">
            <a:off x="1436688" y="5484813"/>
            <a:ext cx="912812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30" name="AutoShape 22"/>
          <p:cNvSpPr>
            <a:spLocks noChangeArrowheads="1"/>
          </p:cNvSpPr>
          <p:nvPr/>
        </p:nvSpPr>
        <p:spPr bwMode="auto">
          <a:xfrm>
            <a:off x="4725988" y="2640013"/>
            <a:ext cx="912812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31" name="AutoShape 23"/>
          <p:cNvSpPr>
            <a:spLocks noChangeArrowheads="1"/>
          </p:cNvSpPr>
          <p:nvPr/>
        </p:nvSpPr>
        <p:spPr bwMode="auto">
          <a:xfrm>
            <a:off x="5775325" y="2636838"/>
            <a:ext cx="912813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32" name="AutoShape 24"/>
          <p:cNvSpPr>
            <a:spLocks noChangeArrowheads="1"/>
          </p:cNvSpPr>
          <p:nvPr/>
        </p:nvSpPr>
        <p:spPr bwMode="auto">
          <a:xfrm>
            <a:off x="1831975" y="2641600"/>
            <a:ext cx="912813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33" name="AutoShape 25"/>
          <p:cNvSpPr>
            <a:spLocks noChangeArrowheads="1"/>
          </p:cNvSpPr>
          <p:nvPr/>
        </p:nvSpPr>
        <p:spPr bwMode="auto">
          <a:xfrm>
            <a:off x="795338" y="2643188"/>
            <a:ext cx="912812" cy="3143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595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55037" name="Freeform 29"/>
          <p:cNvSpPr>
            <a:spLocks/>
          </p:cNvSpPr>
          <p:nvPr/>
        </p:nvSpPr>
        <p:spPr bwMode="auto">
          <a:xfrm rot="-2953098">
            <a:off x="3761582" y="4142581"/>
            <a:ext cx="2603500" cy="2747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488"/>
              </a:cxn>
              <a:cxn ang="0">
                <a:pos x="488" y="840"/>
              </a:cxn>
              <a:cxn ang="0">
                <a:pos x="544" y="1048"/>
              </a:cxn>
            </a:cxnLst>
            <a:rect l="0" t="0" r="r" b="b"/>
            <a:pathLst>
              <a:path w="641" h="1048">
                <a:moveTo>
                  <a:pt x="0" y="0"/>
                </a:moveTo>
                <a:cubicBezTo>
                  <a:pt x="239" y="174"/>
                  <a:pt x="479" y="348"/>
                  <a:pt x="560" y="488"/>
                </a:cubicBezTo>
                <a:cubicBezTo>
                  <a:pt x="641" y="628"/>
                  <a:pt x="491" y="747"/>
                  <a:pt x="488" y="840"/>
                </a:cubicBezTo>
                <a:cubicBezTo>
                  <a:pt x="485" y="933"/>
                  <a:pt x="514" y="990"/>
                  <a:pt x="544" y="104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39" name="Freeform 31"/>
          <p:cNvSpPr>
            <a:spLocks/>
          </p:cNvSpPr>
          <p:nvPr/>
        </p:nvSpPr>
        <p:spPr bwMode="auto">
          <a:xfrm>
            <a:off x="1874838" y="2952750"/>
            <a:ext cx="457200" cy="2511425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46" name="Freeform 38"/>
          <p:cNvSpPr>
            <a:spLocks/>
          </p:cNvSpPr>
          <p:nvPr/>
        </p:nvSpPr>
        <p:spPr bwMode="auto">
          <a:xfrm>
            <a:off x="947738" y="2978150"/>
            <a:ext cx="1257300" cy="2492375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47" name="Freeform 39"/>
          <p:cNvSpPr>
            <a:spLocks/>
          </p:cNvSpPr>
          <p:nvPr/>
        </p:nvSpPr>
        <p:spPr bwMode="auto">
          <a:xfrm>
            <a:off x="862013" y="2968625"/>
            <a:ext cx="304800" cy="2501900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49" name="Freeform 41"/>
          <p:cNvSpPr>
            <a:spLocks/>
          </p:cNvSpPr>
          <p:nvPr/>
        </p:nvSpPr>
        <p:spPr bwMode="auto">
          <a:xfrm>
            <a:off x="2938463" y="2959100"/>
            <a:ext cx="3267075" cy="2530475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51" name="Freeform 43"/>
          <p:cNvSpPr>
            <a:spLocks/>
          </p:cNvSpPr>
          <p:nvPr/>
        </p:nvSpPr>
        <p:spPr bwMode="auto">
          <a:xfrm>
            <a:off x="1973263" y="2974975"/>
            <a:ext cx="5229225" cy="2501900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52" name="Freeform 44"/>
          <p:cNvSpPr>
            <a:spLocks/>
          </p:cNvSpPr>
          <p:nvPr/>
        </p:nvSpPr>
        <p:spPr bwMode="auto">
          <a:xfrm flipH="1">
            <a:off x="5240338" y="2965450"/>
            <a:ext cx="1809750" cy="2501900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55" name="Freeform 47"/>
          <p:cNvSpPr>
            <a:spLocks/>
          </p:cNvSpPr>
          <p:nvPr/>
        </p:nvSpPr>
        <p:spPr bwMode="auto">
          <a:xfrm rot="10800000">
            <a:off x="1381125" y="2967038"/>
            <a:ext cx="3621088" cy="87788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696" y="141"/>
              </a:cxn>
              <a:cxn ang="0">
                <a:pos x="1392" y="77"/>
              </a:cxn>
              <a:cxn ang="0">
                <a:pos x="1832" y="605"/>
              </a:cxn>
            </a:cxnLst>
            <a:rect l="0" t="0" r="r" b="b"/>
            <a:pathLst>
              <a:path w="1832" h="605">
                <a:moveTo>
                  <a:pt x="0" y="605"/>
                </a:moveTo>
                <a:cubicBezTo>
                  <a:pt x="232" y="417"/>
                  <a:pt x="464" y="229"/>
                  <a:pt x="696" y="141"/>
                </a:cubicBezTo>
                <a:cubicBezTo>
                  <a:pt x="928" y="53"/>
                  <a:pt x="1203" y="0"/>
                  <a:pt x="1392" y="77"/>
                </a:cubicBezTo>
                <a:cubicBezTo>
                  <a:pt x="1581" y="154"/>
                  <a:pt x="1706" y="379"/>
                  <a:pt x="1832" y="605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57" name="Line 49"/>
          <p:cNvSpPr>
            <a:spLocks noChangeShapeType="1"/>
          </p:cNvSpPr>
          <p:nvPr/>
        </p:nvSpPr>
        <p:spPr bwMode="auto">
          <a:xfrm flipV="1">
            <a:off x="1676400" y="1111325"/>
            <a:ext cx="0" cy="900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58" name="Line 50"/>
          <p:cNvSpPr>
            <a:spLocks noChangeShapeType="1"/>
          </p:cNvSpPr>
          <p:nvPr/>
        </p:nvSpPr>
        <p:spPr bwMode="auto">
          <a:xfrm flipV="1">
            <a:off x="3254375" y="1098625"/>
            <a:ext cx="0" cy="900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59" name="Line 51"/>
          <p:cNvSpPr>
            <a:spLocks noChangeShapeType="1"/>
          </p:cNvSpPr>
          <p:nvPr/>
        </p:nvSpPr>
        <p:spPr bwMode="auto">
          <a:xfrm flipV="1">
            <a:off x="6232525" y="1104975"/>
            <a:ext cx="0" cy="900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61" name="Line 53"/>
          <p:cNvSpPr>
            <a:spLocks noChangeShapeType="1"/>
          </p:cNvSpPr>
          <p:nvPr/>
        </p:nvSpPr>
        <p:spPr bwMode="auto">
          <a:xfrm flipV="1">
            <a:off x="7477125" y="1139900"/>
            <a:ext cx="0" cy="900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63" name="Line 55"/>
          <p:cNvSpPr>
            <a:spLocks noChangeShapeType="1"/>
          </p:cNvSpPr>
          <p:nvPr/>
        </p:nvSpPr>
        <p:spPr bwMode="auto">
          <a:xfrm>
            <a:off x="1722438" y="5803900"/>
            <a:ext cx="0" cy="523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68" name="Freeform 60"/>
          <p:cNvSpPr>
            <a:spLocks/>
          </p:cNvSpPr>
          <p:nvPr/>
        </p:nvSpPr>
        <p:spPr bwMode="auto">
          <a:xfrm>
            <a:off x="1831975" y="5165725"/>
            <a:ext cx="1157288" cy="274638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696" y="141"/>
              </a:cxn>
              <a:cxn ang="0">
                <a:pos x="1392" y="77"/>
              </a:cxn>
              <a:cxn ang="0">
                <a:pos x="1832" y="605"/>
              </a:cxn>
            </a:cxnLst>
            <a:rect l="0" t="0" r="r" b="b"/>
            <a:pathLst>
              <a:path w="1832" h="605">
                <a:moveTo>
                  <a:pt x="0" y="605"/>
                </a:moveTo>
                <a:cubicBezTo>
                  <a:pt x="232" y="417"/>
                  <a:pt x="464" y="229"/>
                  <a:pt x="696" y="141"/>
                </a:cubicBezTo>
                <a:cubicBezTo>
                  <a:pt x="928" y="53"/>
                  <a:pt x="1203" y="0"/>
                  <a:pt x="1392" y="77"/>
                </a:cubicBezTo>
                <a:cubicBezTo>
                  <a:pt x="1581" y="154"/>
                  <a:pt x="1706" y="379"/>
                  <a:pt x="1832" y="605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64" name="Line 56"/>
          <p:cNvSpPr>
            <a:spLocks noChangeShapeType="1"/>
          </p:cNvSpPr>
          <p:nvPr/>
        </p:nvSpPr>
        <p:spPr bwMode="auto">
          <a:xfrm>
            <a:off x="3214688" y="5815013"/>
            <a:ext cx="0" cy="523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65" name="Line 57"/>
          <p:cNvSpPr>
            <a:spLocks noChangeShapeType="1"/>
          </p:cNvSpPr>
          <p:nvPr/>
        </p:nvSpPr>
        <p:spPr bwMode="auto">
          <a:xfrm>
            <a:off x="5792788" y="5811838"/>
            <a:ext cx="0" cy="523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66" name="Line 58"/>
          <p:cNvSpPr>
            <a:spLocks noChangeShapeType="1"/>
          </p:cNvSpPr>
          <p:nvPr/>
        </p:nvSpPr>
        <p:spPr bwMode="auto">
          <a:xfrm>
            <a:off x="7747000" y="5803900"/>
            <a:ext cx="0" cy="523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55056" name="Rectangle 48"/>
          <p:cNvSpPr>
            <a:spLocks noChangeArrowheads="1"/>
          </p:cNvSpPr>
          <p:nvPr/>
        </p:nvSpPr>
        <p:spPr bwMode="auto">
          <a:xfrm>
            <a:off x="249381" y="2650301"/>
            <a:ext cx="7762875" cy="3162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5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55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5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55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5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5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37" grpId="0" animBg="1"/>
      <p:bldP spid="555039" grpId="0" animBg="1"/>
      <p:bldP spid="555046" grpId="0" animBg="1"/>
      <p:bldP spid="555047" grpId="0" animBg="1"/>
      <p:bldP spid="555049" grpId="0" animBg="1"/>
      <p:bldP spid="555051" grpId="0" animBg="1"/>
      <p:bldP spid="555052" grpId="0" animBg="1"/>
      <p:bldP spid="555055" grpId="0" animBg="1"/>
      <p:bldP spid="555057" grpId="0" animBg="1"/>
      <p:bldP spid="555058" grpId="0" animBg="1"/>
      <p:bldP spid="555059" grpId="0" animBg="1"/>
      <p:bldP spid="555061" grpId="0" animBg="1"/>
      <p:bldP spid="555063" grpId="0" animBg="1"/>
      <p:bldP spid="555068" grpId="0" animBg="1"/>
      <p:bldP spid="555064" grpId="0" animBg="1"/>
      <p:bldP spid="555065" grpId="0" animBg="1"/>
      <p:bldP spid="555066" grpId="0" animBg="1"/>
      <p:bldP spid="5550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 dirty="0"/>
              <a:t>The Appealing Rationale for ESB...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321175"/>
          </a:xfrm>
          <a:noFill/>
          <a:ln/>
        </p:spPr>
        <p:txBody>
          <a:bodyPr/>
          <a:lstStyle/>
          <a:p>
            <a:r>
              <a:rPr lang="en-GB"/>
              <a:t>Perceived single framework for all integration needs</a:t>
            </a:r>
          </a:p>
          <a:p>
            <a:r>
              <a:rPr lang="en-GB"/>
              <a:t>Perceived simple connectivity between systems</a:t>
            </a:r>
          </a:p>
          <a:p>
            <a:r>
              <a:rPr lang="en-GB"/>
              <a:t>Some features for security, reliable delivery, etc.</a:t>
            </a:r>
          </a:p>
          <a:p>
            <a:r>
              <a:rPr lang="en-GB"/>
              <a:t>All you have to do is agree to lock yourself into a ESB and all this can be yours...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...And the Reality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5454650"/>
          </a:xfrm>
          <a:noFill/>
          <a:ln/>
        </p:spPr>
        <p:txBody>
          <a:bodyPr/>
          <a:lstStyle/>
          <a:p>
            <a:r>
              <a:rPr lang="en-GB" sz="2000" dirty="0"/>
              <a:t>The mess is swept under the carpet</a:t>
            </a:r>
          </a:p>
          <a:p>
            <a:pPr lvl="1"/>
            <a:r>
              <a:rPr lang="en-GB" sz="1800" dirty="0"/>
              <a:t>The spaghetti is still there, but it’s hidden inside a vendor box</a:t>
            </a:r>
          </a:p>
          <a:p>
            <a:r>
              <a:rPr lang="en-GB" sz="2000" dirty="0"/>
              <a:t>But the spaghetti is worse with an ESB</a:t>
            </a:r>
          </a:p>
          <a:p>
            <a:pPr lvl="1"/>
            <a:r>
              <a:rPr lang="en-GB" sz="1800" dirty="0"/>
              <a:t>Mixing business rules, transformations, </a:t>
            </a:r>
            <a:r>
              <a:rPr lang="en-GB" sz="1800" dirty="0" err="1"/>
              <a:t>QoS</a:t>
            </a:r>
            <a:r>
              <a:rPr lang="en-GB" sz="1800" dirty="0"/>
              <a:t> etc with connectors</a:t>
            </a:r>
          </a:p>
          <a:p>
            <a:r>
              <a:rPr lang="en-GB" sz="2000" dirty="0"/>
              <a:t>What if I wanted to remove or replace my current ESB platform?</a:t>
            </a:r>
          </a:p>
          <a:p>
            <a:pPr lvl="1"/>
            <a:r>
              <a:rPr lang="en-GB" sz="1800" dirty="0"/>
              <a:t>Vendor lock-in of the whole network!</a:t>
            </a:r>
          </a:p>
          <a:p>
            <a:pPr lvl="1"/>
            <a:r>
              <a:rPr lang="en-GB" sz="1800" dirty="0"/>
              <a:t>ESBs are proprietary, so no guarantees that the messages transmitted across the bus are actually based on any open protocol</a:t>
            </a:r>
          </a:p>
          <a:p>
            <a:r>
              <a:rPr lang="en-GB" sz="2000" dirty="0"/>
              <a:t>Held to ransom by the ESB vendor!</a:t>
            </a:r>
          </a:p>
          <a:p>
            <a:pPr lvl="1"/>
            <a:r>
              <a:rPr lang="en-GB" sz="1800" dirty="0"/>
              <a:t>Cannot easily replace one ESB with another</a:t>
            </a:r>
          </a:p>
          <a:p>
            <a:pPr lvl="1"/>
            <a:r>
              <a:rPr lang="en-GB" sz="1800" dirty="0"/>
              <a:t>Can only easily integrate systems for which the ESB vendor provides specific adaptors</a:t>
            </a:r>
          </a:p>
          <a:p>
            <a:pPr lvl="1"/>
            <a:r>
              <a:rPr lang="en-GB" sz="1800" dirty="0"/>
              <a:t>Or invest your money into extending their product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Intelligent Networks, Dumb Idea?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832350"/>
          </a:xfrm>
          <a:noFill/>
          <a:ln/>
        </p:spPr>
        <p:txBody>
          <a:bodyPr/>
          <a:lstStyle/>
          <a:p>
            <a:r>
              <a:rPr lang="en-GB" sz="2800"/>
              <a:t>Isn't this precisely what we're trying to get away from?</a:t>
            </a:r>
          </a:p>
          <a:p>
            <a:r>
              <a:rPr lang="en-GB" sz="2800"/>
              <a:t>Integration should happen on the wire by default, not inside some server</a:t>
            </a:r>
          </a:p>
          <a:p>
            <a:r>
              <a:rPr lang="en-GB" sz="2800"/>
              <a:t>The ESB approach eschews the dumb network, smart endpoint notion that underpins scalable, robust systems</a:t>
            </a:r>
          </a:p>
          <a:p>
            <a:r>
              <a:rPr lang="en-GB" sz="2800"/>
              <a:t>ESB vendors are the new telcos – telling us that smarts in the network is for our own good</a:t>
            </a:r>
          </a:p>
          <a:p>
            <a:r>
              <a:rPr lang="en-GB" sz="2800"/>
              <a:t>But let’s see how ESBs play out over the longer term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Integration five years from now</a:t>
            </a:r>
          </a:p>
        </p:txBody>
      </p:sp>
      <p:graphicFrame>
        <p:nvGraphicFramePr>
          <p:cNvPr id="518150" name="Object 6"/>
          <p:cNvGraphicFramePr>
            <a:graphicFrameLocks noChangeAspect="1"/>
          </p:cNvGraphicFramePr>
          <p:nvPr>
            <p:ph idx="1"/>
          </p:nvPr>
        </p:nvGraphicFramePr>
        <p:xfrm>
          <a:off x="498475" y="1302513"/>
          <a:ext cx="8039100" cy="4195762"/>
        </p:xfrm>
        <a:graphic>
          <a:graphicData uri="http://schemas.openxmlformats.org/presentationml/2006/ole">
            <p:oleObj spid="_x0000_s518150" name="Visio" r:id="rId3" imgW="9324276" imgH="4860608" progId="Visio.Drawing.11">
              <p:embed/>
            </p:oleObj>
          </a:graphicData>
        </a:graphic>
      </p:graphicFrame>
      <p:sp>
        <p:nvSpPr>
          <p:cNvPr id="518152" name="AutoShape 8"/>
          <p:cNvSpPr>
            <a:spLocks noChangeArrowheads="1"/>
          </p:cNvSpPr>
          <p:nvPr/>
        </p:nvSpPr>
        <p:spPr bwMode="auto">
          <a:xfrm>
            <a:off x="1993900" y="3087750"/>
            <a:ext cx="5067300" cy="7112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Enterprise Service Bus</a:t>
            </a:r>
          </a:p>
        </p:txBody>
      </p:sp>
      <p:sp>
        <p:nvSpPr>
          <p:cNvPr id="518153" name="Line 9"/>
          <p:cNvSpPr>
            <a:spLocks noChangeShapeType="1"/>
          </p:cNvSpPr>
          <p:nvPr/>
        </p:nvSpPr>
        <p:spPr bwMode="auto">
          <a:xfrm flipV="1">
            <a:off x="5854700" y="3810000"/>
            <a:ext cx="0" cy="3937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54" name="Line 10"/>
          <p:cNvSpPr>
            <a:spLocks noChangeShapeType="1"/>
          </p:cNvSpPr>
          <p:nvPr/>
        </p:nvSpPr>
        <p:spPr bwMode="auto">
          <a:xfrm flipV="1">
            <a:off x="3784600" y="38100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55" name="Line 11"/>
          <p:cNvSpPr>
            <a:spLocks noChangeShapeType="1"/>
          </p:cNvSpPr>
          <p:nvPr/>
        </p:nvSpPr>
        <p:spPr bwMode="auto">
          <a:xfrm flipV="1">
            <a:off x="2425700" y="37719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56" name="Line 12"/>
          <p:cNvSpPr>
            <a:spLocks noChangeShapeType="1"/>
          </p:cNvSpPr>
          <p:nvPr/>
        </p:nvSpPr>
        <p:spPr bwMode="auto">
          <a:xfrm flipV="1">
            <a:off x="3111500" y="37973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57" name="Line 13"/>
          <p:cNvSpPr>
            <a:spLocks noChangeShapeType="1"/>
          </p:cNvSpPr>
          <p:nvPr/>
        </p:nvSpPr>
        <p:spPr bwMode="auto">
          <a:xfrm flipV="1">
            <a:off x="2514600" y="27178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58" name="Line 14"/>
          <p:cNvSpPr>
            <a:spLocks noChangeShapeType="1"/>
          </p:cNvSpPr>
          <p:nvPr/>
        </p:nvSpPr>
        <p:spPr bwMode="auto">
          <a:xfrm flipV="1">
            <a:off x="3136900" y="27051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59" name="Line 15"/>
          <p:cNvSpPr>
            <a:spLocks noChangeShapeType="1"/>
          </p:cNvSpPr>
          <p:nvPr/>
        </p:nvSpPr>
        <p:spPr bwMode="auto">
          <a:xfrm flipV="1">
            <a:off x="5105400" y="26924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60" name="Line 16"/>
          <p:cNvSpPr>
            <a:spLocks noChangeShapeType="1"/>
          </p:cNvSpPr>
          <p:nvPr/>
        </p:nvSpPr>
        <p:spPr bwMode="auto">
          <a:xfrm flipV="1">
            <a:off x="5588000" y="26924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61" name="Line 17"/>
          <p:cNvSpPr>
            <a:spLocks noChangeShapeType="1"/>
          </p:cNvSpPr>
          <p:nvPr/>
        </p:nvSpPr>
        <p:spPr bwMode="auto">
          <a:xfrm flipV="1">
            <a:off x="6527800" y="27178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63" name="Freeform 19"/>
          <p:cNvSpPr>
            <a:spLocks/>
          </p:cNvSpPr>
          <p:nvPr/>
        </p:nvSpPr>
        <p:spPr bwMode="auto">
          <a:xfrm>
            <a:off x="552450" y="849313"/>
            <a:ext cx="5543550" cy="2173287"/>
          </a:xfrm>
          <a:custGeom>
            <a:avLst/>
            <a:gdLst/>
            <a:ahLst/>
            <a:cxnLst>
              <a:cxn ang="0">
                <a:pos x="324" y="1369"/>
              </a:cxn>
              <a:cxn ang="0">
                <a:pos x="420" y="361"/>
              </a:cxn>
              <a:cxn ang="0">
                <a:pos x="2844" y="49"/>
              </a:cxn>
              <a:cxn ang="0">
                <a:pos x="3492" y="657"/>
              </a:cxn>
            </a:cxnLst>
            <a:rect l="0" t="0" r="r" b="b"/>
            <a:pathLst>
              <a:path w="3492" h="1369">
                <a:moveTo>
                  <a:pt x="324" y="1369"/>
                </a:moveTo>
                <a:cubicBezTo>
                  <a:pt x="162" y="975"/>
                  <a:pt x="0" y="581"/>
                  <a:pt x="420" y="361"/>
                </a:cubicBezTo>
                <a:cubicBezTo>
                  <a:pt x="840" y="141"/>
                  <a:pt x="2332" y="0"/>
                  <a:pt x="2844" y="49"/>
                </a:cubicBezTo>
                <a:cubicBezTo>
                  <a:pt x="3356" y="98"/>
                  <a:pt x="3384" y="556"/>
                  <a:pt x="3492" y="657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67" name="Freeform 23"/>
          <p:cNvSpPr>
            <a:spLocks/>
          </p:cNvSpPr>
          <p:nvPr/>
        </p:nvSpPr>
        <p:spPr bwMode="auto">
          <a:xfrm>
            <a:off x="1231900" y="3479800"/>
            <a:ext cx="1003300" cy="142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" y="768"/>
              </a:cxn>
              <a:cxn ang="0">
                <a:pos x="632" y="792"/>
              </a:cxn>
            </a:cxnLst>
            <a:rect l="0" t="0" r="r" b="b"/>
            <a:pathLst>
              <a:path w="632" h="900">
                <a:moveTo>
                  <a:pt x="0" y="0"/>
                </a:moveTo>
                <a:cubicBezTo>
                  <a:pt x="51" y="318"/>
                  <a:pt x="103" y="636"/>
                  <a:pt x="208" y="768"/>
                </a:cubicBezTo>
                <a:cubicBezTo>
                  <a:pt x="313" y="900"/>
                  <a:pt x="472" y="846"/>
                  <a:pt x="632" y="792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68" name="Line 24"/>
          <p:cNvSpPr>
            <a:spLocks noChangeShapeType="1"/>
          </p:cNvSpPr>
          <p:nvPr/>
        </p:nvSpPr>
        <p:spPr bwMode="auto">
          <a:xfrm flipV="1">
            <a:off x="1244600" y="3492500"/>
            <a:ext cx="7620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69" name="Line 25"/>
          <p:cNvSpPr>
            <a:spLocks noChangeShapeType="1"/>
          </p:cNvSpPr>
          <p:nvPr/>
        </p:nvSpPr>
        <p:spPr bwMode="auto">
          <a:xfrm flipV="1">
            <a:off x="6883400" y="3479800"/>
            <a:ext cx="7620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18171" name="Freeform 27"/>
          <p:cNvSpPr>
            <a:spLocks/>
          </p:cNvSpPr>
          <p:nvPr/>
        </p:nvSpPr>
        <p:spPr bwMode="auto">
          <a:xfrm>
            <a:off x="2843213" y="4102100"/>
            <a:ext cx="5499100" cy="2406650"/>
          </a:xfrm>
          <a:custGeom>
            <a:avLst/>
            <a:gdLst/>
            <a:ahLst/>
            <a:cxnLst>
              <a:cxn ang="0">
                <a:pos x="3113" y="0"/>
              </a:cxn>
              <a:cxn ang="0">
                <a:pos x="3025" y="1240"/>
              </a:cxn>
              <a:cxn ang="0">
                <a:pos x="481" y="1424"/>
              </a:cxn>
              <a:cxn ang="0">
                <a:pos x="137" y="688"/>
              </a:cxn>
            </a:cxnLst>
            <a:rect l="0" t="0" r="r" b="b"/>
            <a:pathLst>
              <a:path w="3464" h="1516">
                <a:moveTo>
                  <a:pt x="3113" y="0"/>
                </a:moveTo>
                <a:cubicBezTo>
                  <a:pt x="3288" y="501"/>
                  <a:pt x="3464" y="1003"/>
                  <a:pt x="3025" y="1240"/>
                </a:cubicBezTo>
                <a:cubicBezTo>
                  <a:pt x="2586" y="1477"/>
                  <a:pt x="962" y="1516"/>
                  <a:pt x="481" y="1424"/>
                </a:cubicBezTo>
                <a:cubicBezTo>
                  <a:pt x="0" y="1332"/>
                  <a:pt x="68" y="1010"/>
                  <a:pt x="137" y="68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1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63" grpId="0" animBg="1"/>
      <p:bldP spid="518167" grpId="0" animBg="1"/>
      <p:bldP spid="5181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Integration ten years from now</a:t>
            </a:r>
          </a:p>
        </p:txBody>
      </p:sp>
      <p:graphicFrame>
        <p:nvGraphicFramePr>
          <p:cNvPr id="525345" name="Object 33"/>
          <p:cNvGraphicFramePr>
            <a:graphicFrameLocks noChangeAspect="1"/>
          </p:cNvGraphicFramePr>
          <p:nvPr>
            <p:ph idx="1"/>
          </p:nvPr>
        </p:nvGraphicFramePr>
        <p:xfrm>
          <a:off x="657225" y="1482725"/>
          <a:ext cx="7621588" cy="3959225"/>
        </p:xfrm>
        <a:graphic>
          <a:graphicData uri="http://schemas.openxmlformats.org/presentationml/2006/ole">
            <p:oleObj spid="_x0000_s525345" name="Visio" r:id="rId3" imgW="9315069" imgH="4837176" progId="Visio.Drawing.11">
              <p:embed/>
            </p:oleObj>
          </a:graphicData>
        </a:graphic>
      </p:graphicFrame>
      <p:sp>
        <p:nvSpPr>
          <p:cNvPr id="525326" name="Freeform 14"/>
          <p:cNvSpPr>
            <a:spLocks/>
          </p:cNvSpPr>
          <p:nvPr/>
        </p:nvSpPr>
        <p:spPr bwMode="auto">
          <a:xfrm>
            <a:off x="552450" y="849313"/>
            <a:ext cx="5543550" cy="2173287"/>
          </a:xfrm>
          <a:custGeom>
            <a:avLst/>
            <a:gdLst/>
            <a:ahLst/>
            <a:cxnLst>
              <a:cxn ang="0">
                <a:pos x="324" y="1369"/>
              </a:cxn>
              <a:cxn ang="0">
                <a:pos x="420" y="361"/>
              </a:cxn>
              <a:cxn ang="0">
                <a:pos x="2844" y="49"/>
              </a:cxn>
              <a:cxn ang="0">
                <a:pos x="3492" y="657"/>
              </a:cxn>
            </a:cxnLst>
            <a:rect l="0" t="0" r="r" b="b"/>
            <a:pathLst>
              <a:path w="3492" h="1369">
                <a:moveTo>
                  <a:pt x="324" y="1369"/>
                </a:moveTo>
                <a:cubicBezTo>
                  <a:pt x="162" y="975"/>
                  <a:pt x="0" y="581"/>
                  <a:pt x="420" y="361"/>
                </a:cubicBezTo>
                <a:cubicBezTo>
                  <a:pt x="840" y="141"/>
                  <a:pt x="2332" y="0"/>
                  <a:pt x="2844" y="49"/>
                </a:cubicBezTo>
                <a:cubicBezTo>
                  <a:pt x="3356" y="98"/>
                  <a:pt x="3384" y="556"/>
                  <a:pt x="3492" y="657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27" name="Freeform 15"/>
          <p:cNvSpPr>
            <a:spLocks/>
          </p:cNvSpPr>
          <p:nvPr/>
        </p:nvSpPr>
        <p:spPr bwMode="auto">
          <a:xfrm>
            <a:off x="1231900" y="3479800"/>
            <a:ext cx="1003300" cy="1428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8" y="768"/>
              </a:cxn>
              <a:cxn ang="0">
                <a:pos x="632" y="792"/>
              </a:cxn>
            </a:cxnLst>
            <a:rect l="0" t="0" r="r" b="b"/>
            <a:pathLst>
              <a:path w="632" h="900">
                <a:moveTo>
                  <a:pt x="0" y="0"/>
                </a:moveTo>
                <a:cubicBezTo>
                  <a:pt x="51" y="318"/>
                  <a:pt x="103" y="636"/>
                  <a:pt x="208" y="768"/>
                </a:cubicBezTo>
                <a:cubicBezTo>
                  <a:pt x="313" y="900"/>
                  <a:pt x="472" y="846"/>
                  <a:pt x="632" y="792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0" name="Freeform 18"/>
          <p:cNvSpPr>
            <a:spLocks/>
          </p:cNvSpPr>
          <p:nvPr/>
        </p:nvSpPr>
        <p:spPr bwMode="auto">
          <a:xfrm>
            <a:off x="2843213" y="4102100"/>
            <a:ext cx="5499100" cy="2406650"/>
          </a:xfrm>
          <a:custGeom>
            <a:avLst/>
            <a:gdLst/>
            <a:ahLst/>
            <a:cxnLst>
              <a:cxn ang="0">
                <a:pos x="3113" y="0"/>
              </a:cxn>
              <a:cxn ang="0">
                <a:pos x="3025" y="1240"/>
              </a:cxn>
              <a:cxn ang="0">
                <a:pos x="481" y="1424"/>
              </a:cxn>
              <a:cxn ang="0">
                <a:pos x="137" y="688"/>
              </a:cxn>
            </a:cxnLst>
            <a:rect l="0" t="0" r="r" b="b"/>
            <a:pathLst>
              <a:path w="3464" h="1516">
                <a:moveTo>
                  <a:pt x="3113" y="0"/>
                </a:moveTo>
                <a:cubicBezTo>
                  <a:pt x="3288" y="501"/>
                  <a:pt x="3464" y="1003"/>
                  <a:pt x="3025" y="1240"/>
                </a:cubicBezTo>
                <a:cubicBezTo>
                  <a:pt x="2586" y="1477"/>
                  <a:pt x="962" y="1516"/>
                  <a:pt x="481" y="1424"/>
                </a:cubicBezTo>
                <a:cubicBezTo>
                  <a:pt x="0" y="1332"/>
                  <a:pt x="68" y="1010"/>
                  <a:pt x="137" y="68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1" name="Freeform 19"/>
          <p:cNvSpPr>
            <a:spLocks/>
          </p:cNvSpPr>
          <p:nvPr/>
        </p:nvSpPr>
        <p:spPr bwMode="auto">
          <a:xfrm>
            <a:off x="1471613" y="2286000"/>
            <a:ext cx="852487" cy="2400300"/>
          </a:xfrm>
          <a:custGeom>
            <a:avLst/>
            <a:gdLst/>
            <a:ahLst/>
            <a:cxnLst>
              <a:cxn ang="0">
                <a:pos x="785" y="0"/>
              </a:cxn>
              <a:cxn ang="0">
                <a:pos x="17" y="424"/>
              </a:cxn>
              <a:cxn ang="0">
                <a:pos x="681" y="1808"/>
              </a:cxn>
            </a:cxnLst>
            <a:rect l="0" t="0" r="r" b="b"/>
            <a:pathLst>
              <a:path w="785" h="1808">
                <a:moveTo>
                  <a:pt x="785" y="0"/>
                </a:moveTo>
                <a:cubicBezTo>
                  <a:pt x="409" y="61"/>
                  <a:pt x="34" y="123"/>
                  <a:pt x="17" y="424"/>
                </a:cubicBezTo>
                <a:cubicBezTo>
                  <a:pt x="0" y="725"/>
                  <a:pt x="340" y="1266"/>
                  <a:pt x="681" y="180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3" name="Freeform 21"/>
          <p:cNvSpPr>
            <a:spLocks/>
          </p:cNvSpPr>
          <p:nvPr/>
        </p:nvSpPr>
        <p:spPr bwMode="auto">
          <a:xfrm>
            <a:off x="2641600" y="1096963"/>
            <a:ext cx="2908300" cy="706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696" y="141"/>
              </a:cxn>
              <a:cxn ang="0">
                <a:pos x="1392" y="77"/>
              </a:cxn>
              <a:cxn ang="0">
                <a:pos x="1832" y="605"/>
              </a:cxn>
            </a:cxnLst>
            <a:rect l="0" t="0" r="r" b="b"/>
            <a:pathLst>
              <a:path w="1832" h="605">
                <a:moveTo>
                  <a:pt x="0" y="605"/>
                </a:moveTo>
                <a:cubicBezTo>
                  <a:pt x="232" y="417"/>
                  <a:pt x="464" y="229"/>
                  <a:pt x="696" y="141"/>
                </a:cubicBezTo>
                <a:cubicBezTo>
                  <a:pt x="928" y="53"/>
                  <a:pt x="1203" y="0"/>
                  <a:pt x="1392" y="77"/>
                </a:cubicBezTo>
                <a:cubicBezTo>
                  <a:pt x="1581" y="154"/>
                  <a:pt x="1706" y="379"/>
                  <a:pt x="1832" y="605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4" name="Freeform 22"/>
          <p:cNvSpPr>
            <a:spLocks/>
          </p:cNvSpPr>
          <p:nvPr/>
        </p:nvSpPr>
        <p:spPr bwMode="auto">
          <a:xfrm>
            <a:off x="5232400" y="2755900"/>
            <a:ext cx="700088" cy="149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488"/>
              </a:cxn>
              <a:cxn ang="0">
                <a:pos x="488" y="840"/>
              </a:cxn>
              <a:cxn ang="0">
                <a:pos x="544" y="1048"/>
              </a:cxn>
            </a:cxnLst>
            <a:rect l="0" t="0" r="r" b="b"/>
            <a:pathLst>
              <a:path w="641" h="1048">
                <a:moveTo>
                  <a:pt x="0" y="0"/>
                </a:moveTo>
                <a:cubicBezTo>
                  <a:pt x="239" y="174"/>
                  <a:pt x="479" y="348"/>
                  <a:pt x="560" y="488"/>
                </a:cubicBezTo>
                <a:cubicBezTo>
                  <a:pt x="641" y="628"/>
                  <a:pt x="491" y="747"/>
                  <a:pt x="488" y="840"/>
                </a:cubicBezTo>
                <a:cubicBezTo>
                  <a:pt x="485" y="933"/>
                  <a:pt x="514" y="990"/>
                  <a:pt x="544" y="104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5" name="Freeform 23"/>
          <p:cNvSpPr>
            <a:spLocks/>
          </p:cNvSpPr>
          <p:nvPr/>
        </p:nvSpPr>
        <p:spPr bwMode="auto">
          <a:xfrm>
            <a:off x="3211513" y="2684463"/>
            <a:ext cx="3497262" cy="1546225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496" y="616"/>
              </a:cxn>
              <a:cxn ang="0">
                <a:pos x="1840" y="496"/>
              </a:cxn>
              <a:cxn ang="0">
                <a:pos x="2472" y="528"/>
              </a:cxn>
              <a:cxn ang="0">
                <a:pos x="2432" y="0"/>
              </a:cxn>
            </a:cxnLst>
            <a:rect l="0" t="0" r="r" b="b"/>
            <a:pathLst>
              <a:path w="2571" h="1120">
                <a:moveTo>
                  <a:pt x="0" y="1120"/>
                </a:moveTo>
                <a:cubicBezTo>
                  <a:pt x="94" y="920"/>
                  <a:pt x="189" y="720"/>
                  <a:pt x="496" y="616"/>
                </a:cubicBezTo>
                <a:cubicBezTo>
                  <a:pt x="803" y="512"/>
                  <a:pt x="1511" y="511"/>
                  <a:pt x="1840" y="496"/>
                </a:cubicBezTo>
                <a:cubicBezTo>
                  <a:pt x="2169" y="481"/>
                  <a:pt x="2373" y="611"/>
                  <a:pt x="2472" y="528"/>
                </a:cubicBezTo>
                <a:cubicBezTo>
                  <a:pt x="2571" y="445"/>
                  <a:pt x="2439" y="88"/>
                  <a:pt x="243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6" name="Freeform 24"/>
          <p:cNvSpPr>
            <a:spLocks/>
          </p:cNvSpPr>
          <p:nvPr/>
        </p:nvSpPr>
        <p:spPr bwMode="auto">
          <a:xfrm>
            <a:off x="3124200" y="2794000"/>
            <a:ext cx="114300" cy="1449388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7" name="Freeform 25"/>
          <p:cNvSpPr>
            <a:spLocks/>
          </p:cNvSpPr>
          <p:nvPr/>
        </p:nvSpPr>
        <p:spPr bwMode="auto">
          <a:xfrm>
            <a:off x="3978234" y="2768600"/>
            <a:ext cx="2757529" cy="1839026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800" y="672"/>
              </a:cxn>
              <a:cxn ang="0">
                <a:pos x="1672" y="640"/>
              </a:cxn>
              <a:cxn ang="0">
                <a:pos x="1392" y="0"/>
              </a:cxn>
            </a:cxnLst>
            <a:rect l="0" t="0" r="r" b="b"/>
            <a:pathLst>
              <a:path w="1771" h="1440">
                <a:moveTo>
                  <a:pt x="0" y="1440"/>
                </a:moveTo>
                <a:cubicBezTo>
                  <a:pt x="260" y="1122"/>
                  <a:pt x="521" y="805"/>
                  <a:pt x="800" y="672"/>
                </a:cubicBezTo>
                <a:cubicBezTo>
                  <a:pt x="1079" y="539"/>
                  <a:pt x="1573" y="752"/>
                  <a:pt x="1672" y="640"/>
                </a:cubicBezTo>
                <a:cubicBezTo>
                  <a:pt x="1771" y="528"/>
                  <a:pt x="1581" y="264"/>
                  <a:pt x="139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8" name="Freeform 26"/>
          <p:cNvSpPr>
            <a:spLocks/>
          </p:cNvSpPr>
          <p:nvPr/>
        </p:nvSpPr>
        <p:spPr bwMode="auto">
          <a:xfrm>
            <a:off x="3987800" y="4635500"/>
            <a:ext cx="16637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224" y="0"/>
              </a:cxn>
            </a:cxnLst>
            <a:rect l="0" t="0" r="r" b="b"/>
            <a:pathLst>
              <a:path w="1224" h="48">
                <a:moveTo>
                  <a:pt x="0" y="48"/>
                </a:moveTo>
                <a:cubicBezTo>
                  <a:pt x="0" y="48"/>
                  <a:pt x="612" y="24"/>
                  <a:pt x="1224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39" name="AutoShape 27"/>
          <p:cNvSpPr>
            <a:spLocks noChangeArrowheads="1"/>
          </p:cNvSpPr>
          <p:nvPr/>
        </p:nvSpPr>
        <p:spPr bwMode="auto">
          <a:xfrm>
            <a:off x="1993900" y="3111500"/>
            <a:ext cx="877888" cy="7112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ESB</a:t>
            </a:r>
          </a:p>
        </p:txBody>
      </p:sp>
      <p:sp>
        <p:nvSpPr>
          <p:cNvPr id="525340" name="Line 28"/>
          <p:cNvSpPr>
            <a:spLocks noChangeShapeType="1"/>
          </p:cNvSpPr>
          <p:nvPr/>
        </p:nvSpPr>
        <p:spPr bwMode="auto">
          <a:xfrm flipV="1">
            <a:off x="2425700" y="37719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25341" name="Line 29"/>
          <p:cNvSpPr>
            <a:spLocks noChangeShapeType="1"/>
          </p:cNvSpPr>
          <p:nvPr/>
        </p:nvSpPr>
        <p:spPr bwMode="auto">
          <a:xfrm flipV="1">
            <a:off x="2514600" y="2717800"/>
            <a:ext cx="0" cy="533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2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2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2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2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2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2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31" grpId="0" animBg="1"/>
      <p:bldP spid="525333" grpId="0" animBg="1"/>
      <p:bldP spid="525334" grpId="0" animBg="1"/>
      <p:bldP spid="525335" grpId="0" animBg="1"/>
      <p:bldP spid="525336" grpId="0" animBg="1"/>
      <p:bldP spid="525337" grpId="0" animBg="1"/>
      <p:bldP spid="5253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How did this happen?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5097462"/>
          </a:xfrm>
          <a:noFill/>
          <a:ln/>
        </p:spPr>
        <p:txBody>
          <a:bodyPr/>
          <a:lstStyle/>
          <a:p>
            <a:r>
              <a:rPr lang="en-GB" sz="2800"/>
              <a:t>Same old story:</a:t>
            </a:r>
          </a:p>
          <a:p>
            <a:pPr lvl="1"/>
            <a:r>
              <a:rPr lang="en-GB" sz="2400"/>
              <a:t>Tactical decisions</a:t>
            </a:r>
          </a:p>
          <a:p>
            <a:pPr lvl="1"/>
            <a:r>
              <a:rPr lang="en-GB" sz="2400"/>
              <a:t>Time and technology pressures</a:t>
            </a:r>
          </a:p>
          <a:p>
            <a:pPr lvl="1"/>
            <a:r>
              <a:rPr lang="en-GB" sz="2400"/>
              <a:t>Path of least resistance for individual applications</a:t>
            </a:r>
          </a:p>
          <a:p>
            <a:r>
              <a:rPr lang="en-GB" sz="2800"/>
              <a:t>Centralised ownership of the ESB sometimes is an inhibitor</a:t>
            </a:r>
          </a:p>
          <a:p>
            <a:pPr lvl="1"/>
            <a:r>
              <a:rPr lang="en-GB" sz="2400"/>
              <a:t>Too much effort to get on the bus, technically, politically</a:t>
            </a:r>
          </a:p>
          <a:p>
            <a:pPr lvl="1"/>
            <a:r>
              <a:rPr lang="en-GB" sz="2400"/>
              <a:t>Individuals always mean to redress hacked integrations</a:t>
            </a:r>
          </a:p>
          <a:p>
            <a:pPr lvl="1"/>
            <a:r>
              <a:rPr lang="en-GB" sz="2400"/>
              <a:t>But seldom do – it’s too hard when systems are live</a:t>
            </a:r>
          </a:p>
          <a:p>
            <a:pPr lvl="1"/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Spaghetti is a fact of life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5230812"/>
          </a:xfrm>
          <a:noFill/>
          <a:ln/>
        </p:spPr>
        <p:txBody>
          <a:bodyPr/>
          <a:lstStyle/>
          <a:p>
            <a:r>
              <a:rPr lang="en-GB" sz="2800"/>
              <a:t>Businesses change</a:t>
            </a:r>
          </a:p>
          <a:p>
            <a:r>
              <a:rPr lang="en-GB" sz="2800"/>
              <a:t>Processes change</a:t>
            </a:r>
          </a:p>
          <a:p>
            <a:r>
              <a:rPr lang="en-GB" sz="2800"/>
              <a:t>Applications change</a:t>
            </a:r>
          </a:p>
          <a:p>
            <a:r>
              <a:rPr lang="en-GB" sz="2800"/>
              <a:t>Integration changes</a:t>
            </a:r>
          </a:p>
          <a:p>
            <a:r>
              <a:rPr lang="en-GB" sz="2800"/>
              <a:t>Need an enterprise computing strategy that:</a:t>
            </a:r>
          </a:p>
          <a:p>
            <a:pPr lvl="1"/>
            <a:r>
              <a:rPr lang="en-GB" sz="2400"/>
              <a:t>Reflects the changing structure of the business;</a:t>
            </a:r>
          </a:p>
          <a:p>
            <a:pPr lvl="1"/>
            <a:r>
              <a:rPr lang="en-GB" sz="2400"/>
              <a:t>Is spaghetti-friendly;</a:t>
            </a:r>
          </a:p>
          <a:p>
            <a:pPr lvl="1"/>
            <a:r>
              <a:rPr lang="en-GB" sz="2400"/>
              <a:t>Commoditised;</a:t>
            </a:r>
          </a:p>
          <a:p>
            <a:pPr lvl="1"/>
            <a:r>
              <a:rPr lang="en-GB" sz="2400"/>
              <a:t>Robust, secure, dependable, etc.</a:t>
            </a:r>
          </a:p>
          <a:p>
            <a:pPr lvl="1"/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Business-Led Integration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518025"/>
          </a:xfrm>
          <a:noFill/>
          <a:ln/>
        </p:spPr>
        <p:txBody>
          <a:bodyPr/>
          <a:lstStyle/>
          <a:p>
            <a:r>
              <a:rPr lang="en-GB" sz="2400"/>
              <a:t>ESBs integrate with whatever existing systems expose</a:t>
            </a:r>
          </a:p>
          <a:p>
            <a:pPr lvl="1"/>
            <a:r>
              <a:rPr lang="en-GB" sz="2000"/>
              <a:t>Green screen, web pages, CORBA objects, XML, etc</a:t>
            </a:r>
          </a:p>
          <a:p>
            <a:r>
              <a:rPr lang="en-GB" sz="2400"/>
              <a:t>Integration happens at a low level</a:t>
            </a:r>
          </a:p>
          <a:p>
            <a:pPr lvl="1"/>
            <a:r>
              <a:rPr lang="en-GB" sz="2000"/>
              <a:t>Mapping of bits and bytes of one variety onto bits and bytes of another format</a:t>
            </a:r>
          </a:p>
          <a:p>
            <a:r>
              <a:rPr lang="en-GB" sz="2400"/>
              <a:t>This makes it hard to engage business in such projects</a:t>
            </a:r>
          </a:p>
          <a:p>
            <a:pPr lvl="1"/>
            <a:r>
              <a:rPr lang="en-GB" sz="2000"/>
              <a:t>Without business benefit no software has value</a:t>
            </a:r>
          </a:p>
          <a:p>
            <a:r>
              <a:rPr lang="en-GB" sz="2400"/>
              <a:t>Integration is currently opaque to the business</a:t>
            </a:r>
          </a:p>
          <a:p>
            <a:r>
              <a:rPr lang="en-GB" sz="2400"/>
              <a:t>Business must be involved in integration projects – not just initiate them</a:t>
            </a:r>
          </a:p>
          <a:p>
            <a:pPr lvl="1"/>
            <a:r>
              <a:rPr lang="en-GB" sz="2000"/>
              <a:t>The integration domain must use the same vocabulary as the business domain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Spaghetti-Oriented Architecture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864100"/>
          </a:xfrm>
          <a:noFill/>
          <a:ln/>
        </p:spPr>
        <p:txBody>
          <a:bodyPr/>
          <a:lstStyle/>
          <a:p>
            <a:r>
              <a:rPr lang="en-GB" sz="2800"/>
              <a:t>Fighting against spaghetti is usually unsuccessful</a:t>
            </a:r>
          </a:p>
          <a:p>
            <a:pPr lvl="1"/>
            <a:r>
              <a:rPr lang="en-GB" sz="2400"/>
              <a:t>This does not mean integration should be undertaken without diligence!</a:t>
            </a:r>
          </a:p>
          <a:p>
            <a:r>
              <a:rPr lang="en-GB" sz="2800"/>
              <a:t>SOA is an approach which is spaghetti-agnostic</a:t>
            </a:r>
          </a:p>
          <a:p>
            <a:r>
              <a:rPr lang="en-GB" sz="2800"/>
              <a:t>Services are designed for integration with any consumer</a:t>
            </a:r>
          </a:p>
          <a:p>
            <a:pPr lvl="1"/>
            <a:r>
              <a:rPr lang="en-GB" sz="2400"/>
              <a:t>Integration is decentralised</a:t>
            </a:r>
          </a:p>
          <a:p>
            <a:r>
              <a:rPr lang="en-GB" sz="2800"/>
              <a:t>Result:</a:t>
            </a:r>
          </a:p>
          <a:p>
            <a:pPr lvl="1"/>
            <a:r>
              <a:rPr lang="en-GB" sz="2400"/>
              <a:t>Loosely coupled, re-usable services</a:t>
            </a:r>
          </a:p>
          <a:p>
            <a:pPr lvl="1"/>
            <a:r>
              <a:rPr lang="en-GB" sz="2400"/>
              <a:t>Focus on business-meaningful process orchestration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/>
              <a:t>Fundamental Premise</a:t>
            </a:r>
            <a:endParaRPr lang="en-GB"/>
          </a:p>
        </p:txBody>
      </p:sp>
      <p:sp>
        <p:nvSpPr>
          <p:cNvPr id="742408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771216" y="1403350"/>
            <a:ext cx="7577137" cy="1752600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AU" sz="3200" dirty="0"/>
              <a:t>There are two things money cannot buy: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AU" sz="32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AU" sz="3200" i="1" dirty="0"/>
              <a:t>Love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>(Lennon/McCartney)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AU" sz="3200" i="1" dirty="0"/>
              <a:t>An SOA</a:t>
            </a: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/>
              <a:t>(Webber)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2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2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/>
              <a:t>SOA and Web Services Approach</a:t>
            </a:r>
            <a:endParaRPr lang="en-GB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Applications (or subsets of applications) are identified as being service-amenable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Or (sub) processes are identified for which there is no existing application/service</a:t>
            </a:r>
          </a:p>
          <a:p>
            <a:pPr>
              <a:lnSpc>
                <a:spcPct val="90000"/>
              </a:lnSpc>
            </a:pPr>
            <a:r>
              <a:rPr lang="en-GB" sz="2400"/>
              <a:t>Web Services infrastructure is layered on top of the application, exposing a SOAP interface to the rest of the network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Business meaningful message exchanges</a:t>
            </a:r>
          </a:p>
          <a:p>
            <a:pPr>
              <a:lnSpc>
                <a:spcPct val="90000"/>
              </a:lnSpc>
            </a:pPr>
            <a:r>
              <a:rPr lang="en-GB" sz="2400"/>
              <a:t>Other services consume the functionality via SOAP message exchanges</a:t>
            </a:r>
          </a:p>
          <a:p>
            <a:pPr>
              <a:lnSpc>
                <a:spcPct val="90000"/>
              </a:lnSpc>
            </a:pPr>
            <a:r>
              <a:rPr lang="en-GB" sz="2400"/>
              <a:t>Traditional integration infrastructure is kept within the Web Service implementation, if used at all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Building the Service-Oriented Enterprise</a:t>
            </a:r>
            <a:endParaRPr lang="en-GB" sz="2400" dirty="0"/>
          </a:p>
        </p:txBody>
      </p:sp>
      <p:sp>
        <p:nvSpPr>
          <p:cNvPr id="57139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SOAP becomes the ubiquitous transfer mechanism across the enterprise (or Internet!)</a:t>
            </a:r>
          </a:p>
          <a:p>
            <a:r>
              <a:rPr lang="en-GB" smtClean="0"/>
              <a:t>In effect, SOAP messages are the “EAI backbone” </a:t>
            </a:r>
          </a:p>
          <a:p>
            <a:pPr lvl="1"/>
            <a:r>
              <a:rPr lang="en-GB" smtClean="0"/>
              <a:t>The underlying transport protocols are arbitrary</a:t>
            </a:r>
          </a:p>
          <a:p>
            <a:r>
              <a:rPr lang="en-GB" smtClean="0"/>
              <a:t>Applications understand SOAP messages natively</a:t>
            </a:r>
          </a:p>
          <a:p>
            <a:pPr lvl="1"/>
            <a:r>
              <a:rPr lang="en-GB" smtClean="0"/>
              <a:t>True end to end integration, but maintains loose coupling</a:t>
            </a:r>
          </a:p>
          <a:p>
            <a:r>
              <a:rPr lang="en-GB" smtClean="0"/>
              <a:t>In this context, existing ESB/EAI software becomes a toolkit for implementing individual Web Services</a:t>
            </a:r>
          </a:p>
          <a:p>
            <a:r>
              <a:rPr lang="en-GB" smtClean="0"/>
              <a:t>But integration happens at the SOAP level</a:t>
            </a:r>
          </a:p>
          <a:p>
            <a:pPr lvl="1"/>
            <a:r>
              <a:rPr lang="en-GB" smtClean="0"/>
              <a:t>Can commoditise what’s underneath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92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Decentralised Integration</a:t>
            </a:r>
            <a:endParaRPr lang="en-GB" dirty="0"/>
          </a:p>
        </p:txBody>
      </p:sp>
      <p:graphicFrame>
        <p:nvGraphicFramePr>
          <p:cNvPr id="565290" name="Object 42"/>
          <p:cNvGraphicFramePr>
            <a:graphicFrameLocks noChangeAspect="1"/>
          </p:cNvGraphicFramePr>
          <p:nvPr>
            <p:ph idx="1"/>
          </p:nvPr>
        </p:nvGraphicFramePr>
        <p:xfrm>
          <a:off x="4227475" y="1196975"/>
          <a:ext cx="3907122" cy="4525963"/>
        </p:xfrm>
        <a:graphic>
          <a:graphicData uri="http://schemas.openxmlformats.org/presentationml/2006/ole">
            <p:oleObj spid="_x0000_s565290" name="Visio" r:id="rId3" imgW="7588504" imgH="10720451" progId="Visio.Drawing.11">
              <p:embed/>
            </p:oleObj>
          </a:graphicData>
        </a:graphic>
      </p:graphicFrame>
      <p:sp>
        <p:nvSpPr>
          <p:cNvPr id="565258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756" y="1291441"/>
            <a:ext cx="3706813" cy="4525963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QoS</a:t>
            </a:r>
            <a:r>
              <a:rPr lang="en-GB" dirty="0" smtClean="0"/>
              <a:t> functionality that a Web Service requires is implemented on a per-service basis</a:t>
            </a:r>
          </a:p>
          <a:p>
            <a:pPr lvl="1"/>
            <a:r>
              <a:rPr lang="en-GB" dirty="0" smtClean="0"/>
              <a:t>Not “one size fits all”</a:t>
            </a:r>
          </a:p>
          <a:p>
            <a:r>
              <a:rPr lang="en-GB" dirty="0" smtClean="0"/>
              <a:t>Implement only those </a:t>
            </a:r>
            <a:r>
              <a:rPr lang="en-GB" dirty="0" err="1" smtClean="0"/>
              <a:t>QoS</a:t>
            </a:r>
            <a:r>
              <a:rPr lang="en-GB" dirty="0" smtClean="0"/>
              <a:t> protocols that the service currently needs</a:t>
            </a:r>
          </a:p>
          <a:p>
            <a:pPr lvl="1"/>
            <a:r>
              <a:rPr lang="en-GB" dirty="0" smtClean="0"/>
              <a:t>Push the integration functionality to the edges</a:t>
            </a:r>
          </a:p>
          <a:p>
            <a:r>
              <a:rPr lang="en-GB" dirty="0" smtClean="0"/>
              <a:t>SOAP + WS-Addressing becomes the “bus”</a:t>
            </a:r>
          </a:p>
          <a:p>
            <a:r>
              <a:rPr lang="en-GB" dirty="0" smtClean="0"/>
              <a:t>Incremental and autonomous</a:t>
            </a:r>
          </a:p>
          <a:p>
            <a:pPr lvl="1"/>
            <a:r>
              <a:rPr lang="en-GB" dirty="0" smtClean="0"/>
              <a:t>Deliver high business-value services first!</a:t>
            </a:r>
            <a:endParaRPr lang="en-GB" dirty="0"/>
          </a:p>
        </p:txBody>
      </p:sp>
      <p:grpSp>
        <p:nvGrpSpPr>
          <p:cNvPr id="565284" name="Group 36"/>
          <p:cNvGrpSpPr>
            <a:grpSpLocks/>
          </p:cNvGrpSpPr>
          <p:nvPr/>
        </p:nvGrpSpPr>
        <p:grpSpPr bwMode="auto">
          <a:xfrm>
            <a:off x="4240213" y="1864426"/>
            <a:ext cx="4541837" cy="2777424"/>
            <a:chOff x="3058" y="1143"/>
            <a:chExt cx="2120" cy="1396"/>
          </a:xfrm>
        </p:grpSpPr>
        <p:grpSp>
          <p:nvGrpSpPr>
            <p:cNvPr id="565276" name="Group 28"/>
            <p:cNvGrpSpPr>
              <a:grpSpLocks/>
            </p:cNvGrpSpPr>
            <p:nvPr/>
          </p:nvGrpSpPr>
          <p:grpSpPr bwMode="auto">
            <a:xfrm>
              <a:off x="3058" y="2063"/>
              <a:ext cx="2120" cy="476"/>
              <a:chOff x="3010" y="1787"/>
              <a:chExt cx="2120" cy="476"/>
            </a:xfrm>
          </p:grpSpPr>
          <p:sp>
            <p:nvSpPr>
              <p:cNvPr id="565266" name="AutoShape 18"/>
              <p:cNvSpPr>
                <a:spLocks noChangeArrowheads="1"/>
              </p:cNvSpPr>
              <p:nvPr/>
            </p:nvSpPr>
            <p:spPr bwMode="auto">
              <a:xfrm>
                <a:off x="3010" y="2116"/>
                <a:ext cx="2118" cy="147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Verdana" pitchFamily="34" charset="0"/>
                  </a:rPr>
                  <a:t>Non-Repudiation</a:t>
                </a:r>
              </a:p>
            </p:txBody>
          </p:sp>
          <p:sp>
            <p:nvSpPr>
              <p:cNvPr id="565267" name="AutoShape 19"/>
              <p:cNvSpPr>
                <a:spLocks noChangeArrowheads="1"/>
              </p:cNvSpPr>
              <p:nvPr/>
            </p:nvSpPr>
            <p:spPr bwMode="auto">
              <a:xfrm>
                <a:off x="3011" y="2007"/>
                <a:ext cx="2118" cy="147"/>
              </a:xfrm>
              <a:prstGeom prst="cube">
                <a:avLst>
                  <a:gd name="adj" fmla="val 25000"/>
                </a:avLst>
              </a:prstGeom>
              <a:solidFill>
                <a:srgbClr val="45BF6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Verdana" pitchFamily="34" charset="0"/>
                  </a:rPr>
                  <a:t>Reliable Delivery</a:t>
                </a:r>
              </a:p>
            </p:txBody>
          </p:sp>
          <p:sp>
            <p:nvSpPr>
              <p:cNvPr id="565268" name="AutoShape 20"/>
              <p:cNvSpPr>
                <a:spLocks noChangeArrowheads="1"/>
              </p:cNvSpPr>
              <p:nvPr/>
            </p:nvSpPr>
            <p:spPr bwMode="auto">
              <a:xfrm>
                <a:off x="3011" y="1897"/>
                <a:ext cx="2118" cy="147"/>
              </a:xfrm>
              <a:prstGeom prst="cube">
                <a:avLst>
                  <a:gd name="adj" fmla="val 25000"/>
                </a:avLst>
              </a:prstGeom>
              <a:solidFill>
                <a:srgbClr val="FF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Verdana" pitchFamily="34" charset="0"/>
                  </a:rPr>
                  <a:t>Security</a:t>
                </a:r>
              </a:p>
            </p:txBody>
          </p:sp>
          <p:sp>
            <p:nvSpPr>
              <p:cNvPr id="565269" name="AutoShape 21"/>
              <p:cNvSpPr>
                <a:spLocks noChangeArrowheads="1"/>
              </p:cNvSpPr>
              <p:nvPr/>
            </p:nvSpPr>
            <p:spPr bwMode="auto">
              <a:xfrm>
                <a:off x="3012" y="1787"/>
                <a:ext cx="2118" cy="147"/>
              </a:xfrm>
              <a:prstGeom prst="cube">
                <a:avLst>
                  <a:gd name="adj" fmla="val 250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000">
                    <a:latin typeface="Verdana" pitchFamily="34" charset="0"/>
                  </a:rPr>
                  <a:t>Transactions</a:t>
                </a:r>
              </a:p>
            </p:txBody>
          </p:sp>
        </p:grpSp>
        <p:graphicFrame>
          <p:nvGraphicFramePr>
            <p:cNvPr id="565270" name="Object 22"/>
            <p:cNvGraphicFramePr>
              <a:graphicFrameLocks noChangeAspect="1"/>
            </p:cNvGraphicFramePr>
            <p:nvPr/>
          </p:nvGraphicFramePr>
          <p:xfrm>
            <a:off x="3066" y="1147"/>
            <a:ext cx="327" cy="532"/>
          </p:xfrm>
          <a:graphic>
            <a:graphicData uri="http://schemas.openxmlformats.org/presentationml/2006/ole">
              <p:oleObj spid="_x0000_s565270" name="Visio" r:id="rId4" imgW="1368712" imgH="1882130" progId="Visio.Drawing.11">
                <p:embed/>
              </p:oleObj>
            </a:graphicData>
          </a:graphic>
        </p:graphicFrame>
        <p:graphicFrame>
          <p:nvGraphicFramePr>
            <p:cNvPr id="565272" name="Object 24"/>
            <p:cNvGraphicFramePr>
              <a:graphicFrameLocks noChangeAspect="1"/>
            </p:cNvGraphicFramePr>
            <p:nvPr/>
          </p:nvGraphicFramePr>
          <p:xfrm>
            <a:off x="3496" y="1145"/>
            <a:ext cx="327" cy="532"/>
          </p:xfrm>
          <a:graphic>
            <a:graphicData uri="http://schemas.openxmlformats.org/presentationml/2006/ole">
              <p:oleObj spid="_x0000_s565272" name="Visio" r:id="rId5" imgW="1368712" imgH="1882130" progId="Visio.Drawing.11">
                <p:embed/>
              </p:oleObj>
            </a:graphicData>
          </a:graphic>
        </p:graphicFrame>
        <p:graphicFrame>
          <p:nvGraphicFramePr>
            <p:cNvPr id="565273" name="Object 25"/>
            <p:cNvGraphicFramePr>
              <a:graphicFrameLocks noChangeAspect="1"/>
            </p:cNvGraphicFramePr>
            <p:nvPr/>
          </p:nvGraphicFramePr>
          <p:xfrm>
            <a:off x="3950" y="1143"/>
            <a:ext cx="327" cy="532"/>
          </p:xfrm>
          <a:graphic>
            <a:graphicData uri="http://schemas.openxmlformats.org/presentationml/2006/ole">
              <p:oleObj spid="_x0000_s565273" name="Visio" r:id="rId6" imgW="1368712" imgH="1882130" progId="Visio.Drawing.11">
                <p:embed/>
              </p:oleObj>
            </a:graphicData>
          </a:graphic>
        </p:graphicFrame>
        <p:graphicFrame>
          <p:nvGraphicFramePr>
            <p:cNvPr id="565274" name="Object 26"/>
            <p:cNvGraphicFramePr>
              <a:graphicFrameLocks noChangeAspect="1"/>
            </p:cNvGraphicFramePr>
            <p:nvPr/>
          </p:nvGraphicFramePr>
          <p:xfrm>
            <a:off x="4404" y="1147"/>
            <a:ext cx="327" cy="532"/>
          </p:xfrm>
          <a:graphic>
            <a:graphicData uri="http://schemas.openxmlformats.org/presentationml/2006/ole">
              <p:oleObj spid="_x0000_s565274" name="Visio" r:id="rId7" imgW="1368712" imgH="1882130" progId="Visio.Drawing.11">
                <p:embed/>
              </p:oleObj>
            </a:graphicData>
          </a:graphic>
        </p:graphicFrame>
        <p:graphicFrame>
          <p:nvGraphicFramePr>
            <p:cNvPr id="565275" name="Object 27"/>
            <p:cNvGraphicFramePr>
              <a:graphicFrameLocks noChangeAspect="1"/>
            </p:cNvGraphicFramePr>
            <p:nvPr/>
          </p:nvGraphicFramePr>
          <p:xfrm>
            <a:off x="4834" y="1145"/>
            <a:ext cx="327" cy="532"/>
          </p:xfrm>
          <a:graphic>
            <a:graphicData uri="http://schemas.openxmlformats.org/presentationml/2006/ole">
              <p:oleObj spid="_x0000_s565275" name="Visio" r:id="rId8" imgW="1368712" imgH="1882130" progId="Visio.Drawing.11">
                <p:embed/>
              </p:oleObj>
            </a:graphicData>
          </a:graphic>
        </p:graphicFrame>
        <p:sp>
          <p:nvSpPr>
            <p:cNvPr id="565279" name="Line 31"/>
            <p:cNvSpPr>
              <a:spLocks noChangeShapeType="1"/>
            </p:cNvSpPr>
            <p:nvPr/>
          </p:nvSpPr>
          <p:spPr bwMode="auto">
            <a:xfrm>
              <a:off x="3270" y="1620"/>
              <a:ext cx="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280" name="Line 32"/>
            <p:cNvSpPr>
              <a:spLocks noChangeShapeType="1"/>
            </p:cNvSpPr>
            <p:nvPr/>
          </p:nvSpPr>
          <p:spPr bwMode="auto">
            <a:xfrm>
              <a:off x="3724" y="1618"/>
              <a:ext cx="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281" name="Line 33"/>
            <p:cNvSpPr>
              <a:spLocks noChangeShapeType="1"/>
            </p:cNvSpPr>
            <p:nvPr/>
          </p:nvSpPr>
          <p:spPr bwMode="auto">
            <a:xfrm>
              <a:off x="4178" y="1616"/>
              <a:ext cx="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282" name="Line 34"/>
            <p:cNvSpPr>
              <a:spLocks noChangeShapeType="1"/>
            </p:cNvSpPr>
            <p:nvPr/>
          </p:nvSpPr>
          <p:spPr bwMode="auto">
            <a:xfrm>
              <a:off x="4632" y="1614"/>
              <a:ext cx="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65283" name="Line 35"/>
            <p:cNvSpPr>
              <a:spLocks noChangeShapeType="1"/>
            </p:cNvSpPr>
            <p:nvPr/>
          </p:nvSpPr>
          <p:spPr bwMode="auto">
            <a:xfrm>
              <a:off x="5086" y="1612"/>
              <a:ext cx="0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6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Application Integration...</a:t>
            </a:r>
            <a:endParaRPr lang="en-GB"/>
          </a:p>
        </p:txBody>
      </p:sp>
      <p:graphicFrame>
        <p:nvGraphicFramePr>
          <p:cNvPr id="688134" name="Object 6"/>
          <p:cNvGraphicFramePr>
            <a:graphicFrameLocks noChangeAspect="1"/>
          </p:cNvGraphicFramePr>
          <p:nvPr>
            <p:ph idx="1"/>
          </p:nvPr>
        </p:nvGraphicFramePr>
        <p:xfrm>
          <a:off x="2157413" y="3933825"/>
          <a:ext cx="4403725" cy="2424113"/>
        </p:xfrm>
        <a:graphic>
          <a:graphicData uri="http://schemas.openxmlformats.org/presentationml/2006/ole">
            <p:oleObj spid="_x0000_s688134" name="Visio" r:id="rId3" imgW="4403598" imgH="2423465" progId="Visio.Drawing.11">
              <p:embed/>
            </p:oleObj>
          </a:graphicData>
        </a:graphic>
      </p:graphicFrame>
      <p:sp>
        <p:nvSpPr>
          <p:cNvPr id="6881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33425" y="1417638"/>
            <a:ext cx="7762875" cy="2268537"/>
          </a:xfrm>
          <a:noFill/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EAI/ESB frameworks are fine for </a:t>
            </a:r>
            <a:r>
              <a:rPr lang="en-GB" sz="2800" i="1" dirty="0"/>
              <a:t>application</a:t>
            </a:r>
            <a:r>
              <a:rPr lang="en-GB" sz="2800" dirty="0"/>
              <a:t> integration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 framework for development of (distributed) </a:t>
            </a:r>
            <a:r>
              <a:rPr lang="en-GB" sz="2400" dirty="0" smtClean="0"/>
              <a:t>applications</a:t>
            </a:r>
          </a:p>
          <a:p>
            <a:pPr lvl="1"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/>
              <a:t>Think of the EAI toolkit as a container for your application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Application versus enterprise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800" dirty="0"/>
              <a:t>...and Composite Business Processes</a:t>
            </a:r>
          </a:p>
        </p:txBody>
      </p:sp>
      <p:sp>
        <p:nvSpPr>
          <p:cNvPr id="689158" name="Rectangle 6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Processes across the enterprise consume and coordinate lower-level applications</a:t>
            </a:r>
          </a:p>
          <a:p>
            <a:pPr lvl="1"/>
            <a:r>
              <a:rPr lang="en-GB"/>
              <a:t>Exposed via standards-based services</a:t>
            </a:r>
          </a:p>
        </p:txBody>
      </p:sp>
      <p:graphicFrame>
        <p:nvGraphicFramePr>
          <p:cNvPr id="689156" name="Object 4"/>
          <p:cNvGraphicFramePr>
            <a:graphicFrameLocks noChangeAspect="1"/>
          </p:cNvGraphicFramePr>
          <p:nvPr/>
        </p:nvGraphicFramePr>
        <p:xfrm>
          <a:off x="1281113" y="3262313"/>
          <a:ext cx="4187825" cy="2292350"/>
        </p:xfrm>
        <a:graphic>
          <a:graphicData uri="http://schemas.openxmlformats.org/presentationml/2006/ole">
            <p:oleObj spid="_x0000_s689156" name="Visio" r:id="rId3" imgW="4403598" imgH="2423465" progId="Visio.Drawing.11">
              <p:embed/>
            </p:oleObj>
          </a:graphicData>
        </a:graphic>
      </p:graphicFrame>
      <p:graphicFrame>
        <p:nvGraphicFramePr>
          <p:cNvPr id="689157" name="Object 5"/>
          <p:cNvGraphicFramePr>
            <a:graphicFrameLocks noChangeAspect="1"/>
          </p:cNvGraphicFramePr>
          <p:nvPr/>
        </p:nvGraphicFramePr>
        <p:xfrm>
          <a:off x="5078413" y="3259138"/>
          <a:ext cx="2400300" cy="2306637"/>
        </p:xfrm>
        <a:graphic>
          <a:graphicData uri="http://schemas.openxmlformats.org/presentationml/2006/ole">
            <p:oleObj spid="_x0000_s689157" name="Visio" r:id="rId4" imgW="2506980" imgH="2423465" progId="Visio.Drawing.11">
              <p:embed/>
            </p:oleObj>
          </a:graphicData>
        </a:graphic>
      </p:graphicFrame>
      <p:sp>
        <p:nvSpPr>
          <p:cNvPr id="689159" name="Line 7"/>
          <p:cNvSpPr>
            <a:spLocks noChangeShapeType="1"/>
          </p:cNvSpPr>
          <p:nvPr/>
        </p:nvSpPr>
        <p:spPr bwMode="auto">
          <a:xfrm flipH="1">
            <a:off x="5878513" y="4489450"/>
            <a:ext cx="392112" cy="461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89160" name="AutoShape 8"/>
          <p:cNvSpPr>
            <a:spLocks noChangeArrowheads="1"/>
          </p:cNvSpPr>
          <p:nvPr/>
        </p:nvSpPr>
        <p:spPr bwMode="auto">
          <a:xfrm>
            <a:off x="5198300" y="5689580"/>
            <a:ext cx="1614488" cy="712787"/>
          </a:xfrm>
          <a:prstGeom prst="wedgeRoundRectCallout">
            <a:avLst>
              <a:gd name="adj1" fmla="val -18383"/>
              <a:gd name="adj2" fmla="val -12330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dirty="0"/>
              <a:t>SOAP Messaging, WS-*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9" grpId="0" animBg="1"/>
      <p:bldP spid="689159" grpId="1" animBg="1"/>
      <p:bldP spid="689159" grpId="2" animBg="1"/>
      <p:bldP spid="689159" grpId="3" animBg="1"/>
      <p:bldP spid="6891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Metadata, Metadata, Metadata…</a:t>
            </a:r>
            <a:endParaRPr lang="en-GB"/>
          </a:p>
        </p:txBody>
      </p:sp>
      <p:graphicFrame>
        <p:nvGraphicFramePr>
          <p:cNvPr id="760838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28650" y="1939925"/>
          <a:ext cx="1439863" cy="1838325"/>
        </p:xfrm>
        <a:graphic>
          <a:graphicData uri="http://schemas.openxmlformats.org/presentationml/2006/ole">
            <p:oleObj spid="_x0000_s754690" name="Visio" r:id="rId4" imgW="741426" imgH="947674" progId="Visio.Drawing.11">
              <p:embed/>
            </p:oleObj>
          </a:graphicData>
        </a:graphic>
      </p:graphicFrame>
      <p:graphicFrame>
        <p:nvGraphicFramePr>
          <p:cNvPr id="760840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064375" y="1682750"/>
          <a:ext cx="1555750" cy="2114550"/>
        </p:xfrm>
        <a:graphic>
          <a:graphicData uri="http://schemas.openxmlformats.org/presentationml/2006/ole">
            <p:oleObj spid="_x0000_s754691" name="Visio" r:id="rId5" imgW="828104" imgH="1127696" progId="Visio.Drawing.11">
              <p:embed/>
            </p:oleObj>
          </a:graphicData>
        </a:graphic>
      </p:graphicFrame>
      <p:sp>
        <p:nvSpPr>
          <p:cNvPr id="760843" name="Line 11"/>
          <p:cNvSpPr>
            <a:spLocks noChangeShapeType="1"/>
          </p:cNvSpPr>
          <p:nvPr/>
        </p:nvSpPr>
        <p:spPr bwMode="auto">
          <a:xfrm flipV="1">
            <a:off x="2220913" y="2755900"/>
            <a:ext cx="464343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60847" name="Text Box 15"/>
          <p:cNvSpPr txBox="1">
            <a:spLocks noChangeArrowheads="1"/>
          </p:cNvSpPr>
          <p:nvPr/>
        </p:nvSpPr>
        <p:spPr bwMode="auto">
          <a:xfrm>
            <a:off x="547688" y="5143512"/>
            <a:ext cx="186372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&lt;endpoint…&gt;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 …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&lt;/endpoint&gt;</a:t>
            </a:r>
            <a:endParaRPr lang="en-GB" dirty="0">
              <a:latin typeface="Courier New" pitchFamily="49" charset="0"/>
            </a:endParaRPr>
          </a:p>
        </p:txBody>
      </p:sp>
      <p:sp>
        <p:nvSpPr>
          <p:cNvPr id="760848" name="Text Box 16"/>
          <p:cNvSpPr txBox="1">
            <a:spLocks noChangeArrowheads="1"/>
          </p:cNvSpPr>
          <p:nvPr/>
        </p:nvSpPr>
        <p:spPr bwMode="auto">
          <a:xfrm>
            <a:off x="2271713" y="1454150"/>
            <a:ext cx="186372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Courier New" pitchFamily="49" charset="0"/>
              </a:rPr>
              <a:t>&lt;mex…&gt;</a:t>
            </a:r>
          </a:p>
          <a:p>
            <a:pPr>
              <a:spcBef>
                <a:spcPct val="50000"/>
              </a:spcBef>
            </a:pPr>
            <a:r>
              <a:rPr lang="en-AU">
                <a:latin typeface="Courier New" pitchFamily="49" charset="0"/>
              </a:rPr>
              <a:t>   …</a:t>
            </a:r>
          </a:p>
          <a:p>
            <a:pPr>
              <a:spcBef>
                <a:spcPct val="50000"/>
              </a:spcBef>
            </a:pPr>
            <a:r>
              <a:rPr lang="en-AU">
                <a:latin typeface="Courier New" pitchFamily="49" charset="0"/>
              </a:rPr>
              <a:t>&lt;/mex&gt;</a:t>
            </a:r>
            <a:endParaRPr lang="en-GB">
              <a:latin typeface="Courier New" pitchFamily="49" charset="0"/>
            </a:endParaRPr>
          </a:p>
        </p:txBody>
      </p:sp>
      <p:sp>
        <p:nvSpPr>
          <p:cNvPr id="760849" name="Line 17"/>
          <p:cNvSpPr>
            <a:spLocks noChangeShapeType="1"/>
          </p:cNvSpPr>
          <p:nvPr/>
        </p:nvSpPr>
        <p:spPr bwMode="auto">
          <a:xfrm flipH="1">
            <a:off x="2211388" y="3090863"/>
            <a:ext cx="4821237" cy="111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60850" name="Text Box 18"/>
          <p:cNvSpPr txBox="1">
            <a:spLocks noChangeArrowheads="1"/>
          </p:cNvSpPr>
          <p:nvPr/>
        </p:nvSpPr>
        <p:spPr bwMode="auto">
          <a:xfrm>
            <a:off x="5040313" y="3273425"/>
            <a:ext cx="1863725" cy="24415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&lt;</a:t>
            </a:r>
            <a:r>
              <a:rPr lang="en-AU" dirty="0" err="1">
                <a:latin typeface="Courier New" pitchFamily="49" charset="0"/>
              </a:rPr>
              <a:t>wsdl</a:t>
            </a:r>
            <a:r>
              <a:rPr lang="en-AU" dirty="0">
                <a:latin typeface="Courier New" pitchFamily="49" charset="0"/>
              </a:rPr>
              <a:t>…&gt;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&lt;policy…&gt;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 …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&lt;/policy&gt;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…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&lt;/</a:t>
            </a:r>
            <a:r>
              <a:rPr lang="en-AU" dirty="0" err="1">
                <a:latin typeface="Courier New" pitchFamily="49" charset="0"/>
              </a:rPr>
              <a:t>wsdl</a:t>
            </a:r>
            <a:r>
              <a:rPr lang="en-AU" dirty="0">
                <a:latin typeface="Courier New" pitchFamily="49" charset="0"/>
              </a:rPr>
              <a:t>&gt;</a:t>
            </a:r>
            <a:endParaRPr lang="en-GB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760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6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162 L 0.43316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60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76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6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3154E-6 L -0.4007 -0.001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1000"/>
                                        <p:tgtEl>
                                          <p:spTgt spid="760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3" grpId="0" animBg="1"/>
      <p:bldP spid="760843" grpId="1" animBg="1"/>
      <p:bldP spid="760847" grpId="0" animBg="1"/>
      <p:bldP spid="760847" grpId="1" animBg="1"/>
      <p:bldP spid="760848" grpId="0" animBg="1"/>
      <p:bldP spid="760848" grpId="1" animBg="1"/>
      <p:bldP spid="760848" grpId="2" animBg="1"/>
      <p:bldP spid="760849" grpId="0" animBg="1"/>
      <p:bldP spid="760849" grpId="1" animBg="1"/>
      <p:bldP spid="760850" grpId="0" animBg="1"/>
      <p:bldP spid="76085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628650" y="1939925"/>
          <a:ext cx="1439863" cy="1838325"/>
        </p:xfrm>
        <a:graphic>
          <a:graphicData uri="http://schemas.openxmlformats.org/presentationml/2006/ole">
            <p:oleObj spid="_x0000_s755715" name="Visio" r:id="rId4" imgW="741426" imgH="947674" progId="Visio.Drawing.11">
              <p:embed/>
            </p:oleObj>
          </a:graphicData>
        </a:graphic>
      </p:graphicFrame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mtClean="0"/>
              <a:t>Policy and Contract</a:t>
            </a:r>
            <a:endParaRPr lang="en-GB" dirty="0"/>
          </a:p>
        </p:txBody>
      </p:sp>
      <p:sp>
        <p:nvSpPr>
          <p:cNvPr id="765961" name="Text Box 9"/>
          <p:cNvSpPr txBox="1">
            <a:spLocks noChangeArrowheads="1"/>
          </p:cNvSpPr>
          <p:nvPr/>
        </p:nvSpPr>
        <p:spPr bwMode="auto">
          <a:xfrm>
            <a:off x="1377950" y="3265488"/>
            <a:ext cx="1863725" cy="25209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&lt;</a:t>
            </a:r>
            <a:r>
              <a:rPr lang="en-AU" dirty="0" err="1">
                <a:latin typeface="Courier New" pitchFamily="49" charset="0"/>
              </a:rPr>
              <a:t>wsdl</a:t>
            </a:r>
            <a:r>
              <a:rPr lang="en-AU" dirty="0">
                <a:latin typeface="Courier New" pitchFamily="49" charset="0"/>
              </a:rPr>
              <a:t>…&gt;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&lt;policy…&gt;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 …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&lt;/policy&gt;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  …</a:t>
            </a:r>
          </a:p>
          <a:p>
            <a:pPr>
              <a:spcBef>
                <a:spcPct val="50000"/>
              </a:spcBef>
            </a:pPr>
            <a:r>
              <a:rPr lang="en-AU" dirty="0">
                <a:latin typeface="Courier New" pitchFamily="49" charset="0"/>
              </a:rPr>
              <a:t>&lt;/</a:t>
            </a:r>
            <a:r>
              <a:rPr lang="en-AU" dirty="0" err="1">
                <a:latin typeface="Courier New" pitchFamily="49" charset="0"/>
              </a:rPr>
              <a:t>wsdl</a:t>
            </a:r>
            <a:r>
              <a:rPr lang="en-AU" dirty="0">
                <a:latin typeface="Courier New" pitchFamily="49" charset="0"/>
              </a:rPr>
              <a:t>&gt;</a:t>
            </a:r>
            <a:endParaRPr lang="en-GB" dirty="0">
              <a:latin typeface="Courier New" pitchFamily="49" charset="0"/>
            </a:endParaRPr>
          </a:p>
        </p:txBody>
      </p:sp>
      <p:sp>
        <p:nvSpPr>
          <p:cNvPr id="765963" name="Text Box 11"/>
          <p:cNvSpPr txBox="1">
            <a:spLocks noChangeArrowheads="1"/>
          </p:cNvSpPr>
          <p:nvPr/>
        </p:nvSpPr>
        <p:spPr bwMode="auto">
          <a:xfrm>
            <a:off x="4349750" y="1190625"/>
            <a:ext cx="4227513" cy="5509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&lt;</a:t>
            </a:r>
            <a:r>
              <a:rPr lang="en-AU" sz="1600" dirty="0" err="1">
                <a:latin typeface="Courier New" pitchFamily="49" charset="0"/>
              </a:rPr>
              <a:t>wsdl</a:t>
            </a:r>
            <a:r>
              <a:rPr lang="en-AU" sz="1600" dirty="0">
                <a:latin typeface="Courier New" pitchFamily="49" charset="0"/>
              </a:rPr>
              <a:t>…&gt;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&lt;policy…&gt;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&lt;security-policy&gt;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&lt;/security-policy&gt;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&lt;transaction-policy&gt;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&lt;/transaction-policy&gt;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&lt;reliability-policy&gt;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&lt;/reliability-policy&gt;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&lt;/policy&gt;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&lt;/</a:t>
            </a:r>
            <a:r>
              <a:rPr lang="en-AU" sz="1600" dirty="0" err="1">
                <a:latin typeface="Courier New" pitchFamily="49" charset="0"/>
              </a:rPr>
              <a:t>wsdl</a:t>
            </a:r>
            <a:r>
              <a:rPr lang="en-AU" sz="1600" dirty="0">
                <a:latin typeface="Courier New" pitchFamily="49" charset="0"/>
              </a:rPr>
              <a:t>&gt;</a:t>
            </a:r>
            <a:endParaRPr lang="en-GB" sz="16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765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76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1" grpId="0" animBg="1"/>
      <p:bldP spid="765961" grpId="1" animBg="1"/>
      <p:bldP spid="7659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90" name="Rectangle 14"/>
          <p:cNvSpPr>
            <a:spLocks noChangeArrowheads="1"/>
          </p:cNvSpPr>
          <p:nvPr/>
        </p:nvSpPr>
        <p:spPr bwMode="auto">
          <a:xfrm rot="16200000">
            <a:off x="178594" y="2575719"/>
            <a:ext cx="3852862" cy="3206750"/>
          </a:xfrm>
          <a:prstGeom prst="rect">
            <a:avLst/>
          </a:prstGeom>
          <a:gradFill rotWithShape="1">
            <a:gsLst>
              <a:gs pos="0">
                <a:srgbClr val="969696">
                  <a:alpha val="60001"/>
                </a:srgbClr>
              </a:gs>
              <a:gs pos="50000">
                <a:srgbClr val="969696">
                  <a:gamma/>
                  <a:shade val="63529"/>
                  <a:invGamma/>
                </a:srgbClr>
              </a:gs>
              <a:gs pos="100000">
                <a:srgbClr val="969696">
                  <a:alpha val="60001"/>
                </a:srgbClr>
              </a:gs>
            </a:gsLst>
            <a:lin ang="189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Web Services Client Stack (WCF)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GB" sz="1800" b="1">
              <a:latin typeface="Segoe Semibold" pitchFamily="34" charset="0"/>
            </a:endParaRP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Proxy Generation</a:t>
            </a:r>
            <a:endParaRPr lang="en-GB"/>
          </a:p>
        </p:txBody>
      </p:sp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4349750" y="1190625"/>
            <a:ext cx="4227513" cy="5483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&lt;</a:t>
            </a:r>
            <a:r>
              <a:rPr lang="en-AU" sz="1600" dirty="0" err="1">
                <a:latin typeface="Courier New" pitchFamily="49" charset="0"/>
              </a:rPr>
              <a:t>wsdl</a:t>
            </a:r>
            <a:r>
              <a:rPr lang="en-AU" sz="1600" dirty="0">
                <a:latin typeface="Courier New" pitchFamily="49" charset="0"/>
              </a:rPr>
              <a:t>…&gt;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&lt;policy…&gt;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&lt;security-policy&gt;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&lt;/security-policy&gt;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&lt;transaction-policy&gt;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&lt;/transaction-policy&gt;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&lt;reliability-policy&gt;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 &lt;/reliability-policy&gt;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&lt;/policy&gt;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  …</a:t>
            </a:r>
          </a:p>
          <a:p>
            <a:pPr>
              <a:spcBef>
                <a:spcPct val="50000"/>
              </a:spcBef>
            </a:pPr>
            <a:r>
              <a:rPr lang="en-AU" sz="1600" dirty="0">
                <a:latin typeface="Courier New" pitchFamily="49" charset="0"/>
              </a:rPr>
              <a:t>&lt;/</a:t>
            </a:r>
            <a:r>
              <a:rPr lang="en-AU" sz="1600" dirty="0" err="1">
                <a:latin typeface="Courier New" pitchFamily="49" charset="0"/>
              </a:rPr>
              <a:t>wsdl</a:t>
            </a:r>
            <a:r>
              <a:rPr lang="en-AU" sz="1600" dirty="0">
                <a:latin typeface="Courier New" pitchFamily="49" charset="0"/>
              </a:rPr>
              <a:t>&gt;</a:t>
            </a:r>
            <a:endParaRPr lang="en-GB" sz="1600" dirty="0">
              <a:latin typeface="Courier New" pitchFamily="49" charset="0"/>
            </a:endParaRPr>
          </a:p>
        </p:txBody>
      </p:sp>
      <p:sp>
        <p:nvSpPr>
          <p:cNvPr id="766983" name="Line 7"/>
          <p:cNvSpPr>
            <a:spLocks noChangeShapeType="1"/>
          </p:cNvSpPr>
          <p:nvPr/>
        </p:nvSpPr>
        <p:spPr bwMode="auto">
          <a:xfrm flipH="1" flipV="1">
            <a:off x="3384550" y="2649538"/>
            <a:ext cx="1306513" cy="35242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66989" name="Rectangle 13"/>
          <p:cNvSpPr>
            <a:spLocks noChangeArrowheads="1"/>
          </p:cNvSpPr>
          <p:nvPr/>
        </p:nvSpPr>
        <p:spPr bwMode="auto">
          <a:xfrm>
            <a:off x="1079500" y="2254250"/>
            <a:ext cx="2297113" cy="914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63529"/>
                  <a:invGamma/>
                </a:schemeClr>
              </a:gs>
              <a:gs pos="5000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Proxy API</a:t>
            </a:r>
          </a:p>
        </p:txBody>
      </p:sp>
      <p:sp>
        <p:nvSpPr>
          <p:cNvPr id="766991" name="Rectangle 15"/>
          <p:cNvSpPr>
            <a:spLocks noChangeArrowheads="1"/>
          </p:cNvSpPr>
          <p:nvPr/>
        </p:nvSpPr>
        <p:spPr bwMode="auto">
          <a:xfrm>
            <a:off x="498475" y="1330325"/>
            <a:ext cx="3211513" cy="9144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63529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63529"/>
                  <a:invGamma/>
                </a:scheme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Consumer Implementation</a:t>
            </a:r>
          </a:p>
        </p:txBody>
      </p:sp>
      <p:sp>
        <p:nvSpPr>
          <p:cNvPr id="766992" name="Rectangle 16"/>
          <p:cNvSpPr>
            <a:spLocks noChangeArrowheads="1"/>
          </p:cNvSpPr>
          <p:nvPr/>
        </p:nvSpPr>
        <p:spPr bwMode="auto">
          <a:xfrm>
            <a:off x="1082675" y="3179763"/>
            <a:ext cx="2297113" cy="9144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63529"/>
                  <a:invGamma/>
                </a:srgbClr>
              </a:gs>
              <a:gs pos="50000">
                <a:srgbClr val="0033CC">
                  <a:alpha val="60001"/>
                </a:srgbClr>
              </a:gs>
              <a:gs pos="100000">
                <a:srgbClr val="0033CC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Security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66993" name="Line 17"/>
          <p:cNvSpPr>
            <a:spLocks noChangeShapeType="1"/>
          </p:cNvSpPr>
          <p:nvPr/>
        </p:nvSpPr>
        <p:spPr bwMode="auto">
          <a:xfrm flipH="1">
            <a:off x="3314700" y="2541588"/>
            <a:ext cx="1901825" cy="1012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66994" name="Rectangle 18"/>
          <p:cNvSpPr>
            <a:spLocks noChangeArrowheads="1"/>
          </p:cNvSpPr>
          <p:nvPr/>
        </p:nvSpPr>
        <p:spPr bwMode="auto">
          <a:xfrm>
            <a:off x="1085850" y="4095750"/>
            <a:ext cx="2297113" cy="914400"/>
          </a:xfrm>
          <a:prstGeom prst="rect">
            <a:avLst/>
          </a:prstGeom>
          <a:gradFill rotWithShape="0">
            <a:gsLst>
              <a:gs pos="0">
                <a:srgbClr val="996633">
                  <a:gamma/>
                  <a:shade val="63529"/>
                  <a:invGamma/>
                </a:srgbClr>
              </a:gs>
              <a:gs pos="50000">
                <a:srgbClr val="996633">
                  <a:alpha val="60001"/>
                </a:srgbClr>
              </a:gs>
              <a:gs pos="100000">
                <a:srgbClr val="996633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Tx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66995" name="Line 19"/>
          <p:cNvSpPr>
            <a:spLocks noChangeShapeType="1"/>
          </p:cNvSpPr>
          <p:nvPr/>
        </p:nvSpPr>
        <p:spPr bwMode="auto">
          <a:xfrm flipH="1">
            <a:off x="3328988" y="3576638"/>
            <a:ext cx="1936750" cy="8461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66996" name="Rectangle 20"/>
          <p:cNvSpPr>
            <a:spLocks noChangeArrowheads="1"/>
          </p:cNvSpPr>
          <p:nvPr/>
        </p:nvSpPr>
        <p:spPr bwMode="auto">
          <a:xfrm>
            <a:off x="1082675" y="5008563"/>
            <a:ext cx="2297113" cy="9144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63529"/>
                  <a:invGamma/>
                </a:srgbClr>
              </a:gs>
              <a:gs pos="50000">
                <a:srgbClr val="FFCC00">
                  <a:alpha val="60001"/>
                </a:srgbClr>
              </a:gs>
              <a:gs pos="100000">
                <a:srgbClr val="FFCC00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RM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66997" name="Line 21"/>
          <p:cNvSpPr>
            <a:spLocks noChangeShapeType="1"/>
          </p:cNvSpPr>
          <p:nvPr/>
        </p:nvSpPr>
        <p:spPr bwMode="auto">
          <a:xfrm flipH="1">
            <a:off x="3319463" y="4648200"/>
            <a:ext cx="1936750" cy="8461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6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1000"/>
                                        <p:tgtEl>
                                          <p:spTgt spid="76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6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1000"/>
                                        <p:tgtEl>
                                          <p:spTgt spid="76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76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1000"/>
                                        <p:tgtEl>
                                          <p:spTgt spid="766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6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1000"/>
                                        <p:tgtEl>
                                          <p:spTgt spid="766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3" grpId="0" animBg="1"/>
      <p:bldP spid="766983" grpId="1" animBg="1"/>
      <p:bldP spid="766989" grpId="0" animBg="1"/>
      <p:bldP spid="766992" grpId="0" animBg="1"/>
      <p:bldP spid="766993" grpId="0" animBg="1"/>
      <p:bldP spid="766993" grpId="1" animBg="1"/>
      <p:bldP spid="766994" grpId="0" animBg="1"/>
      <p:bldP spid="766995" grpId="0" animBg="1"/>
      <p:bldP spid="766995" grpId="1" animBg="1"/>
      <p:bldP spid="766996" grpId="0" animBg="1"/>
      <p:bldP spid="766997" grpId="0" animBg="1"/>
      <p:bldP spid="76699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 rot="16200000">
            <a:off x="-46831" y="2505869"/>
            <a:ext cx="3852862" cy="3206750"/>
          </a:xfrm>
          <a:prstGeom prst="rect">
            <a:avLst/>
          </a:prstGeom>
          <a:gradFill rotWithShape="1">
            <a:gsLst>
              <a:gs pos="0">
                <a:srgbClr val="969696">
                  <a:alpha val="60001"/>
                </a:srgbClr>
              </a:gs>
              <a:gs pos="50000">
                <a:srgbClr val="969696">
                  <a:gamma/>
                  <a:shade val="63529"/>
                  <a:invGamma/>
                </a:srgbClr>
              </a:gs>
              <a:gs pos="100000">
                <a:srgbClr val="969696">
                  <a:alpha val="60001"/>
                </a:srgbClr>
              </a:gs>
            </a:gsLst>
            <a:lin ang="189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Web Services Client Stack (WCF)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GB" sz="1800" b="1">
              <a:latin typeface="Segoe Semibold" pitchFamily="34" charset="0"/>
            </a:endParaRP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End-to-End Messaging</a:t>
            </a:r>
            <a:endParaRPr lang="en-GB"/>
          </a:p>
        </p:txBody>
      </p:sp>
      <p:sp>
        <p:nvSpPr>
          <p:cNvPr id="775174" name="Rectangle 6"/>
          <p:cNvSpPr>
            <a:spLocks noChangeArrowheads="1"/>
          </p:cNvSpPr>
          <p:nvPr/>
        </p:nvSpPr>
        <p:spPr bwMode="auto">
          <a:xfrm>
            <a:off x="854075" y="2184400"/>
            <a:ext cx="2297113" cy="914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63529"/>
                  <a:invGamma/>
                </a:schemeClr>
              </a:gs>
              <a:gs pos="5000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Proxy API</a:t>
            </a:r>
          </a:p>
        </p:txBody>
      </p:sp>
      <p:sp>
        <p:nvSpPr>
          <p:cNvPr id="775175" name="Rectangle 7"/>
          <p:cNvSpPr>
            <a:spLocks noChangeArrowheads="1"/>
          </p:cNvSpPr>
          <p:nvPr/>
        </p:nvSpPr>
        <p:spPr bwMode="auto">
          <a:xfrm>
            <a:off x="273050" y="1260475"/>
            <a:ext cx="3211513" cy="9144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63529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63529"/>
                  <a:invGamma/>
                </a:scheme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Consumer Implementation</a:t>
            </a:r>
          </a:p>
        </p:txBody>
      </p:sp>
      <p:sp>
        <p:nvSpPr>
          <p:cNvPr id="775176" name="Rectangle 8"/>
          <p:cNvSpPr>
            <a:spLocks noChangeArrowheads="1"/>
          </p:cNvSpPr>
          <p:nvPr/>
        </p:nvSpPr>
        <p:spPr bwMode="auto">
          <a:xfrm>
            <a:off x="857250" y="3109913"/>
            <a:ext cx="2297113" cy="9144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63529"/>
                  <a:invGamma/>
                </a:srgbClr>
              </a:gs>
              <a:gs pos="50000">
                <a:srgbClr val="0033CC">
                  <a:alpha val="60001"/>
                </a:srgbClr>
              </a:gs>
              <a:gs pos="100000">
                <a:srgbClr val="0033CC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Security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75178" name="Rectangle 10"/>
          <p:cNvSpPr>
            <a:spLocks noChangeArrowheads="1"/>
          </p:cNvSpPr>
          <p:nvPr/>
        </p:nvSpPr>
        <p:spPr bwMode="auto">
          <a:xfrm>
            <a:off x="860425" y="4025900"/>
            <a:ext cx="2297113" cy="914400"/>
          </a:xfrm>
          <a:prstGeom prst="rect">
            <a:avLst/>
          </a:prstGeom>
          <a:gradFill rotWithShape="0">
            <a:gsLst>
              <a:gs pos="0">
                <a:srgbClr val="996633">
                  <a:gamma/>
                  <a:shade val="63529"/>
                  <a:invGamma/>
                </a:srgbClr>
              </a:gs>
              <a:gs pos="50000">
                <a:srgbClr val="996633">
                  <a:alpha val="60001"/>
                </a:srgbClr>
              </a:gs>
              <a:gs pos="100000">
                <a:srgbClr val="996633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Tx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75180" name="Rectangle 12"/>
          <p:cNvSpPr>
            <a:spLocks noChangeArrowheads="1"/>
          </p:cNvSpPr>
          <p:nvPr/>
        </p:nvSpPr>
        <p:spPr bwMode="auto">
          <a:xfrm>
            <a:off x="857250" y="4938713"/>
            <a:ext cx="2297113" cy="9144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63529"/>
                  <a:invGamma/>
                </a:srgbClr>
              </a:gs>
              <a:gs pos="50000">
                <a:srgbClr val="FFCC00">
                  <a:alpha val="60001"/>
                </a:srgbClr>
              </a:gs>
              <a:gs pos="100000">
                <a:srgbClr val="FFCC00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RM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75182" name="Rectangle 14"/>
          <p:cNvSpPr>
            <a:spLocks noChangeArrowheads="1"/>
          </p:cNvSpPr>
          <p:nvPr/>
        </p:nvSpPr>
        <p:spPr bwMode="auto">
          <a:xfrm rot="16200000">
            <a:off x="5312569" y="2470944"/>
            <a:ext cx="3852862" cy="3206750"/>
          </a:xfrm>
          <a:prstGeom prst="rect">
            <a:avLst/>
          </a:prstGeom>
          <a:gradFill rotWithShape="1">
            <a:gsLst>
              <a:gs pos="0">
                <a:srgbClr val="969696">
                  <a:alpha val="60001"/>
                </a:srgbClr>
              </a:gs>
              <a:gs pos="50000">
                <a:srgbClr val="969696">
                  <a:gamma/>
                  <a:shade val="63529"/>
                  <a:invGamma/>
                </a:srgbClr>
              </a:gs>
              <a:gs pos="100000">
                <a:srgbClr val="969696">
                  <a:alpha val="60001"/>
                </a:srgbClr>
              </a:gs>
            </a:gsLst>
            <a:lin ang="189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Web Services Client Stack (WCF)</a:t>
            </a: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AU" sz="1800" b="1">
              <a:latin typeface="Segoe Semibold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endParaRPr lang="en-GB" sz="1800" b="1">
              <a:latin typeface="Segoe Semibold" pitchFamily="34" charset="0"/>
            </a:endParaRP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6213475" y="2149475"/>
            <a:ext cx="2297113" cy="914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63529"/>
                  <a:invGamma/>
                </a:schemeClr>
              </a:gs>
              <a:gs pos="50000">
                <a:schemeClr val="accent2">
                  <a:alpha val="60001"/>
                </a:schemeClr>
              </a:gs>
              <a:gs pos="100000">
                <a:schemeClr val="accent2">
                  <a:gamma/>
                  <a:shade val="63529"/>
                  <a:invGamma/>
                </a:scheme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Proxy API</a:t>
            </a:r>
          </a:p>
        </p:txBody>
      </p:sp>
      <p:sp>
        <p:nvSpPr>
          <p:cNvPr id="775184" name="Rectangle 16"/>
          <p:cNvSpPr>
            <a:spLocks noChangeArrowheads="1"/>
          </p:cNvSpPr>
          <p:nvPr/>
        </p:nvSpPr>
        <p:spPr bwMode="auto">
          <a:xfrm>
            <a:off x="5632450" y="1225550"/>
            <a:ext cx="3211513" cy="9144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63529"/>
                  <a:invGamma/>
                </a:schemeClr>
              </a:gs>
              <a:gs pos="50000">
                <a:schemeClr val="folHlink">
                  <a:alpha val="60001"/>
                </a:schemeClr>
              </a:gs>
              <a:gs pos="100000">
                <a:schemeClr val="folHlink">
                  <a:gamma/>
                  <a:shade val="63529"/>
                  <a:invGamma/>
                </a:scheme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GB" sz="1800" b="1">
                <a:latin typeface="Segoe Semibold" pitchFamily="34" charset="0"/>
              </a:rPr>
              <a:t>Service Implementation</a:t>
            </a:r>
          </a:p>
        </p:txBody>
      </p:sp>
      <p:sp>
        <p:nvSpPr>
          <p:cNvPr id="775185" name="Rectangle 17"/>
          <p:cNvSpPr>
            <a:spLocks noChangeArrowheads="1"/>
          </p:cNvSpPr>
          <p:nvPr/>
        </p:nvSpPr>
        <p:spPr bwMode="auto">
          <a:xfrm>
            <a:off x="6216650" y="3074988"/>
            <a:ext cx="2297113" cy="9144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63529"/>
                  <a:invGamma/>
                </a:srgbClr>
              </a:gs>
              <a:gs pos="50000">
                <a:srgbClr val="0033CC">
                  <a:alpha val="60001"/>
                </a:srgbClr>
              </a:gs>
              <a:gs pos="100000">
                <a:srgbClr val="0033CC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Security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75186" name="Rectangle 18"/>
          <p:cNvSpPr>
            <a:spLocks noChangeArrowheads="1"/>
          </p:cNvSpPr>
          <p:nvPr/>
        </p:nvSpPr>
        <p:spPr bwMode="auto">
          <a:xfrm>
            <a:off x="6219825" y="3990975"/>
            <a:ext cx="2297113" cy="914400"/>
          </a:xfrm>
          <a:prstGeom prst="rect">
            <a:avLst/>
          </a:prstGeom>
          <a:gradFill rotWithShape="0">
            <a:gsLst>
              <a:gs pos="0">
                <a:srgbClr val="996633">
                  <a:gamma/>
                  <a:shade val="63529"/>
                  <a:invGamma/>
                </a:srgbClr>
              </a:gs>
              <a:gs pos="50000">
                <a:srgbClr val="996633">
                  <a:alpha val="60001"/>
                </a:srgbClr>
              </a:gs>
              <a:gs pos="100000">
                <a:srgbClr val="996633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Tx Handler</a:t>
            </a:r>
            <a:endParaRPr lang="en-GB" sz="1800" b="1">
              <a:latin typeface="Segoe Semibold" pitchFamily="34" charset="0"/>
            </a:endParaRPr>
          </a:p>
        </p:txBody>
      </p:sp>
      <p:sp>
        <p:nvSpPr>
          <p:cNvPr id="775187" name="Rectangle 19"/>
          <p:cNvSpPr>
            <a:spLocks noChangeArrowheads="1"/>
          </p:cNvSpPr>
          <p:nvPr/>
        </p:nvSpPr>
        <p:spPr bwMode="auto">
          <a:xfrm>
            <a:off x="6216650" y="4903788"/>
            <a:ext cx="2297113" cy="914400"/>
          </a:xfrm>
          <a:prstGeom prst="rect">
            <a:avLst/>
          </a:prstGeom>
          <a:gradFill rotWithShape="0">
            <a:gsLst>
              <a:gs pos="0">
                <a:srgbClr val="FFCC00">
                  <a:gamma/>
                  <a:shade val="63529"/>
                  <a:invGamma/>
                </a:srgbClr>
              </a:gs>
              <a:gs pos="50000">
                <a:srgbClr val="FFCC00">
                  <a:alpha val="60001"/>
                </a:srgbClr>
              </a:gs>
              <a:gs pos="100000">
                <a:srgbClr val="FFCC00">
                  <a:gamma/>
                  <a:shade val="63529"/>
                  <a:invGamma/>
                </a:srgbClr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RM Handler</a:t>
            </a:r>
            <a:endParaRPr lang="en-GB" sz="1800" b="1">
              <a:latin typeface="Segoe Semibold" pitchFamily="34" charset="0"/>
            </a:endParaRPr>
          </a:p>
        </p:txBody>
      </p:sp>
      <p:graphicFrame>
        <p:nvGraphicFramePr>
          <p:cNvPr id="775188" name="Object 20"/>
          <p:cNvGraphicFramePr>
            <a:graphicFrameLocks noChangeAspect="1"/>
          </p:cNvGraphicFramePr>
          <p:nvPr>
            <p:ph idx="1"/>
          </p:nvPr>
        </p:nvGraphicFramePr>
        <p:xfrm>
          <a:off x="1414463" y="1881188"/>
          <a:ext cx="835025" cy="579437"/>
        </p:xfrm>
        <a:graphic>
          <a:graphicData uri="http://schemas.openxmlformats.org/presentationml/2006/ole">
            <p:oleObj spid="_x0000_s756738" name="Visio" r:id="rId4" imgW="449834" imgH="292926" progId="Visio.Drawing.11">
              <p:embed/>
            </p:oleObj>
          </a:graphicData>
        </a:graphic>
      </p:graphicFrame>
      <p:sp>
        <p:nvSpPr>
          <p:cNvPr id="775190" name="Rectangle 22"/>
          <p:cNvSpPr>
            <a:spLocks noChangeArrowheads="1"/>
          </p:cNvSpPr>
          <p:nvPr/>
        </p:nvSpPr>
        <p:spPr bwMode="auto">
          <a:xfrm>
            <a:off x="277813" y="6122988"/>
            <a:ext cx="859155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bg2">
                  <a:alpha val="60001"/>
                </a:schemeClr>
              </a:gs>
              <a:gs pos="100000">
                <a:schemeClr val="tx1"/>
              </a:gs>
            </a:gsLst>
            <a:lin ang="2700000" scaled="1"/>
          </a:gra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AU" sz="1800" b="1">
                <a:latin typeface="Segoe Semibold" pitchFamily="34" charset="0"/>
              </a:rPr>
              <a:t>Transport</a:t>
            </a:r>
            <a:endParaRPr lang="en-GB" sz="1800" b="1">
              <a:latin typeface="Segoe Semibold" pitchFamily="34" charset="0"/>
            </a:endParaRPr>
          </a:p>
        </p:txBody>
      </p:sp>
      <p:graphicFrame>
        <p:nvGraphicFramePr>
          <p:cNvPr id="775194" name="Object 26"/>
          <p:cNvGraphicFramePr>
            <a:graphicFrameLocks noChangeAspect="1"/>
          </p:cNvGraphicFramePr>
          <p:nvPr/>
        </p:nvGraphicFramePr>
        <p:xfrm>
          <a:off x="6848475" y="1914525"/>
          <a:ext cx="812800" cy="531813"/>
        </p:xfrm>
        <a:graphic>
          <a:graphicData uri="http://schemas.openxmlformats.org/presentationml/2006/ole">
            <p:oleObj spid="_x0000_s756739" name="Visio" r:id="rId5" imgW="449834" imgH="292926" progId="Visio.Drawing.11">
              <p:embed/>
            </p:oleObj>
          </a:graphicData>
        </a:graphic>
      </p:graphicFrame>
      <p:sp>
        <p:nvSpPr>
          <p:cNvPr id="775195" name="Text Box 27"/>
          <p:cNvSpPr txBox="1">
            <a:spLocks noChangeArrowheads="1"/>
          </p:cNvSpPr>
          <p:nvPr/>
        </p:nvSpPr>
        <p:spPr bwMode="auto">
          <a:xfrm rot="-1390865">
            <a:off x="509588" y="2160588"/>
            <a:ext cx="8074025" cy="30543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6400" b="1">
                <a:solidFill>
                  <a:srgbClr val="FF0000"/>
                </a:solidFill>
                <a:latin typeface="Lucida Console" pitchFamily="49" charset="0"/>
              </a:rPr>
              <a:t>Can do this today with WSIT and WCF</a:t>
            </a:r>
            <a:endParaRPr lang="en-GB" sz="6400" b="1">
              <a:solidFill>
                <a:srgbClr val="FF000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3469E-6 L -0.00122 0.60893 L 0.6 0.61055 L 0.59496 -0.01041 " pathEditMode="relative" ptsTypes="AAAA">
                                      <p:cBhvr>
                                        <p:cTn id="6" dur="5000" fill="hold"/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77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2636 L 0.00903 0.58257 L -0.58212 0.58419 L -0.57726 -0.03677 " pathEditMode="relative" rAng="0" ptsTypes="AAAA">
                                      <p:cBhvr>
                                        <p:cTn id="17" dur="5000" fill="hold"/>
                                        <p:tgtEl>
                                          <p:spTgt spid="775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775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“WS-Fabric”</a:t>
            </a:r>
          </a:p>
        </p:txBody>
      </p:sp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1206500"/>
            <a:ext cx="76549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822325" y="5432425"/>
            <a:ext cx="7523163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2400" dirty="0">
                <a:solidFill>
                  <a:schemeClr val="tx1"/>
                </a:solidFill>
                <a:latin typeface="Franklin Gothic Demi Cond" pitchFamily="34" charset="0"/>
              </a:rPr>
              <a:t>SOAP messaging </a:t>
            </a:r>
            <a:r>
              <a:rPr lang="en-GB" sz="2400" i="1" dirty="0">
                <a:solidFill>
                  <a:schemeClr val="tx1"/>
                </a:solidFill>
                <a:latin typeface="Franklin Gothic Demi Cond" pitchFamily="34" charset="0"/>
              </a:rPr>
              <a:t>is</a:t>
            </a:r>
            <a:r>
              <a:rPr lang="en-GB" sz="2400" dirty="0">
                <a:solidFill>
                  <a:schemeClr val="tx1"/>
                </a:solidFill>
                <a:latin typeface="Franklin Gothic Demi Cond" pitchFamily="34" charset="0"/>
              </a:rPr>
              <a:t> the communication channel for applications. The ESB (if it exists) is pushed to the endpoints.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9545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Enterprise Application Integration Approaches</a:t>
            </a:r>
          </a:p>
          <a:p>
            <a:pPr>
              <a:lnSpc>
                <a:spcPct val="90000"/>
              </a:lnSpc>
            </a:pPr>
            <a:r>
              <a:rPr lang="en-GB"/>
              <a:t>Enterprise Architecture, now and future</a:t>
            </a:r>
          </a:p>
          <a:p>
            <a:pPr>
              <a:lnSpc>
                <a:spcPct val="90000"/>
              </a:lnSpc>
            </a:pPr>
            <a:r>
              <a:rPr lang="en-GB"/>
              <a:t>The Appealing Rationale for ESB...</a:t>
            </a:r>
          </a:p>
          <a:p>
            <a:pPr>
              <a:lnSpc>
                <a:spcPct val="90000"/>
              </a:lnSpc>
            </a:pPr>
            <a:r>
              <a:rPr lang="en-GB"/>
              <a:t>Enterprise Architecture</a:t>
            </a:r>
          </a:p>
          <a:p>
            <a:pPr>
              <a:lnSpc>
                <a:spcPct val="90000"/>
              </a:lnSpc>
            </a:pPr>
            <a:r>
              <a:rPr lang="en-GB"/>
              <a:t>Realising SOA with Web Services</a:t>
            </a:r>
          </a:p>
          <a:p>
            <a:pPr>
              <a:lnSpc>
                <a:spcPct val="90000"/>
              </a:lnSpc>
            </a:pPr>
            <a:r>
              <a:rPr lang="en-GB"/>
              <a:t>What this means for you</a:t>
            </a:r>
          </a:p>
          <a:p>
            <a:pPr>
              <a:lnSpc>
                <a:spcPct val="90000"/>
              </a:lnSpc>
            </a:pPr>
            <a:r>
              <a:rPr lang="en-GB"/>
              <a:t>Conclusions</a:t>
            </a:r>
          </a:p>
          <a:p>
            <a:pPr>
              <a:lnSpc>
                <a:spcPct val="90000"/>
              </a:lnSpc>
            </a:pPr>
            <a:r>
              <a:rPr lang="en-GB"/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Same Old Architects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243387"/>
          </a:xfrm>
          <a:noFill/>
          <a:ln/>
        </p:spPr>
        <p:txBody>
          <a:bodyPr/>
          <a:lstStyle/>
          <a:p>
            <a:r>
              <a:rPr lang="en-GB" sz="2400"/>
              <a:t>Business people and application architects design business-centric workflows which consume services</a:t>
            </a:r>
          </a:p>
          <a:p>
            <a:pPr lvl="1"/>
            <a:r>
              <a:rPr lang="en-GB" sz="2000"/>
              <a:t>Re-using the functionality already deployed into the service ecosystem</a:t>
            </a:r>
          </a:p>
          <a:p>
            <a:r>
              <a:rPr lang="en-GB" sz="2400"/>
              <a:t>Service architects and developers build services</a:t>
            </a:r>
          </a:p>
          <a:p>
            <a:pPr lvl="1"/>
            <a:r>
              <a:rPr lang="en-GB" sz="2000"/>
              <a:t>Using WS toolkits like WCF and Axis</a:t>
            </a:r>
          </a:p>
          <a:p>
            <a:r>
              <a:rPr lang="en-GB" sz="2400"/>
              <a:t>Enterprise architects influence QoS at the SOAP level...</a:t>
            </a:r>
          </a:p>
          <a:p>
            <a:pPr lvl="1"/>
            <a:r>
              <a:rPr lang="en-GB" sz="2000"/>
              <a:t>Using the WS-* specs</a:t>
            </a:r>
          </a:p>
          <a:p>
            <a:r>
              <a:rPr lang="en-GB" sz="2400"/>
              <a:t>...and at the transport level</a:t>
            </a:r>
          </a:p>
          <a:p>
            <a:pPr lvl="1"/>
            <a:r>
              <a:rPr lang="en-GB" sz="2000"/>
              <a:t>Existing investments can form the underlay for SOA</a:t>
            </a:r>
          </a:p>
          <a:p>
            <a:r>
              <a:rPr lang="en-GB" sz="2400"/>
              <a:t>And undertake necessary governance roles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ESB or SOA?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3659187"/>
          </a:xfrm>
          <a:noFill/>
          <a:ln/>
        </p:spPr>
        <p:txBody>
          <a:bodyPr/>
          <a:lstStyle/>
          <a:p>
            <a:r>
              <a:rPr lang="en-GB"/>
              <a:t>Investing in proprietary integration systems now is investing in future legacy</a:t>
            </a:r>
          </a:p>
          <a:p>
            <a:r>
              <a:rPr lang="en-GB"/>
              <a:t>ESB is not the solution</a:t>
            </a:r>
          </a:p>
          <a:p>
            <a:pPr lvl="1"/>
            <a:r>
              <a:rPr lang="en-GB"/>
              <a:t>It’s oh-so 1990’s integration glue</a:t>
            </a:r>
          </a:p>
          <a:p>
            <a:r>
              <a:rPr lang="en-GB"/>
              <a:t>SOA is the solution</a:t>
            </a:r>
          </a:p>
          <a:p>
            <a:pPr lvl="1"/>
            <a:r>
              <a:rPr lang="en-GB"/>
              <a:t>Because it focuses on supporting business processes</a:t>
            </a:r>
          </a:p>
          <a:p>
            <a:r>
              <a:rPr lang="en-GB"/>
              <a:t>Web Services are a robust and commoditised platform for SOA delivery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432300"/>
          </a:xfrm>
          <a:noFill/>
          <a:ln/>
        </p:spPr>
        <p:txBody>
          <a:bodyPr/>
          <a:lstStyle/>
          <a:p>
            <a:r>
              <a:rPr lang="en-GB" sz="2400" dirty="0"/>
              <a:t>SOA is the right integration architecture going forward</a:t>
            </a:r>
          </a:p>
          <a:p>
            <a:pPr lvl="1"/>
            <a:r>
              <a:rPr lang="en-GB" sz="2000" dirty="0"/>
              <a:t>SOA can be implemented incrementally</a:t>
            </a:r>
          </a:p>
          <a:p>
            <a:pPr lvl="1"/>
            <a:r>
              <a:rPr lang="en-GB" sz="2000" dirty="0"/>
              <a:t>Drive SOA from a business perspective</a:t>
            </a:r>
          </a:p>
          <a:p>
            <a:pPr lvl="2"/>
            <a:r>
              <a:rPr lang="en-GB" sz="1800" dirty="0"/>
              <a:t>Most valuable processes/applications/services first</a:t>
            </a:r>
          </a:p>
          <a:p>
            <a:pPr lvl="1"/>
            <a:r>
              <a:rPr lang="en-GB" sz="2000" dirty="0"/>
              <a:t>Commoditisation across the board</a:t>
            </a:r>
          </a:p>
          <a:p>
            <a:pPr lvl="2"/>
            <a:r>
              <a:rPr lang="en-GB" sz="1800" dirty="0"/>
              <a:t>Servers, developers, networking, re-use existing software, etc</a:t>
            </a:r>
          </a:p>
          <a:p>
            <a:r>
              <a:rPr lang="en-GB" sz="2400" dirty="0"/>
              <a:t>Migrating towards a successful SOA is not always easy</a:t>
            </a:r>
          </a:p>
          <a:p>
            <a:pPr lvl="1"/>
            <a:r>
              <a:rPr lang="en-GB" sz="2000" dirty="0"/>
              <a:t>Learning to build dependable SOAs can be difficult</a:t>
            </a:r>
          </a:p>
          <a:p>
            <a:pPr lvl="1"/>
            <a:r>
              <a:rPr lang="en-GB" sz="2000" dirty="0"/>
              <a:t>ESBs and Wizards cannot help – you need service-savvy geeks and process-aware business people</a:t>
            </a:r>
          </a:p>
          <a:p>
            <a:r>
              <a:rPr lang="en-GB" sz="2400" dirty="0"/>
              <a:t>No centralised integration middleware needed</a:t>
            </a:r>
          </a:p>
          <a:p>
            <a:pPr lvl="1"/>
            <a:r>
              <a:rPr lang="en-GB" sz="2000" dirty="0"/>
              <a:t>Metadata, metadata, metadata!</a:t>
            </a:r>
          </a:p>
        </p:txBody>
      </p:sp>
      <p:graphicFrame>
        <p:nvGraphicFramePr>
          <p:cNvPr id="621572" name="Object 4"/>
          <p:cNvGraphicFramePr>
            <a:graphicFrameLocks noChangeAspect="1"/>
          </p:cNvGraphicFramePr>
          <p:nvPr/>
        </p:nvGraphicFramePr>
        <p:xfrm>
          <a:off x="3398838" y="2322513"/>
          <a:ext cx="1779587" cy="2214562"/>
        </p:xfrm>
        <a:graphic>
          <a:graphicData uri="http://schemas.openxmlformats.org/presentationml/2006/ole">
            <p:oleObj spid="_x0000_s621572" name="Visio" r:id="rId3" imgW="2811399" imgH="3497275" progId="Visio.Drawing.11">
              <p:embed/>
            </p:oleObj>
          </a:graphicData>
        </a:graphic>
      </p:graphicFrame>
      <p:sp>
        <p:nvSpPr>
          <p:cNvPr id="621573" name="AutoShape 5"/>
          <p:cNvSpPr>
            <a:spLocks noChangeArrowheads="1"/>
          </p:cNvSpPr>
          <p:nvPr/>
        </p:nvSpPr>
        <p:spPr bwMode="auto">
          <a:xfrm>
            <a:off x="5257800" y="2254250"/>
            <a:ext cx="2592388" cy="1079500"/>
          </a:xfrm>
          <a:prstGeom prst="wedgeRoundRectCallout">
            <a:avLst>
              <a:gd name="adj1" fmla="val -79028"/>
              <a:gd name="adj2" fmla="val 89852"/>
              <a:gd name="adj3" fmla="val 16667"/>
            </a:avLst>
          </a:prstGeom>
          <a:solidFill>
            <a:srgbClr val="FFFF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1400" b="1" dirty="0">
                <a:latin typeface="Lucida Console" pitchFamily="49" charset="0"/>
              </a:rPr>
              <a:t>It looks like you’re trying to build an SOA...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15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2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3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 of the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564078" y="2194193"/>
            <a:ext cx="7772400" cy="1500187"/>
          </a:xfrm>
        </p:spPr>
        <p:txBody>
          <a:bodyPr/>
          <a:lstStyle/>
          <a:p>
            <a:pPr>
              <a:buNone/>
            </a:pPr>
            <a:r>
              <a:rPr lang="en-GB" sz="3600" dirty="0" smtClean="0"/>
              <a:t>“…the idiots that are running around yelling "guerrilla SOA" have to be put in their place.”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Quoted on </a:t>
            </a:r>
            <a:r>
              <a:rPr lang="en-GB" dirty="0" err="1" smtClean="0"/>
              <a:t>InfoQ</a:t>
            </a:r>
            <a:r>
              <a:rPr lang="en-GB" dirty="0" smtClean="0"/>
              <a:t>: http://www.infoq.com/news/2007/11/soa-long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altLang="zh-CN" dirty="0"/>
              <a:t>Questions?</a:t>
            </a:r>
          </a:p>
        </p:txBody>
      </p:sp>
      <p:sp>
        <p:nvSpPr>
          <p:cNvPr id="538630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706172" y="2247632"/>
            <a:ext cx="4464050" cy="175260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2800" dirty="0" smtClean="0"/>
              <a:t>Blog: </a:t>
            </a:r>
          </a:p>
          <a:p>
            <a:pPr marL="0" indent="0" algn="ctr">
              <a:buFontTx/>
              <a:buNone/>
            </a:pPr>
            <a:r>
              <a:rPr lang="en-GB" sz="2800" dirty="0" smtClean="0"/>
              <a:t>http</a:t>
            </a:r>
            <a:r>
              <a:rPr lang="en-GB" sz="2800" dirty="0"/>
              <a:t>://jim.webber.name</a:t>
            </a:r>
          </a:p>
        </p:txBody>
      </p:sp>
      <p:pic>
        <p:nvPicPr>
          <p:cNvPr id="538627" name="Picture 3" descr="0131401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316" y="1448789"/>
            <a:ext cx="2571977" cy="3383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Integration </a:t>
            </a:r>
            <a:r>
              <a:rPr lang="en-GB" dirty="0"/>
              <a:t>Approaches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Data integration</a:t>
            </a:r>
          </a:p>
          <a:p>
            <a:pPr lvl="1"/>
            <a:r>
              <a:rPr lang="en-GB" sz="1800"/>
              <a:t>Extract, transform, route, inject data</a:t>
            </a:r>
          </a:p>
          <a:p>
            <a:r>
              <a:rPr lang="en-GB"/>
              <a:t>Application level</a:t>
            </a:r>
          </a:p>
          <a:p>
            <a:pPr lvl="1"/>
            <a:r>
              <a:rPr lang="en-GB" sz="1800"/>
              <a:t>Re-use application APIs, or I/O mechanisms</a:t>
            </a:r>
          </a:p>
          <a:p>
            <a:r>
              <a:rPr lang="en-GB"/>
              <a:t>EAI implementation</a:t>
            </a:r>
          </a:p>
          <a:p>
            <a:pPr lvl="1"/>
            <a:r>
              <a:rPr lang="en-GB" sz="1800"/>
              <a:t>Queues etc</a:t>
            </a:r>
          </a:p>
          <a:p>
            <a:r>
              <a:rPr lang="en-GB"/>
              <a:t>Business domain tier</a:t>
            </a:r>
          </a:p>
          <a:p>
            <a:pPr lvl="1"/>
            <a:r>
              <a:rPr lang="en-GB" sz="1800"/>
              <a:t>Integration at the object level, as typified by CORBA, DCOM etc</a:t>
            </a:r>
          </a:p>
          <a:p>
            <a:r>
              <a:rPr lang="en-GB"/>
              <a:t>User interface </a:t>
            </a:r>
          </a:p>
          <a:p>
            <a:pPr lvl="1"/>
            <a:r>
              <a:rPr lang="en-GB" sz="1800"/>
              <a:t>Screen scraping, revamping, etc.</a:t>
            </a:r>
          </a:p>
          <a:p>
            <a:pPr lvl="1"/>
            <a:r>
              <a:rPr lang="en-GB" sz="1800"/>
              <a:t>Last resort, when an application offers no other hooks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2400" dirty="0"/>
              <a:t>To ESB or not to ESB, that is the question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Product vendors are keen to provide product solution for everything</a:t>
            </a:r>
          </a:p>
          <a:p>
            <a:pPr lvl="1"/>
            <a:r>
              <a:rPr lang="en-GB"/>
              <a:t>Or to supply “consultantware” solutions</a:t>
            </a:r>
          </a:p>
          <a:p>
            <a:r>
              <a:rPr lang="en-GB"/>
              <a:t>The Enterprise Service Bus is the latest incarnation of EAI technology that supports a number of useful functions:</a:t>
            </a:r>
          </a:p>
          <a:p>
            <a:pPr lvl="1"/>
            <a:r>
              <a:rPr lang="en-GB"/>
              <a:t>Transformations; adapters; choreography; reliability; security etc</a:t>
            </a:r>
          </a:p>
          <a:p>
            <a:r>
              <a:rPr lang="en-GB"/>
              <a:t>Seems like a good idea...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Today’s Enterprise Architecture</a:t>
            </a:r>
          </a:p>
        </p:txBody>
      </p:sp>
      <p:graphicFrame>
        <p:nvGraphicFramePr>
          <p:cNvPr id="509963" name="Object 11"/>
          <p:cNvGraphicFramePr>
            <a:graphicFrameLocks noChangeAspect="1"/>
          </p:cNvGraphicFramePr>
          <p:nvPr>
            <p:ph idx="1"/>
          </p:nvPr>
        </p:nvGraphicFramePr>
        <p:xfrm>
          <a:off x="1931988" y="1173163"/>
          <a:ext cx="5307012" cy="4546600"/>
        </p:xfrm>
        <a:graphic>
          <a:graphicData uri="http://schemas.openxmlformats.org/presentationml/2006/ole">
            <p:oleObj spid="_x0000_s509963" name="Visio" r:id="rId3" imgW="5646420" imgH="4837176" progId="Visio.Drawing.11">
              <p:embed/>
            </p:oleObj>
          </a:graphicData>
        </a:graphic>
      </p:graphicFrame>
      <p:sp>
        <p:nvSpPr>
          <p:cNvPr id="509964" name="Freeform 12"/>
          <p:cNvSpPr>
            <a:spLocks/>
          </p:cNvSpPr>
          <p:nvPr/>
        </p:nvSpPr>
        <p:spPr bwMode="auto">
          <a:xfrm>
            <a:off x="849313" y="2120900"/>
            <a:ext cx="1418874" cy="2783609"/>
          </a:xfrm>
          <a:custGeom>
            <a:avLst/>
            <a:gdLst/>
            <a:ahLst/>
            <a:cxnLst>
              <a:cxn ang="0">
                <a:pos x="785" y="0"/>
              </a:cxn>
              <a:cxn ang="0">
                <a:pos x="17" y="424"/>
              </a:cxn>
              <a:cxn ang="0">
                <a:pos x="681" y="1808"/>
              </a:cxn>
            </a:cxnLst>
            <a:rect l="0" t="0" r="r" b="b"/>
            <a:pathLst>
              <a:path w="785" h="1808">
                <a:moveTo>
                  <a:pt x="785" y="0"/>
                </a:moveTo>
                <a:cubicBezTo>
                  <a:pt x="409" y="61"/>
                  <a:pt x="34" y="123"/>
                  <a:pt x="17" y="424"/>
                </a:cubicBezTo>
                <a:cubicBezTo>
                  <a:pt x="0" y="725"/>
                  <a:pt x="340" y="1266"/>
                  <a:pt x="681" y="180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67" name="Freeform 15"/>
          <p:cNvSpPr>
            <a:spLocks/>
          </p:cNvSpPr>
          <p:nvPr/>
        </p:nvSpPr>
        <p:spPr bwMode="auto">
          <a:xfrm>
            <a:off x="1868488" y="2641600"/>
            <a:ext cx="1090612" cy="1790700"/>
          </a:xfrm>
          <a:custGeom>
            <a:avLst/>
            <a:gdLst/>
            <a:ahLst/>
            <a:cxnLst>
              <a:cxn ang="0">
                <a:pos x="687" y="0"/>
              </a:cxn>
              <a:cxn ang="0">
                <a:pos x="287" y="240"/>
              </a:cxn>
              <a:cxn ang="0">
                <a:pos x="15" y="712"/>
              </a:cxn>
              <a:cxn ang="0">
                <a:pos x="199" y="1128"/>
              </a:cxn>
            </a:cxnLst>
            <a:rect l="0" t="0" r="r" b="b"/>
            <a:pathLst>
              <a:path w="687" h="1128">
                <a:moveTo>
                  <a:pt x="687" y="0"/>
                </a:moveTo>
                <a:cubicBezTo>
                  <a:pt x="543" y="60"/>
                  <a:pt x="399" y="121"/>
                  <a:pt x="287" y="240"/>
                </a:cubicBezTo>
                <a:cubicBezTo>
                  <a:pt x="175" y="359"/>
                  <a:pt x="30" y="564"/>
                  <a:pt x="15" y="712"/>
                </a:cubicBezTo>
                <a:cubicBezTo>
                  <a:pt x="0" y="860"/>
                  <a:pt x="99" y="994"/>
                  <a:pt x="199" y="112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68" name="Freeform 16"/>
          <p:cNvSpPr>
            <a:spLocks/>
          </p:cNvSpPr>
          <p:nvPr/>
        </p:nvSpPr>
        <p:spPr bwMode="auto">
          <a:xfrm>
            <a:off x="2413000" y="1021278"/>
            <a:ext cx="2908300" cy="617022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696" y="141"/>
              </a:cxn>
              <a:cxn ang="0">
                <a:pos x="1392" y="77"/>
              </a:cxn>
              <a:cxn ang="0">
                <a:pos x="1832" y="605"/>
              </a:cxn>
            </a:cxnLst>
            <a:rect l="0" t="0" r="r" b="b"/>
            <a:pathLst>
              <a:path w="1832" h="605">
                <a:moveTo>
                  <a:pt x="0" y="605"/>
                </a:moveTo>
                <a:cubicBezTo>
                  <a:pt x="232" y="417"/>
                  <a:pt x="464" y="229"/>
                  <a:pt x="696" y="141"/>
                </a:cubicBezTo>
                <a:cubicBezTo>
                  <a:pt x="928" y="53"/>
                  <a:pt x="1203" y="0"/>
                  <a:pt x="1392" y="77"/>
                </a:cubicBezTo>
                <a:cubicBezTo>
                  <a:pt x="1581" y="154"/>
                  <a:pt x="1706" y="379"/>
                  <a:pt x="1832" y="605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69" name="Freeform 17"/>
          <p:cNvSpPr>
            <a:spLocks/>
          </p:cNvSpPr>
          <p:nvPr/>
        </p:nvSpPr>
        <p:spPr bwMode="auto">
          <a:xfrm>
            <a:off x="5295900" y="2654300"/>
            <a:ext cx="1017588" cy="1663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0" y="488"/>
              </a:cxn>
              <a:cxn ang="0">
                <a:pos x="488" y="840"/>
              </a:cxn>
              <a:cxn ang="0">
                <a:pos x="544" y="1048"/>
              </a:cxn>
            </a:cxnLst>
            <a:rect l="0" t="0" r="r" b="b"/>
            <a:pathLst>
              <a:path w="641" h="1048">
                <a:moveTo>
                  <a:pt x="0" y="0"/>
                </a:moveTo>
                <a:cubicBezTo>
                  <a:pt x="239" y="174"/>
                  <a:pt x="479" y="348"/>
                  <a:pt x="560" y="488"/>
                </a:cubicBezTo>
                <a:cubicBezTo>
                  <a:pt x="641" y="628"/>
                  <a:pt x="491" y="747"/>
                  <a:pt x="488" y="840"/>
                </a:cubicBezTo>
                <a:cubicBezTo>
                  <a:pt x="485" y="933"/>
                  <a:pt x="514" y="990"/>
                  <a:pt x="544" y="1048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70" name="Freeform 18"/>
          <p:cNvSpPr>
            <a:spLocks/>
          </p:cNvSpPr>
          <p:nvPr/>
        </p:nvSpPr>
        <p:spPr bwMode="auto">
          <a:xfrm>
            <a:off x="3111335" y="2628900"/>
            <a:ext cx="3992728" cy="1753095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496" y="616"/>
              </a:cxn>
              <a:cxn ang="0">
                <a:pos x="1840" y="496"/>
              </a:cxn>
              <a:cxn ang="0">
                <a:pos x="2472" y="528"/>
              </a:cxn>
              <a:cxn ang="0">
                <a:pos x="2432" y="0"/>
              </a:cxn>
            </a:cxnLst>
            <a:rect l="0" t="0" r="r" b="b"/>
            <a:pathLst>
              <a:path w="2571" h="1120">
                <a:moveTo>
                  <a:pt x="0" y="1120"/>
                </a:moveTo>
                <a:cubicBezTo>
                  <a:pt x="94" y="920"/>
                  <a:pt x="189" y="720"/>
                  <a:pt x="496" y="616"/>
                </a:cubicBezTo>
                <a:cubicBezTo>
                  <a:pt x="803" y="512"/>
                  <a:pt x="1511" y="511"/>
                  <a:pt x="1840" y="496"/>
                </a:cubicBezTo>
                <a:cubicBezTo>
                  <a:pt x="2169" y="481"/>
                  <a:pt x="2373" y="611"/>
                  <a:pt x="2472" y="528"/>
                </a:cubicBezTo>
                <a:cubicBezTo>
                  <a:pt x="2571" y="445"/>
                  <a:pt x="2439" y="88"/>
                  <a:pt x="243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71" name="Freeform 19"/>
          <p:cNvSpPr>
            <a:spLocks/>
          </p:cNvSpPr>
          <p:nvPr/>
        </p:nvSpPr>
        <p:spPr bwMode="auto">
          <a:xfrm flipH="1">
            <a:off x="3009899" y="2628899"/>
            <a:ext cx="45719" cy="1788721"/>
          </a:xfrm>
          <a:custGeom>
            <a:avLst/>
            <a:gdLst/>
            <a:ahLst/>
            <a:cxnLst>
              <a:cxn ang="0">
                <a:pos x="0" y="1120"/>
              </a:cxn>
              <a:cxn ang="0">
                <a:pos x="72" y="0"/>
              </a:cxn>
            </a:cxnLst>
            <a:rect l="0" t="0" r="r" b="b"/>
            <a:pathLst>
              <a:path w="72" h="1120">
                <a:moveTo>
                  <a:pt x="0" y="1120"/>
                </a:moveTo>
                <a:cubicBezTo>
                  <a:pt x="0" y="1120"/>
                  <a:pt x="36" y="560"/>
                  <a:pt x="7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72" name="Freeform 20"/>
          <p:cNvSpPr>
            <a:spLocks/>
          </p:cNvSpPr>
          <p:nvPr/>
        </p:nvSpPr>
        <p:spPr bwMode="auto">
          <a:xfrm>
            <a:off x="3898900" y="2641600"/>
            <a:ext cx="2811463" cy="2286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800" y="672"/>
              </a:cxn>
              <a:cxn ang="0">
                <a:pos x="1672" y="640"/>
              </a:cxn>
              <a:cxn ang="0">
                <a:pos x="1392" y="0"/>
              </a:cxn>
            </a:cxnLst>
            <a:rect l="0" t="0" r="r" b="b"/>
            <a:pathLst>
              <a:path w="1771" h="1440">
                <a:moveTo>
                  <a:pt x="0" y="1440"/>
                </a:moveTo>
                <a:cubicBezTo>
                  <a:pt x="260" y="1122"/>
                  <a:pt x="521" y="805"/>
                  <a:pt x="800" y="672"/>
                </a:cubicBezTo>
                <a:cubicBezTo>
                  <a:pt x="1079" y="539"/>
                  <a:pt x="1573" y="752"/>
                  <a:pt x="1672" y="640"/>
                </a:cubicBezTo>
                <a:cubicBezTo>
                  <a:pt x="1771" y="528"/>
                  <a:pt x="1581" y="264"/>
                  <a:pt x="1392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73" name="Freeform 21"/>
          <p:cNvSpPr>
            <a:spLocks/>
          </p:cNvSpPr>
          <p:nvPr/>
        </p:nvSpPr>
        <p:spPr bwMode="auto">
          <a:xfrm>
            <a:off x="3924300" y="4889500"/>
            <a:ext cx="1943100" cy="76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224" y="0"/>
              </a:cxn>
            </a:cxnLst>
            <a:rect l="0" t="0" r="r" b="b"/>
            <a:pathLst>
              <a:path w="1224" h="48">
                <a:moveTo>
                  <a:pt x="0" y="48"/>
                </a:moveTo>
                <a:cubicBezTo>
                  <a:pt x="0" y="48"/>
                  <a:pt x="612" y="24"/>
                  <a:pt x="1224" y="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509975" name="Freeform 23"/>
          <p:cNvSpPr>
            <a:spLocks/>
          </p:cNvSpPr>
          <p:nvPr/>
        </p:nvSpPr>
        <p:spPr bwMode="auto">
          <a:xfrm rot="10629391">
            <a:off x="2299602" y="5357115"/>
            <a:ext cx="1373592" cy="343070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696" y="141"/>
              </a:cxn>
              <a:cxn ang="0">
                <a:pos x="1392" y="77"/>
              </a:cxn>
              <a:cxn ang="0">
                <a:pos x="1832" y="605"/>
              </a:cxn>
            </a:cxnLst>
            <a:rect l="0" t="0" r="r" b="b"/>
            <a:pathLst>
              <a:path w="1832" h="605">
                <a:moveTo>
                  <a:pt x="0" y="605"/>
                </a:moveTo>
                <a:cubicBezTo>
                  <a:pt x="232" y="417"/>
                  <a:pt x="464" y="229"/>
                  <a:pt x="696" y="141"/>
                </a:cubicBezTo>
                <a:cubicBezTo>
                  <a:pt x="928" y="53"/>
                  <a:pt x="1203" y="0"/>
                  <a:pt x="1392" y="77"/>
                </a:cubicBezTo>
                <a:cubicBezTo>
                  <a:pt x="1581" y="154"/>
                  <a:pt x="1706" y="379"/>
                  <a:pt x="1832" y="605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How did we get here?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7638"/>
            <a:ext cx="8410575" cy="4321175"/>
          </a:xfrm>
          <a:noFill/>
          <a:ln/>
        </p:spPr>
        <p:txBody>
          <a:bodyPr/>
          <a:lstStyle/>
          <a:p>
            <a:r>
              <a:rPr lang="en-GB"/>
              <a:t>Tactical decisions</a:t>
            </a:r>
          </a:p>
          <a:p>
            <a:r>
              <a:rPr lang="en-GB"/>
              <a:t>Time and technology pressures</a:t>
            </a:r>
          </a:p>
          <a:p>
            <a:r>
              <a:rPr lang="en-GB"/>
              <a:t>Path of least resistance for individual applications</a:t>
            </a:r>
          </a:p>
          <a:p>
            <a:r>
              <a:rPr lang="en-GB"/>
              <a:t>This is the thin end of the wedge, technical debt can only increase from here</a:t>
            </a:r>
          </a:p>
          <a:p>
            <a:r>
              <a:rPr lang="en-GB"/>
              <a:t>Help!</a:t>
            </a:r>
          </a:p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Vendor Solutions Appear</a:t>
            </a:r>
          </a:p>
        </p:txBody>
      </p:sp>
      <p:sp>
        <p:nvSpPr>
          <p:cNvPr id="638986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381000" y="1417638"/>
            <a:ext cx="4129088" cy="444023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Business needs to compete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IT needs to be responsive</a:t>
            </a:r>
          </a:p>
          <a:p>
            <a:pPr>
              <a:lnSpc>
                <a:spcPct val="90000"/>
              </a:lnSpc>
            </a:pPr>
            <a:r>
              <a:rPr lang="en-GB" sz="2400"/>
              <a:t>SOA gives IT a business process focus</a:t>
            </a:r>
          </a:p>
          <a:p>
            <a:pPr>
              <a:lnSpc>
                <a:spcPct val="90000"/>
              </a:lnSpc>
            </a:pPr>
            <a:r>
              <a:rPr lang="en-GB" sz="2400"/>
              <a:t>Web Services are the most sensible way to implement SOA</a:t>
            </a:r>
          </a:p>
          <a:p>
            <a:pPr>
              <a:lnSpc>
                <a:spcPct val="90000"/>
              </a:lnSpc>
            </a:pPr>
            <a:r>
              <a:rPr lang="en-GB" sz="2400"/>
              <a:t>More proprietary middleware is the answer!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2 + 2 = 5</a:t>
            </a:r>
          </a:p>
        </p:txBody>
      </p:sp>
      <p:sp>
        <p:nvSpPr>
          <p:cNvPr id="638987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983678" y="5380099"/>
            <a:ext cx="4160322" cy="5397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1200" dirty="0" smtClean="0"/>
              <a:t>http</a:t>
            </a:r>
            <a:r>
              <a:rPr lang="en-GB" sz="1200" dirty="0"/>
              <a:t>://www.capeclear.com/technology/index.shtml</a:t>
            </a:r>
          </a:p>
        </p:txBody>
      </p:sp>
      <p:pic>
        <p:nvPicPr>
          <p:cNvPr id="639006" name="Picture 30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13" y="1465263"/>
            <a:ext cx="3649662" cy="1017587"/>
          </a:xfrm>
          <a:prstGeom prst="rect">
            <a:avLst/>
          </a:prstGeom>
          <a:noFill/>
        </p:spPr>
      </p:pic>
      <p:pic>
        <p:nvPicPr>
          <p:cNvPr id="639007" name="Picture 3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2863" y="2527300"/>
            <a:ext cx="3429000" cy="1030288"/>
          </a:xfrm>
          <a:prstGeom prst="rect">
            <a:avLst/>
          </a:prstGeom>
          <a:noFill/>
        </p:spPr>
      </p:pic>
      <p:pic>
        <p:nvPicPr>
          <p:cNvPr id="639008" name="Picture 32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5238" y="3511550"/>
            <a:ext cx="3595687" cy="1166813"/>
          </a:xfrm>
          <a:prstGeom prst="rect">
            <a:avLst/>
          </a:prstGeom>
          <a:noFill/>
        </p:spPr>
      </p:pic>
      <p:pic>
        <p:nvPicPr>
          <p:cNvPr id="639009" name="Picture 33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6025" y="4618038"/>
            <a:ext cx="3678238" cy="80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8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8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38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38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8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Integration Two Years Later</a:t>
            </a:r>
          </a:p>
        </p:txBody>
      </p:sp>
      <p:graphicFrame>
        <p:nvGraphicFramePr>
          <p:cNvPr id="515090" name="Object 18"/>
          <p:cNvGraphicFramePr>
            <a:graphicFrameLocks noChangeAspect="1"/>
          </p:cNvGraphicFramePr>
          <p:nvPr>
            <p:ph idx="1"/>
          </p:nvPr>
        </p:nvGraphicFramePr>
        <p:xfrm>
          <a:off x="1641475" y="1135063"/>
          <a:ext cx="5688013" cy="4872037"/>
        </p:xfrm>
        <a:graphic>
          <a:graphicData uri="http://schemas.openxmlformats.org/presentationml/2006/ole">
            <p:oleObj spid="_x0000_s515090" name="Visio" r:id="rId3" imgW="5646420" imgH="4837176" progId="Visio.Drawing.11">
              <p:embed/>
            </p:oleObj>
          </a:graphicData>
        </a:graphic>
      </p:graphicFrame>
      <p:sp>
        <p:nvSpPr>
          <p:cNvPr id="515078" name="AutoShape 6"/>
          <p:cNvSpPr>
            <a:spLocks noChangeArrowheads="1"/>
          </p:cNvSpPr>
          <p:nvPr/>
        </p:nvSpPr>
        <p:spPr bwMode="auto">
          <a:xfrm>
            <a:off x="1181100" y="3322638"/>
            <a:ext cx="6680200" cy="7112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270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Enterprise Service Bus</a:t>
            </a:r>
          </a:p>
        </p:txBody>
      </p:sp>
      <p:sp>
        <p:nvSpPr>
          <p:cNvPr id="515080" name="Line 8"/>
          <p:cNvSpPr>
            <a:spLocks noChangeShapeType="1"/>
          </p:cNvSpPr>
          <p:nvPr/>
        </p:nvSpPr>
        <p:spPr bwMode="auto">
          <a:xfrm flipV="1">
            <a:off x="6134100" y="40338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1" name="Line 9"/>
          <p:cNvSpPr>
            <a:spLocks noChangeShapeType="1"/>
          </p:cNvSpPr>
          <p:nvPr/>
        </p:nvSpPr>
        <p:spPr bwMode="auto">
          <a:xfrm flipV="1">
            <a:off x="3784600" y="40211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2" name="Line 10"/>
          <p:cNvSpPr>
            <a:spLocks noChangeShapeType="1"/>
          </p:cNvSpPr>
          <p:nvPr/>
        </p:nvSpPr>
        <p:spPr bwMode="auto">
          <a:xfrm flipV="1">
            <a:off x="2159000" y="40211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3" name="Line 11"/>
          <p:cNvSpPr>
            <a:spLocks noChangeShapeType="1"/>
          </p:cNvSpPr>
          <p:nvPr/>
        </p:nvSpPr>
        <p:spPr bwMode="auto">
          <a:xfrm flipV="1">
            <a:off x="2997200" y="40084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4" name="Line 12"/>
          <p:cNvSpPr>
            <a:spLocks noChangeShapeType="1"/>
          </p:cNvSpPr>
          <p:nvPr/>
        </p:nvSpPr>
        <p:spPr bwMode="auto">
          <a:xfrm flipV="1">
            <a:off x="2298700" y="28273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5" name="Line 13"/>
          <p:cNvSpPr>
            <a:spLocks noChangeShapeType="1"/>
          </p:cNvSpPr>
          <p:nvPr/>
        </p:nvSpPr>
        <p:spPr bwMode="auto">
          <a:xfrm flipV="1">
            <a:off x="3022600" y="28400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6" name="Line 14"/>
          <p:cNvSpPr>
            <a:spLocks noChangeShapeType="1"/>
          </p:cNvSpPr>
          <p:nvPr/>
        </p:nvSpPr>
        <p:spPr bwMode="auto">
          <a:xfrm flipV="1">
            <a:off x="5270500" y="28273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7" name="Line 15"/>
          <p:cNvSpPr>
            <a:spLocks noChangeShapeType="1"/>
          </p:cNvSpPr>
          <p:nvPr/>
        </p:nvSpPr>
        <p:spPr bwMode="auto">
          <a:xfrm flipV="1">
            <a:off x="6083300" y="28273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88" name="Line 16"/>
          <p:cNvSpPr>
            <a:spLocks noChangeShapeType="1"/>
          </p:cNvSpPr>
          <p:nvPr/>
        </p:nvSpPr>
        <p:spPr bwMode="auto">
          <a:xfrm flipV="1">
            <a:off x="6896100" y="2827338"/>
            <a:ext cx="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oughtWork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E:\tw3\Delivery Model v2.ppt</Template>
  <TotalTime>18028</TotalTime>
  <Words>1601</Words>
  <Application>Microsoft PowerPoint</Application>
  <PresentationFormat>On-screen Show (4:3)</PresentationFormat>
  <Paragraphs>305</Paragraphs>
  <Slides>34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ThoughtWorks</vt:lpstr>
      <vt:lpstr>Visio</vt:lpstr>
      <vt:lpstr>Guerrilla SOA How to fight back when a vendor takes control of your enterprise</vt:lpstr>
      <vt:lpstr>Fundamental Premise</vt:lpstr>
      <vt:lpstr>Roadmap</vt:lpstr>
      <vt:lpstr>Integration Approaches</vt:lpstr>
      <vt:lpstr>To ESB or not to ESB, that is the question</vt:lpstr>
      <vt:lpstr>Today’s Enterprise Architecture</vt:lpstr>
      <vt:lpstr>How did we get here?</vt:lpstr>
      <vt:lpstr>Vendor Solutions Appear</vt:lpstr>
      <vt:lpstr>Integration Two Years Later</vt:lpstr>
      <vt:lpstr>Skeletons in the Closet...</vt:lpstr>
      <vt:lpstr>The Appealing Rationale for ESB...</vt:lpstr>
      <vt:lpstr>...And the Reality</vt:lpstr>
      <vt:lpstr>Intelligent Networks, Dumb Idea?</vt:lpstr>
      <vt:lpstr>Integration five years from now</vt:lpstr>
      <vt:lpstr>Integration ten years from now</vt:lpstr>
      <vt:lpstr>How did this happen?</vt:lpstr>
      <vt:lpstr>Spaghetti is a fact of life</vt:lpstr>
      <vt:lpstr>Business-Led Integration</vt:lpstr>
      <vt:lpstr>Spaghetti-Oriented Architecture</vt:lpstr>
      <vt:lpstr>SOA and Web Services Approach</vt:lpstr>
      <vt:lpstr>Building the Service-Oriented Enterprise</vt:lpstr>
      <vt:lpstr>Decentralised Integration</vt:lpstr>
      <vt:lpstr>Application Integration...</vt:lpstr>
      <vt:lpstr>...and Composite Business Processes</vt:lpstr>
      <vt:lpstr>Metadata, Metadata, Metadata…</vt:lpstr>
      <vt:lpstr>Policy and Contract</vt:lpstr>
      <vt:lpstr>Proxy Generation</vt:lpstr>
      <vt:lpstr>End-to-End Messaging</vt:lpstr>
      <vt:lpstr>“WS-Fabric”</vt:lpstr>
      <vt:lpstr>Same Old Architects</vt:lpstr>
      <vt:lpstr>ESB or SOA?</vt:lpstr>
      <vt:lpstr>Conclusions</vt:lpstr>
      <vt:lpstr>Quote of the Day</vt:lpstr>
      <vt:lpstr>Questions?</vt:lpstr>
    </vt:vector>
  </TitlesOfParts>
  <Company>ThoughtWorks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Perfectly Straight Spaghetti</dc:title>
  <dc:subject>EAI and Web Services</dc:subject>
  <dc:creator>Jim Webber</dc:creator>
  <cp:lastModifiedBy>ThoughtWorker</cp:lastModifiedBy>
  <cp:revision>767</cp:revision>
  <dcterms:created xsi:type="dcterms:W3CDTF">2003-03-24T10:27:13Z</dcterms:created>
  <dcterms:modified xsi:type="dcterms:W3CDTF">2007-11-08T18:55:02Z</dcterms:modified>
</cp:coreProperties>
</file>