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4"/>
  </p:notesMasterIdLst>
  <p:handoutMasterIdLst>
    <p:handoutMasterId r:id="rId15"/>
  </p:handoutMasterIdLst>
  <p:sldIdLst>
    <p:sldId id="256" r:id="rId2"/>
    <p:sldId id="516" r:id="rId3"/>
    <p:sldId id="490" r:id="rId4"/>
    <p:sldId id="492" r:id="rId5"/>
    <p:sldId id="501" r:id="rId6"/>
    <p:sldId id="483" r:id="rId7"/>
    <p:sldId id="512" r:id="rId8"/>
    <p:sldId id="455" r:id="rId9"/>
    <p:sldId id="514" r:id="rId10"/>
    <p:sldId id="513" r:id="rId11"/>
    <p:sldId id="517" r:id="rId12"/>
    <p:sldId id="515" r:id="rId13"/>
  </p:sldIdLst>
  <p:sldSz cx="9144000" cy="6858000" type="screen4x3"/>
  <p:notesSz cx="6991350" cy="9282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80808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80808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80808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80808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80808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80808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80808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80808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808080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" initials="" lastIdx="47" clrIdx="0"/>
  <p:cmAuthor id="1" name="Mark Smith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008000"/>
    <a:srgbClr val="800000"/>
    <a:srgbClr val="F0B4FA"/>
    <a:srgbClr val="3366FF"/>
    <a:srgbClr val="8000C4"/>
    <a:srgbClr val="B36005"/>
    <a:srgbClr val="0000CC"/>
    <a:srgbClr val="FFFFE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8340" autoAdjust="0"/>
    <p:restoredTop sz="83451" autoAdjust="0"/>
  </p:normalViewPr>
  <p:slideViewPr>
    <p:cSldViewPr>
      <p:cViewPr varScale="1">
        <p:scale>
          <a:sx n="42" d="100"/>
          <a:sy n="42" d="100"/>
        </p:scale>
        <p:origin x="-9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"/>
    </p:cViewPr>
  </p:sorterViewPr>
  <p:notesViewPr>
    <p:cSldViewPr>
      <p:cViewPr varScale="1">
        <p:scale>
          <a:sx n="56" d="100"/>
          <a:sy n="56" d="100"/>
        </p:scale>
        <p:origin x="-1788" y="-78"/>
      </p:cViewPr>
      <p:guideLst>
        <p:guide orient="horz" pos="2923"/>
        <p:guide pos="220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863725" y="230188"/>
            <a:ext cx="30305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455" tIns="46227" rIns="92455" bIns="46227"/>
          <a:lstStyle/>
          <a:p>
            <a:pPr algn="ctr" defTabSz="923925" eaLnBrk="0" hangingPunct="0">
              <a:defRPr/>
            </a:pPr>
            <a:r>
              <a:rPr lang="en-US" sz="1200" dirty="0">
                <a:solidFill>
                  <a:schemeClr val="tx1"/>
                </a:solidFill>
                <a:latin typeface="Verdana" pitchFamily="96" charset="0"/>
              </a:rPr>
              <a:t>WPF Basics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863725" y="458788"/>
            <a:ext cx="30305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455" tIns="46227" rIns="92455" bIns="46227"/>
          <a:lstStyle/>
          <a:p>
            <a:pPr algn="ctr" defTabSz="923925" eaLnBrk="0" hangingPunct="0">
              <a:defRPr/>
            </a:pPr>
            <a:r>
              <a:rPr lang="en-US" sz="1000" b="0" dirty="0">
                <a:solidFill>
                  <a:schemeClr val="tx1"/>
                </a:solidFill>
                <a:latin typeface="Century Schoolbook" pitchFamily="96" charset="0"/>
              </a:rPr>
              <a:t>1/1/2007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019300" y="8972550"/>
            <a:ext cx="30305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455" tIns="46227" rIns="92455" bIns="46227" anchor="b"/>
          <a:lstStyle/>
          <a:p>
            <a:pPr algn="ctr" defTabSz="923925" eaLnBrk="0" hangingPunct="0">
              <a:defRPr/>
            </a:pPr>
            <a:r>
              <a:rPr lang="en-US" sz="600" b="0" dirty="0">
                <a:solidFill>
                  <a:schemeClr val="tx1"/>
                </a:solidFill>
                <a:latin typeface="Century Schoolbook" pitchFamily="96" charset="0"/>
              </a:rPr>
              <a:t>Copyright © 2006 Education Experiences, Inc.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019300" y="8804275"/>
            <a:ext cx="3030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455" tIns="46227" rIns="92455" bIns="46227" anchor="b"/>
          <a:lstStyle/>
          <a:p>
            <a:pPr algn="ctr" defTabSz="923925" eaLnBrk="0" hangingPunct="0">
              <a:defRPr/>
            </a:pPr>
            <a:fld id="{36016ABB-DF87-47B6-A4EA-69E3D0710981}" type="slidenum">
              <a:rPr lang="en-US" sz="1000">
                <a:solidFill>
                  <a:schemeClr val="tx1"/>
                </a:solidFill>
                <a:latin typeface="Verdana" pitchFamily="96" charset="0"/>
              </a:rPr>
              <a:pPr algn="ctr" defTabSz="923925" eaLnBrk="0" hangingPunct="0">
                <a:defRPr/>
              </a:pPr>
              <a:t>‹#›</a:t>
            </a:fld>
            <a:endParaRPr lang="en-US" sz="1000">
              <a:solidFill>
                <a:schemeClr val="tx1"/>
              </a:solidFill>
              <a:latin typeface="Verdana" pitchFamily="9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Image Placeholder 1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88975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15" name="TextBox 14"/>
          <p:cNvSpPr txBox="1"/>
          <p:nvPr/>
        </p:nvSpPr>
        <p:spPr>
          <a:xfrm>
            <a:off x="460375" y="223838"/>
            <a:ext cx="4048125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23:  Silverlight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30788" y="9013825"/>
            <a:ext cx="13716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US" sz="800" b="0">
                <a:solidFill>
                  <a:schemeClr val="tx1"/>
                </a:solidFill>
              </a:rPr>
              <a:t>                                7/16/2007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0375" y="9013825"/>
            <a:ext cx="4570413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" b="0">
                <a:solidFill>
                  <a:schemeClr val="tx1"/>
                </a:solidFill>
                <a:latin typeface="Arial"/>
              </a:rPr>
              <a:t>Essential Windows Presentation Foundation © 2007 Education Experiences Inc.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4000" y="4768850"/>
            <a:ext cx="6297613" cy="0"/>
          </a:xfrm>
          <a:prstGeom prst="line">
            <a:avLst/>
          </a:prstGeom>
          <a:ln w="3175">
            <a:solidFill>
              <a:schemeClr val="folHlink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4000" y="5302250"/>
            <a:ext cx="6297613" cy="0"/>
          </a:xfrm>
          <a:prstGeom prst="line">
            <a:avLst/>
          </a:prstGeom>
          <a:ln w="3175">
            <a:solidFill>
              <a:schemeClr val="folHlink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4000" y="5835650"/>
            <a:ext cx="6297613" cy="0"/>
          </a:xfrm>
          <a:prstGeom prst="line">
            <a:avLst/>
          </a:prstGeom>
          <a:ln w="3175">
            <a:solidFill>
              <a:schemeClr val="folHlink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4000" y="6369050"/>
            <a:ext cx="6297613" cy="0"/>
          </a:xfrm>
          <a:prstGeom prst="line">
            <a:avLst/>
          </a:prstGeom>
          <a:ln w="3175">
            <a:solidFill>
              <a:schemeClr val="folHlink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4000" y="6902450"/>
            <a:ext cx="6297613" cy="0"/>
          </a:xfrm>
          <a:prstGeom prst="line">
            <a:avLst/>
          </a:prstGeom>
          <a:ln w="3175">
            <a:solidFill>
              <a:schemeClr val="folHlink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4000" y="7435850"/>
            <a:ext cx="6297613" cy="0"/>
          </a:xfrm>
          <a:prstGeom prst="line">
            <a:avLst/>
          </a:prstGeom>
          <a:ln w="3175">
            <a:solidFill>
              <a:schemeClr val="folHlink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4000" y="7969250"/>
            <a:ext cx="6297613" cy="0"/>
          </a:xfrm>
          <a:prstGeom prst="line">
            <a:avLst/>
          </a:prstGeom>
          <a:ln w="3175">
            <a:solidFill>
              <a:schemeClr val="folHlink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4000" y="8502650"/>
            <a:ext cx="6297613" cy="0"/>
          </a:xfrm>
          <a:prstGeom prst="line">
            <a:avLst/>
          </a:prstGeom>
          <a:ln w="3175">
            <a:solidFill>
              <a:schemeClr val="folHlink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Notes Placeholder 25"/>
          <p:cNvSpPr>
            <a:spLocks noGrp="1"/>
          </p:cNvSpPr>
          <p:nvPr>
            <p:ph type="body" sz="quarter" idx="3"/>
          </p:nvPr>
        </p:nvSpPr>
        <p:spPr>
          <a:xfrm>
            <a:off x="1130300" y="4768850"/>
            <a:ext cx="4699000" cy="2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9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9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9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9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9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688975"/>
            <a:ext cx="4697413" cy="35226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08489"/>
            <a:ext cx="5594350" cy="417671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3029585" cy="464349"/>
          </a:xfrm>
          <a:prstGeom prst="rect">
            <a:avLst/>
          </a:prstGeom>
        </p:spPr>
        <p:txBody>
          <a:bodyPr lIns="93196" tIns="46598" rIns="93196" bIns="46598"/>
          <a:lstStyle/>
          <a:p>
            <a:pPr>
              <a:defRPr/>
            </a:pPr>
            <a:r>
              <a:rPr lang="en-US" smtClean="0"/>
              <a:t>WPF Basics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960147" y="0"/>
            <a:ext cx="3029585" cy="464349"/>
          </a:xfrm>
          <a:prstGeom prst="rect">
            <a:avLst/>
          </a:prstGeom>
        </p:spPr>
        <p:txBody>
          <a:bodyPr lIns="93196" tIns="46598" rIns="93196" bIns="46598"/>
          <a:lstStyle/>
          <a:p>
            <a:pPr>
              <a:defRPr/>
            </a:pPr>
            <a:r>
              <a:rPr lang="en-US" smtClean="0"/>
              <a:t>1/1/2007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816147"/>
            <a:ext cx="3029585" cy="464348"/>
          </a:xfrm>
          <a:prstGeom prst="rect">
            <a:avLst/>
          </a:prstGeom>
        </p:spPr>
        <p:txBody>
          <a:bodyPr lIns="93196" tIns="46598" rIns="93196" bIns="46598"/>
          <a:lstStyle/>
          <a:p>
            <a:pPr>
              <a:defRPr/>
            </a:pPr>
            <a:r>
              <a:rPr lang="en-US" smtClean="0"/>
              <a:t>Copyright © 2006 Education Experiences, Inc.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23950" y="688975"/>
            <a:ext cx="4697413" cy="35226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23950" y="688975"/>
            <a:ext cx="4697413" cy="35226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688975"/>
            <a:ext cx="4697413" cy="35226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23950" y="688975"/>
            <a:ext cx="4697413" cy="35226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23950" y="688975"/>
            <a:ext cx="4697413" cy="35226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be technically</a:t>
            </a:r>
            <a:r>
              <a:rPr lang="en-US" baseline="0" dirty="0" smtClean="0"/>
              <a:t> accurate, </a:t>
            </a:r>
            <a:r>
              <a:rPr lang="en-US" baseline="0" dirty="0" err="1" smtClean="0"/>
              <a:t>Silverlight</a:t>
            </a:r>
            <a:r>
              <a:rPr lang="en-US" baseline="0" dirty="0" smtClean="0"/>
              <a:t> does </a:t>
            </a:r>
            <a:r>
              <a:rPr lang="en-US" b="1" baseline="0" dirty="0" smtClean="0"/>
              <a:t>not</a:t>
            </a:r>
            <a:r>
              <a:rPr lang="en-US" b="0" baseline="0" dirty="0" smtClean="0"/>
              <a:t> support Linux directly, but Microsoft has instead decided to support the </a:t>
            </a:r>
            <a:r>
              <a:rPr lang="en-US" b="0" baseline="0" dirty="0" err="1" smtClean="0"/>
              <a:t>MoonLight</a:t>
            </a:r>
            <a:r>
              <a:rPr lang="en-US" b="0" baseline="0" dirty="0" smtClean="0"/>
              <a:t> project which is a </a:t>
            </a:r>
            <a:r>
              <a:rPr lang="en-US" b="0" baseline="0" dirty="0" err="1" smtClean="0"/>
              <a:t>Silverlight</a:t>
            </a:r>
            <a:r>
              <a:rPr lang="en-US" b="0" baseline="0" dirty="0" smtClean="0"/>
              <a:t> adaption based on the Mono project and owned by Novell.  For more information on the Linux plug-in, check out 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96" charset="0"/>
                <a:ea typeface="+mn-ea"/>
                <a:cs typeface="+mn-cs"/>
              </a:rPr>
              <a:t>http://www.mono-project.com/Moonlight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688975"/>
            <a:ext cx="4697413" cy="35226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544888"/>
            <a:ext cx="6400800" cy="11874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5825" y="2130425"/>
            <a:ext cx="7772400" cy="136048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179388"/>
            <a:ext cx="2005012" cy="5857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925" y="179388"/>
            <a:ext cx="5865813" cy="5857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925" y="1263650"/>
            <a:ext cx="3933825" cy="4773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263650"/>
            <a:ext cx="3935413" cy="4773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M-White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6213" y="6327775"/>
            <a:ext cx="75946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79388"/>
            <a:ext cx="8021637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1263650"/>
            <a:ext cx="8021638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97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69038" y="6724650"/>
            <a:ext cx="15208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6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7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5738" y="6727825"/>
            <a:ext cx="18002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6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1031" name="Picture 7" descr="Macintosh HD:Users:mark:Documents: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37500" y="6267450"/>
            <a:ext cx="484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7032" name="Oval 8"/>
          <p:cNvSpPr>
            <a:spLocks noChangeArrowheads="1"/>
          </p:cNvSpPr>
          <p:nvPr/>
        </p:nvSpPr>
        <p:spPr bwMode="auto">
          <a:xfrm>
            <a:off x="8532813" y="6296025"/>
            <a:ext cx="409575" cy="411163"/>
          </a:xfrm>
          <a:prstGeom prst="ellipse">
            <a:avLst/>
          </a:prstGeom>
          <a:solidFill>
            <a:schemeClr val="bg1"/>
          </a:solidFill>
          <a:ln w="19050">
            <a:solidFill>
              <a:srgbClr val="99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97033" name="Rectangle 9"/>
          <p:cNvSpPr>
            <a:spLocks noChangeArrowheads="1"/>
          </p:cNvSpPr>
          <p:nvPr/>
        </p:nvSpPr>
        <p:spPr bwMode="auto">
          <a:xfrm>
            <a:off x="8394700" y="6350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fld id="{66537698-C1C1-4DFB-9786-1C16FB4DACFD}" type="slidenum">
              <a:rPr lang="en-US" sz="1400">
                <a:solidFill>
                  <a:srgbClr val="999999"/>
                </a:solidFill>
              </a:rPr>
              <a:pPr algn="ctr" eaLnBrk="0" hangingPunct="0">
                <a:defRPr/>
              </a:pPr>
              <a:t>‹#›</a:t>
            </a:fld>
            <a:endParaRPr lang="en-US" sz="1400">
              <a:solidFill>
                <a:srgbClr val="9999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ransition>
    <p:pull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ksm@develop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130425"/>
            <a:ext cx="7772400" cy="1360488"/>
          </a:xfrm>
        </p:spPr>
        <p:txBody>
          <a:bodyPr/>
          <a:lstStyle/>
          <a:p>
            <a:r>
              <a:rPr lang="en-GB" sz="4200" dirty="0" smtClean="0"/>
              <a:t>Introduction to </a:t>
            </a:r>
            <a:r>
              <a:rPr lang="en-GB" sz="4200" dirty="0" err="1" smtClean="0"/>
              <a:t>Silverlight</a:t>
            </a:r>
            <a:r>
              <a:rPr lang="en-GB" sz="4200" dirty="0" smtClean="0"/>
              <a:t> 1.1</a:t>
            </a:r>
            <a:endParaRPr lang="en-US" sz="4200" dirty="0" smtClean="0"/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5052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/>
                </a:solidFill>
              </a:rPr>
              <a:t>Mark Smith</a:t>
            </a:r>
          </a:p>
          <a:p>
            <a:pPr algn="ctr"/>
            <a:r>
              <a:rPr lang="en-US" sz="3600" dirty="0" smtClean="0">
                <a:solidFill>
                  <a:schemeClr val="accent2"/>
                </a:solidFill>
                <a:hlinkClick r:id="rId3"/>
              </a:rPr>
              <a:t>marksm@develop.com</a:t>
            </a:r>
            <a:endParaRPr lang="en-US" sz="3600" dirty="0" smtClean="0">
              <a:solidFill>
                <a:schemeClr val="accent2"/>
              </a:solidFill>
            </a:endParaRPr>
          </a:p>
          <a:p>
            <a:pPr algn="ctr"/>
            <a:r>
              <a:rPr lang="en-US" sz="3600" smtClean="0">
                <a:solidFill>
                  <a:schemeClr val="accent2"/>
                </a:solidFill>
              </a:rPr>
              <a:t>www.julmar.com/blogs/mark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Silverlight</a:t>
            </a:r>
            <a:r>
              <a:rPr lang="en-US" dirty="0" smtClean="0"/>
              <a:t> 1.1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Builds on 1.0 base and extends it to support .NET</a:t>
            </a:r>
          </a:p>
          <a:p>
            <a:pPr lvl="1"/>
            <a:r>
              <a:rPr lang="en-US" dirty="0" smtClean="0"/>
              <a:t>subset of desktop CLR included in browser plug-in</a:t>
            </a:r>
          </a:p>
          <a:p>
            <a:pPr lvl="1"/>
            <a:r>
              <a:rPr lang="en-US" dirty="0" smtClean="0"/>
              <a:t>allows logic to be written in C#, VB.NET, etc.</a:t>
            </a:r>
          </a:p>
          <a:p>
            <a:r>
              <a:rPr lang="en-US" dirty="0" err="1" smtClean="0"/>
              <a:t>CoreCLR</a:t>
            </a:r>
            <a:r>
              <a:rPr lang="en-US" dirty="0" smtClean="0"/>
              <a:t> includes GC, JIT, and base framework classes</a:t>
            </a:r>
          </a:p>
          <a:p>
            <a:pPr lvl="1"/>
            <a:r>
              <a:rPr lang="en-US" dirty="0" err="1" smtClean="0"/>
              <a:t>System.Xml</a:t>
            </a:r>
            <a:endParaRPr lang="en-US" dirty="0" smtClean="0"/>
          </a:p>
          <a:p>
            <a:pPr lvl="1"/>
            <a:r>
              <a:rPr lang="en-US" dirty="0" err="1" smtClean="0"/>
              <a:t>System.Collections</a:t>
            </a:r>
            <a:endParaRPr lang="en-US" dirty="0" smtClean="0"/>
          </a:p>
          <a:p>
            <a:pPr lvl="1"/>
            <a:r>
              <a:rPr lang="en-US" dirty="0" smtClean="0"/>
              <a:t>LINQ</a:t>
            </a:r>
          </a:p>
          <a:p>
            <a:pPr lvl="1"/>
            <a:r>
              <a:rPr lang="en-US" dirty="0" smtClean="0"/>
              <a:t>Threading</a:t>
            </a:r>
          </a:p>
          <a:p>
            <a:pPr lvl="1"/>
            <a:r>
              <a:rPr lang="en-US" dirty="0" smtClean="0"/>
              <a:t>HTTP proxy support</a:t>
            </a:r>
          </a:p>
          <a:p>
            <a:pPr lvl="1"/>
            <a:r>
              <a:rPr lang="en-US" dirty="0" smtClean="0"/>
              <a:t>more forthcoming in future drops .. </a:t>
            </a:r>
          </a:p>
          <a:p>
            <a:r>
              <a:rPr lang="en-US" dirty="0" smtClean="0"/>
              <a:t>Requires Visual Studio 2008 and .NET 3.5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Enough talking already!  Let's code something!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why does </a:t>
            </a:r>
            <a:r>
              <a:rPr lang="en-US" dirty="0" err="1" smtClean="0"/>
              <a:t>Silverlight</a:t>
            </a:r>
            <a:r>
              <a:rPr lang="en-US" dirty="0" smtClean="0"/>
              <a:t> 1.1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Silverlight to </a:t>
            </a:r>
            <a:r>
              <a:rPr lang="en-US" dirty="0" smtClean="0">
                <a:solidFill>
                  <a:schemeClr val="accent2"/>
                </a:solidFill>
              </a:rPr>
              <a:t>improve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your applications</a:t>
            </a:r>
          </a:p>
          <a:p>
            <a:pPr lvl="1"/>
            <a:r>
              <a:rPr lang="en-US" dirty="0" smtClean="0"/>
              <a:t>no need to learn entirely different technology like Flash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860" y="4006340"/>
            <a:ext cx="981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7534" y="4002736"/>
            <a:ext cx="1414632" cy="152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urved Down Arrow 15"/>
          <p:cNvSpPr/>
          <p:nvPr/>
        </p:nvSpPr>
        <p:spPr bwMode="auto">
          <a:xfrm>
            <a:off x="1355468" y="3174415"/>
            <a:ext cx="3087444" cy="828339"/>
          </a:xfrm>
          <a:prstGeom prst="curvedDownArrow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sm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696036" y="2379260"/>
            <a:ext cx="22829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 b="0" dirty="0" smtClean="0">
                <a:solidFill>
                  <a:schemeClr val="accent2"/>
                </a:solidFill>
              </a:rPr>
              <a:t>web</a:t>
            </a:r>
            <a:r>
              <a:rPr lang="en-US" sz="1600" b="0" dirty="0" smtClean="0">
                <a:solidFill>
                  <a:schemeClr val="tx1"/>
                </a:solidFill>
              </a:rPr>
              <a:t> developers use</a:t>
            </a:r>
          </a:p>
          <a:p>
            <a:pPr eaLnBrk="0" hangingPunct="0">
              <a:spcBef>
                <a:spcPct val="0"/>
              </a:spcBef>
            </a:pPr>
            <a:r>
              <a:rPr lang="en-US" sz="1600" b="0" dirty="0" smtClean="0">
                <a:solidFill>
                  <a:schemeClr val="tx1"/>
                </a:solidFill>
              </a:rPr>
              <a:t>Silverlight to provide</a:t>
            </a:r>
          </a:p>
          <a:p>
            <a:pPr eaLnBrk="0" hangingPunct="0">
              <a:spcBef>
                <a:spcPct val="0"/>
              </a:spcBef>
            </a:pPr>
            <a:r>
              <a:rPr lang="en-US" sz="1600" b="0" dirty="0" smtClean="0">
                <a:solidFill>
                  <a:schemeClr val="tx1"/>
                </a:solidFill>
              </a:rPr>
              <a:t>a richer UX than HTML</a:t>
            </a:r>
          </a:p>
        </p:txBody>
      </p:sp>
      <p:sp>
        <p:nvSpPr>
          <p:cNvPr id="20" name="Curved Down Arrow 19"/>
          <p:cNvSpPr/>
          <p:nvPr/>
        </p:nvSpPr>
        <p:spPr bwMode="auto">
          <a:xfrm flipH="1">
            <a:off x="4412433" y="3174415"/>
            <a:ext cx="3087444" cy="828339"/>
          </a:xfrm>
          <a:prstGeom prst="curvedDownArrow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sm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4753002" y="2379260"/>
            <a:ext cx="25330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 b="0" dirty="0" smtClean="0">
                <a:solidFill>
                  <a:schemeClr val="accent2"/>
                </a:solidFill>
              </a:rPr>
              <a:t>desktop</a:t>
            </a:r>
            <a:r>
              <a:rPr lang="en-US" sz="1600" b="0" dirty="0" smtClean="0">
                <a:solidFill>
                  <a:schemeClr val="tx1"/>
                </a:solidFill>
              </a:rPr>
              <a:t> developers use</a:t>
            </a:r>
          </a:p>
          <a:p>
            <a:pPr eaLnBrk="0" hangingPunct="0">
              <a:spcBef>
                <a:spcPct val="0"/>
              </a:spcBef>
            </a:pPr>
            <a:r>
              <a:rPr lang="en-US" sz="1600" b="0" dirty="0" smtClean="0">
                <a:solidFill>
                  <a:schemeClr val="tx1"/>
                </a:solidFill>
              </a:rPr>
              <a:t>Silverlight to put a limited</a:t>
            </a:r>
          </a:p>
          <a:p>
            <a:pPr eaLnBrk="0" hangingPunct="0">
              <a:spcBef>
                <a:spcPct val="0"/>
              </a:spcBef>
            </a:pPr>
            <a:r>
              <a:rPr lang="en-US" sz="1600" b="0" dirty="0" smtClean="0">
                <a:solidFill>
                  <a:schemeClr val="tx1"/>
                </a:solidFill>
              </a:rPr>
              <a:t>version of their app online</a:t>
            </a: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6441961" y="3865602"/>
            <a:ext cx="18934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6000" b="0" dirty="0" smtClean="0">
                <a:solidFill>
                  <a:schemeClr val="accent4"/>
                </a:solidFill>
                <a:latin typeface="Arial Rounded MT Bold" pitchFamily="34" charset="0"/>
              </a:rPr>
              <a:t>WPF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Importance [online capabilities]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is moving away from the desktop toward the web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668" y="5260488"/>
            <a:ext cx="3246120" cy="55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3687" y="3528506"/>
            <a:ext cx="3525892" cy="40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ine 9"/>
          <p:cNvSpPr>
            <a:spLocks noChangeShapeType="1"/>
          </p:cNvSpPr>
          <p:nvPr/>
        </p:nvSpPr>
        <p:spPr bwMode="blackWhite">
          <a:xfrm rot="5400000">
            <a:off x="2373848" y="2481447"/>
            <a:ext cx="3657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blackWhite">
          <a:xfrm>
            <a:off x="1305623" y="1764022"/>
            <a:ext cx="2678628" cy="611090"/>
          </a:xfrm>
          <a:prstGeom prst="roundRect">
            <a:avLst>
              <a:gd name="adj" fmla="val 12495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lIns="98425" tIns="49212" rIns="98425" bIns="49212">
            <a:spAutoFit/>
          </a:bodyPr>
          <a:lstStyle/>
          <a:p>
            <a:pPr defTabSz="1055688" eaLnBrk="0" hangingPunct="0">
              <a:lnSpc>
                <a:spcPct val="95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web apps are convenient</a:t>
            </a:r>
          </a:p>
          <a:p>
            <a:pPr defTabSz="1055688" eaLnBrk="0" hangingPunct="0">
              <a:lnSpc>
                <a:spcPct val="95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for publisher and users...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7353" y="4543103"/>
            <a:ext cx="3538561" cy="38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41303" y="4258153"/>
            <a:ext cx="1811149" cy="63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959" y="4226372"/>
            <a:ext cx="1542208" cy="66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83254" y="3193677"/>
            <a:ext cx="1314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Line 9"/>
          <p:cNvSpPr>
            <a:spLocks noChangeShapeType="1"/>
          </p:cNvSpPr>
          <p:nvPr/>
        </p:nvSpPr>
        <p:spPr bwMode="blackWhite">
          <a:xfrm rot="5400000">
            <a:off x="6513753" y="2481447"/>
            <a:ext cx="3657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blackWhite">
          <a:xfrm>
            <a:off x="5338772" y="1764022"/>
            <a:ext cx="2646128" cy="611090"/>
          </a:xfrm>
          <a:prstGeom prst="roundRect">
            <a:avLst>
              <a:gd name="adj" fmla="val 12495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lIns="98425" tIns="49212" rIns="98425" bIns="49212">
            <a:spAutoFit/>
          </a:bodyPr>
          <a:lstStyle/>
          <a:p>
            <a:pPr defTabSz="1055688" eaLnBrk="0" hangingPunct="0">
              <a:lnSpc>
                <a:spcPct val="95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...however, users like the</a:t>
            </a:r>
          </a:p>
          <a:p>
            <a:pPr defTabSz="1055688" eaLnBrk="0" hangingPunct="0">
              <a:lnSpc>
                <a:spcPct val="95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rich UX of the desktop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4776393" y="2721681"/>
            <a:ext cx="3840480" cy="3334870"/>
          </a:xfrm>
          <a:prstGeom prst="roundRect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sm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 bwMode="auto">
          <a:xfrm>
            <a:off x="636488" y="2721681"/>
            <a:ext cx="3840480" cy="3334870"/>
          </a:xfrm>
          <a:prstGeom prst="roundRect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sm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blackWhite">
          <a:xfrm>
            <a:off x="6348949" y="3928102"/>
            <a:ext cx="695368" cy="548088"/>
          </a:xfrm>
          <a:prstGeom prst="roundRect">
            <a:avLst>
              <a:gd name="adj" fmla="val 12495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lIns="98425" tIns="49212" rIns="98425" bIns="49212">
            <a:spAutoFit/>
          </a:bodyPr>
          <a:lstStyle/>
          <a:p>
            <a:pPr defTabSz="1055688" eaLnBrk="0" hangingPunct="0">
              <a:lnSpc>
                <a:spcPct val="95000"/>
              </a:lnSpc>
            </a:pPr>
            <a:r>
              <a:rPr lang="en-US" sz="2800" dirty="0" smtClean="0"/>
              <a:t>vs.</a:t>
            </a:r>
            <a:endParaRPr lang="en-US" sz="28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/>
          <a:srcRect l="7429" r="12571"/>
          <a:stretch>
            <a:fillRect/>
          </a:stretch>
        </p:blipFill>
        <p:spPr bwMode="auto">
          <a:xfrm>
            <a:off x="753036" y="3150411"/>
            <a:ext cx="2449262" cy="7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Importance [HTML limitations]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 is inherently a document technology </a:t>
            </a:r>
          </a:p>
          <a:p>
            <a:pPr lvl="1"/>
            <a:r>
              <a:rPr lang="en-US" dirty="0" smtClean="0"/>
              <a:t>difficult to provide the rich, dynamic experience people desire on every platform</a:t>
            </a: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152400" y="4198938"/>
            <a:ext cx="1981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dynamic rollover ad pops up over</a:t>
            </a:r>
            <a:br>
              <a:rPr lang="en-US" sz="1600">
                <a:solidFill>
                  <a:schemeClr val="tx1"/>
                </a:solidFill>
              </a:rPr>
            </a:br>
            <a:r>
              <a:rPr lang="en-US" sz="1600">
                <a:solidFill>
                  <a:schemeClr val="tx1"/>
                </a:solidFill>
              </a:rPr>
              <a:t>text in this </a:t>
            </a:r>
          </a:p>
          <a:p>
            <a:pPr eaLnBrk="0" hangingPunct="0"/>
            <a:r>
              <a:rPr lang="en-US" sz="1600">
                <a:solidFill>
                  <a:schemeClr val="tx1"/>
                </a:solidFill>
              </a:rPr>
              <a:t>browser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4100" y="2514600"/>
            <a:ext cx="20955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510" name="Straight Arrow Connector 12"/>
          <p:cNvCxnSpPr>
            <a:cxnSpLocks noChangeShapeType="1"/>
          </p:cNvCxnSpPr>
          <p:nvPr/>
        </p:nvCxnSpPr>
        <p:spPr bwMode="auto">
          <a:xfrm flipV="1">
            <a:off x="1905000" y="4654550"/>
            <a:ext cx="417513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514600"/>
            <a:ext cx="19319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6"/>
          <p:cNvSpPr txBox="1">
            <a:spLocks noChangeArrowheads="1"/>
          </p:cNvSpPr>
          <p:nvPr/>
        </p:nvSpPr>
        <p:spPr bwMode="auto">
          <a:xfrm>
            <a:off x="4572000" y="44196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</a:rPr>
              <a:t>vs.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smtClean="0"/>
              <a:t>What is Silverlight? [browser plug-in]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21638" cy="4773613"/>
          </a:xfrm>
        </p:spPr>
        <p:txBody>
          <a:bodyPr/>
          <a:lstStyle/>
          <a:p>
            <a:r>
              <a:rPr lang="en-US" smtClean="0"/>
              <a:t>Silverlight is a cross-platform, cross-browser technology</a:t>
            </a:r>
          </a:p>
          <a:p>
            <a:pPr lvl="1"/>
            <a:r>
              <a:rPr lang="en-US" smtClean="0"/>
              <a:t>packaged as a light-weight browser plug-in</a:t>
            </a:r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029200"/>
            <a:ext cx="9906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178050"/>
            <a:ext cx="981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654" name="Straight Arrow Connector 9"/>
          <p:cNvCxnSpPr>
            <a:cxnSpLocks noChangeShapeType="1"/>
          </p:cNvCxnSpPr>
          <p:nvPr/>
        </p:nvCxnSpPr>
        <p:spPr bwMode="auto">
          <a:xfrm>
            <a:off x="3657600" y="2667000"/>
            <a:ext cx="18288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55" name="Straight Arrow Connector 12"/>
          <p:cNvCxnSpPr>
            <a:cxnSpLocks noChangeShapeType="1"/>
          </p:cNvCxnSpPr>
          <p:nvPr/>
        </p:nvCxnSpPr>
        <p:spPr bwMode="auto">
          <a:xfrm>
            <a:off x="3657600" y="4114800"/>
            <a:ext cx="18288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56" name="Straight Arrow Connector 19"/>
          <p:cNvCxnSpPr>
            <a:cxnSpLocks noChangeShapeType="1"/>
          </p:cNvCxnSpPr>
          <p:nvPr/>
        </p:nvCxnSpPr>
        <p:spPr bwMode="auto">
          <a:xfrm>
            <a:off x="3657600" y="5638800"/>
            <a:ext cx="18288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6629400" y="2441575"/>
            <a:ext cx="2373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</a:rPr>
              <a:t>IE6/IE7 - Windows</a:t>
            </a:r>
          </a:p>
        </p:txBody>
      </p:sp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6629400" y="3733800"/>
            <a:ext cx="24458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tx1"/>
                </a:solidFill>
              </a:rPr>
              <a:t>Firefox – Windows</a:t>
            </a:r>
          </a:p>
          <a:p>
            <a:pPr eaLnBrk="0" hangingPunct="0"/>
            <a:r>
              <a:rPr lang="en-US" sz="2000" dirty="0">
                <a:solidFill>
                  <a:schemeClr val="tx1"/>
                </a:solidFill>
              </a:rPr>
              <a:t>                </a:t>
            </a:r>
            <a:r>
              <a:rPr lang="en-US" sz="2000" dirty="0" smtClean="0">
                <a:solidFill>
                  <a:schemeClr val="tx1"/>
                </a:solidFill>
              </a:rPr>
              <a:t>OSX</a:t>
            </a:r>
            <a:endParaRPr lang="en-US" sz="2000" dirty="0">
              <a:solidFill>
                <a:schemeClr val="tx1"/>
              </a:solidFill>
            </a:endParaRPr>
          </a:p>
          <a:p>
            <a:pPr eaLnBrk="0" hangingPunct="0"/>
            <a:r>
              <a:rPr lang="en-US" sz="2000" dirty="0" smtClean="0">
                <a:solidFill>
                  <a:schemeClr val="tx1"/>
                </a:solidFill>
              </a:rPr>
              <a:t>                Linux</a:t>
            </a:r>
          </a:p>
        </p:txBody>
      </p:sp>
      <p:sp>
        <p:nvSpPr>
          <p:cNvPr id="27659" name="TextBox 9"/>
          <p:cNvSpPr txBox="1">
            <a:spLocks noChangeArrowheads="1"/>
          </p:cNvSpPr>
          <p:nvPr/>
        </p:nvSpPr>
        <p:spPr bwMode="auto">
          <a:xfrm>
            <a:off x="6629400" y="5313363"/>
            <a:ext cx="1663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</a:rPr>
              <a:t>Safari - OSX</a:t>
            </a:r>
          </a:p>
        </p:txBody>
      </p:sp>
      <p:pic>
        <p:nvPicPr>
          <p:cNvPr id="2766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048000"/>
            <a:ext cx="24685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3581400"/>
            <a:ext cx="11049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2" name="TextBox 32"/>
          <p:cNvSpPr txBox="1">
            <a:spLocks noChangeArrowheads="1"/>
          </p:cNvSpPr>
          <p:nvPr/>
        </p:nvSpPr>
        <p:spPr bwMode="auto">
          <a:xfrm>
            <a:off x="6705600" y="28194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.cab</a:t>
            </a:r>
          </a:p>
        </p:txBody>
      </p:sp>
      <p:sp>
        <p:nvSpPr>
          <p:cNvPr id="27663" name="TextBox 33"/>
          <p:cNvSpPr txBox="1">
            <a:spLocks noChangeArrowheads="1"/>
          </p:cNvSpPr>
          <p:nvPr/>
        </p:nvSpPr>
        <p:spPr bwMode="auto">
          <a:xfrm>
            <a:off x="6705600" y="4114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.xpi</a:t>
            </a:r>
          </a:p>
        </p:txBody>
      </p:sp>
      <p:sp>
        <p:nvSpPr>
          <p:cNvPr id="27664" name="TextBox 34"/>
          <p:cNvSpPr txBox="1">
            <a:spLocks noChangeArrowheads="1"/>
          </p:cNvSpPr>
          <p:nvPr/>
        </p:nvSpPr>
        <p:spPr bwMode="auto">
          <a:xfrm>
            <a:off x="6705600" y="5638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.dmg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171700" y="4152900"/>
            <a:ext cx="2971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smtClean="0"/>
              <a:t>Core scenarios [RIA]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Silverlight</a:t>
            </a:r>
            <a:r>
              <a:rPr lang="en-US" dirty="0" smtClean="0"/>
              <a:t> helps you build rich internet applications (RIA)</a:t>
            </a:r>
          </a:p>
          <a:p>
            <a:pPr lvl="1"/>
            <a:r>
              <a:rPr lang="en-US" dirty="0" smtClean="0"/>
              <a:t>includes support for videos, overlays and animations</a:t>
            </a:r>
          </a:p>
        </p:txBody>
      </p:sp>
      <p:sp>
        <p:nvSpPr>
          <p:cNvPr id="37891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2279650"/>
            <a:ext cx="3810000" cy="300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Box 9"/>
          <p:cNvSpPr txBox="1">
            <a:spLocks noChangeArrowheads="1"/>
          </p:cNvSpPr>
          <p:nvPr/>
        </p:nvSpPr>
        <p:spPr bwMode="auto">
          <a:xfrm>
            <a:off x="533400" y="5334000"/>
            <a:ext cx="3095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animations provides page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"flip" experience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895600"/>
            <a:ext cx="4574746" cy="213360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4953000" y="5181600"/>
            <a:ext cx="2775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… and full </a:t>
            </a:r>
            <a:r>
              <a:rPr lang="en-US" sz="1800" dirty="0">
                <a:solidFill>
                  <a:schemeClr val="tx1"/>
                </a:solidFill>
              </a:rPr>
              <a:t>screen video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105400" y="2286000"/>
            <a:ext cx="334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supports on-screen overlays</a:t>
            </a:r>
          </a:p>
        </p:txBody>
      </p:sp>
      <p:cxnSp>
        <p:nvCxnSpPr>
          <p:cNvPr id="12" name="Straight Arrow Connector 16"/>
          <p:cNvCxnSpPr>
            <a:cxnSpLocks noChangeShapeType="1"/>
          </p:cNvCxnSpPr>
          <p:nvPr/>
        </p:nvCxnSpPr>
        <p:spPr bwMode="auto">
          <a:xfrm rot="5400000">
            <a:off x="5791201" y="2971800"/>
            <a:ext cx="609600" cy="3175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smtClean="0"/>
              <a:t>Positioning Silverlight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Silverlight</a:t>
            </a:r>
            <a:r>
              <a:rPr lang="en-US" dirty="0" smtClean="0"/>
              <a:t> provides "</a:t>
            </a:r>
            <a:r>
              <a:rPr lang="en-US" i="1" dirty="0" smtClean="0"/>
              <a:t>close to desktop</a:t>
            </a:r>
            <a:r>
              <a:rPr lang="en-US" dirty="0" smtClean="0"/>
              <a:t>" experience</a:t>
            </a:r>
          </a:p>
          <a:p>
            <a:pPr lvl="1"/>
            <a:r>
              <a:rPr lang="en-US" dirty="0" smtClean="0"/>
              <a:t>balance of rich content across multiple platforms</a:t>
            </a:r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cxnSp>
        <p:nvCxnSpPr>
          <p:cNvPr id="33796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1377951" y="3808412"/>
            <a:ext cx="1676400" cy="31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797" name="TextBox 9"/>
          <p:cNvSpPr txBox="1">
            <a:spLocks noChangeArrowheads="1"/>
          </p:cNvSpPr>
          <p:nvPr/>
        </p:nvSpPr>
        <p:spPr bwMode="auto">
          <a:xfrm>
            <a:off x="344488" y="2743200"/>
            <a:ext cx="17938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richer UI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experience</a:t>
            </a:r>
          </a:p>
        </p:txBody>
      </p:sp>
      <p:grpSp>
        <p:nvGrpSpPr>
          <p:cNvPr id="33798" name="Group 17"/>
          <p:cNvGrpSpPr>
            <a:grpSpLocks/>
          </p:cNvGrpSpPr>
          <p:nvPr/>
        </p:nvGrpSpPr>
        <p:grpSpPr bwMode="auto">
          <a:xfrm>
            <a:off x="2401888" y="2887663"/>
            <a:ext cx="4419600" cy="1836737"/>
            <a:chOff x="1447800" y="3801986"/>
            <a:chExt cx="4419600" cy="1836814"/>
          </a:xfrm>
        </p:grpSpPr>
        <p:sp>
          <p:nvSpPr>
            <p:cNvPr id="5" name="Rectangle 4"/>
            <p:cNvSpPr/>
            <p:nvPr/>
          </p:nvSpPr>
          <p:spPr bwMode="auto">
            <a:xfrm>
              <a:off x="1447800" y="4719599"/>
              <a:ext cx="4419600" cy="46198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chemeClr val="accent6"/>
                  </a:solidFill>
                </a:rPr>
                <a:t>AJAX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447800" y="4262380"/>
              <a:ext cx="4419600" cy="4826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dirty="0" err="1">
                  <a:solidFill>
                    <a:schemeClr val="accent6"/>
                  </a:solidFill>
                </a:rPr>
                <a:t>Silverlight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447800" y="3801986"/>
              <a:ext cx="4419600" cy="46168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chemeClr val="accent6"/>
                  </a:solidFill>
                </a:rPr>
                <a:t>.</a:t>
              </a:r>
              <a:r>
                <a:rPr lang="en-US" dirty="0" smtClean="0">
                  <a:solidFill>
                    <a:schemeClr val="accent6"/>
                  </a:solidFill>
                </a:rPr>
                <a:t>XBAP and WPF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447800" y="5176819"/>
              <a:ext cx="4419600" cy="46198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chemeClr val="accent6"/>
                  </a:solidFill>
                </a:rPr>
                <a:t>HTML + ASP.NET</a:t>
              </a:r>
            </a:p>
          </p:txBody>
        </p:sp>
      </p:grpSp>
      <p:cxnSp>
        <p:nvCxnSpPr>
          <p:cNvPr id="33799" name="Straight Arrow Connector 8"/>
          <p:cNvCxnSpPr>
            <a:cxnSpLocks noChangeShapeType="1"/>
          </p:cNvCxnSpPr>
          <p:nvPr/>
        </p:nvCxnSpPr>
        <p:spPr bwMode="auto">
          <a:xfrm rot="5400000">
            <a:off x="6062663" y="3771900"/>
            <a:ext cx="175260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800" name="TextBox 9"/>
          <p:cNvSpPr txBox="1">
            <a:spLocks noChangeArrowheads="1"/>
          </p:cNvSpPr>
          <p:nvPr/>
        </p:nvSpPr>
        <p:spPr bwMode="auto">
          <a:xfrm>
            <a:off x="7091363" y="3886200"/>
            <a:ext cx="13668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broader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reach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That sounds a lot like Adobe Flash!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Silverlight</a:t>
            </a:r>
            <a:r>
              <a:rPr lang="en-US" dirty="0" smtClean="0"/>
              <a:t> is very similar in capability  to Flash</a:t>
            </a:r>
          </a:p>
          <a:p>
            <a:pPr lvl="1"/>
            <a:r>
              <a:rPr lang="en-US" dirty="0" smtClean="0"/>
              <a:t>but oriented towards the Microsoft developer</a:t>
            </a:r>
          </a:p>
          <a:p>
            <a:pPr lvl="1"/>
            <a:r>
              <a:rPr lang="en-US" dirty="0" smtClean="0"/>
              <a:t>uses the tools and languages MS developers are used to</a:t>
            </a:r>
          </a:p>
          <a:p>
            <a:pPr lvl="1"/>
            <a:endParaRPr lang="en-US" dirty="0" smtClean="0"/>
          </a:p>
        </p:txBody>
      </p:sp>
      <p:sp>
        <p:nvSpPr>
          <p:cNvPr id="25603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graphicFrame>
        <p:nvGraphicFramePr>
          <p:cNvPr id="23591" name="Group 39"/>
          <p:cNvGraphicFramePr>
            <a:graphicFrameLocks noGrp="1"/>
          </p:cNvGraphicFramePr>
          <p:nvPr/>
        </p:nvGraphicFramePr>
        <p:xfrm>
          <a:off x="228600" y="2759075"/>
          <a:ext cx="8382000" cy="2807970"/>
        </p:xfrm>
        <a:graphic>
          <a:graphicData uri="http://schemas.openxmlformats.org/drawingml/2006/table">
            <a:tbl>
              <a:tblPr/>
              <a:tblGrid>
                <a:gridCol w="1851025"/>
                <a:gridCol w="2644775"/>
                <a:gridCol w="3886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Flash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Silverlight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Supported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Platforms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Mac OSX, Windows, Linux, PDA and handheld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Mac OSX (10.4.8+), Windows,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Linux (planned)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Packaging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.SWF (binary)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.XAML, .HTML, can be server-generated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Programming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ActionScript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3.0, Flex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Javascript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C#, VB.NET,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IronPython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Tools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Adobe Flash MX or Flex2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Anything generating XAML/HTML/JScript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Plug-in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~1MB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~ 4MB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Media support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H.263, On2 VP6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HD-VC1 WMV, WMA, MP3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err="1" smtClean="0"/>
              <a:t>Silverlight</a:t>
            </a:r>
            <a:r>
              <a:rPr lang="en-US" sz="2600" dirty="0" smtClean="0"/>
              <a:t> Timeline</a:t>
            </a:r>
            <a:endParaRPr lang="en-GB" sz="2600" dirty="0" smtClean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33400" y="3154581"/>
            <a:ext cx="792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1066800" y="3154581"/>
            <a:ext cx="609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85800" y="3459381"/>
            <a:ext cx="970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April </a:t>
            </a:r>
            <a:br>
              <a:rPr lang="en-US" dirty="0" smtClean="0"/>
            </a:br>
            <a:r>
              <a:rPr lang="en-US" dirty="0" smtClean="0"/>
              <a:t>2007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2895600" y="3154581"/>
            <a:ext cx="609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514600" y="3459381"/>
            <a:ext cx="1776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September</a:t>
            </a:r>
            <a:br>
              <a:rPr lang="en-US" dirty="0" smtClean="0"/>
            </a:br>
            <a:r>
              <a:rPr lang="en-US" dirty="0" smtClean="0"/>
              <a:t>2007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 bwMode="auto">
          <a:xfrm rot="5400000">
            <a:off x="7112674" y="3161784"/>
            <a:ext cx="609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731674" y="3466584"/>
            <a:ext cx="2031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Summer/Fall</a:t>
            </a:r>
            <a:br>
              <a:rPr lang="en-US" dirty="0" smtClean="0"/>
            </a:br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1989495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SL 1.0 beta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SL 1.1 alpha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200" y="1989495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SL 1.0 release,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SL 1.1 refresh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91655" y="1989495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SL 1.1 release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rot="5400000">
            <a:off x="4572000" y="3146286"/>
            <a:ext cx="609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191000" y="3451086"/>
            <a:ext cx="1691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November</a:t>
            </a:r>
            <a:br>
              <a:rPr lang="en-US" dirty="0" smtClean="0"/>
            </a:br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1981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VS.NET 2008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Silverlight</a:t>
            </a:r>
            <a:r>
              <a:rPr lang="en-US" dirty="0" smtClean="0"/>
              <a:t> 1.0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release implements base feature set</a:t>
            </a:r>
          </a:p>
          <a:p>
            <a:pPr lvl="1"/>
            <a:r>
              <a:rPr lang="en-US" dirty="0" smtClean="0"/>
              <a:t>XAML based visual layout (subset of WPF)</a:t>
            </a:r>
          </a:p>
          <a:p>
            <a:pPr lvl="1"/>
            <a:r>
              <a:rPr lang="en-US" dirty="0" smtClean="0"/>
              <a:t>2D vector graphics</a:t>
            </a:r>
          </a:p>
          <a:p>
            <a:pPr lvl="1"/>
            <a:r>
              <a:rPr lang="en-US" dirty="0" smtClean="0"/>
              <a:t>audio/video </a:t>
            </a:r>
            <a:r>
              <a:rPr lang="en-US" dirty="0" err="1" smtClean="0"/>
              <a:t>codecs</a:t>
            </a:r>
            <a:r>
              <a:rPr lang="en-US" dirty="0" smtClean="0"/>
              <a:t> and media player element</a:t>
            </a:r>
          </a:p>
          <a:p>
            <a:pPr lvl="1"/>
            <a:r>
              <a:rPr lang="en-US" dirty="0" smtClean="0"/>
              <a:t>animations</a:t>
            </a:r>
          </a:p>
          <a:p>
            <a:pPr lvl="1"/>
            <a:r>
              <a:rPr lang="en-US" dirty="0" smtClean="0"/>
              <a:t>JSON/POX web service client support</a:t>
            </a:r>
          </a:p>
          <a:p>
            <a:pPr lvl="1"/>
            <a:r>
              <a:rPr lang="en-US" dirty="0" smtClean="0"/>
              <a:t>downloader control for background fetches</a:t>
            </a:r>
          </a:p>
          <a:p>
            <a:r>
              <a:rPr lang="en-US" dirty="0" smtClean="0"/>
              <a:t>Behavior is written in </a:t>
            </a:r>
            <a:r>
              <a:rPr lang="en-US" dirty="0" err="1" smtClean="0"/>
              <a:t>Javascript</a:t>
            </a:r>
            <a:endParaRPr lang="en-US" dirty="0" smtClean="0"/>
          </a:p>
          <a:p>
            <a:pPr lvl="1"/>
            <a:r>
              <a:rPr lang="en-US" dirty="0" smtClean="0"/>
              <a:t>plug-in interprets the XAML and hooks up event handlers</a:t>
            </a:r>
          </a:p>
          <a:p>
            <a:pPr lvl="1"/>
            <a:r>
              <a:rPr lang="en-US" dirty="0" smtClean="0"/>
              <a:t>provides easy transition for typical web developer</a:t>
            </a:r>
          </a:p>
          <a:p>
            <a:r>
              <a:rPr lang="en-US" dirty="0" smtClean="0"/>
              <a:t>Provides solid RIA technology for media-centric experience</a:t>
            </a:r>
          </a:p>
          <a:p>
            <a:pPr lvl="1"/>
            <a:r>
              <a:rPr lang="en-US" dirty="0" smtClean="0"/>
              <a:t>but nothing extraordinary that Flash cannot compete with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ransition>
    <p:pull/>
  </p:transition>
</p:sld>
</file>

<file path=ppt/theme/theme1.xml><?xml version="1.0" encoding="utf-8"?>
<a:theme xmlns:a="http://schemas.openxmlformats.org/drawingml/2006/main" name="DM slide template">
  <a:themeElements>
    <a:clrScheme name="DM slide template 13">
      <a:dk1>
        <a:srgbClr val="000000"/>
      </a:dk1>
      <a:lt1>
        <a:srgbClr val="FFFFFF"/>
      </a:lt1>
      <a:dk2>
        <a:srgbClr val="800000"/>
      </a:dk2>
      <a:lt2>
        <a:srgbClr val="FF7C80"/>
      </a:lt2>
      <a:accent1>
        <a:srgbClr val="FFFFCC"/>
      </a:accent1>
      <a:accent2>
        <a:srgbClr val="0066CC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5CB9"/>
      </a:accent6>
      <a:hlink>
        <a:srgbClr val="FF3300"/>
      </a:hlink>
      <a:folHlink>
        <a:srgbClr val="00CC99"/>
      </a:folHlink>
    </a:clrScheme>
    <a:fontScheme name="DM slid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M slid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M slid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M slid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M slid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M slid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M slid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M slid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M slide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F8B7"/>
        </a:accent1>
        <a:accent2>
          <a:srgbClr val="B1B1EB"/>
        </a:accent2>
        <a:accent3>
          <a:srgbClr val="FFFFFF"/>
        </a:accent3>
        <a:accent4>
          <a:srgbClr val="000000"/>
        </a:accent4>
        <a:accent5>
          <a:srgbClr val="AAFBD8"/>
        </a:accent5>
        <a:accent6>
          <a:srgbClr val="A0A0D5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M slide template 9">
        <a:dk1>
          <a:srgbClr val="000000"/>
        </a:dk1>
        <a:lt1>
          <a:srgbClr val="FFFFFF"/>
        </a:lt1>
        <a:dk2>
          <a:srgbClr val="000000"/>
        </a:dk2>
        <a:lt2>
          <a:srgbClr val="FF7C80"/>
        </a:lt2>
        <a:accent1>
          <a:srgbClr val="FFFFCC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005CE7"/>
        </a:accent6>
        <a:hlink>
          <a:srgbClr val="9900FF"/>
        </a:hlink>
        <a:folHlink>
          <a:srgbClr val="FFFF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M slide template 10">
        <a:dk1>
          <a:srgbClr val="000000"/>
        </a:dk1>
        <a:lt1>
          <a:srgbClr val="FFFFFF"/>
        </a:lt1>
        <a:dk2>
          <a:srgbClr val="800000"/>
        </a:dk2>
        <a:lt2>
          <a:srgbClr val="FF7C80"/>
        </a:lt2>
        <a:accent1>
          <a:srgbClr val="FFFFCC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005CE7"/>
        </a:accent6>
        <a:hlink>
          <a:srgbClr val="9900FF"/>
        </a:hlink>
        <a:folHlink>
          <a:srgbClr val="FFFF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M slide template 11">
        <a:dk1>
          <a:srgbClr val="000000"/>
        </a:dk1>
        <a:lt1>
          <a:srgbClr val="FFFFFF"/>
        </a:lt1>
        <a:dk2>
          <a:srgbClr val="800000"/>
        </a:dk2>
        <a:lt2>
          <a:srgbClr val="FF7C80"/>
        </a:lt2>
        <a:accent1>
          <a:srgbClr val="FFFFCC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005CB9"/>
        </a:accent6>
        <a:hlink>
          <a:srgbClr val="9900FF"/>
        </a:hlink>
        <a:folHlink>
          <a:srgbClr val="FFFF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M slide template 12">
        <a:dk1>
          <a:srgbClr val="000000"/>
        </a:dk1>
        <a:lt1>
          <a:srgbClr val="FFFFFF"/>
        </a:lt1>
        <a:dk2>
          <a:srgbClr val="800000"/>
        </a:dk2>
        <a:lt2>
          <a:srgbClr val="FF7C80"/>
        </a:lt2>
        <a:accent1>
          <a:srgbClr val="FFFFCC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005CB9"/>
        </a:accent6>
        <a:hlink>
          <a:srgbClr val="FF3300"/>
        </a:hlink>
        <a:folHlink>
          <a:srgbClr val="FFFF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M slide template 13">
        <a:dk1>
          <a:srgbClr val="000000"/>
        </a:dk1>
        <a:lt1>
          <a:srgbClr val="FFFFFF"/>
        </a:lt1>
        <a:dk2>
          <a:srgbClr val="800000"/>
        </a:dk2>
        <a:lt2>
          <a:srgbClr val="FF7C80"/>
        </a:lt2>
        <a:accent1>
          <a:srgbClr val="FFFFCC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005CB9"/>
        </a:accent6>
        <a:hlink>
          <a:srgbClr val="FF3300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40485</TotalTime>
  <Words>570</Words>
  <Application>Microsoft PowerPoint</Application>
  <PresentationFormat>On-screen Show (4:3)</PresentationFormat>
  <Paragraphs>125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DM slide template</vt:lpstr>
      <vt:lpstr>Introduction to Silverlight 1.1</vt:lpstr>
      <vt:lpstr>Importance [online capabilities]</vt:lpstr>
      <vt:lpstr>Importance [HTML limitations]</vt:lpstr>
      <vt:lpstr>What is Silverlight? [browser plug-in]</vt:lpstr>
      <vt:lpstr>Core scenarios [RIA]</vt:lpstr>
      <vt:lpstr>Positioning Silverlight</vt:lpstr>
      <vt:lpstr>That sounds a lot like Adobe Flash!</vt:lpstr>
      <vt:lpstr>Silverlight Timeline</vt:lpstr>
      <vt:lpstr>Silverlight 1.0</vt:lpstr>
      <vt:lpstr>Silverlight 1.1</vt:lpstr>
      <vt:lpstr>Demo</vt:lpstr>
      <vt:lpstr>Summary: why does Silverlight 1.1 matter?</vt:lpstr>
    </vt:vector>
  </TitlesOfParts>
  <Company>Aquatec Computers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Silverlight (WPF/E)</dc:title>
  <dc:subject>Essential WPF</dc:subject>
  <dc:creator>Mark Smith</dc:creator>
  <cp:keywords>EWPF</cp:keywords>
  <cp:lastModifiedBy>Mark</cp:lastModifiedBy>
  <cp:revision>2836</cp:revision>
  <cp:lastPrinted>1998-08-17T20:30:22Z</cp:lastPrinted>
  <dcterms:created xsi:type="dcterms:W3CDTF">1999-02-12T18:06:47Z</dcterms:created>
  <dcterms:modified xsi:type="dcterms:W3CDTF">2007-11-09T21:45:47Z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Logon Sessions</vt:lpwstr>
  </property>
</Properties>
</file>