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06" r:id="rId3"/>
    <p:sldId id="323" r:id="rId4"/>
    <p:sldId id="307" r:id="rId5"/>
    <p:sldId id="304" r:id="rId6"/>
    <p:sldId id="272" r:id="rId7"/>
    <p:sldId id="316" r:id="rId8"/>
    <p:sldId id="313" r:id="rId9"/>
    <p:sldId id="314" r:id="rId10"/>
    <p:sldId id="315" r:id="rId11"/>
    <p:sldId id="317" r:id="rId12"/>
    <p:sldId id="319" r:id="rId13"/>
    <p:sldId id="320" r:id="rId14"/>
    <p:sldId id="321" r:id="rId15"/>
    <p:sldId id="318" r:id="rId16"/>
    <p:sldId id="324" r:id="rId17"/>
    <p:sldId id="326" r:id="rId18"/>
    <p:sldId id="328" r:id="rId19"/>
    <p:sldId id="325" r:id="rId20"/>
    <p:sldId id="28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3E8"/>
    <a:srgbClr val="005493"/>
    <a:srgbClr val="ED1C24"/>
    <a:srgbClr val="843C0C"/>
    <a:srgbClr val="70BF41"/>
    <a:srgbClr val="416541"/>
    <a:srgbClr val="003300"/>
    <a:srgbClr val="008000"/>
    <a:srgbClr val="006600"/>
    <a:srgbClr val="CC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86461" autoAdjust="0"/>
  </p:normalViewPr>
  <p:slideViewPr>
    <p:cSldViewPr snapToGrid="0" snapToObjects="1">
      <p:cViewPr varScale="1">
        <p:scale>
          <a:sx n="125" d="100"/>
          <a:sy n="125" d="100"/>
        </p:scale>
        <p:origin x="-16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16636-46D6-8C4F-AE12-2194F7E17188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8CF6-6109-5F4E-B698-29AF730B4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9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486C-B3A6-462D-89C7-7810A3D206A6}" type="datetimeFigureOut">
              <a:rPr lang="en-US" smtClean="0"/>
              <a:t>11/2/14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8A3B9-EC02-4ADD-A2B1-C2B3C032B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A3B9-EC02-4ADD-A2B1-C2B3C032BD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Centers are moving to all RAM datacenters $30/MB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 cents per MB</a:t>
            </a:r>
          </a:p>
          <a:p>
            <a:r>
              <a:rPr lang="en-US" baseline="0" dirty="0" smtClean="0"/>
              <a:t>RAM costs less than disk over a period 3 years, less cooling, less space, less electricity</a:t>
            </a:r>
          </a:p>
          <a:p>
            <a:r>
              <a:rPr lang="en-US" baseline="0" dirty="0" smtClean="0"/>
              <a:t>5000 to 1m faster than disk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A3B9-EC02-4ADD-A2B1-C2B3C032BD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A3B9-EC02-4ADD-A2B1-C2B3C032BD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9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tell you about the market that we simplified</a:t>
            </a:r>
          </a:p>
          <a:p>
            <a:r>
              <a:rPr lang="en-US" baseline="0" dirty="0" smtClean="0"/>
              <a:t>In that world having complexity and disparity is not strategic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A3B9-EC02-4ADD-A2B1-C2B3C032BD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6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A3B9-EC02-4ADD-A2B1-C2B3C032BD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A3B9-EC02-4ADD-A2B1-C2B3C032BD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In-Memory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8A3B9-EC02-4ADD-A2B1-C2B3C032BD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6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1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115" y="2261771"/>
            <a:ext cx="6852920" cy="1102519"/>
          </a:xfrm>
        </p:spPr>
        <p:txBody>
          <a:bodyPr anchor="b">
            <a:normAutofit/>
          </a:bodyPr>
          <a:lstStyle>
            <a:lvl1pPr algn="l">
              <a:defRPr sz="3600" b="1" i="0" cap="all">
                <a:solidFill>
                  <a:srgbClr val="ED1C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115" y="3365242"/>
            <a:ext cx="6852920" cy="97917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65" y="495000"/>
            <a:ext cx="2914904" cy="7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68400"/>
            <a:ext cx="8229600" cy="3562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7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142"/>
            <a:ext cx="7886700" cy="797421"/>
          </a:xfrm>
          <a:prstGeom prst="rect">
            <a:avLst/>
          </a:prstGeom>
        </p:spPr>
        <p:txBody>
          <a:bodyPr anchor="ctr"/>
          <a:lstStyle>
            <a:lvl1pPr algn="ctr">
              <a:defRPr lang="en-US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243013"/>
            <a:ext cx="7886700" cy="3343275"/>
          </a:xfrm>
          <a:prstGeom prst="rect">
            <a:avLst/>
          </a:prstGeom>
        </p:spPr>
        <p:txBody>
          <a:bodyPr/>
          <a:lstStyle>
            <a:lvl1pPr marL="192881" marR="0" indent="-192881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25"/>
            </a:lvl1pPr>
            <a:lvl2pPr marL="417909" marR="0" indent="-160734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642938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75"/>
            </a:lvl3pPr>
            <a:lvl4pPr marL="900113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350"/>
            </a:lvl4pPr>
            <a:lvl5pPr marL="1157288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350"/>
            </a:lvl5pPr>
          </a:lstStyle>
          <a:p>
            <a:pPr marL="192881" marR="0" lvl="0" indent="-192881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Click to edit Master text styles</a:t>
            </a:r>
          </a:p>
          <a:p>
            <a:pPr marL="417909" marR="0" lvl="1" indent="-160734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Second level</a:t>
            </a:r>
          </a:p>
          <a:p>
            <a:pPr marL="642938" marR="0" lvl="2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Third level</a:t>
            </a:r>
          </a:p>
          <a:p>
            <a:pPr marL="900113" marR="0" lvl="3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Fourth level</a:t>
            </a:r>
          </a:p>
          <a:p>
            <a:pPr marL="1157288" marR="0" lvl="4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1C0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3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al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142"/>
            <a:ext cx="7886700" cy="797421"/>
          </a:xfrm>
          <a:prstGeom prst="rect">
            <a:avLst/>
          </a:prstGeom>
        </p:spPr>
        <p:txBody>
          <a:bodyPr anchor="ctr"/>
          <a:lstStyle>
            <a:lvl1pPr algn="ctr">
              <a:defRPr lang="en-US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243012"/>
            <a:ext cx="3827417" cy="3300413"/>
          </a:xfrm>
          <a:prstGeom prst="rect">
            <a:avLst/>
          </a:prstGeom>
        </p:spPr>
        <p:txBody>
          <a:bodyPr/>
          <a:lstStyle>
            <a:lvl1pPr marL="192881" marR="0" indent="-192881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417909" marR="0" indent="-160734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2pPr>
            <a:lvl3pPr marL="642938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900113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157288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192881" marR="0" lvl="0" indent="-192881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Click to edit Master text styles</a:t>
            </a:r>
          </a:p>
          <a:p>
            <a:pPr marL="417909" marR="0" lvl="1" indent="-160734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Second level</a:t>
            </a:r>
          </a:p>
          <a:p>
            <a:pPr marL="642938" marR="0" lvl="2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Third level</a:t>
            </a:r>
          </a:p>
          <a:p>
            <a:pPr marL="900113" marR="0" lvl="3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Fourth level</a:t>
            </a:r>
          </a:p>
          <a:p>
            <a:pPr marL="1157288" marR="0" lvl="4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1C0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00587" y="1243012"/>
            <a:ext cx="3814763" cy="3300413"/>
          </a:xfrm>
          <a:prstGeom prst="rect">
            <a:avLst/>
          </a:prstGeom>
        </p:spPr>
        <p:txBody>
          <a:bodyPr/>
          <a:lstStyle>
            <a:lvl1pPr marL="192881" marR="0" indent="-192881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 marL="417909" marR="0" indent="-160734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2pPr>
            <a:lvl3pPr marL="642938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3pPr>
            <a:lvl4pPr marL="900113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157288" marR="0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192881" marR="0" lvl="0" indent="-192881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2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Click to edit Master text styles</a:t>
            </a:r>
          </a:p>
          <a:p>
            <a:pPr marL="417909" marR="0" lvl="1" indent="-160734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Second level</a:t>
            </a:r>
          </a:p>
          <a:p>
            <a:pPr marL="642938" marR="0" lvl="2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Third level</a:t>
            </a:r>
          </a:p>
          <a:p>
            <a:pPr marL="900113" marR="0" lvl="3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Fourth level</a:t>
            </a:r>
          </a:p>
          <a:p>
            <a:pPr marL="1157288" marR="0" lvl="4" indent="-128588" algn="l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1C02"/>
                </a:solidFill>
                <a:effectLst/>
                <a:uLnTx/>
                <a:uFillTx/>
                <a:latin typeface="Calibri" panose="020F0502020204030204" pitchFamily="34" charset="0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1C02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6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165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ED1C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16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65" y="495000"/>
            <a:ext cx="2914904" cy="7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2050"/>
            <a:ext cx="4038600" cy="35318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2050"/>
            <a:ext cx="4038600" cy="35318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4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1542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1542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9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52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16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74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ey_Grid_trans.png"/>
          <p:cNvPicPr>
            <a:picLocks noChangeAspect="1"/>
          </p:cNvPicPr>
          <p:nvPr userDrawn="1"/>
        </p:nvPicPr>
        <p:blipFill rotWithShape="1">
          <a:blip r:embed="rId15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87" b="6154"/>
          <a:stretch/>
        </p:blipFill>
        <p:spPr>
          <a:xfrm>
            <a:off x="5254528" y="1378311"/>
            <a:ext cx="3889472" cy="37702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363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63" y="1168400"/>
            <a:ext cx="8229600" cy="356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73363" y="4862798"/>
            <a:ext cx="1731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2"/>
                </a:solidFill>
              </a:rPr>
              <a:t>© 2014</a:t>
            </a:r>
            <a:r>
              <a:rPr lang="en-US" sz="800" baseline="0" dirty="0" smtClean="0">
                <a:solidFill>
                  <a:schemeClr val="tx2"/>
                </a:solidFill>
              </a:rPr>
              <a:t> </a:t>
            </a:r>
            <a:r>
              <a:rPr lang="en-US" sz="800" baseline="0" dirty="0" err="1" smtClean="0">
                <a:solidFill>
                  <a:schemeClr val="tx2"/>
                </a:solidFill>
              </a:rPr>
              <a:t>GridGain</a:t>
            </a:r>
            <a:r>
              <a:rPr lang="en-US" sz="800" baseline="0" dirty="0" smtClean="0">
                <a:solidFill>
                  <a:schemeClr val="tx2"/>
                </a:solidFill>
              </a:rPr>
              <a:t> Systems, Inc.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378" y="4865767"/>
            <a:ext cx="731585" cy="1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lang="en-US" sz="3200" b="1" kern="1200" dirty="0">
          <a:solidFill>
            <a:schemeClr val="accent1"/>
          </a:solidFill>
          <a:effectLst>
            <a:outerShdw blurRad="12700" dist="12700" dir="3000000" algn="ctr" rotWithShape="0">
              <a:schemeClr val="bg2">
                <a:lumMod val="7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rgbClr val="646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1600" kern="1200">
          <a:solidFill>
            <a:srgbClr val="646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1600" kern="1200">
          <a:solidFill>
            <a:srgbClr val="646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ridgain.com" TargetMode="Externa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dgain.co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1657" y="3351621"/>
            <a:ext cx="2413657" cy="48785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Dmitriy Setrakyan</a:t>
            </a: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1657" y="3747035"/>
            <a:ext cx="2315384" cy="539775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Founder &amp; EVP Engineering</a:t>
            </a:r>
          </a:p>
          <a:p>
            <a:r>
              <a:rPr lang="en-US" sz="1600" dirty="0" smtClean="0"/>
              <a:t>@</a:t>
            </a:r>
            <a:r>
              <a:rPr lang="en-US" sz="1600" dirty="0" err="1" smtClean="0"/>
              <a:t>dsetrakyan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1657" y="1879088"/>
            <a:ext cx="728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GridGain In-Memory Data Fabric:</a:t>
            </a:r>
          </a:p>
          <a:p>
            <a:r>
              <a:rPr lang="en-US" sz="2000" dirty="0" smtClean="0"/>
              <a:t>Ultimate Speed and Scale for Transactions and Analytics</a:t>
            </a:r>
            <a:endParaRPr lang="en-US" sz="2000" dirty="0"/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4331366" y="3443526"/>
            <a:ext cx="2086868" cy="446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 dirty="0">
                <a:cs typeface="Arial" charset="0"/>
                <a:sym typeface="Arial" charset="0"/>
                <a:hlinkClick r:id="rId2"/>
              </a:rPr>
              <a:t>www.gridgain.com</a:t>
            </a:r>
            <a:endParaRPr lang="en-US" sz="2000" dirty="0"/>
          </a:p>
        </p:txBody>
      </p:sp>
      <p:pic>
        <p:nvPicPr>
          <p:cNvPr id="7" name="Picture 4" descr="twitter64x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772" y="3425471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7050272" y="3423884"/>
            <a:ext cx="1447800" cy="446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 dirty="0">
                <a:latin typeface="+mj-lt"/>
                <a:cs typeface="Arial" charset="0"/>
                <a:sym typeface="Arial" charset="0"/>
                <a:hlinkClick r:id="rId2"/>
              </a:rPr>
              <a:t>#</a:t>
            </a:r>
            <a:r>
              <a:rPr lang="en-US" sz="2000" dirty="0" smtClean="0">
                <a:latin typeface="+mj-lt"/>
                <a:cs typeface="Arial" charset="0"/>
                <a:sym typeface="Arial" charset="0"/>
                <a:hlinkClick r:id="rId2"/>
              </a:rPr>
              <a:t>gridgain</a:t>
            </a:r>
            <a:endParaRPr lang="en-US" sz="2000" dirty="0" smtClean="0">
              <a:latin typeface="+mj-lt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 Execution</a:t>
            </a:r>
            <a:endParaRPr lang="en-US" dirty="0"/>
          </a:p>
        </p:txBody>
      </p:sp>
      <p:pic>
        <p:nvPicPr>
          <p:cNvPr id="3" name="Picture 2" descr="no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8" y="1256428"/>
            <a:ext cx="4332824" cy="2451399"/>
          </a:xfrm>
          <a:prstGeom prst="rect">
            <a:avLst/>
          </a:prstGeom>
        </p:spPr>
      </p:pic>
      <p:pic>
        <p:nvPicPr>
          <p:cNvPr id="6" name="Picture 5" descr="Screen Shot 2014-09-30 at 3.2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20" y="1256428"/>
            <a:ext cx="4327779" cy="24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In-Memory Caching and Data Grid</a:t>
            </a:r>
            <a:endParaRPr lang="en-US" dirty="0"/>
          </a:p>
        </p:txBody>
      </p:sp>
      <p:sp>
        <p:nvSpPr>
          <p:cNvPr id="7" name="Shape 67"/>
          <p:cNvSpPr txBox="1">
            <a:spLocks/>
          </p:cNvSpPr>
          <p:nvPr/>
        </p:nvSpPr>
        <p:spPr>
          <a:xfrm>
            <a:off x="807212" y="1220362"/>
            <a:ext cx="4258937" cy="29176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Distributed In-Memory Key-Value Store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Replicated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and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Partitioned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TBs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of data, of any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type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On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-Heap and Off-Heap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Storage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Backup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Replicas / Automatic Failover </a:t>
            </a:r>
            <a:endParaRPr lang="en-US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Distributed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ACID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Transactions 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SQL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queries and JDBC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driver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Collocation </a:t>
            </a: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of Compute and Data</a:t>
            </a:r>
            <a:endParaRPr lang="en-US" sz="1100" kern="0" dirty="0">
              <a:solidFill>
                <a:srgbClr val="53585F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>
              <a:defRPr sz="1800"/>
            </a:pP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8" name="Picture 7" descr="in_memory_data_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22" y="1393031"/>
            <a:ext cx="3571875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Operations</a:t>
            </a:r>
            <a:endParaRPr lang="en-US" dirty="0"/>
          </a:p>
        </p:txBody>
      </p:sp>
      <p:pic>
        <p:nvPicPr>
          <p:cNvPr id="5" name="Picture 4" descr="deposit-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79969"/>
            <a:ext cx="7886700" cy="33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Transaction</a:t>
            </a:r>
            <a:endParaRPr lang="en-US" dirty="0"/>
          </a:p>
        </p:txBody>
      </p:sp>
      <p:pic>
        <p:nvPicPr>
          <p:cNvPr id="7" name="Picture 6" descr="deposit-tx-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49" y="979095"/>
            <a:ext cx="7175915" cy="38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Distributed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Data Structures</a:t>
            </a:r>
            <a:endParaRPr lang="en-US" dirty="0"/>
          </a:p>
        </p:txBody>
      </p:sp>
      <p:sp>
        <p:nvSpPr>
          <p:cNvPr id="7" name="Shape 67"/>
          <p:cNvSpPr txBox="1">
            <a:spLocks/>
          </p:cNvSpPr>
          <p:nvPr/>
        </p:nvSpPr>
        <p:spPr>
          <a:xfrm>
            <a:off x="807212" y="1220362"/>
            <a:ext cx="4258937" cy="29176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Distributed Map (cache)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Distributed Set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Distributed Queue</a:t>
            </a:r>
          </a:p>
          <a:p>
            <a:pPr>
              <a:defRPr sz="1800"/>
            </a:pPr>
            <a:r>
              <a:rPr lang="en-US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CountDownLatch</a:t>
            </a:r>
            <a:endParaRPr lang="en-US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AtomicLong</a:t>
            </a:r>
            <a:endParaRPr lang="en-US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AtomicSequence</a:t>
            </a:r>
            <a:endParaRPr lang="en-US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sz="1800" dirty="0" err="1" smtClean="0">
                <a:latin typeface="Calibri" panose="020F0502020204030204" pitchFamily="34" charset="0"/>
              </a:rPr>
              <a:t>AtomicReference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>
              <a:defRPr sz="1800"/>
            </a:pPr>
            <a:r>
              <a:rPr lang="en-US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Distributed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ExecutorService</a:t>
            </a: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</p:txBody>
      </p:sp>
      <p:pic>
        <p:nvPicPr>
          <p:cNvPr id="5" name="Picture 4" descr="queue-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06" y="1307257"/>
            <a:ext cx="4055644" cy="25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Client-Server </a:t>
            </a:r>
            <a:r>
              <a:rPr lang="en-US" dirty="0" err="1" smtClean="0"/>
              <a:t>vs</a:t>
            </a:r>
            <a:r>
              <a:rPr lang="en-US" dirty="0" smtClean="0"/>
              <a:t> Affinity Colocation</a:t>
            </a:r>
            <a:endParaRPr lang="en-US" dirty="0"/>
          </a:p>
        </p:txBody>
      </p:sp>
      <p:pic>
        <p:nvPicPr>
          <p:cNvPr id="3" name="Picture 2" descr="client-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31" y="1377578"/>
            <a:ext cx="2615184" cy="2926080"/>
          </a:xfrm>
          <a:prstGeom prst="rect">
            <a:avLst/>
          </a:prstGeom>
        </p:spPr>
      </p:pic>
      <p:sp>
        <p:nvSpPr>
          <p:cNvPr id="5" name="Shape 88"/>
          <p:cNvSpPr/>
          <p:nvPr/>
        </p:nvSpPr>
        <p:spPr>
          <a:xfrm>
            <a:off x="379395" y="2184893"/>
            <a:ext cx="1579276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8575" tIns="28575" rIns="28575" bIns="28575" anchor="ctr">
            <a:spAutoFit/>
          </a:bodyPr>
          <a:lstStyle>
            <a:lvl1pPr>
              <a:defRPr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</a:rPr>
              <a:t>Client-Server</a:t>
            </a: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hape 89"/>
          <p:cNvSpPr/>
          <p:nvPr/>
        </p:nvSpPr>
        <p:spPr>
          <a:xfrm>
            <a:off x="753341" y="2562655"/>
            <a:ext cx="831385" cy="385763"/>
          </a:xfrm>
          <a:prstGeom prst="rightArrow">
            <a:avLst>
              <a:gd name="adj1" fmla="val 32000"/>
              <a:gd name="adj2" fmla="val 137931"/>
            </a:avLst>
          </a:prstGeom>
          <a:solidFill>
            <a:srgbClr val="EC5D5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pic>
        <p:nvPicPr>
          <p:cNvPr id="4" name="Picture 3" descr="affin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14" y="1377578"/>
            <a:ext cx="2565665" cy="2926080"/>
          </a:xfrm>
          <a:prstGeom prst="rect">
            <a:avLst/>
          </a:prstGeom>
        </p:spPr>
      </p:pic>
      <p:sp>
        <p:nvSpPr>
          <p:cNvPr id="8" name="Shape 90"/>
          <p:cNvSpPr/>
          <p:nvPr/>
        </p:nvSpPr>
        <p:spPr>
          <a:xfrm>
            <a:off x="7206672" y="2215177"/>
            <a:ext cx="1851538" cy="334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>
              <a:defRPr sz="3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</a:rPr>
              <a:t>Affinity Colocation</a:t>
            </a: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Shape 91"/>
          <p:cNvSpPr/>
          <p:nvPr/>
        </p:nvSpPr>
        <p:spPr>
          <a:xfrm>
            <a:off x="7444047" y="2562655"/>
            <a:ext cx="742588" cy="385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06" y="14256"/>
                </a:moveTo>
                <a:lnTo>
                  <a:pt x="11306" y="21600"/>
                </a:lnTo>
                <a:lnTo>
                  <a:pt x="0" y="10800"/>
                </a:lnTo>
                <a:lnTo>
                  <a:pt x="11306" y="0"/>
                </a:lnTo>
                <a:lnTo>
                  <a:pt x="11306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508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In-Memory Streaming &amp; CEP</a:t>
            </a:r>
            <a:endParaRPr lang="en-US" dirty="0"/>
          </a:p>
        </p:txBody>
      </p:sp>
      <p:sp>
        <p:nvSpPr>
          <p:cNvPr id="7" name="Shape 67"/>
          <p:cNvSpPr txBox="1">
            <a:spLocks/>
          </p:cNvSpPr>
          <p:nvPr/>
        </p:nvSpPr>
        <p:spPr>
          <a:xfrm>
            <a:off x="807213" y="1416919"/>
            <a:ext cx="3390472" cy="24425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Streaming Data Never Ends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Branching Pipelines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CEP Sliding Windows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Real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Time 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Indexing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Real Time Querying</a:t>
            </a:r>
            <a:endParaRPr lang="en-US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At Least Once Guarantee</a:t>
            </a:r>
          </a:p>
        </p:txBody>
      </p:sp>
      <p:pic>
        <p:nvPicPr>
          <p:cNvPr id="5" name="Picture 4" descr="in-memory-stream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64" y="1471612"/>
            <a:ext cx="4750594" cy="195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Plug-n-Play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Hadoop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Accelerator</a:t>
            </a:r>
            <a:endParaRPr lang="en-US" dirty="0"/>
          </a:p>
        </p:txBody>
      </p:sp>
      <p:sp>
        <p:nvSpPr>
          <p:cNvPr id="7" name="Shape 67"/>
          <p:cNvSpPr txBox="1">
            <a:spLocks/>
          </p:cNvSpPr>
          <p:nvPr/>
        </p:nvSpPr>
        <p:spPr>
          <a:xfrm>
            <a:off x="807213" y="1416919"/>
            <a:ext cx="3538596" cy="29952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Up to 100x Acceleration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In-Memory Native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MapReduce</a:t>
            </a:r>
            <a:endParaRPr lang="en-US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In-Process Data Colocation</a:t>
            </a: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Eager Push Scheduling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GGFS In-Memory File System</a:t>
            </a: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Pure In-Memory</a:t>
            </a: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Write-Through to HDFS</a:t>
            </a: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Read-Through from HDFS 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Sync and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Async</a:t>
            </a: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 Persistence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03" y="1534375"/>
            <a:ext cx="3925147" cy="26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7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In-Memory Native </a:t>
            </a:r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MapReduce</a:t>
            </a:r>
            <a:endParaRPr lang="en-US" dirty="0"/>
          </a:p>
        </p:txBody>
      </p:sp>
      <p:sp>
        <p:nvSpPr>
          <p:cNvPr id="7" name="Shape 67"/>
          <p:cNvSpPr txBox="1">
            <a:spLocks/>
          </p:cNvSpPr>
          <p:nvPr/>
        </p:nvSpPr>
        <p:spPr>
          <a:xfrm>
            <a:off x="724080" y="1468353"/>
            <a:ext cx="3908023" cy="27749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In-Memory Native </a:t>
            </a:r>
            <a:r>
              <a:rPr lang="en-US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MapReduce</a:t>
            </a:r>
            <a:endParaRPr lang="en-US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Zero Code Change</a:t>
            </a: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Use existing MR code</a:t>
            </a:r>
          </a:p>
          <a:p>
            <a:pPr lvl="1"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Use existing Hive queries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No Name Node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No Network Noise</a:t>
            </a: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In-Process Data Colocation</a:t>
            </a:r>
          </a:p>
          <a:p>
            <a:pPr>
              <a:defRPr sz="1800"/>
            </a:pPr>
            <a:r>
              <a:rPr lang="en-US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Helvetica"/>
                <a:sym typeface="Helvetica"/>
              </a:rPr>
              <a:t>Eager Push Scheduling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17" y="1350531"/>
            <a:ext cx="4507309" cy="30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DevOps</a:t>
            </a:r>
            <a:r>
              <a:rPr lang="en-US" dirty="0" smtClean="0"/>
              <a:t> Management and Monitoring</a:t>
            </a:r>
            <a:endParaRPr lang="en-US" dirty="0"/>
          </a:p>
        </p:txBody>
      </p:sp>
      <p:pic>
        <p:nvPicPr>
          <p:cNvPr id="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215" y="1159929"/>
            <a:ext cx="2495333" cy="1500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6557" y="1171755"/>
            <a:ext cx="2501539" cy="1500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3732" y="2798498"/>
            <a:ext cx="2495332" cy="1500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09886" y="2798498"/>
            <a:ext cx="2495333" cy="1500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66041" y="2798498"/>
            <a:ext cx="2501540" cy="1500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06782" y="1171755"/>
            <a:ext cx="2501540" cy="15009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25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22511" y="1180227"/>
            <a:ext cx="4927519" cy="3562350"/>
          </a:xfrm>
        </p:spPr>
        <p:txBody>
          <a:bodyPr>
            <a:normAutofit/>
          </a:bodyPr>
          <a:lstStyle/>
          <a:p>
            <a:r>
              <a:rPr lang="en-US" dirty="0" smtClean="0"/>
              <a:t>Evolution of In-Memory Computing</a:t>
            </a:r>
          </a:p>
          <a:p>
            <a:r>
              <a:rPr lang="en-US" dirty="0" smtClean="0"/>
              <a:t>GridGain In-Memory Data Fabric</a:t>
            </a:r>
          </a:p>
          <a:p>
            <a:r>
              <a:rPr lang="en-US" dirty="0" smtClean="0"/>
              <a:t>Distributed Cluster &amp; Compute</a:t>
            </a:r>
          </a:p>
          <a:p>
            <a:pPr lvl="1"/>
            <a:r>
              <a:rPr lang="en-US" b="1" dirty="0" smtClean="0"/>
              <a:t>Coding Example</a:t>
            </a:r>
          </a:p>
          <a:p>
            <a:r>
              <a:rPr lang="en-US" dirty="0" smtClean="0"/>
              <a:t>Distributed Data Grid</a:t>
            </a:r>
          </a:p>
          <a:p>
            <a:pPr lvl="1"/>
            <a:r>
              <a:rPr lang="en-US" b="1" dirty="0" smtClean="0"/>
              <a:t>Coding Examples</a:t>
            </a:r>
          </a:p>
          <a:p>
            <a:r>
              <a:rPr lang="en-US" dirty="0" smtClean="0"/>
              <a:t>Distributed Streaming &amp; CEP</a:t>
            </a:r>
          </a:p>
          <a:p>
            <a:r>
              <a:rPr lang="en-US" dirty="0" smtClean="0"/>
              <a:t>Plug-n-Play </a:t>
            </a:r>
            <a:r>
              <a:rPr lang="en-US" dirty="0" err="1" smtClean="0"/>
              <a:t>Hadoop</a:t>
            </a:r>
            <a:r>
              <a:rPr lang="en-US" dirty="0" smtClean="0"/>
              <a:t> Accelerator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2059849"/>
            <a:ext cx="6858000" cy="876259"/>
          </a:xfrm>
        </p:spPr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2590800" y="3394744"/>
            <a:ext cx="2086868" cy="446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 dirty="0">
                <a:cs typeface="Arial" charset="0"/>
                <a:sym typeface="Arial" charset="0"/>
                <a:hlinkClick r:id="rId3"/>
              </a:rPr>
              <a:t>www.gridgain.com</a:t>
            </a:r>
            <a:endParaRPr lang="en-US" sz="2000" dirty="0"/>
          </a:p>
        </p:txBody>
      </p:sp>
      <p:pic>
        <p:nvPicPr>
          <p:cNvPr id="4" name="Picture 4" descr="twitter64x6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206" y="3376689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/>
          </p:cNvSpPr>
          <p:nvPr/>
        </p:nvSpPr>
        <p:spPr bwMode="auto">
          <a:xfrm>
            <a:off x="5309705" y="3375102"/>
            <a:ext cx="2577663" cy="446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 dirty="0">
                <a:latin typeface="+mj-lt"/>
                <a:cs typeface="Arial" charset="0"/>
                <a:sym typeface="Arial" charset="0"/>
                <a:hlinkClick r:id="rId3"/>
              </a:rPr>
              <a:t>#</a:t>
            </a:r>
            <a:r>
              <a:rPr lang="en-US" sz="2000" dirty="0" smtClean="0">
                <a:latin typeface="+mj-lt"/>
                <a:cs typeface="Arial" charset="0"/>
                <a:sym typeface="Arial" charset="0"/>
                <a:hlinkClick r:id="rId3"/>
              </a:rPr>
              <a:t>gridgain</a:t>
            </a:r>
            <a:r>
              <a:rPr lang="en-US" sz="2000" dirty="0" smtClean="0">
                <a:latin typeface="+mj-lt"/>
                <a:cs typeface="Arial" charset="0"/>
                <a:sym typeface="Arial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  <a:cs typeface="Arial" charset="0"/>
                <a:sym typeface="Arial" charset="0"/>
              </a:rPr>
              <a:t>@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  <a:cs typeface="Arial" charset="0"/>
                <a:sym typeface="Arial" charset="0"/>
              </a:rPr>
              <a:t>dsetrakyan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80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In-Memory </a:t>
            </a:r>
            <a:r>
              <a:rPr lang="en-US" dirty="0" smtClean="0"/>
              <a:t>Computing?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5986" y="1354221"/>
            <a:ext cx="4923931" cy="27966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 Performance &amp; Low Latencies</a:t>
            </a:r>
          </a:p>
          <a:p>
            <a:r>
              <a:rPr lang="en-US" dirty="0" smtClean="0"/>
              <a:t>Faster than Disk and Flash</a:t>
            </a:r>
          </a:p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Distributed or Not</a:t>
            </a:r>
          </a:p>
          <a:p>
            <a:r>
              <a:rPr lang="en-US" dirty="0" smtClean="0"/>
              <a:t>Caching, Streaming, Computations</a:t>
            </a:r>
          </a:p>
          <a:p>
            <a:r>
              <a:rPr lang="en-US" dirty="0" smtClean="0"/>
              <a:t>Data Querying – SQL or Unstructured</a:t>
            </a:r>
          </a:p>
          <a:p>
            <a:r>
              <a:rPr lang="en-US" dirty="0" smtClean="0"/>
              <a:t>Volatile and Persistent</a:t>
            </a:r>
          </a:p>
          <a:p>
            <a:r>
              <a:rPr lang="en-US" dirty="0" smtClean="0"/>
              <a:t>OLAP and OLTP Use Cases</a:t>
            </a:r>
          </a:p>
        </p:txBody>
      </p:sp>
    </p:spTree>
    <p:extLst>
      <p:ext uri="{BB962C8B-B14F-4D97-AF65-F5344CB8AC3E}">
        <p14:creationId xmlns:p14="http://schemas.microsoft.com/office/powerpoint/2010/main" val="38586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erframeworks.com/series/AV/025/av025_0401_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9204">
            <a:off x="4431543" y="2022670"/>
            <a:ext cx="1419297" cy="104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lit off, separate, spring from, diverge, one to many, PowerPoint Chart Template, Presenta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7263">
            <a:off x="2713669" y="2542347"/>
            <a:ext cx="1221916" cy="150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0214548">
            <a:off x="384815" y="3531307"/>
            <a:ext cx="3211113" cy="672283"/>
          </a:xfrm>
          <a:prstGeom prst="rightArrow">
            <a:avLst>
              <a:gd name="adj1" fmla="val 50000"/>
              <a:gd name="adj2" fmla="val 49269"/>
            </a:avLst>
          </a:prstGeom>
          <a:solidFill>
            <a:srgbClr val="79C3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Evolution of</a:t>
            </a:r>
            <a:br>
              <a:rPr lang="en-US" dirty="0" smtClean="0"/>
            </a:br>
            <a:r>
              <a:rPr lang="en-US" dirty="0" smtClean="0"/>
              <a:t>In-Memory Computing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74482" y="4207294"/>
            <a:ext cx="2971801" cy="632180"/>
            <a:chOff x="1840090" y="5937813"/>
            <a:chExt cx="5283201" cy="1123875"/>
          </a:xfrm>
        </p:grpSpPr>
        <p:sp>
          <p:nvSpPr>
            <p:cNvPr id="6" name="Rectangle 5"/>
            <p:cNvSpPr/>
            <p:nvPr/>
          </p:nvSpPr>
          <p:spPr>
            <a:xfrm>
              <a:off x="1840090" y="6589765"/>
              <a:ext cx="5283201" cy="471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25" dirty="0" smtClean="0"/>
                <a:t>Caching</a:t>
              </a:r>
              <a:endParaRPr lang="en-US" sz="1125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09827" y="5937813"/>
              <a:ext cx="289367" cy="594077"/>
              <a:chOff x="1794078" y="5798914"/>
              <a:chExt cx="289367" cy="594077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1794078" y="5798914"/>
                <a:ext cx="289367" cy="289367"/>
              </a:xfrm>
              <a:prstGeom prst="ellipse">
                <a:avLst/>
              </a:prstGeom>
              <a:solidFill>
                <a:srgbClr val="005493"/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vert="horz" wrap="square" lIns="28575" tIns="28575" rIns="28575" bIns="2857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92881" algn="ctr" defTabSz="30718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38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flipH="1">
                <a:off x="1938761" y="6088281"/>
                <a:ext cx="1" cy="304710"/>
              </a:xfrm>
              <a:prstGeom prst="lin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5400" cap="flat" cmpd="sng" algn="ctr">
                <a:solidFill>
                  <a:srgbClr val="005493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0" name="Group 9"/>
          <p:cNvGrpSpPr/>
          <p:nvPr/>
        </p:nvGrpSpPr>
        <p:grpSpPr>
          <a:xfrm>
            <a:off x="1718216" y="3839573"/>
            <a:ext cx="3438525" cy="778397"/>
            <a:chOff x="3744573" y="5285845"/>
            <a:chExt cx="6112934" cy="1383818"/>
          </a:xfrm>
        </p:grpSpPr>
        <p:sp>
          <p:nvSpPr>
            <p:cNvPr id="11" name="Rectangle 10"/>
            <p:cNvSpPr/>
            <p:nvPr/>
          </p:nvSpPr>
          <p:spPr>
            <a:xfrm>
              <a:off x="3744573" y="5889961"/>
              <a:ext cx="6112934" cy="77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25" dirty="0" smtClean="0"/>
                <a:t>Distributed</a:t>
              </a:r>
            </a:p>
            <a:p>
              <a:pPr algn="l"/>
              <a:r>
                <a:rPr lang="en-US" sz="1125" dirty="0" smtClean="0"/>
                <a:t>Caching</a:t>
              </a:r>
              <a:endParaRPr lang="en-US" sz="1125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23704" y="5285845"/>
              <a:ext cx="289367" cy="594077"/>
              <a:chOff x="1794078" y="5798914"/>
              <a:chExt cx="289367" cy="594077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1794078" y="5798914"/>
                <a:ext cx="289367" cy="289367"/>
              </a:xfrm>
              <a:prstGeom prst="ellipse">
                <a:avLst/>
              </a:prstGeom>
              <a:solidFill>
                <a:srgbClr val="005493"/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vert="horz" wrap="square" lIns="28575" tIns="28575" rIns="28575" bIns="2857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92881" algn="ctr" defTabSz="30718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38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1938761" y="6088281"/>
                <a:ext cx="1" cy="304710"/>
              </a:xfrm>
              <a:prstGeom prst="lin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5400" cap="flat" cmpd="sng" algn="ctr">
                <a:solidFill>
                  <a:srgbClr val="005493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</p:grpSp>
      </p:grpSp>
      <p:grpSp>
        <p:nvGrpSpPr>
          <p:cNvPr id="15" name="Group 14"/>
          <p:cNvGrpSpPr/>
          <p:nvPr/>
        </p:nvGrpSpPr>
        <p:grpSpPr>
          <a:xfrm>
            <a:off x="2625229" y="3464508"/>
            <a:ext cx="3438525" cy="760275"/>
            <a:chOff x="5498831" y="4703343"/>
            <a:chExt cx="6112934" cy="1351601"/>
          </a:xfrm>
        </p:grpSpPr>
        <p:sp>
          <p:nvSpPr>
            <p:cNvPr id="16" name="Rectangle 15"/>
            <p:cNvSpPr/>
            <p:nvPr/>
          </p:nvSpPr>
          <p:spPr>
            <a:xfrm>
              <a:off x="5498831" y="5275242"/>
              <a:ext cx="6112934" cy="779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125" dirty="0" smtClean="0"/>
                <a:t>In-Memory Data Grids</a:t>
              </a:r>
            </a:p>
            <a:p>
              <a:pPr algn="l"/>
              <a:r>
                <a:rPr lang="en-US" sz="1125" dirty="0" smtClean="0"/>
                <a:t>IMDBs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548656" y="4703343"/>
              <a:ext cx="289367" cy="594077"/>
              <a:chOff x="1794078" y="5798914"/>
              <a:chExt cx="289367" cy="594077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1794078" y="5798914"/>
                <a:ext cx="289367" cy="289367"/>
              </a:xfrm>
              <a:prstGeom prst="ellipse">
                <a:avLst/>
              </a:prstGeom>
              <a:solidFill>
                <a:srgbClr val="005493"/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vert="horz" wrap="square" lIns="28575" tIns="28575" rIns="28575" bIns="28575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192881" algn="ctr" defTabSz="30718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38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1938761" y="6088281"/>
                <a:ext cx="1" cy="304710"/>
              </a:xfrm>
              <a:prstGeom prst="line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25400" cap="flat" cmpd="sng" algn="ctr">
                <a:solidFill>
                  <a:srgbClr val="005493"/>
                </a:solidFill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</p:cxnSp>
        </p:grpSp>
      </p:grpSp>
      <p:sp>
        <p:nvSpPr>
          <p:cNvPr id="41" name="TextBox 40"/>
          <p:cNvSpPr txBox="1"/>
          <p:nvPr/>
        </p:nvSpPr>
        <p:spPr>
          <a:xfrm>
            <a:off x="3103443" y="2091084"/>
            <a:ext cx="86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Database</a:t>
            </a:r>
            <a:br>
              <a:rPr lang="en-US" sz="1200" dirty="0" smtClean="0"/>
            </a:br>
            <a:r>
              <a:rPr lang="en-US" sz="1200" dirty="0" smtClean="0"/>
              <a:t>IM options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925624" y="2361069"/>
            <a:ext cx="94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Hadoop</a:t>
            </a:r>
            <a:br>
              <a:rPr lang="en-US" sz="1200" dirty="0" smtClean="0"/>
            </a:br>
            <a:r>
              <a:rPr lang="en-US" sz="1200" dirty="0" smtClean="0"/>
              <a:t>accelerators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100780" y="3133048"/>
            <a:ext cx="819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Streaming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979246" y="3525931"/>
            <a:ext cx="1136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 accelerators</a:t>
            </a:r>
            <a:endParaRPr lang="en-US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44379" y="812042"/>
            <a:ext cx="3531542" cy="1964639"/>
            <a:chOff x="5344379" y="812042"/>
            <a:chExt cx="3531542" cy="196463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379" y="812042"/>
              <a:ext cx="3531542" cy="196463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576151" y="1946520"/>
              <a:ext cx="925574" cy="10772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7144">
                <a:buClr>
                  <a:srgbClr val="535353"/>
                </a:buClr>
                <a:buSzPct val="81578"/>
                <a:tabLst>
                  <a:tab pos="178594" algn="l"/>
                </a:tabLst>
              </a:pPr>
              <a:r>
                <a:rPr lang="en-US" sz="700" spc="-17" dirty="0">
                  <a:solidFill>
                    <a:srgbClr val="38312F"/>
                  </a:solidFill>
                  <a:latin typeface="Tekton Pro" panose="020F0603020208020904" pitchFamily="34" charset="0"/>
                </a:rPr>
                <a:t>Clustering &amp; Compute Grid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6897" y="1704511"/>
              <a:ext cx="346505" cy="10772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7144">
                <a:buClr>
                  <a:srgbClr val="535353"/>
                </a:buClr>
                <a:buSzPct val="81578"/>
                <a:tabLst>
                  <a:tab pos="178594" algn="l"/>
                </a:tabLst>
              </a:pPr>
              <a:r>
                <a:rPr lang="en-US" sz="700" spc="-17" dirty="0">
                  <a:solidFill>
                    <a:srgbClr val="38312F"/>
                  </a:solidFill>
                  <a:latin typeface="Tekton Pro" panose="020F0603020208020904" pitchFamily="34" charset="0"/>
                </a:rPr>
                <a:t>Data Grid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28299" y="1628138"/>
              <a:ext cx="375359" cy="10772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7144">
                <a:buClr>
                  <a:srgbClr val="535353"/>
                </a:buClr>
                <a:buSzPct val="81578"/>
                <a:tabLst>
                  <a:tab pos="178594" algn="l"/>
                </a:tabLst>
              </a:pPr>
              <a:r>
                <a:rPr lang="en-US" sz="700" spc="-17" dirty="0">
                  <a:solidFill>
                    <a:srgbClr val="38312F"/>
                  </a:solidFill>
                  <a:latin typeface="Tekton Pro" panose="020F0603020208020904" pitchFamily="34" charset="0"/>
                </a:rPr>
                <a:t>Streaming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16059" y="1812233"/>
              <a:ext cx="448969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7144">
                <a:buClr>
                  <a:srgbClr val="535353"/>
                </a:buClr>
                <a:buSzPct val="81578"/>
                <a:tabLst>
                  <a:tab pos="178594" algn="l"/>
                </a:tabLst>
              </a:pPr>
              <a:r>
                <a:rPr lang="en-US" sz="700" spc="-17" dirty="0">
                  <a:solidFill>
                    <a:srgbClr val="38312F"/>
                  </a:solidFill>
                  <a:latin typeface="Tekton Pro" panose="020F0603020208020904" pitchFamily="34" charset="0"/>
                </a:rPr>
                <a:t>Hadoop</a:t>
              </a:r>
            </a:p>
            <a:p>
              <a:pPr marL="7144">
                <a:buClr>
                  <a:srgbClr val="535353"/>
                </a:buClr>
                <a:buSzPct val="81578"/>
                <a:tabLst>
                  <a:tab pos="178594" algn="l"/>
                </a:tabLst>
              </a:pPr>
              <a:r>
                <a:rPr lang="en-US" sz="700" spc="-17" dirty="0">
                  <a:solidFill>
                    <a:srgbClr val="38312F"/>
                  </a:solidFill>
                  <a:latin typeface="Tekton Pro" panose="020F0603020208020904" pitchFamily="34" charset="0"/>
                </a:rPr>
                <a:t>Acceleration</a:t>
              </a:r>
            </a:p>
          </p:txBody>
        </p:sp>
      </p:grpSp>
      <p:pic>
        <p:nvPicPr>
          <p:cNvPr id="20" name="Picture 2" descr="Humans did not stop evolving with the growth of agriculture as was previously thought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65" r="84146" b="19693"/>
          <a:stretch/>
        </p:blipFill>
        <p:spPr bwMode="auto">
          <a:xfrm>
            <a:off x="2969070" y="4454680"/>
            <a:ext cx="461584" cy="5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949735" y="2743564"/>
            <a:ext cx="1332068" cy="1055966"/>
            <a:chOff x="4919787" y="3707392"/>
            <a:chExt cx="1332068" cy="1055966"/>
          </a:xfrm>
        </p:grpSpPr>
        <p:pic>
          <p:nvPicPr>
            <p:cNvPr id="33" name="Picture 2" descr="Humans did not stop evolving with the growth of agriculture as was previously thought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9" t="26359" b="22310"/>
            <a:stretch/>
          </p:blipFill>
          <p:spPr bwMode="auto">
            <a:xfrm>
              <a:off x="5009927" y="3707392"/>
              <a:ext cx="1241928" cy="986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4919787" y="3867448"/>
              <a:ext cx="195667" cy="2167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33618" y="4546629"/>
              <a:ext cx="195667" cy="2167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1881" y="3559897"/>
            <a:ext cx="458610" cy="785306"/>
            <a:chOff x="4656844" y="3839573"/>
            <a:chExt cx="458610" cy="785306"/>
          </a:xfrm>
        </p:grpSpPr>
        <p:pic>
          <p:nvPicPr>
            <p:cNvPr id="32" name="Picture 2" descr="Humans did not stop evolving with the growth of agriculture as was previously thought"/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5" t="27555" r="52992" b="19562"/>
            <a:stretch/>
          </p:blipFill>
          <p:spPr bwMode="auto">
            <a:xfrm>
              <a:off x="4656844" y="3867448"/>
              <a:ext cx="430112" cy="757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5001904" y="3839573"/>
              <a:ext cx="113550" cy="162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021309" y="4442405"/>
              <a:ext cx="65647" cy="162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796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3" grpId="0"/>
      <p:bldP spid="4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Market is Fragmented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924162"/>
              </p:ext>
            </p:extLst>
          </p:nvPr>
        </p:nvGraphicFramePr>
        <p:xfrm>
          <a:off x="1262418" y="1411878"/>
          <a:ext cx="6619165" cy="3078480"/>
        </p:xfrm>
        <a:graphic>
          <a:graphicData uri="http://schemas.openxmlformats.org/drawingml/2006/table">
            <a:tbl>
              <a:tblPr firstRow="1" bandRow="1"/>
              <a:tblGrid>
                <a:gridCol w="1206239"/>
                <a:gridCol w="2477278"/>
                <a:gridCol w="1097564"/>
                <a:gridCol w="1838084"/>
              </a:tblGrid>
              <a:tr h="3921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r>
                        <a:rPr lang="en-US" sz="1000" dirty="0" smtClean="0"/>
                        <a:t>Company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r>
                        <a:rPr lang="en-US" sz="1000" dirty="0" smtClean="0"/>
                        <a:t>Product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r>
                        <a:rPr lang="en-US" sz="1000" dirty="0" smtClean="0"/>
                        <a:t>Proprietary/</a:t>
                      </a:r>
                    </a:p>
                    <a:p>
                      <a:r>
                        <a:rPr lang="en-US" sz="1000" dirty="0" smtClean="0"/>
                        <a:t>Open Source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r>
                        <a:rPr lang="en-US" sz="1000" dirty="0" smtClean="0"/>
                        <a:t>Characterization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/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Oracle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In-Memory Option for Oracle Database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Proprietary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Cost Option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Oracle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Times Ten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Proprietary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IMDB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Oracle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Coherence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Proprietary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IMDG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SAP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Hana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Proprietary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- IMDB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Microsoft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SQL Server 2014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Proprietary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Feature Upgrade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DataBricks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Apache Spark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Open Source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- Hadoop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VoltDB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VoltDB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Open Source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– IMDB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4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Aerospike</a:t>
                      </a:r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 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Aerospike</a:t>
                      </a:r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 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Open Source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– NoSQL DB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IBM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DB2 with BLU Acceleration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Proprietary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Feature Upgrade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</a:tr>
              <a:tr h="2271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Software AG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Terracotta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Open Source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- IMDG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5C0">
                        <a:tint val="20000"/>
                      </a:srgbClr>
                    </a:solidFill>
                  </a:tcPr>
                </a:tc>
              </a:tr>
              <a:tr h="2271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Hazelcast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00" kern="12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Hazelcast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Open Source</a:t>
                      </a:r>
                      <a:endParaRPr lang="en-US" sz="10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ill Sans"/>
                        <a:ea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ill Sans"/>
                          <a:ea typeface="Gill Sans"/>
                          <a:cs typeface="Gill Sans"/>
                        </a:rPr>
                        <a:t>Point Solution - IMDG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D3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7594"/>
            <a:ext cx="6476196" cy="360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GridGain In-Memory Data Fabric: </a:t>
            </a:r>
            <a:br>
              <a:rPr lang="en-US" dirty="0" smtClean="0"/>
            </a:br>
            <a:r>
              <a:rPr lang="en-US" dirty="0" smtClean="0"/>
              <a:t>Strategic Approach to IMC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9726" y="1559835"/>
            <a:ext cx="1220206" cy="2596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marL="225425" indent="-212725" algn="l">
              <a:lnSpc>
                <a:spcPct val="150000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  <a:defRPr sz="2000" spc="-30"/>
            </a:lvl1pPr>
          </a:lstStyle>
          <a:p>
            <a:r>
              <a:rPr lang="en-US" sz="1125" dirty="0">
                <a:latin typeface="Tekton Pro" panose="020F0603020208020904" pitchFamily="34" charset="0"/>
              </a:rPr>
              <a:t>Supports all Apps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400800" y="1734885"/>
            <a:ext cx="456396" cy="84637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 cap="flat" cmpd="sng" algn="ctr">
            <a:solidFill>
              <a:srgbClr val="005493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940800" y="2087496"/>
            <a:ext cx="1897955" cy="17245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Open Source – Apache </a:t>
            </a:r>
            <a:r>
              <a:rPr lang="en-US" sz="1125" spc="-17" dirty="0" smtClean="0">
                <a:latin typeface="Tekton Pro" panose="020F0603020208020904" pitchFamily="34" charset="0"/>
              </a:rPr>
              <a:t>2.0</a:t>
            </a: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Apache Project - Ignite</a:t>
            </a:r>
            <a:endParaRPr lang="en-US" sz="1125" spc="-17" dirty="0" smtClean="0">
              <a:latin typeface="Tekton Pro" panose="020F0603020208020904" pitchFamily="34" charset="0"/>
            </a:endParaRP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Simple Java APIs</a:t>
            </a: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1 JAR Dependency</a:t>
            </a: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High Performance &amp; Scale</a:t>
            </a:r>
            <a:endParaRPr lang="en-US" sz="1125" spc="-17" dirty="0">
              <a:latin typeface="Tekton Pro" panose="020F0603020208020904" pitchFamily="34" charset="0"/>
            </a:endParaRP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Automatic Fault Tolerance</a:t>
            </a:r>
            <a:endParaRPr lang="en-US" sz="1125" spc="-17" dirty="0">
              <a:latin typeface="Tekton Pro" panose="020F0603020208020904" pitchFamily="34" charset="0"/>
            </a:endParaRP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Management</a:t>
            </a:r>
            <a:r>
              <a:rPr lang="en-US" sz="1125" spc="-17" dirty="0">
                <a:latin typeface="Tekton Pro" panose="020F0603020208020904" pitchFamily="34" charset="0"/>
              </a:rPr>
              <a:t>/Monitoring</a:t>
            </a: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 smtClean="0">
                <a:latin typeface="Tekton Pro" panose="020F0603020208020904" pitchFamily="34" charset="0"/>
              </a:rPr>
              <a:t>Runs </a:t>
            </a:r>
            <a:r>
              <a:rPr lang="en-US" sz="1125" spc="-17" dirty="0">
                <a:latin typeface="Tekton Pro" panose="020F0603020208020904" pitchFamily="34" charset="0"/>
              </a:rPr>
              <a:t>on Commodity Hardware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01141" y="2850811"/>
            <a:ext cx="343355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 cap="flat" cmpd="sng" algn="ctr">
            <a:solidFill>
              <a:srgbClr val="005493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39726" y="3863357"/>
            <a:ext cx="1455463" cy="56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6802" indent="-119658"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>
                <a:latin typeface="Tekton Pro" panose="020F0603020208020904" pitchFamily="34" charset="0"/>
              </a:rPr>
              <a:t>Supports existing &amp; </a:t>
            </a:r>
            <a:br>
              <a:rPr lang="en-US" sz="1125" spc="-17" dirty="0">
                <a:latin typeface="Tekton Pro" panose="020F0603020208020904" pitchFamily="34" charset="0"/>
              </a:rPr>
            </a:br>
            <a:r>
              <a:rPr lang="en-US" sz="1125" spc="-17" dirty="0">
                <a:latin typeface="Tekton Pro" panose="020F0603020208020904" pitchFamily="34" charset="0"/>
              </a:rPr>
              <a:t>new data sources</a:t>
            </a:r>
          </a:p>
          <a:p>
            <a:pPr marL="126802" indent="-119658">
              <a:lnSpc>
                <a:spcPts val="1688"/>
              </a:lnSpc>
              <a:buClr>
                <a:srgbClr val="535353"/>
              </a:buClr>
              <a:buSzPct val="81578"/>
              <a:buFont typeface="Arial" panose="020B0604020202020204" pitchFamily="34" charset="0"/>
              <a:buChar char="•"/>
            </a:pPr>
            <a:r>
              <a:rPr lang="en-US" sz="1125" spc="-17" dirty="0">
                <a:latin typeface="Tekton Pro" panose="020F0603020208020904" pitchFamily="34" charset="0"/>
              </a:rPr>
              <a:t>No need to rip &amp; replace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6156169" y="3901124"/>
            <a:ext cx="701027" cy="50366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 cap="flat" cmpd="sng" algn="ctr">
            <a:solidFill>
              <a:srgbClr val="005493"/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711558" y="3140576"/>
            <a:ext cx="1628651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44">
              <a:buClr>
                <a:srgbClr val="535353"/>
              </a:buClr>
              <a:buSzPct val="81578"/>
              <a:tabLst>
                <a:tab pos="178594" algn="l"/>
              </a:tabLst>
            </a:pPr>
            <a:r>
              <a:rPr lang="en-US" sz="1200" spc="-17" dirty="0">
                <a:solidFill>
                  <a:srgbClr val="38312F"/>
                </a:solidFill>
                <a:latin typeface="Tekton Pro" panose="020F0603020208020904" pitchFamily="34" charset="0"/>
              </a:rPr>
              <a:t>Clustering &amp; Compute Grid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4759" y="2662288"/>
            <a:ext cx="6433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4">
              <a:buClr>
                <a:srgbClr val="535353"/>
              </a:buClr>
              <a:buSzPct val="81578"/>
              <a:tabLst>
                <a:tab pos="178594" algn="l"/>
              </a:tabLst>
            </a:pPr>
            <a:r>
              <a:rPr lang="en-US" sz="1200" spc="-17" dirty="0">
                <a:solidFill>
                  <a:srgbClr val="38312F"/>
                </a:solidFill>
                <a:latin typeface="Tekton Pro" panose="020F0603020208020904" pitchFamily="34" charset="0"/>
              </a:rPr>
              <a:t>Data Grid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52844" y="2467729"/>
            <a:ext cx="654025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44">
              <a:buClr>
                <a:srgbClr val="535353"/>
              </a:buClr>
              <a:buSzPct val="81578"/>
              <a:tabLst>
                <a:tab pos="178594" algn="l"/>
              </a:tabLst>
            </a:pPr>
            <a:r>
              <a:rPr lang="en-US" sz="1200" spc="-17" dirty="0">
                <a:solidFill>
                  <a:srgbClr val="38312F"/>
                </a:solidFill>
                <a:latin typeface="Tekton Pro" panose="020F0603020208020904" pitchFamily="34" charset="0"/>
              </a:rPr>
              <a:t>Streaming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15080" y="2863577"/>
            <a:ext cx="782265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144">
              <a:buClr>
                <a:srgbClr val="535353"/>
              </a:buClr>
              <a:buSzPct val="81578"/>
              <a:tabLst>
                <a:tab pos="178594" algn="l"/>
              </a:tabLst>
            </a:pPr>
            <a:r>
              <a:rPr lang="en-US" sz="1200" spc="-17" dirty="0">
                <a:solidFill>
                  <a:srgbClr val="38312F"/>
                </a:solidFill>
                <a:latin typeface="Tekton Pro" panose="020F0603020208020904" pitchFamily="34" charset="0"/>
              </a:rPr>
              <a:t>Hadoop</a:t>
            </a:r>
          </a:p>
          <a:p>
            <a:pPr marL="7144">
              <a:buClr>
                <a:srgbClr val="535353"/>
              </a:buClr>
              <a:buSzPct val="81578"/>
              <a:tabLst>
                <a:tab pos="178594" algn="l"/>
              </a:tabLst>
            </a:pPr>
            <a:r>
              <a:rPr lang="en-US" sz="1200" spc="-17" dirty="0">
                <a:solidFill>
                  <a:srgbClr val="38312F"/>
                </a:solidFill>
                <a:latin typeface="Tekton Pro" panose="020F0603020208020904" pitchFamily="34" charset="0"/>
              </a:rPr>
              <a:t>Acceleration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3363" y="4862798"/>
            <a:ext cx="1731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tx2"/>
                </a:solidFill>
              </a:rPr>
              <a:t>© 2014</a:t>
            </a:r>
            <a:r>
              <a:rPr lang="en-US" sz="800" baseline="0" dirty="0" smtClean="0">
                <a:solidFill>
                  <a:schemeClr val="tx2"/>
                </a:solidFill>
              </a:rPr>
              <a:t> </a:t>
            </a:r>
            <a:r>
              <a:rPr lang="en-US" sz="800" baseline="0" dirty="0" err="1" smtClean="0">
                <a:solidFill>
                  <a:schemeClr val="tx2"/>
                </a:solidFill>
              </a:rPr>
              <a:t>GridGain</a:t>
            </a:r>
            <a:r>
              <a:rPr lang="en-US" sz="800" baseline="0" dirty="0" smtClean="0">
                <a:solidFill>
                  <a:schemeClr val="tx2"/>
                </a:solidFill>
              </a:rPr>
              <a:t> Systems, Inc.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378" y="4865767"/>
            <a:ext cx="731585" cy="1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Clustering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&amp; Compute</a:t>
            </a:r>
            <a:endParaRPr lang="en-US" dirty="0"/>
          </a:p>
        </p:txBody>
      </p:sp>
      <p:sp>
        <p:nvSpPr>
          <p:cNvPr id="4" name="Shape 67"/>
          <p:cNvSpPr txBox="1">
            <a:spLocks/>
          </p:cNvSpPr>
          <p:nvPr/>
        </p:nvSpPr>
        <p:spPr>
          <a:xfrm>
            <a:off x="950601" y="1090630"/>
            <a:ext cx="3478524" cy="36075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1600" kern="1200">
                <a:solidFill>
                  <a:srgbClr val="646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Direct API for </a:t>
            </a:r>
            <a:r>
              <a:rPr lang="en-US" sz="1800" dirty="0" err="1" smtClean="0">
                <a:latin typeface="Calibri" panose="020F0502020204030204" pitchFamily="34" charset="0"/>
              </a:rPr>
              <a:t>MapReduce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Direct API for Fork/Join</a:t>
            </a:r>
          </a:p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Zero Deployment</a:t>
            </a:r>
          </a:p>
          <a:p>
            <a:pPr>
              <a:defRPr sz="1800"/>
            </a:pPr>
            <a:r>
              <a:rPr lang="en-US" sz="1800" dirty="0" err="1" smtClean="0">
                <a:latin typeface="Calibri" panose="020F0502020204030204" pitchFamily="34" charset="0"/>
              </a:rPr>
              <a:t>Cron</a:t>
            </a:r>
            <a:r>
              <a:rPr lang="en-US" sz="1800" dirty="0" smtClean="0">
                <a:latin typeface="Calibri" panose="020F0502020204030204" pitchFamily="34" charset="0"/>
              </a:rPr>
              <a:t>-like Task Scheduling</a:t>
            </a:r>
          </a:p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State Checkpoints</a:t>
            </a:r>
          </a:p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Early and Late Load Balancing</a:t>
            </a:r>
          </a:p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Automatic Failover</a:t>
            </a:r>
          </a:p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Full Cluster Management</a:t>
            </a:r>
          </a:p>
          <a:p>
            <a:pPr>
              <a:defRPr sz="1800"/>
            </a:pPr>
            <a:r>
              <a:rPr lang="en-US" sz="1800" dirty="0" smtClean="0">
                <a:latin typeface="Calibri" panose="020F0502020204030204" pitchFamily="34" charset="0"/>
              </a:rPr>
              <a:t>Pluggable SPI Design</a:t>
            </a:r>
          </a:p>
          <a:p>
            <a:pPr>
              <a:defRPr sz="1800"/>
            </a:pP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5" name="in_memory_compute_gri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1656" y="1417372"/>
            <a:ext cx="3457576" cy="26789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15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Cluster Discovery</a:t>
            </a:r>
            <a:endParaRPr lang="en-US" dirty="0"/>
          </a:p>
        </p:txBody>
      </p:sp>
      <p:pic>
        <p:nvPicPr>
          <p:cNvPr id="9" name="Picture 8" descr="Screen Shot 2014-09-30 at 2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8" y="1208615"/>
            <a:ext cx="4219483" cy="2410429"/>
          </a:xfrm>
          <a:prstGeom prst="rect">
            <a:avLst/>
          </a:prstGeom>
        </p:spPr>
      </p:pic>
      <p:pic>
        <p:nvPicPr>
          <p:cNvPr id="14" name="Picture 13" descr="pic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8" y="1208615"/>
            <a:ext cx="4219483" cy="2391531"/>
          </a:xfrm>
          <a:prstGeom prst="rect">
            <a:avLst/>
          </a:prstGeom>
        </p:spPr>
      </p:pic>
      <p:pic>
        <p:nvPicPr>
          <p:cNvPr id="15" name="Picture 14" descr="pic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72" y="1210014"/>
            <a:ext cx="4219483" cy="2409030"/>
          </a:xfrm>
          <a:prstGeom prst="rect">
            <a:avLst/>
          </a:prstGeom>
        </p:spPr>
      </p:pic>
      <p:pic>
        <p:nvPicPr>
          <p:cNvPr id="16" name="Picture 15" descr="pic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72" y="1208615"/>
            <a:ext cx="4246711" cy="2410429"/>
          </a:xfrm>
          <a:prstGeom prst="rect">
            <a:avLst/>
          </a:prstGeom>
        </p:spPr>
      </p:pic>
      <p:pic>
        <p:nvPicPr>
          <p:cNvPr id="18" name="Picture 17" descr="pic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9" y="1208616"/>
            <a:ext cx="4219482" cy="23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Closure Execution</a:t>
            </a:r>
            <a:endParaRPr lang="en-US" dirty="0"/>
          </a:p>
        </p:txBody>
      </p:sp>
      <p:pic>
        <p:nvPicPr>
          <p:cNvPr id="11" name="Picture 10" descr="closure-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9" y="1201800"/>
            <a:ext cx="8126170" cy="32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idGain Corp Colors">
      <a:dk1>
        <a:sysClr val="windowText" lastClr="000000"/>
      </a:dk1>
      <a:lt1>
        <a:sysClr val="window" lastClr="FFFFFF"/>
      </a:lt1>
      <a:dk2>
        <a:srgbClr val="646569"/>
      </a:dk2>
      <a:lt2>
        <a:srgbClr val="CCCCCC"/>
      </a:lt2>
      <a:accent1>
        <a:srgbClr val="ED1C24"/>
      </a:accent1>
      <a:accent2>
        <a:srgbClr val="FFDA64"/>
      </a:accent2>
      <a:accent3>
        <a:srgbClr val="FFB359"/>
      </a:accent3>
      <a:accent4>
        <a:srgbClr val="A8C5EB"/>
      </a:accent4>
      <a:accent5>
        <a:srgbClr val="64B1BC"/>
      </a:accent5>
      <a:accent6>
        <a:srgbClr val="9364CC"/>
      </a:accent6>
      <a:hlink>
        <a:srgbClr val="ED1C24"/>
      </a:hlink>
      <a:folHlink>
        <a:srgbClr val="8213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601</Words>
  <Application>Microsoft Macintosh PowerPoint</Application>
  <PresentationFormat>On-screen Show (16:9)</PresentationFormat>
  <Paragraphs>187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Dmitriy Setrakyan</vt:lpstr>
      <vt:lpstr>Agenda</vt:lpstr>
      <vt:lpstr>What is In-Memory Computing?</vt:lpstr>
      <vt:lpstr>Evolution of In-Memory Computing</vt:lpstr>
      <vt:lpstr>Existing Market is Fragmented</vt:lpstr>
      <vt:lpstr>GridGain In-Memory Data Fabric:  Strategic Approach to IMC</vt:lpstr>
      <vt:lpstr>Clustering &amp; Compute</vt:lpstr>
      <vt:lpstr>Automatic Cluster Discovery</vt:lpstr>
      <vt:lpstr>Closure Execution</vt:lpstr>
      <vt:lpstr>Closure Execution</vt:lpstr>
      <vt:lpstr>In-Memory Caching and Data Grid</vt:lpstr>
      <vt:lpstr>Cache Operations</vt:lpstr>
      <vt:lpstr>Cache Transaction</vt:lpstr>
      <vt:lpstr>Distributed Data Structures</vt:lpstr>
      <vt:lpstr>Client-Server vs Affinity Colocation</vt:lpstr>
      <vt:lpstr>In-Memory Streaming &amp; CEP</vt:lpstr>
      <vt:lpstr>Plug-n-Play Hadoop Accelerator</vt:lpstr>
      <vt:lpstr>In-Memory Native MapReduce</vt:lpstr>
      <vt:lpstr>DevOps Management and Monitoring</vt:lpstr>
      <vt:lpstr>Thank You</vt:lpstr>
    </vt:vector>
  </TitlesOfParts>
  <Company>Fresh Ideas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Lyngar</dc:creator>
  <cp:lastModifiedBy>Dmitriy Setrakyan</cp:lastModifiedBy>
  <cp:revision>134</cp:revision>
  <dcterms:created xsi:type="dcterms:W3CDTF">2014-09-18T23:08:09Z</dcterms:created>
  <dcterms:modified xsi:type="dcterms:W3CDTF">2014-11-03T06:44:30Z</dcterms:modified>
</cp:coreProperties>
</file>