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6673453" y="8425160"/>
            <a:ext cx="11037095" cy="5643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6673453" y="6142136"/>
            <a:ext cx="11037095" cy="869157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50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5333999" y="1714499"/>
            <a:ext cx="13716001" cy="10287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quarter" idx="13"/>
          </p:nvPr>
        </p:nvSpPr>
        <p:spPr>
          <a:xfrm>
            <a:off x="7028408" y="2384226"/>
            <a:ext cx="10313791" cy="62418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673453" y="8800207"/>
            <a:ext cx="11037095" cy="150018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673453" y="10353972"/>
            <a:ext cx="11037095" cy="119211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11970028" y="11465718"/>
            <a:ext cx="430550" cy="43735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6673453" y="5116710"/>
            <a:ext cx="11037095" cy="348258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quarter" idx="13"/>
          </p:nvPr>
        </p:nvSpPr>
        <p:spPr>
          <a:xfrm>
            <a:off x="12419707" y="2384226"/>
            <a:ext cx="5625704" cy="86796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6338589" y="2384226"/>
            <a:ext cx="5625704" cy="420588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6338589" y="6737449"/>
            <a:ext cx="5625704" cy="432643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xfrm>
            <a:off x="6338589" y="2183308"/>
            <a:ext cx="11706822" cy="227707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6338589" y="2183308"/>
            <a:ext cx="11706822" cy="227707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sz="half" idx="1"/>
          </p:nvPr>
        </p:nvSpPr>
        <p:spPr>
          <a:xfrm>
            <a:off x="6338589" y="4460378"/>
            <a:ext cx="11706822" cy="6630294"/>
          </a:xfrm>
          <a:prstGeom prst="rect">
            <a:avLst/>
          </a:prstGeom>
        </p:spPr>
        <p:txBody>
          <a:bodyPr anchor="ctr"/>
          <a:lstStyle>
            <a:lvl1pPr marL="567972" indent="-567972" algn="l">
              <a:spcBef>
                <a:spcPts val="5900"/>
              </a:spcBef>
              <a:buSzPct val="75000"/>
              <a:buChar char="•"/>
              <a:defRPr sz="4600"/>
            </a:lvl1pPr>
            <a:lvl2pPr marL="1012472" indent="-567972" algn="l">
              <a:spcBef>
                <a:spcPts val="5900"/>
              </a:spcBef>
              <a:buSzPct val="75000"/>
              <a:buChar char="•"/>
              <a:defRPr sz="4600"/>
            </a:lvl2pPr>
            <a:lvl3pPr marL="1456972" indent="-567972" algn="l">
              <a:spcBef>
                <a:spcPts val="5900"/>
              </a:spcBef>
              <a:buSzPct val="75000"/>
              <a:buChar char="•"/>
              <a:defRPr sz="4600"/>
            </a:lvl3pPr>
            <a:lvl4pPr marL="1901472" indent="-567972" algn="l">
              <a:spcBef>
                <a:spcPts val="5900"/>
              </a:spcBef>
              <a:buSzPct val="75000"/>
              <a:buChar char="•"/>
              <a:defRPr sz="4600"/>
            </a:lvl4pPr>
            <a:lvl5pPr marL="2345972" indent="-567972" algn="l">
              <a:spcBef>
                <a:spcPts val="5900"/>
              </a:spcBef>
              <a:buSzPct val="75000"/>
              <a:buChar char="•"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12419707" y="4460378"/>
            <a:ext cx="5625704" cy="66302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xfrm>
            <a:off x="6338589" y="2183308"/>
            <a:ext cx="11706822" cy="227707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quarter" idx="1"/>
          </p:nvPr>
        </p:nvSpPr>
        <p:spPr>
          <a:xfrm>
            <a:off x="6338589" y="4460378"/>
            <a:ext cx="5625704" cy="6630294"/>
          </a:xfrm>
          <a:prstGeom prst="rect">
            <a:avLst/>
          </a:prstGeom>
        </p:spPr>
        <p:txBody>
          <a:bodyPr anchor="ctr"/>
          <a:lstStyle>
            <a:lvl1pPr marL="440871" indent="-440871" algn="l">
              <a:spcBef>
                <a:spcPts val="4500"/>
              </a:spcBef>
              <a:buSzPct val="75000"/>
              <a:buChar char="•"/>
              <a:defRPr sz="3600"/>
            </a:lvl1pPr>
            <a:lvl2pPr marL="783771" indent="-440871" algn="l">
              <a:spcBef>
                <a:spcPts val="4500"/>
              </a:spcBef>
              <a:buSzPct val="75000"/>
              <a:buChar char="•"/>
              <a:defRPr sz="3600"/>
            </a:lvl2pPr>
            <a:lvl3pPr marL="1126671" indent="-440871" algn="l">
              <a:spcBef>
                <a:spcPts val="4500"/>
              </a:spcBef>
              <a:buSzPct val="75000"/>
              <a:buChar char="•"/>
              <a:defRPr sz="3600"/>
            </a:lvl3pPr>
            <a:lvl4pPr marL="1469571" indent="-440871" algn="l">
              <a:spcBef>
                <a:spcPts val="4500"/>
              </a:spcBef>
              <a:buSzPct val="75000"/>
              <a:buChar char="•"/>
              <a:defRPr sz="3600"/>
            </a:lvl4pPr>
            <a:lvl5pPr marL="1812471" indent="-440871" algn="l">
              <a:spcBef>
                <a:spcPts val="4500"/>
              </a:spcBef>
              <a:buSzPct val="75000"/>
              <a:buChar char="•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sz="half" idx="1"/>
          </p:nvPr>
        </p:nvSpPr>
        <p:spPr>
          <a:xfrm>
            <a:off x="6338589" y="3053952"/>
            <a:ext cx="11706822" cy="7608096"/>
          </a:xfrm>
          <a:prstGeom prst="rect">
            <a:avLst/>
          </a:prstGeom>
        </p:spPr>
        <p:txBody>
          <a:bodyPr anchor="ctr"/>
          <a:lstStyle>
            <a:lvl1pPr marL="567972" indent="-567972" algn="l">
              <a:spcBef>
                <a:spcPts val="5900"/>
              </a:spcBef>
              <a:buSzPct val="75000"/>
              <a:buChar char="•"/>
              <a:defRPr sz="4600"/>
            </a:lvl1pPr>
            <a:lvl2pPr marL="1012472" indent="-567972" algn="l">
              <a:spcBef>
                <a:spcPts val="5900"/>
              </a:spcBef>
              <a:buSzPct val="75000"/>
              <a:buChar char="•"/>
              <a:defRPr sz="4600"/>
            </a:lvl2pPr>
            <a:lvl3pPr marL="1456972" indent="-567972" algn="l">
              <a:spcBef>
                <a:spcPts val="5900"/>
              </a:spcBef>
              <a:buSzPct val="75000"/>
              <a:buChar char="•"/>
              <a:defRPr sz="4600"/>
            </a:lvl3pPr>
            <a:lvl4pPr marL="1901472" indent="-567972" algn="l">
              <a:spcBef>
                <a:spcPts val="5900"/>
              </a:spcBef>
              <a:buSzPct val="75000"/>
              <a:buChar char="•"/>
              <a:defRPr sz="4600"/>
            </a:lvl4pPr>
            <a:lvl5pPr marL="2345972" indent="-567972" algn="l">
              <a:spcBef>
                <a:spcPts val="5900"/>
              </a:spcBef>
              <a:buSzPct val="75000"/>
              <a:buChar char="•"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2419707" y="7085706"/>
            <a:ext cx="5625704" cy="39781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2426265" y="2652116"/>
            <a:ext cx="5625704" cy="39781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quarter" idx="15"/>
          </p:nvPr>
        </p:nvSpPr>
        <p:spPr>
          <a:xfrm>
            <a:off x="6338589" y="2652116"/>
            <a:ext cx="5625704" cy="84117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673453" y="3442394"/>
            <a:ext cx="11037095" cy="34825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673453" y="7018734"/>
            <a:ext cx="11037095" cy="11921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70028" y="11472416"/>
            <a:ext cx="430550" cy="437357"/>
          </a:xfrm>
          <a:prstGeom prst="rect">
            <a:avLst/>
          </a:prstGeom>
          <a:ln w="3175">
            <a:miter lim="400000"/>
          </a:ln>
        </p:spPr>
        <p:txBody>
          <a:bodyPr wrap="none" lIns="53578" tIns="53578" rIns="53578" bIns="53578">
            <a:spAutoFit/>
          </a:bodyPr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tif"/><Relationship Id="rId3" Type="http://schemas.openxmlformats.org/officeDocument/2006/relationships/image" Target="../media/image6.tif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7.tif"/><Relationship Id="rId9" Type="http://schemas.openxmlformats.org/officeDocument/2006/relationships/image" Target="../media/image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8.tif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9.tif"/><Relationship Id="rId19" Type="http://schemas.openxmlformats.org/officeDocument/2006/relationships/image" Target="../media/image10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1.png"/><Relationship Id="rId5" Type="http://schemas.openxmlformats.org/officeDocument/2006/relationships/image" Target="../media/image28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5" Type="http://schemas.openxmlformats.org/officeDocument/2006/relationships/image" Target="../media/image15.tif"/><Relationship Id="rId6" Type="http://schemas.openxmlformats.org/officeDocument/2006/relationships/image" Target="../media/image16.tif"/><Relationship Id="rId7" Type="http://schemas.openxmlformats.org/officeDocument/2006/relationships/image" Target="../media/image17.tif"/><Relationship Id="rId8" Type="http://schemas.openxmlformats.org/officeDocument/2006/relationships/image" Target="../media/image18.tif"/><Relationship Id="rId9" Type="http://schemas.openxmlformats.org/officeDocument/2006/relationships/image" Target="../media/image19.tif"/><Relationship Id="rId10" Type="http://schemas.openxmlformats.org/officeDocument/2006/relationships/image" Target="../media/image20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linkedin.com/in/hansjespersen" TargetMode="External"/><Relationship Id="rId3" Type="http://schemas.openxmlformats.org/officeDocument/2006/relationships/hyperlink" Target="https://github.com/hjespers" TargetMode="Externa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1.tif"/><Relationship Id="rId7" Type="http://schemas.openxmlformats.org/officeDocument/2006/relationships/image" Target="../media/image2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7.png"/><Relationship Id="rId4" Type="http://schemas.openxmlformats.org/officeDocument/2006/relationships/image" Target="../media/image43.png"/><Relationship Id="rId5" Type="http://schemas.openxmlformats.org/officeDocument/2006/relationships/image" Target="../media/image46.png"/><Relationship Id="rId6" Type="http://schemas.openxmlformats.org/officeDocument/2006/relationships/image" Target="../media/image1.png"/><Relationship Id="rId7" Type="http://schemas.openxmlformats.org/officeDocument/2006/relationships/image" Target="../media/image42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3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2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9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xfrm>
            <a:off x="5666630" y="5717883"/>
            <a:ext cx="13492108" cy="1553767"/>
          </a:xfrm>
          <a:prstGeom prst="rect">
            <a:avLst/>
          </a:prstGeom>
        </p:spPr>
        <p:txBody>
          <a:bodyPr/>
          <a:lstStyle>
            <a:lvl1pPr defTabSz="642937">
              <a:defRPr sz="5500">
                <a:solidFill>
                  <a:srgbClr val="23232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Big Data and the Intersection of IT and IoT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4024">
              <a:defRPr sz="10044"/>
            </a:lvl1pPr>
          </a:lstStyle>
          <a:p>
            <a:pPr/>
            <a:r>
              <a:t>Split-brained Things</a:t>
            </a:r>
          </a:p>
        </p:txBody>
      </p:sp>
      <p:pic>
        <p:nvPicPr>
          <p:cNvPr id="20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1435" y="5091112"/>
            <a:ext cx="6661130" cy="535637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IIoT Car</a:t>
            </a:r>
          </a:p>
        </p:txBody>
      </p:sp>
      <p:sp>
        <p:nvSpPr>
          <p:cNvPr id="208" name="Shape 208"/>
          <p:cNvSpPr/>
          <p:nvPr/>
        </p:nvSpPr>
        <p:spPr>
          <a:xfrm>
            <a:off x="3122166" y="5322589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Door Locks</a:t>
            </a:r>
          </a:p>
        </p:txBody>
      </p:sp>
      <p:sp>
        <p:nvSpPr>
          <p:cNvPr id="209" name="Shape 209"/>
          <p:cNvSpPr/>
          <p:nvPr/>
        </p:nvSpPr>
        <p:spPr>
          <a:xfrm>
            <a:off x="3091702" y="7372542"/>
            <a:ext cx="2096276" cy="1393342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Drive-by-Wire</a:t>
            </a:r>
          </a:p>
        </p:txBody>
      </p:sp>
      <p:sp>
        <p:nvSpPr>
          <p:cNvPr id="210" name="Shape 210"/>
          <p:cNvSpPr/>
          <p:nvPr/>
        </p:nvSpPr>
        <p:spPr>
          <a:xfrm>
            <a:off x="3122166" y="9265946"/>
            <a:ext cx="2096276" cy="1549890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Sunroof</a:t>
            </a:r>
          </a:p>
        </p:txBody>
      </p:sp>
      <p:sp>
        <p:nvSpPr>
          <p:cNvPr id="211" name="Shape 211"/>
          <p:cNvSpPr/>
          <p:nvPr/>
        </p:nvSpPr>
        <p:spPr>
          <a:xfrm>
            <a:off x="3091702" y="11315898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Tire Pressure Sensor</a:t>
            </a:r>
          </a:p>
        </p:txBody>
      </p:sp>
      <p:sp>
        <p:nvSpPr>
          <p:cNvPr id="212" name="Shape 212"/>
          <p:cNvSpPr/>
          <p:nvPr/>
        </p:nvSpPr>
        <p:spPr>
          <a:xfrm>
            <a:off x="5528515" y="11315898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Emissions</a:t>
            </a:r>
          </a:p>
        </p:txBody>
      </p:sp>
      <p:sp>
        <p:nvSpPr>
          <p:cNvPr id="213" name="Shape 213"/>
          <p:cNvSpPr/>
          <p:nvPr/>
        </p:nvSpPr>
        <p:spPr>
          <a:xfrm>
            <a:off x="7965327" y="11315898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ODBII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Port</a:t>
            </a:r>
          </a:p>
        </p:txBody>
      </p:sp>
      <p:sp>
        <p:nvSpPr>
          <p:cNvPr id="214" name="Shape 214"/>
          <p:cNvSpPr/>
          <p:nvPr/>
        </p:nvSpPr>
        <p:spPr>
          <a:xfrm>
            <a:off x="10402140" y="11315898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Autopilot</a:t>
            </a:r>
          </a:p>
        </p:txBody>
      </p:sp>
      <p:sp>
        <p:nvSpPr>
          <p:cNvPr id="215" name="Shape 215"/>
          <p:cNvSpPr/>
          <p:nvPr/>
        </p:nvSpPr>
        <p:spPr>
          <a:xfrm>
            <a:off x="5528515" y="5322589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Ignition</a:t>
            </a:r>
          </a:p>
        </p:txBody>
      </p:sp>
      <p:sp>
        <p:nvSpPr>
          <p:cNvPr id="216" name="Shape 216"/>
          <p:cNvSpPr/>
          <p:nvPr/>
        </p:nvSpPr>
        <p:spPr>
          <a:xfrm>
            <a:off x="5528515" y="7294267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Parking Sensor</a:t>
            </a:r>
          </a:p>
        </p:txBody>
      </p:sp>
      <p:sp>
        <p:nvSpPr>
          <p:cNvPr id="217" name="Shape 217"/>
          <p:cNvSpPr/>
          <p:nvPr/>
        </p:nvSpPr>
        <p:spPr>
          <a:xfrm>
            <a:off x="5528515" y="9305083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Backup Camera</a:t>
            </a:r>
          </a:p>
        </p:txBody>
      </p:sp>
      <p:sp>
        <p:nvSpPr>
          <p:cNvPr id="218" name="Shape 218"/>
          <p:cNvSpPr/>
          <p:nvPr/>
        </p:nvSpPr>
        <p:spPr>
          <a:xfrm>
            <a:off x="7965327" y="5322589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Airbag</a:t>
            </a:r>
          </a:p>
        </p:txBody>
      </p:sp>
      <p:sp>
        <p:nvSpPr>
          <p:cNvPr id="219" name="Shape 219"/>
          <p:cNvSpPr/>
          <p:nvPr/>
        </p:nvSpPr>
        <p:spPr>
          <a:xfrm>
            <a:off x="7965327" y="7294267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Mirror</a:t>
            </a:r>
          </a:p>
        </p:txBody>
      </p:sp>
      <p:sp>
        <p:nvSpPr>
          <p:cNvPr id="220" name="Shape 220"/>
          <p:cNvSpPr/>
          <p:nvPr/>
        </p:nvSpPr>
        <p:spPr>
          <a:xfrm>
            <a:off x="7934864" y="9305083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Seat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Motor/Heater</a:t>
            </a:r>
          </a:p>
        </p:txBody>
      </p:sp>
      <p:sp>
        <p:nvSpPr>
          <p:cNvPr id="221" name="Shape 221"/>
          <p:cNvSpPr/>
          <p:nvPr/>
        </p:nvSpPr>
        <p:spPr>
          <a:xfrm>
            <a:off x="10341213" y="9305083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HVAC</a:t>
            </a:r>
          </a:p>
        </p:txBody>
      </p:sp>
      <p:sp>
        <p:nvSpPr>
          <p:cNvPr id="222" name="Shape 222"/>
          <p:cNvSpPr/>
          <p:nvPr/>
        </p:nvSpPr>
        <p:spPr>
          <a:xfrm>
            <a:off x="10402140" y="7294267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Headlights</a:t>
            </a:r>
          </a:p>
        </p:txBody>
      </p:sp>
      <p:pic>
        <p:nvPicPr>
          <p:cNvPr id="223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65864" y="7784935"/>
            <a:ext cx="6846157" cy="292324"/>
          </a:xfrm>
          <a:prstGeom prst="rect">
            <a:avLst/>
          </a:prstGeom>
        </p:spPr>
      </p:pic>
      <p:pic>
        <p:nvPicPr>
          <p:cNvPr id="225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65864" y="9756613"/>
            <a:ext cx="6846157" cy="292325"/>
          </a:xfrm>
          <a:prstGeom prst="rect">
            <a:avLst/>
          </a:prstGeom>
        </p:spPr>
      </p:pic>
      <p:sp>
        <p:nvSpPr>
          <p:cNvPr id="227" name="Shape 227"/>
          <p:cNvSpPr/>
          <p:nvPr/>
        </p:nvSpPr>
        <p:spPr>
          <a:xfrm>
            <a:off x="17026956" y="6636610"/>
            <a:ext cx="2522088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CAN Bus</a:t>
            </a:r>
          </a:p>
        </p:txBody>
      </p:sp>
      <p:sp>
        <p:nvSpPr>
          <p:cNvPr id="228" name="Shape 228"/>
          <p:cNvSpPr/>
          <p:nvPr/>
        </p:nvSpPr>
        <p:spPr>
          <a:xfrm>
            <a:off x="17189072" y="8763860"/>
            <a:ext cx="2197856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LIN Bus</a:t>
            </a:r>
          </a:p>
        </p:txBody>
      </p:sp>
      <p:sp>
        <p:nvSpPr>
          <p:cNvPr id="229" name="Shape 229"/>
          <p:cNvSpPr/>
          <p:nvPr/>
        </p:nvSpPr>
        <p:spPr>
          <a:xfrm>
            <a:off x="10402140" y="5322589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e-Brakes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1870">
              <a:defRPr sz="8964"/>
            </a:lvl1pPr>
          </a:lstStyle>
          <a:p>
            <a:pPr/>
            <a:r>
              <a:t>The Consumer IoT Car</a:t>
            </a:r>
          </a:p>
        </p:txBody>
      </p:sp>
      <p:sp>
        <p:nvSpPr>
          <p:cNvPr id="232" name="Shape 232"/>
          <p:cNvSpPr/>
          <p:nvPr/>
        </p:nvSpPr>
        <p:spPr>
          <a:xfrm>
            <a:off x="3122166" y="5322589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Dashboard</a:t>
            </a:r>
          </a:p>
        </p:txBody>
      </p:sp>
      <p:sp>
        <p:nvSpPr>
          <p:cNvPr id="233" name="Shape 233"/>
          <p:cNvSpPr/>
          <p:nvPr/>
        </p:nvSpPr>
        <p:spPr>
          <a:xfrm>
            <a:off x="3091702" y="7372542"/>
            <a:ext cx="2096276" cy="1393342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Console</a:t>
            </a:r>
          </a:p>
        </p:txBody>
      </p:sp>
      <p:sp>
        <p:nvSpPr>
          <p:cNvPr id="234" name="Shape 234"/>
          <p:cNvSpPr/>
          <p:nvPr/>
        </p:nvSpPr>
        <p:spPr>
          <a:xfrm>
            <a:off x="3122166" y="9265946"/>
            <a:ext cx="2096276" cy="1549890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Audio</a:t>
            </a:r>
          </a:p>
        </p:txBody>
      </p:sp>
      <p:sp>
        <p:nvSpPr>
          <p:cNvPr id="235" name="Shape 235"/>
          <p:cNvSpPr/>
          <p:nvPr/>
        </p:nvSpPr>
        <p:spPr>
          <a:xfrm>
            <a:off x="3091702" y="11315898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Bluetooth</a:t>
            </a:r>
          </a:p>
        </p:txBody>
      </p:sp>
      <p:sp>
        <p:nvSpPr>
          <p:cNvPr id="236" name="Shape 236"/>
          <p:cNvSpPr/>
          <p:nvPr/>
        </p:nvSpPr>
        <p:spPr>
          <a:xfrm>
            <a:off x="5528515" y="11315898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Seatback 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Display</a:t>
            </a:r>
          </a:p>
        </p:txBody>
      </p:sp>
      <p:sp>
        <p:nvSpPr>
          <p:cNvPr id="237" name="Shape 237"/>
          <p:cNvSpPr/>
          <p:nvPr/>
        </p:nvSpPr>
        <p:spPr>
          <a:xfrm>
            <a:off x="7965327" y="11315898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Slacker</a:t>
            </a:r>
          </a:p>
        </p:txBody>
      </p:sp>
      <p:sp>
        <p:nvSpPr>
          <p:cNvPr id="238" name="Shape 238"/>
          <p:cNvSpPr/>
          <p:nvPr/>
        </p:nvSpPr>
        <p:spPr>
          <a:xfrm>
            <a:off x="10402140" y="11315898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WiFi/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Hotspot</a:t>
            </a:r>
          </a:p>
        </p:txBody>
      </p:sp>
      <p:sp>
        <p:nvSpPr>
          <p:cNvPr id="239" name="Shape 239"/>
          <p:cNvSpPr/>
          <p:nvPr/>
        </p:nvSpPr>
        <p:spPr>
          <a:xfrm>
            <a:off x="5528515" y="5322589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Head-end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Unit</a:t>
            </a:r>
          </a:p>
        </p:txBody>
      </p:sp>
      <p:sp>
        <p:nvSpPr>
          <p:cNvPr id="240" name="Shape 240"/>
          <p:cNvSpPr/>
          <p:nvPr/>
        </p:nvSpPr>
        <p:spPr>
          <a:xfrm>
            <a:off x="5528515" y="7294267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Navigation</a:t>
            </a:r>
          </a:p>
        </p:txBody>
      </p:sp>
      <p:sp>
        <p:nvSpPr>
          <p:cNvPr id="241" name="Shape 241"/>
          <p:cNvSpPr/>
          <p:nvPr/>
        </p:nvSpPr>
        <p:spPr>
          <a:xfrm>
            <a:off x="5528515" y="9305083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Voice Control</a:t>
            </a:r>
          </a:p>
        </p:txBody>
      </p:sp>
      <p:sp>
        <p:nvSpPr>
          <p:cNvPr id="242" name="Shape 242"/>
          <p:cNvSpPr/>
          <p:nvPr/>
        </p:nvSpPr>
        <p:spPr>
          <a:xfrm>
            <a:off x="10402140" y="7294267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USB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Port</a:t>
            </a:r>
          </a:p>
        </p:txBody>
      </p:sp>
      <p:sp>
        <p:nvSpPr>
          <p:cNvPr id="243" name="Shape 243"/>
          <p:cNvSpPr/>
          <p:nvPr/>
        </p:nvSpPr>
        <p:spPr>
          <a:xfrm>
            <a:off x="7965327" y="5322589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Audio Port</a:t>
            </a:r>
          </a:p>
        </p:txBody>
      </p:sp>
      <p:sp>
        <p:nvSpPr>
          <p:cNvPr id="244" name="Shape 244"/>
          <p:cNvSpPr/>
          <p:nvPr/>
        </p:nvSpPr>
        <p:spPr>
          <a:xfrm>
            <a:off x="7934864" y="9305083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Pandora</a:t>
            </a:r>
          </a:p>
        </p:txBody>
      </p:sp>
      <p:sp>
        <p:nvSpPr>
          <p:cNvPr id="245" name="Shape 245"/>
          <p:cNvSpPr/>
          <p:nvPr/>
        </p:nvSpPr>
        <p:spPr>
          <a:xfrm>
            <a:off x="10341213" y="9305083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Text to  Speech</a:t>
            </a:r>
          </a:p>
        </p:txBody>
      </p:sp>
      <p:sp>
        <p:nvSpPr>
          <p:cNvPr id="246" name="Shape 246"/>
          <p:cNvSpPr/>
          <p:nvPr/>
        </p:nvSpPr>
        <p:spPr>
          <a:xfrm>
            <a:off x="7934864" y="7313836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Yelp</a:t>
            </a:r>
          </a:p>
        </p:txBody>
      </p:sp>
      <p:pic>
        <p:nvPicPr>
          <p:cNvPr id="247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65864" y="7784935"/>
            <a:ext cx="6846157" cy="292324"/>
          </a:xfrm>
          <a:prstGeom prst="rect">
            <a:avLst/>
          </a:prstGeom>
        </p:spPr>
      </p:pic>
      <p:pic>
        <p:nvPicPr>
          <p:cNvPr id="249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65864" y="9756613"/>
            <a:ext cx="6846157" cy="292325"/>
          </a:xfrm>
          <a:prstGeom prst="rect">
            <a:avLst/>
          </a:prstGeom>
        </p:spPr>
      </p:pic>
      <p:sp>
        <p:nvSpPr>
          <p:cNvPr id="251" name="Shape 251"/>
          <p:cNvSpPr/>
          <p:nvPr/>
        </p:nvSpPr>
        <p:spPr>
          <a:xfrm>
            <a:off x="15690891" y="6636610"/>
            <a:ext cx="5194218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A/V Wiring Harness</a:t>
            </a:r>
          </a:p>
        </p:txBody>
      </p:sp>
      <p:sp>
        <p:nvSpPr>
          <p:cNvPr id="252" name="Shape 252"/>
          <p:cNvSpPr/>
          <p:nvPr/>
        </p:nvSpPr>
        <p:spPr>
          <a:xfrm>
            <a:off x="15592745" y="8763860"/>
            <a:ext cx="5390510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Automotive Ethernet</a:t>
            </a:r>
          </a:p>
        </p:txBody>
      </p:sp>
      <p:sp>
        <p:nvSpPr>
          <p:cNvPr id="253" name="Shape 253"/>
          <p:cNvSpPr/>
          <p:nvPr/>
        </p:nvSpPr>
        <p:spPr>
          <a:xfrm>
            <a:off x="10402140" y="5322589"/>
            <a:ext cx="2096276" cy="154989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3G/4G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title"/>
          </p:nvPr>
        </p:nvSpPr>
        <p:spPr>
          <a:xfrm>
            <a:off x="6138564" y="1447601"/>
            <a:ext cx="11706822" cy="2277071"/>
          </a:xfrm>
          <a:prstGeom prst="rect">
            <a:avLst/>
          </a:prstGeom>
        </p:spPr>
        <p:txBody>
          <a:bodyPr/>
          <a:lstStyle>
            <a:lvl1pPr defTabSz="476488">
              <a:defRPr sz="6264"/>
            </a:lvl1pPr>
          </a:lstStyle>
          <a:p>
            <a:pPr/>
            <a:r>
              <a:t>Connected Car User Experience</a:t>
            </a:r>
          </a:p>
        </p:txBody>
      </p:sp>
      <p:pic>
        <p:nvPicPr>
          <p:cNvPr id="25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0265" y="4222750"/>
            <a:ext cx="2362201" cy="3937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5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86975" y="4095750"/>
            <a:ext cx="3810000" cy="3810000"/>
          </a:xfrm>
          <a:prstGeom prst="rect">
            <a:avLst/>
          </a:prstGeom>
          <a:ln w="3175"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10390050" y="4010421"/>
            <a:ext cx="3203849" cy="8056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>
                <a:solidFill>
                  <a:srgbClr val="FEFEFE"/>
                </a:solidFill>
              </a:defRPr>
            </a:lvl1pPr>
          </a:lstStyle>
          <a:p>
            <a:pPr/>
            <a:r>
              <a:t>Mothership </a:t>
            </a:r>
          </a:p>
        </p:txBody>
      </p:sp>
      <p:sp>
        <p:nvSpPr>
          <p:cNvPr id="259" name="Shape 259"/>
          <p:cNvSpPr/>
          <p:nvPr/>
        </p:nvSpPr>
        <p:spPr>
          <a:xfrm>
            <a:off x="8624801" y="5538964"/>
            <a:ext cx="1320973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APIs</a:t>
            </a:r>
          </a:p>
        </p:txBody>
      </p:sp>
      <p:sp>
        <p:nvSpPr>
          <p:cNvPr id="260" name="Shape 260"/>
          <p:cNvSpPr/>
          <p:nvPr/>
        </p:nvSpPr>
        <p:spPr>
          <a:xfrm>
            <a:off x="18015046" y="4163792"/>
            <a:ext cx="3038537" cy="1773257"/>
          </a:xfrm>
          <a:prstGeom prst="roundRect">
            <a:avLst>
              <a:gd name="adj" fmla="val 24853"/>
            </a:avLst>
          </a:prstGeom>
          <a:blipFill>
            <a:blip r:embed="rId4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Big Data &amp; Analytics</a:t>
            </a:r>
          </a:p>
        </p:txBody>
      </p:sp>
      <p:pic>
        <p:nvPicPr>
          <p:cNvPr id="261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13860657" y="6391948"/>
            <a:ext cx="6132318" cy="299399"/>
          </a:xfrm>
          <a:prstGeom prst="rect">
            <a:avLst/>
          </a:prstGeom>
        </p:spPr>
      </p:pic>
      <p:pic>
        <p:nvPicPr>
          <p:cNvPr id="263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0800000">
            <a:off x="6699160" y="5192238"/>
            <a:ext cx="3384687" cy="299399"/>
          </a:xfrm>
          <a:prstGeom prst="rect">
            <a:avLst/>
          </a:prstGeom>
        </p:spPr>
      </p:pic>
      <p:pic>
        <p:nvPicPr>
          <p:cNvPr id="265" name="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0800000">
            <a:off x="6743380" y="6393391"/>
            <a:ext cx="3384688" cy="299400"/>
          </a:xfrm>
          <a:prstGeom prst="rect">
            <a:avLst/>
          </a:prstGeom>
        </p:spPr>
      </p:pic>
      <p:pic>
        <p:nvPicPr>
          <p:cNvPr id="267" name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68656" y="4222750"/>
            <a:ext cx="2362201" cy="3937001"/>
          </a:xfrm>
          <a:prstGeom prst="rect">
            <a:avLst/>
          </a:prstGeom>
          <a:ln w="3175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10004209" y="9709187"/>
            <a:ext cx="3973092" cy="2950177"/>
          </a:xfrm>
          <a:prstGeom prst="roundRect">
            <a:avLst>
              <a:gd name="adj" fmla="val 19533"/>
            </a:avLst>
          </a:prstGeom>
          <a:blipFill>
            <a:blip r:embed="rId9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Slacker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TuneIn Radio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Google Maps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Navigation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Browser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App SDK?</a:t>
            </a:r>
          </a:p>
        </p:txBody>
      </p:sp>
      <p:sp>
        <p:nvSpPr>
          <p:cNvPr id="269" name="Shape 269"/>
          <p:cNvSpPr/>
          <p:nvPr/>
        </p:nvSpPr>
        <p:spPr>
          <a:xfrm>
            <a:off x="17767594" y="6016439"/>
            <a:ext cx="3533441" cy="1683122"/>
          </a:xfrm>
          <a:prstGeom prst="roundRect">
            <a:avLst>
              <a:gd name="adj" fmla="val 26184"/>
            </a:avLst>
          </a:prstGeom>
          <a:blipFill>
            <a:blip r:embed="rId4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OTA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Firmware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Updates</a:t>
            </a:r>
          </a:p>
        </p:txBody>
      </p:sp>
      <p:pic>
        <p:nvPicPr>
          <p:cNvPr id="270" name="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891209" y="5192238"/>
            <a:ext cx="4189039" cy="299399"/>
          </a:xfrm>
          <a:prstGeom prst="rect">
            <a:avLst/>
          </a:prstGeom>
        </p:spPr>
      </p:pic>
      <p:pic>
        <p:nvPicPr>
          <p:cNvPr id="272" name="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0800000">
            <a:off x="6699160" y="10486551"/>
            <a:ext cx="3384687" cy="299399"/>
          </a:xfrm>
          <a:prstGeom prst="rect">
            <a:avLst/>
          </a:prstGeom>
        </p:spPr>
      </p:pic>
      <p:pic>
        <p:nvPicPr>
          <p:cNvPr id="274" name="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643212" y="11352885"/>
            <a:ext cx="3384687" cy="299400"/>
          </a:xfrm>
          <a:prstGeom prst="rect">
            <a:avLst/>
          </a:prstGeom>
        </p:spPr>
      </p:pic>
      <p:pic>
        <p:nvPicPr>
          <p:cNvPr id="276" name="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5400000">
            <a:off x="11133001" y="8625771"/>
            <a:ext cx="1717948" cy="299399"/>
          </a:xfrm>
          <a:prstGeom prst="rect">
            <a:avLst/>
          </a:prstGeom>
        </p:spPr>
      </p:pic>
      <p:pic>
        <p:nvPicPr>
          <p:cNvPr id="278" name="pasted-image.tif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47812" y="9705975"/>
            <a:ext cx="5157733" cy="3593221"/>
          </a:xfrm>
          <a:prstGeom prst="rect">
            <a:avLst/>
          </a:prstGeom>
          <a:ln w="3175">
            <a:miter lim="400000"/>
          </a:ln>
        </p:spPr>
      </p:pic>
      <p:pic>
        <p:nvPicPr>
          <p:cNvPr id="279" name="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5400000">
            <a:off x="1810107" y="8800576"/>
            <a:ext cx="1482400" cy="299399"/>
          </a:xfrm>
          <a:prstGeom prst="rect">
            <a:avLst/>
          </a:prstGeom>
        </p:spPr>
      </p:pic>
      <p:pic>
        <p:nvPicPr>
          <p:cNvPr id="281" name="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2093241" y="8765750"/>
            <a:ext cx="1471227" cy="299399"/>
          </a:xfrm>
          <a:prstGeom prst="rect">
            <a:avLst/>
          </a:prstGeom>
        </p:spPr>
      </p:pic>
      <p:sp>
        <p:nvSpPr>
          <p:cNvPr id="283" name="Shape 283"/>
          <p:cNvSpPr/>
          <p:nvPr/>
        </p:nvSpPr>
        <p:spPr>
          <a:xfrm>
            <a:off x="14492548" y="5538964"/>
            <a:ext cx="1353688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Data</a:t>
            </a:r>
          </a:p>
        </p:txBody>
      </p:sp>
      <p:pic>
        <p:nvPicPr>
          <p:cNvPr id="284" name="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9489016">
            <a:off x="6231222" y="7984417"/>
            <a:ext cx="4120674" cy="299399"/>
          </a:xfrm>
          <a:prstGeom prst="rect">
            <a:avLst/>
          </a:prstGeom>
        </p:spPr>
      </p:pic>
      <p:pic>
        <p:nvPicPr>
          <p:cNvPr id="286" name="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19494569">
            <a:off x="6362186" y="8760896"/>
            <a:ext cx="4093504" cy="299399"/>
          </a:xfrm>
          <a:prstGeom prst="rect">
            <a:avLst/>
          </a:prstGeom>
        </p:spPr>
      </p:pic>
      <p:pic>
        <p:nvPicPr>
          <p:cNvPr id="288" name="pasted-image.tif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7414948" y="5439371"/>
            <a:ext cx="1004845" cy="1004844"/>
          </a:xfrm>
          <a:prstGeom prst="rect">
            <a:avLst/>
          </a:prstGeom>
          <a:ln w="3175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2933220" y="8530034"/>
            <a:ext cx="2750510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Bluetooth </a:t>
            </a:r>
          </a:p>
        </p:txBody>
      </p:sp>
      <p:sp>
        <p:nvSpPr>
          <p:cNvPr id="290" name="Shape 290"/>
          <p:cNvSpPr/>
          <p:nvPr/>
        </p:nvSpPr>
        <p:spPr>
          <a:xfrm>
            <a:off x="14413719" y="10781447"/>
            <a:ext cx="4718096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3rd Party (really?)</a:t>
            </a:r>
          </a:p>
        </p:txBody>
      </p:sp>
      <p:sp>
        <p:nvSpPr>
          <p:cNvPr id="291" name="Shape 291"/>
          <p:cNvSpPr/>
          <p:nvPr/>
        </p:nvSpPr>
        <p:spPr>
          <a:xfrm rot="19592836">
            <a:off x="7665001" y="8186842"/>
            <a:ext cx="1255542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/>
          <a:p>
            <a:pPr/>
            <a:r>
              <a:t>VPN</a:t>
            </a:r>
          </a:p>
        </p:txBody>
      </p:sp>
      <p:pic>
        <p:nvPicPr>
          <p:cNvPr id="292" name="pasted-image.tif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5927585" y="9078516"/>
            <a:ext cx="804069" cy="804069"/>
          </a:xfrm>
          <a:prstGeom prst="rect">
            <a:avLst/>
          </a:prstGeom>
          <a:ln w="3175">
            <a:miter lim="400000"/>
          </a:ln>
        </p:spPr>
      </p:pic>
      <p:pic>
        <p:nvPicPr>
          <p:cNvPr id="293" name="pasted-image.tif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6090636" y="5439371"/>
            <a:ext cx="1004844" cy="1004844"/>
          </a:xfrm>
          <a:prstGeom prst="rect">
            <a:avLst/>
          </a:prstGeom>
          <a:ln w="3175">
            <a:miter lim="400000"/>
          </a:ln>
        </p:spPr>
      </p:pic>
      <p:pic>
        <p:nvPicPr>
          <p:cNvPr id="294" name="pasted-image.tif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6789224" y="4374597"/>
            <a:ext cx="804069" cy="80406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18595"/>
          <a:stretch>
            <a:fillRect/>
          </a:stretch>
        </p:blipFill>
        <p:spPr>
          <a:xfrm>
            <a:off x="3567112" y="3429000"/>
            <a:ext cx="8026401" cy="5582730"/>
          </a:xfrm>
          <a:prstGeom prst="rect">
            <a:avLst/>
          </a:prstGeom>
          <a:ln w="3175">
            <a:miter lim="400000"/>
          </a:ln>
        </p:spPr>
      </p:pic>
      <p:pic>
        <p:nvPicPr>
          <p:cNvPr id="297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l="0" t="0" r="22322" b="0"/>
          <a:stretch>
            <a:fillRect/>
          </a:stretch>
        </p:blipFill>
        <p:spPr>
          <a:xfrm>
            <a:off x="11984658" y="3516312"/>
            <a:ext cx="7955216" cy="5476256"/>
          </a:xfrm>
          <a:prstGeom prst="rect">
            <a:avLst/>
          </a:prstGeom>
          <a:ln w="3175">
            <a:miter lim="400000"/>
          </a:ln>
        </p:spPr>
      </p:pic>
      <p:sp>
        <p:nvSpPr>
          <p:cNvPr id="298" name="Shape 298"/>
          <p:cNvSpPr/>
          <p:nvPr>
            <p:ph type="title" idx="4294967295"/>
          </p:nvPr>
        </p:nvSpPr>
        <p:spPr>
          <a:xfrm>
            <a:off x="4276204" y="9708058"/>
            <a:ext cx="15252652" cy="2277072"/>
          </a:xfrm>
          <a:prstGeom prst="rect">
            <a:avLst/>
          </a:prstGeom>
        </p:spPr>
        <p:txBody>
          <a:bodyPr anchor="ctr"/>
          <a:lstStyle/>
          <a:p>
            <a:pPr defTabSz="353258">
              <a:defRPr sz="4644"/>
            </a:pPr>
            <a:r>
              <a:t>We need more open IoT</a:t>
            </a:r>
          </a:p>
          <a:p>
            <a:pPr defTabSz="353258">
              <a:defRPr sz="4644"/>
            </a:pPr>
            <a:r>
              <a:t>less central control</a:t>
            </a:r>
          </a:p>
        </p:txBody>
      </p:sp>
      <p:pic>
        <p:nvPicPr>
          <p:cNvPr id="29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01125" y="1071562"/>
            <a:ext cx="5334000" cy="32385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83287">
              <a:defRPr sz="7668"/>
            </a:lvl1pPr>
          </a:lstStyle>
          <a:p>
            <a:pPr/>
            <a:r>
              <a:t>Split-brained Data Centers</a:t>
            </a:r>
          </a:p>
        </p:txBody>
      </p:sp>
      <p:pic>
        <p:nvPicPr>
          <p:cNvPr id="30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1435" y="5091112"/>
            <a:ext cx="6661130" cy="535637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7933">
              <a:defRPr sz="7992"/>
            </a:lvl1pPr>
          </a:lstStyle>
          <a:p>
            <a:pPr/>
            <a:r>
              <a:t>Split-brained Data Center</a:t>
            </a:r>
          </a:p>
        </p:txBody>
      </p:sp>
      <p:sp>
        <p:nvSpPr>
          <p:cNvPr id="305" name="Shape 305"/>
          <p:cNvSpPr/>
          <p:nvPr/>
        </p:nvSpPr>
        <p:spPr>
          <a:xfrm>
            <a:off x="6295724" y="4269035"/>
            <a:ext cx="3277413" cy="895902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/>
            </a:lvl1pPr>
          </a:lstStyle>
          <a:p>
            <a:pPr/>
            <a:r>
              <a:t>DMZ</a:t>
            </a:r>
          </a:p>
        </p:txBody>
      </p:sp>
      <p:sp>
        <p:nvSpPr>
          <p:cNvPr id="306" name="Shape 306"/>
          <p:cNvSpPr/>
          <p:nvPr/>
        </p:nvSpPr>
        <p:spPr>
          <a:xfrm>
            <a:off x="9648666" y="11025684"/>
            <a:ext cx="8439610" cy="2162970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sx="100000" sy="100000" kx="0" ky="0" algn="b" rotWithShape="0" blurRad="12700" dist="12700" dir="2388334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Big Data</a:t>
            </a:r>
          </a:p>
        </p:txBody>
      </p:sp>
      <p:sp>
        <p:nvSpPr>
          <p:cNvPr id="307" name="Shape 307"/>
          <p:cNvSpPr/>
          <p:nvPr/>
        </p:nvSpPr>
        <p:spPr>
          <a:xfrm>
            <a:off x="9648666" y="4279267"/>
            <a:ext cx="8439610" cy="2162970"/>
          </a:xfrm>
          <a:prstGeom prst="rect">
            <a:avLst/>
          </a:prstGeom>
          <a:blipFill>
            <a:blip r:embed="rId3"/>
          </a:blipFill>
          <a:ln w="3175">
            <a:miter lim="400000"/>
          </a:ln>
          <a:effectLst>
            <a:outerShdw sx="100000" sy="100000" kx="0" ky="0" algn="b" rotWithShape="0" blurRad="25400" dist="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IoT</a:t>
            </a:r>
          </a:p>
        </p:txBody>
      </p:sp>
      <p:sp>
        <p:nvSpPr>
          <p:cNvPr id="308" name="Shape 308"/>
          <p:cNvSpPr/>
          <p:nvPr/>
        </p:nvSpPr>
        <p:spPr>
          <a:xfrm>
            <a:off x="9648666" y="8779486"/>
            <a:ext cx="8439610" cy="2162970"/>
          </a:xfrm>
          <a:prstGeom prst="rect">
            <a:avLst/>
          </a:prstGeom>
          <a:blipFill>
            <a:blip r:embed="rId4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Legacy</a:t>
            </a:r>
          </a:p>
        </p:txBody>
      </p:sp>
      <p:sp>
        <p:nvSpPr>
          <p:cNvPr id="309" name="Shape 309"/>
          <p:cNvSpPr/>
          <p:nvPr/>
        </p:nvSpPr>
        <p:spPr>
          <a:xfrm>
            <a:off x="9648666" y="6533288"/>
            <a:ext cx="8439610" cy="2162969"/>
          </a:xfrm>
          <a:prstGeom prst="rect">
            <a:avLst/>
          </a:prstGeom>
          <a:blipFill>
            <a:blip r:embed="rId5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Private Cloud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99717">
              <a:defRPr sz="7884"/>
            </a:lvl1pPr>
          </a:lstStyle>
          <a:p>
            <a:pPr/>
            <a:r>
              <a:t>IoT Specific Infrastructure</a:t>
            </a:r>
          </a:p>
        </p:txBody>
      </p:sp>
      <p:sp>
        <p:nvSpPr>
          <p:cNvPr id="312" name="Shape 312"/>
          <p:cNvSpPr/>
          <p:nvPr>
            <p:ph type="body" sz="half" idx="1"/>
          </p:nvPr>
        </p:nvSpPr>
        <p:spPr>
          <a:xfrm>
            <a:off x="13910964" y="4793753"/>
            <a:ext cx="11706822" cy="7717236"/>
          </a:xfrm>
          <a:prstGeom prst="rect">
            <a:avLst/>
          </a:prstGeom>
        </p:spPr>
        <p:txBody>
          <a:bodyPr/>
          <a:lstStyle/>
          <a:p>
            <a:pPr lvl="1" marL="708730" indent="-397580" defTabSz="575071">
              <a:spcBef>
                <a:spcPts val="4100"/>
              </a:spcBef>
              <a:defRPr sz="3220"/>
            </a:pPr>
            <a:r>
              <a:t>Device Registry</a:t>
            </a:r>
          </a:p>
          <a:p>
            <a:pPr lvl="1" marL="708730" indent="-397580" defTabSz="575071">
              <a:spcBef>
                <a:spcPts val="4100"/>
              </a:spcBef>
              <a:defRPr sz="3220"/>
            </a:pPr>
            <a:r>
              <a:t>Device Security</a:t>
            </a:r>
          </a:p>
          <a:p>
            <a:pPr lvl="1" marL="708730" indent="-397580" defTabSz="575071">
              <a:spcBef>
                <a:spcPts val="4100"/>
              </a:spcBef>
              <a:defRPr sz="3220"/>
            </a:pPr>
            <a:r>
              <a:t>Device Connectivity</a:t>
            </a:r>
          </a:p>
          <a:p>
            <a:pPr lvl="1" marL="708730" indent="-397580" defTabSz="575071">
              <a:spcBef>
                <a:spcPts val="4100"/>
              </a:spcBef>
              <a:defRPr sz="3220"/>
            </a:pPr>
            <a:r>
              <a:t>Device LifeCycle Management</a:t>
            </a:r>
          </a:p>
          <a:p>
            <a:pPr lvl="1" marL="708730" indent="-397580" defTabSz="575071">
              <a:spcBef>
                <a:spcPts val="4100"/>
              </a:spcBef>
              <a:defRPr sz="3220"/>
            </a:pPr>
            <a:r>
              <a:t>IoT Data Validation &amp; Management</a:t>
            </a:r>
          </a:p>
          <a:p>
            <a:pPr lvl="1" marL="708730" indent="-397580" defTabSz="575071">
              <a:spcBef>
                <a:spcPts val="4100"/>
              </a:spcBef>
              <a:defRPr sz="3220"/>
            </a:pPr>
            <a:r>
              <a:t>IoT Data Routing Rules</a:t>
            </a:r>
          </a:p>
          <a:p>
            <a:pPr lvl="1" marL="708730" indent="-397580" defTabSz="575071">
              <a:spcBef>
                <a:spcPts val="4100"/>
              </a:spcBef>
              <a:defRPr sz="3220"/>
            </a:pPr>
            <a:r>
              <a:t>IoT SLA Monitoring</a:t>
            </a:r>
          </a:p>
          <a:p>
            <a:pPr lvl="1" marL="708730" indent="-397580" defTabSz="575071">
              <a:spcBef>
                <a:spcPts val="4100"/>
              </a:spcBef>
              <a:defRPr sz="3220"/>
            </a:pPr>
            <a:r>
              <a:t>IoT Usage Metering &amp; Billing</a:t>
            </a:r>
          </a:p>
        </p:txBody>
      </p:sp>
      <p:pic>
        <p:nvPicPr>
          <p:cNvPr id="31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5077" y="4831782"/>
            <a:ext cx="9987232" cy="771740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title"/>
          </p:nvPr>
        </p:nvSpPr>
        <p:spPr>
          <a:xfrm>
            <a:off x="6338589" y="1813359"/>
            <a:ext cx="11706822" cy="2277072"/>
          </a:xfrm>
          <a:prstGeom prst="rect">
            <a:avLst/>
          </a:prstGeom>
        </p:spPr>
        <p:txBody>
          <a:bodyPr/>
          <a:lstStyle>
            <a:lvl1pPr>
              <a:defRPr sz="7500"/>
            </a:lvl1pPr>
          </a:lstStyle>
          <a:p>
            <a:pPr/>
            <a:r>
              <a:t>Cloud Infrastructure</a:t>
            </a:r>
          </a:p>
        </p:txBody>
      </p:sp>
      <p:pic>
        <p:nvPicPr>
          <p:cNvPr id="31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2537" y="4205287"/>
            <a:ext cx="13004801" cy="9258301"/>
          </a:xfrm>
          <a:prstGeom prst="rect">
            <a:avLst/>
          </a:prstGeom>
          <a:ln w="3175">
            <a:miter lim="400000"/>
          </a:ln>
        </p:spPr>
      </p:pic>
      <p:pic>
        <p:nvPicPr>
          <p:cNvPr id="31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15835" y="3876117"/>
            <a:ext cx="1638301" cy="1638301"/>
          </a:xfrm>
          <a:prstGeom prst="rect">
            <a:avLst/>
          </a:prstGeom>
          <a:ln w="3175">
            <a:miter lim="400000"/>
          </a:ln>
        </p:spPr>
      </p:pic>
      <p:pic>
        <p:nvPicPr>
          <p:cNvPr id="318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85074" y="3895167"/>
            <a:ext cx="1600201" cy="1600201"/>
          </a:xfrm>
          <a:prstGeom prst="rect">
            <a:avLst/>
          </a:prstGeom>
          <a:ln w="3175">
            <a:miter lim="400000"/>
          </a:ln>
        </p:spPr>
      </p:pic>
      <p:pic>
        <p:nvPicPr>
          <p:cNvPr id="319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70150" y="5732462"/>
            <a:ext cx="3378200" cy="1536701"/>
          </a:xfrm>
          <a:prstGeom prst="rect">
            <a:avLst/>
          </a:prstGeom>
          <a:ln w="3175">
            <a:miter lim="400000"/>
          </a:ln>
        </p:spPr>
      </p:pic>
      <p:pic>
        <p:nvPicPr>
          <p:cNvPr id="320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59986" y="7653894"/>
            <a:ext cx="3650376" cy="872569"/>
          </a:xfrm>
          <a:prstGeom prst="rect">
            <a:avLst/>
          </a:prstGeom>
          <a:ln w="3175">
            <a:miter lim="400000"/>
          </a:ln>
        </p:spPr>
      </p:pic>
      <p:pic>
        <p:nvPicPr>
          <p:cNvPr id="321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534062" y="5758656"/>
            <a:ext cx="2413001" cy="1651001"/>
          </a:xfrm>
          <a:prstGeom prst="rect">
            <a:avLst/>
          </a:prstGeom>
          <a:ln w="3175">
            <a:miter lim="400000"/>
          </a:ln>
        </p:spPr>
      </p:pic>
      <p:pic>
        <p:nvPicPr>
          <p:cNvPr id="322" name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939293" y="8911194"/>
            <a:ext cx="4826001" cy="3492501"/>
          </a:xfrm>
          <a:prstGeom prst="rect">
            <a:avLst/>
          </a:prstGeom>
          <a:ln w="3175">
            <a:miter lim="400000"/>
          </a:ln>
        </p:spPr>
      </p:pic>
      <p:pic>
        <p:nvPicPr>
          <p:cNvPr id="323" name="pasted-image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081750" y="8052026"/>
            <a:ext cx="2413000" cy="2068287"/>
          </a:xfrm>
          <a:prstGeom prst="rect">
            <a:avLst/>
          </a:prstGeom>
          <a:ln w="3175">
            <a:miter lim="400000"/>
          </a:ln>
        </p:spPr>
      </p:pic>
      <p:pic>
        <p:nvPicPr>
          <p:cNvPr id="324" name="pasted-image.tiff"/>
          <p:cNvPicPr>
            <a:picLocks noChangeAspect="1"/>
          </p:cNvPicPr>
          <p:nvPr/>
        </p:nvPicPr>
        <p:blipFill>
          <a:blip r:embed="rId10">
            <a:extLst/>
          </a:blip>
          <a:srcRect l="0" t="33133" r="0" b="33133"/>
          <a:stretch>
            <a:fillRect/>
          </a:stretch>
        </p:blipFill>
        <p:spPr>
          <a:xfrm>
            <a:off x="18995032" y="4243557"/>
            <a:ext cx="2586617" cy="87255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1337" y="2897187"/>
            <a:ext cx="19149710" cy="930008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About me</a:t>
            </a:r>
          </a:p>
        </p:txBody>
      </p:sp>
      <p:sp>
        <p:nvSpPr>
          <p:cNvPr id="122" name="Shape 122"/>
          <p:cNvSpPr/>
          <p:nvPr>
            <p:ph type="body" sz="half" idx="1"/>
          </p:nvPr>
        </p:nvSpPr>
        <p:spPr>
          <a:xfrm>
            <a:off x="6338589" y="4460378"/>
            <a:ext cx="13778509" cy="6630294"/>
          </a:xfrm>
          <a:prstGeom prst="rect">
            <a:avLst/>
          </a:prstGeom>
        </p:spPr>
        <p:txBody>
          <a:bodyPr/>
          <a:lstStyle/>
          <a:p>
            <a:pPr lvl="2" marL="0" indent="457200">
              <a:buSzTx/>
              <a:buNone/>
            </a:pPr>
            <a:r>
              <a:t>Hans Jespersen </a:t>
            </a:r>
          </a:p>
          <a:p>
            <a:pPr/>
            <a:r>
              <a:t>hans.jespersen@solacesystems.com</a:t>
            </a:r>
          </a:p>
          <a:p>
            <a:pPr/>
            <a:r>
              <a:rPr u="sng">
                <a:hlinkClick r:id="rId2" invalidUrl="" action="" tgtFrame="" tooltip="" history="1" highlightClick="0" endSnd="0"/>
              </a:rPr>
              <a:t>https://www.linkedin.com/in/hansjespersen</a:t>
            </a:r>
          </a:p>
          <a:p>
            <a:pPr/>
            <a:r>
              <a:rPr u="sng">
                <a:hlinkClick r:id="rId3" invalidUrl="" action="" tgtFrame="" tooltip="" history="1" highlightClick="0" endSnd="0"/>
              </a:rPr>
              <a:t>https://github.com/hjespers</a:t>
            </a:r>
          </a:p>
        </p:txBody>
      </p:sp>
      <p:pic>
        <p:nvPicPr>
          <p:cNvPr id="123" name="linkedin-log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5815" y="7983177"/>
            <a:ext cx="1116561" cy="1116561"/>
          </a:xfrm>
          <a:prstGeom prst="rect">
            <a:avLst/>
          </a:prstGeom>
          <a:ln w="3175">
            <a:miter lim="400000"/>
          </a:ln>
        </p:spPr>
      </p:pic>
      <p:pic>
        <p:nvPicPr>
          <p:cNvPr id="124" name="github.png"/>
          <p:cNvPicPr>
            <a:picLocks noChangeAspect="1"/>
          </p:cNvPicPr>
          <p:nvPr/>
        </p:nvPicPr>
        <p:blipFill>
          <a:blip r:embed="rId5">
            <a:extLst/>
          </a:blip>
          <a:srcRect l="0" t="0" r="22410" b="0"/>
          <a:stretch>
            <a:fillRect/>
          </a:stretch>
        </p:blipFill>
        <p:spPr>
          <a:xfrm>
            <a:off x="5299357" y="9436483"/>
            <a:ext cx="1470651" cy="1077794"/>
          </a:xfrm>
          <a:prstGeom prst="rect">
            <a:avLst/>
          </a:prstGeom>
          <a:ln w="3175">
            <a:miter lim="400000"/>
          </a:ln>
        </p:spPr>
      </p:pic>
      <p:pic>
        <p:nvPicPr>
          <p:cNvPr id="125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85815" y="6545260"/>
            <a:ext cx="1116561" cy="806406"/>
          </a:xfrm>
          <a:prstGeom prst="rect">
            <a:avLst/>
          </a:prstGeom>
          <a:ln w="3175">
            <a:miter lim="400000"/>
          </a:ln>
        </p:spPr>
      </p:pic>
      <p:pic>
        <p:nvPicPr>
          <p:cNvPr id="126" name="pasted-image.tiff"/>
          <p:cNvPicPr>
            <a:picLocks noChangeAspect="1"/>
          </p:cNvPicPr>
          <p:nvPr/>
        </p:nvPicPr>
        <p:blipFill>
          <a:blip r:embed="rId7">
            <a:extLst/>
          </a:blip>
          <a:srcRect l="0" t="1547" r="12855" b="1547"/>
          <a:stretch>
            <a:fillRect/>
          </a:stretch>
        </p:blipFill>
        <p:spPr>
          <a:xfrm>
            <a:off x="5832932" y="5045619"/>
            <a:ext cx="822155" cy="91424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type="title"/>
          </p:nvPr>
        </p:nvSpPr>
        <p:spPr>
          <a:xfrm>
            <a:off x="6338589" y="2183308"/>
            <a:ext cx="11706822" cy="1153326"/>
          </a:xfrm>
          <a:prstGeom prst="rect">
            <a:avLst/>
          </a:prstGeom>
        </p:spPr>
        <p:txBody>
          <a:bodyPr/>
          <a:lstStyle>
            <a:lvl1pPr defTabSz="517564">
              <a:defRPr sz="6804"/>
            </a:lvl1pPr>
          </a:lstStyle>
          <a:p>
            <a:pPr/>
            <a:r>
              <a:t>Legacy Infrastructure</a:t>
            </a:r>
          </a:p>
        </p:txBody>
      </p:sp>
      <p:sp>
        <p:nvSpPr>
          <p:cNvPr id="329" name="Shape 329"/>
          <p:cNvSpPr/>
          <p:nvPr>
            <p:ph type="body" sz="quarter" idx="1"/>
          </p:nvPr>
        </p:nvSpPr>
        <p:spPr>
          <a:xfrm>
            <a:off x="16268402" y="4222253"/>
            <a:ext cx="5659191" cy="8526551"/>
          </a:xfrm>
          <a:prstGeom prst="rect">
            <a:avLst/>
          </a:prstGeom>
        </p:spPr>
        <p:txBody>
          <a:bodyPr/>
          <a:lstStyle/>
          <a:p>
            <a:pPr marL="505495" indent="-505495" defTabSz="731162">
              <a:spcBef>
                <a:spcPts val="5200"/>
              </a:spcBef>
              <a:defRPr sz="4093"/>
            </a:pPr>
            <a:r>
              <a:t>Mainframes</a:t>
            </a:r>
          </a:p>
          <a:p>
            <a:pPr marL="505495" indent="-505495" defTabSz="731162">
              <a:spcBef>
                <a:spcPts val="5200"/>
              </a:spcBef>
              <a:defRPr sz="4093"/>
            </a:pPr>
            <a:r>
              <a:t>Web Servers</a:t>
            </a:r>
          </a:p>
          <a:p>
            <a:pPr marL="505495" indent="-505495" defTabSz="731162">
              <a:spcBef>
                <a:spcPts val="5200"/>
              </a:spcBef>
              <a:defRPr sz="4093"/>
            </a:pPr>
            <a:r>
              <a:t>App Servers</a:t>
            </a:r>
          </a:p>
          <a:p>
            <a:pPr marL="505495" indent="-505495" defTabSz="731162">
              <a:spcBef>
                <a:spcPts val="5200"/>
              </a:spcBef>
              <a:defRPr sz="4093"/>
            </a:pPr>
            <a:r>
              <a:t>SOA/ ESB / BPM</a:t>
            </a:r>
          </a:p>
          <a:p>
            <a:pPr marL="505495" indent="-505495" defTabSz="731162">
              <a:spcBef>
                <a:spcPts val="5200"/>
              </a:spcBef>
              <a:defRPr sz="4093"/>
            </a:pPr>
            <a:r>
              <a:t>SSO &amp; Identity Mgmt.</a:t>
            </a:r>
          </a:p>
          <a:p>
            <a:pPr marL="505495" indent="-505495" defTabSz="731162">
              <a:spcBef>
                <a:spcPts val="5200"/>
              </a:spcBef>
              <a:defRPr sz="4093"/>
            </a:pPr>
            <a:r>
              <a:t>Monitoring &amp; Management</a:t>
            </a:r>
          </a:p>
        </p:txBody>
      </p:sp>
      <p:pic>
        <p:nvPicPr>
          <p:cNvPr id="330" name="Screen Shot 2015-11-15 at 7.32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4032" y="4105091"/>
            <a:ext cx="12047679" cy="918228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0" y="3527425"/>
            <a:ext cx="12700000" cy="84709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33419">
            <a:off x="10857858" y="3850872"/>
            <a:ext cx="111991" cy="5051537"/>
          </a:xfrm>
          <a:prstGeom prst="rect">
            <a:avLst/>
          </a:prstGeom>
        </p:spPr>
      </p:pic>
      <p:sp>
        <p:nvSpPr>
          <p:cNvPr id="336" name="Shape 336"/>
          <p:cNvSpPr/>
          <p:nvPr/>
        </p:nvSpPr>
        <p:spPr>
          <a:xfrm>
            <a:off x="7558301" y="1216421"/>
            <a:ext cx="10020376" cy="8056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/>
          <a:p>
            <a:pPr/>
            <a:r>
              <a:t>IoT Data Ingestion-as-a-Service</a:t>
            </a:r>
          </a:p>
        </p:txBody>
      </p:sp>
      <p:pic>
        <p:nvPicPr>
          <p:cNvPr id="337" name="Screen Shot 2015-11-15 at 4.33.5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50965" y="5362419"/>
            <a:ext cx="4544264" cy="2991162"/>
          </a:xfrm>
          <a:prstGeom prst="rect">
            <a:avLst/>
          </a:prstGeom>
          <a:ln w="3175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3638533" y="6264671"/>
            <a:ext cx="1580941" cy="8056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Thing</a:t>
            </a:r>
          </a:p>
        </p:txBody>
      </p:sp>
      <p:sp>
        <p:nvSpPr>
          <p:cNvPr id="339" name="Shape 339"/>
          <p:cNvSpPr/>
          <p:nvPr/>
        </p:nvSpPr>
        <p:spPr>
          <a:xfrm>
            <a:off x="9726282" y="5978828"/>
            <a:ext cx="2456161" cy="1758344"/>
          </a:xfrm>
          <a:prstGeom prst="rect">
            <a:avLst/>
          </a:prstGeom>
          <a:blipFill>
            <a:blip r:embed="rId4"/>
          </a:blipFill>
          <a:ln w="3175">
            <a:miter lim="400000"/>
          </a:ln>
          <a:effectLst>
            <a:outerShdw sx="100000" sy="100000" kx="0" ky="0" algn="b" rotWithShape="0" blurRad="25400" dist="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IoT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Comms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Server</a:t>
            </a:r>
          </a:p>
        </p:txBody>
      </p:sp>
      <p:sp>
        <p:nvSpPr>
          <p:cNvPr id="340" name="Shape 340"/>
          <p:cNvSpPr/>
          <p:nvPr/>
        </p:nvSpPr>
        <p:spPr>
          <a:xfrm>
            <a:off x="9685773" y="3121282"/>
            <a:ext cx="2456161" cy="1758343"/>
          </a:xfrm>
          <a:prstGeom prst="rect">
            <a:avLst/>
          </a:prstGeom>
          <a:blipFill>
            <a:blip r:embed="rId4"/>
          </a:blipFill>
          <a:ln w="3175">
            <a:miter lim="400000"/>
          </a:ln>
          <a:effectLst>
            <a:outerShdw sx="100000" sy="100000" kx="0" ky="0" algn="b" rotWithShape="0" blurRad="25400" dist="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IoT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Specific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Infrastructure</a:t>
            </a:r>
          </a:p>
        </p:txBody>
      </p:sp>
      <p:pic>
        <p:nvPicPr>
          <p:cNvPr id="341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33419">
            <a:off x="16057765" y="3850886"/>
            <a:ext cx="117646" cy="5633228"/>
          </a:xfrm>
          <a:prstGeom prst="rect">
            <a:avLst/>
          </a:prstGeom>
        </p:spPr>
      </p:pic>
      <p:sp>
        <p:nvSpPr>
          <p:cNvPr id="343" name="Shape 343"/>
          <p:cNvSpPr/>
          <p:nvPr/>
        </p:nvSpPr>
        <p:spPr>
          <a:xfrm>
            <a:off x="9685773" y="8550624"/>
            <a:ext cx="2456161" cy="1758343"/>
          </a:xfrm>
          <a:prstGeom prst="rect">
            <a:avLst/>
          </a:prstGeom>
          <a:blipFill>
            <a:blip r:embed="rId6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Security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Infrastructure</a:t>
            </a:r>
          </a:p>
        </p:txBody>
      </p:sp>
      <p:sp>
        <p:nvSpPr>
          <p:cNvPr id="344" name="Shape 344"/>
          <p:cNvSpPr/>
          <p:nvPr/>
        </p:nvSpPr>
        <p:spPr>
          <a:xfrm>
            <a:off x="20728154" y="5978828"/>
            <a:ext cx="2456162" cy="1758344"/>
          </a:xfrm>
          <a:prstGeom prst="rect">
            <a:avLst/>
          </a:prstGeom>
          <a:blipFill>
            <a:blip r:embed="rId7"/>
          </a:blipFill>
          <a:ln w="3175">
            <a:miter lim="400000"/>
          </a:ln>
          <a:effectLst>
            <a:outerShdw sx="100000" sy="100000" kx="0" ky="0" algn="b" rotWithShape="0" blurRad="12700" dist="12700" dir="2388334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Data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Lake</a:t>
            </a:r>
          </a:p>
        </p:txBody>
      </p:sp>
      <p:sp>
        <p:nvSpPr>
          <p:cNvPr id="345" name="Shape 345"/>
          <p:cNvSpPr/>
          <p:nvPr/>
        </p:nvSpPr>
        <p:spPr>
          <a:xfrm>
            <a:off x="20728154" y="8296578"/>
            <a:ext cx="2456162" cy="1758344"/>
          </a:xfrm>
          <a:prstGeom prst="rect">
            <a:avLst/>
          </a:prstGeom>
          <a:blipFill>
            <a:blip r:embed="rId7"/>
          </a:blipFill>
          <a:ln w="3175">
            <a:miter lim="400000"/>
          </a:ln>
          <a:effectLst>
            <a:outerShdw sx="100000" sy="100000" kx="0" ky="0" algn="b" rotWithShape="0" blurRad="12700" dist="12700" dir="2388334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Batch Analytics</a:t>
            </a:r>
          </a:p>
        </p:txBody>
      </p:sp>
      <p:sp>
        <p:nvSpPr>
          <p:cNvPr id="346" name="Shape 346"/>
          <p:cNvSpPr/>
          <p:nvPr/>
        </p:nvSpPr>
        <p:spPr>
          <a:xfrm>
            <a:off x="16689251" y="5978828"/>
            <a:ext cx="2456161" cy="1758344"/>
          </a:xfrm>
          <a:prstGeom prst="rect">
            <a:avLst/>
          </a:prstGeom>
          <a:blipFill>
            <a:blip r:embed="rId7"/>
          </a:blipFill>
          <a:ln w="3175">
            <a:miter lim="400000"/>
          </a:ln>
          <a:effectLst>
            <a:outerShdw sx="100000" sy="100000" kx="0" ky="0" algn="b" rotWithShape="0" blurRad="12700" dist="12700" dir="2388334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Ingestion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Pipeline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Processing</a:t>
            </a:r>
          </a:p>
        </p:txBody>
      </p:sp>
      <p:pic>
        <p:nvPicPr>
          <p:cNvPr id="347" name="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129326" y="6708300"/>
            <a:ext cx="1649740" cy="299399"/>
          </a:xfrm>
          <a:prstGeom prst="rect">
            <a:avLst/>
          </a:prstGeom>
        </p:spPr>
      </p:pic>
      <p:sp>
        <p:nvSpPr>
          <p:cNvPr id="349" name="Shape 349"/>
          <p:cNvSpPr/>
          <p:nvPr/>
        </p:nvSpPr>
        <p:spPr>
          <a:xfrm>
            <a:off x="13215455" y="5978828"/>
            <a:ext cx="2456161" cy="1758344"/>
          </a:xfrm>
          <a:prstGeom prst="rect">
            <a:avLst/>
          </a:prstGeom>
          <a:blipFill>
            <a:blip r:embed="rId4"/>
          </a:blipFill>
          <a:ln w="3175">
            <a:miter lim="400000"/>
          </a:ln>
          <a:effectLst>
            <a:outerShdw sx="100000" sy="100000" kx="0" ky="0" algn="b" rotWithShape="0" blurRad="25400" dist="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Telemetry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Capture (Queue)</a:t>
            </a:r>
          </a:p>
        </p:txBody>
      </p:sp>
      <p:pic>
        <p:nvPicPr>
          <p:cNvPr id="350" name="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636146" y="6708300"/>
            <a:ext cx="1139960" cy="299399"/>
          </a:xfrm>
          <a:prstGeom prst="rect">
            <a:avLst/>
          </a:prstGeom>
        </p:spPr>
      </p:pic>
      <p:pic>
        <p:nvPicPr>
          <p:cNvPr id="352" name="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152510" y="6719446"/>
            <a:ext cx="1139960" cy="299400"/>
          </a:xfrm>
          <a:prstGeom prst="rect">
            <a:avLst/>
          </a:prstGeom>
        </p:spPr>
      </p:pic>
      <p:pic>
        <p:nvPicPr>
          <p:cNvPr id="354" name="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33419">
            <a:off x="20032034" y="2670545"/>
            <a:ext cx="144516" cy="8397203"/>
          </a:xfrm>
          <a:prstGeom prst="rect">
            <a:avLst/>
          </a:prstGeom>
        </p:spPr>
      </p:pic>
      <p:pic>
        <p:nvPicPr>
          <p:cNvPr id="356" name="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084838" y="3787254"/>
            <a:ext cx="735237" cy="299399"/>
          </a:xfrm>
          <a:prstGeom prst="rect">
            <a:avLst/>
          </a:prstGeom>
        </p:spPr>
      </p:pic>
      <p:sp>
        <p:nvSpPr>
          <p:cNvPr id="358" name="Shape 358"/>
          <p:cNvSpPr/>
          <p:nvPr/>
        </p:nvSpPr>
        <p:spPr>
          <a:xfrm>
            <a:off x="20728154" y="10280953"/>
            <a:ext cx="2456162" cy="1758344"/>
          </a:xfrm>
          <a:prstGeom prst="rect">
            <a:avLst/>
          </a:prstGeom>
          <a:blipFill>
            <a:blip r:embed="rId7"/>
          </a:blipFill>
          <a:ln w="3175">
            <a:miter lim="400000"/>
          </a:ln>
          <a:effectLst>
            <a:outerShdw sx="100000" sy="100000" kx="0" ky="0" algn="b" rotWithShape="0" blurRad="12700" dist="12700" dir="2388334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Streaming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Analytics</a:t>
            </a:r>
          </a:p>
        </p:txBody>
      </p:sp>
      <p:pic>
        <p:nvPicPr>
          <p:cNvPr id="359" name="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066003" y="10830992"/>
            <a:ext cx="735237" cy="299400"/>
          </a:xfrm>
          <a:prstGeom prst="rect">
            <a:avLst/>
          </a:prstGeom>
        </p:spPr>
      </p:pic>
      <p:pic>
        <p:nvPicPr>
          <p:cNvPr id="361" name="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093399" y="9026050"/>
            <a:ext cx="735238" cy="299399"/>
          </a:xfrm>
          <a:prstGeom prst="rect">
            <a:avLst/>
          </a:prstGeom>
        </p:spPr>
      </p:pic>
      <p:sp>
        <p:nvSpPr>
          <p:cNvPr id="363" name="Shape 363"/>
          <p:cNvSpPr/>
          <p:nvPr/>
        </p:nvSpPr>
        <p:spPr>
          <a:xfrm>
            <a:off x="20728154" y="3946828"/>
            <a:ext cx="2456162" cy="1758343"/>
          </a:xfrm>
          <a:prstGeom prst="rect">
            <a:avLst/>
          </a:prstGeom>
          <a:blipFill>
            <a:blip r:embed="rId7"/>
          </a:blipFill>
          <a:ln w="3175">
            <a:miter lim="400000"/>
          </a:ln>
          <a:effectLst>
            <a:outerShdw sx="100000" sy="100000" kx="0" ky="0" algn="b" rotWithShape="0" blurRad="12700" dist="12700" dir="2388334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In-Memory</a:t>
            </a:r>
          </a:p>
        </p:txBody>
      </p:sp>
      <p:pic>
        <p:nvPicPr>
          <p:cNvPr id="364" name="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066004" y="4676300"/>
            <a:ext cx="735237" cy="299399"/>
          </a:xfrm>
          <a:prstGeom prst="rect">
            <a:avLst/>
          </a:prstGeom>
        </p:spPr>
      </p:pic>
      <p:sp>
        <p:nvSpPr>
          <p:cNvPr id="366" name="Shape 366"/>
          <p:cNvSpPr/>
          <p:nvPr/>
        </p:nvSpPr>
        <p:spPr>
          <a:xfrm>
            <a:off x="20728154" y="1914828"/>
            <a:ext cx="2456162" cy="1758343"/>
          </a:xfrm>
          <a:prstGeom prst="rect">
            <a:avLst/>
          </a:prstGeom>
          <a:blipFill>
            <a:blip r:embed="rId7"/>
          </a:blipFill>
          <a:ln w="3175">
            <a:miter lim="400000"/>
          </a:ln>
          <a:effectLst>
            <a:outerShdw sx="100000" sy="100000" kx="0" ky="0" algn="b" rotWithShape="0" blurRad="12700" dist="12700" dir="2388334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Alt. Storage</a:t>
            </a:r>
          </a:p>
        </p:txBody>
      </p:sp>
      <p:pic>
        <p:nvPicPr>
          <p:cNvPr id="367" name="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093399" y="2585608"/>
            <a:ext cx="735238" cy="299400"/>
          </a:xfrm>
          <a:prstGeom prst="rect">
            <a:avLst/>
          </a:prstGeom>
        </p:spPr>
      </p:pic>
      <p:pic>
        <p:nvPicPr>
          <p:cNvPr id="369" name="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084838" y="9280096"/>
            <a:ext cx="735237" cy="299400"/>
          </a:xfrm>
          <a:prstGeom prst="rect">
            <a:avLst/>
          </a:prstGeom>
        </p:spPr>
      </p:pic>
      <p:sp>
        <p:nvSpPr>
          <p:cNvPr id="371" name="Shape 371"/>
          <p:cNvSpPr/>
          <p:nvPr/>
        </p:nvSpPr>
        <p:spPr>
          <a:xfrm>
            <a:off x="16765451" y="8550624"/>
            <a:ext cx="2456161" cy="1758343"/>
          </a:xfrm>
          <a:prstGeom prst="rect">
            <a:avLst/>
          </a:prstGeom>
          <a:blipFill>
            <a:blip r:embed="rId6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Legacy</a:t>
            </a:r>
          </a:p>
        </p:txBody>
      </p:sp>
      <p:pic>
        <p:nvPicPr>
          <p:cNvPr id="372" name="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46314" y="6719446"/>
            <a:ext cx="2763709" cy="299400"/>
          </a:xfrm>
          <a:prstGeom prst="rect">
            <a:avLst/>
          </a:prstGeom>
        </p:spPr>
      </p:pic>
      <p:sp>
        <p:nvSpPr>
          <p:cNvPr id="374" name="Shape 374"/>
          <p:cNvSpPr/>
          <p:nvPr/>
        </p:nvSpPr>
        <p:spPr>
          <a:xfrm>
            <a:off x="16752751" y="2931606"/>
            <a:ext cx="2456161" cy="1758344"/>
          </a:xfrm>
          <a:prstGeom prst="rect">
            <a:avLst/>
          </a:prstGeom>
          <a:blipFill>
            <a:blip r:embed="rId6"/>
          </a:blipFill>
          <a:ln w="3175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Remote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(DR/B2B)</a:t>
            </a:r>
          </a:p>
        </p:txBody>
      </p:sp>
      <p:sp>
        <p:nvSpPr>
          <p:cNvPr id="375" name="Shape 375"/>
          <p:cNvSpPr/>
          <p:nvPr/>
        </p:nvSpPr>
        <p:spPr>
          <a:xfrm>
            <a:off x="6367415" y="6598542"/>
            <a:ext cx="527814" cy="541208"/>
          </a:xfrm>
          <a:prstGeom prst="rect">
            <a:avLst/>
          </a:prstGeom>
          <a:blipFill>
            <a:blip r:embed="rId4"/>
          </a:blipFill>
          <a:ln w="3175">
            <a:miter lim="400000"/>
          </a:ln>
          <a:effectLst>
            <a:outerShdw sx="100000" sy="100000" kx="0" ky="0" algn="b" rotWithShape="0" blurRad="25400" dist="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Screen Shot 2015-11-15 at 4.34.5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31206" y="4353355"/>
            <a:ext cx="3975795" cy="5009290"/>
          </a:xfrm>
          <a:prstGeom prst="rect">
            <a:avLst/>
          </a:prstGeom>
          <a:ln w="3175">
            <a:miter lim="400000"/>
          </a:ln>
        </p:spPr>
      </p:pic>
      <p:pic>
        <p:nvPicPr>
          <p:cNvPr id="378" name="Screen Shot 2015-11-15 at 4.33.5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50965" y="5362419"/>
            <a:ext cx="4544264" cy="2991162"/>
          </a:xfrm>
          <a:prstGeom prst="rect">
            <a:avLst/>
          </a:prstGeom>
          <a:ln w="3175">
            <a:miter lim="400000"/>
          </a:ln>
        </p:spPr>
      </p:pic>
      <p:pic>
        <p:nvPicPr>
          <p:cNvPr id="379" name="Screen Shot 2015-11-15 at 4.33.58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83422" y="4934365"/>
            <a:ext cx="4259591" cy="4228270"/>
          </a:xfrm>
          <a:prstGeom prst="rect">
            <a:avLst/>
          </a:prstGeom>
          <a:ln w="3175">
            <a:miter lim="400000"/>
          </a:ln>
        </p:spPr>
      </p:pic>
      <p:sp>
        <p:nvSpPr>
          <p:cNvPr id="380" name="Shape 380"/>
          <p:cNvSpPr/>
          <p:nvPr/>
        </p:nvSpPr>
        <p:spPr>
          <a:xfrm>
            <a:off x="10928687" y="6455171"/>
            <a:ext cx="2111395" cy="8056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Internet</a:t>
            </a:r>
          </a:p>
        </p:txBody>
      </p:sp>
      <p:sp>
        <p:nvSpPr>
          <p:cNvPr id="381" name="Shape 381"/>
          <p:cNvSpPr/>
          <p:nvPr/>
        </p:nvSpPr>
        <p:spPr>
          <a:xfrm>
            <a:off x="3638533" y="6264671"/>
            <a:ext cx="1580941" cy="8056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Thing</a:t>
            </a:r>
          </a:p>
        </p:txBody>
      </p:sp>
      <p:sp>
        <p:nvSpPr>
          <p:cNvPr id="382" name="Shape 382"/>
          <p:cNvSpPr/>
          <p:nvPr/>
        </p:nvSpPr>
        <p:spPr>
          <a:xfrm>
            <a:off x="17084464" y="8669734"/>
            <a:ext cx="3269280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Data Center</a:t>
            </a:r>
          </a:p>
        </p:txBody>
      </p:sp>
      <p:pic>
        <p:nvPicPr>
          <p:cNvPr id="383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19314" y="6708300"/>
            <a:ext cx="2973258" cy="299399"/>
          </a:xfrm>
          <a:prstGeom prst="rect">
            <a:avLst/>
          </a:prstGeom>
        </p:spPr>
      </p:pic>
      <p:pic>
        <p:nvPicPr>
          <p:cNvPr id="385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956127" y="6708300"/>
            <a:ext cx="2796790" cy="2993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Screen Shot 2015-11-15 at 4.34.5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31206" y="4353355"/>
            <a:ext cx="3975795" cy="5009290"/>
          </a:xfrm>
          <a:prstGeom prst="rect">
            <a:avLst/>
          </a:prstGeom>
          <a:ln w="3175">
            <a:miter lim="400000"/>
          </a:ln>
        </p:spPr>
      </p:pic>
      <p:pic>
        <p:nvPicPr>
          <p:cNvPr id="389" name="Screen Shot 2015-11-15 at 4.33.5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50965" y="5362419"/>
            <a:ext cx="4544264" cy="2991162"/>
          </a:xfrm>
          <a:prstGeom prst="rect">
            <a:avLst/>
          </a:prstGeom>
          <a:ln w="3175">
            <a:miter lim="400000"/>
          </a:ln>
        </p:spPr>
      </p:pic>
      <p:pic>
        <p:nvPicPr>
          <p:cNvPr id="390" name="Screen Shot 2015-11-15 at 4.33.58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83422" y="4934365"/>
            <a:ext cx="4259591" cy="4228270"/>
          </a:xfrm>
          <a:prstGeom prst="rect">
            <a:avLst/>
          </a:prstGeom>
          <a:ln w="3175">
            <a:miter lim="400000"/>
          </a:ln>
        </p:spPr>
      </p:pic>
      <p:sp>
        <p:nvSpPr>
          <p:cNvPr id="391" name="Shape 391"/>
          <p:cNvSpPr/>
          <p:nvPr/>
        </p:nvSpPr>
        <p:spPr>
          <a:xfrm>
            <a:off x="10928687" y="6455171"/>
            <a:ext cx="2111395" cy="8056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Internet</a:t>
            </a:r>
          </a:p>
        </p:txBody>
      </p:sp>
      <p:sp>
        <p:nvSpPr>
          <p:cNvPr id="392" name="Shape 392"/>
          <p:cNvSpPr/>
          <p:nvPr/>
        </p:nvSpPr>
        <p:spPr>
          <a:xfrm>
            <a:off x="3638533" y="6264671"/>
            <a:ext cx="1580941" cy="8056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Thing</a:t>
            </a:r>
          </a:p>
        </p:txBody>
      </p:sp>
      <p:sp>
        <p:nvSpPr>
          <p:cNvPr id="393" name="Shape 393"/>
          <p:cNvSpPr/>
          <p:nvPr/>
        </p:nvSpPr>
        <p:spPr>
          <a:xfrm>
            <a:off x="17084464" y="8669734"/>
            <a:ext cx="3269280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Data Center</a:t>
            </a:r>
          </a:p>
        </p:txBody>
      </p:sp>
      <p:pic>
        <p:nvPicPr>
          <p:cNvPr id="394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6803249" y="6767885"/>
            <a:ext cx="2982632" cy="299399"/>
          </a:xfrm>
          <a:prstGeom prst="rect">
            <a:avLst/>
          </a:prstGeom>
        </p:spPr>
      </p:pic>
      <p:pic>
        <p:nvPicPr>
          <p:cNvPr id="396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13853962" y="6767885"/>
            <a:ext cx="2982632" cy="2993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>
            <p:ph type="title"/>
          </p:nvPr>
        </p:nvSpPr>
        <p:spPr>
          <a:xfrm>
            <a:off x="6338589" y="1659433"/>
            <a:ext cx="11706822" cy="2277071"/>
          </a:xfrm>
          <a:prstGeom prst="rect">
            <a:avLst/>
          </a:prstGeom>
        </p:spPr>
        <p:txBody>
          <a:bodyPr/>
          <a:lstStyle>
            <a:lvl1pPr defTabSz="542210">
              <a:defRPr sz="7128"/>
            </a:lvl1pPr>
          </a:lstStyle>
          <a:p>
            <a:pPr/>
            <a:r>
              <a:t>Areas of continued innovation</a:t>
            </a:r>
          </a:p>
        </p:txBody>
      </p:sp>
      <p:sp>
        <p:nvSpPr>
          <p:cNvPr id="400" name="Shape 400"/>
          <p:cNvSpPr/>
          <p:nvPr>
            <p:ph type="body" sz="quarter" idx="1"/>
          </p:nvPr>
        </p:nvSpPr>
        <p:spPr>
          <a:xfrm>
            <a:off x="11353632" y="4865191"/>
            <a:ext cx="9015079" cy="663029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OTA Containers &amp; Microcontroller Microservices</a:t>
            </a:r>
          </a:p>
          <a:p>
            <a:pPr marL="0" indent="0">
              <a:buSzTx/>
              <a:buNone/>
            </a:pPr>
            <a:r>
              <a:t>Distributed control planes and policy management</a:t>
            </a:r>
          </a:p>
          <a:p>
            <a:pPr marL="0" indent="0">
              <a:buSzTx/>
              <a:buNone/>
            </a:pPr>
            <a:r>
              <a:t>Machine learning</a:t>
            </a:r>
          </a:p>
        </p:txBody>
      </p:sp>
      <p:pic>
        <p:nvPicPr>
          <p:cNvPr id="40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8687" y="5214984"/>
            <a:ext cx="5930709" cy="593070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24524" y="3494196"/>
            <a:ext cx="5910156" cy="9154946"/>
          </a:xfrm>
          <a:prstGeom prst="rect">
            <a:avLst/>
          </a:prstGeom>
          <a:ln w="3175">
            <a:miter lim="400000"/>
          </a:ln>
        </p:spPr>
      </p:pic>
      <p:sp>
        <p:nvSpPr>
          <p:cNvPr id="404" name="Shape 404"/>
          <p:cNvSpPr/>
          <p:nvPr>
            <p:ph type="title" idx="4294967295"/>
          </p:nvPr>
        </p:nvSpPr>
        <p:spPr>
          <a:xfrm>
            <a:off x="5260328" y="778370"/>
            <a:ext cx="13863343" cy="2277072"/>
          </a:xfrm>
          <a:prstGeom prst="rect">
            <a:avLst/>
          </a:prstGeom>
        </p:spPr>
        <p:txBody>
          <a:bodyPr anchor="ctr"/>
          <a:lstStyle>
            <a:lvl1pPr defTabSz="558641">
              <a:defRPr sz="7344"/>
            </a:lvl1pPr>
          </a:lstStyle>
          <a:p>
            <a:pPr/>
            <a:r>
              <a:t>What a long strange trip it’s been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009112"/>
            <a:ext cx="18716441" cy="1169777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xfrm>
            <a:off x="6116134" y="1004589"/>
            <a:ext cx="11706822" cy="2277072"/>
          </a:xfrm>
          <a:prstGeom prst="rect">
            <a:avLst/>
          </a:prstGeom>
        </p:spPr>
        <p:txBody>
          <a:bodyPr/>
          <a:lstStyle>
            <a:lvl1pPr defTabSz="575071">
              <a:defRPr sz="7560"/>
            </a:lvl1pPr>
          </a:lstStyle>
          <a:p>
            <a:pPr/>
            <a:r>
              <a:t>First Things on the Internet</a:t>
            </a:r>
          </a:p>
        </p:txBody>
      </p:sp>
      <p:pic>
        <p:nvPicPr>
          <p:cNvPr id="12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9314" y="3525831"/>
            <a:ext cx="2940461" cy="3292488"/>
          </a:xfrm>
          <a:prstGeom prst="rect">
            <a:avLst/>
          </a:prstGeom>
          <a:ln w="3175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3909429" y="7405290"/>
            <a:ext cx="16120232" cy="52633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>
              <a:defRPr sz="3200"/>
            </a:pPr>
            <a:r>
              <a:t>“The camera was installed on a local network in 1991 using a video capture card on an </a:t>
            </a:r>
          </a:p>
          <a:p>
            <a:pPr>
              <a:defRPr sz="3200"/>
            </a:pPr>
            <a:r>
              <a:t>Acorn Archimedes computer. Employing the X Window System protocol”</a:t>
            </a:r>
          </a:p>
          <a:p>
            <a:pPr>
              <a:defRPr sz="3200"/>
            </a:pPr>
          </a:p>
          <a:p>
            <a:pPr>
              <a:defRPr sz="3200"/>
            </a:pPr>
            <a:r>
              <a:t>"The camera was connected to the Internet in November 1993 by Daniel Gordon </a:t>
            </a:r>
          </a:p>
          <a:p>
            <a:pPr>
              <a:defRPr sz="3200"/>
            </a:pPr>
            <a:r>
              <a:t>and Martyn Johnson. It therefore became visible to any Internet user and grew into </a:t>
            </a:r>
          </a:p>
          <a:p>
            <a:pPr>
              <a:defRPr sz="3200"/>
            </a:pPr>
            <a:r>
              <a:t>a popular landmark of the early web.”</a:t>
            </a:r>
          </a:p>
          <a:p>
            <a:pPr>
              <a:defRPr sz="3200"/>
            </a:pPr>
          </a:p>
          <a:p>
            <a:pPr>
              <a:defRPr sz="2200"/>
            </a:pPr>
            <a:r>
              <a:t>Source http://en.wikipedia.org/wiki/Trojan_Room_coffee_pot</a:t>
            </a:r>
          </a:p>
          <a:p>
            <a:pPr>
              <a:defRPr sz="3200"/>
            </a:pPr>
          </a:p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xfrm>
            <a:off x="9077027" y="385464"/>
            <a:ext cx="11706822" cy="2277072"/>
          </a:xfrm>
          <a:prstGeom prst="rect">
            <a:avLst/>
          </a:prstGeom>
        </p:spPr>
        <p:txBody>
          <a:bodyPr/>
          <a:lstStyle>
            <a:lvl1pPr defTabSz="673655">
              <a:defRPr sz="8856"/>
            </a:lvl1pPr>
          </a:lstStyle>
          <a:p>
            <a:pPr/>
            <a:r>
              <a:t>= Acorn RISC Machine</a:t>
            </a:r>
          </a:p>
        </p:txBody>
      </p:sp>
      <p:pic>
        <p:nvPicPr>
          <p:cNvPr id="133" name="Screen Shot 2015-11-15 at 3.21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5090" y="2159375"/>
            <a:ext cx="7113820" cy="11342313"/>
          </a:xfrm>
          <a:prstGeom prst="rect">
            <a:avLst/>
          </a:prstGeom>
          <a:ln w="3175">
            <a:miter lim="400000"/>
          </a:ln>
        </p:spPr>
      </p:pic>
      <p:pic>
        <p:nvPicPr>
          <p:cNvPr id="13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83812" y="1061154"/>
            <a:ext cx="3137939" cy="92569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xfrm>
            <a:off x="6171902" y="945058"/>
            <a:ext cx="11706822" cy="2277071"/>
          </a:xfrm>
          <a:prstGeom prst="rect">
            <a:avLst/>
          </a:prstGeom>
        </p:spPr>
        <p:txBody>
          <a:bodyPr/>
          <a:lstStyle>
            <a:lvl1pPr defTabSz="583287">
              <a:defRPr sz="7668"/>
            </a:lvl1pPr>
          </a:lstStyle>
          <a:p>
            <a:pPr/>
            <a:r>
              <a:t>Some of my favorite things</a:t>
            </a:r>
          </a:p>
        </p:txBody>
      </p:sp>
      <p:pic>
        <p:nvPicPr>
          <p:cNvPr id="13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1139" y="3336886"/>
            <a:ext cx="13448347" cy="9982887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creen Shot 2015-11-15 at 4.34.5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31206" y="4353355"/>
            <a:ext cx="3975795" cy="5009290"/>
          </a:xfrm>
          <a:prstGeom prst="rect">
            <a:avLst/>
          </a:prstGeom>
          <a:ln w="3175">
            <a:miter lim="400000"/>
          </a:ln>
        </p:spPr>
      </p:pic>
      <p:pic>
        <p:nvPicPr>
          <p:cNvPr id="140" name="Screen Shot 2015-11-15 at 4.33.5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50965" y="5362419"/>
            <a:ext cx="4544264" cy="2991162"/>
          </a:xfrm>
          <a:prstGeom prst="rect">
            <a:avLst/>
          </a:prstGeom>
          <a:ln w="3175">
            <a:miter lim="400000"/>
          </a:ln>
        </p:spPr>
      </p:pic>
      <p:pic>
        <p:nvPicPr>
          <p:cNvPr id="141" name="Screen Shot 2015-11-15 at 4.33.58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83422" y="4934365"/>
            <a:ext cx="4259591" cy="4228270"/>
          </a:xfrm>
          <a:prstGeom prst="rect">
            <a:avLst/>
          </a:prstGeom>
          <a:ln w="3175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10928687" y="6455171"/>
            <a:ext cx="2111395" cy="8056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Internet</a:t>
            </a:r>
          </a:p>
        </p:txBody>
      </p:sp>
      <p:sp>
        <p:nvSpPr>
          <p:cNvPr id="143" name="Shape 143"/>
          <p:cNvSpPr/>
          <p:nvPr/>
        </p:nvSpPr>
        <p:spPr>
          <a:xfrm>
            <a:off x="3638533" y="6264671"/>
            <a:ext cx="1580941" cy="8056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Thing</a:t>
            </a:r>
          </a:p>
        </p:txBody>
      </p:sp>
      <p:sp>
        <p:nvSpPr>
          <p:cNvPr id="144" name="Shape 144"/>
          <p:cNvSpPr/>
          <p:nvPr/>
        </p:nvSpPr>
        <p:spPr>
          <a:xfrm>
            <a:off x="17084464" y="8669734"/>
            <a:ext cx="3269280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Data Center</a:t>
            </a:r>
          </a:p>
        </p:txBody>
      </p:sp>
      <p:pic>
        <p:nvPicPr>
          <p:cNvPr id="145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19314" y="6708300"/>
            <a:ext cx="2973258" cy="299399"/>
          </a:xfrm>
          <a:prstGeom prst="rect">
            <a:avLst/>
          </a:prstGeom>
        </p:spPr>
      </p:pic>
      <p:pic>
        <p:nvPicPr>
          <p:cNvPr id="147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956127" y="6708300"/>
            <a:ext cx="2796790" cy="2993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20151115_154700.png"/>
          <p:cNvPicPr>
            <a:picLocks noChangeAspect="1"/>
          </p:cNvPicPr>
          <p:nvPr/>
        </p:nvPicPr>
        <p:blipFill>
          <a:blip r:embed="rId2">
            <a:extLst/>
          </a:blip>
          <a:srcRect l="17213" t="10443" r="28517" b="16455"/>
          <a:stretch>
            <a:fillRect/>
          </a:stretch>
        </p:blipFill>
        <p:spPr>
          <a:xfrm>
            <a:off x="18296562" y="3802360"/>
            <a:ext cx="3890647" cy="9316920"/>
          </a:xfrm>
          <a:prstGeom prst="rect">
            <a:avLst/>
          </a:prstGeom>
          <a:ln w="3175">
            <a:miter lim="400000"/>
          </a:ln>
        </p:spPr>
      </p:pic>
      <p:pic>
        <p:nvPicPr>
          <p:cNvPr id="151" name="20151115_154100.jpg"/>
          <p:cNvPicPr>
            <a:picLocks noChangeAspect="1"/>
          </p:cNvPicPr>
          <p:nvPr/>
        </p:nvPicPr>
        <p:blipFill>
          <a:blip r:embed="rId3">
            <a:extLst/>
          </a:blip>
          <a:srcRect l="47346" t="29374" r="22739" b="25980"/>
          <a:stretch>
            <a:fillRect/>
          </a:stretch>
        </p:blipFill>
        <p:spPr>
          <a:xfrm>
            <a:off x="2300954" y="4782425"/>
            <a:ext cx="5914626" cy="4965260"/>
          </a:xfrm>
          <a:prstGeom prst="rect">
            <a:avLst/>
          </a:prstGeom>
          <a:ln w="3175">
            <a:miter lim="400000"/>
          </a:ln>
        </p:spPr>
      </p:pic>
      <p:sp>
        <p:nvSpPr>
          <p:cNvPr id="152" name="Shape 152"/>
          <p:cNvSpPr/>
          <p:nvPr>
            <p:ph type="title"/>
          </p:nvPr>
        </p:nvSpPr>
        <p:spPr>
          <a:xfrm>
            <a:off x="6338589" y="1778495"/>
            <a:ext cx="11706822" cy="2277072"/>
          </a:xfrm>
          <a:prstGeom prst="rect">
            <a:avLst/>
          </a:prstGeom>
        </p:spPr>
        <p:txBody>
          <a:bodyPr/>
          <a:lstStyle>
            <a:lvl1pPr defTabSz="624363">
              <a:defRPr sz="8208"/>
            </a:lvl1pPr>
          </a:lstStyle>
          <a:p>
            <a:pPr/>
            <a:r>
              <a:t>If only it were that simple</a:t>
            </a:r>
          </a:p>
        </p:txBody>
      </p:sp>
      <p:pic>
        <p:nvPicPr>
          <p:cNvPr id="153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6532" y="7115377"/>
            <a:ext cx="2080470" cy="299400"/>
          </a:xfrm>
          <a:prstGeom prst="rect">
            <a:avLst/>
          </a:prstGeom>
        </p:spPr>
      </p:pic>
      <p:pic>
        <p:nvPicPr>
          <p:cNvPr id="155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942076">
            <a:off x="14675623" y="6745275"/>
            <a:ext cx="3998144" cy="299400"/>
          </a:xfrm>
          <a:prstGeom prst="rect">
            <a:avLst/>
          </a:prstGeom>
        </p:spPr>
      </p:pic>
      <p:pic>
        <p:nvPicPr>
          <p:cNvPr id="157" name="20151115_155207.jpg"/>
          <p:cNvPicPr>
            <a:picLocks noChangeAspect="1"/>
          </p:cNvPicPr>
          <p:nvPr/>
        </p:nvPicPr>
        <p:blipFill>
          <a:blip r:embed="rId6">
            <a:extLst/>
          </a:blip>
          <a:srcRect l="26409" t="24926" r="21181" b="27662"/>
          <a:stretch>
            <a:fillRect/>
          </a:stretch>
        </p:blipFill>
        <p:spPr>
          <a:xfrm>
            <a:off x="8986462" y="5571611"/>
            <a:ext cx="7285060" cy="370705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10586230" y="1787921"/>
            <a:ext cx="1548226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REST</a:t>
            </a:r>
          </a:p>
        </p:txBody>
      </p:sp>
      <p:pic>
        <p:nvPicPr>
          <p:cNvPr id="160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53602" y="2041050"/>
            <a:ext cx="2973258" cy="299399"/>
          </a:xfrm>
          <a:prstGeom prst="rect">
            <a:avLst/>
          </a:prstGeom>
        </p:spPr>
      </p:pic>
      <p:pic>
        <p:nvPicPr>
          <p:cNvPr id="162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7742" y="6128204"/>
            <a:ext cx="2394506" cy="299399"/>
          </a:xfrm>
          <a:prstGeom prst="rect">
            <a:avLst/>
          </a:prstGeom>
        </p:spPr>
      </p:pic>
      <p:sp>
        <p:nvSpPr>
          <p:cNvPr id="164" name="Shape 164"/>
          <p:cNvSpPr/>
          <p:nvPr/>
        </p:nvSpPr>
        <p:spPr>
          <a:xfrm>
            <a:off x="10180503" y="3415109"/>
            <a:ext cx="2359680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long poll</a:t>
            </a:r>
          </a:p>
        </p:txBody>
      </p:sp>
      <p:pic>
        <p:nvPicPr>
          <p:cNvPr id="165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12898607" y="3668450"/>
            <a:ext cx="2793427" cy="299400"/>
          </a:xfrm>
          <a:prstGeom prst="rect">
            <a:avLst/>
          </a:prstGeom>
        </p:spPr>
      </p:pic>
      <p:pic>
        <p:nvPicPr>
          <p:cNvPr id="167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7173656" y="3668450"/>
            <a:ext cx="2973258" cy="299400"/>
          </a:xfrm>
          <a:prstGeom prst="rect">
            <a:avLst/>
          </a:prstGeom>
        </p:spPr>
      </p:pic>
      <p:sp>
        <p:nvSpPr>
          <p:cNvPr id="169" name="Shape 169"/>
          <p:cNvSpPr/>
          <p:nvPr/>
        </p:nvSpPr>
        <p:spPr>
          <a:xfrm>
            <a:off x="10764995" y="4518421"/>
            <a:ext cx="1190696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SSE</a:t>
            </a:r>
          </a:p>
        </p:txBody>
      </p:sp>
      <p:pic>
        <p:nvPicPr>
          <p:cNvPr id="170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12898607" y="4771763"/>
            <a:ext cx="2793427" cy="299399"/>
          </a:xfrm>
          <a:prstGeom prst="rect">
            <a:avLst/>
          </a:prstGeom>
        </p:spPr>
      </p:pic>
      <p:pic>
        <p:nvPicPr>
          <p:cNvPr id="172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7173656" y="4771763"/>
            <a:ext cx="2973258" cy="299399"/>
          </a:xfrm>
          <a:prstGeom prst="rect">
            <a:avLst/>
          </a:prstGeom>
        </p:spPr>
      </p:pic>
      <p:sp>
        <p:nvSpPr>
          <p:cNvPr id="174" name="Shape 174"/>
          <p:cNvSpPr/>
          <p:nvPr/>
        </p:nvSpPr>
        <p:spPr>
          <a:xfrm>
            <a:off x="9798195" y="5875075"/>
            <a:ext cx="2944465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websocket</a:t>
            </a:r>
          </a:p>
        </p:txBody>
      </p:sp>
      <p:pic>
        <p:nvPicPr>
          <p:cNvPr id="175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12898607" y="6413954"/>
            <a:ext cx="2793427" cy="299400"/>
          </a:xfrm>
          <a:prstGeom prst="rect">
            <a:avLst/>
          </a:prstGeom>
        </p:spPr>
      </p:pic>
      <p:pic>
        <p:nvPicPr>
          <p:cNvPr id="177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9787450">
            <a:off x="7004415" y="8725790"/>
            <a:ext cx="3566694" cy="299400"/>
          </a:xfrm>
          <a:prstGeom prst="rect">
            <a:avLst/>
          </a:prstGeom>
        </p:spPr>
      </p:pic>
      <p:pic>
        <p:nvPicPr>
          <p:cNvPr id="179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35482" y="2168050"/>
            <a:ext cx="2973257" cy="299399"/>
          </a:xfrm>
          <a:prstGeom prst="rect">
            <a:avLst/>
          </a:prstGeom>
        </p:spPr>
      </p:pic>
      <p:pic>
        <p:nvPicPr>
          <p:cNvPr id="181" name="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843518" y="6128204"/>
            <a:ext cx="2973257" cy="299399"/>
          </a:xfrm>
          <a:prstGeom prst="rect">
            <a:avLst/>
          </a:prstGeom>
        </p:spPr>
      </p:pic>
      <p:sp>
        <p:nvSpPr>
          <p:cNvPr id="183" name="Shape 183"/>
          <p:cNvSpPr/>
          <p:nvPr/>
        </p:nvSpPr>
        <p:spPr>
          <a:xfrm>
            <a:off x="10549984" y="7811825"/>
            <a:ext cx="1710634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MQTT</a:t>
            </a:r>
          </a:p>
        </p:txBody>
      </p:sp>
      <p:pic>
        <p:nvPicPr>
          <p:cNvPr id="184" name="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1868520">
            <a:off x="12437064" y="8768718"/>
            <a:ext cx="3323903" cy="299400"/>
          </a:xfrm>
          <a:prstGeom prst="rect">
            <a:avLst/>
          </a:prstGeom>
        </p:spPr>
      </p:pic>
      <p:pic>
        <p:nvPicPr>
          <p:cNvPr id="186" name="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0732924">
            <a:off x="12474459" y="7650419"/>
            <a:ext cx="3315135" cy="299399"/>
          </a:xfrm>
          <a:prstGeom prst="rect">
            <a:avLst/>
          </a:prstGeom>
        </p:spPr>
      </p:pic>
      <p:pic>
        <p:nvPicPr>
          <p:cNvPr id="188" name="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84464">
            <a:off x="7274900" y="7587121"/>
            <a:ext cx="3060322" cy="299399"/>
          </a:xfrm>
          <a:prstGeom prst="rect">
            <a:avLst/>
          </a:prstGeom>
        </p:spPr>
      </p:pic>
      <p:pic>
        <p:nvPicPr>
          <p:cNvPr id="190" name="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0800000">
            <a:off x="7212917" y="6413954"/>
            <a:ext cx="2394505" cy="299400"/>
          </a:xfrm>
          <a:prstGeom prst="rect">
            <a:avLst/>
          </a:prstGeom>
        </p:spPr>
      </p:pic>
      <p:sp>
        <p:nvSpPr>
          <p:cNvPr id="192" name="Shape 192"/>
          <p:cNvSpPr/>
          <p:nvPr/>
        </p:nvSpPr>
        <p:spPr>
          <a:xfrm>
            <a:off x="10380503" y="10215358"/>
            <a:ext cx="1742765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COAP</a:t>
            </a:r>
          </a:p>
        </p:txBody>
      </p:sp>
      <p:pic>
        <p:nvPicPr>
          <p:cNvPr id="193" name="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645145" y="10468487"/>
            <a:ext cx="3190173" cy="299399"/>
          </a:xfrm>
          <a:prstGeom prst="rect">
            <a:avLst/>
          </a:prstGeom>
        </p:spPr>
      </p:pic>
      <p:pic>
        <p:nvPicPr>
          <p:cNvPr id="195" name="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208482" y="10468487"/>
            <a:ext cx="2973257" cy="299399"/>
          </a:xfrm>
          <a:prstGeom prst="rect">
            <a:avLst/>
          </a:prstGeom>
        </p:spPr>
      </p:pic>
      <p:sp>
        <p:nvSpPr>
          <p:cNvPr id="197" name="Shape 197"/>
          <p:cNvSpPr/>
          <p:nvPr/>
        </p:nvSpPr>
        <p:spPr>
          <a:xfrm>
            <a:off x="17889111" y="10215358"/>
            <a:ext cx="1933798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+DTLS</a:t>
            </a:r>
          </a:p>
        </p:txBody>
      </p:sp>
      <p:sp>
        <p:nvSpPr>
          <p:cNvPr id="198" name="Shape 198"/>
          <p:cNvSpPr/>
          <p:nvPr/>
        </p:nvSpPr>
        <p:spPr>
          <a:xfrm>
            <a:off x="17387868" y="7811825"/>
            <a:ext cx="2936285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+WS +TLS</a:t>
            </a:r>
          </a:p>
        </p:txBody>
      </p:sp>
      <p:sp>
        <p:nvSpPr>
          <p:cNvPr id="199" name="Shape 199"/>
          <p:cNvSpPr/>
          <p:nvPr/>
        </p:nvSpPr>
        <p:spPr>
          <a:xfrm>
            <a:off x="6399484" y="12208541"/>
            <a:ext cx="10530302" cy="805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/>
            <a:r>
              <a:t>XMPP, DDS, AMQP, WebRTC, HTTP/2…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title"/>
          </p:nvPr>
        </p:nvSpPr>
        <p:spPr>
          <a:xfrm>
            <a:off x="5089735" y="1349870"/>
            <a:ext cx="14204530" cy="2277072"/>
          </a:xfrm>
          <a:prstGeom prst="rect">
            <a:avLst/>
          </a:prstGeom>
        </p:spPr>
        <p:txBody>
          <a:bodyPr/>
          <a:lstStyle>
            <a:lvl1pPr defTabSz="542210">
              <a:defRPr sz="7128"/>
            </a:lvl1pPr>
          </a:lstStyle>
          <a:p>
            <a:pPr/>
            <a:r>
              <a:t>Top 11 IoT Architectural Contraints</a:t>
            </a:r>
          </a:p>
        </p:txBody>
      </p:sp>
      <p:pic>
        <p:nvPicPr>
          <p:cNvPr id="202" name="Screen Shot 2015-11-15 at 2.44.2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9" y="3452391"/>
            <a:ext cx="13716001" cy="896815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25400" dist="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>
          <a:outerShdw sx="100000" sy="100000" kx="0" ky="0" algn="b" rotWithShape="0" blurRad="25400" dist="127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3578" tIns="53578" rIns="53578" bIns="53578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25400" dist="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>
          <a:outerShdw sx="100000" sy="100000" kx="0" ky="0" algn="b" rotWithShape="0" blurRad="25400" dist="127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3578" tIns="53578" rIns="53578" bIns="53578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