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812" r:id="rId2"/>
    <p:sldId id="897" r:id="rId3"/>
    <p:sldId id="832" r:id="rId4"/>
    <p:sldId id="833" r:id="rId5"/>
    <p:sldId id="866" r:id="rId6"/>
    <p:sldId id="865" r:id="rId7"/>
    <p:sldId id="911" r:id="rId8"/>
    <p:sldId id="869" r:id="rId9"/>
    <p:sldId id="864" r:id="rId10"/>
    <p:sldId id="836" r:id="rId11"/>
    <p:sldId id="867" r:id="rId12"/>
    <p:sldId id="838" r:id="rId13"/>
    <p:sldId id="882" r:id="rId14"/>
    <p:sldId id="883" r:id="rId15"/>
    <p:sldId id="839" r:id="rId16"/>
    <p:sldId id="870" r:id="rId17"/>
    <p:sldId id="878" r:id="rId18"/>
    <p:sldId id="880" r:id="rId19"/>
    <p:sldId id="842" r:id="rId20"/>
    <p:sldId id="884" r:id="rId21"/>
    <p:sldId id="850" r:id="rId22"/>
    <p:sldId id="885" r:id="rId23"/>
    <p:sldId id="886" r:id="rId24"/>
    <p:sldId id="891" r:id="rId25"/>
    <p:sldId id="890" r:id="rId26"/>
    <p:sldId id="892" r:id="rId27"/>
    <p:sldId id="854" r:id="rId28"/>
    <p:sldId id="856" r:id="rId29"/>
    <p:sldId id="881" r:id="rId30"/>
    <p:sldId id="893" r:id="rId31"/>
    <p:sldId id="894" r:id="rId32"/>
    <p:sldId id="863" r:id="rId33"/>
    <p:sldId id="895" r:id="rId34"/>
    <p:sldId id="896" r:id="rId35"/>
    <p:sldId id="912" r:id="rId36"/>
    <p:sldId id="914" r:id="rId37"/>
    <p:sldId id="915" r:id="rId38"/>
    <p:sldId id="916" r:id="rId39"/>
    <p:sldId id="917" r:id="rId40"/>
    <p:sldId id="898" r:id="rId41"/>
    <p:sldId id="899" r:id="rId42"/>
    <p:sldId id="900" r:id="rId43"/>
    <p:sldId id="901" r:id="rId44"/>
    <p:sldId id="902" r:id="rId45"/>
    <p:sldId id="909" r:id="rId46"/>
    <p:sldId id="907" r:id="rId47"/>
    <p:sldId id="750" r:id="rId48"/>
    <p:sldId id="910" r:id="rId49"/>
  </p:sldIdLst>
  <p:sldSz cx="12188825" cy="6858000"/>
  <p:notesSz cx="7315200" cy="9601200"/>
  <p:defaultTex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8">
          <p15:clr>
            <a:srgbClr val="A4A3A4"/>
          </p15:clr>
        </p15:guide>
        <p15:guide id="2" orient="horz" pos="1163">
          <p15:clr>
            <a:srgbClr val="A4A3A4"/>
          </p15:clr>
        </p15:guide>
        <p15:guide id="3" orient="horz" pos="3864">
          <p15:clr>
            <a:srgbClr val="A4A3A4"/>
          </p15:clr>
        </p15:guide>
        <p15:guide id="4" pos="7415">
          <p15:clr>
            <a:srgbClr val="A4A3A4"/>
          </p15:clr>
        </p15:guide>
        <p15:guide id="5" pos="6223">
          <p15:clr>
            <a:srgbClr val="A4A3A4"/>
          </p15:clr>
        </p15:guide>
        <p15:guide id="6" pos="2563">
          <p15:clr>
            <a:srgbClr val="A4A3A4"/>
          </p15:clr>
        </p15:guide>
        <p15:guide id="7" pos="2683">
          <p15:clr>
            <a:srgbClr val="A4A3A4"/>
          </p15:clr>
        </p15:guide>
        <p15:guide id="8" pos="338">
          <p15:clr>
            <a:srgbClr val="A4A3A4"/>
          </p15:clr>
        </p15:guide>
        <p15:guide id="9" pos="7677">
          <p15:clr>
            <a:srgbClr val="A4A3A4"/>
          </p15:clr>
        </p15:guide>
        <p15:guide id="10" pos="5112">
          <p15:clr>
            <a:srgbClr val="A4A3A4"/>
          </p15:clr>
        </p15:guide>
        <p15:guide id="11" pos="3769">
          <p15:clr>
            <a:srgbClr val="A4A3A4"/>
          </p15:clr>
        </p15:guide>
        <p15:guide id="12" pos="3918">
          <p15:clr>
            <a:srgbClr val="A4A3A4"/>
          </p15:clr>
        </p15:guide>
        <p15:guide id="13">
          <p15:clr>
            <a:srgbClr val="A4A3A4"/>
          </p15:clr>
        </p15:guide>
      </p15:sldGuideLst>
    </p:ext>
    <p:ext uri="{2D200454-40CA-4A62-9FC3-DE9A4176ACB9}">
      <p15:notesGuideLst xmlns:p15="http://schemas.microsoft.com/office/powerpoint/2012/main">
        <p15:guide id="1" orient="horz" pos="3024">
          <p15:clr>
            <a:srgbClr val="A4A3A4"/>
          </p15:clr>
        </p15:guide>
        <p15:guide id="2" orient="horz" pos="5970">
          <p15:clr>
            <a:srgbClr val="A4A3A4"/>
          </p15:clr>
        </p15:guide>
        <p15:guide id="3" pos="2304">
          <p15:clr>
            <a:srgbClr val="A4A3A4"/>
          </p15:clr>
        </p15:guide>
        <p15:guide id="4" pos="258">
          <p15:clr>
            <a:srgbClr val="A4A3A4"/>
          </p15:clr>
        </p15:guide>
        <p15:guide id="5" pos="435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cia Rey" initials="" lastIdx="14" clrIdx="0"/>
  <p:cmAuthor id="1" name="Kevin Peth" initials="KP"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404040"/>
    <a:srgbClr val="008BBC"/>
    <a:srgbClr val="0070C0"/>
    <a:srgbClr val="FFFFFF"/>
    <a:srgbClr val="00A1E0"/>
    <a:srgbClr val="735809"/>
    <a:srgbClr val="53483F"/>
    <a:srgbClr val="3E6AB3"/>
    <a:srgbClr val="A7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8" autoAdjust="0"/>
    <p:restoredTop sz="88649" autoAdjust="0"/>
  </p:normalViewPr>
  <p:slideViewPr>
    <p:cSldViewPr snapToGrid="0" snapToObjects="1" showGuides="1">
      <p:cViewPr varScale="1">
        <p:scale>
          <a:sx n="65" d="100"/>
          <a:sy n="65" d="100"/>
        </p:scale>
        <p:origin x="72" y="492"/>
      </p:cViewPr>
      <p:guideLst>
        <p:guide orient="horz" pos="1028"/>
        <p:guide orient="horz" pos="1163"/>
        <p:guide orient="horz" pos="3864"/>
        <p:guide pos="7415"/>
        <p:guide pos="6223"/>
        <p:guide pos="2563"/>
        <p:guide pos="2683"/>
        <p:guide pos="338"/>
        <p:guide pos="7677"/>
        <p:guide pos="5112"/>
        <p:guide pos="3769"/>
        <p:guide pos="3918"/>
        <p:guide/>
      </p:guideLst>
    </p:cSldViewPr>
  </p:slideViewPr>
  <p:outlineViewPr>
    <p:cViewPr>
      <p:scale>
        <a:sx n="33" d="100"/>
        <a:sy n="33" d="100"/>
      </p:scale>
      <p:origin x="0" y="45318"/>
    </p:cViewPr>
  </p:outlineViewPr>
  <p:notesTextViewPr>
    <p:cViewPr>
      <p:scale>
        <a:sx n="3" d="2"/>
        <a:sy n="3" d="2"/>
      </p:scale>
      <p:origin x="0" y="0"/>
    </p:cViewPr>
  </p:notesTextViewPr>
  <p:sorterViewPr>
    <p:cViewPr varScale="1">
      <p:scale>
        <a:sx n="1" d="1"/>
        <a:sy n="1" d="1"/>
      </p:scale>
      <p:origin x="0" y="-13326"/>
    </p:cViewPr>
  </p:sorterViewPr>
  <p:notesViewPr>
    <p:cSldViewPr snapToGrid="0" snapToObjects="1">
      <p:cViewPr varScale="1">
        <p:scale>
          <a:sx n="91" d="100"/>
          <a:sy n="91" d="100"/>
        </p:scale>
        <p:origin x="-3540" y="-96"/>
      </p:cViewPr>
      <p:guideLst>
        <p:guide orient="horz" pos="3024"/>
        <p:guide orient="horz" pos="5970"/>
        <p:guide pos="2304"/>
        <p:guide pos="258"/>
        <p:guide pos="43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5556009786742E-2"/>
          <c:y val="3.3767194760714825E-2"/>
          <c:w val="0.87623190091080327"/>
          <c:h val="0.7619677926756494"/>
        </c:manualLayout>
      </c:layout>
      <c:barChart>
        <c:barDir val="col"/>
        <c:grouping val="clustered"/>
        <c:varyColors val="0"/>
        <c:ser>
          <c:idx val="0"/>
          <c:order val="0"/>
          <c:tx>
            <c:strRef>
              <c:f>Sheet1!$B$1</c:f>
              <c:strCache>
                <c:ptCount val="1"/>
                <c:pt idx="0">
                  <c:v>Higher Ed</c:v>
                </c:pt>
              </c:strCache>
            </c:strRef>
          </c:tx>
          <c:spPr>
            <a:solidFill>
              <a:schemeClr val="accent6">
                <a:lumMod val="50000"/>
              </a:schemeClr>
            </a:solidFill>
            <a:ln>
              <a:noFill/>
            </a:ln>
            <a:effectLst/>
          </c:spPr>
          <c:invertIfNegative val="0"/>
          <c:dLbls>
            <c:dLbl>
              <c:idx val="0"/>
              <c:layout>
                <c:manualLayout>
                  <c:x val="0"/>
                  <c:y val="6.93547234707943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3774234862321968E-17"/>
                  <c:y val="5.49058227477121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739317406937959E-3"/>
                  <c:y val="5.201604260309564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393174069378315E-3"/>
                  <c:y val="5.7795602892328615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Currently Implemented</c:v>
                </c:pt>
                <c:pt idx="1">
                  <c:v>Planning to Implement</c:v>
                </c:pt>
                <c:pt idx="2">
                  <c:v>Interested, but No Plans</c:v>
                </c:pt>
                <c:pt idx="3">
                  <c:v>Not Interested - D/K</c:v>
                </c:pt>
              </c:strCache>
            </c:strRef>
          </c:cat>
          <c:val>
            <c:numRef>
              <c:f>Sheet1!$B$2:$B$5</c:f>
              <c:numCache>
                <c:formatCode>General</c:formatCode>
                <c:ptCount val="4"/>
                <c:pt idx="0">
                  <c:v>0.16</c:v>
                </c:pt>
                <c:pt idx="1">
                  <c:v>0.16</c:v>
                </c:pt>
                <c:pt idx="2">
                  <c:v>0.37</c:v>
                </c:pt>
                <c:pt idx="3">
                  <c:v>0.3</c:v>
                </c:pt>
              </c:numCache>
            </c:numRef>
          </c:val>
        </c:ser>
        <c:ser>
          <c:idx val="1"/>
          <c:order val="1"/>
          <c:tx>
            <c:strRef>
              <c:f>Sheet1!$C$1</c:f>
              <c:strCache>
                <c:ptCount val="1"/>
                <c:pt idx="0">
                  <c:v>All Industries</c:v>
                </c:pt>
              </c:strCache>
            </c:strRef>
          </c:tx>
          <c:spPr>
            <a:solidFill>
              <a:schemeClr val="accent6">
                <a:lumMod val="20000"/>
                <a:lumOff val="80000"/>
              </a:schemeClr>
            </a:solidFill>
            <a:ln>
              <a:noFill/>
            </a:ln>
            <a:effectLst/>
          </c:spPr>
          <c:invertIfNegative val="0"/>
          <c:dLbls>
            <c:dLbl>
              <c:idx val="0"/>
              <c:layout>
                <c:manualLayout>
                  <c:x val="-1.739317406937959E-3"/>
                  <c:y val="5.490582274771218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6.9572696277518361E-3"/>
                  <c:y val="6.935472347079434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3.4786348138760455E-3"/>
                  <c:y val="6.357516318156147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1.7393174069380867E-3"/>
                  <c:y val="5.490582274771218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Currently Implemented</c:v>
                </c:pt>
                <c:pt idx="1">
                  <c:v>Planning to Implement</c:v>
                </c:pt>
                <c:pt idx="2">
                  <c:v>Interested, but No Plans</c:v>
                </c:pt>
                <c:pt idx="3">
                  <c:v>Not Interested - D/K</c:v>
                </c:pt>
              </c:strCache>
            </c:strRef>
          </c:cat>
          <c:val>
            <c:numRef>
              <c:f>Sheet1!$C$2:$C$5</c:f>
              <c:numCache>
                <c:formatCode>General</c:formatCode>
                <c:ptCount val="4"/>
                <c:pt idx="0">
                  <c:v>0.23</c:v>
                </c:pt>
                <c:pt idx="1">
                  <c:v>0.26</c:v>
                </c:pt>
                <c:pt idx="2">
                  <c:v>0.28999999999999998</c:v>
                </c:pt>
                <c:pt idx="3">
                  <c:v>0.2</c:v>
                </c:pt>
              </c:numCache>
            </c:numRef>
          </c:val>
        </c:ser>
        <c:dLbls>
          <c:showLegendKey val="0"/>
          <c:showVal val="0"/>
          <c:showCatName val="0"/>
          <c:showSerName val="0"/>
          <c:showPercent val="0"/>
          <c:showBubbleSize val="0"/>
        </c:dLbls>
        <c:gapWidth val="219"/>
        <c:axId val="331782272"/>
        <c:axId val="331780312"/>
      </c:barChart>
      <c:catAx>
        <c:axId val="33178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1780312"/>
        <c:crosses val="autoZero"/>
        <c:auto val="1"/>
        <c:lblAlgn val="ctr"/>
        <c:lblOffset val="100"/>
        <c:noMultiLvlLbl val="0"/>
      </c:catAx>
      <c:valAx>
        <c:axId val="331780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1782272"/>
        <c:crosses val="autoZero"/>
        <c:crossBetween val="between"/>
      </c:valAx>
      <c:spPr>
        <a:noFill/>
        <a:ln w="25400">
          <a:noFill/>
        </a:ln>
        <a:effectLst/>
      </c:spPr>
    </c:plotArea>
    <c:legend>
      <c:legendPos val="b"/>
      <c:layout>
        <c:manualLayout>
          <c:xMode val="edge"/>
          <c:yMode val="edge"/>
          <c:x val="0.11134927908197968"/>
          <c:y val="5.6173087995179866E-2"/>
          <c:w val="0.24667661545532321"/>
          <c:h val="0.19157757946994319"/>
        </c:manualLayout>
      </c:layout>
      <c:overlay val="0"/>
      <c:spPr>
        <a:solidFill>
          <a:srgbClr val="403833"/>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434633782136293E-2"/>
          <c:y val="7.0427214417561557E-2"/>
          <c:w val="0.89841194842581507"/>
          <c:h val="0.77910302764384154"/>
        </c:manualLayout>
      </c:layout>
      <c:barChart>
        <c:barDir val="col"/>
        <c:grouping val="clustered"/>
        <c:varyColors val="0"/>
        <c:ser>
          <c:idx val="0"/>
          <c:order val="0"/>
          <c:tx>
            <c:strRef>
              <c:f>Sheet1!$B$1</c:f>
              <c:strCache>
                <c:ptCount val="1"/>
                <c:pt idx="0">
                  <c:v>Higher Ed</c:v>
                </c:pt>
              </c:strCache>
            </c:strRef>
          </c:tx>
          <c:spPr>
            <a:solidFill>
              <a:schemeClr val="accent6">
                <a:lumMod val="50000"/>
              </a:schemeClr>
            </a:solidFill>
            <a:ln>
              <a:noFill/>
            </a:ln>
            <a:effectLst/>
          </c:spPr>
          <c:invertIfNegative val="0"/>
          <c:dLbls>
            <c:dLbl>
              <c:idx val="0"/>
              <c:layout>
                <c:manualLayout>
                  <c:x val="0"/>
                  <c:y val="6.93547234707943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3774234862321968E-17"/>
                  <c:y val="5.49058227477121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739317406937959E-3"/>
                  <c:y val="5.201604260309564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393174069378315E-3"/>
                  <c:y val="5.7795602892328615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High/Critical Priority</c:v>
                </c:pt>
                <c:pt idx="1">
                  <c:v>Moderate Priority</c:v>
                </c:pt>
                <c:pt idx="2">
                  <c:v>Low Priority/Not on Agenda</c:v>
                </c:pt>
              </c:strCache>
            </c:strRef>
          </c:cat>
          <c:val>
            <c:numRef>
              <c:f>Sheet1!$B$2:$B$4</c:f>
              <c:numCache>
                <c:formatCode>General</c:formatCode>
                <c:ptCount val="3"/>
                <c:pt idx="0">
                  <c:v>0.33</c:v>
                </c:pt>
                <c:pt idx="1">
                  <c:v>0.36</c:v>
                </c:pt>
                <c:pt idx="2">
                  <c:v>0.28999999999999998</c:v>
                </c:pt>
              </c:numCache>
            </c:numRef>
          </c:val>
        </c:ser>
        <c:ser>
          <c:idx val="1"/>
          <c:order val="1"/>
          <c:tx>
            <c:strRef>
              <c:f>Sheet1!$C$1</c:f>
              <c:strCache>
                <c:ptCount val="1"/>
                <c:pt idx="0">
                  <c:v>All Industries</c:v>
                </c:pt>
              </c:strCache>
            </c:strRef>
          </c:tx>
          <c:spPr>
            <a:solidFill>
              <a:schemeClr val="accent6">
                <a:lumMod val="20000"/>
                <a:lumOff val="80000"/>
              </a:schemeClr>
            </a:solidFill>
            <a:ln>
              <a:noFill/>
            </a:ln>
            <a:effectLst/>
          </c:spPr>
          <c:invertIfNegative val="0"/>
          <c:dLbls>
            <c:dLbl>
              <c:idx val="0"/>
              <c:layout>
                <c:manualLayout>
                  <c:x val="-1.739317406937959E-3"/>
                  <c:y val="5.490582274771218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6.9572696277518361E-3"/>
                  <c:y val="6.935472347079434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3.4786348138760455E-3"/>
                  <c:y val="6.357516318156147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1.7393174069380867E-3"/>
                  <c:y val="5.490582274771218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High/Critical Priority</c:v>
                </c:pt>
                <c:pt idx="1">
                  <c:v>Moderate Priority</c:v>
                </c:pt>
                <c:pt idx="2">
                  <c:v>Low Priority/Not on Agenda</c:v>
                </c:pt>
              </c:strCache>
            </c:strRef>
          </c:cat>
          <c:val>
            <c:numRef>
              <c:f>Sheet1!$C$2:$C$4</c:f>
              <c:numCache>
                <c:formatCode>General</c:formatCode>
                <c:ptCount val="3"/>
                <c:pt idx="0">
                  <c:v>0.5</c:v>
                </c:pt>
                <c:pt idx="1">
                  <c:v>0.25</c:v>
                </c:pt>
                <c:pt idx="2">
                  <c:v>0.23</c:v>
                </c:pt>
              </c:numCache>
            </c:numRef>
          </c:val>
        </c:ser>
        <c:dLbls>
          <c:showLegendKey val="0"/>
          <c:showVal val="0"/>
          <c:showCatName val="0"/>
          <c:showSerName val="0"/>
          <c:showPercent val="0"/>
          <c:showBubbleSize val="0"/>
        </c:dLbls>
        <c:gapWidth val="219"/>
        <c:axId val="331786584"/>
        <c:axId val="331779136"/>
      </c:barChart>
      <c:catAx>
        <c:axId val="331786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1779136"/>
        <c:crosses val="autoZero"/>
        <c:auto val="1"/>
        <c:lblAlgn val="ctr"/>
        <c:lblOffset val="100"/>
        <c:noMultiLvlLbl val="0"/>
      </c:catAx>
      <c:valAx>
        <c:axId val="331779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1786584"/>
        <c:crosses val="autoZero"/>
        <c:crossBetween val="between"/>
      </c:valAx>
      <c:spPr>
        <a:noFill/>
        <a:ln w="25400">
          <a:noFill/>
        </a:ln>
        <a:effectLst/>
      </c:spPr>
    </c:plotArea>
    <c:legend>
      <c:legendPos val="b"/>
      <c:layout>
        <c:manualLayout>
          <c:xMode val="edge"/>
          <c:yMode val="edge"/>
          <c:x val="0.72551624338170217"/>
          <c:y val="8.6167687392768658E-2"/>
          <c:w val="0.24433246673662198"/>
          <c:h val="0.20824124580193701"/>
        </c:manualLayout>
      </c:layout>
      <c:overlay val="0"/>
      <c:spPr>
        <a:solidFill>
          <a:srgbClr val="403833"/>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223505" y="9378067"/>
            <a:ext cx="171522" cy="169277"/>
          </a:xfrm>
          <a:prstGeom prst="rect">
            <a:avLst/>
          </a:prstGeom>
          <a:noFill/>
        </p:spPr>
        <p:txBody>
          <a:bodyPr wrap="none" lIns="0" tIns="0" rIns="0" bIns="0" rtlCol="0" anchor="ctr">
            <a:spAutoFit/>
          </a:bodyPr>
          <a:lstStyle/>
          <a:p>
            <a:pPr algn="r"/>
            <a:fld id="{B6D1D5E6-DD53-4F49-97F7-41B81160FC39}" type="slidenum">
              <a:rPr lang="en-US" sz="1100">
                <a:solidFill>
                  <a:schemeClr val="bg2"/>
                </a:solidFill>
              </a:rPr>
              <a:pPr algn="r"/>
              <a:t>‹#›</a:t>
            </a:fld>
            <a:endParaRPr lang="en-US" sz="1100" dirty="0">
              <a:solidFill>
                <a:schemeClr val="bg2"/>
              </a:solidFill>
            </a:endParaRPr>
          </a:p>
        </p:txBody>
      </p:sp>
      <p:sp>
        <p:nvSpPr>
          <p:cNvPr id="7" name="TextBox 6"/>
          <p:cNvSpPr txBox="1"/>
          <p:nvPr/>
        </p:nvSpPr>
        <p:spPr>
          <a:xfrm>
            <a:off x="436274" y="9378066"/>
            <a:ext cx="2255426" cy="169277"/>
          </a:xfrm>
          <a:prstGeom prst="rect">
            <a:avLst/>
          </a:prstGeom>
          <a:noFill/>
        </p:spPr>
        <p:txBody>
          <a:bodyPr wrap="none" lIns="0" tIns="0" rIns="0" bIns="0" rtlCol="0" anchor="ctr">
            <a:spAutoFit/>
          </a:bodyPr>
          <a:lstStyle/>
          <a:p>
            <a:r>
              <a:rPr lang="en-US" sz="1100" dirty="0">
                <a:solidFill>
                  <a:schemeClr val="bg2"/>
                </a:solidFill>
              </a:rPr>
              <a:t>| Copyright 2013 Citrix. Confidential.</a:t>
            </a:r>
          </a:p>
        </p:txBody>
      </p:sp>
    </p:spTree>
    <p:extLst>
      <p:ext uri="{BB962C8B-B14F-4D97-AF65-F5344CB8AC3E}">
        <p14:creationId xmlns:p14="http://schemas.microsoft.com/office/powerpoint/2010/main" val="1170255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406400" y="4560570"/>
            <a:ext cx="6502400" cy="4320540"/>
          </a:xfrm>
          <a:prstGeom prst="rect">
            <a:avLst/>
          </a:prstGeom>
        </p:spPr>
        <p:txBody>
          <a:bodyPr vert="horz" lIns="0" tIns="0" rIns="0" bIns="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p:nvPr/>
        </p:nvSpPr>
        <p:spPr>
          <a:xfrm>
            <a:off x="318643" y="9349179"/>
            <a:ext cx="2565400" cy="200055"/>
          </a:xfrm>
          <a:prstGeom prst="rect">
            <a:avLst/>
          </a:prstGeom>
          <a:noFill/>
        </p:spPr>
        <p:txBody>
          <a:bodyPr wrap="square" rtlCol="0">
            <a:spAutoFit/>
          </a:bodyPr>
          <a:lstStyle/>
          <a:p>
            <a:r>
              <a:rPr lang="en-US" sz="700" dirty="0" smtClean="0">
                <a:solidFill>
                  <a:schemeClr val="tx1">
                    <a:lumMod val="50000"/>
                  </a:schemeClr>
                </a:solidFill>
                <a:effectLst/>
              </a:rPr>
              <a:t>© 2014 Citrix. Confidential.</a:t>
            </a:r>
          </a:p>
        </p:txBody>
      </p:sp>
      <p:sp>
        <p:nvSpPr>
          <p:cNvPr id="7" name="TextBox 6"/>
          <p:cNvSpPr txBox="1"/>
          <p:nvPr/>
        </p:nvSpPr>
        <p:spPr>
          <a:xfrm>
            <a:off x="-131332" y="9257805"/>
            <a:ext cx="661192" cy="415498"/>
          </a:xfrm>
          <a:prstGeom prst="rect">
            <a:avLst/>
          </a:prstGeom>
          <a:noFill/>
        </p:spPr>
        <p:txBody>
          <a:bodyPr wrap="square" rtlCol="0">
            <a:spAutoFit/>
          </a:bodyPr>
          <a:lstStyle/>
          <a:p>
            <a:endParaRPr lang="en-US" dirty="0" smtClean="0">
              <a:solidFill>
                <a:schemeClr val="tx1">
                  <a:lumMod val="75000"/>
                </a:schemeClr>
              </a:solidFill>
            </a:endParaRPr>
          </a:p>
        </p:txBody>
      </p:sp>
      <p:sp>
        <p:nvSpPr>
          <p:cNvPr id="10" name="TextBox 9"/>
          <p:cNvSpPr txBox="1"/>
          <p:nvPr/>
        </p:nvSpPr>
        <p:spPr>
          <a:xfrm>
            <a:off x="27803" y="9349179"/>
            <a:ext cx="564356" cy="200055"/>
          </a:xfrm>
          <a:prstGeom prst="rect">
            <a:avLst/>
          </a:prstGeom>
          <a:noFill/>
        </p:spPr>
        <p:txBody>
          <a:bodyPr wrap="square" rtlCol="0">
            <a:spAutoFit/>
          </a:bodyPr>
          <a:lstStyle/>
          <a:p>
            <a:pPr algn="l"/>
            <a:fld id="{F90437C1-DB3B-46ED-9200-4DB8DE1A2A50}" type="slidenum">
              <a:rPr lang="en-US" sz="700" smtClean="0">
                <a:solidFill>
                  <a:schemeClr val="tx1">
                    <a:lumMod val="50000"/>
                  </a:schemeClr>
                </a:solidFill>
              </a:rPr>
              <a:pPr algn="l"/>
              <a:t>‹#›</a:t>
            </a:fld>
            <a:endParaRPr lang="en-US" sz="700" dirty="0" smtClean="0">
              <a:solidFill>
                <a:schemeClr val="tx1">
                  <a:lumMod val="50000"/>
                </a:schemeClr>
              </a:solidFill>
            </a:endParaRPr>
          </a:p>
        </p:txBody>
      </p:sp>
      <p:sp>
        <p:nvSpPr>
          <p:cNvPr id="9" name="Freeform 8"/>
          <p:cNvSpPr>
            <a:spLocks noEditPoints="1"/>
          </p:cNvSpPr>
          <p:nvPr/>
        </p:nvSpPr>
        <p:spPr bwMode="auto">
          <a:xfrm>
            <a:off x="6451600" y="9353657"/>
            <a:ext cx="457200" cy="191099"/>
          </a:xfrm>
          <a:custGeom>
            <a:avLst/>
            <a:gdLst>
              <a:gd name="T0" fmla="*/ 0 w 942"/>
              <a:gd name="T1" fmla="*/ 197 h 394"/>
              <a:gd name="T2" fmla="*/ 185 w 942"/>
              <a:gd name="T3" fmla="*/ 270 h 394"/>
              <a:gd name="T4" fmla="*/ 108 w 942"/>
              <a:gd name="T5" fmla="*/ 244 h 394"/>
              <a:gd name="T6" fmla="*/ 108 w 942"/>
              <a:gd name="T7" fmla="*/ 150 h 394"/>
              <a:gd name="T8" fmla="*/ 185 w 942"/>
              <a:gd name="T9" fmla="*/ 122 h 394"/>
              <a:gd name="T10" fmla="*/ 940 w 942"/>
              <a:gd name="T11" fmla="*/ 94 h 394"/>
              <a:gd name="T12" fmla="*/ 940 w 942"/>
              <a:gd name="T13" fmla="*/ 94 h 394"/>
              <a:gd name="T14" fmla="*/ 865 w 942"/>
              <a:gd name="T15" fmla="*/ 94 h 394"/>
              <a:gd name="T16" fmla="*/ 811 w 942"/>
              <a:gd name="T17" fmla="*/ 94 h 394"/>
              <a:gd name="T18" fmla="*/ 799 w 942"/>
              <a:gd name="T19" fmla="*/ 188 h 394"/>
              <a:gd name="T20" fmla="*/ 792 w 942"/>
              <a:gd name="T21" fmla="*/ 298 h 394"/>
              <a:gd name="T22" fmla="*/ 869 w 942"/>
              <a:gd name="T23" fmla="*/ 298 h 394"/>
              <a:gd name="T24" fmla="*/ 872 w 942"/>
              <a:gd name="T25" fmla="*/ 188 h 394"/>
              <a:gd name="T26" fmla="*/ 705 w 942"/>
              <a:gd name="T27" fmla="*/ 94 h 394"/>
              <a:gd name="T28" fmla="*/ 644 w 942"/>
              <a:gd name="T29" fmla="*/ 298 h 394"/>
              <a:gd name="T30" fmla="*/ 705 w 942"/>
              <a:gd name="T31" fmla="*/ 94 h 394"/>
              <a:gd name="T32" fmla="*/ 452 w 942"/>
              <a:gd name="T33" fmla="*/ 94 h 394"/>
              <a:gd name="T34" fmla="*/ 513 w 942"/>
              <a:gd name="T35" fmla="*/ 298 h 394"/>
              <a:gd name="T36" fmla="*/ 553 w 942"/>
              <a:gd name="T37" fmla="*/ 298 h 394"/>
              <a:gd name="T38" fmla="*/ 569 w 942"/>
              <a:gd name="T39" fmla="*/ 216 h 394"/>
              <a:gd name="T40" fmla="*/ 590 w 942"/>
              <a:gd name="T41" fmla="*/ 113 h 394"/>
              <a:gd name="T42" fmla="*/ 436 w 942"/>
              <a:gd name="T43" fmla="*/ 94 h 394"/>
              <a:gd name="T44" fmla="*/ 281 w 942"/>
              <a:gd name="T45" fmla="*/ 148 h 394"/>
              <a:gd name="T46" fmla="*/ 328 w 942"/>
              <a:gd name="T47" fmla="*/ 298 h 394"/>
              <a:gd name="T48" fmla="*/ 389 w 942"/>
              <a:gd name="T49" fmla="*/ 148 h 394"/>
              <a:gd name="T50" fmla="*/ 436 w 942"/>
              <a:gd name="T51" fmla="*/ 94 h 394"/>
              <a:gd name="T52" fmla="*/ 204 w 942"/>
              <a:gd name="T53" fmla="*/ 94 h 394"/>
              <a:gd name="T54" fmla="*/ 265 w 942"/>
              <a:gd name="T55" fmla="*/ 298 h 394"/>
              <a:gd name="T56" fmla="*/ 675 w 942"/>
              <a:gd name="T57" fmla="*/ 317 h 394"/>
              <a:gd name="T58" fmla="*/ 675 w 942"/>
              <a:gd name="T59" fmla="*/ 394 h 394"/>
              <a:gd name="T60" fmla="*/ 675 w 942"/>
              <a:gd name="T61" fmla="*/ 317 h 394"/>
              <a:gd name="T62" fmla="*/ 513 w 942"/>
              <a:gd name="T63" fmla="*/ 139 h 394"/>
              <a:gd name="T64" fmla="*/ 551 w 942"/>
              <a:gd name="T65" fmla="*/ 162 h 394"/>
              <a:gd name="T66" fmla="*/ 234 w 942"/>
              <a:gd name="T67" fmla="*/ 0 h 394"/>
              <a:gd name="T68" fmla="*/ 234 w 942"/>
              <a:gd name="T69" fmla="*/ 75 h 394"/>
              <a:gd name="T70" fmla="*/ 234 w 942"/>
              <a:gd name="T7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2" h="394">
                <a:moveTo>
                  <a:pt x="108" y="89"/>
                </a:moveTo>
                <a:cubicBezTo>
                  <a:pt x="47" y="89"/>
                  <a:pt x="0" y="136"/>
                  <a:pt x="0" y="197"/>
                </a:cubicBezTo>
                <a:cubicBezTo>
                  <a:pt x="0" y="256"/>
                  <a:pt x="47" y="303"/>
                  <a:pt x="108" y="303"/>
                </a:cubicBezTo>
                <a:cubicBezTo>
                  <a:pt x="138" y="303"/>
                  <a:pt x="164" y="291"/>
                  <a:pt x="185" y="270"/>
                </a:cubicBezTo>
                <a:cubicBezTo>
                  <a:pt x="152" y="218"/>
                  <a:pt x="152" y="218"/>
                  <a:pt x="152" y="218"/>
                </a:cubicBezTo>
                <a:cubicBezTo>
                  <a:pt x="143" y="232"/>
                  <a:pt x="124" y="244"/>
                  <a:pt x="108" y="244"/>
                </a:cubicBezTo>
                <a:cubicBezTo>
                  <a:pt x="82" y="244"/>
                  <a:pt x="61" y="223"/>
                  <a:pt x="61" y="197"/>
                </a:cubicBezTo>
                <a:cubicBezTo>
                  <a:pt x="61" y="171"/>
                  <a:pt x="82" y="150"/>
                  <a:pt x="108" y="150"/>
                </a:cubicBezTo>
                <a:cubicBezTo>
                  <a:pt x="124" y="150"/>
                  <a:pt x="143" y="160"/>
                  <a:pt x="152" y="174"/>
                </a:cubicBezTo>
                <a:cubicBezTo>
                  <a:pt x="185" y="122"/>
                  <a:pt x="185" y="122"/>
                  <a:pt x="185" y="122"/>
                </a:cubicBezTo>
                <a:cubicBezTo>
                  <a:pt x="164" y="101"/>
                  <a:pt x="138" y="89"/>
                  <a:pt x="108" y="89"/>
                </a:cubicBezTo>
                <a:moveTo>
                  <a:pt x="940" y="94"/>
                </a:moveTo>
                <a:cubicBezTo>
                  <a:pt x="940" y="94"/>
                  <a:pt x="940" y="94"/>
                  <a:pt x="940" y="94"/>
                </a:cubicBezTo>
                <a:cubicBezTo>
                  <a:pt x="940" y="94"/>
                  <a:pt x="940" y="94"/>
                  <a:pt x="940" y="94"/>
                </a:cubicBezTo>
                <a:moveTo>
                  <a:pt x="940" y="94"/>
                </a:moveTo>
                <a:cubicBezTo>
                  <a:pt x="865" y="94"/>
                  <a:pt x="865" y="94"/>
                  <a:pt x="865" y="94"/>
                </a:cubicBezTo>
                <a:cubicBezTo>
                  <a:pt x="836" y="136"/>
                  <a:pt x="836" y="136"/>
                  <a:pt x="836" y="136"/>
                </a:cubicBezTo>
                <a:cubicBezTo>
                  <a:pt x="811" y="94"/>
                  <a:pt x="811" y="94"/>
                  <a:pt x="811" y="94"/>
                </a:cubicBezTo>
                <a:cubicBezTo>
                  <a:pt x="736" y="94"/>
                  <a:pt x="736" y="94"/>
                  <a:pt x="736" y="94"/>
                </a:cubicBezTo>
                <a:cubicBezTo>
                  <a:pt x="799" y="188"/>
                  <a:pt x="799" y="188"/>
                  <a:pt x="799" y="188"/>
                </a:cubicBezTo>
                <a:cubicBezTo>
                  <a:pt x="717" y="298"/>
                  <a:pt x="717" y="298"/>
                  <a:pt x="717" y="298"/>
                </a:cubicBezTo>
                <a:cubicBezTo>
                  <a:pt x="792" y="298"/>
                  <a:pt x="792" y="298"/>
                  <a:pt x="792" y="298"/>
                </a:cubicBezTo>
                <a:cubicBezTo>
                  <a:pt x="834" y="239"/>
                  <a:pt x="834" y="239"/>
                  <a:pt x="834" y="239"/>
                </a:cubicBezTo>
                <a:cubicBezTo>
                  <a:pt x="869" y="298"/>
                  <a:pt x="869" y="298"/>
                  <a:pt x="869" y="298"/>
                </a:cubicBezTo>
                <a:cubicBezTo>
                  <a:pt x="942" y="298"/>
                  <a:pt x="942" y="298"/>
                  <a:pt x="942" y="298"/>
                </a:cubicBezTo>
                <a:cubicBezTo>
                  <a:pt x="872" y="188"/>
                  <a:pt x="872" y="188"/>
                  <a:pt x="872" y="188"/>
                </a:cubicBezTo>
                <a:cubicBezTo>
                  <a:pt x="940" y="94"/>
                  <a:pt x="940" y="94"/>
                  <a:pt x="940" y="94"/>
                </a:cubicBezTo>
                <a:moveTo>
                  <a:pt x="705" y="94"/>
                </a:moveTo>
                <a:cubicBezTo>
                  <a:pt x="644" y="94"/>
                  <a:pt x="644" y="94"/>
                  <a:pt x="644" y="94"/>
                </a:cubicBezTo>
                <a:cubicBezTo>
                  <a:pt x="644" y="298"/>
                  <a:pt x="644" y="298"/>
                  <a:pt x="644" y="298"/>
                </a:cubicBezTo>
                <a:cubicBezTo>
                  <a:pt x="705" y="298"/>
                  <a:pt x="705" y="298"/>
                  <a:pt x="705" y="298"/>
                </a:cubicBezTo>
                <a:cubicBezTo>
                  <a:pt x="705" y="94"/>
                  <a:pt x="705" y="94"/>
                  <a:pt x="705" y="94"/>
                </a:cubicBezTo>
                <a:moveTo>
                  <a:pt x="534" y="94"/>
                </a:moveTo>
                <a:cubicBezTo>
                  <a:pt x="452" y="94"/>
                  <a:pt x="452" y="94"/>
                  <a:pt x="452" y="94"/>
                </a:cubicBezTo>
                <a:cubicBezTo>
                  <a:pt x="452" y="298"/>
                  <a:pt x="452" y="298"/>
                  <a:pt x="452" y="298"/>
                </a:cubicBezTo>
                <a:cubicBezTo>
                  <a:pt x="513" y="298"/>
                  <a:pt x="513" y="298"/>
                  <a:pt x="513" y="298"/>
                </a:cubicBezTo>
                <a:cubicBezTo>
                  <a:pt x="513" y="237"/>
                  <a:pt x="513" y="237"/>
                  <a:pt x="513" y="237"/>
                </a:cubicBezTo>
                <a:cubicBezTo>
                  <a:pt x="553" y="298"/>
                  <a:pt x="553" y="298"/>
                  <a:pt x="553" y="298"/>
                </a:cubicBezTo>
                <a:cubicBezTo>
                  <a:pt x="630" y="298"/>
                  <a:pt x="630" y="298"/>
                  <a:pt x="630" y="298"/>
                </a:cubicBezTo>
                <a:cubicBezTo>
                  <a:pt x="569" y="216"/>
                  <a:pt x="569" y="216"/>
                  <a:pt x="569" y="216"/>
                </a:cubicBezTo>
                <a:cubicBezTo>
                  <a:pt x="593" y="209"/>
                  <a:pt x="607" y="188"/>
                  <a:pt x="607" y="160"/>
                </a:cubicBezTo>
                <a:cubicBezTo>
                  <a:pt x="607" y="141"/>
                  <a:pt x="600" y="124"/>
                  <a:pt x="590" y="113"/>
                </a:cubicBezTo>
                <a:cubicBezTo>
                  <a:pt x="576" y="101"/>
                  <a:pt x="558" y="94"/>
                  <a:pt x="534" y="94"/>
                </a:cubicBezTo>
                <a:moveTo>
                  <a:pt x="436" y="94"/>
                </a:moveTo>
                <a:cubicBezTo>
                  <a:pt x="281" y="94"/>
                  <a:pt x="281" y="94"/>
                  <a:pt x="281" y="94"/>
                </a:cubicBezTo>
                <a:cubicBezTo>
                  <a:pt x="281" y="148"/>
                  <a:pt x="281" y="148"/>
                  <a:pt x="281" y="148"/>
                </a:cubicBezTo>
                <a:cubicBezTo>
                  <a:pt x="328" y="148"/>
                  <a:pt x="328" y="148"/>
                  <a:pt x="328" y="148"/>
                </a:cubicBezTo>
                <a:cubicBezTo>
                  <a:pt x="328" y="298"/>
                  <a:pt x="328" y="298"/>
                  <a:pt x="328" y="298"/>
                </a:cubicBezTo>
                <a:cubicBezTo>
                  <a:pt x="389" y="298"/>
                  <a:pt x="389" y="298"/>
                  <a:pt x="389" y="298"/>
                </a:cubicBezTo>
                <a:cubicBezTo>
                  <a:pt x="389" y="148"/>
                  <a:pt x="389" y="148"/>
                  <a:pt x="389" y="148"/>
                </a:cubicBezTo>
                <a:cubicBezTo>
                  <a:pt x="436" y="148"/>
                  <a:pt x="436" y="148"/>
                  <a:pt x="436" y="148"/>
                </a:cubicBezTo>
                <a:cubicBezTo>
                  <a:pt x="436" y="94"/>
                  <a:pt x="436" y="94"/>
                  <a:pt x="436" y="94"/>
                </a:cubicBezTo>
                <a:moveTo>
                  <a:pt x="265" y="94"/>
                </a:moveTo>
                <a:cubicBezTo>
                  <a:pt x="204" y="94"/>
                  <a:pt x="204" y="94"/>
                  <a:pt x="204" y="94"/>
                </a:cubicBezTo>
                <a:cubicBezTo>
                  <a:pt x="204" y="298"/>
                  <a:pt x="204" y="298"/>
                  <a:pt x="204" y="298"/>
                </a:cubicBezTo>
                <a:cubicBezTo>
                  <a:pt x="265" y="298"/>
                  <a:pt x="265" y="298"/>
                  <a:pt x="265" y="298"/>
                </a:cubicBezTo>
                <a:cubicBezTo>
                  <a:pt x="265" y="94"/>
                  <a:pt x="265" y="94"/>
                  <a:pt x="265" y="94"/>
                </a:cubicBezTo>
                <a:moveTo>
                  <a:pt x="675" y="317"/>
                </a:moveTo>
                <a:cubicBezTo>
                  <a:pt x="654" y="317"/>
                  <a:pt x="637" y="333"/>
                  <a:pt x="637" y="354"/>
                </a:cubicBezTo>
                <a:cubicBezTo>
                  <a:pt x="637" y="375"/>
                  <a:pt x="654" y="394"/>
                  <a:pt x="675" y="394"/>
                </a:cubicBezTo>
                <a:cubicBezTo>
                  <a:pt x="696" y="394"/>
                  <a:pt x="715" y="375"/>
                  <a:pt x="715" y="354"/>
                </a:cubicBezTo>
                <a:cubicBezTo>
                  <a:pt x="715" y="333"/>
                  <a:pt x="696" y="317"/>
                  <a:pt x="675" y="317"/>
                </a:cubicBezTo>
                <a:moveTo>
                  <a:pt x="513" y="185"/>
                </a:moveTo>
                <a:cubicBezTo>
                  <a:pt x="513" y="139"/>
                  <a:pt x="513" y="139"/>
                  <a:pt x="513" y="139"/>
                </a:cubicBezTo>
                <a:cubicBezTo>
                  <a:pt x="525" y="139"/>
                  <a:pt x="539" y="139"/>
                  <a:pt x="546" y="146"/>
                </a:cubicBezTo>
                <a:cubicBezTo>
                  <a:pt x="551" y="150"/>
                  <a:pt x="551" y="155"/>
                  <a:pt x="551" y="162"/>
                </a:cubicBezTo>
                <a:cubicBezTo>
                  <a:pt x="551" y="178"/>
                  <a:pt x="541" y="185"/>
                  <a:pt x="513" y="185"/>
                </a:cubicBezTo>
                <a:moveTo>
                  <a:pt x="234" y="0"/>
                </a:moveTo>
                <a:cubicBezTo>
                  <a:pt x="213" y="0"/>
                  <a:pt x="195" y="17"/>
                  <a:pt x="195" y="38"/>
                </a:cubicBezTo>
                <a:cubicBezTo>
                  <a:pt x="195" y="59"/>
                  <a:pt x="213" y="75"/>
                  <a:pt x="234" y="75"/>
                </a:cubicBezTo>
                <a:cubicBezTo>
                  <a:pt x="255" y="75"/>
                  <a:pt x="272" y="59"/>
                  <a:pt x="272" y="38"/>
                </a:cubicBezTo>
                <a:cubicBezTo>
                  <a:pt x="272" y="17"/>
                  <a:pt x="255" y="0"/>
                  <a:pt x="234" y="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3634416"/>
      </p:ext>
    </p:extLst>
  </p:cSld>
  <p:clrMap bg1="lt1" tx1="dk1" bg2="lt2" tx2="dk2" accent1="accent1" accent2="accent2" accent3="accent3" accent4="accent4" accent5="accent5" accent6="accent6" hlink="hlink" folHlink="folHlink"/>
  <p:notesStyle>
    <a:lvl1pPr marL="115330" indent="-115330" algn="l" defTabSz="1088291" rtl="0" eaLnBrk="1" latinLnBrk="0" hangingPunct="1">
      <a:lnSpc>
        <a:spcPct val="95000"/>
      </a:lnSpc>
      <a:spcBef>
        <a:spcPts val="533"/>
      </a:spcBef>
      <a:buFont typeface="Arial" pitchFamily="34" charset="0"/>
      <a:buChar char="•"/>
      <a:defRPr sz="1400" kern="1200">
        <a:solidFill>
          <a:srgbClr val="000000"/>
        </a:solidFill>
        <a:latin typeface="+mn-lt"/>
        <a:ea typeface="+mn-ea"/>
        <a:cs typeface="+mn-cs"/>
      </a:defRPr>
    </a:lvl1pPr>
    <a:lvl2pPr marL="230659" indent="-115330" algn="l" defTabSz="1088291" rtl="0" eaLnBrk="1" latinLnBrk="0" hangingPunct="1">
      <a:lnSpc>
        <a:spcPct val="85000"/>
      </a:lnSpc>
      <a:spcBef>
        <a:spcPts val="133"/>
      </a:spcBef>
      <a:spcAft>
        <a:spcPts val="133"/>
      </a:spcAft>
      <a:buFont typeface="Arial" pitchFamily="34" charset="0"/>
      <a:buChar char="•"/>
      <a:defRPr sz="1200" kern="1200">
        <a:solidFill>
          <a:srgbClr val="000000"/>
        </a:solidFill>
        <a:latin typeface="+mn-lt"/>
        <a:ea typeface="+mn-ea"/>
        <a:cs typeface="+mn-cs"/>
      </a:defRPr>
    </a:lvl2pPr>
    <a:lvl3pPr marL="341757" indent="-111098" algn="l" defTabSz="1088291" rtl="0" eaLnBrk="1" latinLnBrk="0" hangingPunct="1">
      <a:lnSpc>
        <a:spcPct val="85000"/>
      </a:lnSpc>
      <a:spcBef>
        <a:spcPts val="133"/>
      </a:spcBef>
      <a:spcAft>
        <a:spcPts val="133"/>
      </a:spcAft>
      <a:buFont typeface="Arial" pitchFamily="34" charset="0"/>
      <a:buChar char="•"/>
      <a:defRPr sz="1000" kern="1200">
        <a:solidFill>
          <a:srgbClr val="000000"/>
        </a:solidFill>
        <a:latin typeface="+mn-lt"/>
        <a:ea typeface="+mn-ea"/>
        <a:cs typeface="+mn-cs"/>
      </a:defRPr>
    </a:lvl3pPr>
    <a:lvl4pPr marL="457086" indent="-115330" algn="l" defTabSz="1088291" rtl="0" eaLnBrk="1" latinLnBrk="0" hangingPunct="1">
      <a:lnSpc>
        <a:spcPct val="85000"/>
      </a:lnSpc>
      <a:spcBef>
        <a:spcPts val="133"/>
      </a:spcBef>
      <a:spcAft>
        <a:spcPts val="133"/>
      </a:spcAft>
      <a:buFont typeface="Arial" pitchFamily="34" charset="0"/>
      <a:buChar char="•"/>
      <a:defRPr sz="900" kern="1200">
        <a:solidFill>
          <a:srgbClr val="000000"/>
        </a:solidFill>
        <a:latin typeface="+mn-lt"/>
        <a:ea typeface="+mn-ea"/>
        <a:cs typeface="+mn-cs"/>
      </a:defRPr>
    </a:lvl4pPr>
    <a:lvl5pPr marL="572416" indent="-115330" algn="l" defTabSz="1088291" rtl="0" eaLnBrk="1" latinLnBrk="0" hangingPunct="1">
      <a:lnSpc>
        <a:spcPct val="85000"/>
      </a:lnSpc>
      <a:spcBef>
        <a:spcPts val="133"/>
      </a:spcBef>
      <a:spcAft>
        <a:spcPts val="133"/>
      </a:spcAft>
      <a:buFont typeface="Arial" pitchFamily="34" charset="0"/>
      <a:buChar char="•"/>
      <a:defRPr sz="800" kern="1200">
        <a:solidFill>
          <a:srgbClr val="000000"/>
        </a:solidFill>
        <a:latin typeface="+mn-lt"/>
        <a:ea typeface="+mn-ea"/>
        <a:cs typeface="+mn-cs"/>
      </a:defRPr>
    </a:lvl5pPr>
    <a:lvl6pPr marL="2720726" algn="l" defTabSz="1088291" rtl="0" eaLnBrk="1" latinLnBrk="0" hangingPunct="1">
      <a:defRPr sz="1400" kern="1200">
        <a:solidFill>
          <a:schemeClr val="tx1"/>
        </a:solidFill>
        <a:latin typeface="+mn-lt"/>
        <a:ea typeface="+mn-ea"/>
        <a:cs typeface="+mn-cs"/>
      </a:defRPr>
    </a:lvl6pPr>
    <a:lvl7pPr marL="3264872" algn="l" defTabSz="1088291" rtl="0" eaLnBrk="1" latinLnBrk="0" hangingPunct="1">
      <a:defRPr sz="1400" kern="1200">
        <a:solidFill>
          <a:schemeClr val="tx1"/>
        </a:solidFill>
        <a:latin typeface="+mn-lt"/>
        <a:ea typeface="+mn-ea"/>
        <a:cs typeface="+mn-cs"/>
      </a:defRPr>
    </a:lvl7pPr>
    <a:lvl8pPr marL="3809017" algn="l" defTabSz="1088291" rtl="0" eaLnBrk="1" latinLnBrk="0" hangingPunct="1">
      <a:defRPr sz="1400" kern="1200">
        <a:solidFill>
          <a:schemeClr val="tx1"/>
        </a:solidFill>
        <a:latin typeface="+mn-lt"/>
        <a:ea typeface="+mn-ea"/>
        <a:cs typeface="+mn-cs"/>
      </a:defRPr>
    </a:lvl8pPr>
    <a:lvl9pPr marL="4353162" algn="l" defTabSz="1088291"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361950" y="676275"/>
            <a:ext cx="6003925" cy="33782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 name="Shape 41"/>
          <p:cNvSpPr txBox="1">
            <a:spLocks noGrp="1"/>
          </p:cNvSpPr>
          <p:nvPr>
            <p:ph type="body" idx="1"/>
          </p:nvPr>
        </p:nvSpPr>
        <p:spPr>
          <a:xfrm>
            <a:off x="672745" y="4279988"/>
            <a:ext cx="5381942" cy="4054724"/>
          </a:xfrm>
          <a:prstGeom prst="rect">
            <a:avLst/>
          </a:prstGeom>
        </p:spPr>
        <p:txBody>
          <a:bodyPr lIns="85040" tIns="85040" rIns="85040" bIns="85040" anchor="t" anchorCtr="0">
            <a:noAutofit/>
          </a:bodyPr>
          <a:lstStyle/>
          <a:p>
            <a:pPr>
              <a:spcBef>
                <a:spcPts val="0"/>
              </a:spcBef>
              <a:buNone/>
            </a:pPr>
            <a:endParaRPr lang="en-US" baseline="0" dirty="0" smtClean="0"/>
          </a:p>
        </p:txBody>
      </p:sp>
    </p:spTree>
    <p:extLst>
      <p:ext uri="{BB962C8B-B14F-4D97-AF65-F5344CB8AC3E}">
        <p14:creationId xmlns:p14="http://schemas.microsoft.com/office/powerpoint/2010/main" val="333190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at emotions</a:t>
            </a:r>
          </a:p>
          <a:p>
            <a:endParaRPr lang="en-US" baseline="0"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16</a:t>
            </a:fld>
            <a:endParaRPr lang="en-US"/>
          </a:p>
        </p:txBody>
      </p:sp>
    </p:spTree>
    <p:extLst>
      <p:ext uri="{BB962C8B-B14F-4D97-AF65-F5344CB8AC3E}">
        <p14:creationId xmlns:p14="http://schemas.microsoft.com/office/powerpoint/2010/main" val="190722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Who do you most want to talk to and observe as you go farther?   -- that’s your key stakeholder, talk to everyone but especially that person.</a:t>
            </a:r>
          </a:p>
          <a:p>
            <a:endParaRPr lang="en-US" baseline="0" dirty="0" smtClean="0"/>
          </a:p>
          <a:p>
            <a:endParaRPr lang="en-US" baseline="0" dirty="0" smtClean="0"/>
          </a:p>
          <a:p>
            <a:r>
              <a:rPr lang="en-US" dirty="0" smtClean="0"/>
              <a:t>Example, done as a group: (Doug Dietz’ story)</a:t>
            </a:r>
          </a:p>
          <a:p>
            <a:pPr lvl="1"/>
            <a:r>
              <a:rPr lang="en-US" dirty="0" smtClean="0"/>
              <a:t>Someone needs help:  Children are terrified by MRIs</a:t>
            </a:r>
          </a:p>
          <a:p>
            <a:pPr lvl="1"/>
            <a:r>
              <a:rPr lang="en-US" dirty="0" smtClean="0"/>
              <a:t>Now there’s a way:  Child-friendly experience</a:t>
            </a:r>
          </a:p>
          <a:p>
            <a:r>
              <a:rPr lang="en-US" dirty="0" smtClean="0"/>
              <a:t>Who are the stakeholders? (map with </a:t>
            </a:r>
            <a:r>
              <a:rPr lang="en-US" dirty="0" err="1" smtClean="0"/>
              <a:t>stickies</a:t>
            </a:r>
            <a:r>
              <a:rPr lang="en-US" dirty="0" smtClean="0"/>
              <a:t> – place yourself, the child, and then everyone who you have to influence in order to get the value to that child.)</a:t>
            </a:r>
          </a:p>
          <a:p>
            <a:r>
              <a:rPr lang="en-US" dirty="0" smtClean="0"/>
              <a:t>Who is the key?  Who has the most at stake?  This persona will give you the most insight</a:t>
            </a:r>
          </a:p>
          <a:p>
            <a:r>
              <a:rPr lang="en-US" dirty="0" smtClean="0"/>
              <a:t>What is the benefit of solving that person’s problem?  (at least everyone upstream from that person)</a:t>
            </a:r>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17</a:t>
            </a:fld>
            <a:endParaRPr lang="en-US"/>
          </a:p>
        </p:txBody>
      </p:sp>
    </p:spTree>
    <p:extLst>
      <p:ext uri="{BB962C8B-B14F-4D97-AF65-F5344CB8AC3E}">
        <p14:creationId xmlns:p14="http://schemas.microsoft.com/office/powerpoint/2010/main" val="319008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Who do you most want to talk to and observe as you go farther?   -- that’s your key stakeholder, talk to everyone but especially that person.</a:t>
            </a:r>
          </a:p>
          <a:p>
            <a:endParaRPr lang="en-US" baseline="0" dirty="0" smtClean="0"/>
          </a:p>
          <a:p>
            <a:endParaRPr lang="en-US" baseline="0" dirty="0" smtClean="0"/>
          </a:p>
          <a:p>
            <a:r>
              <a:rPr lang="en-US" dirty="0" smtClean="0"/>
              <a:t>Example, done as a group: (Doug Dietz’ story)</a:t>
            </a:r>
          </a:p>
          <a:p>
            <a:pPr lvl="1"/>
            <a:r>
              <a:rPr lang="en-US" dirty="0" smtClean="0"/>
              <a:t>Someone needs help:  Children are terrified by MRIs</a:t>
            </a:r>
          </a:p>
          <a:p>
            <a:pPr lvl="1"/>
            <a:r>
              <a:rPr lang="en-US" dirty="0" smtClean="0"/>
              <a:t>Now there’s a way:  Child-friendly experience</a:t>
            </a:r>
          </a:p>
          <a:p>
            <a:r>
              <a:rPr lang="en-US" dirty="0" smtClean="0"/>
              <a:t>Who are the stakeholders? (map with </a:t>
            </a:r>
            <a:r>
              <a:rPr lang="en-US" dirty="0" err="1" smtClean="0"/>
              <a:t>stickies</a:t>
            </a:r>
            <a:r>
              <a:rPr lang="en-US" dirty="0" smtClean="0"/>
              <a:t> – place yourself, the child, and then everyone who you have to influence in order to get the value to that child.)</a:t>
            </a:r>
          </a:p>
          <a:p>
            <a:r>
              <a:rPr lang="en-US" dirty="0" smtClean="0"/>
              <a:t>Who is the key?  Who has the most at stake?  This persona will give you the most insight</a:t>
            </a:r>
          </a:p>
          <a:p>
            <a:r>
              <a:rPr lang="en-US" dirty="0" smtClean="0"/>
              <a:t>What is the benefit of solving that person’s problem?  (at least everyone upstream from that person)</a:t>
            </a:r>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18</a:t>
            </a:fld>
            <a:endParaRPr lang="en-US"/>
          </a:p>
        </p:txBody>
      </p:sp>
    </p:spTree>
    <p:extLst>
      <p:ext uri="{BB962C8B-B14F-4D97-AF65-F5344CB8AC3E}">
        <p14:creationId xmlns:p14="http://schemas.microsoft.com/office/powerpoint/2010/main" val="66881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need statement is like a personal ad for your user in the newspaper and it has to be juicy. Can it generate lots of ideas, not just the ladder? </a:t>
            </a:r>
          </a:p>
          <a:p>
            <a:endParaRPr lang="en-US" baseline="0" dirty="0" smtClean="0"/>
          </a:p>
          <a:p>
            <a:endParaRPr lang="en-US" baseline="0" dirty="0" smtClean="0"/>
          </a:p>
          <a:p>
            <a:r>
              <a:rPr lang="en-US" baseline="0" dirty="0" smtClean="0"/>
              <a:t>ALT:</a:t>
            </a:r>
          </a:p>
          <a:p>
            <a:endParaRPr lang="en-US" baseline="0" dirty="0" smtClean="0"/>
          </a:p>
          <a:p>
            <a:r>
              <a:rPr lang="en-US" dirty="0" smtClean="0"/>
              <a:t>Someone Needs Help, Now There’s a Way</a:t>
            </a:r>
          </a:p>
          <a:p>
            <a:endParaRPr lang="en-US" dirty="0" smtClean="0"/>
          </a:p>
          <a:p>
            <a:endParaRPr lang="en-US" dirty="0" smtClean="0"/>
          </a:p>
          <a:p>
            <a:r>
              <a:rPr lang="en-US" dirty="0" smtClean="0"/>
              <a:t>We met _____________.</a:t>
            </a:r>
            <a:r>
              <a:rPr lang="en-US" baseline="0" dirty="0" smtClean="0"/>
              <a:t> We were amazed to discover that ________________. We think it would be game changing if _________________. </a:t>
            </a:r>
            <a:endParaRPr lang="en-US" dirty="0" smtClean="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19</a:t>
            </a:fld>
            <a:endParaRPr lang="en-US"/>
          </a:p>
        </p:txBody>
      </p:sp>
    </p:spTree>
    <p:extLst>
      <p:ext uri="{BB962C8B-B14F-4D97-AF65-F5344CB8AC3E}">
        <p14:creationId xmlns:p14="http://schemas.microsoft.com/office/powerpoint/2010/main" val="219330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at emotions</a:t>
            </a:r>
          </a:p>
          <a:p>
            <a:endParaRPr lang="en-US" baseline="0"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20</a:t>
            </a:fld>
            <a:endParaRPr lang="en-US"/>
          </a:p>
        </p:txBody>
      </p:sp>
    </p:spTree>
    <p:extLst>
      <p:ext uri="{BB962C8B-B14F-4D97-AF65-F5344CB8AC3E}">
        <p14:creationId xmlns:p14="http://schemas.microsoft.com/office/powerpoint/2010/main" val="13942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361950" y="676275"/>
            <a:ext cx="6003925" cy="33782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 name="Shape 41"/>
          <p:cNvSpPr txBox="1">
            <a:spLocks noGrp="1"/>
          </p:cNvSpPr>
          <p:nvPr>
            <p:ph type="body" idx="1"/>
          </p:nvPr>
        </p:nvSpPr>
        <p:spPr>
          <a:xfrm>
            <a:off x="672745" y="4279988"/>
            <a:ext cx="5381942" cy="4054724"/>
          </a:xfrm>
          <a:prstGeom prst="rect">
            <a:avLst/>
          </a:prstGeom>
        </p:spPr>
        <p:txBody>
          <a:bodyPr lIns="85040" tIns="85040" rIns="85040" bIns="85040" anchor="t" anchorCtr="0">
            <a:noAutofit/>
          </a:bodyPr>
          <a:lstStyle/>
          <a:p>
            <a:pPr>
              <a:spcBef>
                <a:spcPts val="0"/>
              </a:spcBef>
              <a:buNone/>
            </a:pPr>
            <a:endParaRPr lang="en-US" baseline="0" dirty="0" smtClean="0"/>
          </a:p>
        </p:txBody>
      </p:sp>
    </p:spTree>
    <p:extLst>
      <p:ext uri="{BB962C8B-B14F-4D97-AF65-F5344CB8AC3E}">
        <p14:creationId xmlns:p14="http://schemas.microsoft.com/office/powerpoint/2010/main" val="3047237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1420823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183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152021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94693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Desirability:  Make something someone wants.</a:t>
            </a:r>
          </a:p>
          <a:p>
            <a:r>
              <a:rPr lang="en-US" baseline="0" dirty="0" smtClean="0"/>
              <a:t>Viability:  Make something that can be part of a sustainable business</a:t>
            </a:r>
          </a:p>
          <a:p>
            <a:r>
              <a:rPr lang="en-US" baseline="0" dirty="0" smtClean="0"/>
              <a:t>Feasibility: (Technological &amp; Organizational)  Make something that you can actually make</a:t>
            </a:r>
          </a:p>
          <a:p>
            <a:endParaRPr lang="en-US" baseline="0" dirty="0" smtClean="0"/>
          </a:p>
          <a:p>
            <a:r>
              <a:rPr lang="en-US" baseline="0" dirty="0" smtClean="0"/>
              <a:t>Design thinking – the folks who popularized DT came up with these ideas as well as mindsets that are powerful across all 3, and a toolkit that’s especially powerful for desirability.  </a:t>
            </a:r>
          </a:p>
          <a:p>
            <a:r>
              <a:rPr lang="en-US" baseline="0" dirty="0" smtClean="0"/>
              <a:t>Lean innovation which is particularly strong on evidence-driven innovation</a:t>
            </a:r>
          </a:p>
          <a:p>
            <a:r>
              <a:rPr lang="en-US" baseline="0" dirty="0" smtClean="0"/>
              <a:t>We’ll use a tool called the business model canvas for viability</a:t>
            </a:r>
          </a:p>
          <a:p>
            <a:r>
              <a:rPr lang="en-US" baseline="0" dirty="0" smtClean="0"/>
              <a:t>&amp; we’ll do a lot of prototyping, low-fi to medium, very rapid prototyping.  </a:t>
            </a:r>
          </a:p>
          <a:p>
            <a:endParaRPr lang="en-US" baseline="0" dirty="0" smtClean="0"/>
          </a:p>
          <a:p>
            <a:r>
              <a:rPr lang="en-US" baseline="0" dirty="0" smtClean="0"/>
              <a:t>What order would you use?  </a:t>
            </a:r>
          </a:p>
          <a:p>
            <a:endParaRPr lang="en-US" baseline="0" dirty="0" smtClean="0"/>
          </a:p>
          <a:p>
            <a:r>
              <a:rPr lang="en-US" baseline="0" dirty="0" smtClean="0"/>
              <a:t>We’ll spend roughly a day or a day and half on each of these three ideas.</a:t>
            </a:r>
          </a:p>
          <a:p>
            <a:r>
              <a:rPr lang="en-US" baseline="0" dirty="0" smtClean="0"/>
              <a:t>Today is about desirability – how do you identify a target customer, with a real need, and how do you identify something that addresses that need?  How do you convince yourself you have it?  </a:t>
            </a:r>
          </a:p>
          <a:p>
            <a:endParaRPr lang="en-US" baseline="0" dirty="0" smtClean="0"/>
          </a:p>
          <a:p>
            <a:endParaRPr lang="en-US" baseline="0" dirty="0" smtClean="0"/>
          </a:p>
          <a:p>
            <a:r>
              <a:rPr lang="en-US" baseline="0" dirty="0" smtClean="0"/>
              <a:t>How we’ll work:  </a:t>
            </a:r>
          </a:p>
          <a:p>
            <a:r>
              <a:rPr lang="en-US" baseline="0" dirty="0" smtClean="0"/>
              <a:t>80% action</a:t>
            </a:r>
          </a:p>
          <a:p>
            <a:r>
              <a:rPr lang="en-US" baseline="0" dirty="0" smtClean="0"/>
              <a:t>Urgency -- Time-boxed – you will feel like you don’t have enough time. </a:t>
            </a:r>
          </a:p>
          <a:p>
            <a:r>
              <a:rPr lang="en-US" baseline="0" dirty="0" smtClean="0"/>
              <a:t>Empathy – Human focused innovation – leverage your understanding of real </a:t>
            </a:r>
          </a:p>
          <a:p>
            <a:r>
              <a:rPr lang="en-US" baseline="0" dirty="0" smtClean="0"/>
              <a:t>Evidence -- When in doubt, try something &amp; learn:  you’ll be making your ideas visible and testing them throughout the 3 days, in all of these areas.  </a:t>
            </a:r>
          </a:p>
          <a:p>
            <a:endParaRPr lang="en-US" baseline="0"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3</a:t>
            </a:fld>
            <a:endParaRPr lang="en-US"/>
          </a:p>
        </p:txBody>
      </p:sp>
    </p:spTree>
    <p:extLst>
      <p:ext uri="{BB962C8B-B14F-4D97-AF65-F5344CB8AC3E}">
        <p14:creationId xmlns:p14="http://schemas.microsoft.com/office/powerpoint/2010/main" val="241006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Interesting</a:t>
            </a:r>
            <a:r>
              <a:rPr lang="en-US" baseline="0" dirty="0" smtClean="0"/>
              <a:t> observations</a:t>
            </a:r>
          </a:p>
          <a:p>
            <a:pPr marL="628650" lvl="1" indent="-171450">
              <a:buFont typeface="Arial"/>
              <a:buChar char="•"/>
            </a:pPr>
            <a:r>
              <a:rPr lang="en-US" baseline="0" dirty="0" smtClean="0"/>
              <a:t>EMR is the pivotal element in healthcare tech right now</a:t>
            </a:r>
          </a:p>
          <a:p>
            <a:pPr marL="628650" lvl="1" indent="-171450">
              <a:buFont typeface="Arial"/>
              <a:buChar char="•"/>
            </a:pPr>
            <a:r>
              <a:rPr lang="en-US" baseline="0" dirty="0" smtClean="0"/>
              <a:t>Practitioners want to provide better care but concerns over patients interrupting all the time</a:t>
            </a:r>
          </a:p>
          <a:p>
            <a:pPr marL="628650" lvl="1" indent="-171450">
              <a:buFont typeface="Arial"/>
              <a:buChar char="•"/>
            </a:pPr>
            <a:r>
              <a:rPr lang="en-US" baseline="0" dirty="0" smtClean="0"/>
              <a:t>Patients cant be assumed to know how to interpret data sent to them</a:t>
            </a:r>
          </a:p>
          <a:p>
            <a:pPr marL="628650" lvl="1" indent="-171450">
              <a:buFont typeface="Arial"/>
              <a:buChar char="•"/>
            </a:pPr>
            <a:r>
              <a:rPr lang="en-US" baseline="0" dirty="0" smtClean="0"/>
              <a:t>Tech needs to fit into workflow</a:t>
            </a:r>
          </a:p>
          <a:p>
            <a:pPr marL="171450" lvl="0" indent="-171450">
              <a:buFont typeface="Arial"/>
              <a:buChar char="•"/>
            </a:pPr>
            <a:r>
              <a:rPr lang="en-US" baseline="0" dirty="0" smtClean="0"/>
              <a:t>Need to do some patient validation</a:t>
            </a:r>
          </a:p>
          <a:p>
            <a:pPr marL="171450" lvl="0" indent="-171450">
              <a:buFont typeface="Arial"/>
              <a:buChar char="•"/>
            </a:pPr>
            <a:r>
              <a:rPr lang="en-US" baseline="0" dirty="0" smtClean="0"/>
              <a:t>There is something in specialist to specialist/doctor to specialist collaboration</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28</a:t>
            </a:fld>
            <a:endParaRPr lang="en-US"/>
          </a:p>
        </p:txBody>
      </p:sp>
    </p:spTree>
    <p:extLst>
      <p:ext uri="{BB962C8B-B14F-4D97-AF65-F5344CB8AC3E}">
        <p14:creationId xmlns:p14="http://schemas.microsoft.com/office/powerpoint/2010/main" val="3695482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29</a:t>
            </a:fld>
            <a:endParaRPr lang="en-US"/>
          </a:p>
        </p:txBody>
      </p:sp>
    </p:spTree>
    <p:extLst>
      <p:ext uri="{BB962C8B-B14F-4D97-AF65-F5344CB8AC3E}">
        <p14:creationId xmlns:p14="http://schemas.microsoft.com/office/powerpoint/2010/main" val="3501324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285677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6885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1634716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361950" y="676275"/>
            <a:ext cx="6003925" cy="33782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 name="Shape 41"/>
          <p:cNvSpPr txBox="1">
            <a:spLocks noGrp="1"/>
          </p:cNvSpPr>
          <p:nvPr>
            <p:ph type="body" idx="1"/>
          </p:nvPr>
        </p:nvSpPr>
        <p:spPr>
          <a:xfrm>
            <a:off x="672745" y="4279988"/>
            <a:ext cx="5381942" cy="4054724"/>
          </a:xfrm>
          <a:prstGeom prst="rect">
            <a:avLst/>
          </a:prstGeom>
        </p:spPr>
        <p:txBody>
          <a:bodyPr lIns="85040" tIns="85040" rIns="85040" bIns="85040" anchor="t" anchorCtr="0">
            <a:noAutofit/>
          </a:bodyPr>
          <a:lstStyle/>
          <a:p>
            <a:pPr>
              <a:spcBef>
                <a:spcPts val="0"/>
              </a:spcBef>
              <a:buNone/>
            </a:pPr>
            <a:endParaRPr lang="en-US" baseline="0" dirty="0" smtClean="0"/>
          </a:p>
        </p:txBody>
      </p:sp>
    </p:spTree>
    <p:extLst>
      <p:ext uri="{BB962C8B-B14F-4D97-AF65-F5344CB8AC3E}">
        <p14:creationId xmlns:p14="http://schemas.microsoft.com/office/powerpoint/2010/main" val="2492116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a:p>
            <a:r>
              <a:rPr lang="en-US" baseline="0" dirty="0" smtClean="0"/>
              <a:t>Much of the IoT references publicly consumer based, often obscure ideas</a:t>
            </a:r>
          </a:p>
          <a:p>
            <a:r>
              <a:rPr lang="en-US" baseline="0" dirty="0" smtClean="0"/>
              <a:t>What is the Enterprise play</a:t>
            </a:r>
          </a:p>
          <a:p>
            <a:r>
              <a:rPr lang="en-US" baseline="0" dirty="0" smtClean="0"/>
              <a:t>Enterprise mentions at Citrix- often referred to </a:t>
            </a:r>
            <a:r>
              <a:rPr lang="en-US" baseline="0" dirty="0" err="1" smtClean="0"/>
              <a:t>Teslas</a:t>
            </a:r>
            <a:endParaRPr lang="en-US" baseline="0" dirty="0" smtClean="0"/>
          </a:p>
          <a:p>
            <a:r>
              <a:rPr lang="en-US" baseline="0" dirty="0" smtClean="0"/>
              <a:t>Example of Overhype</a:t>
            </a:r>
          </a:p>
        </p:txBody>
      </p:sp>
    </p:spTree>
    <p:extLst>
      <p:ext uri="{BB962C8B-B14F-4D97-AF65-F5344CB8AC3E}">
        <p14:creationId xmlns:p14="http://schemas.microsoft.com/office/powerpoint/2010/main" val="3025262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lstStyle/>
          <a:p>
            <a:r>
              <a:rPr lang="en-US" dirty="0" smtClean="0"/>
              <a:t>Getting ready to enter trough of disillusionment, overhyped?</a:t>
            </a:r>
            <a:endParaRPr lang="en-US" dirty="0"/>
          </a:p>
        </p:txBody>
      </p:sp>
      <p:sp>
        <p:nvSpPr>
          <p:cNvPr id="4" name="Slide Number Placeholder 3"/>
          <p:cNvSpPr>
            <a:spLocks noGrp="1"/>
          </p:cNvSpPr>
          <p:nvPr>
            <p:ph type="sldNum" sz="quarter" idx="10"/>
          </p:nvPr>
        </p:nvSpPr>
        <p:spPr>
          <a:xfrm>
            <a:off x="5437638" y="6948057"/>
            <a:ext cx="4161390" cy="219248"/>
          </a:xfrm>
          <a:prstGeom prst="rect">
            <a:avLst/>
          </a:prstGeom>
        </p:spPr>
        <p:txBody>
          <a:bodyPr lIns="95207" tIns="47604" rIns="95207" bIns="47604"/>
          <a:lstStyle/>
          <a:p>
            <a:fld id="{6C8DC147-12D7-4A0A-A5E2-7F9499EBBEC7}"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201816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smtClean="0">
                <a:latin typeface="Citrix Sans" panose="020B0503030202020203" pitchFamily="34" charset="0"/>
              </a:rPr>
              <a:t>However, those investing in IoT are more likely to invest in facility management (55%) compared to other industries (38%)</a:t>
            </a:r>
          </a:p>
        </p:txBody>
      </p:sp>
    </p:spTree>
    <p:extLst>
      <p:ext uri="{BB962C8B-B14F-4D97-AF65-F5344CB8AC3E}">
        <p14:creationId xmlns:p14="http://schemas.microsoft.com/office/powerpoint/2010/main" val="3641120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6150"/>
          </a:xfrm>
        </p:spPr>
      </p:sp>
      <p:sp>
        <p:nvSpPr>
          <p:cNvPr id="3" name="Notes Placeholder 2"/>
          <p:cNvSpPr>
            <a:spLocks noGrp="1"/>
          </p:cNvSpPr>
          <p:nvPr>
            <p:ph type="body" idx="1"/>
          </p:nvPr>
        </p:nvSpPr>
        <p:spPr/>
        <p:txBody>
          <a:bodyPr/>
          <a:lstStyle/>
          <a:p>
            <a:r>
              <a:rPr lang="en-US" dirty="0" smtClean="0"/>
              <a:t>Add in more detail of the story, perhaps here</a:t>
            </a:r>
            <a:endParaRPr lang="en-US" dirty="0"/>
          </a:p>
        </p:txBody>
      </p:sp>
    </p:spTree>
    <p:extLst>
      <p:ext uri="{BB962C8B-B14F-4D97-AF65-F5344CB8AC3E}">
        <p14:creationId xmlns:p14="http://schemas.microsoft.com/office/powerpoint/2010/main" val="180849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what is your customer made up of? You don’t want to genericize the customer as an entity</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4</a:t>
            </a:fld>
            <a:endParaRPr lang="en-US"/>
          </a:p>
        </p:txBody>
      </p:sp>
    </p:spTree>
    <p:extLst>
      <p:ext uri="{BB962C8B-B14F-4D97-AF65-F5344CB8AC3E}">
        <p14:creationId xmlns:p14="http://schemas.microsoft.com/office/powerpoint/2010/main" val="1615692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330" marR="0" lvl="1" indent="-115330" algn="l" defTabSz="1088291" rtl="0" eaLnBrk="1" fontAlgn="auto" latinLnBrk="0" hangingPunct="1">
              <a:lnSpc>
                <a:spcPct val="95000"/>
              </a:lnSpc>
              <a:spcBef>
                <a:spcPts val="533"/>
              </a:spcBef>
              <a:spcAft>
                <a:spcPts val="0"/>
              </a:spcAft>
              <a:buClrTx/>
              <a:buSzTx/>
              <a:buFont typeface="Arial" pitchFamily="34" charset="0"/>
              <a:buChar char="•"/>
              <a:tabLst/>
              <a:defRPr/>
            </a:pPr>
            <a:r>
              <a:rPr lang="en-US" sz="2000" dirty="0" smtClean="0">
                <a:latin typeface="Citrix Sans" panose="020B0503030202020203" pitchFamily="34" charset="0"/>
              </a:rPr>
              <a:t>IoT can enable this by getting technology out of the way of teaching and learning</a:t>
            </a:r>
          </a:p>
          <a:p>
            <a:endParaRPr lang="en-US" dirty="0"/>
          </a:p>
        </p:txBody>
      </p:sp>
    </p:spTree>
    <p:extLst>
      <p:ext uri="{BB962C8B-B14F-4D97-AF65-F5344CB8AC3E}">
        <p14:creationId xmlns:p14="http://schemas.microsoft.com/office/powerpoint/2010/main" val="3654987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2964590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984550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1849487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7686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00"/>
              </a:spcBef>
            </a:pPr>
            <a:r>
              <a:rPr lang="en-US" dirty="0" smtClean="0">
                <a:latin typeface="Citrix Sans" panose="020B0503030202020203" pitchFamily="34" charset="0"/>
              </a:rPr>
              <a:t>Broad technical involvement with empathy mapping</a:t>
            </a:r>
          </a:p>
          <a:p>
            <a:pPr lvl="2">
              <a:spcBef>
                <a:spcPts val="600"/>
              </a:spcBef>
            </a:pPr>
            <a:r>
              <a:rPr lang="en-US" dirty="0" smtClean="0">
                <a:latin typeface="Citrix Sans" panose="020B0503030202020203" pitchFamily="34" charset="0"/>
              </a:rPr>
              <a:t>Interview team includes architects, program management</a:t>
            </a:r>
          </a:p>
          <a:p>
            <a:pPr lvl="2">
              <a:spcBef>
                <a:spcPts val="600"/>
              </a:spcBef>
            </a:pPr>
            <a:r>
              <a:rPr lang="en-US" dirty="0" smtClean="0">
                <a:latin typeface="Citrix Sans" panose="020B0503030202020203" pitchFamily="34" charset="0"/>
              </a:rPr>
              <a:t>Interview team participates in daily standups to report progress, take questions </a:t>
            </a:r>
          </a:p>
          <a:p>
            <a:pPr lvl="2">
              <a:spcBef>
                <a:spcPts val="600"/>
              </a:spcBef>
            </a:pPr>
            <a:r>
              <a:rPr lang="en-US" dirty="0" smtClean="0">
                <a:latin typeface="Citrix Sans" panose="020B0503030202020203" pitchFamily="34" charset="0"/>
              </a:rPr>
              <a:t>Able to incorporate new prototype elements to test after each sprint</a:t>
            </a:r>
          </a:p>
          <a:p>
            <a:endParaRPr lang="en-US" dirty="0"/>
          </a:p>
        </p:txBody>
      </p:sp>
    </p:spTree>
    <p:extLst>
      <p:ext uri="{BB962C8B-B14F-4D97-AF65-F5344CB8AC3E}">
        <p14:creationId xmlns:p14="http://schemas.microsoft.com/office/powerpoint/2010/main" val="912937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409575" y="698500"/>
            <a:ext cx="6200775"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9" name="Shape 129"/>
          <p:cNvSpPr txBox="1">
            <a:spLocks noGrp="1"/>
          </p:cNvSpPr>
          <p:nvPr>
            <p:ph type="body" idx="1"/>
          </p:nvPr>
        </p:nvSpPr>
        <p:spPr>
          <a:xfrm>
            <a:off x="701994" y="4420315"/>
            <a:ext cx="5615939" cy="4187666"/>
          </a:xfrm>
          <a:prstGeom prst="rect">
            <a:avLst/>
          </a:prstGeom>
        </p:spPr>
        <p:txBody>
          <a:bodyPr lIns="88225" tIns="88225" rIns="88225" bIns="88225" anchor="t" anchorCtr="0">
            <a:noAutofit/>
          </a:bodyPr>
          <a:lstStyle/>
          <a:p>
            <a:pPr>
              <a:spcBef>
                <a:spcPts val="0"/>
              </a:spcBef>
              <a:buNone/>
            </a:pPr>
            <a:r>
              <a:rPr lang="en-US" dirty="0" smtClean="0"/>
              <a:t>Well</a:t>
            </a:r>
            <a:r>
              <a:rPr lang="en-US" baseline="0" dirty="0" smtClean="0"/>
              <a:t> that was a fun video. Spaces will sense us, know who we are, now about our meetings and automate things for us to save us time. </a:t>
            </a:r>
          </a:p>
          <a:p>
            <a:pPr>
              <a:spcBef>
                <a:spcPts val="0"/>
              </a:spcBef>
              <a:buNone/>
            </a:pPr>
            <a:r>
              <a:rPr lang="en-US" baseline="0" dirty="0" smtClean="0"/>
              <a:t>Work is undergoing a tremendous transformation. But what forces are causing this change.</a:t>
            </a:r>
            <a:endParaRPr dirty="0"/>
          </a:p>
        </p:txBody>
      </p:sp>
    </p:spTree>
    <p:extLst>
      <p:ext uri="{BB962C8B-B14F-4D97-AF65-F5344CB8AC3E}">
        <p14:creationId xmlns:p14="http://schemas.microsoft.com/office/powerpoint/2010/main" val="1455751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the empathy part of the interview.</a:t>
            </a:r>
          </a:p>
          <a:p>
            <a:r>
              <a:rPr lang="en-US" dirty="0" smtClean="0"/>
              <a:t>One thing that’s really important – Renee</a:t>
            </a:r>
            <a:r>
              <a:rPr lang="en-US" baseline="0" dirty="0" smtClean="0"/>
              <a:t> called this out last time:  Notice you ask about the person and their goals &amp; challenges, not their needs.</a:t>
            </a:r>
          </a:p>
          <a:p>
            <a:r>
              <a:rPr lang="en-US" baseline="0" dirty="0" smtClean="0"/>
              <a:t>What happens if you ask someone what they need?  </a:t>
            </a:r>
          </a:p>
          <a:p>
            <a:endParaRPr lang="en-US" baseline="0" dirty="0" smtClean="0"/>
          </a:p>
          <a:p>
            <a:r>
              <a:rPr lang="en-US" baseline="0" dirty="0" smtClean="0"/>
              <a:t>If this is an empathy interview, you stop here.  You don’t have any assumptions to test yet.  The interviews you’ll do in the next couple of weeks will likely have this character.  </a:t>
            </a:r>
            <a:endParaRPr lang="en-US" dirty="0"/>
          </a:p>
        </p:txBody>
      </p:sp>
    </p:spTree>
    <p:extLst>
      <p:ext uri="{BB962C8B-B14F-4D97-AF65-F5344CB8AC3E}">
        <p14:creationId xmlns:p14="http://schemas.microsoft.com/office/powerpoint/2010/main" val="385856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Design</a:t>
            </a:r>
            <a:r>
              <a:rPr lang="en-US" baseline="0" dirty="0" smtClean="0"/>
              <a:t> Thinking Mindsets</a:t>
            </a:r>
            <a:endParaRPr lang="en-US" dirty="0" smtClean="0"/>
          </a:p>
          <a:p>
            <a:endParaRPr lang="en-US" u="sng" dirty="0">
              <a:hlinkClick r:id=""/>
            </a:endParaRPr>
          </a:p>
          <a:p>
            <a:r>
              <a:rPr lang="en-US" u="sng" dirty="0">
                <a:hlinkClick r:id=""/>
              </a:rPr>
              <a:t>http://dschool.stanford.edu</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5</a:t>
            </a:fld>
            <a:endParaRPr lang="en-US"/>
          </a:p>
        </p:txBody>
      </p:sp>
    </p:spTree>
    <p:extLst>
      <p:ext uri="{BB962C8B-B14F-4D97-AF65-F5344CB8AC3E}">
        <p14:creationId xmlns:p14="http://schemas.microsoft.com/office/powerpoint/2010/main" val="196659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led with too much data, I was not observing, I was leading with a need</a:t>
            </a:r>
          </a:p>
          <a:p>
            <a:r>
              <a:rPr lang="en-US" dirty="0" smtClean="0"/>
              <a:t>Is room for a tops</a:t>
            </a:r>
            <a:r>
              <a:rPr lang="en-US" baseline="0" dirty="0" smtClean="0"/>
              <a:t> down/bottoms up approach, sometimes we focus too much on the bottoms up</a:t>
            </a:r>
            <a:endParaRPr lang="en-US" dirty="0"/>
          </a:p>
        </p:txBody>
      </p:sp>
    </p:spTree>
    <p:extLst>
      <p:ext uri="{BB962C8B-B14F-4D97-AF65-F5344CB8AC3E}">
        <p14:creationId xmlns:p14="http://schemas.microsoft.com/office/powerpoint/2010/main" val="250997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1</a:t>
            </a:r>
            <a:r>
              <a:rPr lang="en-US" baseline="30000" dirty="0" smtClean="0"/>
              <a:t>st</a:t>
            </a:r>
            <a:r>
              <a:rPr lang="en-US" dirty="0" smtClean="0"/>
              <a:t> step is gaining empathy for the user you’re designing/coming</a:t>
            </a:r>
            <a:r>
              <a:rPr lang="en-US" baseline="0" dirty="0" smtClean="0"/>
              <a:t> up with a solution for</a:t>
            </a:r>
            <a:endParaRPr lang="en-US"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10</a:t>
            </a:fld>
            <a:endParaRPr lang="en-US"/>
          </a:p>
        </p:txBody>
      </p:sp>
    </p:spTree>
    <p:extLst>
      <p:ext uri="{BB962C8B-B14F-4D97-AF65-F5344CB8AC3E}">
        <p14:creationId xmlns:p14="http://schemas.microsoft.com/office/powerpoint/2010/main" val="124199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1</a:t>
            </a:r>
            <a:r>
              <a:rPr lang="en-US" baseline="30000" dirty="0" smtClean="0"/>
              <a:t>st</a:t>
            </a:r>
            <a:r>
              <a:rPr lang="en-US" dirty="0" smtClean="0"/>
              <a:t> step is gaining empathy for the user you’re designing/coming</a:t>
            </a:r>
            <a:r>
              <a:rPr lang="en-US" baseline="0" dirty="0" smtClean="0"/>
              <a:t> up with a solution for</a:t>
            </a:r>
            <a:endParaRPr lang="en-US"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11</a:t>
            </a:fld>
            <a:endParaRPr lang="en-US"/>
          </a:p>
        </p:txBody>
      </p:sp>
    </p:spTree>
    <p:extLst>
      <p:ext uri="{BB962C8B-B14F-4D97-AF65-F5344CB8AC3E}">
        <p14:creationId xmlns:p14="http://schemas.microsoft.com/office/powerpoint/2010/main" val="3483670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Look</a:t>
            </a:r>
            <a:r>
              <a:rPr lang="en-US" baseline="0" dirty="0" smtClean="0"/>
              <a:t> for u</a:t>
            </a:r>
            <a:r>
              <a:rPr lang="en-US" dirty="0" smtClean="0"/>
              <a:t>ser hacks: buying</a:t>
            </a:r>
            <a:r>
              <a:rPr lang="en-US" baseline="0" dirty="0" smtClean="0"/>
              <a:t> and carrying multiple cups of coffee from a vending machine, prompting a projector up higher to match the screen, tying a teabag around the cup handle to prevent from falling out/floating while sipping tea</a:t>
            </a:r>
            <a:endParaRPr lang="en-US"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12</a:t>
            </a:fld>
            <a:endParaRPr lang="en-US"/>
          </a:p>
        </p:txBody>
      </p:sp>
    </p:spTree>
    <p:extLst>
      <p:ext uri="{BB962C8B-B14F-4D97-AF65-F5344CB8AC3E}">
        <p14:creationId xmlns:p14="http://schemas.microsoft.com/office/powerpoint/2010/main" val="2581915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at emotions</a:t>
            </a:r>
          </a:p>
          <a:p>
            <a:endParaRPr lang="en-US" baseline="0"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211C87B3-2C63-0647-A5AF-26A6F8A45226}" type="slidenum">
              <a:rPr lang="en-US" smtClean="0"/>
              <a:t>15</a:t>
            </a:fld>
            <a:endParaRPr lang="en-US"/>
          </a:p>
        </p:txBody>
      </p:sp>
    </p:spTree>
    <p:extLst>
      <p:ext uri="{BB962C8B-B14F-4D97-AF65-F5344CB8AC3E}">
        <p14:creationId xmlns:p14="http://schemas.microsoft.com/office/powerpoint/2010/main" val="2019366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11480" y="3250982"/>
            <a:ext cx="8605522" cy="646331"/>
          </a:xfrm>
        </p:spPr>
        <p:txBody>
          <a:bodyPr wrap="square" anchor="b" anchorCtr="0">
            <a:spAutoFit/>
          </a:bodyPr>
          <a:lstStyle>
            <a:lvl1pPr marL="0" algn="l" defTabSz="1088291" rtl="0" eaLnBrk="1" latinLnBrk="0" hangingPunct="1">
              <a:spcBef>
                <a:spcPct val="0"/>
              </a:spcBef>
              <a:buNone/>
              <a:defRPr lang="en-US" sz="3600" b="0" kern="1200" dirty="0" smtClean="0">
                <a:solidFill>
                  <a:schemeClr val="tx1"/>
                </a:solidFill>
                <a:effectLst/>
                <a:latin typeface="+mn-lt"/>
                <a:ea typeface="+mn-ea"/>
                <a:cs typeface="+mn-cs"/>
              </a:defRPr>
            </a:lvl1pPr>
          </a:lstStyle>
          <a:p>
            <a:r>
              <a:rPr lang="en-US" dirty="0" smtClean="0">
                <a:solidFill>
                  <a:schemeClr val="tx1"/>
                </a:solidFill>
                <a:effectLst/>
                <a:latin typeface="+mn-lt"/>
                <a:ea typeface="+mn-ea"/>
                <a:cs typeface="+mn-cs"/>
              </a:rPr>
              <a:t>Presentation Title Placeholder</a:t>
            </a:r>
            <a:endParaRPr lang="en-US" dirty="0">
              <a:solidFill>
                <a:schemeClr val="tx1"/>
              </a:solidFill>
              <a:effectLst/>
              <a:latin typeface="+mn-lt"/>
              <a:ea typeface="+mn-ea"/>
              <a:cs typeface="+mn-cs"/>
            </a:endParaRPr>
          </a:p>
        </p:txBody>
      </p:sp>
      <p:sp>
        <p:nvSpPr>
          <p:cNvPr id="12" name="Text Placeholder 11"/>
          <p:cNvSpPr>
            <a:spLocks noGrp="1"/>
          </p:cNvSpPr>
          <p:nvPr>
            <p:ph type="body" sz="quarter" idx="12" hasCustomPrompt="1"/>
          </p:nvPr>
        </p:nvSpPr>
        <p:spPr>
          <a:xfrm>
            <a:off x="411480" y="4484152"/>
            <a:ext cx="7762559" cy="369332"/>
          </a:xfr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tx1"/>
                </a:solidFill>
                <a:latin typeface="+mj-lt"/>
                <a:ea typeface="+mn-ea"/>
                <a:cs typeface="Arial" pitchFamily="34" charset="0"/>
              </a:defRPr>
            </a:lvl1pPr>
          </a:lstStyle>
          <a:p>
            <a:pPr>
              <a:lnSpc>
                <a:spcPct val="100000"/>
              </a:lnSpc>
            </a:pPr>
            <a:r>
              <a:rPr lang="en-US" sz="1800" dirty="0" smtClean="0">
                <a:solidFill>
                  <a:schemeClr val="tx1">
                    <a:lumMod val="50000"/>
                  </a:schemeClr>
                </a:solidFill>
              </a:rPr>
              <a:t>Name placeholder</a:t>
            </a:r>
          </a:p>
        </p:txBody>
      </p:sp>
      <p:sp>
        <p:nvSpPr>
          <p:cNvPr id="6" name="Text Placeholder 5"/>
          <p:cNvSpPr>
            <a:spLocks noGrp="1"/>
          </p:cNvSpPr>
          <p:nvPr>
            <p:ph type="body" sz="quarter" idx="13" hasCustomPrompt="1"/>
          </p:nvPr>
        </p:nvSpPr>
        <p:spPr>
          <a:xfrm>
            <a:off x="411479" y="3886989"/>
            <a:ext cx="7762559" cy="314253"/>
          </a:xfrm>
        </p:spPr>
        <p:txBody>
          <a:bodyPr anchor="t" anchorCtr="0">
            <a:spAutoFit/>
          </a:bodyPr>
          <a:lstStyle>
            <a:lvl1pPr marL="0" indent="0" algn="l" defTabSz="1088291" rtl="0" eaLnBrk="1" latinLnBrk="0" hangingPunct="1">
              <a:lnSpc>
                <a:spcPts val="1700"/>
              </a:lnSpc>
              <a:buNone/>
              <a:defRPr lang="en-US" sz="2000" kern="1200" cap="none" spc="50" baseline="0" dirty="0" smtClean="0">
                <a:solidFill>
                  <a:schemeClr val="tx1">
                    <a:lumMod val="65000"/>
                  </a:schemeClr>
                </a:solidFill>
                <a:latin typeface="+mn-lt"/>
                <a:ea typeface="+mn-ea"/>
                <a:cs typeface="+mn-cs"/>
              </a:defRPr>
            </a:lvl1pPr>
          </a:lstStyle>
          <a:p>
            <a:pPr lvl="0"/>
            <a:r>
              <a:rPr lang="en-US" dirty="0" smtClean="0"/>
              <a:t>Subtitle placeholder</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2958" y="1940843"/>
            <a:ext cx="1280054" cy="530308"/>
          </a:xfrm>
          <a:prstGeom prst="rect">
            <a:avLst/>
          </a:prstGeom>
          <a:noFill/>
          <a:ln>
            <a:noFill/>
          </a:ln>
        </p:spPr>
      </p:pic>
      <p:sp>
        <p:nvSpPr>
          <p:cNvPr id="7" name="Text Placeholder 11"/>
          <p:cNvSpPr>
            <a:spLocks noGrp="1"/>
          </p:cNvSpPr>
          <p:nvPr>
            <p:ph type="body" sz="quarter" idx="14" hasCustomPrompt="1"/>
          </p:nvPr>
        </p:nvSpPr>
        <p:spPr>
          <a:xfrm>
            <a:off x="411480" y="4800600"/>
            <a:ext cx="7762559" cy="369332"/>
          </a:xfr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tx1"/>
                </a:solidFill>
                <a:latin typeface="+mj-lt"/>
                <a:ea typeface="+mn-ea"/>
                <a:cs typeface="Arial" pitchFamily="34" charset="0"/>
              </a:defRPr>
            </a:lvl1pPr>
          </a:lstStyle>
          <a:p>
            <a:pPr>
              <a:lnSpc>
                <a:spcPct val="100000"/>
              </a:lnSpc>
            </a:pPr>
            <a:r>
              <a:rPr lang="en-US" sz="1800" dirty="0" smtClean="0">
                <a:solidFill>
                  <a:schemeClr val="tx1">
                    <a:lumMod val="50000"/>
                  </a:schemeClr>
                </a:solidFill>
              </a:rPr>
              <a:t>Title placeholder</a:t>
            </a:r>
          </a:p>
        </p:txBody>
      </p:sp>
      <p:sp>
        <p:nvSpPr>
          <p:cNvPr id="9" name="Text Placeholder 11"/>
          <p:cNvSpPr>
            <a:spLocks noGrp="1"/>
          </p:cNvSpPr>
          <p:nvPr>
            <p:ph type="body" sz="quarter" idx="15" hasCustomPrompt="1"/>
          </p:nvPr>
        </p:nvSpPr>
        <p:spPr>
          <a:xfrm>
            <a:off x="411480" y="5121728"/>
            <a:ext cx="7762559" cy="369332"/>
          </a:xfrm>
        </p:spPr>
        <p:txBody>
          <a:bodyPr wrap="square">
            <a:spAutoFit/>
          </a:bodyPr>
          <a:lstStyle>
            <a:lvl1pPr marL="0" indent="0" algn="l" defTabSz="1088291" rtl="0" eaLnBrk="1" latinLnBrk="0" hangingPunct="1">
              <a:lnSpc>
                <a:spcPct val="100000"/>
              </a:lnSpc>
              <a:spcBef>
                <a:spcPct val="0"/>
              </a:spcBef>
              <a:spcAft>
                <a:spcPct val="0"/>
              </a:spcAft>
              <a:buClr>
                <a:schemeClr val="tx1">
                  <a:lumMod val="65000"/>
                </a:schemeClr>
              </a:buClr>
              <a:buFont typeface="Times" pitchFamily="1" charset="0"/>
              <a:buNone/>
              <a:tabLst/>
              <a:defRPr lang="en-US" sz="1800" b="0" kern="1200" baseline="0" dirty="0" smtClean="0">
                <a:solidFill>
                  <a:schemeClr val="tx1"/>
                </a:solidFill>
                <a:latin typeface="+mj-lt"/>
                <a:ea typeface="+mn-ea"/>
                <a:cs typeface="Arial" pitchFamily="34" charset="0"/>
              </a:defRPr>
            </a:lvl1pPr>
          </a:lstStyle>
          <a:p>
            <a:pPr>
              <a:lnSpc>
                <a:spcPct val="100000"/>
              </a:lnSpc>
            </a:pPr>
            <a:r>
              <a:rPr lang="en-US" sz="1800" dirty="0" smtClean="0">
                <a:solidFill>
                  <a:schemeClr val="tx1">
                    <a:lumMod val="50000"/>
                  </a:schemeClr>
                </a:solidFill>
              </a:rPr>
              <a:t>Date </a:t>
            </a:r>
            <a:r>
              <a:rPr lang="en-US" sz="1800" dirty="0" err="1" smtClean="0">
                <a:solidFill>
                  <a:schemeClr val="tx1">
                    <a:lumMod val="50000"/>
                  </a:schemeClr>
                </a:solidFill>
              </a:rPr>
              <a:t>plaveholder</a:t>
            </a:r>
            <a:endParaRPr lang="en-US" sz="1800" dirty="0" smtClean="0">
              <a:solidFill>
                <a:schemeClr val="tx1">
                  <a:lumMod val="50000"/>
                </a:schemeClr>
              </a:solidFill>
            </a:endParaRPr>
          </a:p>
        </p:txBody>
      </p:sp>
    </p:spTree>
    <p:extLst>
      <p:ext uri="{BB962C8B-B14F-4D97-AF65-F5344CB8AC3E}">
        <p14:creationId xmlns:p14="http://schemas.microsoft.com/office/powerpoint/2010/main" val="26984811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36575" y="3140684"/>
            <a:ext cx="3532188" cy="576633"/>
          </a:xfrm>
        </p:spPr>
        <p:txBody>
          <a:bodyPr wrap="square" anchor="ctr" anchorCtr="0">
            <a:spAutoFit/>
          </a:bodyPr>
          <a:lstStyle>
            <a:lvl1pPr marL="0" indent="0" algn="ctr">
              <a:lnSpc>
                <a:spcPts val="3700"/>
              </a:lnSpc>
              <a:buNone/>
              <a:defRPr sz="4800">
                <a:solidFill>
                  <a:schemeClr val="tx2"/>
                </a:solidFill>
              </a:defRPr>
            </a:lvl1pPr>
          </a:lstStyle>
          <a:p>
            <a:pPr lvl="0"/>
            <a:r>
              <a:rPr lang="en-US" dirty="0" smtClean="0"/>
              <a:t>Agenda</a:t>
            </a:r>
          </a:p>
        </p:txBody>
      </p:sp>
      <p:sp>
        <p:nvSpPr>
          <p:cNvPr id="4" name="Text Placeholder 4"/>
          <p:cNvSpPr>
            <a:spLocks noGrp="1"/>
          </p:cNvSpPr>
          <p:nvPr>
            <p:ph type="body" sz="quarter" idx="10"/>
          </p:nvPr>
        </p:nvSpPr>
        <p:spPr>
          <a:xfrm>
            <a:off x="4259263" y="2522327"/>
            <a:ext cx="7589361" cy="1692771"/>
          </a:xfrm>
        </p:spPr>
        <p:txBody>
          <a:bodyPr wrap="square" anchor="ctr" anchorCtr="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491829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39495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Text and Photo">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297364" y="0"/>
            <a:ext cx="7891462" cy="6515099"/>
          </a:xfrm>
        </p:spPr>
        <p:txBody>
          <a:bodyPr/>
          <a:lstStyle>
            <a:lvl1pPr marL="117475" marR="0" indent="-117475"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Char char=" "/>
              <a:tabLst/>
              <a:defRPr/>
            </a:lvl1pPr>
          </a:lstStyle>
          <a:p>
            <a:r>
              <a:rPr lang="en-US" dirty="0" smtClean="0"/>
              <a:t>Use this box as a guideline for proper image placement.  Place your image on top and align to box.</a:t>
            </a:r>
          </a:p>
          <a:p>
            <a:endParaRPr lang="en-US" dirty="0"/>
          </a:p>
        </p:txBody>
      </p:sp>
      <p:sp>
        <p:nvSpPr>
          <p:cNvPr id="3" name="Text Placeholder 2"/>
          <p:cNvSpPr>
            <a:spLocks noGrp="1"/>
          </p:cNvSpPr>
          <p:nvPr>
            <p:ph type="body" sz="quarter" idx="12" hasCustomPrompt="1"/>
          </p:nvPr>
        </p:nvSpPr>
        <p:spPr>
          <a:xfrm>
            <a:off x="409575" y="2214563"/>
            <a:ext cx="3659188" cy="2060575"/>
          </a:xfrm>
        </p:spPr>
        <p:txBody>
          <a:bodyPr anchor="ctr" anchorCtr="0"/>
          <a:lstStyle>
            <a:lvl1pPr marL="0" indent="0">
              <a:buNone/>
              <a:defRPr sz="3000"/>
            </a:lvl1pPr>
          </a:lstStyle>
          <a:p>
            <a:pPr lvl="0"/>
            <a:r>
              <a:rPr lang="en-US" dirty="0" smtClean="0"/>
              <a:t>Photo slide, use </a:t>
            </a:r>
            <a:br>
              <a:rPr lang="en-US" dirty="0" smtClean="0"/>
            </a:br>
            <a:r>
              <a:rPr lang="en-US" dirty="0" smtClean="0"/>
              <a:t>for short sentences not bullets.</a:t>
            </a:r>
          </a:p>
        </p:txBody>
      </p:sp>
    </p:spTree>
    <p:extLst>
      <p:ext uri="{BB962C8B-B14F-4D97-AF65-F5344CB8AC3E}">
        <p14:creationId xmlns:p14="http://schemas.microsoft.com/office/powerpoint/2010/main" val="98898871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Photo">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8174038" y="0"/>
            <a:ext cx="4014787" cy="6515099"/>
          </a:xfrm>
        </p:spPr>
        <p:txBody>
          <a:bodyPr/>
          <a:lstStyle/>
          <a:p>
            <a:r>
              <a:rPr lang="en-US" dirty="0" smtClean="0"/>
              <a:t>Use this box as a guideline for proper image placement.  Place your image on top and align to box.</a:t>
            </a:r>
          </a:p>
        </p:txBody>
      </p:sp>
      <p:sp>
        <p:nvSpPr>
          <p:cNvPr id="6" name="Text Placeholder 5"/>
          <p:cNvSpPr>
            <a:spLocks noGrp="1"/>
          </p:cNvSpPr>
          <p:nvPr>
            <p:ph type="body" sz="quarter" idx="10" hasCustomPrompt="1"/>
          </p:nvPr>
        </p:nvSpPr>
        <p:spPr>
          <a:xfrm>
            <a:off x="411480" y="2367686"/>
            <a:ext cx="7535862" cy="1754326"/>
          </a:xfrm>
        </p:spPr>
        <p:txBody>
          <a:bodyPr wrap="square" anchor="ctr">
            <a:spAutoFit/>
          </a:bodyPr>
          <a:lstStyle>
            <a:lvl1pPr marL="0" algn="l" defTabSz="1088291" rtl="0" eaLnBrk="1" latinLnBrk="0" hangingPunct="1">
              <a:spcBef>
                <a:spcPct val="0"/>
              </a:spcBef>
              <a:buNone/>
              <a:tabLst>
                <a:tab pos="2000250" algn="l"/>
              </a:tabLst>
              <a:defRPr lang="en-US" sz="3600" kern="1200" baseline="0" dirty="0" smtClean="0">
                <a:solidFill>
                  <a:schemeClr val="tx1"/>
                </a:solidFill>
                <a:effectLst/>
                <a:latin typeface="+mj-lt"/>
                <a:ea typeface="+mj-ea"/>
                <a:cs typeface="Arial" pitchFamily="34" charset="0"/>
              </a:defRPr>
            </a:lvl1pPr>
          </a:lstStyle>
          <a:p>
            <a:pPr algn="l">
              <a:tabLst>
                <a:tab pos="2000250" algn="l"/>
              </a:tabLst>
            </a:pPr>
            <a:r>
              <a:rPr lang="en-US" dirty="0" smtClean="0">
                <a:solidFill>
                  <a:schemeClr val="tx1"/>
                </a:solidFill>
                <a:effectLst/>
              </a:rPr>
              <a:t>Photo slide,</a:t>
            </a:r>
            <a:r>
              <a:rPr lang="en-US" dirty="0" smtClean="0">
                <a:solidFill>
                  <a:srgbClr val="1685CA"/>
                </a:solidFill>
                <a:effectLst/>
              </a:rPr>
              <a:t> </a:t>
            </a:r>
            <a:r>
              <a:rPr lang="en-US" dirty="0" smtClean="0">
                <a:solidFill>
                  <a:schemeClr val="tx1"/>
                </a:solidFill>
                <a:effectLst/>
                <a:latin typeface="Arial" charset="0"/>
                <a:cs typeface="Arial" charset="0"/>
              </a:rPr>
              <a:t>this space </a:t>
            </a:r>
            <a:r>
              <a:rPr lang="en-US" dirty="0" smtClean="0">
                <a:solidFill>
                  <a:schemeClr val="accent1"/>
                </a:solidFill>
                <a:effectLst/>
                <a:latin typeface="Arial" charset="0"/>
                <a:cs typeface="Arial" charset="0"/>
              </a:rPr>
              <a:t/>
            </a:r>
            <a:br>
              <a:rPr lang="en-US" dirty="0" smtClean="0">
                <a:solidFill>
                  <a:schemeClr val="accent1"/>
                </a:solidFill>
                <a:effectLst/>
                <a:latin typeface="Arial" charset="0"/>
                <a:cs typeface="Arial" charset="0"/>
              </a:rPr>
            </a:br>
            <a:r>
              <a:rPr lang="en-US" dirty="0" smtClean="0">
                <a:solidFill>
                  <a:schemeClr val="tx1"/>
                </a:solidFill>
                <a:effectLst/>
                <a:latin typeface="Arial" charset="0"/>
                <a:cs typeface="Arial" charset="0"/>
              </a:rPr>
              <a:t>is used for full sentences, </a:t>
            </a:r>
            <a:br>
              <a:rPr lang="en-US" dirty="0" smtClean="0">
                <a:solidFill>
                  <a:schemeClr val="tx1"/>
                </a:solidFill>
                <a:effectLst/>
                <a:latin typeface="Arial" charset="0"/>
                <a:cs typeface="Arial" charset="0"/>
              </a:rPr>
            </a:br>
            <a:r>
              <a:rPr lang="en-US" dirty="0" smtClean="0">
                <a:solidFill>
                  <a:schemeClr val="tx1"/>
                </a:solidFill>
                <a:effectLst/>
                <a:latin typeface="Arial" charset="0"/>
                <a:cs typeface="Arial" charset="0"/>
              </a:rPr>
              <a:t>not bullet points</a:t>
            </a:r>
          </a:p>
        </p:txBody>
      </p:sp>
    </p:spTree>
    <p:extLst>
      <p:ext uri="{BB962C8B-B14F-4D97-AF65-F5344CB8AC3E}">
        <p14:creationId xmlns:p14="http://schemas.microsoft.com/office/powerpoint/2010/main" val="391594839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6" name="Title 1"/>
          <p:cNvSpPr>
            <a:spLocks noGrp="1"/>
          </p:cNvSpPr>
          <p:nvPr>
            <p:ph type="title"/>
          </p:nvPr>
        </p:nvSpPr>
        <p:spPr>
          <a:xfrm>
            <a:off x="411480" y="78828"/>
            <a:ext cx="7526020" cy="985840"/>
          </a:xfrm>
        </p:spPr>
        <p:txBody>
          <a:bodyPr/>
          <a:lstStyle/>
          <a:p>
            <a:r>
              <a:rPr lang="en-US" dirty="0" smtClean="0"/>
              <a:t>Click to edit Master title style</a:t>
            </a:r>
            <a:endParaRPr lang="en-US" dirty="0"/>
          </a:p>
        </p:txBody>
      </p:sp>
      <p:sp>
        <p:nvSpPr>
          <p:cNvPr id="7" name="Text Placeholder 6"/>
          <p:cNvSpPr>
            <a:spLocks noGrp="1"/>
          </p:cNvSpPr>
          <p:nvPr>
            <p:ph type="body" sz="quarter" idx="16" hasCustomPrompt="1"/>
          </p:nvPr>
        </p:nvSpPr>
        <p:spPr>
          <a:xfrm>
            <a:off x="411480" y="1033136"/>
            <a:ext cx="7526020"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10" name="Text Placeholder 5"/>
          <p:cNvSpPr>
            <a:spLocks noGrp="1"/>
          </p:cNvSpPr>
          <p:nvPr>
            <p:ph type="body" sz="quarter" idx="18"/>
          </p:nvPr>
        </p:nvSpPr>
        <p:spPr>
          <a:xfrm>
            <a:off x="409575" y="1881188"/>
            <a:ext cx="7527925" cy="425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7"/>
          <p:cNvSpPr>
            <a:spLocks noGrp="1"/>
          </p:cNvSpPr>
          <p:nvPr>
            <p:ph type="pic" sz="quarter" idx="11" hasCustomPrompt="1"/>
          </p:nvPr>
        </p:nvSpPr>
        <p:spPr>
          <a:xfrm>
            <a:off x="8174038" y="0"/>
            <a:ext cx="4014787" cy="6515099"/>
          </a:xfrm>
        </p:spPr>
        <p:txBody>
          <a:bodyPr/>
          <a:lstStyle/>
          <a:p>
            <a:r>
              <a:rPr lang="en-US" dirty="0" smtClean="0"/>
              <a:t>Use this box as a guideline for proper image placement.  Place your image on top and align to box.</a:t>
            </a:r>
          </a:p>
        </p:txBody>
      </p:sp>
    </p:spTree>
    <p:extLst>
      <p:ext uri="{BB962C8B-B14F-4D97-AF65-F5344CB8AC3E}">
        <p14:creationId xmlns:p14="http://schemas.microsoft.com/office/powerpoint/2010/main" val="120569873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nd Full Im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09575" y="1677988"/>
            <a:ext cx="11361738" cy="3529012"/>
          </a:xfrm>
          <a:gradFill>
            <a:gsLst>
              <a:gs pos="49578">
                <a:srgbClr val="050505">
                  <a:alpha val="60000"/>
                </a:srgbClr>
              </a:gs>
              <a:gs pos="67000">
                <a:srgbClr val="050505">
                  <a:alpha val="50000"/>
                </a:srgbClr>
              </a:gs>
              <a:gs pos="36000">
                <a:srgbClr val="050505">
                  <a:alpha val="50000"/>
                </a:srgbClr>
              </a:gs>
              <a:gs pos="0">
                <a:srgbClr val="050505">
                  <a:alpha val="0"/>
                </a:srgbClr>
              </a:gs>
              <a:gs pos="100000">
                <a:srgbClr val="050505">
                  <a:alpha val="0"/>
                </a:srgbClr>
              </a:gs>
            </a:gsLst>
            <a:lin ang="0" scaled="0"/>
          </a:gradFill>
          <a:ln w="9525" cap="flat" cmpd="sng" algn="ctr">
            <a:noFill/>
            <a:prstDash val="solid"/>
            <a:round/>
            <a:headEnd type="none" w="med" len="med"/>
            <a:tailEnd type="none" w="med" len="med"/>
          </a:ln>
          <a:effectLst/>
        </p:spPr>
        <p:txBody>
          <a:bodyPr vert="horz" wrap="none" lIns="138239" tIns="69119" rIns="138239" bIns="69119" numCol="1" rtlCol="0" anchor="ctr" anchorCtr="0" compatLnSpc="1">
            <a:prstTxWarp prst="textNoShape">
              <a:avLst/>
            </a:prstTxWarp>
            <a:normAutofit/>
          </a:bodyPr>
          <a:lstStyle>
            <a:lvl1pPr algn="ctr">
              <a:lnSpc>
                <a:spcPts val="4300"/>
              </a:lnSpc>
              <a:defRPr lang="en-US" sz="4000" baseline="0" dirty="0" smtClean="0">
                <a:latin typeface="Arial" charset="0"/>
                <a:cs typeface="Arial" charset="0"/>
              </a:defRPr>
            </a:lvl1pPr>
          </a:lstStyle>
          <a:p>
            <a:pPr marL="0" lvl="0" algn="ctr" defTabSz="1461590" fontAlgn="base">
              <a:spcBef>
                <a:spcPct val="0"/>
              </a:spcBef>
              <a:spcAft>
                <a:spcPct val="0"/>
              </a:spcAft>
            </a:pPr>
            <a:r>
              <a:rPr lang="en-US" dirty="0" smtClean="0"/>
              <a:t>Text over large photo placeholder. </a:t>
            </a:r>
            <a:br>
              <a:rPr lang="en-US" dirty="0" smtClean="0"/>
            </a:br>
            <a:r>
              <a:rPr lang="en-US" dirty="0" smtClean="0"/>
              <a:t>Use with sentences not bullets. Place full </a:t>
            </a:r>
            <a:br>
              <a:rPr lang="en-US" dirty="0" smtClean="0"/>
            </a:br>
            <a:r>
              <a:rPr lang="en-US" dirty="0" smtClean="0"/>
              <a:t>bleed photo with blur behind text.</a:t>
            </a:r>
          </a:p>
        </p:txBody>
      </p:sp>
    </p:spTree>
    <p:extLst>
      <p:ext uri="{BB962C8B-B14F-4D97-AF65-F5344CB8AC3E}">
        <p14:creationId xmlns:p14="http://schemas.microsoft.com/office/powerpoint/2010/main" val="8490522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lti-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36575" y="2530299"/>
            <a:ext cx="11234738" cy="1169551"/>
          </a:xfrm>
        </p:spPr>
        <p:txBody>
          <a:bodyPr wrap="square" anchor="b" anchorCtr="0">
            <a:spAutoFit/>
          </a:bodyPr>
          <a:lstStyle>
            <a:lvl1pPr marL="0" algn="ctr" defTabSz="1088291" rtl="0" eaLnBrk="1" latinLnBrk="0" hangingPunct="1">
              <a:lnSpc>
                <a:spcPts val="4200"/>
              </a:lnSpc>
              <a:defRPr lang="en-US" sz="4000" kern="1200" dirty="0" smtClean="0">
                <a:solidFill>
                  <a:schemeClr val="tx2"/>
                </a:solidFill>
                <a:latin typeface="+mn-lt"/>
                <a:ea typeface="+mn-ea"/>
                <a:cs typeface="+mn-cs"/>
              </a:defRPr>
            </a:lvl1pPr>
          </a:lstStyle>
          <a:p>
            <a:pPr lvl="0"/>
            <a:r>
              <a:rPr lang="en-US" dirty="0" smtClean="0"/>
              <a:t>Big statement slide,</a:t>
            </a:r>
            <a:br>
              <a:rPr lang="en-US" dirty="0" smtClean="0"/>
            </a:br>
            <a:r>
              <a:rPr lang="en-US" dirty="0" smtClean="0"/>
              <a:t>sentence case</a:t>
            </a:r>
          </a:p>
        </p:txBody>
      </p:sp>
      <p:sp>
        <p:nvSpPr>
          <p:cNvPr id="4" name="Text Placeholder 3"/>
          <p:cNvSpPr>
            <a:spLocks noGrp="1"/>
          </p:cNvSpPr>
          <p:nvPr>
            <p:ph type="body" sz="quarter" idx="11" hasCustomPrompt="1"/>
          </p:nvPr>
        </p:nvSpPr>
        <p:spPr>
          <a:xfrm>
            <a:off x="534691" y="3700455"/>
            <a:ext cx="11236613" cy="400110"/>
          </a:xfrm>
        </p:spPr>
        <p:txBody>
          <a:bodyPr wrap="square">
            <a:spAutoFit/>
          </a:bodyPr>
          <a:lstStyle>
            <a:lvl1pPr algn="ctr">
              <a:defRPr sz="2000">
                <a:solidFill>
                  <a:schemeClr val="tx1">
                    <a:lumMod val="65000"/>
                  </a:schemeClr>
                </a:solidFill>
              </a:defRPr>
            </a:lvl1pPr>
          </a:lstStyle>
          <a:p>
            <a:pPr lvl="0"/>
            <a:r>
              <a:rPr lang="en-US" dirty="0" smtClean="0"/>
              <a:t>Subtitle placeholder</a:t>
            </a:r>
          </a:p>
        </p:txBody>
      </p:sp>
    </p:spTree>
    <p:extLst>
      <p:ext uri="{BB962C8B-B14F-4D97-AF65-F5344CB8AC3E}">
        <p14:creationId xmlns:p14="http://schemas.microsoft.com/office/powerpoint/2010/main" val="37420563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Line Statem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536575" y="2698182"/>
            <a:ext cx="11234738" cy="579646"/>
          </a:xfrm>
        </p:spPr>
        <p:txBody>
          <a:bodyPr wrap="square" anchor="b" anchorCtr="0">
            <a:spAutoFit/>
          </a:bodyPr>
          <a:lstStyle>
            <a:lvl1pPr marL="0" algn="ctr" defTabSz="1088291" rtl="0" eaLnBrk="1" latinLnBrk="0" hangingPunct="1">
              <a:lnSpc>
                <a:spcPts val="3800"/>
              </a:lnSpc>
              <a:defRPr lang="en-US" sz="5400" kern="1200" baseline="0" dirty="0" smtClean="0">
                <a:solidFill>
                  <a:schemeClr val="tx2"/>
                </a:solidFill>
                <a:latin typeface="+mn-lt"/>
                <a:ea typeface="+mn-ea"/>
                <a:cs typeface="+mn-cs"/>
              </a:defRPr>
            </a:lvl1pPr>
          </a:lstStyle>
          <a:p>
            <a:pPr lvl="0"/>
            <a:r>
              <a:rPr lang="en-US" dirty="0" smtClean="0"/>
              <a:t>One line big statement slide.</a:t>
            </a:r>
          </a:p>
        </p:txBody>
      </p:sp>
      <p:sp>
        <p:nvSpPr>
          <p:cNvPr id="4" name="Text Placeholder 3"/>
          <p:cNvSpPr>
            <a:spLocks noGrp="1"/>
          </p:cNvSpPr>
          <p:nvPr>
            <p:ph type="body" sz="quarter" idx="11" hasCustomPrompt="1"/>
          </p:nvPr>
        </p:nvSpPr>
        <p:spPr>
          <a:xfrm>
            <a:off x="536575" y="3278433"/>
            <a:ext cx="11234729" cy="400110"/>
          </a:xfrm>
        </p:spPr>
        <p:txBody>
          <a:bodyPr wrap="square">
            <a:spAutoFit/>
          </a:bodyPr>
          <a:lstStyle>
            <a:lvl1pPr algn="ctr">
              <a:defRPr sz="2000">
                <a:solidFill>
                  <a:schemeClr val="tx1">
                    <a:lumMod val="65000"/>
                  </a:schemeClr>
                </a:solidFill>
              </a:defRPr>
            </a:lvl1pPr>
          </a:lstStyle>
          <a:p>
            <a:pPr lvl="0"/>
            <a:r>
              <a:rPr lang="en-US" dirty="0" smtClean="0"/>
              <a:t>Subtitle placeholder</a:t>
            </a:r>
          </a:p>
        </p:txBody>
      </p:sp>
    </p:spTree>
    <p:extLst>
      <p:ext uri="{BB962C8B-B14F-4D97-AF65-F5344CB8AC3E}">
        <p14:creationId xmlns:p14="http://schemas.microsoft.com/office/powerpoint/2010/main" val="10619218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mo &amp; Video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36575" y="2698182"/>
            <a:ext cx="11234738" cy="579646"/>
          </a:xfrm>
        </p:spPr>
        <p:txBody>
          <a:bodyPr wrap="square" anchor="b" anchorCtr="0">
            <a:spAutoFit/>
          </a:bodyPr>
          <a:lstStyle>
            <a:lvl1pPr marL="0" indent="0" algn="ctr" defTabSz="1088291" rtl="0" eaLnBrk="1" latinLnBrk="0" hangingPunct="1">
              <a:lnSpc>
                <a:spcPts val="3800"/>
              </a:lnSpc>
              <a:buNone/>
              <a:defRPr lang="en-US" sz="5400" kern="1200" baseline="0" dirty="0" smtClean="0">
                <a:solidFill>
                  <a:schemeClr val="tx2"/>
                </a:solidFill>
                <a:latin typeface="+mn-lt"/>
                <a:ea typeface="+mn-ea"/>
                <a:cs typeface="+mn-cs"/>
              </a:defRPr>
            </a:lvl1pPr>
          </a:lstStyle>
          <a:p>
            <a:pPr lvl="0"/>
            <a:r>
              <a:rPr lang="en-US" dirty="0" smtClean="0"/>
              <a:t>Demo</a:t>
            </a:r>
          </a:p>
        </p:txBody>
      </p:sp>
      <p:sp>
        <p:nvSpPr>
          <p:cNvPr id="6" name="Text Placeholder 3"/>
          <p:cNvSpPr>
            <a:spLocks noGrp="1"/>
          </p:cNvSpPr>
          <p:nvPr>
            <p:ph type="body" sz="quarter" idx="11" hasCustomPrompt="1"/>
          </p:nvPr>
        </p:nvSpPr>
        <p:spPr>
          <a:xfrm>
            <a:off x="536575" y="3278433"/>
            <a:ext cx="11234729" cy="400110"/>
          </a:xfrm>
        </p:spPr>
        <p:txBody>
          <a:bodyPr wrap="square">
            <a:spAutoFit/>
          </a:bodyPr>
          <a:lstStyle>
            <a:lvl1pPr algn="ctr">
              <a:defRPr sz="2000">
                <a:solidFill>
                  <a:schemeClr val="tx1">
                    <a:lumMod val="65000"/>
                  </a:schemeClr>
                </a:solidFill>
              </a:defRPr>
            </a:lvl1pPr>
          </a:lstStyle>
          <a:p>
            <a:pPr lvl="0"/>
            <a:r>
              <a:rPr lang="en-US" dirty="0" smtClean="0"/>
              <a:t>Subtitle placeholder</a:t>
            </a:r>
          </a:p>
        </p:txBody>
      </p:sp>
    </p:spTree>
    <p:extLst>
      <p:ext uri="{BB962C8B-B14F-4D97-AF65-F5344CB8AC3E}">
        <p14:creationId xmlns:p14="http://schemas.microsoft.com/office/powerpoint/2010/main" val="196447152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9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819150" y="290513"/>
            <a:ext cx="10548938" cy="5932487"/>
          </a:xfrm>
        </p:spPr>
        <p:txBody>
          <a:bodyPr/>
          <a:lstStyle>
            <a:lvl1pPr>
              <a:defRPr baseline="0"/>
            </a:lvl1pPr>
          </a:lstStyle>
          <a:p>
            <a:r>
              <a:rPr lang="en-US" dirty="0" smtClean="0"/>
              <a:t>16:9 Video placeholder</a:t>
            </a:r>
            <a:endParaRPr lang="en-US" dirty="0"/>
          </a:p>
        </p:txBody>
      </p:sp>
    </p:spTree>
    <p:extLst>
      <p:ext uri="{BB962C8B-B14F-4D97-AF65-F5344CB8AC3E}">
        <p14:creationId xmlns:p14="http://schemas.microsoft.com/office/powerpoint/2010/main" val="155417574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781012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2139421" y="290513"/>
            <a:ext cx="7909984" cy="5932487"/>
          </a:xfrm>
        </p:spPr>
        <p:txBody>
          <a:bodyPr/>
          <a:lstStyle>
            <a:lvl1pPr>
              <a:defRPr baseline="0"/>
            </a:lvl1pPr>
          </a:lstStyle>
          <a:p>
            <a:r>
              <a:rPr lang="en-US" dirty="0" smtClean="0"/>
              <a:t>4:3 Video placeholder</a:t>
            </a:r>
            <a:endParaRPr lang="en-US" dirty="0"/>
          </a:p>
        </p:txBody>
      </p:sp>
    </p:spTree>
    <p:extLst>
      <p:ext uri="{BB962C8B-B14F-4D97-AF65-F5344CB8AC3E}">
        <p14:creationId xmlns:p14="http://schemas.microsoft.com/office/powerpoint/2010/main" val="195815179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grpSp>
        <p:nvGrpSpPr>
          <p:cNvPr id="14" name="Group 13"/>
          <p:cNvGrpSpPr/>
          <p:nvPr userDrawn="1"/>
        </p:nvGrpSpPr>
        <p:grpSpPr>
          <a:xfrm>
            <a:off x="2807088" y="3658183"/>
            <a:ext cx="6574649" cy="1015663"/>
            <a:chOff x="2788504" y="3921334"/>
            <a:chExt cx="6574649" cy="1015663"/>
          </a:xfrm>
        </p:grpSpPr>
        <p:sp>
          <p:nvSpPr>
            <p:cNvPr id="15" name="TextBox 14"/>
            <p:cNvSpPr txBox="1"/>
            <p:nvPr/>
          </p:nvSpPr>
          <p:spPr>
            <a:xfrm>
              <a:off x="5040864" y="3921334"/>
              <a:ext cx="2107096" cy="1015663"/>
            </a:xfrm>
            <a:prstGeom prst="rect">
              <a:avLst/>
            </a:prstGeom>
            <a:noFill/>
          </p:spPr>
          <p:txBody>
            <a:bodyPr wrap="square" rtlCol="0">
              <a:spAutoFit/>
            </a:bodyPr>
            <a:lstStyle/>
            <a:p>
              <a:pPr algn="ctr"/>
              <a:r>
                <a:rPr lang="en-US" sz="6000" b="1" dirty="0" smtClean="0">
                  <a:solidFill>
                    <a:schemeClr val="tx2"/>
                  </a:solidFill>
                </a:rPr>
                <a:t>“”</a:t>
              </a:r>
            </a:p>
          </p:txBody>
        </p:sp>
        <p:cxnSp>
          <p:nvCxnSpPr>
            <p:cNvPr id="16" name="Straight Connector 15"/>
            <p:cNvCxnSpPr/>
            <p:nvPr/>
          </p:nvCxnSpPr>
          <p:spPr bwMode="auto">
            <a:xfrm flipH="1">
              <a:off x="2788504" y="4295241"/>
              <a:ext cx="2796363" cy="0"/>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6566790" y="4295241"/>
              <a:ext cx="2796363" cy="0"/>
            </a:xfrm>
            <a:prstGeom prst="line">
              <a:avLst/>
            </a:prstGeom>
            <a:noFill/>
            <a:ln w="19050" cap="flat" cmpd="sng" algn="ctr">
              <a:solidFill>
                <a:schemeClr val="tx1"/>
              </a:solidFill>
              <a:prstDash val="solid"/>
              <a:round/>
              <a:headEnd type="none" w="med" len="med"/>
              <a:tailEnd type="none" w="med" len="med"/>
            </a:ln>
            <a:effectLst/>
          </p:spPr>
        </p:cxnSp>
      </p:grpSp>
      <p:sp>
        <p:nvSpPr>
          <p:cNvPr id="6" name="Text Placeholder 5"/>
          <p:cNvSpPr>
            <a:spLocks noGrp="1"/>
          </p:cNvSpPr>
          <p:nvPr>
            <p:ph type="body" sz="quarter" idx="15" hasCustomPrompt="1"/>
          </p:nvPr>
        </p:nvSpPr>
        <p:spPr>
          <a:xfrm>
            <a:off x="409575" y="4449029"/>
            <a:ext cx="11361738" cy="437932"/>
          </a:xfrm>
        </p:spPr>
        <p:txBody>
          <a:bodyPr anchor="b" anchorCtr="0"/>
          <a:lstStyle>
            <a:lvl1pPr algn="ctr">
              <a:defRPr lang="en-US" sz="2000" kern="1200" baseline="0" dirty="0" smtClean="0">
                <a:solidFill>
                  <a:schemeClr val="tx1">
                    <a:lumMod val="65000"/>
                  </a:schemeClr>
                </a:solidFill>
                <a:latin typeface="+mn-lt"/>
                <a:ea typeface="+mn-ea"/>
                <a:cs typeface="+mn-cs"/>
              </a:defRPr>
            </a:lvl1pPr>
          </a:lstStyle>
          <a:p>
            <a:pPr lvl="0"/>
            <a:r>
              <a:rPr lang="en-US" dirty="0" smtClean="0"/>
              <a:t>Name placeholder, 20pt</a:t>
            </a:r>
          </a:p>
        </p:txBody>
      </p:sp>
      <p:sp>
        <p:nvSpPr>
          <p:cNvPr id="8" name="Text Placeholder 7"/>
          <p:cNvSpPr>
            <a:spLocks noGrp="1"/>
          </p:cNvSpPr>
          <p:nvPr>
            <p:ph type="body" sz="quarter" idx="16" hasCustomPrompt="1"/>
          </p:nvPr>
        </p:nvSpPr>
        <p:spPr>
          <a:xfrm>
            <a:off x="409576" y="4854167"/>
            <a:ext cx="11361738" cy="452438"/>
          </a:xfrm>
        </p:spPr>
        <p:txBody>
          <a:bodyPr>
            <a:normAutofit/>
          </a:bodyPr>
          <a:lstStyle>
            <a:lvl1pPr algn="ctr">
              <a:defRPr lang="en-US" sz="2000" kern="1200" cap="none" spc="50" baseline="0" dirty="0" smtClean="0">
                <a:solidFill>
                  <a:schemeClr val="tx1">
                    <a:lumMod val="65000"/>
                  </a:schemeClr>
                </a:solidFill>
                <a:latin typeface="+mn-lt"/>
                <a:ea typeface="+mn-ea"/>
                <a:cs typeface="+mn-cs"/>
              </a:defRPr>
            </a:lvl1pPr>
          </a:lstStyle>
          <a:p>
            <a:pPr lvl="0"/>
            <a:r>
              <a:rPr lang="en-US" dirty="0" smtClean="0"/>
              <a:t>Company, title placeholder, 20pt</a:t>
            </a:r>
          </a:p>
        </p:txBody>
      </p:sp>
      <p:sp>
        <p:nvSpPr>
          <p:cNvPr id="10" name="Text Placeholder 3"/>
          <p:cNvSpPr>
            <a:spLocks noGrp="1"/>
          </p:cNvSpPr>
          <p:nvPr>
            <p:ph type="body" sz="quarter" idx="14" hasCustomPrompt="1"/>
          </p:nvPr>
        </p:nvSpPr>
        <p:spPr>
          <a:xfrm>
            <a:off x="409575" y="2275959"/>
            <a:ext cx="11361738" cy="1169551"/>
          </a:xfrm>
        </p:spPr>
        <p:txBody>
          <a:bodyPr wrap="square" anchor="b" anchorCtr="0">
            <a:spAutoFit/>
          </a:bodyPr>
          <a:lstStyle>
            <a:lvl1pPr algn="ctr">
              <a:lnSpc>
                <a:spcPts val="4200"/>
              </a:lnSpc>
              <a:defRPr sz="4000" baseline="0"/>
            </a:lvl1pPr>
          </a:lstStyle>
          <a:p>
            <a:pPr lvl="0"/>
            <a:r>
              <a:rPr lang="en-US" dirty="0" smtClean="0"/>
              <a:t>Quote placeholder, sentence case, </a:t>
            </a:r>
            <a:br>
              <a:rPr lang="en-US" dirty="0" smtClean="0"/>
            </a:br>
            <a:r>
              <a:rPr lang="en-US" dirty="0" smtClean="0"/>
              <a:t>center-aligned, 40pt Arial, no quotation marks.</a:t>
            </a:r>
          </a:p>
        </p:txBody>
      </p:sp>
    </p:spTree>
    <p:extLst>
      <p:ext uri="{BB962C8B-B14F-4D97-AF65-F5344CB8AC3E}">
        <p14:creationId xmlns:p14="http://schemas.microsoft.com/office/powerpoint/2010/main" val="416423792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er Quote">
    <p:spTree>
      <p:nvGrpSpPr>
        <p:cNvPr id="1" name=""/>
        <p:cNvGrpSpPr/>
        <p:nvPr/>
      </p:nvGrpSpPr>
      <p:grpSpPr>
        <a:xfrm>
          <a:off x="0" y="0"/>
          <a:ext cx="0" cy="0"/>
          <a:chOff x="0" y="0"/>
          <a:chExt cx="0" cy="0"/>
        </a:xfrm>
      </p:grpSpPr>
      <p:grpSp>
        <p:nvGrpSpPr>
          <p:cNvPr id="14" name="Group 13"/>
          <p:cNvGrpSpPr/>
          <p:nvPr userDrawn="1"/>
        </p:nvGrpSpPr>
        <p:grpSpPr>
          <a:xfrm>
            <a:off x="2807088" y="3658183"/>
            <a:ext cx="6574649" cy="1015663"/>
            <a:chOff x="2788504" y="3921334"/>
            <a:chExt cx="6574649" cy="1015663"/>
          </a:xfrm>
        </p:grpSpPr>
        <p:sp>
          <p:nvSpPr>
            <p:cNvPr id="15" name="TextBox 14"/>
            <p:cNvSpPr txBox="1"/>
            <p:nvPr/>
          </p:nvSpPr>
          <p:spPr>
            <a:xfrm>
              <a:off x="5040864" y="3921334"/>
              <a:ext cx="2107096" cy="1015663"/>
            </a:xfrm>
            <a:prstGeom prst="rect">
              <a:avLst/>
            </a:prstGeom>
            <a:noFill/>
          </p:spPr>
          <p:txBody>
            <a:bodyPr wrap="square" rtlCol="0">
              <a:spAutoFit/>
            </a:bodyPr>
            <a:lstStyle/>
            <a:p>
              <a:pPr algn="ctr"/>
              <a:r>
                <a:rPr lang="en-US" sz="6000" b="1" dirty="0" smtClean="0">
                  <a:solidFill>
                    <a:schemeClr val="tx2"/>
                  </a:solidFill>
                </a:rPr>
                <a:t>“”</a:t>
              </a:r>
            </a:p>
          </p:txBody>
        </p:sp>
        <p:cxnSp>
          <p:nvCxnSpPr>
            <p:cNvPr id="16" name="Straight Connector 15"/>
            <p:cNvCxnSpPr/>
            <p:nvPr/>
          </p:nvCxnSpPr>
          <p:spPr bwMode="auto">
            <a:xfrm flipH="1">
              <a:off x="2788504" y="4295241"/>
              <a:ext cx="2796363" cy="0"/>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6566790" y="4295241"/>
              <a:ext cx="2796363" cy="0"/>
            </a:xfrm>
            <a:prstGeom prst="line">
              <a:avLst/>
            </a:prstGeom>
            <a:noFill/>
            <a:ln w="19050" cap="flat" cmpd="sng" algn="ctr">
              <a:solidFill>
                <a:schemeClr val="tx1"/>
              </a:solidFill>
              <a:prstDash val="solid"/>
              <a:round/>
              <a:headEnd type="none" w="med" len="med"/>
              <a:tailEnd type="none" w="med" len="med"/>
            </a:ln>
            <a:effectLst/>
          </p:spPr>
        </p:cxnSp>
      </p:grpSp>
      <p:sp>
        <p:nvSpPr>
          <p:cNvPr id="11" name="Text Placeholder 3"/>
          <p:cNvSpPr>
            <a:spLocks noGrp="1"/>
          </p:cNvSpPr>
          <p:nvPr>
            <p:ph type="body" sz="quarter" idx="14" hasCustomPrompt="1"/>
          </p:nvPr>
        </p:nvSpPr>
        <p:spPr>
          <a:xfrm>
            <a:off x="409575" y="2327255"/>
            <a:ext cx="11361738" cy="1118255"/>
          </a:xfrm>
        </p:spPr>
        <p:txBody>
          <a:bodyPr wrap="square" anchor="b" anchorCtr="0">
            <a:spAutoFit/>
          </a:bodyPr>
          <a:lstStyle>
            <a:lvl1pPr algn="ctr">
              <a:lnSpc>
                <a:spcPts val="4000"/>
              </a:lnSpc>
              <a:defRPr sz="3600" baseline="0"/>
            </a:lvl1pPr>
          </a:lstStyle>
          <a:p>
            <a:pPr lvl="0"/>
            <a:r>
              <a:rPr lang="en-US" dirty="0" smtClean="0"/>
              <a:t>Customer and long quote placeholder, sentence case,</a:t>
            </a:r>
            <a:br>
              <a:rPr lang="en-US" dirty="0" smtClean="0"/>
            </a:br>
            <a:r>
              <a:rPr lang="en-US" dirty="0" smtClean="0"/>
              <a:t>center-aligned, 36pt Arial, no quotation marks.</a:t>
            </a:r>
          </a:p>
        </p:txBody>
      </p:sp>
      <p:sp>
        <p:nvSpPr>
          <p:cNvPr id="9" name="Text Placeholder 5"/>
          <p:cNvSpPr>
            <a:spLocks noGrp="1"/>
          </p:cNvSpPr>
          <p:nvPr>
            <p:ph type="body" sz="quarter" idx="15" hasCustomPrompt="1"/>
          </p:nvPr>
        </p:nvSpPr>
        <p:spPr>
          <a:xfrm>
            <a:off x="409575" y="4449029"/>
            <a:ext cx="11361738" cy="437932"/>
          </a:xfrm>
        </p:spPr>
        <p:txBody>
          <a:bodyPr anchor="b" anchorCtr="0"/>
          <a:lstStyle>
            <a:lvl1pPr algn="ctr">
              <a:defRPr lang="en-US" sz="2000" kern="1200" baseline="0" dirty="0" smtClean="0">
                <a:solidFill>
                  <a:schemeClr val="tx1">
                    <a:lumMod val="65000"/>
                  </a:schemeClr>
                </a:solidFill>
                <a:latin typeface="+mn-lt"/>
                <a:ea typeface="+mn-ea"/>
                <a:cs typeface="+mn-cs"/>
              </a:defRPr>
            </a:lvl1pPr>
          </a:lstStyle>
          <a:p>
            <a:pPr lvl="0"/>
            <a:r>
              <a:rPr lang="en-US" dirty="0" smtClean="0"/>
              <a:t>Name placeholder, 20pt</a:t>
            </a:r>
          </a:p>
        </p:txBody>
      </p:sp>
      <p:sp>
        <p:nvSpPr>
          <p:cNvPr id="10" name="Text Placeholder 7"/>
          <p:cNvSpPr>
            <a:spLocks noGrp="1"/>
          </p:cNvSpPr>
          <p:nvPr>
            <p:ph type="body" sz="quarter" idx="16" hasCustomPrompt="1"/>
          </p:nvPr>
        </p:nvSpPr>
        <p:spPr>
          <a:xfrm>
            <a:off x="409576" y="4854167"/>
            <a:ext cx="11361738" cy="452438"/>
          </a:xfrm>
        </p:spPr>
        <p:txBody>
          <a:bodyPr>
            <a:normAutofit/>
          </a:bodyPr>
          <a:lstStyle>
            <a:lvl1pPr algn="ctr">
              <a:defRPr lang="en-US" sz="2000" kern="1200" cap="none" spc="50" baseline="0" dirty="0" smtClean="0">
                <a:solidFill>
                  <a:schemeClr val="tx1">
                    <a:lumMod val="65000"/>
                  </a:schemeClr>
                </a:solidFill>
                <a:latin typeface="+mn-lt"/>
                <a:ea typeface="+mn-ea"/>
                <a:cs typeface="+mn-cs"/>
              </a:defRPr>
            </a:lvl1pPr>
          </a:lstStyle>
          <a:p>
            <a:pPr lvl="0"/>
            <a:r>
              <a:rPr lang="en-US" dirty="0" smtClean="0"/>
              <a:t>Company, title placeholder, 20pt</a:t>
            </a:r>
          </a:p>
        </p:txBody>
      </p:sp>
    </p:spTree>
    <p:extLst>
      <p:ext uri="{BB962C8B-B14F-4D97-AF65-F5344CB8AC3E}">
        <p14:creationId xmlns:p14="http://schemas.microsoft.com/office/powerpoint/2010/main" val="128719376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gue and Subtit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6" hasCustomPrompt="1"/>
          </p:nvPr>
        </p:nvSpPr>
        <p:spPr>
          <a:xfrm>
            <a:off x="2276136" y="3698565"/>
            <a:ext cx="9495178"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13" name="Text Placeholder 2"/>
          <p:cNvSpPr>
            <a:spLocks noGrp="1"/>
          </p:cNvSpPr>
          <p:nvPr>
            <p:ph type="body" sz="quarter" idx="17" hasCustomPrompt="1"/>
          </p:nvPr>
        </p:nvSpPr>
        <p:spPr>
          <a:xfrm>
            <a:off x="2276475" y="2747421"/>
            <a:ext cx="9494838" cy="985838"/>
          </a:xfrm>
        </p:spPr>
        <p:txBody>
          <a:bodyPr anchor="b" anchorCtr="0"/>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600" kern="1200" baseline="0" dirty="0" smtClean="0">
                <a:solidFill>
                  <a:schemeClr val="tx1"/>
                </a:solidFill>
                <a:effectLst/>
                <a:latin typeface="+mn-lt"/>
                <a:ea typeface="+mn-ea"/>
                <a:cs typeface="+mn-cs"/>
              </a:defRPr>
            </a:lvl1pPr>
          </a:lstStyle>
          <a:p>
            <a:pPr lvl="0"/>
            <a:r>
              <a:rPr lang="en-US" dirty="0" smtClean="0"/>
              <a:t>Segue Placeholder, 36pt</a:t>
            </a:r>
          </a:p>
        </p:txBody>
      </p:sp>
    </p:spTree>
    <p:extLst>
      <p:ext uri="{BB962C8B-B14F-4D97-AF65-F5344CB8AC3E}">
        <p14:creationId xmlns:p14="http://schemas.microsoft.com/office/powerpoint/2010/main" val="156299489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gu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276135" y="2989453"/>
            <a:ext cx="9495179" cy="985840"/>
          </a:xfrm>
        </p:spPr>
        <p:txBody>
          <a:bodyPr anchor="ctr" anchorCtr="0"/>
          <a:lstStyle>
            <a:lvl1pPr>
              <a:defRPr sz="3600"/>
            </a:lvl1pPr>
          </a:lstStyle>
          <a:p>
            <a:r>
              <a:rPr lang="en-US" dirty="0" smtClean="0"/>
              <a:t>Segue Placeholder, 36pt</a:t>
            </a:r>
            <a:endParaRPr lang="en-US" dirty="0"/>
          </a:p>
        </p:txBody>
      </p:sp>
    </p:spTree>
    <p:extLst>
      <p:ext uri="{BB962C8B-B14F-4D97-AF65-F5344CB8AC3E}">
        <p14:creationId xmlns:p14="http://schemas.microsoft.com/office/powerpoint/2010/main" val="297853613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Rectangle 2"/>
          <p:cNvSpPr/>
          <p:nvPr userDrawn="1"/>
        </p:nvSpPr>
        <p:spPr>
          <a:xfrm>
            <a:off x="4332574" y="3536575"/>
            <a:ext cx="3523677" cy="353923"/>
          </a:xfrm>
          <a:prstGeom prst="rect">
            <a:avLst/>
          </a:prstGeom>
        </p:spPr>
        <p:txBody>
          <a:bodyPr wrap="none" lIns="91418" tIns="45710" rIns="91418" bIns="45710">
            <a:spAutoFit/>
          </a:bodyPr>
          <a:lstStyle/>
          <a:p>
            <a:pPr>
              <a:spcBef>
                <a:spcPts val="1800"/>
              </a:spcBef>
              <a:buClr>
                <a:schemeClr val="tx1">
                  <a:lumMod val="50000"/>
                </a:schemeClr>
              </a:buClr>
            </a:pPr>
            <a:r>
              <a:rPr lang="en-US" sz="1700" spc="50" dirty="0" smtClean="0"/>
              <a:t>WORK BETTER. LIVE</a:t>
            </a:r>
            <a:r>
              <a:rPr lang="en-US" sz="1700" spc="50" baseline="0" dirty="0" smtClean="0"/>
              <a:t> BETTER</a:t>
            </a:r>
            <a:r>
              <a:rPr lang="en-US" sz="1700" spc="50" dirty="0" smtClean="0"/>
              <a:t>.</a:t>
            </a:r>
            <a:endParaRPr lang="en-US" sz="1700" spc="5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4385" y="2888640"/>
            <a:ext cx="1280054" cy="530308"/>
          </a:xfrm>
          <a:prstGeom prst="rect">
            <a:avLst/>
          </a:prstGeom>
        </p:spPr>
      </p:pic>
    </p:spTree>
    <p:extLst>
      <p:ext uri="{BB962C8B-B14F-4D97-AF65-F5344CB8AC3E}">
        <p14:creationId xmlns:p14="http://schemas.microsoft.com/office/powerpoint/2010/main" val="285194645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642216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8"/>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9FF5BF4D-CC89-8545-BFA9-B0829806770B}" type="datetimeFigureOut">
              <a:rPr lang="en-US" smtClean="0"/>
              <a:t>11/16/2015</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A38E481A-C939-AB44-90CA-FA55258FA09D}" type="slidenum">
              <a:rPr lang="en-US" smtClean="0"/>
              <a:t>‹#›</a:t>
            </a:fld>
            <a:endParaRPr lang="en-US"/>
          </a:p>
        </p:txBody>
      </p:sp>
    </p:spTree>
    <p:extLst>
      <p:ext uri="{BB962C8B-B14F-4D97-AF65-F5344CB8AC3E}">
        <p14:creationId xmlns:p14="http://schemas.microsoft.com/office/powerpoint/2010/main" val="544701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eft Side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148" y="609060"/>
            <a:ext cx="3234360" cy="5639883"/>
          </a:xfrm>
        </p:spPr>
        <p:txBody>
          <a:bodyPr anchor="ctr"/>
          <a:lstStyle>
            <a:lvl1pPr algn="r">
              <a:defRPr sz="5332" b="1" cap="none">
                <a:solidFill>
                  <a:srgbClr val="FFFFFF"/>
                </a:solidFill>
              </a:defRPr>
            </a:lvl1pPr>
          </a:lstStyle>
          <a:p>
            <a:r>
              <a:rPr lang="en-US" dirty="0" smtClean="0"/>
              <a:t>Title</a:t>
            </a:r>
            <a:endParaRPr lang="en-US" dirty="0"/>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A30B9D97-6D13-DE41-B1A8-8536FB411E26}" type="datetimeFigureOut">
              <a:rPr lang="en-US" smtClean="0"/>
              <a:t>11/16/2015</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CBB5382E-1078-C042-8D4B-DC706CF59B18}" type="slidenum">
              <a:rPr lang="en-US" smtClean="0"/>
              <a:t>‹#›</a:t>
            </a:fld>
            <a:endParaRPr lang="en-US"/>
          </a:p>
        </p:txBody>
      </p:sp>
      <p:sp>
        <p:nvSpPr>
          <p:cNvPr id="11" name="Text Placeholder 10"/>
          <p:cNvSpPr>
            <a:spLocks noGrp="1"/>
          </p:cNvSpPr>
          <p:nvPr>
            <p:ph type="body" sz="quarter" idx="14"/>
          </p:nvPr>
        </p:nvSpPr>
        <p:spPr>
          <a:xfrm>
            <a:off x="4421227" y="609059"/>
            <a:ext cx="7510886" cy="5639883"/>
          </a:xfrm>
        </p:spPr>
        <p:txBody>
          <a:bodyPr anchor="ctr">
            <a:normAutofit/>
          </a:bodyPr>
          <a:lstStyle>
            <a:lvl1pPr>
              <a:defRPr sz="3199">
                <a:solidFill>
                  <a:schemeClr val="tx1">
                    <a:lumMod val="50000"/>
                    <a:lumOff val="50000"/>
                  </a:schemeClr>
                </a:solidFill>
                <a:latin typeface="Citrix Sans Light"/>
                <a:cs typeface="Citrix Sans Light"/>
              </a:defRPr>
            </a:lvl1pPr>
            <a:lvl2pPr>
              <a:defRPr sz="2666">
                <a:solidFill>
                  <a:schemeClr val="tx1">
                    <a:lumMod val="50000"/>
                    <a:lumOff val="50000"/>
                  </a:schemeClr>
                </a:solidFill>
                <a:latin typeface="Citrix Sans Light"/>
                <a:cs typeface="Citrix Sans Light"/>
              </a:defRPr>
            </a:lvl2pPr>
            <a:lvl3pPr>
              <a:defRPr sz="2399">
                <a:solidFill>
                  <a:schemeClr val="tx1">
                    <a:lumMod val="50000"/>
                    <a:lumOff val="50000"/>
                  </a:schemeClr>
                </a:solidFill>
                <a:latin typeface="Citrix Sans Light"/>
                <a:cs typeface="Citrix Sans Light"/>
              </a:defRPr>
            </a:lvl3pPr>
            <a:lvl4pPr>
              <a:defRPr sz="2133">
                <a:solidFill>
                  <a:schemeClr val="tx1">
                    <a:lumMod val="50000"/>
                    <a:lumOff val="50000"/>
                  </a:schemeClr>
                </a:solidFill>
                <a:latin typeface="Citrix Sans Light"/>
                <a:cs typeface="Citrix Sans Light"/>
              </a:defRPr>
            </a:lvl4pPr>
            <a:lvl5pPr>
              <a:defRPr sz="2133">
                <a:solidFill>
                  <a:schemeClr val="tx1">
                    <a:lumMod val="50000"/>
                    <a:lumOff val="50000"/>
                  </a:schemeClr>
                </a:solidFill>
                <a:latin typeface="Citrix Sans Light"/>
                <a:cs typeface="Citrix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2346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ideo Placehol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441" y="6356352"/>
            <a:ext cx="2844059" cy="365125"/>
          </a:xfrm>
          <a:prstGeom prst="rect">
            <a:avLst/>
          </a:prstGeom>
        </p:spPr>
        <p:txBody>
          <a:bodyPr/>
          <a:lstStyle/>
          <a:p>
            <a:fld id="{A30B9D97-6D13-DE41-B1A8-8536FB411E26}" type="datetimeFigureOut">
              <a:rPr lang="en-US" smtClean="0"/>
              <a:t>11/16/2015</a:t>
            </a:fld>
            <a:endParaRPr lang="en-US"/>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CBB5382E-1078-C042-8D4B-DC706CF59B18}" type="slidenum">
              <a:rPr lang="en-US" smtClean="0"/>
              <a:t>‹#›</a:t>
            </a:fld>
            <a:endParaRPr lang="en-US"/>
          </a:p>
        </p:txBody>
      </p:sp>
      <p:sp>
        <p:nvSpPr>
          <p:cNvPr id="7" name="Text Placeholder 7"/>
          <p:cNvSpPr>
            <a:spLocks noGrp="1"/>
          </p:cNvSpPr>
          <p:nvPr>
            <p:ph type="body" sz="quarter" idx="13" hasCustomPrompt="1"/>
          </p:nvPr>
        </p:nvSpPr>
        <p:spPr>
          <a:xfrm>
            <a:off x="1758761" y="4794251"/>
            <a:ext cx="8671304" cy="1363133"/>
          </a:xfrm>
        </p:spPr>
        <p:txBody>
          <a:bodyPr anchor="ctr">
            <a:normAutofit/>
          </a:bodyPr>
          <a:lstStyle>
            <a:lvl1pPr marL="0" indent="0" algn="ctr">
              <a:buNone/>
              <a:defRPr sz="3199" baseline="0">
                <a:solidFill>
                  <a:srgbClr val="7F7F7F"/>
                </a:solidFill>
                <a:latin typeface="Citrix Sans Light"/>
                <a:cs typeface="Citrix Sans Light"/>
              </a:defRPr>
            </a:lvl1pPr>
          </a:lstStyle>
          <a:p>
            <a:pPr lvl="0"/>
            <a:r>
              <a:rPr lang="en-US" dirty="0" smtClean="0"/>
              <a:t>Video Title</a:t>
            </a:r>
            <a:endParaRPr lang="en-US" dirty="0"/>
          </a:p>
        </p:txBody>
      </p:sp>
      <p:sp>
        <p:nvSpPr>
          <p:cNvPr id="8" name="Picture Placeholder 7"/>
          <p:cNvSpPr>
            <a:spLocks noGrp="1"/>
          </p:cNvSpPr>
          <p:nvPr>
            <p:ph type="pic" sz="quarter" idx="14" hasCustomPrompt="1"/>
          </p:nvPr>
        </p:nvSpPr>
        <p:spPr>
          <a:xfrm>
            <a:off x="2608902" y="507316"/>
            <a:ext cx="6971021" cy="3922221"/>
          </a:xfrm>
        </p:spPr>
        <p:txBody>
          <a:bodyPr/>
          <a:lstStyle/>
          <a:p>
            <a:r>
              <a:rPr lang="en-US" dirty="0" smtClean="0"/>
              <a:t>Video Thumb/Link here</a:t>
            </a:r>
            <a:endParaRPr lang="en-US" dirty="0"/>
          </a:p>
        </p:txBody>
      </p:sp>
    </p:spTree>
    <p:extLst>
      <p:ext uri="{BB962C8B-B14F-4D97-AF65-F5344CB8AC3E}">
        <p14:creationId xmlns:p14="http://schemas.microsoft.com/office/powerpoint/2010/main" val="336268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6"/>
          <p:cNvSpPr>
            <a:spLocks noGrp="1"/>
          </p:cNvSpPr>
          <p:nvPr>
            <p:ph type="body" sz="quarter" idx="16" hasCustomPrompt="1"/>
          </p:nvPr>
        </p:nvSpPr>
        <p:spPr>
          <a:xfrm>
            <a:off x="411481" y="1033136"/>
            <a:ext cx="11362232"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Tree>
    <p:extLst>
      <p:ext uri="{BB962C8B-B14F-4D97-AF65-F5344CB8AC3E}">
        <p14:creationId xmlns:p14="http://schemas.microsoft.com/office/powerpoint/2010/main" val="350523228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1" y="78828"/>
            <a:ext cx="11362232" cy="985840"/>
          </a:xfrm>
        </p:spPr>
        <p:txBody>
          <a:bodyPr/>
          <a:lstStyle>
            <a:lvl1pPr>
              <a:defRPr>
                <a:solidFill>
                  <a:schemeClr val="bg2"/>
                </a:solidFill>
              </a:defRPr>
            </a:lvl1pPr>
          </a:lstStyle>
          <a:p>
            <a:r>
              <a:rPr lang="en-US" dirty="0" smtClean="0"/>
              <a:t>Click to edit Master title style</a:t>
            </a:r>
            <a:endParaRPr lang="en-US" dirty="0"/>
          </a:p>
        </p:txBody>
      </p:sp>
      <p:sp>
        <p:nvSpPr>
          <p:cNvPr id="3" name="Text Placeholder 6"/>
          <p:cNvSpPr>
            <a:spLocks noGrp="1"/>
          </p:cNvSpPr>
          <p:nvPr>
            <p:ph type="body" sz="quarter" idx="16" hasCustomPrompt="1"/>
          </p:nvPr>
        </p:nvSpPr>
        <p:spPr>
          <a:xfrm>
            <a:off x="411481" y="1033144"/>
            <a:ext cx="11362232" cy="606477"/>
          </a:xfrm>
        </p:spPr>
        <p:txBody>
          <a:bodyPr/>
          <a:lstStyle>
            <a:lvl1pPr marL="0" marR="0" indent="0" algn="l" defTabSz="1088327"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bg1">
                    <a:lumMod val="50000"/>
                  </a:schemeClr>
                </a:solidFill>
                <a:latin typeface="+mn-lt"/>
                <a:ea typeface="+mn-ea"/>
                <a:cs typeface="+mn-cs"/>
              </a:defRPr>
            </a:lvl1pPr>
          </a:lstStyle>
          <a:p>
            <a:pPr marL="0" marR="0" lvl="0" indent="0" algn="l" defTabSz="91443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7" name="Content Placeholder 2"/>
          <p:cNvSpPr>
            <a:spLocks noGrp="1"/>
          </p:cNvSpPr>
          <p:nvPr>
            <p:ph sz="quarter" idx="20"/>
          </p:nvPr>
        </p:nvSpPr>
        <p:spPr>
          <a:xfrm>
            <a:off x="409578" y="1881190"/>
            <a:ext cx="11364326" cy="4251325"/>
          </a:xfrm>
        </p:spPr>
        <p:txBody>
          <a:bodyPr/>
          <a:lstStyle>
            <a:lvl2pPr>
              <a:defRPr sz="2000"/>
            </a:lvl2pPr>
            <a:lvl3pPr>
              <a:defRPr sz="1800"/>
            </a:lvl3pPr>
            <a:lvl4pPr>
              <a:defRPr lang="en-US" sz="1200" kern="1200" baseline="0" dirty="0" smtClean="0">
                <a:solidFill>
                  <a:schemeClr val="bg2"/>
                </a:solidFill>
                <a:latin typeface="+mn-lt"/>
                <a:ea typeface="+mn-ea"/>
                <a:cs typeface="+mn-cs"/>
              </a:defRPr>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marL="112716" lvl="3" indent="0" algn="l" defTabSz="1088327" rtl="0" eaLnBrk="1" latinLnBrk="0" hangingPunct="1">
              <a:lnSpc>
                <a:spcPct val="120000"/>
              </a:lnSpc>
              <a:spcBef>
                <a:spcPts val="300"/>
              </a:spcBef>
              <a:buClr>
                <a:schemeClr val="tx1">
                  <a:lumMod val="50000"/>
                </a:schemeClr>
              </a:buClr>
              <a:buFont typeface="Arial" pitchFamily="34" charset="0"/>
              <a:buNone/>
              <a:tabLst>
                <a:tab pos="55563" algn="l"/>
              </a:tabLst>
            </a:pPr>
            <a:r>
              <a:rPr lang="en-US" dirty="0" smtClean="0"/>
              <a:t>Fourth level</a:t>
            </a:r>
          </a:p>
        </p:txBody>
      </p:sp>
    </p:spTree>
    <p:extLst>
      <p:ext uri="{BB962C8B-B14F-4D97-AF65-F5344CB8AC3E}">
        <p14:creationId xmlns:p14="http://schemas.microsoft.com/office/powerpoint/2010/main" val="3449875099"/>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1" y="78828"/>
            <a:ext cx="11362232" cy="985840"/>
          </a:xfrm>
        </p:spPr>
        <p:txBody>
          <a:bodyPr/>
          <a:lstStyle/>
          <a:p>
            <a:r>
              <a:rPr lang="en-US" dirty="0" smtClean="0"/>
              <a:t>Click to edit Master title style</a:t>
            </a:r>
            <a:endParaRPr lang="en-US" dirty="0"/>
          </a:p>
        </p:txBody>
      </p:sp>
      <p:sp>
        <p:nvSpPr>
          <p:cNvPr id="3" name="Text Placeholder 6"/>
          <p:cNvSpPr>
            <a:spLocks noGrp="1"/>
          </p:cNvSpPr>
          <p:nvPr>
            <p:ph type="body" sz="quarter" idx="16" hasCustomPrompt="1"/>
          </p:nvPr>
        </p:nvSpPr>
        <p:spPr>
          <a:xfrm>
            <a:off x="411481" y="1033136"/>
            <a:ext cx="11362232"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7" name="Content Placeholder 2"/>
          <p:cNvSpPr>
            <a:spLocks noGrp="1"/>
          </p:cNvSpPr>
          <p:nvPr>
            <p:ph sz="quarter" idx="20"/>
          </p:nvPr>
        </p:nvSpPr>
        <p:spPr>
          <a:xfrm>
            <a:off x="409575" y="1881188"/>
            <a:ext cx="11364327" cy="4251325"/>
          </a:xfrm>
        </p:spPr>
        <p:txBody>
          <a:bodyPr/>
          <a:lstStyle>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01132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1"/>
          <p:cNvSpPr>
            <a:spLocks noGrp="1"/>
          </p:cNvSpPr>
          <p:nvPr>
            <p:ph type="title"/>
          </p:nvPr>
        </p:nvSpPr>
        <p:spPr>
          <a:xfrm>
            <a:off x="411480" y="78828"/>
            <a:ext cx="11359833" cy="985840"/>
          </a:xfrm>
        </p:spPr>
        <p:txBody>
          <a:bodyPr/>
          <a:lstStyle/>
          <a:p>
            <a:r>
              <a:rPr lang="en-US" smtClean="0"/>
              <a:t>Click to edit Master title style</a:t>
            </a:r>
            <a:endParaRPr lang="en-US"/>
          </a:p>
        </p:txBody>
      </p:sp>
      <p:sp>
        <p:nvSpPr>
          <p:cNvPr id="10" name="Text Placeholder 6"/>
          <p:cNvSpPr>
            <a:spLocks noGrp="1"/>
          </p:cNvSpPr>
          <p:nvPr>
            <p:ph type="body" sz="quarter" idx="16" hasCustomPrompt="1"/>
          </p:nvPr>
        </p:nvSpPr>
        <p:spPr>
          <a:xfrm>
            <a:off x="411480" y="1033136"/>
            <a:ext cx="11359833"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3" name="Content Placeholder 2"/>
          <p:cNvSpPr>
            <a:spLocks noGrp="1"/>
          </p:cNvSpPr>
          <p:nvPr>
            <p:ph sz="quarter" idx="20"/>
          </p:nvPr>
        </p:nvSpPr>
        <p:spPr>
          <a:xfrm>
            <a:off x="409575" y="1881188"/>
            <a:ext cx="5573713" cy="4251325"/>
          </a:xfrm>
        </p:spPr>
        <p:txBody>
          <a:bodyPr/>
          <a:lstStyle>
            <a:lvl1pPr marL="119063" indent="-119063">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quarter" idx="21"/>
          </p:nvPr>
        </p:nvSpPr>
        <p:spPr>
          <a:xfrm>
            <a:off x="6219252" y="1881188"/>
            <a:ext cx="5552061" cy="4251325"/>
          </a:xfrm>
        </p:spPr>
        <p:txBody>
          <a:bodyPr/>
          <a:lstStyle>
            <a:lvl1pPr marL="122238" indent="-122238">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747086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Content">
    <p:spTree>
      <p:nvGrpSpPr>
        <p:cNvPr id="1" name=""/>
        <p:cNvGrpSpPr/>
        <p:nvPr/>
      </p:nvGrpSpPr>
      <p:grpSpPr>
        <a:xfrm>
          <a:off x="0" y="0"/>
          <a:ext cx="0" cy="0"/>
          <a:chOff x="0" y="0"/>
          <a:chExt cx="0" cy="0"/>
        </a:xfrm>
      </p:grpSpPr>
      <p:sp>
        <p:nvSpPr>
          <p:cNvPr id="7" name="Title 1"/>
          <p:cNvSpPr>
            <a:spLocks noGrp="1"/>
          </p:cNvSpPr>
          <p:nvPr>
            <p:ph type="title"/>
          </p:nvPr>
        </p:nvSpPr>
        <p:spPr>
          <a:xfrm>
            <a:off x="411480" y="78828"/>
            <a:ext cx="11359833" cy="985840"/>
          </a:xfrm>
        </p:spPr>
        <p:txBody>
          <a:bodyPr/>
          <a:lstStyle/>
          <a:p>
            <a:r>
              <a:rPr lang="en-US" smtClean="0"/>
              <a:t>Click to edit Master title style</a:t>
            </a:r>
            <a:endParaRPr lang="en-US"/>
          </a:p>
        </p:txBody>
      </p:sp>
      <p:sp>
        <p:nvSpPr>
          <p:cNvPr id="10" name="Text Placeholder 6"/>
          <p:cNvSpPr>
            <a:spLocks noGrp="1"/>
          </p:cNvSpPr>
          <p:nvPr>
            <p:ph type="body" sz="quarter" idx="16" hasCustomPrompt="1"/>
          </p:nvPr>
        </p:nvSpPr>
        <p:spPr>
          <a:xfrm>
            <a:off x="411480" y="1033136"/>
            <a:ext cx="11359833"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12" name="Content Placeholder 2"/>
          <p:cNvSpPr>
            <a:spLocks noGrp="1"/>
          </p:cNvSpPr>
          <p:nvPr>
            <p:ph sz="quarter" idx="20"/>
          </p:nvPr>
        </p:nvSpPr>
        <p:spPr>
          <a:xfrm>
            <a:off x="409576" y="1881188"/>
            <a:ext cx="3659188" cy="425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quarter" idx="21"/>
          </p:nvPr>
        </p:nvSpPr>
        <p:spPr>
          <a:xfrm>
            <a:off x="4255883" y="1881188"/>
            <a:ext cx="7515429" cy="425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6390221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1" name="Title 1"/>
          <p:cNvSpPr>
            <a:spLocks noGrp="1"/>
          </p:cNvSpPr>
          <p:nvPr>
            <p:ph type="title"/>
          </p:nvPr>
        </p:nvSpPr>
        <p:spPr>
          <a:xfrm>
            <a:off x="411479" y="78828"/>
            <a:ext cx="11362231" cy="985840"/>
          </a:xfrm>
        </p:spPr>
        <p:txBody>
          <a:bodyPr/>
          <a:lstStyle/>
          <a:p>
            <a:r>
              <a:rPr lang="en-US" smtClean="0"/>
              <a:t>Click to edit Master title style</a:t>
            </a:r>
            <a:endParaRPr lang="en-US"/>
          </a:p>
        </p:txBody>
      </p:sp>
      <p:sp>
        <p:nvSpPr>
          <p:cNvPr id="12" name="Text Placeholder 6"/>
          <p:cNvSpPr>
            <a:spLocks noGrp="1"/>
          </p:cNvSpPr>
          <p:nvPr>
            <p:ph type="body" sz="quarter" idx="16" hasCustomPrompt="1"/>
          </p:nvPr>
        </p:nvSpPr>
        <p:spPr>
          <a:xfrm>
            <a:off x="411480" y="1033136"/>
            <a:ext cx="11362231"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7" name="Content Placeholder 2"/>
          <p:cNvSpPr>
            <a:spLocks noGrp="1"/>
          </p:cNvSpPr>
          <p:nvPr>
            <p:ph sz="quarter" idx="20"/>
          </p:nvPr>
        </p:nvSpPr>
        <p:spPr>
          <a:xfrm>
            <a:off x="411256" y="1892916"/>
            <a:ext cx="3659188" cy="425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2"/>
          <p:cNvSpPr>
            <a:spLocks noGrp="1"/>
          </p:cNvSpPr>
          <p:nvPr>
            <p:ph sz="quarter" idx="21"/>
          </p:nvPr>
        </p:nvSpPr>
        <p:spPr>
          <a:xfrm>
            <a:off x="4255564" y="1892916"/>
            <a:ext cx="3659188" cy="425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Content Placeholder 2"/>
          <p:cNvSpPr>
            <a:spLocks noGrp="1"/>
          </p:cNvSpPr>
          <p:nvPr>
            <p:ph sz="quarter" idx="22"/>
          </p:nvPr>
        </p:nvSpPr>
        <p:spPr>
          <a:xfrm>
            <a:off x="8111620" y="1892916"/>
            <a:ext cx="3659188" cy="425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12483288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Image and Subtext">
    <p:spTree>
      <p:nvGrpSpPr>
        <p:cNvPr id="1" name=""/>
        <p:cNvGrpSpPr/>
        <p:nvPr/>
      </p:nvGrpSpPr>
      <p:grpSpPr>
        <a:xfrm>
          <a:off x="0" y="0"/>
          <a:ext cx="0" cy="0"/>
          <a:chOff x="0" y="0"/>
          <a:chExt cx="0" cy="0"/>
        </a:xfrm>
      </p:grpSpPr>
      <p:sp>
        <p:nvSpPr>
          <p:cNvPr id="6" name="Title 1"/>
          <p:cNvSpPr>
            <a:spLocks noGrp="1"/>
          </p:cNvSpPr>
          <p:nvPr>
            <p:ph type="title"/>
          </p:nvPr>
        </p:nvSpPr>
        <p:spPr>
          <a:xfrm>
            <a:off x="411480" y="78828"/>
            <a:ext cx="11362231" cy="985840"/>
          </a:xfrm>
        </p:spPr>
        <p:txBody>
          <a:bodyPr/>
          <a:lstStyle/>
          <a:p>
            <a:r>
              <a:rPr lang="en-US" smtClean="0"/>
              <a:t>Click to edit Master title style</a:t>
            </a:r>
            <a:endParaRPr lang="en-US"/>
          </a:p>
        </p:txBody>
      </p:sp>
      <p:sp>
        <p:nvSpPr>
          <p:cNvPr id="10" name="Text Placeholder 6"/>
          <p:cNvSpPr>
            <a:spLocks noGrp="1"/>
          </p:cNvSpPr>
          <p:nvPr>
            <p:ph type="body" sz="quarter" idx="16" hasCustomPrompt="1"/>
          </p:nvPr>
        </p:nvSpPr>
        <p:spPr>
          <a:xfrm>
            <a:off x="411481" y="1033136"/>
            <a:ext cx="11362231"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
        <p:nvSpPr>
          <p:cNvPr id="4" name="Text Placeholder 3"/>
          <p:cNvSpPr>
            <a:spLocks noGrp="1"/>
          </p:cNvSpPr>
          <p:nvPr>
            <p:ph type="body" sz="quarter" idx="19"/>
          </p:nvPr>
        </p:nvSpPr>
        <p:spPr>
          <a:xfrm>
            <a:off x="409575" y="3980300"/>
            <a:ext cx="5573713" cy="2207666"/>
          </a:xfrm>
        </p:spPr>
        <p:txBody>
          <a:bodyPr/>
          <a:lstStyle>
            <a:lvl1pPr>
              <a:defRPr sz="2400"/>
            </a:lvl1pPr>
            <a:lvl2pPr>
              <a:defRPr sz="18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3"/>
          <p:cNvSpPr>
            <a:spLocks noGrp="1"/>
          </p:cNvSpPr>
          <p:nvPr>
            <p:ph type="body" sz="quarter" idx="20"/>
          </p:nvPr>
        </p:nvSpPr>
        <p:spPr>
          <a:xfrm>
            <a:off x="6227357" y="3980300"/>
            <a:ext cx="5546356" cy="2207666"/>
          </a:xfrm>
        </p:spPr>
        <p:txBody>
          <a:bodyPr/>
          <a:lstStyle>
            <a:lvl1pPr>
              <a:defRPr sz="2400"/>
            </a:lvl1pPr>
            <a:lvl2pPr>
              <a:defRPr sz="18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Picture Placeholder 2"/>
          <p:cNvSpPr>
            <a:spLocks noGrp="1"/>
          </p:cNvSpPr>
          <p:nvPr>
            <p:ph type="pic" sz="quarter" idx="21" hasCustomPrompt="1"/>
          </p:nvPr>
        </p:nvSpPr>
        <p:spPr>
          <a:xfrm>
            <a:off x="411481" y="1781175"/>
            <a:ext cx="5571807" cy="2041525"/>
          </a:xfrm>
        </p:spPr>
        <p:txBody>
          <a:bodyPr/>
          <a:lstStyle>
            <a:lvl1pPr marL="0" indent="0">
              <a:buNone/>
              <a:defRPr sz="1600" baseline="0"/>
            </a:lvl1pPr>
          </a:lstStyle>
          <a:p>
            <a:r>
              <a:rPr lang="en-US" dirty="0" smtClean="0"/>
              <a:t>Use this box as a guideline for proper image placement.  Place your image on top and align to box.</a:t>
            </a:r>
          </a:p>
          <a:p>
            <a:endParaRPr lang="en-US" dirty="0" smtClean="0"/>
          </a:p>
        </p:txBody>
      </p:sp>
      <p:sp>
        <p:nvSpPr>
          <p:cNvPr id="8" name="Picture Placeholder 2"/>
          <p:cNvSpPr>
            <a:spLocks noGrp="1"/>
          </p:cNvSpPr>
          <p:nvPr>
            <p:ph type="pic" sz="quarter" idx="22" hasCustomPrompt="1"/>
          </p:nvPr>
        </p:nvSpPr>
        <p:spPr>
          <a:xfrm>
            <a:off x="6219253" y="1781175"/>
            <a:ext cx="5554460" cy="2041525"/>
          </a:xfrm>
        </p:spPr>
        <p:txBody>
          <a:bodyPr/>
          <a:lstStyle>
            <a:lvl1pPr marL="117475" marR="0" indent="-117475"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Char char=" "/>
              <a:tabLst/>
              <a:defRPr sz="1600"/>
            </a:lvl1pPr>
          </a:lstStyle>
          <a:p>
            <a:r>
              <a:rPr lang="en-US" dirty="0" smtClean="0"/>
              <a:t>Use this box as a guideline for proper image placement.  Place your image on top and align to box.</a:t>
            </a:r>
          </a:p>
          <a:p>
            <a:endParaRPr lang="en-US" dirty="0"/>
          </a:p>
        </p:txBody>
      </p:sp>
    </p:spTree>
    <p:extLst>
      <p:ext uri="{BB962C8B-B14F-4D97-AF65-F5344CB8AC3E}">
        <p14:creationId xmlns:p14="http://schemas.microsoft.com/office/powerpoint/2010/main" val="1234356962"/>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59263" y="2522327"/>
            <a:ext cx="7589361" cy="1692771"/>
          </a:xfrm>
        </p:spPr>
        <p:txBody>
          <a:bodyPr wrap="square" anchor="ctr" anchorCtr="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hasCustomPrompt="1"/>
          </p:nvPr>
        </p:nvSpPr>
        <p:spPr>
          <a:xfrm>
            <a:off x="411465" y="2193609"/>
            <a:ext cx="3382356" cy="1990288"/>
          </a:xfrm>
        </p:spPr>
        <p:txBody>
          <a:bodyPr wrap="square" anchor="ctr" anchorCtr="0">
            <a:spAutoFit/>
          </a:bodyPr>
          <a:lstStyle>
            <a:lvl1pPr marL="109538" indent="-109538" algn="l">
              <a:lnSpc>
                <a:spcPts val="3700"/>
              </a:lnSpc>
              <a:defRPr sz="3000">
                <a:solidFill>
                  <a:schemeClr val="tx1"/>
                </a:solidFill>
              </a:defRPr>
            </a:lvl1pPr>
          </a:lstStyle>
          <a:p>
            <a:pPr lvl="0"/>
            <a:r>
              <a:rPr lang="en-US" dirty="0" smtClean="0"/>
              <a:t>Title and </a:t>
            </a:r>
            <a:br>
              <a:rPr lang="en-US" dirty="0" smtClean="0"/>
            </a:br>
            <a:r>
              <a:rPr lang="en-US" dirty="0" smtClean="0"/>
              <a:t>content slide, </a:t>
            </a:r>
            <a:br>
              <a:rPr lang="en-US" dirty="0" smtClean="0"/>
            </a:br>
            <a:r>
              <a:rPr lang="en-US" dirty="0" smtClean="0"/>
              <a:t>sentence case, </a:t>
            </a:r>
            <a:br>
              <a:rPr lang="en-US" dirty="0" smtClean="0"/>
            </a:br>
            <a:r>
              <a:rPr lang="en-US" dirty="0" smtClean="0"/>
              <a:t>right-aligned</a:t>
            </a:r>
          </a:p>
        </p:txBody>
      </p:sp>
      <p:sp>
        <p:nvSpPr>
          <p:cNvPr id="10" name="Text Placeholder 6"/>
          <p:cNvSpPr>
            <a:spLocks noGrp="1"/>
          </p:cNvSpPr>
          <p:nvPr>
            <p:ph type="body" sz="quarter" idx="17" hasCustomPrompt="1"/>
          </p:nvPr>
        </p:nvSpPr>
        <p:spPr>
          <a:xfrm>
            <a:off x="510111" y="4158174"/>
            <a:ext cx="3293758" cy="606477"/>
          </a:xfrm>
        </p:spPr>
        <p:txBody>
          <a:bodyPr/>
          <a:lstStyle>
            <a:lvl1pPr marL="0" marR="0" indent="0" algn="l" defTabSz="1088291" rtl="0" eaLnBrk="1" fontAlgn="auto" latinLnBrk="0" hangingPunct="1">
              <a:lnSpc>
                <a:spcPct val="100000"/>
              </a:lnSpc>
              <a:spcBef>
                <a:spcPts val="1800"/>
              </a:spcBef>
              <a:spcAft>
                <a:spcPts val="0"/>
              </a:spcAft>
              <a:buClr>
                <a:schemeClr val="tx1">
                  <a:lumMod val="50000"/>
                </a:schemeClr>
              </a:buClr>
              <a:buSzTx/>
              <a:buFont typeface="Arial" pitchFamily="34" charset="0"/>
              <a:buNone/>
              <a:tabLst/>
              <a:defRPr lang="en-US" sz="2000" kern="1200" spc="0" baseline="0" dirty="0" smtClean="0">
                <a:solidFill>
                  <a:schemeClr val="tx1">
                    <a:lumMod val="65000"/>
                  </a:schemeClr>
                </a:solidFill>
                <a:latin typeface="+mn-lt"/>
                <a:ea typeface="+mn-ea"/>
                <a:cs typeface="+mn-cs"/>
              </a:defRPr>
            </a:lvl1pPr>
          </a:lstStyle>
          <a:p>
            <a:pPr marL="0" marR="0" lvl="0" indent="0" algn="l" defTabSz="914400" rtl="0" eaLnBrk="1" fontAlgn="auto" latinLnBrk="0" hangingPunct="1">
              <a:lnSpc>
                <a:spcPct val="100000"/>
              </a:lnSpc>
              <a:spcBef>
                <a:spcPct val="20000"/>
              </a:spcBef>
              <a:spcAft>
                <a:spcPts val="0"/>
              </a:spcAft>
              <a:buClr>
                <a:schemeClr val="tx2"/>
              </a:buClr>
              <a:buSzPct val="80000"/>
              <a:buFont typeface="Arial" panose="020B0604020202020204" pitchFamily="34" charset="0"/>
              <a:buNone/>
              <a:tabLst/>
              <a:defRPr/>
            </a:pPr>
            <a:r>
              <a:rPr lang="en-US" dirty="0" smtClean="0"/>
              <a:t>Subtitle placeholder</a:t>
            </a:r>
          </a:p>
        </p:txBody>
      </p:sp>
    </p:spTree>
    <p:extLst>
      <p:ext uri="{BB962C8B-B14F-4D97-AF65-F5344CB8AC3E}">
        <p14:creationId xmlns:p14="http://schemas.microsoft.com/office/powerpoint/2010/main" val="373458364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 y="6515234"/>
            <a:ext cx="12187235" cy="342765"/>
          </a:xfrm>
          <a:prstGeom prst="rect">
            <a:avLst/>
          </a:prstGeom>
        </p:spPr>
      </p:pic>
      <p:sp>
        <p:nvSpPr>
          <p:cNvPr id="3" name="Text Placeholder 2"/>
          <p:cNvSpPr>
            <a:spLocks noGrp="1"/>
          </p:cNvSpPr>
          <p:nvPr>
            <p:ph type="body" idx="1"/>
          </p:nvPr>
        </p:nvSpPr>
        <p:spPr>
          <a:xfrm>
            <a:off x="411480" y="1883664"/>
            <a:ext cx="11359833" cy="4227004"/>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endParaRPr lang="en-US" dirty="0" smtClean="0"/>
          </a:p>
        </p:txBody>
      </p:sp>
      <p:sp>
        <p:nvSpPr>
          <p:cNvPr id="9" name="TextBox 8"/>
          <p:cNvSpPr txBox="1"/>
          <p:nvPr/>
        </p:nvSpPr>
        <p:spPr>
          <a:xfrm>
            <a:off x="449183" y="6586590"/>
            <a:ext cx="2565400" cy="200055"/>
          </a:xfrm>
          <a:prstGeom prst="rect">
            <a:avLst/>
          </a:prstGeom>
          <a:noFill/>
        </p:spPr>
        <p:txBody>
          <a:bodyPr wrap="square" rtlCol="0">
            <a:spAutoFit/>
          </a:bodyPr>
          <a:lstStyle/>
          <a:p>
            <a:r>
              <a:rPr lang="en-US" sz="700" dirty="0" smtClean="0">
                <a:solidFill>
                  <a:schemeClr val="tx1">
                    <a:lumMod val="75000"/>
                  </a:schemeClr>
                </a:solidFill>
                <a:effectLst/>
              </a:rPr>
              <a:t>© 2014 Citrix. Confidential.</a:t>
            </a:r>
          </a:p>
        </p:txBody>
      </p:sp>
      <p:sp>
        <p:nvSpPr>
          <p:cNvPr id="10" name="TextBox 9"/>
          <p:cNvSpPr txBox="1"/>
          <p:nvPr/>
        </p:nvSpPr>
        <p:spPr>
          <a:xfrm>
            <a:off x="-792" y="6465907"/>
            <a:ext cx="661192" cy="415498"/>
          </a:xfrm>
          <a:prstGeom prst="rect">
            <a:avLst/>
          </a:prstGeom>
          <a:noFill/>
        </p:spPr>
        <p:txBody>
          <a:bodyPr wrap="square" rtlCol="0">
            <a:spAutoFit/>
          </a:bodyPr>
          <a:lstStyle/>
          <a:p>
            <a:endParaRPr lang="en-US" dirty="0" smtClean="0">
              <a:solidFill>
                <a:schemeClr val="tx1">
                  <a:lumMod val="75000"/>
                </a:schemeClr>
              </a:solidFill>
            </a:endParaRPr>
          </a:p>
        </p:txBody>
      </p:sp>
      <p:sp>
        <p:nvSpPr>
          <p:cNvPr id="14" name="TextBox 13"/>
          <p:cNvSpPr txBox="1"/>
          <p:nvPr/>
        </p:nvSpPr>
        <p:spPr>
          <a:xfrm>
            <a:off x="158343" y="6586590"/>
            <a:ext cx="564356" cy="200055"/>
          </a:xfrm>
          <a:prstGeom prst="rect">
            <a:avLst/>
          </a:prstGeom>
          <a:noFill/>
        </p:spPr>
        <p:txBody>
          <a:bodyPr wrap="square" rtlCol="0">
            <a:spAutoFit/>
          </a:bodyPr>
          <a:lstStyle/>
          <a:p>
            <a:pPr algn="l"/>
            <a:fld id="{F90437C1-DB3B-46ED-9200-4DB8DE1A2A50}" type="slidenum">
              <a:rPr lang="en-US" sz="700" smtClean="0">
                <a:solidFill>
                  <a:schemeClr val="tx1">
                    <a:lumMod val="75000"/>
                  </a:schemeClr>
                </a:solidFill>
              </a:rPr>
              <a:pPr algn="l"/>
              <a:t>‹#›</a:t>
            </a:fld>
            <a:endParaRPr lang="en-US" sz="700" dirty="0" smtClean="0">
              <a:solidFill>
                <a:schemeClr val="tx1">
                  <a:lumMod val="75000"/>
                </a:schemeClr>
              </a:solidFill>
            </a:endParaRPr>
          </a:p>
        </p:txBody>
      </p:sp>
      <p:sp>
        <p:nvSpPr>
          <p:cNvPr id="4" name="Title Placeholder 3"/>
          <p:cNvSpPr>
            <a:spLocks noGrp="1"/>
          </p:cNvSpPr>
          <p:nvPr>
            <p:ph type="title"/>
          </p:nvPr>
        </p:nvSpPr>
        <p:spPr>
          <a:xfrm>
            <a:off x="411480" y="78828"/>
            <a:ext cx="11359834" cy="985840"/>
          </a:xfrm>
          <a:prstGeom prst="rect">
            <a:avLst/>
          </a:prstGeom>
        </p:spPr>
        <p:txBody>
          <a:bodyPr vert="horz" wrap="square" lIns="91440" tIns="45720" rIns="91440" bIns="45720" rtlCol="0" anchor="b">
            <a:noAutofit/>
          </a:bodyPr>
          <a:lstStyle/>
          <a:p>
            <a:r>
              <a:rPr lang="en-US" dirty="0" smtClean="0"/>
              <a:t>Click to edit Master title style</a:t>
            </a:r>
            <a:endParaRPr lang="en-US" dirty="0"/>
          </a:p>
        </p:txBody>
      </p:sp>
      <p:sp>
        <p:nvSpPr>
          <p:cNvPr id="7" name="Freeform 6"/>
          <p:cNvSpPr>
            <a:spLocks noEditPoints="1"/>
          </p:cNvSpPr>
          <p:nvPr/>
        </p:nvSpPr>
        <p:spPr bwMode="auto">
          <a:xfrm>
            <a:off x="11314758" y="6591068"/>
            <a:ext cx="457200" cy="191099"/>
          </a:xfrm>
          <a:custGeom>
            <a:avLst/>
            <a:gdLst>
              <a:gd name="T0" fmla="*/ 0 w 942"/>
              <a:gd name="T1" fmla="*/ 197 h 394"/>
              <a:gd name="T2" fmla="*/ 185 w 942"/>
              <a:gd name="T3" fmla="*/ 270 h 394"/>
              <a:gd name="T4" fmla="*/ 108 w 942"/>
              <a:gd name="T5" fmla="*/ 244 h 394"/>
              <a:gd name="T6" fmla="*/ 108 w 942"/>
              <a:gd name="T7" fmla="*/ 150 h 394"/>
              <a:gd name="T8" fmla="*/ 185 w 942"/>
              <a:gd name="T9" fmla="*/ 122 h 394"/>
              <a:gd name="T10" fmla="*/ 940 w 942"/>
              <a:gd name="T11" fmla="*/ 94 h 394"/>
              <a:gd name="T12" fmla="*/ 940 w 942"/>
              <a:gd name="T13" fmla="*/ 94 h 394"/>
              <a:gd name="T14" fmla="*/ 865 w 942"/>
              <a:gd name="T15" fmla="*/ 94 h 394"/>
              <a:gd name="T16" fmla="*/ 811 w 942"/>
              <a:gd name="T17" fmla="*/ 94 h 394"/>
              <a:gd name="T18" fmla="*/ 799 w 942"/>
              <a:gd name="T19" fmla="*/ 188 h 394"/>
              <a:gd name="T20" fmla="*/ 792 w 942"/>
              <a:gd name="T21" fmla="*/ 298 h 394"/>
              <a:gd name="T22" fmla="*/ 869 w 942"/>
              <a:gd name="T23" fmla="*/ 298 h 394"/>
              <a:gd name="T24" fmla="*/ 872 w 942"/>
              <a:gd name="T25" fmla="*/ 188 h 394"/>
              <a:gd name="T26" fmla="*/ 705 w 942"/>
              <a:gd name="T27" fmla="*/ 94 h 394"/>
              <a:gd name="T28" fmla="*/ 644 w 942"/>
              <a:gd name="T29" fmla="*/ 298 h 394"/>
              <a:gd name="T30" fmla="*/ 705 w 942"/>
              <a:gd name="T31" fmla="*/ 94 h 394"/>
              <a:gd name="T32" fmla="*/ 452 w 942"/>
              <a:gd name="T33" fmla="*/ 94 h 394"/>
              <a:gd name="T34" fmla="*/ 513 w 942"/>
              <a:gd name="T35" fmla="*/ 298 h 394"/>
              <a:gd name="T36" fmla="*/ 553 w 942"/>
              <a:gd name="T37" fmla="*/ 298 h 394"/>
              <a:gd name="T38" fmla="*/ 569 w 942"/>
              <a:gd name="T39" fmla="*/ 216 h 394"/>
              <a:gd name="T40" fmla="*/ 590 w 942"/>
              <a:gd name="T41" fmla="*/ 113 h 394"/>
              <a:gd name="T42" fmla="*/ 436 w 942"/>
              <a:gd name="T43" fmla="*/ 94 h 394"/>
              <a:gd name="T44" fmla="*/ 281 w 942"/>
              <a:gd name="T45" fmla="*/ 148 h 394"/>
              <a:gd name="T46" fmla="*/ 328 w 942"/>
              <a:gd name="T47" fmla="*/ 298 h 394"/>
              <a:gd name="T48" fmla="*/ 389 w 942"/>
              <a:gd name="T49" fmla="*/ 148 h 394"/>
              <a:gd name="T50" fmla="*/ 436 w 942"/>
              <a:gd name="T51" fmla="*/ 94 h 394"/>
              <a:gd name="T52" fmla="*/ 204 w 942"/>
              <a:gd name="T53" fmla="*/ 94 h 394"/>
              <a:gd name="T54" fmla="*/ 265 w 942"/>
              <a:gd name="T55" fmla="*/ 298 h 394"/>
              <a:gd name="T56" fmla="*/ 675 w 942"/>
              <a:gd name="T57" fmla="*/ 317 h 394"/>
              <a:gd name="T58" fmla="*/ 675 w 942"/>
              <a:gd name="T59" fmla="*/ 394 h 394"/>
              <a:gd name="T60" fmla="*/ 675 w 942"/>
              <a:gd name="T61" fmla="*/ 317 h 394"/>
              <a:gd name="T62" fmla="*/ 513 w 942"/>
              <a:gd name="T63" fmla="*/ 139 h 394"/>
              <a:gd name="T64" fmla="*/ 551 w 942"/>
              <a:gd name="T65" fmla="*/ 162 h 394"/>
              <a:gd name="T66" fmla="*/ 234 w 942"/>
              <a:gd name="T67" fmla="*/ 0 h 394"/>
              <a:gd name="T68" fmla="*/ 234 w 942"/>
              <a:gd name="T69" fmla="*/ 75 h 394"/>
              <a:gd name="T70" fmla="*/ 234 w 942"/>
              <a:gd name="T7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2" h="394">
                <a:moveTo>
                  <a:pt x="108" y="89"/>
                </a:moveTo>
                <a:cubicBezTo>
                  <a:pt x="47" y="89"/>
                  <a:pt x="0" y="136"/>
                  <a:pt x="0" y="197"/>
                </a:cubicBezTo>
                <a:cubicBezTo>
                  <a:pt x="0" y="256"/>
                  <a:pt x="47" y="303"/>
                  <a:pt x="108" y="303"/>
                </a:cubicBezTo>
                <a:cubicBezTo>
                  <a:pt x="138" y="303"/>
                  <a:pt x="164" y="291"/>
                  <a:pt x="185" y="270"/>
                </a:cubicBezTo>
                <a:cubicBezTo>
                  <a:pt x="152" y="218"/>
                  <a:pt x="152" y="218"/>
                  <a:pt x="152" y="218"/>
                </a:cubicBezTo>
                <a:cubicBezTo>
                  <a:pt x="143" y="232"/>
                  <a:pt x="124" y="244"/>
                  <a:pt x="108" y="244"/>
                </a:cubicBezTo>
                <a:cubicBezTo>
                  <a:pt x="82" y="244"/>
                  <a:pt x="61" y="223"/>
                  <a:pt x="61" y="197"/>
                </a:cubicBezTo>
                <a:cubicBezTo>
                  <a:pt x="61" y="171"/>
                  <a:pt x="82" y="150"/>
                  <a:pt x="108" y="150"/>
                </a:cubicBezTo>
                <a:cubicBezTo>
                  <a:pt x="124" y="150"/>
                  <a:pt x="143" y="160"/>
                  <a:pt x="152" y="174"/>
                </a:cubicBezTo>
                <a:cubicBezTo>
                  <a:pt x="185" y="122"/>
                  <a:pt x="185" y="122"/>
                  <a:pt x="185" y="122"/>
                </a:cubicBezTo>
                <a:cubicBezTo>
                  <a:pt x="164" y="101"/>
                  <a:pt x="138" y="89"/>
                  <a:pt x="108" y="89"/>
                </a:cubicBezTo>
                <a:moveTo>
                  <a:pt x="940" y="94"/>
                </a:moveTo>
                <a:cubicBezTo>
                  <a:pt x="940" y="94"/>
                  <a:pt x="940" y="94"/>
                  <a:pt x="940" y="94"/>
                </a:cubicBezTo>
                <a:cubicBezTo>
                  <a:pt x="940" y="94"/>
                  <a:pt x="940" y="94"/>
                  <a:pt x="940" y="94"/>
                </a:cubicBezTo>
                <a:moveTo>
                  <a:pt x="940" y="94"/>
                </a:moveTo>
                <a:cubicBezTo>
                  <a:pt x="865" y="94"/>
                  <a:pt x="865" y="94"/>
                  <a:pt x="865" y="94"/>
                </a:cubicBezTo>
                <a:cubicBezTo>
                  <a:pt x="836" y="136"/>
                  <a:pt x="836" y="136"/>
                  <a:pt x="836" y="136"/>
                </a:cubicBezTo>
                <a:cubicBezTo>
                  <a:pt x="811" y="94"/>
                  <a:pt x="811" y="94"/>
                  <a:pt x="811" y="94"/>
                </a:cubicBezTo>
                <a:cubicBezTo>
                  <a:pt x="736" y="94"/>
                  <a:pt x="736" y="94"/>
                  <a:pt x="736" y="94"/>
                </a:cubicBezTo>
                <a:cubicBezTo>
                  <a:pt x="799" y="188"/>
                  <a:pt x="799" y="188"/>
                  <a:pt x="799" y="188"/>
                </a:cubicBezTo>
                <a:cubicBezTo>
                  <a:pt x="717" y="298"/>
                  <a:pt x="717" y="298"/>
                  <a:pt x="717" y="298"/>
                </a:cubicBezTo>
                <a:cubicBezTo>
                  <a:pt x="792" y="298"/>
                  <a:pt x="792" y="298"/>
                  <a:pt x="792" y="298"/>
                </a:cubicBezTo>
                <a:cubicBezTo>
                  <a:pt x="834" y="239"/>
                  <a:pt x="834" y="239"/>
                  <a:pt x="834" y="239"/>
                </a:cubicBezTo>
                <a:cubicBezTo>
                  <a:pt x="869" y="298"/>
                  <a:pt x="869" y="298"/>
                  <a:pt x="869" y="298"/>
                </a:cubicBezTo>
                <a:cubicBezTo>
                  <a:pt x="942" y="298"/>
                  <a:pt x="942" y="298"/>
                  <a:pt x="942" y="298"/>
                </a:cubicBezTo>
                <a:cubicBezTo>
                  <a:pt x="872" y="188"/>
                  <a:pt x="872" y="188"/>
                  <a:pt x="872" y="188"/>
                </a:cubicBezTo>
                <a:cubicBezTo>
                  <a:pt x="940" y="94"/>
                  <a:pt x="940" y="94"/>
                  <a:pt x="940" y="94"/>
                </a:cubicBezTo>
                <a:moveTo>
                  <a:pt x="705" y="94"/>
                </a:moveTo>
                <a:cubicBezTo>
                  <a:pt x="644" y="94"/>
                  <a:pt x="644" y="94"/>
                  <a:pt x="644" y="94"/>
                </a:cubicBezTo>
                <a:cubicBezTo>
                  <a:pt x="644" y="298"/>
                  <a:pt x="644" y="298"/>
                  <a:pt x="644" y="298"/>
                </a:cubicBezTo>
                <a:cubicBezTo>
                  <a:pt x="705" y="298"/>
                  <a:pt x="705" y="298"/>
                  <a:pt x="705" y="298"/>
                </a:cubicBezTo>
                <a:cubicBezTo>
                  <a:pt x="705" y="94"/>
                  <a:pt x="705" y="94"/>
                  <a:pt x="705" y="94"/>
                </a:cubicBezTo>
                <a:moveTo>
                  <a:pt x="534" y="94"/>
                </a:moveTo>
                <a:cubicBezTo>
                  <a:pt x="452" y="94"/>
                  <a:pt x="452" y="94"/>
                  <a:pt x="452" y="94"/>
                </a:cubicBezTo>
                <a:cubicBezTo>
                  <a:pt x="452" y="298"/>
                  <a:pt x="452" y="298"/>
                  <a:pt x="452" y="298"/>
                </a:cubicBezTo>
                <a:cubicBezTo>
                  <a:pt x="513" y="298"/>
                  <a:pt x="513" y="298"/>
                  <a:pt x="513" y="298"/>
                </a:cubicBezTo>
                <a:cubicBezTo>
                  <a:pt x="513" y="237"/>
                  <a:pt x="513" y="237"/>
                  <a:pt x="513" y="237"/>
                </a:cubicBezTo>
                <a:cubicBezTo>
                  <a:pt x="553" y="298"/>
                  <a:pt x="553" y="298"/>
                  <a:pt x="553" y="298"/>
                </a:cubicBezTo>
                <a:cubicBezTo>
                  <a:pt x="630" y="298"/>
                  <a:pt x="630" y="298"/>
                  <a:pt x="630" y="298"/>
                </a:cubicBezTo>
                <a:cubicBezTo>
                  <a:pt x="569" y="216"/>
                  <a:pt x="569" y="216"/>
                  <a:pt x="569" y="216"/>
                </a:cubicBezTo>
                <a:cubicBezTo>
                  <a:pt x="593" y="209"/>
                  <a:pt x="607" y="188"/>
                  <a:pt x="607" y="160"/>
                </a:cubicBezTo>
                <a:cubicBezTo>
                  <a:pt x="607" y="141"/>
                  <a:pt x="600" y="124"/>
                  <a:pt x="590" y="113"/>
                </a:cubicBezTo>
                <a:cubicBezTo>
                  <a:pt x="576" y="101"/>
                  <a:pt x="558" y="94"/>
                  <a:pt x="534" y="94"/>
                </a:cubicBezTo>
                <a:moveTo>
                  <a:pt x="436" y="94"/>
                </a:moveTo>
                <a:cubicBezTo>
                  <a:pt x="281" y="94"/>
                  <a:pt x="281" y="94"/>
                  <a:pt x="281" y="94"/>
                </a:cubicBezTo>
                <a:cubicBezTo>
                  <a:pt x="281" y="148"/>
                  <a:pt x="281" y="148"/>
                  <a:pt x="281" y="148"/>
                </a:cubicBezTo>
                <a:cubicBezTo>
                  <a:pt x="328" y="148"/>
                  <a:pt x="328" y="148"/>
                  <a:pt x="328" y="148"/>
                </a:cubicBezTo>
                <a:cubicBezTo>
                  <a:pt x="328" y="298"/>
                  <a:pt x="328" y="298"/>
                  <a:pt x="328" y="298"/>
                </a:cubicBezTo>
                <a:cubicBezTo>
                  <a:pt x="389" y="298"/>
                  <a:pt x="389" y="298"/>
                  <a:pt x="389" y="298"/>
                </a:cubicBezTo>
                <a:cubicBezTo>
                  <a:pt x="389" y="148"/>
                  <a:pt x="389" y="148"/>
                  <a:pt x="389" y="148"/>
                </a:cubicBezTo>
                <a:cubicBezTo>
                  <a:pt x="436" y="148"/>
                  <a:pt x="436" y="148"/>
                  <a:pt x="436" y="148"/>
                </a:cubicBezTo>
                <a:cubicBezTo>
                  <a:pt x="436" y="94"/>
                  <a:pt x="436" y="94"/>
                  <a:pt x="436" y="94"/>
                </a:cubicBezTo>
                <a:moveTo>
                  <a:pt x="265" y="94"/>
                </a:moveTo>
                <a:cubicBezTo>
                  <a:pt x="204" y="94"/>
                  <a:pt x="204" y="94"/>
                  <a:pt x="204" y="94"/>
                </a:cubicBezTo>
                <a:cubicBezTo>
                  <a:pt x="204" y="298"/>
                  <a:pt x="204" y="298"/>
                  <a:pt x="204" y="298"/>
                </a:cubicBezTo>
                <a:cubicBezTo>
                  <a:pt x="265" y="298"/>
                  <a:pt x="265" y="298"/>
                  <a:pt x="265" y="298"/>
                </a:cubicBezTo>
                <a:cubicBezTo>
                  <a:pt x="265" y="94"/>
                  <a:pt x="265" y="94"/>
                  <a:pt x="265" y="94"/>
                </a:cubicBezTo>
                <a:moveTo>
                  <a:pt x="675" y="317"/>
                </a:moveTo>
                <a:cubicBezTo>
                  <a:pt x="654" y="317"/>
                  <a:pt x="637" y="333"/>
                  <a:pt x="637" y="354"/>
                </a:cubicBezTo>
                <a:cubicBezTo>
                  <a:pt x="637" y="375"/>
                  <a:pt x="654" y="394"/>
                  <a:pt x="675" y="394"/>
                </a:cubicBezTo>
                <a:cubicBezTo>
                  <a:pt x="696" y="394"/>
                  <a:pt x="715" y="375"/>
                  <a:pt x="715" y="354"/>
                </a:cubicBezTo>
                <a:cubicBezTo>
                  <a:pt x="715" y="333"/>
                  <a:pt x="696" y="317"/>
                  <a:pt x="675" y="317"/>
                </a:cubicBezTo>
                <a:moveTo>
                  <a:pt x="513" y="185"/>
                </a:moveTo>
                <a:cubicBezTo>
                  <a:pt x="513" y="139"/>
                  <a:pt x="513" y="139"/>
                  <a:pt x="513" y="139"/>
                </a:cubicBezTo>
                <a:cubicBezTo>
                  <a:pt x="525" y="139"/>
                  <a:pt x="539" y="139"/>
                  <a:pt x="546" y="146"/>
                </a:cubicBezTo>
                <a:cubicBezTo>
                  <a:pt x="551" y="150"/>
                  <a:pt x="551" y="155"/>
                  <a:pt x="551" y="162"/>
                </a:cubicBezTo>
                <a:cubicBezTo>
                  <a:pt x="551" y="178"/>
                  <a:pt x="541" y="185"/>
                  <a:pt x="513" y="185"/>
                </a:cubicBezTo>
                <a:moveTo>
                  <a:pt x="234" y="0"/>
                </a:moveTo>
                <a:cubicBezTo>
                  <a:pt x="213" y="0"/>
                  <a:pt x="195" y="17"/>
                  <a:pt x="195" y="38"/>
                </a:cubicBezTo>
                <a:cubicBezTo>
                  <a:pt x="195" y="59"/>
                  <a:pt x="213" y="75"/>
                  <a:pt x="234" y="75"/>
                </a:cubicBezTo>
                <a:cubicBezTo>
                  <a:pt x="255" y="75"/>
                  <a:pt x="272" y="59"/>
                  <a:pt x="272" y="38"/>
                </a:cubicBezTo>
                <a:cubicBezTo>
                  <a:pt x="272" y="17"/>
                  <a:pt x="255" y="0"/>
                  <a:pt x="234" y="0"/>
                </a:cubicBezTo>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95302124"/>
      </p:ext>
    </p:extLst>
  </p:cSld>
  <p:clrMap bg1="lt1" tx1="dk1" bg2="lt2" tx2="dk2" accent1="accent1" accent2="accent2" accent3="accent3" accent4="accent4" accent5="accent5" accent6="accent6" hlink="hlink" folHlink="folHlink"/>
  <p:sldLayoutIdLst>
    <p:sldLayoutId id="2147483711" r:id="rId1"/>
    <p:sldLayoutId id="2147483745" r:id="rId2"/>
    <p:sldLayoutId id="2147483744" r:id="rId3"/>
    <p:sldLayoutId id="2147483723" r:id="rId4"/>
    <p:sldLayoutId id="2147483708" r:id="rId5"/>
    <p:sldLayoutId id="2147483709" r:id="rId6"/>
    <p:sldLayoutId id="2147483710" r:id="rId7"/>
    <p:sldLayoutId id="2147483732" r:id="rId8"/>
    <p:sldLayoutId id="2147483725" r:id="rId9"/>
    <p:sldLayoutId id="2147483742" r:id="rId10"/>
    <p:sldLayoutId id="2147483735" r:id="rId11"/>
    <p:sldLayoutId id="2147483718" r:id="rId12"/>
    <p:sldLayoutId id="2147483719" r:id="rId13"/>
    <p:sldLayoutId id="2147483720" r:id="rId14"/>
    <p:sldLayoutId id="2147483731" r:id="rId15"/>
    <p:sldLayoutId id="2147483726" r:id="rId16"/>
    <p:sldLayoutId id="2147483743" r:id="rId17"/>
    <p:sldLayoutId id="2147483738" r:id="rId18"/>
    <p:sldLayoutId id="2147483739" r:id="rId19"/>
    <p:sldLayoutId id="2147483740" r:id="rId20"/>
    <p:sldLayoutId id="2147483727" r:id="rId21"/>
    <p:sldLayoutId id="2147483728" r:id="rId22"/>
    <p:sldLayoutId id="2147483701" r:id="rId23"/>
    <p:sldLayoutId id="2147483741" r:id="rId24"/>
    <p:sldLayoutId id="2147483717" r:id="rId25"/>
    <p:sldLayoutId id="2147483748" r:id="rId26"/>
    <p:sldLayoutId id="2147483750" r:id="rId27"/>
    <p:sldLayoutId id="2147483754" r:id="rId28"/>
    <p:sldLayoutId id="2147483757" r:id="rId29"/>
    <p:sldLayoutId id="2147483758" r:id="rId30"/>
  </p:sldLayoutIdLst>
  <p:transition spd="med">
    <p:fade/>
  </p:transition>
  <p:timing>
    <p:tnLst>
      <p:par>
        <p:cTn id="1" dur="indefinite" restart="never" nodeType="tmRoot"/>
      </p:par>
    </p:tnLst>
  </p:timing>
  <p:hf hdr="0" dt="0"/>
  <p:txStyles>
    <p:title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000" kern="1200" baseline="0" dirty="0">
          <a:solidFill>
            <a:schemeClr val="tx1"/>
          </a:solidFill>
          <a:effectLst/>
          <a:latin typeface="+mn-lt"/>
          <a:ea typeface="+mn-ea"/>
          <a:cs typeface="+mn-cs"/>
        </a:defRPr>
      </a:lvl1pPr>
    </p:titleStyle>
    <p:body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2.jpeg"/><Relationship Id="rId18" Type="http://schemas.openxmlformats.org/officeDocument/2006/relationships/image" Target="../media/image47.gif"/><Relationship Id="rId26" Type="http://schemas.openxmlformats.org/officeDocument/2006/relationships/image" Target="../media/image55.jpg"/><Relationship Id="rId3" Type="http://schemas.openxmlformats.org/officeDocument/2006/relationships/image" Target="../media/image32.png"/><Relationship Id="rId21" Type="http://schemas.openxmlformats.org/officeDocument/2006/relationships/image" Target="../media/image50.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5" Type="http://schemas.openxmlformats.org/officeDocument/2006/relationships/image" Target="../media/image54.jpeg"/><Relationship Id="rId2" Type="http://schemas.openxmlformats.org/officeDocument/2006/relationships/notesSlide" Target="../notesSlides/notesSlide26.xml"/><Relationship Id="rId16" Type="http://schemas.openxmlformats.org/officeDocument/2006/relationships/image" Target="../media/image45.jpeg"/><Relationship Id="rId20" Type="http://schemas.openxmlformats.org/officeDocument/2006/relationships/image" Target="../media/image49.jpeg"/><Relationship Id="rId29" Type="http://schemas.openxmlformats.org/officeDocument/2006/relationships/image" Target="../media/image58.png"/><Relationship Id="rId1" Type="http://schemas.openxmlformats.org/officeDocument/2006/relationships/slideLayout" Target="../slideLayouts/slideLayout30.xml"/><Relationship Id="rId6" Type="http://schemas.openxmlformats.org/officeDocument/2006/relationships/image" Target="../media/image35.jpeg"/><Relationship Id="rId11" Type="http://schemas.openxmlformats.org/officeDocument/2006/relationships/image" Target="../media/image40.jpeg"/><Relationship Id="rId24" Type="http://schemas.openxmlformats.org/officeDocument/2006/relationships/image" Target="../media/image53.png"/><Relationship Id="rId5" Type="http://schemas.openxmlformats.org/officeDocument/2006/relationships/image" Target="../media/image34.jpeg"/><Relationship Id="rId15" Type="http://schemas.openxmlformats.org/officeDocument/2006/relationships/image" Target="../media/image44.png"/><Relationship Id="rId23" Type="http://schemas.openxmlformats.org/officeDocument/2006/relationships/image" Target="../media/image52.jpeg"/><Relationship Id="rId28" Type="http://schemas.openxmlformats.org/officeDocument/2006/relationships/image" Target="../media/image57.jpeg"/><Relationship Id="rId10" Type="http://schemas.openxmlformats.org/officeDocument/2006/relationships/image" Target="../media/image39.png"/><Relationship Id="rId19" Type="http://schemas.openxmlformats.org/officeDocument/2006/relationships/image" Target="../media/image48.jpeg"/><Relationship Id="rId31" Type="http://schemas.openxmlformats.org/officeDocument/2006/relationships/image" Target="../media/image60.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jpeg"/><Relationship Id="rId22" Type="http://schemas.openxmlformats.org/officeDocument/2006/relationships/image" Target="../media/image51.png"/><Relationship Id="rId27" Type="http://schemas.openxmlformats.org/officeDocument/2006/relationships/image" Target="../media/image56.jpeg"/><Relationship Id="rId30"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hyperlink" Target="mailto:Chris.witeck@citrix.com" TargetMode="External"/><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2" name="Shape 32"/>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1"/>
            <a:ext cx="12188825" cy="6857999"/>
          </a:xfrm>
          <a:prstGeom prst="rect">
            <a:avLst/>
          </a:prstGeom>
          <a:noFill/>
          <a:ln>
            <a:noFill/>
          </a:ln>
        </p:spPr>
      </p:pic>
      <p:sp>
        <p:nvSpPr>
          <p:cNvPr id="16" name="Shape 37"/>
          <p:cNvSpPr txBox="1"/>
          <p:nvPr/>
        </p:nvSpPr>
        <p:spPr>
          <a:xfrm>
            <a:off x="6859739" y="5335503"/>
            <a:ext cx="5237287" cy="1248171"/>
          </a:xfrm>
          <a:prstGeom prst="rect">
            <a:avLst/>
          </a:prstGeom>
          <a:solidFill>
            <a:srgbClr val="354E5C">
              <a:alpha val="38460"/>
            </a:srgbClr>
          </a:solidFill>
          <a:ln>
            <a:noFill/>
          </a:ln>
        </p:spPr>
        <p:txBody>
          <a:bodyPr lIns="121879" tIns="121879" rIns="121879" bIns="121879" anchor="ctr" anchorCtr="0">
            <a:noAutofit/>
          </a:bodyPr>
          <a:lstStyle/>
          <a:p>
            <a:endParaRPr lang="en" sz="4000" dirty="0">
              <a:solidFill>
                <a:srgbClr val="FFFFFF"/>
              </a:solidFill>
              <a:latin typeface="Citrix Sans" panose="020B0503030202020203" pitchFamily="34" charset="0"/>
              <a:ea typeface="Shadows Into Light Two"/>
              <a:cs typeface="Shadows Into Light Two"/>
              <a:sym typeface="Shadows Into Light Two"/>
            </a:endParaRPr>
          </a:p>
        </p:txBody>
      </p:sp>
      <p:pic>
        <p:nvPicPr>
          <p:cNvPr id="36" name="Shape 36"/>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675434" y="899057"/>
            <a:ext cx="3570737" cy="1717367"/>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6471" y="5527497"/>
            <a:ext cx="4623825" cy="1066802"/>
          </a:xfrm>
          <a:prstGeom prst="rect">
            <a:avLst/>
          </a:prstGeom>
        </p:spPr>
      </p:pic>
      <p:sp>
        <p:nvSpPr>
          <p:cNvPr id="11" name="Text Placeholder 1"/>
          <p:cNvSpPr txBox="1">
            <a:spLocks/>
          </p:cNvSpPr>
          <p:nvPr/>
        </p:nvSpPr>
        <p:spPr>
          <a:xfrm>
            <a:off x="914162" y="2094141"/>
            <a:ext cx="8988552" cy="1754326"/>
          </a:xfrm>
          <a:prstGeom prst="rect">
            <a:avLst/>
          </a:prstGeom>
        </p:spPr>
        <p:txBody>
          <a:bodyPr/>
          <a:ls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a:lstStyle>
          <a:p>
            <a:r>
              <a:rPr lang="en-US" sz="3600" dirty="0" smtClean="0">
                <a:latin typeface="Citrix Sans" panose="020B0503030202020203" pitchFamily="34" charset="0"/>
              </a:rPr>
              <a:t/>
            </a:r>
            <a:br>
              <a:rPr lang="en-US" sz="3600" dirty="0" smtClean="0">
                <a:latin typeface="Citrix Sans" panose="020B0503030202020203" pitchFamily="34" charset="0"/>
              </a:rPr>
            </a:br>
            <a:r>
              <a:rPr lang="en-US" sz="3600" dirty="0" smtClean="0">
                <a:latin typeface="Citrix Sans" panose="020B0503030202020203" pitchFamily="34" charset="0"/>
              </a:rPr>
              <a:t>Developing Customer Empathy</a:t>
            </a:r>
            <a:endParaRPr lang="en-US" sz="3600" dirty="0">
              <a:latin typeface="Citrix Sans" panose="020B0503030202020203" pitchFamily="34" charset="0"/>
            </a:endParaRPr>
          </a:p>
        </p:txBody>
      </p:sp>
      <p:sp>
        <p:nvSpPr>
          <p:cNvPr id="15" name="Shape 37"/>
          <p:cNvSpPr txBox="1"/>
          <p:nvPr/>
        </p:nvSpPr>
        <p:spPr>
          <a:xfrm>
            <a:off x="171151" y="5417134"/>
            <a:ext cx="5237287" cy="1248171"/>
          </a:xfrm>
          <a:prstGeom prst="rect">
            <a:avLst/>
          </a:prstGeom>
          <a:solidFill>
            <a:srgbClr val="354E5C">
              <a:alpha val="38460"/>
            </a:srgbClr>
          </a:solidFill>
          <a:ln>
            <a:noFill/>
          </a:ln>
        </p:spPr>
        <p:txBody>
          <a:bodyPr lIns="121879" tIns="121879" rIns="121879" bIns="121879" anchor="ctr" anchorCtr="0">
            <a:noAutofit/>
          </a:bodyPr>
          <a:lstStyle/>
          <a:p>
            <a:endParaRPr lang="en" sz="4000" dirty="0">
              <a:solidFill>
                <a:srgbClr val="FFFFFF"/>
              </a:solidFill>
              <a:latin typeface="Citrix Sans" panose="020B0503030202020203" pitchFamily="34" charset="0"/>
              <a:ea typeface="Shadows Into Light Two"/>
              <a:cs typeface="Shadows Into Light Two"/>
              <a:sym typeface="Shadows Into Light Two"/>
            </a:endParaRPr>
          </a:p>
        </p:txBody>
      </p:sp>
      <p:sp>
        <p:nvSpPr>
          <p:cNvPr id="13" name="Text Placeholder 6"/>
          <p:cNvSpPr txBox="1">
            <a:spLocks/>
          </p:cNvSpPr>
          <p:nvPr/>
        </p:nvSpPr>
        <p:spPr>
          <a:xfrm>
            <a:off x="171151" y="5494917"/>
            <a:ext cx="7762559" cy="1092607"/>
          </a:xfrm>
          <a:prstGeom prst="rect">
            <a:avLst/>
          </a:prstGeom>
        </p:spPr>
        <p:txBody>
          <a:bodyPr/>
          <a:ls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a:lstStyle>
          <a:p>
            <a:pPr>
              <a:spcAft>
                <a:spcPts val="600"/>
              </a:spcAft>
            </a:pPr>
            <a:r>
              <a:rPr lang="en-US" sz="2400" dirty="0" smtClean="0">
                <a:latin typeface="Citrix Sans" panose="020B0503030202020203" pitchFamily="34" charset="0"/>
              </a:rPr>
              <a:t>Chris Witeck</a:t>
            </a:r>
          </a:p>
          <a:p>
            <a:r>
              <a:rPr lang="en-US" dirty="0" smtClean="0">
                <a:latin typeface="Citrix Sans" panose="020B0503030202020203" pitchFamily="34" charset="0"/>
              </a:rPr>
              <a:t>Principal Technology Strategist- Citrix Labs</a:t>
            </a:r>
          </a:p>
          <a:p>
            <a:r>
              <a:rPr lang="en-US" dirty="0" smtClean="0">
                <a:latin typeface="Citrix Sans" panose="020B0503030202020203" pitchFamily="34" charset="0"/>
              </a:rPr>
              <a:t>November 2015</a:t>
            </a:r>
            <a:endParaRPr lang="en-US" dirty="0">
              <a:latin typeface="Citrix Sans" panose="020B0503030202020203" pitchFamily="34" charset="0"/>
            </a:endParaRPr>
          </a:p>
        </p:txBody>
      </p:sp>
    </p:spTree>
    <p:extLst>
      <p:ext uri="{BB962C8B-B14F-4D97-AF65-F5344CB8AC3E}">
        <p14:creationId xmlns:p14="http://schemas.microsoft.com/office/powerpoint/2010/main" val="2147813295"/>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74399" y="1988424"/>
            <a:ext cx="6574225" cy="2400657"/>
          </a:xfrm>
        </p:spPr>
        <p:txBody>
          <a:bodyPr/>
          <a:lstStyle/>
          <a:p>
            <a:r>
              <a:rPr lang="en-US" dirty="0" smtClean="0">
                <a:latin typeface="Citrix Sans" panose="020B0503030202020203" pitchFamily="34" charset="0"/>
              </a:rPr>
              <a:t>Focus in on one person to gain a human understanding</a:t>
            </a:r>
          </a:p>
          <a:p>
            <a:r>
              <a:rPr lang="en-US" dirty="0" smtClean="0">
                <a:latin typeface="Citrix Sans" panose="020B0503030202020203" pitchFamily="34" charset="0"/>
              </a:rPr>
              <a:t>Desirability is one person at a time</a:t>
            </a:r>
          </a:p>
          <a:p>
            <a:r>
              <a:rPr lang="en-US" dirty="0" smtClean="0">
                <a:latin typeface="Citrix Sans" panose="020B0503030202020203" pitchFamily="34" charset="0"/>
              </a:rPr>
              <a:t>You will need data later to convince yourself there is a market</a:t>
            </a:r>
            <a:endParaRPr lang="en-US" dirty="0">
              <a:latin typeface="Citrix Sans" panose="020B0503030202020203" pitchFamily="34" charset="0"/>
            </a:endParaRPr>
          </a:p>
        </p:txBody>
      </p:sp>
      <p:sp>
        <p:nvSpPr>
          <p:cNvPr id="5" name="Content Placeholder 4"/>
          <p:cNvSpPr>
            <a:spLocks noGrp="1"/>
          </p:cNvSpPr>
          <p:nvPr>
            <p:ph sz="quarter" idx="14"/>
          </p:nvPr>
        </p:nvSpPr>
        <p:spPr>
          <a:xfrm>
            <a:off x="411465" y="2065369"/>
            <a:ext cx="4862934" cy="2246769"/>
          </a:xfrm>
        </p:spPr>
        <p:txBody>
          <a:bodyPr/>
          <a:lstStyle/>
          <a:p>
            <a:pPr marL="0" indent="-119063" algn="ctr">
              <a:lnSpc>
                <a:spcPts val="4200"/>
              </a:lnSpc>
            </a:pPr>
            <a:r>
              <a:rPr lang="en-US" sz="4000" u="sng" dirty="0">
                <a:solidFill>
                  <a:schemeClr val="tx2"/>
                </a:solidFill>
                <a:latin typeface="Citrix Sans" panose="020B0503030202020203" pitchFamily="34" charset="0"/>
              </a:rPr>
              <a:t>Empathy</a:t>
            </a:r>
            <a:r>
              <a:rPr lang="en-US" sz="4000" dirty="0">
                <a:solidFill>
                  <a:schemeClr val="tx2"/>
                </a:solidFill>
                <a:latin typeface="Citrix Sans" panose="020B0503030202020203" pitchFamily="34" charset="0"/>
              </a:rPr>
              <a:t/>
            </a:r>
            <a:br>
              <a:rPr lang="en-US" sz="4000" dirty="0">
                <a:solidFill>
                  <a:schemeClr val="tx2"/>
                </a:solidFill>
                <a:latin typeface="Citrix Sans" panose="020B0503030202020203" pitchFamily="34" charset="0"/>
              </a:rPr>
            </a:br>
            <a:r>
              <a:rPr lang="en-US" sz="4000" dirty="0">
                <a:solidFill>
                  <a:schemeClr val="tx2"/>
                </a:solidFill>
                <a:latin typeface="Citrix Sans" panose="020B0503030202020203" pitchFamily="34" charset="0"/>
              </a:rPr>
              <a:t>Put yourself in the user’s shoes</a:t>
            </a:r>
          </a:p>
        </p:txBody>
      </p:sp>
      <p:pic>
        <p:nvPicPr>
          <p:cNvPr id="1026" name="Picture 2" descr="https://thecontextofthings.files.wordpress.com/2015/07/empath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42" y="4128904"/>
            <a:ext cx="3152721" cy="226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81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58971" y="2157701"/>
            <a:ext cx="6289653" cy="2062103"/>
          </a:xfrm>
        </p:spPr>
        <p:txBody>
          <a:bodyPr/>
          <a:lstStyle/>
          <a:p>
            <a:r>
              <a:rPr lang="en-US" dirty="0" smtClean="0">
                <a:latin typeface="Citrix Sans" panose="020B0503030202020203" pitchFamily="34" charset="0"/>
              </a:rPr>
              <a:t>Look below the surface</a:t>
            </a:r>
          </a:p>
          <a:p>
            <a:r>
              <a:rPr lang="en-US" dirty="0" smtClean="0">
                <a:latin typeface="Citrix Sans" panose="020B0503030202020203" pitchFamily="34" charset="0"/>
              </a:rPr>
              <a:t>Look with fresh eyes</a:t>
            </a:r>
          </a:p>
          <a:p>
            <a:pPr>
              <a:spcAft>
                <a:spcPts val="600"/>
              </a:spcAft>
            </a:pPr>
            <a:r>
              <a:rPr lang="en-US" dirty="0" smtClean="0">
                <a:latin typeface="Citrix Sans" panose="020B0503030202020203" pitchFamily="34" charset="0"/>
              </a:rPr>
              <a:t>Have a sense of “</a:t>
            </a:r>
            <a:r>
              <a:rPr lang="en-US" dirty="0" err="1" smtClean="0">
                <a:latin typeface="Citrix Sans" panose="020B0503030202020203" pitchFamily="34" charset="0"/>
              </a:rPr>
              <a:t>Vuja</a:t>
            </a:r>
            <a:r>
              <a:rPr lang="en-US" dirty="0" smtClean="0">
                <a:latin typeface="Citrix Sans" panose="020B0503030202020203" pitchFamily="34" charset="0"/>
              </a:rPr>
              <a:t> De!”</a:t>
            </a:r>
          </a:p>
          <a:p>
            <a:pPr>
              <a:spcBef>
                <a:spcPts val="600"/>
              </a:spcBef>
              <a:spcAft>
                <a:spcPts val="600"/>
              </a:spcAft>
            </a:pPr>
            <a:r>
              <a:rPr lang="en-US" sz="1600" dirty="0" smtClean="0">
                <a:latin typeface="Citrix Sans" panose="020B0503030202020203" pitchFamily="34" charset="0"/>
              </a:rPr>
              <a:t>“I have seen this a million times but it feels like the FIRST time I am seeing it”</a:t>
            </a:r>
            <a:endParaRPr lang="en-US" sz="1800" dirty="0">
              <a:latin typeface="Citrix Sans" panose="020B0503030202020203" pitchFamily="34" charset="0"/>
            </a:endParaRPr>
          </a:p>
        </p:txBody>
      </p:sp>
      <p:sp>
        <p:nvSpPr>
          <p:cNvPr id="5" name="Content Placeholder 4"/>
          <p:cNvSpPr>
            <a:spLocks noGrp="1"/>
          </p:cNvSpPr>
          <p:nvPr>
            <p:ph sz="quarter" idx="14"/>
          </p:nvPr>
        </p:nvSpPr>
        <p:spPr>
          <a:xfrm>
            <a:off x="411465" y="2334674"/>
            <a:ext cx="4862934" cy="1708160"/>
          </a:xfrm>
        </p:spPr>
        <p:txBody>
          <a:bodyPr/>
          <a:lstStyle/>
          <a:p>
            <a:pPr marL="0" indent="-119063" algn="ctr">
              <a:lnSpc>
                <a:spcPts val="4200"/>
              </a:lnSpc>
            </a:pPr>
            <a:r>
              <a:rPr lang="en-US" sz="4000" dirty="0" smtClean="0">
                <a:solidFill>
                  <a:schemeClr val="tx2"/>
                </a:solidFill>
                <a:latin typeface="Citrix Sans" panose="020B0503030202020203" pitchFamily="34" charset="0"/>
              </a:rPr>
              <a:t>How do we develop empathy?</a:t>
            </a:r>
            <a:endParaRPr lang="en-US" sz="4000" dirty="0">
              <a:solidFill>
                <a:schemeClr val="tx2"/>
              </a:solidFill>
              <a:latin typeface="Citrix Sans" panose="020B05030302020202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97" y="4042834"/>
            <a:ext cx="3307669" cy="2206835"/>
          </a:xfrm>
          <a:prstGeom prst="rect">
            <a:avLst/>
          </a:prstGeom>
        </p:spPr>
      </p:pic>
    </p:spTree>
    <p:extLst>
      <p:ext uri="{BB962C8B-B14F-4D97-AF65-F5344CB8AC3E}">
        <p14:creationId xmlns:p14="http://schemas.microsoft.com/office/powerpoint/2010/main" val="1643675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extLst/>
          </a:blip>
          <a:srcRect l="3423" t="3333" r="2425" b="6789"/>
          <a:stretch/>
        </p:blipFill>
        <p:spPr>
          <a:xfrm>
            <a:off x="3958388" y="983933"/>
            <a:ext cx="3573379" cy="2673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p:nvPr/>
        </p:nvPicPr>
        <p:blipFill rotWithShape="1">
          <a:blip r:embed="rId4">
            <a:extLst/>
          </a:blip>
          <a:srcRect l="3658" t="3043" r="3510" b="6968"/>
          <a:stretch/>
        </p:blipFill>
        <p:spPr>
          <a:xfrm>
            <a:off x="385011" y="983933"/>
            <a:ext cx="3272589" cy="2673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1"/>
          <p:cNvSpPr>
            <a:spLocks noGrp="1"/>
          </p:cNvSpPr>
          <p:nvPr>
            <p:ph type="body" sz="quarter" idx="10"/>
          </p:nvPr>
        </p:nvSpPr>
        <p:spPr>
          <a:xfrm>
            <a:off x="538459" y="4054398"/>
            <a:ext cx="11234738" cy="630942"/>
          </a:xfrm>
        </p:spPr>
        <p:txBody>
          <a:bodyPr/>
          <a:lstStyle/>
          <a:p>
            <a:r>
              <a:rPr lang="en-US" dirty="0" smtClean="0">
                <a:latin typeface="Citrix Sans" panose="020B0503030202020203" pitchFamily="34" charset="0"/>
              </a:rPr>
              <a:t>Observation is the Key to Developing Empathy</a:t>
            </a:r>
            <a:endParaRPr lang="en-US" dirty="0">
              <a:latin typeface="Citrix Sans" panose="020B0503030202020203" pitchFamily="34" charset="0"/>
            </a:endParaRPr>
          </a:p>
        </p:txBody>
      </p:sp>
      <p:sp>
        <p:nvSpPr>
          <p:cNvPr id="2" name="Text Placeholder 1"/>
          <p:cNvSpPr>
            <a:spLocks noGrp="1"/>
          </p:cNvSpPr>
          <p:nvPr>
            <p:ph type="body" sz="quarter" idx="11"/>
          </p:nvPr>
        </p:nvSpPr>
        <p:spPr>
          <a:xfrm>
            <a:off x="536575" y="4685945"/>
            <a:ext cx="11236613" cy="400110"/>
          </a:xfrm>
        </p:spPr>
        <p:txBody>
          <a:bodyPr/>
          <a:lstStyle/>
          <a:p>
            <a:r>
              <a:rPr lang="en-US" dirty="0" smtClean="0">
                <a:latin typeface="Citrix Sans" panose="020B0503030202020203" pitchFamily="34" charset="0"/>
              </a:rPr>
              <a:t>Insights </a:t>
            </a:r>
            <a:r>
              <a:rPr lang="en-US" dirty="0">
                <a:latin typeface="Citrix Sans" panose="020B0503030202020203" pitchFamily="34" charset="0"/>
              </a:rPr>
              <a:t>from the (super)ordinary</a:t>
            </a:r>
          </a:p>
        </p:txBody>
      </p:sp>
      <p:pic>
        <p:nvPicPr>
          <p:cNvPr id="1026" name="Picture 2" descr="businessmen-mobile-phone-wal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706" y="983933"/>
            <a:ext cx="4016640" cy="2673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486937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itrix Sans" panose="020B0503030202020203" pitchFamily="34" charset="0"/>
              </a:rPr>
              <a:t>Observing in Practice:</a:t>
            </a:r>
            <a:endParaRPr lang="en-US" dirty="0">
              <a:latin typeface="Citrix Sans" panose="020B0503030202020203" pitchFamily="34" charset="0"/>
            </a:endParaRPr>
          </a:p>
        </p:txBody>
      </p:sp>
      <p:sp>
        <p:nvSpPr>
          <p:cNvPr id="3" name="Flowchart: Process 2"/>
          <p:cNvSpPr/>
          <p:nvPr/>
        </p:nvSpPr>
        <p:spPr bwMode="auto">
          <a:xfrm>
            <a:off x="531031" y="2624728"/>
            <a:ext cx="2979298" cy="777668"/>
          </a:xfrm>
          <a:prstGeom prst="flowChartProcess">
            <a:avLst/>
          </a:prstGeom>
          <a:solidFill>
            <a:srgbClr val="0070C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dirty="0" smtClean="0">
                <a:latin typeface="Citrix Sans" panose="020B0503030202020203" pitchFamily="34" charset="0"/>
                <a:cs typeface="Arial" charset="0"/>
              </a:rPr>
              <a:t>Learn</a:t>
            </a:r>
          </a:p>
        </p:txBody>
      </p:sp>
      <p:sp>
        <p:nvSpPr>
          <p:cNvPr id="7" name="Flowchart: Process 6"/>
          <p:cNvSpPr/>
          <p:nvPr/>
        </p:nvSpPr>
        <p:spPr bwMode="auto">
          <a:xfrm>
            <a:off x="8877768" y="2617389"/>
            <a:ext cx="2979297" cy="777668"/>
          </a:xfrm>
          <a:prstGeom prst="flowChartProcess">
            <a:avLst/>
          </a:prstGeom>
          <a:solidFill>
            <a:srgbClr val="0070C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dirty="0" smtClean="0">
                <a:latin typeface="Citrix Sans" panose="020B0503030202020203" pitchFamily="34" charset="0"/>
                <a:cs typeface="Arial" charset="0"/>
              </a:rPr>
              <a:t>Beta</a:t>
            </a:r>
          </a:p>
        </p:txBody>
      </p:sp>
      <p:cxnSp>
        <p:nvCxnSpPr>
          <p:cNvPr id="19" name="Straight Arrow Connector 18"/>
          <p:cNvCxnSpPr/>
          <p:nvPr/>
        </p:nvCxnSpPr>
        <p:spPr bwMode="auto">
          <a:xfrm>
            <a:off x="786996" y="4383823"/>
            <a:ext cx="10088224" cy="0"/>
          </a:xfrm>
          <a:prstGeom prst="straightConnector1">
            <a:avLst/>
          </a:prstGeom>
          <a:noFill/>
          <a:ln w="31750" cap="flat" cmpd="sng" algn="ctr">
            <a:solidFill>
              <a:schemeClr val="tx1"/>
            </a:solidFill>
            <a:prstDash val="solid"/>
            <a:round/>
            <a:headEnd type="none" w="med" len="med"/>
            <a:tailEnd type="triangle"/>
          </a:ln>
          <a:effectLst/>
        </p:spPr>
      </p:cxnSp>
      <p:cxnSp>
        <p:nvCxnSpPr>
          <p:cNvPr id="49" name="Straight Arrow Connector 48"/>
          <p:cNvCxnSpPr>
            <a:stCxn id="8" idx="2"/>
          </p:cNvCxnSpPr>
          <p:nvPr/>
        </p:nvCxnSpPr>
        <p:spPr bwMode="auto">
          <a:xfrm>
            <a:off x="4069940" y="3289262"/>
            <a:ext cx="0" cy="486392"/>
          </a:xfrm>
          <a:prstGeom prst="straightConnector1">
            <a:avLst/>
          </a:prstGeom>
          <a:noFill/>
          <a:ln w="31750" cap="rnd" cmpd="sng" algn="ctr">
            <a:solidFill>
              <a:schemeClr val="tx1"/>
            </a:solidFill>
            <a:prstDash val="solid"/>
            <a:round/>
            <a:headEnd type="none" w="med" len="med"/>
            <a:tailEnd type="oval" w="lg" len="lg"/>
          </a:ln>
          <a:effectLst/>
        </p:spPr>
      </p:cxnSp>
      <p:cxnSp>
        <p:nvCxnSpPr>
          <p:cNvPr id="52" name="Straight Arrow Connector 51"/>
          <p:cNvCxnSpPr>
            <a:stCxn id="11" idx="2"/>
          </p:cNvCxnSpPr>
          <p:nvPr/>
        </p:nvCxnSpPr>
        <p:spPr bwMode="auto">
          <a:xfrm>
            <a:off x="8239540" y="3289262"/>
            <a:ext cx="0" cy="486391"/>
          </a:xfrm>
          <a:prstGeom prst="straightConnector1">
            <a:avLst/>
          </a:prstGeom>
          <a:noFill/>
          <a:ln w="31750" cap="rnd" cmpd="sng" algn="ctr">
            <a:solidFill>
              <a:schemeClr val="tx1"/>
            </a:solidFill>
            <a:prstDash val="solid"/>
            <a:round/>
            <a:headEnd type="none" w="med" len="med"/>
            <a:tailEnd type="oval" w="lg" len="lg"/>
          </a:ln>
          <a:effectLst/>
        </p:spPr>
      </p:cxnSp>
      <p:sp>
        <p:nvSpPr>
          <p:cNvPr id="9" name="TextBox 8"/>
          <p:cNvSpPr txBox="1"/>
          <p:nvPr/>
        </p:nvSpPr>
        <p:spPr>
          <a:xfrm>
            <a:off x="4869100" y="4389016"/>
            <a:ext cx="2190023"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Project Duration</a:t>
            </a:r>
          </a:p>
        </p:txBody>
      </p:sp>
      <p:sp>
        <p:nvSpPr>
          <p:cNvPr id="8" name="Flowchart: Decision 7"/>
          <p:cNvSpPr/>
          <p:nvPr/>
        </p:nvSpPr>
        <p:spPr bwMode="auto">
          <a:xfrm>
            <a:off x="3655469" y="2767969"/>
            <a:ext cx="828942" cy="521293"/>
          </a:xfrm>
          <a:prstGeom prst="flowChartDecision">
            <a:avLst/>
          </a:prstGeom>
          <a:solidFill>
            <a:srgbClr val="0070C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47500" lnSpcReduction="20000"/>
          </a:bodyPr>
          <a:lstStyle/>
          <a:p>
            <a:pPr algn="ctr" defTabSz="1461590" fontAlgn="base">
              <a:spcBef>
                <a:spcPct val="0"/>
              </a:spcBef>
              <a:spcAft>
                <a:spcPct val="0"/>
              </a:spcAft>
            </a:pPr>
            <a:endParaRPr lang="en-US" dirty="0" smtClean="0">
              <a:solidFill>
                <a:schemeClr val="bg2"/>
              </a:solidFill>
              <a:latin typeface="Arial" charset="0"/>
              <a:cs typeface="Arial" charset="0"/>
            </a:endParaRPr>
          </a:p>
        </p:txBody>
      </p:sp>
      <p:sp>
        <p:nvSpPr>
          <p:cNvPr id="6" name="TextBox 5"/>
          <p:cNvSpPr txBox="1"/>
          <p:nvPr/>
        </p:nvSpPr>
        <p:spPr>
          <a:xfrm>
            <a:off x="3570124" y="3849029"/>
            <a:ext cx="970137"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Assess</a:t>
            </a:r>
          </a:p>
        </p:txBody>
      </p:sp>
      <p:sp>
        <p:nvSpPr>
          <p:cNvPr id="17" name="TextBox 16"/>
          <p:cNvSpPr txBox="1"/>
          <p:nvPr/>
        </p:nvSpPr>
        <p:spPr>
          <a:xfrm>
            <a:off x="7776989" y="3849029"/>
            <a:ext cx="970137"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Assess</a:t>
            </a:r>
          </a:p>
        </p:txBody>
      </p:sp>
      <p:sp>
        <p:nvSpPr>
          <p:cNvPr id="11" name="Flowchart: Decision 10"/>
          <p:cNvSpPr/>
          <p:nvPr/>
        </p:nvSpPr>
        <p:spPr bwMode="auto">
          <a:xfrm>
            <a:off x="7825069" y="2767969"/>
            <a:ext cx="828942" cy="521293"/>
          </a:xfrm>
          <a:prstGeom prst="flowChartDecision">
            <a:avLst/>
          </a:prstGeom>
          <a:solidFill>
            <a:srgbClr val="0070C0"/>
          </a:solidFill>
          <a:ln w="22225" cap="flat" cmpd="sng" algn="ctr">
            <a:solidFill>
              <a:srgbClr val="0070C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47500" lnSpcReduction="20000"/>
          </a:bodyPr>
          <a:lstStyle/>
          <a:p>
            <a:pPr algn="ctr" defTabSz="1461590" fontAlgn="base">
              <a:spcBef>
                <a:spcPct val="0"/>
              </a:spcBef>
              <a:spcAft>
                <a:spcPct val="0"/>
              </a:spcAft>
            </a:pPr>
            <a:endParaRPr lang="en-US" dirty="0" smtClean="0">
              <a:solidFill>
                <a:schemeClr val="bg2"/>
              </a:solidFill>
              <a:latin typeface="Arial" charset="0"/>
              <a:cs typeface="Arial" charset="0"/>
            </a:endParaRPr>
          </a:p>
        </p:txBody>
      </p:sp>
      <p:sp>
        <p:nvSpPr>
          <p:cNvPr id="37" name="TextBox 36"/>
          <p:cNvSpPr txBox="1"/>
          <p:nvPr/>
        </p:nvSpPr>
        <p:spPr>
          <a:xfrm>
            <a:off x="411480" y="4378631"/>
            <a:ext cx="572593" cy="307777"/>
          </a:xfrm>
          <a:prstGeom prst="rect">
            <a:avLst/>
          </a:prstGeom>
          <a:noFill/>
        </p:spPr>
        <p:txBody>
          <a:bodyPr wrap="none" rtlCol="0">
            <a:spAutoFit/>
          </a:bodyPr>
          <a:lstStyle/>
          <a:p>
            <a:r>
              <a:rPr lang="en-US" sz="1400" dirty="0" smtClean="0">
                <a:solidFill>
                  <a:schemeClr val="tx1">
                    <a:lumMod val="75000"/>
                  </a:schemeClr>
                </a:solidFill>
                <a:latin typeface="Citrix Sans" panose="020B0503030202020203" pitchFamily="34" charset="0"/>
              </a:rPr>
              <a:t>Start</a:t>
            </a:r>
          </a:p>
        </p:txBody>
      </p:sp>
      <p:sp>
        <p:nvSpPr>
          <p:cNvPr id="40" name="TextBox 39"/>
          <p:cNvSpPr txBox="1"/>
          <p:nvPr/>
        </p:nvSpPr>
        <p:spPr>
          <a:xfrm>
            <a:off x="10483384" y="4432491"/>
            <a:ext cx="662361" cy="307777"/>
          </a:xfrm>
          <a:prstGeom prst="rect">
            <a:avLst/>
          </a:prstGeom>
          <a:noFill/>
        </p:spPr>
        <p:txBody>
          <a:bodyPr wrap="none" rtlCol="0">
            <a:spAutoFit/>
          </a:bodyPr>
          <a:lstStyle/>
          <a:p>
            <a:r>
              <a:rPr lang="en-US" sz="1400" dirty="0" smtClean="0">
                <a:solidFill>
                  <a:schemeClr val="tx1">
                    <a:lumMod val="75000"/>
                  </a:schemeClr>
                </a:solidFill>
                <a:latin typeface="Citrix Sans" panose="020B0503030202020203" pitchFamily="34" charset="0"/>
              </a:rPr>
              <a:t>Finish</a:t>
            </a:r>
          </a:p>
        </p:txBody>
      </p:sp>
      <p:sp>
        <p:nvSpPr>
          <p:cNvPr id="23" name="Flowchart: Process 22"/>
          <p:cNvSpPr/>
          <p:nvPr/>
        </p:nvSpPr>
        <p:spPr bwMode="auto">
          <a:xfrm>
            <a:off x="4622015" y="2617389"/>
            <a:ext cx="2979298" cy="777668"/>
          </a:xfrm>
          <a:prstGeom prst="flowChartProcess">
            <a:avLst/>
          </a:prstGeom>
          <a:solidFill>
            <a:srgbClr val="0070C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dirty="0" smtClean="0">
                <a:latin typeface="Citrix Sans" panose="020B0503030202020203" pitchFamily="34" charset="0"/>
                <a:cs typeface="Arial" charset="0"/>
              </a:rPr>
              <a:t>Prototype</a:t>
            </a:r>
          </a:p>
        </p:txBody>
      </p:sp>
      <p:sp>
        <p:nvSpPr>
          <p:cNvPr id="5" name="TextBox 4"/>
          <p:cNvSpPr txBox="1"/>
          <p:nvPr/>
        </p:nvSpPr>
        <p:spPr>
          <a:xfrm>
            <a:off x="3795695" y="5164841"/>
            <a:ext cx="4581703"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How do you know you hit the mark?</a:t>
            </a:r>
          </a:p>
        </p:txBody>
      </p:sp>
    </p:spTree>
    <p:extLst>
      <p:ext uri="{BB962C8B-B14F-4D97-AF65-F5344CB8AC3E}">
        <p14:creationId xmlns:p14="http://schemas.microsoft.com/office/powerpoint/2010/main" val="2867649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itrix Sans" panose="020B0503030202020203" pitchFamily="34" charset="0"/>
              </a:rPr>
              <a:t>Observing in Practice: Observe </a:t>
            </a:r>
            <a:r>
              <a:rPr lang="en-US" dirty="0" smtClean="0">
                <a:latin typeface="Citrix Sans" panose="020B0503030202020203" pitchFamily="34" charset="0"/>
              </a:rPr>
              <a:t>Throughout the Entire Project</a:t>
            </a:r>
            <a:endParaRPr lang="en-US" dirty="0">
              <a:latin typeface="Citrix Sans" panose="020B0503030202020203" pitchFamily="34" charset="0"/>
            </a:endParaRPr>
          </a:p>
        </p:txBody>
      </p:sp>
      <p:sp>
        <p:nvSpPr>
          <p:cNvPr id="3" name="Flowchart: Process 2"/>
          <p:cNvSpPr/>
          <p:nvPr/>
        </p:nvSpPr>
        <p:spPr bwMode="auto">
          <a:xfrm>
            <a:off x="786996" y="2221717"/>
            <a:ext cx="10088224" cy="777668"/>
          </a:xfrm>
          <a:prstGeom prst="flowChartProcess">
            <a:avLst/>
          </a:prstGeom>
          <a:solidFill>
            <a:srgbClr val="0070C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dirty="0" smtClean="0">
                <a:latin typeface="Citrix Sans" panose="020B0503030202020203" pitchFamily="34" charset="0"/>
                <a:cs typeface="Arial" charset="0"/>
              </a:rPr>
              <a:t>Learn</a:t>
            </a:r>
          </a:p>
        </p:txBody>
      </p:sp>
      <p:sp>
        <p:nvSpPr>
          <p:cNvPr id="7" name="Flowchart: Process 6"/>
          <p:cNvSpPr/>
          <p:nvPr/>
        </p:nvSpPr>
        <p:spPr bwMode="auto">
          <a:xfrm>
            <a:off x="6100451" y="4407357"/>
            <a:ext cx="4774769" cy="777668"/>
          </a:xfrm>
          <a:prstGeom prst="flowChartProcess">
            <a:avLst/>
          </a:prstGeom>
          <a:solidFill>
            <a:srgbClr val="0070C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dirty="0" smtClean="0">
                <a:latin typeface="Citrix Sans" panose="020B0503030202020203" pitchFamily="34" charset="0"/>
                <a:cs typeface="Arial" charset="0"/>
              </a:rPr>
              <a:t>Beta</a:t>
            </a:r>
          </a:p>
        </p:txBody>
      </p:sp>
      <p:cxnSp>
        <p:nvCxnSpPr>
          <p:cNvPr id="19" name="Straight Arrow Connector 18"/>
          <p:cNvCxnSpPr/>
          <p:nvPr/>
        </p:nvCxnSpPr>
        <p:spPr bwMode="auto">
          <a:xfrm>
            <a:off x="891369" y="5698519"/>
            <a:ext cx="10088224" cy="0"/>
          </a:xfrm>
          <a:prstGeom prst="straightConnector1">
            <a:avLst/>
          </a:prstGeom>
          <a:noFill/>
          <a:ln w="31750" cap="flat" cmpd="sng" algn="ctr">
            <a:solidFill>
              <a:schemeClr val="tx1"/>
            </a:solidFill>
            <a:prstDash val="solid"/>
            <a:round/>
            <a:headEnd type="none" w="med" len="med"/>
            <a:tailEnd type="triangle"/>
          </a:ln>
          <a:effectLst/>
        </p:spPr>
      </p:cxnSp>
      <p:sp>
        <p:nvSpPr>
          <p:cNvPr id="9" name="TextBox 8"/>
          <p:cNvSpPr txBox="1"/>
          <p:nvPr/>
        </p:nvSpPr>
        <p:spPr>
          <a:xfrm>
            <a:off x="4973473" y="5703712"/>
            <a:ext cx="2190023"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Project Duration</a:t>
            </a:r>
          </a:p>
        </p:txBody>
      </p:sp>
      <p:sp>
        <p:nvSpPr>
          <p:cNvPr id="4" name="Flowchart: Process 3"/>
          <p:cNvSpPr/>
          <p:nvPr/>
        </p:nvSpPr>
        <p:spPr bwMode="auto">
          <a:xfrm>
            <a:off x="4120143" y="3314537"/>
            <a:ext cx="6778818" cy="777668"/>
          </a:xfrm>
          <a:prstGeom prst="flowChartProcess">
            <a:avLst/>
          </a:prstGeom>
          <a:solidFill>
            <a:srgbClr val="0070C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dirty="0" smtClean="0">
                <a:latin typeface="Citrix Sans" panose="020B0503030202020203" pitchFamily="34" charset="0"/>
                <a:cs typeface="Arial" charset="0"/>
              </a:rPr>
              <a:t>Prototype</a:t>
            </a:r>
          </a:p>
        </p:txBody>
      </p:sp>
      <p:sp>
        <p:nvSpPr>
          <p:cNvPr id="37" name="TextBox 36"/>
          <p:cNvSpPr txBox="1"/>
          <p:nvPr/>
        </p:nvSpPr>
        <p:spPr>
          <a:xfrm>
            <a:off x="515853" y="5693327"/>
            <a:ext cx="572593" cy="307777"/>
          </a:xfrm>
          <a:prstGeom prst="rect">
            <a:avLst/>
          </a:prstGeom>
          <a:noFill/>
        </p:spPr>
        <p:txBody>
          <a:bodyPr wrap="none" rtlCol="0">
            <a:spAutoFit/>
          </a:bodyPr>
          <a:lstStyle/>
          <a:p>
            <a:r>
              <a:rPr lang="en-US" sz="1400" dirty="0" smtClean="0">
                <a:solidFill>
                  <a:schemeClr val="tx1">
                    <a:lumMod val="75000"/>
                  </a:schemeClr>
                </a:solidFill>
                <a:latin typeface="Citrix Sans" panose="020B0503030202020203" pitchFamily="34" charset="0"/>
              </a:rPr>
              <a:t>Start</a:t>
            </a:r>
          </a:p>
        </p:txBody>
      </p:sp>
      <p:sp>
        <p:nvSpPr>
          <p:cNvPr id="40" name="TextBox 39"/>
          <p:cNvSpPr txBox="1"/>
          <p:nvPr/>
        </p:nvSpPr>
        <p:spPr>
          <a:xfrm>
            <a:off x="10587757" y="5747187"/>
            <a:ext cx="662361" cy="307777"/>
          </a:xfrm>
          <a:prstGeom prst="rect">
            <a:avLst/>
          </a:prstGeom>
          <a:noFill/>
        </p:spPr>
        <p:txBody>
          <a:bodyPr wrap="none" rtlCol="0">
            <a:spAutoFit/>
          </a:bodyPr>
          <a:lstStyle/>
          <a:p>
            <a:r>
              <a:rPr lang="en-US" sz="1400" dirty="0" smtClean="0">
                <a:solidFill>
                  <a:schemeClr val="tx1">
                    <a:lumMod val="75000"/>
                  </a:schemeClr>
                </a:solidFill>
                <a:latin typeface="Citrix Sans" panose="020B0503030202020203" pitchFamily="34" charset="0"/>
              </a:rPr>
              <a:t>Finish</a:t>
            </a:r>
          </a:p>
        </p:txBody>
      </p:sp>
      <p:sp>
        <p:nvSpPr>
          <p:cNvPr id="14" name="TextBox 13"/>
          <p:cNvSpPr txBox="1"/>
          <p:nvPr/>
        </p:nvSpPr>
        <p:spPr>
          <a:xfrm>
            <a:off x="1896386" y="2512923"/>
            <a:ext cx="954107" cy="338554"/>
          </a:xfrm>
          <a:prstGeom prst="rect">
            <a:avLst/>
          </a:prstGeom>
          <a:noFill/>
        </p:spPr>
        <p:txBody>
          <a:bodyPr wrap="none" rtlCol="0">
            <a:spAutoFit/>
          </a:bodyPr>
          <a:lstStyle/>
          <a:p>
            <a:r>
              <a:rPr lang="en-US" sz="1600" dirty="0" smtClean="0">
                <a:latin typeface="Citrix Sans" panose="020B0503030202020203" pitchFamily="34" charset="0"/>
              </a:rPr>
              <a:t>Observe</a:t>
            </a:r>
          </a:p>
        </p:txBody>
      </p:sp>
      <p:sp>
        <p:nvSpPr>
          <p:cNvPr id="39" name="TextBox 38"/>
          <p:cNvSpPr txBox="1"/>
          <p:nvPr/>
        </p:nvSpPr>
        <p:spPr>
          <a:xfrm>
            <a:off x="7611329" y="2540651"/>
            <a:ext cx="1800493" cy="338554"/>
          </a:xfrm>
          <a:prstGeom prst="rect">
            <a:avLst/>
          </a:prstGeom>
          <a:noFill/>
        </p:spPr>
        <p:txBody>
          <a:bodyPr wrap="none" rtlCol="0">
            <a:spAutoFit/>
          </a:bodyPr>
          <a:lstStyle/>
          <a:p>
            <a:r>
              <a:rPr lang="en-US" sz="1600" dirty="0" smtClean="0">
                <a:latin typeface="Citrix Sans" panose="020B0503030202020203" pitchFamily="34" charset="0"/>
              </a:rPr>
              <a:t>Assess &amp; Observe</a:t>
            </a:r>
          </a:p>
        </p:txBody>
      </p:sp>
      <p:cxnSp>
        <p:nvCxnSpPr>
          <p:cNvPr id="42" name="Straight Arrow Connector 41"/>
          <p:cNvCxnSpPr/>
          <p:nvPr/>
        </p:nvCxnSpPr>
        <p:spPr bwMode="auto">
          <a:xfrm>
            <a:off x="891369" y="2854073"/>
            <a:ext cx="2964143" cy="0"/>
          </a:xfrm>
          <a:prstGeom prst="straightConnector1">
            <a:avLst/>
          </a:prstGeom>
          <a:noFill/>
          <a:ln w="31750" cap="flat" cmpd="sng" algn="ctr">
            <a:solidFill>
              <a:schemeClr val="tx1"/>
            </a:solidFill>
            <a:prstDash val="solid"/>
            <a:round/>
            <a:headEnd type="triangle" w="med" len="med"/>
            <a:tailEnd type="triangle" w="med" len="med"/>
          </a:ln>
          <a:effectLst/>
        </p:spPr>
      </p:cxnSp>
      <p:cxnSp>
        <p:nvCxnSpPr>
          <p:cNvPr id="46" name="Straight Arrow Connector 45"/>
          <p:cNvCxnSpPr/>
          <p:nvPr/>
        </p:nvCxnSpPr>
        <p:spPr bwMode="auto">
          <a:xfrm>
            <a:off x="4120143" y="2851477"/>
            <a:ext cx="6629655" cy="0"/>
          </a:xfrm>
          <a:prstGeom prst="straightConnector1">
            <a:avLst/>
          </a:prstGeom>
          <a:noFill/>
          <a:ln w="31750" cap="flat" cmpd="sng" algn="ctr">
            <a:solidFill>
              <a:schemeClr val="tx1"/>
            </a:solidFill>
            <a:prstDash val="solid"/>
            <a:round/>
            <a:headEnd type="triangle" w="med" len="med"/>
            <a:tailEnd type="triangle" w="med" len="med"/>
          </a:ln>
          <a:effectLst/>
        </p:spPr>
      </p:cxnSp>
    </p:spTree>
    <p:extLst>
      <p:ext uri="{BB962C8B-B14F-4D97-AF65-F5344CB8AC3E}">
        <p14:creationId xmlns:p14="http://schemas.microsoft.com/office/powerpoint/2010/main" val="359874924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quarter" idx="14"/>
          </p:nvPr>
        </p:nvSpPr>
        <p:spPr>
          <a:xfrm>
            <a:off x="411465" y="2873283"/>
            <a:ext cx="4862934" cy="630942"/>
          </a:xfrm>
        </p:spPr>
        <p:txBody>
          <a:bodyPr/>
          <a:lstStyle/>
          <a:p>
            <a:pPr marL="0" indent="-119063" algn="ctr">
              <a:lnSpc>
                <a:spcPts val="4200"/>
              </a:lnSpc>
            </a:pPr>
            <a:r>
              <a:rPr lang="en-US" sz="4000" dirty="0" smtClean="0">
                <a:solidFill>
                  <a:schemeClr val="tx2"/>
                </a:solidFill>
                <a:latin typeface="Citrix Sans" panose="020B0503030202020203" pitchFamily="34" charset="0"/>
              </a:rPr>
              <a:t>Interviewing Tips</a:t>
            </a:r>
            <a:endParaRPr lang="en-US" sz="4000" dirty="0">
              <a:solidFill>
                <a:schemeClr val="tx2"/>
              </a:solidFill>
              <a:latin typeface="Citrix Sans" panose="020B0503030202020203" pitchFamily="34" charset="0"/>
            </a:endParaRPr>
          </a:p>
        </p:txBody>
      </p:sp>
      <p:sp>
        <p:nvSpPr>
          <p:cNvPr id="7" name="Text Placeholder 3"/>
          <p:cNvSpPr txBox="1">
            <a:spLocks/>
          </p:cNvSpPr>
          <p:nvPr/>
        </p:nvSpPr>
        <p:spPr>
          <a:xfrm>
            <a:off x="5274399" y="1911480"/>
            <a:ext cx="6574225" cy="2554545"/>
          </a:xfrm>
          <a:prstGeom prst="rect">
            <a:avLst/>
          </a:prstGeom>
        </p:spPr>
        <p:txBody>
          <a:bodyPr vert="horz" wrap="square" lIns="91440" tIns="45720" rIns="91440" bIns="45720" rtlCol="0" anchor="ctr" anchorCtr="0">
            <a:sp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2400"/>
              </a:spcBef>
            </a:pPr>
            <a:r>
              <a:rPr lang="en-US" dirty="0" smtClean="0">
                <a:latin typeface="Citrix Sans" panose="020B0503030202020203" pitchFamily="34" charset="0"/>
              </a:rPr>
              <a:t>Engage your interviewee</a:t>
            </a:r>
          </a:p>
          <a:p>
            <a:pPr>
              <a:spcBef>
                <a:spcPts val="2400"/>
              </a:spcBef>
            </a:pPr>
            <a:r>
              <a:rPr lang="en-US" dirty="0" smtClean="0">
                <a:latin typeface="Citrix Sans" panose="020B0503030202020203" pitchFamily="34" charset="0"/>
              </a:rPr>
              <a:t>The more emotional breadth you capture the better</a:t>
            </a:r>
          </a:p>
          <a:p>
            <a:pPr>
              <a:spcBef>
                <a:spcPts val="2400"/>
              </a:spcBef>
            </a:pPr>
            <a:r>
              <a:rPr lang="en-US" dirty="0" smtClean="0">
                <a:latin typeface="Citrix Sans" panose="020B0503030202020203" pitchFamily="34" charset="0"/>
              </a:rPr>
              <a:t>The most important thing in communication is to hear what is not said</a:t>
            </a:r>
            <a:endParaRPr lang="en-US" dirty="0">
              <a:latin typeface="Citrix Sans" panose="020B0503030202020203" pitchFamily="34" charset="0"/>
            </a:endParaRPr>
          </a:p>
        </p:txBody>
      </p:sp>
      <p:pic>
        <p:nvPicPr>
          <p:cNvPr id="4" name="Picture 3" descr="mindsets.png"/>
          <p:cNvPicPr>
            <a:picLocks noChangeAspect="1"/>
          </p:cNvPicPr>
          <p:nvPr/>
        </p:nvPicPr>
        <p:blipFill rotWithShape="1">
          <a:blip r:embed="rId3">
            <a:extLst>
              <a:ext uri="{28A0092B-C50C-407E-A947-70E740481C1C}">
                <a14:useLocalDpi xmlns:a14="http://schemas.microsoft.com/office/drawing/2010/main" val="0"/>
              </a:ext>
            </a:extLst>
          </a:blip>
          <a:srcRect l="-1540" t="6883" r="73651" b="62816"/>
          <a:stretch/>
        </p:blipFill>
        <p:spPr>
          <a:xfrm>
            <a:off x="2098510" y="4148955"/>
            <a:ext cx="1488844" cy="2076399"/>
          </a:xfrm>
          <a:prstGeom prst="rect">
            <a:avLst/>
          </a:prstGeom>
          <a:solidFill>
            <a:schemeClr val="tx1">
              <a:lumMod val="85000"/>
            </a:schemeClr>
          </a:solidFill>
        </p:spPr>
      </p:pic>
    </p:spTree>
    <p:extLst>
      <p:ext uri="{BB962C8B-B14F-4D97-AF65-F5344CB8AC3E}">
        <p14:creationId xmlns:p14="http://schemas.microsoft.com/office/powerpoint/2010/main" val="318268183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quarter" idx="14"/>
          </p:nvPr>
        </p:nvSpPr>
        <p:spPr>
          <a:xfrm>
            <a:off x="411465" y="2873283"/>
            <a:ext cx="4862934" cy="630942"/>
          </a:xfrm>
        </p:spPr>
        <p:txBody>
          <a:bodyPr/>
          <a:lstStyle/>
          <a:p>
            <a:pPr marL="0" indent="-119063" algn="ctr">
              <a:lnSpc>
                <a:spcPts val="4200"/>
              </a:lnSpc>
            </a:pPr>
            <a:r>
              <a:rPr lang="en-US" sz="4000" dirty="0" smtClean="0">
                <a:solidFill>
                  <a:schemeClr val="tx2"/>
                </a:solidFill>
                <a:latin typeface="Citrix Sans" panose="020B0503030202020203" pitchFamily="34" charset="0"/>
              </a:rPr>
              <a:t>Interviewing Tips</a:t>
            </a:r>
            <a:endParaRPr lang="en-US" sz="4000" dirty="0">
              <a:solidFill>
                <a:schemeClr val="tx2"/>
              </a:solidFill>
              <a:latin typeface="Citrix Sans" panose="020B0503030202020203" pitchFamily="34" charset="0"/>
            </a:endParaRPr>
          </a:p>
        </p:txBody>
      </p:sp>
      <p:sp>
        <p:nvSpPr>
          <p:cNvPr id="7" name="Text Placeholder 3"/>
          <p:cNvSpPr txBox="1">
            <a:spLocks/>
          </p:cNvSpPr>
          <p:nvPr/>
        </p:nvSpPr>
        <p:spPr>
          <a:xfrm>
            <a:off x="5274399" y="1234371"/>
            <a:ext cx="6574225" cy="3908762"/>
          </a:xfrm>
          <a:prstGeom prst="rect">
            <a:avLst/>
          </a:prstGeom>
        </p:spPr>
        <p:txBody>
          <a:bodyPr vert="horz" wrap="square" lIns="91440" tIns="45720" rIns="91440" bIns="45720" rtlCol="0" anchor="ctr" anchorCtr="0">
            <a:sp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2400"/>
              </a:spcBef>
            </a:pPr>
            <a:r>
              <a:rPr lang="en-US" dirty="0" smtClean="0">
                <a:latin typeface="Citrix Sans" panose="020B0503030202020203" pitchFamily="34" charset="0"/>
              </a:rPr>
              <a:t>Seek </a:t>
            </a:r>
            <a:r>
              <a:rPr lang="en-US" dirty="0">
                <a:latin typeface="Citrix Sans" panose="020B0503030202020203" pitchFamily="34" charset="0"/>
              </a:rPr>
              <a:t>and encourage stories</a:t>
            </a:r>
            <a:br>
              <a:rPr lang="en-US" dirty="0">
                <a:latin typeface="Citrix Sans" panose="020B0503030202020203" pitchFamily="34" charset="0"/>
              </a:rPr>
            </a:br>
            <a:r>
              <a:rPr lang="en-US" dirty="0">
                <a:latin typeface="Citrix Sans" panose="020B0503030202020203" pitchFamily="34" charset="0"/>
              </a:rPr>
              <a:t>(Tell me about a time when…)</a:t>
            </a:r>
          </a:p>
          <a:p>
            <a:pPr>
              <a:spcBef>
                <a:spcPts val="2400"/>
              </a:spcBef>
            </a:pPr>
            <a:r>
              <a:rPr lang="en-US" dirty="0" smtClean="0">
                <a:latin typeface="Citrix Sans" panose="020B0503030202020203" pitchFamily="34" charset="0"/>
              </a:rPr>
              <a:t>Ask </a:t>
            </a:r>
            <a:r>
              <a:rPr lang="en-US" dirty="0">
                <a:latin typeface="Citrix Sans" panose="020B0503030202020203" pitchFamily="34" charset="0"/>
              </a:rPr>
              <a:t>truly open-ended questions</a:t>
            </a:r>
          </a:p>
          <a:p>
            <a:pPr>
              <a:spcBef>
                <a:spcPts val="2400"/>
              </a:spcBef>
            </a:pPr>
            <a:r>
              <a:rPr lang="en-US" dirty="0" smtClean="0">
                <a:latin typeface="Citrix Sans" panose="020B0503030202020203" pitchFamily="34" charset="0"/>
              </a:rPr>
              <a:t>Don’t </a:t>
            </a:r>
            <a:r>
              <a:rPr lang="en-US" dirty="0">
                <a:latin typeface="Citrix Sans" panose="020B0503030202020203" pitchFamily="34" charset="0"/>
              </a:rPr>
              <a:t>be afraid of silence</a:t>
            </a:r>
          </a:p>
          <a:p>
            <a:pPr>
              <a:spcBef>
                <a:spcPts val="2400"/>
              </a:spcBef>
            </a:pPr>
            <a:r>
              <a:rPr lang="en-US" dirty="0" smtClean="0">
                <a:latin typeface="Citrix Sans" panose="020B0503030202020203" pitchFamily="34" charset="0"/>
              </a:rPr>
              <a:t>Stay </a:t>
            </a:r>
            <a:r>
              <a:rPr lang="en-US" dirty="0">
                <a:latin typeface="Citrix Sans" panose="020B0503030202020203" pitchFamily="34" charset="0"/>
              </a:rPr>
              <a:t>on the same path of a question</a:t>
            </a:r>
            <a:br>
              <a:rPr lang="en-US" dirty="0">
                <a:latin typeface="Citrix Sans" panose="020B0503030202020203" pitchFamily="34" charset="0"/>
              </a:rPr>
            </a:br>
            <a:r>
              <a:rPr lang="en-US" dirty="0">
                <a:latin typeface="Citrix Sans" panose="020B0503030202020203" pitchFamily="34" charset="0"/>
              </a:rPr>
              <a:t>(Ask follow-up questions)</a:t>
            </a:r>
          </a:p>
          <a:p>
            <a:pPr>
              <a:spcBef>
                <a:spcPts val="2400"/>
              </a:spcBef>
            </a:pPr>
            <a:r>
              <a:rPr lang="en-US" dirty="0" smtClean="0">
                <a:latin typeface="Citrix Sans" panose="020B0503030202020203" pitchFamily="34" charset="0"/>
              </a:rPr>
              <a:t>Follow </a:t>
            </a:r>
            <a:r>
              <a:rPr lang="en-US" dirty="0">
                <a:latin typeface="Citrix Sans" panose="020B0503030202020203" pitchFamily="34" charset="0"/>
              </a:rPr>
              <a:t>up with “WHY?”</a:t>
            </a:r>
          </a:p>
        </p:txBody>
      </p:sp>
      <p:pic>
        <p:nvPicPr>
          <p:cNvPr id="4" name="Picture 3" descr="mindsets.png"/>
          <p:cNvPicPr>
            <a:picLocks noChangeAspect="1"/>
          </p:cNvPicPr>
          <p:nvPr/>
        </p:nvPicPr>
        <p:blipFill rotWithShape="1">
          <a:blip r:embed="rId3">
            <a:extLst>
              <a:ext uri="{28A0092B-C50C-407E-A947-70E740481C1C}">
                <a14:useLocalDpi xmlns:a14="http://schemas.microsoft.com/office/drawing/2010/main" val="0"/>
              </a:ext>
            </a:extLst>
          </a:blip>
          <a:srcRect l="33878" t="-1168" r="39662" b="71679"/>
          <a:stretch/>
        </p:blipFill>
        <p:spPr>
          <a:xfrm>
            <a:off x="2117217" y="4016607"/>
            <a:ext cx="1451429" cy="2076399"/>
          </a:xfrm>
          <a:prstGeom prst="rect">
            <a:avLst/>
          </a:prstGeom>
          <a:solidFill>
            <a:schemeClr val="tx1">
              <a:lumMod val="85000"/>
            </a:schemeClr>
          </a:solidFill>
        </p:spPr>
      </p:pic>
    </p:spTree>
    <p:extLst>
      <p:ext uri="{BB962C8B-B14F-4D97-AF65-F5344CB8AC3E}">
        <p14:creationId xmlns:p14="http://schemas.microsoft.com/office/powerpoint/2010/main" val="311663655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itrix Sans" panose="020B0503030202020203" pitchFamily="34" charset="0"/>
              </a:rPr>
              <a:t>Who do you Interview?</a:t>
            </a:r>
            <a:endParaRPr lang="en-US" dirty="0">
              <a:latin typeface="Citrix Sans" panose="020B0503030202020203" pitchFamily="34" charset="0"/>
            </a:endParaRPr>
          </a:p>
        </p:txBody>
      </p:sp>
      <p:sp>
        <p:nvSpPr>
          <p:cNvPr id="4" name="Text Placeholder 3"/>
          <p:cNvSpPr>
            <a:spLocks noGrp="1"/>
          </p:cNvSpPr>
          <p:nvPr>
            <p:ph type="body" sz="quarter" idx="16"/>
          </p:nvPr>
        </p:nvSpPr>
        <p:spPr/>
        <p:txBody>
          <a:bodyPr/>
          <a:lstStyle/>
          <a:p>
            <a:r>
              <a:rPr lang="en-US" dirty="0" smtClean="0">
                <a:latin typeface="Citrix Sans" panose="020B0503030202020203" pitchFamily="34" charset="0"/>
              </a:rPr>
              <a:t>The Stakeholder Chain</a:t>
            </a:r>
            <a:endParaRPr lang="en-US" dirty="0">
              <a:latin typeface="Citrix Sans" panose="020B0503030202020203" pitchFamily="34" charset="0"/>
            </a:endParaRPr>
          </a:p>
        </p:txBody>
      </p:sp>
      <p:sp>
        <p:nvSpPr>
          <p:cNvPr id="14" name="Text Placeholder 2"/>
          <p:cNvSpPr txBox="1">
            <a:spLocks/>
          </p:cNvSpPr>
          <p:nvPr/>
        </p:nvSpPr>
        <p:spPr>
          <a:xfrm>
            <a:off x="609441" y="4953366"/>
            <a:ext cx="10969943" cy="1903740"/>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399" dirty="0">
                <a:solidFill>
                  <a:schemeClr val="tx1"/>
                </a:solidFill>
              </a:rPr>
              <a:t>Choose a key stakeholder – solve for them</a:t>
            </a:r>
          </a:p>
          <a:p>
            <a:pPr marL="0" indent="0" algn="ctr">
              <a:buNone/>
            </a:pPr>
            <a:r>
              <a:rPr lang="en-US" sz="2399" dirty="0">
                <a:solidFill>
                  <a:schemeClr val="tx1"/>
                </a:solidFill>
              </a:rPr>
              <a:t>Everyone upstream has to benefit</a:t>
            </a:r>
          </a:p>
          <a:p>
            <a:pPr marL="0" indent="0" algn="ctr">
              <a:buNone/>
            </a:pPr>
            <a:r>
              <a:rPr lang="en-US" sz="2399" dirty="0">
                <a:solidFill>
                  <a:schemeClr val="tx1"/>
                </a:solidFill>
              </a:rPr>
              <a:t>Everyone downstream has to </a:t>
            </a:r>
            <a:r>
              <a:rPr lang="en-US" sz="2399" dirty="0" smtClean="0">
                <a:solidFill>
                  <a:schemeClr val="tx1"/>
                </a:solidFill>
              </a:rPr>
              <a:t>benefit </a:t>
            </a:r>
            <a:r>
              <a:rPr lang="en-US" sz="2399" dirty="0">
                <a:solidFill>
                  <a:schemeClr val="tx1"/>
                </a:solidFill>
              </a:rPr>
              <a:t>(or at least not lose)</a:t>
            </a:r>
          </a:p>
        </p:txBody>
      </p:sp>
      <p:grpSp>
        <p:nvGrpSpPr>
          <p:cNvPr id="17" name="Group 16"/>
          <p:cNvGrpSpPr/>
          <p:nvPr/>
        </p:nvGrpSpPr>
        <p:grpSpPr>
          <a:xfrm>
            <a:off x="609441" y="2805360"/>
            <a:ext cx="10969943" cy="1510281"/>
            <a:chOff x="457200" y="2573338"/>
            <a:chExt cx="8229600" cy="1133006"/>
          </a:xfrm>
          <a:solidFill>
            <a:schemeClr val="tx1"/>
          </a:solidFill>
        </p:grpSpPr>
        <p:cxnSp>
          <p:nvCxnSpPr>
            <p:cNvPr id="18" name="Straight Arrow Connector 17"/>
            <p:cNvCxnSpPr/>
            <p:nvPr/>
          </p:nvCxnSpPr>
          <p:spPr>
            <a:xfrm>
              <a:off x="457200" y="3139841"/>
              <a:ext cx="8229600" cy="0"/>
            </a:xfrm>
            <a:prstGeom prst="straightConnector1">
              <a:avLst/>
            </a:prstGeom>
            <a:grpFill/>
            <a:ln>
              <a:solidFill>
                <a:schemeClr val="tx2">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45720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20" name="Oval 19"/>
            <p:cNvSpPr/>
            <p:nvPr/>
          </p:nvSpPr>
          <p:spPr>
            <a:xfrm>
              <a:off x="7246101"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Oval 20"/>
            <p:cNvSpPr/>
            <p:nvPr/>
          </p:nvSpPr>
          <p:spPr>
            <a:xfrm>
              <a:off x="181498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22" name="Oval 21"/>
            <p:cNvSpPr/>
            <p:nvPr/>
          </p:nvSpPr>
          <p:spPr>
            <a:xfrm>
              <a:off x="317276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23" name="Oval 22"/>
            <p:cNvSpPr/>
            <p:nvPr/>
          </p:nvSpPr>
          <p:spPr>
            <a:xfrm>
              <a:off x="453054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24" name="Oval 23"/>
            <p:cNvSpPr/>
            <p:nvPr/>
          </p:nvSpPr>
          <p:spPr>
            <a:xfrm>
              <a:off x="588832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grpSp>
      <p:sp>
        <p:nvSpPr>
          <p:cNvPr id="25" name="Text Placeholder 2"/>
          <p:cNvSpPr txBox="1">
            <a:spLocks/>
          </p:cNvSpPr>
          <p:nvPr/>
        </p:nvSpPr>
        <p:spPr>
          <a:xfrm>
            <a:off x="609442" y="2805360"/>
            <a:ext cx="1532179" cy="1510281"/>
          </a:xfrm>
          <a:prstGeom prst="rect">
            <a:avLst/>
          </a:prstGeom>
          <a:ln>
            <a:noFill/>
          </a:ln>
        </p:spPr>
        <p:txBody>
          <a:bodyPr anchor="ctr">
            <a:noAutofit/>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dirty="0">
              <a:solidFill>
                <a:srgbClr val="008BBC"/>
              </a:solidFill>
              <a:latin typeface="Citrix Sans" panose="020B0503030202020203" pitchFamily="34" charset="0"/>
              <a:cs typeface="Citrix Sans"/>
            </a:endParaRPr>
          </a:p>
        </p:txBody>
      </p:sp>
      <p:sp>
        <p:nvSpPr>
          <p:cNvPr id="31" name="Text Placeholder 2"/>
          <p:cNvSpPr txBox="1">
            <a:spLocks/>
          </p:cNvSpPr>
          <p:nvPr/>
        </p:nvSpPr>
        <p:spPr>
          <a:xfrm>
            <a:off x="4336116" y="1070433"/>
            <a:ext cx="3619804" cy="854329"/>
          </a:xfrm>
          <a:prstGeom prst="rect">
            <a:avLst/>
          </a:prstGeom>
          <a:solidFill>
            <a:srgbClr val="008BBC"/>
          </a:solidFill>
        </p:spPr>
        <p:txBody>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33" dirty="0">
                <a:solidFill>
                  <a:schemeClr val="tx1"/>
                </a:solidFill>
              </a:rPr>
              <a:t>SOMEONE NEEDS HELP:</a:t>
            </a:r>
          </a:p>
          <a:p>
            <a:pPr marL="0" indent="0" algn="ctr">
              <a:buNone/>
            </a:pPr>
            <a:r>
              <a:rPr lang="en-US" sz="2133" dirty="0">
                <a:solidFill>
                  <a:schemeClr val="tx1"/>
                </a:solidFill>
              </a:rPr>
              <a:t>NOW THERE’S A WAY:</a:t>
            </a:r>
          </a:p>
        </p:txBody>
      </p:sp>
    </p:spTree>
    <p:extLst>
      <p:ext uri="{BB962C8B-B14F-4D97-AF65-F5344CB8AC3E}">
        <p14:creationId xmlns:p14="http://schemas.microsoft.com/office/powerpoint/2010/main" val="147304618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itrix Sans" panose="020B0503030202020203" pitchFamily="34" charset="0"/>
              </a:rPr>
              <a:t>Who do you Interview?</a:t>
            </a:r>
            <a:endParaRPr lang="en-US" dirty="0">
              <a:latin typeface="Citrix Sans" panose="020B0503030202020203" pitchFamily="34" charset="0"/>
            </a:endParaRPr>
          </a:p>
        </p:txBody>
      </p:sp>
      <p:sp>
        <p:nvSpPr>
          <p:cNvPr id="4" name="Text Placeholder 3"/>
          <p:cNvSpPr>
            <a:spLocks noGrp="1"/>
          </p:cNvSpPr>
          <p:nvPr>
            <p:ph type="body" sz="quarter" idx="16"/>
          </p:nvPr>
        </p:nvSpPr>
        <p:spPr>
          <a:xfrm>
            <a:off x="411481" y="1033136"/>
            <a:ext cx="3817764" cy="606477"/>
          </a:xfrm>
        </p:spPr>
        <p:txBody>
          <a:bodyPr/>
          <a:lstStyle/>
          <a:p>
            <a:r>
              <a:rPr lang="en-US" dirty="0" smtClean="0">
                <a:latin typeface="Citrix Sans" panose="020B0503030202020203" pitchFamily="34" charset="0"/>
              </a:rPr>
              <a:t>Example: Building a Telemedicine Solution</a:t>
            </a:r>
            <a:endParaRPr lang="en-US" dirty="0">
              <a:latin typeface="Citrix Sans" panose="020B0503030202020203" pitchFamily="34" charset="0"/>
            </a:endParaRPr>
          </a:p>
        </p:txBody>
      </p:sp>
      <p:grpSp>
        <p:nvGrpSpPr>
          <p:cNvPr id="15" name="Group 14"/>
          <p:cNvGrpSpPr/>
          <p:nvPr/>
        </p:nvGrpSpPr>
        <p:grpSpPr>
          <a:xfrm>
            <a:off x="609441" y="2805360"/>
            <a:ext cx="10969943" cy="1510281"/>
            <a:chOff x="457200" y="2573338"/>
            <a:chExt cx="8229600" cy="1133006"/>
          </a:xfrm>
          <a:solidFill>
            <a:schemeClr val="tx1"/>
          </a:solidFill>
        </p:grpSpPr>
        <p:cxnSp>
          <p:nvCxnSpPr>
            <p:cNvPr id="3" name="Straight Arrow Connector 2"/>
            <p:cNvCxnSpPr/>
            <p:nvPr/>
          </p:nvCxnSpPr>
          <p:spPr>
            <a:xfrm>
              <a:off x="457200" y="3139841"/>
              <a:ext cx="8229600" cy="0"/>
            </a:xfrm>
            <a:prstGeom prst="straightConnector1">
              <a:avLst/>
            </a:prstGeom>
            <a:grpFill/>
            <a:ln>
              <a:solidFill>
                <a:schemeClr val="tx2">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45720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7" name="Oval 6"/>
            <p:cNvSpPr/>
            <p:nvPr/>
          </p:nvSpPr>
          <p:spPr>
            <a:xfrm>
              <a:off x="7246101"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181498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9" name="Oval 8"/>
            <p:cNvSpPr/>
            <p:nvPr/>
          </p:nvSpPr>
          <p:spPr>
            <a:xfrm>
              <a:off x="317276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10" name="Oval 9"/>
            <p:cNvSpPr/>
            <p:nvPr/>
          </p:nvSpPr>
          <p:spPr>
            <a:xfrm>
              <a:off x="453054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sp>
          <p:nvSpPr>
            <p:cNvPr id="11" name="Oval 10"/>
            <p:cNvSpPr/>
            <p:nvPr/>
          </p:nvSpPr>
          <p:spPr>
            <a:xfrm>
              <a:off x="5888320" y="2573338"/>
              <a:ext cx="1133006" cy="1133006"/>
            </a:xfrm>
            <a:prstGeom prst="ellipse">
              <a:avLst/>
            </a:prstGeom>
            <a:grpFill/>
            <a:ln w="38100" cmpd="sng">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p>
          </p:txBody>
        </p:sp>
      </p:grpSp>
      <p:sp>
        <p:nvSpPr>
          <p:cNvPr id="12" name="Text Placeholder 2"/>
          <p:cNvSpPr txBox="1">
            <a:spLocks/>
          </p:cNvSpPr>
          <p:nvPr/>
        </p:nvSpPr>
        <p:spPr>
          <a:xfrm>
            <a:off x="4336116" y="1070433"/>
            <a:ext cx="3619804" cy="854329"/>
          </a:xfrm>
          <a:prstGeom prst="rect">
            <a:avLst/>
          </a:prstGeom>
          <a:solidFill>
            <a:srgbClr val="008BBC"/>
          </a:solidFill>
        </p:spPr>
        <p:txBody>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33" dirty="0">
                <a:solidFill>
                  <a:schemeClr val="tx1"/>
                </a:solidFill>
              </a:rPr>
              <a:t>SOMEONE NEEDS HELP:</a:t>
            </a:r>
          </a:p>
          <a:p>
            <a:pPr marL="0" indent="0" algn="ctr">
              <a:buNone/>
            </a:pPr>
            <a:r>
              <a:rPr lang="en-US" sz="2133" dirty="0">
                <a:solidFill>
                  <a:schemeClr val="tx1"/>
                </a:solidFill>
              </a:rPr>
              <a:t>NOW THERE’S A WAY:</a:t>
            </a:r>
          </a:p>
        </p:txBody>
      </p:sp>
      <p:sp>
        <p:nvSpPr>
          <p:cNvPr id="13" name="Text Placeholder 2"/>
          <p:cNvSpPr txBox="1">
            <a:spLocks/>
          </p:cNvSpPr>
          <p:nvPr/>
        </p:nvSpPr>
        <p:spPr>
          <a:xfrm>
            <a:off x="609442" y="2805360"/>
            <a:ext cx="1532179" cy="1510281"/>
          </a:xfrm>
          <a:prstGeom prst="rect">
            <a:avLst/>
          </a:prstGeom>
          <a:ln>
            <a:noFill/>
          </a:ln>
        </p:spPr>
        <p:txBody>
          <a:bodyPr anchor="ctr">
            <a:noAutofit/>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smtClean="0">
                <a:solidFill>
                  <a:srgbClr val="008BBC"/>
                </a:solidFill>
                <a:latin typeface="Citrix Sans" panose="020B0503030202020203" pitchFamily="34" charset="0"/>
                <a:cs typeface="Citrix Sans"/>
              </a:rPr>
              <a:t>Telemedicine Solution</a:t>
            </a:r>
            <a:endParaRPr lang="en-US" sz="1600" b="1" dirty="0">
              <a:solidFill>
                <a:srgbClr val="008BBC"/>
              </a:solidFill>
              <a:latin typeface="Citrix Sans" panose="020B0503030202020203" pitchFamily="34" charset="0"/>
              <a:cs typeface="Citrix Sans"/>
            </a:endParaRPr>
          </a:p>
        </p:txBody>
      </p:sp>
      <p:sp>
        <p:nvSpPr>
          <p:cNvPr id="14" name="Text Placeholder 2"/>
          <p:cNvSpPr txBox="1">
            <a:spLocks/>
          </p:cNvSpPr>
          <p:nvPr/>
        </p:nvSpPr>
        <p:spPr>
          <a:xfrm>
            <a:off x="801371" y="4488143"/>
            <a:ext cx="10969943" cy="1903740"/>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399" dirty="0" smtClean="0">
                <a:solidFill>
                  <a:schemeClr val="tx1"/>
                </a:solidFill>
              </a:rPr>
              <a:t>Initial interviews- focus on user experience, key stakeholders</a:t>
            </a:r>
          </a:p>
          <a:p>
            <a:pPr marL="0" indent="0" algn="ctr">
              <a:buNone/>
            </a:pPr>
            <a:r>
              <a:rPr lang="en-US" sz="2399" dirty="0" smtClean="0">
                <a:solidFill>
                  <a:schemeClr val="tx1"/>
                </a:solidFill>
              </a:rPr>
              <a:t>Prototype interviews- focus on user experience and workflow</a:t>
            </a:r>
          </a:p>
          <a:p>
            <a:pPr marL="0" indent="0" algn="ctr">
              <a:buNone/>
            </a:pPr>
            <a:r>
              <a:rPr lang="en-US" sz="2399" dirty="0" smtClean="0">
                <a:solidFill>
                  <a:schemeClr val="tx1"/>
                </a:solidFill>
              </a:rPr>
              <a:t>Business model interviews- focus on influencers and buyers</a:t>
            </a:r>
            <a:endParaRPr lang="en-US" sz="2399" dirty="0">
              <a:solidFill>
                <a:schemeClr val="tx1"/>
              </a:solidFill>
            </a:endParaRPr>
          </a:p>
        </p:txBody>
      </p:sp>
      <p:sp>
        <p:nvSpPr>
          <p:cNvPr id="5" name="Rectangle 4"/>
          <p:cNvSpPr/>
          <p:nvPr/>
        </p:nvSpPr>
        <p:spPr>
          <a:xfrm>
            <a:off x="9765823" y="3351330"/>
            <a:ext cx="1296537" cy="338554"/>
          </a:xfrm>
          <a:prstGeom prst="rect">
            <a:avLst/>
          </a:prstGeom>
        </p:spPr>
        <p:txBody>
          <a:bodyPr wrap="square">
            <a:spAutoFit/>
          </a:bodyPr>
          <a:lstStyle/>
          <a:p>
            <a:pPr algn="ctr"/>
            <a:r>
              <a:rPr lang="en-US" sz="1600" b="1" dirty="0" smtClean="0">
                <a:solidFill>
                  <a:srgbClr val="008BBC"/>
                </a:solidFill>
                <a:latin typeface="Citrix Sans" panose="020B0503030202020203" pitchFamily="34" charset="0"/>
                <a:cs typeface="Citrix Sans"/>
              </a:rPr>
              <a:t>Patient</a:t>
            </a:r>
            <a:endParaRPr lang="en-US" sz="1600" b="1" dirty="0">
              <a:solidFill>
                <a:srgbClr val="008BBC"/>
              </a:solidFill>
              <a:latin typeface="Citrix Sans" panose="020B0503030202020203" pitchFamily="34" charset="0"/>
              <a:cs typeface="Citrix Sans"/>
            </a:endParaRPr>
          </a:p>
        </p:txBody>
      </p:sp>
      <p:sp>
        <p:nvSpPr>
          <p:cNvPr id="17" name="Rectangle 16"/>
          <p:cNvSpPr/>
          <p:nvPr/>
        </p:nvSpPr>
        <p:spPr>
          <a:xfrm>
            <a:off x="7952264" y="3098835"/>
            <a:ext cx="1296537" cy="830997"/>
          </a:xfrm>
          <a:prstGeom prst="rect">
            <a:avLst/>
          </a:prstGeom>
        </p:spPr>
        <p:txBody>
          <a:bodyPr wrap="square">
            <a:spAutoFit/>
          </a:bodyPr>
          <a:lstStyle/>
          <a:p>
            <a:pPr algn="ctr"/>
            <a:r>
              <a:rPr lang="en-US" sz="1600" b="1" dirty="0" smtClean="0">
                <a:solidFill>
                  <a:srgbClr val="008BBC"/>
                </a:solidFill>
                <a:latin typeface="Citrix Sans" panose="020B0503030202020203" pitchFamily="34" charset="0"/>
                <a:cs typeface="Citrix Sans"/>
              </a:rPr>
              <a:t>Doctor</a:t>
            </a:r>
          </a:p>
          <a:p>
            <a:pPr algn="ctr"/>
            <a:r>
              <a:rPr lang="en-US" sz="1600" b="1" dirty="0" smtClean="0">
                <a:solidFill>
                  <a:srgbClr val="008BBC"/>
                </a:solidFill>
                <a:latin typeface="Citrix Sans" panose="020B0503030202020203" pitchFamily="34" charset="0"/>
                <a:cs typeface="Citrix Sans"/>
              </a:rPr>
              <a:t>Nurses</a:t>
            </a:r>
          </a:p>
          <a:p>
            <a:pPr algn="ctr"/>
            <a:r>
              <a:rPr lang="en-US" sz="1600" b="1" dirty="0" smtClean="0">
                <a:solidFill>
                  <a:srgbClr val="008BBC"/>
                </a:solidFill>
                <a:latin typeface="Citrix Sans" panose="020B0503030202020203" pitchFamily="34" charset="0"/>
                <a:cs typeface="Citrix Sans"/>
              </a:rPr>
              <a:t>Specialist</a:t>
            </a:r>
            <a:endParaRPr lang="en-US" sz="1600" b="1" dirty="0">
              <a:solidFill>
                <a:srgbClr val="008BBC"/>
              </a:solidFill>
              <a:latin typeface="Citrix Sans" panose="020B0503030202020203" pitchFamily="34" charset="0"/>
              <a:cs typeface="Citrix Sans"/>
            </a:endParaRPr>
          </a:p>
        </p:txBody>
      </p:sp>
      <p:sp>
        <p:nvSpPr>
          <p:cNvPr id="18" name="Rectangle 17"/>
          <p:cNvSpPr/>
          <p:nvPr/>
        </p:nvSpPr>
        <p:spPr>
          <a:xfrm>
            <a:off x="6146018" y="3238290"/>
            <a:ext cx="1296537" cy="584775"/>
          </a:xfrm>
          <a:prstGeom prst="rect">
            <a:avLst/>
          </a:prstGeom>
        </p:spPr>
        <p:txBody>
          <a:bodyPr wrap="square">
            <a:spAutoFit/>
          </a:bodyPr>
          <a:lstStyle/>
          <a:p>
            <a:pPr algn="ctr"/>
            <a:r>
              <a:rPr lang="en-US" sz="1600" b="1" dirty="0" smtClean="0">
                <a:solidFill>
                  <a:srgbClr val="008BBC"/>
                </a:solidFill>
                <a:latin typeface="Citrix Sans" panose="020B0503030202020203" pitchFamily="34" charset="0"/>
                <a:cs typeface="Citrix Sans"/>
              </a:rPr>
              <a:t>Medical Clinic IT</a:t>
            </a:r>
            <a:endParaRPr lang="en-US" sz="1600" b="1" dirty="0">
              <a:solidFill>
                <a:srgbClr val="008BBC"/>
              </a:solidFill>
              <a:latin typeface="Citrix Sans" panose="020B0503030202020203" pitchFamily="34" charset="0"/>
              <a:cs typeface="Citrix Sans"/>
            </a:endParaRPr>
          </a:p>
        </p:txBody>
      </p:sp>
      <p:sp>
        <p:nvSpPr>
          <p:cNvPr id="19" name="Rectangle 18"/>
          <p:cNvSpPr/>
          <p:nvPr/>
        </p:nvSpPr>
        <p:spPr>
          <a:xfrm>
            <a:off x="4362617" y="3238290"/>
            <a:ext cx="1296537" cy="584775"/>
          </a:xfrm>
          <a:prstGeom prst="rect">
            <a:avLst/>
          </a:prstGeom>
        </p:spPr>
        <p:txBody>
          <a:bodyPr wrap="square">
            <a:spAutoFit/>
          </a:bodyPr>
          <a:lstStyle/>
          <a:p>
            <a:pPr algn="ctr"/>
            <a:r>
              <a:rPr lang="en-US" sz="1600" b="1" dirty="0" smtClean="0">
                <a:solidFill>
                  <a:srgbClr val="008BBC"/>
                </a:solidFill>
                <a:latin typeface="Citrix Sans" panose="020B0503030202020203" pitchFamily="34" charset="0"/>
                <a:cs typeface="Citrix Sans"/>
              </a:rPr>
              <a:t>Insurance Providers</a:t>
            </a:r>
            <a:endParaRPr lang="en-US" sz="1600" b="1" dirty="0">
              <a:solidFill>
                <a:srgbClr val="008BBC"/>
              </a:solidFill>
              <a:latin typeface="Citrix Sans" panose="020B0503030202020203" pitchFamily="34" charset="0"/>
              <a:cs typeface="Citrix Sans"/>
            </a:endParaRPr>
          </a:p>
        </p:txBody>
      </p:sp>
      <p:sp>
        <p:nvSpPr>
          <p:cNvPr id="20" name="Rectangle 19"/>
          <p:cNvSpPr/>
          <p:nvPr/>
        </p:nvSpPr>
        <p:spPr>
          <a:xfrm>
            <a:off x="2522557" y="3021892"/>
            <a:ext cx="1407066" cy="1077218"/>
          </a:xfrm>
          <a:prstGeom prst="rect">
            <a:avLst/>
          </a:prstGeom>
        </p:spPr>
        <p:txBody>
          <a:bodyPr wrap="square">
            <a:spAutoFit/>
          </a:bodyPr>
          <a:lstStyle/>
          <a:p>
            <a:pPr algn="ctr"/>
            <a:r>
              <a:rPr lang="en-US" sz="1600" b="1" dirty="0" smtClean="0">
                <a:solidFill>
                  <a:srgbClr val="008BBC"/>
                </a:solidFill>
                <a:latin typeface="Citrix Sans" panose="020B0503030202020203" pitchFamily="34" charset="0"/>
                <a:cs typeface="Citrix Sans"/>
              </a:rPr>
              <a:t>Your Developers, Marketing, Sales</a:t>
            </a:r>
            <a:endParaRPr lang="en-US" sz="1600" b="1" dirty="0">
              <a:solidFill>
                <a:srgbClr val="008BBC"/>
              </a:solidFill>
              <a:latin typeface="Citrix Sans" panose="020B0503030202020203" pitchFamily="34" charset="0"/>
              <a:cs typeface="Citrix Sans"/>
            </a:endParaRPr>
          </a:p>
        </p:txBody>
      </p:sp>
      <p:grpSp>
        <p:nvGrpSpPr>
          <p:cNvPr id="23" name="Group 22"/>
          <p:cNvGrpSpPr/>
          <p:nvPr/>
        </p:nvGrpSpPr>
        <p:grpSpPr>
          <a:xfrm>
            <a:off x="8382817" y="2191554"/>
            <a:ext cx="2248988" cy="414776"/>
            <a:chOff x="8382817" y="2191554"/>
            <a:chExt cx="2248988" cy="414776"/>
          </a:xfrm>
        </p:grpSpPr>
        <p:sp>
          <p:nvSpPr>
            <p:cNvPr id="21" name="Down Arrow 20"/>
            <p:cNvSpPr/>
            <p:nvPr/>
          </p:nvSpPr>
          <p:spPr bwMode="auto">
            <a:xfrm>
              <a:off x="10196376" y="2199930"/>
              <a:ext cx="435429" cy="406400"/>
            </a:xfrm>
            <a:prstGeom prst="downArrow">
              <a:avLst/>
            </a:prstGeom>
            <a:solidFill>
              <a:schemeClr val="tx2"/>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625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2" name="Down Arrow 21"/>
            <p:cNvSpPr/>
            <p:nvPr/>
          </p:nvSpPr>
          <p:spPr bwMode="auto">
            <a:xfrm>
              <a:off x="8382817" y="2191554"/>
              <a:ext cx="435429" cy="406400"/>
            </a:xfrm>
            <a:prstGeom prst="downArrow">
              <a:avLst/>
            </a:prstGeom>
            <a:solidFill>
              <a:schemeClr val="tx2"/>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62500" lnSpcReduction="20000"/>
            </a:bodyPr>
            <a:lstStyle/>
            <a:p>
              <a:pPr algn="ctr" defTabSz="1461590" fontAlgn="base">
                <a:spcBef>
                  <a:spcPct val="0"/>
                </a:spcBef>
                <a:spcAft>
                  <a:spcPct val="0"/>
                </a:spcAft>
              </a:pPr>
              <a:endParaRPr lang="en-US" dirty="0" smtClean="0">
                <a:latin typeface="Arial" charset="0"/>
                <a:cs typeface="Arial" charset="0"/>
              </a:endParaRPr>
            </a:p>
          </p:txBody>
        </p:sp>
      </p:grpSp>
      <p:sp>
        <p:nvSpPr>
          <p:cNvPr id="24" name="Down Arrow 23"/>
          <p:cNvSpPr/>
          <p:nvPr/>
        </p:nvSpPr>
        <p:spPr bwMode="auto">
          <a:xfrm>
            <a:off x="6576571" y="2199362"/>
            <a:ext cx="435429" cy="406400"/>
          </a:xfrm>
          <a:prstGeom prst="downArrow">
            <a:avLst/>
          </a:prstGeom>
          <a:solidFill>
            <a:schemeClr val="tx2"/>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625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5" name="Down Arrow 24"/>
          <p:cNvSpPr/>
          <p:nvPr/>
        </p:nvSpPr>
        <p:spPr bwMode="auto">
          <a:xfrm>
            <a:off x="4793170" y="2199930"/>
            <a:ext cx="435429" cy="406400"/>
          </a:xfrm>
          <a:prstGeom prst="downArrow">
            <a:avLst/>
          </a:prstGeom>
          <a:solidFill>
            <a:schemeClr val="tx2"/>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625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27" name="TextBox 26"/>
          <p:cNvSpPr txBox="1"/>
          <p:nvPr/>
        </p:nvSpPr>
        <p:spPr>
          <a:xfrm>
            <a:off x="8382817" y="1698181"/>
            <a:ext cx="2291012"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Key Stakeholders</a:t>
            </a:r>
          </a:p>
        </p:txBody>
      </p:sp>
    </p:spTree>
    <p:extLst>
      <p:ext uri="{BB962C8B-B14F-4D97-AF65-F5344CB8AC3E}">
        <p14:creationId xmlns:p14="http://schemas.microsoft.com/office/powerpoint/2010/main" val="2123546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500"/>
                                        <p:tgtEl>
                                          <p:spTgt spid="14">
                                            <p:txEl>
                                              <p:pRg st="2" end="2"/>
                                            </p:txEl>
                                          </p:spTgt>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uiExpand="1" build="p"/>
      <p:bldP spid="5" grpId="0"/>
      <p:bldP spid="17" grpId="0"/>
      <p:bldP spid="18" grpId="0"/>
      <p:bldP spid="19" grpId="0"/>
      <p:bldP spid="24" grpId="0" uiExpand="1" animBg="1"/>
      <p:bldP spid="25"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326759" y="2316046"/>
            <a:ext cx="6381523" cy="2687638"/>
          </a:xfrm>
        </p:spPr>
        <p:txBody>
          <a:bodyPr>
            <a:normAutofit/>
          </a:bodyPr>
          <a:lstStyle/>
          <a:p>
            <a:pPr marL="0" indent="0">
              <a:buNone/>
            </a:pPr>
            <a:r>
              <a:rPr lang="en-US" dirty="0" smtClean="0">
                <a:latin typeface="Citrix Sans" panose="020B0503030202020203" pitchFamily="34" charset="0"/>
              </a:rPr>
              <a:t>________ needs a way to ________</a:t>
            </a:r>
          </a:p>
          <a:p>
            <a:pPr marL="0" indent="0">
              <a:buNone/>
            </a:pPr>
            <a:r>
              <a:rPr lang="en-US" sz="1866" dirty="0">
                <a:solidFill>
                  <a:srgbClr val="008BBC"/>
                </a:solidFill>
                <a:latin typeface="Citrix Sans" panose="020B0503030202020203" pitchFamily="34" charset="0"/>
              </a:rPr>
              <a:t>(describe user with adjectives)      </a:t>
            </a:r>
            <a:r>
              <a:rPr lang="en-US" sz="1866" dirty="0" smtClean="0">
                <a:solidFill>
                  <a:srgbClr val="008BBC"/>
                </a:solidFill>
                <a:latin typeface="Citrix Sans" panose="020B0503030202020203" pitchFamily="34" charset="0"/>
              </a:rPr>
              <a:t>  </a:t>
            </a:r>
            <a:r>
              <a:rPr lang="en-US" sz="1866" dirty="0">
                <a:solidFill>
                  <a:srgbClr val="008BBC"/>
                </a:solidFill>
                <a:latin typeface="Citrix Sans" panose="020B0503030202020203" pitchFamily="34" charset="0"/>
              </a:rPr>
              <a:t>(verb)</a:t>
            </a:r>
          </a:p>
          <a:p>
            <a:pPr marL="0" indent="0">
              <a:buNone/>
            </a:pPr>
            <a:endParaRPr lang="en-US" dirty="0" smtClean="0">
              <a:latin typeface="Citrix Sans" panose="020B0503030202020203" pitchFamily="34" charset="0"/>
            </a:endParaRPr>
          </a:p>
          <a:p>
            <a:pPr marL="0" indent="0">
              <a:buNone/>
            </a:pPr>
            <a:r>
              <a:rPr lang="en-US" dirty="0" smtClean="0">
                <a:latin typeface="Citrix Sans" panose="020B0503030202020203" pitchFamily="34" charset="0"/>
              </a:rPr>
              <a:t>because _____________________</a:t>
            </a:r>
          </a:p>
          <a:p>
            <a:pPr marL="0" indent="0">
              <a:buNone/>
            </a:pPr>
            <a:r>
              <a:rPr lang="en-US" sz="1866" dirty="0">
                <a:solidFill>
                  <a:srgbClr val="8064A2"/>
                </a:solidFill>
                <a:latin typeface="Citrix Sans" panose="020B0503030202020203" pitchFamily="34" charset="0"/>
              </a:rPr>
              <a:t>                    </a:t>
            </a:r>
            <a:r>
              <a:rPr lang="en-US" sz="1866" dirty="0" smtClean="0">
                <a:solidFill>
                  <a:srgbClr val="8064A2"/>
                </a:solidFill>
                <a:latin typeface="Citrix Sans" panose="020B0503030202020203" pitchFamily="34" charset="0"/>
              </a:rPr>
              <a:t> </a:t>
            </a:r>
            <a:r>
              <a:rPr lang="en-US" sz="1866" dirty="0">
                <a:solidFill>
                  <a:srgbClr val="008BBC"/>
                </a:solidFill>
                <a:latin typeface="Citrix Sans" panose="020B0503030202020203" pitchFamily="34" charset="0"/>
              </a:rPr>
              <a:t>(</a:t>
            </a:r>
            <a:r>
              <a:rPr lang="en-US" sz="1866" dirty="0" smtClean="0">
                <a:solidFill>
                  <a:srgbClr val="008BBC"/>
                </a:solidFill>
                <a:latin typeface="Citrix Sans" panose="020B0503030202020203" pitchFamily="34" charset="0"/>
              </a:rPr>
              <a:t>insight, problem statement)</a:t>
            </a:r>
            <a:endParaRPr lang="en-US" sz="1866" dirty="0">
              <a:solidFill>
                <a:srgbClr val="008BBC"/>
              </a:solidFill>
              <a:latin typeface="Citrix Sans" panose="020B0503030202020203" pitchFamily="34" charset="0"/>
            </a:endParaRPr>
          </a:p>
        </p:txBody>
      </p:sp>
      <p:sp>
        <p:nvSpPr>
          <p:cNvPr id="7" name="Content Placeholder 4"/>
          <p:cNvSpPr txBox="1">
            <a:spLocks/>
          </p:cNvSpPr>
          <p:nvPr/>
        </p:nvSpPr>
        <p:spPr>
          <a:xfrm>
            <a:off x="411465" y="2873283"/>
            <a:ext cx="4862934" cy="630942"/>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algn="ctr">
              <a:lnSpc>
                <a:spcPts val="4200"/>
              </a:lnSpc>
            </a:pPr>
            <a:r>
              <a:rPr lang="en-US" sz="4000" dirty="0" smtClean="0">
                <a:solidFill>
                  <a:schemeClr val="tx2"/>
                </a:solidFill>
                <a:latin typeface="Citrix Sans" panose="020B0503030202020203" pitchFamily="34" charset="0"/>
              </a:rPr>
              <a:t>Needs Statement</a:t>
            </a:r>
            <a:endParaRPr lang="en-US" sz="4000" dirty="0">
              <a:solidFill>
                <a:schemeClr val="tx2"/>
              </a:solidFill>
              <a:latin typeface="Citrix Sans" panose="020B0503030202020203" pitchFamily="34" charset="0"/>
            </a:endParaRPr>
          </a:p>
        </p:txBody>
      </p:sp>
      <p:sp>
        <p:nvSpPr>
          <p:cNvPr id="8" name="Text Placeholder 3"/>
          <p:cNvSpPr txBox="1">
            <a:spLocks/>
          </p:cNvSpPr>
          <p:nvPr/>
        </p:nvSpPr>
        <p:spPr>
          <a:xfrm>
            <a:off x="701767" y="3489209"/>
            <a:ext cx="4334690" cy="606477"/>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sz="2000" dirty="0">
                <a:solidFill>
                  <a:schemeClr val="tx1">
                    <a:lumMod val="65000"/>
                  </a:schemeClr>
                </a:solidFill>
                <a:latin typeface="Citrix Sans" panose="020B0503030202020203" pitchFamily="34" charset="0"/>
              </a:rPr>
              <a:t>Translating empathy insights into something actionable</a:t>
            </a:r>
          </a:p>
        </p:txBody>
      </p:sp>
      <p:pic>
        <p:nvPicPr>
          <p:cNvPr id="10" name="Picture 9" descr="mindsets.png"/>
          <p:cNvPicPr>
            <a:picLocks noChangeAspect="1"/>
          </p:cNvPicPr>
          <p:nvPr/>
        </p:nvPicPr>
        <p:blipFill rotWithShape="1">
          <a:blip r:embed="rId3">
            <a:extLst>
              <a:ext uri="{28A0092B-C50C-407E-A947-70E740481C1C}">
                <a14:useLocalDpi xmlns:a14="http://schemas.microsoft.com/office/drawing/2010/main" val="0"/>
              </a:ext>
            </a:extLst>
          </a:blip>
          <a:srcRect l="68040" t="9520" b="60992"/>
          <a:stretch/>
        </p:blipFill>
        <p:spPr>
          <a:xfrm>
            <a:off x="1992541" y="4289850"/>
            <a:ext cx="1753141" cy="2076398"/>
          </a:xfrm>
          <a:prstGeom prst="rect">
            <a:avLst/>
          </a:prstGeom>
          <a:solidFill>
            <a:schemeClr val="tx1">
              <a:lumMod val="85000"/>
            </a:schemeClr>
          </a:solidFill>
        </p:spPr>
      </p:pic>
    </p:spTree>
    <p:extLst>
      <p:ext uri="{BB962C8B-B14F-4D97-AF65-F5344CB8AC3E}">
        <p14:creationId xmlns:p14="http://schemas.microsoft.com/office/powerpoint/2010/main" val="67218569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536575" y="3134849"/>
            <a:ext cx="3532188" cy="588303"/>
          </a:xfrm>
        </p:spPr>
        <p:txBody>
          <a:bodyPr/>
          <a:lstStyle/>
          <a:p>
            <a:r>
              <a:rPr lang="en-US" dirty="0" smtClean="0"/>
              <a:t>Agenda</a:t>
            </a:r>
            <a:endParaRPr lang="en-US" dirty="0"/>
          </a:p>
        </p:txBody>
      </p:sp>
      <p:sp>
        <p:nvSpPr>
          <p:cNvPr id="6" name="Text Placeholder 5"/>
          <p:cNvSpPr>
            <a:spLocks noGrp="1"/>
          </p:cNvSpPr>
          <p:nvPr>
            <p:ph type="body" sz="quarter" idx="10"/>
          </p:nvPr>
        </p:nvSpPr>
        <p:spPr>
          <a:xfrm>
            <a:off x="4259263" y="2018344"/>
            <a:ext cx="7589361" cy="2700739"/>
          </a:xfrm>
        </p:spPr>
        <p:txBody>
          <a:bodyPr/>
          <a:lstStyle/>
          <a:p>
            <a:r>
              <a:rPr lang="en-US" dirty="0" smtClean="0">
                <a:latin typeface="Citrix Sans" panose="020B0503030202020203" pitchFamily="34" charset="0"/>
              </a:rPr>
              <a:t>Design Thinking and Empathy</a:t>
            </a:r>
          </a:p>
          <a:p>
            <a:pPr lvl="1"/>
            <a:r>
              <a:rPr lang="en-US" dirty="0" smtClean="0">
                <a:latin typeface="Citrix Sans" panose="020B0503030202020203" pitchFamily="34" charset="0"/>
              </a:rPr>
              <a:t>Why develop empathy?</a:t>
            </a:r>
          </a:p>
          <a:p>
            <a:pPr lvl="1"/>
            <a:r>
              <a:rPr lang="en-US" dirty="0" smtClean="0">
                <a:latin typeface="Citrix Sans" panose="020B0503030202020203" pitchFamily="34" charset="0"/>
              </a:rPr>
              <a:t>Observation and Empathy</a:t>
            </a:r>
          </a:p>
          <a:p>
            <a:r>
              <a:rPr lang="en-US" dirty="0" smtClean="0">
                <a:latin typeface="Citrix Sans" panose="020B0503030202020203" pitchFamily="34" charset="0"/>
              </a:rPr>
              <a:t>Case Study Examples</a:t>
            </a:r>
          </a:p>
          <a:p>
            <a:pPr lvl="1"/>
            <a:r>
              <a:rPr lang="en-US" dirty="0" smtClean="0">
                <a:latin typeface="Citrix Sans" panose="020B0503030202020203" pitchFamily="34" charset="0"/>
              </a:rPr>
              <a:t>Positives, Negatives, Lessons learned</a:t>
            </a:r>
          </a:p>
          <a:p>
            <a:r>
              <a:rPr lang="en-US" dirty="0" smtClean="0">
                <a:latin typeface="Citrix Sans" panose="020B0503030202020203" pitchFamily="34" charset="0"/>
              </a:rPr>
              <a:t>Summary</a:t>
            </a:r>
            <a:endParaRPr lang="en-US" dirty="0">
              <a:latin typeface="Citrix Sans" panose="020B0503030202020203" pitchFamily="34" charset="0"/>
            </a:endParaRPr>
          </a:p>
        </p:txBody>
      </p:sp>
    </p:spTree>
    <p:extLst>
      <p:ext uri="{BB962C8B-B14F-4D97-AF65-F5344CB8AC3E}">
        <p14:creationId xmlns:p14="http://schemas.microsoft.com/office/powerpoint/2010/main" val="115570356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quarter" idx="14"/>
          </p:nvPr>
        </p:nvSpPr>
        <p:spPr>
          <a:xfrm>
            <a:off x="411465" y="2603980"/>
            <a:ext cx="5833760" cy="1169551"/>
          </a:xfrm>
        </p:spPr>
        <p:txBody>
          <a:bodyPr/>
          <a:lstStyle/>
          <a:p>
            <a:pPr marL="0" indent="-119063" algn="ctr">
              <a:lnSpc>
                <a:spcPts val="4200"/>
              </a:lnSpc>
            </a:pPr>
            <a:r>
              <a:rPr lang="en-US" sz="4000" dirty="0" smtClean="0">
                <a:solidFill>
                  <a:schemeClr val="tx2"/>
                </a:solidFill>
                <a:latin typeface="Citrix Sans" panose="020B0503030202020203" pitchFamily="34" charset="0"/>
              </a:rPr>
              <a:t>Involving the Technical Team: How?</a:t>
            </a:r>
            <a:endParaRPr lang="en-US" sz="4000" dirty="0">
              <a:solidFill>
                <a:schemeClr val="tx2"/>
              </a:solidFill>
              <a:latin typeface="Citrix Sans" panose="020B0503030202020203" pitchFamily="34" charset="0"/>
            </a:endParaRPr>
          </a:p>
        </p:txBody>
      </p:sp>
      <p:sp>
        <p:nvSpPr>
          <p:cNvPr id="7" name="Text Placeholder 3"/>
          <p:cNvSpPr txBox="1">
            <a:spLocks/>
          </p:cNvSpPr>
          <p:nvPr/>
        </p:nvSpPr>
        <p:spPr>
          <a:xfrm>
            <a:off x="6497053" y="372597"/>
            <a:ext cx="5486400" cy="5632311"/>
          </a:xfrm>
          <a:prstGeom prst="rect">
            <a:avLst/>
          </a:prstGeom>
        </p:spPr>
        <p:txBody>
          <a:bodyPr vert="horz" wrap="square" lIns="91440" tIns="45720" rIns="91440" bIns="45720" rtlCol="0" anchor="ctr" anchorCtr="0">
            <a:sp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2400"/>
              </a:spcBef>
            </a:pPr>
            <a:r>
              <a:rPr lang="en-US" dirty="0" smtClean="0">
                <a:latin typeface="Citrix Sans" panose="020B0503030202020203" pitchFamily="34" charset="0"/>
              </a:rPr>
              <a:t>Get outside your comfort zone</a:t>
            </a:r>
          </a:p>
          <a:p>
            <a:pPr>
              <a:spcBef>
                <a:spcPts val="2400"/>
              </a:spcBef>
            </a:pPr>
            <a:r>
              <a:rPr lang="en-US" dirty="0" smtClean="0">
                <a:latin typeface="Citrix Sans" panose="020B0503030202020203" pitchFamily="34" charset="0"/>
              </a:rPr>
              <a:t>Participate in interviews</a:t>
            </a:r>
          </a:p>
          <a:p>
            <a:pPr>
              <a:spcBef>
                <a:spcPts val="2400"/>
              </a:spcBef>
            </a:pPr>
            <a:r>
              <a:rPr lang="en-US" dirty="0" smtClean="0">
                <a:latin typeface="Citrix Sans" panose="020B0503030202020203" pitchFamily="34" charset="0"/>
              </a:rPr>
              <a:t>Ask to see the results</a:t>
            </a:r>
          </a:p>
          <a:p>
            <a:pPr>
              <a:spcBef>
                <a:spcPts val="2400"/>
              </a:spcBef>
            </a:pPr>
            <a:r>
              <a:rPr lang="en-US" dirty="0">
                <a:latin typeface="Citrix Sans" panose="020B0503030202020203" pitchFamily="34" charset="0"/>
              </a:rPr>
              <a:t>Ask questions</a:t>
            </a:r>
          </a:p>
          <a:p>
            <a:pPr>
              <a:spcBef>
                <a:spcPts val="2400"/>
              </a:spcBef>
            </a:pPr>
            <a:r>
              <a:rPr lang="en-US" dirty="0" smtClean="0">
                <a:latin typeface="Citrix Sans" panose="020B0503030202020203" pitchFamily="34" charset="0"/>
              </a:rPr>
              <a:t>Expect needs statements, problem statements</a:t>
            </a:r>
          </a:p>
          <a:p>
            <a:pPr>
              <a:spcBef>
                <a:spcPts val="2400"/>
              </a:spcBef>
            </a:pPr>
            <a:r>
              <a:rPr lang="en-US" dirty="0" smtClean="0">
                <a:latin typeface="Citrix Sans" panose="020B0503030202020203" pitchFamily="34" charset="0"/>
              </a:rPr>
              <a:t>Don’t be afraid to share/show partially completed &amp; not pretty work</a:t>
            </a:r>
          </a:p>
          <a:p>
            <a:pPr>
              <a:spcBef>
                <a:spcPts val="2400"/>
              </a:spcBef>
            </a:pPr>
            <a:r>
              <a:rPr lang="en-US" dirty="0">
                <a:latin typeface="Citrix Sans" panose="020B0503030202020203" pitchFamily="34" charset="0"/>
              </a:rPr>
              <a:t>A</a:t>
            </a:r>
            <a:r>
              <a:rPr lang="en-US" dirty="0" smtClean="0">
                <a:latin typeface="Citrix Sans" panose="020B0503030202020203" pitchFamily="34" charset="0"/>
              </a:rPr>
              <a:t>fter </a:t>
            </a:r>
            <a:r>
              <a:rPr lang="en-US" u="sng" dirty="0" smtClean="0">
                <a:latin typeface="Citrix Sans" panose="020B0503030202020203" pitchFamily="34" charset="0"/>
              </a:rPr>
              <a:t>each milestone</a:t>
            </a:r>
            <a:r>
              <a:rPr lang="en-US" dirty="0" smtClean="0">
                <a:latin typeface="Citrix Sans" panose="020B0503030202020203" pitchFamily="34" charset="0"/>
              </a:rPr>
              <a:t>, ask if you are meeting the need</a:t>
            </a:r>
            <a:endParaRPr lang="en-US" dirty="0">
              <a:latin typeface="Citrix Sans" panose="020B0503030202020203" pitchFamily="34" charset="0"/>
            </a:endParaRPr>
          </a:p>
        </p:txBody>
      </p:sp>
      <p:pic>
        <p:nvPicPr>
          <p:cNvPr id="5" name="Picture 2" descr=" - Dilbert by Scott 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46" y="4353937"/>
            <a:ext cx="6114597" cy="1875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txBox="1">
            <a:spLocks/>
          </p:cNvSpPr>
          <p:nvPr/>
        </p:nvSpPr>
        <p:spPr>
          <a:xfrm>
            <a:off x="1020581" y="3747460"/>
            <a:ext cx="4334690" cy="606477"/>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sz="2000" dirty="0">
                <a:solidFill>
                  <a:schemeClr val="tx1">
                    <a:lumMod val="65000"/>
                  </a:schemeClr>
                </a:solidFill>
                <a:latin typeface="Citrix Sans" panose="020B0503030202020203" pitchFamily="34" charset="0"/>
              </a:rPr>
              <a:t>Closing the Gap</a:t>
            </a:r>
          </a:p>
        </p:txBody>
      </p:sp>
    </p:spTree>
    <p:extLst>
      <p:ext uri="{BB962C8B-B14F-4D97-AF65-F5344CB8AC3E}">
        <p14:creationId xmlns:p14="http://schemas.microsoft.com/office/powerpoint/2010/main" val="416597144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6779"/>
            <a:ext cx="12188823" cy="6858911"/>
          </a:xfrm>
          <a:prstGeom prst="rect">
            <a:avLst/>
          </a:prstGeom>
        </p:spPr>
      </p:pic>
      <p:sp>
        <p:nvSpPr>
          <p:cNvPr id="8" name="Title 1"/>
          <p:cNvSpPr txBox="1">
            <a:spLocks/>
          </p:cNvSpPr>
          <p:nvPr/>
        </p:nvSpPr>
        <p:spPr>
          <a:xfrm>
            <a:off x="2" y="1344625"/>
            <a:ext cx="12188823" cy="3253358"/>
          </a:xfrm>
          <a:prstGeom prst="rect">
            <a:avLst/>
          </a:prstGeom>
          <a:solidFill>
            <a:srgbClr val="0070C0">
              <a:alpha val="76863"/>
            </a:srgbClr>
          </a:solidFill>
        </p:spPr>
        <p:txBody>
          <a:bodyPr vert="horz" wrap="square" lIns="180000" tIns="45720" rIns="288000" bIns="45720" rtlCol="0" anchor="ctr">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200" kern="1200" baseline="0" dirty="0">
                <a:solidFill>
                  <a:schemeClr val="bg2"/>
                </a:solidFill>
                <a:effectLst/>
                <a:latin typeface="+mn-lt"/>
                <a:ea typeface="+mn-ea"/>
                <a:cs typeface="+mn-cs"/>
              </a:defRPr>
            </a:lvl1pPr>
          </a:lstStyle>
          <a:p>
            <a:pPr algn="r">
              <a:lnSpc>
                <a:spcPct val="100000"/>
              </a:lnSpc>
            </a:pPr>
            <a:endParaRPr lang="en-AU" dirty="0">
              <a:solidFill>
                <a:schemeClr val="bg1"/>
              </a:solidFill>
              <a:latin typeface="Citrix Sans Light" panose="020B0303030202020203" pitchFamily="34" charset="0"/>
            </a:endParaRPr>
          </a:p>
        </p:txBody>
      </p:sp>
      <p:sp>
        <p:nvSpPr>
          <p:cNvPr id="11" name="Text Placeholder 1"/>
          <p:cNvSpPr txBox="1">
            <a:spLocks/>
          </p:cNvSpPr>
          <p:nvPr/>
        </p:nvSpPr>
        <p:spPr>
          <a:xfrm>
            <a:off x="914162" y="2094141"/>
            <a:ext cx="8988552" cy="1754326"/>
          </a:xfrm>
          <a:prstGeom prst="rect">
            <a:avLst/>
          </a:prstGeom>
        </p:spPr>
        <p:txBody>
          <a:bodyPr/>
          <a:ls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a:lstStyle>
          <a:p>
            <a:r>
              <a:rPr lang="en-US" sz="3600" dirty="0" smtClean="0">
                <a:latin typeface="Citrix Sans" panose="020B0503030202020203" pitchFamily="34" charset="0"/>
              </a:rPr>
              <a:t/>
            </a:r>
            <a:br>
              <a:rPr lang="en-US" sz="3600" dirty="0" smtClean="0">
                <a:latin typeface="Citrix Sans" panose="020B0503030202020203" pitchFamily="34" charset="0"/>
              </a:rPr>
            </a:br>
            <a:r>
              <a:rPr lang="en-US" sz="3600" dirty="0" smtClean="0">
                <a:latin typeface="Citrix Sans" panose="020B0503030202020203" pitchFamily="34" charset="0"/>
              </a:rPr>
              <a:t>Empathy Mapping in Practice</a:t>
            </a:r>
            <a:endParaRPr lang="en-US" sz="3600" dirty="0">
              <a:latin typeface="Citrix Sans" panose="020B0503030202020203" pitchFamily="34" charset="0"/>
            </a:endParaRPr>
          </a:p>
        </p:txBody>
      </p:sp>
      <p:sp>
        <p:nvSpPr>
          <p:cNvPr id="14" name="Text Placeholder 6"/>
          <p:cNvSpPr txBox="1">
            <a:spLocks/>
          </p:cNvSpPr>
          <p:nvPr/>
        </p:nvSpPr>
        <p:spPr>
          <a:xfrm>
            <a:off x="914161" y="3217330"/>
            <a:ext cx="7762559" cy="1092607"/>
          </a:xfrm>
          <a:prstGeom prst="rect">
            <a:avLst/>
          </a:prstGeom>
        </p:spPr>
        <p:txBody>
          <a:bodyPr/>
          <a:ls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a:lstStyle>
          <a:p>
            <a:pPr>
              <a:spcAft>
                <a:spcPts val="600"/>
              </a:spcAft>
            </a:pPr>
            <a:r>
              <a:rPr lang="en-US" sz="2400" dirty="0" smtClean="0">
                <a:solidFill>
                  <a:schemeClr val="tx1">
                    <a:lumMod val="65000"/>
                  </a:schemeClr>
                </a:solidFill>
                <a:latin typeface="Citrix Sans" panose="020B0503030202020203" pitchFamily="34" charset="0"/>
              </a:rPr>
              <a:t>Case Study: Citrix </a:t>
            </a:r>
            <a:r>
              <a:rPr lang="en-US" sz="2400" dirty="0" err="1" smtClean="0">
                <a:solidFill>
                  <a:schemeClr val="tx1">
                    <a:lumMod val="65000"/>
                  </a:schemeClr>
                </a:solidFill>
                <a:latin typeface="Citrix Sans" panose="020B0503030202020203" pitchFamily="34" charset="0"/>
              </a:rPr>
              <a:t>PatientConsult</a:t>
            </a:r>
            <a:endParaRPr lang="en-US" sz="2400" dirty="0" smtClean="0">
              <a:solidFill>
                <a:schemeClr val="tx1">
                  <a:lumMod val="65000"/>
                </a:schemeClr>
              </a:solidFill>
              <a:latin typeface="Citrix Sans" panose="020B0503030202020203" pitchFamily="34" charset="0"/>
            </a:endParaRPr>
          </a:p>
        </p:txBody>
      </p:sp>
    </p:spTree>
    <p:extLst>
      <p:ext uri="{BB962C8B-B14F-4D97-AF65-F5344CB8AC3E}">
        <p14:creationId xmlns:p14="http://schemas.microsoft.com/office/powerpoint/2010/main" val="1635884558"/>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Citrix Sans" panose="020B0503030202020203" pitchFamily="34" charset="0"/>
              </a:rPr>
              <a:t>Initial Assumptions</a:t>
            </a:r>
            <a:endParaRPr lang="en-US" dirty="0">
              <a:latin typeface="Citrix Sans" panose="020B0503030202020203" pitchFamily="34" charset="0"/>
            </a:endParaRPr>
          </a:p>
        </p:txBody>
      </p:sp>
      <p:sp>
        <p:nvSpPr>
          <p:cNvPr id="7" name="Text Placeholder 6"/>
          <p:cNvSpPr>
            <a:spLocks noGrp="1"/>
          </p:cNvSpPr>
          <p:nvPr>
            <p:ph type="body" sz="quarter" idx="16"/>
          </p:nvPr>
        </p:nvSpPr>
        <p:spPr/>
        <p:txBody>
          <a:bodyPr/>
          <a:lstStyle/>
          <a:p>
            <a:r>
              <a:rPr lang="en-US" dirty="0" smtClean="0">
                <a:latin typeface="Citrix Sans" panose="020B0503030202020203" pitchFamily="34" charset="0"/>
              </a:rPr>
              <a:t>What we wanted to test in our initial interviews</a:t>
            </a:r>
            <a:endParaRPr lang="en-US" dirty="0">
              <a:latin typeface="Citrix Sans" panose="020B0503030202020203" pitchFamily="34" charset="0"/>
            </a:endParaRPr>
          </a:p>
        </p:txBody>
      </p:sp>
      <p:sp>
        <p:nvSpPr>
          <p:cNvPr id="8" name="Content Placeholder 7"/>
          <p:cNvSpPr>
            <a:spLocks noGrp="1"/>
          </p:cNvSpPr>
          <p:nvPr>
            <p:ph sz="quarter" idx="20"/>
          </p:nvPr>
        </p:nvSpPr>
        <p:spPr>
          <a:xfrm>
            <a:off x="409575" y="1881188"/>
            <a:ext cx="11364327" cy="1616755"/>
          </a:xfrm>
        </p:spPr>
        <p:txBody>
          <a:bodyPr/>
          <a:lstStyle/>
          <a:p>
            <a:r>
              <a:rPr lang="en-US" dirty="0">
                <a:latin typeface="Citrix Sans" panose="020B0503030202020203" pitchFamily="34" charset="0"/>
              </a:rPr>
              <a:t>Smart treatment workspace that enables a better patient-doctor relationship </a:t>
            </a:r>
            <a:endParaRPr lang="en-US" dirty="0" smtClean="0">
              <a:latin typeface="Citrix Sans" panose="020B0503030202020203" pitchFamily="34" charset="0"/>
            </a:endParaRPr>
          </a:p>
          <a:p>
            <a:r>
              <a:rPr lang="en-US" dirty="0" smtClean="0">
                <a:latin typeface="Citrix Sans" panose="020B0503030202020203" pitchFamily="34" charset="0"/>
              </a:rPr>
              <a:t>….. </a:t>
            </a:r>
            <a:r>
              <a:rPr lang="en-US" dirty="0">
                <a:latin typeface="Citrix Sans" panose="020B0503030202020203" pitchFamily="34" charset="0"/>
              </a:rPr>
              <a:t>(through continuous, just-in time communication in different physical environments</a:t>
            </a:r>
            <a:r>
              <a:rPr lang="en-US" dirty="0" smtClean="0">
                <a:latin typeface="Citrix Sans" panose="020B0503030202020203" pitchFamily="34" charset="0"/>
              </a:rPr>
              <a:t>)</a:t>
            </a:r>
          </a:p>
          <a:p>
            <a:r>
              <a:rPr lang="en-US" dirty="0" smtClean="0">
                <a:latin typeface="Citrix Sans" panose="020B0503030202020203" pitchFamily="34" charset="0"/>
              </a:rPr>
              <a:t>Our Assumptions: </a:t>
            </a:r>
            <a:endParaRPr lang="en-US" dirty="0">
              <a:latin typeface="Citrix Sans" panose="020B0503030202020203" pitchFamily="34" charset="0"/>
            </a:endParaRPr>
          </a:p>
          <a:p>
            <a:endParaRPr lang="en-US" dirty="0"/>
          </a:p>
        </p:txBody>
      </p:sp>
      <p:sp>
        <p:nvSpPr>
          <p:cNvPr id="9" name="TextBox 8"/>
          <p:cNvSpPr txBox="1"/>
          <p:nvPr/>
        </p:nvSpPr>
        <p:spPr>
          <a:xfrm>
            <a:off x="617027" y="4034971"/>
            <a:ext cx="5058059" cy="2339102"/>
          </a:xfrm>
          <a:prstGeom prst="rect">
            <a:avLst/>
          </a:prstGeom>
          <a:noFill/>
        </p:spPr>
        <p:txBody>
          <a:bodyPr wrap="square" rtlCol="0">
            <a:spAutoFit/>
          </a:bodyPr>
          <a:lstStyle/>
          <a:p>
            <a:r>
              <a:rPr lang="en-US" sz="2000" b="1" dirty="0" smtClean="0">
                <a:latin typeface="Citrix Sans" panose="020B0503030202020203" pitchFamily="34" charset="0"/>
              </a:rPr>
              <a:t>Our Customer</a:t>
            </a:r>
            <a:endParaRPr lang="en-US" sz="2000" dirty="0" smtClean="0">
              <a:latin typeface="Citrix Sans" panose="020B0503030202020203" pitchFamily="34" charset="0"/>
            </a:endParaRPr>
          </a:p>
          <a:p>
            <a:r>
              <a:rPr lang="en-US" dirty="0" smtClean="0">
                <a:latin typeface="Citrix Sans" panose="020B0503030202020203" pitchFamily="34" charset="0"/>
              </a:rPr>
              <a:t>We believe that our customer is a </a:t>
            </a:r>
            <a:r>
              <a:rPr lang="en-US" b="1" dirty="0" smtClean="0">
                <a:solidFill>
                  <a:srgbClr val="008BBC"/>
                </a:solidFill>
                <a:latin typeface="Citrix Sans" panose="020B0503030202020203" pitchFamily="34" charset="0"/>
              </a:rPr>
              <a:t>private practice clinician treating at home patients and non-urgent needs</a:t>
            </a:r>
          </a:p>
          <a:p>
            <a:endParaRPr lang="en-US" dirty="0" smtClean="0">
              <a:latin typeface="Citrix Sans" panose="020B0503030202020203" pitchFamily="34" charset="0"/>
            </a:endParaRPr>
          </a:p>
          <a:p>
            <a:endParaRPr lang="en-US" dirty="0">
              <a:latin typeface="Citrix Sans" panose="020B0503030202020203" pitchFamily="34" charset="0"/>
            </a:endParaRPr>
          </a:p>
          <a:p>
            <a:endParaRPr lang="en-US" dirty="0">
              <a:latin typeface="Citrix Sans" panose="020B0503030202020203" pitchFamily="34" charset="0"/>
            </a:endParaRPr>
          </a:p>
        </p:txBody>
      </p:sp>
      <p:sp>
        <p:nvSpPr>
          <p:cNvPr id="10" name="TextBox 9"/>
          <p:cNvSpPr txBox="1"/>
          <p:nvPr/>
        </p:nvSpPr>
        <p:spPr>
          <a:xfrm>
            <a:off x="6560457" y="4072083"/>
            <a:ext cx="5213445" cy="2985433"/>
          </a:xfrm>
          <a:prstGeom prst="rect">
            <a:avLst/>
          </a:prstGeom>
          <a:noFill/>
        </p:spPr>
        <p:txBody>
          <a:bodyPr wrap="square" rtlCol="0">
            <a:spAutoFit/>
          </a:bodyPr>
          <a:lstStyle/>
          <a:p>
            <a:r>
              <a:rPr lang="en-US" sz="2000" b="1" dirty="0" smtClean="0">
                <a:latin typeface="Citrix Sans" panose="020B0503030202020203" pitchFamily="34" charset="0"/>
              </a:rPr>
              <a:t>Their Needs</a:t>
            </a:r>
          </a:p>
          <a:p>
            <a:pPr marL="285750" indent="-285750">
              <a:buFont typeface="Arial"/>
              <a:buChar char="•"/>
            </a:pPr>
            <a:r>
              <a:rPr lang="en-US" dirty="0" smtClean="0">
                <a:latin typeface="Citrix Sans" panose="020B0503030202020203" pitchFamily="34" charset="0"/>
              </a:rPr>
              <a:t>Want to </a:t>
            </a:r>
            <a:r>
              <a:rPr lang="en-US" b="1" dirty="0" smtClean="0">
                <a:solidFill>
                  <a:srgbClr val="008BBC"/>
                </a:solidFill>
                <a:latin typeface="Citrix Sans" panose="020B0503030202020203" pitchFamily="34" charset="0"/>
              </a:rPr>
              <a:t>see more patients </a:t>
            </a:r>
            <a:r>
              <a:rPr lang="en-US" dirty="0" smtClean="0">
                <a:latin typeface="Citrix Sans" panose="020B0503030202020203" pitchFamily="34" charset="0"/>
              </a:rPr>
              <a:t>to increase productivity</a:t>
            </a:r>
          </a:p>
          <a:p>
            <a:pPr marL="285750" indent="-285750">
              <a:buFont typeface="Arial"/>
              <a:buChar char="•"/>
            </a:pPr>
            <a:r>
              <a:rPr lang="en-US" dirty="0" smtClean="0">
                <a:latin typeface="Citrix Sans" panose="020B0503030202020203" pitchFamily="34" charset="0"/>
              </a:rPr>
              <a:t>Easier ways to </a:t>
            </a:r>
            <a:r>
              <a:rPr lang="en-US" b="1" dirty="0" smtClean="0">
                <a:solidFill>
                  <a:srgbClr val="008BBC"/>
                </a:solidFill>
                <a:latin typeface="Citrix Sans" panose="020B0503030202020203" pitchFamily="34" charset="0"/>
              </a:rPr>
              <a:t>collaborate across distance</a:t>
            </a:r>
          </a:p>
          <a:p>
            <a:pPr marL="285750" indent="-285750">
              <a:buFont typeface="Arial"/>
              <a:buChar char="•"/>
            </a:pPr>
            <a:r>
              <a:rPr lang="en-US" b="1" dirty="0" smtClean="0">
                <a:solidFill>
                  <a:srgbClr val="008BBC"/>
                </a:solidFill>
                <a:latin typeface="Citrix Sans" panose="020B0503030202020203" pitchFamily="34" charset="0"/>
              </a:rPr>
              <a:t>Better relationships </a:t>
            </a:r>
            <a:r>
              <a:rPr lang="en-US" dirty="0" smtClean="0">
                <a:latin typeface="Citrix Sans" panose="020B0503030202020203" pitchFamily="34" charset="0"/>
              </a:rPr>
              <a:t>with their patients</a:t>
            </a:r>
          </a:p>
          <a:p>
            <a:endParaRPr lang="en-US" dirty="0">
              <a:latin typeface="Citrix Sans" panose="020B0503030202020203" pitchFamily="34" charset="0"/>
            </a:endParaRPr>
          </a:p>
          <a:p>
            <a:endParaRPr lang="en-US" dirty="0">
              <a:latin typeface="Citrix Sans" panose="020B0503030202020203" pitchFamily="34" charset="0"/>
            </a:endParaRPr>
          </a:p>
        </p:txBody>
      </p:sp>
    </p:spTree>
    <p:extLst>
      <p:ext uri="{BB962C8B-B14F-4D97-AF65-F5344CB8AC3E}">
        <p14:creationId xmlns:p14="http://schemas.microsoft.com/office/powerpoint/2010/main" val="1007806767"/>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p:cNvSpPr>
          <p:nvPr/>
        </p:nvSpPr>
        <p:spPr bwMode="auto">
          <a:xfrm>
            <a:off x="5926283" y="6508945"/>
            <a:ext cx="321387" cy="258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8814">
              <a:defRPr/>
            </a:pPr>
            <a:fld id="{0A0285CD-B414-8E44-A0ED-FCEA778F02FD}" type="slidenum">
              <a:rPr lang="en-US" sz="1466">
                <a:latin typeface="Gill Sans" charset="0"/>
                <a:cs typeface="Gill Sans" charset="0"/>
                <a:sym typeface="Gill Sans" charset="0"/>
              </a:rPr>
              <a:pPr algn="ctr" defTabSz="488814">
                <a:defRPr/>
              </a:pPr>
              <a:t>23</a:t>
            </a:fld>
            <a:endParaRPr lang="en-US" sz="2799">
              <a:cs typeface="Helvetica" charset="0"/>
            </a:endParaRPr>
          </a:p>
        </p:txBody>
      </p:sp>
      <p:sp>
        <p:nvSpPr>
          <p:cNvPr id="4" name="Rectangle 3"/>
          <p:cNvSpPr/>
          <p:nvPr/>
        </p:nvSpPr>
        <p:spPr>
          <a:xfrm>
            <a:off x="411480" y="1560079"/>
            <a:ext cx="8081276" cy="5078313"/>
          </a:xfrm>
          <a:prstGeom prst="rect">
            <a:avLst/>
          </a:prstGeom>
        </p:spPr>
        <p:txBody>
          <a:bodyPr wrap="square">
            <a:spAutoFit/>
          </a:bodyPr>
          <a:lstStyle/>
          <a:p>
            <a:pPr>
              <a:spcAft>
                <a:spcPts val="1200"/>
              </a:spcAft>
              <a:defRPr/>
            </a:pPr>
            <a:r>
              <a:rPr lang="en-US" sz="2400" u="sng" dirty="0" smtClean="0">
                <a:latin typeface="Citrix Sans"/>
                <a:cs typeface="Citrix Sans"/>
                <a:sym typeface="Arial" charset="0"/>
              </a:rPr>
              <a:t>Interview Script: User Profiling</a:t>
            </a:r>
          </a:p>
          <a:p>
            <a:pPr marL="380905" indent="-380905">
              <a:spcAft>
                <a:spcPts val="1200"/>
              </a:spcAft>
              <a:buFont typeface="Arial"/>
              <a:buChar char="•"/>
              <a:defRPr/>
            </a:pPr>
            <a:r>
              <a:rPr lang="en-US" sz="2000" dirty="0" smtClean="0">
                <a:latin typeface="Citrix Sans"/>
                <a:cs typeface="Citrix Sans"/>
                <a:sym typeface="Arial" charset="0"/>
              </a:rPr>
              <a:t>Can </a:t>
            </a:r>
            <a:r>
              <a:rPr lang="en-US" sz="2000" dirty="0">
                <a:latin typeface="Citrix Sans"/>
                <a:cs typeface="Citrix Sans"/>
                <a:sym typeface="Arial" charset="0"/>
              </a:rPr>
              <a:t>you tell me a little about what you are responsible for?</a:t>
            </a:r>
          </a:p>
          <a:p>
            <a:pPr marL="380905" indent="-380905">
              <a:spcAft>
                <a:spcPts val="1200"/>
              </a:spcAft>
              <a:buFont typeface="Arial"/>
              <a:buChar char="•"/>
              <a:defRPr/>
            </a:pPr>
            <a:r>
              <a:rPr lang="en-US" sz="2000" dirty="0">
                <a:latin typeface="Citrix Sans"/>
                <a:cs typeface="Citrix Sans"/>
                <a:sym typeface="Arial" charset="0"/>
              </a:rPr>
              <a:t>Walk me through your </a:t>
            </a:r>
            <a:r>
              <a:rPr lang="en-US" sz="2000" i="1" dirty="0">
                <a:latin typeface="Citrix Sans"/>
                <a:cs typeface="Citrix Sans"/>
                <a:sym typeface="Arial" charset="0"/>
              </a:rPr>
              <a:t>typical</a:t>
            </a:r>
            <a:r>
              <a:rPr lang="en-US" sz="2000" dirty="0">
                <a:latin typeface="Citrix Sans"/>
                <a:cs typeface="Citrix Sans"/>
                <a:sym typeface="Arial" charset="0"/>
              </a:rPr>
              <a:t> (a good/bad, yesterday, productive/not) day….</a:t>
            </a:r>
          </a:p>
          <a:p>
            <a:pPr marL="380905" indent="-380905">
              <a:spcAft>
                <a:spcPts val="1200"/>
              </a:spcAft>
              <a:buFont typeface="Arial"/>
              <a:buChar char="•"/>
              <a:defRPr/>
            </a:pPr>
            <a:r>
              <a:rPr lang="en-US" sz="2000" dirty="0">
                <a:latin typeface="Citrix Sans"/>
                <a:cs typeface="Citrix Sans"/>
                <a:sym typeface="Arial" charset="0"/>
              </a:rPr>
              <a:t>What are your top priorities right now?</a:t>
            </a:r>
          </a:p>
          <a:p>
            <a:pPr marL="380905" indent="-380905">
              <a:spcAft>
                <a:spcPts val="1200"/>
              </a:spcAft>
              <a:buFont typeface="Arial"/>
              <a:buChar char="•"/>
              <a:defRPr/>
            </a:pPr>
            <a:r>
              <a:rPr lang="en-US" sz="2000" dirty="0">
                <a:latin typeface="Citrix Sans"/>
                <a:cs typeface="Citrix Sans"/>
                <a:sym typeface="Arial" charset="0"/>
              </a:rPr>
              <a:t>For each priority/ job ask: </a:t>
            </a:r>
          </a:p>
          <a:p>
            <a:pPr marL="990352" lvl="1" indent="-380905">
              <a:spcAft>
                <a:spcPts val="1200"/>
              </a:spcAft>
              <a:buFont typeface="Arial"/>
              <a:buChar char="•"/>
              <a:defRPr/>
            </a:pPr>
            <a:r>
              <a:rPr lang="en-US" sz="2000" dirty="0">
                <a:latin typeface="Citrix Sans"/>
                <a:cs typeface="Citrix Sans"/>
                <a:sym typeface="Arial" charset="0"/>
              </a:rPr>
              <a:t>	What is the goal</a:t>
            </a:r>
          </a:p>
          <a:p>
            <a:pPr marL="990352" lvl="1" indent="-380905">
              <a:spcAft>
                <a:spcPts val="1200"/>
              </a:spcAft>
              <a:buFont typeface="Arial"/>
              <a:buChar char="•"/>
              <a:defRPr/>
            </a:pPr>
            <a:r>
              <a:rPr lang="en-US" sz="2000" dirty="0">
                <a:latin typeface="Citrix Sans"/>
                <a:cs typeface="Citrix Sans"/>
                <a:sym typeface="Arial" charset="0"/>
              </a:rPr>
              <a:t>	What are the biggest challenges you have had </a:t>
            </a:r>
          </a:p>
          <a:p>
            <a:pPr marL="990352" lvl="1" indent="-380905">
              <a:spcAft>
                <a:spcPts val="1200"/>
              </a:spcAft>
              <a:buFont typeface="Arial"/>
              <a:buChar char="•"/>
              <a:defRPr/>
            </a:pPr>
            <a:r>
              <a:rPr lang="en-US" sz="2000" dirty="0">
                <a:latin typeface="Citrix Sans"/>
                <a:cs typeface="Citrix Sans"/>
                <a:sym typeface="Arial" charset="0"/>
              </a:rPr>
              <a:t> 	Can you tell me a little bit about the last time you had this problem?</a:t>
            </a:r>
          </a:p>
          <a:p>
            <a:pPr marL="380905" indent="-380905">
              <a:spcAft>
                <a:spcPts val="1200"/>
              </a:spcAft>
              <a:buFont typeface="Arial"/>
              <a:buChar char="•"/>
              <a:defRPr/>
            </a:pPr>
            <a:r>
              <a:rPr lang="en-US" sz="2000" dirty="0">
                <a:latin typeface="Citrix Sans"/>
                <a:cs typeface="Citrix Sans"/>
                <a:sym typeface="Arial" charset="0"/>
              </a:rPr>
              <a:t>What does a </a:t>
            </a:r>
            <a:r>
              <a:rPr lang="en-US" sz="2000" b="1" u="sng" dirty="0">
                <a:latin typeface="Citrix Sans"/>
                <a:cs typeface="Citrix Sans"/>
                <a:sym typeface="Arial" charset="0"/>
              </a:rPr>
              <a:t>successful doctor-patient relationship </a:t>
            </a:r>
            <a:r>
              <a:rPr lang="en-US" sz="2000" dirty="0">
                <a:latin typeface="Citrix Sans"/>
                <a:cs typeface="Citrix Sans"/>
                <a:sym typeface="Arial" charset="0"/>
              </a:rPr>
              <a:t>look like to you? </a:t>
            </a:r>
          </a:p>
        </p:txBody>
      </p:sp>
      <p:sp>
        <p:nvSpPr>
          <p:cNvPr id="12" name="Title 11"/>
          <p:cNvSpPr>
            <a:spLocks noGrp="1"/>
          </p:cNvSpPr>
          <p:nvPr>
            <p:ph type="title"/>
          </p:nvPr>
        </p:nvSpPr>
        <p:spPr/>
        <p:txBody>
          <a:bodyPr/>
          <a:lstStyle/>
          <a:p>
            <a:r>
              <a:rPr lang="en-US" dirty="0" smtClean="0">
                <a:latin typeface="Citrix Sans" panose="020B0503030202020203" pitchFamily="34" charset="0"/>
              </a:rPr>
              <a:t>Initial Interviews</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Get to know who we are talking to</a:t>
            </a:r>
            <a:endParaRPr lang="en-US" dirty="0">
              <a:latin typeface="Citrix Sans" panose="020B0503030202020203" pitchFamily="34" charset="0"/>
            </a:endParaRPr>
          </a:p>
        </p:txBody>
      </p:sp>
      <p:sp>
        <p:nvSpPr>
          <p:cNvPr id="15" name="Content Placeholder 2"/>
          <p:cNvSpPr txBox="1">
            <a:spLocks/>
          </p:cNvSpPr>
          <p:nvPr/>
        </p:nvSpPr>
        <p:spPr>
          <a:xfrm>
            <a:off x="8138541" y="2135024"/>
            <a:ext cx="3989388" cy="4296730"/>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Initial questions focused on goals &amp; challenges</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We did not ask them what they needed</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We wanted to observe what excited them, what frustrated them</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 </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363130968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p:cNvSpPr>
          <p:nvPr/>
        </p:nvSpPr>
        <p:spPr bwMode="auto">
          <a:xfrm>
            <a:off x="5926283" y="6508945"/>
            <a:ext cx="321387" cy="258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8814">
              <a:defRPr/>
            </a:pPr>
            <a:fld id="{0A0285CD-B414-8E44-A0ED-FCEA778F02FD}" type="slidenum">
              <a:rPr lang="en-US" sz="1466">
                <a:latin typeface="Gill Sans" charset="0"/>
                <a:cs typeface="Gill Sans" charset="0"/>
                <a:sym typeface="Gill Sans" charset="0"/>
              </a:rPr>
              <a:pPr algn="ctr" defTabSz="488814">
                <a:defRPr/>
              </a:pPr>
              <a:t>24</a:t>
            </a:fld>
            <a:endParaRPr lang="en-US" sz="2799">
              <a:cs typeface="Helvetica" charset="0"/>
            </a:endParaRPr>
          </a:p>
        </p:txBody>
      </p:sp>
      <p:sp>
        <p:nvSpPr>
          <p:cNvPr id="12" name="Title 11"/>
          <p:cNvSpPr>
            <a:spLocks noGrp="1"/>
          </p:cNvSpPr>
          <p:nvPr>
            <p:ph type="title"/>
          </p:nvPr>
        </p:nvSpPr>
        <p:spPr/>
        <p:txBody>
          <a:bodyPr/>
          <a:lstStyle/>
          <a:p>
            <a:r>
              <a:rPr lang="en-US" dirty="0" smtClean="0">
                <a:latin typeface="Citrix Sans" panose="020B0503030202020203" pitchFamily="34" charset="0"/>
              </a:rPr>
              <a:t>Initial Interviews- Test #1</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The assumptions/solution test changed as we ramped fidelity of our idea</a:t>
            </a:r>
            <a:endParaRPr lang="en-US" dirty="0">
              <a:latin typeface="Citrix Sans" panose="020B0503030202020203" pitchFamily="34" charset="0"/>
            </a:endParaRPr>
          </a:p>
        </p:txBody>
      </p:sp>
      <p:sp>
        <p:nvSpPr>
          <p:cNvPr id="6" name="Rectangle 5"/>
          <p:cNvSpPr/>
          <p:nvPr/>
        </p:nvSpPr>
        <p:spPr>
          <a:xfrm>
            <a:off x="411481" y="2332599"/>
            <a:ext cx="7208519" cy="3908762"/>
          </a:xfrm>
          <a:prstGeom prst="rect">
            <a:avLst/>
          </a:prstGeom>
        </p:spPr>
        <p:txBody>
          <a:bodyPr wrap="square">
            <a:spAutoFit/>
          </a:bodyPr>
          <a:lstStyle/>
          <a:p>
            <a:r>
              <a:rPr lang="en-US" sz="2400" u="sng" dirty="0">
                <a:latin typeface="Citrix Sans"/>
                <a:cs typeface="Citrix Sans"/>
                <a:sym typeface="Arial" charset="0"/>
              </a:rPr>
              <a:t>Interview Script: </a:t>
            </a:r>
            <a:r>
              <a:rPr lang="en-US" sz="2400" u="sng" dirty="0" smtClean="0">
                <a:latin typeface="Citrix Sans"/>
                <a:cs typeface="Citrix Sans"/>
                <a:sym typeface="Arial" charset="0"/>
              </a:rPr>
              <a:t>Solution Test</a:t>
            </a:r>
            <a:endParaRPr lang="en-US" sz="2400" u="sng" dirty="0">
              <a:latin typeface="Citrix Sans"/>
              <a:cs typeface="Citrix Sans"/>
              <a:sym typeface="Arial" charset="0"/>
            </a:endParaRPr>
          </a:p>
          <a:p>
            <a:endParaRPr lang="en-US" sz="2400" dirty="0" smtClean="0">
              <a:latin typeface="Citrix Sans"/>
              <a:cs typeface="Citrix Sans"/>
            </a:endParaRPr>
          </a:p>
          <a:p>
            <a:r>
              <a:rPr lang="en-US" sz="2000" dirty="0" smtClean="0">
                <a:latin typeface="Citrix Sans"/>
                <a:cs typeface="Citrix Sans"/>
              </a:rPr>
              <a:t>Smart </a:t>
            </a:r>
            <a:r>
              <a:rPr lang="en-US" sz="2000" dirty="0">
                <a:latin typeface="Citrix Sans"/>
                <a:cs typeface="Citrix Sans"/>
              </a:rPr>
              <a:t>treatment workspace that enables a better patient-doctor relationship (through continuous, just-in time communication in different physical environments).</a:t>
            </a:r>
            <a:endParaRPr lang="en-US" sz="2000" b="1" dirty="0">
              <a:latin typeface="Citrix Sans"/>
              <a:cs typeface="Citrix Sans"/>
              <a:sym typeface="Arial" charset="0"/>
            </a:endParaRPr>
          </a:p>
          <a:p>
            <a:pPr>
              <a:defRPr/>
            </a:pPr>
            <a:endParaRPr lang="en-US" sz="2000" b="1" dirty="0">
              <a:latin typeface="Citrix Sans"/>
              <a:cs typeface="Citrix Sans"/>
              <a:sym typeface="Arial" charset="0"/>
            </a:endParaRPr>
          </a:p>
          <a:p>
            <a:pPr marL="457086" indent="-457086">
              <a:buFont typeface="Arial"/>
              <a:buChar char="•"/>
              <a:defRPr/>
            </a:pPr>
            <a:r>
              <a:rPr lang="en-US" sz="2000" dirty="0">
                <a:latin typeface="Citrix Sans"/>
                <a:cs typeface="Citrix Sans"/>
                <a:sym typeface="Arial" charset="0"/>
              </a:rPr>
              <a:t>   Be silent, wait for customer’s first reaction</a:t>
            </a:r>
          </a:p>
          <a:p>
            <a:pPr marL="380905" indent="-380905">
              <a:buFont typeface="Arial"/>
              <a:buChar char="•"/>
              <a:defRPr/>
            </a:pPr>
            <a:r>
              <a:rPr lang="en-US" sz="2000" dirty="0">
                <a:latin typeface="Citrix Sans"/>
                <a:cs typeface="Citrix Sans"/>
                <a:sym typeface="Arial" charset="0"/>
              </a:rPr>
              <a:t>    Ask for feedback, is this clear to them what this means?</a:t>
            </a:r>
          </a:p>
          <a:p>
            <a:pPr marL="380905" indent="-380905">
              <a:buFont typeface="Arial"/>
              <a:buChar char="•"/>
              <a:defRPr/>
            </a:pPr>
            <a:r>
              <a:rPr lang="en-US" sz="2000" dirty="0">
                <a:latin typeface="Citrix Sans"/>
                <a:cs typeface="Citrix Sans"/>
                <a:sym typeface="Arial" charset="0"/>
              </a:rPr>
              <a:t>    Do they like it?  why/ why not.</a:t>
            </a:r>
          </a:p>
          <a:p>
            <a:pPr marL="380905" indent="-380905">
              <a:buFont typeface="Arial"/>
              <a:buChar char="•"/>
              <a:defRPr/>
            </a:pPr>
            <a:r>
              <a:rPr lang="en-US" sz="2000" dirty="0">
                <a:latin typeface="Citrix Sans"/>
                <a:cs typeface="Citrix Sans"/>
                <a:sym typeface="Arial" charset="0"/>
              </a:rPr>
              <a:t>    How would they find out about a solution like this?</a:t>
            </a:r>
          </a:p>
          <a:p>
            <a:pPr marL="380905" indent="-380905">
              <a:buFont typeface="Arial"/>
              <a:buChar char="•"/>
              <a:defRPr/>
            </a:pPr>
            <a:r>
              <a:rPr lang="en-US" sz="2000" dirty="0">
                <a:latin typeface="Citrix Sans"/>
                <a:cs typeface="Citrix Sans"/>
                <a:sym typeface="Arial" charset="0"/>
              </a:rPr>
              <a:t>    Who would be involved in the decision?</a:t>
            </a:r>
          </a:p>
          <a:p>
            <a:pPr marL="380905" indent="-380905">
              <a:buFont typeface="Arial"/>
              <a:buChar char="•"/>
              <a:defRPr/>
            </a:pPr>
            <a:r>
              <a:rPr lang="en-US" sz="2000" dirty="0">
                <a:latin typeface="Citrix Sans"/>
                <a:cs typeface="Citrix Sans"/>
                <a:sym typeface="Arial" charset="0"/>
              </a:rPr>
              <a:t>    Any one else doing this, why, why not?</a:t>
            </a:r>
          </a:p>
        </p:txBody>
      </p:sp>
      <p:sp>
        <p:nvSpPr>
          <p:cNvPr id="7" name="Content Placeholder 2"/>
          <p:cNvSpPr txBox="1">
            <a:spLocks/>
          </p:cNvSpPr>
          <p:nvPr/>
        </p:nvSpPr>
        <p:spPr>
          <a:xfrm>
            <a:off x="7784325" y="3080094"/>
            <a:ext cx="3989388" cy="3177205"/>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The solution test started with a simple statement</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This was used to generate an open ended discussion</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 </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2633971130"/>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p:cNvSpPr>
          <p:nvPr/>
        </p:nvSpPr>
        <p:spPr bwMode="auto">
          <a:xfrm>
            <a:off x="5926283" y="6508945"/>
            <a:ext cx="321387" cy="258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8814">
              <a:defRPr/>
            </a:pPr>
            <a:fld id="{0A0285CD-B414-8E44-A0ED-FCEA778F02FD}" type="slidenum">
              <a:rPr lang="en-US" sz="1466">
                <a:latin typeface="Gill Sans" charset="0"/>
                <a:cs typeface="Gill Sans" charset="0"/>
                <a:sym typeface="Gill Sans" charset="0"/>
              </a:rPr>
              <a:pPr algn="ctr" defTabSz="488814">
                <a:defRPr/>
              </a:pPr>
              <a:t>25</a:t>
            </a:fld>
            <a:endParaRPr lang="en-US" sz="2799">
              <a:cs typeface="Helvetica" charset="0"/>
            </a:endParaRPr>
          </a:p>
        </p:txBody>
      </p:sp>
      <p:sp>
        <p:nvSpPr>
          <p:cNvPr id="12" name="Title 11"/>
          <p:cNvSpPr>
            <a:spLocks noGrp="1"/>
          </p:cNvSpPr>
          <p:nvPr>
            <p:ph type="title"/>
          </p:nvPr>
        </p:nvSpPr>
        <p:spPr/>
        <p:txBody>
          <a:bodyPr/>
          <a:lstStyle/>
          <a:p>
            <a:r>
              <a:rPr lang="en-US" dirty="0" smtClean="0">
                <a:latin typeface="Citrix Sans" panose="020B0503030202020203" pitchFamily="34" charset="0"/>
              </a:rPr>
              <a:t>Initial Interviews- Test #2</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The assumptions/solution test changed as we ramped fidelity of our idea</a:t>
            </a:r>
            <a:endParaRPr lang="en-US" dirty="0">
              <a:latin typeface="Citrix Sans" panose="020B0503030202020203" pitchFamily="34" charset="0"/>
            </a:endParaRPr>
          </a:p>
        </p:txBody>
      </p:sp>
      <p:sp>
        <p:nvSpPr>
          <p:cNvPr id="6" name="Rectangle 5"/>
          <p:cNvSpPr/>
          <p:nvPr/>
        </p:nvSpPr>
        <p:spPr>
          <a:xfrm>
            <a:off x="534289" y="1842899"/>
            <a:ext cx="7550168" cy="4801314"/>
          </a:xfrm>
          <a:prstGeom prst="rect">
            <a:avLst/>
          </a:prstGeom>
        </p:spPr>
        <p:txBody>
          <a:bodyPr wrap="square">
            <a:spAutoFit/>
          </a:bodyPr>
          <a:lstStyle/>
          <a:p>
            <a:r>
              <a:rPr lang="en-US" sz="2400" u="sng" dirty="0">
                <a:latin typeface="Citrix Sans"/>
                <a:cs typeface="Citrix Sans"/>
                <a:sym typeface="Arial" charset="0"/>
              </a:rPr>
              <a:t>Interview Script: Solution Test</a:t>
            </a:r>
          </a:p>
          <a:p>
            <a:pPr marL="457086" indent="-457086">
              <a:buAutoNum type="arabicPeriod"/>
            </a:pPr>
            <a:endParaRPr lang="en-US" sz="2400" dirty="0" smtClean="0">
              <a:latin typeface="Citrix Sans"/>
              <a:cs typeface="Citrix Sans"/>
            </a:endParaRPr>
          </a:p>
          <a:p>
            <a:pPr marL="457086" indent="-457086">
              <a:buAutoNum type="arabicPeriod"/>
            </a:pPr>
            <a:r>
              <a:rPr lang="en-US" sz="2000" dirty="0" err="1" smtClean="0">
                <a:latin typeface="Citrix Sans"/>
                <a:cs typeface="Citrix Sans"/>
              </a:rPr>
              <a:t>SmartSpaces</a:t>
            </a:r>
            <a:r>
              <a:rPr lang="en-US" sz="2000" dirty="0" smtClean="0">
                <a:latin typeface="Citrix Sans"/>
                <a:cs typeface="Citrix Sans"/>
              </a:rPr>
              <a:t> </a:t>
            </a:r>
            <a:r>
              <a:rPr lang="en-US" sz="2000" dirty="0">
                <a:latin typeface="Citrix Sans"/>
                <a:cs typeface="Citrix Sans"/>
              </a:rPr>
              <a:t>helps </a:t>
            </a:r>
            <a:r>
              <a:rPr lang="en-US" sz="2000" b="1" dirty="0">
                <a:latin typeface="Citrix Sans"/>
                <a:cs typeface="Citrix Sans"/>
              </a:rPr>
              <a:t>private practice clinician treating non-urgent </a:t>
            </a:r>
            <a:r>
              <a:rPr lang="en-US" sz="2000" b="1" dirty="0" smtClean="0">
                <a:latin typeface="Citrix Sans"/>
                <a:cs typeface="Citrix Sans"/>
              </a:rPr>
              <a:t>needs see </a:t>
            </a:r>
            <a:r>
              <a:rPr lang="en-US" sz="2000" b="1" dirty="0">
                <a:latin typeface="Citrix Sans"/>
                <a:cs typeface="Citrix Sans"/>
              </a:rPr>
              <a:t>more patients </a:t>
            </a:r>
            <a:r>
              <a:rPr lang="en-US" sz="2000" dirty="0">
                <a:latin typeface="Citrix Sans"/>
                <a:cs typeface="Citrix Sans"/>
              </a:rPr>
              <a:t>to increase productivity. </a:t>
            </a:r>
          </a:p>
          <a:p>
            <a:endParaRPr lang="en-US" sz="2000" dirty="0">
              <a:latin typeface="Citrix Sans"/>
              <a:cs typeface="Citrix Sans"/>
            </a:endParaRPr>
          </a:p>
          <a:p>
            <a:pPr marL="465138" indent="-465138"/>
            <a:r>
              <a:rPr lang="en-US" sz="2000" dirty="0">
                <a:latin typeface="Citrix Sans"/>
                <a:cs typeface="Citrix Sans"/>
              </a:rPr>
              <a:t>2. </a:t>
            </a:r>
            <a:r>
              <a:rPr lang="en-US" sz="2000" dirty="0" smtClean="0">
                <a:latin typeface="Citrix Sans"/>
                <a:cs typeface="Citrix Sans"/>
              </a:rPr>
              <a:t>   </a:t>
            </a:r>
            <a:r>
              <a:rPr lang="en-US" sz="2000" dirty="0" err="1" smtClean="0">
                <a:latin typeface="Citrix Sans"/>
                <a:cs typeface="Citrix Sans"/>
              </a:rPr>
              <a:t>SmartSpaces</a:t>
            </a:r>
            <a:r>
              <a:rPr lang="en-US" sz="2000" dirty="0" smtClean="0">
                <a:latin typeface="Citrix Sans"/>
                <a:cs typeface="Citrix Sans"/>
              </a:rPr>
              <a:t> </a:t>
            </a:r>
            <a:r>
              <a:rPr lang="en-US" sz="2000" dirty="0">
                <a:latin typeface="Citrix Sans"/>
                <a:cs typeface="Citrix Sans"/>
              </a:rPr>
              <a:t>provides </a:t>
            </a:r>
            <a:r>
              <a:rPr lang="en-US" sz="2000" b="1" dirty="0">
                <a:latin typeface="Citrix Sans"/>
                <a:cs typeface="Citrix Sans"/>
              </a:rPr>
              <a:t>private practice clinician treating non-urgent needs </a:t>
            </a:r>
            <a:r>
              <a:rPr lang="en-US" sz="2000" dirty="0">
                <a:latin typeface="Citrix Sans"/>
                <a:cs typeface="Citrix Sans"/>
              </a:rPr>
              <a:t>an easier way to </a:t>
            </a:r>
            <a:r>
              <a:rPr lang="en-US" sz="2000" b="1" dirty="0">
                <a:latin typeface="Citrix Sans"/>
                <a:cs typeface="Citrix Sans"/>
              </a:rPr>
              <a:t>provide care for patients across distance </a:t>
            </a:r>
            <a:r>
              <a:rPr lang="en-US" sz="2000" dirty="0">
                <a:latin typeface="Citrix Sans"/>
                <a:cs typeface="Citrix Sans"/>
              </a:rPr>
              <a:t>and to </a:t>
            </a:r>
            <a:r>
              <a:rPr lang="en-US" sz="2000" b="1" dirty="0">
                <a:latin typeface="Citrix Sans"/>
                <a:cs typeface="Citrix Sans"/>
              </a:rPr>
              <a:t>create better relationships </a:t>
            </a:r>
            <a:r>
              <a:rPr lang="en-US" sz="2000" dirty="0">
                <a:latin typeface="Citrix Sans"/>
                <a:cs typeface="Citrix Sans"/>
              </a:rPr>
              <a:t>with remote patients.</a:t>
            </a:r>
            <a:endParaRPr lang="en-US" sz="2000" b="1" dirty="0">
              <a:latin typeface="Citrix Sans"/>
              <a:cs typeface="Citrix Sans"/>
            </a:endParaRPr>
          </a:p>
          <a:p>
            <a:pPr>
              <a:defRPr/>
            </a:pPr>
            <a:r>
              <a:rPr lang="en-US" sz="1800" dirty="0">
                <a:latin typeface="Citrix Sans"/>
                <a:cs typeface="Citrix Sans"/>
                <a:sym typeface="Arial" charset="0"/>
              </a:rPr>
              <a:t>    </a:t>
            </a:r>
          </a:p>
          <a:p>
            <a:pPr marL="380905" indent="-380905">
              <a:buFont typeface="Arial"/>
              <a:buChar char="•"/>
              <a:defRPr/>
            </a:pPr>
            <a:r>
              <a:rPr lang="en-US" sz="2000" dirty="0">
                <a:latin typeface="Citrix Sans"/>
                <a:cs typeface="Citrix Sans"/>
                <a:sym typeface="Arial" charset="0"/>
              </a:rPr>
              <a:t>Be silent, wait for customer’s first reaction</a:t>
            </a:r>
          </a:p>
          <a:p>
            <a:pPr marL="380905" indent="-380905">
              <a:buFont typeface="Arial"/>
              <a:buChar char="•"/>
              <a:defRPr/>
            </a:pPr>
            <a:r>
              <a:rPr lang="en-US" sz="2000" dirty="0">
                <a:latin typeface="Citrix Sans"/>
                <a:cs typeface="Citrix Sans"/>
                <a:sym typeface="Arial" charset="0"/>
              </a:rPr>
              <a:t>Ask for feedback    </a:t>
            </a:r>
          </a:p>
          <a:p>
            <a:pPr marL="990352" lvl="1" indent="-380905">
              <a:buFont typeface="Arial"/>
              <a:buChar char="•"/>
              <a:defRPr/>
            </a:pPr>
            <a:r>
              <a:rPr lang="en-US" sz="2000" dirty="0">
                <a:latin typeface="Citrix Sans"/>
                <a:cs typeface="Citrix Sans"/>
                <a:sym typeface="Arial" charset="0"/>
              </a:rPr>
              <a:t>How/if this resonates, where does it fit with their overall problems / needs</a:t>
            </a:r>
          </a:p>
          <a:p>
            <a:pPr marL="990352" lvl="1" indent="-380905">
              <a:buFont typeface="Arial"/>
              <a:buChar char="•"/>
              <a:defRPr/>
            </a:pPr>
            <a:r>
              <a:rPr lang="en-US" sz="2000" dirty="0">
                <a:latin typeface="Citrix Sans"/>
                <a:cs typeface="Citrix Sans"/>
                <a:sym typeface="Arial" charset="0"/>
              </a:rPr>
              <a:t>What if anything do you currently do to solve this need</a:t>
            </a:r>
          </a:p>
        </p:txBody>
      </p:sp>
      <p:sp>
        <p:nvSpPr>
          <p:cNvPr id="7" name="Content Placeholder 2"/>
          <p:cNvSpPr txBox="1">
            <a:spLocks/>
          </p:cNvSpPr>
          <p:nvPr/>
        </p:nvSpPr>
        <p:spPr>
          <a:xfrm>
            <a:off x="8084457" y="3080094"/>
            <a:ext cx="3689256" cy="3177205"/>
          </a:xfrm>
          <a:prstGeom prst="rect">
            <a:avLst/>
          </a:prstGeom>
        </p:spPr>
        <p:txBody>
          <a:bodyPr vert="horz" lIns="91440" tIns="45720" rIns="91440" bIns="45720" rtlCol="0">
            <a:normAutofit fontScale="92500"/>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As we learned, we added more detail</a:t>
            </a:r>
          </a:p>
          <a:p>
            <a:pPr marL="234892" lvl="1" indent="0">
              <a:buNone/>
            </a:pPr>
            <a:endParaRPr lang="en-US" sz="2133" dirty="0" smtClean="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….to focus our observations</a:t>
            </a:r>
          </a:p>
          <a:p>
            <a:pPr marL="234892" lvl="1" indent="0">
              <a:buNone/>
            </a:pPr>
            <a:endParaRPr lang="en-US" sz="2133" dirty="0" smtClean="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….to help us generate ideas for our prototype</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 </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4239077935"/>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p:cNvSpPr>
          <p:nvPr/>
        </p:nvSpPr>
        <p:spPr bwMode="auto">
          <a:xfrm>
            <a:off x="5926283" y="6508945"/>
            <a:ext cx="321387" cy="258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8814">
              <a:defRPr/>
            </a:pPr>
            <a:fld id="{0A0285CD-B414-8E44-A0ED-FCEA778F02FD}" type="slidenum">
              <a:rPr lang="en-US" sz="1466">
                <a:latin typeface="Gill Sans" charset="0"/>
                <a:cs typeface="Gill Sans" charset="0"/>
                <a:sym typeface="Gill Sans" charset="0"/>
              </a:rPr>
              <a:pPr algn="ctr" defTabSz="488814">
                <a:defRPr/>
              </a:pPr>
              <a:t>26</a:t>
            </a:fld>
            <a:endParaRPr lang="en-US" sz="2799">
              <a:cs typeface="Helvetica" charset="0"/>
            </a:endParaRPr>
          </a:p>
        </p:txBody>
      </p:sp>
      <p:sp>
        <p:nvSpPr>
          <p:cNvPr id="12" name="Title 11"/>
          <p:cNvSpPr>
            <a:spLocks noGrp="1"/>
          </p:cNvSpPr>
          <p:nvPr>
            <p:ph type="title"/>
          </p:nvPr>
        </p:nvSpPr>
        <p:spPr/>
        <p:txBody>
          <a:bodyPr/>
          <a:lstStyle/>
          <a:p>
            <a:r>
              <a:rPr lang="en-US" dirty="0" smtClean="0">
                <a:latin typeface="Citrix Sans" panose="020B0503030202020203" pitchFamily="34" charset="0"/>
              </a:rPr>
              <a:t>Initial Interviews- Test #3</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The assumptions/solution test changed as we ramped fidelity of our idea</a:t>
            </a:r>
            <a:endParaRPr lang="en-US" dirty="0">
              <a:latin typeface="Citrix Sans" panose="020B0503030202020203" pitchFamily="34" charset="0"/>
            </a:endParaRPr>
          </a:p>
        </p:txBody>
      </p:sp>
      <p:sp>
        <p:nvSpPr>
          <p:cNvPr id="8" name="Rectangle 7"/>
          <p:cNvSpPr/>
          <p:nvPr/>
        </p:nvSpPr>
        <p:spPr>
          <a:xfrm>
            <a:off x="411480" y="2210066"/>
            <a:ext cx="7137932" cy="3785652"/>
          </a:xfrm>
          <a:prstGeom prst="rect">
            <a:avLst/>
          </a:prstGeom>
        </p:spPr>
        <p:txBody>
          <a:bodyPr wrap="square">
            <a:spAutoFit/>
          </a:bodyPr>
          <a:lstStyle/>
          <a:p>
            <a:pPr>
              <a:spcAft>
                <a:spcPts val="1200"/>
              </a:spcAft>
            </a:pPr>
            <a:r>
              <a:rPr lang="en-US" sz="2000" u="sng" dirty="0">
                <a:latin typeface="Citrix Sans"/>
                <a:cs typeface="Citrix Sans"/>
                <a:sym typeface="Arial" charset="0"/>
              </a:rPr>
              <a:t>Interview Script: Solution </a:t>
            </a:r>
            <a:r>
              <a:rPr lang="en-US" sz="2000" u="sng" dirty="0" smtClean="0">
                <a:latin typeface="Citrix Sans"/>
                <a:cs typeface="Citrix Sans"/>
                <a:sym typeface="Arial" charset="0"/>
              </a:rPr>
              <a:t>Drill Down Test</a:t>
            </a:r>
            <a:endParaRPr lang="en-US" sz="2000" u="sng" dirty="0">
              <a:latin typeface="Citrix Sans"/>
              <a:cs typeface="Citrix Sans"/>
              <a:sym typeface="Arial" charset="0"/>
            </a:endParaRPr>
          </a:p>
          <a:p>
            <a:pPr marL="609448" indent="-609448">
              <a:spcAft>
                <a:spcPts val="1200"/>
              </a:spcAft>
              <a:buFont typeface="+mj-lt"/>
              <a:buAutoNum type="arabicPeriod"/>
            </a:pPr>
            <a:r>
              <a:rPr lang="en-US" sz="1800" dirty="0" smtClean="0">
                <a:latin typeface="Citrix Sans"/>
                <a:cs typeface="Citrix Sans"/>
              </a:rPr>
              <a:t>Secure </a:t>
            </a:r>
            <a:r>
              <a:rPr lang="en-US" sz="1800" dirty="0">
                <a:latin typeface="Citrix Sans"/>
                <a:cs typeface="Citrix Sans"/>
              </a:rPr>
              <a:t>communication image sharing platform</a:t>
            </a:r>
          </a:p>
          <a:p>
            <a:pPr marL="609448" indent="-609448">
              <a:spcAft>
                <a:spcPts val="1200"/>
              </a:spcAft>
              <a:buFont typeface="+mj-lt"/>
              <a:buAutoNum type="arabicPeriod"/>
            </a:pPr>
            <a:r>
              <a:rPr lang="en-US" sz="1800" dirty="0">
                <a:latin typeface="Citrix Sans"/>
                <a:cs typeface="Citrix Sans"/>
              </a:rPr>
              <a:t>Online accessible platform: smart appointments, wearables, virtual appointments, patient background - all in a single platform. A new way to see your doc/patient </a:t>
            </a:r>
          </a:p>
          <a:p>
            <a:pPr marL="609448" indent="-609448">
              <a:spcAft>
                <a:spcPts val="1200"/>
              </a:spcAft>
              <a:buFont typeface="+mj-lt"/>
              <a:buAutoNum type="arabicPeriod"/>
            </a:pPr>
            <a:r>
              <a:rPr lang="en-US" sz="1800" dirty="0">
                <a:latin typeface="Citrix Sans"/>
                <a:cs typeface="Citrix Sans"/>
              </a:rPr>
              <a:t>Create a outpatient care plan app (what patient needs to do, check off when done)</a:t>
            </a:r>
          </a:p>
          <a:p>
            <a:pPr marL="609448" indent="-609448">
              <a:spcAft>
                <a:spcPts val="1200"/>
              </a:spcAft>
              <a:buFont typeface="+mj-lt"/>
              <a:buAutoNum type="arabicPeriod"/>
            </a:pPr>
            <a:r>
              <a:rPr lang="en-US" sz="1800" dirty="0">
                <a:latin typeface="Citrix Sans"/>
                <a:cs typeface="Citrix Sans"/>
              </a:rPr>
              <a:t>Pop-up for non-urgent care: create a pop-up space similar to KP/Target one for non-urgent care with a secure tablet solution for pic-taking, labs/info/results transmission, doc consultation, best practices, teleprompters</a:t>
            </a:r>
            <a:endParaRPr lang="en-US" sz="1800" dirty="0">
              <a:solidFill>
                <a:srgbClr val="232323"/>
              </a:solidFill>
              <a:latin typeface="Citrix Sans"/>
              <a:cs typeface="Citrix Sans"/>
              <a:sym typeface="Arial" charset="0"/>
            </a:endParaRPr>
          </a:p>
        </p:txBody>
      </p:sp>
      <p:sp>
        <p:nvSpPr>
          <p:cNvPr id="9" name="Content Placeholder 2"/>
          <p:cNvSpPr txBox="1">
            <a:spLocks/>
          </p:cNvSpPr>
          <p:nvPr/>
        </p:nvSpPr>
        <p:spPr>
          <a:xfrm>
            <a:off x="8200571" y="3080094"/>
            <a:ext cx="3573142" cy="3177205"/>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We used learnings to find specific ideas to test, to observe reactions to </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 </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296129010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78828"/>
            <a:ext cx="11553600" cy="985840"/>
          </a:xfrm>
        </p:spPr>
        <p:txBody>
          <a:bodyPr>
            <a:normAutofit/>
          </a:bodyPr>
          <a:lstStyle/>
          <a:p>
            <a:r>
              <a:rPr lang="en-US" dirty="0" smtClean="0">
                <a:latin typeface="Citrix Sans" panose="020B0503030202020203" pitchFamily="34" charset="0"/>
              </a:rPr>
              <a:t>Initial Evidence</a:t>
            </a:r>
            <a:endParaRPr lang="en-US" dirty="0">
              <a:latin typeface="Citrix Sans" panose="020B0503030202020203" pitchFamily="34" charset="0"/>
            </a:endParaRPr>
          </a:p>
        </p:txBody>
      </p:sp>
      <p:sp>
        <p:nvSpPr>
          <p:cNvPr id="3" name="Content Placeholder 2"/>
          <p:cNvSpPr>
            <a:spLocks noGrp="1"/>
          </p:cNvSpPr>
          <p:nvPr>
            <p:ph idx="4294967295"/>
          </p:nvPr>
        </p:nvSpPr>
        <p:spPr>
          <a:xfrm>
            <a:off x="0" y="2192338"/>
            <a:ext cx="3989388" cy="3933825"/>
          </a:xfrm>
        </p:spPr>
        <p:txBody>
          <a:bodyPr>
            <a:normAutofit/>
          </a:bodyPr>
          <a:lstStyle/>
          <a:p>
            <a:r>
              <a:rPr lang="en-US" sz="2666" dirty="0">
                <a:latin typeface="Citrix Sans" panose="020B0503030202020203" pitchFamily="34" charset="0"/>
              </a:rPr>
              <a:t>Interview synthesis:</a:t>
            </a:r>
          </a:p>
          <a:p>
            <a:pPr marL="531151" lvl="1" indent="-296259"/>
            <a:r>
              <a:rPr lang="en-US" sz="2133" dirty="0" smtClean="0">
                <a:latin typeface="Citrix Sans" panose="020B0503030202020203" pitchFamily="34" charset="0"/>
              </a:rPr>
              <a:t>Organized reactions to initial statement into use cases </a:t>
            </a:r>
          </a:p>
        </p:txBody>
      </p:sp>
      <p:pic>
        <p:nvPicPr>
          <p:cNvPr id="4" name="Picture 3"/>
          <p:cNvPicPr>
            <a:picLocks noChangeAspect="1"/>
          </p:cNvPicPr>
          <p:nvPr/>
        </p:nvPicPr>
        <p:blipFill rotWithShape="1">
          <a:blip r:embed="rId2"/>
          <a:srcRect l="46519" t="27879" r="1600" b="11444"/>
          <a:stretch/>
        </p:blipFill>
        <p:spPr>
          <a:xfrm>
            <a:off x="4255137" y="291020"/>
            <a:ext cx="7933688" cy="6059252"/>
          </a:xfrm>
          <a:prstGeom prst="rect">
            <a:avLst/>
          </a:prstGeom>
        </p:spPr>
      </p:pic>
      <p:sp>
        <p:nvSpPr>
          <p:cNvPr id="5" name="TextBox 4"/>
          <p:cNvSpPr txBox="1"/>
          <p:nvPr/>
        </p:nvSpPr>
        <p:spPr>
          <a:xfrm>
            <a:off x="5001387" y="6399844"/>
            <a:ext cx="6441187" cy="338554"/>
          </a:xfrm>
          <a:prstGeom prst="rect">
            <a:avLst/>
          </a:prstGeom>
          <a:noFill/>
        </p:spPr>
        <p:txBody>
          <a:bodyPr wrap="none" rtlCol="0">
            <a:spAutoFit/>
          </a:bodyPr>
          <a:lstStyle/>
          <a:p>
            <a:r>
              <a:rPr lang="en-US" sz="1600" dirty="0">
                <a:solidFill>
                  <a:schemeClr val="tx1">
                    <a:lumMod val="50000"/>
                    <a:lumOff val="50000"/>
                  </a:schemeClr>
                </a:solidFill>
              </a:rPr>
              <a:t>Green= good reaction, pink= neutral reaction, blue=negative reaction</a:t>
            </a:r>
          </a:p>
        </p:txBody>
      </p:sp>
    </p:spTree>
    <p:extLst>
      <p:ext uri="{BB962C8B-B14F-4D97-AF65-F5344CB8AC3E}">
        <p14:creationId xmlns:p14="http://schemas.microsoft.com/office/powerpoint/2010/main" val="383840841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itrix Sans" panose="020B0503030202020203" pitchFamily="34" charset="0"/>
              </a:rPr>
              <a:t>Initial Evidence</a:t>
            </a:r>
            <a:endParaRPr lang="en-US" dirty="0">
              <a:latin typeface="Citrix Sans" panose="020B0503030202020203" pitchFamily="34" charset="0"/>
            </a:endParaRPr>
          </a:p>
        </p:txBody>
      </p:sp>
      <p:pic>
        <p:nvPicPr>
          <p:cNvPr id="3" name="Picture 2"/>
          <p:cNvPicPr>
            <a:picLocks noChangeAspect="1"/>
          </p:cNvPicPr>
          <p:nvPr/>
        </p:nvPicPr>
        <p:blipFill rotWithShape="1">
          <a:blip r:embed="rId3"/>
          <a:srcRect l="17429" t="23387" r="2625" b="6212"/>
          <a:stretch/>
        </p:blipFill>
        <p:spPr>
          <a:xfrm>
            <a:off x="4054631" y="1260528"/>
            <a:ext cx="8016497" cy="4609875"/>
          </a:xfrm>
          <a:prstGeom prst="rect">
            <a:avLst/>
          </a:prstGeom>
        </p:spPr>
      </p:pic>
      <p:sp>
        <p:nvSpPr>
          <p:cNvPr id="6" name="TextBox 5"/>
          <p:cNvSpPr txBox="1"/>
          <p:nvPr/>
        </p:nvSpPr>
        <p:spPr>
          <a:xfrm>
            <a:off x="5157111" y="5956886"/>
            <a:ext cx="6441187" cy="338554"/>
          </a:xfrm>
          <a:prstGeom prst="rect">
            <a:avLst/>
          </a:prstGeom>
          <a:noFill/>
        </p:spPr>
        <p:txBody>
          <a:bodyPr wrap="none" rtlCol="0">
            <a:spAutoFit/>
          </a:bodyPr>
          <a:lstStyle/>
          <a:p>
            <a:r>
              <a:rPr lang="en-US" sz="1600" dirty="0">
                <a:solidFill>
                  <a:schemeClr val="tx1">
                    <a:lumMod val="50000"/>
                    <a:lumOff val="50000"/>
                  </a:schemeClr>
                </a:solidFill>
              </a:rPr>
              <a:t>Green= good reaction, pink= neutral reaction, blue=negative reaction</a:t>
            </a:r>
          </a:p>
        </p:txBody>
      </p:sp>
      <p:sp>
        <p:nvSpPr>
          <p:cNvPr id="7" name="Content Placeholder 2"/>
          <p:cNvSpPr txBox="1">
            <a:spLocks/>
          </p:cNvSpPr>
          <p:nvPr/>
        </p:nvSpPr>
        <p:spPr>
          <a:xfrm>
            <a:off x="0" y="2192338"/>
            <a:ext cx="3989388" cy="3933825"/>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sz="2666" dirty="0" smtClean="0">
                <a:latin typeface="Citrix Sans" panose="020B0503030202020203" pitchFamily="34" charset="0"/>
              </a:rPr>
              <a:t>Interview synthesis:</a:t>
            </a:r>
          </a:p>
          <a:p>
            <a:pPr marL="531151" lvl="1" indent="-296259"/>
            <a:r>
              <a:rPr lang="en-US" sz="2133" dirty="0" smtClean="0">
                <a:latin typeface="Citrix Sans" panose="020B0503030202020203" pitchFamily="34" charset="0"/>
              </a:rPr>
              <a:t>Captured reactions to solution test</a:t>
            </a:r>
          </a:p>
          <a:p>
            <a:pPr marL="531151" lvl="1" indent="-296259"/>
            <a:r>
              <a:rPr lang="en-US" sz="2133" dirty="0" smtClean="0">
                <a:latin typeface="Citrix Sans" panose="020B0503030202020203" pitchFamily="34" charset="0"/>
              </a:rPr>
              <a:t>Measured emotional reactions</a:t>
            </a:r>
          </a:p>
          <a:p>
            <a:pPr marL="531151" lvl="1" indent="-296259"/>
            <a:r>
              <a:rPr lang="en-US" sz="2133" dirty="0" smtClean="0">
                <a:latin typeface="Citrix Sans" panose="020B0503030202020203" pitchFamily="34" charset="0"/>
              </a:rPr>
              <a:t>Captured problem statements</a:t>
            </a:r>
            <a:endParaRPr lang="en-US" sz="2133" dirty="0">
              <a:latin typeface="Citrix Sans" panose="020B0503030202020203" pitchFamily="34" charset="0"/>
            </a:endParaRPr>
          </a:p>
        </p:txBody>
      </p:sp>
    </p:spTree>
    <p:extLst>
      <p:ext uri="{BB962C8B-B14F-4D97-AF65-F5344CB8AC3E}">
        <p14:creationId xmlns:p14="http://schemas.microsoft.com/office/powerpoint/2010/main" val="268551743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itrix Sans" panose="020B0503030202020203" pitchFamily="34" charset="0"/>
              </a:rPr>
              <a:t>Stakeholder Chain</a:t>
            </a:r>
            <a:endParaRPr lang="en-US" dirty="0">
              <a:latin typeface="Citrix Sans" panose="020B0503030202020203" pitchFamily="34" charset="0"/>
            </a:endParaRPr>
          </a:p>
        </p:txBody>
      </p:sp>
      <p:sp>
        <p:nvSpPr>
          <p:cNvPr id="3" name="Text Placeholder 2"/>
          <p:cNvSpPr>
            <a:spLocks noGrp="1"/>
          </p:cNvSpPr>
          <p:nvPr>
            <p:ph type="body" sz="quarter" idx="16"/>
          </p:nvPr>
        </p:nvSpPr>
        <p:spPr/>
        <p:txBody>
          <a:bodyPr/>
          <a:lstStyle/>
          <a:p>
            <a:r>
              <a:rPr lang="en-US" dirty="0" smtClean="0">
                <a:latin typeface="Citrix Sans" panose="020B0503030202020203" pitchFamily="34" charset="0"/>
              </a:rPr>
              <a:t>Based on initial interviews, we developed our stakeholder chain</a:t>
            </a:r>
            <a:endParaRPr lang="en-US" dirty="0">
              <a:latin typeface="Citrix Sans" panose="020B0503030202020203" pitchFamily="34" charset="0"/>
            </a:endParaRPr>
          </a:p>
        </p:txBody>
      </p:sp>
      <p:pic>
        <p:nvPicPr>
          <p:cNvPr id="5" name="Picture 4"/>
          <p:cNvPicPr>
            <a:picLocks noChangeAspect="1"/>
          </p:cNvPicPr>
          <p:nvPr/>
        </p:nvPicPr>
        <p:blipFill rotWithShape="1">
          <a:blip r:embed="rId3"/>
          <a:srcRect l="18038" t="22241" r="1801" b="58795"/>
          <a:stretch/>
        </p:blipFill>
        <p:spPr>
          <a:xfrm>
            <a:off x="-1" y="2264581"/>
            <a:ext cx="12188825" cy="1909709"/>
          </a:xfrm>
          <a:prstGeom prst="rect">
            <a:avLst/>
          </a:prstGeom>
        </p:spPr>
      </p:pic>
      <p:cxnSp>
        <p:nvCxnSpPr>
          <p:cNvPr id="23" name="Straight Arrow Connector 22"/>
          <p:cNvCxnSpPr/>
          <p:nvPr/>
        </p:nvCxnSpPr>
        <p:spPr>
          <a:xfrm flipH="1" flipV="1">
            <a:off x="9594795" y="3221525"/>
            <a:ext cx="316502" cy="1340843"/>
          </a:xfrm>
          <a:prstGeom prst="straightConnector1">
            <a:avLst/>
          </a:prstGeom>
          <a:ln>
            <a:solidFill>
              <a:srgbClr val="008BBC"/>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981179" y="4707209"/>
            <a:ext cx="3860234" cy="492314"/>
          </a:xfrm>
          <a:prstGeom prst="rect">
            <a:avLst/>
          </a:prstGeom>
        </p:spPr>
        <p:txBody>
          <a:bodyPr anchor="ctr">
            <a:noAutofit/>
          </a:bodyPr>
          <a:lstStyle>
            <a:defPPr>
              <a:defRPr lang="en-US"/>
            </a:defPPr>
            <a:lvl1pPr indent="0" algn="ctr">
              <a:spcBef>
                <a:spcPct val="20000"/>
              </a:spcBef>
              <a:buFont typeface="Arial"/>
              <a:buNone/>
              <a:defRPr>
                <a:solidFill>
                  <a:schemeClr val="bg1">
                    <a:lumMod val="50000"/>
                  </a:schemeClr>
                </a:solidFill>
                <a:latin typeface="Citrix Sans Light"/>
                <a:cs typeface="Citrix Sans Light"/>
              </a:defRPr>
            </a:lvl1pPr>
            <a:lvl2pPr marL="742950" indent="-285750">
              <a:spcBef>
                <a:spcPct val="20000"/>
              </a:spcBef>
              <a:buFont typeface="Arial"/>
              <a:buChar char="–"/>
              <a:defRPr sz="2800">
                <a:solidFill>
                  <a:schemeClr val="bg1">
                    <a:lumMod val="50000"/>
                  </a:schemeClr>
                </a:solidFill>
                <a:latin typeface="Citrix Sans Light"/>
                <a:cs typeface="Citrix Sans Light"/>
              </a:defRPr>
            </a:lvl2pPr>
            <a:lvl3pPr marL="1143000" indent="-228600">
              <a:spcBef>
                <a:spcPct val="20000"/>
              </a:spcBef>
              <a:buFont typeface="Arial"/>
              <a:buChar char="•"/>
              <a:defRPr sz="2400">
                <a:solidFill>
                  <a:schemeClr val="bg1">
                    <a:lumMod val="50000"/>
                  </a:schemeClr>
                </a:solidFill>
                <a:latin typeface="Citrix Sans Light"/>
                <a:cs typeface="Citrix Sans Light"/>
              </a:defRPr>
            </a:lvl3pPr>
            <a:lvl4pPr marL="1600200" indent="-228600">
              <a:spcBef>
                <a:spcPct val="20000"/>
              </a:spcBef>
              <a:buFont typeface="Arial"/>
              <a:buChar char="–"/>
              <a:defRPr sz="2000">
                <a:solidFill>
                  <a:schemeClr val="bg1">
                    <a:lumMod val="50000"/>
                  </a:schemeClr>
                </a:solidFill>
                <a:latin typeface="Citrix Sans Light"/>
                <a:cs typeface="Citrix Sans Light"/>
              </a:defRPr>
            </a:lvl4pPr>
            <a:lvl5pPr marL="2057400" indent="-228600">
              <a:spcBef>
                <a:spcPct val="20000"/>
              </a:spcBef>
              <a:buFont typeface="Arial"/>
              <a:buChar char="»"/>
              <a:defRPr sz="2000">
                <a:solidFill>
                  <a:schemeClr val="bg1">
                    <a:lumMod val="50000"/>
                  </a:schemeClr>
                </a:solidFill>
                <a:latin typeface="Citrix Sans Light"/>
                <a:cs typeface="Citrix Sans Light"/>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2133" b="1" dirty="0">
                <a:solidFill>
                  <a:srgbClr val="FFFFFF"/>
                </a:solidFill>
                <a:latin typeface="Citrix Sans SemiBold"/>
                <a:cs typeface="Citrix Sans SemiBold"/>
              </a:rPr>
              <a:t>Key Stakeholder : Healthcare Professional </a:t>
            </a:r>
          </a:p>
        </p:txBody>
      </p:sp>
      <p:sp>
        <p:nvSpPr>
          <p:cNvPr id="7" name="Content Placeholder 2"/>
          <p:cNvSpPr txBox="1">
            <a:spLocks/>
          </p:cNvSpPr>
          <p:nvPr/>
        </p:nvSpPr>
        <p:spPr>
          <a:xfrm>
            <a:off x="411480" y="4460034"/>
            <a:ext cx="3573142" cy="1828337"/>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We focused interviews on the key stakeholder, but tried to pull in other stakeholders as well</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275959818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novation_dia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571748"/>
            <a:ext cx="7210692" cy="5903454"/>
          </a:xfrm>
          <a:prstGeom prst="rect">
            <a:avLst/>
          </a:prstGeom>
        </p:spPr>
      </p:pic>
      <p:sp>
        <p:nvSpPr>
          <p:cNvPr id="3" name="Title 2"/>
          <p:cNvSpPr>
            <a:spLocks noGrp="1"/>
          </p:cNvSpPr>
          <p:nvPr>
            <p:ph type="title"/>
          </p:nvPr>
        </p:nvSpPr>
        <p:spPr>
          <a:xfrm>
            <a:off x="5570621" y="78828"/>
            <a:ext cx="6200692" cy="985840"/>
          </a:xfrm>
        </p:spPr>
        <p:txBody>
          <a:bodyPr/>
          <a:lstStyle/>
          <a:p>
            <a:r>
              <a:rPr lang="en-US" dirty="0" smtClean="0">
                <a:latin typeface="Citrix Sans" panose="020B0503030202020203" pitchFamily="34" charset="0"/>
              </a:rPr>
              <a:t>The Goal: Innovation</a:t>
            </a:r>
            <a:endParaRPr lang="en-US" dirty="0">
              <a:latin typeface="Citrix Sans" panose="020B0503030202020203" pitchFamily="34" charset="0"/>
            </a:endParaRPr>
          </a:p>
        </p:txBody>
      </p:sp>
      <p:sp>
        <p:nvSpPr>
          <p:cNvPr id="5" name="Text Placeholder 4"/>
          <p:cNvSpPr>
            <a:spLocks noGrp="1"/>
          </p:cNvSpPr>
          <p:nvPr>
            <p:ph type="body" sz="quarter" idx="16"/>
          </p:nvPr>
        </p:nvSpPr>
        <p:spPr>
          <a:xfrm>
            <a:off x="5570621" y="1033136"/>
            <a:ext cx="6200692" cy="606477"/>
          </a:xfrm>
        </p:spPr>
        <p:txBody>
          <a:bodyPr/>
          <a:lstStyle/>
          <a:p>
            <a:endParaRPr lang="en-US"/>
          </a:p>
        </p:txBody>
      </p:sp>
      <p:sp>
        <p:nvSpPr>
          <p:cNvPr id="7" name="Content Placeholder 6"/>
          <p:cNvSpPr>
            <a:spLocks noGrp="1"/>
          </p:cNvSpPr>
          <p:nvPr>
            <p:ph sz="quarter" idx="21"/>
          </p:nvPr>
        </p:nvSpPr>
        <p:spPr>
          <a:xfrm>
            <a:off x="6725652" y="2478504"/>
            <a:ext cx="5045661" cy="3858545"/>
          </a:xfrm>
        </p:spPr>
        <p:txBody>
          <a:bodyPr/>
          <a:lstStyle/>
          <a:p>
            <a:r>
              <a:rPr lang="en-US" sz="2000" u="sng" dirty="0" smtClean="0">
                <a:latin typeface="Citrix Sans" panose="020B0503030202020203" pitchFamily="34" charset="0"/>
              </a:rPr>
              <a:t>Desirability:</a:t>
            </a:r>
            <a:r>
              <a:rPr lang="en-US" sz="2000" dirty="0" smtClean="0">
                <a:latin typeface="Citrix Sans" panose="020B0503030202020203" pitchFamily="34" charset="0"/>
              </a:rPr>
              <a:t> Make something someone wants</a:t>
            </a:r>
          </a:p>
          <a:p>
            <a:endParaRPr lang="en-US" sz="1050" dirty="0" smtClean="0">
              <a:latin typeface="Citrix Sans" panose="020B0503030202020203" pitchFamily="34" charset="0"/>
            </a:endParaRPr>
          </a:p>
          <a:p>
            <a:r>
              <a:rPr lang="en-US" sz="2000" u="sng" dirty="0" smtClean="0">
                <a:latin typeface="Citrix Sans" panose="020B0503030202020203" pitchFamily="34" charset="0"/>
              </a:rPr>
              <a:t>Viability:</a:t>
            </a:r>
            <a:r>
              <a:rPr lang="en-US" sz="2000" dirty="0" smtClean="0">
                <a:latin typeface="Citrix Sans" panose="020B0503030202020203" pitchFamily="34" charset="0"/>
              </a:rPr>
              <a:t> Make something that can be part of a sustainable business</a:t>
            </a:r>
          </a:p>
          <a:p>
            <a:endParaRPr lang="en-US" sz="1050" dirty="0" smtClean="0">
              <a:latin typeface="Citrix Sans" panose="020B0503030202020203" pitchFamily="34" charset="0"/>
            </a:endParaRPr>
          </a:p>
          <a:p>
            <a:r>
              <a:rPr lang="en-US" sz="2000" u="sng" dirty="0" smtClean="0">
                <a:latin typeface="Citrix Sans" panose="020B0503030202020203" pitchFamily="34" charset="0"/>
              </a:rPr>
              <a:t>Feasibility:</a:t>
            </a:r>
            <a:r>
              <a:rPr lang="en-US" sz="2000" dirty="0" smtClean="0">
                <a:latin typeface="Citrix Sans" panose="020B0503030202020203" pitchFamily="34" charset="0"/>
              </a:rPr>
              <a:t> Make something you can actually make</a:t>
            </a:r>
            <a:endParaRPr lang="en-US" sz="2000" dirty="0">
              <a:latin typeface="Citrix Sans" panose="020B0503030202020203" pitchFamily="34" charset="0"/>
            </a:endParaRPr>
          </a:p>
        </p:txBody>
      </p:sp>
    </p:spTree>
    <p:extLst>
      <p:ext uri="{BB962C8B-B14F-4D97-AF65-F5344CB8AC3E}">
        <p14:creationId xmlns:p14="http://schemas.microsoft.com/office/powerpoint/2010/main" val="352722580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Citrix Sans" panose="020B0503030202020203" pitchFamily="34" charset="0"/>
              </a:rPr>
              <a:t>Revised Assumptions</a:t>
            </a:r>
            <a:endParaRPr lang="en-US" dirty="0">
              <a:latin typeface="Citrix Sans" panose="020B0503030202020203" pitchFamily="34" charset="0"/>
            </a:endParaRPr>
          </a:p>
        </p:txBody>
      </p:sp>
      <p:sp>
        <p:nvSpPr>
          <p:cNvPr id="7" name="Text Placeholder 6"/>
          <p:cNvSpPr>
            <a:spLocks noGrp="1"/>
          </p:cNvSpPr>
          <p:nvPr>
            <p:ph type="body" sz="quarter" idx="16"/>
          </p:nvPr>
        </p:nvSpPr>
        <p:spPr/>
        <p:txBody>
          <a:bodyPr/>
          <a:lstStyle/>
          <a:p>
            <a:r>
              <a:rPr lang="en-US" dirty="0" smtClean="0">
                <a:latin typeface="Citrix Sans" panose="020B0503030202020203" pitchFamily="34" charset="0"/>
              </a:rPr>
              <a:t>We learned we had to pivot</a:t>
            </a:r>
            <a:endParaRPr lang="en-US" dirty="0">
              <a:latin typeface="Citrix Sans" panose="020B0503030202020203" pitchFamily="34" charset="0"/>
            </a:endParaRPr>
          </a:p>
        </p:txBody>
      </p:sp>
      <p:sp>
        <p:nvSpPr>
          <p:cNvPr id="8" name="Content Placeholder 7"/>
          <p:cNvSpPr>
            <a:spLocks noGrp="1"/>
          </p:cNvSpPr>
          <p:nvPr>
            <p:ph sz="quarter" idx="20"/>
          </p:nvPr>
        </p:nvSpPr>
        <p:spPr>
          <a:xfrm>
            <a:off x="411481" y="2902132"/>
            <a:ext cx="11364327" cy="1616755"/>
          </a:xfrm>
        </p:spPr>
        <p:txBody>
          <a:bodyPr/>
          <a:lstStyle/>
          <a:p>
            <a:pPr marL="0" indent="0" algn="ctr">
              <a:buNone/>
            </a:pPr>
            <a:r>
              <a:rPr lang="en-US" dirty="0">
                <a:latin typeface="Citrix Sans" panose="020B0503030202020203" pitchFamily="34" charset="0"/>
              </a:rPr>
              <a:t>Smart treatment workspace that enables a better </a:t>
            </a:r>
            <a:r>
              <a:rPr lang="en-US" u="sng" dirty="0">
                <a:latin typeface="Citrix Sans" panose="020B0503030202020203" pitchFamily="34" charset="0"/>
              </a:rPr>
              <a:t>doctor-to-specialist</a:t>
            </a:r>
            <a:r>
              <a:rPr lang="en-US" dirty="0">
                <a:latin typeface="Citrix Sans" panose="020B0503030202020203" pitchFamily="34" charset="0"/>
              </a:rPr>
              <a:t> collaboration.</a:t>
            </a:r>
          </a:p>
          <a:p>
            <a:pPr algn="ctr"/>
            <a:endParaRPr lang="en-US" dirty="0">
              <a:latin typeface="Citrix Sans" panose="020B0503030202020203" pitchFamily="34" charset="0"/>
            </a:endParaRPr>
          </a:p>
        </p:txBody>
      </p:sp>
    </p:spTree>
    <p:extLst>
      <p:ext uri="{BB962C8B-B14F-4D97-AF65-F5344CB8AC3E}">
        <p14:creationId xmlns:p14="http://schemas.microsoft.com/office/powerpoint/2010/main" val="650463594"/>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latin typeface="Citrix Sans" panose="020B0503030202020203" pitchFamily="34" charset="0"/>
              </a:rPr>
              <a:t>Revised Interviews</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Post pivot we continued to enhance the fidelity of our idea</a:t>
            </a:r>
            <a:endParaRPr lang="en-US" dirty="0">
              <a:latin typeface="Citrix Sans" panose="020B0503030202020203" pitchFamily="34" charset="0"/>
            </a:endParaRPr>
          </a:p>
        </p:txBody>
      </p:sp>
      <p:pic>
        <p:nvPicPr>
          <p:cNvPr id="6" name="Picture 5" descr="smart_spaces_sto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1" y="2018976"/>
            <a:ext cx="5514802" cy="3233536"/>
          </a:xfrm>
          <a:prstGeom prst="rect">
            <a:avLst/>
          </a:prstGeom>
        </p:spPr>
      </p:pic>
      <p:sp>
        <p:nvSpPr>
          <p:cNvPr id="2" name="TextBox 1"/>
          <p:cNvSpPr txBox="1"/>
          <p:nvPr/>
        </p:nvSpPr>
        <p:spPr>
          <a:xfrm>
            <a:off x="1465943" y="1592022"/>
            <a:ext cx="3387466"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Testing rough storyboards</a:t>
            </a:r>
          </a:p>
        </p:txBody>
      </p:sp>
      <p:pic>
        <p:nvPicPr>
          <p:cNvPr id="10" name="Picture 9"/>
          <p:cNvPicPr>
            <a:picLocks noChangeAspect="1"/>
          </p:cNvPicPr>
          <p:nvPr/>
        </p:nvPicPr>
        <p:blipFill rotWithShape="1">
          <a:blip r:embed="rId4"/>
          <a:srcRect r="75223" b="8537"/>
          <a:stretch/>
        </p:blipFill>
        <p:spPr>
          <a:xfrm>
            <a:off x="6512233" y="2957025"/>
            <a:ext cx="1482090" cy="2082135"/>
          </a:xfrm>
          <a:prstGeom prst="rect">
            <a:avLst/>
          </a:prstGeom>
        </p:spPr>
      </p:pic>
      <p:sp>
        <p:nvSpPr>
          <p:cNvPr id="19" name="TextBox 18"/>
          <p:cNvSpPr txBox="1"/>
          <p:nvPr/>
        </p:nvSpPr>
        <p:spPr>
          <a:xfrm>
            <a:off x="7141439" y="2376169"/>
            <a:ext cx="3206327" cy="415498"/>
          </a:xfrm>
          <a:prstGeom prst="rect">
            <a:avLst/>
          </a:prstGeom>
          <a:noFill/>
        </p:spPr>
        <p:txBody>
          <a:bodyPr wrap="none" rtlCol="0">
            <a:spAutoFit/>
          </a:bodyPr>
          <a:lstStyle/>
          <a:p>
            <a:r>
              <a:rPr lang="en-US" dirty="0" smtClean="0">
                <a:solidFill>
                  <a:schemeClr val="tx1">
                    <a:lumMod val="75000"/>
                  </a:schemeClr>
                </a:solidFill>
                <a:latin typeface="Citrix Sans" panose="020B0503030202020203" pitchFamily="34" charset="0"/>
              </a:rPr>
              <a:t>Testing rough workflows</a:t>
            </a:r>
          </a:p>
        </p:txBody>
      </p:sp>
      <p:pic>
        <p:nvPicPr>
          <p:cNvPr id="9" name="Picture 8"/>
          <p:cNvPicPr>
            <a:picLocks noChangeAspect="1"/>
          </p:cNvPicPr>
          <p:nvPr/>
        </p:nvPicPr>
        <p:blipFill rotWithShape="1">
          <a:blip r:embed="rId4"/>
          <a:srcRect l="24626" r="50151" b="8469"/>
          <a:stretch/>
        </p:blipFill>
        <p:spPr>
          <a:xfrm>
            <a:off x="7631466" y="3263103"/>
            <a:ext cx="1508760" cy="2083698"/>
          </a:xfrm>
          <a:prstGeom prst="rect">
            <a:avLst/>
          </a:prstGeom>
        </p:spPr>
      </p:pic>
      <p:pic>
        <p:nvPicPr>
          <p:cNvPr id="18" name="Picture 17"/>
          <p:cNvPicPr>
            <a:picLocks noChangeAspect="1"/>
          </p:cNvPicPr>
          <p:nvPr/>
        </p:nvPicPr>
        <p:blipFill rotWithShape="1">
          <a:blip r:embed="rId5"/>
          <a:srcRect l="36307" t="37728" r="36965" b="32087"/>
          <a:stretch/>
        </p:blipFill>
        <p:spPr>
          <a:xfrm>
            <a:off x="7758343" y="3892196"/>
            <a:ext cx="1316863" cy="1057789"/>
          </a:xfrm>
          <a:prstGeom prst="rect">
            <a:avLst/>
          </a:prstGeom>
        </p:spPr>
      </p:pic>
      <p:pic>
        <p:nvPicPr>
          <p:cNvPr id="16" name="Picture 15"/>
          <p:cNvPicPr>
            <a:picLocks noChangeAspect="1"/>
          </p:cNvPicPr>
          <p:nvPr/>
        </p:nvPicPr>
        <p:blipFill rotWithShape="1">
          <a:blip r:embed="rId6"/>
          <a:srcRect r="75783" b="8356"/>
          <a:stretch/>
        </p:blipFill>
        <p:spPr>
          <a:xfrm>
            <a:off x="8812952" y="3722925"/>
            <a:ext cx="1446507" cy="2095312"/>
          </a:xfrm>
          <a:prstGeom prst="rect">
            <a:avLst/>
          </a:prstGeom>
        </p:spPr>
      </p:pic>
      <p:pic>
        <p:nvPicPr>
          <p:cNvPr id="15" name="Picture 14"/>
          <p:cNvPicPr>
            <a:picLocks noChangeAspect="1"/>
          </p:cNvPicPr>
          <p:nvPr/>
        </p:nvPicPr>
        <p:blipFill rotWithShape="1">
          <a:blip r:embed="rId4"/>
          <a:srcRect l="76088" b="9027"/>
          <a:stretch/>
        </p:blipFill>
        <p:spPr>
          <a:xfrm>
            <a:off x="9893835" y="4217017"/>
            <a:ext cx="1430349" cy="2070989"/>
          </a:xfrm>
          <a:prstGeom prst="rect">
            <a:avLst/>
          </a:prstGeom>
        </p:spPr>
      </p:pic>
    </p:spTree>
    <p:extLst>
      <p:ext uri="{BB962C8B-B14F-4D97-AF65-F5344CB8AC3E}">
        <p14:creationId xmlns:p14="http://schemas.microsoft.com/office/powerpoint/2010/main" val="423188820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val 94"/>
          <p:cNvSpPr/>
          <p:nvPr/>
        </p:nvSpPr>
        <p:spPr bwMode="auto">
          <a:xfrm>
            <a:off x="4473089" y="3586310"/>
            <a:ext cx="126403" cy="116605"/>
          </a:xfrm>
          <a:prstGeom prst="ellipse">
            <a:avLst/>
          </a:prstGeom>
          <a:solidFill>
            <a:schemeClr val="bg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9" name="Title 8"/>
          <p:cNvSpPr>
            <a:spLocks noGrp="1"/>
          </p:cNvSpPr>
          <p:nvPr>
            <p:ph type="title"/>
          </p:nvPr>
        </p:nvSpPr>
        <p:spPr/>
        <p:txBody>
          <a:bodyPr/>
          <a:lstStyle/>
          <a:p>
            <a:r>
              <a:rPr lang="en-US" dirty="0" smtClean="0">
                <a:latin typeface="Citrix Sans SemiBold" panose="020B0703030202020203" pitchFamily="34" charset="0"/>
              </a:rPr>
              <a:t>Empathy Mapping Journey</a:t>
            </a:r>
            <a:endParaRPr lang="en-US" dirty="0">
              <a:latin typeface="Citrix Sans SemiBold" panose="020B0703030202020203" pitchFamily="34" charset="0"/>
            </a:endParaRPr>
          </a:p>
        </p:txBody>
      </p:sp>
      <p:sp>
        <p:nvSpPr>
          <p:cNvPr id="2" name="Text Placeholder 1"/>
          <p:cNvSpPr>
            <a:spLocks noGrp="1"/>
          </p:cNvSpPr>
          <p:nvPr>
            <p:ph type="body" sz="quarter" idx="16"/>
          </p:nvPr>
        </p:nvSpPr>
        <p:spPr/>
        <p:txBody>
          <a:bodyPr/>
          <a:lstStyle/>
          <a:p>
            <a:endParaRPr lang="en-US"/>
          </a:p>
        </p:txBody>
      </p:sp>
      <p:sp>
        <p:nvSpPr>
          <p:cNvPr id="5" name="Rounded Rectangle 4"/>
          <p:cNvSpPr/>
          <p:nvPr/>
        </p:nvSpPr>
        <p:spPr bwMode="auto">
          <a:xfrm>
            <a:off x="141930" y="2386013"/>
            <a:ext cx="2372667"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6" name="TextBox 5"/>
          <p:cNvSpPr txBox="1"/>
          <p:nvPr/>
        </p:nvSpPr>
        <p:spPr>
          <a:xfrm>
            <a:off x="387204" y="1943997"/>
            <a:ext cx="1954381" cy="338554"/>
          </a:xfrm>
          <a:prstGeom prst="rect">
            <a:avLst/>
          </a:prstGeom>
          <a:noFill/>
        </p:spPr>
        <p:txBody>
          <a:bodyPr wrap="none" rtlCol="0">
            <a:spAutoFit/>
          </a:bodyPr>
          <a:lstStyle/>
          <a:p>
            <a:r>
              <a:rPr lang="en-US" sz="1600" u="sng" dirty="0" smtClean="0">
                <a:solidFill>
                  <a:schemeClr val="tx1">
                    <a:lumMod val="75000"/>
                  </a:schemeClr>
                </a:solidFill>
                <a:latin typeface="Citrix Sans" panose="020B0503030202020203" pitchFamily="34" charset="0"/>
              </a:rPr>
              <a:t>Initial Assumptions</a:t>
            </a:r>
          </a:p>
        </p:txBody>
      </p:sp>
      <p:sp>
        <p:nvSpPr>
          <p:cNvPr id="7" name="TextBox 6"/>
          <p:cNvSpPr txBox="1"/>
          <p:nvPr/>
        </p:nvSpPr>
        <p:spPr>
          <a:xfrm>
            <a:off x="168590" y="2497802"/>
            <a:ext cx="2500312" cy="692497"/>
          </a:xfrm>
          <a:prstGeom prst="rect">
            <a:avLst/>
          </a:prstGeom>
          <a:noFill/>
        </p:spPr>
        <p:txBody>
          <a:bodyPr wrap="square" rtlCol="0">
            <a:spAutoFit/>
          </a:bodyPr>
          <a:lstStyle/>
          <a:p>
            <a:r>
              <a:rPr lang="en-US" sz="1300" dirty="0" smtClean="0">
                <a:solidFill>
                  <a:schemeClr val="bg1"/>
                </a:solidFill>
                <a:latin typeface="Citrix Sans" panose="020B0503030202020203" pitchFamily="34" charset="0"/>
              </a:rPr>
              <a:t>Patients are comfortable interacting with their doctor remotely</a:t>
            </a:r>
          </a:p>
        </p:txBody>
      </p:sp>
      <p:sp>
        <p:nvSpPr>
          <p:cNvPr id="10" name="Rounded Rectangle 9"/>
          <p:cNvSpPr/>
          <p:nvPr/>
        </p:nvSpPr>
        <p:spPr bwMode="auto">
          <a:xfrm>
            <a:off x="140025" y="3624266"/>
            <a:ext cx="2372667"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11" name="TextBox 10"/>
          <p:cNvSpPr txBox="1"/>
          <p:nvPr/>
        </p:nvSpPr>
        <p:spPr>
          <a:xfrm>
            <a:off x="166685" y="3736055"/>
            <a:ext cx="2347912" cy="692497"/>
          </a:xfrm>
          <a:prstGeom prst="rect">
            <a:avLst/>
          </a:prstGeom>
          <a:noFill/>
        </p:spPr>
        <p:txBody>
          <a:bodyPr wrap="square" rtlCol="0">
            <a:spAutoFit/>
          </a:bodyPr>
          <a:lstStyle/>
          <a:p>
            <a:r>
              <a:rPr lang="en-US" sz="1300" dirty="0">
                <a:solidFill>
                  <a:schemeClr val="bg1"/>
                </a:solidFill>
                <a:latin typeface="Citrix Sans" panose="020B0503030202020203" pitchFamily="34" charset="0"/>
              </a:rPr>
              <a:t>Patients are looking for better ways to interact with their doctors</a:t>
            </a:r>
          </a:p>
        </p:txBody>
      </p:sp>
      <p:sp>
        <p:nvSpPr>
          <p:cNvPr id="12" name="Rounded Rectangle 11"/>
          <p:cNvSpPr/>
          <p:nvPr/>
        </p:nvSpPr>
        <p:spPr bwMode="auto">
          <a:xfrm>
            <a:off x="140024" y="4755711"/>
            <a:ext cx="2372667"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13" name="TextBox 12"/>
          <p:cNvSpPr txBox="1"/>
          <p:nvPr/>
        </p:nvSpPr>
        <p:spPr>
          <a:xfrm>
            <a:off x="166685" y="4879297"/>
            <a:ext cx="2347912" cy="692497"/>
          </a:xfrm>
          <a:prstGeom prst="rect">
            <a:avLst/>
          </a:prstGeom>
          <a:noFill/>
        </p:spPr>
        <p:txBody>
          <a:bodyPr wrap="square" rtlCol="0">
            <a:spAutoFit/>
          </a:bodyPr>
          <a:lstStyle/>
          <a:p>
            <a:r>
              <a:rPr lang="en-US" sz="1300" dirty="0">
                <a:solidFill>
                  <a:schemeClr val="bg1"/>
                </a:solidFill>
                <a:latin typeface="Citrix Sans" panose="020B0503030202020203" pitchFamily="34" charset="0"/>
              </a:rPr>
              <a:t>Doctors are looking for better ways to remotely interact with their patients</a:t>
            </a:r>
          </a:p>
        </p:txBody>
      </p:sp>
      <p:sp>
        <p:nvSpPr>
          <p:cNvPr id="15" name="Rounded Rectangle 14"/>
          <p:cNvSpPr/>
          <p:nvPr/>
        </p:nvSpPr>
        <p:spPr bwMode="auto">
          <a:xfrm>
            <a:off x="140023" y="5851791"/>
            <a:ext cx="2372667"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16" name="TextBox 15"/>
          <p:cNvSpPr txBox="1"/>
          <p:nvPr/>
        </p:nvSpPr>
        <p:spPr>
          <a:xfrm>
            <a:off x="164778" y="5996461"/>
            <a:ext cx="2347912" cy="692497"/>
          </a:xfrm>
          <a:prstGeom prst="rect">
            <a:avLst/>
          </a:prstGeom>
          <a:noFill/>
        </p:spPr>
        <p:txBody>
          <a:bodyPr wrap="square" rtlCol="0">
            <a:spAutoFit/>
          </a:bodyPr>
          <a:lstStyle/>
          <a:p>
            <a:r>
              <a:rPr lang="en-US" sz="1300" dirty="0">
                <a:solidFill>
                  <a:schemeClr val="bg1"/>
                </a:solidFill>
                <a:latin typeface="Citrix Sans" panose="020B0503030202020203" pitchFamily="34" charset="0"/>
              </a:rPr>
              <a:t>Clinicians want to see more patients to increase productivity</a:t>
            </a:r>
          </a:p>
        </p:txBody>
      </p:sp>
      <p:grpSp>
        <p:nvGrpSpPr>
          <p:cNvPr id="130" name="Group 129"/>
          <p:cNvGrpSpPr/>
          <p:nvPr/>
        </p:nvGrpSpPr>
        <p:grpSpPr>
          <a:xfrm>
            <a:off x="2512690" y="2878930"/>
            <a:ext cx="2545082" cy="3578643"/>
            <a:chOff x="2512690" y="2878930"/>
            <a:chExt cx="2545082" cy="3578643"/>
          </a:xfrm>
        </p:grpSpPr>
        <p:sp>
          <p:nvSpPr>
            <p:cNvPr id="14" name="TextBox 13"/>
            <p:cNvSpPr txBox="1"/>
            <p:nvPr/>
          </p:nvSpPr>
          <p:spPr>
            <a:xfrm>
              <a:off x="2668902" y="4879297"/>
              <a:ext cx="2362210" cy="523220"/>
            </a:xfrm>
            <a:prstGeom prst="rect">
              <a:avLst/>
            </a:prstGeom>
            <a:noFill/>
          </p:spPr>
          <p:txBody>
            <a:bodyPr wrap="square" rtlCol="0">
              <a:spAutoFit/>
            </a:bodyPr>
            <a:lstStyle/>
            <a:p>
              <a:pPr algn="ctr"/>
              <a:r>
                <a:rPr lang="en-US" sz="1400" dirty="0" smtClean="0">
                  <a:solidFill>
                    <a:schemeClr val="tx1">
                      <a:lumMod val="75000"/>
                    </a:schemeClr>
                  </a:solidFill>
                  <a:latin typeface="Citrix Sans" panose="020B0503030202020203" pitchFamily="34" charset="0"/>
                </a:rPr>
                <a:t>Preventative care: </a:t>
              </a:r>
              <a:r>
                <a:rPr lang="en-US" sz="1400" b="1" dirty="0" smtClean="0">
                  <a:solidFill>
                    <a:srgbClr val="C00000"/>
                  </a:solidFill>
                  <a:latin typeface="Citrix Sans" panose="020B0503030202020203" pitchFamily="34" charset="0"/>
                </a:rPr>
                <a:t>No</a:t>
              </a:r>
            </a:p>
            <a:p>
              <a:pPr algn="ctr"/>
              <a:r>
                <a:rPr lang="en-US" sz="1400" dirty="0" smtClean="0">
                  <a:solidFill>
                    <a:schemeClr val="tx1">
                      <a:lumMod val="75000"/>
                    </a:schemeClr>
                  </a:solidFill>
                  <a:latin typeface="Citrix Sans" panose="020B0503030202020203" pitchFamily="34" charset="0"/>
                </a:rPr>
                <a:t>Post visit care: </a:t>
              </a:r>
              <a:r>
                <a:rPr lang="en-US" sz="1400" b="1" dirty="0" smtClean="0">
                  <a:solidFill>
                    <a:srgbClr val="FFC000"/>
                  </a:solidFill>
                  <a:latin typeface="Citrix Sans" panose="020B0503030202020203" pitchFamily="34" charset="0"/>
                </a:rPr>
                <a:t>Maybe</a:t>
              </a:r>
            </a:p>
          </p:txBody>
        </p:sp>
        <p:sp>
          <p:nvSpPr>
            <p:cNvPr id="17" name="TextBox 16"/>
            <p:cNvSpPr txBox="1"/>
            <p:nvPr/>
          </p:nvSpPr>
          <p:spPr>
            <a:xfrm>
              <a:off x="2668902" y="6149796"/>
              <a:ext cx="2362210" cy="307777"/>
            </a:xfrm>
            <a:prstGeom prst="rect">
              <a:avLst/>
            </a:prstGeom>
            <a:noFill/>
          </p:spPr>
          <p:txBody>
            <a:bodyPr wrap="square" rtlCol="0">
              <a:spAutoFit/>
            </a:bodyPr>
            <a:lstStyle/>
            <a:p>
              <a:pPr algn="ctr"/>
              <a:r>
                <a:rPr lang="en-US" sz="1400" b="1" dirty="0" smtClean="0">
                  <a:solidFill>
                    <a:srgbClr val="C00000"/>
                  </a:solidFill>
                  <a:latin typeface="Citrix Sans" panose="020B0503030202020203" pitchFamily="34" charset="0"/>
                </a:rPr>
                <a:t>No!</a:t>
              </a:r>
            </a:p>
          </p:txBody>
        </p:sp>
        <p:cxnSp>
          <p:nvCxnSpPr>
            <p:cNvPr id="31" name="Straight Arrow Connector 30"/>
            <p:cNvCxnSpPr/>
            <p:nvPr/>
          </p:nvCxnSpPr>
          <p:spPr bwMode="auto">
            <a:xfrm>
              <a:off x="2512690" y="2878930"/>
              <a:ext cx="621550" cy="623295"/>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32" name="Straight Arrow Connector 31"/>
            <p:cNvCxnSpPr>
              <a:stCxn id="10" idx="3"/>
            </p:cNvCxnSpPr>
            <p:nvPr/>
          </p:nvCxnSpPr>
          <p:spPr bwMode="auto">
            <a:xfrm flipV="1">
              <a:off x="2512692" y="3617522"/>
              <a:ext cx="634879" cy="499663"/>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37" name="Straight Arrow Connector 36"/>
            <p:cNvCxnSpPr>
              <a:stCxn id="12" idx="3"/>
            </p:cNvCxnSpPr>
            <p:nvPr/>
          </p:nvCxnSpPr>
          <p:spPr bwMode="auto">
            <a:xfrm>
              <a:off x="2512691" y="5248630"/>
              <a:ext cx="310774" cy="0"/>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42" name="Straight Arrow Connector 41"/>
            <p:cNvCxnSpPr>
              <a:stCxn id="15" idx="3"/>
            </p:cNvCxnSpPr>
            <p:nvPr/>
          </p:nvCxnSpPr>
          <p:spPr bwMode="auto">
            <a:xfrm flipV="1">
              <a:off x="2512690" y="6344709"/>
              <a:ext cx="915739" cy="1"/>
            </a:xfrm>
            <a:prstGeom prst="straightConnector1">
              <a:avLst/>
            </a:prstGeom>
            <a:noFill/>
            <a:ln w="19050" cap="flat" cmpd="sng" algn="ctr">
              <a:solidFill>
                <a:schemeClr val="tx1">
                  <a:lumMod val="95000"/>
                </a:schemeClr>
              </a:solidFill>
              <a:prstDash val="solid"/>
              <a:round/>
              <a:headEnd type="none" w="med" len="med"/>
              <a:tailEnd type="triangle"/>
            </a:ln>
            <a:effectLst/>
          </p:spPr>
        </p:cxnSp>
        <p:sp>
          <p:nvSpPr>
            <p:cNvPr id="8" name="TextBox 7"/>
            <p:cNvSpPr txBox="1"/>
            <p:nvPr/>
          </p:nvSpPr>
          <p:spPr>
            <a:xfrm>
              <a:off x="2695562" y="3339742"/>
              <a:ext cx="2362210" cy="523220"/>
            </a:xfrm>
            <a:prstGeom prst="rect">
              <a:avLst/>
            </a:prstGeom>
            <a:noFill/>
          </p:spPr>
          <p:txBody>
            <a:bodyPr wrap="square" rtlCol="0">
              <a:spAutoFit/>
            </a:bodyPr>
            <a:lstStyle/>
            <a:p>
              <a:pPr algn="ctr"/>
              <a:r>
                <a:rPr lang="en-US" sz="1400" dirty="0" smtClean="0">
                  <a:solidFill>
                    <a:schemeClr val="tx1">
                      <a:lumMod val="75000"/>
                    </a:schemeClr>
                  </a:solidFill>
                  <a:latin typeface="Citrix Sans" panose="020B0503030202020203" pitchFamily="34" charset="0"/>
                </a:rPr>
                <a:t>Patients: </a:t>
              </a:r>
              <a:r>
                <a:rPr lang="en-US" sz="1400" b="1" dirty="0" smtClean="0">
                  <a:solidFill>
                    <a:srgbClr val="00B050"/>
                  </a:solidFill>
                  <a:latin typeface="Citrix Sans" panose="020B0503030202020203" pitchFamily="34" charset="0"/>
                </a:rPr>
                <a:t>Yes</a:t>
              </a:r>
            </a:p>
            <a:p>
              <a:pPr algn="ctr"/>
              <a:r>
                <a:rPr lang="en-US" sz="1400" dirty="0" smtClean="0">
                  <a:solidFill>
                    <a:schemeClr val="tx1">
                      <a:lumMod val="75000"/>
                    </a:schemeClr>
                  </a:solidFill>
                  <a:latin typeface="Citrix Sans" panose="020B0503030202020203" pitchFamily="34" charset="0"/>
                </a:rPr>
                <a:t>Doctors: </a:t>
              </a:r>
              <a:r>
                <a:rPr lang="en-US" sz="1400" b="1" dirty="0" smtClean="0">
                  <a:solidFill>
                    <a:srgbClr val="FFC000"/>
                  </a:solidFill>
                  <a:latin typeface="Citrix Sans" panose="020B0503030202020203" pitchFamily="34" charset="0"/>
                </a:rPr>
                <a:t>Perhaps</a:t>
              </a:r>
              <a:r>
                <a:rPr lang="en-US" sz="1400" dirty="0" smtClean="0">
                  <a:solidFill>
                    <a:schemeClr val="tx1">
                      <a:lumMod val="75000"/>
                    </a:schemeClr>
                  </a:solidFill>
                  <a:latin typeface="Citrix Sans" panose="020B0503030202020203" pitchFamily="34" charset="0"/>
                </a:rPr>
                <a:t> </a:t>
              </a:r>
            </a:p>
          </p:txBody>
        </p:sp>
      </p:grpSp>
      <p:sp>
        <p:nvSpPr>
          <p:cNvPr id="73" name="TextBox 72"/>
          <p:cNvSpPr txBox="1"/>
          <p:nvPr/>
        </p:nvSpPr>
        <p:spPr>
          <a:xfrm>
            <a:off x="3051322" y="1941351"/>
            <a:ext cx="1749805" cy="338554"/>
          </a:xfrm>
          <a:prstGeom prst="rect">
            <a:avLst/>
          </a:prstGeom>
          <a:noFill/>
        </p:spPr>
        <p:txBody>
          <a:bodyPr wrap="square" rtlCol="0">
            <a:spAutoFit/>
          </a:bodyPr>
          <a:lstStyle/>
          <a:p>
            <a:pPr algn="ctr"/>
            <a:r>
              <a:rPr lang="en-US" sz="1600" u="sng" dirty="0" smtClean="0">
                <a:solidFill>
                  <a:schemeClr val="tx1">
                    <a:lumMod val="75000"/>
                  </a:schemeClr>
                </a:solidFill>
                <a:latin typeface="Citrix Sans" panose="020B0503030202020203" pitchFamily="34" charset="0"/>
              </a:rPr>
              <a:t>Round #1</a:t>
            </a:r>
          </a:p>
        </p:txBody>
      </p:sp>
      <p:grpSp>
        <p:nvGrpSpPr>
          <p:cNvPr id="132" name="Group 131"/>
          <p:cNvGrpSpPr/>
          <p:nvPr/>
        </p:nvGrpSpPr>
        <p:grpSpPr>
          <a:xfrm>
            <a:off x="6952293" y="1937215"/>
            <a:ext cx="2485397" cy="4581646"/>
            <a:chOff x="6952293" y="1937215"/>
            <a:chExt cx="2485397" cy="4581646"/>
          </a:xfrm>
        </p:grpSpPr>
        <p:cxnSp>
          <p:nvCxnSpPr>
            <p:cNvPr id="82" name="Straight Arrow Connector 81"/>
            <p:cNvCxnSpPr/>
            <p:nvPr/>
          </p:nvCxnSpPr>
          <p:spPr bwMode="auto">
            <a:xfrm>
              <a:off x="6952293" y="6344709"/>
              <a:ext cx="796295" cy="0"/>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75" name="Straight Arrow Connector 74"/>
            <p:cNvCxnSpPr/>
            <p:nvPr/>
          </p:nvCxnSpPr>
          <p:spPr bwMode="auto">
            <a:xfrm>
              <a:off x="7032501" y="5194792"/>
              <a:ext cx="750378" cy="0"/>
            </a:xfrm>
            <a:prstGeom prst="straightConnector1">
              <a:avLst/>
            </a:prstGeom>
            <a:noFill/>
            <a:ln w="19050" cap="flat" cmpd="sng" algn="ctr">
              <a:solidFill>
                <a:schemeClr val="tx1">
                  <a:lumMod val="95000"/>
                </a:schemeClr>
              </a:solidFill>
              <a:prstDash val="solid"/>
              <a:round/>
              <a:headEnd type="none" w="med" len="med"/>
              <a:tailEnd type="triangle"/>
            </a:ln>
            <a:effectLst/>
          </p:spPr>
        </p:cxnSp>
        <p:sp>
          <p:nvSpPr>
            <p:cNvPr id="63" name="TextBox 62"/>
            <p:cNvSpPr txBox="1"/>
            <p:nvPr/>
          </p:nvSpPr>
          <p:spPr>
            <a:xfrm>
              <a:off x="7075480" y="3425100"/>
              <a:ext cx="2362210" cy="307777"/>
            </a:xfrm>
            <a:prstGeom prst="rect">
              <a:avLst/>
            </a:prstGeom>
            <a:noFill/>
          </p:spPr>
          <p:txBody>
            <a:bodyPr wrap="square" rtlCol="0">
              <a:spAutoFit/>
            </a:bodyPr>
            <a:lstStyle/>
            <a:p>
              <a:pPr algn="ctr"/>
              <a:r>
                <a:rPr lang="en-US" sz="1400" b="1" dirty="0" smtClean="0">
                  <a:solidFill>
                    <a:srgbClr val="00B050"/>
                  </a:solidFill>
                  <a:latin typeface="Citrix Sans" panose="020B0503030202020203" pitchFamily="34" charset="0"/>
                </a:rPr>
                <a:t>Yes</a:t>
              </a:r>
              <a:endParaRPr lang="en-US" sz="1400" b="1" dirty="0">
                <a:solidFill>
                  <a:srgbClr val="00B050"/>
                </a:solidFill>
                <a:latin typeface="Citrix Sans" panose="020B0503030202020203" pitchFamily="34" charset="0"/>
              </a:endParaRPr>
            </a:p>
          </p:txBody>
        </p:sp>
        <p:sp>
          <p:nvSpPr>
            <p:cNvPr id="64" name="TextBox 63"/>
            <p:cNvSpPr txBox="1"/>
            <p:nvPr/>
          </p:nvSpPr>
          <p:spPr>
            <a:xfrm>
              <a:off x="7425414" y="5029929"/>
              <a:ext cx="1806012" cy="307777"/>
            </a:xfrm>
            <a:prstGeom prst="rect">
              <a:avLst/>
            </a:prstGeom>
            <a:noFill/>
          </p:spPr>
          <p:txBody>
            <a:bodyPr wrap="square" rtlCol="0">
              <a:spAutoFit/>
            </a:bodyPr>
            <a:lstStyle/>
            <a:p>
              <a:pPr algn="ctr"/>
              <a:r>
                <a:rPr lang="en-US" sz="1400" b="1" dirty="0" smtClean="0">
                  <a:solidFill>
                    <a:srgbClr val="FFC000"/>
                  </a:solidFill>
                  <a:latin typeface="Citrix Sans" panose="020B0503030202020203" pitchFamily="34" charset="0"/>
                </a:rPr>
                <a:t>Perhaps</a:t>
              </a:r>
              <a:endParaRPr lang="en-US" sz="1400" b="1" dirty="0">
                <a:solidFill>
                  <a:srgbClr val="FFC000"/>
                </a:solidFill>
                <a:latin typeface="Citrix Sans" panose="020B0503030202020203" pitchFamily="34" charset="0"/>
              </a:endParaRPr>
            </a:p>
          </p:txBody>
        </p:sp>
        <p:sp>
          <p:nvSpPr>
            <p:cNvPr id="65" name="TextBox 64"/>
            <p:cNvSpPr txBox="1"/>
            <p:nvPr/>
          </p:nvSpPr>
          <p:spPr>
            <a:xfrm>
              <a:off x="7528639" y="6211084"/>
              <a:ext cx="1537422" cy="307777"/>
            </a:xfrm>
            <a:prstGeom prst="rect">
              <a:avLst/>
            </a:prstGeom>
            <a:noFill/>
          </p:spPr>
          <p:txBody>
            <a:bodyPr wrap="square" rtlCol="0">
              <a:spAutoFit/>
            </a:bodyPr>
            <a:lstStyle/>
            <a:p>
              <a:pPr algn="ctr"/>
              <a:r>
                <a:rPr lang="en-US" sz="1400" dirty="0" smtClean="0">
                  <a:solidFill>
                    <a:schemeClr val="tx1">
                      <a:lumMod val="75000"/>
                    </a:schemeClr>
                  </a:solidFill>
                  <a:latin typeface="Citrix Sans" panose="020B0503030202020203" pitchFamily="34" charset="0"/>
                </a:rPr>
                <a:t> </a:t>
              </a:r>
              <a:r>
                <a:rPr lang="en-US" sz="1400" b="1" dirty="0" smtClean="0">
                  <a:solidFill>
                    <a:srgbClr val="C00000"/>
                  </a:solidFill>
                  <a:latin typeface="Citrix Sans" panose="020B0503030202020203" pitchFamily="34" charset="0"/>
                </a:rPr>
                <a:t>No!</a:t>
              </a:r>
              <a:endParaRPr lang="en-US" sz="1400" b="1" dirty="0">
                <a:solidFill>
                  <a:srgbClr val="C00000"/>
                </a:solidFill>
                <a:latin typeface="Citrix Sans" panose="020B0503030202020203" pitchFamily="34" charset="0"/>
              </a:endParaRPr>
            </a:p>
          </p:txBody>
        </p:sp>
        <p:cxnSp>
          <p:nvCxnSpPr>
            <p:cNvPr id="66" name="Straight Arrow Connector 65"/>
            <p:cNvCxnSpPr>
              <a:stCxn id="22" idx="3"/>
            </p:cNvCxnSpPr>
            <p:nvPr/>
          </p:nvCxnSpPr>
          <p:spPr bwMode="auto">
            <a:xfrm>
              <a:off x="7305216" y="2878931"/>
              <a:ext cx="750379" cy="556005"/>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69" name="Straight Arrow Connector 68"/>
            <p:cNvCxnSpPr/>
            <p:nvPr/>
          </p:nvCxnSpPr>
          <p:spPr bwMode="auto">
            <a:xfrm flipV="1">
              <a:off x="7350762" y="3702915"/>
              <a:ext cx="750750" cy="339126"/>
            </a:xfrm>
            <a:prstGeom prst="straightConnector1">
              <a:avLst/>
            </a:prstGeom>
            <a:noFill/>
            <a:ln w="19050" cap="flat" cmpd="sng" algn="ctr">
              <a:solidFill>
                <a:schemeClr val="tx1">
                  <a:lumMod val="95000"/>
                </a:schemeClr>
              </a:solidFill>
              <a:prstDash val="solid"/>
              <a:round/>
              <a:headEnd type="none" w="med" len="med"/>
              <a:tailEnd type="triangle"/>
            </a:ln>
            <a:effectLst/>
          </p:spPr>
        </p:cxnSp>
        <p:sp>
          <p:nvSpPr>
            <p:cNvPr id="74" name="TextBox 73"/>
            <p:cNvSpPr txBox="1"/>
            <p:nvPr/>
          </p:nvSpPr>
          <p:spPr>
            <a:xfrm>
              <a:off x="7343522" y="1937215"/>
              <a:ext cx="1749805" cy="338554"/>
            </a:xfrm>
            <a:prstGeom prst="rect">
              <a:avLst/>
            </a:prstGeom>
            <a:noFill/>
          </p:spPr>
          <p:txBody>
            <a:bodyPr wrap="square" rtlCol="0">
              <a:spAutoFit/>
            </a:bodyPr>
            <a:lstStyle/>
            <a:p>
              <a:pPr algn="ctr"/>
              <a:r>
                <a:rPr lang="en-US" sz="1600" u="sng" dirty="0" smtClean="0">
                  <a:solidFill>
                    <a:schemeClr val="tx1">
                      <a:lumMod val="75000"/>
                    </a:schemeClr>
                  </a:solidFill>
                  <a:latin typeface="Citrix Sans" panose="020B0503030202020203" pitchFamily="34" charset="0"/>
                </a:rPr>
                <a:t>Round #2</a:t>
              </a:r>
            </a:p>
          </p:txBody>
        </p:sp>
      </p:grpSp>
      <p:grpSp>
        <p:nvGrpSpPr>
          <p:cNvPr id="133" name="Group 132"/>
          <p:cNvGrpSpPr/>
          <p:nvPr/>
        </p:nvGrpSpPr>
        <p:grpSpPr>
          <a:xfrm>
            <a:off x="8903574" y="1950832"/>
            <a:ext cx="1837668" cy="2139971"/>
            <a:chOff x="8903574" y="1950832"/>
            <a:chExt cx="1837668" cy="2139971"/>
          </a:xfrm>
        </p:grpSpPr>
        <p:sp>
          <p:nvSpPr>
            <p:cNvPr id="83" name="Rounded Rectangle 82"/>
            <p:cNvSpPr/>
            <p:nvPr/>
          </p:nvSpPr>
          <p:spPr bwMode="auto">
            <a:xfrm>
              <a:off x="8903574" y="3104966"/>
              <a:ext cx="1837668"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85" name="TextBox 84"/>
            <p:cNvSpPr txBox="1"/>
            <p:nvPr/>
          </p:nvSpPr>
          <p:spPr>
            <a:xfrm>
              <a:off x="9006456" y="1950832"/>
              <a:ext cx="1630575" cy="338554"/>
            </a:xfrm>
            <a:prstGeom prst="rect">
              <a:avLst/>
            </a:prstGeom>
            <a:noFill/>
          </p:spPr>
          <p:txBody>
            <a:bodyPr wrap="none" rtlCol="0">
              <a:spAutoFit/>
            </a:bodyPr>
            <a:lstStyle/>
            <a:p>
              <a:r>
                <a:rPr lang="en-US" sz="1600" u="sng" dirty="0" smtClean="0">
                  <a:solidFill>
                    <a:schemeClr val="tx1">
                      <a:lumMod val="75000"/>
                    </a:schemeClr>
                  </a:solidFill>
                  <a:latin typeface="Citrix Sans" panose="020B0503030202020203" pitchFamily="34" charset="0"/>
                </a:rPr>
                <a:t>Value Prop Test</a:t>
              </a:r>
            </a:p>
          </p:txBody>
        </p:sp>
        <p:sp>
          <p:nvSpPr>
            <p:cNvPr id="86" name="TextBox 85"/>
            <p:cNvSpPr txBox="1"/>
            <p:nvPr/>
          </p:nvSpPr>
          <p:spPr>
            <a:xfrm>
              <a:off x="9046548" y="3377200"/>
              <a:ext cx="1661031" cy="492443"/>
            </a:xfrm>
            <a:prstGeom prst="rect">
              <a:avLst/>
            </a:prstGeom>
            <a:noFill/>
          </p:spPr>
          <p:txBody>
            <a:bodyPr wrap="none" rtlCol="0">
              <a:spAutoFit/>
            </a:bodyPr>
            <a:lstStyle/>
            <a:p>
              <a:pPr algn="ctr"/>
              <a:r>
                <a:rPr lang="en-US" sz="1300" dirty="0">
                  <a:solidFill>
                    <a:schemeClr val="bg1"/>
                  </a:solidFill>
                  <a:latin typeface="Citrix Sans" panose="020B0503030202020203" pitchFamily="34" charset="0"/>
                </a:rPr>
                <a:t>Doctor to Specialist</a:t>
              </a:r>
            </a:p>
            <a:p>
              <a:pPr algn="ctr"/>
              <a:r>
                <a:rPr lang="en-US" sz="1300" dirty="0">
                  <a:solidFill>
                    <a:schemeClr val="bg1"/>
                  </a:solidFill>
                  <a:latin typeface="Citrix Sans" panose="020B0503030202020203" pitchFamily="34" charset="0"/>
                </a:rPr>
                <a:t>Collaboration</a:t>
              </a:r>
            </a:p>
          </p:txBody>
        </p:sp>
      </p:grpSp>
      <p:cxnSp>
        <p:nvCxnSpPr>
          <p:cNvPr id="122" name="Straight Arrow Connector 121"/>
          <p:cNvCxnSpPr>
            <a:endCxn id="83" idx="1"/>
          </p:cNvCxnSpPr>
          <p:nvPr/>
        </p:nvCxnSpPr>
        <p:spPr bwMode="auto">
          <a:xfrm>
            <a:off x="8418267" y="3597884"/>
            <a:ext cx="485307" cy="1"/>
          </a:xfrm>
          <a:prstGeom prst="straightConnector1">
            <a:avLst/>
          </a:prstGeom>
          <a:noFill/>
          <a:ln w="19050" cap="flat" cmpd="sng" algn="ctr">
            <a:solidFill>
              <a:schemeClr val="tx1">
                <a:lumMod val="95000"/>
              </a:schemeClr>
            </a:solidFill>
            <a:prstDash val="solid"/>
            <a:round/>
            <a:headEnd type="none" w="med" len="med"/>
            <a:tailEnd type="triangle"/>
          </a:ln>
          <a:effectLst/>
        </p:spPr>
      </p:cxnSp>
      <p:sp>
        <p:nvSpPr>
          <p:cNvPr id="125" name="TextBox 124"/>
          <p:cNvSpPr txBox="1"/>
          <p:nvPr/>
        </p:nvSpPr>
        <p:spPr>
          <a:xfrm>
            <a:off x="10663358" y="1929378"/>
            <a:ext cx="1749805" cy="338554"/>
          </a:xfrm>
          <a:prstGeom prst="rect">
            <a:avLst/>
          </a:prstGeom>
          <a:noFill/>
        </p:spPr>
        <p:txBody>
          <a:bodyPr wrap="square" rtlCol="0">
            <a:spAutoFit/>
          </a:bodyPr>
          <a:lstStyle/>
          <a:p>
            <a:pPr algn="ctr"/>
            <a:r>
              <a:rPr lang="en-US" sz="1600" u="sng" dirty="0" smtClean="0">
                <a:solidFill>
                  <a:schemeClr val="tx1">
                    <a:lumMod val="75000"/>
                  </a:schemeClr>
                </a:solidFill>
                <a:latin typeface="Citrix Sans" panose="020B0503030202020203" pitchFamily="34" charset="0"/>
              </a:rPr>
              <a:t>Round #3</a:t>
            </a:r>
          </a:p>
        </p:txBody>
      </p:sp>
      <p:sp>
        <p:nvSpPr>
          <p:cNvPr id="126" name="TextBox 125"/>
          <p:cNvSpPr txBox="1"/>
          <p:nvPr/>
        </p:nvSpPr>
        <p:spPr>
          <a:xfrm>
            <a:off x="10421147" y="3379096"/>
            <a:ext cx="2362210" cy="307777"/>
          </a:xfrm>
          <a:prstGeom prst="rect">
            <a:avLst/>
          </a:prstGeom>
          <a:noFill/>
        </p:spPr>
        <p:txBody>
          <a:bodyPr wrap="square" rtlCol="0">
            <a:spAutoFit/>
          </a:bodyPr>
          <a:lstStyle/>
          <a:p>
            <a:pPr algn="ctr"/>
            <a:r>
              <a:rPr lang="en-US" sz="1400" b="1" dirty="0" smtClean="0">
                <a:solidFill>
                  <a:srgbClr val="00B050"/>
                </a:solidFill>
              </a:rPr>
              <a:t>Yes!!</a:t>
            </a:r>
            <a:endParaRPr lang="en-US" sz="1400" b="1" dirty="0">
              <a:solidFill>
                <a:srgbClr val="00B050"/>
              </a:solidFill>
            </a:endParaRPr>
          </a:p>
        </p:txBody>
      </p:sp>
      <p:cxnSp>
        <p:nvCxnSpPr>
          <p:cNvPr id="127" name="Straight Arrow Connector 126"/>
          <p:cNvCxnSpPr/>
          <p:nvPr/>
        </p:nvCxnSpPr>
        <p:spPr bwMode="auto">
          <a:xfrm>
            <a:off x="10741242" y="3549026"/>
            <a:ext cx="524542" cy="0"/>
          </a:xfrm>
          <a:prstGeom prst="straightConnector1">
            <a:avLst/>
          </a:prstGeom>
          <a:noFill/>
          <a:ln w="19050" cap="flat" cmpd="sng" algn="ctr">
            <a:solidFill>
              <a:schemeClr val="tx1">
                <a:lumMod val="95000"/>
              </a:schemeClr>
            </a:solidFill>
            <a:prstDash val="solid"/>
            <a:round/>
            <a:headEnd type="none" w="med" len="med"/>
            <a:tailEnd type="triangle"/>
          </a:ln>
          <a:effectLst/>
        </p:spPr>
      </p:cxnSp>
      <p:sp>
        <p:nvSpPr>
          <p:cNvPr id="134" name="Rounded Rectangular Callout 133"/>
          <p:cNvSpPr/>
          <p:nvPr/>
        </p:nvSpPr>
        <p:spPr bwMode="auto">
          <a:xfrm>
            <a:off x="3561347" y="737937"/>
            <a:ext cx="1707937" cy="901676"/>
          </a:xfrm>
          <a:prstGeom prst="wedgeRoundRectCallout">
            <a:avLst>
              <a:gd name="adj1" fmla="val -22712"/>
              <a:gd name="adj2" fmla="val 78512"/>
              <a:gd name="adj3" fmla="val 16667"/>
            </a:avLst>
          </a:prstGeom>
          <a:solidFill>
            <a:srgbClr val="002060"/>
          </a:solidFill>
          <a:ln w="22225"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62500" lnSpcReduction="20000"/>
          </a:bodyPr>
          <a:lstStyle/>
          <a:p>
            <a:pPr algn="ctr" defTabSz="1461590" fontAlgn="base">
              <a:spcBef>
                <a:spcPct val="0"/>
              </a:spcBef>
              <a:spcAft>
                <a:spcPct val="0"/>
              </a:spcAft>
            </a:pPr>
            <a:r>
              <a:rPr lang="en-US" u="sng" dirty="0" smtClean="0">
                <a:latin typeface="Citrix Sans" panose="020B0503030202020203" pitchFamily="34" charset="0"/>
                <a:cs typeface="Arial" charset="0"/>
              </a:rPr>
              <a:t>We Heard:       </a:t>
            </a:r>
            <a:r>
              <a:rPr lang="en-US" i="1" dirty="0" smtClean="0">
                <a:latin typeface="Citrix Sans" panose="020B0503030202020203" pitchFamily="34" charset="0"/>
                <a:cs typeface="Arial" charset="0"/>
              </a:rPr>
              <a:t>This would be ideal for talking to specialists</a:t>
            </a:r>
          </a:p>
        </p:txBody>
      </p:sp>
      <p:sp>
        <p:nvSpPr>
          <p:cNvPr id="135" name="Rounded Rectangular Callout 134"/>
          <p:cNvSpPr/>
          <p:nvPr/>
        </p:nvSpPr>
        <p:spPr bwMode="auto">
          <a:xfrm>
            <a:off x="7806951" y="727152"/>
            <a:ext cx="1707937" cy="901676"/>
          </a:xfrm>
          <a:prstGeom prst="wedgeRoundRectCallout">
            <a:avLst>
              <a:gd name="adj1" fmla="val -22712"/>
              <a:gd name="adj2" fmla="val 78512"/>
              <a:gd name="adj3" fmla="val 16667"/>
            </a:avLst>
          </a:prstGeom>
          <a:solidFill>
            <a:srgbClr val="002060"/>
          </a:solidFill>
          <a:ln w="22225"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62500" lnSpcReduction="20000"/>
          </a:bodyPr>
          <a:lstStyle/>
          <a:p>
            <a:pPr algn="ctr" defTabSz="1461590" fontAlgn="base">
              <a:spcBef>
                <a:spcPct val="0"/>
              </a:spcBef>
              <a:spcAft>
                <a:spcPct val="0"/>
              </a:spcAft>
            </a:pPr>
            <a:r>
              <a:rPr lang="en-US" u="sng" dirty="0">
                <a:latin typeface="Citrix Sans" panose="020B0503030202020203" pitchFamily="34" charset="0"/>
                <a:cs typeface="Arial" charset="0"/>
              </a:rPr>
              <a:t>We Heard: </a:t>
            </a:r>
            <a:r>
              <a:rPr lang="en-US" u="sng" dirty="0" smtClean="0">
                <a:latin typeface="Citrix Sans" panose="020B0503030202020203" pitchFamily="34" charset="0"/>
                <a:cs typeface="Arial" charset="0"/>
              </a:rPr>
              <a:t>      </a:t>
            </a:r>
            <a:r>
              <a:rPr lang="en-US" i="1" dirty="0" smtClean="0">
                <a:latin typeface="Citrix Sans" panose="020B0503030202020203" pitchFamily="34" charset="0"/>
                <a:cs typeface="Arial" charset="0"/>
              </a:rPr>
              <a:t>This </a:t>
            </a:r>
            <a:r>
              <a:rPr lang="en-US" i="1" dirty="0">
                <a:latin typeface="Citrix Sans" panose="020B0503030202020203" pitchFamily="34" charset="0"/>
                <a:cs typeface="Arial" charset="0"/>
              </a:rPr>
              <a:t>would be ideal for talking to specialists</a:t>
            </a:r>
          </a:p>
        </p:txBody>
      </p:sp>
      <p:grpSp>
        <p:nvGrpSpPr>
          <p:cNvPr id="131" name="Group 130"/>
          <p:cNvGrpSpPr/>
          <p:nvPr/>
        </p:nvGrpSpPr>
        <p:grpSpPr>
          <a:xfrm>
            <a:off x="4599492" y="1932073"/>
            <a:ext cx="3072951" cy="4905555"/>
            <a:chOff x="4599492" y="1932073"/>
            <a:chExt cx="3072951" cy="4905555"/>
          </a:xfrm>
        </p:grpSpPr>
        <p:sp>
          <p:nvSpPr>
            <p:cNvPr id="19" name="TextBox 18"/>
            <p:cNvSpPr txBox="1"/>
            <p:nvPr/>
          </p:nvSpPr>
          <p:spPr>
            <a:xfrm>
              <a:off x="5636804" y="1932073"/>
              <a:ext cx="1507144" cy="338554"/>
            </a:xfrm>
            <a:prstGeom prst="rect">
              <a:avLst/>
            </a:prstGeom>
            <a:noFill/>
          </p:spPr>
          <p:txBody>
            <a:bodyPr wrap="none" rtlCol="0">
              <a:spAutoFit/>
            </a:bodyPr>
            <a:lstStyle/>
            <a:p>
              <a:r>
                <a:rPr lang="en-US" sz="1600" u="sng" dirty="0" smtClean="0">
                  <a:solidFill>
                    <a:schemeClr val="tx1">
                      <a:lumMod val="75000"/>
                    </a:schemeClr>
                  </a:solidFill>
                  <a:latin typeface="Citrix Sans" panose="020B0503030202020203" pitchFamily="34" charset="0"/>
                </a:rPr>
                <a:t>Solution Ideas</a:t>
              </a:r>
            </a:p>
          </p:txBody>
        </p:sp>
        <p:sp>
          <p:nvSpPr>
            <p:cNvPr id="22" name="Rounded Rectangle 21"/>
            <p:cNvSpPr/>
            <p:nvPr/>
          </p:nvSpPr>
          <p:spPr bwMode="auto">
            <a:xfrm>
              <a:off x="5322664" y="2386012"/>
              <a:ext cx="1982552"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23" name="TextBox 22"/>
            <p:cNvSpPr txBox="1"/>
            <p:nvPr/>
          </p:nvSpPr>
          <p:spPr>
            <a:xfrm>
              <a:off x="5324531" y="2614407"/>
              <a:ext cx="2347912" cy="492443"/>
            </a:xfrm>
            <a:prstGeom prst="rect">
              <a:avLst/>
            </a:prstGeom>
            <a:noFill/>
          </p:spPr>
          <p:txBody>
            <a:bodyPr wrap="square" rtlCol="0">
              <a:spAutoFit/>
            </a:bodyPr>
            <a:lstStyle/>
            <a:p>
              <a:r>
                <a:rPr lang="en-US" sz="1300" dirty="0">
                  <a:solidFill>
                    <a:schemeClr val="bg1"/>
                  </a:solidFill>
                  <a:latin typeface="Citrix Sans" panose="020B0503030202020203" pitchFamily="34" charset="0"/>
                </a:rPr>
                <a:t>Comprehensive online accessible platform</a:t>
              </a:r>
            </a:p>
          </p:txBody>
        </p:sp>
        <p:sp>
          <p:nvSpPr>
            <p:cNvPr id="24" name="Rounded Rectangle 23"/>
            <p:cNvSpPr/>
            <p:nvPr/>
          </p:nvSpPr>
          <p:spPr bwMode="auto">
            <a:xfrm>
              <a:off x="5322663" y="3580827"/>
              <a:ext cx="1982182"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25" name="TextBox 24"/>
            <p:cNvSpPr txBox="1"/>
            <p:nvPr/>
          </p:nvSpPr>
          <p:spPr>
            <a:xfrm>
              <a:off x="5269284" y="3899739"/>
              <a:ext cx="2116717" cy="292388"/>
            </a:xfrm>
            <a:prstGeom prst="rect">
              <a:avLst/>
            </a:prstGeom>
            <a:noFill/>
          </p:spPr>
          <p:txBody>
            <a:bodyPr wrap="square" rtlCol="0">
              <a:spAutoFit/>
            </a:bodyPr>
            <a:lstStyle/>
            <a:p>
              <a:pPr algn="ctr"/>
              <a:r>
                <a:rPr lang="en-US" sz="1300" dirty="0">
                  <a:solidFill>
                    <a:schemeClr val="bg1"/>
                  </a:solidFill>
                  <a:latin typeface="Citrix Sans" panose="020B0503030202020203" pitchFamily="34" charset="0"/>
                </a:rPr>
                <a:t>Image sharing platform</a:t>
              </a:r>
            </a:p>
          </p:txBody>
        </p:sp>
        <p:sp>
          <p:nvSpPr>
            <p:cNvPr id="26" name="Rounded Rectangle 25"/>
            <p:cNvSpPr/>
            <p:nvPr/>
          </p:nvSpPr>
          <p:spPr bwMode="auto">
            <a:xfrm>
              <a:off x="5338866" y="4755711"/>
              <a:ext cx="1965979"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27" name="TextBox 26"/>
            <p:cNvSpPr txBox="1"/>
            <p:nvPr/>
          </p:nvSpPr>
          <p:spPr>
            <a:xfrm>
              <a:off x="5287609" y="5040901"/>
              <a:ext cx="1942434" cy="492443"/>
            </a:xfrm>
            <a:prstGeom prst="rect">
              <a:avLst/>
            </a:prstGeom>
            <a:noFill/>
          </p:spPr>
          <p:txBody>
            <a:bodyPr wrap="square" rtlCol="0">
              <a:spAutoFit/>
            </a:bodyPr>
            <a:lstStyle/>
            <a:p>
              <a:pPr algn="ctr"/>
              <a:r>
                <a:rPr lang="en-US" sz="1300" dirty="0">
                  <a:solidFill>
                    <a:schemeClr val="bg1"/>
                  </a:solidFill>
                  <a:latin typeface="Citrix Sans" panose="020B0503030202020203" pitchFamily="34" charset="0"/>
                </a:rPr>
                <a:t>Outpatient care plan app</a:t>
              </a:r>
            </a:p>
          </p:txBody>
        </p:sp>
        <p:sp>
          <p:nvSpPr>
            <p:cNvPr id="28" name="Rounded Rectangle 27"/>
            <p:cNvSpPr/>
            <p:nvPr/>
          </p:nvSpPr>
          <p:spPr bwMode="auto">
            <a:xfrm>
              <a:off x="5338867" y="5851791"/>
              <a:ext cx="1966350" cy="985837"/>
            </a:xfrm>
            <a:prstGeom prst="roundRect">
              <a:avLst/>
            </a:prstGeom>
            <a:solidFill>
              <a:schemeClr val="tx1">
                <a:lumMod val="85000"/>
              </a:schemeClr>
            </a:solidFill>
            <a:ln w="22225" cap="flat" cmpd="sng" algn="ctr">
              <a:solidFill>
                <a:srgbClr val="002060"/>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Citrix Sans" panose="020B0503030202020203" pitchFamily="34" charset="0"/>
                <a:cs typeface="Arial" charset="0"/>
              </a:endParaRPr>
            </a:p>
          </p:txBody>
        </p:sp>
        <p:sp>
          <p:nvSpPr>
            <p:cNvPr id="29" name="TextBox 28"/>
            <p:cNvSpPr txBox="1"/>
            <p:nvPr/>
          </p:nvSpPr>
          <p:spPr>
            <a:xfrm>
              <a:off x="5299453" y="6083100"/>
              <a:ext cx="2086548" cy="492443"/>
            </a:xfrm>
            <a:prstGeom prst="rect">
              <a:avLst/>
            </a:prstGeom>
            <a:noFill/>
          </p:spPr>
          <p:txBody>
            <a:bodyPr wrap="square" rtlCol="0">
              <a:spAutoFit/>
            </a:bodyPr>
            <a:lstStyle/>
            <a:p>
              <a:pPr algn="ctr"/>
              <a:r>
                <a:rPr lang="en-US" sz="1300" dirty="0">
                  <a:solidFill>
                    <a:schemeClr val="bg1"/>
                  </a:solidFill>
                  <a:latin typeface="Citrix Sans" panose="020B0503030202020203" pitchFamily="34" charset="0"/>
                </a:rPr>
                <a:t>Pop-up physical presence </a:t>
              </a:r>
            </a:p>
          </p:txBody>
        </p:sp>
        <p:cxnSp>
          <p:nvCxnSpPr>
            <p:cNvPr id="51" name="Straight Arrow Connector 50"/>
            <p:cNvCxnSpPr>
              <a:stCxn id="95" idx="6"/>
              <a:endCxn id="22" idx="1"/>
            </p:cNvCxnSpPr>
            <p:nvPr/>
          </p:nvCxnSpPr>
          <p:spPr bwMode="auto">
            <a:xfrm flipV="1">
              <a:off x="4599492" y="2878931"/>
              <a:ext cx="723172" cy="765682"/>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54" name="Straight Arrow Connector 53"/>
            <p:cNvCxnSpPr>
              <a:endCxn id="25" idx="1"/>
            </p:cNvCxnSpPr>
            <p:nvPr/>
          </p:nvCxnSpPr>
          <p:spPr bwMode="auto">
            <a:xfrm>
              <a:off x="4617493" y="3644613"/>
              <a:ext cx="651791" cy="401320"/>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57" name="Straight Arrow Connector 56"/>
            <p:cNvCxnSpPr>
              <a:endCxn id="27" idx="1"/>
            </p:cNvCxnSpPr>
            <p:nvPr/>
          </p:nvCxnSpPr>
          <p:spPr bwMode="auto">
            <a:xfrm>
              <a:off x="4617493" y="3644612"/>
              <a:ext cx="670116" cy="1642511"/>
            </a:xfrm>
            <a:prstGeom prst="straightConnector1">
              <a:avLst/>
            </a:prstGeom>
            <a:noFill/>
            <a:ln w="19050" cap="flat" cmpd="sng" algn="ctr">
              <a:solidFill>
                <a:schemeClr val="tx1">
                  <a:lumMod val="95000"/>
                </a:schemeClr>
              </a:solidFill>
              <a:prstDash val="solid"/>
              <a:round/>
              <a:headEnd type="none" w="med" len="med"/>
              <a:tailEnd type="triangle"/>
            </a:ln>
            <a:effectLst/>
          </p:spPr>
        </p:cxnSp>
        <p:cxnSp>
          <p:nvCxnSpPr>
            <p:cNvPr id="60" name="Straight Arrow Connector 59"/>
            <p:cNvCxnSpPr>
              <a:endCxn id="29" idx="1"/>
            </p:cNvCxnSpPr>
            <p:nvPr/>
          </p:nvCxnSpPr>
          <p:spPr bwMode="auto">
            <a:xfrm>
              <a:off x="4599492" y="3644613"/>
              <a:ext cx="699961" cy="2684709"/>
            </a:xfrm>
            <a:prstGeom prst="straightConnector1">
              <a:avLst/>
            </a:prstGeom>
            <a:noFill/>
            <a:ln w="19050" cap="flat" cmpd="sng" algn="ctr">
              <a:solidFill>
                <a:schemeClr val="tx1">
                  <a:lumMod val="95000"/>
                </a:schemeClr>
              </a:solidFill>
              <a:prstDash val="solid"/>
              <a:round/>
              <a:headEnd type="none" w="med" len="med"/>
              <a:tailEnd type="triangle"/>
            </a:ln>
            <a:effectLst/>
          </p:spPr>
        </p:cxnSp>
      </p:grpSp>
      <p:sp>
        <p:nvSpPr>
          <p:cNvPr id="58" name="Rounded Rectangular Callout 57"/>
          <p:cNvSpPr/>
          <p:nvPr/>
        </p:nvSpPr>
        <p:spPr bwMode="auto">
          <a:xfrm>
            <a:off x="10327688" y="731633"/>
            <a:ext cx="1707937" cy="901676"/>
          </a:xfrm>
          <a:prstGeom prst="wedgeRoundRectCallout">
            <a:avLst>
              <a:gd name="adj1" fmla="val 20464"/>
              <a:gd name="adj2" fmla="val 81783"/>
              <a:gd name="adj3" fmla="val 16667"/>
            </a:avLst>
          </a:prstGeom>
          <a:solidFill>
            <a:srgbClr val="002060"/>
          </a:solidFill>
          <a:ln w="22225"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r>
              <a:rPr lang="en-US" sz="1300" u="sng" dirty="0" smtClean="0">
                <a:latin typeface="Citrix Sans" panose="020B0503030202020203" pitchFamily="34" charset="0"/>
                <a:cs typeface="Arial" charset="0"/>
              </a:rPr>
              <a:t>Emotional Shift: </a:t>
            </a:r>
            <a:r>
              <a:rPr lang="en-US" sz="1300" i="1" dirty="0" smtClean="0">
                <a:latin typeface="Citrix Sans" panose="020B0503030202020203" pitchFamily="34" charset="0"/>
                <a:cs typeface="Arial" charset="0"/>
              </a:rPr>
              <a:t>This would be fantastic!</a:t>
            </a:r>
            <a:endParaRPr lang="en-US" sz="1300" i="1" dirty="0">
              <a:latin typeface="Citrix Sans" panose="020B0503030202020203" pitchFamily="34" charset="0"/>
              <a:cs typeface="Arial" charset="0"/>
            </a:endParaRPr>
          </a:p>
        </p:txBody>
      </p:sp>
    </p:spTree>
    <p:extLst>
      <p:ext uri="{BB962C8B-B14F-4D97-AF65-F5344CB8AC3E}">
        <p14:creationId xmlns:p14="http://schemas.microsoft.com/office/powerpoint/2010/main" val="32680142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500"/>
                                        <p:tgtEl>
                                          <p:spTgt spid="1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34"/>
                                        </p:tgtEl>
                                      </p:cBhvr>
                                    </p:animEffect>
                                    <p:set>
                                      <p:cBhvr>
                                        <p:cTn id="20" dur="1" fill="hold">
                                          <p:stCondLst>
                                            <p:cond delay="499"/>
                                          </p:stCondLst>
                                        </p:cTn>
                                        <p:tgtEl>
                                          <p:spTgt spid="1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fade">
                                      <p:cBhvr>
                                        <p:cTn id="25" dur="500"/>
                                        <p:tgtEl>
                                          <p:spTgt spid="1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Effect transition="in" filter="fade">
                                      <p:cBhvr>
                                        <p:cTn id="30" dur="500"/>
                                        <p:tgtEl>
                                          <p:spTgt spid="1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5"/>
                                        </p:tgtEl>
                                        <p:attrNameLst>
                                          <p:attrName>style.visibility</p:attrName>
                                        </p:attrNameLst>
                                      </p:cBhvr>
                                      <p:to>
                                        <p:strVal val="visible"/>
                                      </p:to>
                                    </p:set>
                                    <p:animEffect transition="in" filter="fade">
                                      <p:cBhvr>
                                        <p:cTn id="35" dur="500"/>
                                        <p:tgtEl>
                                          <p:spTgt spid="1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5"/>
                                        </p:tgtEl>
                                      </p:cBhvr>
                                    </p:animEffect>
                                    <p:set>
                                      <p:cBhvr>
                                        <p:cTn id="40" dur="1" fill="hold">
                                          <p:stCondLst>
                                            <p:cond delay="499"/>
                                          </p:stCondLst>
                                        </p:cTn>
                                        <p:tgtEl>
                                          <p:spTgt spid="13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3"/>
                                        </p:tgtEl>
                                        <p:attrNameLst>
                                          <p:attrName>style.visibility</p:attrName>
                                        </p:attrNameLst>
                                      </p:cBhvr>
                                      <p:to>
                                        <p:strVal val="visible"/>
                                      </p:to>
                                    </p:set>
                                    <p:animEffect transition="in" filter="fade">
                                      <p:cBhvr>
                                        <p:cTn id="45" dur="500"/>
                                        <p:tgtEl>
                                          <p:spTgt spid="133"/>
                                        </p:tgtEl>
                                      </p:cBhvr>
                                    </p:animEffect>
                                  </p:childTnLst>
                                </p:cTn>
                              </p:par>
                              <p:par>
                                <p:cTn id="46" presetID="10" presetClass="entr" presetSubtype="0" fill="hold" nodeType="with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fade">
                                      <p:cBhvr>
                                        <p:cTn id="48" dur="500"/>
                                        <p:tgtEl>
                                          <p:spTgt spid="1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7"/>
                                        </p:tgtEl>
                                        <p:attrNameLst>
                                          <p:attrName>style.visibility</p:attrName>
                                        </p:attrNameLst>
                                      </p:cBhvr>
                                      <p:to>
                                        <p:strVal val="visible"/>
                                      </p:to>
                                    </p:set>
                                    <p:animEffect transition="in" filter="fade">
                                      <p:cBhvr>
                                        <p:cTn id="53" dur="500"/>
                                        <p:tgtEl>
                                          <p:spTgt spid="1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5"/>
                                        </p:tgtEl>
                                        <p:attrNameLst>
                                          <p:attrName>style.visibility</p:attrName>
                                        </p:attrNameLst>
                                      </p:cBhvr>
                                      <p:to>
                                        <p:strVal val="visible"/>
                                      </p:to>
                                    </p:set>
                                    <p:animEffect transition="in" filter="fade">
                                      <p:cBhvr>
                                        <p:cTn id="59" dur="500"/>
                                        <p:tgtEl>
                                          <p:spTgt spid="1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25" grpId="0"/>
      <p:bldP spid="126" grpId="0"/>
      <p:bldP spid="134" grpId="0" animBg="1"/>
      <p:bldP spid="134" grpId="1" animBg="1"/>
      <p:bldP spid="135" grpId="0" animBg="1"/>
      <p:bldP spid="135" grpId="1" animBg="1"/>
      <p:bldP spid="58" grpId="0" animBg="1"/>
      <p:bldP spid="5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octor_and_rep.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88825" cy="6857335"/>
          </a:xfrm>
          <a:prstGeom prst="rect">
            <a:avLst/>
          </a:prstGeom>
          <a:solidFill>
            <a:schemeClr val="bg1"/>
          </a:solidFill>
          <a:ln>
            <a:noFill/>
          </a:ln>
        </p:spPr>
      </p:pic>
      <p:sp>
        <p:nvSpPr>
          <p:cNvPr id="17" name="Rectangle 16"/>
          <p:cNvSpPr/>
          <p:nvPr/>
        </p:nvSpPr>
        <p:spPr bwMode="auto">
          <a:xfrm>
            <a:off x="-7632" y="665"/>
            <a:ext cx="12188825" cy="6857335"/>
          </a:xfrm>
          <a:prstGeom prst="rect">
            <a:avLst/>
          </a:prstGeom>
          <a:solidFill>
            <a:srgbClr val="323232">
              <a:alpha val="74902"/>
            </a:srgb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solidFill>
                <a:schemeClr val="bg2"/>
              </a:solidFill>
              <a:latin typeface="Arial" charset="0"/>
              <a:cs typeface="Arial" charset="0"/>
            </a:endParaRPr>
          </a:p>
        </p:txBody>
      </p:sp>
      <p:sp>
        <p:nvSpPr>
          <p:cNvPr id="3" name="Content Placeholder 2"/>
          <p:cNvSpPr>
            <a:spLocks noGrp="1"/>
          </p:cNvSpPr>
          <p:nvPr>
            <p:ph sz="quarter" idx="21"/>
          </p:nvPr>
        </p:nvSpPr>
        <p:spPr>
          <a:xfrm>
            <a:off x="6219252" y="1881188"/>
            <a:ext cx="5552061" cy="2458583"/>
          </a:xfrm>
        </p:spPr>
        <p:txBody>
          <a:bodyPr/>
          <a:lstStyle/>
          <a:p>
            <a:r>
              <a:rPr lang="en-US" u="sng" dirty="0" smtClean="0">
                <a:solidFill>
                  <a:srgbClr val="008BBC"/>
                </a:solidFill>
                <a:latin typeface="Citrix Sans" panose="020B0503030202020203" pitchFamily="34" charset="0"/>
              </a:rPr>
              <a:t>Negatives: </a:t>
            </a:r>
          </a:p>
          <a:p>
            <a:pPr lvl="1">
              <a:spcBef>
                <a:spcPts val="1200"/>
              </a:spcBef>
            </a:pPr>
            <a:r>
              <a:rPr lang="en-US" dirty="0" smtClean="0">
                <a:latin typeface="Citrix Sans" panose="020B0503030202020203" pitchFamily="34" charset="0"/>
              </a:rPr>
              <a:t>Handoff to development broke the empathy mapping chain</a:t>
            </a:r>
          </a:p>
          <a:p>
            <a:pPr lvl="1">
              <a:spcBef>
                <a:spcPts val="1200"/>
              </a:spcBef>
            </a:pPr>
            <a:r>
              <a:rPr lang="en-US" dirty="0" smtClean="0">
                <a:latin typeface="Citrix Sans" panose="020B0503030202020203" pitchFamily="34" charset="0"/>
              </a:rPr>
              <a:t>Development felt very waterfall</a:t>
            </a:r>
          </a:p>
          <a:p>
            <a:pPr lvl="1">
              <a:spcBef>
                <a:spcPts val="1200"/>
              </a:spcBef>
            </a:pPr>
            <a:r>
              <a:rPr lang="en-US" dirty="0" smtClean="0">
                <a:latin typeface="Citrix Sans" panose="020B0503030202020203" pitchFamily="34" charset="0"/>
              </a:rPr>
              <a:t>Prototype missed the mark in some areas</a:t>
            </a:r>
            <a:endParaRPr lang="en-US" dirty="0">
              <a:latin typeface="Citrix Sans" panose="020B0503030202020203" pitchFamily="34" charset="0"/>
            </a:endParaRPr>
          </a:p>
        </p:txBody>
      </p:sp>
      <p:sp>
        <p:nvSpPr>
          <p:cNvPr id="12" name="Title 11"/>
          <p:cNvSpPr>
            <a:spLocks noGrp="1"/>
          </p:cNvSpPr>
          <p:nvPr>
            <p:ph type="title"/>
          </p:nvPr>
        </p:nvSpPr>
        <p:spPr/>
        <p:txBody>
          <a:bodyPr/>
          <a:lstStyle/>
          <a:p>
            <a:r>
              <a:rPr lang="en-US" dirty="0" smtClean="0">
                <a:latin typeface="Citrix Sans" panose="020B0503030202020203" pitchFamily="34" charset="0"/>
              </a:rPr>
              <a:t>Lessons Learned</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Handoff to development broke the empathy chain</a:t>
            </a:r>
            <a:endParaRPr lang="en-US" dirty="0">
              <a:latin typeface="Citrix Sans" panose="020B0503030202020203" pitchFamily="34" charset="0"/>
            </a:endParaRPr>
          </a:p>
        </p:txBody>
      </p:sp>
      <p:sp>
        <p:nvSpPr>
          <p:cNvPr id="2" name="Content Placeholder 1"/>
          <p:cNvSpPr>
            <a:spLocks noGrp="1"/>
          </p:cNvSpPr>
          <p:nvPr>
            <p:ph sz="quarter" idx="20"/>
          </p:nvPr>
        </p:nvSpPr>
        <p:spPr/>
        <p:txBody>
          <a:bodyPr/>
          <a:lstStyle/>
          <a:p>
            <a:r>
              <a:rPr lang="en-US" u="sng" dirty="0" smtClean="0">
                <a:solidFill>
                  <a:srgbClr val="008BBC"/>
                </a:solidFill>
                <a:latin typeface="Citrix Sans" panose="020B0503030202020203" pitchFamily="34" charset="0"/>
              </a:rPr>
              <a:t>Positives:</a:t>
            </a:r>
          </a:p>
          <a:p>
            <a:pPr lvl="1">
              <a:spcBef>
                <a:spcPts val="1200"/>
              </a:spcBef>
            </a:pPr>
            <a:r>
              <a:rPr lang="en-US" dirty="0" smtClean="0">
                <a:latin typeface="Citrix Sans" panose="020B0503030202020203" pitchFamily="34" charset="0"/>
              </a:rPr>
              <a:t>Established an emotional connection to a need</a:t>
            </a:r>
          </a:p>
          <a:p>
            <a:pPr lvl="1">
              <a:spcBef>
                <a:spcPts val="1200"/>
              </a:spcBef>
            </a:pPr>
            <a:r>
              <a:rPr lang="en-US" dirty="0">
                <a:latin typeface="Citrix Sans" panose="020B0503030202020203" pitchFamily="34" charset="0"/>
              </a:rPr>
              <a:t>Successful executive pitch</a:t>
            </a:r>
          </a:p>
          <a:p>
            <a:pPr lvl="1">
              <a:spcBef>
                <a:spcPts val="1200"/>
              </a:spcBef>
            </a:pPr>
            <a:r>
              <a:rPr lang="en-US" dirty="0">
                <a:latin typeface="Citrix Sans" panose="020B0503030202020203" pitchFamily="34" charset="0"/>
              </a:rPr>
              <a:t>Development funding</a:t>
            </a:r>
          </a:p>
          <a:p>
            <a:pPr lvl="1">
              <a:spcBef>
                <a:spcPts val="1200"/>
              </a:spcBef>
            </a:pPr>
            <a:r>
              <a:rPr lang="en-US" dirty="0" smtClean="0">
                <a:latin typeface="Citrix Sans" panose="020B0503030202020203" pitchFamily="34" charset="0"/>
              </a:rPr>
              <a:t>We built a prototype available to use today</a:t>
            </a:r>
          </a:p>
        </p:txBody>
      </p:sp>
      <p:sp>
        <p:nvSpPr>
          <p:cNvPr id="10" name="Text Placeholder 7"/>
          <p:cNvSpPr txBox="1">
            <a:spLocks/>
          </p:cNvSpPr>
          <p:nvPr/>
        </p:nvSpPr>
        <p:spPr>
          <a:xfrm>
            <a:off x="411481" y="4950655"/>
            <a:ext cx="11359832" cy="630942"/>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u="sng" dirty="0" smtClean="0">
                <a:solidFill>
                  <a:srgbClr val="008BBC"/>
                </a:solidFill>
                <a:latin typeface="Citrix Sans" panose="020B0503030202020203" pitchFamily="34" charset="0"/>
              </a:rPr>
              <a:t>Summary:</a:t>
            </a:r>
            <a:endParaRPr lang="en-US" u="sng" dirty="0">
              <a:solidFill>
                <a:srgbClr val="008BBC"/>
              </a:solidFill>
              <a:latin typeface="Citrix Sans" panose="020B0503030202020203" pitchFamily="34" charset="0"/>
            </a:endParaRPr>
          </a:p>
        </p:txBody>
      </p:sp>
      <p:sp>
        <p:nvSpPr>
          <p:cNvPr id="11" name="Text Placeholder 9"/>
          <p:cNvSpPr txBox="1">
            <a:spLocks/>
          </p:cNvSpPr>
          <p:nvPr/>
        </p:nvSpPr>
        <p:spPr>
          <a:xfrm>
            <a:off x="411481" y="5439772"/>
            <a:ext cx="11361708" cy="400110"/>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1">
              <a:spcBef>
                <a:spcPts val="1200"/>
              </a:spcBef>
            </a:pPr>
            <a:r>
              <a:rPr lang="en-US" dirty="0">
                <a:latin typeface="Citrix Sans" panose="020B0503030202020203" pitchFamily="34" charset="0"/>
              </a:rPr>
              <a:t>Need to keep learning, testing, building empathy throughout the entire </a:t>
            </a:r>
            <a:r>
              <a:rPr lang="en-US" dirty="0" smtClean="0">
                <a:latin typeface="Citrix Sans" panose="020B0503030202020203" pitchFamily="34" charset="0"/>
              </a:rPr>
              <a:t>project</a:t>
            </a:r>
            <a:endParaRPr lang="en-US" dirty="0">
              <a:latin typeface="Citrix Sans" panose="020B0503030202020203" pitchFamily="34" charset="0"/>
            </a:endParaRPr>
          </a:p>
          <a:p>
            <a:pPr lvl="1">
              <a:spcBef>
                <a:spcPts val="1200"/>
              </a:spcBef>
            </a:pPr>
            <a:r>
              <a:rPr lang="en-US" dirty="0" smtClean="0">
                <a:latin typeface="Citrix Sans" panose="020B0503030202020203" pitchFamily="34" charset="0"/>
              </a:rPr>
              <a:t>Need better ways </a:t>
            </a:r>
            <a:r>
              <a:rPr lang="en-US" dirty="0">
                <a:latin typeface="Citrix Sans" panose="020B0503030202020203" pitchFamily="34" charset="0"/>
              </a:rPr>
              <a:t>to ‘close that gap</a:t>
            </a:r>
            <a:r>
              <a:rPr lang="en-US" dirty="0" smtClean="0">
                <a:latin typeface="Citrix Sans" panose="020B0503030202020203" pitchFamily="34" charset="0"/>
              </a:rPr>
              <a:t>’</a:t>
            </a:r>
            <a:endParaRPr lang="en-US" dirty="0">
              <a:latin typeface="Citrix Sans" panose="020B0503030202020203" pitchFamily="34" charset="0"/>
            </a:endParaRPr>
          </a:p>
        </p:txBody>
      </p:sp>
    </p:spTree>
    <p:extLst>
      <p:ext uri="{BB962C8B-B14F-4D97-AF65-F5344CB8AC3E}">
        <p14:creationId xmlns:p14="http://schemas.microsoft.com/office/powerpoint/2010/main" val="416923054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7"/>
          <a:stretch/>
        </p:blipFill>
        <p:spPr>
          <a:xfrm>
            <a:off x="-11150" y="-28575"/>
            <a:ext cx="12188824" cy="6886575"/>
          </a:xfrm>
          <a:prstGeom prst="rect">
            <a:avLst/>
          </a:prstGeom>
        </p:spPr>
      </p:pic>
      <p:sp>
        <p:nvSpPr>
          <p:cNvPr id="6" name="Freeform 5"/>
          <p:cNvSpPr/>
          <p:nvPr/>
        </p:nvSpPr>
        <p:spPr>
          <a:xfrm>
            <a:off x="1" y="2180421"/>
            <a:ext cx="12188824" cy="2181217"/>
          </a:xfrm>
          <a:custGeom>
            <a:avLst/>
            <a:gdLst>
              <a:gd name="connsiteX0" fmla="*/ 0 w 3330983"/>
              <a:gd name="connsiteY0" fmla="*/ 0 h 4282200"/>
              <a:gd name="connsiteX1" fmla="*/ 3330983 w 3330983"/>
              <a:gd name="connsiteY1" fmla="*/ 0 h 4282200"/>
              <a:gd name="connsiteX2" fmla="*/ 3330983 w 3330983"/>
              <a:gd name="connsiteY2" fmla="*/ 4282200 h 4282200"/>
              <a:gd name="connsiteX3" fmla="*/ 0 w 3330983"/>
              <a:gd name="connsiteY3" fmla="*/ 4282200 h 4282200"/>
              <a:gd name="connsiteX4" fmla="*/ 0 w 3330983"/>
              <a:gd name="connsiteY4" fmla="*/ 0 h 428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983" h="4282200">
                <a:moveTo>
                  <a:pt x="0" y="0"/>
                </a:moveTo>
                <a:lnTo>
                  <a:pt x="3330983" y="0"/>
                </a:lnTo>
                <a:lnTo>
                  <a:pt x="3330983" y="4282200"/>
                </a:lnTo>
                <a:lnTo>
                  <a:pt x="0" y="4282200"/>
                </a:lnTo>
                <a:lnTo>
                  <a:pt x="0" y="0"/>
                </a:lnTo>
                <a:close/>
              </a:path>
            </a:pathLst>
          </a:custGeom>
          <a:solidFill>
            <a:schemeClr val="bg1">
              <a:alpha val="74118"/>
            </a:scheme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defTabSz="1422400">
              <a:lnSpc>
                <a:spcPct val="90000"/>
              </a:lnSpc>
              <a:spcBef>
                <a:spcPct val="0"/>
              </a:spcBef>
              <a:spcAft>
                <a:spcPct val="15000"/>
              </a:spcAft>
              <a:buChar char="••"/>
            </a:pPr>
            <a:endParaRPr lang="en-US" sz="2000" kern="1200" dirty="0" smtClean="0">
              <a:solidFill>
                <a:schemeClr val="bg1"/>
              </a:solidFill>
              <a:ea typeface="Citrix Sans" charset="0"/>
              <a:cs typeface="Citrix Sans" charset="0"/>
            </a:endParaRPr>
          </a:p>
        </p:txBody>
      </p:sp>
      <p:sp>
        <p:nvSpPr>
          <p:cNvPr id="11" name="Text Placeholder 1"/>
          <p:cNvSpPr txBox="1">
            <a:spLocks/>
          </p:cNvSpPr>
          <p:nvPr/>
        </p:nvSpPr>
        <p:spPr>
          <a:xfrm>
            <a:off x="914162" y="2094141"/>
            <a:ext cx="8988552" cy="1754326"/>
          </a:xfrm>
          <a:prstGeom prst="rect">
            <a:avLst/>
          </a:prstGeom>
        </p:spPr>
        <p:txBody>
          <a:bodyPr/>
          <a:ls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a:lstStyle>
          <a:p>
            <a:r>
              <a:rPr lang="en-US" sz="3600" dirty="0" smtClean="0">
                <a:latin typeface="Citrix Sans" panose="020B0503030202020203" pitchFamily="34" charset="0"/>
              </a:rPr>
              <a:t/>
            </a:r>
            <a:br>
              <a:rPr lang="en-US" sz="3600" dirty="0" smtClean="0">
                <a:latin typeface="Citrix Sans" panose="020B0503030202020203" pitchFamily="34" charset="0"/>
              </a:rPr>
            </a:br>
            <a:r>
              <a:rPr lang="en-US" sz="3600" dirty="0" smtClean="0">
                <a:latin typeface="Citrix Sans" panose="020B0503030202020203" pitchFamily="34" charset="0"/>
              </a:rPr>
              <a:t>Empathy Mapping in Practice</a:t>
            </a:r>
            <a:endParaRPr lang="en-US" sz="3600" dirty="0">
              <a:latin typeface="Citrix Sans" panose="020B0503030202020203" pitchFamily="34" charset="0"/>
            </a:endParaRPr>
          </a:p>
        </p:txBody>
      </p:sp>
      <p:sp>
        <p:nvSpPr>
          <p:cNvPr id="14" name="Text Placeholder 6"/>
          <p:cNvSpPr txBox="1">
            <a:spLocks/>
          </p:cNvSpPr>
          <p:nvPr/>
        </p:nvSpPr>
        <p:spPr>
          <a:xfrm>
            <a:off x="914161" y="3217330"/>
            <a:ext cx="7762559" cy="1092607"/>
          </a:xfrm>
          <a:prstGeom prst="rect">
            <a:avLst/>
          </a:prstGeom>
        </p:spPr>
        <p:txBody>
          <a:bodyPr/>
          <a:ls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a:lstStyle>
          <a:p>
            <a:pPr>
              <a:spcAft>
                <a:spcPts val="600"/>
              </a:spcAft>
            </a:pPr>
            <a:r>
              <a:rPr lang="en-US" sz="2400" dirty="0" smtClean="0">
                <a:solidFill>
                  <a:schemeClr val="tx1">
                    <a:lumMod val="65000"/>
                  </a:schemeClr>
                </a:solidFill>
                <a:latin typeface="Citrix Sans" panose="020B0503030202020203" pitchFamily="34" charset="0"/>
              </a:rPr>
              <a:t>Case Study: Citrix Project Minerva</a:t>
            </a:r>
          </a:p>
          <a:p>
            <a:pPr>
              <a:spcAft>
                <a:spcPts val="600"/>
              </a:spcAft>
            </a:pPr>
            <a:r>
              <a:rPr lang="en-US" sz="2400" dirty="0" smtClean="0">
                <a:solidFill>
                  <a:schemeClr val="tx1">
                    <a:lumMod val="65000"/>
                  </a:schemeClr>
                </a:solidFill>
                <a:latin typeface="Citrix Sans" panose="020B0503030202020203" pitchFamily="34" charset="0"/>
              </a:rPr>
              <a:t>The Internet of Things Enabled Classroom</a:t>
            </a:r>
          </a:p>
        </p:txBody>
      </p:sp>
    </p:spTree>
    <p:extLst>
      <p:ext uri="{BB962C8B-B14F-4D97-AF65-F5344CB8AC3E}">
        <p14:creationId xmlns:p14="http://schemas.microsoft.com/office/powerpoint/2010/main" val="1914617577"/>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t="21659" b="1"/>
          <a:stretch/>
        </p:blipFill>
        <p:spPr>
          <a:xfrm>
            <a:off x="-1" y="0"/>
            <a:ext cx="12188825" cy="6857107"/>
          </a:xfrm>
          <a:prstGeom prst="rect">
            <a:avLst/>
          </a:prstGeom>
        </p:spPr>
      </p:pic>
      <p:sp>
        <p:nvSpPr>
          <p:cNvPr id="33" name="Rectangle 32"/>
          <p:cNvSpPr/>
          <p:nvPr/>
        </p:nvSpPr>
        <p:spPr bwMode="auto">
          <a:xfrm>
            <a:off x="1987005" y="1560052"/>
            <a:ext cx="8197516" cy="4010526"/>
          </a:xfrm>
          <a:prstGeom prst="rect">
            <a:avLst/>
          </a:prstGeom>
          <a:solidFill>
            <a:srgbClr val="396473">
              <a:alpha val="80000"/>
            </a:srgbClr>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a:bodyPr>
          <a:lstStyle/>
          <a:p>
            <a:pPr algn="ctr" defTabSz="1461152" fontAlgn="base">
              <a:spcBef>
                <a:spcPct val="0"/>
              </a:spcBef>
              <a:spcAft>
                <a:spcPct val="0"/>
              </a:spcAft>
            </a:pPr>
            <a:endParaRPr lang="en-US" sz="2099" dirty="0">
              <a:solidFill>
                <a:schemeClr val="bg2"/>
              </a:solidFill>
              <a:latin typeface="Citrix Sans" charset="0"/>
              <a:ea typeface="Citrix Sans" charset="0"/>
              <a:cs typeface="Citrix Sans" charset="0"/>
            </a:endParaRPr>
          </a:p>
        </p:txBody>
      </p:sp>
      <p:pic>
        <p:nvPicPr>
          <p:cNvPr id="31" name="Picture 2" descr="http://www.theinquirer.net/IMG/722/297722/apple-watch-designs-sport-edition-wearble-540x334.png?14327515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2936" y="4711512"/>
            <a:ext cx="1084334" cy="67068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quarter" idx="20"/>
          </p:nvPr>
        </p:nvPicPr>
        <p:blipFill>
          <a:blip r:embed="rId5" cstate="print">
            <a:extLst>
              <a:ext uri="{28A0092B-C50C-407E-A947-70E740481C1C}">
                <a14:useLocalDpi xmlns:a14="http://schemas.microsoft.com/office/drawing/2010/main" val="0"/>
              </a:ext>
            </a:extLst>
          </a:blip>
          <a:stretch>
            <a:fillRect/>
          </a:stretch>
        </p:blipFill>
        <p:spPr>
          <a:xfrm>
            <a:off x="3879434" y="1734194"/>
            <a:ext cx="1029032" cy="790639"/>
          </a:xfr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2390" y="2247861"/>
            <a:ext cx="834613" cy="144683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332" y="2014496"/>
            <a:ext cx="1608610" cy="87390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4393" y="2337051"/>
            <a:ext cx="1356304" cy="77452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2577" y="1859646"/>
            <a:ext cx="1211002" cy="77643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097" y="2451450"/>
            <a:ext cx="1440934" cy="83166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9493" y="2749160"/>
            <a:ext cx="1340203" cy="754127"/>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64539" y="2971280"/>
            <a:ext cx="1043410" cy="104341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96983" y="3215412"/>
            <a:ext cx="983958" cy="723933"/>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46600" y="3079594"/>
            <a:ext cx="683447" cy="510476"/>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93642" y="2366259"/>
            <a:ext cx="931366" cy="41714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03746" y="3098656"/>
            <a:ext cx="738197" cy="446804"/>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23910" y="3756131"/>
            <a:ext cx="1119306" cy="517119"/>
          </a:xfrm>
          <a:prstGeom prst="rect">
            <a:avLst/>
          </a:prstGeom>
        </p:spPr>
      </p:pic>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78078" y="2560647"/>
            <a:ext cx="457825" cy="457825"/>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73708" y="3489178"/>
            <a:ext cx="1302600" cy="870137"/>
          </a:xfrm>
          <a:prstGeom prst="rect">
            <a:avLst/>
          </a:prstGeom>
        </p:spPr>
      </p:pic>
      <p:pic>
        <p:nvPicPr>
          <p:cNvPr id="21" name="Picture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89051" y="2783405"/>
            <a:ext cx="1033091" cy="672038"/>
          </a:xfrm>
          <a:prstGeom prst="rect">
            <a:avLst/>
          </a:prstGeom>
        </p:spPr>
      </p:pic>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37181" y="3317990"/>
            <a:ext cx="726283" cy="518774"/>
          </a:xfrm>
          <a:prstGeom prst="rect">
            <a:avLst/>
          </a:prstGeom>
        </p:spPr>
      </p:pic>
      <p:pic>
        <p:nvPicPr>
          <p:cNvPr id="19" name="Picture 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99389" y="2005846"/>
            <a:ext cx="1177613" cy="662408"/>
          </a:xfrm>
          <a:prstGeom prst="rect">
            <a:avLst/>
          </a:prstGeom>
        </p:spPr>
      </p:pic>
      <p:pic>
        <p:nvPicPr>
          <p:cNvPr id="22" name="Picture 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95513" y="3806312"/>
            <a:ext cx="1468649" cy="544264"/>
          </a:xfrm>
          <a:prstGeom prst="rect">
            <a:avLst/>
          </a:prstGeom>
        </p:spPr>
      </p:pic>
      <p:pic>
        <p:nvPicPr>
          <p:cNvPr id="23" name="Picture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6691304" y="2957767"/>
            <a:ext cx="1003971" cy="821069"/>
          </a:xfrm>
          <a:prstGeom prst="rect">
            <a:avLst/>
          </a:prstGeom>
        </p:spPr>
      </p:pic>
      <p:pic>
        <p:nvPicPr>
          <p:cNvPr id="24" name="Picture 2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439451" y="3888073"/>
            <a:ext cx="934655" cy="649194"/>
          </a:xfrm>
          <a:prstGeom prst="rect">
            <a:avLst/>
          </a:prstGeom>
        </p:spPr>
      </p:pic>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570896" y="3955640"/>
            <a:ext cx="659024" cy="659024"/>
          </a:xfrm>
          <a:prstGeom prst="rect">
            <a:avLst/>
          </a:prstGeom>
        </p:spPr>
      </p:pic>
      <p:pic>
        <p:nvPicPr>
          <p:cNvPr id="26" name="Picture 2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986885" y="3610215"/>
            <a:ext cx="940945" cy="672776"/>
          </a:xfrm>
          <a:prstGeom prst="rect">
            <a:avLst/>
          </a:prstGeom>
        </p:spPr>
      </p:pic>
      <p:pic>
        <p:nvPicPr>
          <p:cNvPr id="27" name="Picture 2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577773" y="4188418"/>
            <a:ext cx="782461" cy="586846"/>
          </a:xfrm>
          <a:prstGeom prst="rect">
            <a:avLst/>
          </a:prstGeom>
        </p:spPr>
      </p:pic>
      <p:pic>
        <p:nvPicPr>
          <p:cNvPr id="28" name="Picture 2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35328" y="3232887"/>
            <a:ext cx="780590" cy="686962"/>
          </a:xfrm>
          <a:prstGeom prst="rect">
            <a:avLst/>
          </a:prstGeom>
        </p:spPr>
      </p:pic>
      <p:pic>
        <p:nvPicPr>
          <p:cNvPr id="29" name="Picture 2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998388" y="4452716"/>
            <a:ext cx="804876" cy="56188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862625" y="4189432"/>
            <a:ext cx="1181396" cy="602512"/>
          </a:xfrm>
          <a:prstGeom prst="rect">
            <a:avLst/>
          </a:prstGeom>
        </p:spPr>
      </p:pic>
      <p:sp>
        <p:nvSpPr>
          <p:cNvPr id="37" name="Rectangle 36"/>
          <p:cNvSpPr/>
          <p:nvPr/>
        </p:nvSpPr>
        <p:spPr bwMode="auto">
          <a:xfrm>
            <a:off x="-11320" y="0"/>
            <a:ext cx="12200143" cy="818399"/>
          </a:xfrm>
          <a:prstGeom prst="rect">
            <a:avLst/>
          </a:prstGeom>
          <a:solidFill>
            <a:srgbClr val="396473">
              <a:alpha val="80000"/>
            </a:srgbClr>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a:bodyPr>
          <a:lstStyle/>
          <a:p>
            <a:pPr algn="ctr" defTabSz="1461152" fontAlgn="base">
              <a:spcBef>
                <a:spcPct val="0"/>
              </a:spcBef>
              <a:spcAft>
                <a:spcPct val="0"/>
              </a:spcAft>
            </a:pPr>
            <a:endParaRPr lang="en-US" sz="2099" dirty="0">
              <a:solidFill>
                <a:schemeClr val="bg2"/>
              </a:solidFill>
              <a:latin typeface="Citrix Sans" charset="0"/>
              <a:ea typeface="Citrix Sans" charset="0"/>
              <a:cs typeface="Citrix Sans" charset="0"/>
            </a:endParaRPr>
          </a:p>
        </p:txBody>
      </p:sp>
      <p:sp>
        <p:nvSpPr>
          <p:cNvPr id="2" name="Title 1"/>
          <p:cNvSpPr>
            <a:spLocks noGrp="1"/>
          </p:cNvSpPr>
          <p:nvPr>
            <p:ph type="title"/>
          </p:nvPr>
        </p:nvSpPr>
        <p:spPr>
          <a:xfrm>
            <a:off x="411481" y="411125"/>
            <a:ext cx="11362232" cy="775714"/>
          </a:xfrm>
        </p:spPr>
        <p:txBody>
          <a:bodyPr/>
          <a:lstStyle/>
          <a:p>
            <a:r>
              <a:rPr lang="en-US" dirty="0">
                <a:solidFill>
                  <a:schemeClr val="tx1"/>
                </a:solidFill>
                <a:latin typeface="Citrix Sans" charset="0"/>
                <a:ea typeface="Citrix Sans" charset="0"/>
                <a:cs typeface="Citrix Sans" charset="0"/>
              </a:rPr>
              <a:t>The Internet of Things (IoT</a:t>
            </a:r>
            <a:r>
              <a:rPr lang="en-US" dirty="0" smtClean="0">
                <a:solidFill>
                  <a:schemeClr val="tx1"/>
                </a:solidFill>
                <a:latin typeface="Citrix Sans" charset="0"/>
                <a:ea typeface="Citrix Sans" charset="0"/>
                <a:cs typeface="Citrix Sans" charset="0"/>
              </a:rPr>
              <a:t>) Today</a:t>
            </a:r>
            <a:r>
              <a:rPr lang="en-US" dirty="0"/>
              <a:t/>
            </a:r>
            <a:br>
              <a:rPr lang="en-US" dirty="0"/>
            </a:br>
            <a:endParaRPr lang="en-US" dirty="0">
              <a:solidFill>
                <a:schemeClr val="tx1"/>
              </a:solidFill>
              <a:latin typeface="Citrix Sans" panose="020B0503030202020203" pitchFamily="34" charset="0"/>
            </a:endParaRPr>
          </a:p>
        </p:txBody>
      </p:sp>
      <p:sp>
        <p:nvSpPr>
          <p:cNvPr id="3" name="TextBox 2"/>
          <p:cNvSpPr txBox="1"/>
          <p:nvPr/>
        </p:nvSpPr>
        <p:spPr>
          <a:xfrm>
            <a:off x="2124035" y="4981124"/>
            <a:ext cx="3725700" cy="415498"/>
          </a:xfrm>
          <a:prstGeom prst="rect">
            <a:avLst/>
          </a:prstGeom>
          <a:noFill/>
        </p:spPr>
        <p:txBody>
          <a:bodyPr wrap="none" rtlCol="0">
            <a:spAutoFit/>
          </a:bodyPr>
          <a:lstStyle/>
          <a:p>
            <a:r>
              <a:rPr lang="en-US" dirty="0" smtClean="0">
                <a:latin typeface="Citrix Sans" panose="020B0503030202020203" pitchFamily="34" charset="0"/>
              </a:rPr>
              <a:t>Ideas in search of a problem?</a:t>
            </a:r>
          </a:p>
        </p:txBody>
      </p:sp>
    </p:spTree>
    <p:extLst>
      <p:ext uri="{BB962C8B-B14F-4D97-AF65-F5344CB8AC3E}">
        <p14:creationId xmlns:p14="http://schemas.microsoft.com/office/powerpoint/2010/main" val="397171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9"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3"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1+#ppt_w/2"/>
                                          </p:val>
                                        </p:tav>
                                        <p:tav tm="100000">
                                          <p:val>
                                            <p:strVal val="#ppt_x"/>
                                          </p:val>
                                        </p:tav>
                                      </p:tavLst>
                                    </p:anim>
                                    <p:anim calcmode="lin" valueType="num">
                                      <p:cBhvr additive="base">
                                        <p:cTn id="43" dur="500" fill="hold"/>
                                        <p:tgtEl>
                                          <p:spTgt spid="12"/>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0-#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1+#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1"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 presetClass="entr" presetSubtype="12"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6"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1+#ppt_w/2"/>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9"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0-#ppt_h/2"/>
                                          </p:val>
                                        </p:tav>
                                        <p:tav tm="100000">
                                          <p:val>
                                            <p:strVal val="#ppt_y"/>
                                          </p:val>
                                        </p:tav>
                                      </p:tavLst>
                                    </p:anim>
                                  </p:childTnLst>
                                </p:cTn>
                              </p:par>
                            </p:childTnLst>
                          </p:cTn>
                        </p:par>
                        <p:par>
                          <p:cTn id="79" fill="hold">
                            <p:stCondLst>
                              <p:cond delay="7500"/>
                            </p:stCondLst>
                            <p:childTnLst>
                              <p:par>
                                <p:cTn id="80" presetID="2" presetClass="entr" presetSubtype="3"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1+#ppt_w/2"/>
                                          </p:val>
                                        </p:tav>
                                        <p:tav tm="100000">
                                          <p:val>
                                            <p:strVal val="#ppt_x"/>
                                          </p:val>
                                        </p:tav>
                                      </p:tavLst>
                                    </p:anim>
                                    <p:anim calcmode="lin" valueType="num">
                                      <p:cBhvr additive="base">
                                        <p:cTn id="83" dur="500" fill="hold"/>
                                        <p:tgtEl>
                                          <p:spTgt spid="21"/>
                                        </p:tgtEl>
                                        <p:attrNameLst>
                                          <p:attrName>ppt_y</p:attrName>
                                        </p:attrNameLst>
                                      </p:cBhvr>
                                      <p:tavLst>
                                        <p:tav tm="0">
                                          <p:val>
                                            <p:strVal val="0-#ppt_h/2"/>
                                          </p:val>
                                        </p:tav>
                                        <p:tav tm="100000">
                                          <p:val>
                                            <p:strVal val="#ppt_y"/>
                                          </p:val>
                                        </p:tav>
                                      </p:tavLst>
                                    </p:anim>
                                  </p:childTnLst>
                                </p:cTn>
                              </p:par>
                            </p:childTnLst>
                          </p:cTn>
                        </p:par>
                        <p:par>
                          <p:cTn id="84" fill="hold">
                            <p:stCondLst>
                              <p:cond delay="8000"/>
                            </p:stCondLst>
                            <p:childTnLst>
                              <p:par>
                                <p:cTn id="85" presetID="2" presetClass="entr" presetSubtype="4"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additive="base">
                                        <p:cTn id="87" dur="500" fill="hold"/>
                                        <p:tgtEl>
                                          <p:spTgt spid="4"/>
                                        </p:tgtEl>
                                        <p:attrNameLst>
                                          <p:attrName>ppt_x</p:attrName>
                                        </p:attrNameLst>
                                      </p:cBhvr>
                                      <p:tavLst>
                                        <p:tav tm="0">
                                          <p:val>
                                            <p:strVal val="#ppt_x"/>
                                          </p:val>
                                        </p:tav>
                                        <p:tav tm="100000">
                                          <p:val>
                                            <p:strVal val="#ppt_x"/>
                                          </p:val>
                                        </p:tav>
                                      </p:tavLst>
                                    </p:anim>
                                    <p:anim calcmode="lin" valueType="num">
                                      <p:cBhvr additive="base">
                                        <p:cTn id="88" dur="500" fill="hold"/>
                                        <p:tgtEl>
                                          <p:spTgt spid="4"/>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12" fill="hold"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500" fill="hold"/>
                                        <p:tgtEl>
                                          <p:spTgt spid="19"/>
                                        </p:tgtEl>
                                        <p:attrNameLst>
                                          <p:attrName>ppt_x</p:attrName>
                                        </p:attrNameLst>
                                      </p:cBhvr>
                                      <p:tavLst>
                                        <p:tav tm="0">
                                          <p:val>
                                            <p:strVal val="0-#ppt_w/2"/>
                                          </p:val>
                                        </p:tav>
                                        <p:tav tm="100000">
                                          <p:val>
                                            <p:strVal val="#ppt_x"/>
                                          </p:val>
                                        </p:tav>
                                      </p:tavLst>
                                    </p:anim>
                                    <p:anim calcmode="lin" valueType="num">
                                      <p:cBhvr additive="base">
                                        <p:cTn id="93" dur="500" fill="hold"/>
                                        <p:tgtEl>
                                          <p:spTgt spid="19"/>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8" fill="hold" nodeType="after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0-#ppt_w/2"/>
                                          </p:val>
                                        </p:tav>
                                        <p:tav tm="100000">
                                          <p:val>
                                            <p:strVal val="#ppt_x"/>
                                          </p:val>
                                        </p:tav>
                                      </p:tavLst>
                                    </p:anim>
                                    <p:anim calcmode="lin" valueType="num">
                                      <p:cBhvr additive="base">
                                        <p:cTn id="98" dur="500" fill="hold"/>
                                        <p:tgtEl>
                                          <p:spTgt spid="22"/>
                                        </p:tgtEl>
                                        <p:attrNameLst>
                                          <p:attrName>ppt_y</p:attrName>
                                        </p:attrNameLst>
                                      </p:cBhvr>
                                      <p:tavLst>
                                        <p:tav tm="0">
                                          <p:val>
                                            <p:strVal val="#ppt_y"/>
                                          </p:val>
                                        </p:tav>
                                        <p:tav tm="100000">
                                          <p:val>
                                            <p:strVal val="#ppt_y"/>
                                          </p:val>
                                        </p:tav>
                                      </p:tavLst>
                                    </p:anim>
                                  </p:childTnLst>
                                </p:cTn>
                              </p:par>
                            </p:childTnLst>
                          </p:cTn>
                        </p:par>
                        <p:par>
                          <p:cTn id="99" fill="hold">
                            <p:stCondLst>
                              <p:cond delay="9500"/>
                            </p:stCondLst>
                            <p:childTnLst>
                              <p:par>
                                <p:cTn id="100" presetID="2" presetClass="entr" presetSubtype="8" fill="hold"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0-#ppt_w/2"/>
                                          </p:val>
                                        </p:tav>
                                        <p:tav tm="100000">
                                          <p:val>
                                            <p:strVal val="#ppt_x"/>
                                          </p:val>
                                        </p:tav>
                                      </p:tavLst>
                                    </p:anim>
                                    <p:anim calcmode="lin" valueType="num">
                                      <p:cBhvr additive="base">
                                        <p:cTn id="103" dur="500" fill="hold"/>
                                        <p:tgtEl>
                                          <p:spTgt spid="23"/>
                                        </p:tgtEl>
                                        <p:attrNameLst>
                                          <p:attrName>ppt_y</p:attrName>
                                        </p:attrNameLst>
                                      </p:cBhvr>
                                      <p:tavLst>
                                        <p:tav tm="0">
                                          <p:val>
                                            <p:strVal val="#ppt_y"/>
                                          </p:val>
                                        </p:tav>
                                        <p:tav tm="100000">
                                          <p:val>
                                            <p:strVal val="#ppt_y"/>
                                          </p:val>
                                        </p:tav>
                                      </p:tavLst>
                                    </p:anim>
                                  </p:childTnLst>
                                </p:cTn>
                              </p:par>
                            </p:childTnLst>
                          </p:cTn>
                        </p:par>
                        <p:par>
                          <p:cTn id="104" fill="hold">
                            <p:stCondLst>
                              <p:cond delay="10000"/>
                            </p:stCondLst>
                            <p:childTnLst>
                              <p:par>
                                <p:cTn id="105" presetID="2" presetClass="entr" presetSubtype="9" fill="hold" nodeType="after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additive="base">
                                        <p:cTn id="107" dur="500" fill="hold"/>
                                        <p:tgtEl>
                                          <p:spTgt spid="24"/>
                                        </p:tgtEl>
                                        <p:attrNameLst>
                                          <p:attrName>ppt_x</p:attrName>
                                        </p:attrNameLst>
                                      </p:cBhvr>
                                      <p:tavLst>
                                        <p:tav tm="0">
                                          <p:val>
                                            <p:strVal val="0-#ppt_w/2"/>
                                          </p:val>
                                        </p:tav>
                                        <p:tav tm="100000">
                                          <p:val>
                                            <p:strVal val="#ppt_x"/>
                                          </p:val>
                                        </p:tav>
                                      </p:tavLst>
                                    </p:anim>
                                    <p:anim calcmode="lin" valueType="num">
                                      <p:cBhvr additive="base">
                                        <p:cTn id="108" dur="500" fill="hold"/>
                                        <p:tgtEl>
                                          <p:spTgt spid="24"/>
                                        </p:tgtEl>
                                        <p:attrNameLst>
                                          <p:attrName>ppt_y</p:attrName>
                                        </p:attrNameLst>
                                      </p:cBhvr>
                                      <p:tavLst>
                                        <p:tav tm="0">
                                          <p:val>
                                            <p:strVal val="0-#ppt_h/2"/>
                                          </p:val>
                                        </p:tav>
                                        <p:tav tm="100000">
                                          <p:val>
                                            <p:strVal val="#ppt_y"/>
                                          </p:val>
                                        </p:tav>
                                      </p:tavLst>
                                    </p:anim>
                                  </p:childTnLst>
                                </p:cTn>
                              </p:par>
                            </p:childTnLst>
                          </p:cTn>
                        </p:par>
                        <p:par>
                          <p:cTn id="109" fill="hold">
                            <p:stCondLst>
                              <p:cond delay="10500"/>
                            </p:stCondLst>
                            <p:childTnLst>
                              <p:par>
                                <p:cTn id="110" presetID="2" presetClass="entr" presetSubtype="1" fill="hold" nodeType="after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additive="base">
                                        <p:cTn id="112" dur="500" fill="hold"/>
                                        <p:tgtEl>
                                          <p:spTgt spid="25"/>
                                        </p:tgtEl>
                                        <p:attrNameLst>
                                          <p:attrName>ppt_x</p:attrName>
                                        </p:attrNameLst>
                                      </p:cBhvr>
                                      <p:tavLst>
                                        <p:tav tm="0">
                                          <p:val>
                                            <p:strVal val="#ppt_x"/>
                                          </p:val>
                                        </p:tav>
                                        <p:tav tm="100000">
                                          <p:val>
                                            <p:strVal val="#ppt_x"/>
                                          </p:val>
                                        </p:tav>
                                      </p:tavLst>
                                    </p:anim>
                                    <p:anim calcmode="lin" valueType="num">
                                      <p:cBhvr additive="base">
                                        <p:cTn id="113" dur="500" fill="hold"/>
                                        <p:tgtEl>
                                          <p:spTgt spid="25"/>
                                        </p:tgtEl>
                                        <p:attrNameLst>
                                          <p:attrName>ppt_y</p:attrName>
                                        </p:attrNameLst>
                                      </p:cBhvr>
                                      <p:tavLst>
                                        <p:tav tm="0">
                                          <p:val>
                                            <p:strVal val="0-#ppt_h/2"/>
                                          </p:val>
                                        </p:tav>
                                        <p:tav tm="100000">
                                          <p:val>
                                            <p:strVal val="#ppt_y"/>
                                          </p:val>
                                        </p:tav>
                                      </p:tavLst>
                                    </p:anim>
                                  </p:childTnLst>
                                </p:cTn>
                              </p:par>
                            </p:childTnLst>
                          </p:cTn>
                        </p:par>
                        <p:par>
                          <p:cTn id="114" fill="hold">
                            <p:stCondLst>
                              <p:cond delay="11000"/>
                            </p:stCondLst>
                            <p:childTnLst>
                              <p:par>
                                <p:cTn id="115" presetID="2" presetClass="entr" presetSubtype="3" fill="hold" nodeType="afterEffect">
                                  <p:stCondLst>
                                    <p:cond delay="0"/>
                                  </p:stCondLst>
                                  <p:childTnLst>
                                    <p:set>
                                      <p:cBhvr>
                                        <p:cTn id="116" dur="1" fill="hold">
                                          <p:stCondLst>
                                            <p:cond delay="0"/>
                                          </p:stCondLst>
                                        </p:cTn>
                                        <p:tgtEl>
                                          <p:spTgt spid="26"/>
                                        </p:tgtEl>
                                        <p:attrNameLst>
                                          <p:attrName>style.visibility</p:attrName>
                                        </p:attrNameLst>
                                      </p:cBhvr>
                                      <p:to>
                                        <p:strVal val="visible"/>
                                      </p:to>
                                    </p:set>
                                    <p:anim calcmode="lin" valueType="num">
                                      <p:cBhvr additive="base">
                                        <p:cTn id="117" dur="500" fill="hold"/>
                                        <p:tgtEl>
                                          <p:spTgt spid="26"/>
                                        </p:tgtEl>
                                        <p:attrNameLst>
                                          <p:attrName>ppt_x</p:attrName>
                                        </p:attrNameLst>
                                      </p:cBhvr>
                                      <p:tavLst>
                                        <p:tav tm="0">
                                          <p:val>
                                            <p:strVal val="1+#ppt_w/2"/>
                                          </p:val>
                                        </p:tav>
                                        <p:tav tm="100000">
                                          <p:val>
                                            <p:strVal val="#ppt_x"/>
                                          </p:val>
                                        </p:tav>
                                      </p:tavLst>
                                    </p:anim>
                                    <p:anim calcmode="lin" valueType="num">
                                      <p:cBhvr additive="base">
                                        <p:cTn id="118" dur="500" fill="hold"/>
                                        <p:tgtEl>
                                          <p:spTgt spid="26"/>
                                        </p:tgtEl>
                                        <p:attrNameLst>
                                          <p:attrName>ppt_y</p:attrName>
                                        </p:attrNameLst>
                                      </p:cBhvr>
                                      <p:tavLst>
                                        <p:tav tm="0">
                                          <p:val>
                                            <p:strVal val="0-#ppt_h/2"/>
                                          </p:val>
                                        </p:tav>
                                        <p:tav tm="100000">
                                          <p:val>
                                            <p:strVal val="#ppt_y"/>
                                          </p:val>
                                        </p:tav>
                                      </p:tavLst>
                                    </p:anim>
                                  </p:childTnLst>
                                </p:cTn>
                              </p:par>
                            </p:childTnLst>
                          </p:cTn>
                        </p:par>
                        <p:par>
                          <p:cTn id="119" fill="hold">
                            <p:stCondLst>
                              <p:cond delay="11500"/>
                            </p:stCondLst>
                            <p:childTnLst>
                              <p:par>
                                <p:cTn id="120" presetID="2" presetClass="entr" presetSubtype="2" fill="hold" nodeType="afterEffect">
                                  <p:stCondLst>
                                    <p:cond delay="0"/>
                                  </p:stCondLst>
                                  <p:childTnLst>
                                    <p:set>
                                      <p:cBhvr>
                                        <p:cTn id="121" dur="1" fill="hold">
                                          <p:stCondLst>
                                            <p:cond delay="0"/>
                                          </p:stCondLst>
                                        </p:cTn>
                                        <p:tgtEl>
                                          <p:spTgt spid="27"/>
                                        </p:tgtEl>
                                        <p:attrNameLst>
                                          <p:attrName>style.visibility</p:attrName>
                                        </p:attrNameLst>
                                      </p:cBhvr>
                                      <p:to>
                                        <p:strVal val="visible"/>
                                      </p:to>
                                    </p:set>
                                    <p:anim calcmode="lin" valueType="num">
                                      <p:cBhvr additive="base">
                                        <p:cTn id="122" dur="500" fill="hold"/>
                                        <p:tgtEl>
                                          <p:spTgt spid="27"/>
                                        </p:tgtEl>
                                        <p:attrNameLst>
                                          <p:attrName>ppt_x</p:attrName>
                                        </p:attrNameLst>
                                      </p:cBhvr>
                                      <p:tavLst>
                                        <p:tav tm="0">
                                          <p:val>
                                            <p:strVal val="1+#ppt_w/2"/>
                                          </p:val>
                                        </p:tav>
                                        <p:tav tm="100000">
                                          <p:val>
                                            <p:strVal val="#ppt_x"/>
                                          </p:val>
                                        </p:tav>
                                      </p:tavLst>
                                    </p:anim>
                                    <p:anim calcmode="lin" valueType="num">
                                      <p:cBhvr additive="base">
                                        <p:cTn id="123" dur="500" fill="hold"/>
                                        <p:tgtEl>
                                          <p:spTgt spid="27"/>
                                        </p:tgtEl>
                                        <p:attrNameLst>
                                          <p:attrName>ppt_y</p:attrName>
                                        </p:attrNameLst>
                                      </p:cBhvr>
                                      <p:tavLst>
                                        <p:tav tm="0">
                                          <p:val>
                                            <p:strVal val="#ppt_y"/>
                                          </p:val>
                                        </p:tav>
                                        <p:tav tm="100000">
                                          <p:val>
                                            <p:strVal val="#ppt_y"/>
                                          </p:val>
                                        </p:tav>
                                      </p:tavLst>
                                    </p:anim>
                                  </p:childTnLst>
                                </p:cTn>
                              </p:par>
                            </p:childTnLst>
                          </p:cTn>
                        </p:par>
                        <p:par>
                          <p:cTn id="124" fill="hold">
                            <p:stCondLst>
                              <p:cond delay="12000"/>
                            </p:stCondLst>
                            <p:childTnLst>
                              <p:par>
                                <p:cTn id="125" presetID="2" presetClass="entr" presetSubtype="6" fill="hold" nodeType="after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additive="base">
                                        <p:cTn id="127" dur="500" fill="hold"/>
                                        <p:tgtEl>
                                          <p:spTgt spid="28"/>
                                        </p:tgtEl>
                                        <p:attrNameLst>
                                          <p:attrName>ppt_x</p:attrName>
                                        </p:attrNameLst>
                                      </p:cBhvr>
                                      <p:tavLst>
                                        <p:tav tm="0">
                                          <p:val>
                                            <p:strVal val="1+#ppt_w/2"/>
                                          </p:val>
                                        </p:tav>
                                        <p:tav tm="100000">
                                          <p:val>
                                            <p:strVal val="#ppt_x"/>
                                          </p:val>
                                        </p:tav>
                                      </p:tavLst>
                                    </p:anim>
                                    <p:anim calcmode="lin" valueType="num">
                                      <p:cBhvr additive="base">
                                        <p:cTn id="128" dur="500" fill="hold"/>
                                        <p:tgtEl>
                                          <p:spTgt spid="28"/>
                                        </p:tgtEl>
                                        <p:attrNameLst>
                                          <p:attrName>ppt_y</p:attrName>
                                        </p:attrNameLst>
                                      </p:cBhvr>
                                      <p:tavLst>
                                        <p:tav tm="0">
                                          <p:val>
                                            <p:strVal val="1+#ppt_h/2"/>
                                          </p:val>
                                        </p:tav>
                                        <p:tav tm="100000">
                                          <p:val>
                                            <p:strVal val="#ppt_y"/>
                                          </p:val>
                                        </p:tav>
                                      </p:tavLst>
                                    </p:anim>
                                  </p:childTnLst>
                                </p:cTn>
                              </p:par>
                            </p:childTnLst>
                          </p:cTn>
                        </p:par>
                        <p:par>
                          <p:cTn id="129" fill="hold">
                            <p:stCondLst>
                              <p:cond delay="12500"/>
                            </p:stCondLst>
                            <p:childTnLst>
                              <p:par>
                                <p:cTn id="130" presetID="2" presetClass="entr" presetSubtype="4" fill="hold" nodeType="afterEffect">
                                  <p:stCondLst>
                                    <p:cond delay="0"/>
                                  </p:stCondLst>
                                  <p:childTnLst>
                                    <p:set>
                                      <p:cBhvr>
                                        <p:cTn id="131" dur="1" fill="hold">
                                          <p:stCondLst>
                                            <p:cond delay="0"/>
                                          </p:stCondLst>
                                        </p:cTn>
                                        <p:tgtEl>
                                          <p:spTgt spid="29"/>
                                        </p:tgtEl>
                                        <p:attrNameLst>
                                          <p:attrName>style.visibility</p:attrName>
                                        </p:attrNameLst>
                                      </p:cBhvr>
                                      <p:to>
                                        <p:strVal val="visible"/>
                                      </p:to>
                                    </p:set>
                                    <p:anim calcmode="lin" valueType="num">
                                      <p:cBhvr additive="base">
                                        <p:cTn id="132" dur="500" fill="hold"/>
                                        <p:tgtEl>
                                          <p:spTgt spid="29"/>
                                        </p:tgtEl>
                                        <p:attrNameLst>
                                          <p:attrName>ppt_x</p:attrName>
                                        </p:attrNameLst>
                                      </p:cBhvr>
                                      <p:tavLst>
                                        <p:tav tm="0">
                                          <p:val>
                                            <p:strVal val="#ppt_x"/>
                                          </p:val>
                                        </p:tav>
                                        <p:tav tm="100000">
                                          <p:val>
                                            <p:strVal val="#ppt_x"/>
                                          </p:val>
                                        </p:tav>
                                      </p:tavLst>
                                    </p:anim>
                                    <p:anim calcmode="lin" valueType="num">
                                      <p:cBhvr additive="base">
                                        <p:cTn id="133" dur="500" fill="hold"/>
                                        <p:tgtEl>
                                          <p:spTgt spid="29"/>
                                        </p:tgtEl>
                                        <p:attrNameLst>
                                          <p:attrName>ppt_y</p:attrName>
                                        </p:attrNameLst>
                                      </p:cBhvr>
                                      <p:tavLst>
                                        <p:tav tm="0">
                                          <p:val>
                                            <p:strVal val="1+#ppt_h/2"/>
                                          </p:val>
                                        </p:tav>
                                        <p:tav tm="100000">
                                          <p:val>
                                            <p:strVal val="#ppt_y"/>
                                          </p:val>
                                        </p:tav>
                                      </p:tavLst>
                                    </p:anim>
                                  </p:childTnLst>
                                </p:cTn>
                              </p:par>
                            </p:childTnLst>
                          </p:cTn>
                        </p:par>
                        <p:par>
                          <p:cTn id="134" fill="hold">
                            <p:stCondLst>
                              <p:cond delay="13000"/>
                            </p:stCondLst>
                            <p:childTnLst>
                              <p:par>
                                <p:cTn id="135" presetID="2" presetClass="entr" presetSubtype="12" fill="hold" nodeType="after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500" fill="hold"/>
                                        <p:tgtEl>
                                          <p:spTgt spid="30"/>
                                        </p:tgtEl>
                                        <p:attrNameLst>
                                          <p:attrName>ppt_x</p:attrName>
                                        </p:attrNameLst>
                                      </p:cBhvr>
                                      <p:tavLst>
                                        <p:tav tm="0">
                                          <p:val>
                                            <p:strVal val="0-#ppt_w/2"/>
                                          </p:val>
                                        </p:tav>
                                        <p:tav tm="100000">
                                          <p:val>
                                            <p:strVal val="#ppt_x"/>
                                          </p:val>
                                        </p:tav>
                                      </p:tavLst>
                                    </p:anim>
                                    <p:anim calcmode="lin" valueType="num">
                                      <p:cBhvr additive="base">
                                        <p:cTn id="138" dur="500" fill="hold"/>
                                        <p:tgtEl>
                                          <p:spTgt spid="30"/>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additive="base">
                                        <p:cTn id="141" dur="500" fill="hold"/>
                                        <p:tgtEl>
                                          <p:spTgt spid="31"/>
                                        </p:tgtEl>
                                        <p:attrNameLst>
                                          <p:attrName>ppt_x</p:attrName>
                                        </p:attrNameLst>
                                      </p:cBhvr>
                                      <p:tavLst>
                                        <p:tav tm="0">
                                          <p:val>
                                            <p:strVal val="#ppt_x"/>
                                          </p:val>
                                        </p:tav>
                                        <p:tav tm="100000">
                                          <p:val>
                                            <p:strVal val="#ppt_x"/>
                                          </p:val>
                                        </p:tav>
                                      </p:tavLst>
                                    </p:anim>
                                    <p:anim calcmode="lin" valueType="num">
                                      <p:cBhvr additive="base">
                                        <p:cTn id="1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
                                        </p:tgtEl>
                                        <p:attrNameLst>
                                          <p:attrName>style.visibility</p:attrName>
                                        </p:attrNameLst>
                                      </p:cBhvr>
                                      <p:to>
                                        <p:strVal val="visible"/>
                                      </p:to>
                                    </p:set>
                                    <p:animEffect transition="in" filter="fade">
                                      <p:cBhvr>
                                        <p:cTn id="1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a:picLocks noChangeAspect="1"/>
          </p:cNvPicPr>
          <p:nvPr/>
        </p:nvPicPr>
        <p:blipFill rotWithShape="1">
          <a:blip r:embed="rId3">
            <a:extLst>
              <a:ext uri="{28A0092B-C50C-407E-A947-70E740481C1C}">
                <a14:useLocalDpi xmlns:a14="http://schemas.microsoft.com/office/drawing/2010/main" val="0"/>
              </a:ext>
            </a:extLst>
          </a:blip>
          <a:srcRect t="21659" b="1"/>
          <a:stretch/>
        </p:blipFill>
        <p:spPr>
          <a:xfrm>
            <a:off x="-1" y="0"/>
            <a:ext cx="12188825" cy="6857107"/>
          </a:xfrm>
          <a:prstGeom prst="rect">
            <a:avLst/>
          </a:prstGeom>
        </p:spPr>
      </p:pic>
      <p:pic>
        <p:nvPicPr>
          <p:cNvPr id="102" name="Picture 2" descr="http://na2.www.gartner.com/imagesrv/newsroom/images/emerging-tech-hc.png;wa0131df2b233dcd17"/>
          <p:cNvPicPr>
            <a:picLocks noChangeAspect="1" noChangeArrowheads="1"/>
          </p:cNvPicPr>
          <p:nvPr/>
        </p:nvPicPr>
        <p:blipFill rotWithShape="1">
          <a:blip r:embed="rId4">
            <a:extLst>
              <a:ext uri="{28A0092B-C50C-407E-A947-70E740481C1C}">
                <a14:useLocalDpi xmlns:a14="http://schemas.microsoft.com/office/drawing/2010/main" val="0"/>
              </a:ext>
            </a:extLst>
          </a:blip>
          <a:srcRect t="2807" b="4574"/>
          <a:stretch/>
        </p:blipFill>
        <p:spPr bwMode="auto">
          <a:xfrm>
            <a:off x="1636970" y="1066129"/>
            <a:ext cx="8964530" cy="5535168"/>
          </a:xfrm>
          <a:prstGeom prst="rect">
            <a:avLst/>
          </a:prstGeom>
          <a:noFill/>
          <a:ln w="28575">
            <a:solidFill>
              <a:srgbClr val="00A1E0"/>
            </a:solidFill>
          </a:ln>
          <a:extLst>
            <a:ext uri="{909E8E84-426E-40DD-AFC4-6F175D3DCCD1}">
              <a14:hiddenFill xmlns:a14="http://schemas.microsoft.com/office/drawing/2010/main">
                <a:solidFill>
                  <a:srgbClr val="FFFFFF"/>
                </a:solidFill>
              </a14:hiddenFill>
            </a:ext>
          </a:extLst>
        </p:spPr>
      </p:pic>
      <p:sp>
        <p:nvSpPr>
          <p:cNvPr id="104" name="Rectangle 103"/>
          <p:cNvSpPr/>
          <p:nvPr/>
        </p:nvSpPr>
        <p:spPr bwMode="auto">
          <a:xfrm>
            <a:off x="0" y="1"/>
            <a:ext cx="12188823" cy="789871"/>
          </a:xfrm>
          <a:prstGeom prst="rect">
            <a:avLst/>
          </a:prstGeom>
          <a:solidFill>
            <a:srgbClr val="396473">
              <a:alpha val="80000"/>
            </a:srgbClr>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a:bodyPr>
          <a:lstStyle/>
          <a:p>
            <a:pPr algn="ctr" defTabSz="1461152" fontAlgn="base">
              <a:spcBef>
                <a:spcPct val="0"/>
              </a:spcBef>
              <a:spcAft>
                <a:spcPct val="0"/>
              </a:spcAft>
            </a:pPr>
            <a:endParaRPr lang="en-US" sz="2099" dirty="0">
              <a:solidFill>
                <a:schemeClr val="bg2"/>
              </a:solidFill>
              <a:latin typeface="Citrix Sans" charset="0"/>
              <a:ea typeface="Citrix Sans" charset="0"/>
              <a:cs typeface="Citrix Sans" charset="0"/>
            </a:endParaRPr>
          </a:p>
        </p:txBody>
      </p:sp>
      <p:sp>
        <p:nvSpPr>
          <p:cNvPr id="105" name="Title 1"/>
          <p:cNvSpPr txBox="1">
            <a:spLocks/>
          </p:cNvSpPr>
          <p:nvPr/>
        </p:nvSpPr>
        <p:spPr>
          <a:xfrm>
            <a:off x="282649" y="145208"/>
            <a:ext cx="11362232" cy="775714"/>
          </a:xfrm>
          <a:prstGeom prst="rect">
            <a:avLst/>
          </a:prstGeom>
        </p:spPr>
        <p:txBody>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000" kern="1200" baseline="0" dirty="0">
                <a:solidFill>
                  <a:schemeClr val="tx1"/>
                </a:solidFill>
                <a:effectLst/>
                <a:latin typeface="+mn-lt"/>
                <a:ea typeface="+mn-ea"/>
                <a:cs typeface="+mn-cs"/>
              </a:defRPr>
            </a:lvl1pPr>
          </a:lstStyle>
          <a:p>
            <a:r>
              <a:rPr lang="en-US" dirty="0" smtClean="0">
                <a:latin typeface="Citrix Sans" panose="020B0503030202020203" pitchFamily="34" charset="0"/>
              </a:rPr>
              <a:t>IoT: On the Cusp of the Trough of Disillusionment?</a:t>
            </a:r>
            <a:br>
              <a:rPr lang="en-US" dirty="0" smtClean="0">
                <a:latin typeface="Citrix Sans" panose="020B0503030202020203" pitchFamily="34" charset="0"/>
              </a:rPr>
            </a:br>
            <a:endParaRPr lang="en-US" dirty="0">
              <a:latin typeface="Citrix Sans" panose="020B0503030202020203" pitchFamily="34" charset="0"/>
            </a:endParaRPr>
          </a:p>
        </p:txBody>
      </p:sp>
      <p:sp>
        <p:nvSpPr>
          <p:cNvPr id="2" name="TextBox 1"/>
          <p:cNvSpPr txBox="1"/>
          <p:nvPr/>
        </p:nvSpPr>
        <p:spPr>
          <a:xfrm>
            <a:off x="1636970" y="6067750"/>
            <a:ext cx="1997255" cy="523220"/>
          </a:xfrm>
          <a:prstGeom prst="rect">
            <a:avLst/>
          </a:prstGeom>
          <a:noFill/>
        </p:spPr>
        <p:txBody>
          <a:bodyPr wrap="square" rtlCol="0">
            <a:spAutoFit/>
          </a:bodyPr>
          <a:lstStyle/>
          <a:p>
            <a:r>
              <a:rPr lang="en-US" sz="1400" dirty="0" smtClean="0">
                <a:solidFill>
                  <a:schemeClr val="tx2"/>
                </a:solidFill>
                <a:latin typeface="Citrix Sans" panose="020B0503030202020203" pitchFamily="34" charset="0"/>
              </a:rPr>
              <a:t>Gartner Hype Cycle July 2015</a:t>
            </a:r>
          </a:p>
        </p:txBody>
      </p:sp>
      <p:sp>
        <p:nvSpPr>
          <p:cNvPr id="5" name="Left Arrow 4"/>
          <p:cNvSpPr/>
          <p:nvPr/>
        </p:nvSpPr>
        <p:spPr bwMode="auto">
          <a:xfrm>
            <a:off x="6479370" y="1468465"/>
            <a:ext cx="377952" cy="146304"/>
          </a:xfrm>
          <a:prstGeom prst="leftArrow">
            <a:avLst/>
          </a:prstGeom>
          <a:solidFill>
            <a:srgbClr val="FF000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06" name="Left Arrow 105"/>
          <p:cNvSpPr/>
          <p:nvPr/>
        </p:nvSpPr>
        <p:spPr bwMode="auto">
          <a:xfrm>
            <a:off x="6253818" y="1870801"/>
            <a:ext cx="377952" cy="146304"/>
          </a:xfrm>
          <a:prstGeom prst="leftArrow">
            <a:avLst/>
          </a:prstGeom>
          <a:solidFill>
            <a:srgbClr val="FF000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07" name="Left Arrow 106"/>
          <p:cNvSpPr/>
          <p:nvPr/>
        </p:nvSpPr>
        <p:spPr bwMode="auto">
          <a:xfrm>
            <a:off x="6674442" y="1742785"/>
            <a:ext cx="377952" cy="146304"/>
          </a:xfrm>
          <a:prstGeom prst="leftArrow">
            <a:avLst/>
          </a:prstGeom>
          <a:solidFill>
            <a:srgbClr val="FF000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08" name="Left Arrow 107"/>
          <p:cNvSpPr/>
          <p:nvPr/>
        </p:nvSpPr>
        <p:spPr bwMode="auto">
          <a:xfrm>
            <a:off x="6717114" y="1309968"/>
            <a:ext cx="377952" cy="146304"/>
          </a:xfrm>
          <a:prstGeom prst="leftArrow">
            <a:avLst/>
          </a:prstGeom>
          <a:solidFill>
            <a:srgbClr val="FF0000"/>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25000" lnSpcReduction="20000"/>
          </a:bodyPr>
          <a:lstStyle/>
          <a:p>
            <a:pPr algn="ctr" defTabSz="1461590" fontAlgn="base">
              <a:spcBef>
                <a:spcPct val="0"/>
              </a:spcBef>
              <a:spcAft>
                <a:spcPct val="0"/>
              </a:spcAft>
            </a:pPr>
            <a:endParaRPr lang="en-US" dirty="0" smtClean="0">
              <a:latin typeface="Arial" charset="0"/>
              <a:cs typeface="Arial" charset="0"/>
            </a:endParaRPr>
          </a:p>
        </p:txBody>
      </p:sp>
      <p:sp>
        <p:nvSpPr>
          <p:cNvPr id="109" name="TextBox 108"/>
          <p:cNvSpPr txBox="1"/>
          <p:nvPr/>
        </p:nvSpPr>
        <p:spPr>
          <a:xfrm>
            <a:off x="6899994" y="1388842"/>
            <a:ext cx="3958792" cy="400110"/>
          </a:xfrm>
          <a:prstGeom prst="rect">
            <a:avLst/>
          </a:prstGeom>
          <a:noFill/>
        </p:spPr>
        <p:txBody>
          <a:bodyPr wrap="square" rtlCol="0">
            <a:spAutoFit/>
          </a:bodyPr>
          <a:lstStyle/>
          <a:p>
            <a:pPr algn="ctr"/>
            <a:r>
              <a:rPr lang="en-US" sz="2000" b="1" dirty="0" smtClean="0">
                <a:solidFill>
                  <a:srgbClr val="E1261C"/>
                </a:solidFill>
                <a:latin typeface="Arial"/>
              </a:rPr>
              <a:t>Ready for the plunge?</a:t>
            </a:r>
            <a:endParaRPr lang="en-US" sz="2000" b="1" dirty="0">
              <a:solidFill>
                <a:srgbClr val="E1261C"/>
              </a:solidFill>
              <a:latin typeface="Arial"/>
            </a:endParaRPr>
          </a:p>
        </p:txBody>
      </p:sp>
    </p:spTree>
    <p:extLst>
      <p:ext uri="{BB962C8B-B14F-4D97-AF65-F5344CB8AC3E}">
        <p14:creationId xmlns:p14="http://schemas.microsoft.com/office/powerpoint/2010/main" val="40803240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500" fill="hold"/>
                                        <p:tgtEl>
                                          <p:spTgt spid="106"/>
                                        </p:tgtEl>
                                        <p:attrNameLst>
                                          <p:attrName>ppt_x</p:attrName>
                                        </p:attrNameLst>
                                      </p:cBhvr>
                                      <p:tavLst>
                                        <p:tav tm="0">
                                          <p:val>
                                            <p:strVal val="#ppt_x"/>
                                          </p:val>
                                        </p:tav>
                                        <p:tav tm="100000">
                                          <p:val>
                                            <p:strVal val="#ppt_x"/>
                                          </p:val>
                                        </p:tav>
                                      </p:tavLst>
                                    </p:anim>
                                    <p:anim calcmode="lin" valueType="num">
                                      <p:cBhvr additive="base">
                                        <p:cTn id="12" dur="500" fill="hold"/>
                                        <p:tgtEl>
                                          <p:spTgt spid="10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anim calcmode="lin" valueType="num">
                                      <p:cBhvr additive="base">
                                        <p:cTn id="15" dur="500" fill="hold"/>
                                        <p:tgtEl>
                                          <p:spTgt spid="107"/>
                                        </p:tgtEl>
                                        <p:attrNameLst>
                                          <p:attrName>ppt_x</p:attrName>
                                        </p:attrNameLst>
                                      </p:cBhvr>
                                      <p:tavLst>
                                        <p:tav tm="0">
                                          <p:val>
                                            <p:strVal val="#ppt_x"/>
                                          </p:val>
                                        </p:tav>
                                        <p:tav tm="100000">
                                          <p:val>
                                            <p:strVal val="#ppt_x"/>
                                          </p:val>
                                        </p:tav>
                                      </p:tavLst>
                                    </p:anim>
                                    <p:anim calcmode="lin" valueType="num">
                                      <p:cBhvr additive="base">
                                        <p:cTn id="16" dur="500" fill="hold"/>
                                        <p:tgtEl>
                                          <p:spTgt spid="10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additive="base">
                                        <p:cTn id="19" dur="500" fill="hold"/>
                                        <p:tgtEl>
                                          <p:spTgt spid="108"/>
                                        </p:tgtEl>
                                        <p:attrNameLst>
                                          <p:attrName>ppt_x</p:attrName>
                                        </p:attrNameLst>
                                      </p:cBhvr>
                                      <p:tavLst>
                                        <p:tav tm="0">
                                          <p:val>
                                            <p:strVal val="#ppt_x"/>
                                          </p:val>
                                        </p:tav>
                                        <p:tav tm="100000">
                                          <p:val>
                                            <p:strVal val="#ppt_x"/>
                                          </p:val>
                                        </p:tav>
                                      </p:tavLst>
                                    </p:anim>
                                    <p:anim calcmode="lin" valueType="num">
                                      <p:cBhvr additive="base">
                                        <p:cTn id="20" dur="500" fill="hold"/>
                                        <p:tgtEl>
                                          <p:spTgt spid="10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additive="base">
                                        <p:cTn id="23" dur="500" fill="hold"/>
                                        <p:tgtEl>
                                          <p:spTgt spid="109"/>
                                        </p:tgtEl>
                                        <p:attrNameLst>
                                          <p:attrName>ppt_x</p:attrName>
                                        </p:attrNameLst>
                                      </p:cBhvr>
                                      <p:tavLst>
                                        <p:tav tm="0">
                                          <p:val>
                                            <p:strVal val="#ppt_x"/>
                                          </p:val>
                                        </p:tav>
                                        <p:tav tm="100000">
                                          <p:val>
                                            <p:strVal val="#ppt_x"/>
                                          </p:val>
                                        </p:tav>
                                      </p:tavLst>
                                    </p:anim>
                                    <p:anim calcmode="lin" valueType="num">
                                      <p:cBhvr additive="base">
                                        <p:cTn id="24"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6" grpId="0" animBg="1"/>
      <p:bldP spid="107" grpId="0" animBg="1"/>
      <p:bldP spid="108" grpId="0" animBg="1"/>
      <p:bldP spid="10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7"/>
          <a:stretch/>
        </p:blipFill>
        <p:spPr>
          <a:xfrm>
            <a:off x="-11150" y="-28575"/>
            <a:ext cx="12188824" cy="6886575"/>
          </a:xfrm>
          <a:prstGeom prst="rect">
            <a:avLst/>
          </a:prstGeom>
        </p:spPr>
      </p:pic>
      <p:sp>
        <p:nvSpPr>
          <p:cNvPr id="5" name="TextBox 4"/>
          <p:cNvSpPr txBox="1"/>
          <p:nvPr/>
        </p:nvSpPr>
        <p:spPr>
          <a:xfrm>
            <a:off x="248257" y="981527"/>
            <a:ext cx="11813702" cy="1093967"/>
          </a:xfrm>
          <a:prstGeom prst="rect">
            <a:avLst/>
          </a:pr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marL="285750" indent="-285750">
              <a:buFont typeface="Arial" panose="020B0604020202020204" pitchFamily="34" charset="0"/>
              <a:buChar char="•"/>
            </a:pPr>
            <a:r>
              <a:rPr lang="en-US" sz="2000" dirty="0" smtClean="0">
                <a:latin typeface="Citrix Sans" panose="020B0503030202020203" pitchFamily="34" charset="0"/>
              </a:rPr>
              <a:t>Research from Forrester shows less interest in IoT in higher education than most other industries</a:t>
            </a:r>
          </a:p>
          <a:p>
            <a:pPr marL="285750" indent="-285750">
              <a:buFont typeface="Arial" panose="020B0604020202020204" pitchFamily="34" charset="0"/>
              <a:buChar char="•"/>
            </a:pPr>
            <a:r>
              <a:rPr lang="en-US" sz="2000" dirty="0" smtClean="0">
                <a:latin typeface="Citrix Sans" panose="020B0503030202020203" pitchFamily="34" charset="0"/>
              </a:rPr>
              <a:t>Is there an IoT opportunity in Higher Education?</a:t>
            </a:r>
          </a:p>
          <a:p>
            <a:endParaRPr lang="en-US" sz="400" dirty="0">
              <a:latin typeface="Citrix Sans" panose="020B0503030202020203" pitchFamily="34" charset="0"/>
            </a:endParaRPr>
          </a:p>
        </p:txBody>
      </p:sp>
      <p:sp>
        <p:nvSpPr>
          <p:cNvPr id="22" name="Freeform 21"/>
          <p:cNvSpPr/>
          <p:nvPr/>
        </p:nvSpPr>
        <p:spPr>
          <a:xfrm>
            <a:off x="-11150" y="-28575"/>
            <a:ext cx="12188824" cy="894207"/>
          </a:xfrm>
          <a:custGeom>
            <a:avLst/>
            <a:gdLst>
              <a:gd name="connsiteX0" fmla="*/ 0 w 3330983"/>
              <a:gd name="connsiteY0" fmla="*/ 0 h 4282200"/>
              <a:gd name="connsiteX1" fmla="*/ 3330983 w 3330983"/>
              <a:gd name="connsiteY1" fmla="*/ 0 h 4282200"/>
              <a:gd name="connsiteX2" fmla="*/ 3330983 w 3330983"/>
              <a:gd name="connsiteY2" fmla="*/ 4282200 h 4282200"/>
              <a:gd name="connsiteX3" fmla="*/ 0 w 3330983"/>
              <a:gd name="connsiteY3" fmla="*/ 4282200 h 4282200"/>
              <a:gd name="connsiteX4" fmla="*/ 0 w 3330983"/>
              <a:gd name="connsiteY4" fmla="*/ 0 h 428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983" h="4282200">
                <a:moveTo>
                  <a:pt x="0" y="0"/>
                </a:moveTo>
                <a:lnTo>
                  <a:pt x="3330983" y="0"/>
                </a:lnTo>
                <a:lnTo>
                  <a:pt x="3330983" y="4282200"/>
                </a:lnTo>
                <a:lnTo>
                  <a:pt x="0" y="4282200"/>
                </a:lnTo>
                <a:lnTo>
                  <a:pt x="0" y="0"/>
                </a:lnTo>
                <a:close/>
              </a:path>
            </a:pathLst>
          </a:cu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defTabSz="1422400">
              <a:lnSpc>
                <a:spcPct val="90000"/>
              </a:lnSpc>
              <a:spcBef>
                <a:spcPct val="0"/>
              </a:spcBef>
              <a:spcAft>
                <a:spcPct val="15000"/>
              </a:spcAft>
              <a:buChar char="••"/>
            </a:pPr>
            <a:endParaRPr lang="en-US" sz="2000" kern="1200" dirty="0" smtClean="0">
              <a:solidFill>
                <a:schemeClr val="bg1"/>
              </a:solidFill>
              <a:ea typeface="Citrix Sans" charset="0"/>
              <a:cs typeface="Citrix Sans" charset="0"/>
            </a:endParaRPr>
          </a:p>
        </p:txBody>
      </p:sp>
      <p:sp>
        <p:nvSpPr>
          <p:cNvPr id="23" name="Title 1"/>
          <p:cNvSpPr txBox="1">
            <a:spLocks/>
          </p:cNvSpPr>
          <p:nvPr/>
        </p:nvSpPr>
        <p:spPr>
          <a:xfrm>
            <a:off x="-1" y="0"/>
            <a:ext cx="12188824" cy="688711"/>
          </a:xfrm>
          <a:prstGeom prst="rect">
            <a:avLst/>
          </a:prstGeom>
        </p:spPr>
        <p:txBody>
          <a:bodyPr vert="horz" wrap="square" lIns="91440" tIns="45720" rIns="91440" bIns="45720" rtlCol="0" anchor="b">
            <a:noAutofit/>
          </a:bodyPr>
          <a:lstStyle>
            <a:lvl1pPr marL="0" indent="0" algn="l" defTabSz="1088327" rtl="0" eaLnBrk="1" latinLnBrk="0" hangingPunct="1">
              <a:lnSpc>
                <a:spcPts val="3201"/>
              </a:lnSpc>
              <a:spcBef>
                <a:spcPts val="1800"/>
              </a:spcBef>
              <a:spcAft>
                <a:spcPts val="0"/>
              </a:spcAft>
              <a:buClr>
                <a:schemeClr val="tx1">
                  <a:lumMod val="50000"/>
                </a:schemeClr>
              </a:buClr>
              <a:buFont typeface="Arial" pitchFamily="34" charset="0"/>
              <a:buNone/>
              <a:tabLst/>
              <a:defRPr lang="en-US" sz="3001" kern="1200" baseline="0" dirty="0">
                <a:solidFill>
                  <a:schemeClr val="bg2"/>
                </a:solidFill>
                <a:effectLst/>
                <a:latin typeface="+mn-lt"/>
                <a:ea typeface="+mn-ea"/>
                <a:cs typeface="+mn-cs"/>
              </a:defRPr>
            </a:lvl1pPr>
          </a:lstStyle>
          <a:p>
            <a:pPr algn="ctr"/>
            <a:r>
              <a:rPr lang="en-US" sz="3200" dirty="0" smtClean="0">
                <a:solidFill>
                  <a:schemeClr val="tx1"/>
                </a:solidFill>
                <a:latin typeface="Citrix Sans" panose="020B0503030202020203" pitchFamily="34" charset="0"/>
              </a:rPr>
              <a:t>Internet of Things in Higher Education</a:t>
            </a:r>
            <a:endParaRPr lang="en-US" sz="3200" dirty="0">
              <a:solidFill>
                <a:schemeClr val="tx1"/>
              </a:solidFill>
              <a:latin typeface="Citrix Sans" panose="020B0503030202020203" pitchFamily="34" charset="0"/>
            </a:endParaRPr>
          </a:p>
        </p:txBody>
      </p:sp>
      <p:sp>
        <p:nvSpPr>
          <p:cNvPr id="12" name="TextBox 11"/>
          <p:cNvSpPr txBox="1"/>
          <p:nvPr/>
        </p:nvSpPr>
        <p:spPr>
          <a:xfrm>
            <a:off x="248257" y="2191389"/>
            <a:ext cx="5835005" cy="4443577"/>
          </a:xfrm>
          <a:prstGeom prst="rect">
            <a:avLst/>
          </a:pr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algn="ctr"/>
            <a:r>
              <a:rPr lang="en-US" sz="2000" dirty="0" smtClean="0">
                <a:latin typeface="Citrix Sans" panose="020B0503030202020203" pitchFamily="34" charset="0"/>
              </a:rPr>
              <a:t>IoT Adoption Plans</a:t>
            </a:r>
            <a:endParaRPr lang="en-US" sz="2000" dirty="0">
              <a:latin typeface="Citrix Sans" panose="020B0503030202020203" pitchFamily="34" charset="0"/>
            </a:endParaRPr>
          </a:p>
        </p:txBody>
      </p:sp>
      <p:graphicFrame>
        <p:nvGraphicFramePr>
          <p:cNvPr id="4" name="Chart 3"/>
          <p:cNvGraphicFramePr/>
          <p:nvPr>
            <p:extLst/>
          </p:nvPr>
        </p:nvGraphicFramePr>
        <p:xfrm>
          <a:off x="421678" y="2844099"/>
          <a:ext cx="5661584" cy="381068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6226954" y="2191389"/>
            <a:ext cx="5835005" cy="4443577"/>
          </a:xfrm>
          <a:prstGeom prst="rect">
            <a:avLst/>
          </a:pr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algn="ctr"/>
            <a:r>
              <a:rPr lang="en-US" sz="2000" dirty="0" smtClean="0">
                <a:latin typeface="Citrix Sans" panose="020B0503030202020203" pitchFamily="34" charset="0"/>
              </a:rPr>
              <a:t>Interest in using IoT to Optimize Resources &amp; Enhance Operational Processes</a:t>
            </a:r>
            <a:endParaRPr lang="en-US" sz="2000" dirty="0">
              <a:latin typeface="Citrix Sans" panose="020B0503030202020203" pitchFamily="34" charset="0"/>
            </a:endParaRPr>
          </a:p>
        </p:txBody>
      </p:sp>
      <p:graphicFrame>
        <p:nvGraphicFramePr>
          <p:cNvPr id="17" name="Chart 16"/>
          <p:cNvGraphicFramePr/>
          <p:nvPr>
            <p:extLst/>
          </p:nvPr>
        </p:nvGraphicFramePr>
        <p:xfrm>
          <a:off x="6435583" y="2698089"/>
          <a:ext cx="5417745" cy="381068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7"/>
          <p:cNvSpPr txBox="1"/>
          <p:nvPr/>
        </p:nvSpPr>
        <p:spPr>
          <a:xfrm>
            <a:off x="125946" y="6508775"/>
            <a:ext cx="8450020" cy="513544"/>
          </a:xfrm>
          <a:prstGeom prst="rect">
            <a:avLst/>
          </a:prstGeom>
          <a:no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marL="0" algn="l" defTabSz="1088291" rtl="0" eaLnBrk="1" latinLnBrk="0" hangingPunct="1">
              <a:defRPr sz="2100" kern="1200">
                <a:solidFill>
                  <a:schemeClr val="dk1">
                    <a:hueOff val="0"/>
                    <a:satOff val="0"/>
                    <a:lumOff val="0"/>
                    <a:alphaOff val="0"/>
                  </a:schemeClr>
                </a:solidFill>
                <a:latin typeface="+mn-lt"/>
                <a:ea typeface="+mn-ea"/>
                <a:cs typeface="+mn-cs"/>
              </a:defRPr>
            </a:lvl1pPr>
            <a:lvl2pPr marL="544145" algn="l" defTabSz="1088291" rtl="0" eaLnBrk="1" latinLnBrk="0" hangingPunct="1">
              <a:defRPr sz="2100" kern="1200">
                <a:solidFill>
                  <a:schemeClr val="dk1">
                    <a:hueOff val="0"/>
                    <a:satOff val="0"/>
                    <a:lumOff val="0"/>
                    <a:alphaOff val="0"/>
                  </a:schemeClr>
                </a:solidFill>
                <a:latin typeface="+mn-lt"/>
                <a:ea typeface="+mn-ea"/>
                <a:cs typeface="+mn-cs"/>
              </a:defRPr>
            </a:lvl2pPr>
            <a:lvl3pPr marL="1088291" algn="l" defTabSz="1088291" rtl="0" eaLnBrk="1" latinLnBrk="0" hangingPunct="1">
              <a:defRPr sz="2100" kern="1200">
                <a:solidFill>
                  <a:schemeClr val="dk1">
                    <a:hueOff val="0"/>
                    <a:satOff val="0"/>
                    <a:lumOff val="0"/>
                    <a:alphaOff val="0"/>
                  </a:schemeClr>
                </a:solidFill>
                <a:latin typeface="+mn-lt"/>
                <a:ea typeface="+mn-ea"/>
                <a:cs typeface="+mn-cs"/>
              </a:defRPr>
            </a:lvl3pPr>
            <a:lvl4pPr marL="1632436" algn="l" defTabSz="1088291" rtl="0" eaLnBrk="1" latinLnBrk="0" hangingPunct="1">
              <a:defRPr sz="2100" kern="1200">
                <a:solidFill>
                  <a:schemeClr val="dk1">
                    <a:hueOff val="0"/>
                    <a:satOff val="0"/>
                    <a:lumOff val="0"/>
                    <a:alphaOff val="0"/>
                  </a:schemeClr>
                </a:solidFill>
                <a:latin typeface="+mn-lt"/>
                <a:ea typeface="+mn-ea"/>
                <a:cs typeface="+mn-cs"/>
              </a:defRPr>
            </a:lvl4pPr>
            <a:lvl5pPr marL="2176581" algn="l" defTabSz="1088291" rtl="0" eaLnBrk="1" latinLnBrk="0" hangingPunct="1">
              <a:defRPr sz="2100" kern="1200">
                <a:solidFill>
                  <a:schemeClr val="dk1">
                    <a:hueOff val="0"/>
                    <a:satOff val="0"/>
                    <a:lumOff val="0"/>
                    <a:alphaOff val="0"/>
                  </a:schemeClr>
                </a:solidFill>
                <a:latin typeface="+mn-lt"/>
                <a:ea typeface="+mn-ea"/>
                <a:cs typeface="+mn-cs"/>
              </a:defRPr>
            </a:lvl5pPr>
            <a:lvl6pPr marL="2720726" algn="l" defTabSz="1088291" rtl="0" eaLnBrk="1" latinLnBrk="0" hangingPunct="1">
              <a:defRPr sz="2100" kern="1200">
                <a:solidFill>
                  <a:schemeClr val="dk1">
                    <a:hueOff val="0"/>
                    <a:satOff val="0"/>
                    <a:lumOff val="0"/>
                    <a:alphaOff val="0"/>
                  </a:schemeClr>
                </a:solidFill>
                <a:latin typeface="+mn-lt"/>
                <a:ea typeface="+mn-ea"/>
                <a:cs typeface="+mn-cs"/>
              </a:defRPr>
            </a:lvl6pPr>
            <a:lvl7pPr marL="3264872" algn="l" defTabSz="1088291" rtl="0" eaLnBrk="1" latinLnBrk="0" hangingPunct="1">
              <a:defRPr sz="2100" kern="1200">
                <a:solidFill>
                  <a:schemeClr val="dk1">
                    <a:hueOff val="0"/>
                    <a:satOff val="0"/>
                    <a:lumOff val="0"/>
                    <a:alphaOff val="0"/>
                  </a:schemeClr>
                </a:solidFill>
                <a:latin typeface="+mn-lt"/>
                <a:ea typeface="+mn-ea"/>
                <a:cs typeface="+mn-cs"/>
              </a:defRPr>
            </a:lvl7pPr>
            <a:lvl8pPr marL="3809017" algn="l" defTabSz="1088291" rtl="0" eaLnBrk="1" latinLnBrk="0" hangingPunct="1">
              <a:defRPr sz="2100" kern="1200">
                <a:solidFill>
                  <a:schemeClr val="dk1">
                    <a:hueOff val="0"/>
                    <a:satOff val="0"/>
                    <a:lumOff val="0"/>
                    <a:alphaOff val="0"/>
                  </a:schemeClr>
                </a:solidFill>
                <a:latin typeface="+mn-lt"/>
                <a:ea typeface="+mn-ea"/>
                <a:cs typeface="+mn-cs"/>
              </a:defRPr>
            </a:lvl8pPr>
            <a:lvl9pPr marL="4353162" algn="l" defTabSz="1088291" rtl="0" eaLnBrk="1" latinLnBrk="0" hangingPunct="1">
              <a:defRPr sz="2100" kern="1200">
                <a:solidFill>
                  <a:schemeClr val="dk1">
                    <a:hueOff val="0"/>
                    <a:satOff val="0"/>
                    <a:lumOff val="0"/>
                    <a:alphaOff val="0"/>
                  </a:schemeClr>
                </a:solidFill>
                <a:latin typeface="+mn-lt"/>
                <a:ea typeface="+mn-ea"/>
                <a:cs typeface="+mn-cs"/>
              </a:defRPr>
            </a:lvl9pPr>
          </a:lstStyle>
          <a:p>
            <a:r>
              <a:rPr lang="en-US" sz="1400" b="1" i="1" dirty="0" smtClean="0">
                <a:latin typeface="Citrix Sans" panose="020B0503030202020203" pitchFamily="34" charset="0"/>
              </a:rPr>
              <a:t>Source: </a:t>
            </a:r>
            <a:r>
              <a:rPr lang="en-US" sz="1400" b="1" i="1" dirty="0">
                <a:latin typeface="Citrix Sans" panose="020B0503030202020203" pitchFamily="34" charset="0"/>
              </a:rPr>
              <a:t>Business </a:t>
            </a:r>
            <a:r>
              <a:rPr lang="en-US" sz="1400" b="1" i="1" dirty="0" err="1">
                <a:latin typeface="Citrix Sans" panose="020B0503030202020203" pitchFamily="34" charset="0"/>
              </a:rPr>
              <a:t>Technographics</a:t>
            </a:r>
            <a:r>
              <a:rPr lang="en-US" sz="1400" b="1" i="1" dirty="0">
                <a:latin typeface="Citrix Sans" panose="020B0503030202020203" pitchFamily="34" charset="0"/>
              </a:rPr>
              <a:t> Global Mobility Survey, 2015, Forrester Research, Inc</a:t>
            </a:r>
            <a:r>
              <a:rPr lang="en-US" sz="1400" b="1" i="1" dirty="0" smtClean="0">
                <a:latin typeface="Citrix Sans" panose="020B0503030202020203" pitchFamily="34" charset="0"/>
              </a:rPr>
              <a:t>.</a:t>
            </a:r>
            <a:endParaRPr lang="en-US" sz="1400" b="1" i="1" dirty="0">
              <a:latin typeface="Citrix Sans" panose="020B0503030202020203" pitchFamily="34" charset="0"/>
            </a:endParaRPr>
          </a:p>
        </p:txBody>
      </p:sp>
    </p:spTree>
    <p:extLst>
      <p:ext uri="{BB962C8B-B14F-4D97-AF65-F5344CB8AC3E}">
        <p14:creationId xmlns:p14="http://schemas.microsoft.com/office/powerpoint/2010/main" val="712576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4" grpId="0">
        <p:bldAsOne/>
      </p:bldGraphic>
      <p:bldP spid="16" grpId="0" animBg="1"/>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7"/>
          <a:stretch/>
        </p:blipFill>
        <p:spPr>
          <a:xfrm>
            <a:off x="-11150" y="-28575"/>
            <a:ext cx="12188824" cy="6886575"/>
          </a:xfrm>
          <a:prstGeom prst="rect">
            <a:avLst/>
          </a:prstGeom>
        </p:spPr>
      </p:pic>
      <p:sp>
        <p:nvSpPr>
          <p:cNvPr id="5" name="TextBox 4"/>
          <p:cNvSpPr txBox="1"/>
          <p:nvPr/>
        </p:nvSpPr>
        <p:spPr>
          <a:xfrm>
            <a:off x="234097" y="1206847"/>
            <a:ext cx="6151463" cy="1244433"/>
          </a:xfrm>
          <a:prstGeom prst="rect">
            <a:avLst/>
          </a:pr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r>
              <a:rPr lang="en-US" dirty="0">
                <a:latin typeface="Citrix Sans" panose="020B0503030202020203" pitchFamily="34" charset="0"/>
              </a:rPr>
              <a:t>“A big way to focus on student success factors is to let technology get out of the way</a:t>
            </a:r>
            <a:r>
              <a:rPr lang="en-US" dirty="0" smtClean="0">
                <a:latin typeface="Citrix Sans" panose="020B0503030202020203" pitchFamily="34" charset="0"/>
              </a:rPr>
              <a:t>”</a:t>
            </a:r>
          </a:p>
          <a:p>
            <a:endParaRPr lang="en-US" sz="400" dirty="0">
              <a:latin typeface="Citrix Sans" panose="020B0503030202020203" pitchFamily="34" charset="0"/>
            </a:endParaRPr>
          </a:p>
          <a:p>
            <a:r>
              <a:rPr lang="en-US" i="1" dirty="0">
                <a:latin typeface="Citrix Sans" panose="020B0503030202020203" pitchFamily="34" charset="0"/>
              </a:rPr>
              <a:t>Community College in North Carolina</a:t>
            </a:r>
          </a:p>
        </p:txBody>
      </p:sp>
      <p:sp>
        <p:nvSpPr>
          <p:cNvPr id="17" name="TextBox 16"/>
          <p:cNvSpPr txBox="1"/>
          <p:nvPr/>
        </p:nvSpPr>
        <p:spPr>
          <a:xfrm>
            <a:off x="1194215" y="2582360"/>
            <a:ext cx="6151463" cy="1244433"/>
          </a:xfrm>
          <a:prstGeom prst="rect">
            <a:avLst/>
          </a:pr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r>
              <a:rPr lang="en-US" dirty="0" smtClean="0">
                <a:latin typeface="Citrix Sans" panose="020B0503030202020203" pitchFamily="34" charset="0"/>
              </a:rPr>
              <a:t>“We want to leverage technology to offer a highly personalized education experience”</a:t>
            </a:r>
          </a:p>
          <a:p>
            <a:endParaRPr lang="en-US" sz="400" dirty="0">
              <a:latin typeface="Citrix Sans" panose="020B0503030202020203" pitchFamily="34" charset="0"/>
            </a:endParaRPr>
          </a:p>
          <a:p>
            <a:r>
              <a:rPr lang="en-US" i="1" dirty="0" smtClean="0">
                <a:latin typeface="Citrix Sans" panose="020B0503030202020203" pitchFamily="34" charset="0"/>
              </a:rPr>
              <a:t>Public University in Arizona</a:t>
            </a:r>
            <a:endParaRPr lang="en-US" i="1" dirty="0">
              <a:latin typeface="Citrix Sans" panose="020B0503030202020203" pitchFamily="34" charset="0"/>
            </a:endParaRPr>
          </a:p>
        </p:txBody>
      </p:sp>
      <p:sp>
        <p:nvSpPr>
          <p:cNvPr id="19" name="TextBox 18"/>
          <p:cNvSpPr txBox="1"/>
          <p:nvPr/>
        </p:nvSpPr>
        <p:spPr>
          <a:xfrm>
            <a:off x="2699798" y="3953599"/>
            <a:ext cx="6151463" cy="1244433"/>
          </a:xfrm>
          <a:prstGeom prst="rect">
            <a:avLst/>
          </a:pr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r>
              <a:rPr lang="en-US" dirty="0" smtClean="0">
                <a:latin typeface="Citrix Sans" panose="020B0503030202020203" pitchFamily="34" charset="0"/>
              </a:rPr>
              <a:t>“In 5 year’s time we want student to move fluidly between physical and virtual campuses”</a:t>
            </a:r>
          </a:p>
          <a:p>
            <a:endParaRPr lang="en-US" sz="400" dirty="0">
              <a:latin typeface="Citrix Sans" panose="020B0503030202020203" pitchFamily="34" charset="0"/>
            </a:endParaRPr>
          </a:p>
          <a:p>
            <a:r>
              <a:rPr lang="en-US" i="1" dirty="0" smtClean="0">
                <a:latin typeface="Citrix Sans" panose="020B0503030202020203" pitchFamily="34" charset="0"/>
              </a:rPr>
              <a:t>Public University in Australia</a:t>
            </a:r>
            <a:endParaRPr lang="en-US" i="1" dirty="0">
              <a:latin typeface="Citrix Sans" panose="020B0503030202020203" pitchFamily="34" charset="0"/>
            </a:endParaRPr>
          </a:p>
        </p:txBody>
      </p:sp>
      <p:sp>
        <p:nvSpPr>
          <p:cNvPr id="21" name="TextBox 20"/>
          <p:cNvSpPr txBox="1"/>
          <p:nvPr/>
        </p:nvSpPr>
        <p:spPr>
          <a:xfrm>
            <a:off x="4269946" y="5405799"/>
            <a:ext cx="6578183" cy="1244433"/>
          </a:xfrm>
          <a:prstGeom prst="rect">
            <a:avLst/>
          </a:pr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r>
              <a:rPr lang="en-US" dirty="0" smtClean="0">
                <a:latin typeface="Citrix Sans" panose="020B0503030202020203" pitchFamily="34" charset="0"/>
              </a:rPr>
              <a:t>“We want a magic wand for our faculty- they just want to teach, they don’t want to be trained”</a:t>
            </a:r>
          </a:p>
          <a:p>
            <a:endParaRPr lang="en-US" sz="400" dirty="0">
              <a:latin typeface="Citrix Sans" panose="020B0503030202020203" pitchFamily="34" charset="0"/>
            </a:endParaRPr>
          </a:p>
          <a:p>
            <a:r>
              <a:rPr lang="en-US" i="1" dirty="0" smtClean="0">
                <a:latin typeface="Citrix Sans" panose="020B0503030202020203" pitchFamily="34" charset="0"/>
              </a:rPr>
              <a:t>Private University in Florida</a:t>
            </a:r>
            <a:endParaRPr lang="en-US" i="1" dirty="0">
              <a:latin typeface="Citrix Sans" panose="020B0503030202020203" pitchFamily="34" charset="0"/>
            </a:endParaRPr>
          </a:p>
        </p:txBody>
      </p:sp>
      <p:sp>
        <p:nvSpPr>
          <p:cNvPr id="22" name="Freeform 21"/>
          <p:cNvSpPr/>
          <p:nvPr/>
        </p:nvSpPr>
        <p:spPr>
          <a:xfrm>
            <a:off x="-11150" y="-28575"/>
            <a:ext cx="12188824" cy="894207"/>
          </a:xfrm>
          <a:custGeom>
            <a:avLst/>
            <a:gdLst>
              <a:gd name="connsiteX0" fmla="*/ 0 w 3330983"/>
              <a:gd name="connsiteY0" fmla="*/ 0 h 4282200"/>
              <a:gd name="connsiteX1" fmla="*/ 3330983 w 3330983"/>
              <a:gd name="connsiteY1" fmla="*/ 0 h 4282200"/>
              <a:gd name="connsiteX2" fmla="*/ 3330983 w 3330983"/>
              <a:gd name="connsiteY2" fmla="*/ 4282200 h 4282200"/>
              <a:gd name="connsiteX3" fmla="*/ 0 w 3330983"/>
              <a:gd name="connsiteY3" fmla="*/ 4282200 h 4282200"/>
              <a:gd name="connsiteX4" fmla="*/ 0 w 3330983"/>
              <a:gd name="connsiteY4" fmla="*/ 0 h 428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983" h="4282200">
                <a:moveTo>
                  <a:pt x="0" y="0"/>
                </a:moveTo>
                <a:lnTo>
                  <a:pt x="3330983" y="0"/>
                </a:lnTo>
                <a:lnTo>
                  <a:pt x="3330983" y="4282200"/>
                </a:lnTo>
                <a:lnTo>
                  <a:pt x="0" y="4282200"/>
                </a:lnTo>
                <a:lnTo>
                  <a:pt x="0" y="0"/>
                </a:lnTo>
                <a:close/>
              </a:path>
            </a:pathLst>
          </a:custGeom>
          <a:solidFill>
            <a:srgbClr val="403833">
              <a:alpha val="74118"/>
            </a:srgbClr>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defTabSz="1422400">
              <a:lnSpc>
                <a:spcPct val="90000"/>
              </a:lnSpc>
              <a:spcBef>
                <a:spcPct val="0"/>
              </a:spcBef>
              <a:spcAft>
                <a:spcPct val="15000"/>
              </a:spcAft>
              <a:buChar char="••"/>
            </a:pPr>
            <a:endParaRPr lang="en-US" sz="2000" kern="1200" dirty="0" smtClean="0">
              <a:solidFill>
                <a:schemeClr val="bg1"/>
              </a:solidFill>
              <a:ea typeface="Citrix Sans" charset="0"/>
              <a:cs typeface="Citrix Sans" charset="0"/>
            </a:endParaRPr>
          </a:p>
        </p:txBody>
      </p:sp>
      <p:sp>
        <p:nvSpPr>
          <p:cNvPr id="23" name="Title 1"/>
          <p:cNvSpPr txBox="1">
            <a:spLocks/>
          </p:cNvSpPr>
          <p:nvPr/>
        </p:nvSpPr>
        <p:spPr>
          <a:xfrm>
            <a:off x="-1" y="0"/>
            <a:ext cx="12188824" cy="688711"/>
          </a:xfrm>
          <a:prstGeom prst="rect">
            <a:avLst/>
          </a:prstGeom>
        </p:spPr>
        <p:txBody>
          <a:bodyPr vert="horz" wrap="square" lIns="91440" tIns="45720" rIns="91440" bIns="45720" rtlCol="0" anchor="b">
            <a:noAutofit/>
          </a:bodyPr>
          <a:lstStyle>
            <a:lvl1pPr marL="0" indent="0" algn="l" defTabSz="1088327" rtl="0" eaLnBrk="1" latinLnBrk="0" hangingPunct="1">
              <a:lnSpc>
                <a:spcPts val="3201"/>
              </a:lnSpc>
              <a:spcBef>
                <a:spcPts val="1800"/>
              </a:spcBef>
              <a:spcAft>
                <a:spcPts val="0"/>
              </a:spcAft>
              <a:buClr>
                <a:schemeClr val="tx1">
                  <a:lumMod val="50000"/>
                </a:schemeClr>
              </a:buClr>
              <a:buFont typeface="Arial" pitchFamily="34" charset="0"/>
              <a:buNone/>
              <a:tabLst/>
              <a:defRPr lang="en-US" sz="3001" kern="1200" baseline="0" dirty="0">
                <a:solidFill>
                  <a:schemeClr val="bg2"/>
                </a:solidFill>
                <a:effectLst/>
                <a:latin typeface="+mn-lt"/>
                <a:ea typeface="+mn-ea"/>
                <a:cs typeface="+mn-cs"/>
              </a:defRPr>
            </a:lvl1pPr>
          </a:lstStyle>
          <a:p>
            <a:pPr algn="ctr"/>
            <a:r>
              <a:rPr lang="en-US" sz="3200" dirty="0" smtClean="0">
                <a:solidFill>
                  <a:schemeClr val="tx1"/>
                </a:solidFill>
                <a:latin typeface="Citrix Sans" panose="020B0503030202020203" pitchFamily="34" charset="0"/>
              </a:rPr>
              <a:t>Trends in Education: What we are Hearing</a:t>
            </a:r>
            <a:endParaRPr lang="en-US" sz="3200" dirty="0">
              <a:solidFill>
                <a:schemeClr val="tx1"/>
              </a:solidFill>
              <a:latin typeface="Citrix Sans" panose="020B0503030202020203" pitchFamily="34" charset="0"/>
            </a:endParaRPr>
          </a:p>
        </p:txBody>
      </p:sp>
    </p:spTree>
    <p:extLst>
      <p:ext uri="{BB962C8B-B14F-4D97-AF65-F5344CB8AC3E}">
        <p14:creationId xmlns:p14="http://schemas.microsoft.com/office/powerpoint/2010/main" val="3966570817"/>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TDZ94wunN8qIWfyEzEqKdP031SUKHF66Ee6JXnCBeA3sG2FvaUaXcewi0_P6CIjzvRlQQn33MbTTpqVy0PDE0fbnNA47IHTl4QjbmxwIR7AhIoHPRbolzrqqidIbwqf8wsjV44_Ya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9"/>
          <a:stretch/>
        </p:blipFill>
        <p:spPr bwMode="auto">
          <a:xfrm>
            <a:off x="-1" y="0"/>
            <a:ext cx="12188825" cy="68981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5718048" y="701040"/>
            <a:ext cx="6470776" cy="5410200"/>
          </a:xfrm>
          <a:prstGeom prst="rect">
            <a:avLst/>
          </a:prstGeom>
          <a:solidFill>
            <a:srgbClr val="49554B">
              <a:alpha val="89804"/>
            </a:srgbClr>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a:bodyPr>
          <a:lstStyle/>
          <a:p>
            <a:pPr defTabSz="1461152" fontAlgn="base">
              <a:spcBef>
                <a:spcPct val="0"/>
              </a:spcBef>
              <a:spcAft>
                <a:spcPct val="0"/>
              </a:spcAft>
            </a:pPr>
            <a:endParaRPr lang="en-US" sz="2099" dirty="0">
              <a:solidFill>
                <a:schemeClr val="bg2"/>
              </a:solidFill>
              <a:latin typeface="Arial" charset="0"/>
              <a:cs typeface="Arial" charset="0"/>
            </a:endParaRPr>
          </a:p>
        </p:txBody>
      </p:sp>
      <p:sp>
        <p:nvSpPr>
          <p:cNvPr id="4" name="Title 3"/>
          <p:cNvSpPr>
            <a:spLocks noGrp="1"/>
          </p:cNvSpPr>
          <p:nvPr>
            <p:ph type="title"/>
          </p:nvPr>
        </p:nvSpPr>
        <p:spPr>
          <a:xfrm>
            <a:off x="5212079" y="743086"/>
            <a:ext cx="6976745" cy="1008000"/>
          </a:xfrm>
        </p:spPr>
        <p:txBody>
          <a:bodyPr anchor="ctr"/>
          <a:lstStyle/>
          <a:p>
            <a:pPr algn="ctr"/>
            <a:r>
              <a:rPr lang="en-US" sz="3199" dirty="0" smtClean="0">
                <a:latin typeface="Citrix Sans" charset="0"/>
                <a:ea typeface="Citrix Sans" charset="0"/>
                <a:cs typeface="Citrix Sans" charset="0"/>
              </a:rPr>
              <a:t>Is There an IoT Opportunity in Higher Education?</a:t>
            </a:r>
            <a:endParaRPr lang="en-US" sz="3199" dirty="0">
              <a:latin typeface="Citrix Sans" charset="0"/>
              <a:ea typeface="Citrix Sans" charset="0"/>
              <a:cs typeface="Citrix Sans" charset="0"/>
            </a:endParaRPr>
          </a:p>
        </p:txBody>
      </p:sp>
      <p:sp>
        <p:nvSpPr>
          <p:cNvPr id="2" name="TextBox 1"/>
          <p:cNvSpPr txBox="1"/>
          <p:nvPr/>
        </p:nvSpPr>
        <p:spPr>
          <a:xfrm>
            <a:off x="5900928" y="2007118"/>
            <a:ext cx="6092952" cy="3247043"/>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400" dirty="0" smtClean="0">
                <a:latin typeface="Citrix Sans" panose="020B0503030202020203" pitchFamily="34" charset="0"/>
              </a:rPr>
              <a:t>Trend &amp; Challenge: Higher education is looking to reach more students</a:t>
            </a:r>
          </a:p>
          <a:p>
            <a:pPr marL="342900" indent="-342900">
              <a:spcAft>
                <a:spcPts val="1800"/>
              </a:spcAft>
              <a:buFont typeface="Arial" panose="020B0604020202020204" pitchFamily="34" charset="0"/>
              <a:buChar char="•"/>
            </a:pPr>
            <a:r>
              <a:rPr lang="en-US" sz="2400" dirty="0" smtClean="0">
                <a:latin typeface="Citrix Sans" panose="020B0503030202020203" pitchFamily="34" charset="0"/>
              </a:rPr>
              <a:t>The question we should be asking: </a:t>
            </a:r>
          </a:p>
          <a:p>
            <a:pPr lvl="1">
              <a:spcAft>
                <a:spcPts val="1800"/>
              </a:spcAft>
            </a:pPr>
            <a:r>
              <a:rPr lang="en-US" sz="2000" i="1" dirty="0" smtClean="0">
                <a:latin typeface="Citrix Sans" panose="020B0503030202020203" pitchFamily="34" charset="0"/>
              </a:rPr>
              <a:t>“Is there an opportunity to help Higher Ed serve more students successfully?”</a:t>
            </a:r>
          </a:p>
          <a:p>
            <a:pPr marL="342900" indent="-342900">
              <a:spcAft>
                <a:spcPts val="1800"/>
              </a:spcAft>
              <a:buFont typeface="Arial" panose="020B0604020202020204" pitchFamily="34" charset="0"/>
              <a:buChar char="•"/>
            </a:pPr>
            <a:r>
              <a:rPr lang="en-US" sz="2400" dirty="0" smtClean="0">
                <a:latin typeface="Citrix Sans" panose="020B0503030202020203" pitchFamily="34" charset="0"/>
              </a:rPr>
              <a:t>Then ask ourselves: How can IoT enable this?</a:t>
            </a:r>
          </a:p>
        </p:txBody>
      </p:sp>
    </p:spTree>
    <p:extLst>
      <p:ext uri="{BB962C8B-B14F-4D97-AF65-F5344CB8AC3E}">
        <p14:creationId xmlns:p14="http://schemas.microsoft.com/office/powerpoint/2010/main" val="1654140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6575" y="3850960"/>
            <a:ext cx="11234738" cy="630942"/>
          </a:xfrm>
        </p:spPr>
        <p:txBody>
          <a:bodyPr/>
          <a:lstStyle/>
          <a:p>
            <a:r>
              <a:rPr lang="en-US" dirty="0" smtClean="0">
                <a:latin typeface="Citrix Sans" panose="020B0503030202020203" pitchFamily="34" charset="0"/>
              </a:rPr>
              <a:t>Design Thinking is Human-Centered Innovation</a:t>
            </a:r>
            <a:endParaRPr lang="en-US" dirty="0">
              <a:latin typeface="Citrix Sans" panose="020B0503030202020203" pitchFamily="34" charset="0"/>
            </a:endParaRPr>
          </a:p>
        </p:txBody>
      </p:sp>
      <p:sp>
        <p:nvSpPr>
          <p:cNvPr id="5" name="Text Placeholder 2"/>
          <p:cNvSpPr txBox="1">
            <a:spLocks/>
          </p:cNvSpPr>
          <p:nvPr/>
        </p:nvSpPr>
        <p:spPr>
          <a:xfrm>
            <a:off x="536575" y="2094975"/>
            <a:ext cx="11234738" cy="630942"/>
          </a:xfrm>
          <a:prstGeom prst="rect">
            <a:avLst/>
          </a:prstGeom>
        </p:spPr>
        <p:txBody>
          <a:bodyPr vert="horz" wrap="square" lIns="91440" tIns="45720" rIns="91440" bIns="45720" rtlCol="0" anchor="b" anchorCtr="0">
            <a:spAutoFit/>
          </a:bodyPr>
          <a:lstStyle>
            <a:lvl1pPr marL="0" indent="-119063" algn="ctr" defTabSz="1088291" rtl="0" eaLnBrk="1" latinLnBrk="0" hangingPunct="1">
              <a:lnSpc>
                <a:spcPts val="4200"/>
              </a:lnSpc>
              <a:spcBef>
                <a:spcPts val="1800"/>
              </a:spcBef>
              <a:spcAft>
                <a:spcPts val="0"/>
              </a:spcAft>
              <a:buClr>
                <a:schemeClr val="tx1"/>
              </a:buClr>
              <a:buFont typeface="Arial" pitchFamily="34" charset="0"/>
              <a:buChar char=" "/>
              <a:tabLst/>
              <a:defRPr lang="en-US" sz="4000" kern="1200" baseline="0" dirty="0" smtClean="0">
                <a:solidFill>
                  <a:schemeClr val="tx2"/>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dirty="0" smtClean="0">
                <a:latin typeface="Citrix Sans" panose="020B0503030202020203" pitchFamily="34" charset="0"/>
              </a:rPr>
              <a:t>Design Thinking is Customer Led Innovation</a:t>
            </a:r>
            <a:endParaRPr lang="en-US" dirty="0">
              <a:latin typeface="Citrix Sans" panose="020B0503030202020203" pitchFamily="34" charset="0"/>
            </a:endParaRPr>
          </a:p>
        </p:txBody>
      </p:sp>
    </p:spTree>
    <p:extLst>
      <p:ext uri="{BB962C8B-B14F-4D97-AF65-F5344CB8AC3E}">
        <p14:creationId xmlns:p14="http://schemas.microsoft.com/office/powerpoint/2010/main" val="399740226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Citrix Sans" panose="020B0503030202020203" pitchFamily="34" charset="0"/>
              </a:rPr>
              <a:t>Initial Assumptions</a:t>
            </a:r>
            <a:endParaRPr lang="en-US" dirty="0">
              <a:latin typeface="Citrix Sans" panose="020B0503030202020203" pitchFamily="34" charset="0"/>
            </a:endParaRPr>
          </a:p>
        </p:txBody>
      </p:sp>
      <p:sp>
        <p:nvSpPr>
          <p:cNvPr id="7" name="Text Placeholder 6"/>
          <p:cNvSpPr>
            <a:spLocks noGrp="1"/>
          </p:cNvSpPr>
          <p:nvPr>
            <p:ph type="body" sz="quarter" idx="16"/>
          </p:nvPr>
        </p:nvSpPr>
        <p:spPr/>
        <p:txBody>
          <a:bodyPr/>
          <a:lstStyle/>
          <a:p>
            <a:r>
              <a:rPr lang="en-US" dirty="0">
                <a:latin typeface="Citrix Sans" panose="020B0503030202020203" pitchFamily="34" charset="0"/>
              </a:rPr>
              <a:t>What we wanted to test in our initial interviews</a:t>
            </a:r>
          </a:p>
        </p:txBody>
      </p:sp>
      <p:sp>
        <p:nvSpPr>
          <p:cNvPr id="8" name="Content Placeholder 7"/>
          <p:cNvSpPr>
            <a:spLocks noGrp="1"/>
          </p:cNvSpPr>
          <p:nvPr>
            <p:ph sz="quarter" idx="20"/>
          </p:nvPr>
        </p:nvSpPr>
        <p:spPr>
          <a:xfrm>
            <a:off x="411481" y="1572849"/>
            <a:ext cx="11364327" cy="1616755"/>
          </a:xfrm>
        </p:spPr>
        <p:txBody>
          <a:bodyPr/>
          <a:lstStyle/>
          <a:p>
            <a:r>
              <a:rPr lang="en-US" dirty="0" smtClean="0">
                <a:latin typeface="Citrix Sans" panose="020B0503030202020203" pitchFamily="34" charset="0"/>
              </a:rPr>
              <a:t>Universities/Colleges are interested in serving a larger number of students (and often struggling in the process)</a:t>
            </a:r>
          </a:p>
          <a:p>
            <a:r>
              <a:rPr lang="en-US" dirty="0" smtClean="0">
                <a:latin typeface="Citrix Sans" panose="020B0503030202020203" pitchFamily="34" charset="0"/>
              </a:rPr>
              <a:t>Our Assumptions: </a:t>
            </a:r>
          </a:p>
          <a:p>
            <a:pPr lvl="1">
              <a:spcBef>
                <a:spcPts val="600"/>
              </a:spcBef>
            </a:pPr>
            <a:r>
              <a:rPr lang="en-US" dirty="0">
                <a:latin typeface="Citrix Sans" panose="020B0503030202020203" pitchFamily="34" charset="0"/>
              </a:rPr>
              <a:t>Online and Hybrid classes is one mechanism to serve more students</a:t>
            </a:r>
          </a:p>
          <a:p>
            <a:pPr lvl="1">
              <a:spcBef>
                <a:spcPts val="600"/>
              </a:spcBef>
            </a:pPr>
            <a:r>
              <a:rPr lang="en-US" dirty="0">
                <a:latin typeface="Citrix Sans" panose="020B0503030202020203" pitchFamily="34" charset="0"/>
              </a:rPr>
              <a:t>Online and Hybrid classes need to be as interactive as possible</a:t>
            </a:r>
          </a:p>
          <a:p>
            <a:pPr lvl="1">
              <a:spcBef>
                <a:spcPts val="600"/>
              </a:spcBef>
            </a:pPr>
            <a:r>
              <a:rPr lang="en-US" dirty="0" smtClean="0">
                <a:latin typeface="Citrix Sans" panose="020B0503030202020203" pitchFamily="34" charset="0"/>
              </a:rPr>
              <a:t>Adding </a:t>
            </a:r>
            <a:r>
              <a:rPr lang="en-US" dirty="0">
                <a:latin typeface="Citrix Sans" panose="020B0503030202020203" pitchFamily="34" charset="0"/>
              </a:rPr>
              <a:t>new tech to support online/hybrid classes is of interest, but only if:</a:t>
            </a:r>
          </a:p>
          <a:p>
            <a:pPr marL="857250" lvl="1" indent="-393700">
              <a:spcBef>
                <a:spcPts val="600"/>
              </a:spcBef>
            </a:pPr>
            <a:r>
              <a:rPr lang="en-US" sz="1800" dirty="0">
                <a:latin typeface="Citrix Sans" panose="020B0503030202020203" pitchFamily="34" charset="0"/>
              </a:rPr>
              <a:t>It is inexpensive</a:t>
            </a:r>
          </a:p>
          <a:p>
            <a:pPr marL="857250" lvl="1" indent="-393700">
              <a:spcBef>
                <a:spcPts val="600"/>
              </a:spcBef>
            </a:pPr>
            <a:r>
              <a:rPr lang="en-US" sz="1800" dirty="0">
                <a:latin typeface="Citrix Sans" panose="020B0503030202020203" pitchFamily="34" charset="0"/>
              </a:rPr>
              <a:t>Does not introduce complexity for the instructor and the student</a:t>
            </a:r>
          </a:p>
          <a:p>
            <a:pPr marL="857250" lvl="1" indent="-393700">
              <a:spcBef>
                <a:spcPts val="600"/>
              </a:spcBef>
            </a:pPr>
            <a:r>
              <a:rPr lang="en-US" sz="1800" dirty="0">
                <a:latin typeface="Citrix Sans" panose="020B0503030202020203" pitchFamily="34" charset="0"/>
              </a:rPr>
              <a:t>It is consistently applied to everyone on campus</a:t>
            </a:r>
          </a:p>
          <a:p>
            <a:pPr marL="857250" lvl="1" indent="-393700">
              <a:spcBef>
                <a:spcPts val="600"/>
              </a:spcBef>
            </a:pPr>
            <a:r>
              <a:rPr lang="en-US" sz="1800" dirty="0">
                <a:latin typeface="Citrix Sans" panose="020B0503030202020203" pitchFamily="34" charset="0"/>
              </a:rPr>
              <a:t>Supports the broadest range of devices possible</a:t>
            </a:r>
          </a:p>
          <a:p>
            <a:endParaRPr lang="en-US" dirty="0">
              <a:latin typeface="Citrix Sans" panose="020B0503030202020203" pitchFamily="34" charset="0"/>
            </a:endParaRPr>
          </a:p>
          <a:p>
            <a:endParaRPr lang="en-US" dirty="0"/>
          </a:p>
        </p:txBody>
      </p:sp>
    </p:spTree>
    <p:extLst>
      <p:ext uri="{BB962C8B-B14F-4D97-AF65-F5344CB8AC3E}">
        <p14:creationId xmlns:p14="http://schemas.microsoft.com/office/powerpoint/2010/main" val="3455674951"/>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p:cNvSpPr>
          <p:nvPr/>
        </p:nvSpPr>
        <p:spPr bwMode="auto">
          <a:xfrm>
            <a:off x="5926283" y="6508945"/>
            <a:ext cx="321387" cy="258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8814">
              <a:defRPr/>
            </a:pPr>
            <a:fld id="{0A0285CD-B414-8E44-A0ED-FCEA778F02FD}" type="slidenum">
              <a:rPr lang="en-US" sz="1466">
                <a:latin typeface="Gill Sans" charset="0"/>
                <a:cs typeface="Gill Sans" charset="0"/>
                <a:sym typeface="Gill Sans" charset="0"/>
              </a:rPr>
              <a:pPr algn="ctr" defTabSz="488814">
                <a:defRPr/>
              </a:pPr>
              <a:t>41</a:t>
            </a:fld>
            <a:endParaRPr lang="en-US" sz="2799">
              <a:cs typeface="Helvetica" charset="0"/>
            </a:endParaRPr>
          </a:p>
        </p:txBody>
      </p:sp>
      <p:sp>
        <p:nvSpPr>
          <p:cNvPr id="4" name="Rectangle 3"/>
          <p:cNvSpPr/>
          <p:nvPr/>
        </p:nvSpPr>
        <p:spPr>
          <a:xfrm>
            <a:off x="496582" y="1739262"/>
            <a:ext cx="7641960" cy="4001095"/>
          </a:xfrm>
          <a:prstGeom prst="rect">
            <a:avLst/>
          </a:prstGeom>
        </p:spPr>
        <p:txBody>
          <a:bodyPr wrap="square">
            <a:spAutoFit/>
          </a:bodyPr>
          <a:lstStyle/>
          <a:p>
            <a:pPr>
              <a:spcAft>
                <a:spcPts val="1200"/>
              </a:spcAft>
              <a:defRPr/>
            </a:pPr>
            <a:r>
              <a:rPr lang="en-US" sz="2400" u="sng" dirty="0">
                <a:latin typeface="Citrix Sans"/>
                <a:cs typeface="Citrix Sans"/>
                <a:sym typeface="Arial" charset="0"/>
              </a:rPr>
              <a:t>Interview Script: User Profiling</a:t>
            </a:r>
          </a:p>
          <a:p>
            <a:pPr marL="380905" indent="-380905">
              <a:spcAft>
                <a:spcPts val="1200"/>
              </a:spcAft>
              <a:buFont typeface="Arial"/>
              <a:buChar char="•"/>
              <a:defRPr/>
            </a:pPr>
            <a:r>
              <a:rPr lang="en-US" sz="2000" dirty="0" smtClean="0">
                <a:latin typeface="Citrix Sans"/>
                <a:cs typeface="Citrix Sans"/>
                <a:sym typeface="Arial" charset="0"/>
              </a:rPr>
              <a:t>Can </a:t>
            </a:r>
            <a:r>
              <a:rPr lang="en-US" sz="2000" dirty="0">
                <a:latin typeface="Citrix Sans"/>
                <a:cs typeface="Citrix Sans"/>
                <a:sym typeface="Arial" charset="0"/>
              </a:rPr>
              <a:t>you tell me a little about what you are responsible for?</a:t>
            </a:r>
          </a:p>
          <a:p>
            <a:pPr marL="380905" indent="-380905">
              <a:spcAft>
                <a:spcPts val="1200"/>
              </a:spcAft>
              <a:buFont typeface="Arial"/>
              <a:buChar char="•"/>
              <a:defRPr/>
            </a:pPr>
            <a:r>
              <a:rPr lang="en-US" sz="2000" dirty="0">
                <a:latin typeface="Citrix Sans"/>
                <a:cs typeface="Citrix Sans"/>
                <a:sym typeface="Arial" charset="0"/>
              </a:rPr>
              <a:t>What does a typical work day look like?</a:t>
            </a:r>
          </a:p>
          <a:p>
            <a:pPr marL="380905" indent="-380905">
              <a:spcAft>
                <a:spcPts val="1200"/>
              </a:spcAft>
              <a:buFont typeface="Arial"/>
              <a:buChar char="•"/>
              <a:defRPr/>
            </a:pPr>
            <a:r>
              <a:rPr lang="en-US" sz="2000" dirty="0" smtClean="0">
                <a:latin typeface="Citrix Sans"/>
                <a:cs typeface="Citrix Sans"/>
                <a:sym typeface="Arial" charset="0"/>
              </a:rPr>
              <a:t>What </a:t>
            </a:r>
            <a:r>
              <a:rPr lang="en-US" sz="2000" dirty="0">
                <a:latin typeface="Citrix Sans"/>
                <a:cs typeface="Citrix Sans"/>
                <a:sym typeface="Arial" charset="0"/>
              </a:rPr>
              <a:t>are your top priorities right now?</a:t>
            </a:r>
          </a:p>
          <a:p>
            <a:pPr marL="380905" indent="-380905">
              <a:spcAft>
                <a:spcPts val="1200"/>
              </a:spcAft>
              <a:buFont typeface="Arial"/>
              <a:buChar char="•"/>
              <a:defRPr/>
            </a:pPr>
            <a:r>
              <a:rPr lang="en-US" sz="2000" dirty="0">
                <a:latin typeface="Citrix Sans"/>
                <a:cs typeface="Citrix Sans"/>
                <a:sym typeface="Arial" charset="0"/>
              </a:rPr>
              <a:t>For each priority/ job ask: </a:t>
            </a:r>
          </a:p>
          <a:p>
            <a:pPr marL="990352" lvl="1" indent="-380905">
              <a:spcAft>
                <a:spcPts val="1200"/>
              </a:spcAft>
              <a:buFont typeface="Arial"/>
              <a:buChar char="•"/>
              <a:defRPr/>
            </a:pPr>
            <a:r>
              <a:rPr lang="en-US" sz="2000" dirty="0">
                <a:latin typeface="Citrix Sans"/>
                <a:cs typeface="Citrix Sans"/>
                <a:sym typeface="Arial" charset="0"/>
              </a:rPr>
              <a:t>	What is the goal</a:t>
            </a:r>
          </a:p>
          <a:p>
            <a:pPr marL="990352" lvl="1" indent="-380905">
              <a:spcAft>
                <a:spcPts val="1200"/>
              </a:spcAft>
              <a:buFont typeface="Arial"/>
              <a:buChar char="•"/>
              <a:defRPr/>
            </a:pPr>
            <a:r>
              <a:rPr lang="en-US" sz="2000" dirty="0">
                <a:latin typeface="Citrix Sans"/>
                <a:cs typeface="Citrix Sans"/>
                <a:sym typeface="Arial" charset="0"/>
              </a:rPr>
              <a:t>	What are the biggest challenges you have had </a:t>
            </a:r>
          </a:p>
          <a:p>
            <a:pPr marL="990352" lvl="1" indent="-380905">
              <a:spcAft>
                <a:spcPts val="1200"/>
              </a:spcAft>
              <a:buFont typeface="Arial"/>
              <a:buChar char="•"/>
              <a:defRPr/>
            </a:pPr>
            <a:r>
              <a:rPr lang="en-US" sz="2000" dirty="0">
                <a:latin typeface="Citrix Sans"/>
                <a:cs typeface="Citrix Sans"/>
                <a:sym typeface="Arial" charset="0"/>
              </a:rPr>
              <a:t> 	Can you tell me a little bit about the last time you had this problem</a:t>
            </a:r>
            <a:r>
              <a:rPr lang="en-US" sz="2000" dirty="0" smtClean="0">
                <a:latin typeface="Citrix Sans"/>
                <a:cs typeface="Citrix Sans"/>
                <a:sym typeface="Arial" charset="0"/>
              </a:rPr>
              <a:t>?</a:t>
            </a:r>
            <a:endParaRPr lang="en-US" sz="2000" dirty="0">
              <a:latin typeface="Citrix Sans"/>
              <a:cs typeface="Citrix Sans"/>
              <a:sym typeface="Arial" charset="0"/>
            </a:endParaRPr>
          </a:p>
        </p:txBody>
      </p:sp>
      <p:sp>
        <p:nvSpPr>
          <p:cNvPr id="12" name="Title 11"/>
          <p:cNvSpPr>
            <a:spLocks noGrp="1"/>
          </p:cNvSpPr>
          <p:nvPr>
            <p:ph type="title"/>
          </p:nvPr>
        </p:nvSpPr>
        <p:spPr/>
        <p:txBody>
          <a:bodyPr/>
          <a:lstStyle/>
          <a:p>
            <a:r>
              <a:rPr lang="en-US" dirty="0" smtClean="0">
                <a:latin typeface="Citrix Sans" panose="020B0503030202020203" pitchFamily="34" charset="0"/>
              </a:rPr>
              <a:t>Initial Interviews</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a:latin typeface="Citrix Sans" panose="020B0503030202020203" pitchFamily="34" charset="0"/>
              </a:rPr>
              <a:t>Get to know who we are talking to</a:t>
            </a:r>
          </a:p>
        </p:txBody>
      </p:sp>
      <p:sp>
        <p:nvSpPr>
          <p:cNvPr id="6" name="Content Placeholder 2"/>
          <p:cNvSpPr txBox="1">
            <a:spLocks/>
          </p:cNvSpPr>
          <p:nvPr/>
        </p:nvSpPr>
        <p:spPr>
          <a:xfrm>
            <a:off x="8138541" y="2135024"/>
            <a:ext cx="3989388" cy="4296730"/>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Started with the same profiling questions used with the last case study</a:t>
            </a:r>
          </a:p>
          <a:p>
            <a:pPr marL="234892" lvl="1" indent="0">
              <a:buNone/>
            </a:pPr>
            <a:endParaRPr lang="en-US" sz="2133" dirty="0">
              <a:solidFill>
                <a:srgbClr val="008BBC"/>
              </a:solidFill>
              <a:latin typeface="Citrix Sans" panose="020B0503030202020203" pitchFamily="34" charset="0"/>
            </a:endParaRPr>
          </a:p>
          <a:p>
            <a:pPr marL="234892" lvl="1" indent="0">
              <a:buNone/>
            </a:pPr>
            <a:endParaRPr lang="en-US" sz="2133" dirty="0" smtClean="0">
              <a:solidFill>
                <a:srgbClr val="008BBC"/>
              </a:solidFill>
              <a:latin typeface="Citrix Sans" panose="020B0503030202020203" pitchFamily="34" charset="0"/>
            </a:endParaRP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 </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335546668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latin typeface="Citrix Sans" panose="020B0503030202020203" pitchFamily="34" charset="0"/>
              </a:rPr>
              <a:t>Initial Interviews- Test #1</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The first test was to learn more about their classroom environment </a:t>
            </a:r>
            <a:endParaRPr lang="en-US" dirty="0">
              <a:latin typeface="Citrix Sans" panose="020B0503030202020203" pitchFamily="34" charset="0"/>
            </a:endParaRPr>
          </a:p>
        </p:txBody>
      </p:sp>
      <p:sp>
        <p:nvSpPr>
          <p:cNvPr id="6" name="Rectangle 5"/>
          <p:cNvSpPr/>
          <p:nvPr/>
        </p:nvSpPr>
        <p:spPr>
          <a:xfrm>
            <a:off x="534289" y="1842899"/>
            <a:ext cx="11105374" cy="4118948"/>
          </a:xfrm>
          <a:prstGeom prst="rect">
            <a:avLst/>
          </a:prstGeom>
        </p:spPr>
        <p:txBody>
          <a:bodyPr wrap="square">
            <a:spAutoFit/>
          </a:bodyPr>
          <a:lstStyle/>
          <a:p>
            <a:pPr marL="380905" indent="-380905">
              <a:spcAft>
                <a:spcPts val="600"/>
              </a:spcAft>
              <a:buFont typeface="Arial"/>
              <a:buChar char="•"/>
              <a:defRPr/>
            </a:pPr>
            <a:r>
              <a:rPr lang="en-US" sz="2666" dirty="0">
                <a:latin typeface="Citrix Sans"/>
                <a:cs typeface="Citrix Sans"/>
                <a:sym typeface="Arial" charset="0"/>
              </a:rPr>
              <a:t>What does your classroom environment look like?</a:t>
            </a:r>
          </a:p>
          <a:p>
            <a:pPr marL="546005" lvl="1" indent="-380905">
              <a:spcAft>
                <a:spcPts val="600"/>
              </a:spcAft>
              <a:buFont typeface="Arial"/>
              <a:buChar char="•"/>
              <a:defRPr/>
            </a:pPr>
            <a:r>
              <a:rPr lang="en-US" dirty="0">
                <a:latin typeface="Citrix Sans"/>
                <a:cs typeface="Citrix Sans"/>
                <a:sym typeface="Arial" charset="0"/>
              </a:rPr>
              <a:t>Typical classroom?</a:t>
            </a:r>
          </a:p>
          <a:p>
            <a:pPr marL="546005" lvl="1" indent="-380905">
              <a:spcAft>
                <a:spcPts val="600"/>
              </a:spcAft>
              <a:buFont typeface="Arial"/>
              <a:buChar char="•"/>
              <a:defRPr/>
            </a:pPr>
            <a:r>
              <a:rPr lang="en-US" dirty="0">
                <a:latin typeface="Citrix Sans"/>
                <a:cs typeface="Citrix Sans"/>
                <a:sym typeface="Arial" charset="0"/>
              </a:rPr>
              <a:t>How has it changed in the last 2-3 years? </a:t>
            </a:r>
          </a:p>
          <a:p>
            <a:pPr marL="546005" lvl="1" indent="-380905">
              <a:spcAft>
                <a:spcPts val="600"/>
              </a:spcAft>
              <a:buFont typeface="Arial"/>
              <a:buChar char="•"/>
              <a:defRPr/>
            </a:pPr>
            <a:r>
              <a:rPr lang="en-US" dirty="0">
                <a:latin typeface="Citrix Sans"/>
                <a:cs typeface="Citrix Sans"/>
                <a:sym typeface="Arial" charset="0"/>
              </a:rPr>
              <a:t>Plans for the future?</a:t>
            </a:r>
          </a:p>
          <a:p>
            <a:pPr marL="546005" lvl="1" indent="-380905">
              <a:spcAft>
                <a:spcPts val="600"/>
              </a:spcAft>
              <a:buFont typeface="Arial"/>
              <a:buChar char="•"/>
              <a:defRPr/>
            </a:pPr>
            <a:r>
              <a:rPr lang="en-US" dirty="0">
                <a:latin typeface="Citrix Sans"/>
                <a:cs typeface="Citrix Sans"/>
                <a:sym typeface="Arial" charset="0"/>
              </a:rPr>
              <a:t>Instructor frustrations? </a:t>
            </a:r>
          </a:p>
          <a:p>
            <a:pPr marL="380905" indent="-380905">
              <a:spcAft>
                <a:spcPts val="600"/>
              </a:spcAft>
              <a:buFont typeface="Arial"/>
              <a:buChar char="•"/>
              <a:defRPr/>
            </a:pPr>
            <a:r>
              <a:rPr lang="en-US" sz="2400" dirty="0">
                <a:latin typeface="Citrix Sans"/>
                <a:cs typeface="Citrix Sans"/>
                <a:sym typeface="Arial" charset="0"/>
              </a:rPr>
              <a:t>What does the online classroom look like to you? </a:t>
            </a:r>
          </a:p>
          <a:p>
            <a:pPr marL="546005" lvl="1" indent="-380905">
              <a:spcAft>
                <a:spcPts val="600"/>
              </a:spcAft>
              <a:buFont typeface="Arial"/>
              <a:buChar char="•"/>
              <a:defRPr/>
            </a:pPr>
            <a:r>
              <a:rPr lang="en-US" sz="2000" dirty="0">
                <a:latin typeface="Citrix Sans"/>
                <a:cs typeface="Citrix Sans"/>
                <a:sym typeface="Arial" charset="0"/>
              </a:rPr>
              <a:t>Synchronous vs asynchronous? </a:t>
            </a:r>
          </a:p>
          <a:p>
            <a:pPr marL="546005" lvl="1" indent="-380905">
              <a:spcAft>
                <a:spcPts val="600"/>
              </a:spcAft>
              <a:buFont typeface="Arial"/>
              <a:buChar char="•"/>
              <a:defRPr/>
            </a:pPr>
            <a:r>
              <a:rPr lang="en-US" dirty="0">
                <a:latin typeface="Citrix Sans"/>
                <a:cs typeface="Citrix Sans"/>
                <a:sym typeface="Arial" charset="0"/>
              </a:rPr>
              <a:t>Flipped classrooms? </a:t>
            </a:r>
            <a:endParaRPr lang="en-US" sz="2000" dirty="0">
              <a:latin typeface="Citrix Sans"/>
              <a:cs typeface="Citrix Sans"/>
              <a:sym typeface="Arial" charset="0"/>
            </a:endParaRPr>
          </a:p>
          <a:p>
            <a:pPr marL="380905" indent="-380905">
              <a:spcAft>
                <a:spcPts val="600"/>
              </a:spcAft>
              <a:buFont typeface="Arial"/>
              <a:buChar char="•"/>
              <a:defRPr/>
            </a:pPr>
            <a:r>
              <a:rPr lang="en-US" dirty="0">
                <a:latin typeface="Citrix Sans"/>
                <a:cs typeface="Citrix Sans"/>
                <a:sym typeface="Arial" charset="0"/>
              </a:rPr>
              <a:t>Making decisions around classroom changes:</a:t>
            </a:r>
          </a:p>
          <a:p>
            <a:pPr marL="546005" lvl="1" indent="-380905">
              <a:spcAft>
                <a:spcPts val="600"/>
              </a:spcAft>
              <a:buFont typeface="Arial"/>
              <a:buChar char="•"/>
              <a:defRPr/>
            </a:pPr>
            <a:r>
              <a:rPr lang="en-US" sz="2000" dirty="0">
                <a:latin typeface="Citrix Sans"/>
                <a:cs typeface="Citrix Sans"/>
                <a:sym typeface="Arial" charset="0"/>
              </a:rPr>
              <a:t>How to measure instructor and student feedback?</a:t>
            </a:r>
          </a:p>
        </p:txBody>
      </p:sp>
      <p:sp>
        <p:nvSpPr>
          <p:cNvPr id="7" name="Content Placeholder 2"/>
          <p:cNvSpPr txBox="1">
            <a:spLocks/>
          </p:cNvSpPr>
          <p:nvPr/>
        </p:nvSpPr>
        <p:spPr>
          <a:xfrm>
            <a:off x="8138541" y="2442410"/>
            <a:ext cx="3989388" cy="3989343"/>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Then asked specific questions about their classroom environment</a:t>
            </a: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Focusing on what’s changed, what’s coming, what challenges they face</a:t>
            </a:r>
          </a:p>
          <a:p>
            <a:pPr marL="234892" lvl="1" indent="0">
              <a:buNone/>
            </a:pPr>
            <a:endParaRPr lang="en-US" sz="2133" dirty="0">
              <a:solidFill>
                <a:srgbClr val="008BBC"/>
              </a:solidFill>
              <a:latin typeface="Citrix Sans" panose="020B0503030202020203" pitchFamily="34" charset="0"/>
            </a:endParaRPr>
          </a:p>
          <a:p>
            <a:pPr marL="234892" lvl="1" indent="0">
              <a:buNone/>
            </a:pPr>
            <a:endParaRPr lang="en-US" sz="2133" dirty="0" smtClean="0">
              <a:solidFill>
                <a:srgbClr val="008BBC"/>
              </a:solidFill>
              <a:latin typeface="Citrix Sans" panose="020B0503030202020203" pitchFamily="34" charset="0"/>
            </a:endParaRPr>
          </a:p>
          <a:p>
            <a:pPr marL="234892" lvl="1" indent="0">
              <a:buNone/>
            </a:pPr>
            <a:endParaRPr lang="en-US" sz="2133" dirty="0">
              <a:solidFill>
                <a:srgbClr val="008BBC"/>
              </a:solidFill>
              <a:latin typeface="Citrix Sans" panose="020B0503030202020203" pitchFamily="34" charset="0"/>
            </a:endParaRPr>
          </a:p>
          <a:p>
            <a:pPr marL="234892" lvl="1" indent="0">
              <a:buNone/>
            </a:pPr>
            <a:r>
              <a:rPr lang="en-US" sz="2133" dirty="0" smtClean="0">
                <a:solidFill>
                  <a:srgbClr val="008BBC"/>
                </a:solidFill>
                <a:latin typeface="Citrix Sans" panose="020B0503030202020203" pitchFamily="34" charset="0"/>
              </a:rPr>
              <a:t> </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2568947417"/>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latin typeface="Citrix Sans" panose="020B0503030202020203" pitchFamily="34" charset="0"/>
              </a:rPr>
              <a:t>Initial Interviews- Test #2+</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Continually tested, reviewed learnings with every phase of the prototype development</a:t>
            </a:r>
            <a:endParaRPr lang="en-US" dirty="0">
              <a:latin typeface="Citrix Sans" panose="020B0503030202020203" pitchFamily="34" charset="0"/>
            </a:endParaRPr>
          </a:p>
        </p:txBody>
      </p:sp>
      <p:pic>
        <p:nvPicPr>
          <p:cNvPr id="2" name="Picture 1"/>
          <p:cNvPicPr>
            <a:picLocks noChangeAspect="1"/>
          </p:cNvPicPr>
          <p:nvPr/>
        </p:nvPicPr>
        <p:blipFill rotWithShape="1">
          <a:blip r:embed="rId3"/>
          <a:srcRect l="24957" t="20680" r="2382" b="19432"/>
          <a:stretch/>
        </p:blipFill>
        <p:spPr>
          <a:xfrm>
            <a:off x="411480" y="1872342"/>
            <a:ext cx="3318210" cy="1872344"/>
          </a:xfrm>
          <a:prstGeom prst="rect">
            <a:avLst/>
          </a:prstGeom>
        </p:spPr>
      </p:pic>
      <p:pic>
        <p:nvPicPr>
          <p:cNvPr id="3" name="Picture 2"/>
          <p:cNvPicPr>
            <a:picLocks noChangeAspect="1"/>
          </p:cNvPicPr>
          <p:nvPr/>
        </p:nvPicPr>
        <p:blipFill rotWithShape="1">
          <a:blip r:embed="rId4"/>
          <a:srcRect l="29958" t="24173" r="2621" b="20597"/>
          <a:stretch/>
        </p:blipFill>
        <p:spPr>
          <a:xfrm>
            <a:off x="2414452" y="3483428"/>
            <a:ext cx="3318209" cy="1860887"/>
          </a:xfrm>
          <a:prstGeom prst="rect">
            <a:avLst/>
          </a:prstGeom>
        </p:spPr>
      </p:pic>
      <p:pic>
        <p:nvPicPr>
          <p:cNvPr id="4" name="Picture 3"/>
          <p:cNvPicPr>
            <a:picLocks noChangeAspect="1"/>
          </p:cNvPicPr>
          <p:nvPr/>
        </p:nvPicPr>
        <p:blipFill rotWithShape="1">
          <a:blip r:embed="rId5"/>
          <a:srcRect l="24843" t="21512" r="2382" b="18434"/>
          <a:stretch/>
        </p:blipFill>
        <p:spPr>
          <a:xfrm>
            <a:off x="4881400" y="4625866"/>
            <a:ext cx="3333205" cy="1883079"/>
          </a:xfrm>
          <a:prstGeom prst="rect">
            <a:avLst/>
          </a:prstGeom>
        </p:spPr>
      </p:pic>
      <p:pic>
        <p:nvPicPr>
          <p:cNvPr id="14" name="Picture 13"/>
          <p:cNvPicPr>
            <a:picLocks noChangeAspect="1"/>
          </p:cNvPicPr>
          <p:nvPr/>
        </p:nvPicPr>
        <p:blipFill>
          <a:blip r:embed="rId6"/>
          <a:stretch>
            <a:fillRect/>
          </a:stretch>
        </p:blipFill>
        <p:spPr>
          <a:xfrm>
            <a:off x="8737755" y="1872342"/>
            <a:ext cx="2116112" cy="4431498"/>
          </a:xfrm>
          <a:prstGeom prst="rect">
            <a:avLst/>
          </a:prstGeom>
        </p:spPr>
      </p:pic>
      <p:sp>
        <p:nvSpPr>
          <p:cNvPr id="16" name="Content Placeholder 2"/>
          <p:cNvSpPr txBox="1">
            <a:spLocks/>
          </p:cNvSpPr>
          <p:nvPr/>
        </p:nvSpPr>
        <p:spPr>
          <a:xfrm>
            <a:off x="4886116" y="2121178"/>
            <a:ext cx="3323771" cy="3933825"/>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34892" lvl="1" indent="0">
              <a:buNone/>
            </a:pPr>
            <a:r>
              <a:rPr lang="en-US" sz="2133" dirty="0" smtClean="0">
                <a:solidFill>
                  <a:srgbClr val="008BBC"/>
                </a:solidFill>
                <a:latin typeface="Citrix Sans" panose="020B0503030202020203" pitchFamily="34" charset="0"/>
              </a:rPr>
              <a:t>We gradually increased the fidelity over time, continually testing</a:t>
            </a:r>
            <a:endParaRPr lang="en-US" sz="2133" dirty="0">
              <a:solidFill>
                <a:srgbClr val="008BBC"/>
              </a:solidFill>
              <a:latin typeface="Citrix Sans" panose="020B0503030202020203" pitchFamily="34" charset="0"/>
            </a:endParaRPr>
          </a:p>
        </p:txBody>
      </p:sp>
    </p:spTree>
    <p:extLst>
      <p:ext uri="{BB962C8B-B14F-4D97-AF65-F5344CB8AC3E}">
        <p14:creationId xmlns:p14="http://schemas.microsoft.com/office/powerpoint/2010/main" val="484414516"/>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itrix Sans" panose="020B0503030202020203" pitchFamily="34" charset="0"/>
              </a:rPr>
              <a:t>Capture and Shared Evidence</a:t>
            </a:r>
            <a:endParaRPr lang="en-US" dirty="0">
              <a:latin typeface="Citrix Sans" panose="020B0503030202020203" pitchFamily="34" charset="0"/>
            </a:endParaRPr>
          </a:p>
        </p:txBody>
      </p:sp>
      <p:sp>
        <p:nvSpPr>
          <p:cNvPr id="3" name="Text Placeholder 2"/>
          <p:cNvSpPr>
            <a:spLocks noGrp="1"/>
          </p:cNvSpPr>
          <p:nvPr>
            <p:ph type="body" sz="quarter" idx="16"/>
          </p:nvPr>
        </p:nvSpPr>
        <p:spPr/>
        <p:txBody>
          <a:bodyPr/>
          <a:lstStyle/>
          <a:p>
            <a:endParaRPr lang="en-US"/>
          </a:p>
        </p:txBody>
      </p:sp>
      <p:pic>
        <p:nvPicPr>
          <p:cNvPr id="4" name="Picture 3"/>
          <p:cNvPicPr>
            <a:picLocks noChangeAspect="1"/>
          </p:cNvPicPr>
          <p:nvPr/>
        </p:nvPicPr>
        <p:blipFill rotWithShape="1">
          <a:blip r:embed="rId3"/>
          <a:srcRect t="10096"/>
          <a:stretch/>
        </p:blipFill>
        <p:spPr>
          <a:xfrm>
            <a:off x="3323771" y="1116854"/>
            <a:ext cx="7547430" cy="4539567"/>
          </a:xfrm>
          <a:prstGeom prst="rect">
            <a:avLst/>
          </a:prstGeom>
        </p:spPr>
      </p:pic>
      <p:sp>
        <p:nvSpPr>
          <p:cNvPr id="5" name="Content Placeholder 2"/>
          <p:cNvSpPr txBox="1">
            <a:spLocks/>
          </p:cNvSpPr>
          <p:nvPr/>
        </p:nvSpPr>
        <p:spPr>
          <a:xfrm>
            <a:off x="0" y="2192338"/>
            <a:ext cx="3323771" cy="3933825"/>
          </a:xfrm>
          <a:prstGeom prst="rect">
            <a:avLst/>
          </a:prstGeom>
        </p:spPr>
        <p:txBody>
          <a:bodyPr vert="horz" lIns="91440" tIns="45720" rIns="91440" bIns="45720" rtlCol="0">
            <a:normAutofit/>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sz="2666" dirty="0" smtClean="0">
                <a:latin typeface="Citrix Sans" panose="020B0503030202020203" pitchFamily="34" charset="0"/>
              </a:rPr>
              <a:t>Interview synthesis:</a:t>
            </a:r>
          </a:p>
          <a:p>
            <a:pPr marL="531151" lvl="1" indent="-296259"/>
            <a:r>
              <a:rPr lang="en-US" sz="2133" dirty="0" smtClean="0">
                <a:latin typeface="Citrix Sans" panose="020B0503030202020203" pitchFamily="34" charset="0"/>
              </a:rPr>
              <a:t>Organized by willingness to allow us on campus to test our prototype</a:t>
            </a:r>
            <a:endParaRPr lang="en-US" sz="2133" dirty="0">
              <a:latin typeface="Citrix Sans" panose="020B0503030202020203" pitchFamily="34" charset="0"/>
            </a:endParaRPr>
          </a:p>
        </p:txBody>
      </p:sp>
      <p:pic>
        <p:nvPicPr>
          <p:cNvPr id="6" name="Picture 5"/>
          <p:cNvPicPr>
            <a:picLocks noChangeAspect="1"/>
          </p:cNvPicPr>
          <p:nvPr/>
        </p:nvPicPr>
        <p:blipFill rotWithShape="1">
          <a:blip r:embed="rId4"/>
          <a:srcRect t="10579" b="30952"/>
          <a:stretch/>
        </p:blipFill>
        <p:spPr>
          <a:xfrm>
            <a:off x="5425206" y="4159250"/>
            <a:ext cx="6763619" cy="2645736"/>
          </a:xfrm>
          <a:prstGeom prst="rect">
            <a:avLst/>
          </a:prstGeom>
        </p:spPr>
      </p:pic>
    </p:spTree>
    <p:extLst>
      <p:ext uri="{BB962C8B-B14F-4D97-AF65-F5344CB8AC3E}">
        <p14:creationId xmlns:p14="http://schemas.microsoft.com/office/powerpoint/2010/main" val="2402979322"/>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TDZ94wunN8qIWfyEzEqKdP031SUKHF66Ee6JXnCBeA3sG2FvaUaXcewi0_P6CIjzvRlQQn33MbTTpqVy0PDE0fbnNA47IHTl4QjbmxwIR7AhIoHPRbolzrqqidIbwqf8wsjV44_Ya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23" t="-459"/>
          <a:stretch/>
        </p:blipFill>
        <p:spPr bwMode="auto">
          <a:xfrm>
            <a:off x="-1" y="-27296"/>
            <a:ext cx="12188825" cy="68981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2971799" y="649706"/>
            <a:ext cx="9217025" cy="5498431"/>
          </a:xfrm>
          <a:prstGeom prst="rect">
            <a:avLst/>
          </a:prstGeom>
          <a:solidFill>
            <a:srgbClr val="49554B">
              <a:alpha val="89804"/>
            </a:srgbClr>
          </a:solidFill>
          <a:ln w="22225" cap="flat" cmpd="sng" algn="ctr">
            <a:noFill/>
            <a:prstDash val="solid"/>
            <a:round/>
            <a:headEnd type="none" w="med" len="med"/>
            <a:tailEnd type="none" w="med" len="med"/>
          </a:ln>
          <a:effectLst/>
        </p:spPr>
        <p:txBody>
          <a:bodyPr rot="0" spcFirstLastPara="0" vertOverflow="overflow" horzOverflow="overflow" vert="horz" wrap="square" lIns="138203" tIns="69101" rIns="138203" bIns="69101" numCol="1" spcCol="0" rtlCol="0" fromWordArt="0" anchor="ctr" anchorCtr="0" forceAA="0" compatLnSpc="1">
            <a:prstTxWarp prst="textNoShape">
              <a:avLst/>
            </a:prstTxWarp>
            <a:normAutofit/>
          </a:bodyPr>
          <a:lstStyle/>
          <a:p>
            <a:pPr algn="ctr" defTabSz="1461152" fontAlgn="base">
              <a:spcBef>
                <a:spcPct val="0"/>
              </a:spcBef>
              <a:spcAft>
                <a:spcPct val="0"/>
              </a:spcAft>
            </a:pPr>
            <a:endParaRPr lang="en-US" sz="2099" dirty="0">
              <a:solidFill>
                <a:schemeClr val="bg2"/>
              </a:solidFill>
              <a:latin typeface="Arial" charset="0"/>
              <a:cs typeface="Arial" charset="0"/>
            </a:endParaRPr>
          </a:p>
        </p:txBody>
      </p:sp>
      <p:sp>
        <p:nvSpPr>
          <p:cNvPr id="7" name="Content Placeholder 1"/>
          <p:cNvSpPr txBox="1">
            <a:spLocks/>
          </p:cNvSpPr>
          <p:nvPr/>
        </p:nvSpPr>
        <p:spPr>
          <a:xfrm>
            <a:off x="2904928" y="1424740"/>
            <a:ext cx="5613429" cy="4251325"/>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u="sng" dirty="0" smtClean="0">
                <a:solidFill>
                  <a:srgbClr val="008BBC"/>
                </a:solidFill>
                <a:latin typeface="Citrix Sans" panose="020B0503030202020203" pitchFamily="34" charset="0"/>
              </a:rPr>
              <a:t>Positives:</a:t>
            </a:r>
          </a:p>
          <a:p>
            <a:pPr lvl="1">
              <a:spcBef>
                <a:spcPts val="600"/>
              </a:spcBef>
            </a:pPr>
            <a:r>
              <a:rPr lang="en-US" dirty="0" smtClean="0">
                <a:latin typeface="Citrix Sans" panose="020B0503030202020203" pitchFamily="34" charset="0"/>
              </a:rPr>
              <a:t>Established an emotional connection to a need</a:t>
            </a:r>
          </a:p>
          <a:p>
            <a:pPr lvl="1">
              <a:spcBef>
                <a:spcPts val="600"/>
              </a:spcBef>
            </a:pPr>
            <a:r>
              <a:rPr lang="en-US" dirty="0" smtClean="0">
                <a:latin typeface="Citrix Sans" panose="020B0503030202020203" pitchFamily="34" charset="0"/>
              </a:rPr>
              <a:t>Ongoing empathy mapping</a:t>
            </a:r>
          </a:p>
          <a:p>
            <a:pPr lvl="1">
              <a:spcBef>
                <a:spcPts val="600"/>
              </a:spcBef>
            </a:pPr>
            <a:r>
              <a:rPr lang="en-US" dirty="0" smtClean="0">
                <a:latin typeface="Citrix Sans" panose="020B0503030202020203" pitchFamily="34" charset="0"/>
              </a:rPr>
              <a:t>Broad involvement with empathy mapping</a:t>
            </a:r>
          </a:p>
          <a:p>
            <a:pPr lvl="2">
              <a:spcBef>
                <a:spcPts val="600"/>
              </a:spcBef>
            </a:pPr>
            <a:r>
              <a:rPr lang="en-US" dirty="0" smtClean="0">
                <a:latin typeface="Citrix Sans" panose="020B0503030202020203" pitchFamily="34" charset="0"/>
              </a:rPr>
              <a:t>Included PMs, architects, program management</a:t>
            </a:r>
          </a:p>
          <a:p>
            <a:pPr lvl="2">
              <a:spcBef>
                <a:spcPts val="600"/>
              </a:spcBef>
            </a:pPr>
            <a:r>
              <a:rPr lang="en-US" dirty="0" smtClean="0">
                <a:latin typeface="Citrix Sans" panose="020B0503030202020203" pitchFamily="34" charset="0"/>
              </a:rPr>
              <a:t>Participation in daily standups to report progress, take questions </a:t>
            </a:r>
          </a:p>
        </p:txBody>
      </p:sp>
      <p:sp>
        <p:nvSpPr>
          <p:cNvPr id="8" name="Content Placeholder 2"/>
          <p:cNvSpPr txBox="1">
            <a:spLocks/>
          </p:cNvSpPr>
          <p:nvPr/>
        </p:nvSpPr>
        <p:spPr>
          <a:xfrm>
            <a:off x="8434137" y="1452316"/>
            <a:ext cx="3866565" cy="2458583"/>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u="sng" dirty="0" smtClean="0">
                <a:solidFill>
                  <a:srgbClr val="008BBC"/>
                </a:solidFill>
                <a:latin typeface="Citrix Sans" panose="020B0503030202020203" pitchFamily="34" charset="0"/>
              </a:rPr>
              <a:t>Negatives: </a:t>
            </a:r>
          </a:p>
          <a:p>
            <a:pPr lvl="1">
              <a:spcBef>
                <a:spcPts val="600"/>
              </a:spcBef>
            </a:pPr>
            <a:r>
              <a:rPr lang="en-US" dirty="0" smtClean="0">
                <a:latin typeface="Citrix Sans" panose="020B0503030202020203" pitchFamily="34" charset="0"/>
              </a:rPr>
              <a:t>Still early, have not fully assessed viability and feasibility</a:t>
            </a:r>
          </a:p>
          <a:p>
            <a:pPr lvl="1">
              <a:spcBef>
                <a:spcPts val="600"/>
              </a:spcBef>
            </a:pPr>
            <a:r>
              <a:rPr lang="en-US" dirty="0" smtClean="0">
                <a:latin typeface="Citrix Sans" panose="020B0503030202020203" pitchFamily="34" charset="0"/>
              </a:rPr>
              <a:t>Still need to pull in other stakeholders to further test desirability</a:t>
            </a:r>
          </a:p>
          <a:p>
            <a:pPr lvl="1">
              <a:spcBef>
                <a:spcPts val="600"/>
              </a:spcBef>
            </a:pPr>
            <a:endParaRPr lang="en-US" dirty="0">
              <a:latin typeface="Citrix Sans" panose="020B0503030202020203" pitchFamily="34" charset="0"/>
            </a:endParaRPr>
          </a:p>
        </p:txBody>
      </p:sp>
      <p:sp>
        <p:nvSpPr>
          <p:cNvPr id="9" name="Text Placeholder 7"/>
          <p:cNvSpPr txBox="1">
            <a:spLocks/>
          </p:cNvSpPr>
          <p:nvPr/>
        </p:nvSpPr>
        <p:spPr>
          <a:xfrm>
            <a:off x="2904929" y="4829658"/>
            <a:ext cx="11359832" cy="630942"/>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u="sng" dirty="0" smtClean="0">
                <a:solidFill>
                  <a:srgbClr val="008BBC"/>
                </a:solidFill>
                <a:latin typeface="Citrix Sans" panose="020B0503030202020203" pitchFamily="34" charset="0"/>
              </a:rPr>
              <a:t>Summary:</a:t>
            </a:r>
            <a:endParaRPr lang="en-US" u="sng" dirty="0">
              <a:solidFill>
                <a:srgbClr val="008BBC"/>
              </a:solidFill>
              <a:latin typeface="Citrix Sans" panose="020B0503030202020203" pitchFamily="34" charset="0"/>
            </a:endParaRPr>
          </a:p>
        </p:txBody>
      </p:sp>
      <p:sp>
        <p:nvSpPr>
          <p:cNvPr id="10" name="Text Placeholder 9"/>
          <p:cNvSpPr txBox="1">
            <a:spLocks/>
          </p:cNvSpPr>
          <p:nvPr/>
        </p:nvSpPr>
        <p:spPr>
          <a:xfrm>
            <a:off x="2971799" y="5249928"/>
            <a:ext cx="11361708" cy="400110"/>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1">
              <a:spcBef>
                <a:spcPts val="600"/>
              </a:spcBef>
            </a:pPr>
            <a:r>
              <a:rPr lang="en-US" dirty="0" smtClean="0">
                <a:latin typeface="Citrix Sans" panose="020B0503030202020203" pitchFamily="34" charset="0"/>
              </a:rPr>
              <a:t>Improved incorporating empathy mapping with all aspects of the project</a:t>
            </a:r>
          </a:p>
          <a:p>
            <a:pPr lvl="1">
              <a:spcBef>
                <a:spcPts val="600"/>
              </a:spcBef>
            </a:pPr>
            <a:r>
              <a:rPr lang="en-US" dirty="0" smtClean="0">
                <a:latin typeface="Citrix Sans" panose="020B0503030202020203" pitchFamily="34" charset="0"/>
              </a:rPr>
              <a:t>Unknown- scaling this to a large development team</a:t>
            </a:r>
            <a:endParaRPr lang="en-US" dirty="0">
              <a:latin typeface="Citrix Sans" panose="020B0503030202020203" pitchFamily="34" charset="0"/>
            </a:endParaRPr>
          </a:p>
          <a:p>
            <a:pPr lvl="1">
              <a:spcBef>
                <a:spcPts val="1200"/>
              </a:spcBef>
            </a:pPr>
            <a:endParaRPr lang="en-US" dirty="0">
              <a:latin typeface="Citrix Sans" panose="020B0503030202020203" pitchFamily="34" charset="0"/>
            </a:endParaRPr>
          </a:p>
        </p:txBody>
      </p:sp>
      <p:sp>
        <p:nvSpPr>
          <p:cNvPr id="12" name="Title 11"/>
          <p:cNvSpPr>
            <a:spLocks noGrp="1"/>
          </p:cNvSpPr>
          <p:nvPr>
            <p:ph type="title"/>
          </p:nvPr>
        </p:nvSpPr>
        <p:spPr>
          <a:xfrm>
            <a:off x="2971799" y="583385"/>
            <a:ext cx="8799514" cy="682879"/>
          </a:xfrm>
        </p:spPr>
        <p:txBody>
          <a:bodyPr/>
          <a:lstStyle/>
          <a:p>
            <a:r>
              <a:rPr lang="en-US" dirty="0" smtClean="0">
                <a:latin typeface="Citrix Sans" panose="020B0503030202020203" pitchFamily="34" charset="0"/>
              </a:rPr>
              <a:t>Lessons Learned</a:t>
            </a:r>
            <a:endParaRPr lang="en-US" dirty="0">
              <a:latin typeface="Citrix Sans" panose="020B0503030202020203" pitchFamily="34" charset="0"/>
            </a:endParaRPr>
          </a:p>
        </p:txBody>
      </p:sp>
      <p:sp>
        <p:nvSpPr>
          <p:cNvPr id="13" name="Text Placeholder 12"/>
          <p:cNvSpPr txBox="1">
            <a:spLocks/>
          </p:cNvSpPr>
          <p:nvPr/>
        </p:nvSpPr>
        <p:spPr>
          <a:xfrm>
            <a:off x="2971799" y="1020667"/>
            <a:ext cx="11359833" cy="606477"/>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Clr>
                <a:schemeClr val="tx1">
                  <a:lumMod val="50000"/>
                </a:schemeClr>
              </a:buClr>
              <a:buNone/>
            </a:pPr>
            <a:r>
              <a:rPr lang="en-US" sz="2000" dirty="0">
                <a:solidFill>
                  <a:schemeClr val="tx1">
                    <a:lumMod val="65000"/>
                  </a:schemeClr>
                </a:solidFill>
                <a:latin typeface="Citrix Sans" panose="020B0503030202020203" pitchFamily="34" charset="0"/>
              </a:rPr>
              <a:t>Encouraged by progress to date</a:t>
            </a:r>
          </a:p>
        </p:txBody>
      </p:sp>
    </p:spTree>
    <p:extLst>
      <p:ext uri="{BB962C8B-B14F-4D97-AF65-F5344CB8AC3E}">
        <p14:creationId xmlns:p14="http://schemas.microsoft.com/office/powerpoint/2010/main" val="186718866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Shape 122"/>
          <p:cNvSpPr txBox="1">
            <a:spLocks noGrp="1"/>
          </p:cNvSpPr>
          <p:nvPr>
            <p:ph type="ctrTitle"/>
          </p:nvPr>
        </p:nvSpPr>
        <p:spPr>
          <a:xfrm>
            <a:off x="914162" y="2111123"/>
            <a:ext cx="10360501" cy="1546399"/>
          </a:xfrm>
          <a:prstGeom prst="rect">
            <a:avLst/>
          </a:prstGeom>
        </p:spPr>
        <p:txBody>
          <a:bodyPr lIns="121879" tIns="121879" rIns="121879" bIns="121879" anchor="b" anchorCtr="0">
            <a:noAutofit/>
          </a:bodyPr>
          <a:lstStyle/>
          <a:p>
            <a:endParaRPr/>
          </a:p>
        </p:txBody>
      </p:sp>
      <p:pic>
        <p:nvPicPr>
          <p:cNvPr id="123" name="Shape 1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
            <a:ext cx="12188825" cy="6857999"/>
          </a:xfrm>
          <a:prstGeom prst="rect">
            <a:avLst/>
          </a:prstGeom>
          <a:noFill/>
          <a:ln>
            <a:noFill/>
          </a:ln>
        </p:spPr>
      </p:pic>
      <p:sp>
        <p:nvSpPr>
          <p:cNvPr id="124" name="Shape 124"/>
          <p:cNvSpPr/>
          <p:nvPr/>
        </p:nvSpPr>
        <p:spPr>
          <a:xfrm>
            <a:off x="247365" y="1215181"/>
            <a:ext cx="8265694" cy="3585419"/>
          </a:xfrm>
          <a:prstGeom prst="rect">
            <a:avLst/>
          </a:prstGeom>
          <a:solidFill>
            <a:srgbClr val="97EEFF">
              <a:alpha val="20770"/>
            </a:srgbClr>
          </a:solidFill>
          <a:ln>
            <a:noFill/>
          </a:ln>
        </p:spPr>
        <p:txBody>
          <a:bodyPr lIns="121879" tIns="121879" rIns="121879" bIns="121879" anchor="ctr" anchorCtr="0">
            <a:noAutofit/>
          </a:bodyPr>
          <a:lstStyle/>
          <a:p>
            <a:endParaRPr/>
          </a:p>
        </p:txBody>
      </p:sp>
      <p:sp>
        <p:nvSpPr>
          <p:cNvPr id="15" name="Content Placeholder 1"/>
          <p:cNvSpPr txBox="1">
            <a:spLocks/>
          </p:cNvSpPr>
          <p:nvPr/>
        </p:nvSpPr>
        <p:spPr>
          <a:xfrm>
            <a:off x="409575" y="1339756"/>
            <a:ext cx="9023183" cy="4251325"/>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1">
              <a:spcBef>
                <a:spcPts val="1200"/>
              </a:spcBef>
            </a:pPr>
            <a:r>
              <a:rPr lang="en-US" sz="2400" dirty="0" smtClean="0">
                <a:latin typeface="Citrix Sans" panose="020B0503030202020203" pitchFamily="34" charset="0"/>
              </a:rPr>
              <a:t>Develop empathy throughout your entire project</a:t>
            </a:r>
          </a:p>
          <a:p>
            <a:pPr lvl="1">
              <a:spcBef>
                <a:spcPts val="1200"/>
              </a:spcBef>
            </a:pPr>
            <a:r>
              <a:rPr lang="en-US" sz="2400" dirty="0" smtClean="0">
                <a:latin typeface="Citrix Sans" panose="020B0503030202020203" pitchFamily="34" charset="0"/>
              </a:rPr>
              <a:t>Start broad, then gradually narrow your focus</a:t>
            </a:r>
          </a:p>
          <a:p>
            <a:pPr lvl="1">
              <a:spcBef>
                <a:spcPts val="1200"/>
              </a:spcBef>
            </a:pPr>
            <a:r>
              <a:rPr lang="en-US" sz="2400" dirty="0" smtClean="0">
                <a:latin typeface="Citrix Sans" panose="020B0503030202020203" pitchFamily="34" charset="0"/>
              </a:rPr>
              <a:t>Identify your stakeholders</a:t>
            </a:r>
          </a:p>
          <a:p>
            <a:pPr lvl="2">
              <a:spcBef>
                <a:spcPts val="1200"/>
              </a:spcBef>
            </a:pPr>
            <a:r>
              <a:rPr lang="en-US" sz="2200" dirty="0" smtClean="0">
                <a:latin typeface="Citrix Sans" panose="020B0503030202020203" pitchFamily="34" charset="0"/>
              </a:rPr>
              <a:t>Focus on your key stakeholders (but don’t ignore other stakeholders) </a:t>
            </a:r>
          </a:p>
          <a:p>
            <a:pPr lvl="1">
              <a:spcBef>
                <a:spcPts val="1200"/>
              </a:spcBef>
            </a:pPr>
            <a:r>
              <a:rPr lang="en-US" sz="2400" dirty="0" smtClean="0">
                <a:latin typeface="Citrix Sans" panose="020B0503030202020203" pitchFamily="34" charset="0"/>
              </a:rPr>
              <a:t>Translate learnings to evidence, needs statements</a:t>
            </a:r>
          </a:p>
          <a:p>
            <a:pPr lvl="1">
              <a:spcBef>
                <a:spcPts val="1200"/>
              </a:spcBef>
            </a:pPr>
            <a:r>
              <a:rPr lang="en-US" sz="2400" dirty="0" smtClean="0">
                <a:latin typeface="Citrix Sans" panose="020B0503030202020203" pitchFamily="34" charset="0"/>
              </a:rPr>
              <a:t>Share your evidence, involve the entire team</a:t>
            </a:r>
            <a:endParaRPr lang="en-US" sz="2400" dirty="0">
              <a:latin typeface="Citrix Sans" panose="020B0503030202020203" pitchFamily="34" charset="0"/>
            </a:endParaRPr>
          </a:p>
        </p:txBody>
      </p:sp>
      <p:sp>
        <p:nvSpPr>
          <p:cNvPr id="16" name="Title 6"/>
          <p:cNvSpPr txBox="1">
            <a:spLocks/>
          </p:cNvSpPr>
          <p:nvPr/>
        </p:nvSpPr>
        <p:spPr>
          <a:xfrm>
            <a:off x="260114" y="129878"/>
            <a:ext cx="8252945" cy="776813"/>
          </a:xfrm>
          <a:prstGeom prst="rect">
            <a:avLst/>
          </a:prstGeom>
          <a:solidFill>
            <a:srgbClr val="404040">
              <a:alpha val="78039"/>
            </a:srgbClr>
          </a:solidFill>
        </p:spPr>
        <p:txBody>
          <a:bodyPr vert="horz" wrap="square" lIns="91440" tIns="45720" rIns="91440" bIns="45720" rtlCol="0" anchor="ctr">
            <a:noAutofit/>
          </a:bodyPr>
          <a:lstStyle>
            <a:lvl1pPr marL="0" indent="0" algn="l" defTabSz="1088291" rtl="0" eaLnBrk="1" latinLnBrk="0" hangingPunct="1">
              <a:lnSpc>
                <a:spcPts val="3200"/>
              </a:lnSpc>
              <a:spcBef>
                <a:spcPts val="1800"/>
              </a:spcBef>
              <a:spcAft>
                <a:spcPts val="0"/>
              </a:spcAft>
              <a:buClr>
                <a:schemeClr val="tx1">
                  <a:lumMod val="50000"/>
                </a:schemeClr>
              </a:buClr>
              <a:buFont typeface="Arial" pitchFamily="34" charset="0"/>
              <a:buNone/>
              <a:tabLst/>
              <a:defRPr lang="en-US" sz="3000" kern="1200" baseline="0" dirty="0">
                <a:solidFill>
                  <a:schemeClr val="tx1"/>
                </a:solidFill>
                <a:effectLst/>
                <a:latin typeface="+mn-lt"/>
                <a:ea typeface="+mn-ea"/>
                <a:cs typeface="+mn-cs"/>
              </a:defRPr>
            </a:lvl1pPr>
          </a:lstStyle>
          <a:p>
            <a:pPr algn="ctr">
              <a:lnSpc>
                <a:spcPct val="100000"/>
              </a:lnSpc>
              <a:spcBef>
                <a:spcPts val="0"/>
              </a:spcBef>
            </a:pPr>
            <a:r>
              <a:rPr lang="en-US" dirty="0" smtClean="0">
                <a:latin typeface="Citrix Sans SemiBold" panose="020B0703030202020203" pitchFamily="34" charset="0"/>
              </a:rPr>
              <a:t>Summary</a:t>
            </a:r>
            <a:endParaRPr lang="en-US" dirty="0">
              <a:latin typeface="Citrix Sans SemiBold" panose="020B0703030202020203" pitchFamily="34" charset="0"/>
            </a:endParaRPr>
          </a:p>
        </p:txBody>
      </p:sp>
    </p:spTree>
    <p:extLst>
      <p:ext uri="{BB962C8B-B14F-4D97-AF65-F5344CB8AC3E}">
        <p14:creationId xmlns:p14="http://schemas.microsoft.com/office/powerpoint/2010/main" val="1086993066"/>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
          <p:cNvSpPr txBox="1"/>
          <p:nvPr/>
        </p:nvSpPr>
        <p:spPr>
          <a:xfrm>
            <a:off x="6859739" y="5203151"/>
            <a:ext cx="5237287" cy="1248171"/>
          </a:xfrm>
          <a:prstGeom prst="rect">
            <a:avLst/>
          </a:prstGeom>
          <a:solidFill>
            <a:srgbClr val="354E5C">
              <a:alpha val="38460"/>
            </a:srgbClr>
          </a:solidFill>
          <a:ln>
            <a:noFill/>
          </a:ln>
        </p:spPr>
        <p:txBody>
          <a:bodyPr lIns="121879" tIns="121879" rIns="121879" bIns="121879" anchor="ctr" anchorCtr="0">
            <a:noAutofit/>
          </a:bodyPr>
          <a:lstStyle/>
          <a:p>
            <a:endParaRPr lang="en" sz="4000" dirty="0">
              <a:solidFill>
                <a:srgbClr val="FFFFFF"/>
              </a:solidFill>
              <a:latin typeface="Citrix Sans" panose="020B0503030202020203" pitchFamily="34" charset="0"/>
              <a:ea typeface="Shadows Into Light Two"/>
              <a:cs typeface="Shadows Into Light Two"/>
              <a:sym typeface="Shadows Into Light Two"/>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471" y="5395145"/>
            <a:ext cx="4623825" cy="1066802"/>
          </a:xfrm>
          <a:prstGeom prst="rect">
            <a:avLst/>
          </a:prstGeom>
        </p:spPr>
      </p:pic>
      <p:sp>
        <p:nvSpPr>
          <p:cNvPr id="4" name="Shape 37"/>
          <p:cNvSpPr txBox="1"/>
          <p:nvPr/>
        </p:nvSpPr>
        <p:spPr>
          <a:xfrm>
            <a:off x="171151" y="5284782"/>
            <a:ext cx="5237287" cy="1248171"/>
          </a:xfrm>
          <a:prstGeom prst="rect">
            <a:avLst/>
          </a:prstGeom>
          <a:solidFill>
            <a:srgbClr val="354E5C">
              <a:alpha val="38460"/>
            </a:srgbClr>
          </a:solidFill>
          <a:ln>
            <a:noFill/>
          </a:ln>
        </p:spPr>
        <p:txBody>
          <a:bodyPr lIns="121879" tIns="121879" rIns="121879" bIns="121879" anchor="ctr" anchorCtr="0">
            <a:noAutofit/>
          </a:bodyPr>
          <a:lstStyle/>
          <a:p>
            <a:endParaRPr lang="en" sz="4000" dirty="0">
              <a:solidFill>
                <a:srgbClr val="FFFFFF"/>
              </a:solidFill>
              <a:latin typeface="Citrix Sans" panose="020B0503030202020203" pitchFamily="34" charset="0"/>
              <a:ea typeface="Shadows Into Light Two"/>
              <a:cs typeface="Shadows Into Light Two"/>
              <a:sym typeface="Shadows Into Light Two"/>
            </a:endParaRPr>
          </a:p>
        </p:txBody>
      </p:sp>
      <p:sp>
        <p:nvSpPr>
          <p:cNvPr id="5" name="Text Placeholder 6"/>
          <p:cNvSpPr txBox="1">
            <a:spLocks/>
          </p:cNvSpPr>
          <p:nvPr/>
        </p:nvSpPr>
        <p:spPr>
          <a:xfrm>
            <a:off x="171151" y="5362565"/>
            <a:ext cx="7762559" cy="1092607"/>
          </a:xfrm>
          <a:prstGeom prst="rect">
            <a:avLst/>
          </a:prstGeom>
        </p:spPr>
        <p:txBody>
          <a:bodyPr/>
          <a:lst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a:lstStyle>
          <a:p>
            <a:pPr>
              <a:spcAft>
                <a:spcPts val="600"/>
              </a:spcAft>
            </a:pPr>
            <a:r>
              <a:rPr lang="en-US" sz="2400" dirty="0" smtClean="0">
                <a:latin typeface="Citrix Sans" panose="020B0503030202020203" pitchFamily="34" charset="0"/>
              </a:rPr>
              <a:t>Chris Witeck</a:t>
            </a:r>
          </a:p>
          <a:p>
            <a:r>
              <a:rPr lang="en-US" dirty="0" smtClean="0">
                <a:latin typeface="Citrix Sans" panose="020B0503030202020203" pitchFamily="34" charset="0"/>
              </a:rPr>
              <a:t>Principal Technology Strategist- Citrix Labs</a:t>
            </a:r>
          </a:p>
          <a:p>
            <a:r>
              <a:rPr lang="en-US" dirty="0">
                <a:latin typeface="Citrix Sans" panose="020B0503030202020203" pitchFamily="34" charset="0"/>
                <a:hlinkClick r:id="rId3"/>
              </a:rPr>
              <a:t>c</a:t>
            </a:r>
            <a:r>
              <a:rPr lang="en-US" dirty="0" smtClean="0">
                <a:latin typeface="Citrix Sans" panose="020B0503030202020203" pitchFamily="34" charset="0"/>
                <a:hlinkClick r:id="rId3"/>
              </a:rPr>
              <a:t>hris.witeck@citrix.com</a:t>
            </a:r>
            <a:r>
              <a:rPr lang="en-US" dirty="0" smtClean="0">
                <a:latin typeface="Citrix Sans" panose="020B0503030202020203" pitchFamily="34" charset="0"/>
              </a:rPr>
              <a:t>    @</a:t>
            </a:r>
            <a:r>
              <a:rPr lang="en-US" dirty="0" err="1" smtClean="0">
                <a:latin typeface="Citrix Sans" panose="020B0503030202020203" pitchFamily="34" charset="0"/>
              </a:rPr>
              <a:t>cwiteck</a:t>
            </a:r>
            <a:r>
              <a:rPr lang="en-US" dirty="0" smtClean="0">
                <a:latin typeface="Citrix Sans" panose="020B0503030202020203" pitchFamily="34" charset="0"/>
              </a:rPr>
              <a:t> </a:t>
            </a:r>
            <a:endParaRPr lang="en-US" dirty="0">
              <a:latin typeface="Citrix Sans" panose="020B0503030202020203" pitchFamily="34" charset="0"/>
            </a:endParaRPr>
          </a:p>
        </p:txBody>
      </p:sp>
    </p:spTree>
    <p:extLst>
      <p:ext uri="{BB962C8B-B14F-4D97-AF65-F5344CB8AC3E}">
        <p14:creationId xmlns:p14="http://schemas.microsoft.com/office/powerpoint/2010/main" val="472857525"/>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latin typeface="Citrix Sans" panose="020B0503030202020203" pitchFamily="34" charset="0"/>
              </a:rPr>
              <a:t>Lessons Learned</a:t>
            </a:r>
            <a:endParaRPr lang="en-US" dirty="0">
              <a:latin typeface="Citrix Sans" panose="020B0503030202020203" pitchFamily="34" charset="0"/>
            </a:endParaRPr>
          </a:p>
        </p:txBody>
      </p:sp>
      <p:sp>
        <p:nvSpPr>
          <p:cNvPr id="13" name="Text Placeholder 12"/>
          <p:cNvSpPr>
            <a:spLocks noGrp="1"/>
          </p:cNvSpPr>
          <p:nvPr>
            <p:ph type="body" sz="quarter" idx="16"/>
          </p:nvPr>
        </p:nvSpPr>
        <p:spPr/>
        <p:txBody>
          <a:bodyPr/>
          <a:lstStyle/>
          <a:p>
            <a:r>
              <a:rPr lang="en-US" dirty="0" smtClean="0">
                <a:latin typeface="Citrix Sans" panose="020B0503030202020203" pitchFamily="34" charset="0"/>
              </a:rPr>
              <a:t>Encouraged by progress to date</a:t>
            </a:r>
            <a:endParaRPr lang="en-US" dirty="0">
              <a:latin typeface="Citrix Sans" panose="020B0503030202020203" pitchFamily="34" charset="0"/>
            </a:endParaRPr>
          </a:p>
        </p:txBody>
      </p:sp>
      <p:sp>
        <p:nvSpPr>
          <p:cNvPr id="2" name="Content Placeholder 1"/>
          <p:cNvSpPr>
            <a:spLocks noGrp="1"/>
          </p:cNvSpPr>
          <p:nvPr>
            <p:ph sz="quarter" idx="20"/>
          </p:nvPr>
        </p:nvSpPr>
        <p:spPr>
          <a:xfrm>
            <a:off x="409575" y="1664617"/>
            <a:ext cx="6604836" cy="4251325"/>
          </a:xfrm>
        </p:spPr>
        <p:txBody>
          <a:bodyPr/>
          <a:lstStyle/>
          <a:p>
            <a:r>
              <a:rPr lang="en-US" u="sng" dirty="0" smtClean="0">
                <a:solidFill>
                  <a:srgbClr val="008BBC"/>
                </a:solidFill>
                <a:latin typeface="Citrix Sans" panose="020B0503030202020203" pitchFamily="34" charset="0"/>
              </a:rPr>
              <a:t>Positives:</a:t>
            </a:r>
          </a:p>
          <a:p>
            <a:pPr lvl="1">
              <a:spcBef>
                <a:spcPts val="600"/>
              </a:spcBef>
            </a:pPr>
            <a:r>
              <a:rPr lang="en-US" dirty="0" smtClean="0">
                <a:latin typeface="Citrix Sans" panose="020B0503030202020203" pitchFamily="34" charset="0"/>
              </a:rPr>
              <a:t>Established an emotional connection to a need</a:t>
            </a:r>
          </a:p>
          <a:p>
            <a:pPr lvl="1">
              <a:spcBef>
                <a:spcPts val="600"/>
              </a:spcBef>
            </a:pPr>
            <a:r>
              <a:rPr lang="en-US" dirty="0" smtClean="0">
                <a:latin typeface="Citrix Sans" panose="020B0503030202020203" pitchFamily="34" charset="0"/>
              </a:rPr>
              <a:t>Broad technical involvement with empathy mapping</a:t>
            </a:r>
          </a:p>
          <a:p>
            <a:pPr lvl="2">
              <a:spcBef>
                <a:spcPts val="600"/>
              </a:spcBef>
            </a:pPr>
            <a:r>
              <a:rPr lang="en-US" dirty="0" smtClean="0">
                <a:latin typeface="Citrix Sans" panose="020B0503030202020203" pitchFamily="34" charset="0"/>
              </a:rPr>
              <a:t>Interview team includes architects, program management</a:t>
            </a:r>
          </a:p>
          <a:p>
            <a:pPr lvl="2">
              <a:spcBef>
                <a:spcPts val="600"/>
              </a:spcBef>
            </a:pPr>
            <a:r>
              <a:rPr lang="en-US" dirty="0" smtClean="0">
                <a:latin typeface="Citrix Sans" panose="020B0503030202020203" pitchFamily="34" charset="0"/>
              </a:rPr>
              <a:t>Interview team participates in daily standups to report progress, take questions </a:t>
            </a:r>
          </a:p>
          <a:p>
            <a:pPr lvl="2">
              <a:spcBef>
                <a:spcPts val="600"/>
              </a:spcBef>
            </a:pPr>
            <a:r>
              <a:rPr lang="en-US" dirty="0" smtClean="0">
                <a:latin typeface="Citrix Sans" panose="020B0503030202020203" pitchFamily="34" charset="0"/>
              </a:rPr>
              <a:t>Able to incorporate new prototype elements to test after each sprint</a:t>
            </a:r>
          </a:p>
        </p:txBody>
      </p:sp>
      <p:sp>
        <p:nvSpPr>
          <p:cNvPr id="3" name="Content Placeholder 2"/>
          <p:cNvSpPr>
            <a:spLocks noGrp="1"/>
          </p:cNvSpPr>
          <p:nvPr>
            <p:ph sz="quarter" idx="21"/>
          </p:nvPr>
        </p:nvSpPr>
        <p:spPr>
          <a:xfrm>
            <a:off x="7303168" y="1664617"/>
            <a:ext cx="4468145" cy="2458583"/>
          </a:xfrm>
        </p:spPr>
        <p:txBody>
          <a:bodyPr/>
          <a:lstStyle/>
          <a:p>
            <a:r>
              <a:rPr lang="en-US" u="sng" dirty="0" smtClean="0">
                <a:solidFill>
                  <a:srgbClr val="008BBC"/>
                </a:solidFill>
                <a:latin typeface="Citrix Sans" panose="020B0503030202020203" pitchFamily="34" charset="0"/>
              </a:rPr>
              <a:t>Negatives: </a:t>
            </a:r>
          </a:p>
          <a:p>
            <a:pPr lvl="1">
              <a:spcBef>
                <a:spcPts val="600"/>
              </a:spcBef>
            </a:pPr>
            <a:r>
              <a:rPr lang="en-US" dirty="0" smtClean="0">
                <a:latin typeface="Citrix Sans" panose="020B0503030202020203" pitchFamily="34" charset="0"/>
              </a:rPr>
              <a:t>Still early, have not fully assessed viability and feasibility</a:t>
            </a:r>
          </a:p>
          <a:p>
            <a:pPr lvl="1">
              <a:spcBef>
                <a:spcPts val="600"/>
              </a:spcBef>
            </a:pPr>
            <a:r>
              <a:rPr lang="en-US" dirty="0" smtClean="0">
                <a:latin typeface="Citrix Sans" panose="020B0503030202020203" pitchFamily="34" charset="0"/>
              </a:rPr>
              <a:t>Still need to pull in other stakeholders to further test desirability</a:t>
            </a:r>
          </a:p>
          <a:p>
            <a:pPr lvl="1">
              <a:spcBef>
                <a:spcPts val="600"/>
              </a:spcBef>
            </a:pPr>
            <a:endParaRPr lang="en-US" dirty="0">
              <a:latin typeface="Citrix Sans" panose="020B0503030202020203" pitchFamily="34" charset="0"/>
            </a:endParaRPr>
          </a:p>
        </p:txBody>
      </p:sp>
      <p:sp>
        <p:nvSpPr>
          <p:cNvPr id="9" name="Rectangle 8"/>
          <p:cNvSpPr/>
          <p:nvPr/>
        </p:nvSpPr>
        <p:spPr>
          <a:xfrm>
            <a:off x="7629" y="4833257"/>
            <a:ext cx="12188826" cy="2024743"/>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Citrix Sans" charset="0"/>
              <a:ea typeface="Citrix Sans" charset="0"/>
              <a:cs typeface="Citrix Sans" charset="0"/>
            </a:endParaRPr>
          </a:p>
        </p:txBody>
      </p:sp>
      <p:sp>
        <p:nvSpPr>
          <p:cNvPr id="10" name="Text Placeholder 7"/>
          <p:cNvSpPr txBox="1">
            <a:spLocks/>
          </p:cNvSpPr>
          <p:nvPr/>
        </p:nvSpPr>
        <p:spPr>
          <a:xfrm>
            <a:off x="411481" y="4950655"/>
            <a:ext cx="11359832" cy="630942"/>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US" u="sng" dirty="0" smtClean="0">
                <a:solidFill>
                  <a:srgbClr val="008BBC"/>
                </a:solidFill>
                <a:latin typeface="Citrix Sans" panose="020B0503030202020203" pitchFamily="34" charset="0"/>
              </a:rPr>
              <a:t>Summary:</a:t>
            </a:r>
            <a:endParaRPr lang="en-US" u="sng" dirty="0">
              <a:solidFill>
                <a:srgbClr val="008BBC"/>
              </a:solidFill>
              <a:latin typeface="Citrix Sans" panose="020B0503030202020203" pitchFamily="34" charset="0"/>
            </a:endParaRPr>
          </a:p>
        </p:txBody>
      </p:sp>
      <p:sp>
        <p:nvSpPr>
          <p:cNvPr id="11" name="Text Placeholder 9"/>
          <p:cNvSpPr txBox="1">
            <a:spLocks/>
          </p:cNvSpPr>
          <p:nvPr/>
        </p:nvSpPr>
        <p:spPr>
          <a:xfrm>
            <a:off x="411481" y="5439772"/>
            <a:ext cx="11361708" cy="400110"/>
          </a:xfrm>
          <a:prstGeom prst="rect">
            <a:avLst/>
          </a:prstGeom>
        </p:spPr>
        <p:txBody>
          <a:bodyPr/>
          <a:lstStyle>
            <a:lvl1pPr marL="119063" indent="-119063" algn="l" defTabSz="1088291" rtl="0" eaLnBrk="1" latinLnBrk="0" hangingPunct="1">
              <a:lnSpc>
                <a:spcPct val="100000"/>
              </a:lnSpc>
              <a:spcBef>
                <a:spcPts val="1800"/>
              </a:spcBef>
              <a:spcAft>
                <a:spcPts val="0"/>
              </a:spcAft>
              <a:buClr>
                <a:schemeClr val="tx1"/>
              </a:buClr>
              <a:buFont typeface="Arial" pitchFamily="34" charset="0"/>
              <a:buChar char=" "/>
              <a:tabLst/>
              <a:defRPr lang="en-US" sz="2400" kern="1200" baseline="0" dirty="0" smtClean="0">
                <a:solidFill>
                  <a:schemeClr val="tx1"/>
                </a:solidFill>
                <a:latin typeface="+mn-lt"/>
                <a:ea typeface="+mn-ea"/>
                <a:cs typeface="+mn-cs"/>
              </a:defRPr>
            </a:lvl1pPr>
            <a:lvl2pPr marL="284163" indent="-166688" algn="l" defTabSz="1088291" rtl="0" eaLnBrk="1" latinLnBrk="0" hangingPunct="1">
              <a:lnSpc>
                <a:spcPct val="100000"/>
              </a:lnSpc>
              <a:spcBef>
                <a:spcPts val="300"/>
              </a:spcBef>
              <a:buClr>
                <a:schemeClr val="tx1"/>
              </a:buClr>
              <a:buFont typeface="Arial" pitchFamily="34" charset="0"/>
              <a:buChar char="•"/>
              <a:tabLst/>
              <a:defRPr lang="en-US" sz="2000" kern="1200" baseline="0" dirty="0" smtClean="0">
                <a:solidFill>
                  <a:schemeClr val="tx1"/>
                </a:solidFill>
                <a:latin typeface="+mn-lt"/>
                <a:ea typeface="+mn-ea"/>
                <a:cs typeface="+mn-cs"/>
              </a:defRPr>
            </a:lvl2pPr>
            <a:lvl3pPr marL="512763" indent="-166688" algn="l" defTabSz="1088291" rtl="0" eaLnBrk="1" latinLnBrk="0" hangingPunct="1">
              <a:lnSpc>
                <a:spcPct val="100000"/>
              </a:lnSpc>
              <a:spcBef>
                <a:spcPts val="300"/>
              </a:spcBef>
              <a:buClr>
                <a:schemeClr val="tx1"/>
              </a:buClr>
              <a:buFont typeface="Arial" panose="020B0604020202020204" pitchFamily="34" charset="0"/>
              <a:buChar char="-"/>
              <a:tabLst/>
              <a:defRPr lang="en-US" sz="1800" kern="1200" dirty="0" smtClean="0">
                <a:solidFill>
                  <a:schemeClr val="tx1"/>
                </a:solidFill>
                <a:latin typeface="+mn-lt"/>
                <a:ea typeface="+mn-ea"/>
                <a:cs typeface="+mn-cs"/>
              </a:defRPr>
            </a:lvl3pPr>
            <a:lvl4pPr marL="741363" indent="-166688" algn="l" defTabSz="1088291" rtl="0" eaLnBrk="1" latinLnBrk="0" hangingPunct="1">
              <a:lnSpc>
                <a:spcPct val="100000"/>
              </a:lnSpc>
              <a:spcBef>
                <a:spcPts val="300"/>
              </a:spcBef>
              <a:buClr>
                <a:schemeClr val="tx1"/>
              </a:buClr>
              <a:buFont typeface="Arial" pitchFamily="34" charset="0"/>
              <a:buChar char="-"/>
              <a:tabLst>
                <a:tab pos="55563" algn="l"/>
              </a:tabLst>
              <a:defRPr lang="en-US" sz="1600" kern="1200" baseline="0" dirty="0" smtClean="0">
                <a:solidFill>
                  <a:schemeClr val="tx1"/>
                </a:solidFill>
                <a:latin typeface="+mn-lt"/>
                <a:ea typeface="+mn-ea"/>
                <a:cs typeface="+mn-cs"/>
              </a:defRPr>
            </a:lvl4pPr>
            <a:lvl5pPr marL="858838" indent="-173038" algn="l" defTabSz="1088291" rtl="0" eaLnBrk="1" latinLnBrk="0" hangingPunct="1">
              <a:lnSpc>
                <a:spcPct val="100000"/>
              </a:lnSpc>
              <a:spcBef>
                <a:spcPts val="300"/>
              </a:spcBef>
              <a:buClr>
                <a:schemeClr val="tx1"/>
              </a:buClr>
              <a:buFont typeface="Arial" pitchFamily="34" charset="0"/>
              <a:buChar char="-"/>
              <a:tabLst/>
              <a:defRPr lang="en-US" sz="1600" kern="1200" baseline="0" dirty="0">
                <a:solidFill>
                  <a:schemeClr val="tx1"/>
                </a:solidFill>
                <a:latin typeface="+mn-lt"/>
                <a:ea typeface="+mn-ea"/>
                <a:cs typeface="+mn-cs"/>
              </a:defRPr>
            </a:lvl5pPr>
            <a:lvl6pPr marL="914400" indent="0" algn="l" defTabSz="1088291" rtl="0" eaLnBrk="1" latinLnBrk="0" hangingPunct="1">
              <a:spcBef>
                <a:spcPct val="20000"/>
              </a:spcBef>
              <a:buClr>
                <a:schemeClr val="bg1"/>
              </a:buClr>
              <a:buFont typeface="Arial" pitchFamily="34" charset="0"/>
              <a:buNone/>
              <a:defRPr sz="1400" kern="1200" baseline="0">
                <a:solidFill>
                  <a:schemeClr val="tx1"/>
                </a:solidFill>
                <a:latin typeface="+mn-lt"/>
                <a:ea typeface="+mn-ea"/>
                <a:cs typeface="+mn-cs"/>
              </a:defRPr>
            </a:lvl6pPr>
            <a:lvl7pPr marL="1143000" indent="0" algn="l" defTabSz="1088291" rtl="0" eaLnBrk="1" latinLnBrk="0" hangingPunct="1">
              <a:spcBef>
                <a:spcPct val="20000"/>
              </a:spcBef>
              <a:buClr>
                <a:schemeClr val="bg1"/>
              </a:buClr>
              <a:buFont typeface="Arial" pitchFamily="34" charset="0"/>
              <a:buNone/>
              <a:defRPr sz="1200" kern="1200" baseline="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1">
              <a:spcBef>
                <a:spcPts val="1200"/>
              </a:spcBef>
            </a:pPr>
            <a:r>
              <a:rPr lang="en-US" dirty="0" smtClean="0">
                <a:latin typeface="Citrix Sans" panose="020B0503030202020203" pitchFamily="34" charset="0"/>
              </a:rPr>
              <a:t>Improved incorporating empathy mapping with all aspects of the project</a:t>
            </a:r>
          </a:p>
          <a:p>
            <a:pPr lvl="1">
              <a:spcBef>
                <a:spcPts val="1200"/>
              </a:spcBef>
            </a:pPr>
            <a:r>
              <a:rPr lang="en-US" dirty="0" smtClean="0">
                <a:latin typeface="Citrix Sans" panose="020B0503030202020203" pitchFamily="34" charset="0"/>
              </a:rPr>
              <a:t>Unknown- scaling this to a large development team</a:t>
            </a:r>
            <a:endParaRPr lang="en-US" dirty="0">
              <a:latin typeface="Citrix Sans" panose="020B0503030202020203" pitchFamily="34" charset="0"/>
            </a:endParaRPr>
          </a:p>
          <a:p>
            <a:pPr lvl="1">
              <a:spcBef>
                <a:spcPts val="1200"/>
              </a:spcBef>
            </a:pPr>
            <a:endParaRPr lang="en-US" dirty="0">
              <a:latin typeface="Citrix Sans" panose="020B0503030202020203" pitchFamily="34" charset="0"/>
            </a:endParaRPr>
          </a:p>
        </p:txBody>
      </p:sp>
    </p:spTree>
    <p:extLst>
      <p:ext uri="{BB962C8B-B14F-4D97-AF65-F5344CB8AC3E}">
        <p14:creationId xmlns:p14="http://schemas.microsoft.com/office/powerpoint/2010/main" val="253794878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1394847"/>
            <a:ext cx="12188825" cy="5463153"/>
          </a:xfrm>
          <a:prstGeom prst="rect">
            <a:avLst/>
          </a:prstGeom>
          <a:solidFill>
            <a:schemeClr val="tx1">
              <a:lumMod val="85000"/>
            </a:schemeClr>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p>
            <a:pPr algn="ctr" defTabSz="1461590" fontAlgn="base">
              <a:spcBef>
                <a:spcPct val="0"/>
              </a:spcBef>
              <a:spcAft>
                <a:spcPct val="0"/>
              </a:spcAft>
            </a:pPr>
            <a:endParaRPr lang="en-US" dirty="0" smtClean="0">
              <a:latin typeface="Arial" charset="0"/>
              <a:cs typeface="Arial" charset="0"/>
            </a:endParaRPr>
          </a:p>
        </p:txBody>
      </p:sp>
      <p:pic>
        <p:nvPicPr>
          <p:cNvPr id="4" name="Picture 3" descr="mindsets.png"/>
          <p:cNvPicPr>
            <a:picLocks noChangeAspect="1"/>
          </p:cNvPicPr>
          <p:nvPr/>
        </p:nvPicPr>
        <p:blipFill rotWithShape="1">
          <a:blip r:embed="rId3">
            <a:extLst>
              <a:ext uri="{28A0092B-C50C-407E-A947-70E740481C1C}">
                <a14:useLocalDpi xmlns:a14="http://schemas.microsoft.com/office/drawing/2010/main" val="0"/>
              </a:ext>
            </a:extLst>
          </a:blip>
          <a:srcRect t="41610"/>
          <a:stretch/>
        </p:blipFill>
        <p:spPr>
          <a:xfrm>
            <a:off x="6335740" y="2199571"/>
            <a:ext cx="5485478" cy="4111532"/>
          </a:xfrm>
          <a:prstGeom prst="rect">
            <a:avLst/>
          </a:prstGeom>
          <a:solidFill>
            <a:schemeClr val="tx1">
              <a:lumMod val="85000"/>
            </a:schemeClr>
          </a:solidFill>
        </p:spPr>
      </p:pic>
      <p:sp>
        <p:nvSpPr>
          <p:cNvPr id="5" name="Title 4"/>
          <p:cNvSpPr>
            <a:spLocks noGrp="1"/>
          </p:cNvSpPr>
          <p:nvPr>
            <p:ph type="title"/>
          </p:nvPr>
        </p:nvSpPr>
        <p:spPr/>
        <p:txBody>
          <a:bodyPr/>
          <a:lstStyle/>
          <a:p>
            <a:r>
              <a:rPr lang="en-US" dirty="0" smtClean="0">
                <a:latin typeface="Citrix Sans" panose="020B0503030202020203" pitchFamily="34" charset="0"/>
              </a:rPr>
              <a:t>Design Thinking Mindsets</a:t>
            </a:r>
            <a:endParaRPr lang="en-US" dirty="0">
              <a:latin typeface="Citrix Sans" panose="020B0503030202020203" pitchFamily="34" charset="0"/>
            </a:endParaRPr>
          </a:p>
        </p:txBody>
      </p:sp>
      <p:pic>
        <p:nvPicPr>
          <p:cNvPr id="6" name="Picture 5" descr="mindsets.png"/>
          <p:cNvPicPr>
            <a:picLocks noChangeAspect="1"/>
          </p:cNvPicPr>
          <p:nvPr/>
        </p:nvPicPr>
        <p:blipFill rotWithShape="1">
          <a:blip r:embed="rId3">
            <a:extLst>
              <a:ext uri="{28A0092B-C50C-407E-A947-70E740481C1C}">
                <a14:useLocalDpi xmlns:a14="http://schemas.microsoft.com/office/drawing/2010/main" val="0"/>
              </a:ext>
            </a:extLst>
          </a:blip>
          <a:srcRect t="-1168" b="60992"/>
          <a:stretch/>
        </p:blipFill>
        <p:spPr>
          <a:xfrm>
            <a:off x="850262" y="2785886"/>
            <a:ext cx="5485478" cy="2828968"/>
          </a:xfrm>
          <a:prstGeom prst="rect">
            <a:avLst/>
          </a:prstGeom>
          <a:solidFill>
            <a:schemeClr val="tx1">
              <a:lumMod val="85000"/>
            </a:schemeClr>
          </a:solidFill>
        </p:spPr>
      </p:pic>
    </p:spTree>
    <p:extLst>
      <p:ext uri="{BB962C8B-B14F-4D97-AF65-F5344CB8AC3E}">
        <p14:creationId xmlns:p14="http://schemas.microsoft.com/office/powerpoint/2010/main" val="334673429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utterstock_4866274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0733" y="1569356"/>
            <a:ext cx="3487358" cy="3498828"/>
          </a:xfrm>
          <a:prstGeom prst="flowChartConnector">
            <a:avLst/>
          </a:prstGeom>
        </p:spPr>
      </p:pic>
      <p:pic>
        <p:nvPicPr>
          <p:cNvPr id="4" name="Picture 3"/>
          <p:cNvPicPr>
            <a:picLocks noChangeAspect="1"/>
          </p:cNvPicPr>
          <p:nvPr/>
        </p:nvPicPr>
        <p:blipFill>
          <a:blip r:embed="rId3">
            <a:clrChange>
              <a:clrFrom>
                <a:srgbClr val="000000"/>
              </a:clrFrom>
              <a:clrTo>
                <a:srgbClr val="000000">
                  <a:alpha val="0"/>
                </a:srgbClr>
              </a:clrTo>
            </a:clrChange>
            <a:duotone>
              <a:prstClr val="black"/>
              <a:schemeClr val="accent5">
                <a:tint val="45000"/>
                <a:satMod val="400000"/>
              </a:schemeClr>
            </a:duotone>
          </a:blip>
          <a:stretch>
            <a:fillRect/>
          </a:stretch>
        </p:blipFill>
        <p:spPr>
          <a:xfrm>
            <a:off x="4350733" y="1569356"/>
            <a:ext cx="3487358" cy="3493093"/>
          </a:xfrm>
          <a:prstGeom prst="ellipse">
            <a:avLst/>
          </a:prstGeom>
          <a:noFill/>
          <a:ln>
            <a:noFill/>
          </a:ln>
        </p:spPr>
      </p:pic>
      <p:sp>
        <p:nvSpPr>
          <p:cNvPr id="6" name="Text Placeholder 2"/>
          <p:cNvSpPr txBox="1">
            <a:spLocks/>
          </p:cNvSpPr>
          <p:nvPr/>
        </p:nvSpPr>
        <p:spPr>
          <a:xfrm>
            <a:off x="2267322" y="4029016"/>
            <a:ext cx="1985988" cy="874636"/>
          </a:xfrm>
          <a:prstGeom prst="rect">
            <a:avLst/>
          </a:prstGeom>
          <a:solidFill>
            <a:srgbClr val="008BBC"/>
          </a:solidFill>
        </p:spPr>
        <p:txBody>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33" dirty="0">
                <a:solidFill>
                  <a:schemeClr val="tx1"/>
                </a:solidFill>
              </a:rPr>
              <a:t>PROTOTYPE</a:t>
            </a:r>
          </a:p>
          <a:p>
            <a:pPr marL="0" indent="0" algn="ctr">
              <a:buNone/>
            </a:pPr>
            <a:r>
              <a:rPr lang="en-US" sz="1600" dirty="0">
                <a:solidFill>
                  <a:schemeClr val="bg1"/>
                </a:solidFill>
              </a:rPr>
              <a:t>MAKE IT REAL</a:t>
            </a:r>
          </a:p>
        </p:txBody>
      </p:sp>
      <p:sp>
        <p:nvSpPr>
          <p:cNvPr id="7" name="Text Placeholder 2"/>
          <p:cNvSpPr txBox="1">
            <a:spLocks/>
          </p:cNvSpPr>
          <p:nvPr/>
        </p:nvSpPr>
        <p:spPr>
          <a:xfrm>
            <a:off x="7649192" y="4625131"/>
            <a:ext cx="3064807" cy="874636"/>
          </a:xfrm>
          <a:prstGeom prst="rect">
            <a:avLst/>
          </a:prstGeom>
          <a:solidFill>
            <a:srgbClr val="008BBC"/>
          </a:solidFill>
        </p:spPr>
        <p:txBody>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33" dirty="0">
                <a:solidFill>
                  <a:schemeClr val="tx1"/>
                </a:solidFill>
              </a:rPr>
              <a:t>IDEATE</a:t>
            </a:r>
          </a:p>
          <a:p>
            <a:pPr marL="0" indent="0" algn="ctr">
              <a:buNone/>
            </a:pPr>
            <a:r>
              <a:rPr lang="en-US" sz="1600" dirty="0">
                <a:solidFill>
                  <a:schemeClr val="bg1"/>
                </a:solidFill>
              </a:rPr>
              <a:t>ENVISION THE FUTURE</a:t>
            </a:r>
          </a:p>
        </p:txBody>
      </p:sp>
      <p:sp>
        <p:nvSpPr>
          <p:cNvPr id="8" name="Text Placeholder 2"/>
          <p:cNvSpPr txBox="1">
            <a:spLocks/>
          </p:cNvSpPr>
          <p:nvPr/>
        </p:nvSpPr>
        <p:spPr>
          <a:xfrm>
            <a:off x="7713510" y="1055944"/>
            <a:ext cx="2537171" cy="1085677"/>
          </a:xfrm>
          <a:prstGeom prst="rect">
            <a:avLst/>
          </a:prstGeom>
          <a:solidFill>
            <a:srgbClr val="008BBC"/>
          </a:solidFill>
        </p:spPr>
        <p:txBody>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Citrix Sans Light"/>
                <a:ea typeface="+mn-ea"/>
                <a:cs typeface="Citrix Sans Light"/>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Citrix Sans Light"/>
                <a:ea typeface="+mn-ea"/>
                <a:cs typeface="Citrix Sans Light"/>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Citrix Sans Light"/>
                <a:ea typeface="+mn-ea"/>
                <a:cs typeface="Citrix Sans Light"/>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itrix Sans Light"/>
                <a:ea typeface="+mn-ea"/>
                <a:cs typeface="Citrix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33" dirty="0">
                <a:solidFill>
                  <a:schemeClr val="tx1"/>
                </a:solidFill>
              </a:rPr>
              <a:t>EMPATHY</a:t>
            </a:r>
          </a:p>
          <a:p>
            <a:pPr marL="0" indent="0" algn="ctr">
              <a:buNone/>
            </a:pPr>
            <a:r>
              <a:rPr lang="en-US" sz="1600" dirty="0">
                <a:solidFill>
                  <a:schemeClr val="bg1"/>
                </a:solidFill>
              </a:rPr>
              <a:t>PUT YOURSELF IN </a:t>
            </a:r>
            <a:br>
              <a:rPr lang="en-US" sz="1600" dirty="0">
                <a:solidFill>
                  <a:schemeClr val="bg1"/>
                </a:solidFill>
              </a:rPr>
            </a:br>
            <a:r>
              <a:rPr lang="en-US" sz="1600" dirty="0">
                <a:solidFill>
                  <a:schemeClr val="bg1"/>
                </a:solidFill>
              </a:rPr>
              <a:t>THE USER’S SHOES</a:t>
            </a:r>
          </a:p>
        </p:txBody>
      </p:sp>
      <p:sp>
        <p:nvSpPr>
          <p:cNvPr id="10" name="Title 9"/>
          <p:cNvSpPr>
            <a:spLocks noGrp="1"/>
          </p:cNvSpPr>
          <p:nvPr>
            <p:ph type="title"/>
          </p:nvPr>
        </p:nvSpPr>
        <p:spPr/>
        <p:txBody>
          <a:bodyPr/>
          <a:lstStyle/>
          <a:p>
            <a:r>
              <a:rPr lang="en-US" dirty="0" smtClean="0">
                <a:latin typeface="Citrix Sans" panose="020B0503030202020203" pitchFamily="34" charset="0"/>
              </a:rPr>
              <a:t>Design Thinking</a:t>
            </a:r>
            <a:endParaRPr lang="en-US" dirty="0">
              <a:latin typeface="Citrix Sans" panose="020B0503030202020203" pitchFamily="34" charset="0"/>
            </a:endParaRPr>
          </a:p>
        </p:txBody>
      </p:sp>
    </p:spTree>
    <p:extLst>
      <p:ext uri="{BB962C8B-B14F-4D97-AF65-F5344CB8AC3E}">
        <p14:creationId xmlns:p14="http://schemas.microsoft.com/office/powerpoint/2010/main" val="4261367526"/>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9" y="2815772"/>
            <a:ext cx="12188826" cy="1511823"/>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Citrix Sans" charset="0"/>
              <a:ea typeface="Citrix Sans" charset="0"/>
              <a:cs typeface="Citrix Sans" charset="0"/>
            </a:endParaRPr>
          </a:p>
        </p:txBody>
      </p:sp>
      <p:sp>
        <p:nvSpPr>
          <p:cNvPr id="8" name="Text Placeholder 7"/>
          <p:cNvSpPr>
            <a:spLocks noGrp="1"/>
          </p:cNvSpPr>
          <p:nvPr>
            <p:ph type="body" sz="quarter" idx="10"/>
          </p:nvPr>
        </p:nvSpPr>
        <p:spPr>
          <a:xfrm>
            <a:off x="536575" y="3068908"/>
            <a:ext cx="11234738" cy="630942"/>
          </a:xfrm>
        </p:spPr>
        <p:txBody>
          <a:bodyPr/>
          <a:lstStyle/>
          <a:p>
            <a:r>
              <a:rPr lang="en-US" dirty="0" smtClean="0">
                <a:latin typeface="Citrix Sans" panose="020B0503030202020203" pitchFamily="34" charset="0"/>
              </a:rPr>
              <a:t>Why Develop Empathy?</a:t>
            </a:r>
            <a:endParaRPr lang="en-US" dirty="0">
              <a:latin typeface="Citrix Sans" panose="020B0503030202020203" pitchFamily="34" charset="0"/>
            </a:endParaRPr>
          </a:p>
        </p:txBody>
      </p:sp>
      <p:pic>
        <p:nvPicPr>
          <p:cNvPr id="9" name="Picture 4" descr=" - Dilbert by Scott Ad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723" y="4502416"/>
            <a:ext cx="7244637" cy="226193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51190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9" y="2815772"/>
            <a:ext cx="12188826" cy="1511823"/>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Citrix Sans" charset="0"/>
              <a:ea typeface="Citrix Sans" charset="0"/>
              <a:cs typeface="Citrix Sans" charset="0"/>
            </a:endParaRPr>
          </a:p>
        </p:txBody>
      </p:sp>
      <p:sp>
        <p:nvSpPr>
          <p:cNvPr id="4" name="TextBox 3"/>
          <p:cNvSpPr txBox="1"/>
          <p:nvPr/>
        </p:nvSpPr>
        <p:spPr>
          <a:xfrm>
            <a:off x="234097" y="495062"/>
            <a:ext cx="8448764" cy="1244433"/>
          </a:xfrm>
          <a:prstGeom prst="rect">
            <a:avLst/>
          </a:prstGeom>
          <a:no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r>
              <a:rPr lang="en-US" dirty="0" smtClean="0">
                <a:latin typeface="Citrix Sans" panose="020B0503030202020203" pitchFamily="34" charset="0"/>
              </a:rPr>
              <a:t>“A lot of times, people don’t know what they want until you show it to them”</a:t>
            </a:r>
          </a:p>
          <a:p>
            <a:endParaRPr lang="en-US" sz="400" dirty="0">
              <a:latin typeface="Citrix Sans" panose="020B0503030202020203" pitchFamily="34" charset="0"/>
            </a:endParaRPr>
          </a:p>
          <a:p>
            <a:r>
              <a:rPr lang="en-US" i="1" dirty="0" smtClean="0">
                <a:latin typeface="Citrix Sans" panose="020B0503030202020203" pitchFamily="34" charset="0"/>
              </a:rPr>
              <a:t>Steve Jobs</a:t>
            </a:r>
            <a:endParaRPr lang="en-US" i="1" dirty="0">
              <a:latin typeface="Citrix Sans" panose="020B0503030202020203" pitchFamily="34" charset="0"/>
            </a:endParaRPr>
          </a:p>
        </p:txBody>
      </p:sp>
      <p:sp>
        <p:nvSpPr>
          <p:cNvPr id="5" name="TextBox 4"/>
          <p:cNvSpPr txBox="1"/>
          <p:nvPr/>
        </p:nvSpPr>
        <p:spPr>
          <a:xfrm>
            <a:off x="234097" y="4342109"/>
            <a:ext cx="8448764" cy="1244433"/>
          </a:xfrm>
          <a:prstGeom prst="rect">
            <a:avLst/>
          </a:prstGeom>
          <a:no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r>
              <a:rPr lang="en-US" dirty="0" smtClean="0">
                <a:latin typeface="Citrix Sans" panose="020B0503030202020203" pitchFamily="34" charset="0"/>
              </a:rPr>
              <a:t>“Get closer than ever to your customers. So close, in fact, that you tell them what they need before they realize it themselves”</a:t>
            </a:r>
          </a:p>
          <a:p>
            <a:endParaRPr lang="en-US" sz="400" dirty="0">
              <a:latin typeface="Citrix Sans" panose="020B0503030202020203" pitchFamily="34" charset="0"/>
            </a:endParaRPr>
          </a:p>
          <a:p>
            <a:r>
              <a:rPr lang="en-US" i="1" dirty="0" smtClean="0">
                <a:latin typeface="Citrix Sans" panose="020B0503030202020203" pitchFamily="34" charset="0"/>
              </a:rPr>
              <a:t>Steve Jobs</a:t>
            </a:r>
            <a:endParaRPr lang="en-US" i="1" dirty="0">
              <a:latin typeface="Citrix Sans" panose="020B0503030202020203" pitchFamily="34" charset="0"/>
            </a:endParaRPr>
          </a:p>
        </p:txBody>
      </p:sp>
      <p:sp>
        <p:nvSpPr>
          <p:cNvPr id="8" name="Text Placeholder 7"/>
          <p:cNvSpPr>
            <a:spLocks noGrp="1"/>
          </p:cNvSpPr>
          <p:nvPr>
            <p:ph type="body" sz="quarter" idx="10"/>
          </p:nvPr>
        </p:nvSpPr>
        <p:spPr>
          <a:xfrm>
            <a:off x="536575" y="3068908"/>
            <a:ext cx="11234738" cy="630942"/>
          </a:xfrm>
        </p:spPr>
        <p:txBody>
          <a:bodyPr/>
          <a:lstStyle/>
          <a:p>
            <a:r>
              <a:rPr lang="en-US" dirty="0" smtClean="0">
                <a:latin typeface="Citrix Sans" panose="020B0503030202020203" pitchFamily="34" charset="0"/>
              </a:rPr>
              <a:t>Why Develop Empathy?</a:t>
            </a:r>
            <a:endParaRPr lang="en-US" dirty="0">
              <a:latin typeface="Citrix Sans" panose="020B0503030202020203" pitchFamily="34" charset="0"/>
            </a:endParaRPr>
          </a:p>
        </p:txBody>
      </p:sp>
      <p:sp>
        <p:nvSpPr>
          <p:cNvPr id="10" name="Text Placeholder 9"/>
          <p:cNvSpPr>
            <a:spLocks noGrp="1"/>
          </p:cNvSpPr>
          <p:nvPr>
            <p:ph type="body" sz="quarter" idx="11"/>
          </p:nvPr>
        </p:nvSpPr>
        <p:spPr/>
        <p:txBody>
          <a:bodyPr/>
          <a:lstStyle/>
          <a:p>
            <a:r>
              <a:rPr lang="en-US" dirty="0" smtClean="0">
                <a:latin typeface="Citrix Sans" panose="020B0503030202020203" pitchFamily="34" charset="0"/>
              </a:rPr>
              <a:t>Don’t innovators just innovate and not listen to customers?</a:t>
            </a:r>
            <a:endParaRPr lang="en-US" dirty="0">
              <a:latin typeface="Citrix Sans" panose="020B0503030202020203" pitchFamily="34" charset="0"/>
            </a:endParaRPr>
          </a:p>
        </p:txBody>
      </p:sp>
      <p:sp>
        <p:nvSpPr>
          <p:cNvPr id="11" name="TextBox 10"/>
          <p:cNvSpPr txBox="1"/>
          <p:nvPr/>
        </p:nvSpPr>
        <p:spPr>
          <a:xfrm>
            <a:off x="3322549" y="5276332"/>
            <a:ext cx="8448764" cy="1244433"/>
          </a:xfrm>
          <a:prstGeom prst="rect">
            <a:avLst/>
          </a:prstGeom>
          <a:no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algn="r"/>
            <a:r>
              <a:rPr lang="en-US" dirty="0" smtClean="0">
                <a:latin typeface="Citrix Sans" panose="020B0503030202020203" pitchFamily="34" charset="0"/>
              </a:rPr>
              <a:t>“Most people do not listen with the intent to understand; they listen with the intent to reply”</a:t>
            </a:r>
          </a:p>
          <a:p>
            <a:pPr algn="r"/>
            <a:endParaRPr lang="en-US" sz="400" dirty="0">
              <a:latin typeface="Citrix Sans" panose="020B0503030202020203" pitchFamily="34" charset="0"/>
            </a:endParaRPr>
          </a:p>
          <a:p>
            <a:pPr algn="r"/>
            <a:r>
              <a:rPr lang="en-US" i="1" dirty="0" smtClean="0">
                <a:latin typeface="Citrix Sans" panose="020B0503030202020203" pitchFamily="34" charset="0"/>
              </a:rPr>
              <a:t>Stephen R Covey</a:t>
            </a:r>
            <a:endParaRPr lang="en-US" i="1" dirty="0">
              <a:latin typeface="Citrix Sans" panose="020B0503030202020203" pitchFamily="34" charset="0"/>
            </a:endParaRPr>
          </a:p>
        </p:txBody>
      </p:sp>
      <p:sp>
        <p:nvSpPr>
          <p:cNvPr id="12" name="TextBox 11"/>
          <p:cNvSpPr txBox="1"/>
          <p:nvPr/>
        </p:nvSpPr>
        <p:spPr>
          <a:xfrm>
            <a:off x="3322549" y="1344309"/>
            <a:ext cx="8448764" cy="1244433"/>
          </a:xfrm>
          <a:prstGeom prst="rect">
            <a:avLst/>
          </a:prstGeom>
          <a:no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defPPr>
              <a:defRPr lang="en-US"/>
            </a:defPPr>
            <a:lvl1pPr>
              <a:defRPr>
                <a:solidFill>
                  <a:schemeClr val="dk1">
                    <a:hueOff val="0"/>
                    <a:satOff val="0"/>
                    <a:lumOff val="0"/>
                    <a:alphaOff val="0"/>
                  </a:schemeClr>
                </a:solidFill>
              </a:defRPr>
            </a:lvl1pPr>
            <a:lvl2pPr marL="285750" lvl="1" indent="-285750" defTabSz="1422400">
              <a:lnSpc>
                <a:spcPct val="90000"/>
              </a:lnSpc>
              <a:spcBef>
                <a:spcPct val="0"/>
              </a:spcBef>
              <a:spcAft>
                <a:spcPct val="15000"/>
              </a:spcAft>
              <a:buChar char="••"/>
              <a:defRPr sz="2000">
                <a:solidFill>
                  <a:schemeClr val="bg1"/>
                </a:solidFill>
                <a:ea typeface="Citrix Sans" charset="0"/>
                <a:cs typeface="Citrix Sans" charset="0"/>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algn="r"/>
            <a:r>
              <a:rPr lang="en-US" dirty="0" smtClean="0">
                <a:latin typeface="Citrix Sans" panose="020B0503030202020203" pitchFamily="34" charset="0"/>
              </a:rPr>
              <a:t>“If I had asked people what they wanted, they would have said faster horses”</a:t>
            </a:r>
          </a:p>
          <a:p>
            <a:pPr algn="r"/>
            <a:endParaRPr lang="en-US" sz="400" dirty="0">
              <a:latin typeface="Citrix Sans" panose="020B0503030202020203" pitchFamily="34" charset="0"/>
            </a:endParaRPr>
          </a:p>
          <a:p>
            <a:pPr algn="r"/>
            <a:r>
              <a:rPr lang="en-US" i="1" dirty="0" smtClean="0">
                <a:latin typeface="Citrix Sans" panose="020B0503030202020203" pitchFamily="34" charset="0"/>
              </a:rPr>
              <a:t>Henry Ford*</a:t>
            </a:r>
            <a:endParaRPr lang="en-US" i="1" dirty="0">
              <a:latin typeface="Citrix Sans" panose="020B0503030202020203" pitchFamily="34" charset="0"/>
            </a:endParaRPr>
          </a:p>
        </p:txBody>
      </p:sp>
    </p:spTree>
    <p:extLst>
      <p:ext uri="{BB962C8B-B14F-4D97-AF65-F5344CB8AC3E}">
        <p14:creationId xmlns:p14="http://schemas.microsoft.com/office/powerpoint/2010/main" val="16789243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My Empathy Approach Circa 2009</a:t>
            </a:r>
            <a:endParaRPr lang="en-US" dirty="0"/>
          </a:p>
        </p:txBody>
      </p:sp>
      <p:sp>
        <p:nvSpPr>
          <p:cNvPr id="10" name="Text Placeholder 9"/>
          <p:cNvSpPr>
            <a:spLocks noGrp="1"/>
          </p:cNvSpPr>
          <p:nvPr>
            <p:ph type="body" sz="quarter" idx="16"/>
          </p:nvPr>
        </p:nvSpPr>
        <p:spPr/>
        <p:txBody>
          <a:bodyPr/>
          <a:lstStyle/>
          <a:p>
            <a:endParaRPr lang="en-US"/>
          </a:p>
        </p:txBody>
      </p:sp>
      <p:sp>
        <p:nvSpPr>
          <p:cNvPr id="12" name="Content Placeholder 11"/>
          <p:cNvSpPr>
            <a:spLocks noGrp="1"/>
          </p:cNvSpPr>
          <p:nvPr>
            <p:ph sz="quarter" idx="21"/>
          </p:nvPr>
        </p:nvSpPr>
        <p:spPr>
          <a:xfrm>
            <a:off x="7182853" y="1881188"/>
            <a:ext cx="4588460" cy="4251325"/>
          </a:xfrm>
        </p:spPr>
        <p:txBody>
          <a:bodyPr/>
          <a:lstStyle/>
          <a:p>
            <a:r>
              <a:rPr lang="en-US" dirty="0" smtClean="0"/>
              <a:t>Problems with this approach?</a:t>
            </a:r>
            <a:endParaRPr lang="en-US" dirty="0"/>
          </a:p>
        </p:txBody>
      </p:sp>
      <p:grpSp>
        <p:nvGrpSpPr>
          <p:cNvPr id="14" name="Group 13"/>
          <p:cNvGrpSpPr/>
          <p:nvPr/>
        </p:nvGrpSpPr>
        <p:grpSpPr>
          <a:xfrm>
            <a:off x="264694" y="1336374"/>
            <a:ext cx="6791462" cy="5112025"/>
            <a:chOff x="264694" y="1336374"/>
            <a:chExt cx="6791462" cy="5112025"/>
          </a:xfrm>
        </p:grpSpPr>
        <p:pic>
          <p:nvPicPr>
            <p:cNvPr id="8" name="Picture 7"/>
            <p:cNvPicPr>
              <a:picLocks noChangeAspect="1"/>
            </p:cNvPicPr>
            <p:nvPr/>
          </p:nvPicPr>
          <p:blipFill rotWithShape="1">
            <a:blip r:embed="rId3"/>
            <a:srcRect l="24460" t="20765" r="7756" b="4707"/>
            <a:stretch/>
          </p:blipFill>
          <p:spPr>
            <a:xfrm>
              <a:off x="264694" y="1336374"/>
              <a:ext cx="6791462" cy="5112025"/>
            </a:xfrm>
            <a:prstGeom prst="rect">
              <a:avLst/>
            </a:prstGeom>
          </p:spPr>
        </p:pic>
        <p:sp>
          <p:nvSpPr>
            <p:cNvPr id="13" name="Rectangle 12"/>
            <p:cNvSpPr/>
            <p:nvPr/>
          </p:nvSpPr>
          <p:spPr bwMode="auto">
            <a:xfrm>
              <a:off x="5642811" y="6046496"/>
              <a:ext cx="1239253" cy="330242"/>
            </a:xfrm>
            <a:prstGeom prst="rect">
              <a:avLst/>
            </a:prstGeom>
            <a:solidFill>
              <a:schemeClr val="tx1"/>
            </a:solidFill>
            <a:ln w="22225" cap="flat" cmpd="sng" algn="ctr">
              <a:noFill/>
              <a:prstDash val="solid"/>
              <a:round/>
              <a:headEnd type="none" w="med" len="med"/>
              <a:tailEnd type="none" w="med" len="med"/>
            </a:ln>
            <a:effectLst/>
          </p:spPr>
          <p:txBody>
            <a:bodyPr rot="0" spcFirstLastPara="0" vertOverflow="overflow" horzOverflow="overflow" vert="horz" wrap="square" lIns="138239" tIns="69119" rIns="138239" bIns="69119" numCol="1" spcCol="0" rtlCol="0" fromWordArt="0" anchor="ctr" anchorCtr="0" forceAA="0" compatLnSpc="1">
              <a:prstTxWarp prst="textNoShape">
                <a:avLst/>
              </a:prstTxWarp>
              <a:normAutofit fontScale="70000" lnSpcReduction="20000"/>
            </a:bodyPr>
            <a:lstStyle/>
            <a:p>
              <a:pPr algn="ctr" defTabSz="1461590" fontAlgn="base">
                <a:spcBef>
                  <a:spcPct val="0"/>
                </a:spcBef>
                <a:spcAft>
                  <a:spcPct val="0"/>
                </a:spcAft>
              </a:pPr>
              <a:endParaRPr lang="en-US" dirty="0" smtClean="0">
                <a:latin typeface="Arial" charset="0"/>
                <a:cs typeface="Arial" charset="0"/>
              </a:endParaRPr>
            </a:p>
          </p:txBody>
        </p:sp>
      </p:grpSp>
    </p:spTree>
    <p:extLst>
      <p:ext uri="{BB962C8B-B14F-4D97-AF65-F5344CB8AC3E}">
        <p14:creationId xmlns:p14="http://schemas.microsoft.com/office/powerpoint/2010/main" val="269410291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Citrix_Template_2014">
  <a:themeElements>
    <a:clrScheme name="Citrix_template">
      <a:dk1>
        <a:srgbClr val="FFFFFF"/>
      </a:dk1>
      <a:lt1>
        <a:srgbClr val="000000"/>
      </a:lt1>
      <a:dk2>
        <a:srgbClr val="008BBC"/>
      </a:dk2>
      <a:lt2>
        <a:srgbClr val="414141"/>
      </a:lt2>
      <a:accent1>
        <a:srgbClr val="6B359D"/>
      </a:accent1>
      <a:accent2>
        <a:srgbClr val="70963E"/>
      </a:accent2>
      <a:accent3>
        <a:srgbClr val="CF6900"/>
      </a:accent3>
      <a:accent4>
        <a:srgbClr val="A73333"/>
      </a:accent4>
      <a:accent5>
        <a:srgbClr val="3A697E"/>
      </a:accent5>
      <a:accent6>
        <a:srgbClr val="E6B012"/>
      </a:accent6>
      <a:hlink>
        <a:srgbClr val="0079BD"/>
      </a:hlink>
      <a:folHlink>
        <a:srgbClr val="6B359D"/>
      </a:folHlink>
    </a:clrScheme>
    <a:fontScheme name="Summit Syner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22225" cap="flat" cmpd="sng" algn="ctr">
          <a:noFill/>
          <a:prstDash val="solid"/>
          <a:round/>
          <a:headEnd type="none" w="med" len="med"/>
          <a:tailEnd type="none" w="med" len="med"/>
        </a:ln>
        <a:effectLst/>
      </a:spPr>
      <a:bodyPr rot="0" spcFirstLastPara="0" vertOverflow="overflow" horzOverflow="overflow" vert="horz" wrap="square" lIns="138239" tIns="69119" rIns="138239" bIns="69119" numCol="1" spcCol="0" rtlCol="0" fromWordArt="0" anchor="ctr" anchorCtr="0" forceAA="0" compatLnSpc="1">
        <a:prstTxWarp prst="textNoShape">
          <a:avLst/>
        </a:prstTxWarp>
        <a:normAutofit/>
      </a:bodyPr>
      <a:lstStyle>
        <a:defPPr algn="ctr" defTabSz="1461590" fontAlgn="base">
          <a:spcBef>
            <a:spcPct val="0"/>
          </a:spcBef>
          <a:spcAft>
            <a:spcPct val="0"/>
          </a:spcAft>
          <a:defRPr dirty="0" smtClean="0">
            <a:latin typeface="Arial" charset="0"/>
            <a:cs typeface="Arial" charset="0"/>
          </a:defRPr>
        </a:defPPr>
      </a:lstStyle>
    </a:spDef>
    <a:lnDef>
      <a:spPr bwMode="auto">
        <a:noFill/>
        <a:ln w="19050" cap="flat" cmpd="sng" algn="ctr">
          <a:gradFill flip="none" rotWithShape="1">
            <a:gsLst>
              <a:gs pos="100000">
                <a:srgbClr val="FFFFFF">
                  <a:alpha val="0"/>
                </a:srgbClr>
              </a:gs>
              <a:gs pos="0">
                <a:schemeClr val="tx1">
                  <a:alpha val="0"/>
                </a:schemeClr>
              </a:gs>
              <a:gs pos="50000">
                <a:srgbClr val="FFFFFF"/>
              </a:gs>
            </a:gsLst>
            <a:lin ang="5400000" scaled="0"/>
            <a:tileRect/>
          </a:gradFill>
          <a:prstDash val="solid"/>
          <a:round/>
          <a:headEnd type="none" w="med" len="med"/>
          <a:tailEnd type="none" w="med" len="med"/>
        </a:ln>
        <a:effectLst/>
      </a:spPr>
      <a:bodyPr/>
      <a:lstStyle/>
    </a:lnDef>
    <a:txDef>
      <a:spPr>
        <a:noFill/>
      </a:spPr>
      <a:bodyPr wrap="none" rtlCol="0">
        <a:spAutoFit/>
      </a:bodyPr>
      <a:lstStyle>
        <a:defPPr>
          <a:defRPr dirty="0" err="1" smtClean="0">
            <a:solidFill>
              <a:schemeClr val="tx1">
                <a:lumMod val="75000"/>
              </a:schemeClr>
            </a:solidFill>
          </a:defRPr>
        </a:defPPr>
      </a:lstStyle>
    </a:txDef>
  </a:objectDefaults>
  <a:extraClrSchemeLst/>
</a:theme>
</file>

<file path=ppt/theme/theme2.xml><?xml version="1.0" encoding="utf-8"?>
<a:theme xmlns:a="http://schemas.openxmlformats.org/drawingml/2006/main" name="Office Theme">
  <a:themeElements>
    <a:clrScheme name="Summit Synergy">
      <a:dk1>
        <a:srgbClr val="FFFFFF"/>
      </a:dk1>
      <a:lt1>
        <a:srgbClr val="706F5C"/>
      </a:lt1>
      <a:dk2>
        <a:srgbClr val="D6D5CC"/>
      </a:dk2>
      <a:lt2>
        <a:srgbClr val="4D4F53"/>
      </a:lt2>
      <a:accent1>
        <a:srgbClr val="0079BD"/>
      </a:accent1>
      <a:accent2>
        <a:srgbClr val="70963E"/>
      </a:accent2>
      <a:accent3>
        <a:srgbClr val="844CB0"/>
      </a:accent3>
      <a:accent4>
        <a:srgbClr val="FFA200"/>
      </a:accent4>
      <a:accent5>
        <a:srgbClr val="A90050"/>
      </a:accent5>
      <a:accent6>
        <a:srgbClr val="AB9C33"/>
      </a:accent6>
      <a:hlink>
        <a:srgbClr val="0079BD"/>
      </a:hlink>
      <a:folHlink>
        <a:srgbClr val="844CB0"/>
      </a:folHlink>
    </a:clrScheme>
    <a:fontScheme name="Summit Syner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ummit Synergy">
      <a:dk1>
        <a:srgbClr val="FFFFFF"/>
      </a:dk1>
      <a:lt1>
        <a:srgbClr val="706F5C"/>
      </a:lt1>
      <a:dk2>
        <a:srgbClr val="D6D5CC"/>
      </a:dk2>
      <a:lt2>
        <a:srgbClr val="4D4F53"/>
      </a:lt2>
      <a:accent1>
        <a:srgbClr val="0079BD"/>
      </a:accent1>
      <a:accent2>
        <a:srgbClr val="70963E"/>
      </a:accent2>
      <a:accent3>
        <a:srgbClr val="844CB0"/>
      </a:accent3>
      <a:accent4>
        <a:srgbClr val="FFA200"/>
      </a:accent4>
      <a:accent5>
        <a:srgbClr val="A90050"/>
      </a:accent5>
      <a:accent6>
        <a:srgbClr val="AB9C33"/>
      </a:accent6>
      <a:hlink>
        <a:srgbClr val="0079BD"/>
      </a:hlink>
      <a:folHlink>
        <a:srgbClr val="844CB0"/>
      </a:folHlink>
    </a:clrScheme>
    <a:fontScheme name="Summit Syner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Summit Synergy Template 2013_720p</Template>
  <TotalTime>23566</TotalTime>
  <Words>3860</Words>
  <Application>Microsoft Office PowerPoint</Application>
  <PresentationFormat>Custom</PresentationFormat>
  <Paragraphs>532</Paragraphs>
  <Slides>48</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Calibri</vt:lpstr>
      <vt:lpstr>Citrix Sans</vt:lpstr>
      <vt:lpstr>Citrix Sans Light</vt:lpstr>
      <vt:lpstr>Citrix Sans SemiBold</vt:lpstr>
      <vt:lpstr>Gill Sans</vt:lpstr>
      <vt:lpstr>Helvetica</vt:lpstr>
      <vt:lpstr>Shadows Into Light Two</vt:lpstr>
      <vt:lpstr>Times</vt:lpstr>
      <vt:lpstr>Citrix_Template_2014</vt:lpstr>
      <vt:lpstr>PowerPoint Presentation</vt:lpstr>
      <vt:lpstr>PowerPoint Presentation</vt:lpstr>
      <vt:lpstr>The Goal: Innovation</vt:lpstr>
      <vt:lpstr>PowerPoint Presentation</vt:lpstr>
      <vt:lpstr>Design Thinking Mindsets</vt:lpstr>
      <vt:lpstr>Design Thinking</vt:lpstr>
      <vt:lpstr>PowerPoint Presentation</vt:lpstr>
      <vt:lpstr>PowerPoint Presentation</vt:lpstr>
      <vt:lpstr>My Empathy Approach Circa 2009</vt:lpstr>
      <vt:lpstr>PowerPoint Presentation</vt:lpstr>
      <vt:lpstr>PowerPoint Presentation</vt:lpstr>
      <vt:lpstr>PowerPoint Presentation</vt:lpstr>
      <vt:lpstr>Observing in Practice:</vt:lpstr>
      <vt:lpstr>Observing in Practice: Observe Throughout the Entire Project</vt:lpstr>
      <vt:lpstr>PowerPoint Presentation</vt:lpstr>
      <vt:lpstr>PowerPoint Presentation</vt:lpstr>
      <vt:lpstr>Who do you Interview?</vt:lpstr>
      <vt:lpstr>Who do you Interview?</vt:lpstr>
      <vt:lpstr>PowerPoint Presentation</vt:lpstr>
      <vt:lpstr>PowerPoint Presentation</vt:lpstr>
      <vt:lpstr>PowerPoint Presentation</vt:lpstr>
      <vt:lpstr>Initial Assumptions</vt:lpstr>
      <vt:lpstr>Initial Interviews</vt:lpstr>
      <vt:lpstr>Initial Interviews- Test #1</vt:lpstr>
      <vt:lpstr>Initial Interviews- Test #2</vt:lpstr>
      <vt:lpstr>Initial Interviews- Test #3</vt:lpstr>
      <vt:lpstr>Initial Evidence</vt:lpstr>
      <vt:lpstr>Initial Evidence</vt:lpstr>
      <vt:lpstr>Stakeholder Chain</vt:lpstr>
      <vt:lpstr>Revised Assumptions</vt:lpstr>
      <vt:lpstr>Revised Interviews</vt:lpstr>
      <vt:lpstr>Empathy Mapping Journey</vt:lpstr>
      <vt:lpstr>Lessons Learned</vt:lpstr>
      <vt:lpstr>PowerPoint Presentation</vt:lpstr>
      <vt:lpstr>The Internet of Things (IoT) Today </vt:lpstr>
      <vt:lpstr>PowerPoint Presentation</vt:lpstr>
      <vt:lpstr>PowerPoint Presentation</vt:lpstr>
      <vt:lpstr>PowerPoint Presentation</vt:lpstr>
      <vt:lpstr>Is There an IoT Opportunity in Higher Education?</vt:lpstr>
      <vt:lpstr>Initial Assumptions</vt:lpstr>
      <vt:lpstr>Initial Interviews</vt:lpstr>
      <vt:lpstr>Initial Interviews- Test #1</vt:lpstr>
      <vt:lpstr>Initial Interviews- Test #2+</vt:lpstr>
      <vt:lpstr>Capture and Shared Evidence</vt:lpstr>
      <vt:lpstr>Lessons Learned</vt:lpstr>
      <vt:lpstr>PowerPoint Presentation</vt:lpstr>
      <vt:lpstr>PowerPoint Presentation</vt:lpstr>
      <vt:lpstr>Lessons Learned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Synergy 2013</dc:title>
  <dc:creator>Tracy Chou</dc:creator>
  <cp:lastModifiedBy>Chris Witeck</cp:lastModifiedBy>
  <cp:revision>868</cp:revision>
  <cp:lastPrinted>2014-04-14T17:47:13Z</cp:lastPrinted>
  <dcterms:created xsi:type="dcterms:W3CDTF">2013-07-10T16:50:51Z</dcterms:created>
  <dcterms:modified xsi:type="dcterms:W3CDTF">2015-11-17T01:08:10Z</dcterms:modified>
</cp:coreProperties>
</file>