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 id="2147484118" r:id="rId2"/>
  </p:sldMasterIdLst>
  <p:notesMasterIdLst>
    <p:notesMasterId r:id="rId51"/>
  </p:notesMasterIdLst>
  <p:handoutMasterIdLst>
    <p:handoutMasterId r:id="rId52"/>
  </p:handoutMasterIdLst>
  <p:sldIdLst>
    <p:sldId id="971" r:id="rId3"/>
    <p:sldId id="1032" r:id="rId4"/>
    <p:sldId id="1050" r:id="rId5"/>
    <p:sldId id="1058" r:id="rId6"/>
    <p:sldId id="1084" r:id="rId7"/>
    <p:sldId id="1085" r:id="rId8"/>
    <p:sldId id="1086" r:id="rId9"/>
    <p:sldId id="1065" r:id="rId10"/>
    <p:sldId id="1066" r:id="rId11"/>
    <p:sldId id="1067" r:id="rId12"/>
    <p:sldId id="1080" r:id="rId13"/>
    <p:sldId id="1079" r:id="rId14"/>
    <p:sldId id="991" r:id="rId15"/>
    <p:sldId id="1075" r:id="rId16"/>
    <p:sldId id="1082" r:id="rId17"/>
    <p:sldId id="1083" r:id="rId18"/>
    <p:sldId id="1069" r:id="rId19"/>
    <p:sldId id="1070" r:id="rId20"/>
    <p:sldId id="1072" r:id="rId21"/>
    <p:sldId id="1073" r:id="rId22"/>
    <p:sldId id="1078" r:id="rId23"/>
    <p:sldId id="1071" r:id="rId24"/>
    <p:sldId id="1087" r:id="rId25"/>
    <p:sldId id="1088" r:id="rId26"/>
    <p:sldId id="1021" r:id="rId27"/>
    <p:sldId id="1025" r:id="rId28"/>
    <p:sldId id="1033" r:id="rId29"/>
    <p:sldId id="1048" r:id="rId30"/>
    <p:sldId id="1051" r:id="rId31"/>
    <p:sldId id="1034" r:id="rId32"/>
    <p:sldId id="1022" r:id="rId33"/>
    <p:sldId id="1017" r:id="rId34"/>
    <p:sldId id="1036" r:id="rId35"/>
    <p:sldId id="1063" r:id="rId36"/>
    <p:sldId id="1057" r:id="rId37"/>
    <p:sldId id="1006" r:id="rId38"/>
    <p:sldId id="1064" r:id="rId39"/>
    <p:sldId id="1089" r:id="rId40"/>
    <p:sldId id="1007" r:id="rId41"/>
    <p:sldId id="1008" r:id="rId42"/>
    <p:sldId id="1031" r:id="rId43"/>
    <p:sldId id="1090" r:id="rId44"/>
    <p:sldId id="1091" r:id="rId45"/>
    <p:sldId id="1092" r:id="rId46"/>
    <p:sldId id="1043" r:id="rId47"/>
    <p:sldId id="1035" r:id="rId48"/>
    <p:sldId id="1018" r:id="rId49"/>
    <p:sldId id="1019" r:id="rId50"/>
  </p:sldIdLst>
  <p:sldSz cx="9144000" cy="5143500" type="screen16x9"/>
  <p:notesSz cx="9144000" cy="6858000"/>
  <p:defaultTex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410">
          <p15:clr>
            <a:srgbClr val="A4A3A4"/>
          </p15:clr>
        </p15:guide>
        <p15:guide id="2" pos="2879">
          <p15:clr>
            <a:srgbClr val="A4A3A4"/>
          </p15:clr>
        </p15:guide>
        <p15:guide id="3" orient="horz" pos="1531">
          <p15:clr>
            <a:srgbClr val="A4A3A4"/>
          </p15:clr>
        </p15:guide>
        <p15:guide id="4" pos="16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Pal" initials="" lastIdx="1" clrIdx="0"/>
  <p:cmAuthor id="1" name="Joe Gottlieb" initials="" lastIdx="9" clrIdx="1"/>
  <p:cmAuthor id="2" name="Martin Pilling" initials="MP"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FCF5"/>
    <a:srgbClr val="C31618"/>
    <a:srgbClr val="276092"/>
    <a:srgbClr val="D1D3D4"/>
    <a:srgbClr val="4D4D4F"/>
    <a:srgbClr val="BF1618"/>
    <a:srgbClr val="F68623"/>
    <a:srgbClr val="26A9E0"/>
    <a:srgbClr val="BF232F"/>
    <a:srgbClr val="C22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9434" autoAdjust="0"/>
  </p:normalViewPr>
  <p:slideViewPr>
    <p:cSldViewPr snapToGrid="0">
      <p:cViewPr varScale="1">
        <p:scale>
          <a:sx n="128" d="100"/>
          <a:sy n="128" d="100"/>
        </p:scale>
        <p:origin x="62" y="305"/>
      </p:cViewPr>
      <p:guideLst>
        <p:guide orient="horz" pos="410"/>
        <p:guide pos="2879"/>
        <p:guide orient="horz" pos="1531"/>
        <p:guide pos="1614"/>
      </p:guideLst>
    </p:cSldViewPr>
  </p:slideViewPr>
  <p:outlineViewPr>
    <p:cViewPr>
      <p:scale>
        <a:sx n="33" d="100"/>
        <a:sy n="33" d="100"/>
      </p:scale>
      <p:origin x="0" y="-408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bengber:Documents:Business:Aerospike:Benchmarking:Latest%20Docs:Benchmark%20Test%20Results%20(initia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bengber:Documents:Business:Aerospike:Benchmarking:Latest%20Docs:Benchmark%20Test%20Results%20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bengber:Documents:Business:Aerospike:Benchmarking:Latest%20Docs:Benchmark%20Test%20Results%203.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Charts!$A$30</c:f>
              <c:strCache>
                <c:ptCount val="1"/>
                <c:pt idx="0">
                  <c:v>Aerospike</c:v>
                </c:pt>
              </c:strCache>
            </c:strRef>
          </c:tx>
          <c:spPr>
            <a:solidFill>
              <a:srgbClr val="DC3912"/>
            </a:solidFill>
          </c:spPr>
          <c:invertIfNegative val="0"/>
          <c:cat>
            <c:strRef>
              <c:f>Charts!$B$29:$C$29</c:f>
              <c:strCache>
                <c:ptCount val="2"/>
                <c:pt idx="0">
                  <c:v>Balanced</c:v>
                </c:pt>
                <c:pt idx="1">
                  <c:v>Read-Heavy</c:v>
                </c:pt>
              </c:strCache>
            </c:strRef>
          </c:cat>
          <c:val>
            <c:numRef>
              <c:f>Charts!$B$30:$C$30</c:f>
              <c:numCache>
                <c:formatCode>#,##0</c:formatCode>
                <c:ptCount val="2"/>
                <c:pt idx="0">
                  <c:v>191352</c:v>
                </c:pt>
                <c:pt idx="1">
                  <c:v>324924</c:v>
                </c:pt>
              </c:numCache>
            </c:numRef>
          </c:val>
          <c:extLst>
            <c:ext xmlns:c16="http://schemas.microsoft.com/office/drawing/2014/chart" uri="{C3380CC4-5D6E-409C-BE32-E72D297353CC}">
              <c16:uniqueId val="{00000000-EAB1-4CB5-9190-DCDCA0091E5A}"/>
            </c:ext>
          </c:extLst>
        </c:ser>
        <c:ser>
          <c:idx val="1"/>
          <c:order val="1"/>
          <c:tx>
            <c:strRef>
              <c:f>Charts!$A$31</c:f>
              <c:strCache>
                <c:ptCount val="1"/>
                <c:pt idx="0">
                  <c:v>Cassandra</c:v>
                </c:pt>
              </c:strCache>
            </c:strRef>
          </c:tx>
          <c:spPr>
            <a:solidFill>
              <a:srgbClr val="FF9900"/>
            </a:solidFill>
          </c:spPr>
          <c:invertIfNegative val="0"/>
          <c:cat>
            <c:strRef>
              <c:f>Charts!$B$29:$C$29</c:f>
              <c:strCache>
                <c:ptCount val="2"/>
                <c:pt idx="0">
                  <c:v>Balanced</c:v>
                </c:pt>
                <c:pt idx="1">
                  <c:v>Read-Heavy</c:v>
                </c:pt>
              </c:strCache>
            </c:strRef>
          </c:cat>
          <c:val>
            <c:numRef>
              <c:f>Charts!$B$31:$C$31</c:f>
              <c:numCache>
                <c:formatCode>#,##0</c:formatCode>
                <c:ptCount val="2"/>
                <c:pt idx="0">
                  <c:v>28113</c:v>
                </c:pt>
                <c:pt idx="1">
                  <c:v>36057</c:v>
                </c:pt>
              </c:numCache>
            </c:numRef>
          </c:val>
          <c:extLst>
            <c:ext xmlns:c16="http://schemas.microsoft.com/office/drawing/2014/chart" uri="{C3380CC4-5D6E-409C-BE32-E72D297353CC}">
              <c16:uniqueId val="{00000001-EAB1-4CB5-9190-DCDCA0091E5A}"/>
            </c:ext>
          </c:extLst>
        </c:ser>
        <c:ser>
          <c:idx val="2"/>
          <c:order val="2"/>
          <c:tx>
            <c:strRef>
              <c:f>Charts!$A$32</c:f>
              <c:strCache>
                <c:ptCount val="1"/>
                <c:pt idx="0">
                  <c:v>MongoDB</c:v>
                </c:pt>
              </c:strCache>
            </c:strRef>
          </c:tx>
          <c:spPr>
            <a:solidFill>
              <a:srgbClr val="109618"/>
            </a:solidFill>
          </c:spPr>
          <c:invertIfNegative val="0"/>
          <c:cat>
            <c:strRef>
              <c:f>Charts!$B$29:$C$29</c:f>
              <c:strCache>
                <c:ptCount val="2"/>
                <c:pt idx="0">
                  <c:v>Balanced</c:v>
                </c:pt>
                <c:pt idx="1">
                  <c:v>Read-Heavy</c:v>
                </c:pt>
              </c:strCache>
            </c:strRef>
          </c:cat>
          <c:val>
            <c:numRef>
              <c:f>Charts!$B$32:$C$32</c:f>
              <c:numCache>
                <c:formatCode>#,##0</c:formatCode>
                <c:ptCount val="2"/>
                <c:pt idx="0">
                  <c:v>14825.1340963</c:v>
                </c:pt>
                <c:pt idx="1">
                  <c:v>32937.411213599997</c:v>
                </c:pt>
              </c:numCache>
            </c:numRef>
          </c:val>
          <c:extLst>
            <c:ext xmlns:c16="http://schemas.microsoft.com/office/drawing/2014/chart" uri="{C3380CC4-5D6E-409C-BE32-E72D297353CC}">
              <c16:uniqueId val="{00000002-EAB1-4CB5-9190-DCDCA0091E5A}"/>
            </c:ext>
          </c:extLst>
        </c:ser>
        <c:ser>
          <c:idx val="3"/>
          <c:order val="3"/>
          <c:tx>
            <c:strRef>
              <c:f>Charts!$A$33</c:f>
              <c:strCache>
                <c:ptCount val="1"/>
                <c:pt idx="0">
                  <c:v>Couchbase 2.0*</c:v>
                </c:pt>
              </c:strCache>
            </c:strRef>
          </c:tx>
          <c:spPr>
            <a:solidFill>
              <a:srgbClr val="073763"/>
            </a:solidFill>
          </c:spPr>
          <c:invertIfNegative val="0"/>
          <c:cat>
            <c:strRef>
              <c:f>Charts!$B$29:$C$29</c:f>
              <c:strCache>
                <c:ptCount val="2"/>
                <c:pt idx="0">
                  <c:v>Balanced</c:v>
                </c:pt>
                <c:pt idx="1">
                  <c:v>Read-Heavy</c:v>
                </c:pt>
              </c:strCache>
            </c:strRef>
          </c:cat>
          <c:val>
            <c:numRef>
              <c:f>Charts!$B$33:$C$33</c:f>
              <c:numCache>
                <c:formatCode>General</c:formatCode>
                <c:ptCount val="2"/>
              </c:numCache>
            </c:numRef>
          </c:val>
          <c:extLst>
            <c:ext xmlns:c16="http://schemas.microsoft.com/office/drawing/2014/chart" uri="{C3380CC4-5D6E-409C-BE32-E72D297353CC}">
              <c16:uniqueId val="{00000003-EAB1-4CB5-9190-DCDCA0091E5A}"/>
            </c:ext>
          </c:extLst>
        </c:ser>
        <c:dLbls>
          <c:showLegendKey val="0"/>
          <c:showVal val="0"/>
          <c:showCatName val="0"/>
          <c:showSerName val="0"/>
          <c:showPercent val="0"/>
          <c:showBubbleSize val="0"/>
        </c:dLbls>
        <c:gapWidth val="150"/>
        <c:axId val="2040530456"/>
        <c:axId val="-2136994360"/>
      </c:barChart>
      <c:catAx>
        <c:axId val="2040530456"/>
        <c:scaling>
          <c:orientation val="minMax"/>
        </c:scaling>
        <c:delete val="0"/>
        <c:axPos val="b"/>
        <c:numFmt formatCode="General" sourceLinked="0"/>
        <c:majorTickMark val="out"/>
        <c:minorTickMark val="none"/>
        <c:tickLblPos val="nextTo"/>
        <c:crossAx val="-2136994360"/>
        <c:crosses val="autoZero"/>
        <c:auto val="1"/>
        <c:lblAlgn val="ctr"/>
        <c:lblOffset val="100"/>
        <c:noMultiLvlLbl val="0"/>
      </c:catAx>
      <c:valAx>
        <c:axId val="-2136994360"/>
        <c:scaling>
          <c:orientation val="minMax"/>
        </c:scaling>
        <c:delete val="0"/>
        <c:axPos val="l"/>
        <c:majorGridlines/>
        <c:numFmt formatCode="#,##0" sourceLinked="1"/>
        <c:majorTickMark val="out"/>
        <c:minorTickMark val="none"/>
        <c:tickLblPos val="nextTo"/>
        <c:crossAx val="2040530456"/>
        <c:crosses val="autoZero"/>
        <c:crossBetween val="between"/>
      </c:valAx>
    </c:plotArea>
    <c:legend>
      <c:legendPos val="b"/>
      <c:layout>
        <c:manualLayout>
          <c:xMode val="edge"/>
          <c:yMode val="edge"/>
          <c:x val="0.19289098159686099"/>
          <c:y val="0.74403590899417804"/>
          <c:w val="0.61421803680627796"/>
          <c:h val="0.24922425555333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a:solidFill>
                  <a:srgbClr val="000000"/>
                </a:solidFill>
              </a:defRPr>
            </a:pPr>
            <a:r>
              <a:rPr lang="en-US" sz="1000" dirty="0"/>
              <a:t>Balanced</a:t>
            </a:r>
            <a:r>
              <a:rPr lang="en-US" sz="1000" baseline="0" dirty="0"/>
              <a:t> Workload</a:t>
            </a:r>
            <a:r>
              <a:rPr lang="en-US" sz="1000" dirty="0"/>
              <a:t> Read Latency</a:t>
            </a:r>
          </a:p>
        </c:rich>
      </c:tx>
      <c:overlay val="0"/>
    </c:title>
    <c:autoTitleDeleted val="0"/>
    <c:plotArea>
      <c:layout>
        <c:manualLayout>
          <c:layoutTarget val="inner"/>
          <c:xMode val="edge"/>
          <c:yMode val="edge"/>
          <c:x val="0.18403923662084601"/>
          <c:y val="0.169671261930011"/>
          <c:w val="0.57341678900307003"/>
          <c:h val="0.54842728434131305"/>
        </c:manualLayout>
      </c:layout>
      <c:scatterChart>
        <c:scatterStyle val="lineMarker"/>
        <c:varyColors val="1"/>
        <c:ser>
          <c:idx val="0"/>
          <c:order val="0"/>
          <c:tx>
            <c:strRef>
              <c:f>'Heavy Update SSD'!$X$2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'Heavy Update SSD'!$E$3:$E$98</c:f>
              <c:numCache>
                <c:formatCode>#,##0</c:formatCode>
                <c:ptCount val="96"/>
                <c:pt idx="0">
                  <c:v>168069.131204</c:v>
                </c:pt>
                <c:pt idx="1">
                  <c:v>184711.398652</c:v>
                </c:pt>
                <c:pt idx="2">
                  <c:v>191351.51598699999</c:v>
                </c:pt>
                <c:pt idx="3">
                  <c:v>173799.564992</c:v>
                </c:pt>
                <c:pt idx="4">
                  <c:v>24209.282183899999</c:v>
                </c:pt>
                <c:pt idx="5">
                  <c:v>37875.100984899997</c:v>
                </c:pt>
                <c:pt idx="6">
                  <c:v>44227.118336699998</c:v>
                </c:pt>
                <c:pt idx="7">
                  <c:v>37944.737639600004</c:v>
                </c:pt>
                <c:pt idx="8">
                  <c:v>16261.5614023</c:v>
                </c:pt>
                <c:pt idx="9">
                  <c:v>14825.1340963</c:v>
                </c:pt>
                <c:pt idx="10">
                  <c:v>999.57253283</c:v>
                </c:pt>
                <c:pt idx="11">
                  <c:v>1999.07143133</c:v>
                </c:pt>
                <c:pt idx="12">
                  <c:v>3997.9370664100002</c:v>
                </c:pt>
                <c:pt idx="13">
                  <c:v>5977.7865541499996</c:v>
                </c:pt>
                <c:pt idx="14">
                  <c:v>7994.5797124600003</c:v>
                </c:pt>
                <c:pt idx="15">
                  <c:v>9934.6745552600005</c:v>
                </c:pt>
                <c:pt idx="16">
                  <c:v>14901.0423532</c:v>
                </c:pt>
                <c:pt idx="17">
                  <c:v>19858.5876135</c:v>
                </c:pt>
                <c:pt idx="18">
                  <c:v>24827.3413745</c:v>
                </c:pt>
                <c:pt idx="19">
                  <c:v>49618.197352799987</c:v>
                </c:pt>
                <c:pt idx="20">
                  <c:v>74565.24920729897</c:v>
                </c:pt>
                <c:pt idx="21">
                  <c:v>98539.013435399305</c:v>
                </c:pt>
                <c:pt idx="22">
                  <c:v>122753.70127600001</c:v>
                </c:pt>
                <c:pt idx="23">
                  <c:v>146511.878822</c:v>
                </c:pt>
                <c:pt idx="24">
                  <c:v>167291.47836499999</c:v>
                </c:pt>
                <c:pt idx="25">
                  <c:v>999.86891723299937</c:v>
                </c:pt>
                <c:pt idx="26">
                  <c:v>1999.71374105</c:v>
                </c:pt>
                <c:pt idx="27">
                  <c:v>3998.0077937400001</c:v>
                </c:pt>
                <c:pt idx="28">
                  <c:v>5988.4964030499996</c:v>
                </c:pt>
                <c:pt idx="29">
                  <c:v>7970.0567900300002</c:v>
                </c:pt>
                <c:pt idx="30">
                  <c:v>9933.4435259900001</c:v>
                </c:pt>
                <c:pt idx="31">
                  <c:v>14718.508801399999</c:v>
                </c:pt>
                <c:pt idx="32">
                  <c:v>18889.041893000001</c:v>
                </c:pt>
                <c:pt idx="33">
                  <c:v>37739.277329099998</c:v>
                </c:pt>
                <c:pt idx="34">
                  <c:v>13299.3636214</c:v>
                </c:pt>
                <c:pt idx="35">
                  <c:v>1673.46564571</c:v>
                </c:pt>
                <c:pt idx="36">
                  <c:v>999.8632438159641</c:v>
                </c:pt>
                <c:pt idx="37">
                  <c:v>1999.5119194199999</c:v>
                </c:pt>
                <c:pt idx="38">
                  <c:v>3982.1203511899998</c:v>
                </c:pt>
                <c:pt idx="39">
                  <c:v>5919.8299460199996</c:v>
                </c:pt>
                <c:pt idx="40">
                  <c:v>7764.0675442399997</c:v>
                </c:pt>
                <c:pt idx="41">
                  <c:v>9480.4904503800008</c:v>
                </c:pt>
                <c:pt idx="42">
                  <c:v>13496.913011500001</c:v>
                </c:pt>
                <c:pt idx="43">
                  <c:v>186247.948462</c:v>
                </c:pt>
                <c:pt idx="44">
                  <c:v>211788.143889</c:v>
                </c:pt>
                <c:pt idx="45">
                  <c:v>205059.851226</c:v>
                </c:pt>
                <c:pt idx="46">
                  <c:v>181612.52564800001</c:v>
                </c:pt>
              </c:numCache>
            </c:numRef>
          </c:xVal>
          <c:yVal>
            <c:numRef>
              <c:f>'Heavy Update SSD'!$X$3:$X$98</c:f>
              <c:numCache>
                <c:formatCode>General</c:formatCode>
                <c:ptCount val="96"/>
                <c:pt idx="0">
                  <c:v>0.65676451431600003</c:v>
                </c:pt>
                <c:pt idx="1">
                  <c:v>#N/A</c:v>
                </c:pt>
                <c:pt idx="2">
                  <c:v>#N/A</c:v>
                </c:pt>
                <c:pt idx="3">
                  <c:v>#N/A</c:v>
                </c:pt>
                <c:pt idx="4">
                  <c:v>#N/A</c:v>
                </c:pt>
                <c:pt idx="5">
                  <c:v>#N/A</c:v>
                </c:pt>
                <c:pt idx="6">
                  <c:v>#N/A</c:v>
                </c:pt>
                <c:pt idx="7">
                  <c:v>#N/A</c:v>
                </c:pt>
                <c:pt idx="8">
                  <c:v>#N/A</c:v>
                </c:pt>
                <c:pt idx="9">
                  <c:v>#N/A</c:v>
                </c:pt>
                <c:pt idx="10">
                  <c:v>0.38184630677300002</c:v>
                </c:pt>
                <c:pt idx="11">
                  <c:v>0.37058905212799997</c:v>
                </c:pt>
                <c:pt idx="12">
                  <c:v>0.34399278920199999</c:v>
                </c:pt>
                <c:pt idx="13">
                  <c:v>0.30895250228400001</c:v>
                </c:pt>
                <c:pt idx="14">
                  <c:v>0.28964036763399997</c:v>
                </c:pt>
                <c:pt idx="15">
                  <c:v>0.28107600680599998</c:v>
                </c:pt>
                <c:pt idx="16">
                  <c:v>0.28127324272100002</c:v>
                </c:pt>
                <c:pt idx="17">
                  <c:v>0.28271406582600001</c:v>
                </c:pt>
                <c:pt idx="18">
                  <c:v>0.28794059438500003</c:v>
                </c:pt>
                <c:pt idx="19">
                  <c:v>0.319219548139</c:v>
                </c:pt>
                <c:pt idx="20">
                  <c:v>0.34506307808699999</c:v>
                </c:pt>
                <c:pt idx="21">
                  <c:v>0.39045886941399999</c:v>
                </c:pt>
                <c:pt idx="22">
                  <c:v>0.414394666212</c:v>
                </c:pt>
                <c:pt idx="23">
                  <c:v>0.44795413387600003</c:v>
                </c:pt>
                <c:pt idx="24">
                  <c:v>0.50731815397000002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extLst>
            <c:ext xmlns:c16="http://schemas.microsoft.com/office/drawing/2014/chart" uri="{C3380CC4-5D6E-409C-BE32-E72D297353CC}">
              <c16:uniqueId val="{00000000-1D15-4084-B504-64C6A798448A}"/>
            </c:ext>
          </c:extLst>
        </c:ser>
        <c:ser>
          <c:idx val="2"/>
          <c:order val="1"/>
          <c:tx>
            <c:strRef>
              <c:f>'Heavy Update SSD'!$Z$2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'Heavy Update SSD'!$E$3:$E$98</c:f>
              <c:numCache>
                <c:formatCode>#,##0</c:formatCode>
                <c:ptCount val="96"/>
                <c:pt idx="0">
                  <c:v>168069.131204</c:v>
                </c:pt>
                <c:pt idx="1">
                  <c:v>184711.398652</c:v>
                </c:pt>
                <c:pt idx="2">
                  <c:v>191351.51598699999</c:v>
                </c:pt>
                <c:pt idx="3">
                  <c:v>173799.564992</c:v>
                </c:pt>
                <c:pt idx="4">
                  <c:v>24209.282183899999</c:v>
                </c:pt>
                <c:pt idx="5">
                  <c:v>37875.100984899997</c:v>
                </c:pt>
                <c:pt idx="6">
                  <c:v>44227.118336699998</c:v>
                </c:pt>
                <c:pt idx="7">
                  <c:v>37944.737639600004</c:v>
                </c:pt>
                <c:pt idx="8">
                  <c:v>16261.5614023</c:v>
                </c:pt>
                <c:pt idx="9">
                  <c:v>14825.1340963</c:v>
                </c:pt>
                <c:pt idx="10">
                  <c:v>999.57253283</c:v>
                </c:pt>
                <c:pt idx="11">
                  <c:v>1999.07143133</c:v>
                </c:pt>
                <c:pt idx="12">
                  <c:v>3997.9370664100002</c:v>
                </c:pt>
                <c:pt idx="13">
                  <c:v>5977.7865541499996</c:v>
                </c:pt>
                <c:pt idx="14">
                  <c:v>7994.5797124600003</c:v>
                </c:pt>
                <c:pt idx="15">
                  <c:v>9934.6745552600005</c:v>
                </c:pt>
                <c:pt idx="16">
                  <c:v>14901.0423532</c:v>
                </c:pt>
                <c:pt idx="17">
                  <c:v>19858.5876135</c:v>
                </c:pt>
                <c:pt idx="18">
                  <c:v>24827.3413745</c:v>
                </c:pt>
                <c:pt idx="19">
                  <c:v>49618.197352799987</c:v>
                </c:pt>
                <c:pt idx="20">
                  <c:v>74565.24920729897</c:v>
                </c:pt>
                <c:pt idx="21">
                  <c:v>98539.013435399305</c:v>
                </c:pt>
                <c:pt idx="22">
                  <c:v>122753.70127600001</c:v>
                </c:pt>
                <c:pt idx="23">
                  <c:v>146511.878822</c:v>
                </c:pt>
                <c:pt idx="24">
                  <c:v>167291.47836499999</c:v>
                </c:pt>
                <c:pt idx="25">
                  <c:v>999.86891723299937</c:v>
                </c:pt>
                <c:pt idx="26">
                  <c:v>1999.71374105</c:v>
                </c:pt>
                <c:pt idx="27">
                  <c:v>3998.0077937400001</c:v>
                </c:pt>
                <c:pt idx="28">
                  <c:v>5988.4964030499996</c:v>
                </c:pt>
                <c:pt idx="29">
                  <c:v>7970.0567900300002</c:v>
                </c:pt>
                <c:pt idx="30">
                  <c:v>9933.4435259900001</c:v>
                </c:pt>
                <c:pt idx="31">
                  <c:v>14718.508801399999</c:v>
                </c:pt>
                <c:pt idx="32">
                  <c:v>18889.041893000001</c:v>
                </c:pt>
                <c:pt idx="33">
                  <c:v>37739.277329099998</c:v>
                </c:pt>
                <c:pt idx="34">
                  <c:v>13299.3636214</c:v>
                </c:pt>
                <c:pt idx="35">
                  <c:v>1673.46564571</c:v>
                </c:pt>
                <c:pt idx="36">
                  <c:v>999.8632438159641</c:v>
                </c:pt>
                <c:pt idx="37">
                  <c:v>1999.5119194199999</c:v>
                </c:pt>
                <c:pt idx="38">
                  <c:v>3982.1203511899998</c:v>
                </c:pt>
                <c:pt idx="39">
                  <c:v>5919.8299460199996</c:v>
                </c:pt>
                <c:pt idx="40">
                  <c:v>7764.0675442399997</c:v>
                </c:pt>
                <c:pt idx="41">
                  <c:v>9480.4904503800008</c:v>
                </c:pt>
                <c:pt idx="42">
                  <c:v>13496.913011500001</c:v>
                </c:pt>
                <c:pt idx="43">
                  <c:v>186247.948462</c:v>
                </c:pt>
                <c:pt idx="44">
                  <c:v>211788.143889</c:v>
                </c:pt>
                <c:pt idx="45">
                  <c:v>205059.851226</c:v>
                </c:pt>
                <c:pt idx="46">
                  <c:v>181612.52564800001</c:v>
                </c:pt>
              </c:numCache>
            </c:numRef>
          </c:xVal>
          <c:yVal>
            <c:numRef>
              <c:f>'Heavy Update SSD'!$Z$3:$Z$98</c:f>
              <c:numCache>
                <c:formatCode>General</c:formatCode>
                <c:ptCount val="96"/>
                <c:pt idx="0">
                  <c:v>#N/A</c:v>
                </c:pt>
                <c:pt idx="1">
                  <c:v>#N/A</c:v>
                </c:pt>
                <c:pt idx="2">
                  <c:v>#N/A</c:v>
                </c:pt>
                <c:pt idx="3">
                  <c:v>#N/A</c:v>
                </c:pt>
                <c:pt idx="4">
                  <c:v>8.9143509481199992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1.8993622287800001</c:v>
                </c:pt>
                <c:pt idx="26">
                  <c:v>2.1130675674699999</c:v>
                </c:pt>
                <c:pt idx="27">
                  <c:v>2.30837180811</c:v>
                </c:pt>
                <c:pt idx="28">
                  <c:v>2.9448846291900002</c:v>
                </c:pt>
                <c:pt idx="29">
                  <c:v>2.5411201291499999</c:v>
                </c:pt>
                <c:pt idx="30">
                  <c:v>3.2050431594000002</c:v>
                </c:pt>
                <c:pt idx="31">
                  <c:v>3.9468527986300002</c:v>
                </c:pt>
                <c:pt idx="32">
                  <c:v>5.9961688831000002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extLst>
            <c:ext xmlns:c16="http://schemas.microsoft.com/office/drawing/2014/chart" uri="{C3380CC4-5D6E-409C-BE32-E72D297353CC}">
              <c16:uniqueId val="{00000001-1D15-4084-B504-64C6A798448A}"/>
            </c:ext>
          </c:extLst>
        </c:ser>
        <c:ser>
          <c:idx val="3"/>
          <c:order val="2"/>
          <c:tx>
            <c:strRef>
              <c:f>'Heavy Update SSD'!$AA$2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'Heavy Update SSD'!$E$3:$E$98</c:f>
              <c:numCache>
                <c:formatCode>#,##0</c:formatCode>
                <c:ptCount val="96"/>
                <c:pt idx="0">
                  <c:v>168069.131204</c:v>
                </c:pt>
                <c:pt idx="1">
                  <c:v>184711.398652</c:v>
                </c:pt>
                <c:pt idx="2">
                  <c:v>191351.51598699999</c:v>
                </c:pt>
                <c:pt idx="3">
                  <c:v>173799.564992</c:v>
                </c:pt>
                <c:pt idx="4">
                  <c:v>24209.282183899999</c:v>
                </c:pt>
                <c:pt idx="5">
                  <c:v>37875.100984899997</c:v>
                </c:pt>
                <c:pt idx="6">
                  <c:v>44227.118336699998</c:v>
                </c:pt>
                <c:pt idx="7">
                  <c:v>37944.737639600004</c:v>
                </c:pt>
                <c:pt idx="8">
                  <c:v>16261.5614023</c:v>
                </c:pt>
                <c:pt idx="9">
                  <c:v>14825.1340963</c:v>
                </c:pt>
                <c:pt idx="10">
                  <c:v>999.57253283</c:v>
                </c:pt>
                <c:pt idx="11">
                  <c:v>1999.07143133</c:v>
                </c:pt>
                <c:pt idx="12">
                  <c:v>3997.9370664100002</c:v>
                </c:pt>
                <c:pt idx="13">
                  <c:v>5977.7865541499996</c:v>
                </c:pt>
                <c:pt idx="14">
                  <c:v>7994.5797124600003</c:v>
                </c:pt>
                <c:pt idx="15">
                  <c:v>9934.6745552600005</c:v>
                </c:pt>
                <c:pt idx="16">
                  <c:v>14901.0423532</c:v>
                </c:pt>
                <c:pt idx="17">
                  <c:v>19858.5876135</c:v>
                </c:pt>
                <c:pt idx="18">
                  <c:v>24827.3413745</c:v>
                </c:pt>
                <c:pt idx="19">
                  <c:v>49618.197352799987</c:v>
                </c:pt>
                <c:pt idx="20">
                  <c:v>74565.24920729897</c:v>
                </c:pt>
                <c:pt idx="21">
                  <c:v>98539.013435399305</c:v>
                </c:pt>
                <c:pt idx="22">
                  <c:v>122753.70127600001</c:v>
                </c:pt>
                <c:pt idx="23">
                  <c:v>146511.878822</c:v>
                </c:pt>
                <c:pt idx="24">
                  <c:v>167291.47836499999</c:v>
                </c:pt>
                <c:pt idx="25">
                  <c:v>999.86891723299937</c:v>
                </c:pt>
                <c:pt idx="26">
                  <c:v>1999.71374105</c:v>
                </c:pt>
                <c:pt idx="27">
                  <c:v>3998.0077937400001</c:v>
                </c:pt>
                <c:pt idx="28">
                  <c:v>5988.4964030499996</c:v>
                </c:pt>
                <c:pt idx="29">
                  <c:v>7970.0567900300002</c:v>
                </c:pt>
                <c:pt idx="30">
                  <c:v>9933.4435259900001</c:v>
                </c:pt>
                <c:pt idx="31">
                  <c:v>14718.508801399999</c:v>
                </c:pt>
                <c:pt idx="32">
                  <c:v>18889.041893000001</c:v>
                </c:pt>
                <c:pt idx="33">
                  <c:v>37739.277329099998</c:v>
                </c:pt>
                <c:pt idx="34">
                  <c:v>13299.3636214</c:v>
                </c:pt>
                <c:pt idx="35">
                  <c:v>1673.46564571</c:v>
                </c:pt>
                <c:pt idx="36">
                  <c:v>999.8632438159641</c:v>
                </c:pt>
                <c:pt idx="37">
                  <c:v>1999.5119194199999</c:v>
                </c:pt>
                <c:pt idx="38">
                  <c:v>3982.1203511899998</c:v>
                </c:pt>
                <c:pt idx="39">
                  <c:v>5919.8299460199996</c:v>
                </c:pt>
                <c:pt idx="40">
                  <c:v>7764.0675442399997</c:v>
                </c:pt>
                <c:pt idx="41">
                  <c:v>9480.4904503800008</c:v>
                </c:pt>
                <c:pt idx="42">
                  <c:v>13496.913011500001</c:v>
                </c:pt>
                <c:pt idx="43">
                  <c:v>186247.948462</c:v>
                </c:pt>
                <c:pt idx="44">
                  <c:v>211788.143889</c:v>
                </c:pt>
                <c:pt idx="45">
                  <c:v>205059.851226</c:v>
                </c:pt>
                <c:pt idx="46">
                  <c:v>181612.52564800001</c:v>
                </c:pt>
              </c:numCache>
            </c:numRef>
          </c:xVal>
          <c:yVal>
            <c:numRef>
              <c:f>'Heavy Update SSD'!$AA$3:$AA$98</c:f>
              <c:numCache>
                <c:formatCode>General</c:formatCode>
                <c:ptCount val="96"/>
                <c:pt idx="0">
                  <c:v>#N/A</c:v>
                </c:pt>
                <c:pt idx="1">
                  <c:v>#N/A</c:v>
                </c:pt>
                <c:pt idx="2">
                  <c:v>#N/A</c:v>
                </c:pt>
                <c:pt idx="3">
                  <c:v>#N/A</c:v>
                </c:pt>
                <c:pt idx="4">
                  <c:v>#N/A</c:v>
                </c:pt>
                <c:pt idx="5">
                  <c:v>#N/A</c:v>
                </c:pt>
                <c:pt idx="6">
                  <c:v>#N/A</c:v>
                </c:pt>
                <c:pt idx="7">
                  <c:v>#N/A</c:v>
                </c:pt>
                <c:pt idx="8">
                  <c:v>1.8123994245299999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0.65674017341400004</c:v>
                </c:pt>
                <c:pt idx="37">
                  <c:v>0.669190157354</c:v>
                </c:pt>
                <c:pt idx="38">
                  <c:v>0.78165977627899996</c:v>
                </c:pt>
                <c:pt idx="39">
                  <c:v>0.82468719851399996</c:v>
                </c:pt>
                <c:pt idx="40">
                  <c:v>0.888472738042</c:v>
                </c:pt>
                <c:pt idx="41">
                  <c:v>1.0662191132800001</c:v>
                </c:pt>
                <c:pt idx="42">
                  <c:v>1.3103831556500001</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extLst>
            <c:ext xmlns:c16="http://schemas.microsoft.com/office/drawing/2014/chart" uri="{C3380CC4-5D6E-409C-BE32-E72D297353CC}">
              <c16:uniqueId val="{00000002-1D15-4084-B504-64C6A798448A}"/>
            </c:ext>
          </c:extLst>
        </c:ser>
        <c:dLbls>
          <c:showLegendKey val="0"/>
          <c:showVal val="0"/>
          <c:showCatName val="0"/>
          <c:showSerName val="0"/>
          <c:showPercent val="0"/>
          <c:showBubbleSize val="0"/>
        </c:dLbls>
        <c:axId val="-2136912520"/>
        <c:axId val="-2136904312"/>
      </c:scatterChart>
      <c:valAx>
        <c:axId val="-2136912520"/>
        <c:scaling>
          <c:orientation val="minMax"/>
          <c:max val="200000"/>
        </c:scaling>
        <c:delete val="0"/>
        <c:axPos val="b"/>
        <c:majorGridlines/>
        <c:title>
          <c:tx>
            <c:rich>
              <a:bodyPr/>
              <a:lstStyle/>
              <a:p>
                <a:pPr>
                  <a:defRPr/>
                </a:pPr>
                <a:r>
                  <a:rPr lang="en-US" dirty="0"/>
                  <a:t>Throughput, ops/sec</a:t>
                </a:r>
              </a:p>
            </c:rich>
          </c:tx>
          <c:overlay val="0"/>
        </c:title>
        <c:numFmt formatCode="#,##0" sourceLinked="1"/>
        <c:majorTickMark val="cross"/>
        <c:minorTickMark val="cross"/>
        <c:tickLblPos val="nextTo"/>
        <c:spPr>
          <a:ln w="47625">
            <a:noFill/>
          </a:ln>
        </c:spPr>
        <c:txPr>
          <a:bodyPr/>
          <a:lstStyle/>
          <a:p>
            <a:pPr>
              <a:defRPr/>
            </a:pPr>
            <a:endParaRPr lang="en-US"/>
          </a:p>
        </c:txPr>
        <c:crossAx val="-2136904312"/>
        <c:crosses val="autoZero"/>
        <c:crossBetween val="midCat"/>
      </c:valAx>
      <c:valAx>
        <c:axId val="-2136904312"/>
        <c:scaling>
          <c:orientation val="minMax"/>
        </c:scaling>
        <c:delete val="0"/>
        <c:axPos val="l"/>
        <c:majorGridlines/>
        <c:title>
          <c:tx>
            <c:rich>
              <a:bodyPr/>
              <a:lstStyle/>
              <a:p>
                <a:pPr>
                  <a:defRPr/>
                </a:pPr>
                <a:r>
                  <a:rPr lang="en-US" dirty="0"/>
                  <a:t>Average Latency, ms</a:t>
                </a:r>
              </a:p>
            </c:rich>
          </c:tx>
          <c:overlay val="0"/>
        </c:title>
        <c:numFmt formatCode="General" sourceLinked="1"/>
        <c:majorTickMark val="cross"/>
        <c:minorTickMark val="cross"/>
        <c:tickLblPos val="nextTo"/>
        <c:spPr>
          <a:ln w="47625">
            <a:noFill/>
          </a:ln>
        </c:spPr>
        <c:txPr>
          <a:bodyPr/>
          <a:lstStyle/>
          <a:p>
            <a:pPr>
              <a:defRPr/>
            </a:pPr>
            <a:endParaRPr lang="en-US"/>
          </a:p>
        </c:txPr>
        <c:crossAx val="-2136912520"/>
        <c:crosses val="autoZero"/>
        <c:crossBetween val="midCat"/>
        <c:majorUnit val="2.5"/>
      </c:valAx>
    </c:plotArea>
    <c:legend>
      <c:legendPos val="r"/>
      <c:layout>
        <c:manualLayout>
          <c:xMode val="edge"/>
          <c:yMode val="edge"/>
          <c:x val="0.78458321099692996"/>
          <c:y val="0.24600203739113699"/>
          <c:w val="0.205247297477646"/>
          <c:h val="0.28000016699927399"/>
        </c:manualLayout>
      </c:layout>
      <c:overlay val="0"/>
    </c:legend>
    <c:plotVisOnly val="1"/>
    <c:dispBlanksAs val="zero"/>
    <c:showDLblsOverMax val="1"/>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a:solidFill>
                  <a:srgbClr val="000000"/>
                </a:solidFill>
              </a:defRPr>
            </a:pPr>
            <a:r>
              <a:rPr lang="en-US" sz="1000" dirty="0"/>
              <a:t>Balanced Workload Update Latency</a:t>
            </a:r>
          </a:p>
        </c:rich>
      </c:tx>
      <c:overlay val="0"/>
    </c:title>
    <c:autoTitleDeleted val="0"/>
    <c:plotArea>
      <c:layout>
        <c:manualLayout>
          <c:layoutTarget val="inner"/>
          <c:xMode val="edge"/>
          <c:yMode val="edge"/>
          <c:x val="0.18022581075670599"/>
          <c:y val="0.17204301075268799"/>
          <c:w val="0.57723021486720905"/>
          <c:h val="0.54211497756328797"/>
        </c:manualLayout>
      </c:layout>
      <c:scatterChart>
        <c:scatterStyle val="lineMarker"/>
        <c:varyColors val="1"/>
        <c:ser>
          <c:idx val="0"/>
          <c:order val="0"/>
          <c:tx>
            <c:strRef>
              <c:f>'Heavy Update SSD'!$AB$2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'Heavy Update SSD'!$E$3:$E$98</c:f>
              <c:numCache>
                <c:formatCode>#,##0</c:formatCode>
                <c:ptCount val="96"/>
                <c:pt idx="0">
                  <c:v>168069.131204</c:v>
                </c:pt>
                <c:pt idx="1">
                  <c:v>184711.398652</c:v>
                </c:pt>
                <c:pt idx="2">
                  <c:v>191351.51598699999</c:v>
                </c:pt>
                <c:pt idx="3">
                  <c:v>173799.564992</c:v>
                </c:pt>
                <c:pt idx="4">
                  <c:v>24209.282183899999</c:v>
                </c:pt>
                <c:pt idx="5">
                  <c:v>37875.100984899997</c:v>
                </c:pt>
                <c:pt idx="6">
                  <c:v>44227.118336699998</c:v>
                </c:pt>
                <c:pt idx="7">
                  <c:v>37944.737639600004</c:v>
                </c:pt>
                <c:pt idx="8">
                  <c:v>16261.5614023</c:v>
                </c:pt>
                <c:pt idx="9">
                  <c:v>14825.1340963</c:v>
                </c:pt>
                <c:pt idx="10">
                  <c:v>999.57253283</c:v>
                </c:pt>
                <c:pt idx="11">
                  <c:v>1999.07143133</c:v>
                </c:pt>
                <c:pt idx="12">
                  <c:v>3997.9370664100002</c:v>
                </c:pt>
                <c:pt idx="13">
                  <c:v>5977.7865541499996</c:v>
                </c:pt>
                <c:pt idx="14">
                  <c:v>7994.5797124600003</c:v>
                </c:pt>
                <c:pt idx="15">
                  <c:v>9934.6745552600005</c:v>
                </c:pt>
                <c:pt idx="16">
                  <c:v>14901.0423532</c:v>
                </c:pt>
                <c:pt idx="17">
                  <c:v>19858.5876135</c:v>
                </c:pt>
                <c:pt idx="18">
                  <c:v>24827.3413745</c:v>
                </c:pt>
                <c:pt idx="19">
                  <c:v>49618.197352799987</c:v>
                </c:pt>
                <c:pt idx="20">
                  <c:v>74565.24920729897</c:v>
                </c:pt>
                <c:pt idx="21">
                  <c:v>98539.013435399305</c:v>
                </c:pt>
                <c:pt idx="22">
                  <c:v>122753.70127600001</c:v>
                </c:pt>
                <c:pt idx="23">
                  <c:v>146511.878822</c:v>
                </c:pt>
                <c:pt idx="24">
                  <c:v>167291.47836499999</c:v>
                </c:pt>
                <c:pt idx="25">
                  <c:v>999.86891723299937</c:v>
                </c:pt>
                <c:pt idx="26">
                  <c:v>1999.71374105</c:v>
                </c:pt>
                <c:pt idx="27">
                  <c:v>3998.0077937400001</c:v>
                </c:pt>
                <c:pt idx="28">
                  <c:v>5988.4964030499996</c:v>
                </c:pt>
                <c:pt idx="29">
                  <c:v>7970.0567900300002</c:v>
                </c:pt>
                <c:pt idx="30">
                  <c:v>9933.4435259900001</c:v>
                </c:pt>
                <c:pt idx="31">
                  <c:v>14718.508801399999</c:v>
                </c:pt>
                <c:pt idx="32">
                  <c:v>18889.041893000001</c:v>
                </c:pt>
                <c:pt idx="33">
                  <c:v>37739.277329099998</c:v>
                </c:pt>
                <c:pt idx="34">
                  <c:v>13299.3636214</c:v>
                </c:pt>
                <c:pt idx="35">
                  <c:v>1673.46564571</c:v>
                </c:pt>
                <c:pt idx="36">
                  <c:v>999.8632438159641</c:v>
                </c:pt>
                <c:pt idx="37">
                  <c:v>1999.5119194199999</c:v>
                </c:pt>
                <c:pt idx="38">
                  <c:v>3982.1203511899998</c:v>
                </c:pt>
                <c:pt idx="39">
                  <c:v>5919.8299460199996</c:v>
                </c:pt>
                <c:pt idx="40">
                  <c:v>7764.0675442399997</c:v>
                </c:pt>
                <c:pt idx="41">
                  <c:v>9480.4904503800008</c:v>
                </c:pt>
                <c:pt idx="42">
                  <c:v>13496.913011500001</c:v>
                </c:pt>
                <c:pt idx="43">
                  <c:v>186247.948462</c:v>
                </c:pt>
                <c:pt idx="44">
                  <c:v>211788.143889</c:v>
                </c:pt>
                <c:pt idx="45">
                  <c:v>205059.851226</c:v>
                </c:pt>
                <c:pt idx="46">
                  <c:v>181612.52564800001</c:v>
                </c:pt>
              </c:numCache>
            </c:numRef>
          </c:xVal>
          <c:yVal>
            <c:numRef>
              <c:f>'Heavy Update SSD'!$AB$3:$AB$98</c:f>
              <c:numCache>
                <c:formatCode>General</c:formatCode>
                <c:ptCount val="96"/>
                <c:pt idx="0">
                  <c:v>0.85113335457200001</c:v>
                </c:pt>
                <c:pt idx="1">
                  <c:v>#N/A</c:v>
                </c:pt>
                <c:pt idx="2">
                  <c:v>#N/A</c:v>
                </c:pt>
                <c:pt idx="3">
                  <c:v>#N/A</c:v>
                </c:pt>
                <c:pt idx="4">
                  <c:v>#N/A</c:v>
                </c:pt>
                <c:pt idx="5">
                  <c:v>#N/A</c:v>
                </c:pt>
                <c:pt idx="6">
                  <c:v>#N/A</c:v>
                </c:pt>
                <c:pt idx="7">
                  <c:v>#N/A</c:v>
                </c:pt>
                <c:pt idx="8">
                  <c:v>#N/A</c:v>
                </c:pt>
                <c:pt idx="9">
                  <c:v>#N/A</c:v>
                </c:pt>
                <c:pt idx="10">
                  <c:v>0.67447104562399995</c:v>
                </c:pt>
                <c:pt idx="11">
                  <c:v>0.65365126929399997</c:v>
                </c:pt>
                <c:pt idx="12">
                  <c:v>0.60522676210100002</c:v>
                </c:pt>
                <c:pt idx="13">
                  <c:v>0.52465247203400001</c:v>
                </c:pt>
                <c:pt idx="14">
                  <c:v>0.45786457947499998</c:v>
                </c:pt>
                <c:pt idx="15">
                  <c:v>0.41903749573799998</c:v>
                </c:pt>
                <c:pt idx="16">
                  <c:v>0.40146353813699998</c:v>
                </c:pt>
                <c:pt idx="17">
                  <c:v>0.40197092715100002</c:v>
                </c:pt>
                <c:pt idx="18">
                  <c:v>0.40838491955400003</c:v>
                </c:pt>
                <c:pt idx="19">
                  <c:v>0.44676789502600001</c:v>
                </c:pt>
                <c:pt idx="20">
                  <c:v>0.47831330983600001</c:v>
                </c:pt>
                <c:pt idx="21">
                  <c:v>0.52985676765599998</c:v>
                </c:pt>
                <c:pt idx="22">
                  <c:v>0.55458690625899998</c:v>
                </c:pt>
                <c:pt idx="23">
                  <c:v>0.58940237184400002</c:v>
                </c:pt>
                <c:pt idx="24">
                  <c:v>0.65679218190599997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extLst>
            <c:ext xmlns:c16="http://schemas.microsoft.com/office/drawing/2014/chart" uri="{C3380CC4-5D6E-409C-BE32-E72D297353CC}">
              <c16:uniqueId val="{00000000-1EBD-46C7-B5F8-BBCE6F48DD89}"/>
            </c:ext>
          </c:extLst>
        </c:ser>
        <c:ser>
          <c:idx val="2"/>
          <c:order val="1"/>
          <c:tx>
            <c:strRef>
              <c:f>'Heavy Update SSD'!$AD$2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'Heavy Update SSD'!$E$3:$E$98</c:f>
              <c:numCache>
                <c:formatCode>#,##0</c:formatCode>
                <c:ptCount val="96"/>
                <c:pt idx="0">
                  <c:v>168069.131204</c:v>
                </c:pt>
                <c:pt idx="1">
                  <c:v>184711.398652</c:v>
                </c:pt>
                <c:pt idx="2">
                  <c:v>191351.51598699999</c:v>
                </c:pt>
                <c:pt idx="3">
                  <c:v>173799.564992</c:v>
                </c:pt>
                <c:pt idx="4">
                  <c:v>24209.282183899999</c:v>
                </c:pt>
                <c:pt idx="5">
                  <c:v>37875.100984899997</c:v>
                </c:pt>
                <c:pt idx="6">
                  <c:v>44227.118336699998</c:v>
                </c:pt>
                <c:pt idx="7">
                  <c:v>37944.737639600004</c:v>
                </c:pt>
                <c:pt idx="8">
                  <c:v>16261.5614023</c:v>
                </c:pt>
                <c:pt idx="9">
                  <c:v>14825.1340963</c:v>
                </c:pt>
                <c:pt idx="10">
                  <c:v>999.57253283</c:v>
                </c:pt>
                <c:pt idx="11">
                  <c:v>1999.07143133</c:v>
                </c:pt>
                <c:pt idx="12">
                  <c:v>3997.9370664100002</c:v>
                </c:pt>
                <c:pt idx="13">
                  <c:v>5977.7865541499996</c:v>
                </c:pt>
                <c:pt idx="14">
                  <c:v>7994.5797124600003</c:v>
                </c:pt>
                <c:pt idx="15">
                  <c:v>9934.6745552600005</c:v>
                </c:pt>
                <c:pt idx="16">
                  <c:v>14901.0423532</c:v>
                </c:pt>
                <c:pt idx="17">
                  <c:v>19858.5876135</c:v>
                </c:pt>
                <c:pt idx="18">
                  <c:v>24827.3413745</c:v>
                </c:pt>
                <c:pt idx="19">
                  <c:v>49618.197352799987</c:v>
                </c:pt>
                <c:pt idx="20">
                  <c:v>74565.24920729897</c:v>
                </c:pt>
                <c:pt idx="21">
                  <c:v>98539.013435399305</c:v>
                </c:pt>
                <c:pt idx="22">
                  <c:v>122753.70127600001</c:v>
                </c:pt>
                <c:pt idx="23">
                  <c:v>146511.878822</c:v>
                </c:pt>
                <c:pt idx="24">
                  <c:v>167291.47836499999</c:v>
                </c:pt>
                <c:pt idx="25">
                  <c:v>999.86891723299937</c:v>
                </c:pt>
                <c:pt idx="26">
                  <c:v>1999.71374105</c:v>
                </c:pt>
                <c:pt idx="27">
                  <c:v>3998.0077937400001</c:v>
                </c:pt>
                <c:pt idx="28">
                  <c:v>5988.4964030499996</c:v>
                </c:pt>
                <c:pt idx="29">
                  <c:v>7970.0567900300002</c:v>
                </c:pt>
                <c:pt idx="30">
                  <c:v>9933.4435259900001</c:v>
                </c:pt>
                <c:pt idx="31">
                  <c:v>14718.508801399999</c:v>
                </c:pt>
                <c:pt idx="32">
                  <c:v>18889.041893000001</c:v>
                </c:pt>
                <c:pt idx="33">
                  <c:v>37739.277329099998</c:v>
                </c:pt>
                <c:pt idx="34">
                  <c:v>13299.3636214</c:v>
                </c:pt>
                <c:pt idx="35">
                  <c:v>1673.46564571</c:v>
                </c:pt>
                <c:pt idx="36">
                  <c:v>999.8632438159641</c:v>
                </c:pt>
                <c:pt idx="37">
                  <c:v>1999.5119194199999</c:v>
                </c:pt>
                <c:pt idx="38">
                  <c:v>3982.1203511899998</c:v>
                </c:pt>
                <c:pt idx="39">
                  <c:v>5919.8299460199996</c:v>
                </c:pt>
                <c:pt idx="40">
                  <c:v>7764.0675442399997</c:v>
                </c:pt>
                <c:pt idx="41">
                  <c:v>9480.4904503800008</c:v>
                </c:pt>
                <c:pt idx="42">
                  <c:v>13496.913011500001</c:v>
                </c:pt>
                <c:pt idx="43">
                  <c:v>186247.948462</c:v>
                </c:pt>
                <c:pt idx="44">
                  <c:v>211788.143889</c:v>
                </c:pt>
                <c:pt idx="45">
                  <c:v>205059.851226</c:v>
                </c:pt>
                <c:pt idx="46">
                  <c:v>181612.52564800001</c:v>
                </c:pt>
              </c:numCache>
            </c:numRef>
          </c:xVal>
          <c:yVal>
            <c:numRef>
              <c:f>'Heavy Update SSD'!$AD$3:$AD$98</c:f>
              <c:numCache>
                <c:formatCode>General</c:formatCode>
                <c:ptCount val="96"/>
                <c:pt idx="0">
                  <c:v>#N/A</c:v>
                </c:pt>
                <c:pt idx="1">
                  <c:v>#N/A</c:v>
                </c:pt>
                <c:pt idx="2">
                  <c:v>#N/A</c:v>
                </c:pt>
                <c:pt idx="3">
                  <c:v>#N/A</c:v>
                </c:pt>
                <c:pt idx="4">
                  <c:v>0.97258619284299996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0.60123515232000002</c:v>
                </c:pt>
                <c:pt idx="26">
                  <c:v>0.60564304879200004</c:v>
                </c:pt>
                <c:pt idx="27">
                  <c:v>0.61291222556799996</c:v>
                </c:pt>
                <c:pt idx="28">
                  <c:v>0.70416167290599996</c:v>
                </c:pt>
                <c:pt idx="29">
                  <c:v>0.61649220985099995</c:v>
                </c:pt>
                <c:pt idx="30">
                  <c:v>0.71090779816399996</c:v>
                </c:pt>
                <c:pt idx="31">
                  <c:v>0.777615129716</c:v>
                </c:pt>
                <c:pt idx="32">
                  <c:v>0.98139790558899997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extLst>
            <c:ext xmlns:c16="http://schemas.microsoft.com/office/drawing/2014/chart" uri="{C3380CC4-5D6E-409C-BE32-E72D297353CC}">
              <c16:uniqueId val="{00000001-1EBD-46C7-B5F8-BBCE6F48DD89}"/>
            </c:ext>
          </c:extLst>
        </c:ser>
        <c:ser>
          <c:idx val="3"/>
          <c:order val="2"/>
          <c:tx>
            <c:strRef>
              <c:f>'Heavy Update SSD'!$AE$2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'Heavy Update SSD'!$E$3:$E$98</c:f>
              <c:numCache>
                <c:formatCode>#,##0</c:formatCode>
                <c:ptCount val="96"/>
                <c:pt idx="0">
                  <c:v>168069.131204</c:v>
                </c:pt>
                <c:pt idx="1">
                  <c:v>184711.398652</c:v>
                </c:pt>
                <c:pt idx="2">
                  <c:v>191351.51598699999</c:v>
                </c:pt>
                <c:pt idx="3">
                  <c:v>173799.564992</c:v>
                </c:pt>
                <c:pt idx="4">
                  <c:v>24209.282183899999</c:v>
                </c:pt>
                <c:pt idx="5">
                  <c:v>37875.100984899997</c:v>
                </c:pt>
                <c:pt idx="6">
                  <c:v>44227.118336699998</c:v>
                </c:pt>
                <c:pt idx="7">
                  <c:v>37944.737639600004</c:v>
                </c:pt>
                <c:pt idx="8">
                  <c:v>16261.5614023</c:v>
                </c:pt>
                <c:pt idx="9">
                  <c:v>14825.1340963</c:v>
                </c:pt>
                <c:pt idx="10">
                  <c:v>999.57253283</c:v>
                </c:pt>
                <c:pt idx="11">
                  <c:v>1999.07143133</c:v>
                </c:pt>
                <c:pt idx="12">
                  <c:v>3997.9370664100002</c:v>
                </c:pt>
                <c:pt idx="13">
                  <c:v>5977.7865541499996</c:v>
                </c:pt>
                <c:pt idx="14">
                  <c:v>7994.5797124600003</c:v>
                </c:pt>
                <c:pt idx="15">
                  <c:v>9934.6745552600005</c:v>
                </c:pt>
                <c:pt idx="16">
                  <c:v>14901.0423532</c:v>
                </c:pt>
                <c:pt idx="17">
                  <c:v>19858.5876135</c:v>
                </c:pt>
                <c:pt idx="18">
                  <c:v>24827.3413745</c:v>
                </c:pt>
                <c:pt idx="19">
                  <c:v>49618.197352799987</c:v>
                </c:pt>
                <c:pt idx="20">
                  <c:v>74565.24920729897</c:v>
                </c:pt>
                <c:pt idx="21">
                  <c:v>98539.013435399305</c:v>
                </c:pt>
                <c:pt idx="22">
                  <c:v>122753.70127600001</c:v>
                </c:pt>
                <c:pt idx="23">
                  <c:v>146511.878822</c:v>
                </c:pt>
                <c:pt idx="24">
                  <c:v>167291.47836499999</c:v>
                </c:pt>
                <c:pt idx="25">
                  <c:v>999.86891723299937</c:v>
                </c:pt>
                <c:pt idx="26">
                  <c:v>1999.71374105</c:v>
                </c:pt>
                <c:pt idx="27">
                  <c:v>3998.0077937400001</c:v>
                </c:pt>
                <c:pt idx="28">
                  <c:v>5988.4964030499996</c:v>
                </c:pt>
                <c:pt idx="29">
                  <c:v>7970.0567900300002</c:v>
                </c:pt>
                <c:pt idx="30">
                  <c:v>9933.4435259900001</c:v>
                </c:pt>
                <c:pt idx="31">
                  <c:v>14718.508801399999</c:v>
                </c:pt>
                <c:pt idx="32">
                  <c:v>18889.041893000001</c:v>
                </c:pt>
                <c:pt idx="33">
                  <c:v>37739.277329099998</c:v>
                </c:pt>
                <c:pt idx="34">
                  <c:v>13299.3636214</c:v>
                </c:pt>
                <c:pt idx="35">
                  <c:v>1673.46564571</c:v>
                </c:pt>
                <c:pt idx="36">
                  <c:v>999.8632438159641</c:v>
                </c:pt>
                <c:pt idx="37">
                  <c:v>1999.5119194199999</c:v>
                </c:pt>
                <c:pt idx="38">
                  <c:v>3982.1203511899998</c:v>
                </c:pt>
                <c:pt idx="39">
                  <c:v>5919.8299460199996</c:v>
                </c:pt>
                <c:pt idx="40">
                  <c:v>7764.0675442399997</c:v>
                </c:pt>
                <c:pt idx="41">
                  <c:v>9480.4904503800008</c:v>
                </c:pt>
                <c:pt idx="42">
                  <c:v>13496.913011500001</c:v>
                </c:pt>
                <c:pt idx="43">
                  <c:v>186247.948462</c:v>
                </c:pt>
                <c:pt idx="44">
                  <c:v>211788.143889</c:v>
                </c:pt>
                <c:pt idx="45">
                  <c:v>205059.851226</c:v>
                </c:pt>
                <c:pt idx="46">
                  <c:v>181612.52564800001</c:v>
                </c:pt>
              </c:numCache>
            </c:numRef>
          </c:xVal>
          <c:yVal>
            <c:numRef>
              <c:f>'Heavy Update SSD'!$AE$3:$AE$98</c:f>
              <c:numCache>
                <c:formatCode>General</c:formatCode>
                <c:ptCount val="96"/>
                <c:pt idx="0">
                  <c:v>#N/A</c:v>
                </c:pt>
                <c:pt idx="1">
                  <c:v>#N/A</c:v>
                </c:pt>
                <c:pt idx="2">
                  <c:v>#N/A</c:v>
                </c:pt>
                <c:pt idx="3">
                  <c:v>#N/A</c:v>
                </c:pt>
                <c:pt idx="4">
                  <c:v>#N/A</c:v>
                </c:pt>
                <c:pt idx="5">
                  <c:v>#N/A</c:v>
                </c:pt>
                <c:pt idx="6">
                  <c:v>#N/A</c:v>
                </c:pt>
                <c:pt idx="7">
                  <c:v>#N/A</c:v>
                </c:pt>
                <c:pt idx="8">
                  <c:v>13.6281629106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0.760726797091</c:v>
                </c:pt>
                <c:pt idx="37">
                  <c:v>0.83086764940799995</c:v>
                </c:pt>
                <c:pt idx="38">
                  <c:v>1.4734810681999999</c:v>
                </c:pt>
                <c:pt idx="39">
                  <c:v>1.93241167548</c:v>
                </c:pt>
                <c:pt idx="40">
                  <c:v>2.5944747371100001</c:v>
                </c:pt>
                <c:pt idx="41">
                  <c:v>3.6799509597400002</c:v>
                </c:pt>
                <c:pt idx="42">
                  <c:v>4.6342172069598746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extLst>
            <c:ext xmlns:c16="http://schemas.microsoft.com/office/drawing/2014/chart" uri="{C3380CC4-5D6E-409C-BE32-E72D297353CC}">
              <c16:uniqueId val="{00000002-1EBD-46C7-B5F8-BBCE6F48DD89}"/>
            </c:ext>
          </c:extLst>
        </c:ser>
        <c:dLbls>
          <c:showLegendKey val="0"/>
          <c:showVal val="0"/>
          <c:showCatName val="0"/>
          <c:showSerName val="0"/>
          <c:showPercent val="0"/>
          <c:showBubbleSize val="0"/>
        </c:dLbls>
        <c:axId val="-2136859224"/>
        <c:axId val="-2136850984"/>
      </c:scatterChart>
      <c:valAx>
        <c:axId val="-2136859224"/>
        <c:scaling>
          <c:orientation val="minMax"/>
          <c:max val="200000"/>
        </c:scaling>
        <c:delete val="0"/>
        <c:axPos val="b"/>
        <c:majorGridlines/>
        <c:title>
          <c:tx>
            <c:rich>
              <a:bodyPr/>
              <a:lstStyle/>
              <a:p>
                <a:pPr>
                  <a:defRPr/>
                </a:pPr>
                <a:r>
                  <a:rPr lang="en-US" dirty="0"/>
                  <a:t>Throughput, ops/sec</a:t>
                </a:r>
              </a:p>
            </c:rich>
          </c:tx>
          <c:overlay val="0"/>
        </c:title>
        <c:numFmt formatCode="#,##0" sourceLinked="1"/>
        <c:majorTickMark val="cross"/>
        <c:minorTickMark val="cross"/>
        <c:tickLblPos val="nextTo"/>
        <c:spPr>
          <a:ln w="47625">
            <a:noFill/>
          </a:ln>
        </c:spPr>
        <c:txPr>
          <a:bodyPr/>
          <a:lstStyle/>
          <a:p>
            <a:pPr>
              <a:defRPr/>
            </a:pPr>
            <a:endParaRPr lang="en-US"/>
          </a:p>
        </c:txPr>
        <c:crossAx val="-2136850984"/>
        <c:crosses val="autoZero"/>
        <c:crossBetween val="midCat"/>
        <c:majorUnit val="50000"/>
      </c:valAx>
      <c:valAx>
        <c:axId val="-2136850984"/>
        <c:scaling>
          <c:orientation val="minMax"/>
        </c:scaling>
        <c:delete val="0"/>
        <c:axPos val="l"/>
        <c:majorGridlines/>
        <c:title>
          <c:tx>
            <c:rich>
              <a:bodyPr/>
              <a:lstStyle/>
              <a:p>
                <a:pPr>
                  <a:defRPr/>
                </a:pPr>
                <a:r>
                  <a:rPr lang="en-US" dirty="0"/>
                  <a:t>Average Latency, ms</a:t>
                </a:r>
              </a:p>
            </c:rich>
          </c:tx>
          <c:overlay val="0"/>
        </c:title>
        <c:numFmt formatCode="General" sourceLinked="1"/>
        <c:majorTickMark val="cross"/>
        <c:minorTickMark val="cross"/>
        <c:tickLblPos val="nextTo"/>
        <c:spPr>
          <a:ln w="47625">
            <a:noFill/>
          </a:ln>
        </c:spPr>
        <c:txPr>
          <a:bodyPr/>
          <a:lstStyle/>
          <a:p>
            <a:pPr>
              <a:defRPr/>
            </a:pPr>
            <a:endParaRPr lang="en-US"/>
          </a:p>
        </c:txPr>
        <c:crossAx val="-2136859224"/>
        <c:crosses val="autoZero"/>
        <c:crossBetween val="midCat"/>
        <c:majorUnit val="4"/>
      </c:valAx>
    </c:plotArea>
    <c:legend>
      <c:legendPos val="r"/>
      <c:layout>
        <c:manualLayout>
          <c:xMode val="edge"/>
          <c:yMode val="edge"/>
          <c:x val="0.78458321099692996"/>
          <c:y val="0.24782787232241099"/>
          <c:w val="0.205247297477646"/>
          <c:h val="0.28391414782829599"/>
        </c:manualLayout>
      </c:layout>
      <c:overlay val="0"/>
    </c:legend>
    <c:plotVisOnly val="1"/>
    <c:dispBlanksAs val="zero"/>
    <c:showDLblsOverMax val="1"/>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D8565-AB92-D643-94E0-0EEB92446804}" type="doc">
      <dgm:prSet loTypeId="urn:microsoft.com/office/officeart/2005/8/layout/hChevron3" loCatId="" qsTypeId="urn:microsoft.com/office/officeart/2005/8/quickstyle/simple2" qsCatId="simple" csTypeId="urn:microsoft.com/office/officeart/2005/8/colors/accent1_2" csCatId="accent1" phldr="1"/>
      <dgm:spPr/>
    </dgm:pt>
    <dgm:pt modelId="{53DA4259-DDEF-D548-9E70-4EE07CCCF9B1}">
      <dgm:prSet phldrT="[Text]"/>
      <dgm:spPr/>
      <dgm:t>
        <a:bodyPr/>
        <a:lstStyle/>
        <a:p>
          <a:pPr algn="l"/>
          <a:r>
            <a:rPr lang="en-US" dirty="0"/>
            <a:t>1. Development</a:t>
          </a:r>
        </a:p>
      </dgm:t>
    </dgm:pt>
    <dgm:pt modelId="{3EE06E37-812E-2947-AAD2-5F904DE3D106}" type="parTrans" cxnId="{A06D8754-96B6-F649-9FE2-DD019C046134}">
      <dgm:prSet/>
      <dgm:spPr/>
      <dgm:t>
        <a:bodyPr/>
        <a:lstStyle/>
        <a:p>
          <a:pPr algn="l"/>
          <a:endParaRPr lang="en-US"/>
        </a:p>
      </dgm:t>
    </dgm:pt>
    <dgm:pt modelId="{3A6262EB-76F9-284A-BF9E-D53150D51CE7}" type="sibTrans" cxnId="{A06D8754-96B6-F649-9FE2-DD019C046134}">
      <dgm:prSet/>
      <dgm:spPr/>
      <dgm:t>
        <a:bodyPr/>
        <a:lstStyle/>
        <a:p>
          <a:pPr algn="l"/>
          <a:endParaRPr lang="en-US"/>
        </a:p>
      </dgm:t>
    </dgm:pt>
    <dgm:pt modelId="{22EFAA16-4784-A746-9CC3-B5A6AA7D78BD}">
      <dgm:prSet phldrT="[Text]"/>
      <dgm:spPr/>
      <dgm:t>
        <a:bodyPr/>
        <a:lstStyle/>
        <a:p>
          <a:pPr algn="l"/>
          <a:r>
            <a:rPr lang="en-US" dirty="0"/>
            <a:t>2. Test</a:t>
          </a:r>
        </a:p>
      </dgm:t>
    </dgm:pt>
    <dgm:pt modelId="{DA91E039-C68C-5142-970D-3967743783DD}" type="parTrans" cxnId="{2CBE1D95-F42F-B642-97ED-6C09FBC2631E}">
      <dgm:prSet/>
      <dgm:spPr/>
      <dgm:t>
        <a:bodyPr/>
        <a:lstStyle/>
        <a:p>
          <a:pPr algn="l"/>
          <a:endParaRPr lang="en-US"/>
        </a:p>
      </dgm:t>
    </dgm:pt>
    <dgm:pt modelId="{78A58C45-823E-264E-94C3-4FDA1D198CEC}" type="sibTrans" cxnId="{2CBE1D95-F42F-B642-97ED-6C09FBC2631E}">
      <dgm:prSet/>
      <dgm:spPr/>
      <dgm:t>
        <a:bodyPr/>
        <a:lstStyle/>
        <a:p>
          <a:pPr algn="l"/>
          <a:endParaRPr lang="en-US"/>
        </a:p>
      </dgm:t>
    </dgm:pt>
    <dgm:pt modelId="{F3419517-9741-7E4D-B4C5-42AD27BB1537}">
      <dgm:prSet phldrT="[Text]"/>
      <dgm:spPr/>
      <dgm:t>
        <a:bodyPr/>
        <a:lstStyle/>
        <a:p>
          <a:pPr algn="l"/>
          <a:r>
            <a:rPr lang="en-US" dirty="0"/>
            <a:t>3. Stage / Production</a:t>
          </a:r>
        </a:p>
      </dgm:t>
    </dgm:pt>
    <dgm:pt modelId="{A6D4932A-B62C-4042-B30E-6EF0A8A7EAF8}" type="parTrans" cxnId="{7DF6FCA6-BC86-5549-8906-BABA182178DD}">
      <dgm:prSet/>
      <dgm:spPr/>
      <dgm:t>
        <a:bodyPr/>
        <a:lstStyle/>
        <a:p>
          <a:pPr algn="l"/>
          <a:endParaRPr lang="en-US"/>
        </a:p>
      </dgm:t>
    </dgm:pt>
    <dgm:pt modelId="{9342355C-46CE-4948-ADFC-05CE34490446}" type="sibTrans" cxnId="{7DF6FCA6-BC86-5549-8906-BABA182178DD}">
      <dgm:prSet/>
      <dgm:spPr/>
      <dgm:t>
        <a:bodyPr/>
        <a:lstStyle/>
        <a:p>
          <a:pPr algn="l"/>
          <a:endParaRPr lang="en-US"/>
        </a:p>
      </dgm:t>
    </dgm:pt>
    <dgm:pt modelId="{1896171A-18A7-244D-B0BD-A153E0146634}" type="pres">
      <dgm:prSet presAssocID="{6E9D8565-AB92-D643-94E0-0EEB92446804}" presName="Name0" presStyleCnt="0">
        <dgm:presLayoutVars>
          <dgm:dir/>
          <dgm:resizeHandles val="exact"/>
        </dgm:presLayoutVars>
      </dgm:prSet>
      <dgm:spPr/>
    </dgm:pt>
    <dgm:pt modelId="{33255674-B8D3-0540-8F6C-4D6309BD95BD}" type="pres">
      <dgm:prSet presAssocID="{53DA4259-DDEF-D548-9E70-4EE07CCCF9B1}" presName="parTxOnly" presStyleLbl="node1" presStyleIdx="0" presStyleCnt="3">
        <dgm:presLayoutVars>
          <dgm:bulletEnabled val="1"/>
        </dgm:presLayoutVars>
      </dgm:prSet>
      <dgm:spPr/>
    </dgm:pt>
    <dgm:pt modelId="{1CEF708D-D57E-D84B-933B-1B12A361E00D}" type="pres">
      <dgm:prSet presAssocID="{3A6262EB-76F9-284A-BF9E-D53150D51CE7}" presName="parSpace" presStyleCnt="0"/>
      <dgm:spPr/>
    </dgm:pt>
    <dgm:pt modelId="{20ABEF96-C926-9943-896E-96621522DA88}" type="pres">
      <dgm:prSet presAssocID="{22EFAA16-4784-A746-9CC3-B5A6AA7D78BD}" presName="parTxOnly" presStyleLbl="node1" presStyleIdx="1" presStyleCnt="3">
        <dgm:presLayoutVars>
          <dgm:bulletEnabled val="1"/>
        </dgm:presLayoutVars>
      </dgm:prSet>
      <dgm:spPr/>
    </dgm:pt>
    <dgm:pt modelId="{EA23ECC6-346F-2F47-A0B7-8B8139E4B0A1}" type="pres">
      <dgm:prSet presAssocID="{78A58C45-823E-264E-94C3-4FDA1D198CEC}" presName="parSpace" presStyleCnt="0"/>
      <dgm:spPr/>
    </dgm:pt>
    <dgm:pt modelId="{D1F09E0B-54AA-AA4F-BB26-FC5194AE67E4}" type="pres">
      <dgm:prSet presAssocID="{F3419517-9741-7E4D-B4C5-42AD27BB1537}" presName="parTxOnly" presStyleLbl="node1" presStyleIdx="2" presStyleCnt="3">
        <dgm:presLayoutVars>
          <dgm:bulletEnabled val="1"/>
        </dgm:presLayoutVars>
      </dgm:prSet>
      <dgm:spPr/>
    </dgm:pt>
  </dgm:ptLst>
  <dgm:cxnLst>
    <dgm:cxn modelId="{2BA1510E-9863-5547-8827-9D646BA0BB36}" type="presOf" srcId="{53DA4259-DDEF-D548-9E70-4EE07CCCF9B1}" destId="{33255674-B8D3-0540-8F6C-4D6309BD95BD}" srcOrd="0" destOrd="0" presId="urn:microsoft.com/office/officeart/2005/8/layout/hChevron3"/>
    <dgm:cxn modelId="{CB1E9C48-A1D3-D948-837F-BEA81D32E67A}" type="presOf" srcId="{22EFAA16-4784-A746-9CC3-B5A6AA7D78BD}" destId="{20ABEF96-C926-9943-896E-96621522DA88}" srcOrd="0" destOrd="0" presId="urn:microsoft.com/office/officeart/2005/8/layout/hChevron3"/>
    <dgm:cxn modelId="{489E6069-8329-3840-AB12-2120A4FC2C3D}" type="presOf" srcId="{F3419517-9741-7E4D-B4C5-42AD27BB1537}" destId="{D1F09E0B-54AA-AA4F-BB26-FC5194AE67E4}" srcOrd="0" destOrd="0" presId="urn:microsoft.com/office/officeart/2005/8/layout/hChevron3"/>
    <dgm:cxn modelId="{A06D8754-96B6-F649-9FE2-DD019C046134}" srcId="{6E9D8565-AB92-D643-94E0-0EEB92446804}" destId="{53DA4259-DDEF-D548-9E70-4EE07CCCF9B1}" srcOrd="0" destOrd="0" parTransId="{3EE06E37-812E-2947-AAD2-5F904DE3D106}" sibTransId="{3A6262EB-76F9-284A-BF9E-D53150D51CE7}"/>
    <dgm:cxn modelId="{2CBE1D95-F42F-B642-97ED-6C09FBC2631E}" srcId="{6E9D8565-AB92-D643-94E0-0EEB92446804}" destId="{22EFAA16-4784-A746-9CC3-B5A6AA7D78BD}" srcOrd="1" destOrd="0" parTransId="{DA91E039-C68C-5142-970D-3967743783DD}" sibTransId="{78A58C45-823E-264E-94C3-4FDA1D198CEC}"/>
    <dgm:cxn modelId="{7DF6FCA6-BC86-5549-8906-BABA182178DD}" srcId="{6E9D8565-AB92-D643-94E0-0EEB92446804}" destId="{F3419517-9741-7E4D-B4C5-42AD27BB1537}" srcOrd="2" destOrd="0" parTransId="{A6D4932A-B62C-4042-B30E-6EF0A8A7EAF8}" sibTransId="{9342355C-46CE-4948-ADFC-05CE34490446}"/>
    <dgm:cxn modelId="{C108A6DB-996C-6F4E-AEC7-892DCC5C6C26}" type="presOf" srcId="{6E9D8565-AB92-D643-94E0-0EEB92446804}" destId="{1896171A-18A7-244D-B0BD-A153E0146634}" srcOrd="0" destOrd="0" presId="urn:microsoft.com/office/officeart/2005/8/layout/hChevron3"/>
    <dgm:cxn modelId="{3370033E-1E87-DC43-8132-1BFE0A066833}" type="presParOf" srcId="{1896171A-18A7-244D-B0BD-A153E0146634}" destId="{33255674-B8D3-0540-8F6C-4D6309BD95BD}" srcOrd="0" destOrd="0" presId="urn:microsoft.com/office/officeart/2005/8/layout/hChevron3"/>
    <dgm:cxn modelId="{373D505A-909D-5843-83D6-039C136B6139}" type="presParOf" srcId="{1896171A-18A7-244D-B0BD-A153E0146634}" destId="{1CEF708D-D57E-D84B-933B-1B12A361E00D}" srcOrd="1" destOrd="0" presId="urn:microsoft.com/office/officeart/2005/8/layout/hChevron3"/>
    <dgm:cxn modelId="{E6F1AD19-7C0F-1447-8AB9-87CBA4F75782}" type="presParOf" srcId="{1896171A-18A7-244D-B0BD-A153E0146634}" destId="{20ABEF96-C926-9943-896E-96621522DA88}" srcOrd="2" destOrd="0" presId="urn:microsoft.com/office/officeart/2005/8/layout/hChevron3"/>
    <dgm:cxn modelId="{3AAEADB4-3947-E14C-B877-5418CE0C0A77}" type="presParOf" srcId="{1896171A-18A7-244D-B0BD-A153E0146634}" destId="{EA23ECC6-346F-2F47-A0B7-8B8139E4B0A1}" srcOrd="3" destOrd="0" presId="urn:microsoft.com/office/officeart/2005/8/layout/hChevron3"/>
    <dgm:cxn modelId="{2A77BCDD-0193-3A43-8EA8-48E5874BEC2F}" type="presParOf" srcId="{1896171A-18A7-244D-B0BD-A153E0146634}" destId="{D1F09E0B-54AA-AA4F-BB26-FC5194AE67E4}"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96C4F-5915-EA43-9312-C55EBF8E93BC}"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ED01825-7871-4642-9F96-446E7B9C4809}">
      <dgm:prSet/>
      <dgm:spPr/>
      <dgm:t>
        <a:bodyPr/>
        <a:lstStyle/>
        <a:p>
          <a:pPr rtl="0"/>
          <a:r>
            <a:rPr lang="en-US" dirty="0"/>
            <a:t>One solution from </a:t>
          </a:r>
          <a:r>
            <a:rPr lang="en-US" dirty="0" err="1"/>
            <a:t>Dev</a:t>
          </a:r>
          <a:r>
            <a:rPr lang="en-US" dirty="0"/>
            <a:t> -&gt; Production</a:t>
          </a:r>
        </a:p>
      </dgm:t>
    </dgm:pt>
    <dgm:pt modelId="{DE5C5489-5E04-DD45-9CD8-5DDCFED02FBB}" type="parTrans" cxnId="{3E69D9FC-68B5-8E4C-80FD-DCC13119D848}">
      <dgm:prSet/>
      <dgm:spPr/>
      <dgm:t>
        <a:bodyPr/>
        <a:lstStyle/>
        <a:p>
          <a:endParaRPr lang="en-US"/>
        </a:p>
      </dgm:t>
    </dgm:pt>
    <dgm:pt modelId="{0083E822-3BA9-5643-A3C4-E212DDFE57D1}" type="sibTrans" cxnId="{3E69D9FC-68B5-8E4C-80FD-DCC13119D848}">
      <dgm:prSet/>
      <dgm:spPr/>
      <dgm:t>
        <a:bodyPr/>
        <a:lstStyle/>
        <a:p>
          <a:endParaRPr lang="en-US"/>
        </a:p>
      </dgm:t>
    </dgm:pt>
    <dgm:pt modelId="{C64A498D-F2FD-F741-B5FB-6BD85393FD59}">
      <dgm:prSet/>
      <dgm:spPr/>
      <dgm:t>
        <a:bodyPr/>
        <a:lstStyle/>
        <a:p>
          <a:pPr rtl="0"/>
          <a:r>
            <a:rPr lang="en-US" dirty="0"/>
            <a:t>Define Container, their contents and how they work together once</a:t>
          </a:r>
        </a:p>
      </dgm:t>
    </dgm:pt>
    <dgm:pt modelId="{71708BE1-3E9B-DF40-BC3B-09948FD4D991}" type="parTrans" cxnId="{48C29FE3-C607-144B-96CD-856681AF4F48}">
      <dgm:prSet/>
      <dgm:spPr/>
      <dgm:t>
        <a:bodyPr/>
        <a:lstStyle/>
        <a:p>
          <a:endParaRPr lang="en-US"/>
        </a:p>
      </dgm:t>
    </dgm:pt>
    <dgm:pt modelId="{7D70DBC3-92FB-8343-BB93-F543F4E55E10}" type="sibTrans" cxnId="{48C29FE3-C607-144B-96CD-856681AF4F48}">
      <dgm:prSet/>
      <dgm:spPr/>
      <dgm:t>
        <a:bodyPr/>
        <a:lstStyle/>
        <a:p>
          <a:endParaRPr lang="en-US"/>
        </a:p>
      </dgm:t>
    </dgm:pt>
    <dgm:pt modelId="{C20FECBF-4166-8E45-9C7B-EC75F6B508FA}">
      <dgm:prSet/>
      <dgm:spPr/>
      <dgm:t>
        <a:bodyPr/>
        <a:lstStyle/>
        <a:p>
          <a:pPr rtl="0"/>
          <a:r>
            <a:rPr lang="en-US" dirty="0"/>
            <a:t>Deploy the same images in </a:t>
          </a:r>
          <a:r>
            <a:rPr lang="en-US" dirty="0" err="1"/>
            <a:t>Dev</a:t>
          </a:r>
          <a:r>
            <a:rPr lang="en-US" dirty="0"/>
            <a:t>, Pre-Prod and Production across Platforms</a:t>
          </a:r>
        </a:p>
      </dgm:t>
    </dgm:pt>
    <dgm:pt modelId="{94E06A7F-E87F-AF49-BD74-ACF90B59C4A9}" type="parTrans" cxnId="{DD5E07BA-2D7A-C246-83CA-38F60D04E3FC}">
      <dgm:prSet/>
      <dgm:spPr/>
      <dgm:t>
        <a:bodyPr/>
        <a:lstStyle/>
        <a:p>
          <a:endParaRPr lang="en-US"/>
        </a:p>
      </dgm:t>
    </dgm:pt>
    <dgm:pt modelId="{9BDC50DE-D31F-AB46-A28F-9395C7203E6E}" type="sibTrans" cxnId="{DD5E07BA-2D7A-C246-83CA-38F60D04E3FC}">
      <dgm:prSet/>
      <dgm:spPr/>
      <dgm:t>
        <a:bodyPr/>
        <a:lstStyle/>
        <a:p>
          <a:endParaRPr lang="en-US"/>
        </a:p>
      </dgm:t>
    </dgm:pt>
    <dgm:pt modelId="{79FB7A84-F8AE-8548-9763-D706DA2ABC77}">
      <dgm:prSet/>
      <dgm:spPr/>
      <dgm:t>
        <a:bodyPr/>
        <a:lstStyle/>
        <a:p>
          <a:pPr rtl="0"/>
          <a:r>
            <a:rPr lang="en-US" dirty="0"/>
            <a:t>Running </a:t>
          </a:r>
          <a:r>
            <a:rPr lang="en-US" dirty="0" err="1"/>
            <a:t>Docker</a:t>
          </a:r>
          <a:r>
            <a:rPr lang="en-US" dirty="0"/>
            <a:t> &amp; Database in Production</a:t>
          </a:r>
        </a:p>
      </dgm:t>
    </dgm:pt>
    <dgm:pt modelId="{C05F941F-7B71-3E45-A6D7-1CCCFAACC5F3}" type="parTrans" cxnId="{5A2635AD-9298-7748-9059-4B1AEAAA1F15}">
      <dgm:prSet/>
      <dgm:spPr/>
      <dgm:t>
        <a:bodyPr/>
        <a:lstStyle/>
        <a:p>
          <a:endParaRPr lang="en-US"/>
        </a:p>
      </dgm:t>
    </dgm:pt>
    <dgm:pt modelId="{D42CB916-8B40-9545-A45C-AE87F036D74A}" type="sibTrans" cxnId="{5A2635AD-9298-7748-9059-4B1AEAAA1F15}">
      <dgm:prSet/>
      <dgm:spPr/>
      <dgm:t>
        <a:bodyPr/>
        <a:lstStyle/>
        <a:p>
          <a:endParaRPr lang="en-US"/>
        </a:p>
      </dgm:t>
    </dgm:pt>
    <dgm:pt modelId="{47F6C72D-AF26-704D-911F-939084541FD8}">
      <dgm:prSet/>
      <dgm:spPr/>
      <dgm:t>
        <a:bodyPr/>
        <a:lstStyle/>
        <a:p>
          <a:pPr rtl="0"/>
          <a:r>
            <a:rPr lang="en-US" dirty="0"/>
            <a:t>Ops define the whitelisted images, security policies etc.</a:t>
          </a:r>
        </a:p>
      </dgm:t>
    </dgm:pt>
    <dgm:pt modelId="{5EBC2124-CAEE-0440-A17D-69F065DD11C5}" type="parTrans" cxnId="{FB97EB5E-EC23-F04B-9E3E-41036F5C9588}">
      <dgm:prSet/>
      <dgm:spPr/>
      <dgm:t>
        <a:bodyPr/>
        <a:lstStyle/>
        <a:p>
          <a:endParaRPr lang="en-US"/>
        </a:p>
      </dgm:t>
    </dgm:pt>
    <dgm:pt modelId="{2B8B2748-2973-4543-AF6B-6058A8E2963E}" type="sibTrans" cxnId="{FB97EB5E-EC23-F04B-9E3E-41036F5C9588}">
      <dgm:prSet/>
      <dgm:spPr/>
      <dgm:t>
        <a:bodyPr/>
        <a:lstStyle/>
        <a:p>
          <a:endParaRPr lang="en-US"/>
        </a:p>
      </dgm:t>
    </dgm:pt>
    <dgm:pt modelId="{675BA70C-E3B6-F145-BA02-1808CA7FB0DF}">
      <dgm:prSet/>
      <dgm:spPr/>
      <dgm:t>
        <a:bodyPr/>
        <a:lstStyle/>
        <a:p>
          <a:pPr rtl="0"/>
          <a:r>
            <a:rPr lang="en-US" dirty="0" err="1"/>
            <a:t>Dev</a:t>
          </a:r>
          <a:r>
            <a:rPr lang="en-US" dirty="0"/>
            <a:t> use approved images to build upon</a:t>
          </a:r>
        </a:p>
      </dgm:t>
    </dgm:pt>
    <dgm:pt modelId="{04D38FBE-A374-CA45-9785-B01046B1DC1B}" type="parTrans" cxnId="{0E47D368-39E0-FE4C-AF2D-2A1F23059092}">
      <dgm:prSet/>
      <dgm:spPr/>
      <dgm:t>
        <a:bodyPr/>
        <a:lstStyle/>
        <a:p>
          <a:endParaRPr lang="en-US"/>
        </a:p>
      </dgm:t>
    </dgm:pt>
    <dgm:pt modelId="{74D891B9-2458-EF40-AF65-526759043593}" type="sibTrans" cxnId="{0E47D368-39E0-FE4C-AF2D-2A1F23059092}">
      <dgm:prSet/>
      <dgm:spPr/>
      <dgm:t>
        <a:bodyPr/>
        <a:lstStyle/>
        <a:p>
          <a:endParaRPr lang="en-US"/>
        </a:p>
      </dgm:t>
    </dgm:pt>
    <dgm:pt modelId="{D50E3646-8B1A-1C4E-8660-810F1C48FD41}">
      <dgm:prSet/>
      <dgm:spPr/>
      <dgm:t>
        <a:bodyPr/>
        <a:lstStyle/>
        <a:p>
          <a:pPr rtl="0"/>
          <a:r>
            <a:rPr lang="en-US" dirty="0"/>
            <a:t>Eliminate the complexity (and cost) of deployment</a:t>
          </a:r>
        </a:p>
      </dgm:t>
    </dgm:pt>
    <dgm:pt modelId="{79CB78F9-8FB4-6F48-BC71-8719C441EDA7}" type="parTrans" cxnId="{19F9BA9E-6C5A-B342-83E4-7E7FC0EDB638}">
      <dgm:prSet/>
      <dgm:spPr/>
      <dgm:t>
        <a:bodyPr/>
        <a:lstStyle/>
        <a:p>
          <a:endParaRPr lang="en-US"/>
        </a:p>
      </dgm:t>
    </dgm:pt>
    <dgm:pt modelId="{2E93D050-CDAC-2644-86FA-79734C9FEFD8}" type="sibTrans" cxnId="{19F9BA9E-6C5A-B342-83E4-7E7FC0EDB638}">
      <dgm:prSet/>
      <dgm:spPr/>
      <dgm:t>
        <a:bodyPr/>
        <a:lstStyle/>
        <a:p>
          <a:endParaRPr lang="en-US"/>
        </a:p>
      </dgm:t>
    </dgm:pt>
    <dgm:pt modelId="{96A17E4D-F187-B548-A568-BD2BF760C5FD}">
      <dgm:prSet/>
      <dgm:spPr/>
      <dgm:t>
        <a:bodyPr/>
        <a:lstStyle/>
        <a:p>
          <a:pPr rtl="0"/>
          <a:r>
            <a:rPr lang="en-US" dirty="0"/>
            <a:t>Scale up &amp; down in a Flexible and Simple way</a:t>
          </a:r>
        </a:p>
      </dgm:t>
    </dgm:pt>
    <dgm:pt modelId="{9B112E01-007D-0041-958A-4C1BC0D34AA2}" type="parTrans" cxnId="{CE3A74E1-C3E5-E344-8BF8-B672CFD83582}">
      <dgm:prSet/>
      <dgm:spPr/>
      <dgm:t>
        <a:bodyPr/>
        <a:lstStyle/>
        <a:p>
          <a:endParaRPr lang="en-US"/>
        </a:p>
      </dgm:t>
    </dgm:pt>
    <dgm:pt modelId="{4F66468C-48CD-5146-BC39-D333FF09B1BA}" type="sibTrans" cxnId="{CE3A74E1-C3E5-E344-8BF8-B672CFD83582}">
      <dgm:prSet/>
      <dgm:spPr/>
      <dgm:t>
        <a:bodyPr/>
        <a:lstStyle/>
        <a:p>
          <a:endParaRPr lang="en-US"/>
        </a:p>
      </dgm:t>
    </dgm:pt>
    <dgm:pt modelId="{C70A1F4B-B304-FE4B-8D8A-DE138B9A9F13}" type="pres">
      <dgm:prSet presAssocID="{86596C4F-5915-EA43-9312-C55EBF8E93BC}" presName="linear" presStyleCnt="0">
        <dgm:presLayoutVars>
          <dgm:dir/>
          <dgm:animLvl val="lvl"/>
          <dgm:resizeHandles val="exact"/>
        </dgm:presLayoutVars>
      </dgm:prSet>
      <dgm:spPr/>
    </dgm:pt>
    <dgm:pt modelId="{A38DBFDD-27B1-B44B-A98B-D94BD646FB5C}" type="pres">
      <dgm:prSet presAssocID="{CED01825-7871-4642-9F96-446E7B9C4809}" presName="parentLin" presStyleCnt="0"/>
      <dgm:spPr/>
    </dgm:pt>
    <dgm:pt modelId="{C28AA429-42B0-5A43-804E-74169CB3EFD9}" type="pres">
      <dgm:prSet presAssocID="{CED01825-7871-4642-9F96-446E7B9C4809}" presName="parentLeftMargin" presStyleLbl="node1" presStyleIdx="0" presStyleCnt="2"/>
      <dgm:spPr/>
    </dgm:pt>
    <dgm:pt modelId="{3C2A2DEB-D442-4543-B4B6-69F2E1DACC4D}" type="pres">
      <dgm:prSet presAssocID="{CED01825-7871-4642-9F96-446E7B9C4809}" presName="parentText" presStyleLbl="node1" presStyleIdx="0" presStyleCnt="2">
        <dgm:presLayoutVars>
          <dgm:chMax val="0"/>
          <dgm:bulletEnabled val="1"/>
        </dgm:presLayoutVars>
      </dgm:prSet>
      <dgm:spPr/>
    </dgm:pt>
    <dgm:pt modelId="{BFCF207B-0A3D-064C-9045-BB3C88DD7CBF}" type="pres">
      <dgm:prSet presAssocID="{CED01825-7871-4642-9F96-446E7B9C4809}" presName="negativeSpace" presStyleCnt="0"/>
      <dgm:spPr/>
    </dgm:pt>
    <dgm:pt modelId="{AC67F6CB-AF17-5B40-B0A1-BAD33BCDBE23}" type="pres">
      <dgm:prSet presAssocID="{CED01825-7871-4642-9F96-446E7B9C4809}" presName="childText" presStyleLbl="conFgAcc1" presStyleIdx="0" presStyleCnt="2">
        <dgm:presLayoutVars>
          <dgm:bulletEnabled val="1"/>
        </dgm:presLayoutVars>
      </dgm:prSet>
      <dgm:spPr/>
    </dgm:pt>
    <dgm:pt modelId="{EAA50E03-418F-044C-958E-CA67EF0C25E5}" type="pres">
      <dgm:prSet presAssocID="{0083E822-3BA9-5643-A3C4-E212DDFE57D1}" presName="spaceBetweenRectangles" presStyleCnt="0"/>
      <dgm:spPr/>
    </dgm:pt>
    <dgm:pt modelId="{016CCCC5-F401-CC42-A2D0-5350A51FA659}" type="pres">
      <dgm:prSet presAssocID="{79FB7A84-F8AE-8548-9763-D706DA2ABC77}" presName="parentLin" presStyleCnt="0"/>
      <dgm:spPr/>
    </dgm:pt>
    <dgm:pt modelId="{79E65FFB-9F28-7743-A87A-24B4992583BF}" type="pres">
      <dgm:prSet presAssocID="{79FB7A84-F8AE-8548-9763-D706DA2ABC77}" presName="parentLeftMargin" presStyleLbl="node1" presStyleIdx="0" presStyleCnt="2"/>
      <dgm:spPr/>
    </dgm:pt>
    <dgm:pt modelId="{5D0D86A4-C6E4-CF4E-9F1C-CAFC6B91B562}" type="pres">
      <dgm:prSet presAssocID="{79FB7A84-F8AE-8548-9763-D706DA2ABC77}" presName="parentText" presStyleLbl="node1" presStyleIdx="1" presStyleCnt="2">
        <dgm:presLayoutVars>
          <dgm:chMax val="0"/>
          <dgm:bulletEnabled val="1"/>
        </dgm:presLayoutVars>
      </dgm:prSet>
      <dgm:spPr/>
    </dgm:pt>
    <dgm:pt modelId="{6B5F9E92-BC95-2A4E-A39A-AEFDF01E0BA3}" type="pres">
      <dgm:prSet presAssocID="{79FB7A84-F8AE-8548-9763-D706DA2ABC77}" presName="negativeSpace" presStyleCnt="0"/>
      <dgm:spPr/>
    </dgm:pt>
    <dgm:pt modelId="{48317DF8-12E0-BD40-BDE1-9D256F8BE6B1}" type="pres">
      <dgm:prSet presAssocID="{79FB7A84-F8AE-8548-9763-D706DA2ABC77}" presName="childText" presStyleLbl="conFgAcc1" presStyleIdx="1" presStyleCnt="2">
        <dgm:presLayoutVars>
          <dgm:bulletEnabled val="1"/>
        </dgm:presLayoutVars>
      </dgm:prSet>
      <dgm:spPr/>
    </dgm:pt>
  </dgm:ptLst>
  <dgm:cxnLst>
    <dgm:cxn modelId="{C6C19810-99B6-724A-9871-29A2843EB60E}" type="presOf" srcId="{C20FECBF-4166-8E45-9C7B-EC75F6B508FA}" destId="{AC67F6CB-AF17-5B40-B0A1-BAD33BCDBE23}" srcOrd="0" destOrd="1" presId="urn:microsoft.com/office/officeart/2005/8/layout/list1"/>
    <dgm:cxn modelId="{CD7DD912-2FAE-7647-8353-EFFE6FCF2E44}" type="presOf" srcId="{79FB7A84-F8AE-8548-9763-D706DA2ABC77}" destId="{79E65FFB-9F28-7743-A87A-24B4992583BF}" srcOrd="0" destOrd="0" presId="urn:microsoft.com/office/officeart/2005/8/layout/list1"/>
    <dgm:cxn modelId="{513EDE2D-6A9A-3B46-855E-4ABAEE5814DF}" type="presOf" srcId="{47F6C72D-AF26-704D-911F-939084541FD8}" destId="{48317DF8-12E0-BD40-BDE1-9D256F8BE6B1}" srcOrd="0" destOrd="0" presId="urn:microsoft.com/office/officeart/2005/8/layout/list1"/>
    <dgm:cxn modelId="{191E8234-E3B2-8148-B215-255F65B6A985}" type="presOf" srcId="{79FB7A84-F8AE-8548-9763-D706DA2ABC77}" destId="{5D0D86A4-C6E4-CF4E-9F1C-CAFC6B91B562}" srcOrd="1" destOrd="0" presId="urn:microsoft.com/office/officeart/2005/8/layout/list1"/>
    <dgm:cxn modelId="{130B6C38-3AA2-0E41-9AF5-53ABBDE063E5}" type="presOf" srcId="{675BA70C-E3B6-F145-BA02-1808CA7FB0DF}" destId="{48317DF8-12E0-BD40-BDE1-9D256F8BE6B1}" srcOrd="0" destOrd="1" presId="urn:microsoft.com/office/officeart/2005/8/layout/list1"/>
    <dgm:cxn modelId="{FB97EB5E-EC23-F04B-9E3E-41036F5C9588}" srcId="{79FB7A84-F8AE-8548-9763-D706DA2ABC77}" destId="{47F6C72D-AF26-704D-911F-939084541FD8}" srcOrd="0" destOrd="0" parTransId="{5EBC2124-CAEE-0440-A17D-69F065DD11C5}" sibTransId="{2B8B2748-2973-4543-AF6B-6058A8E2963E}"/>
    <dgm:cxn modelId="{C6406360-1D8A-E541-AB59-677BD133FD04}" type="presOf" srcId="{96A17E4D-F187-B548-A568-BD2BF760C5FD}" destId="{48317DF8-12E0-BD40-BDE1-9D256F8BE6B1}" srcOrd="0" destOrd="3" presId="urn:microsoft.com/office/officeart/2005/8/layout/list1"/>
    <dgm:cxn modelId="{0E47D368-39E0-FE4C-AF2D-2A1F23059092}" srcId="{79FB7A84-F8AE-8548-9763-D706DA2ABC77}" destId="{675BA70C-E3B6-F145-BA02-1808CA7FB0DF}" srcOrd="1" destOrd="0" parTransId="{04D38FBE-A374-CA45-9785-B01046B1DC1B}" sibTransId="{74D891B9-2458-EF40-AF65-526759043593}"/>
    <dgm:cxn modelId="{19F9BA9E-6C5A-B342-83E4-7E7FC0EDB638}" srcId="{79FB7A84-F8AE-8548-9763-D706DA2ABC77}" destId="{D50E3646-8B1A-1C4E-8660-810F1C48FD41}" srcOrd="2" destOrd="0" parTransId="{79CB78F9-8FB4-6F48-BC71-8719C441EDA7}" sibTransId="{2E93D050-CDAC-2644-86FA-79734C9FEFD8}"/>
    <dgm:cxn modelId="{DA2710A4-B3E1-9541-83C3-9AE923D0BED3}" type="presOf" srcId="{C64A498D-F2FD-F741-B5FB-6BD85393FD59}" destId="{AC67F6CB-AF17-5B40-B0A1-BAD33BCDBE23}" srcOrd="0" destOrd="0" presId="urn:microsoft.com/office/officeart/2005/8/layout/list1"/>
    <dgm:cxn modelId="{3CF3A0AA-1E8F-5947-844A-29369688795D}" type="presOf" srcId="{D50E3646-8B1A-1C4E-8660-810F1C48FD41}" destId="{48317DF8-12E0-BD40-BDE1-9D256F8BE6B1}" srcOrd="0" destOrd="2" presId="urn:microsoft.com/office/officeart/2005/8/layout/list1"/>
    <dgm:cxn modelId="{5A2635AD-9298-7748-9059-4B1AEAAA1F15}" srcId="{86596C4F-5915-EA43-9312-C55EBF8E93BC}" destId="{79FB7A84-F8AE-8548-9763-D706DA2ABC77}" srcOrd="1" destOrd="0" parTransId="{C05F941F-7B71-3E45-A6D7-1CCCFAACC5F3}" sibTransId="{D42CB916-8B40-9545-A45C-AE87F036D74A}"/>
    <dgm:cxn modelId="{B1F15DB2-AC2D-2E4B-91FB-84CBA8D4D050}" type="presOf" srcId="{86596C4F-5915-EA43-9312-C55EBF8E93BC}" destId="{C70A1F4B-B304-FE4B-8D8A-DE138B9A9F13}" srcOrd="0" destOrd="0" presId="urn:microsoft.com/office/officeart/2005/8/layout/list1"/>
    <dgm:cxn modelId="{DD5E07BA-2D7A-C246-83CA-38F60D04E3FC}" srcId="{CED01825-7871-4642-9F96-446E7B9C4809}" destId="{C20FECBF-4166-8E45-9C7B-EC75F6B508FA}" srcOrd="1" destOrd="0" parTransId="{94E06A7F-E87F-AF49-BD74-ACF90B59C4A9}" sibTransId="{9BDC50DE-D31F-AB46-A28F-9395C7203E6E}"/>
    <dgm:cxn modelId="{BD9A55C1-1503-754E-86FE-A0F979BDBEBA}" type="presOf" srcId="{CED01825-7871-4642-9F96-446E7B9C4809}" destId="{C28AA429-42B0-5A43-804E-74169CB3EFD9}" srcOrd="0" destOrd="0" presId="urn:microsoft.com/office/officeart/2005/8/layout/list1"/>
    <dgm:cxn modelId="{F48836C4-5FE2-884F-8425-EDDD48F1A547}" type="presOf" srcId="{CED01825-7871-4642-9F96-446E7B9C4809}" destId="{3C2A2DEB-D442-4543-B4B6-69F2E1DACC4D}" srcOrd="1" destOrd="0" presId="urn:microsoft.com/office/officeart/2005/8/layout/list1"/>
    <dgm:cxn modelId="{CE3A74E1-C3E5-E344-8BF8-B672CFD83582}" srcId="{79FB7A84-F8AE-8548-9763-D706DA2ABC77}" destId="{96A17E4D-F187-B548-A568-BD2BF760C5FD}" srcOrd="3" destOrd="0" parTransId="{9B112E01-007D-0041-958A-4C1BC0D34AA2}" sibTransId="{4F66468C-48CD-5146-BC39-D333FF09B1BA}"/>
    <dgm:cxn modelId="{48C29FE3-C607-144B-96CD-856681AF4F48}" srcId="{CED01825-7871-4642-9F96-446E7B9C4809}" destId="{C64A498D-F2FD-F741-B5FB-6BD85393FD59}" srcOrd="0" destOrd="0" parTransId="{71708BE1-3E9B-DF40-BC3B-09948FD4D991}" sibTransId="{7D70DBC3-92FB-8343-BB93-F543F4E55E10}"/>
    <dgm:cxn modelId="{3E69D9FC-68B5-8E4C-80FD-DCC13119D848}" srcId="{86596C4F-5915-EA43-9312-C55EBF8E93BC}" destId="{CED01825-7871-4642-9F96-446E7B9C4809}" srcOrd="0" destOrd="0" parTransId="{DE5C5489-5E04-DD45-9CD8-5DDCFED02FBB}" sibTransId="{0083E822-3BA9-5643-A3C4-E212DDFE57D1}"/>
    <dgm:cxn modelId="{4B8F6527-24E0-184C-8568-AA3342050F30}" type="presParOf" srcId="{C70A1F4B-B304-FE4B-8D8A-DE138B9A9F13}" destId="{A38DBFDD-27B1-B44B-A98B-D94BD646FB5C}" srcOrd="0" destOrd="0" presId="urn:microsoft.com/office/officeart/2005/8/layout/list1"/>
    <dgm:cxn modelId="{D2838688-3E83-4648-A64C-2EFC3BB4CC0E}" type="presParOf" srcId="{A38DBFDD-27B1-B44B-A98B-D94BD646FB5C}" destId="{C28AA429-42B0-5A43-804E-74169CB3EFD9}" srcOrd="0" destOrd="0" presId="urn:microsoft.com/office/officeart/2005/8/layout/list1"/>
    <dgm:cxn modelId="{415340C9-79B0-C14E-A871-0E25A07F2100}" type="presParOf" srcId="{A38DBFDD-27B1-B44B-A98B-D94BD646FB5C}" destId="{3C2A2DEB-D442-4543-B4B6-69F2E1DACC4D}" srcOrd="1" destOrd="0" presId="urn:microsoft.com/office/officeart/2005/8/layout/list1"/>
    <dgm:cxn modelId="{788A85D1-4239-D24E-9C37-B1CB7585F29F}" type="presParOf" srcId="{C70A1F4B-B304-FE4B-8D8A-DE138B9A9F13}" destId="{BFCF207B-0A3D-064C-9045-BB3C88DD7CBF}" srcOrd="1" destOrd="0" presId="urn:microsoft.com/office/officeart/2005/8/layout/list1"/>
    <dgm:cxn modelId="{6EE428AD-F2FC-4E4C-A825-5EB99B478E24}" type="presParOf" srcId="{C70A1F4B-B304-FE4B-8D8A-DE138B9A9F13}" destId="{AC67F6CB-AF17-5B40-B0A1-BAD33BCDBE23}" srcOrd="2" destOrd="0" presId="urn:microsoft.com/office/officeart/2005/8/layout/list1"/>
    <dgm:cxn modelId="{FA757C8E-7638-A34D-88F3-740E0A6C6289}" type="presParOf" srcId="{C70A1F4B-B304-FE4B-8D8A-DE138B9A9F13}" destId="{EAA50E03-418F-044C-958E-CA67EF0C25E5}" srcOrd="3" destOrd="0" presId="urn:microsoft.com/office/officeart/2005/8/layout/list1"/>
    <dgm:cxn modelId="{BEA18868-C3CF-194A-8D5C-F3784D3AB3B8}" type="presParOf" srcId="{C70A1F4B-B304-FE4B-8D8A-DE138B9A9F13}" destId="{016CCCC5-F401-CC42-A2D0-5350A51FA659}" srcOrd="4" destOrd="0" presId="urn:microsoft.com/office/officeart/2005/8/layout/list1"/>
    <dgm:cxn modelId="{D37CD338-730E-114E-AF05-D330D67805A2}" type="presParOf" srcId="{016CCCC5-F401-CC42-A2D0-5350A51FA659}" destId="{79E65FFB-9F28-7743-A87A-24B4992583BF}" srcOrd="0" destOrd="0" presId="urn:microsoft.com/office/officeart/2005/8/layout/list1"/>
    <dgm:cxn modelId="{0E0CF521-8F93-8D4B-84CC-624DE88820F6}" type="presParOf" srcId="{016CCCC5-F401-CC42-A2D0-5350A51FA659}" destId="{5D0D86A4-C6E4-CF4E-9F1C-CAFC6B91B562}" srcOrd="1" destOrd="0" presId="urn:microsoft.com/office/officeart/2005/8/layout/list1"/>
    <dgm:cxn modelId="{59F664EC-E225-8546-86F6-C7D1F3D19818}" type="presParOf" srcId="{C70A1F4B-B304-FE4B-8D8A-DE138B9A9F13}" destId="{6B5F9E92-BC95-2A4E-A39A-AEFDF01E0BA3}" srcOrd="5" destOrd="0" presId="urn:microsoft.com/office/officeart/2005/8/layout/list1"/>
    <dgm:cxn modelId="{E9027636-D588-8542-9D36-565BE69A202B}" type="presParOf" srcId="{C70A1F4B-B304-FE4B-8D8A-DE138B9A9F13}" destId="{48317DF8-12E0-BD40-BDE1-9D256F8BE6B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55674-B8D3-0540-8F6C-4D6309BD95BD}">
      <dsp:nvSpPr>
        <dsp:cNvPr id="0" name=""/>
        <dsp:cNvSpPr/>
      </dsp:nvSpPr>
      <dsp:spPr>
        <a:xfrm>
          <a:off x="3879" y="0"/>
          <a:ext cx="3392562" cy="352299"/>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l" defTabSz="800100">
            <a:lnSpc>
              <a:spcPct val="90000"/>
            </a:lnSpc>
            <a:spcBef>
              <a:spcPct val="0"/>
            </a:spcBef>
            <a:spcAft>
              <a:spcPct val="35000"/>
            </a:spcAft>
            <a:buNone/>
          </a:pPr>
          <a:r>
            <a:rPr lang="en-US" sz="1800" kern="1200" dirty="0"/>
            <a:t>1. Development</a:t>
          </a:r>
        </a:p>
      </dsp:txBody>
      <dsp:txXfrm>
        <a:off x="3879" y="0"/>
        <a:ext cx="3304487" cy="352299"/>
      </dsp:txXfrm>
    </dsp:sp>
    <dsp:sp modelId="{20ABEF96-C926-9943-896E-96621522DA88}">
      <dsp:nvSpPr>
        <dsp:cNvPr id="0" name=""/>
        <dsp:cNvSpPr/>
      </dsp:nvSpPr>
      <dsp:spPr>
        <a:xfrm>
          <a:off x="2717930" y="0"/>
          <a:ext cx="3392562" cy="352299"/>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l" defTabSz="800100">
            <a:lnSpc>
              <a:spcPct val="90000"/>
            </a:lnSpc>
            <a:spcBef>
              <a:spcPct val="0"/>
            </a:spcBef>
            <a:spcAft>
              <a:spcPct val="35000"/>
            </a:spcAft>
            <a:buNone/>
          </a:pPr>
          <a:r>
            <a:rPr lang="en-US" sz="1800" kern="1200" dirty="0"/>
            <a:t>2. Test</a:t>
          </a:r>
        </a:p>
      </dsp:txBody>
      <dsp:txXfrm>
        <a:off x="2894080" y="0"/>
        <a:ext cx="3040263" cy="352299"/>
      </dsp:txXfrm>
    </dsp:sp>
    <dsp:sp modelId="{D1F09E0B-54AA-AA4F-BB26-FC5194AE67E4}">
      <dsp:nvSpPr>
        <dsp:cNvPr id="0" name=""/>
        <dsp:cNvSpPr/>
      </dsp:nvSpPr>
      <dsp:spPr>
        <a:xfrm>
          <a:off x="5431980" y="0"/>
          <a:ext cx="3392562" cy="352299"/>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l" defTabSz="800100">
            <a:lnSpc>
              <a:spcPct val="90000"/>
            </a:lnSpc>
            <a:spcBef>
              <a:spcPct val="0"/>
            </a:spcBef>
            <a:spcAft>
              <a:spcPct val="35000"/>
            </a:spcAft>
            <a:buNone/>
          </a:pPr>
          <a:r>
            <a:rPr lang="en-US" sz="1800" kern="1200" dirty="0"/>
            <a:t>3. Stage / Production</a:t>
          </a:r>
        </a:p>
      </dsp:txBody>
      <dsp:txXfrm>
        <a:off x="5608130" y="0"/>
        <a:ext cx="3040263" cy="35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7F6CB-AF17-5B40-B0A1-BAD33BCDBE23}">
      <dsp:nvSpPr>
        <dsp:cNvPr id="0" name=""/>
        <dsp:cNvSpPr/>
      </dsp:nvSpPr>
      <dsp:spPr>
        <a:xfrm>
          <a:off x="0" y="332649"/>
          <a:ext cx="8643938" cy="1275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866" tIns="374904" rIns="67086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Define Container, their contents and how they work together once</a:t>
          </a:r>
        </a:p>
        <a:p>
          <a:pPr marL="171450" lvl="1" indent="-171450" algn="l" defTabSz="800100" rtl="0">
            <a:lnSpc>
              <a:spcPct val="90000"/>
            </a:lnSpc>
            <a:spcBef>
              <a:spcPct val="0"/>
            </a:spcBef>
            <a:spcAft>
              <a:spcPct val="15000"/>
            </a:spcAft>
            <a:buChar char="•"/>
          </a:pPr>
          <a:r>
            <a:rPr lang="en-US" sz="1800" kern="1200" dirty="0"/>
            <a:t>Deploy the same images in </a:t>
          </a:r>
          <a:r>
            <a:rPr lang="en-US" sz="1800" kern="1200" dirty="0" err="1"/>
            <a:t>Dev</a:t>
          </a:r>
          <a:r>
            <a:rPr lang="en-US" sz="1800" kern="1200" dirty="0"/>
            <a:t>, Pre-Prod and Production across Platforms</a:t>
          </a:r>
        </a:p>
      </dsp:txBody>
      <dsp:txXfrm>
        <a:off x="0" y="332649"/>
        <a:ext cx="8643938" cy="1275750"/>
      </dsp:txXfrm>
    </dsp:sp>
    <dsp:sp modelId="{3C2A2DEB-D442-4543-B4B6-69F2E1DACC4D}">
      <dsp:nvSpPr>
        <dsp:cNvPr id="0" name=""/>
        <dsp:cNvSpPr/>
      </dsp:nvSpPr>
      <dsp:spPr>
        <a:xfrm>
          <a:off x="432196" y="66969"/>
          <a:ext cx="6050756"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704" tIns="0" rIns="228704" bIns="0" numCol="1" spcCol="1270" anchor="ctr" anchorCtr="0">
          <a:noAutofit/>
        </a:bodyPr>
        <a:lstStyle/>
        <a:p>
          <a:pPr marL="0" lvl="0" indent="0" algn="l" defTabSz="800100" rtl="0">
            <a:lnSpc>
              <a:spcPct val="90000"/>
            </a:lnSpc>
            <a:spcBef>
              <a:spcPct val="0"/>
            </a:spcBef>
            <a:spcAft>
              <a:spcPct val="35000"/>
            </a:spcAft>
            <a:buNone/>
          </a:pPr>
          <a:r>
            <a:rPr lang="en-US" sz="1800" kern="1200" dirty="0"/>
            <a:t>One solution from </a:t>
          </a:r>
          <a:r>
            <a:rPr lang="en-US" sz="1800" kern="1200" dirty="0" err="1"/>
            <a:t>Dev</a:t>
          </a:r>
          <a:r>
            <a:rPr lang="en-US" sz="1800" kern="1200" dirty="0"/>
            <a:t> -&gt; Production</a:t>
          </a:r>
        </a:p>
      </dsp:txBody>
      <dsp:txXfrm>
        <a:off x="458135" y="92908"/>
        <a:ext cx="5998878" cy="479482"/>
      </dsp:txXfrm>
    </dsp:sp>
    <dsp:sp modelId="{48317DF8-12E0-BD40-BDE1-9D256F8BE6B1}">
      <dsp:nvSpPr>
        <dsp:cNvPr id="0" name=""/>
        <dsp:cNvSpPr/>
      </dsp:nvSpPr>
      <dsp:spPr>
        <a:xfrm>
          <a:off x="0" y="1971280"/>
          <a:ext cx="8643938" cy="158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0866" tIns="374904" rIns="67086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Ops define the whitelisted images, security policies etc.</a:t>
          </a:r>
        </a:p>
        <a:p>
          <a:pPr marL="171450" lvl="1" indent="-171450" algn="l" defTabSz="800100" rtl="0">
            <a:lnSpc>
              <a:spcPct val="90000"/>
            </a:lnSpc>
            <a:spcBef>
              <a:spcPct val="0"/>
            </a:spcBef>
            <a:spcAft>
              <a:spcPct val="15000"/>
            </a:spcAft>
            <a:buChar char="•"/>
          </a:pPr>
          <a:r>
            <a:rPr lang="en-US" sz="1800" kern="1200" dirty="0" err="1"/>
            <a:t>Dev</a:t>
          </a:r>
          <a:r>
            <a:rPr lang="en-US" sz="1800" kern="1200" dirty="0"/>
            <a:t> use approved images to build upon</a:t>
          </a:r>
        </a:p>
        <a:p>
          <a:pPr marL="171450" lvl="1" indent="-171450" algn="l" defTabSz="800100" rtl="0">
            <a:lnSpc>
              <a:spcPct val="90000"/>
            </a:lnSpc>
            <a:spcBef>
              <a:spcPct val="0"/>
            </a:spcBef>
            <a:spcAft>
              <a:spcPct val="15000"/>
            </a:spcAft>
            <a:buChar char="•"/>
          </a:pPr>
          <a:r>
            <a:rPr lang="en-US" sz="1800" kern="1200" dirty="0"/>
            <a:t>Eliminate the complexity (and cost) of deployment</a:t>
          </a:r>
        </a:p>
        <a:p>
          <a:pPr marL="171450" lvl="1" indent="-171450" algn="l" defTabSz="800100" rtl="0">
            <a:lnSpc>
              <a:spcPct val="90000"/>
            </a:lnSpc>
            <a:spcBef>
              <a:spcPct val="0"/>
            </a:spcBef>
            <a:spcAft>
              <a:spcPct val="15000"/>
            </a:spcAft>
            <a:buChar char="•"/>
          </a:pPr>
          <a:r>
            <a:rPr lang="en-US" sz="1800" kern="1200" dirty="0"/>
            <a:t>Scale up &amp; down in a Flexible and Simple way</a:t>
          </a:r>
        </a:p>
      </dsp:txBody>
      <dsp:txXfrm>
        <a:off x="0" y="1971280"/>
        <a:ext cx="8643938" cy="1587600"/>
      </dsp:txXfrm>
    </dsp:sp>
    <dsp:sp modelId="{5D0D86A4-C6E4-CF4E-9F1C-CAFC6B91B562}">
      <dsp:nvSpPr>
        <dsp:cNvPr id="0" name=""/>
        <dsp:cNvSpPr/>
      </dsp:nvSpPr>
      <dsp:spPr>
        <a:xfrm>
          <a:off x="432196" y="1705600"/>
          <a:ext cx="6050756"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704" tIns="0" rIns="228704" bIns="0" numCol="1" spcCol="1270" anchor="ctr" anchorCtr="0">
          <a:noAutofit/>
        </a:bodyPr>
        <a:lstStyle/>
        <a:p>
          <a:pPr marL="0" lvl="0" indent="0" algn="l" defTabSz="800100" rtl="0">
            <a:lnSpc>
              <a:spcPct val="90000"/>
            </a:lnSpc>
            <a:spcBef>
              <a:spcPct val="0"/>
            </a:spcBef>
            <a:spcAft>
              <a:spcPct val="35000"/>
            </a:spcAft>
            <a:buNone/>
          </a:pPr>
          <a:r>
            <a:rPr lang="en-US" sz="1800" kern="1200" dirty="0"/>
            <a:t>Running </a:t>
          </a:r>
          <a:r>
            <a:rPr lang="en-US" sz="1800" kern="1200" dirty="0" err="1"/>
            <a:t>Docker</a:t>
          </a:r>
          <a:r>
            <a:rPr lang="en-US" sz="1800" kern="1200" dirty="0"/>
            <a:t> &amp; Database in Production</a:t>
          </a:r>
        </a:p>
      </dsp:txBody>
      <dsp:txXfrm>
        <a:off x="458135" y="1731539"/>
        <a:ext cx="599887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946B94C-4A3D-4AF1-AC8E-55C1499DD7A7}" type="datetimeFigureOut">
              <a:rPr lang="en-US"/>
              <a:pPr>
                <a:defRPr/>
              </a:pPr>
              <a:t>11/15/2017</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78A7462-D136-4E06-980E-2471C422476A}" type="slidenum">
              <a:rPr lang="en-US"/>
              <a:pPr>
                <a:defRPr/>
              </a:pPr>
              <a:t>‹#›</a:t>
            </a:fld>
            <a:endParaRPr lang="en-US" dirty="0"/>
          </a:p>
        </p:txBody>
      </p:sp>
    </p:spTree>
    <p:extLst>
      <p:ext uri="{BB962C8B-B14F-4D97-AF65-F5344CB8AC3E}">
        <p14:creationId xmlns:p14="http://schemas.microsoft.com/office/powerpoint/2010/main" val="653089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17657F3-D444-4401-AA45-6B607A65628A}" type="datetimeFigureOut">
              <a:rPr lang="en-US"/>
              <a:pPr>
                <a:defRPr/>
              </a:pPr>
              <a:t>11/15/2017</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26B03C0-24EC-4AF5-9D25-1D79F98923E0}" type="slidenum">
              <a:rPr lang="en-US"/>
              <a:pPr>
                <a:defRPr/>
              </a:pPr>
              <a:t>‹#›</a:t>
            </a:fld>
            <a:endParaRPr lang="en-US" dirty="0"/>
          </a:p>
        </p:txBody>
      </p:sp>
    </p:spTree>
    <p:extLst>
      <p:ext uri="{BB962C8B-B14F-4D97-AF65-F5344CB8AC3E}">
        <p14:creationId xmlns:p14="http://schemas.microsoft.com/office/powerpoint/2010/main" val="37040153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a:t>
            </a:fld>
            <a:endParaRPr lang="en-US" dirty="0"/>
          </a:p>
        </p:txBody>
      </p:sp>
    </p:spTree>
    <p:extLst>
      <p:ext uri="{BB962C8B-B14F-4D97-AF65-F5344CB8AC3E}">
        <p14:creationId xmlns:p14="http://schemas.microsoft.com/office/powerpoint/2010/main" val="63826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24</a:t>
            </a:fld>
            <a:endParaRPr lang="en-US" dirty="0"/>
          </a:p>
        </p:txBody>
      </p:sp>
    </p:spTree>
    <p:extLst>
      <p:ext uri="{BB962C8B-B14F-4D97-AF65-F5344CB8AC3E}">
        <p14:creationId xmlns:p14="http://schemas.microsoft.com/office/powerpoint/2010/main" val="183799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Our company product strategy is focused</a:t>
            </a:r>
            <a:r>
              <a:rPr lang="en-US" baseline="0" dirty="0"/>
              <a:t> on delivering value both as an open source offering and innovate as a provider of commercial solutions.</a:t>
            </a:r>
            <a:endParaRPr lang="en-US" dirty="0"/>
          </a:p>
        </p:txBody>
      </p:sp>
      <p:sp>
        <p:nvSpPr>
          <p:cNvPr id="4" name="Slide Number Placeholder 3"/>
          <p:cNvSpPr>
            <a:spLocks noGrp="1"/>
          </p:cNvSpPr>
          <p:nvPr>
            <p:ph type="sldNum" sz="quarter" idx="10"/>
          </p:nvPr>
        </p:nvSpPr>
        <p:spPr/>
        <p:txBody>
          <a:bodyPr/>
          <a:lstStyle/>
          <a:p>
            <a:fld id="{E3CEA69F-DF04-4A61-8B5A-65818C67B300}" type="slidenum">
              <a:rPr lang="en-US" smtClean="0"/>
              <a:t>26</a:t>
            </a:fld>
            <a:endParaRPr lang="en-US"/>
          </a:p>
        </p:txBody>
      </p:sp>
    </p:spTree>
    <p:extLst>
      <p:ext uri="{BB962C8B-B14F-4D97-AF65-F5344CB8AC3E}">
        <p14:creationId xmlns:p14="http://schemas.microsoft.com/office/powerpoint/2010/main" val="41496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171450" indent="-171450">
              <a:buFont typeface="Arial"/>
              <a:buChar char="•"/>
            </a:pPr>
            <a:r>
              <a:rPr lang="en-US" dirty="0"/>
              <a:t>Shared nothing architecture, there is no reliance on a single node for configuration, state, management etc.</a:t>
            </a:r>
          </a:p>
          <a:p>
            <a:pPr marL="171450" indent="-171450">
              <a:buFont typeface="Arial"/>
              <a:buChar char="•"/>
            </a:pPr>
            <a:r>
              <a:rPr lang="en-US" dirty="0"/>
              <a:t>Automatic hashing of keys across the cluster (using the RIPEMD-160 collision free algorithm) with Smart Partitions™</a:t>
            </a:r>
          </a:p>
          <a:p>
            <a:pPr marL="171450" indent="-171450">
              <a:buFont typeface="Arial"/>
              <a:buChar char="•"/>
            </a:pPr>
            <a:r>
              <a:rPr lang="en-US" dirty="0"/>
              <a:t>Automatic healing of the cluster as nodes enter and leave the cluster, including automatic rebalancing</a:t>
            </a:r>
          </a:p>
          <a:p>
            <a:pPr marL="171450" indent="-171450">
              <a:buFont typeface="Arial"/>
              <a:buChar char="•"/>
            </a:pPr>
            <a:r>
              <a:rPr lang="en-US" dirty="0"/>
              <a:t>Automatic discovery of the cluster topology with </a:t>
            </a:r>
            <a:r>
              <a:rPr lang="en-US" dirty="0" err="1"/>
              <a:t>Aerospike</a:t>
            </a:r>
            <a:r>
              <a:rPr lang="en-US" dirty="0"/>
              <a:t> Smart Client™ for all the populate languages and frameworks</a:t>
            </a:r>
          </a:p>
          <a:p>
            <a:pPr marL="171450" indent="-171450">
              <a:buFont typeface="Arial"/>
              <a:buChar char="•"/>
            </a:pPr>
            <a:r>
              <a:rPr lang="en-US" dirty="0"/>
              <a:t>Automatic replication of data across nodes with a customizable replication factor</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31</a:t>
            </a:fld>
            <a:endParaRPr lang="en-US" dirty="0"/>
          </a:p>
        </p:txBody>
      </p:sp>
    </p:spTree>
    <p:extLst>
      <p:ext uri="{BB962C8B-B14F-4D97-AF65-F5344CB8AC3E}">
        <p14:creationId xmlns:p14="http://schemas.microsoft.com/office/powerpoint/2010/main" val="90622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47</a:t>
            </a:fld>
            <a:endParaRPr lang="en-US" dirty="0"/>
          </a:p>
        </p:txBody>
      </p:sp>
    </p:spTree>
    <p:extLst>
      <p:ext uri="{BB962C8B-B14F-4D97-AF65-F5344CB8AC3E}">
        <p14:creationId xmlns:p14="http://schemas.microsoft.com/office/powerpoint/2010/main" val="3951676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48</a:t>
            </a:fld>
            <a:endParaRPr lang="en-US" dirty="0"/>
          </a:p>
        </p:txBody>
      </p:sp>
    </p:spTree>
    <p:extLst>
      <p:ext uri="{BB962C8B-B14F-4D97-AF65-F5344CB8AC3E}">
        <p14:creationId xmlns:p14="http://schemas.microsoft.com/office/powerpoint/2010/main" val="95164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Benefits</a:t>
            </a:r>
          </a:p>
          <a:p>
            <a:pPr marL="285750" indent="-285750">
              <a:buFont typeface="Arial"/>
              <a:buChar char="•"/>
            </a:pPr>
            <a:r>
              <a:rPr lang="en-US" sz="1200" dirty="0">
                <a:latin typeface="Arial" panose="020B0604020202020204" pitchFamily="34" charset="0"/>
                <a:cs typeface="Arial" panose="020B0604020202020204" pitchFamily="34" charset="0"/>
              </a:rPr>
              <a:t>Frictionless portability from </a:t>
            </a:r>
            <a:r>
              <a:rPr lang="en-US" sz="1200" dirty="0" err="1">
                <a:latin typeface="Arial" panose="020B0604020202020204" pitchFamily="34" charset="0"/>
                <a:cs typeface="Arial" panose="020B0604020202020204" pitchFamily="34" charset="0"/>
              </a:rPr>
              <a:t>dev</a:t>
            </a:r>
            <a:r>
              <a:rPr lang="en-US" sz="1200" dirty="0">
                <a:latin typeface="Arial" panose="020B0604020202020204" pitchFamily="34" charset="0"/>
                <a:cs typeface="Arial" panose="020B0604020202020204" pitchFamily="34" charset="0"/>
              </a:rPr>
              <a:t> to test</a:t>
            </a:r>
          </a:p>
          <a:p>
            <a:pPr marL="285750" indent="-285750">
              <a:buFont typeface="Arial"/>
              <a:buChar char="•"/>
            </a:pPr>
            <a:r>
              <a:rPr lang="en-US" sz="1200" dirty="0">
                <a:latin typeface="Arial" panose="020B0604020202020204" pitchFamily="34" charset="0"/>
                <a:cs typeface="Arial" panose="020B0604020202020204" pitchFamily="34" charset="0"/>
              </a:rPr>
              <a:t>Faster cycle times</a:t>
            </a:r>
          </a:p>
          <a:p>
            <a:pPr marL="285750" indent="-285750">
              <a:buFont typeface="Arial"/>
              <a:buChar char="•"/>
            </a:pPr>
            <a:r>
              <a:rPr lang="en-US" sz="1200" dirty="0">
                <a:latin typeface="Arial" panose="020B0604020202020204" pitchFamily="34" charset="0"/>
                <a:cs typeface="Arial" panose="020B0604020202020204" pitchFamily="34" charset="0"/>
              </a:rPr>
              <a:t>Higher quality releases</a:t>
            </a:r>
          </a:p>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E3CEA69F-DF04-4A61-8B5A-65818C67B300}" type="slidenum">
              <a:rPr lang="en-US" smtClean="0"/>
              <a:t>3</a:t>
            </a:fld>
            <a:endParaRPr lang="en-US"/>
          </a:p>
        </p:txBody>
      </p:sp>
    </p:spTree>
    <p:extLst>
      <p:ext uri="{BB962C8B-B14F-4D97-AF65-F5344CB8AC3E}">
        <p14:creationId xmlns:p14="http://schemas.microsoft.com/office/powerpoint/2010/main" val="17319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endParaRPr lang="en-US" dirty="0"/>
          </a:p>
          <a:p>
            <a:r>
              <a:rPr lang="en-US" dirty="0"/>
              <a:t>All</a:t>
            </a:r>
            <a:r>
              <a:rPr lang="en-US" baseline="0" dirty="0"/>
              <a:t> of the above challenges</a:t>
            </a:r>
          </a:p>
          <a:p>
            <a:endParaRPr lang="en-US" baseline="0" dirty="0"/>
          </a:p>
          <a:p>
            <a:r>
              <a:rPr lang="en-US" baseline="0" dirty="0"/>
              <a:t>If you use Relational, must use cache and you compromise the value of  RDBMS = Consistency &amp; durability issues as well</a:t>
            </a:r>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5</a:t>
            </a:fld>
            <a:endParaRPr lang="en-US" dirty="0"/>
          </a:p>
        </p:txBody>
      </p:sp>
    </p:spTree>
    <p:extLst>
      <p:ext uri="{BB962C8B-B14F-4D97-AF65-F5344CB8AC3E}">
        <p14:creationId xmlns:p14="http://schemas.microsoft.com/office/powerpoint/2010/main" val="101646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8288" y="344488"/>
            <a:ext cx="3497262" cy="1968500"/>
          </a:xfrm>
        </p:spPr>
      </p:sp>
      <p:sp>
        <p:nvSpPr>
          <p:cNvPr id="3" name="Notes Placeholder 2"/>
          <p:cNvSpPr>
            <a:spLocks noGrp="1"/>
          </p:cNvSpPr>
          <p:nvPr>
            <p:ph type="body" idx="1"/>
          </p:nvPr>
        </p:nvSpPr>
        <p:spPr/>
        <p:txBody>
          <a:bodyPr/>
          <a:lstStyle/>
          <a:p>
            <a:r>
              <a:rPr lang="en-US" b="1" dirty="0"/>
              <a:t>Data Storage Layer</a:t>
            </a:r>
          </a:p>
          <a:p>
            <a:r>
              <a:rPr lang="en-US" dirty="0"/>
              <a:t>Aerospike is a key-value store with schema-less data model. Data is organized into policy containers called namespaces, semantically similar to databases in an RDBMS system. Within a namespace, data is subdivided into sets (similar to tables) and records (similar to rows). Each record has an indexed key that is unique in the set, and one or more named bins (similar to columns) that hold values associated with the record.</a:t>
            </a:r>
          </a:p>
          <a:p>
            <a:endParaRPr lang="en-US" dirty="0"/>
          </a:p>
          <a:p>
            <a:r>
              <a:rPr lang="en-US" dirty="0"/>
              <a:t>Sets and bins do not need to be defined up front, but can be added during run-time for maximum flexibility.</a:t>
            </a:r>
          </a:p>
          <a:p>
            <a:r>
              <a:rPr lang="en-US" dirty="0"/>
              <a:t>Values in bins are strongly typed, and can include any of supported data-types. Bins themselves are not typed, so different records could have the same bin with values of different types.</a:t>
            </a:r>
          </a:p>
          <a:p>
            <a:r>
              <a:rPr lang="en-US" dirty="0"/>
              <a:t>Indexes ( primary keys and secondary keys ) are stored in RAM for ultra-fast access and values can be stored either in RAM or more cost-effectively on SSDs. Each namespace can be configured separately, so small namespaces can take advantage of DRAM and larger ones gain the cost benefits of SSDs.</a:t>
            </a:r>
          </a:p>
          <a:p>
            <a:endParaRPr lang="en-US" dirty="0"/>
          </a:p>
          <a:p>
            <a:r>
              <a:rPr lang="en-US" dirty="0"/>
              <a:t>The Data Layer was particularly designed for speed and a dramatic reduction in hardware costs. It can operate all in-memory, eliminating the need for a caching layer or it can take advantage of unique optimizations for flash storage. In either case, data is never lost.</a:t>
            </a:r>
          </a:p>
          <a:p>
            <a:endParaRPr lang="en-US" dirty="0"/>
          </a:p>
          <a:p>
            <a:pPr marL="171428" indent="-171428">
              <a:buFont typeface="Arial"/>
              <a:buChar char="•"/>
            </a:pPr>
            <a:r>
              <a:rPr lang="en-US" dirty="0"/>
              <a:t>100 Million keys take up only 6.4GB. Although keys have no size limitations, each key is efficiently stored in just 64 bytes.</a:t>
            </a:r>
          </a:p>
          <a:p>
            <a:pPr marL="171428" indent="-171428">
              <a:buFont typeface="Arial"/>
              <a:buChar char="•"/>
            </a:pPr>
            <a:r>
              <a:rPr lang="en-US" dirty="0"/>
              <a:t>Native, multi-threaded, multi-core Flash I/O and an Aerospike log structured file system take advantage of low level SSD read and write patterns. In addition, writes to disk are performed in large blocks to minimize latency. This mechanism bypasses the standard file system, historically tuned to rotational disks.</a:t>
            </a:r>
          </a:p>
          <a:p>
            <a:pPr marL="171428" indent="-171428">
              <a:buFont typeface="Arial"/>
              <a:buChar char="•"/>
            </a:pPr>
            <a:r>
              <a:rPr lang="en-US" dirty="0"/>
              <a:t>Also built-in are a Smart Defragmenter and Intelligent Evictor . These processes work together to ensure that there is space in RAM and that data is never lost and safely written to disk.</a:t>
            </a:r>
          </a:p>
          <a:p>
            <a:pPr marL="628568" lvl="1" indent="-171428">
              <a:buFont typeface="Arial"/>
              <a:buChar char="•"/>
            </a:pPr>
            <a:r>
              <a:rPr lang="en-US" dirty="0"/>
              <a:t>The Defragmenter tracks the number of active records in each block and reclaims blocks that fall below a minimum level of use.</a:t>
            </a:r>
          </a:p>
          <a:p>
            <a:pPr marL="628568" lvl="1" indent="-171428">
              <a:buFont typeface="Arial"/>
              <a:buChar char="•"/>
            </a:pPr>
            <a:r>
              <a:rPr lang="en-US" dirty="0"/>
              <a:t>The Evictor removes expired records and reclaims memory if the system gets beyond a set high water mark. Expiration times are configured per namespace, the age of a record is calculated from the last time it was modified, the application can override the default lifetime at any time and specify that a record should never be evicted.</a:t>
            </a: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15</a:t>
            </a:fld>
            <a:endParaRPr lang="en-US" dirty="0"/>
          </a:p>
        </p:txBody>
      </p:sp>
    </p:spTree>
    <p:extLst>
      <p:ext uri="{BB962C8B-B14F-4D97-AF65-F5344CB8AC3E}">
        <p14:creationId xmlns:p14="http://schemas.microsoft.com/office/powerpoint/2010/main" val="32175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914401" y="3257550"/>
            <a:ext cx="7315200" cy="3086100"/>
          </a:xfrm>
          <a:prstGeom prst="rect">
            <a:avLst/>
          </a:prstGeom>
        </p:spPr>
        <p:txBody>
          <a:bodyPr lIns="94213" tIns="94213" rIns="94213" bIns="94213" anchor="t" anchorCtr="0">
            <a:noAutofit/>
          </a:bodyPr>
          <a:lstStyle/>
          <a:p>
            <a:pPr>
              <a:spcBef>
                <a:spcPts val="0"/>
              </a:spcBef>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914401" y="3257550"/>
            <a:ext cx="7315200" cy="3086100"/>
          </a:xfrm>
          <a:prstGeom prst="rect">
            <a:avLst/>
          </a:prstGeom>
        </p:spPr>
        <p:txBody>
          <a:bodyPr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03" fontAlgn="auto">
              <a:spcBef>
                <a:spcPts val="0"/>
              </a:spcBef>
              <a:spcAft>
                <a:spcPts val="0"/>
              </a:spcAft>
              <a:defRPr/>
            </a:pPr>
            <a:fld id="{626B03C0-24EC-4AF5-9D25-1D79F98923E0}" type="slidenum">
              <a:rPr lang="en-US" sz="1800" kern="0">
                <a:solidFill>
                  <a:sysClr val="windowText" lastClr="000000"/>
                </a:solidFill>
              </a:rPr>
              <a:pPr defTabSz="914203" fontAlgn="auto">
                <a:spcBef>
                  <a:spcPts val="0"/>
                </a:spcBef>
                <a:spcAft>
                  <a:spcPts val="0"/>
                </a:spcAft>
                <a:defRPr/>
              </a:pPr>
              <a:t>21</a:t>
            </a:fld>
            <a:endParaRPr lang="en-US" sz="1800" kern="0" dirty="0">
              <a:solidFill>
                <a:sysClr val="windowText" lastClr="000000"/>
              </a:solidFill>
            </a:endParaRPr>
          </a:p>
        </p:txBody>
      </p:sp>
    </p:spTree>
    <p:extLst>
      <p:ext uri="{BB962C8B-B14F-4D97-AF65-F5344CB8AC3E}">
        <p14:creationId xmlns:p14="http://schemas.microsoft.com/office/powerpoint/2010/main" val="214632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5698" y="514872"/>
            <a:ext cx="8052606" cy="2570881"/>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26B03C0-24EC-4AF5-9D25-1D79F98923E0}"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1051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S PGothic" pitchFamily="34" charset="-128"/>
                <a:cs typeface="MS PGothic" charset="0"/>
              </a:rPr>
              <a:t>As data grows and </a:t>
            </a:r>
            <a:r>
              <a:rPr lang="en-US" sz="1200" b="1" kern="1200" dirty="0">
                <a:solidFill>
                  <a:schemeClr val="tx1"/>
                </a:solidFill>
                <a:latin typeface="+mn-lt"/>
                <a:ea typeface="MS PGothic" pitchFamily="34" charset="-128"/>
                <a:cs typeface="MS PGothic" charset="0"/>
              </a:rPr>
              <a:t>transaction requirements </a:t>
            </a:r>
            <a:r>
              <a:rPr lang="en-US" sz="1200" b="0" kern="1200" dirty="0">
                <a:solidFill>
                  <a:schemeClr val="tx1"/>
                </a:solidFill>
                <a:latin typeface="+mn-lt"/>
                <a:ea typeface="MS PGothic" pitchFamily="34" charset="-128"/>
                <a:cs typeface="MS PGothic" charset="0"/>
              </a:rPr>
              <a:t>increase to internet scale there is a need for a new database with an elastic architecture that delivers strong consistency as well as high performance.</a:t>
            </a:r>
          </a:p>
          <a:p>
            <a:r>
              <a:rPr lang="sk-SK" sz="1200" b="0" kern="1200" dirty="0">
                <a:solidFill>
                  <a:schemeClr val="tx1"/>
                </a:solidFill>
                <a:latin typeface="+mn-lt"/>
                <a:ea typeface="MS PGothic" pitchFamily="34" charset="-128"/>
                <a:cs typeface="MS PGothic" charset="0"/>
              </a:rPr>
              <a:t> </a:t>
            </a:r>
          </a:p>
          <a:p>
            <a:r>
              <a:rPr lang="sk-SK" sz="1200" b="0" kern="1200" dirty="0">
                <a:solidFill>
                  <a:schemeClr val="tx1"/>
                </a:solidFill>
                <a:latin typeface="+mn-lt"/>
                <a:ea typeface="MS PGothic" pitchFamily="34" charset="-128"/>
                <a:cs typeface="MS PGothic" charset="0"/>
              </a:rPr>
              <a:t>Traditional relational databases provide strong consistency, but without the performance to support new application requirements</a:t>
            </a:r>
            <a:r>
              <a:rPr lang="sk-SK" sz="1200" b="0" i="1" kern="1200" dirty="0">
                <a:solidFill>
                  <a:schemeClr val="tx1"/>
                </a:solidFill>
                <a:latin typeface="+mn-lt"/>
                <a:ea typeface="MS PGothic" pitchFamily="34" charset="-128"/>
                <a:cs typeface="MS PGothic" charset="0"/>
              </a:rPr>
              <a:t>, </a:t>
            </a:r>
            <a:r>
              <a:rPr lang="sk-SK" sz="1200" b="0" i="0" kern="1200" dirty="0">
                <a:solidFill>
                  <a:schemeClr val="tx1"/>
                </a:solidFill>
                <a:latin typeface="+mn-lt"/>
                <a:ea typeface="MS PGothic" pitchFamily="34" charset="-128"/>
                <a:cs typeface="MS PGothic" charset="0"/>
              </a:rPr>
              <a:t>whereas traditional NoSQL DB have prioritized</a:t>
            </a:r>
            <a:r>
              <a:rPr lang="sk-SK" sz="1200" b="0" i="0" kern="1200" baseline="0" dirty="0">
                <a:solidFill>
                  <a:schemeClr val="tx1"/>
                </a:solidFill>
                <a:latin typeface="+mn-lt"/>
                <a:ea typeface="MS PGothic" pitchFamily="34" charset="-128"/>
                <a:cs typeface="MS PGothic" charset="0"/>
              </a:rPr>
              <a:t> </a:t>
            </a:r>
            <a:r>
              <a:rPr lang="sk-SK" sz="1200" b="0" i="0" kern="1200" dirty="0">
                <a:solidFill>
                  <a:schemeClr val="tx1"/>
                </a:solidFill>
                <a:latin typeface="+mn-lt"/>
                <a:ea typeface="MS PGothic" pitchFamily="34" charset="-128"/>
                <a:cs typeface="MS PGothic" charset="0"/>
              </a:rPr>
              <a:t>performance over consistency</a:t>
            </a:r>
            <a:r>
              <a:rPr lang="sk-SK" sz="1200" b="0" i="1" kern="1200" dirty="0">
                <a:solidFill>
                  <a:schemeClr val="tx1"/>
                </a:solidFill>
                <a:latin typeface="+mn-lt"/>
                <a:ea typeface="MS PGothic" pitchFamily="34" charset="-128"/>
                <a:cs typeface="MS PGothic" charset="0"/>
              </a:rPr>
              <a:t>  - thus making them clearly not suitable for "source of truth", transactional uses, and for high fidelity analytic uses like risk computation.</a:t>
            </a:r>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23</a:t>
            </a:fld>
            <a:endParaRPr lang="en-US" dirty="0"/>
          </a:p>
        </p:txBody>
      </p:sp>
    </p:spTree>
    <p:extLst>
      <p:ext uri="{BB962C8B-B14F-4D97-AF65-F5344CB8AC3E}">
        <p14:creationId xmlns:p14="http://schemas.microsoft.com/office/powerpoint/2010/main" val="427863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60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Title 2"/>
          <p:cNvSpPr>
            <a:spLocks noGrp="1"/>
          </p:cNvSpPr>
          <p:nvPr>
            <p:ph type="title"/>
          </p:nvPr>
        </p:nvSpPr>
        <p:spPr>
          <a:xfrm>
            <a:off x="468310" y="25400"/>
            <a:ext cx="8167690" cy="728135"/>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49463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114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Title 2"/>
          <p:cNvSpPr>
            <a:spLocks noGrp="1"/>
          </p:cNvSpPr>
          <p:nvPr>
            <p:ph type="title"/>
          </p:nvPr>
        </p:nvSpPr>
        <p:spPr>
          <a:xfrm>
            <a:off x="468310" y="25400"/>
            <a:ext cx="8167690" cy="728135"/>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459839" y="838201"/>
            <a:ext cx="8091494" cy="39285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baseline="0">
                <a:solidFill>
                  <a:schemeClr val="tx1">
                    <a:lumMod val="50000"/>
                    <a:lumOff val="50000"/>
                  </a:schemeClr>
                </a:solidFill>
                <a:latin typeface="Arial"/>
                <a:cs typeface="Arial"/>
              </a:defRPr>
            </a:lvl1pPr>
            <a:lvl2pPr marL="448056" indent="-171450">
              <a:spcBef>
                <a:spcPts val="500"/>
              </a:spcBef>
              <a:buClr>
                <a:schemeClr val="bg1">
                  <a:lumMod val="65000"/>
                </a:schemeClr>
              </a:buClr>
              <a:buSzPct val="100000"/>
              <a:buFont typeface="Lucida Grande"/>
              <a:buChar char="■"/>
              <a:defRPr sz="1600" b="0" i="0" baseline="0">
                <a:solidFill>
                  <a:schemeClr val="tx1">
                    <a:lumMod val="50000"/>
                    <a:lumOff val="50000"/>
                  </a:schemeClr>
                </a:solidFill>
                <a:latin typeface="Arial"/>
                <a:cs typeface="Arial"/>
              </a:defRPr>
            </a:lvl2pPr>
            <a:lvl3pPr marL="813816" indent="-177800">
              <a:spcBef>
                <a:spcPts val="500"/>
              </a:spcBef>
              <a:buClr>
                <a:schemeClr val="bg1">
                  <a:lumMod val="65000"/>
                </a:schemeClr>
              </a:buClr>
              <a:buSzPct val="100000"/>
              <a:buFont typeface="Lucida Grande"/>
              <a:buChar char="■"/>
              <a:defRPr sz="1300" b="0" i="0" baseline="0">
                <a:solidFill>
                  <a:schemeClr val="tx1">
                    <a:lumMod val="50000"/>
                    <a:lumOff val="50000"/>
                  </a:schemeClr>
                </a:solidFill>
                <a:latin typeface="Arial"/>
                <a:cs typeface="Arial"/>
              </a:defRPr>
            </a:lvl3pPr>
            <a:lvl4pPr marL="1124712" indent="-115888">
              <a:spcBef>
                <a:spcPts val="500"/>
              </a:spcBef>
              <a:buClr>
                <a:schemeClr val="bg1">
                  <a:lumMod val="65000"/>
                </a:schemeClr>
              </a:buClr>
              <a:buSzPct val="100000"/>
              <a:buFont typeface="Lucida Grande"/>
              <a:buChar char="■"/>
              <a:defRPr sz="1100" b="0" i="0">
                <a:solidFill>
                  <a:schemeClr val="tx1">
                    <a:lumMod val="50000"/>
                    <a:lumOff val="50000"/>
                  </a:schemeClr>
                </a:solidFill>
                <a:latin typeface="Arial"/>
                <a:cs typeface="Arial"/>
              </a:defRPr>
            </a:lvl4pPr>
            <a:lvl5pPr marL="1490472" indent="-119063">
              <a:spcBef>
                <a:spcPts val="500"/>
              </a:spcBef>
              <a:buClr>
                <a:schemeClr val="bg1">
                  <a:lumMod val="65000"/>
                </a:schemeClr>
              </a:buClr>
              <a:buSzPct val="100000"/>
              <a:buFont typeface="Lucida Grande"/>
              <a:buChar char="■"/>
              <a:defRPr sz="800" b="0" i="0" baseline="0">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a:spLocks noGrp="1"/>
          </p:cNvSpPr>
          <p:nvPr>
            <p:ph type="title"/>
          </p:nvPr>
        </p:nvSpPr>
        <p:spPr>
          <a:xfrm>
            <a:off x="468307" y="16933"/>
            <a:ext cx="8074560" cy="736601"/>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826864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459843" y="838201"/>
            <a:ext cx="4201061" cy="39285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baseline="0">
                <a:solidFill>
                  <a:schemeClr val="tx1">
                    <a:lumMod val="50000"/>
                    <a:lumOff val="50000"/>
                  </a:schemeClr>
                </a:solidFill>
                <a:latin typeface="Arial"/>
                <a:cs typeface="Arial"/>
              </a:defRPr>
            </a:lvl1pPr>
            <a:lvl2pPr marL="448056" indent="-171450">
              <a:spcBef>
                <a:spcPts val="500"/>
              </a:spcBef>
              <a:buClr>
                <a:schemeClr val="bg1">
                  <a:lumMod val="65000"/>
                </a:schemeClr>
              </a:buClr>
              <a:buSzPct val="100000"/>
              <a:buFont typeface="Lucida Grande"/>
              <a:buChar char="■"/>
              <a:defRPr sz="1600" b="0" i="0" baseline="0">
                <a:solidFill>
                  <a:schemeClr val="tx1">
                    <a:lumMod val="50000"/>
                    <a:lumOff val="50000"/>
                  </a:schemeClr>
                </a:solidFill>
                <a:latin typeface="Arial"/>
                <a:cs typeface="Arial"/>
              </a:defRPr>
            </a:lvl2pPr>
            <a:lvl3pPr marL="813816" indent="-177800">
              <a:spcBef>
                <a:spcPts val="500"/>
              </a:spcBef>
              <a:buClr>
                <a:schemeClr val="bg1">
                  <a:lumMod val="65000"/>
                </a:schemeClr>
              </a:buClr>
              <a:buSzPct val="100000"/>
              <a:buFont typeface="Lucida Grande"/>
              <a:buChar char="■"/>
              <a:defRPr sz="1300" b="0" i="0" baseline="0">
                <a:solidFill>
                  <a:schemeClr val="tx1">
                    <a:lumMod val="50000"/>
                    <a:lumOff val="50000"/>
                  </a:schemeClr>
                </a:solidFill>
                <a:latin typeface="Arial"/>
                <a:cs typeface="Arial"/>
              </a:defRPr>
            </a:lvl3pPr>
            <a:lvl4pPr marL="1124712" indent="-115888">
              <a:spcBef>
                <a:spcPts val="500"/>
              </a:spcBef>
              <a:buClr>
                <a:schemeClr val="bg1">
                  <a:lumMod val="65000"/>
                </a:schemeClr>
              </a:buClr>
              <a:buSzPct val="100000"/>
              <a:buFont typeface="Lucida Grande"/>
              <a:buChar char="■"/>
              <a:defRPr sz="1100" b="0" i="0">
                <a:solidFill>
                  <a:schemeClr val="tx1">
                    <a:lumMod val="50000"/>
                    <a:lumOff val="50000"/>
                  </a:schemeClr>
                </a:solidFill>
                <a:latin typeface="Arial"/>
                <a:cs typeface="Arial"/>
              </a:defRPr>
            </a:lvl4pPr>
            <a:lvl5pPr marL="1490472" indent="-119063">
              <a:spcBef>
                <a:spcPts val="500"/>
              </a:spcBef>
              <a:buClr>
                <a:schemeClr val="bg1">
                  <a:lumMod val="65000"/>
                </a:schemeClr>
              </a:buClr>
              <a:buSzPct val="100000"/>
              <a:buFont typeface="Lucida Grande"/>
              <a:buChar char="■"/>
              <a:defRPr sz="800" b="0" i="0" baseline="0">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a:spLocks noGrp="1"/>
          </p:cNvSpPr>
          <p:nvPr>
            <p:ph type="title"/>
          </p:nvPr>
        </p:nvSpPr>
        <p:spPr>
          <a:xfrm>
            <a:off x="468307" y="16933"/>
            <a:ext cx="8074560" cy="736601"/>
          </a:xfrm>
          <a:prstGeom prst="rect">
            <a:avLst/>
          </a:prstGeom>
          <a:noFill/>
          <a:ln>
            <a:noFill/>
          </a:ln>
        </p:spPr>
        <p:txBody>
          <a:bodyPr vert="horz" anchor="ctr" anchorCtr="0"/>
          <a:lstStyle>
            <a:lvl1pPr algn="l">
              <a:defRPr sz="2100" b="0" i="0">
                <a:solidFill>
                  <a:schemeClr val="tx1"/>
                </a:solidFill>
                <a:latin typeface="Arial"/>
                <a:cs typeface="Arial"/>
              </a:defRPr>
            </a:lvl1pPr>
          </a:lstStyle>
          <a:p>
            <a:r>
              <a:rPr lang="en-US" dirty="0"/>
              <a:t>Click to edit Master title style</a:t>
            </a:r>
          </a:p>
        </p:txBody>
      </p:sp>
      <p:sp>
        <p:nvSpPr>
          <p:cNvPr id="6" name="Text Placeholder 3"/>
          <p:cNvSpPr>
            <a:spLocks noGrp="1"/>
          </p:cNvSpPr>
          <p:nvPr>
            <p:ph type="body" sz="quarter" idx="16"/>
          </p:nvPr>
        </p:nvSpPr>
        <p:spPr>
          <a:xfrm>
            <a:off x="4826004" y="838201"/>
            <a:ext cx="4203701" cy="39285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baseline="0">
                <a:solidFill>
                  <a:schemeClr val="tx1">
                    <a:lumMod val="50000"/>
                    <a:lumOff val="50000"/>
                  </a:schemeClr>
                </a:solidFill>
                <a:latin typeface="Arial"/>
                <a:cs typeface="Arial"/>
              </a:defRPr>
            </a:lvl1pPr>
            <a:lvl2pPr marL="448056" indent="-171450">
              <a:spcBef>
                <a:spcPts val="500"/>
              </a:spcBef>
              <a:buClr>
                <a:schemeClr val="bg1">
                  <a:lumMod val="65000"/>
                </a:schemeClr>
              </a:buClr>
              <a:buSzPct val="100000"/>
              <a:buFont typeface="Lucida Grande"/>
              <a:buChar char="■"/>
              <a:defRPr sz="1600" b="0" i="0" baseline="0">
                <a:solidFill>
                  <a:schemeClr val="tx1">
                    <a:lumMod val="50000"/>
                    <a:lumOff val="50000"/>
                  </a:schemeClr>
                </a:solidFill>
                <a:latin typeface="Arial"/>
                <a:cs typeface="Arial"/>
              </a:defRPr>
            </a:lvl2pPr>
            <a:lvl3pPr marL="813816" indent="-177800">
              <a:spcBef>
                <a:spcPts val="500"/>
              </a:spcBef>
              <a:buClr>
                <a:schemeClr val="bg1">
                  <a:lumMod val="65000"/>
                </a:schemeClr>
              </a:buClr>
              <a:buSzPct val="100000"/>
              <a:buFont typeface="Lucida Grande"/>
              <a:buChar char="■"/>
              <a:defRPr sz="1300" b="0" i="0" baseline="0">
                <a:solidFill>
                  <a:schemeClr val="tx1">
                    <a:lumMod val="50000"/>
                    <a:lumOff val="50000"/>
                  </a:schemeClr>
                </a:solidFill>
                <a:latin typeface="Arial"/>
                <a:cs typeface="Arial"/>
              </a:defRPr>
            </a:lvl3pPr>
            <a:lvl4pPr marL="1124712" indent="-115888">
              <a:spcBef>
                <a:spcPts val="500"/>
              </a:spcBef>
              <a:buClr>
                <a:schemeClr val="bg1">
                  <a:lumMod val="65000"/>
                </a:schemeClr>
              </a:buClr>
              <a:buSzPct val="100000"/>
              <a:buFont typeface="Lucida Grande"/>
              <a:buChar char="■"/>
              <a:defRPr sz="1100" b="0" i="0">
                <a:solidFill>
                  <a:schemeClr val="tx1">
                    <a:lumMod val="50000"/>
                    <a:lumOff val="50000"/>
                  </a:schemeClr>
                </a:solidFill>
                <a:latin typeface="Arial"/>
                <a:cs typeface="Arial"/>
              </a:defRPr>
            </a:lvl4pPr>
            <a:lvl5pPr marL="1490472" indent="-119063">
              <a:spcBef>
                <a:spcPts val="500"/>
              </a:spcBef>
              <a:buClr>
                <a:schemeClr val="bg1">
                  <a:lumMod val="65000"/>
                </a:schemeClr>
              </a:buClr>
              <a:buSzPct val="100000"/>
              <a:buFont typeface="Lucida Grande"/>
              <a:buChar char="■"/>
              <a:defRPr sz="800" b="0" i="0" baseline="0">
                <a:solidFill>
                  <a:schemeClr val="tx1">
                    <a:lumMod val="50000"/>
                    <a:lumOff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641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194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891" y="207982"/>
            <a:ext cx="8643937" cy="613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42891" y="971552"/>
            <a:ext cx="8643937" cy="362507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242887" y="4769267"/>
            <a:ext cx="2133600" cy="274320"/>
          </a:xfrm>
          <a:prstGeom prst="rect">
            <a:avLst/>
          </a:prstGeom>
        </p:spPr>
        <p:txBody>
          <a:bodyPr anchor="ctr"/>
          <a:lstStyle>
            <a:lvl1pPr>
              <a:defRPr sz="900">
                <a:solidFill>
                  <a:schemeClr val="bg2">
                    <a:lumMod val="50000"/>
                  </a:schemeClr>
                </a:solidFill>
                <a:latin typeface="Arial" panose="020B0604020202020204" pitchFamily="34" charset="0"/>
                <a:cs typeface="Arial" panose="020B0604020202020204" pitchFamily="34" charset="0"/>
              </a:defRPr>
            </a:lvl1pPr>
          </a:lstStyle>
          <a:p>
            <a:fld id="{D1EE7E6D-9797-4469-BFDF-091AD21B4874}" type="slidenum">
              <a:rPr lang="en-US" smtClean="0"/>
              <a:pPr/>
              <a:t>‹#›</a:t>
            </a:fld>
            <a:endParaRPr lang="en-US"/>
          </a:p>
        </p:txBody>
      </p:sp>
    </p:spTree>
    <p:extLst>
      <p:ext uri="{BB962C8B-B14F-4D97-AF65-F5344CB8AC3E}">
        <p14:creationId xmlns:p14="http://schemas.microsoft.com/office/powerpoint/2010/main" val="392178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2891" y="207982"/>
            <a:ext cx="8643937" cy="613172"/>
          </a:xfrm>
          <a:prstGeom prst="rect">
            <a:avLst/>
          </a:prstGeom>
        </p:spPr>
        <p:txBody>
          <a:bodyPr/>
          <a:lstStyle/>
          <a:p>
            <a:r>
              <a:rPr lang="en-US"/>
              <a:t>Click to edit Master title style</a:t>
            </a:r>
          </a:p>
        </p:txBody>
      </p:sp>
      <p:sp>
        <p:nvSpPr>
          <p:cNvPr id="5" name="Slide Number Placeholder 5"/>
          <p:cNvSpPr>
            <a:spLocks noGrp="1"/>
          </p:cNvSpPr>
          <p:nvPr>
            <p:ph type="sldNum" sz="quarter" idx="4"/>
          </p:nvPr>
        </p:nvSpPr>
        <p:spPr>
          <a:xfrm>
            <a:off x="242887" y="4769267"/>
            <a:ext cx="2133600" cy="274320"/>
          </a:xfrm>
          <a:prstGeom prst="rect">
            <a:avLst/>
          </a:prstGeom>
        </p:spPr>
        <p:txBody>
          <a:bodyPr anchor="ctr"/>
          <a:lstStyle>
            <a:lvl1pPr>
              <a:defRPr sz="900">
                <a:solidFill>
                  <a:schemeClr val="bg2">
                    <a:lumMod val="50000"/>
                  </a:schemeClr>
                </a:solidFill>
                <a:latin typeface="Arial" panose="020B0604020202020204" pitchFamily="34" charset="0"/>
                <a:cs typeface="Arial" panose="020B0604020202020204" pitchFamily="34" charset="0"/>
              </a:defRPr>
            </a:lvl1pPr>
          </a:lstStyle>
          <a:p>
            <a:fld id="{D1EE7E6D-9797-4469-BFDF-091AD21B4874}" type="slidenum">
              <a:rPr lang="en-US" smtClean="0"/>
              <a:pPr/>
              <a:t>‹#›</a:t>
            </a:fld>
            <a:endParaRPr lang="en-US"/>
          </a:p>
        </p:txBody>
      </p:sp>
    </p:spTree>
    <p:extLst>
      <p:ext uri="{BB962C8B-B14F-4D97-AF65-F5344CB8AC3E}">
        <p14:creationId xmlns:p14="http://schemas.microsoft.com/office/powerpoint/2010/main" val="136874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69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1"/>
          <p:cNvSpPr/>
          <p:nvPr userDrawn="1"/>
        </p:nvSpPr>
        <p:spPr>
          <a:xfrm>
            <a:off x="1" y="4809068"/>
            <a:ext cx="9150350" cy="347133"/>
          </a:xfrm>
          <a:custGeom>
            <a:avLst/>
            <a:gdLst>
              <a:gd name="connsiteX0" fmla="*/ 0 w 9144000"/>
              <a:gd name="connsiteY0" fmla="*/ 313267 h 406400"/>
              <a:gd name="connsiteX1" fmla="*/ 9144000 w 9144000"/>
              <a:gd name="connsiteY1" fmla="*/ 0 h 406400"/>
              <a:gd name="connsiteX2" fmla="*/ 9135533 w 9144000"/>
              <a:gd name="connsiteY2" fmla="*/ 397933 h 406400"/>
              <a:gd name="connsiteX3" fmla="*/ 0 w 9144000"/>
              <a:gd name="connsiteY3" fmla="*/ 406400 h 406400"/>
              <a:gd name="connsiteX4" fmla="*/ 0 w 9144000"/>
              <a:gd name="connsiteY4" fmla="*/ 313267 h 406400"/>
              <a:gd name="connsiteX0" fmla="*/ 0 w 9135533"/>
              <a:gd name="connsiteY0" fmla="*/ 313267 h 406400"/>
              <a:gd name="connsiteX1" fmla="*/ 9127067 w 9135533"/>
              <a:gd name="connsiteY1" fmla="*/ 0 h 406400"/>
              <a:gd name="connsiteX2" fmla="*/ 9135533 w 9135533"/>
              <a:gd name="connsiteY2" fmla="*/ 397933 h 406400"/>
              <a:gd name="connsiteX3" fmla="*/ 0 w 9135533"/>
              <a:gd name="connsiteY3" fmla="*/ 406400 h 406400"/>
              <a:gd name="connsiteX4" fmla="*/ 0 w 9135533"/>
              <a:gd name="connsiteY4" fmla="*/ 313267 h 406400"/>
              <a:gd name="connsiteX0" fmla="*/ 0 w 9152467"/>
              <a:gd name="connsiteY0" fmla="*/ 313267 h 406400"/>
              <a:gd name="connsiteX1" fmla="*/ 9152467 w 9152467"/>
              <a:gd name="connsiteY1" fmla="*/ 0 h 406400"/>
              <a:gd name="connsiteX2" fmla="*/ 9135533 w 9152467"/>
              <a:gd name="connsiteY2" fmla="*/ 397933 h 406400"/>
              <a:gd name="connsiteX3" fmla="*/ 0 w 9152467"/>
              <a:gd name="connsiteY3" fmla="*/ 406400 h 406400"/>
              <a:gd name="connsiteX4" fmla="*/ 0 w 9152467"/>
              <a:gd name="connsiteY4" fmla="*/ 313267 h 406400"/>
              <a:gd name="connsiteX0" fmla="*/ 0 w 9146117"/>
              <a:gd name="connsiteY0" fmla="*/ 313267 h 406400"/>
              <a:gd name="connsiteX1" fmla="*/ 9146117 w 9146117"/>
              <a:gd name="connsiteY1" fmla="*/ 0 h 406400"/>
              <a:gd name="connsiteX2" fmla="*/ 9135533 w 9146117"/>
              <a:gd name="connsiteY2" fmla="*/ 397933 h 406400"/>
              <a:gd name="connsiteX3" fmla="*/ 0 w 9146117"/>
              <a:gd name="connsiteY3" fmla="*/ 406400 h 406400"/>
              <a:gd name="connsiteX4" fmla="*/ 0 w 9146117"/>
              <a:gd name="connsiteY4" fmla="*/ 313267 h 406400"/>
              <a:gd name="connsiteX0" fmla="*/ 0 w 9139767"/>
              <a:gd name="connsiteY0" fmla="*/ 313267 h 406400"/>
              <a:gd name="connsiteX1" fmla="*/ 9139767 w 9139767"/>
              <a:gd name="connsiteY1" fmla="*/ 0 h 406400"/>
              <a:gd name="connsiteX2" fmla="*/ 9135533 w 9139767"/>
              <a:gd name="connsiteY2" fmla="*/ 397933 h 406400"/>
              <a:gd name="connsiteX3" fmla="*/ 0 w 9139767"/>
              <a:gd name="connsiteY3" fmla="*/ 406400 h 406400"/>
              <a:gd name="connsiteX4" fmla="*/ 0 w 9139767"/>
              <a:gd name="connsiteY4" fmla="*/ 313267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767" h="406400">
                <a:moveTo>
                  <a:pt x="0" y="313267"/>
                </a:moveTo>
                <a:lnTo>
                  <a:pt x="9139767" y="0"/>
                </a:lnTo>
                <a:cubicBezTo>
                  <a:pt x="9138356" y="132644"/>
                  <a:pt x="9136944" y="265289"/>
                  <a:pt x="9135533" y="397933"/>
                </a:cubicBezTo>
                <a:lnTo>
                  <a:pt x="0" y="406400"/>
                </a:lnTo>
                <a:lnTo>
                  <a:pt x="0" y="313267"/>
                </a:lnTo>
                <a:close/>
              </a:path>
            </a:pathLst>
          </a:custGeom>
          <a:solidFill>
            <a:srgbClr val="BF2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0925" y="4788753"/>
            <a:ext cx="382590" cy="230832"/>
          </a:xfrm>
          <a:prstGeom prst="rect">
            <a:avLst/>
          </a:prstGeom>
        </p:spPr>
        <p:txBody>
          <a:bodyPr wrap="square">
            <a:spAutoFit/>
          </a:bodyPr>
          <a:lstStyle/>
          <a:p>
            <a:pPr algn="l"/>
            <a:fld id="{78C2F2D2-573E-4E79-9F6B-3B42662E5890}" type="slidenum">
              <a:rPr lang="en-US" sz="900" smtClean="0">
                <a:solidFill>
                  <a:schemeClr val="bg1">
                    <a:lumMod val="65000"/>
                  </a:schemeClr>
                </a:solidFill>
                <a:latin typeface="Arial"/>
                <a:cs typeface="Arial"/>
              </a:rPr>
              <a:pPr algn="l"/>
              <a:t>‹#›</a:t>
            </a:fld>
            <a:endParaRPr lang="en-US" sz="900" dirty="0">
              <a:solidFill>
                <a:schemeClr val="bg1">
                  <a:lumMod val="65000"/>
                </a:schemeClr>
              </a:solidFill>
              <a:latin typeface="Arial"/>
              <a:cs typeface="Arial"/>
            </a:endParaRPr>
          </a:p>
        </p:txBody>
      </p:sp>
      <p:sp>
        <p:nvSpPr>
          <p:cNvPr id="6" name="TextBox 5"/>
          <p:cNvSpPr txBox="1"/>
          <p:nvPr userDrawn="1"/>
        </p:nvSpPr>
        <p:spPr>
          <a:xfrm>
            <a:off x="6256869" y="4928797"/>
            <a:ext cx="2702967" cy="184666"/>
          </a:xfrm>
          <a:prstGeom prst="rect">
            <a:avLst/>
          </a:prstGeom>
          <a:noFill/>
        </p:spPr>
        <p:txBody>
          <a:bodyPr wrap="square" rtlCol="0">
            <a:spAutoFit/>
          </a:bodyPr>
          <a:lstStyle/>
          <a:p>
            <a:r>
              <a:rPr lang="en-US" sz="600" dirty="0">
                <a:solidFill>
                  <a:schemeClr val="bg1"/>
                </a:solidFill>
                <a:latin typeface="Arial"/>
                <a:cs typeface="Arial"/>
              </a:rPr>
              <a:t>Proprietary &amp; Confidential   |  © 2015 </a:t>
            </a:r>
            <a:r>
              <a:rPr lang="en-US" sz="600" baseline="0" dirty="0">
                <a:solidFill>
                  <a:schemeClr val="bg1"/>
                </a:solidFill>
                <a:latin typeface="Arial"/>
                <a:cs typeface="Arial"/>
              </a:rPr>
              <a:t> </a:t>
            </a:r>
            <a:r>
              <a:rPr lang="en-US" sz="600" dirty="0">
                <a:solidFill>
                  <a:schemeClr val="bg1"/>
                </a:solidFill>
                <a:latin typeface="Arial"/>
                <a:cs typeface="Arial"/>
              </a:rPr>
              <a:t>Aerospike Inc.  All rights reserved. </a:t>
            </a:r>
          </a:p>
        </p:txBody>
      </p:sp>
      <p:pic>
        <p:nvPicPr>
          <p:cNvPr id="3" name="Picture 2"/>
          <p:cNvPicPr>
            <a:picLocks noChangeAspect="1"/>
          </p:cNvPicPr>
          <p:nvPr userDrawn="1"/>
        </p:nvPicPr>
        <p:blipFill>
          <a:blip r:embed="rId10"/>
          <a:stretch>
            <a:fillRect/>
          </a:stretch>
        </p:blipFill>
        <p:spPr>
          <a:xfrm>
            <a:off x="0" y="2"/>
            <a:ext cx="9144000" cy="897467"/>
          </a:xfrm>
          <a:prstGeom prst="rect">
            <a:avLst/>
          </a:prstGeom>
        </p:spPr>
      </p:pic>
    </p:spTree>
  </p:cSld>
  <p:clrMap bg1="lt1" tx1="dk1" bg2="lt2" tx2="dk2" accent1="accent1" accent2="accent2" accent3="accent3" accent4="accent4" accent5="accent5" accent6="accent6" hlink="hlink" folHlink="folHlink"/>
  <p:sldLayoutIdLst>
    <p:sldLayoutId id="2147484095" r:id="rId1"/>
    <p:sldLayoutId id="2147484117" r:id="rId2"/>
    <p:sldLayoutId id="2147484070" r:id="rId3"/>
    <p:sldLayoutId id="2147484096" r:id="rId4"/>
    <p:sldLayoutId id="2147484128" r:id="rId5"/>
    <p:sldLayoutId id="2147484116" r:id="rId6"/>
    <p:sldLayoutId id="2147484125" r:id="rId7"/>
    <p:sldLayoutId id="2147484127" r:id="rId8"/>
  </p:sldLayoutIdLst>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ver-bg.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
            <a:ext cx="9143368" cy="5151967"/>
          </a:xfrm>
          <a:prstGeom prst="rect">
            <a:avLst/>
          </a:prstGeom>
        </p:spPr>
      </p:pic>
      <p:pic>
        <p:nvPicPr>
          <p:cNvPr id="9" name="Picture 8" descr="glob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4211" y="0"/>
            <a:ext cx="3343587" cy="5143500"/>
          </a:xfrm>
          <a:prstGeom prst="rect">
            <a:avLst/>
          </a:prstGeom>
        </p:spPr>
      </p:pic>
      <p:sp>
        <p:nvSpPr>
          <p:cNvPr id="11" name="Title Placeholder 10"/>
          <p:cNvSpPr>
            <a:spLocks noGrp="1"/>
          </p:cNvSpPr>
          <p:nvPr>
            <p:ph type="title"/>
          </p:nvPr>
        </p:nvSpPr>
        <p:spPr>
          <a:xfrm>
            <a:off x="3632196" y="1569519"/>
            <a:ext cx="4868335" cy="691091"/>
          </a:xfrm>
          <a:prstGeom prst="rect">
            <a:avLst/>
          </a:prstGeom>
        </p:spPr>
        <p:txBody>
          <a:bodyPr vert="horz" lIns="91440" tIns="45720" rIns="91440" bIns="45720" rtlCol="0" anchor="b" anchorCtr="0">
            <a:normAutofit/>
          </a:bodyPr>
          <a:lstStyle/>
          <a:p>
            <a:r>
              <a:rPr lang="en-US" dirty="0"/>
              <a:t>Title here</a:t>
            </a:r>
          </a:p>
        </p:txBody>
      </p:sp>
      <p:sp>
        <p:nvSpPr>
          <p:cNvPr id="12" name="Text Placeholder 11"/>
          <p:cNvSpPr>
            <a:spLocks noGrp="1"/>
          </p:cNvSpPr>
          <p:nvPr>
            <p:ph type="body" idx="1"/>
          </p:nvPr>
        </p:nvSpPr>
        <p:spPr>
          <a:xfrm>
            <a:off x="3632194" y="2393959"/>
            <a:ext cx="4876806" cy="1737774"/>
          </a:xfrm>
          <a:prstGeom prst="rect">
            <a:avLst/>
          </a:prstGeom>
        </p:spPr>
        <p:txBody>
          <a:bodyPr vert="horz" lIns="91440" tIns="45720" rIns="91440" bIns="45720" rtlCol="0">
            <a:normAutofit/>
          </a:bodyPr>
          <a:lstStyle/>
          <a:p>
            <a:pPr lvl="0"/>
            <a:r>
              <a:rPr lang="en-US" dirty="0"/>
              <a:t>Click to edit Master text styles</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91567" y="329690"/>
            <a:ext cx="1602100" cy="288378"/>
          </a:xfrm>
          <a:prstGeom prst="rect">
            <a:avLst/>
          </a:prstGeom>
        </p:spPr>
      </p:pic>
    </p:spTree>
    <p:extLst>
      <p:ext uri="{BB962C8B-B14F-4D97-AF65-F5344CB8AC3E}">
        <p14:creationId xmlns:p14="http://schemas.microsoft.com/office/powerpoint/2010/main" val="2503541583"/>
      </p:ext>
    </p:extLst>
  </p:cSld>
  <p:clrMap bg1="lt1" tx1="dk1" bg2="lt2" tx2="dk2" accent1="accent1" accent2="accent2" accent3="accent3" accent4="accent4" accent5="accent5" accent6="accent6" hlink="hlink" folHlink="folHlink"/>
  <p:sldLayoutIdLst>
    <p:sldLayoutId id="2147484124" r:id="rId1"/>
    <p:sldLayoutId id="2147484126" r:id="rId2"/>
  </p:sldLayoutIdLst>
  <p:txStyles>
    <p:titleStyle>
      <a:lvl1pPr algn="l" defTabSz="457200" rtl="0" eaLnBrk="1" latinLnBrk="0" hangingPunct="1">
        <a:spcBef>
          <a:spcPct val="0"/>
        </a:spcBef>
        <a:buNone/>
        <a:defRPr sz="2800" kern="1200">
          <a:solidFill>
            <a:srgbClr val="FFFFFF"/>
          </a:solidFill>
          <a:latin typeface="Arial"/>
          <a:ea typeface="+mj-ea"/>
          <a:cs typeface="Arial"/>
        </a:defRPr>
      </a:lvl1pPr>
    </p:titleStyle>
    <p:bodyStyle>
      <a:lvl1pPr marL="0" indent="0" algn="l" defTabSz="457200" rtl="0" eaLnBrk="1" latinLnBrk="0" hangingPunct="1">
        <a:spcBef>
          <a:spcPct val="20000"/>
        </a:spcBef>
        <a:buFont typeface="Arial"/>
        <a:buNone/>
        <a:defRPr sz="18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800" kern="1200">
          <a:solidFill>
            <a:srgbClr val="FFFFFF"/>
          </a:solidFill>
          <a:latin typeface="Arial"/>
          <a:ea typeface="+mn-ea"/>
          <a:cs typeface="Arial"/>
        </a:defRPr>
      </a:lvl2pPr>
      <a:lvl3pPr marL="914400" indent="0" algn="l" defTabSz="457200" rtl="0" eaLnBrk="1" latinLnBrk="0" hangingPunct="1">
        <a:spcBef>
          <a:spcPct val="20000"/>
        </a:spcBef>
        <a:buFont typeface="Arial"/>
        <a:buNone/>
        <a:defRPr sz="1800" kern="1200">
          <a:solidFill>
            <a:srgbClr val="FFFFFF"/>
          </a:solidFill>
          <a:latin typeface="Arial"/>
          <a:ea typeface="+mn-ea"/>
          <a:cs typeface="Arial"/>
        </a:defRPr>
      </a:lvl3pPr>
      <a:lvl4pPr marL="1371600" indent="0" algn="l" defTabSz="457200" rtl="0" eaLnBrk="1" latinLnBrk="0" hangingPunct="1">
        <a:spcBef>
          <a:spcPct val="20000"/>
        </a:spcBef>
        <a:buFont typeface="Arial"/>
        <a:buNone/>
        <a:defRPr sz="1800" kern="1200">
          <a:solidFill>
            <a:srgbClr val="FFFFFF"/>
          </a:solidFill>
          <a:latin typeface="Arial"/>
          <a:ea typeface="+mn-ea"/>
          <a:cs typeface="Arial"/>
        </a:defRPr>
      </a:lvl4pPr>
      <a:lvl5pPr marL="1828800" indent="0" algn="l" defTabSz="457200" rtl="0" eaLnBrk="1" latinLnBrk="0" hangingPunct="1">
        <a:spcBef>
          <a:spcPct val="20000"/>
        </a:spcBef>
        <a:buFont typeface="Arial"/>
        <a:buNone/>
        <a:defRPr sz="18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file://localhost/Users/cynthiaoccipinti/Files/Aeropike/final%20images/slide%2015%20no%20text.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file://localhost/Users/cynthiaoccipinti/Files/Aeropike/final%20images/slide%2013%20no%20text.png"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40.png"/><Relationship Id="rId4" Type="http://schemas.openxmlformats.org/officeDocument/2006/relationships/image" Target="../media/image39.tiff"/><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diagramLayout" Target="../diagrams/layout1.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github.com/aerospike/docker-demo"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hyperlink" Target="https://www.aerospike.com/blog/swarm-ing-containers-docker-orchestration-at-scale/"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microsoft.com/office/2007/relationships/hdphoto" Target="../media/hdphoto2.wdp"/><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0.png"/><Relationship Id="rId10" Type="http://schemas.microsoft.com/office/2007/relationships/hdphoto" Target="../media/hdphoto1.wdp"/><Relationship Id="rId4" Type="http://schemas.openxmlformats.org/officeDocument/2006/relationships/image" Target="../media/image12.emf"/><Relationship Id="rId9" Type="http://schemas.openxmlformats.org/officeDocument/2006/relationships/image" Target="../media/image17.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12.emf"/><Relationship Id="rId17" Type="http://schemas.openxmlformats.org/officeDocument/2006/relationships/image" Target="../media/image11.png"/><Relationship Id="rId2" Type="http://schemas.openxmlformats.org/officeDocument/2006/relationships/image" Target="../media/image22.png"/><Relationship Id="rId16" Type="http://schemas.openxmlformats.org/officeDocument/2006/relationships/image" Target="../media/image16.png"/><Relationship Id="rId1" Type="http://schemas.openxmlformats.org/officeDocument/2006/relationships/slideLayout" Target="../slideLayouts/slideLayout3.xml"/><Relationship Id="rId6" Type="http://schemas.microsoft.com/office/2007/relationships/hdphoto" Target="../media/hdphoto2.wdp"/><Relationship Id="rId11" Type="http://schemas.microsoft.com/office/2007/relationships/hdphoto" Target="../media/hdphoto5.wdp"/><Relationship Id="rId5" Type="http://schemas.openxmlformats.org/officeDocument/2006/relationships/image" Target="../media/image18.png"/><Relationship Id="rId1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3.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5054" y="1622880"/>
            <a:ext cx="5568947" cy="1754327"/>
          </a:xfrm>
          <a:prstGeom prst="rect">
            <a:avLst/>
          </a:prstGeom>
          <a:noFill/>
        </p:spPr>
        <p:txBody>
          <a:bodyPr wrap="square" rtlCol="0" anchor="b" anchorCtr="0">
            <a:spAutoFit/>
          </a:bodyPr>
          <a:lstStyle/>
          <a:p>
            <a:pPr>
              <a:spcAft>
                <a:spcPts val="0"/>
              </a:spcAft>
            </a:pPr>
            <a:r>
              <a:rPr lang="en-US" sz="3600" dirty="0">
                <a:solidFill>
                  <a:schemeClr val="bg1"/>
                </a:solidFill>
                <a:latin typeface="Arial"/>
                <a:cs typeface="Arial"/>
              </a:rPr>
              <a:t>Multi-Host</a:t>
            </a:r>
            <a:br>
              <a:rPr lang="en-US" sz="3600" dirty="0">
                <a:solidFill>
                  <a:schemeClr val="bg1"/>
                </a:solidFill>
                <a:latin typeface="Arial"/>
                <a:cs typeface="Arial"/>
              </a:rPr>
            </a:br>
            <a:r>
              <a:rPr lang="en-US" sz="3600" dirty="0">
                <a:solidFill>
                  <a:schemeClr val="bg1"/>
                </a:solidFill>
                <a:latin typeface="Arial"/>
                <a:cs typeface="Arial"/>
              </a:rPr>
              <a:t>Multi-Network</a:t>
            </a:r>
          </a:p>
          <a:p>
            <a:pPr>
              <a:spcAft>
                <a:spcPts val="0"/>
              </a:spcAft>
            </a:pPr>
            <a:r>
              <a:rPr lang="en-US" sz="3600" dirty="0">
                <a:solidFill>
                  <a:schemeClr val="bg1"/>
                </a:solidFill>
                <a:latin typeface="Arial"/>
                <a:cs typeface="Arial"/>
              </a:rPr>
              <a:t>Persistent Containers</a:t>
            </a:r>
          </a:p>
        </p:txBody>
      </p:sp>
      <p:sp>
        <p:nvSpPr>
          <p:cNvPr id="10" name="TextBox 9"/>
          <p:cNvSpPr txBox="1"/>
          <p:nvPr/>
        </p:nvSpPr>
        <p:spPr>
          <a:xfrm>
            <a:off x="3600457" y="3560928"/>
            <a:ext cx="4654547" cy="359140"/>
          </a:xfrm>
          <a:prstGeom prst="rect">
            <a:avLst/>
          </a:prstGeom>
          <a:noFill/>
        </p:spPr>
        <p:txBody>
          <a:bodyPr wrap="none" rtlCol="0" anchor="t" anchorCtr="0">
            <a:noAutofit/>
          </a:bodyPr>
          <a:lstStyle/>
          <a:p>
            <a:pPr>
              <a:spcAft>
                <a:spcPts val="0"/>
              </a:spcAft>
            </a:pPr>
            <a:r>
              <a:rPr lang="en-US" sz="1600" i="1" dirty="0">
                <a:solidFill>
                  <a:schemeClr val="bg1"/>
                </a:solidFill>
                <a:latin typeface="Arial"/>
                <a:cs typeface="Arial"/>
              </a:rPr>
              <a:t>Powering New Opportunities at Scale</a:t>
            </a:r>
          </a:p>
        </p:txBody>
      </p:sp>
      <p:sp>
        <p:nvSpPr>
          <p:cNvPr id="2" name="Right Triangle 1"/>
          <p:cNvSpPr/>
          <p:nvPr/>
        </p:nvSpPr>
        <p:spPr>
          <a:xfrm flipH="1">
            <a:off x="4097868" y="4732867"/>
            <a:ext cx="5046133" cy="4191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05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pPr>
              <a:buFont typeface="Wingdings" panose="05000000000000000000" pitchFamily="2" charset="2"/>
              <a:buChar char="§"/>
            </a:pPr>
            <a:r>
              <a:rPr lang="en-US" dirty="0" err="1"/>
              <a:t>Ephemerial</a:t>
            </a:r>
            <a:r>
              <a:rPr lang="en-US" dirty="0"/>
              <a:t> Containers + </a:t>
            </a:r>
            <a:r>
              <a:rPr lang="en-US" dirty="0" err="1"/>
              <a:t>PersistentVolumes</a:t>
            </a:r>
            <a:endParaRPr lang="en-US" dirty="0"/>
          </a:p>
          <a:p>
            <a:pPr lvl="1">
              <a:buFont typeface="Wingdings" panose="05000000000000000000" pitchFamily="2" charset="2"/>
              <a:buChar char="§"/>
            </a:pPr>
            <a:r>
              <a:rPr lang="en-US" dirty="0" err="1"/>
              <a:t>Docker</a:t>
            </a:r>
            <a:r>
              <a:rPr lang="en-US" dirty="0"/>
              <a:t>, </a:t>
            </a:r>
            <a:r>
              <a:rPr lang="en-US" dirty="0" err="1"/>
              <a:t>Kubernetes</a:t>
            </a:r>
            <a:r>
              <a:rPr lang="en-US" dirty="0"/>
              <a:t> support “</a:t>
            </a:r>
            <a:r>
              <a:rPr lang="en-US" dirty="0" err="1"/>
              <a:t>PersistentVolumes</a:t>
            </a:r>
            <a:r>
              <a:rPr lang="en-US" dirty="0"/>
              <a:t>”</a:t>
            </a:r>
          </a:p>
          <a:p>
            <a:pPr lvl="1">
              <a:buFont typeface="Wingdings" panose="05000000000000000000" pitchFamily="2" charset="2"/>
              <a:buChar char="§"/>
            </a:pPr>
            <a:r>
              <a:rPr lang="en-US" dirty="0"/>
              <a:t>These are GENERALLY slow, bulk, network attach devices ( </a:t>
            </a:r>
            <a:r>
              <a:rPr lang="en-US" dirty="0" err="1"/>
              <a:t>eg</a:t>
            </a:r>
            <a:r>
              <a:rPr lang="en-US" dirty="0"/>
              <a:t>, </a:t>
            </a:r>
            <a:r>
              <a:rPr lang="en-US" dirty="0" err="1"/>
              <a:t>Ceph</a:t>
            </a:r>
            <a:r>
              <a:rPr lang="en-US" dirty="0"/>
              <a:t>, EBS )</a:t>
            </a:r>
          </a:p>
          <a:p>
            <a:pPr lvl="1">
              <a:buFont typeface="Wingdings" panose="05000000000000000000" pitchFamily="2" charset="2"/>
              <a:buChar char="§"/>
            </a:pPr>
            <a:r>
              <a:rPr lang="en-US" dirty="0"/>
              <a:t>Does NOT provide the required high performance database</a:t>
            </a:r>
          </a:p>
          <a:p>
            <a:pPr lvl="1">
              <a:buFont typeface="Wingdings" panose="05000000000000000000" pitchFamily="2" charset="2"/>
              <a:buChar char="§"/>
            </a:pPr>
            <a:r>
              <a:rPr lang="en-US" b="1" dirty="0"/>
              <a:t>Thus, Database needs to support “shadow drives”</a:t>
            </a:r>
          </a:p>
          <a:p>
            <a:pPr lvl="2">
              <a:buFont typeface="Wingdings" panose="05000000000000000000" pitchFamily="2" charset="2"/>
              <a:buChar char="§"/>
            </a:pPr>
            <a:r>
              <a:rPr lang="en-US" b="1" dirty="0"/>
              <a:t>No / few reads from the </a:t>
            </a:r>
            <a:r>
              <a:rPr lang="en-US" b="1" dirty="0" err="1"/>
              <a:t>PersistentVolume</a:t>
            </a:r>
            <a:endParaRPr lang="en-US" b="1" dirty="0"/>
          </a:p>
          <a:p>
            <a:pPr lvl="1">
              <a:buFont typeface="Wingdings" panose="05000000000000000000" pitchFamily="2" charset="2"/>
              <a:buChar char="§"/>
            </a:pPr>
            <a:endParaRPr lang="en-US" dirty="0"/>
          </a:p>
          <a:p>
            <a:pPr>
              <a:buFont typeface="Wingdings" panose="05000000000000000000" pitchFamily="2" charset="2"/>
              <a:buChar char="§"/>
            </a:pPr>
            <a:r>
              <a:rPr lang="en-US" dirty="0"/>
              <a:t>Persistent storage within a container</a:t>
            </a:r>
          </a:p>
          <a:p>
            <a:pPr lvl="1">
              <a:buFont typeface="Wingdings" panose="05000000000000000000" pitchFamily="2" charset="2"/>
              <a:buChar char="§"/>
            </a:pPr>
            <a:r>
              <a:rPr lang="en-US" dirty="0"/>
              <a:t>Google Compute has “Persistent Disks” 	which can be mounted directly</a:t>
            </a:r>
          </a:p>
          <a:p>
            <a:pPr lvl="1">
              <a:buFont typeface="Wingdings" panose="05000000000000000000" pitchFamily="2" charset="2"/>
              <a:buChar char="§"/>
            </a:pPr>
            <a:r>
              <a:rPr lang="en-US" dirty="0"/>
              <a:t>Bare Metal will have local storage, which then limits mount patterns</a:t>
            </a:r>
          </a:p>
          <a:p>
            <a:pPr lvl="1">
              <a:buFont typeface="Wingdings" panose="05000000000000000000" pitchFamily="2" charset="2"/>
              <a:buChar char="§"/>
            </a:pPr>
            <a:r>
              <a:rPr lang="en-US" dirty="0"/>
              <a:t>Use </a:t>
            </a:r>
            <a:r>
              <a:rPr lang="mr-IN" b="1" dirty="0">
                <a:latin typeface="American Typewriter"/>
                <a:cs typeface="American Typewriter"/>
              </a:rPr>
              <a:t>–</a:t>
            </a:r>
            <a:r>
              <a:rPr lang="en-US" b="1" dirty="0">
                <a:latin typeface="American Typewriter"/>
                <a:cs typeface="American Typewriter"/>
              </a:rPr>
              <a:t>volumes-from </a:t>
            </a:r>
            <a:r>
              <a:rPr lang="en-US" dirty="0">
                <a:latin typeface="American Typewriter"/>
                <a:cs typeface="American Typewriter"/>
              </a:rPr>
              <a:t>in </a:t>
            </a:r>
            <a:r>
              <a:rPr lang="en-US" dirty="0" err="1"/>
              <a:t>Docker</a:t>
            </a:r>
            <a:r>
              <a:rPr lang="en-US" dirty="0"/>
              <a:t> to manage where containers launch</a:t>
            </a:r>
            <a:endParaRPr lang="en-US" dirty="0">
              <a:latin typeface="American Typewriter"/>
              <a:cs typeface="American Typewriter"/>
            </a:endParaRPr>
          </a:p>
          <a:p>
            <a:pPr lvl="1">
              <a:buFont typeface="Wingdings" panose="05000000000000000000" pitchFamily="2" charset="2"/>
              <a:buChar char="§"/>
            </a:pPr>
            <a:r>
              <a:rPr lang="en-US" dirty="0"/>
              <a:t>Use </a:t>
            </a:r>
            <a:r>
              <a:rPr lang="en-US" dirty="0" err="1"/>
              <a:t>Mezos</a:t>
            </a:r>
            <a:r>
              <a:rPr lang="en-US" dirty="0"/>
              <a:t> which includes local storage management</a:t>
            </a:r>
          </a:p>
          <a:p>
            <a:pPr>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a:t>Containerize data anyway : Two options</a:t>
            </a:r>
          </a:p>
        </p:txBody>
      </p:sp>
    </p:spTree>
    <p:extLst>
      <p:ext uri="{BB962C8B-B14F-4D97-AF65-F5344CB8AC3E}">
        <p14:creationId xmlns:p14="http://schemas.microsoft.com/office/powerpoint/2010/main" val="100632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Ephemeral and </a:t>
            </a:r>
            <a:r>
              <a:rPr lang="en-US" dirty="0" err="1"/>
              <a:t>PersistentVolume</a:t>
            </a:r>
            <a:r>
              <a:rPr lang="en-US" dirty="0"/>
              <a:t> pattern</a:t>
            </a:r>
          </a:p>
        </p:txBody>
      </p:sp>
      <p:sp>
        <p:nvSpPr>
          <p:cNvPr id="2" name="Text Placeholder 1"/>
          <p:cNvSpPr>
            <a:spLocks noGrp="1"/>
          </p:cNvSpPr>
          <p:nvPr>
            <p:ph type="body" sz="quarter" idx="15"/>
          </p:nvPr>
        </p:nvSpPr>
        <p:spPr/>
        <p:txBody>
          <a:bodyPr/>
          <a:lstStyle/>
          <a:p>
            <a:r>
              <a:rPr lang="en-US" b="0" dirty="0">
                <a:solidFill>
                  <a:schemeClr val="tx1"/>
                </a:solidFill>
              </a:rPr>
              <a:t>Each DB container has ephemeral SSD</a:t>
            </a:r>
          </a:p>
          <a:p>
            <a:r>
              <a:rPr lang="en-US" b="0" dirty="0" err="1">
                <a:solidFill>
                  <a:schemeClr val="tx1"/>
                </a:solidFill>
              </a:rPr>
              <a:t>PersistentVolume</a:t>
            </a:r>
            <a:r>
              <a:rPr lang="en-US" b="0" dirty="0">
                <a:solidFill>
                  <a:schemeClr val="tx1"/>
                </a:solidFill>
              </a:rPr>
              <a:t> ( slow, networked ) configured as “shadow drive”</a:t>
            </a:r>
          </a:p>
          <a:p>
            <a:r>
              <a:rPr lang="en-US" b="0" dirty="0">
                <a:solidFill>
                  <a:schemeClr val="tx1"/>
                </a:solidFill>
              </a:rPr>
              <a:t>When launching new container, read from a particular </a:t>
            </a:r>
            <a:r>
              <a:rPr lang="en-US" b="0" dirty="0" err="1">
                <a:solidFill>
                  <a:schemeClr val="tx1"/>
                </a:solidFill>
              </a:rPr>
              <a:t>PersistentVolume</a:t>
            </a:r>
            <a:endParaRPr lang="en-US" b="0" dirty="0">
              <a:solidFill>
                <a:schemeClr val="tx1"/>
              </a:solidFill>
            </a:endParaRPr>
          </a:p>
          <a:p>
            <a:r>
              <a:rPr lang="en-US" b="0" dirty="0" err="1">
                <a:solidFill>
                  <a:schemeClr val="tx1"/>
                </a:solidFill>
              </a:rPr>
              <a:t>Docker</a:t>
            </a:r>
            <a:r>
              <a:rPr lang="en-US" b="0" dirty="0">
                <a:solidFill>
                  <a:schemeClr val="tx1"/>
                </a:solidFill>
              </a:rPr>
              <a:t>, EC2 ( EBS ) supports high performance ephemeral + slow Volumes</a:t>
            </a:r>
            <a:endParaRPr lang="en-US" dirty="0">
              <a:solidFill>
                <a:schemeClr val="tx1"/>
              </a:solidFill>
            </a:endParaRPr>
          </a:p>
          <a:p>
            <a:endParaRPr lang="en-US" dirty="0">
              <a:solidFill>
                <a:schemeClr val="tx1"/>
              </a:solidFill>
            </a:endParaRPr>
          </a:p>
        </p:txBody>
      </p:sp>
      <p:sp>
        <p:nvSpPr>
          <p:cNvPr id="6" name="Magnetic Disk 5"/>
          <p:cNvSpPr/>
          <p:nvPr/>
        </p:nvSpPr>
        <p:spPr>
          <a:xfrm>
            <a:off x="7246817" y="2326954"/>
            <a:ext cx="1536396" cy="1296699"/>
          </a:xfrm>
          <a:prstGeom prst="flowChartMagneticDisk">
            <a:avLst/>
          </a:prstGeom>
        </p:spPr>
        <p:txBody>
          <a:bodyPr wrap="square" rtlCol="0" anchor="ctr">
            <a:spAutoFit/>
          </a:bodyPr>
          <a:lstStyle/>
          <a:p>
            <a:pPr algn="ctr"/>
            <a:endParaRPr lang="en-US" sz="1600" dirty="0">
              <a:solidFill>
                <a:srgbClr val="7F7F7F"/>
              </a:solidFill>
              <a:latin typeface="Arial"/>
              <a:cs typeface="Arial"/>
            </a:endParaRPr>
          </a:p>
        </p:txBody>
      </p:sp>
      <p:sp>
        <p:nvSpPr>
          <p:cNvPr id="7" name="Can 6"/>
          <p:cNvSpPr/>
          <p:nvPr/>
        </p:nvSpPr>
        <p:spPr>
          <a:xfrm>
            <a:off x="3490195" y="3881213"/>
            <a:ext cx="1216683" cy="790453"/>
          </a:xfrm>
          <a:prstGeom prst="can">
            <a:avLst/>
          </a:prstGeom>
          <a:solidFill>
            <a:schemeClr val="accent1">
              <a:lumMod val="40000"/>
              <a:lumOff val="60000"/>
            </a:schemeClr>
          </a:solidFill>
        </p:spPr>
        <p:txBody>
          <a:bodyPr wrap="square" rtlCol="0" anchor="ctr">
            <a:spAutoFit/>
          </a:bodyPr>
          <a:lstStyle/>
          <a:p>
            <a:pPr algn="ctr"/>
            <a:endParaRPr lang="en-US" sz="1600" dirty="0">
              <a:solidFill>
                <a:srgbClr val="7F7F7F"/>
              </a:solidFill>
              <a:latin typeface="Arial"/>
              <a:cs typeface="Arial"/>
            </a:endParaRPr>
          </a:p>
        </p:txBody>
      </p:sp>
      <p:sp>
        <p:nvSpPr>
          <p:cNvPr id="9" name="TextBox 8"/>
          <p:cNvSpPr txBox="1"/>
          <p:nvPr/>
        </p:nvSpPr>
        <p:spPr>
          <a:xfrm>
            <a:off x="5399588" y="2966422"/>
            <a:ext cx="2042608" cy="584776"/>
          </a:xfrm>
          <a:prstGeom prst="rect">
            <a:avLst/>
          </a:prstGeom>
          <a:noFill/>
        </p:spPr>
        <p:txBody>
          <a:bodyPr wrap="square" rtlCol="0">
            <a:spAutoFit/>
          </a:bodyPr>
          <a:lstStyle/>
          <a:p>
            <a:r>
              <a:rPr lang="en-US" sz="1600" dirty="0"/>
              <a:t>Standard container</a:t>
            </a:r>
            <a:br>
              <a:rPr lang="en-US" sz="1600" dirty="0"/>
            </a:br>
            <a:r>
              <a:rPr lang="en-US" sz="1600" dirty="0"/>
              <a:t>Ephemeral SSD</a:t>
            </a:r>
          </a:p>
        </p:txBody>
      </p:sp>
      <p:sp>
        <p:nvSpPr>
          <p:cNvPr id="10" name="TextBox 9"/>
          <p:cNvSpPr txBox="1"/>
          <p:nvPr/>
        </p:nvSpPr>
        <p:spPr>
          <a:xfrm>
            <a:off x="5417350" y="4049966"/>
            <a:ext cx="2406726" cy="584776"/>
          </a:xfrm>
          <a:prstGeom prst="rect">
            <a:avLst/>
          </a:prstGeom>
          <a:noFill/>
        </p:spPr>
        <p:txBody>
          <a:bodyPr wrap="square" rtlCol="0">
            <a:spAutoFit/>
          </a:bodyPr>
          <a:lstStyle/>
          <a:p>
            <a:r>
              <a:rPr lang="en-US" sz="1600" dirty="0"/>
              <a:t>Write during operations</a:t>
            </a:r>
            <a:br>
              <a:rPr lang="en-US" sz="1600" dirty="0"/>
            </a:br>
            <a:r>
              <a:rPr lang="en-US" sz="1600" dirty="0"/>
              <a:t>Read at startup only</a:t>
            </a:r>
          </a:p>
        </p:txBody>
      </p:sp>
      <p:sp>
        <p:nvSpPr>
          <p:cNvPr id="12" name="TextBox 11"/>
          <p:cNvSpPr txBox="1"/>
          <p:nvPr/>
        </p:nvSpPr>
        <p:spPr>
          <a:xfrm>
            <a:off x="3562666" y="2754680"/>
            <a:ext cx="1499449" cy="584776"/>
          </a:xfrm>
          <a:prstGeom prst="rect">
            <a:avLst/>
          </a:prstGeom>
          <a:noFill/>
        </p:spPr>
        <p:txBody>
          <a:bodyPr wrap="square" rtlCol="0">
            <a:spAutoFit/>
          </a:bodyPr>
          <a:lstStyle/>
          <a:p>
            <a:r>
              <a:rPr lang="en-US" sz="1600" dirty="0"/>
              <a:t>Database</a:t>
            </a:r>
            <a:br>
              <a:rPr lang="en-US" sz="1600" dirty="0"/>
            </a:br>
            <a:r>
              <a:rPr lang="en-US" sz="1600" dirty="0"/>
              <a:t>container</a:t>
            </a:r>
          </a:p>
        </p:txBody>
      </p:sp>
      <p:sp>
        <p:nvSpPr>
          <p:cNvPr id="4" name="Rectangle 3"/>
          <p:cNvSpPr/>
          <p:nvPr/>
        </p:nvSpPr>
        <p:spPr>
          <a:xfrm>
            <a:off x="6873819" y="-1039136"/>
            <a:ext cx="914400" cy="914400"/>
          </a:xfrm>
          <a:prstGeom prst="rect">
            <a:avLst/>
          </a:prstGeom>
        </p:spPr>
        <p:txBody>
          <a:bodyPr wrap="square" rtlCol="0" anchor="ctr">
            <a:spAutoFit/>
          </a:bodyPr>
          <a:lstStyle/>
          <a:p>
            <a:pPr algn="ctr"/>
            <a:endParaRPr lang="en-US" sz="1600" dirty="0">
              <a:solidFill>
                <a:srgbClr val="7F7F7F"/>
              </a:solidFill>
              <a:latin typeface="Arial"/>
              <a:cs typeface="Arial"/>
            </a:endParaRPr>
          </a:p>
        </p:txBody>
      </p:sp>
      <p:sp>
        <p:nvSpPr>
          <p:cNvPr id="5" name="Rectangle 4"/>
          <p:cNvSpPr/>
          <p:nvPr/>
        </p:nvSpPr>
        <p:spPr>
          <a:xfrm>
            <a:off x="3277053" y="2460176"/>
            <a:ext cx="1607443" cy="1181240"/>
          </a:xfrm>
          <a:prstGeom prst="rect">
            <a:avLst/>
          </a:prstGeom>
          <a:solidFill>
            <a:srgbClr val="29FCF5"/>
          </a:solidFill>
        </p:spPr>
        <p:txBody>
          <a:bodyPr wrap="square" rtlCol="0" anchor="ctr">
            <a:spAutoFit/>
          </a:bodyPr>
          <a:lstStyle/>
          <a:p>
            <a:pPr algn="ctr"/>
            <a:endParaRPr lang="en-US" sz="1600" dirty="0">
              <a:solidFill>
                <a:srgbClr val="7F7F7F"/>
              </a:solidFill>
              <a:latin typeface="Arial"/>
              <a:cs typeface="Arial"/>
            </a:endParaRPr>
          </a:p>
        </p:txBody>
      </p:sp>
      <p:sp>
        <p:nvSpPr>
          <p:cNvPr id="13" name="Can 12"/>
          <p:cNvSpPr/>
          <p:nvPr/>
        </p:nvSpPr>
        <p:spPr>
          <a:xfrm>
            <a:off x="3766930" y="3198751"/>
            <a:ext cx="993236" cy="344968"/>
          </a:xfrm>
          <a:prstGeom prst="can">
            <a:avLst/>
          </a:prstGeom>
          <a:solidFill>
            <a:schemeClr val="accent1">
              <a:lumMod val="40000"/>
              <a:lumOff val="60000"/>
            </a:schemeClr>
          </a:solidFill>
        </p:spPr>
        <p:txBody>
          <a:bodyPr wrap="square" rtlCol="0" anchor="ctr">
            <a:spAutoFit/>
          </a:bodyPr>
          <a:lstStyle/>
          <a:p>
            <a:pPr algn="ctr"/>
            <a:endParaRPr lang="en-US" sz="1600" dirty="0">
              <a:solidFill>
                <a:srgbClr val="7F7F7F"/>
              </a:solidFill>
              <a:latin typeface="Arial"/>
              <a:cs typeface="Arial"/>
            </a:endParaRPr>
          </a:p>
        </p:txBody>
      </p:sp>
      <p:sp>
        <p:nvSpPr>
          <p:cNvPr id="14" name="TextBox 13"/>
          <p:cNvSpPr txBox="1"/>
          <p:nvPr/>
        </p:nvSpPr>
        <p:spPr>
          <a:xfrm>
            <a:off x="3428029" y="2655569"/>
            <a:ext cx="1252207" cy="369332"/>
          </a:xfrm>
          <a:prstGeom prst="rect">
            <a:avLst/>
          </a:prstGeom>
          <a:noFill/>
        </p:spPr>
        <p:txBody>
          <a:bodyPr wrap="square" rtlCol="0">
            <a:spAutoFit/>
          </a:bodyPr>
          <a:lstStyle/>
          <a:p>
            <a:r>
              <a:rPr lang="en-US" dirty="0"/>
              <a:t>Database</a:t>
            </a:r>
          </a:p>
        </p:txBody>
      </p:sp>
      <p:sp>
        <p:nvSpPr>
          <p:cNvPr id="15" name="TextBox 14"/>
          <p:cNvSpPr txBox="1"/>
          <p:nvPr/>
        </p:nvSpPr>
        <p:spPr>
          <a:xfrm>
            <a:off x="1456469" y="3961151"/>
            <a:ext cx="1927156" cy="646331"/>
          </a:xfrm>
          <a:prstGeom prst="rect">
            <a:avLst/>
          </a:prstGeom>
          <a:noFill/>
        </p:spPr>
        <p:txBody>
          <a:bodyPr wrap="square" rtlCol="0">
            <a:spAutoFit/>
          </a:bodyPr>
          <a:lstStyle/>
          <a:p>
            <a:r>
              <a:rPr lang="en-US" dirty="0"/>
              <a:t>Network attach</a:t>
            </a:r>
            <a:br>
              <a:rPr lang="en-US" dirty="0"/>
            </a:br>
            <a:r>
              <a:rPr lang="en-US" dirty="0"/>
              <a:t>Device persists</a:t>
            </a:r>
          </a:p>
        </p:txBody>
      </p:sp>
    </p:spTree>
    <p:extLst>
      <p:ext uri="{BB962C8B-B14F-4D97-AF65-F5344CB8AC3E}">
        <p14:creationId xmlns:p14="http://schemas.microsoft.com/office/powerpoint/2010/main" val="1646278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21098" y="3579245"/>
            <a:ext cx="1758419" cy="1074661"/>
          </a:xfrm>
          <a:prstGeom prst="rect">
            <a:avLst/>
          </a:prstGeom>
          <a:solidFill>
            <a:srgbClr val="29FCF5"/>
          </a:solidFill>
        </p:spPr>
        <p:txBody>
          <a:bodyPr wrap="square" rtlCol="0" anchor="ctr">
            <a:spAutoFit/>
          </a:bodyPr>
          <a:lstStyle/>
          <a:p>
            <a:pPr algn="ctr"/>
            <a:endParaRPr lang="en-US" sz="1600" dirty="0">
              <a:solidFill>
                <a:srgbClr val="7F7F7F"/>
              </a:solidFill>
              <a:latin typeface="Arial"/>
              <a:cs typeface="Arial"/>
            </a:endParaRPr>
          </a:p>
        </p:txBody>
      </p:sp>
      <p:sp>
        <p:nvSpPr>
          <p:cNvPr id="3" name="Title 2"/>
          <p:cNvSpPr>
            <a:spLocks noGrp="1"/>
          </p:cNvSpPr>
          <p:nvPr>
            <p:ph type="title"/>
          </p:nvPr>
        </p:nvSpPr>
        <p:spPr/>
        <p:txBody>
          <a:bodyPr/>
          <a:lstStyle/>
          <a:p>
            <a:r>
              <a:rPr lang="en-US" dirty="0"/>
              <a:t>Persistent local attach ( and </a:t>
            </a:r>
            <a:r>
              <a:rPr lang="en-US" dirty="0" err="1"/>
              <a:t>Docker</a:t>
            </a:r>
            <a:r>
              <a:rPr lang="en-US" dirty="0"/>
              <a:t> )</a:t>
            </a:r>
          </a:p>
        </p:txBody>
      </p:sp>
      <p:sp>
        <p:nvSpPr>
          <p:cNvPr id="2" name="Text Placeholder 1"/>
          <p:cNvSpPr>
            <a:spLocks noGrp="1"/>
          </p:cNvSpPr>
          <p:nvPr>
            <p:ph type="body" sz="quarter" idx="15"/>
          </p:nvPr>
        </p:nvSpPr>
        <p:spPr/>
        <p:txBody>
          <a:bodyPr/>
          <a:lstStyle/>
          <a:p>
            <a:r>
              <a:rPr lang="en-US" b="0" dirty="0">
                <a:solidFill>
                  <a:schemeClr val="tx1"/>
                </a:solidFill>
              </a:rPr>
              <a:t>Two types of containers: DB and Data</a:t>
            </a:r>
          </a:p>
          <a:p>
            <a:r>
              <a:rPr lang="en-US" b="0" dirty="0">
                <a:solidFill>
                  <a:schemeClr val="tx1"/>
                </a:solidFill>
              </a:rPr>
              <a:t>Create data containers in specific locations with known names</a:t>
            </a:r>
          </a:p>
          <a:p>
            <a:r>
              <a:rPr lang="en-US" b="0" dirty="0">
                <a:solidFill>
                  <a:schemeClr val="tx1"/>
                </a:solidFill>
              </a:rPr>
              <a:t>Then use ‘--volumes-from’ when you launch your </a:t>
            </a:r>
            <a:r>
              <a:rPr lang="en-US" b="0" dirty="0" err="1">
                <a:solidFill>
                  <a:schemeClr val="tx1"/>
                </a:solidFill>
              </a:rPr>
              <a:t>db</a:t>
            </a:r>
            <a:endParaRPr lang="en-US" b="0" dirty="0">
              <a:solidFill>
                <a:schemeClr val="tx1"/>
              </a:solidFill>
            </a:endParaRPr>
          </a:p>
          <a:p>
            <a:r>
              <a:rPr lang="en-US" b="0" dirty="0">
                <a:solidFill>
                  <a:schemeClr val="tx1"/>
                </a:solidFill>
              </a:rPr>
              <a:t>Bare metal, GCE ( persistent SSD ), </a:t>
            </a:r>
            <a:r>
              <a:rPr lang="en-US" b="0" dirty="0" err="1">
                <a:solidFill>
                  <a:schemeClr val="tx1"/>
                </a:solidFill>
              </a:rPr>
              <a:t>Mezos</a:t>
            </a:r>
            <a:r>
              <a:rPr lang="en-US" b="0" dirty="0">
                <a:solidFill>
                  <a:schemeClr val="tx1"/>
                </a:solidFill>
              </a:rPr>
              <a:t> (?)</a:t>
            </a:r>
          </a:p>
          <a:p>
            <a:pPr marL="0" indent="0">
              <a:buNone/>
            </a:pPr>
            <a:endParaRPr lang="en-US" dirty="0">
              <a:solidFill>
                <a:schemeClr val="tx1"/>
              </a:solidFill>
            </a:endParaRPr>
          </a:p>
          <a:p>
            <a:endParaRPr lang="en-US" dirty="0">
              <a:solidFill>
                <a:schemeClr val="tx1"/>
              </a:solidFill>
            </a:endParaRPr>
          </a:p>
        </p:txBody>
      </p:sp>
      <p:sp>
        <p:nvSpPr>
          <p:cNvPr id="6" name="Magnetic Disk 5"/>
          <p:cNvSpPr/>
          <p:nvPr/>
        </p:nvSpPr>
        <p:spPr>
          <a:xfrm>
            <a:off x="7246817" y="2326954"/>
            <a:ext cx="1536396" cy="1296699"/>
          </a:xfrm>
          <a:prstGeom prst="flowChartMagneticDisk">
            <a:avLst/>
          </a:prstGeom>
        </p:spPr>
        <p:txBody>
          <a:bodyPr wrap="square" rtlCol="0" anchor="ctr">
            <a:spAutoFit/>
          </a:bodyPr>
          <a:lstStyle/>
          <a:p>
            <a:pPr algn="ctr"/>
            <a:endParaRPr lang="en-US" sz="1600" dirty="0">
              <a:solidFill>
                <a:srgbClr val="7F7F7F"/>
              </a:solidFill>
              <a:latin typeface="Arial"/>
              <a:cs typeface="Arial"/>
            </a:endParaRPr>
          </a:p>
        </p:txBody>
      </p:sp>
      <p:sp>
        <p:nvSpPr>
          <p:cNvPr id="7" name="Can 6"/>
          <p:cNvSpPr/>
          <p:nvPr/>
        </p:nvSpPr>
        <p:spPr>
          <a:xfrm>
            <a:off x="3943121" y="3801281"/>
            <a:ext cx="1216683" cy="790453"/>
          </a:xfrm>
          <a:prstGeom prst="can">
            <a:avLst/>
          </a:prstGeom>
          <a:solidFill>
            <a:schemeClr val="accent1">
              <a:lumMod val="40000"/>
              <a:lumOff val="60000"/>
            </a:schemeClr>
          </a:solidFill>
        </p:spPr>
        <p:txBody>
          <a:bodyPr wrap="square" rtlCol="0" anchor="ctr">
            <a:spAutoFit/>
          </a:bodyPr>
          <a:lstStyle/>
          <a:p>
            <a:pPr algn="ctr"/>
            <a:endParaRPr lang="en-US" sz="1600" dirty="0">
              <a:solidFill>
                <a:srgbClr val="7F7F7F"/>
              </a:solidFill>
              <a:latin typeface="Arial"/>
              <a:cs typeface="Arial"/>
            </a:endParaRPr>
          </a:p>
        </p:txBody>
      </p:sp>
      <p:sp>
        <p:nvSpPr>
          <p:cNvPr id="9" name="TextBox 8"/>
          <p:cNvSpPr txBox="1"/>
          <p:nvPr/>
        </p:nvSpPr>
        <p:spPr>
          <a:xfrm>
            <a:off x="5719301" y="2788792"/>
            <a:ext cx="1740657" cy="338554"/>
          </a:xfrm>
          <a:prstGeom prst="rect">
            <a:avLst/>
          </a:prstGeom>
          <a:noFill/>
        </p:spPr>
        <p:txBody>
          <a:bodyPr wrap="square" rtlCol="0">
            <a:spAutoFit/>
          </a:bodyPr>
          <a:lstStyle/>
          <a:p>
            <a:r>
              <a:rPr lang="en-US" sz="1600" dirty="0"/>
              <a:t>--volumes-from</a:t>
            </a:r>
          </a:p>
        </p:txBody>
      </p:sp>
      <p:sp>
        <p:nvSpPr>
          <p:cNvPr id="10" name="TextBox 9"/>
          <p:cNvSpPr txBox="1"/>
          <p:nvPr/>
        </p:nvSpPr>
        <p:spPr>
          <a:xfrm>
            <a:off x="5781467" y="3845690"/>
            <a:ext cx="2069251" cy="584776"/>
          </a:xfrm>
          <a:prstGeom prst="rect">
            <a:avLst/>
          </a:prstGeom>
          <a:noFill/>
        </p:spPr>
        <p:txBody>
          <a:bodyPr wrap="square" rtlCol="0">
            <a:spAutoFit/>
          </a:bodyPr>
          <a:lstStyle/>
          <a:p>
            <a:r>
              <a:rPr lang="en-US" sz="1600" dirty="0"/>
              <a:t>“manually” created </a:t>
            </a:r>
            <a:br>
              <a:rPr lang="en-US" sz="1600" dirty="0"/>
            </a:br>
            <a:r>
              <a:rPr lang="en-US" sz="1600" dirty="0"/>
              <a:t>data containers</a:t>
            </a:r>
          </a:p>
        </p:txBody>
      </p:sp>
      <p:sp>
        <p:nvSpPr>
          <p:cNvPr id="11" name="Rectangle 10"/>
          <p:cNvSpPr/>
          <p:nvPr/>
        </p:nvSpPr>
        <p:spPr>
          <a:xfrm>
            <a:off x="3740285" y="2443827"/>
            <a:ext cx="1758419" cy="1074661"/>
          </a:xfrm>
          <a:prstGeom prst="rect">
            <a:avLst/>
          </a:prstGeom>
          <a:solidFill>
            <a:srgbClr val="29FCF5"/>
          </a:solidFill>
        </p:spPr>
        <p:txBody>
          <a:bodyPr wrap="square" rtlCol="0" anchor="ctr">
            <a:spAutoFit/>
          </a:bodyPr>
          <a:lstStyle/>
          <a:p>
            <a:pPr algn="ctr"/>
            <a:endParaRPr lang="en-US" sz="1600" dirty="0">
              <a:solidFill>
                <a:srgbClr val="7F7F7F"/>
              </a:solidFill>
              <a:latin typeface="Arial"/>
              <a:cs typeface="Arial"/>
            </a:endParaRPr>
          </a:p>
        </p:txBody>
      </p:sp>
      <p:sp>
        <p:nvSpPr>
          <p:cNvPr id="12" name="TextBox 11"/>
          <p:cNvSpPr txBox="1"/>
          <p:nvPr/>
        </p:nvSpPr>
        <p:spPr>
          <a:xfrm>
            <a:off x="3811331" y="2745799"/>
            <a:ext cx="1499449" cy="584776"/>
          </a:xfrm>
          <a:prstGeom prst="rect">
            <a:avLst/>
          </a:prstGeom>
          <a:noFill/>
        </p:spPr>
        <p:txBody>
          <a:bodyPr wrap="square" rtlCol="0">
            <a:spAutoFit/>
          </a:bodyPr>
          <a:lstStyle/>
          <a:p>
            <a:r>
              <a:rPr lang="en-US" sz="1600" dirty="0"/>
              <a:t>Database</a:t>
            </a:r>
            <a:br>
              <a:rPr lang="en-US" sz="1600" dirty="0"/>
            </a:br>
            <a:r>
              <a:rPr lang="en-US" sz="1600" dirty="0"/>
              <a:t>container</a:t>
            </a:r>
          </a:p>
        </p:txBody>
      </p:sp>
      <p:sp>
        <p:nvSpPr>
          <p:cNvPr id="14" name="Cloud 13"/>
          <p:cNvSpPr/>
          <p:nvPr/>
        </p:nvSpPr>
        <p:spPr>
          <a:xfrm>
            <a:off x="612781" y="2699976"/>
            <a:ext cx="2610987" cy="1723012"/>
          </a:xfrm>
          <a:prstGeom prst="cloud">
            <a:avLst/>
          </a:prstGeom>
          <a:solidFill>
            <a:schemeClr val="accent1">
              <a:lumMod val="20000"/>
              <a:lumOff val="80000"/>
            </a:schemeClr>
          </a:solidFill>
          <a:ln/>
        </p:spPr>
        <p:txBody>
          <a:bodyPr/>
          <a:lstStyle/>
          <a:p>
            <a:endParaRPr lang="en-US"/>
          </a:p>
        </p:txBody>
      </p:sp>
      <p:sp>
        <p:nvSpPr>
          <p:cNvPr id="15" name="Cloud 14"/>
          <p:cNvSpPr/>
          <p:nvPr/>
        </p:nvSpPr>
        <p:spPr>
          <a:xfrm>
            <a:off x="1506795" y="2776979"/>
            <a:ext cx="822960" cy="822960"/>
          </a:xfrm>
          <a:prstGeom prst="cloud">
            <a:avLst/>
          </a:prstGeom>
          <a:ln/>
        </p:spPr>
        <p:txBody>
          <a:bodyPr/>
          <a:lstStyle/>
          <a:p>
            <a:endParaRPr lang="en-US"/>
          </a:p>
        </p:txBody>
      </p:sp>
      <p:sp>
        <p:nvSpPr>
          <p:cNvPr id="16" name="Cloud 15"/>
          <p:cNvSpPr/>
          <p:nvPr/>
        </p:nvSpPr>
        <p:spPr>
          <a:xfrm>
            <a:off x="603901" y="3010829"/>
            <a:ext cx="2228774" cy="1092030"/>
          </a:xfrm>
          <a:prstGeom prst="cloud">
            <a:avLst/>
          </a:prstGeom>
        </p:spPr>
        <p:txBody>
          <a:bodyPr wrap="square" rtlCol="0" anchor="ctr">
            <a:spAutoFit/>
          </a:bodyPr>
          <a:lstStyle/>
          <a:p>
            <a:pPr algn="ctr"/>
            <a:endParaRPr lang="en-US" sz="1600" dirty="0">
              <a:solidFill>
                <a:srgbClr val="7F7F7F"/>
              </a:solidFill>
              <a:latin typeface="Arial"/>
              <a:cs typeface="Arial"/>
            </a:endParaRPr>
          </a:p>
        </p:txBody>
      </p:sp>
      <p:sp>
        <p:nvSpPr>
          <p:cNvPr id="17" name="TextBox 16"/>
          <p:cNvSpPr txBox="1"/>
          <p:nvPr/>
        </p:nvSpPr>
        <p:spPr>
          <a:xfrm>
            <a:off x="914733" y="2922013"/>
            <a:ext cx="1962680" cy="1200329"/>
          </a:xfrm>
          <a:prstGeom prst="rect">
            <a:avLst/>
          </a:prstGeom>
          <a:noFill/>
        </p:spPr>
        <p:txBody>
          <a:bodyPr wrap="square" rtlCol="0">
            <a:spAutoFit/>
          </a:bodyPr>
          <a:lstStyle/>
          <a:p>
            <a:pPr algn="ctr"/>
            <a:r>
              <a:rPr lang="en-US" dirty="0"/>
              <a:t>Works only if you have local persistent fast storage</a:t>
            </a:r>
          </a:p>
        </p:txBody>
      </p:sp>
    </p:spTree>
    <p:extLst>
      <p:ext uri="{BB962C8B-B14F-4D97-AF65-F5344CB8AC3E}">
        <p14:creationId xmlns:p14="http://schemas.microsoft.com/office/powerpoint/2010/main" val="3431224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1077218"/>
          </a:xfrm>
          <a:prstGeom prst="rect">
            <a:avLst/>
          </a:prstGeom>
        </p:spPr>
        <p:txBody>
          <a:bodyPr wrap="square">
            <a:spAutoFit/>
          </a:bodyPr>
          <a:lstStyle/>
          <a:p>
            <a:pPr lvl="0" eaLnBrk="0" hangingPunct="0">
              <a:defRPr/>
            </a:pPr>
            <a:r>
              <a:rPr lang="en-US" sz="3200" dirty="0">
                <a:solidFill>
                  <a:schemeClr val="bg1"/>
                </a:solidFill>
                <a:latin typeface="Arial"/>
                <a:cs typeface="Arial"/>
              </a:rPr>
              <a:t>Aerospike</a:t>
            </a:r>
          </a:p>
          <a:p>
            <a:pPr lvl="0" eaLnBrk="0" hangingPunct="0">
              <a:defRPr/>
            </a:pPr>
            <a:r>
              <a:rPr lang="en-US" sz="3200" dirty="0">
                <a:solidFill>
                  <a:schemeClr val="bg1"/>
                </a:solidFill>
                <a:latin typeface="Arial"/>
                <a:cs typeface="Arial"/>
              </a:rPr>
              <a:t>  ( sorry, it’s the product part )</a:t>
            </a:r>
          </a:p>
        </p:txBody>
      </p:sp>
    </p:spTree>
    <p:extLst>
      <p:ext uri="{BB962C8B-B14F-4D97-AF65-F5344CB8AC3E}">
        <p14:creationId xmlns:p14="http://schemas.microsoft.com/office/powerpoint/2010/main" val="28976741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86725" y="864601"/>
            <a:ext cx="8613124" cy="3934910"/>
          </a:xfrm>
        </p:spPr>
        <p:txBody>
          <a:bodyPr>
            <a:noAutofit/>
          </a:bodyPr>
          <a:lstStyle/>
          <a:p>
            <a:pPr marL="0" indent="0">
              <a:lnSpc>
                <a:spcPct val="90000"/>
              </a:lnSpc>
              <a:buNone/>
            </a:pPr>
            <a:r>
              <a:rPr lang="en-US" sz="1400" dirty="0">
                <a:solidFill>
                  <a:srgbClr val="000000"/>
                </a:solidFill>
              </a:rPr>
              <a:t>Large-scale DHT Database </a:t>
            </a:r>
            <a:r>
              <a:rPr lang="en-US" sz="1400" dirty="0"/>
              <a:t>( 100B++ objects, 100T++ storage, </a:t>
            </a:r>
            <a:r>
              <a:rPr lang="en-US" sz="1400" dirty="0">
                <a:solidFill>
                  <a:srgbClr val="000000"/>
                </a:solidFill>
              </a:rPr>
              <a:t>O(1) get / put </a:t>
            </a:r>
            <a:r>
              <a:rPr lang="en-US" sz="1400" dirty="0"/>
              <a:t>)</a:t>
            </a:r>
            <a:br>
              <a:rPr lang="en-US" sz="1400" dirty="0"/>
            </a:br>
            <a:r>
              <a:rPr lang="en-US" sz="1400" dirty="0"/>
              <a:t>	</a:t>
            </a:r>
            <a:r>
              <a:rPr lang="is-IS" sz="1400" dirty="0"/>
              <a:t>… with queries, data structures, UDF, fast clients …</a:t>
            </a:r>
            <a:br>
              <a:rPr lang="is-IS" sz="1400" dirty="0"/>
            </a:br>
            <a:r>
              <a:rPr lang="en-US" sz="1400" dirty="0"/>
              <a:t>	</a:t>
            </a:r>
            <a:r>
              <a:rPr lang="is-IS" sz="1400" dirty="0"/>
              <a:t>… geographic replication with XDR …</a:t>
            </a:r>
            <a:br>
              <a:rPr lang="is-IS" sz="1400" dirty="0"/>
            </a:br>
            <a:r>
              <a:rPr lang="is-IS" sz="1400" dirty="0"/>
              <a:t>	… local synchronous replication, persistance with Flash …</a:t>
            </a:r>
            <a:br>
              <a:rPr lang="is-IS" sz="1400" dirty="0"/>
            </a:br>
            <a:r>
              <a:rPr lang="is-IS" sz="1400" dirty="0"/>
              <a:t>	... </a:t>
            </a:r>
            <a:r>
              <a:rPr lang="en-US" sz="1400" dirty="0"/>
              <a:t>o</a:t>
            </a:r>
            <a:r>
              <a:rPr lang="is-IS" sz="1400" dirty="0"/>
              <a:t>n Linux </a:t>
            </a:r>
            <a:r>
              <a:rPr lang="mr-IN" sz="1400" dirty="0"/>
              <a:t>…</a:t>
            </a:r>
            <a:br>
              <a:rPr lang="en-US" sz="1400" dirty="0"/>
            </a:br>
            <a:endParaRPr lang="en-US" sz="1400" dirty="0"/>
          </a:p>
          <a:p>
            <a:pPr marL="0" indent="0">
              <a:lnSpc>
                <a:spcPct val="90000"/>
              </a:lnSpc>
              <a:buNone/>
            </a:pPr>
            <a:r>
              <a:rPr lang="en-US" sz="1400" dirty="0"/>
              <a:t>High availability </a:t>
            </a:r>
            <a:r>
              <a:rPr lang="en-US" sz="1400" dirty="0">
                <a:solidFill>
                  <a:srgbClr val="000000"/>
                </a:solidFill>
              </a:rPr>
              <a:t>clustering &amp; rebalancing</a:t>
            </a:r>
            <a:br>
              <a:rPr lang="en-US" sz="1400" dirty="0"/>
            </a:br>
            <a:r>
              <a:rPr lang="en-US" sz="1400" dirty="0"/>
              <a:t>	</a:t>
            </a:r>
            <a:r>
              <a:rPr lang="is-IS" sz="1400" dirty="0"/>
              <a:t>… proven multi-year uptime …</a:t>
            </a:r>
            <a:endParaRPr lang="en-US" sz="1400" dirty="0"/>
          </a:p>
          <a:p>
            <a:pPr marL="0" indent="0">
              <a:lnSpc>
                <a:spcPct val="90000"/>
              </a:lnSpc>
              <a:buNone/>
            </a:pPr>
            <a:endParaRPr lang="en-US" sz="1400" dirty="0"/>
          </a:p>
          <a:p>
            <a:pPr marL="0" indent="0">
              <a:lnSpc>
                <a:spcPct val="90000"/>
              </a:lnSpc>
              <a:buNone/>
            </a:pPr>
            <a:r>
              <a:rPr lang="en-US" sz="1400" dirty="0"/>
              <a:t>Very </a:t>
            </a:r>
            <a:r>
              <a:rPr lang="en-US" sz="1400" dirty="0">
                <a:solidFill>
                  <a:schemeClr val="tx1"/>
                </a:solidFill>
              </a:rPr>
              <a:t>high performance C code</a:t>
            </a:r>
            <a:r>
              <a:rPr lang="en-US" sz="1400" dirty="0">
                <a:solidFill>
                  <a:srgbClr val="7F7F7F"/>
                </a:solidFill>
              </a:rPr>
              <a:t>,</a:t>
            </a:r>
            <a:r>
              <a:rPr lang="en-US" sz="1400" dirty="0">
                <a:solidFill>
                  <a:schemeClr val="tx1"/>
                </a:solidFill>
              </a:rPr>
              <a:t> </a:t>
            </a:r>
            <a:r>
              <a:rPr lang="en-US" sz="1400" dirty="0"/>
              <a:t>multi-core and multi-threaded</a:t>
            </a:r>
            <a:br>
              <a:rPr lang="en-US" sz="1400" dirty="0"/>
            </a:br>
            <a:r>
              <a:rPr lang="en-US" sz="1400" dirty="0"/>
              <a:t>	</a:t>
            </a:r>
            <a:r>
              <a:rPr lang="is-IS" sz="1400" dirty="0"/>
              <a:t>…</a:t>
            </a:r>
            <a:r>
              <a:rPr lang="en-US" sz="1400" dirty="0"/>
              <a:t> 2M++ TPS from Flash, 4M++ TPS from DRAM </a:t>
            </a:r>
            <a:r>
              <a:rPr lang="en-US" sz="1400" i="1" dirty="0">
                <a:solidFill>
                  <a:schemeClr val="tx1"/>
                </a:solidFill>
              </a:rPr>
              <a:t>PER SERVER</a:t>
            </a:r>
            <a:r>
              <a:rPr lang="en-US" sz="1400" dirty="0">
                <a:solidFill>
                  <a:schemeClr val="tx1"/>
                </a:solidFill>
              </a:rPr>
              <a:t> </a:t>
            </a:r>
            <a:r>
              <a:rPr lang="is-IS" sz="1400" dirty="0"/>
              <a:t>…</a:t>
            </a:r>
            <a:endParaRPr lang="en-US" sz="1400" dirty="0"/>
          </a:p>
          <a:p>
            <a:pPr marL="0" indent="0">
              <a:lnSpc>
                <a:spcPct val="90000"/>
              </a:lnSpc>
              <a:buNone/>
            </a:pPr>
            <a:endParaRPr lang="en-US" sz="1400" dirty="0"/>
          </a:p>
          <a:p>
            <a:pPr marL="0" indent="0">
              <a:lnSpc>
                <a:spcPct val="90000"/>
              </a:lnSpc>
              <a:buNone/>
            </a:pPr>
            <a:r>
              <a:rPr lang="en-US" sz="1400" dirty="0">
                <a:solidFill>
                  <a:schemeClr val="tx1"/>
                </a:solidFill>
              </a:rPr>
              <a:t>Direct attach storage; persistence</a:t>
            </a:r>
            <a:r>
              <a:rPr lang="en-US" sz="1400" dirty="0"/>
              <a:t> through replication and </a:t>
            </a:r>
            <a:r>
              <a:rPr lang="en-US" sz="1400" dirty="0">
                <a:solidFill>
                  <a:srgbClr val="000000"/>
                </a:solidFill>
              </a:rPr>
              <a:t>Flash</a:t>
            </a:r>
          </a:p>
          <a:p>
            <a:pPr marL="0" indent="0">
              <a:lnSpc>
                <a:spcPct val="90000"/>
              </a:lnSpc>
              <a:buNone/>
            </a:pPr>
            <a:endParaRPr lang="en-US" sz="1400" dirty="0"/>
          </a:p>
          <a:p>
            <a:pPr marL="0" indent="0">
              <a:lnSpc>
                <a:spcPct val="90000"/>
              </a:lnSpc>
              <a:buNone/>
            </a:pPr>
            <a:r>
              <a:rPr lang="en-US" sz="1400" dirty="0"/>
              <a:t>Cloud-savvy – runs with </a:t>
            </a:r>
            <a:r>
              <a:rPr lang="en-US" sz="1400" dirty="0">
                <a:solidFill>
                  <a:srgbClr val="000000"/>
                </a:solidFill>
              </a:rPr>
              <a:t>EC2, GCE, others; </a:t>
            </a:r>
            <a:r>
              <a:rPr lang="en-US" sz="1400" dirty="0" err="1">
                <a:solidFill>
                  <a:srgbClr val="000000"/>
                </a:solidFill>
              </a:rPr>
              <a:t>Docker</a:t>
            </a:r>
            <a:r>
              <a:rPr lang="en-US" sz="1400" dirty="0"/>
              <a:t>, more </a:t>
            </a:r>
            <a:r>
              <a:rPr lang="is-IS" sz="1400" dirty="0"/>
              <a:t>…</a:t>
            </a:r>
          </a:p>
          <a:p>
            <a:pPr marL="0" indent="0">
              <a:lnSpc>
                <a:spcPct val="90000"/>
              </a:lnSpc>
              <a:buNone/>
            </a:pPr>
            <a:endParaRPr lang="is-IS" sz="1400" dirty="0"/>
          </a:p>
          <a:p>
            <a:pPr marL="0" indent="0">
              <a:lnSpc>
                <a:spcPct val="90000"/>
              </a:lnSpc>
              <a:buNone/>
            </a:pPr>
            <a:r>
              <a:rPr lang="is-IS" sz="1400" dirty="0">
                <a:solidFill>
                  <a:schemeClr val="tx1"/>
                </a:solidFill>
              </a:rPr>
              <a:t>Dual License</a:t>
            </a:r>
            <a:r>
              <a:rPr lang="is-IS" sz="1400" dirty="0"/>
              <a:t>: </a:t>
            </a:r>
            <a:r>
              <a:rPr lang="is-IS" sz="1400" dirty="0">
                <a:solidFill>
                  <a:srgbClr val="C22126"/>
                </a:solidFill>
              </a:rPr>
              <a:t>Open Source </a:t>
            </a:r>
            <a:r>
              <a:rPr lang="is-IS" sz="1400" dirty="0"/>
              <a:t>for devs, Enterprise for deployment</a:t>
            </a:r>
            <a:endParaRPr lang="en-US" sz="1400" dirty="0"/>
          </a:p>
        </p:txBody>
      </p:sp>
      <p:sp>
        <p:nvSpPr>
          <p:cNvPr id="2" name="Title 1"/>
          <p:cNvSpPr>
            <a:spLocks noGrp="1"/>
          </p:cNvSpPr>
          <p:nvPr>
            <p:ph type="title"/>
          </p:nvPr>
        </p:nvSpPr>
        <p:spPr/>
        <p:txBody>
          <a:bodyPr/>
          <a:lstStyle/>
          <a:p>
            <a:r>
              <a:rPr lang="en-US" dirty="0"/>
              <a:t>What is Aerospike ?</a:t>
            </a:r>
          </a:p>
        </p:txBody>
      </p:sp>
    </p:spTree>
    <p:extLst>
      <p:ext uri="{BB962C8B-B14F-4D97-AF65-F5344CB8AC3E}">
        <p14:creationId xmlns:p14="http://schemas.microsoft.com/office/powerpoint/2010/main" val="1652105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chitecture_Graphic_Expi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56" y="1527618"/>
            <a:ext cx="5030966" cy="3286156"/>
          </a:xfrm>
          <a:prstGeom prst="rect">
            <a:avLst/>
          </a:prstGeom>
        </p:spPr>
      </p:pic>
      <p:graphicFrame>
        <p:nvGraphicFramePr>
          <p:cNvPr id="7" name="C 2"/>
          <p:cNvGraphicFramePr/>
          <p:nvPr>
            <p:extLst>
              <p:ext uri="{D42A27DB-BD31-4B8C-83A1-F6EECF244321}">
                <p14:modId xmlns:p14="http://schemas.microsoft.com/office/powerpoint/2010/main" val="118999983"/>
              </p:ext>
            </p:extLst>
          </p:nvPr>
        </p:nvGraphicFramePr>
        <p:xfrm>
          <a:off x="5611446" y="205859"/>
          <a:ext cx="3415677" cy="16592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icture 4"/>
          <p:cNvGraphicFramePr>
            <a:graphicFrameLocks/>
          </p:cNvGraphicFramePr>
          <p:nvPr>
            <p:extLst>
              <p:ext uri="{D42A27DB-BD31-4B8C-83A1-F6EECF244321}">
                <p14:modId xmlns:p14="http://schemas.microsoft.com/office/powerpoint/2010/main" val="4197301834"/>
              </p:ext>
            </p:extLst>
          </p:nvPr>
        </p:nvGraphicFramePr>
        <p:xfrm>
          <a:off x="5612730" y="1913394"/>
          <a:ext cx="3531270" cy="15893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Picture 6"/>
          <p:cNvGraphicFramePr>
            <a:graphicFrameLocks/>
          </p:cNvGraphicFramePr>
          <p:nvPr>
            <p:extLst>
              <p:ext uri="{D42A27DB-BD31-4B8C-83A1-F6EECF244321}">
                <p14:modId xmlns:p14="http://schemas.microsoft.com/office/powerpoint/2010/main" val="1377536295"/>
              </p:ext>
            </p:extLst>
          </p:nvPr>
        </p:nvGraphicFramePr>
        <p:xfrm>
          <a:off x="5602165" y="3449956"/>
          <a:ext cx="3475782" cy="1412875"/>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293288" y="623765"/>
            <a:ext cx="4864021" cy="1015663"/>
          </a:xfrm>
          <a:prstGeom prst="rect">
            <a:avLst/>
          </a:prstGeom>
          <a:noFill/>
        </p:spPr>
        <p:txBody>
          <a:bodyPr wrap="square" rtlCol="0">
            <a:spAutoFit/>
          </a:bodyPr>
          <a:lstStyle/>
          <a:p>
            <a:pPr marL="285750" indent="-285750">
              <a:buFont typeface="Arial"/>
              <a:buChar char="•"/>
            </a:pPr>
            <a:r>
              <a:rPr lang="en-US" sz="2000" dirty="0">
                <a:solidFill>
                  <a:srgbClr val="595959"/>
                </a:solidFill>
                <a:latin typeface="Arial"/>
                <a:cs typeface="Arial"/>
              </a:rPr>
              <a:t>Hybrid Memory</a:t>
            </a:r>
          </a:p>
          <a:p>
            <a:pPr marL="285750" indent="-285750">
              <a:buFont typeface="Arial"/>
              <a:buChar char="•"/>
            </a:pPr>
            <a:r>
              <a:rPr lang="en-US" sz="2000" dirty="0">
                <a:solidFill>
                  <a:srgbClr val="595959"/>
                </a:solidFill>
                <a:latin typeface="Arial"/>
                <a:cs typeface="Arial"/>
              </a:rPr>
              <a:t>Flash / SSD Optimized</a:t>
            </a:r>
          </a:p>
          <a:p>
            <a:pPr marL="285750" indent="-285750">
              <a:buFont typeface="Arial"/>
              <a:buChar char="•"/>
            </a:pPr>
            <a:r>
              <a:rPr lang="en-US" sz="2000" dirty="0">
                <a:solidFill>
                  <a:srgbClr val="595959"/>
                </a:solidFill>
                <a:latin typeface="Arial"/>
                <a:cs typeface="Arial"/>
              </a:rPr>
              <a:t>Primary Index in DRAM</a:t>
            </a:r>
          </a:p>
        </p:txBody>
      </p:sp>
      <p:sp>
        <p:nvSpPr>
          <p:cNvPr id="2" name="Title 1"/>
          <p:cNvSpPr>
            <a:spLocks noGrp="1"/>
          </p:cNvSpPr>
          <p:nvPr>
            <p:ph type="title"/>
          </p:nvPr>
        </p:nvSpPr>
        <p:spPr/>
        <p:txBody>
          <a:bodyPr/>
          <a:lstStyle/>
          <a:p>
            <a:r>
              <a:rPr lang="en-US" dirty="0"/>
              <a:t>Performance</a:t>
            </a:r>
          </a:p>
        </p:txBody>
      </p:sp>
    </p:spTree>
    <p:extLst>
      <p:ext uri="{BB962C8B-B14F-4D97-AF65-F5344CB8AC3E}">
        <p14:creationId xmlns:p14="http://schemas.microsoft.com/office/powerpoint/2010/main" val="793416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4767263"/>
            <a:ext cx="2133600" cy="273844"/>
          </a:xfrm>
          <a:prstGeom prst="rect">
            <a:avLst/>
          </a:prstGeom>
        </p:spPr>
        <p:txBody>
          <a:bodyPr/>
          <a:lstStyle/>
          <a:p>
            <a:fld id="{4689A8FC-C1EE-2A4B-87DA-D8B451894542}" type="slidenum">
              <a:rPr lang="en-US" smtClean="0"/>
              <a:t>16</a:t>
            </a:fld>
            <a:endParaRPr lang="en-US" dirty="0"/>
          </a:p>
        </p:txBody>
      </p:sp>
      <p:pic>
        <p:nvPicPr>
          <p:cNvPr id="8" name="Content Placeholder 7" descr="TTchartThroughoutOps_sec.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0678" b="10678"/>
          <a:stretch/>
        </p:blipFill>
        <p:spPr>
          <a:xfrm>
            <a:off x="3879850" y="2080022"/>
            <a:ext cx="5264150" cy="2170509"/>
          </a:xfrm>
          <a:prstGeom prst="rect">
            <a:avLst/>
          </a:prstGeom>
        </p:spPr>
      </p:pic>
      <p:sp>
        <p:nvSpPr>
          <p:cNvPr id="9" name="TextBox 8"/>
          <p:cNvSpPr txBox="1"/>
          <p:nvPr/>
        </p:nvSpPr>
        <p:spPr>
          <a:xfrm>
            <a:off x="191687" y="611065"/>
            <a:ext cx="4864021" cy="1323439"/>
          </a:xfrm>
          <a:prstGeom prst="rect">
            <a:avLst/>
          </a:prstGeom>
          <a:noFill/>
        </p:spPr>
        <p:txBody>
          <a:bodyPr wrap="square" rtlCol="0">
            <a:spAutoFit/>
          </a:bodyPr>
          <a:lstStyle/>
          <a:p>
            <a:pPr marL="285750" indent="-285750">
              <a:buFont typeface="Arial"/>
              <a:buChar char="•"/>
            </a:pPr>
            <a:r>
              <a:rPr lang="en-US" sz="2000" dirty="0">
                <a:solidFill>
                  <a:srgbClr val="595959"/>
                </a:solidFill>
                <a:latin typeface="Arial"/>
                <a:cs typeface="Arial"/>
              </a:rPr>
              <a:t>Clustered ( in production since 2010 )</a:t>
            </a:r>
          </a:p>
          <a:p>
            <a:pPr marL="285750" indent="-285750">
              <a:buFont typeface="Arial"/>
              <a:buChar char="•"/>
            </a:pPr>
            <a:r>
              <a:rPr lang="en-US" sz="2000" dirty="0">
                <a:solidFill>
                  <a:srgbClr val="595959"/>
                </a:solidFill>
                <a:latin typeface="Arial"/>
                <a:cs typeface="Arial"/>
              </a:rPr>
              <a:t>RIPE MD160 Hashing &amp; Partitioning</a:t>
            </a:r>
          </a:p>
          <a:p>
            <a:pPr marL="285750" indent="-285750">
              <a:buFont typeface="Arial"/>
              <a:buChar char="•"/>
            </a:pPr>
            <a:r>
              <a:rPr lang="en-US" sz="2000" dirty="0">
                <a:solidFill>
                  <a:srgbClr val="595959"/>
                </a:solidFill>
                <a:latin typeface="Arial"/>
                <a:cs typeface="Arial"/>
              </a:rPr>
              <a:t>Dynamically Add/Remove Nodes</a:t>
            </a:r>
          </a:p>
          <a:p>
            <a:pPr marL="285750" indent="-285750">
              <a:buFont typeface="Arial"/>
              <a:buChar char="•"/>
            </a:pPr>
            <a:r>
              <a:rPr lang="en-US" sz="2000" dirty="0">
                <a:solidFill>
                  <a:srgbClr val="595959"/>
                </a:solidFill>
                <a:latin typeface="Arial"/>
                <a:cs typeface="Arial"/>
              </a:rPr>
              <a:t>Auto Rebalance, Heal</a:t>
            </a:r>
          </a:p>
        </p:txBody>
      </p:sp>
      <p:pic>
        <p:nvPicPr>
          <p:cNvPr id="10" name="Picture 9" descr="slide23.png"/>
          <p:cNvPicPr>
            <a:picLocks noChangeAspect="1"/>
          </p:cNvPicPr>
          <p:nvPr/>
        </p:nvPicPr>
        <p:blipFill rotWithShape="1">
          <a:blip r:embed="rId3">
            <a:extLst>
              <a:ext uri="{28A0092B-C50C-407E-A947-70E740481C1C}">
                <a14:useLocalDpi xmlns:a14="http://schemas.microsoft.com/office/drawing/2010/main" val="0"/>
              </a:ext>
            </a:extLst>
          </a:blip>
          <a:srcRect l="4176" r="3741"/>
          <a:stretch/>
        </p:blipFill>
        <p:spPr>
          <a:xfrm>
            <a:off x="191687" y="1952625"/>
            <a:ext cx="3735567" cy="2536825"/>
          </a:xfrm>
          <a:prstGeom prst="rect">
            <a:avLst/>
          </a:prstGeom>
        </p:spPr>
      </p:pic>
      <p:sp>
        <p:nvSpPr>
          <p:cNvPr id="3" name="Title 2"/>
          <p:cNvSpPr>
            <a:spLocks noGrp="1"/>
          </p:cNvSpPr>
          <p:nvPr>
            <p:ph type="title"/>
          </p:nvPr>
        </p:nvSpPr>
        <p:spPr/>
        <p:txBody>
          <a:bodyPr/>
          <a:lstStyle/>
          <a:p>
            <a:r>
              <a:rPr lang="en-US" dirty="0"/>
              <a:t>Scale</a:t>
            </a:r>
          </a:p>
        </p:txBody>
      </p:sp>
    </p:spTree>
    <p:extLst>
      <p:ext uri="{BB962C8B-B14F-4D97-AF65-F5344CB8AC3E}">
        <p14:creationId xmlns:p14="http://schemas.microsoft.com/office/powerpoint/2010/main" val="20621757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Shape 539" descr="visual_07_01-01.jpg"/>
          <p:cNvPicPr preferRelativeResize="0"/>
          <p:nvPr/>
        </p:nvPicPr>
        <p:blipFill rotWithShape="1">
          <a:blip r:embed="rId3">
            <a:alphaModFix/>
          </a:blip>
          <a:srcRect/>
          <a:stretch/>
        </p:blipFill>
        <p:spPr>
          <a:xfrm>
            <a:off x="283882" y="1049246"/>
            <a:ext cx="8860118" cy="3218688"/>
          </a:xfrm>
          <a:prstGeom prst="rect">
            <a:avLst/>
          </a:prstGeom>
          <a:noFill/>
          <a:ln>
            <a:noFill/>
          </a:ln>
        </p:spPr>
      </p:pic>
      <p:sp>
        <p:nvSpPr>
          <p:cNvPr id="541" name="Shape 541"/>
          <p:cNvSpPr/>
          <p:nvPr/>
        </p:nvSpPr>
        <p:spPr>
          <a:xfrm>
            <a:off x="0" y="5065670"/>
            <a:ext cx="9144000" cy="76275"/>
          </a:xfrm>
          <a:prstGeom prst="rect">
            <a:avLst/>
          </a:prstGeom>
          <a:solidFill>
            <a:schemeClr val="accent6"/>
          </a:solidFill>
          <a:ln>
            <a:noFill/>
          </a:ln>
        </p:spPr>
        <p:txBody>
          <a:bodyPr lIns="68564" tIns="68564" rIns="68564" bIns="68564" anchor="ctr" anchorCtr="0">
            <a:noAutofit/>
          </a:bodyPr>
          <a:lstStyle/>
          <a:p>
            <a:endParaRPr sz="2300">
              <a:solidFill>
                <a:srgbClr val="FFFFFF"/>
              </a:solidFill>
              <a:latin typeface="Trebuchet MS"/>
              <a:ea typeface="Trebuchet MS"/>
              <a:cs typeface="Trebuchet MS"/>
              <a:sym typeface="Trebuchet MS"/>
            </a:endParaRPr>
          </a:p>
        </p:txBody>
      </p:sp>
      <p:pic>
        <p:nvPicPr>
          <p:cNvPr id="542" name="Shape 542" descr="image001 (2) (1).png"/>
          <p:cNvPicPr preferRelativeResize="0"/>
          <p:nvPr/>
        </p:nvPicPr>
        <p:blipFill>
          <a:blip r:embed="rId4">
            <a:alphaModFix/>
          </a:blip>
          <a:stretch>
            <a:fillRect/>
          </a:stretch>
        </p:blipFill>
        <p:spPr>
          <a:xfrm>
            <a:off x="8323891" y="4177016"/>
            <a:ext cx="714375" cy="714375"/>
          </a:xfrm>
          <a:prstGeom prst="rect">
            <a:avLst/>
          </a:prstGeom>
          <a:noFill/>
          <a:ln>
            <a:noFill/>
          </a:ln>
        </p:spPr>
      </p:pic>
      <p:sp>
        <p:nvSpPr>
          <p:cNvPr id="2" name="Title 1"/>
          <p:cNvSpPr>
            <a:spLocks noGrp="1"/>
          </p:cNvSpPr>
          <p:nvPr>
            <p:ph type="title"/>
          </p:nvPr>
        </p:nvSpPr>
        <p:spPr/>
        <p:txBody>
          <a:bodyPr/>
          <a:lstStyle/>
          <a:p>
            <a:r>
              <a:rPr lang="en-US" dirty="0"/>
              <a:t>Nielsen Online Machine Learning</a:t>
            </a:r>
          </a:p>
        </p:txBody>
      </p:sp>
    </p:spTree>
    <p:extLst>
      <p:ext uri="{BB962C8B-B14F-4D97-AF65-F5344CB8AC3E}">
        <p14:creationId xmlns:p14="http://schemas.microsoft.com/office/powerpoint/2010/main" val="3845998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4" name="Shape 494"/>
          <p:cNvPicPr preferRelativeResize="0"/>
          <p:nvPr/>
        </p:nvPicPr>
        <p:blipFill>
          <a:blip r:embed="rId3">
            <a:alphaModFix/>
          </a:blip>
          <a:stretch>
            <a:fillRect/>
          </a:stretch>
        </p:blipFill>
        <p:spPr>
          <a:xfrm>
            <a:off x="2007808" y="1055708"/>
            <a:ext cx="738918" cy="738918"/>
          </a:xfrm>
          <a:prstGeom prst="rect">
            <a:avLst/>
          </a:prstGeom>
          <a:noFill/>
          <a:ln>
            <a:noFill/>
          </a:ln>
        </p:spPr>
      </p:pic>
      <p:pic>
        <p:nvPicPr>
          <p:cNvPr id="495" name="Shape 495"/>
          <p:cNvPicPr preferRelativeResize="0"/>
          <p:nvPr/>
        </p:nvPicPr>
        <p:blipFill>
          <a:blip r:embed="rId4">
            <a:alphaModFix/>
          </a:blip>
          <a:stretch>
            <a:fillRect/>
          </a:stretch>
        </p:blipFill>
        <p:spPr>
          <a:xfrm>
            <a:off x="1635772" y="1862494"/>
            <a:ext cx="1629449" cy="229580"/>
          </a:xfrm>
          <a:prstGeom prst="rect">
            <a:avLst/>
          </a:prstGeom>
          <a:noFill/>
          <a:ln>
            <a:noFill/>
          </a:ln>
        </p:spPr>
      </p:pic>
      <p:sp>
        <p:nvSpPr>
          <p:cNvPr id="496" name="Shape 496"/>
          <p:cNvSpPr txBox="1"/>
          <p:nvPr/>
        </p:nvSpPr>
        <p:spPr>
          <a:xfrm>
            <a:off x="963705" y="2348435"/>
            <a:ext cx="2935941" cy="2278350"/>
          </a:xfrm>
          <a:prstGeom prst="rect">
            <a:avLst/>
          </a:prstGeom>
          <a:noFill/>
          <a:ln w="9525" cap="flat" cmpd="sng">
            <a:solidFill>
              <a:schemeClr val="accent6"/>
            </a:solidFill>
            <a:prstDash val="solid"/>
            <a:round/>
            <a:headEnd type="none" w="med" len="med"/>
            <a:tailEnd type="none" w="med" len="med"/>
          </a:ln>
        </p:spPr>
        <p:txBody>
          <a:bodyPr lIns="68564" tIns="68564" rIns="68564" bIns="68564" anchor="t" anchorCtr="0">
            <a:noAutofit/>
          </a:bodyPr>
          <a:lstStyle/>
          <a:p>
            <a:pPr algn="ctr"/>
            <a:r>
              <a:rPr lang="en-US" dirty="0">
                <a:solidFill>
                  <a:srgbClr val="00AB97"/>
                </a:solidFill>
                <a:latin typeface="Calibri"/>
                <a:ea typeface="Calibri"/>
                <a:cs typeface="Calibri"/>
                <a:sym typeface="Calibri"/>
              </a:rPr>
              <a:t>Unique User </a:t>
            </a:r>
            <a:r>
              <a:rPr lang="en-US" dirty="0" err="1">
                <a:solidFill>
                  <a:srgbClr val="00AB97"/>
                </a:solidFill>
                <a:latin typeface="Calibri"/>
                <a:ea typeface="Calibri"/>
                <a:cs typeface="Calibri"/>
                <a:sym typeface="Calibri"/>
              </a:rPr>
              <a:t>DataStore</a:t>
            </a:r>
            <a:endParaRPr sz="1500" dirty="0">
              <a:solidFill>
                <a:srgbClr val="666666"/>
              </a:solidFill>
              <a:latin typeface="Calibri"/>
              <a:ea typeface="Calibri"/>
              <a:cs typeface="Calibri"/>
              <a:sym typeface="Calibri"/>
            </a:endParaRPr>
          </a:p>
          <a:p>
            <a:pPr algn="ctr">
              <a:buClr>
                <a:schemeClr val="dk1"/>
              </a:buClr>
              <a:buSzPct val="55000"/>
            </a:pPr>
            <a:r>
              <a:rPr lang="en-US" sz="1500" dirty="0">
                <a:solidFill>
                  <a:srgbClr val="666666"/>
                </a:solidFill>
                <a:latin typeface="Calibri"/>
                <a:ea typeface="Calibri"/>
                <a:cs typeface="Calibri"/>
                <a:sym typeface="Calibri"/>
              </a:rPr>
              <a:t>53 Servers across</a:t>
            </a:r>
          </a:p>
          <a:p>
            <a:pPr algn="ctr"/>
            <a:r>
              <a:rPr lang="en-US" sz="1500" dirty="0">
                <a:solidFill>
                  <a:srgbClr val="666666"/>
                </a:solidFill>
                <a:latin typeface="Calibri"/>
                <a:ea typeface="Calibri"/>
                <a:cs typeface="Calibri"/>
                <a:sym typeface="Calibri"/>
              </a:rPr>
              <a:t>4 data centers</a:t>
            </a:r>
          </a:p>
          <a:p>
            <a:pPr algn="ctr"/>
            <a:endParaRPr sz="1500" dirty="0">
              <a:solidFill>
                <a:srgbClr val="666666"/>
              </a:solidFill>
              <a:latin typeface="Calibri"/>
              <a:ea typeface="Calibri"/>
              <a:cs typeface="Calibri"/>
              <a:sym typeface="Calibri"/>
            </a:endParaRPr>
          </a:p>
          <a:p>
            <a:pPr algn="ctr"/>
            <a:r>
              <a:rPr lang="en-US" dirty="0">
                <a:solidFill>
                  <a:srgbClr val="00AB97"/>
                </a:solidFill>
                <a:latin typeface="Calibri"/>
                <a:ea typeface="Calibri"/>
                <a:cs typeface="Calibri"/>
                <a:sym typeface="Calibri"/>
              </a:rPr>
              <a:t>Specs</a:t>
            </a:r>
          </a:p>
          <a:p>
            <a:pPr algn="ctr"/>
            <a:r>
              <a:rPr lang="en-US" sz="1300" dirty="0">
                <a:solidFill>
                  <a:srgbClr val="666666"/>
                </a:solidFill>
                <a:latin typeface="Calibri"/>
                <a:ea typeface="Calibri"/>
                <a:cs typeface="Calibri"/>
                <a:sym typeface="Calibri"/>
              </a:rPr>
              <a:t>Memory: 512GB</a:t>
            </a:r>
          </a:p>
          <a:p>
            <a:pPr algn="ctr"/>
            <a:r>
              <a:rPr lang="en-US" sz="1300" dirty="0">
                <a:solidFill>
                  <a:srgbClr val="666666"/>
                </a:solidFill>
                <a:latin typeface="Calibri"/>
                <a:ea typeface="Calibri"/>
                <a:cs typeface="Calibri"/>
                <a:sym typeface="Calibri"/>
              </a:rPr>
              <a:t>CPU: e5-2620v2 (Dual-Socket)</a:t>
            </a:r>
          </a:p>
          <a:p>
            <a:pPr algn="ctr"/>
            <a:r>
              <a:rPr lang="en-US" sz="1300" dirty="0">
                <a:solidFill>
                  <a:srgbClr val="666666"/>
                </a:solidFill>
                <a:latin typeface="Calibri"/>
                <a:ea typeface="Calibri"/>
                <a:cs typeface="Calibri"/>
                <a:sym typeface="Calibri"/>
              </a:rPr>
              <a:t>Disk: Intel S3710(13-15 1.2TB SSDs)</a:t>
            </a:r>
          </a:p>
          <a:p>
            <a:pPr algn="ctr"/>
            <a:r>
              <a:rPr lang="en-US" sz="1300" dirty="0">
                <a:solidFill>
                  <a:srgbClr val="666666"/>
                </a:solidFill>
                <a:latin typeface="Calibri"/>
                <a:ea typeface="Calibri"/>
                <a:cs typeface="Calibri"/>
                <a:sym typeface="Calibri"/>
              </a:rPr>
              <a:t>Network: Aggregated 10GB NICs</a:t>
            </a:r>
          </a:p>
          <a:p>
            <a:pPr algn="ctr"/>
            <a:r>
              <a:rPr lang="en-US" sz="1300" dirty="0">
                <a:solidFill>
                  <a:srgbClr val="666666"/>
                </a:solidFill>
                <a:latin typeface="Calibri"/>
                <a:ea typeface="Calibri"/>
                <a:cs typeface="Calibri"/>
                <a:sym typeface="Calibri"/>
              </a:rPr>
              <a:t>2-Namespaces</a:t>
            </a:r>
          </a:p>
          <a:p>
            <a:pPr algn="ctr"/>
            <a:endParaRPr sz="1500" dirty="0">
              <a:solidFill>
                <a:srgbClr val="666666"/>
              </a:solidFill>
              <a:latin typeface="Calibri"/>
              <a:ea typeface="Calibri"/>
              <a:cs typeface="Calibri"/>
              <a:sym typeface="Calibri"/>
            </a:endParaRPr>
          </a:p>
          <a:p>
            <a:pPr algn="ctr">
              <a:buClr>
                <a:schemeClr val="dk1"/>
              </a:buClr>
            </a:pPr>
            <a:endParaRPr sz="1500" dirty="0">
              <a:solidFill>
                <a:srgbClr val="666666"/>
              </a:solidFill>
              <a:latin typeface="Calibri"/>
              <a:ea typeface="Calibri"/>
              <a:cs typeface="Calibri"/>
              <a:sym typeface="Calibri"/>
            </a:endParaRPr>
          </a:p>
        </p:txBody>
      </p:sp>
      <p:pic>
        <p:nvPicPr>
          <p:cNvPr id="497" name="Shape 497"/>
          <p:cNvPicPr preferRelativeResize="0"/>
          <p:nvPr/>
        </p:nvPicPr>
        <p:blipFill>
          <a:blip r:embed="rId3">
            <a:alphaModFix/>
          </a:blip>
          <a:stretch>
            <a:fillRect/>
          </a:stretch>
        </p:blipFill>
        <p:spPr>
          <a:xfrm>
            <a:off x="6009245" y="1065496"/>
            <a:ext cx="738918" cy="738918"/>
          </a:xfrm>
          <a:prstGeom prst="rect">
            <a:avLst/>
          </a:prstGeom>
          <a:noFill/>
          <a:ln>
            <a:noFill/>
          </a:ln>
        </p:spPr>
      </p:pic>
      <p:pic>
        <p:nvPicPr>
          <p:cNvPr id="498" name="Shape 498"/>
          <p:cNvPicPr preferRelativeResize="0"/>
          <p:nvPr/>
        </p:nvPicPr>
        <p:blipFill>
          <a:blip r:embed="rId4">
            <a:alphaModFix/>
          </a:blip>
          <a:stretch>
            <a:fillRect/>
          </a:stretch>
        </p:blipFill>
        <p:spPr>
          <a:xfrm>
            <a:off x="5637210" y="1872280"/>
            <a:ext cx="1629449" cy="229580"/>
          </a:xfrm>
          <a:prstGeom prst="rect">
            <a:avLst/>
          </a:prstGeom>
          <a:noFill/>
          <a:ln>
            <a:noFill/>
          </a:ln>
        </p:spPr>
      </p:pic>
      <p:sp>
        <p:nvSpPr>
          <p:cNvPr id="499" name="Shape 499"/>
          <p:cNvSpPr txBox="1"/>
          <p:nvPr/>
        </p:nvSpPr>
        <p:spPr>
          <a:xfrm>
            <a:off x="4721412" y="2343281"/>
            <a:ext cx="3421530" cy="2278350"/>
          </a:xfrm>
          <a:prstGeom prst="rect">
            <a:avLst/>
          </a:prstGeom>
          <a:noFill/>
          <a:ln w="9525" cap="flat" cmpd="sng">
            <a:solidFill>
              <a:schemeClr val="accent6"/>
            </a:solidFill>
            <a:prstDash val="solid"/>
            <a:round/>
            <a:headEnd type="none" w="med" len="med"/>
            <a:tailEnd type="none" w="med" len="med"/>
          </a:ln>
        </p:spPr>
        <p:txBody>
          <a:bodyPr lIns="68564" tIns="68564" rIns="68564" bIns="68564" anchor="t" anchorCtr="0">
            <a:noAutofit/>
          </a:bodyPr>
          <a:lstStyle/>
          <a:p>
            <a:pPr algn="ctr"/>
            <a:r>
              <a:rPr lang="en-US" dirty="0">
                <a:solidFill>
                  <a:srgbClr val="00AB97"/>
                </a:solidFill>
                <a:latin typeface="Calibri"/>
                <a:ea typeface="Calibri"/>
                <a:cs typeface="Calibri"/>
                <a:sym typeface="Calibri"/>
              </a:rPr>
              <a:t>Online Learning (Models Store)</a:t>
            </a:r>
            <a:endParaRPr sz="1500" dirty="0">
              <a:solidFill>
                <a:srgbClr val="666666"/>
              </a:solidFill>
              <a:latin typeface="Calibri"/>
              <a:ea typeface="Calibri"/>
              <a:cs typeface="Calibri"/>
              <a:sym typeface="Calibri"/>
            </a:endParaRPr>
          </a:p>
          <a:p>
            <a:pPr algn="ctr"/>
            <a:r>
              <a:rPr lang="en-US" sz="1500" dirty="0">
                <a:solidFill>
                  <a:srgbClr val="666666"/>
                </a:solidFill>
                <a:latin typeface="Calibri"/>
                <a:ea typeface="Calibri"/>
                <a:cs typeface="Calibri"/>
                <a:sym typeface="Calibri"/>
              </a:rPr>
              <a:t>9 Servers across</a:t>
            </a:r>
          </a:p>
          <a:p>
            <a:pPr algn="ctr"/>
            <a:r>
              <a:rPr lang="en-US" sz="1500" dirty="0">
                <a:solidFill>
                  <a:srgbClr val="666666"/>
                </a:solidFill>
                <a:latin typeface="Calibri"/>
                <a:ea typeface="Calibri"/>
                <a:cs typeface="Calibri"/>
                <a:sym typeface="Calibri"/>
              </a:rPr>
              <a:t>3 data centers</a:t>
            </a:r>
          </a:p>
          <a:p>
            <a:pPr algn="ctr"/>
            <a:endParaRPr sz="1500" dirty="0">
              <a:solidFill>
                <a:srgbClr val="666666"/>
              </a:solidFill>
              <a:latin typeface="Calibri"/>
              <a:ea typeface="Calibri"/>
              <a:cs typeface="Calibri"/>
              <a:sym typeface="Calibri"/>
            </a:endParaRPr>
          </a:p>
          <a:p>
            <a:pPr algn="ctr"/>
            <a:r>
              <a:rPr lang="en-US" dirty="0">
                <a:solidFill>
                  <a:srgbClr val="00AB97"/>
                </a:solidFill>
                <a:latin typeface="Calibri"/>
                <a:ea typeface="Calibri"/>
                <a:cs typeface="Calibri"/>
                <a:sym typeface="Calibri"/>
              </a:rPr>
              <a:t>Specs</a:t>
            </a:r>
          </a:p>
          <a:p>
            <a:pPr algn="ctr"/>
            <a:r>
              <a:rPr lang="en-US" sz="1300" dirty="0">
                <a:solidFill>
                  <a:srgbClr val="666666"/>
                </a:solidFill>
                <a:latin typeface="Calibri"/>
                <a:ea typeface="Calibri"/>
                <a:cs typeface="Calibri"/>
                <a:sym typeface="Calibri"/>
              </a:rPr>
              <a:t>Memory: 32GB</a:t>
            </a:r>
          </a:p>
          <a:p>
            <a:pPr algn="ctr"/>
            <a:r>
              <a:rPr lang="en-US" sz="1300" dirty="0">
                <a:solidFill>
                  <a:srgbClr val="666666"/>
                </a:solidFill>
                <a:latin typeface="Calibri"/>
                <a:ea typeface="Calibri"/>
                <a:cs typeface="Calibri"/>
                <a:sym typeface="Calibri"/>
              </a:rPr>
              <a:t>CPU: e5-2620 (Dual-Socket)</a:t>
            </a:r>
          </a:p>
          <a:p>
            <a:pPr algn="ctr"/>
            <a:r>
              <a:rPr lang="en-US" sz="1300" dirty="0">
                <a:solidFill>
                  <a:srgbClr val="666666"/>
                </a:solidFill>
                <a:latin typeface="Calibri"/>
                <a:ea typeface="Calibri"/>
                <a:cs typeface="Calibri"/>
                <a:sym typeface="Calibri"/>
              </a:rPr>
              <a:t>Disk:1-240GB SSDs</a:t>
            </a:r>
          </a:p>
          <a:p>
            <a:pPr algn="ctr"/>
            <a:r>
              <a:rPr lang="en-US" sz="1300" dirty="0">
                <a:solidFill>
                  <a:srgbClr val="666666"/>
                </a:solidFill>
                <a:latin typeface="Calibri"/>
                <a:ea typeface="Calibri"/>
                <a:cs typeface="Calibri"/>
                <a:sym typeface="Calibri"/>
              </a:rPr>
              <a:t>Network: Aggregated 1GB NICs</a:t>
            </a:r>
          </a:p>
          <a:p>
            <a:pPr algn="ctr"/>
            <a:r>
              <a:rPr lang="en-US" sz="1300" dirty="0">
                <a:solidFill>
                  <a:srgbClr val="666666"/>
                </a:solidFill>
                <a:latin typeface="Calibri"/>
                <a:ea typeface="Calibri"/>
                <a:cs typeface="Calibri"/>
                <a:sym typeface="Calibri"/>
              </a:rPr>
              <a:t>1-Namespace</a:t>
            </a:r>
          </a:p>
          <a:p>
            <a:pPr algn="ctr"/>
            <a:endParaRPr sz="1500" dirty="0">
              <a:solidFill>
                <a:srgbClr val="666666"/>
              </a:solidFill>
              <a:latin typeface="Calibri"/>
              <a:ea typeface="Calibri"/>
              <a:cs typeface="Calibri"/>
              <a:sym typeface="Calibri"/>
            </a:endParaRPr>
          </a:p>
          <a:p>
            <a:pPr algn="ctr"/>
            <a:endParaRPr sz="1500" dirty="0">
              <a:solidFill>
                <a:srgbClr val="666666"/>
              </a:solidFill>
              <a:latin typeface="Calibri"/>
              <a:ea typeface="Calibri"/>
              <a:cs typeface="Calibri"/>
              <a:sym typeface="Calibri"/>
            </a:endParaRPr>
          </a:p>
        </p:txBody>
      </p:sp>
      <p:sp>
        <p:nvSpPr>
          <p:cNvPr id="500" name="Shape 500"/>
          <p:cNvSpPr/>
          <p:nvPr/>
        </p:nvSpPr>
        <p:spPr>
          <a:xfrm>
            <a:off x="4193165" y="550653"/>
            <a:ext cx="4371075" cy="446966"/>
          </a:xfrm>
          <a:prstGeom prst="chevron">
            <a:avLst>
              <a:gd name="adj" fmla="val 50000"/>
            </a:avLst>
          </a:prstGeom>
          <a:solidFill>
            <a:schemeClr val="accent3"/>
          </a:solidFill>
          <a:ln w="9525" cap="flat" cmpd="sng">
            <a:solidFill>
              <a:schemeClr val="dk2"/>
            </a:solidFill>
            <a:prstDash val="solid"/>
            <a:round/>
            <a:headEnd type="none" w="med" len="med"/>
            <a:tailEnd type="none" w="med" len="med"/>
          </a:ln>
        </p:spPr>
        <p:txBody>
          <a:bodyPr lIns="68564" tIns="68564" rIns="68564" bIns="68564" anchor="ctr" anchorCtr="0">
            <a:noAutofit/>
          </a:bodyPr>
          <a:lstStyle/>
          <a:p>
            <a:pPr algn="ctr"/>
            <a:r>
              <a:rPr lang="en-US">
                <a:latin typeface="Trebuchet MS"/>
                <a:ea typeface="Trebuchet MS"/>
                <a:cs typeface="Trebuchet MS"/>
                <a:sym typeface="Trebuchet MS"/>
              </a:rPr>
              <a:t>Online Learning</a:t>
            </a:r>
          </a:p>
        </p:txBody>
      </p:sp>
      <p:pic>
        <p:nvPicPr>
          <p:cNvPr id="501" name="Shape 501" descr="image001 (2) (1).png"/>
          <p:cNvPicPr preferRelativeResize="0"/>
          <p:nvPr/>
        </p:nvPicPr>
        <p:blipFill>
          <a:blip r:embed="rId5">
            <a:alphaModFix/>
          </a:blip>
          <a:stretch>
            <a:fillRect/>
          </a:stretch>
        </p:blipFill>
        <p:spPr>
          <a:xfrm>
            <a:off x="8346302" y="4229310"/>
            <a:ext cx="714375" cy="714375"/>
          </a:xfrm>
          <a:prstGeom prst="rect">
            <a:avLst/>
          </a:prstGeom>
          <a:noFill/>
          <a:ln>
            <a:noFill/>
          </a:ln>
        </p:spPr>
      </p:pic>
      <p:sp>
        <p:nvSpPr>
          <p:cNvPr id="2" name="Title 1"/>
          <p:cNvSpPr>
            <a:spLocks noGrp="1"/>
          </p:cNvSpPr>
          <p:nvPr>
            <p:ph type="title"/>
          </p:nvPr>
        </p:nvSpPr>
        <p:spPr/>
        <p:txBody>
          <a:bodyPr/>
          <a:lstStyle/>
          <a:p>
            <a:r>
              <a:rPr lang="en-US" dirty="0"/>
              <a:t>Aerospike and Machine Learning</a:t>
            </a:r>
          </a:p>
        </p:txBody>
      </p:sp>
    </p:spTree>
    <p:extLst>
      <p:ext uri="{BB962C8B-B14F-4D97-AF65-F5344CB8AC3E}">
        <p14:creationId xmlns:p14="http://schemas.microsoft.com/office/powerpoint/2010/main" val="1359037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de 14.png"/>
          <p:cNvPicPr>
            <a:picLocks noChangeAspect="1"/>
          </p:cNvPicPr>
          <p:nvPr/>
        </p:nvPicPr>
        <p:blipFill rotWithShape="1">
          <a:blip r:embed="rId2">
            <a:extLst>
              <a:ext uri="{28A0092B-C50C-407E-A947-70E740481C1C}">
                <a14:useLocalDpi xmlns:a14="http://schemas.microsoft.com/office/drawing/2010/main" val="0"/>
              </a:ext>
            </a:extLst>
          </a:blip>
          <a:srcRect t="-1158" r="4119" b="6194"/>
          <a:stretch/>
        </p:blipFill>
        <p:spPr>
          <a:xfrm>
            <a:off x="3553342" y="2988235"/>
            <a:ext cx="5590658" cy="2155265"/>
          </a:xfrm>
          <a:prstGeom prst="rect">
            <a:avLst/>
          </a:prstGeom>
          <a:solidFill>
            <a:schemeClr val="bg1"/>
          </a:solidFill>
        </p:spPr>
      </p:pic>
      <p:grpSp>
        <p:nvGrpSpPr>
          <p:cNvPr id="2" name="Group 1"/>
          <p:cNvGrpSpPr/>
          <p:nvPr/>
        </p:nvGrpSpPr>
        <p:grpSpPr>
          <a:xfrm>
            <a:off x="-127903" y="717863"/>
            <a:ext cx="4176501" cy="3776599"/>
            <a:chOff x="4834822" y="1017359"/>
            <a:chExt cx="4176501" cy="3776599"/>
          </a:xfrm>
        </p:grpSpPr>
        <p:pic>
          <p:nvPicPr>
            <p:cNvPr id="6" name="slide 15 no text.png" descr="/Users/cynthiaoccipinti/Files/Aeropike/final images/slide 15 no text.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5833611" y="1233869"/>
              <a:ext cx="2587752" cy="3390138"/>
            </a:xfrm>
            <a:prstGeom prst="rect">
              <a:avLst/>
            </a:prstGeom>
          </p:spPr>
        </p:pic>
        <p:sp>
          <p:nvSpPr>
            <p:cNvPr id="7" name="TextBox 6"/>
            <p:cNvSpPr txBox="1"/>
            <p:nvPr/>
          </p:nvSpPr>
          <p:spPr>
            <a:xfrm>
              <a:off x="6272355" y="4332293"/>
              <a:ext cx="1405467" cy="461665"/>
            </a:xfrm>
            <a:prstGeom prst="rect">
              <a:avLst/>
            </a:prstGeom>
            <a:noFill/>
          </p:spPr>
          <p:txBody>
            <a:bodyPr wrap="square" rtlCol="0">
              <a:spAutoFit/>
            </a:bodyPr>
            <a:lstStyle/>
            <a:p>
              <a:pPr algn="ctr"/>
              <a:r>
                <a:rPr lang="en-US" sz="1200" dirty="0">
                  <a:solidFill>
                    <a:prstClr val="black">
                      <a:lumMod val="50000"/>
                      <a:lumOff val="50000"/>
                    </a:prstClr>
                  </a:solidFill>
                  <a:latin typeface="Arial"/>
                  <a:cs typeface="Arial"/>
                </a:rPr>
                <a:t>IBM DB2</a:t>
              </a:r>
            </a:p>
            <a:p>
              <a:pPr algn="ctr"/>
              <a:r>
                <a:rPr lang="en-US" sz="1200" dirty="0">
                  <a:solidFill>
                    <a:prstClr val="black">
                      <a:lumMod val="50000"/>
                      <a:lumOff val="50000"/>
                    </a:prstClr>
                  </a:solidFill>
                  <a:latin typeface="Arial"/>
                  <a:cs typeface="Arial"/>
                </a:rPr>
                <a:t>(Mainframe)</a:t>
              </a:r>
            </a:p>
          </p:txBody>
        </p:sp>
        <p:sp>
          <p:nvSpPr>
            <p:cNvPr id="8" name="TextBox 7"/>
            <p:cNvSpPr txBox="1"/>
            <p:nvPr/>
          </p:nvSpPr>
          <p:spPr>
            <a:xfrm>
              <a:off x="5804571" y="1431932"/>
              <a:ext cx="1100666" cy="230832"/>
            </a:xfrm>
            <a:prstGeom prst="rect">
              <a:avLst/>
            </a:prstGeom>
            <a:noFill/>
          </p:spPr>
          <p:txBody>
            <a:bodyPr wrap="square" rtlCol="0">
              <a:spAutoFit/>
            </a:bodyPr>
            <a:lstStyle/>
            <a:p>
              <a:pPr algn="ctr"/>
              <a:r>
                <a:rPr lang="en-US" sz="900" dirty="0">
                  <a:solidFill>
                    <a:prstClr val="black">
                      <a:lumMod val="50000"/>
                      <a:lumOff val="50000"/>
                    </a:prstClr>
                  </a:solidFill>
                  <a:latin typeface="Arial"/>
                  <a:cs typeface="Arial"/>
                </a:rPr>
                <a:t>Real-Time App</a:t>
              </a:r>
            </a:p>
          </p:txBody>
        </p:sp>
        <p:sp>
          <p:nvSpPr>
            <p:cNvPr id="9" name="TextBox 8"/>
            <p:cNvSpPr txBox="1"/>
            <p:nvPr/>
          </p:nvSpPr>
          <p:spPr>
            <a:xfrm>
              <a:off x="6619498" y="1431932"/>
              <a:ext cx="1100666" cy="230832"/>
            </a:xfrm>
            <a:prstGeom prst="rect">
              <a:avLst/>
            </a:prstGeom>
            <a:noFill/>
          </p:spPr>
          <p:txBody>
            <a:bodyPr wrap="square" rtlCol="0">
              <a:spAutoFit/>
            </a:bodyPr>
            <a:lstStyle/>
            <a:p>
              <a:pPr algn="ctr"/>
              <a:r>
                <a:rPr lang="en-US" sz="900" dirty="0">
                  <a:solidFill>
                    <a:prstClr val="black">
                      <a:lumMod val="50000"/>
                      <a:lumOff val="50000"/>
                    </a:prstClr>
                  </a:solidFill>
                  <a:latin typeface="Arial"/>
                  <a:cs typeface="Arial"/>
                </a:rPr>
                <a:t>Record App</a:t>
              </a:r>
            </a:p>
          </p:txBody>
        </p:sp>
        <p:sp>
          <p:nvSpPr>
            <p:cNvPr id="10" name="TextBox 9"/>
            <p:cNvSpPr txBox="1"/>
            <p:nvPr/>
          </p:nvSpPr>
          <p:spPr>
            <a:xfrm>
              <a:off x="7393700" y="1017359"/>
              <a:ext cx="1100666" cy="230832"/>
            </a:xfrm>
            <a:prstGeom prst="rect">
              <a:avLst/>
            </a:prstGeom>
            <a:noFill/>
          </p:spPr>
          <p:txBody>
            <a:bodyPr wrap="square" rtlCol="0">
              <a:spAutoFit/>
            </a:bodyPr>
            <a:lstStyle/>
            <a:p>
              <a:pPr algn="ctr"/>
              <a:r>
                <a:rPr lang="en-US" sz="900" dirty="0">
                  <a:solidFill>
                    <a:prstClr val="black">
                      <a:lumMod val="50000"/>
                      <a:lumOff val="50000"/>
                    </a:prstClr>
                  </a:solidFill>
                  <a:latin typeface="Arial"/>
                  <a:cs typeface="Arial"/>
                </a:rPr>
                <a:t>Finance App</a:t>
              </a:r>
            </a:p>
          </p:txBody>
        </p:sp>
        <p:sp>
          <p:nvSpPr>
            <p:cNvPr id="11" name="TextBox 10"/>
            <p:cNvSpPr txBox="1"/>
            <p:nvPr/>
          </p:nvSpPr>
          <p:spPr>
            <a:xfrm>
              <a:off x="7605856" y="2109793"/>
              <a:ext cx="1405467" cy="461665"/>
            </a:xfrm>
            <a:prstGeom prst="rect">
              <a:avLst/>
            </a:prstGeom>
            <a:solidFill>
              <a:schemeClr val="bg1"/>
            </a:solidFill>
          </p:spPr>
          <p:txBody>
            <a:bodyPr wrap="square" rtlCol="0">
              <a:spAutoFit/>
            </a:bodyPr>
            <a:lstStyle/>
            <a:p>
              <a:pPr algn="ctr"/>
              <a:r>
                <a:rPr lang="en-US" sz="1200" dirty="0">
                  <a:solidFill>
                    <a:prstClr val="black">
                      <a:lumMod val="50000"/>
                      <a:lumOff val="50000"/>
                    </a:prstClr>
                  </a:solidFill>
                  <a:latin typeface="Arial"/>
                  <a:cs typeface="Arial"/>
                </a:rPr>
                <a:t>Real-Time</a:t>
              </a:r>
            </a:p>
            <a:p>
              <a:pPr algn="ctr"/>
              <a:r>
                <a:rPr lang="en-US" sz="1200" dirty="0">
                  <a:solidFill>
                    <a:prstClr val="black">
                      <a:lumMod val="50000"/>
                      <a:lumOff val="50000"/>
                    </a:prstClr>
                  </a:solidFill>
                  <a:latin typeface="Arial"/>
                  <a:cs typeface="Arial"/>
                </a:rPr>
                <a:t>Data Feed</a:t>
              </a:r>
            </a:p>
          </p:txBody>
        </p:sp>
        <p:sp>
          <p:nvSpPr>
            <p:cNvPr id="12" name="TextBox 11"/>
            <p:cNvSpPr txBox="1"/>
            <p:nvPr/>
          </p:nvSpPr>
          <p:spPr>
            <a:xfrm>
              <a:off x="4834822" y="3324227"/>
              <a:ext cx="1405467" cy="461665"/>
            </a:xfrm>
            <a:prstGeom prst="rect">
              <a:avLst/>
            </a:prstGeom>
            <a:noFill/>
          </p:spPr>
          <p:txBody>
            <a:bodyPr wrap="square" rtlCol="0">
              <a:spAutoFit/>
            </a:bodyPr>
            <a:lstStyle/>
            <a:p>
              <a:pPr algn="r"/>
              <a:r>
                <a:rPr lang="en-US" sz="1200" dirty="0">
                  <a:solidFill>
                    <a:srgbClr val="C22126"/>
                  </a:solidFill>
                  <a:latin typeface="Arial"/>
                  <a:cs typeface="Arial"/>
                </a:rPr>
                <a:t>Start of the Day</a:t>
              </a:r>
            </a:p>
            <a:p>
              <a:pPr algn="r"/>
              <a:r>
                <a:rPr lang="en-US" sz="1200" dirty="0">
                  <a:solidFill>
                    <a:srgbClr val="C22126"/>
                  </a:solidFill>
                  <a:latin typeface="Arial"/>
                  <a:cs typeface="Arial"/>
                </a:rPr>
                <a:t>Data Loading</a:t>
              </a:r>
            </a:p>
          </p:txBody>
        </p:sp>
        <p:sp>
          <p:nvSpPr>
            <p:cNvPr id="13" name="TextBox 12"/>
            <p:cNvSpPr txBox="1"/>
            <p:nvPr/>
          </p:nvSpPr>
          <p:spPr>
            <a:xfrm>
              <a:off x="7282006" y="3324227"/>
              <a:ext cx="1405467" cy="461665"/>
            </a:xfrm>
            <a:prstGeom prst="rect">
              <a:avLst/>
            </a:prstGeom>
            <a:noFill/>
          </p:spPr>
          <p:txBody>
            <a:bodyPr wrap="square" rtlCol="0">
              <a:spAutoFit/>
            </a:bodyPr>
            <a:lstStyle/>
            <a:p>
              <a:r>
                <a:rPr lang="en-US" sz="1200" dirty="0">
                  <a:solidFill>
                    <a:srgbClr val="C22126"/>
                  </a:solidFill>
                  <a:latin typeface="Arial"/>
                  <a:cs typeface="Arial"/>
                </a:rPr>
                <a:t>End of Day</a:t>
              </a:r>
            </a:p>
            <a:p>
              <a:r>
                <a:rPr lang="en-US" sz="1200" dirty="0">
                  <a:solidFill>
                    <a:srgbClr val="C22126"/>
                  </a:solidFill>
                  <a:latin typeface="Arial"/>
                  <a:cs typeface="Arial"/>
                </a:rPr>
                <a:t>Reconciliation</a:t>
              </a:r>
            </a:p>
          </p:txBody>
        </p:sp>
        <p:sp>
          <p:nvSpPr>
            <p:cNvPr id="14" name="TextBox 13"/>
            <p:cNvSpPr txBox="1"/>
            <p:nvPr/>
          </p:nvSpPr>
          <p:spPr>
            <a:xfrm>
              <a:off x="7074575" y="1871668"/>
              <a:ext cx="793750" cy="400110"/>
            </a:xfrm>
            <a:prstGeom prst="rect">
              <a:avLst/>
            </a:prstGeom>
            <a:solidFill>
              <a:schemeClr val="bg1"/>
            </a:solidFill>
          </p:spPr>
          <p:txBody>
            <a:bodyPr wrap="square" rtlCol="0">
              <a:spAutoFit/>
            </a:bodyPr>
            <a:lstStyle/>
            <a:p>
              <a:pPr algn="ctr"/>
              <a:r>
                <a:rPr lang="en-US" sz="1000" dirty="0">
                  <a:solidFill>
                    <a:prstClr val="black">
                      <a:lumMod val="50000"/>
                      <a:lumOff val="50000"/>
                    </a:prstClr>
                  </a:solidFill>
                  <a:latin typeface="Arial"/>
                  <a:cs typeface="Arial"/>
                </a:rPr>
                <a:t>Account</a:t>
              </a:r>
            </a:p>
            <a:p>
              <a:pPr algn="ctr"/>
              <a:r>
                <a:rPr lang="en-US" sz="1000" dirty="0">
                  <a:solidFill>
                    <a:prstClr val="black">
                      <a:lumMod val="50000"/>
                      <a:lumOff val="50000"/>
                    </a:prstClr>
                  </a:solidFill>
                  <a:latin typeface="Arial"/>
                  <a:cs typeface="Arial"/>
                </a:rPr>
                <a:t>Positions</a:t>
              </a:r>
            </a:p>
          </p:txBody>
        </p:sp>
      </p:grpSp>
      <p:sp>
        <p:nvSpPr>
          <p:cNvPr id="31" name="Text Placeholder 2"/>
          <p:cNvSpPr txBox="1">
            <a:spLocks/>
          </p:cNvSpPr>
          <p:nvPr/>
        </p:nvSpPr>
        <p:spPr>
          <a:xfrm>
            <a:off x="3939504" y="835784"/>
            <a:ext cx="4938166" cy="3277820"/>
          </a:xfrm>
          <a:prstGeom prst="rect">
            <a:avLst/>
          </a:prstGeom>
        </p:spPr>
        <p:txBody>
          <a:bodyPr vert="horz" wrap="square" anchor="t">
            <a:spAutoFit/>
          </a:bodyPr>
          <a:lstStyle/>
          <a:p>
            <a:pPr>
              <a:spcAft>
                <a:spcPts val="600"/>
              </a:spcAft>
            </a:pPr>
            <a:r>
              <a:rPr lang="en-US" b="1" dirty="0">
                <a:solidFill>
                  <a:prstClr val="black">
                    <a:lumMod val="50000"/>
                    <a:lumOff val="50000"/>
                  </a:prstClr>
                </a:solidFill>
                <a:latin typeface="Arial"/>
                <a:cs typeface="Arial"/>
              </a:rPr>
              <a:t>New Application Load Requirements</a:t>
            </a:r>
          </a:p>
          <a:p>
            <a:pPr marL="274320" lvl="1">
              <a:spcAft>
                <a:spcPts val="600"/>
              </a:spcAft>
              <a:buFont typeface="Arial"/>
              <a:buChar char="•"/>
            </a:pPr>
            <a:r>
              <a:rPr lang="en-US" sz="1400" dirty="0">
                <a:solidFill>
                  <a:prstClr val="black">
                    <a:lumMod val="50000"/>
                    <a:lumOff val="50000"/>
                  </a:prstClr>
                </a:solidFill>
                <a:latin typeface="Arial"/>
                <a:cs typeface="Arial"/>
              </a:rPr>
              <a:t> Intra-day Risk ( 24 hours to minutes )</a:t>
            </a:r>
          </a:p>
          <a:p>
            <a:pPr marL="274320" lvl="1">
              <a:spcAft>
                <a:spcPts val="600"/>
              </a:spcAft>
              <a:buFont typeface="Arial"/>
              <a:buChar char="•"/>
            </a:pPr>
            <a:r>
              <a:rPr lang="en-US" sz="1400" dirty="0">
                <a:solidFill>
                  <a:prstClr val="black">
                    <a:lumMod val="50000"/>
                    <a:lumOff val="50000"/>
                  </a:prstClr>
                </a:solidFill>
                <a:latin typeface="Arial"/>
                <a:cs typeface="Arial"/>
              </a:rPr>
              <a:t> Post-trade Analytics</a:t>
            </a:r>
          </a:p>
          <a:p>
            <a:pPr marL="274320" lvl="1">
              <a:spcAft>
                <a:spcPts val="600"/>
              </a:spcAft>
              <a:buFont typeface="Arial"/>
              <a:buChar char="•"/>
            </a:pPr>
            <a:r>
              <a:rPr lang="en-US" sz="1400" dirty="0">
                <a:solidFill>
                  <a:prstClr val="black">
                    <a:lumMod val="50000"/>
                    <a:lumOff val="50000"/>
                  </a:prstClr>
                </a:solidFill>
                <a:latin typeface="Arial"/>
                <a:cs typeface="Arial"/>
              </a:rPr>
              <a:t> Display trade status while settling</a:t>
            </a:r>
            <a:endParaRPr lang="en-US" dirty="0">
              <a:solidFill>
                <a:prstClr val="black">
                  <a:lumMod val="50000"/>
                  <a:lumOff val="50000"/>
                </a:prstClr>
              </a:solidFill>
              <a:latin typeface="Arial"/>
              <a:cs typeface="Arial"/>
            </a:endParaRPr>
          </a:p>
          <a:p>
            <a:pPr marL="274320" lvl="1">
              <a:spcAft>
                <a:spcPts val="600"/>
              </a:spcAft>
            </a:pPr>
            <a:endParaRPr lang="en-US" b="1" dirty="0">
              <a:solidFill>
                <a:prstClr val="black">
                  <a:lumMod val="50000"/>
                  <a:lumOff val="50000"/>
                </a:prstClr>
              </a:solidFill>
              <a:latin typeface="Arial"/>
              <a:cs typeface="Arial"/>
            </a:endParaRPr>
          </a:p>
          <a:p>
            <a:pPr indent="-182786">
              <a:spcAft>
                <a:spcPts val="600"/>
              </a:spcAft>
            </a:pPr>
            <a:r>
              <a:rPr lang="en-US" sz="1400" dirty="0">
                <a:solidFill>
                  <a:prstClr val="black">
                    <a:lumMod val="50000"/>
                    <a:lumOff val="50000"/>
                  </a:prstClr>
                </a:solidFill>
                <a:latin typeface="Arial"/>
                <a:cs typeface="Arial"/>
              </a:rPr>
              <a:t>Built for Enterprise Flash with </a:t>
            </a:r>
            <a:r>
              <a:rPr lang="en-US" sz="1400" dirty="0" err="1">
                <a:solidFill>
                  <a:prstClr val="black">
                    <a:lumMod val="50000"/>
                    <a:lumOff val="50000"/>
                  </a:prstClr>
                </a:solidFill>
                <a:latin typeface="Arial"/>
                <a:cs typeface="Arial"/>
              </a:rPr>
              <a:t>NVMe</a:t>
            </a:r>
            <a:endParaRPr lang="en-US" sz="1400" dirty="0">
              <a:solidFill>
                <a:prstClr val="black">
                  <a:lumMod val="50000"/>
                  <a:lumOff val="50000"/>
                </a:prstClr>
              </a:solidFill>
              <a:latin typeface="Arial"/>
              <a:cs typeface="Arial"/>
            </a:endParaRPr>
          </a:p>
          <a:p>
            <a:pPr indent="-182786">
              <a:spcAft>
                <a:spcPts val="600"/>
              </a:spcAft>
            </a:pPr>
            <a:r>
              <a:rPr lang="en-US" sz="1400" dirty="0">
                <a:solidFill>
                  <a:prstClr val="black">
                    <a:lumMod val="50000"/>
                    <a:lumOff val="50000"/>
                  </a:prstClr>
                </a:solidFill>
                <a:latin typeface="Arial"/>
                <a:cs typeface="Arial"/>
              </a:rPr>
              <a:t>Predictable Low latency at High Throughput  </a:t>
            </a:r>
          </a:p>
          <a:p>
            <a:pPr indent="-182786">
              <a:spcAft>
                <a:spcPts val="600"/>
              </a:spcAft>
            </a:pPr>
            <a:r>
              <a:rPr lang="en-US" sz="1400" dirty="0">
                <a:solidFill>
                  <a:prstClr val="black">
                    <a:lumMod val="50000"/>
                    <a:lumOff val="50000"/>
                  </a:prstClr>
                </a:solidFill>
                <a:latin typeface="Arial"/>
                <a:cs typeface="Arial"/>
              </a:rPr>
              <a:t>Immediate consistency, no data loss</a:t>
            </a:r>
          </a:p>
          <a:p>
            <a:pPr indent="-182786">
              <a:spcAft>
                <a:spcPts val="600"/>
              </a:spcAft>
            </a:pPr>
            <a:r>
              <a:rPr lang="en-US" sz="1400" dirty="0">
                <a:solidFill>
                  <a:prstClr val="black">
                    <a:lumMod val="50000"/>
                    <a:lumOff val="50000"/>
                  </a:prstClr>
                </a:solidFill>
                <a:latin typeface="Arial"/>
                <a:cs typeface="Arial"/>
              </a:rPr>
              <a:t>Cross data center (XDR) support</a:t>
            </a:r>
          </a:p>
          <a:p>
            <a:pPr indent="-182786">
              <a:spcAft>
                <a:spcPts val="600"/>
              </a:spcAft>
            </a:pPr>
            <a:r>
              <a:rPr lang="en-US" sz="1400" dirty="0">
                <a:solidFill>
                  <a:prstClr val="black">
                    <a:lumMod val="50000"/>
                    <a:lumOff val="50000"/>
                  </a:prstClr>
                </a:solidFill>
                <a:latin typeface="Arial"/>
                <a:cs typeface="Arial"/>
              </a:rPr>
              <a:t>10 Server Cluster replaces </a:t>
            </a:r>
            <a:br>
              <a:rPr lang="en-US" sz="1400" dirty="0">
                <a:solidFill>
                  <a:prstClr val="black">
                    <a:lumMod val="50000"/>
                    <a:lumOff val="50000"/>
                  </a:prstClr>
                </a:solidFill>
                <a:latin typeface="Arial"/>
                <a:cs typeface="Arial"/>
              </a:rPr>
            </a:br>
            <a:r>
              <a:rPr lang="en-US" sz="1400" dirty="0">
                <a:solidFill>
                  <a:prstClr val="black">
                    <a:lumMod val="50000"/>
                    <a:lumOff val="50000"/>
                  </a:prstClr>
                </a:solidFill>
                <a:latin typeface="Arial"/>
                <a:cs typeface="Arial"/>
              </a:rPr>
              <a:t>	existing legacy 150 servers</a:t>
            </a:r>
          </a:p>
        </p:txBody>
      </p:sp>
      <p:sp>
        <p:nvSpPr>
          <p:cNvPr id="16" name="Title 8"/>
          <p:cNvSpPr>
            <a:spLocks noGrp="1"/>
          </p:cNvSpPr>
          <p:nvPr>
            <p:ph type="title"/>
          </p:nvPr>
        </p:nvSpPr>
        <p:spPr>
          <a:xfrm>
            <a:off x="228600" y="143633"/>
            <a:ext cx="8659368" cy="394552"/>
          </a:xfrm>
          <a:prstGeom prst="rect">
            <a:avLst/>
          </a:prstGeom>
          <a:noFill/>
          <a:ln>
            <a:noFill/>
          </a:ln>
        </p:spPr>
        <p:txBody>
          <a:bodyPr vert="horz" anchor="ctr" anchorCtr="0"/>
          <a:lstStyle/>
          <a:p>
            <a:r>
              <a:rPr lang="en-US" dirty="0"/>
              <a:t>Financial Services – Intraday Risk System for Real Time Trading</a:t>
            </a:r>
          </a:p>
        </p:txBody>
      </p:sp>
    </p:spTree>
    <p:extLst>
      <p:ext uri="{BB962C8B-B14F-4D97-AF65-F5344CB8AC3E}">
        <p14:creationId xmlns:p14="http://schemas.microsoft.com/office/powerpoint/2010/main" val="21120989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fontScale="92500" lnSpcReduction="10000"/>
          </a:bodyPr>
          <a:lstStyle/>
          <a:p>
            <a:pPr>
              <a:buFont typeface="Wingdings" panose="05000000000000000000" pitchFamily="2" charset="2"/>
              <a:buChar char="§"/>
            </a:pPr>
            <a:r>
              <a:rPr lang="en-US" dirty="0"/>
              <a:t>Containers + Databases = Happy Developers</a:t>
            </a:r>
          </a:p>
          <a:p>
            <a:pPr lvl="1">
              <a:buFont typeface="Wingdings" panose="05000000000000000000" pitchFamily="2" charset="2"/>
              <a:buChar char="§"/>
            </a:pPr>
            <a:r>
              <a:rPr lang="en-US" dirty="0"/>
              <a:t>Fire up your </a:t>
            </a:r>
            <a:r>
              <a:rPr lang="en-US" dirty="0" err="1"/>
              <a:t>dev</a:t>
            </a:r>
            <a:r>
              <a:rPr lang="en-US" dirty="0"/>
              <a:t> environment! Don’t disturb ops! Faster </a:t>
            </a:r>
            <a:r>
              <a:rPr lang="en-US" dirty="0" err="1"/>
              <a:t>Dev</a:t>
            </a:r>
            <a:r>
              <a:rPr lang="en-US" dirty="0"/>
              <a:t> / Deploy cycles!</a:t>
            </a:r>
          </a:p>
          <a:p>
            <a:pPr>
              <a:buFont typeface="Wingdings" panose="05000000000000000000" pitchFamily="2" charset="2"/>
              <a:buChar char="§"/>
            </a:pPr>
            <a:endParaRPr lang="en-US" dirty="0"/>
          </a:p>
          <a:p>
            <a:pPr>
              <a:buFont typeface="Wingdings" panose="05000000000000000000" pitchFamily="2" charset="2"/>
              <a:buChar char="§"/>
            </a:pPr>
            <a:r>
              <a:rPr lang="is-IS" dirty="0"/>
              <a:t>Ephemerical </a:t>
            </a:r>
            <a:r>
              <a:rPr lang="en-US" dirty="0"/>
              <a:t>Containers + Databases = </a:t>
            </a:r>
            <a:r>
              <a:rPr lang="en-US" dirty="0" err="1"/>
              <a:t>DevOps</a:t>
            </a:r>
            <a:r>
              <a:rPr lang="en-US" dirty="0"/>
              <a:t> headaches</a:t>
            </a:r>
            <a:endParaRPr lang="is-IS" dirty="0"/>
          </a:p>
          <a:p>
            <a:pPr lvl="1">
              <a:buFont typeface="Wingdings" panose="05000000000000000000" pitchFamily="2" charset="2"/>
              <a:buChar char="§"/>
            </a:pPr>
            <a:r>
              <a:rPr lang="is-IS" dirty="0"/>
              <a:t>Data Redundancy (i.e. </a:t>
            </a:r>
            <a:r>
              <a:rPr lang="en-US" dirty="0"/>
              <a:t>M</a:t>
            </a:r>
            <a:r>
              <a:rPr lang="is-IS" dirty="0"/>
              <a:t>ore than one copy)</a:t>
            </a:r>
          </a:p>
          <a:p>
            <a:pPr lvl="1">
              <a:buFont typeface="Wingdings" panose="05000000000000000000" pitchFamily="2" charset="2"/>
              <a:buChar char="§"/>
            </a:pPr>
            <a:r>
              <a:rPr lang="is-IS" dirty="0"/>
              <a:t>Database Self Discovery &amp; Cluster formation</a:t>
            </a:r>
          </a:p>
          <a:p>
            <a:pPr lvl="1">
              <a:buFont typeface="Wingdings" panose="05000000000000000000" pitchFamily="2" charset="2"/>
              <a:buChar char="§"/>
            </a:pPr>
            <a:r>
              <a:rPr lang="is-IS" dirty="0"/>
              <a:t>DatabaseSelf Healing (as containers enter and leave)</a:t>
            </a:r>
          </a:p>
          <a:p>
            <a:pPr lvl="1">
              <a:buFont typeface="Wingdings" panose="05000000000000000000" pitchFamily="2" charset="2"/>
              <a:buChar char="§"/>
            </a:pPr>
            <a:r>
              <a:rPr lang="is-IS" dirty="0"/>
              <a:t>Application Tier </a:t>
            </a:r>
            <a:r>
              <a:rPr lang="en-US" dirty="0"/>
              <a:t>discovery of Database Cluster</a:t>
            </a:r>
          </a:p>
          <a:p>
            <a:pPr lvl="1">
              <a:buFont typeface="Wingdings" panose="05000000000000000000" pitchFamily="2" charset="2"/>
              <a:buChar char="§"/>
            </a:pPr>
            <a:endParaRPr lang="en-US" dirty="0"/>
          </a:p>
          <a:p>
            <a:pPr>
              <a:buFont typeface="Wingdings" panose="05000000000000000000" pitchFamily="2" charset="2"/>
              <a:buChar char="§"/>
            </a:pPr>
            <a:r>
              <a:rPr lang="en-US" dirty="0"/>
              <a:t>Containers </a:t>
            </a:r>
            <a:r>
              <a:rPr lang="en-US" b="0" dirty="0"/>
              <a:t>ARE</a:t>
            </a:r>
            <a:r>
              <a:rPr lang="en-US" dirty="0"/>
              <a:t> faster, no “virtualization tax”</a:t>
            </a:r>
          </a:p>
          <a:p>
            <a:pPr>
              <a:buFont typeface="Wingdings" panose="05000000000000000000" pitchFamily="2" charset="2"/>
              <a:buChar char="§"/>
            </a:pPr>
            <a:endParaRPr lang="en-US" dirty="0"/>
          </a:p>
          <a:p>
            <a:pPr>
              <a:buFont typeface="Wingdings" panose="05000000000000000000" pitchFamily="2" charset="2"/>
              <a:buChar char="§"/>
            </a:pPr>
            <a:r>
              <a:rPr lang="en-US" dirty="0"/>
              <a:t>Where to put the data is HARD</a:t>
            </a:r>
            <a:endParaRPr lang="en-US" dirty="0">
              <a:solidFill>
                <a:schemeClr val="tx1"/>
              </a:solidFill>
            </a:endParaRPr>
          </a:p>
          <a:p>
            <a:pPr lvl="1">
              <a:buFont typeface="Wingdings" panose="05000000000000000000" pitchFamily="2" charset="2"/>
              <a:buChar char="§"/>
            </a:pPr>
            <a:r>
              <a:rPr lang="en-US" dirty="0"/>
              <a:t>Help us, container guys !</a:t>
            </a:r>
          </a:p>
          <a:p>
            <a:pPr>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4171274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4"/>
          <p:cNvSpPr txBox="1">
            <a:spLocks/>
          </p:cNvSpPr>
          <p:nvPr/>
        </p:nvSpPr>
        <p:spPr>
          <a:xfrm>
            <a:off x="451872" y="980017"/>
            <a:ext cx="4039696" cy="3805754"/>
          </a:xfrm>
          <a:prstGeom prst="rect">
            <a:avLst/>
          </a:prstGeom>
        </p:spPr>
        <p:txBody>
          <a:bodyPr wrap="none" anchor="t">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600" b="1" dirty="0">
                <a:solidFill>
                  <a:schemeClr val="tx1">
                    <a:lumMod val="50000"/>
                    <a:lumOff val="50000"/>
                  </a:schemeClr>
                </a:solidFill>
                <a:latin typeface="Arial"/>
                <a:cs typeface="Arial"/>
              </a:rPr>
              <a:t>Challenge</a:t>
            </a:r>
          </a:p>
          <a:p>
            <a:pPr marL="274320" lvl="1" indent="0">
              <a:buNone/>
            </a:pPr>
            <a:r>
              <a:rPr lang="en-US" sz="1200" dirty="0">
                <a:solidFill>
                  <a:schemeClr val="tx1">
                    <a:lumMod val="50000"/>
                    <a:lumOff val="50000"/>
                  </a:schemeClr>
                </a:solidFill>
                <a:latin typeface="Arial"/>
                <a:cs typeface="Arial"/>
              </a:rPr>
              <a:t>Overall SLA 750 ms</a:t>
            </a:r>
          </a:p>
          <a:p>
            <a:pPr marL="274320" lvl="1" indent="0">
              <a:buNone/>
            </a:pPr>
            <a:r>
              <a:rPr lang="en-US" sz="1200" dirty="0">
                <a:solidFill>
                  <a:schemeClr val="tx1">
                    <a:lumMod val="50000"/>
                    <a:lumOff val="50000"/>
                  </a:schemeClr>
                </a:solidFill>
                <a:latin typeface="Arial"/>
                <a:cs typeface="Arial"/>
              </a:rPr>
              <a:t>Oracle system very expensive</a:t>
            </a:r>
          </a:p>
          <a:p>
            <a:pPr marL="274320" lvl="1" indent="0">
              <a:buNone/>
            </a:pPr>
            <a:r>
              <a:rPr lang="en-US" sz="1200" dirty="0">
                <a:solidFill>
                  <a:schemeClr val="tx1">
                    <a:lumMod val="50000"/>
                    <a:lumOff val="50000"/>
                  </a:schemeClr>
                </a:solidFill>
                <a:latin typeface="Arial"/>
                <a:cs typeface="Arial"/>
              </a:rPr>
              <a:t>New data types / algorithms</a:t>
            </a:r>
          </a:p>
          <a:p>
            <a:pPr marL="274320" lvl="1" indent="0">
              <a:buNone/>
            </a:pPr>
            <a:r>
              <a:rPr lang="en-US" sz="1200" dirty="0" err="1">
                <a:solidFill>
                  <a:schemeClr val="tx1">
                    <a:lumMod val="50000"/>
                    <a:lumOff val="50000"/>
                  </a:schemeClr>
                </a:solidFill>
                <a:latin typeface="Arial"/>
                <a:cs typeface="Arial"/>
              </a:rPr>
              <a:t>Mangaement</a:t>
            </a:r>
            <a:r>
              <a:rPr lang="en-US" sz="1200" dirty="0">
                <a:solidFill>
                  <a:schemeClr val="tx1">
                    <a:lumMod val="50000"/>
                    <a:lumOff val="50000"/>
                  </a:schemeClr>
                </a:solidFill>
                <a:latin typeface="Arial"/>
                <a:cs typeface="Arial"/>
              </a:rPr>
              <a:t> directive: plan for 10x scale increase</a:t>
            </a:r>
          </a:p>
          <a:p>
            <a:pPr>
              <a:buNone/>
            </a:pPr>
            <a:endParaRPr lang="en-US" sz="1600" b="1" dirty="0">
              <a:solidFill>
                <a:schemeClr val="tx1">
                  <a:lumMod val="50000"/>
                  <a:lumOff val="50000"/>
                </a:schemeClr>
              </a:solidFill>
              <a:latin typeface="Arial"/>
              <a:cs typeface="Arial"/>
            </a:endParaRPr>
          </a:p>
          <a:p>
            <a:pPr>
              <a:buNone/>
            </a:pPr>
            <a:r>
              <a:rPr lang="en-US" sz="1600" b="1" dirty="0">
                <a:solidFill>
                  <a:schemeClr val="tx1">
                    <a:lumMod val="50000"/>
                    <a:lumOff val="50000"/>
                  </a:schemeClr>
                </a:solidFill>
                <a:latin typeface="Arial"/>
                <a:cs typeface="Arial"/>
              </a:rPr>
              <a:t>Need to Scale</a:t>
            </a:r>
          </a:p>
          <a:p>
            <a:pPr marL="274320" lvl="1" indent="0">
              <a:buNone/>
            </a:pPr>
            <a:r>
              <a:rPr lang="en-US" sz="1200" dirty="0">
                <a:solidFill>
                  <a:schemeClr val="tx1">
                    <a:lumMod val="50000"/>
                    <a:lumOff val="50000"/>
                  </a:schemeClr>
                </a:solidFill>
                <a:latin typeface="Arial"/>
                <a:cs typeface="Arial"/>
                <a:sym typeface="Wingdings"/>
              </a:rPr>
              <a:t>10  500 TB</a:t>
            </a:r>
          </a:p>
          <a:p>
            <a:pPr marL="274320" lvl="1" indent="0">
              <a:buNone/>
            </a:pPr>
            <a:r>
              <a:rPr lang="en-US" sz="1200" dirty="0">
                <a:solidFill>
                  <a:schemeClr val="tx1">
                    <a:lumMod val="50000"/>
                    <a:lumOff val="50000"/>
                  </a:schemeClr>
                </a:solidFill>
                <a:latin typeface="Arial"/>
                <a:cs typeface="Arial"/>
              </a:rPr>
              <a:t>10B </a:t>
            </a:r>
            <a:r>
              <a:rPr lang="en-US" sz="1200" dirty="0">
                <a:solidFill>
                  <a:schemeClr val="tx1">
                    <a:lumMod val="50000"/>
                    <a:lumOff val="50000"/>
                  </a:schemeClr>
                </a:solidFill>
                <a:latin typeface="Arial"/>
                <a:cs typeface="Arial"/>
                <a:sym typeface="Wingdings"/>
              </a:rPr>
              <a:t> 100 B </a:t>
            </a:r>
            <a:r>
              <a:rPr lang="en-US" sz="1200" dirty="0">
                <a:solidFill>
                  <a:schemeClr val="tx1">
                    <a:lumMod val="50000"/>
                    <a:lumOff val="50000"/>
                  </a:schemeClr>
                </a:solidFill>
                <a:latin typeface="Arial"/>
                <a:cs typeface="Arial"/>
              </a:rPr>
              <a:t>objects</a:t>
            </a:r>
          </a:p>
          <a:p>
            <a:pPr marL="274320" lvl="1" indent="0">
              <a:buNone/>
            </a:pPr>
            <a:r>
              <a:rPr lang="en-US" sz="1200" dirty="0">
                <a:solidFill>
                  <a:schemeClr val="tx1">
                    <a:lumMod val="50000"/>
                    <a:lumOff val="50000"/>
                  </a:schemeClr>
                </a:solidFill>
                <a:latin typeface="Arial"/>
                <a:cs typeface="Arial"/>
                <a:sym typeface="Wingdings"/>
              </a:rPr>
              <a:t>200k  I Million+ TPS</a:t>
            </a:r>
          </a:p>
          <a:p>
            <a:pPr marL="0" indent="-125730">
              <a:buNone/>
            </a:pPr>
            <a:endParaRPr lang="en-US" sz="1400" dirty="0">
              <a:solidFill>
                <a:srgbClr val="000000"/>
              </a:solidFill>
              <a:latin typeface="Arial"/>
              <a:cs typeface="Arial"/>
            </a:endParaRPr>
          </a:p>
          <a:p>
            <a:pPr marL="0" indent="-125730">
              <a:buNone/>
            </a:pPr>
            <a:r>
              <a:rPr lang="en-US" sz="1400" dirty="0">
                <a:solidFill>
                  <a:schemeClr val="tx1">
                    <a:lumMod val="50000"/>
                    <a:lumOff val="50000"/>
                  </a:schemeClr>
                </a:solidFill>
                <a:latin typeface="Arial"/>
                <a:cs typeface="Arial"/>
              </a:rPr>
              <a:t>Built for Flash</a:t>
            </a:r>
          </a:p>
          <a:p>
            <a:pPr marL="0" indent="-125730">
              <a:buNone/>
            </a:pPr>
            <a:r>
              <a:rPr lang="en-US" sz="1400" dirty="0">
                <a:solidFill>
                  <a:schemeClr val="tx1">
                    <a:lumMod val="50000"/>
                    <a:lumOff val="50000"/>
                  </a:schemeClr>
                </a:solidFill>
                <a:latin typeface="Arial"/>
                <a:cs typeface="Arial"/>
              </a:rPr>
              <a:t>Predictable low latency at high throughput  </a:t>
            </a:r>
          </a:p>
          <a:p>
            <a:pPr marL="0" indent="-125730">
              <a:buNone/>
            </a:pPr>
            <a:r>
              <a:rPr lang="en-US" sz="1400" dirty="0">
                <a:solidFill>
                  <a:schemeClr val="tx1">
                    <a:lumMod val="50000"/>
                    <a:lumOff val="50000"/>
                  </a:schemeClr>
                </a:solidFill>
                <a:latin typeface="Arial"/>
                <a:cs typeface="Arial"/>
              </a:rPr>
              <a:t>Immediate consistency, no data loss</a:t>
            </a:r>
          </a:p>
          <a:p>
            <a:pPr marL="0" indent="-125730">
              <a:buNone/>
            </a:pPr>
            <a:r>
              <a:rPr lang="en-US" sz="1400" dirty="0">
                <a:solidFill>
                  <a:schemeClr val="tx1">
                    <a:lumMod val="50000"/>
                    <a:lumOff val="50000"/>
                  </a:schemeClr>
                </a:solidFill>
                <a:latin typeface="Arial"/>
                <a:cs typeface="Arial"/>
              </a:rPr>
              <a:t>Cross data center (XDR) support</a:t>
            </a:r>
          </a:p>
        </p:txBody>
      </p:sp>
      <p:grpSp>
        <p:nvGrpSpPr>
          <p:cNvPr id="3" name="Group 2"/>
          <p:cNvGrpSpPr/>
          <p:nvPr/>
        </p:nvGrpSpPr>
        <p:grpSpPr>
          <a:xfrm>
            <a:off x="4332812" y="1013625"/>
            <a:ext cx="4565652" cy="3722137"/>
            <a:chOff x="4485212" y="886629"/>
            <a:chExt cx="4565652" cy="3722137"/>
          </a:xfrm>
        </p:grpSpPr>
        <p:pic>
          <p:nvPicPr>
            <p:cNvPr id="40" name="slide 13 no text.png" descr="/Users/cynthiaoccipinti/Files/Aeropike/final images/slide 13 no text.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4961939" y="886629"/>
              <a:ext cx="4006980" cy="3541438"/>
            </a:xfrm>
            <a:prstGeom prst="rect">
              <a:avLst/>
            </a:prstGeom>
          </p:spPr>
        </p:pic>
        <p:sp>
          <p:nvSpPr>
            <p:cNvPr id="33" name="TextBox 32"/>
            <p:cNvSpPr txBox="1"/>
            <p:nvPr/>
          </p:nvSpPr>
          <p:spPr>
            <a:xfrm>
              <a:off x="4900086" y="1839389"/>
              <a:ext cx="3047999"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a:cs typeface="Arial"/>
                </a:rPr>
                <a:t>Credit Card Processing System</a:t>
              </a:r>
            </a:p>
          </p:txBody>
        </p:sp>
        <p:sp>
          <p:nvSpPr>
            <p:cNvPr id="34" name="TextBox 33"/>
            <p:cNvSpPr txBox="1"/>
            <p:nvPr/>
          </p:nvSpPr>
          <p:spPr>
            <a:xfrm>
              <a:off x="5200654" y="2528892"/>
              <a:ext cx="2520948"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a:cs typeface="Arial"/>
                </a:rPr>
                <a:t>Fraud Detection &amp; Protection App</a:t>
              </a:r>
            </a:p>
          </p:txBody>
        </p:sp>
        <p:sp>
          <p:nvSpPr>
            <p:cNvPr id="35" name="TextBox 34"/>
            <p:cNvSpPr txBox="1"/>
            <p:nvPr/>
          </p:nvSpPr>
          <p:spPr>
            <a:xfrm>
              <a:off x="8149163" y="2250550"/>
              <a:ext cx="554572" cy="646331"/>
            </a:xfrm>
            <a:prstGeom prst="rect">
              <a:avLst/>
            </a:prstGeom>
            <a:noFill/>
          </p:spPr>
          <p:txBody>
            <a:bodyPr wrap="square" rtlCol="0">
              <a:spAutoFit/>
            </a:bodyPr>
            <a:lstStyle/>
            <a:p>
              <a:r>
                <a:rPr lang="en-US" sz="900" dirty="0">
                  <a:solidFill>
                    <a:schemeClr val="tx1">
                      <a:lumMod val="50000"/>
                      <a:lumOff val="50000"/>
                    </a:schemeClr>
                  </a:solidFill>
                  <a:latin typeface="Arial"/>
                  <a:cs typeface="Arial"/>
                </a:rPr>
                <a:t>Rules</a:t>
              </a:r>
            </a:p>
            <a:p>
              <a:r>
                <a:rPr lang="en-US" sz="900" dirty="0">
                  <a:solidFill>
                    <a:schemeClr val="tx1">
                      <a:lumMod val="50000"/>
                      <a:lumOff val="50000"/>
                    </a:schemeClr>
                  </a:solidFill>
                  <a:latin typeface="Arial"/>
                  <a:cs typeface="Arial"/>
                </a:rPr>
                <a:t>Rule 1</a:t>
              </a:r>
            </a:p>
            <a:p>
              <a:r>
                <a:rPr lang="en-US" sz="900" dirty="0">
                  <a:solidFill>
                    <a:schemeClr val="tx1">
                      <a:lumMod val="50000"/>
                      <a:lumOff val="50000"/>
                    </a:schemeClr>
                  </a:solidFill>
                  <a:latin typeface="Arial"/>
                  <a:cs typeface="Arial"/>
                </a:rPr>
                <a:t>Rule 2</a:t>
              </a:r>
            </a:p>
            <a:p>
              <a:r>
                <a:rPr lang="en-US" sz="900" dirty="0">
                  <a:solidFill>
                    <a:schemeClr val="tx1">
                      <a:lumMod val="50000"/>
                      <a:lumOff val="50000"/>
                    </a:schemeClr>
                  </a:solidFill>
                  <a:latin typeface="Arial"/>
                  <a:cs typeface="Arial"/>
                </a:rPr>
                <a:t>Rule 3</a:t>
              </a:r>
            </a:p>
          </p:txBody>
        </p:sp>
        <p:sp>
          <p:nvSpPr>
            <p:cNvPr id="37" name="TextBox 36"/>
            <p:cNvSpPr txBox="1"/>
            <p:nvPr/>
          </p:nvSpPr>
          <p:spPr>
            <a:xfrm>
              <a:off x="7632698" y="4331767"/>
              <a:ext cx="1418166"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a:cs typeface="Arial"/>
                </a:rPr>
                <a:t>Historical Data</a:t>
              </a:r>
            </a:p>
          </p:txBody>
        </p:sp>
        <p:sp>
          <p:nvSpPr>
            <p:cNvPr id="39" name="TextBox 38"/>
            <p:cNvSpPr txBox="1"/>
            <p:nvPr/>
          </p:nvSpPr>
          <p:spPr>
            <a:xfrm>
              <a:off x="4485212" y="3374499"/>
              <a:ext cx="1365253" cy="772006"/>
            </a:xfrm>
            <a:prstGeom prst="rect">
              <a:avLst/>
            </a:prstGeom>
            <a:noFill/>
          </p:spPr>
          <p:txBody>
            <a:bodyPr wrap="square" rtlCol="0">
              <a:spAutoFit/>
            </a:bodyPr>
            <a:lstStyle/>
            <a:p>
              <a:pPr algn="r">
                <a:lnSpc>
                  <a:spcPct val="150000"/>
                </a:lnSpc>
              </a:pPr>
              <a:r>
                <a:rPr lang="en-US" sz="1000" dirty="0">
                  <a:solidFill>
                    <a:srgbClr val="FF0000"/>
                  </a:solidFill>
                  <a:latin typeface="Arial"/>
                  <a:cs typeface="Arial"/>
                </a:rPr>
                <a:t>Account Behavior</a:t>
              </a:r>
            </a:p>
            <a:p>
              <a:pPr algn="r">
                <a:lnSpc>
                  <a:spcPct val="150000"/>
                </a:lnSpc>
              </a:pPr>
              <a:r>
                <a:rPr lang="en-US" sz="1000" dirty="0">
                  <a:solidFill>
                    <a:srgbClr val="FF0000"/>
                  </a:solidFill>
                  <a:latin typeface="Arial"/>
                  <a:cs typeface="Arial"/>
                </a:rPr>
                <a:t>Static Data</a:t>
              </a:r>
            </a:p>
            <a:p>
              <a:pPr algn="r">
                <a:lnSpc>
                  <a:spcPct val="150000"/>
                </a:lnSpc>
              </a:pPr>
              <a:r>
                <a:rPr lang="en-US" sz="1000" dirty="0">
                  <a:solidFill>
                    <a:srgbClr val="FF0000"/>
                  </a:solidFill>
                  <a:latin typeface="Arial"/>
                  <a:cs typeface="Arial"/>
                </a:rPr>
                <a:t>Account Statistics</a:t>
              </a:r>
            </a:p>
          </p:txBody>
        </p:sp>
      </p:grpSp>
      <p:sp>
        <p:nvSpPr>
          <p:cNvPr id="2" name="Title 1"/>
          <p:cNvSpPr>
            <a:spLocks noGrp="1"/>
          </p:cNvSpPr>
          <p:nvPr>
            <p:ph type="title"/>
          </p:nvPr>
        </p:nvSpPr>
        <p:spPr/>
        <p:txBody>
          <a:bodyPr/>
          <a:lstStyle/>
          <a:p>
            <a:pPr lvl="0"/>
            <a:r>
              <a:rPr lang="en-US" sz="2000" dirty="0"/>
              <a:t>Fraud Prevention </a:t>
            </a:r>
            <a:r>
              <a:rPr lang="mr-IN" sz="2000" dirty="0"/>
              <a:t>–</a:t>
            </a:r>
            <a:r>
              <a:rPr lang="en-US" sz="2000" dirty="0"/>
              <a:t> Beyond the Rules Engine</a:t>
            </a:r>
            <a:endParaRPr lang="en-US" dirty="0"/>
          </a:p>
        </p:txBody>
      </p:sp>
    </p:spTree>
    <p:extLst>
      <p:ext uri="{BB962C8B-B14F-4D97-AF65-F5344CB8AC3E}">
        <p14:creationId xmlns:p14="http://schemas.microsoft.com/office/powerpoint/2010/main" val="25391890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27609" y="934954"/>
            <a:ext cx="3734758" cy="3800153"/>
            <a:chOff x="4924334" y="1816484"/>
            <a:chExt cx="3734758" cy="3800153"/>
          </a:xfrm>
        </p:grpSpPr>
        <p:pic>
          <p:nvPicPr>
            <p:cNvPr id="5" name="Picture 4" descr="diagram_Telco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334" y="1816484"/>
              <a:ext cx="3734758" cy="3800153"/>
            </a:xfrm>
            <a:prstGeom prst="rect">
              <a:avLst/>
            </a:prstGeom>
          </p:spPr>
        </p:pic>
        <p:sp>
          <p:nvSpPr>
            <p:cNvPr id="6" name="Rectangle 5"/>
            <p:cNvSpPr/>
            <p:nvPr/>
          </p:nvSpPr>
          <p:spPr>
            <a:xfrm>
              <a:off x="5192034" y="2705545"/>
              <a:ext cx="880169"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SOURCE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DEVICE/USER</a:t>
              </a:r>
            </a:p>
          </p:txBody>
        </p:sp>
        <p:sp>
          <p:nvSpPr>
            <p:cNvPr id="7" name="Rectangle 6"/>
            <p:cNvSpPr/>
            <p:nvPr/>
          </p:nvSpPr>
          <p:spPr>
            <a:xfrm>
              <a:off x="7619700" y="2797909"/>
              <a:ext cx="866745" cy="21544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666A6D"/>
                  </a:solidFill>
                  <a:effectLst/>
                  <a:uLnTx/>
                  <a:uFillTx/>
                  <a:latin typeface="Arial"/>
                  <a:cs typeface="Arial"/>
                </a:rPr>
                <a:t>DESTINATION</a:t>
              </a:r>
            </a:p>
          </p:txBody>
        </p:sp>
        <p:sp>
          <p:nvSpPr>
            <p:cNvPr id="8" name="Rectangle 7"/>
            <p:cNvSpPr/>
            <p:nvPr/>
          </p:nvSpPr>
          <p:spPr>
            <a:xfrm>
              <a:off x="6399204" y="2790212"/>
              <a:ext cx="955811"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75000"/>
                    </a:schemeClr>
                  </a:solidFill>
                  <a:effectLst/>
                  <a:uLnTx/>
                  <a:uFillTx/>
                  <a:latin typeface="Arial"/>
                  <a:cs typeface="Arial"/>
                </a:rPr>
                <a:t>Real-Time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75000"/>
                    </a:schemeClr>
                  </a:solidFill>
                  <a:effectLst/>
                  <a:uLnTx/>
                  <a:uFillTx/>
                  <a:latin typeface="Arial"/>
                  <a:cs typeface="Arial"/>
                </a:rPr>
                <a:t>Auth. </a:t>
              </a:r>
              <a:r>
                <a:rPr kumimoji="0" lang="en-US" sz="800" b="0" i="0" u="none" strike="noStrike" kern="0" cap="none" spc="0" normalizeH="0" baseline="0" noProof="0" dirty="0" err="1">
                  <a:ln>
                    <a:noFill/>
                  </a:ln>
                  <a:solidFill>
                    <a:schemeClr val="bg2">
                      <a:lumMod val="75000"/>
                    </a:schemeClr>
                  </a:solidFill>
                  <a:effectLst/>
                  <a:uLnTx/>
                  <a:uFillTx/>
                  <a:latin typeface="Arial"/>
                  <a:cs typeface="Arial"/>
                </a:rPr>
                <a:t>QoS</a:t>
              </a:r>
              <a:r>
                <a:rPr kumimoji="0" lang="en-US" sz="800" b="0" i="0" u="none" strike="noStrike" kern="0" cap="none" spc="0" normalizeH="0" baseline="0" noProof="0" dirty="0">
                  <a:ln>
                    <a:noFill/>
                  </a:ln>
                  <a:solidFill>
                    <a:schemeClr val="bg2">
                      <a:lumMod val="75000"/>
                    </a:schemeClr>
                  </a:solidFill>
                  <a:effectLst/>
                  <a:uLnTx/>
                  <a:uFillTx/>
                  <a:latin typeface="Arial"/>
                  <a:cs typeface="Arial"/>
                </a:rPr>
                <a:t> Billing</a:t>
              </a:r>
            </a:p>
          </p:txBody>
        </p:sp>
        <p:sp>
          <p:nvSpPr>
            <p:cNvPr id="9" name="Rectangle 8"/>
            <p:cNvSpPr/>
            <p:nvPr/>
          </p:nvSpPr>
          <p:spPr>
            <a:xfrm>
              <a:off x="5644615" y="3253509"/>
              <a:ext cx="582211" cy="21544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Request</a:t>
              </a:r>
            </a:p>
          </p:txBody>
        </p:sp>
        <p:sp>
          <p:nvSpPr>
            <p:cNvPr id="10" name="Rectangle 9"/>
            <p:cNvSpPr/>
            <p:nvPr/>
          </p:nvSpPr>
          <p:spPr>
            <a:xfrm>
              <a:off x="7467600" y="3253509"/>
              <a:ext cx="582211"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Execute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Request</a:t>
              </a:r>
            </a:p>
          </p:txBody>
        </p:sp>
        <p:sp>
          <p:nvSpPr>
            <p:cNvPr id="11" name="Rectangle 10"/>
            <p:cNvSpPr/>
            <p:nvPr/>
          </p:nvSpPr>
          <p:spPr>
            <a:xfrm>
              <a:off x="6925733" y="3765358"/>
              <a:ext cx="1024589"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Real-Time Checks</a:t>
              </a:r>
            </a:p>
          </p:txBody>
        </p:sp>
        <p:sp>
          <p:nvSpPr>
            <p:cNvPr id="12" name="Rectangle 11"/>
            <p:cNvSpPr/>
            <p:nvPr/>
          </p:nvSpPr>
          <p:spPr>
            <a:xfrm>
              <a:off x="5303982" y="3733800"/>
              <a:ext cx="1056700"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9B9FA1"/>
                  </a:solidFill>
                  <a:effectLst/>
                  <a:uLnTx/>
                  <a:uFillTx/>
                  <a:latin typeface="Arial"/>
                  <a:cs typeface="Arial"/>
                </a:rPr>
                <a:t>Config</a:t>
              </a:r>
              <a:r>
                <a:rPr kumimoji="0" lang="en-US" sz="800" b="0" i="0" u="none" strike="noStrike" kern="0" cap="none" spc="0" normalizeH="0" baseline="0" noProof="0" dirty="0">
                  <a:ln>
                    <a:noFill/>
                  </a:ln>
                  <a:solidFill>
                    <a:srgbClr val="9B9FA1"/>
                  </a:solidFill>
                  <a:effectLst/>
                  <a:uLnTx/>
                  <a:uFillTx/>
                  <a:latin typeface="Arial"/>
                  <a:cs typeface="Arial"/>
                </a:rPr>
                <a:t> Module App</a:t>
              </a:r>
            </a:p>
          </p:txBody>
        </p:sp>
        <p:sp>
          <p:nvSpPr>
            <p:cNvPr id="13" name="Rectangle 12"/>
            <p:cNvSpPr/>
            <p:nvPr/>
          </p:nvSpPr>
          <p:spPr>
            <a:xfrm>
              <a:off x="4956079" y="4311842"/>
              <a:ext cx="864339" cy="338554"/>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Update Device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User Setting</a:t>
              </a:r>
            </a:p>
          </p:txBody>
        </p:sp>
        <p:sp>
          <p:nvSpPr>
            <p:cNvPr id="14" name="Rectangle 13"/>
            <p:cNvSpPr/>
            <p:nvPr/>
          </p:nvSpPr>
          <p:spPr>
            <a:xfrm>
              <a:off x="7811655" y="4282594"/>
              <a:ext cx="754934"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lumMod val="50000"/>
                    </a:schemeClr>
                  </a:solidFill>
                  <a:effectLst/>
                  <a:uLnTx/>
                  <a:uFillTx/>
                  <a:latin typeface="Arial"/>
                  <a:cs typeface="Arial"/>
                </a:rPr>
                <a:t>Hot-Standby</a:t>
              </a:r>
            </a:p>
          </p:txBody>
        </p:sp>
        <p:sp>
          <p:nvSpPr>
            <p:cNvPr id="15" name="Rectangle 14"/>
            <p:cNvSpPr/>
            <p:nvPr/>
          </p:nvSpPr>
          <p:spPr>
            <a:xfrm>
              <a:off x="7380624" y="4597400"/>
              <a:ext cx="402674"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9B9FA1"/>
                  </a:solidFill>
                  <a:effectLst/>
                  <a:uLnTx/>
                  <a:uFillTx/>
                  <a:latin typeface="Arial"/>
                  <a:cs typeface="Arial"/>
                </a:rPr>
                <a:t>XDR</a:t>
              </a:r>
            </a:p>
          </p:txBody>
        </p:sp>
      </p:grpSp>
      <p:sp>
        <p:nvSpPr>
          <p:cNvPr id="2" name="Title 1"/>
          <p:cNvSpPr>
            <a:spLocks noGrp="1"/>
          </p:cNvSpPr>
          <p:nvPr>
            <p:ph type="title"/>
          </p:nvPr>
        </p:nvSpPr>
        <p:spPr/>
        <p:txBody>
          <a:bodyPr/>
          <a:lstStyle/>
          <a:p>
            <a:pPr lvl="0">
              <a:defRPr/>
            </a:pPr>
            <a:r>
              <a:rPr lang="en-US" sz="2000" dirty="0"/>
              <a:t>Telco – Real-Time Billing and Charging Systems</a:t>
            </a:r>
          </a:p>
        </p:txBody>
      </p:sp>
      <p:sp>
        <p:nvSpPr>
          <p:cNvPr id="3" name="Text Placeholder 4"/>
          <p:cNvSpPr txBox="1">
            <a:spLocks/>
          </p:cNvSpPr>
          <p:nvPr/>
        </p:nvSpPr>
        <p:spPr>
          <a:xfrm>
            <a:off x="455789" y="980397"/>
            <a:ext cx="4039696" cy="4163104"/>
          </a:xfrm>
          <a:prstGeom prst="rect">
            <a:avLst/>
          </a:prstGeom>
        </p:spPr>
        <p:txBody>
          <a:bodyPr wrap="none" anchor="t">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Challenge</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Edge access to regulate traffic</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Accessible using provisioning applications </a:t>
            </a:r>
            <a:b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b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(self-serve and through support personnel)</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endParaRPr>
          </a:p>
          <a:p>
            <a:pPr marL="342900" marR="0" lvl="0" indent="-342900" algn="l" defTabSz="457200" rtl="0" eaLnBrk="0" fontAlgn="base" latinLnBrk="0" hangingPunct="0">
              <a:lnSpc>
                <a:spcPts val="1600"/>
              </a:lnSpc>
              <a:spcBef>
                <a:spcPct val="2000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Need for Extremely High Availability, </a:t>
            </a:r>
          </a:p>
          <a:p>
            <a:pPr marL="342900" marR="0" lvl="0" indent="-342900" algn="l" defTabSz="457200" rtl="0" eaLnBrk="0" fontAlgn="base" latinLnBrk="0" hangingPunct="0">
              <a:lnSpc>
                <a:spcPts val="1600"/>
              </a:lnSpc>
              <a:spcBef>
                <a:spcPct val="2000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Reliably, Low latency</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rPr>
              <a:t>&gt; TBs of data</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rPr>
              <a:t>10-100M objects</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rPr>
              <a:t>10-200K TPS</a:t>
            </a:r>
          </a:p>
          <a:p>
            <a:pPr marL="374904" marR="0" lvl="1" indent="-192024" algn="l" defTabSz="457200" rtl="0" eaLnBrk="0" fontAlgn="base" latinLnBrk="0" hangingPunct="0">
              <a:lnSpc>
                <a:spcPct val="100000"/>
              </a:lnSpc>
              <a:spcBef>
                <a:spcPct val="20000"/>
              </a:spcBef>
              <a:spcAft>
                <a:spcPct val="0"/>
              </a:spcAft>
              <a:buClrTx/>
              <a:buSzTx/>
              <a:buFont typeface="Arial"/>
              <a:buChar char="•"/>
              <a:tabLst/>
              <a:defRPr/>
            </a:pPr>
            <a:r>
              <a:rPr lang="en-US" sz="1200" dirty="0">
                <a:solidFill>
                  <a:schemeClr val="tx1">
                    <a:lumMod val="50000"/>
                    <a:lumOff val="50000"/>
                  </a:schemeClr>
                </a:solidFill>
                <a:latin typeface="Arial"/>
                <a:cs typeface="Arial"/>
                <a:sym typeface="Wingdings"/>
              </a:rPr>
              <a:t>Many, many locations ( 50+ ) synchronized</a:t>
            </a:r>
            <a:endParaRPr kumimoji="0" lang="en-US" sz="12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sym typeface="Wingding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endParaRP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Clustered system</a:t>
            </a: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Predictable low latency at high throughput</a:t>
            </a: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Highly-available and reliable on failure</a:t>
            </a:r>
          </a:p>
          <a:p>
            <a:pPr marL="0" indent="-217170">
              <a:buNone/>
              <a:defRPr/>
            </a:pPr>
            <a:r>
              <a:rPr kumimoji="0" lang="en-US" sz="1600" b="0" i="0" u="none" strike="noStrike" kern="1200" cap="none" spc="0" normalizeH="0" baseline="0" noProof="0" dirty="0">
                <a:ln>
                  <a:noFill/>
                </a:ln>
                <a:solidFill>
                  <a:schemeClr val="tx1">
                    <a:lumMod val="50000"/>
                    <a:lumOff val="50000"/>
                  </a:schemeClr>
                </a:solidFill>
                <a:effectLst/>
                <a:uLnTx/>
                <a:uFillTx/>
                <a:latin typeface="Arial"/>
                <a:ea typeface="MS PGothic" pitchFamily="34" charset="-128"/>
                <a:cs typeface="Arial"/>
              </a:rPr>
              <a:t>Cross data center (XDR) support</a:t>
            </a:r>
          </a:p>
        </p:txBody>
      </p:sp>
    </p:spTree>
    <p:extLst>
      <p:ext uri="{BB962C8B-B14F-4D97-AF65-F5344CB8AC3E}">
        <p14:creationId xmlns:p14="http://schemas.microsoft.com/office/powerpoint/2010/main" val="5270116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65919" y="1967940"/>
            <a:ext cx="1590261" cy="2273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 name="Title 1"/>
          <p:cNvSpPr>
            <a:spLocks noGrp="1"/>
          </p:cNvSpPr>
          <p:nvPr>
            <p:ph type="title"/>
          </p:nvPr>
        </p:nvSpPr>
        <p:spPr>
          <a:prstGeom prst="rect">
            <a:avLst/>
          </a:prstGeom>
        </p:spPr>
        <p:txBody>
          <a:bodyPr>
            <a:normAutofit/>
          </a:bodyPr>
          <a:lstStyle/>
          <a:p>
            <a:pPr>
              <a:lnSpc>
                <a:spcPts val="2200"/>
              </a:lnSpc>
            </a:pPr>
            <a:r>
              <a:rPr lang="en-US" dirty="0" err="1"/>
              <a:t>Inmobi</a:t>
            </a:r>
            <a:r>
              <a:rPr lang="en-US" dirty="0"/>
              <a:t> – 40T at the edge</a:t>
            </a:r>
            <a:endParaRPr lang="en-US" b="0" dirty="0"/>
          </a:p>
        </p:txBody>
      </p:sp>
      <p:sp>
        <p:nvSpPr>
          <p:cNvPr id="51" name="TextBox 50"/>
          <p:cNvSpPr txBox="1"/>
          <p:nvPr/>
        </p:nvSpPr>
        <p:spPr>
          <a:xfrm>
            <a:off x="7365096" y="4463677"/>
            <a:ext cx="1574800" cy="400110"/>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DATA WAREHOUSE/</a:t>
            </a:r>
          </a:p>
          <a:p>
            <a:pPr algn="ctr">
              <a:defRPr/>
            </a:pPr>
            <a:r>
              <a:rPr lang="en-US" sz="1000" dirty="0">
                <a:solidFill>
                  <a:srgbClr val="4D4D4F"/>
                </a:solidFill>
                <a:latin typeface="Arial"/>
                <a:cs typeface="Arial Narrow"/>
              </a:rPr>
              <a:t>DATA LAKE</a:t>
            </a:r>
          </a:p>
        </p:txBody>
      </p:sp>
      <p:cxnSp>
        <p:nvCxnSpPr>
          <p:cNvPr id="55" name="Straight Arrow Connector 54"/>
          <p:cNvCxnSpPr>
            <a:cxnSpLocks/>
          </p:cNvCxnSpPr>
          <p:nvPr/>
        </p:nvCxnSpPr>
        <p:spPr>
          <a:xfrm flipV="1">
            <a:off x="3088995" y="2965931"/>
            <a:ext cx="2476918" cy="7113"/>
          </a:xfrm>
          <a:prstGeom prst="straightConnector1">
            <a:avLst/>
          </a:prstGeom>
          <a:ln>
            <a:solidFill>
              <a:srgbClr val="C2212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49" name="Picture 48" descr="Hado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899" y="2565356"/>
            <a:ext cx="973836" cy="653796"/>
          </a:xfrm>
          <a:prstGeom prst="rect">
            <a:avLst/>
          </a:prstGeom>
        </p:spPr>
      </p:pic>
      <p:sp>
        <p:nvSpPr>
          <p:cNvPr id="52" name="Rounded Rectangle 51"/>
          <p:cNvSpPr/>
          <p:nvPr/>
        </p:nvSpPr>
        <p:spPr>
          <a:xfrm>
            <a:off x="7494669" y="1994042"/>
            <a:ext cx="1384300" cy="2348698"/>
          </a:xfrm>
          <a:prstGeom prst="roundRect">
            <a:avLst/>
          </a:prstGeom>
          <a:noFill/>
          <a:ln w="254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endParaRPr lang="en-US" dirty="0">
              <a:solidFill>
                <a:srgbClr val="FFFFFF"/>
              </a:solidFill>
              <a:latin typeface="Arial"/>
            </a:endParaRPr>
          </a:p>
        </p:txBody>
      </p:sp>
      <p:pic>
        <p:nvPicPr>
          <p:cNvPr id="5" name="Picture 4"/>
          <p:cNvPicPr>
            <a:picLocks noChangeAspect="1"/>
          </p:cNvPicPr>
          <p:nvPr/>
        </p:nvPicPr>
        <p:blipFill>
          <a:blip r:embed="rId4"/>
          <a:stretch>
            <a:fillRect/>
          </a:stretch>
        </p:blipFill>
        <p:spPr>
          <a:xfrm>
            <a:off x="7729617" y="3472348"/>
            <a:ext cx="914400" cy="487680"/>
          </a:xfrm>
          <a:prstGeom prst="rect">
            <a:avLst/>
          </a:prstGeom>
        </p:spPr>
      </p:pic>
      <p:sp>
        <p:nvSpPr>
          <p:cNvPr id="12" name="TextBox 11"/>
          <p:cNvSpPr txBox="1"/>
          <p:nvPr/>
        </p:nvSpPr>
        <p:spPr>
          <a:xfrm>
            <a:off x="7783758" y="2065547"/>
            <a:ext cx="805930" cy="276999"/>
          </a:xfrm>
          <a:prstGeom prst="rect">
            <a:avLst/>
          </a:prstGeom>
          <a:noFill/>
        </p:spPr>
        <p:txBody>
          <a:bodyPr wrap="none" lIns="91424" tIns="45712" rIns="91424" bIns="45712" rtlCol="0">
            <a:spAutoFit/>
          </a:bodyPr>
          <a:lstStyle/>
          <a:p>
            <a:pPr>
              <a:defRPr/>
            </a:pPr>
            <a:r>
              <a:rPr lang="en-US" sz="1200" dirty="0">
                <a:solidFill>
                  <a:srgbClr val="000000"/>
                </a:solidFill>
              </a:rPr>
              <a:t>BATCH BI</a:t>
            </a:r>
          </a:p>
        </p:txBody>
      </p:sp>
      <p:sp>
        <p:nvSpPr>
          <p:cNvPr id="17" name="Rectangle 16"/>
          <p:cNvSpPr/>
          <p:nvPr/>
        </p:nvSpPr>
        <p:spPr>
          <a:xfrm>
            <a:off x="5629246" y="2027574"/>
            <a:ext cx="1447433" cy="926398"/>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defRPr/>
            </a:pPr>
            <a:r>
              <a:rPr lang="en-US" sz="1200" dirty="0">
                <a:solidFill>
                  <a:srgbClr val="FFFFFF">
                    <a:lumMod val="50000"/>
                  </a:srgbClr>
                </a:solidFill>
                <a:latin typeface="Arial"/>
                <a:cs typeface="Arial"/>
              </a:rPr>
              <a:t>Fast Analytics</a:t>
            </a:r>
            <a:br>
              <a:rPr lang="en-US" sz="1200" dirty="0">
                <a:solidFill>
                  <a:srgbClr val="FFFFFF">
                    <a:lumMod val="50000"/>
                  </a:srgbClr>
                </a:solidFill>
                <a:latin typeface="Arial"/>
                <a:cs typeface="Arial"/>
              </a:rPr>
            </a:br>
            <a:endParaRPr lang="en-US" sz="1200" dirty="0">
              <a:solidFill>
                <a:srgbClr val="FFFFFF">
                  <a:lumMod val="50000"/>
                </a:srgbClr>
              </a:solidFill>
              <a:latin typeface="Arial"/>
              <a:cs typeface="Arial"/>
            </a:endParaRPr>
          </a:p>
          <a:p>
            <a:pPr algn="ctr">
              <a:defRPr/>
            </a:pPr>
            <a:r>
              <a:rPr lang="en-US" sz="1200" dirty="0">
                <a:solidFill>
                  <a:srgbClr val="FFFFFF">
                    <a:lumMod val="50000"/>
                  </a:srgbClr>
                </a:solidFill>
                <a:latin typeface="Arial"/>
                <a:cs typeface="Arial"/>
              </a:rPr>
              <a:t>40 TB Data</a:t>
            </a:r>
          </a:p>
          <a:p>
            <a:pPr algn="ctr">
              <a:defRPr/>
            </a:pPr>
            <a:r>
              <a:rPr lang="en-US" sz="1200" b="1" dirty="0">
                <a:solidFill>
                  <a:srgbClr val="FFFFFF">
                    <a:lumMod val="50000"/>
                  </a:srgbClr>
                </a:solidFill>
                <a:latin typeface="Arial"/>
                <a:cs typeface="Arial"/>
              </a:rPr>
              <a:t>SLA: A few minutes</a:t>
            </a:r>
          </a:p>
        </p:txBody>
      </p:sp>
      <p:sp>
        <p:nvSpPr>
          <p:cNvPr id="23" name="TextBox 22"/>
          <p:cNvSpPr txBox="1"/>
          <p:nvPr/>
        </p:nvSpPr>
        <p:spPr>
          <a:xfrm>
            <a:off x="2232800" y="881995"/>
            <a:ext cx="1951141" cy="530912"/>
          </a:xfrm>
          <a:prstGeom prst="rect">
            <a:avLst/>
          </a:prstGeom>
          <a:noFill/>
        </p:spPr>
        <p:txBody>
          <a:bodyPr wrap="none" lIns="91424" tIns="45712" rIns="91424" bIns="45712" rtlCol="0">
            <a:spAutoFit/>
          </a:bodyPr>
          <a:lstStyle/>
          <a:p>
            <a:pPr>
              <a:defRPr/>
            </a:pPr>
            <a:r>
              <a:rPr lang="en-US" sz="1400" dirty="0">
                <a:solidFill>
                  <a:srgbClr val="000000"/>
                </a:solidFill>
              </a:rPr>
              <a:t>Real-time Ad Serving</a:t>
            </a:r>
          </a:p>
          <a:p>
            <a:pPr>
              <a:defRPr/>
            </a:pPr>
            <a:r>
              <a:rPr lang="en-US" sz="1400" dirty="0">
                <a:solidFill>
                  <a:srgbClr val="000000"/>
                </a:solidFill>
              </a:rPr>
              <a:t>40TB data per cluster</a:t>
            </a:r>
          </a:p>
        </p:txBody>
      </p:sp>
      <p:grpSp>
        <p:nvGrpSpPr>
          <p:cNvPr id="4" name="Group 3"/>
          <p:cNvGrpSpPr/>
          <p:nvPr/>
        </p:nvGrpSpPr>
        <p:grpSpPr>
          <a:xfrm>
            <a:off x="1228649" y="1537333"/>
            <a:ext cx="3713745" cy="2898272"/>
            <a:chOff x="393476" y="1518230"/>
            <a:chExt cx="2843821" cy="2219368"/>
          </a:xfrm>
        </p:grpSpPr>
        <p:grpSp>
          <p:nvGrpSpPr>
            <p:cNvPr id="18" name="Group 17"/>
            <p:cNvGrpSpPr/>
            <p:nvPr/>
          </p:nvGrpSpPr>
          <p:grpSpPr>
            <a:xfrm>
              <a:off x="424128" y="1518737"/>
              <a:ext cx="983082" cy="861331"/>
              <a:chOff x="126667" y="1141128"/>
              <a:chExt cx="1270713" cy="1113340"/>
            </a:xfrm>
          </p:grpSpPr>
          <p:pic>
            <p:nvPicPr>
              <p:cNvPr id="40" name="Picture 39"/>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3" name="Group 2"/>
              <p:cNvGrpSpPr/>
              <p:nvPr/>
            </p:nvGrpSpPr>
            <p:grpSpPr>
              <a:xfrm>
                <a:off x="212354" y="1486300"/>
                <a:ext cx="1011104" cy="768168"/>
                <a:chOff x="2077192" y="3912155"/>
                <a:chExt cx="1011104" cy="768168"/>
              </a:xfrm>
            </p:grpSpPr>
            <p:pic>
              <p:nvPicPr>
                <p:cNvPr id="53"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58"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75" name="Group 74"/>
            <p:cNvGrpSpPr/>
            <p:nvPr/>
          </p:nvGrpSpPr>
          <p:grpSpPr>
            <a:xfrm>
              <a:off x="393476" y="2872621"/>
              <a:ext cx="983082" cy="861331"/>
              <a:chOff x="126667" y="1141128"/>
              <a:chExt cx="1270713" cy="1113340"/>
            </a:xfrm>
          </p:grpSpPr>
          <p:pic>
            <p:nvPicPr>
              <p:cNvPr id="76" name="Picture 75"/>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82" name="Group 81"/>
              <p:cNvGrpSpPr/>
              <p:nvPr/>
            </p:nvGrpSpPr>
            <p:grpSpPr>
              <a:xfrm>
                <a:off x="212354" y="1486300"/>
                <a:ext cx="1011104" cy="768168"/>
                <a:chOff x="2077192" y="3912155"/>
                <a:chExt cx="1011104" cy="768168"/>
              </a:xfrm>
            </p:grpSpPr>
            <p:pic>
              <p:nvPicPr>
                <p:cNvPr id="83"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84"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85" name="Group 84"/>
            <p:cNvGrpSpPr/>
            <p:nvPr/>
          </p:nvGrpSpPr>
          <p:grpSpPr>
            <a:xfrm>
              <a:off x="2227663" y="2876267"/>
              <a:ext cx="983082" cy="861331"/>
              <a:chOff x="126667" y="1141128"/>
              <a:chExt cx="1270713" cy="1113340"/>
            </a:xfrm>
          </p:grpSpPr>
          <p:pic>
            <p:nvPicPr>
              <p:cNvPr id="86" name="Picture 85"/>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87" name="Group 86"/>
              <p:cNvGrpSpPr/>
              <p:nvPr/>
            </p:nvGrpSpPr>
            <p:grpSpPr>
              <a:xfrm>
                <a:off x="212354" y="1486300"/>
                <a:ext cx="1011104" cy="768168"/>
                <a:chOff x="2077192" y="3912155"/>
                <a:chExt cx="1011104" cy="768168"/>
              </a:xfrm>
            </p:grpSpPr>
            <p:pic>
              <p:nvPicPr>
                <p:cNvPr id="88"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89"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90" name="Group 89"/>
            <p:cNvGrpSpPr/>
            <p:nvPr/>
          </p:nvGrpSpPr>
          <p:grpSpPr>
            <a:xfrm>
              <a:off x="2254215" y="1518230"/>
              <a:ext cx="983082" cy="861331"/>
              <a:chOff x="126667" y="1141128"/>
              <a:chExt cx="1270713" cy="1113340"/>
            </a:xfrm>
          </p:grpSpPr>
          <p:pic>
            <p:nvPicPr>
              <p:cNvPr id="91" name="Picture 90"/>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92" name="Group 91"/>
              <p:cNvGrpSpPr/>
              <p:nvPr/>
            </p:nvGrpSpPr>
            <p:grpSpPr>
              <a:xfrm>
                <a:off x="212354" y="1486300"/>
                <a:ext cx="1011104" cy="768168"/>
                <a:chOff x="2077192" y="3912155"/>
                <a:chExt cx="1011104" cy="768168"/>
              </a:xfrm>
            </p:grpSpPr>
            <p:pic>
              <p:nvPicPr>
                <p:cNvPr id="93"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94"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cxnSp>
          <p:nvCxnSpPr>
            <p:cNvPr id="97" name="Straight Arrow Connector 96"/>
            <p:cNvCxnSpPr/>
            <p:nvPr/>
          </p:nvCxnSpPr>
          <p:spPr>
            <a:xfrm flipH="1">
              <a:off x="1135870" y="2711922"/>
              <a:ext cx="1335328" cy="3410"/>
            </a:xfrm>
            <a:prstGeom prst="straightConnector1">
              <a:avLst/>
            </a:prstGeom>
            <a:ln w="25400">
              <a:solidFill>
                <a:schemeClr val="tx1"/>
              </a:solidFill>
              <a:tailEnd type="none"/>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1193071" y="3401895"/>
              <a:ext cx="1194171" cy="236"/>
              <a:chOff x="952815" y="3024286"/>
              <a:chExt cx="1194171" cy="236"/>
            </a:xfrm>
          </p:grpSpPr>
          <p:cxnSp>
            <p:nvCxnSpPr>
              <p:cNvPr id="96" name="Straight Arrow Connector 95"/>
              <p:cNvCxnSpPr/>
              <p:nvPr/>
            </p:nvCxnSpPr>
            <p:spPr>
              <a:xfrm>
                <a:off x="1417673" y="3024286"/>
                <a:ext cx="729313"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H="1" flipV="1">
                <a:off x="952815" y="3024287"/>
                <a:ext cx="492388" cy="235"/>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a:off x="1196741" y="2020970"/>
              <a:ext cx="1194171" cy="236"/>
              <a:chOff x="952815" y="3024286"/>
              <a:chExt cx="1194171" cy="236"/>
            </a:xfrm>
          </p:grpSpPr>
          <p:cxnSp>
            <p:nvCxnSpPr>
              <p:cNvPr id="106" name="Straight Arrow Connector 105"/>
              <p:cNvCxnSpPr/>
              <p:nvPr/>
            </p:nvCxnSpPr>
            <p:spPr>
              <a:xfrm>
                <a:off x="1417673" y="3024286"/>
                <a:ext cx="729313"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952815" y="3024287"/>
                <a:ext cx="492388" cy="235"/>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108" name="TextBox 107"/>
          <p:cNvSpPr txBox="1"/>
          <p:nvPr/>
        </p:nvSpPr>
        <p:spPr>
          <a:xfrm>
            <a:off x="7474517" y="1377676"/>
            <a:ext cx="1385693" cy="530912"/>
          </a:xfrm>
          <a:prstGeom prst="rect">
            <a:avLst/>
          </a:prstGeom>
          <a:noFill/>
        </p:spPr>
        <p:txBody>
          <a:bodyPr wrap="none" lIns="91424" tIns="45712" rIns="91424" bIns="45712" rtlCol="0">
            <a:spAutoFit/>
          </a:bodyPr>
          <a:lstStyle/>
          <a:p>
            <a:pPr algn="ctr">
              <a:defRPr/>
            </a:pPr>
            <a:r>
              <a:rPr lang="en-US" sz="1400" dirty="0">
                <a:solidFill>
                  <a:srgbClr val="000000"/>
                </a:solidFill>
              </a:rPr>
              <a:t>Deep Analysis</a:t>
            </a:r>
          </a:p>
          <a:p>
            <a:pPr algn="ctr">
              <a:defRPr/>
            </a:pPr>
            <a:r>
              <a:rPr lang="en-US" sz="1400" dirty="0">
                <a:solidFill>
                  <a:srgbClr val="000000"/>
                </a:solidFill>
              </a:rPr>
              <a:t>Historical data</a:t>
            </a:r>
          </a:p>
        </p:txBody>
      </p:sp>
      <p:grpSp>
        <p:nvGrpSpPr>
          <p:cNvPr id="44" name="Group 43"/>
          <p:cNvGrpSpPr/>
          <p:nvPr/>
        </p:nvGrpSpPr>
        <p:grpSpPr>
          <a:xfrm>
            <a:off x="5688864" y="2977072"/>
            <a:ext cx="1357660" cy="1189519"/>
            <a:chOff x="126667" y="1141128"/>
            <a:chExt cx="1270713" cy="1113340"/>
          </a:xfrm>
        </p:grpSpPr>
        <p:pic>
          <p:nvPicPr>
            <p:cNvPr id="45" name="Picture 44"/>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6667" y="1141128"/>
              <a:ext cx="1270713" cy="301952"/>
            </a:xfrm>
            <a:prstGeom prst="rect">
              <a:avLst/>
            </a:prstGeom>
          </p:spPr>
        </p:pic>
        <p:grpSp>
          <p:nvGrpSpPr>
            <p:cNvPr id="46" name="Group 45"/>
            <p:cNvGrpSpPr/>
            <p:nvPr/>
          </p:nvGrpSpPr>
          <p:grpSpPr>
            <a:xfrm>
              <a:off x="212354" y="1486300"/>
              <a:ext cx="1011104" cy="768168"/>
              <a:chOff x="2077192" y="3912155"/>
              <a:chExt cx="1011104" cy="768168"/>
            </a:xfrm>
          </p:grpSpPr>
          <p:pic>
            <p:nvPicPr>
              <p:cNvPr id="47" name="Shape 757" descr="aerospike_logo_200.png"/>
              <p:cNvPicPr preferRelativeResize="0"/>
              <p:nvPr/>
            </p:nvPicPr>
            <p:blipFill rotWithShape="1">
              <a:blip r:embed="rId7">
                <a:alphaModFix/>
              </a:blip>
              <a:srcRect/>
              <a:stretch/>
            </p:blipFill>
            <p:spPr>
              <a:xfrm>
                <a:off x="2077192" y="4551408"/>
                <a:ext cx="1011104" cy="128915"/>
              </a:xfrm>
              <a:prstGeom prst="rect">
                <a:avLst/>
              </a:prstGeom>
              <a:noFill/>
              <a:ln>
                <a:noFill/>
              </a:ln>
            </p:spPr>
          </p:pic>
          <p:pic>
            <p:nvPicPr>
              <p:cNvPr id="48" name="Shape 766" descr="aerospike_icons_cluster_box_notext.png"/>
              <p:cNvPicPr preferRelativeResize="0"/>
              <p:nvPr/>
            </p:nvPicPr>
            <p:blipFill rotWithShape="1">
              <a:blip r:embed="rId8">
                <a:alphaModFix/>
              </a:blip>
              <a:srcRect/>
              <a:stretch/>
            </p:blipFill>
            <p:spPr>
              <a:xfrm>
                <a:off x="2169308" y="3912155"/>
                <a:ext cx="852337" cy="639253"/>
              </a:xfrm>
              <a:prstGeom prst="rect">
                <a:avLst/>
              </a:prstGeom>
              <a:noFill/>
              <a:ln>
                <a:noFill/>
              </a:ln>
            </p:spPr>
          </p:pic>
        </p:grpSp>
      </p:grpSp>
      <p:grpSp>
        <p:nvGrpSpPr>
          <p:cNvPr id="57" name="Group 56"/>
          <p:cNvGrpSpPr/>
          <p:nvPr/>
        </p:nvGrpSpPr>
        <p:grpSpPr>
          <a:xfrm rot="16200000">
            <a:off x="7271993" y="2826795"/>
            <a:ext cx="128016" cy="256032"/>
            <a:chOff x="3522133" y="5833533"/>
            <a:chExt cx="127000" cy="347134"/>
          </a:xfrm>
        </p:grpSpPr>
        <p:cxnSp>
          <p:nvCxnSpPr>
            <p:cNvPr id="59" name="Straight Arrow Connector 58"/>
            <p:cNvCxnSpPr/>
            <p:nvPr/>
          </p:nvCxnSpPr>
          <p:spPr>
            <a:xfrm>
              <a:off x="3522133" y="5833533"/>
              <a:ext cx="0" cy="347134"/>
            </a:xfrm>
            <a:prstGeom prst="straightConnector1">
              <a:avLst/>
            </a:prstGeom>
            <a:ln>
              <a:solidFill>
                <a:srgbClr val="C2212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3649133" y="5833533"/>
              <a:ext cx="0" cy="338667"/>
            </a:xfrm>
            <a:prstGeom prst="straightConnector1">
              <a:avLst/>
            </a:prstGeom>
            <a:ln>
              <a:solidFill>
                <a:srgbClr val="C22126"/>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3536124" y="2728040"/>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sp>
        <p:nvSpPr>
          <p:cNvPr id="62" name="TextBox 61"/>
          <p:cNvSpPr txBox="1"/>
          <p:nvPr/>
        </p:nvSpPr>
        <p:spPr>
          <a:xfrm>
            <a:off x="2258433" y="1942140"/>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sp>
        <p:nvSpPr>
          <p:cNvPr id="63" name="TextBox 62"/>
          <p:cNvSpPr txBox="1"/>
          <p:nvPr/>
        </p:nvSpPr>
        <p:spPr>
          <a:xfrm>
            <a:off x="2273544" y="3982588"/>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sp>
        <p:nvSpPr>
          <p:cNvPr id="64" name="TextBox 63"/>
          <p:cNvSpPr txBox="1"/>
          <p:nvPr/>
        </p:nvSpPr>
        <p:spPr>
          <a:xfrm>
            <a:off x="2071280" y="2830519"/>
            <a:ext cx="1574800" cy="246221"/>
          </a:xfrm>
          <a:prstGeom prst="rect">
            <a:avLst/>
          </a:prstGeom>
          <a:noFill/>
        </p:spPr>
        <p:txBody>
          <a:bodyPr wrap="square" lIns="91424" tIns="45712" rIns="91424" bIns="45712" rtlCol="0">
            <a:spAutoFit/>
          </a:bodyPr>
          <a:lstStyle/>
          <a:p>
            <a:pPr algn="ctr">
              <a:defRPr/>
            </a:pPr>
            <a:r>
              <a:rPr lang="en-US" sz="1000" dirty="0">
                <a:solidFill>
                  <a:srgbClr val="4D4D4F"/>
                </a:solidFill>
                <a:latin typeface="Arial"/>
                <a:cs typeface="Arial Narrow"/>
              </a:rPr>
              <a:t>XDR</a:t>
            </a:r>
          </a:p>
        </p:txBody>
      </p:sp>
      <p:pic>
        <p:nvPicPr>
          <p:cNvPr id="54" name="Picture 53"/>
          <p:cNvPicPr>
            <a:picLocks noChangeAspect="1"/>
          </p:cNvPicPr>
          <p:nvPr/>
        </p:nvPicPr>
        <p:blipFill>
          <a:blip r:embed="rId9"/>
          <a:stretch>
            <a:fillRect/>
          </a:stretch>
        </p:blipFill>
        <p:spPr>
          <a:xfrm>
            <a:off x="7996358" y="251792"/>
            <a:ext cx="1078740" cy="215748"/>
          </a:xfrm>
          <a:prstGeom prst="rect">
            <a:avLst/>
          </a:prstGeom>
        </p:spPr>
      </p:pic>
    </p:spTree>
    <p:extLst>
      <p:ext uri="{BB962C8B-B14F-4D97-AF65-F5344CB8AC3E}">
        <p14:creationId xmlns:p14="http://schemas.microsoft.com/office/powerpoint/2010/main" val="14572077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1B00D6E9-DC97-4515-ABBA-E9DDB515C22F}"/>
              </a:ext>
            </a:extLst>
          </p:cNvPr>
          <p:cNvSpPr txBox="1">
            <a:spLocks/>
          </p:cNvSpPr>
          <p:nvPr/>
        </p:nvSpPr>
        <p:spPr>
          <a:xfrm>
            <a:off x="927081" y="3360613"/>
            <a:ext cx="7214949" cy="1216922"/>
          </a:xfrm>
          <a:prstGeom prst="rect">
            <a:avLst/>
          </a:prstGeom>
        </p:spPr>
        <p:txBody>
          <a:bodyPr vert="horz">
            <a:normAutofit/>
          </a:bodyPr>
          <a:lstStyle>
            <a:lvl1pPr marL="243779" marR="0" indent="-268157" algn="l" defTabSz="609448" rtl="0" eaLnBrk="1" fontAlgn="auto" latinLnBrk="0" hangingPunct="1">
              <a:lnSpc>
                <a:spcPct val="100000"/>
              </a:lnSpc>
              <a:spcBef>
                <a:spcPts val="800"/>
              </a:spcBef>
              <a:spcAft>
                <a:spcPts val="0"/>
              </a:spcAft>
              <a:buClr>
                <a:schemeClr val="bg1">
                  <a:lumMod val="75000"/>
                </a:schemeClr>
              </a:buClr>
              <a:buSzPct val="100000"/>
              <a:buFont typeface="Lucida Grande"/>
              <a:buChar char="■"/>
              <a:tabLst/>
              <a:defRPr sz="2399" b="1" i="0" kern="1200" baseline="0">
                <a:solidFill>
                  <a:schemeClr val="tx1">
                    <a:lumMod val="50000"/>
                    <a:lumOff val="50000"/>
                  </a:schemeClr>
                </a:solidFill>
                <a:latin typeface="Arial"/>
                <a:ea typeface="MS PGothic" pitchFamily="34" charset="-128"/>
                <a:cs typeface="Arial"/>
              </a:defRPr>
            </a:lvl1pPr>
            <a:lvl2pPr marL="597259" indent="-228543" algn="l" defTabSz="609448" rtl="0" eaLnBrk="0" fontAlgn="base" hangingPunct="0">
              <a:spcBef>
                <a:spcPts val="667"/>
              </a:spcBef>
              <a:spcAft>
                <a:spcPct val="0"/>
              </a:spcAft>
              <a:buClr>
                <a:schemeClr val="bg1">
                  <a:lumMod val="65000"/>
                </a:schemeClr>
              </a:buClr>
              <a:buSzPct val="100000"/>
              <a:buFont typeface="Lucida Grande"/>
              <a:buChar char="■"/>
              <a:defRPr sz="2133" b="0" i="0" kern="1200" baseline="0">
                <a:solidFill>
                  <a:schemeClr val="tx1">
                    <a:lumMod val="50000"/>
                    <a:lumOff val="50000"/>
                  </a:schemeClr>
                </a:solidFill>
                <a:latin typeface="Arial"/>
                <a:ea typeface="MS PGothic" pitchFamily="34" charset="-128"/>
                <a:cs typeface="Arial"/>
              </a:defRPr>
            </a:lvl2pPr>
            <a:lvl3pPr marL="1084817" indent="-237007" algn="l" defTabSz="609448" rtl="0" eaLnBrk="0" fontAlgn="base" hangingPunct="0">
              <a:spcBef>
                <a:spcPts val="667"/>
              </a:spcBef>
              <a:spcAft>
                <a:spcPct val="0"/>
              </a:spcAft>
              <a:buClr>
                <a:schemeClr val="bg1">
                  <a:lumMod val="65000"/>
                </a:schemeClr>
              </a:buClr>
              <a:buSzPct val="100000"/>
              <a:buFont typeface="Lucida Grande"/>
              <a:buChar char="■"/>
              <a:defRPr sz="1733" b="0" i="0" kern="1200" baseline="0">
                <a:solidFill>
                  <a:schemeClr val="tx1">
                    <a:lumMod val="50000"/>
                    <a:lumOff val="50000"/>
                  </a:schemeClr>
                </a:solidFill>
                <a:latin typeface="Arial"/>
                <a:ea typeface="MS PGothic" pitchFamily="34" charset="-128"/>
                <a:cs typeface="Arial"/>
              </a:defRPr>
            </a:lvl3pPr>
            <a:lvl4pPr marL="1499241" indent="-154479" algn="l" defTabSz="609448" rtl="0" eaLnBrk="0" fontAlgn="base" hangingPunct="0">
              <a:spcBef>
                <a:spcPts val="667"/>
              </a:spcBef>
              <a:spcAft>
                <a:spcPct val="0"/>
              </a:spcAft>
              <a:buClr>
                <a:schemeClr val="bg1">
                  <a:lumMod val="65000"/>
                </a:schemeClr>
              </a:buClr>
              <a:buSzPct val="100000"/>
              <a:buFont typeface="Lucida Grande"/>
              <a:buChar char="■"/>
              <a:defRPr sz="1466" b="0" i="0" kern="1200">
                <a:solidFill>
                  <a:schemeClr val="tx1">
                    <a:lumMod val="50000"/>
                    <a:lumOff val="50000"/>
                  </a:schemeClr>
                </a:solidFill>
                <a:latin typeface="Arial"/>
                <a:ea typeface="MS PGothic" pitchFamily="34" charset="-128"/>
                <a:cs typeface="Arial"/>
              </a:defRPr>
            </a:lvl4pPr>
            <a:lvl5pPr marL="1986799" indent="-158711" algn="l" defTabSz="609448" rtl="0" eaLnBrk="0" fontAlgn="base" hangingPunct="0">
              <a:spcBef>
                <a:spcPts val="667"/>
              </a:spcBef>
              <a:spcAft>
                <a:spcPct val="0"/>
              </a:spcAft>
              <a:buClr>
                <a:schemeClr val="bg1">
                  <a:lumMod val="65000"/>
                </a:schemeClr>
              </a:buClr>
              <a:buSzPct val="100000"/>
              <a:buFont typeface="Lucida Grande"/>
              <a:buChar char="■"/>
              <a:defRPr sz="1066" b="0" i="0" kern="1200" baseline="0">
                <a:solidFill>
                  <a:schemeClr val="tx1">
                    <a:lumMod val="50000"/>
                    <a:lumOff val="50000"/>
                  </a:schemeClr>
                </a:solidFill>
                <a:latin typeface="Arial"/>
                <a:ea typeface="MS PGothic" pitchFamily="34" charset="-128"/>
                <a:cs typeface="Arial"/>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ts val="3180"/>
              </a:lnSpc>
              <a:buNone/>
            </a:pPr>
            <a:r>
              <a:rPr lang="en-US" sz="2250" b="0" spc="75" dirty="0">
                <a:solidFill>
                  <a:srgbClr val="FFFFFF"/>
                </a:solidFill>
                <a:latin typeface="Lato" charset="0"/>
                <a:ea typeface="Lato" charset="0"/>
                <a:cs typeface="Lato" charset="0"/>
              </a:rPr>
              <a:t>Internet-scale transaction loads require a </a:t>
            </a:r>
            <a:br>
              <a:rPr lang="en-US" sz="2250" b="0" spc="75" dirty="0">
                <a:solidFill>
                  <a:srgbClr val="FFFFFF"/>
                </a:solidFill>
                <a:latin typeface="Lato" charset="0"/>
                <a:ea typeface="Lato" charset="0"/>
                <a:cs typeface="Lato" charset="0"/>
              </a:rPr>
            </a:br>
            <a:r>
              <a:rPr lang="en-US" sz="2250" b="0" spc="75" dirty="0">
                <a:solidFill>
                  <a:srgbClr val="FFFFFF"/>
                </a:solidFill>
                <a:latin typeface="Lato" charset="0"/>
                <a:ea typeface="Lato" charset="0"/>
                <a:cs typeface="Lato" charset="0"/>
              </a:rPr>
              <a:t>new database with an elastic architecture.</a:t>
            </a:r>
          </a:p>
        </p:txBody>
      </p:sp>
      <p:sp>
        <p:nvSpPr>
          <p:cNvPr id="23" name="TextBox 22">
            <a:extLst>
              <a:ext uri="{FF2B5EF4-FFF2-40B4-BE49-F238E27FC236}">
                <a16:creationId xmlns:a16="http://schemas.microsoft.com/office/drawing/2014/main" id="{DBF86CBA-9CED-47AA-A3F4-499A0B65C408}"/>
              </a:ext>
            </a:extLst>
          </p:cNvPr>
          <p:cNvSpPr txBox="1"/>
          <p:nvPr/>
        </p:nvSpPr>
        <p:spPr>
          <a:xfrm>
            <a:off x="479560" y="117079"/>
            <a:ext cx="6323960" cy="415498"/>
          </a:xfrm>
          <a:prstGeom prst="rect">
            <a:avLst/>
          </a:prstGeom>
          <a:noFill/>
        </p:spPr>
        <p:txBody>
          <a:bodyPr wrap="square" rtlCol="0">
            <a:spAutoFit/>
          </a:bodyPr>
          <a:lstStyle/>
          <a:p>
            <a:r>
              <a:rPr lang="en-US" sz="2100" dirty="0">
                <a:latin typeface="Arial" panose="020B0604020202020204" pitchFamily="34" charset="0"/>
                <a:ea typeface="Lato" charset="0"/>
                <a:cs typeface="Arial" panose="020B0604020202020204" pitchFamily="34" charset="0"/>
              </a:rPr>
              <a:t>Traditional Database Trade-off</a:t>
            </a:r>
          </a:p>
        </p:txBody>
      </p:sp>
      <p:pic>
        <p:nvPicPr>
          <p:cNvPr id="15" name="Picture 14" descr="tab_left.png"/>
          <p:cNvPicPr>
            <a:picLocks noChangeAspect="1"/>
          </p:cNvPicPr>
          <p:nvPr/>
        </p:nvPicPr>
        <p:blipFill>
          <a:blip r:embed="rId3"/>
          <a:stretch>
            <a:fillRect/>
          </a:stretch>
        </p:blipFill>
        <p:spPr>
          <a:xfrm>
            <a:off x="-1604235" y="1543050"/>
            <a:ext cx="5484478" cy="1488186"/>
          </a:xfrm>
          <a:prstGeom prst="rect">
            <a:avLst/>
          </a:prstGeom>
        </p:spPr>
      </p:pic>
      <p:sp>
        <p:nvSpPr>
          <p:cNvPr id="27" name="Text Placeholder 1">
            <a:extLst>
              <a:ext uri="{FF2B5EF4-FFF2-40B4-BE49-F238E27FC236}">
                <a16:creationId xmlns:a16="http://schemas.microsoft.com/office/drawing/2014/main" id="{1B00D6E9-DC97-4515-ABBA-E9DDB515C22F}"/>
              </a:ext>
            </a:extLst>
          </p:cNvPr>
          <p:cNvSpPr txBox="1">
            <a:spLocks/>
          </p:cNvSpPr>
          <p:nvPr/>
        </p:nvSpPr>
        <p:spPr>
          <a:xfrm>
            <a:off x="60419" y="2070601"/>
            <a:ext cx="2112018" cy="686939"/>
          </a:xfrm>
          <a:prstGeom prst="rect">
            <a:avLst/>
          </a:prstGeom>
        </p:spPr>
        <p:txBody>
          <a:bodyPr vert="horz">
            <a:noAutofit/>
          </a:bodyPr>
          <a:lstStyle>
            <a:lvl1pPr marL="243779" marR="0" indent="-268157" algn="l" defTabSz="609448" rtl="0" eaLnBrk="1" fontAlgn="auto" latinLnBrk="0" hangingPunct="1">
              <a:lnSpc>
                <a:spcPct val="100000"/>
              </a:lnSpc>
              <a:spcBef>
                <a:spcPts val="800"/>
              </a:spcBef>
              <a:spcAft>
                <a:spcPts val="0"/>
              </a:spcAft>
              <a:buClr>
                <a:schemeClr val="bg1">
                  <a:lumMod val="75000"/>
                </a:schemeClr>
              </a:buClr>
              <a:buSzPct val="100000"/>
              <a:buFont typeface="Lucida Grande"/>
              <a:buChar char="■"/>
              <a:tabLst/>
              <a:defRPr sz="2399" b="1" i="0" kern="1200" baseline="0">
                <a:solidFill>
                  <a:schemeClr val="tx1">
                    <a:lumMod val="50000"/>
                    <a:lumOff val="50000"/>
                  </a:schemeClr>
                </a:solidFill>
                <a:latin typeface="Arial"/>
                <a:ea typeface="MS PGothic" pitchFamily="34" charset="-128"/>
                <a:cs typeface="Arial"/>
              </a:defRPr>
            </a:lvl1pPr>
            <a:lvl2pPr marL="597259" indent="-228543" algn="l" defTabSz="609448" rtl="0" eaLnBrk="0" fontAlgn="base" hangingPunct="0">
              <a:spcBef>
                <a:spcPts val="667"/>
              </a:spcBef>
              <a:spcAft>
                <a:spcPct val="0"/>
              </a:spcAft>
              <a:buClr>
                <a:schemeClr val="bg1">
                  <a:lumMod val="65000"/>
                </a:schemeClr>
              </a:buClr>
              <a:buSzPct val="100000"/>
              <a:buFont typeface="Lucida Grande"/>
              <a:buChar char="■"/>
              <a:defRPr sz="2133" b="0" i="0" kern="1200" baseline="0">
                <a:solidFill>
                  <a:schemeClr val="tx1">
                    <a:lumMod val="50000"/>
                    <a:lumOff val="50000"/>
                  </a:schemeClr>
                </a:solidFill>
                <a:latin typeface="Arial"/>
                <a:ea typeface="MS PGothic" pitchFamily="34" charset="-128"/>
                <a:cs typeface="Arial"/>
              </a:defRPr>
            </a:lvl2pPr>
            <a:lvl3pPr marL="1084817" indent="-237007" algn="l" defTabSz="609448" rtl="0" eaLnBrk="0" fontAlgn="base" hangingPunct="0">
              <a:spcBef>
                <a:spcPts val="667"/>
              </a:spcBef>
              <a:spcAft>
                <a:spcPct val="0"/>
              </a:spcAft>
              <a:buClr>
                <a:schemeClr val="bg1">
                  <a:lumMod val="65000"/>
                </a:schemeClr>
              </a:buClr>
              <a:buSzPct val="100000"/>
              <a:buFont typeface="Lucida Grande"/>
              <a:buChar char="■"/>
              <a:defRPr sz="1733" b="0" i="0" kern="1200" baseline="0">
                <a:solidFill>
                  <a:schemeClr val="tx1">
                    <a:lumMod val="50000"/>
                    <a:lumOff val="50000"/>
                  </a:schemeClr>
                </a:solidFill>
                <a:latin typeface="Arial"/>
                <a:ea typeface="MS PGothic" pitchFamily="34" charset="-128"/>
                <a:cs typeface="Arial"/>
              </a:defRPr>
            </a:lvl3pPr>
            <a:lvl4pPr marL="1499241" indent="-154479" algn="l" defTabSz="609448" rtl="0" eaLnBrk="0" fontAlgn="base" hangingPunct="0">
              <a:spcBef>
                <a:spcPts val="667"/>
              </a:spcBef>
              <a:spcAft>
                <a:spcPct val="0"/>
              </a:spcAft>
              <a:buClr>
                <a:schemeClr val="bg1">
                  <a:lumMod val="65000"/>
                </a:schemeClr>
              </a:buClr>
              <a:buSzPct val="100000"/>
              <a:buFont typeface="Lucida Grande"/>
              <a:buChar char="■"/>
              <a:defRPr sz="1466" b="0" i="0" kern="1200">
                <a:solidFill>
                  <a:schemeClr val="tx1">
                    <a:lumMod val="50000"/>
                    <a:lumOff val="50000"/>
                  </a:schemeClr>
                </a:solidFill>
                <a:latin typeface="Arial"/>
                <a:ea typeface="MS PGothic" pitchFamily="34" charset="-128"/>
                <a:cs typeface="Arial"/>
              </a:defRPr>
            </a:lvl4pPr>
            <a:lvl5pPr marL="1986799" indent="-158711" algn="l" defTabSz="609448" rtl="0" eaLnBrk="0" fontAlgn="base" hangingPunct="0">
              <a:spcBef>
                <a:spcPts val="667"/>
              </a:spcBef>
              <a:spcAft>
                <a:spcPct val="0"/>
              </a:spcAft>
              <a:buClr>
                <a:schemeClr val="bg1">
                  <a:lumMod val="65000"/>
                </a:schemeClr>
              </a:buClr>
              <a:buSzPct val="100000"/>
              <a:buFont typeface="Lucida Grande"/>
              <a:buChar char="■"/>
              <a:defRPr sz="1066" b="0" i="0" kern="1200" baseline="0">
                <a:solidFill>
                  <a:schemeClr val="tx1">
                    <a:lumMod val="50000"/>
                    <a:lumOff val="50000"/>
                  </a:schemeClr>
                </a:solidFill>
                <a:latin typeface="Arial"/>
                <a:ea typeface="MS PGothic" pitchFamily="34" charset="-128"/>
                <a:cs typeface="Arial"/>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r">
              <a:lnSpc>
                <a:spcPts val="1650"/>
              </a:lnSpc>
              <a:buNone/>
            </a:pPr>
            <a:r>
              <a:rPr lang="en-US" sz="2000" spc="75" dirty="0">
                <a:solidFill>
                  <a:schemeClr val="bg1"/>
                </a:solidFill>
                <a:latin typeface="Lato" charset="0"/>
                <a:ea typeface="Lato" charset="0"/>
                <a:cs typeface="Lato" charset="0"/>
              </a:rPr>
              <a:t>STRONG</a:t>
            </a:r>
            <a:br>
              <a:rPr lang="en-US" sz="2000" spc="75" dirty="0">
                <a:solidFill>
                  <a:schemeClr val="bg1"/>
                </a:solidFill>
                <a:latin typeface="Lato" charset="0"/>
                <a:ea typeface="Lato" charset="0"/>
                <a:cs typeface="Lato" charset="0"/>
              </a:rPr>
            </a:br>
            <a:r>
              <a:rPr lang="en-US" sz="2000" spc="75" dirty="0">
                <a:solidFill>
                  <a:schemeClr val="bg1"/>
                </a:solidFill>
                <a:latin typeface="Lato" charset="0"/>
                <a:ea typeface="Lato" charset="0"/>
                <a:cs typeface="Lato" charset="0"/>
              </a:rPr>
              <a:t>CONSISTENCY</a:t>
            </a:r>
          </a:p>
        </p:txBody>
      </p:sp>
      <p:pic>
        <p:nvPicPr>
          <p:cNvPr id="16" name="Picture 15" descr="tab_right.png"/>
          <p:cNvPicPr>
            <a:picLocks noChangeAspect="1"/>
          </p:cNvPicPr>
          <p:nvPr/>
        </p:nvPicPr>
        <p:blipFill>
          <a:blip r:embed="rId4"/>
          <a:stretch>
            <a:fillRect/>
          </a:stretch>
        </p:blipFill>
        <p:spPr>
          <a:xfrm>
            <a:off x="4770195" y="1543050"/>
            <a:ext cx="5985185" cy="1488186"/>
          </a:xfrm>
          <a:prstGeom prst="rect">
            <a:avLst/>
          </a:prstGeom>
        </p:spPr>
      </p:pic>
      <p:sp>
        <p:nvSpPr>
          <p:cNvPr id="28" name="Text Placeholder 1">
            <a:extLst>
              <a:ext uri="{FF2B5EF4-FFF2-40B4-BE49-F238E27FC236}">
                <a16:creationId xmlns:a16="http://schemas.microsoft.com/office/drawing/2014/main" id="{1B00D6E9-DC97-4515-ABBA-E9DDB515C22F}"/>
              </a:ext>
            </a:extLst>
          </p:cNvPr>
          <p:cNvSpPr txBox="1">
            <a:spLocks/>
          </p:cNvSpPr>
          <p:nvPr/>
        </p:nvSpPr>
        <p:spPr>
          <a:xfrm>
            <a:off x="6751972" y="2062684"/>
            <a:ext cx="2175816" cy="686939"/>
          </a:xfrm>
          <a:prstGeom prst="rect">
            <a:avLst/>
          </a:prstGeom>
        </p:spPr>
        <p:txBody>
          <a:bodyPr vert="horz">
            <a:noAutofit/>
          </a:bodyPr>
          <a:lstStyle>
            <a:lvl1pPr marL="243779" marR="0" indent="-268157" algn="l" defTabSz="609448" rtl="0" eaLnBrk="1" fontAlgn="auto" latinLnBrk="0" hangingPunct="1">
              <a:lnSpc>
                <a:spcPct val="100000"/>
              </a:lnSpc>
              <a:spcBef>
                <a:spcPts val="800"/>
              </a:spcBef>
              <a:spcAft>
                <a:spcPts val="0"/>
              </a:spcAft>
              <a:buClr>
                <a:schemeClr val="bg1">
                  <a:lumMod val="75000"/>
                </a:schemeClr>
              </a:buClr>
              <a:buSzPct val="100000"/>
              <a:buFont typeface="Lucida Grande"/>
              <a:buChar char="■"/>
              <a:tabLst/>
              <a:defRPr sz="2399" b="1" i="0" kern="1200" baseline="0">
                <a:solidFill>
                  <a:schemeClr val="tx1">
                    <a:lumMod val="50000"/>
                    <a:lumOff val="50000"/>
                  </a:schemeClr>
                </a:solidFill>
                <a:latin typeface="Arial"/>
                <a:ea typeface="MS PGothic" pitchFamily="34" charset="-128"/>
                <a:cs typeface="Arial"/>
              </a:defRPr>
            </a:lvl1pPr>
            <a:lvl2pPr marL="597259" indent="-228543" algn="l" defTabSz="609448" rtl="0" eaLnBrk="0" fontAlgn="base" hangingPunct="0">
              <a:spcBef>
                <a:spcPts val="667"/>
              </a:spcBef>
              <a:spcAft>
                <a:spcPct val="0"/>
              </a:spcAft>
              <a:buClr>
                <a:schemeClr val="bg1">
                  <a:lumMod val="65000"/>
                </a:schemeClr>
              </a:buClr>
              <a:buSzPct val="100000"/>
              <a:buFont typeface="Lucida Grande"/>
              <a:buChar char="■"/>
              <a:defRPr sz="2133" b="0" i="0" kern="1200" baseline="0">
                <a:solidFill>
                  <a:schemeClr val="tx1">
                    <a:lumMod val="50000"/>
                    <a:lumOff val="50000"/>
                  </a:schemeClr>
                </a:solidFill>
                <a:latin typeface="Arial"/>
                <a:ea typeface="MS PGothic" pitchFamily="34" charset="-128"/>
                <a:cs typeface="Arial"/>
              </a:defRPr>
            </a:lvl2pPr>
            <a:lvl3pPr marL="1084817" indent="-237007" algn="l" defTabSz="609448" rtl="0" eaLnBrk="0" fontAlgn="base" hangingPunct="0">
              <a:spcBef>
                <a:spcPts val="667"/>
              </a:spcBef>
              <a:spcAft>
                <a:spcPct val="0"/>
              </a:spcAft>
              <a:buClr>
                <a:schemeClr val="bg1">
                  <a:lumMod val="65000"/>
                </a:schemeClr>
              </a:buClr>
              <a:buSzPct val="100000"/>
              <a:buFont typeface="Lucida Grande"/>
              <a:buChar char="■"/>
              <a:defRPr sz="1733" b="0" i="0" kern="1200" baseline="0">
                <a:solidFill>
                  <a:schemeClr val="tx1">
                    <a:lumMod val="50000"/>
                    <a:lumOff val="50000"/>
                  </a:schemeClr>
                </a:solidFill>
                <a:latin typeface="Arial"/>
                <a:ea typeface="MS PGothic" pitchFamily="34" charset="-128"/>
                <a:cs typeface="Arial"/>
              </a:defRPr>
            </a:lvl3pPr>
            <a:lvl4pPr marL="1499241" indent="-154479" algn="l" defTabSz="609448" rtl="0" eaLnBrk="0" fontAlgn="base" hangingPunct="0">
              <a:spcBef>
                <a:spcPts val="667"/>
              </a:spcBef>
              <a:spcAft>
                <a:spcPct val="0"/>
              </a:spcAft>
              <a:buClr>
                <a:schemeClr val="bg1">
                  <a:lumMod val="65000"/>
                </a:schemeClr>
              </a:buClr>
              <a:buSzPct val="100000"/>
              <a:buFont typeface="Lucida Grande"/>
              <a:buChar char="■"/>
              <a:defRPr sz="1466" b="0" i="0" kern="1200">
                <a:solidFill>
                  <a:schemeClr val="tx1">
                    <a:lumMod val="50000"/>
                    <a:lumOff val="50000"/>
                  </a:schemeClr>
                </a:solidFill>
                <a:latin typeface="Arial"/>
                <a:ea typeface="MS PGothic" pitchFamily="34" charset="-128"/>
                <a:cs typeface="Arial"/>
              </a:defRPr>
            </a:lvl4pPr>
            <a:lvl5pPr marL="1986799" indent="-158711" algn="l" defTabSz="609448" rtl="0" eaLnBrk="0" fontAlgn="base" hangingPunct="0">
              <a:spcBef>
                <a:spcPts val="667"/>
              </a:spcBef>
              <a:spcAft>
                <a:spcPct val="0"/>
              </a:spcAft>
              <a:buClr>
                <a:schemeClr val="bg1">
                  <a:lumMod val="65000"/>
                </a:schemeClr>
              </a:buClr>
              <a:buSzPct val="100000"/>
              <a:buFont typeface="Lucida Grande"/>
              <a:buChar char="■"/>
              <a:defRPr sz="1066" b="0" i="0" kern="1200" baseline="0">
                <a:solidFill>
                  <a:schemeClr val="tx1">
                    <a:lumMod val="50000"/>
                    <a:lumOff val="50000"/>
                  </a:schemeClr>
                </a:solidFill>
                <a:latin typeface="Arial"/>
                <a:ea typeface="MS PGothic" pitchFamily="34" charset="-128"/>
                <a:cs typeface="Arial"/>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ts val="1650"/>
              </a:lnSpc>
              <a:buNone/>
            </a:pPr>
            <a:r>
              <a:rPr lang="en-US" sz="2000" spc="75" dirty="0">
                <a:solidFill>
                  <a:schemeClr val="bg1"/>
                </a:solidFill>
                <a:latin typeface="Lato" charset="0"/>
                <a:ea typeface="Lato" charset="0"/>
                <a:cs typeface="Lato" charset="0"/>
              </a:rPr>
              <a:t>HIGH</a:t>
            </a:r>
            <a:br>
              <a:rPr lang="en-US" sz="2000" spc="75" dirty="0">
                <a:solidFill>
                  <a:schemeClr val="bg1"/>
                </a:solidFill>
                <a:latin typeface="Lato" charset="0"/>
                <a:ea typeface="Lato" charset="0"/>
                <a:cs typeface="Lato" charset="0"/>
              </a:rPr>
            </a:br>
            <a:r>
              <a:rPr lang="en-US" sz="2000" spc="75" dirty="0">
                <a:solidFill>
                  <a:schemeClr val="bg1"/>
                </a:solidFill>
                <a:latin typeface="Lato" charset="0"/>
                <a:ea typeface="Lato" charset="0"/>
                <a:cs typeface="Lato" charset="0"/>
              </a:rPr>
              <a:t>PERFORMANCE</a:t>
            </a:r>
          </a:p>
        </p:txBody>
      </p:sp>
      <p:sp>
        <p:nvSpPr>
          <p:cNvPr id="14" name="Rectangle 13"/>
          <p:cNvSpPr/>
          <p:nvPr/>
        </p:nvSpPr>
        <p:spPr>
          <a:xfrm>
            <a:off x="4326212" y="2071301"/>
            <a:ext cx="529312" cy="369332"/>
          </a:xfrm>
          <a:prstGeom prst="rect">
            <a:avLst/>
          </a:prstGeom>
        </p:spPr>
        <p:txBody>
          <a:bodyPr wrap="none">
            <a:spAutoFit/>
          </a:bodyPr>
          <a:lstStyle/>
          <a:p>
            <a:r>
              <a:rPr lang="en-US" b="1" spc="75" dirty="0">
                <a:solidFill>
                  <a:srgbClr val="FFFFFF"/>
                </a:solidFill>
                <a:latin typeface="Lato" charset="0"/>
                <a:ea typeface="Lato" charset="0"/>
                <a:cs typeface="Lato" charset="0"/>
              </a:rPr>
              <a:t>OR</a:t>
            </a:r>
            <a:endParaRPr lang="en-US" b="1" dirty="0"/>
          </a:p>
        </p:txBody>
      </p:sp>
      <p:pic>
        <p:nvPicPr>
          <p:cNvPr id="25" name="Picture 24" descr="icon_performance2.png"/>
          <p:cNvPicPr>
            <a:picLocks noChangeAspect="1"/>
          </p:cNvPicPr>
          <p:nvPr/>
        </p:nvPicPr>
        <p:blipFill>
          <a:blip r:embed="rId5">
            <a:alphaModFix amt="72000"/>
          </a:blip>
          <a:stretch>
            <a:fillRect/>
          </a:stretch>
        </p:blipFill>
        <p:spPr>
          <a:xfrm>
            <a:off x="5576313" y="1814044"/>
            <a:ext cx="980694" cy="980694"/>
          </a:xfrm>
          <a:prstGeom prst="rect">
            <a:avLst/>
          </a:prstGeom>
        </p:spPr>
      </p:pic>
      <p:pic>
        <p:nvPicPr>
          <p:cNvPr id="26" name="Picture 25" descr="icon_consistency2.png"/>
          <p:cNvPicPr>
            <a:picLocks noChangeAspect="1"/>
          </p:cNvPicPr>
          <p:nvPr/>
        </p:nvPicPr>
        <p:blipFill>
          <a:blip r:embed="rId6">
            <a:alphaModFix amt="72000"/>
          </a:blip>
          <a:stretch>
            <a:fillRect/>
          </a:stretch>
        </p:blipFill>
        <p:spPr>
          <a:xfrm>
            <a:off x="2246498" y="1797606"/>
            <a:ext cx="979884" cy="979884"/>
          </a:xfrm>
          <a:prstGeom prst="rect">
            <a:avLst/>
          </a:prstGeom>
        </p:spPr>
      </p:pic>
      <p:sp>
        <p:nvSpPr>
          <p:cNvPr id="2" name="TextBox 1">
            <a:extLst>
              <a:ext uri="{FF2B5EF4-FFF2-40B4-BE49-F238E27FC236}">
                <a16:creationId xmlns:a16="http://schemas.microsoft.com/office/drawing/2014/main" id="{F2674F94-3EF4-4FEB-AE3D-59773598A9A1}"/>
              </a:ext>
            </a:extLst>
          </p:cNvPr>
          <p:cNvSpPr txBox="1"/>
          <p:nvPr/>
        </p:nvSpPr>
        <p:spPr>
          <a:xfrm>
            <a:off x="5495409" y="3355701"/>
            <a:ext cx="3369316"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System of Engagement</a:t>
            </a:r>
          </a:p>
          <a:p>
            <a:pPr algn="ctr"/>
            <a:r>
              <a:rPr lang="en-US" dirty="0">
                <a:latin typeface="Arial" panose="020B0604020202020204" pitchFamily="34" charset="0"/>
                <a:cs typeface="Arial" panose="020B0604020202020204" pitchFamily="34" charset="0"/>
              </a:rPr>
              <a:t>Behavioral Analytics</a:t>
            </a:r>
          </a:p>
          <a:p>
            <a:pPr algn="ctr"/>
            <a:r>
              <a:rPr lang="en-US" dirty="0">
                <a:latin typeface="Arial" panose="020B0604020202020204" pitchFamily="34" charset="0"/>
                <a:cs typeface="Arial" panose="020B0604020202020204" pitchFamily="34" charset="0"/>
              </a:rPr>
              <a:t>Session Management</a:t>
            </a:r>
          </a:p>
          <a:p>
            <a:pPr algn="ctr"/>
            <a:r>
              <a:rPr lang="en-US" dirty="0">
                <a:latin typeface="Arial" panose="020B0604020202020204" pitchFamily="34" charset="0"/>
                <a:cs typeface="Arial" panose="020B0604020202020204" pitchFamily="34" charset="0"/>
              </a:rPr>
              <a:t>Graph Analysis</a:t>
            </a:r>
          </a:p>
        </p:txBody>
      </p:sp>
      <p:sp>
        <p:nvSpPr>
          <p:cNvPr id="18" name="TextBox 17">
            <a:extLst>
              <a:ext uri="{FF2B5EF4-FFF2-40B4-BE49-F238E27FC236}">
                <a16:creationId xmlns:a16="http://schemas.microsoft.com/office/drawing/2014/main" id="{6CC47DD6-EEB0-4014-BB95-758E32B3E1F4}"/>
              </a:ext>
            </a:extLst>
          </p:cNvPr>
          <p:cNvSpPr txBox="1"/>
          <p:nvPr/>
        </p:nvSpPr>
        <p:spPr>
          <a:xfrm>
            <a:off x="285717" y="3368909"/>
            <a:ext cx="3110638"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System of Record</a:t>
            </a:r>
          </a:p>
          <a:p>
            <a:pPr algn="ctr"/>
            <a:r>
              <a:rPr lang="en-US" dirty="0">
                <a:latin typeface="Arial" panose="020B0604020202020204" pitchFamily="34" charset="0"/>
                <a:cs typeface="Arial" panose="020B0604020202020204" pitchFamily="34" charset="0"/>
              </a:rPr>
              <a:t>Wallets, Carts</a:t>
            </a:r>
          </a:p>
          <a:p>
            <a:pPr algn="ctr"/>
            <a:r>
              <a:rPr lang="en-US" dirty="0">
                <a:latin typeface="Arial" panose="020B0604020202020204" pitchFamily="34" charset="0"/>
                <a:cs typeface="Arial" panose="020B0604020202020204" pitchFamily="34" charset="0"/>
              </a:rPr>
              <a:t>Transactions</a:t>
            </a:r>
          </a:p>
          <a:p>
            <a:pPr algn="ctr"/>
            <a:r>
              <a:rPr lang="en-US" dirty="0">
                <a:latin typeface="Arial" panose="020B0604020202020204" pitchFamily="34" charset="0"/>
                <a:cs typeface="Arial" panose="020B0604020202020204" pitchFamily="34" charset="0"/>
              </a:rPr>
              <a:t>Order Entry and Status</a:t>
            </a:r>
          </a:p>
        </p:txBody>
      </p:sp>
      <p:sp>
        <p:nvSpPr>
          <p:cNvPr id="3" name="TextBox 2">
            <a:extLst>
              <a:ext uri="{FF2B5EF4-FFF2-40B4-BE49-F238E27FC236}">
                <a16:creationId xmlns:a16="http://schemas.microsoft.com/office/drawing/2014/main" id="{8CB5C530-F4E9-46CF-AAC0-D3B284D3A345}"/>
              </a:ext>
            </a:extLst>
          </p:cNvPr>
          <p:cNvSpPr txBox="1"/>
          <p:nvPr/>
        </p:nvSpPr>
        <p:spPr>
          <a:xfrm>
            <a:off x="3720662" y="1909271"/>
            <a:ext cx="1306286" cy="923330"/>
          </a:xfrm>
          <a:prstGeom prst="rect">
            <a:avLst/>
          </a:prstGeom>
          <a:noFill/>
        </p:spPr>
        <p:txBody>
          <a:bodyPr wrap="square" rtlCol="0" anchor="ctr">
            <a:spAutoFit/>
          </a:bodyPr>
          <a:lstStyle/>
          <a:p>
            <a:pPr algn="ctr"/>
            <a:r>
              <a:rPr lang="en-US" sz="5400" dirty="0">
                <a:latin typeface="Castellar" panose="020A0402060406010301" pitchFamily="18" charset="0"/>
              </a:rPr>
              <a:t>OR</a:t>
            </a:r>
          </a:p>
        </p:txBody>
      </p:sp>
    </p:spTree>
    <p:extLst>
      <p:ext uri="{BB962C8B-B14F-4D97-AF65-F5344CB8AC3E}">
        <p14:creationId xmlns:p14="http://schemas.microsoft.com/office/powerpoint/2010/main" val="435986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9DB6F53-6159-4D35-8CA1-201E968D5A48}"/>
              </a:ext>
            </a:extLst>
          </p:cNvPr>
          <p:cNvSpPr txBox="1"/>
          <p:nvPr/>
        </p:nvSpPr>
        <p:spPr>
          <a:xfrm>
            <a:off x="923316" y="3971761"/>
            <a:ext cx="4262828" cy="502702"/>
          </a:xfrm>
          <a:prstGeom prst="rect">
            <a:avLst/>
          </a:prstGeom>
          <a:noFill/>
        </p:spPr>
        <p:txBody>
          <a:bodyPr wrap="square" rtlCol="0">
            <a:spAutoFit/>
          </a:bodyPr>
          <a:lstStyle/>
          <a:p>
            <a:pPr>
              <a:lnSpc>
                <a:spcPts val="3150"/>
              </a:lnSpc>
              <a:spcBef>
                <a:spcPts val="900"/>
              </a:spcBef>
            </a:pPr>
            <a:r>
              <a:rPr lang="en-US" sz="1650" b="1" spc="150" dirty="0">
                <a:solidFill>
                  <a:schemeClr val="bg1"/>
                </a:solidFill>
                <a:latin typeface="Lato" charset="0"/>
                <a:ea typeface="Lato" charset="0"/>
                <a:cs typeface="Lato" charset="0"/>
              </a:rPr>
              <a:t>UNCOMPROMISNGLY FAST</a:t>
            </a:r>
          </a:p>
        </p:txBody>
      </p:sp>
      <p:sp>
        <p:nvSpPr>
          <p:cNvPr id="24" name="TextBox 23">
            <a:extLst>
              <a:ext uri="{FF2B5EF4-FFF2-40B4-BE49-F238E27FC236}">
                <a16:creationId xmlns:a16="http://schemas.microsoft.com/office/drawing/2014/main" id="{E9DB6F53-6159-4D35-8CA1-201E968D5A48}"/>
              </a:ext>
            </a:extLst>
          </p:cNvPr>
          <p:cNvSpPr txBox="1"/>
          <p:nvPr/>
        </p:nvSpPr>
        <p:spPr>
          <a:xfrm>
            <a:off x="923316" y="3483822"/>
            <a:ext cx="4754077" cy="502702"/>
          </a:xfrm>
          <a:prstGeom prst="rect">
            <a:avLst/>
          </a:prstGeom>
          <a:noFill/>
        </p:spPr>
        <p:txBody>
          <a:bodyPr wrap="square" rtlCol="0">
            <a:spAutoFit/>
          </a:bodyPr>
          <a:lstStyle/>
          <a:p>
            <a:pPr>
              <a:lnSpc>
                <a:spcPts val="3150"/>
              </a:lnSpc>
              <a:spcBef>
                <a:spcPts val="900"/>
              </a:spcBef>
            </a:pPr>
            <a:r>
              <a:rPr lang="en-US" sz="1650" b="1" spc="150" dirty="0">
                <a:solidFill>
                  <a:schemeClr val="bg1"/>
                </a:solidFill>
                <a:latin typeface="Lato" charset="0"/>
                <a:ea typeface="Lato" charset="0"/>
                <a:cs typeface="Lato" charset="0"/>
              </a:rPr>
              <a:t>SOURCE OF TRUTH</a:t>
            </a:r>
          </a:p>
        </p:txBody>
      </p:sp>
      <p:pic>
        <p:nvPicPr>
          <p:cNvPr id="34" name="Picture 3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4533172" y="3636169"/>
            <a:ext cx="269094" cy="273172"/>
          </a:xfrm>
          <a:prstGeom prst="rect">
            <a:avLst/>
          </a:prstGeom>
        </p:spPr>
      </p:pic>
      <p:pic>
        <p:nvPicPr>
          <p:cNvPr id="38" name="Picture 37"/>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4533172" y="4127787"/>
            <a:ext cx="269094" cy="273172"/>
          </a:xfrm>
          <a:prstGeom prst="rect">
            <a:avLst/>
          </a:prstGeom>
        </p:spPr>
      </p:pic>
      <p:pic>
        <p:nvPicPr>
          <p:cNvPr id="39" name="Picture 38"/>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624038" y="3636169"/>
            <a:ext cx="269094" cy="273172"/>
          </a:xfrm>
          <a:prstGeom prst="rect">
            <a:avLst/>
          </a:prstGeom>
        </p:spPr>
      </p:pic>
      <p:pic>
        <p:nvPicPr>
          <p:cNvPr id="40" name="Picture 39"/>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624038" y="4127787"/>
            <a:ext cx="269094" cy="273172"/>
          </a:xfrm>
          <a:prstGeom prst="rect">
            <a:avLst/>
          </a:prstGeom>
        </p:spPr>
      </p:pic>
      <p:pic>
        <p:nvPicPr>
          <p:cNvPr id="22" name="Picture 21" descr="red_strip_bg.png"/>
          <p:cNvPicPr>
            <a:picLocks noChangeAspect="1"/>
          </p:cNvPicPr>
          <p:nvPr/>
        </p:nvPicPr>
        <p:blipFill>
          <a:blip r:embed="rId4"/>
          <a:stretch>
            <a:fillRect/>
          </a:stretch>
        </p:blipFill>
        <p:spPr>
          <a:xfrm>
            <a:off x="-1608535" y="1543051"/>
            <a:ext cx="12382500" cy="1492091"/>
          </a:xfrm>
          <a:prstGeom prst="rect">
            <a:avLst/>
          </a:prstGeom>
        </p:spPr>
      </p:pic>
      <p:sp>
        <p:nvSpPr>
          <p:cNvPr id="25" name="Text Placeholder 1">
            <a:extLst>
              <a:ext uri="{FF2B5EF4-FFF2-40B4-BE49-F238E27FC236}">
                <a16:creationId xmlns:a16="http://schemas.microsoft.com/office/drawing/2014/main" id="{1B00D6E9-DC97-4515-ABBA-E9DDB515C22F}"/>
              </a:ext>
            </a:extLst>
          </p:cNvPr>
          <p:cNvSpPr txBox="1">
            <a:spLocks/>
          </p:cNvSpPr>
          <p:nvPr/>
        </p:nvSpPr>
        <p:spPr>
          <a:xfrm>
            <a:off x="927081" y="2018365"/>
            <a:ext cx="1793036" cy="686939"/>
          </a:xfrm>
          <a:prstGeom prst="rect">
            <a:avLst/>
          </a:prstGeom>
        </p:spPr>
        <p:txBody>
          <a:bodyPr vert="horz">
            <a:noAutofit/>
          </a:bodyPr>
          <a:lstStyle>
            <a:lvl1pPr marL="243779" marR="0" indent="-268157" algn="l" defTabSz="609448" rtl="0" eaLnBrk="1" fontAlgn="auto" latinLnBrk="0" hangingPunct="1">
              <a:lnSpc>
                <a:spcPct val="100000"/>
              </a:lnSpc>
              <a:spcBef>
                <a:spcPts val="800"/>
              </a:spcBef>
              <a:spcAft>
                <a:spcPts val="0"/>
              </a:spcAft>
              <a:buClr>
                <a:schemeClr val="bg1">
                  <a:lumMod val="75000"/>
                </a:schemeClr>
              </a:buClr>
              <a:buSzPct val="100000"/>
              <a:buFont typeface="Lucida Grande"/>
              <a:buChar char="■"/>
              <a:tabLst/>
              <a:defRPr sz="2399" b="1" i="0" kern="1200" baseline="0">
                <a:solidFill>
                  <a:schemeClr val="tx1">
                    <a:lumMod val="50000"/>
                    <a:lumOff val="50000"/>
                  </a:schemeClr>
                </a:solidFill>
                <a:latin typeface="Arial"/>
                <a:ea typeface="MS PGothic" pitchFamily="34" charset="-128"/>
                <a:cs typeface="Arial"/>
              </a:defRPr>
            </a:lvl1pPr>
            <a:lvl2pPr marL="597259" indent="-228543" algn="l" defTabSz="609448" rtl="0" eaLnBrk="0" fontAlgn="base" hangingPunct="0">
              <a:spcBef>
                <a:spcPts val="667"/>
              </a:spcBef>
              <a:spcAft>
                <a:spcPct val="0"/>
              </a:spcAft>
              <a:buClr>
                <a:schemeClr val="bg1">
                  <a:lumMod val="65000"/>
                </a:schemeClr>
              </a:buClr>
              <a:buSzPct val="100000"/>
              <a:buFont typeface="Lucida Grande"/>
              <a:buChar char="■"/>
              <a:defRPr sz="2133" b="0" i="0" kern="1200" baseline="0">
                <a:solidFill>
                  <a:schemeClr val="tx1">
                    <a:lumMod val="50000"/>
                    <a:lumOff val="50000"/>
                  </a:schemeClr>
                </a:solidFill>
                <a:latin typeface="Arial"/>
                <a:ea typeface="MS PGothic" pitchFamily="34" charset="-128"/>
                <a:cs typeface="Arial"/>
              </a:defRPr>
            </a:lvl2pPr>
            <a:lvl3pPr marL="1084817" indent="-237007" algn="l" defTabSz="609448" rtl="0" eaLnBrk="0" fontAlgn="base" hangingPunct="0">
              <a:spcBef>
                <a:spcPts val="667"/>
              </a:spcBef>
              <a:spcAft>
                <a:spcPct val="0"/>
              </a:spcAft>
              <a:buClr>
                <a:schemeClr val="bg1">
                  <a:lumMod val="65000"/>
                </a:schemeClr>
              </a:buClr>
              <a:buSzPct val="100000"/>
              <a:buFont typeface="Lucida Grande"/>
              <a:buChar char="■"/>
              <a:defRPr sz="1733" b="0" i="0" kern="1200" baseline="0">
                <a:solidFill>
                  <a:schemeClr val="tx1">
                    <a:lumMod val="50000"/>
                    <a:lumOff val="50000"/>
                  </a:schemeClr>
                </a:solidFill>
                <a:latin typeface="Arial"/>
                <a:ea typeface="MS PGothic" pitchFamily="34" charset="-128"/>
                <a:cs typeface="Arial"/>
              </a:defRPr>
            </a:lvl3pPr>
            <a:lvl4pPr marL="1499241" indent="-154479" algn="l" defTabSz="609448" rtl="0" eaLnBrk="0" fontAlgn="base" hangingPunct="0">
              <a:spcBef>
                <a:spcPts val="667"/>
              </a:spcBef>
              <a:spcAft>
                <a:spcPct val="0"/>
              </a:spcAft>
              <a:buClr>
                <a:schemeClr val="bg1">
                  <a:lumMod val="65000"/>
                </a:schemeClr>
              </a:buClr>
              <a:buSzPct val="100000"/>
              <a:buFont typeface="Lucida Grande"/>
              <a:buChar char="■"/>
              <a:defRPr sz="1466" b="0" i="0" kern="1200">
                <a:solidFill>
                  <a:schemeClr val="tx1">
                    <a:lumMod val="50000"/>
                    <a:lumOff val="50000"/>
                  </a:schemeClr>
                </a:solidFill>
                <a:latin typeface="Arial"/>
                <a:ea typeface="MS PGothic" pitchFamily="34" charset="-128"/>
                <a:cs typeface="Arial"/>
              </a:defRPr>
            </a:lvl4pPr>
            <a:lvl5pPr marL="1986799" indent="-158711" algn="l" defTabSz="609448" rtl="0" eaLnBrk="0" fontAlgn="base" hangingPunct="0">
              <a:spcBef>
                <a:spcPts val="667"/>
              </a:spcBef>
              <a:spcAft>
                <a:spcPct val="0"/>
              </a:spcAft>
              <a:buClr>
                <a:schemeClr val="bg1">
                  <a:lumMod val="65000"/>
                </a:schemeClr>
              </a:buClr>
              <a:buSzPct val="100000"/>
              <a:buFont typeface="Lucida Grande"/>
              <a:buChar char="■"/>
              <a:defRPr sz="1066" b="0" i="0" kern="1200" baseline="0">
                <a:solidFill>
                  <a:schemeClr val="tx1">
                    <a:lumMod val="50000"/>
                    <a:lumOff val="50000"/>
                  </a:schemeClr>
                </a:solidFill>
                <a:latin typeface="Arial"/>
                <a:ea typeface="MS PGothic" pitchFamily="34" charset="-128"/>
                <a:cs typeface="Arial"/>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r">
              <a:lnSpc>
                <a:spcPts val="1650"/>
              </a:lnSpc>
              <a:buNone/>
            </a:pPr>
            <a:r>
              <a:rPr lang="en-US" sz="1500" spc="75" dirty="0">
                <a:solidFill>
                  <a:schemeClr val="bg1"/>
                </a:solidFill>
                <a:latin typeface="Lato" charset="0"/>
                <a:ea typeface="Lato" charset="0"/>
                <a:cs typeface="Lato" charset="0"/>
              </a:rPr>
              <a:t>STRONG</a:t>
            </a:r>
            <a:br>
              <a:rPr lang="en-US" sz="1500" spc="75" dirty="0">
                <a:solidFill>
                  <a:schemeClr val="bg1"/>
                </a:solidFill>
                <a:latin typeface="Lato" charset="0"/>
                <a:ea typeface="Lato" charset="0"/>
                <a:cs typeface="Lato" charset="0"/>
              </a:rPr>
            </a:br>
            <a:r>
              <a:rPr lang="en-US" sz="1500" spc="75" dirty="0">
                <a:solidFill>
                  <a:schemeClr val="bg1"/>
                </a:solidFill>
                <a:latin typeface="Lato" charset="0"/>
                <a:ea typeface="Lato" charset="0"/>
                <a:cs typeface="Lato" charset="0"/>
              </a:rPr>
              <a:t>CONSISTENCY</a:t>
            </a:r>
          </a:p>
        </p:txBody>
      </p:sp>
      <p:sp>
        <p:nvSpPr>
          <p:cNvPr id="26" name="Text Placeholder 1">
            <a:extLst>
              <a:ext uri="{FF2B5EF4-FFF2-40B4-BE49-F238E27FC236}">
                <a16:creationId xmlns:a16="http://schemas.microsoft.com/office/drawing/2014/main" id="{1B00D6E9-DC97-4515-ABBA-E9DDB515C22F}"/>
              </a:ext>
            </a:extLst>
          </p:cNvPr>
          <p:cNvSpPr txBox="1">
            <a:spLocks/>
          </p:cNvSpPr>
          <p:nvPr/>
        </p:nvSpPr>
        <p:spPr>
          <a:xfrm>
            <a:off x="6424786" y="2038553"/>
            <a:ext cx="1793036" cy="686939"/>
          </a:xfrm>
          <a:prstGeom prst="rect">
            <a:avLst/>
          </a:prstGeom>
        </p:spPr>
        <p:txBody>
          <a:bodyPr vert="horz">
            <a:noAutofit/>
          </a:bodyPr>
          <a:lstStyle>
            <a:lvl1pPr marL="243779" marR="0" indent="-268157" algn="l" defTabSz="609448" rtl="0" eaLnBrk="1" fontAlgn="auto" latinLnBrk="0" hangingPunct="1">
              <a:lnSpc>
                <a:spcPct val="100000"/>
              </a:lnSpc>
              <a:spcBef>
                <a:spcPts val="800"/>
              </a:spcBef>
              <a:spcAft>
                <a:spcPts val="0"/>
              </a:spcAft>
              <a:buClr>
                <a:schemeClr val="bg1">
                  <a:lumMod val="75000"/>
                </a:schemeClr>
              </a:buClr>
              <a:buSzPct val="100000"/>
              <a:buFont typeface="Lucida Grande"/>
              <a:buChar char="■"/>
              <a:tabLst/>
              <a:defRPr sz="2399" b="1" i="0" kern="1200" baseline="0">
                <a:solidFill>
                  <a:schemeClr val="tx1">
                    <a:lumMod val="50000"/>
                    <a:lumOff val="50000"/>
                  </a:schemeClr>
                </a:solidFill>
                <a:latin typeface="Arial"/>
                <a:ea typeface="MS PGothic" pitchFamily="34" charset="-128"/>
                <a:cs typeface="Arial"/>
              </a:defRPr>
            </a:lvl1pPr>
            <a:lvl2pPr marL="597259" indent="-228543" algn="l" defTabSz="609448" rtl="0" eaLnBrk="0" fontAlgn="base" hangingPunct="0">
              <a:spcBef>
                <a:spcPts val="667"/>
              </a:spcBef>
              <a:spcAft>
                <a:spcPct val="0"/>
              </a:spcAft>
              <a:buClr>
                <a:schemeClr val="bg1">
                  <a:lumMod val="65000"/>
                </a:schemeClr>
              </a:buClr>
              <a:buSzPct val="100000"/>
              <a:buFont typeface="Lucida Grande"/>
              <a:buChar char="■"/>
              <a:defRPr sz="2133" b="0" i="0" kern="1200" baseline="0">
                <a:solidFill>
                  <a:schemeClr val="tx1">
                    <a:lumMod val="50000"/>
                    <a:lumOff val="50000"/>
                  </a:schemeClr>
                </a:solidFill>
                <a:latin typeface="Arial"/>
                <a:ea typeface="MS PGothic" pitchFamily="34" charset="-128"/>
                <a:cs typeface="Arial"/>
              </a:defRPr>
            </a:lvl2pPr>
            <a:lvl3pPr marL="1084817" indent="-237007" algn="l" defTabSz="609448" rtl="0" eaLnBrk="0" fontAlgn="base" hangingPunct="0">
              <a:spcBef>
                <a:spcPts val="667"/>
              </a:spcBef>
              <a:spcAft>
                <a:spcPct val="0"/>
              </a:spcAft>
              <a:buClr>
                <a:schemeClr val="bg1">
                  <a:lumMod val="65000"/>
                </a:schemeClr>
              </a:buClr>
              <a:buSzPct val="100000"/>
              <a:buFont typeface="Lucida Grande"/>
              <a:buChar char="■"/>
              <a:defRPr sz="1733" b="0" i="0" kern="1200" baseline="0">
                <a:solidFill>
                  <a:schemeClr val="tx1">
                    <a:lumMod val="50000"/>
                    <a:lumOff val="50000"/>
                  </a:schemeClr>
                </a:solidFill>
                <a:latin typeface="Arial"/>
                <a:ea typeface="MS PGothic" pitchFamily="34" charset="-128"/>
                <a:cs typeface="Arial"/>
              </a:defRPr>
            </a:lvl3pPr>
            <a:lvl4pPr marL="1499241" indent="-154479" algn="l" defTabSz="609448" rtl="0" eaLnBrk="0" fontAlgn="base" hangingPunct="0">
              <a:spcBef>
                <a:spcPts val="667"/>
              </a:spcBef>
              <a:spcAft>
                <a:spcPct val="0"/>
              </a:spcAft>
              <a:buClr>
                <a:schemeClr val="bg1">
                  <a:lumMod val="65000"/>
                </a:schemeClr>
              </a:buClr>
              <a:buSzPct val="100000"/>
              <a:buFont typeface="Lucida Grande"/>
              <a:buChar char="■"/>
              <a:defRPr sz="1466" b="0" i="0" kern="1200">
                <a:solidFill>
                  <a:schemeClr val="tx1">
                    <a:lumMod val="50000"/>
                    <a:lumOff val="50000"/>
                  </a:schemeClr>
                </a:solidFill>
                <a:latin typeface="Arial"/>
                <a:ea typeface="MS PGothic" pitchFamily="34" charset="-128"/>
                <a:cs typeface="Arial"/>
              </a:defRPr>
            </a:lvl4pPr>
            <a:lvl5pPr marL="1986799" indent="-158711" algn="l" defTabSz="609448" rtl="0" eaLnBrk="0" fontAlgn="base" hangingPunct="0">
              <a:spcBef>
                <a:spcPts val="667"/>
              </a:spcBef>
              <a:spcAft>
                <a:spcPct val="0"/>
              </a:spcAft>
              <a:buClr>
                <a:schemeClr val="bg1">
                  <a:lumMod val="65000"/>
                </a:schemeClr>
              </a:buClr>
              <a:buSzPct val="100000"/>
              <a:buFont typeface="Lucida Grande"/>
              <a:buChar char="■"/>
              <a:defRPr sz="1066" b="0" i="0" kern="1200" baseline="0">
                <a:solidFill>
                  <a:schemeClr val="tx1">
                    <a:lumMod val="50000"/>
                    <a:lumOff val="50000"/>
                  </a:schemeClr>
                </a:solidFill>
                <a:latin typeface="Arial"/>
                <a:ea typeface="MS PGothic" pitchFamily="34" charset="-128"/>
                <a:cs typeface="Arial"/>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ts val="1650"/>
              </a:lnSpc>
              <a:buNone/>
            </a:pPr>
            <a:r>
              <a:rPr lang="en-US" sz="1500" spc="75" dirty="0">
                <a:solidFill>
                  <a:schemeClr val="bg1"/>
                </a:solidFill>
                <a:latin typeface="Lato" charset="0"/>
                <a:ea typeface="Lato" charset="0"/>
                <a:cs typeface="Lato" charset="0"/>
              </a:rPr>
              <a:t>HIGH</a:t>
            </a:r>
            <a:br>
              <a:rPr lang="en-US" sz="1500" spc="75" dirty="0">
                <a:solidFill>
                  <a:schemeClr val="bg1"/>
                </a:solidFill>
                <a:latin typeface="Lato" charset="0"/>
                <a:ea typeface="Lato" charset="0"/>
                <a:cs typeface="Lato" charset="0"/>
              </a:rPr>
            </a:br>
            <a:r>
              <a:rPr lang="en-US" sz="1500" spc="75" dirty="0">
                <a:solidFill>
                  <a:schemeClr val="bg1"/>
                </a:solidFill>
                <a:latin typeface="Lato" charset="0"/>
                <a:ea typeface="Lato" charset="0"/>
                <a:cs typeface="Lato" charset="0"/>
              </a:rPr>
              <a:t>PERFORMANCE</a:t>
            </a:r>
          </a:p>
        </p:txBody>
      </p:sp>
      <p:sp>
        <p:nvSpPr>
          <p:cNvPr id="29" name="TextBox 28">
            <a:extLst>
              <a:ext uri="{FF2B5EF4-FFF2-40B4-BE49-F238E27FC236}">
                <a16:creationId xmlns:a16="http://schemas.microsoft.com/office/drawing/2014/main" id="{DBF86CBA-9CED-47AA-A3F4-499A0B65C408}"/>
              </a:ext>
            </a:extLst>
          </p:cNvPr>
          <p:cNvSpPr txBox="1"/>
          <p:nvPr/>
        </p:nvSpPr>
        <p:spPr>
          <a:xfrm>
            <a:off x="479560" y="139600"/>
            <a:ext cx="6997800" cy="415498"/>
          </a:xfrm>
          <a:prstGeom prst="rect">
            <a:avLst/>
          </a:prstGeom>
          <a:noFill/>
        </p:spPr>
        <p:txBody>
          <a:bodyPr wrap="square" rtlCol="0">
            <a:spAutoFit/>
          </a:bodyPr>
          <a:lstStyle/>
          <a:p>
            <a:r>
              <a:rPr lang="en-US" sz="2100" dirty="0">
                <a:latin typeface="Arial" panose="020B0604020202020204" pitchFamily="34" charset="0"/>
                <a:ea typeface="Lato" charset="0"/>
                <a:cs typeface="Arial" panose="020B0604020202020204" pitchFamily="34" charset="0"/>
              </a:rPr>
              <a:t>Aerospike 4.0 Strong Consistency with Hybrid Memory</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2944" y="2415188"/>
            <a:ext cx="2674781" cy="469895"/>
          </a:xfrm>
          <a:prstGeom prst="rect">
            <a:avLst/>
          </a:prstGeom>
        </p:spPr>
      </p:pic>
      <p:sp>
        <p:nvSpPr>
          <p:cNvPr id="30" name="Round Same Side Corner Rectangle 29"/>
          <p:cNvSpPr/>
          <p:nvPr/>
        </p:nvSpPr>
        <p:spPr>
          <a:xfrm>
            <a:off x="3246041" y="1718073"/>
            <a:ext cx="2670175" cy="715565"/>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icon_combined.png"/>
          <p:cNvPicPr>
            <a:picLocks noChangeAspect="1"/>
          </p:cNvPicPr>
          <p:nvPr/>
        </p:nvPicPr>
        <p:blipFill>
          <a:blip r:embed="rId6"/>
          <a:stretch>
            <a:fillRect/>
          </a:stretch>
        </p:blipFill>
        <p:spPr>
          <a:xfrm>
            <a:off x="3705225" y="1604963"/>
            <a:ext cx="1619250" cy="981075"/>
          </a:xfrm>
          <a:prstGeom prst="rect">
            <a:avLst/>
          </a:prstGeom>
        </p:spPr>
      </p:pic>
      <p:sp>
        <p:nvSpPr>
          <p:cNvPr id="20" name="TextBox 19">
            <a:extLst>
              <a:ext uri="{FF2B5EF4-FFF2-40B4-BE49-F238E27FC236}">
                <a16:creationId xmlns:a16="http://schemas.microsoft.com/office/drawing/2014/main" id="{EA780E84-392C-46F4-BF37-37A2BAE044EF}"/>
              </a:ext>
            </a:extLst>
          </p:cNvPr>
          <p:cNvSpPr txBox="1"/>
          <p:nvPr/>
        </p:nvSpPr>
        <p:spPr>
          <a:xfrm>
            <a:off x="2420458" y="3176405"/>
            <a:ext cx="4319752" cy="2031325"/>
          </a:xfrm>
          <a:prstGeom prst="rect">
            <a:avLst/>
          </a:prstGeom>
          <a:noFill/>
        </p:spPr>
        <p:txBody>
          <a:bodyPr wrap="square" rtlCol="0">
            <a:spAutoFit/>
          </a:bodyP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Fast System of Record</a:t>
            </a:r>
          </a:p>
          <a:p>
            <a:pPr algn="ctr"/>
            <a:r>
              <a:rPr lang="en-US" dirty="0">
                <a:solidFill>
                  <a:schemeClr val="tx1">
                    <a:lumMod val="65000"/>
                    <a:lumOff val="35000"/>
                  </a:schemeClr>
                </a:solidFill>
                <a:latin typeface="Arial" panose="020B0604020202020204" pitchFamily="34" charset="0"/>
                <a:cs typeface="Arial" panose="020B0604020202020204" pitchFamily="34" charset="0"/>
              </a:rPr>
              <a:t>Enterprise System of Engagement</a:t>
            </a:r>
            <a:br>
              <a:rPr lang="en-US" dirty="0">
                <a:solidFill>
                  <a:schemeClr val="tx1">
                    <a:lumMod val="65000"/>
                    <a:lumOff val="35000"/>
                  </a:schemeClr>
                </a:solidFill>
                <a:latin typeface="Arial" panose="020B0604020202020204" pitchFamily="34" charset="0"/>
                <a:cs typeface="Arial" panose="020B0604020202020204" pitchFamily="34" charset="0"/>
              </a:rPr>
            </a:b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Vital Customer Experiences</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In-flight Analytics – Risk &amp; Fraud</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Transformative Customer Services</a:t>
            </a:r>
            <a:br>
              <a:rPr lang="en-US" dirty="0">
                <a:solidFill>
                  <a:schemeClr val="tx1">
                    <a:lumMod val="65000"/>
                    <a:lumOff val="35000"/>
                  </a:schemeClr>
                </a:solidFill>
                <a:latin typeface="Arial" panose="020B0604020202020204" pitchFamily="34" charset="0"/>
                <a:cs typeface="Arial" panose="020B0604020202020204" pitchFamily="34" charset="0"/>
              </a:rPr>
            </a:b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C3EBC810-D8FB-4537-B28C-1548E25F1D2E}"/>
              </a:ext>
            </a:extLst>
          </p:cNvPr>
          <p:cNvSpPr/>
          <p:nvPr/>
        </p:nvSpPr>
        <p:spPr>
          <a:xfrm>
            <a:off x="486537" y="3759503"/>
            <a:ext cx="1755128" cy="1009740"/>
          </a:xfrm>
          <a:prstGeom prst="ellipse">
            <a:avLst/>
          </a:prstGeom>
          <a:solidFill>
            <a:srgbClr val="C22126"/>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latin typeface="Arial"/>
                <a:cs typeface="Arial"/>
              </a:rPr>
              <a:t>Early</a:t>
            </a:r>
          </a:p>
          <a:p>
            <a:pPr algn="ctr"/>
            <a:r>
              <a:rPr lang="en-US" sz="2400" dirty="0">
                <a:solidFill>
                  <a:schemeClr val="bg1"/>
                </a:solidFill>
                <a:latin typeface="Arial"/>
                <a:cs typeface="Arial"/>
              </a:rPr>
              <a:t>Access</a:t>
            </a:r>
          </a:p>
        </p:txBody>
      </p:sp>
    </p:spTree>
    <p:extLst>
      <p:ext uri="{BB962C8B-B14F-4D97-AF65-F5344CB8AC3E}">
        <p14:creationId xmlns:p14="http://schemas.microsoft.com/office/powerpoint/2010/main" val="3567726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a:solidFill>
                  <a:schemeClr val="bg1"/>
                </a:solidFill>
                <a:latin typeface="Arial"/>
                <a:cs typeface="Arial"/>
              </a:rPr>
              <a:t>Containers and Aerospike</a:t>
            </a:r>
          </a:p>
        </p:txBody>
      </p:sp>
    </p:spTree>
    <p:extLst>
      <p:ext uri="{BB962C8B-B14F-4D97-AF65-F5344CB8AC3E}">
        <p14:creationId xmlns:p14="http://schemas.microsoft.com/office/powerpoint/2010/main" val="31578959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8" y="971552"/>
            <a:ext cx="6317735" cy="3930249"/>
          </a:xfrm>
          <a:prstGeom prst="rect">
            <a:avLst/>
          </a:prstGeom>
          <a:solidFill>
            <a:schemeClr val="bg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endParaRPr lang="en-US" dirty="0"/>
          </a:p>
        </p:txBody>
      </p:sp>
      <p:sp>
        <p:nvSpPr>
          <p:cNvPr id="2" name="Title 1"/>
          <p:cNvSpPr>
            <a:spLocks noGrp="1"/>
          </p:cNvSpPr>
          <p:nvPr>
            <p:ph type="title"/>
          </p:nvPr>
        </p:nvSpPr>
        <p:spPr/>
        <p:txBody>
          <a:bodyPr>
            <a:normAutofit/>
          </a:bodyPr>
          <a:lstStyle/>
          <a:p>
            <a:r>
              <a:rPr lang="en-US" dirty="0"/>
              <a:t>Container Mission – Reduce Complexity</a:t>
            </a:r>
          </a:p>
        </p:txBody>
      </p:sp>
      <p:sp>
        <p:nvSpPr>
          <p:cNvPr id="4" name="Right Arrow 3"/>
          <p:cNvSpPr/>
          <p:nvPr/>
        </p:nvSpPr>
        <p:spPr>
          <a:xfrm>
            <a:off x="1304683" y="1577049"/>
            <a:ext cx="6489914" cy="719922"/>
          </a:xfrm>
          <a:prstGeom prst="rightArrow">
            <a:avLst/>
          </a:prstGeom>
          <a:solidFill>
            <a:schemeClr val="tx1">
              <a:lumMod val="20000"/>
              <a:lumOff val="8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6" name="TextBox 5"/>
          <p:cNvSpPr txBox="1"/>
          <p:nvPr/>
        </p:nvSpPr>
        <p:spPr>
          <a:xfrm>
            <a:off x="1377765" y="1716407"/>
            <a:ext cx="1143000" cy="438582"/>
          </a:xfrm>
          <a:prstGeom prst="rect">
            <a:avLst/>
          </a:prstGeom>
          <a:noFill/>
        </p:spPr>
        <p:txBody>
          <a:bodyPr wrap="square" lIns="68580" tIns="34290" rIns="68580" bIns="34290" rtlCol="0">
            <a:spAutoFit/>
          </a:bodyPr>
          <a:lstStyle/>
          <a:p>
            <a:pPr algn="ctr"/>
            <a:r>
              <a:rPr lang="en-US" sz="2400" b="1" dirty="0"/>
              <a:t>Build</a:t>
            </a:r>
          </a:p>
        </p:txBody>
      </p:sp>
      <p:sp>
        <p:nvSpPr>
          <p:cNvPr id="8" name="TextBox 7"/>
          <p:cNvSpPr txBox="1"/>
          <p:nvPr/>
        </p:nvSpPr>
        <p:spPr>
          <a:xfrm>
            <a:off x="3794476" y="1716527"/>
            <a:ext cx="1143000" cy="438582"/>
          </a:xfrm>
          <a:prstGeom prst="rect">
            <a:avLst/>
          </a:prstGeom>
          <a:noFill/>
        </p:spPr>
        <p:txBody>
          <a:bodyPr wrap="square" lIns="68580" tIns="34290" rIns="68580" bIns="34290" rtlCol="0">
            <a:spAutoFit/>
          </a:bodyPr>
          <a:lstStyle/>
          <a:p>
            <a:pPr algn="ctr"/>
            <a:r>
              <a:rPr lang="en-US" sz="2400" b="1" dirty="0"/>
              <a:t>Ship</a:t>
            </a:r>
          </a:p>
        </p:txBody>
      </p:sp>
      <p:sp>
        <p:nvSpPr>
          <p:cNvPr id="10" name="TextBox 9"/>
          <p:cNvSpPr txBox="1"/>
          <p:nvPr/>
        </p:nvSpPr>
        <p:spPr>
          <a:xfrm>
            <a:off x="6352368" y="1716407"/>
            <a:ext cx="1143000" cy="438582"/>
          </a:xfrm>
          <a:prstGeom prst="rect">
            <a:avLst/>
          </a:prstGeom>
          <a:noFill/>
        </p:spPr>
        <p:txBody>
          <a:bodyPr wrap="square" lIns="68580" tIns="34290" rIns="68580" bIns="34290" rtlCol="0">
            <a:spAutoFit/>
          </a:bodyPr>
          <a:lstStyle/>
          <a:p>
            <a:pPr algn="ctr"/>
            <a:r>
              <a:rPr lang="en-US" sz="2400" b="1" dirty="0"/>
              <a:t>Run</a:t>
            </a:r>
          </a:p>
        </p:txBody>
      </p:sp>
      <p:sp>
        <p:nvSpPr>
          <p:cNvPr id="15" name="TextBox 14"/>
          <p:cNvSpPr txBox="1"/>
          <p:nvPr/>
        </p:nvSpPr>
        <p:spPr>
          <a:xfrm>
            <a:off x="1295400" y="3943353"/>
            <a:ext cx="632460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ctr" defTabSz="685783" latinLnBrk="1" hangingPunct="0"/>
            <a:r>
              <a:rPr lang="en-US" sz="2100" b="1" dirty="0">
                <a:solidFill>
                  <a:schemeClr val="bg1">
                    <a:lumMod val="50000"/>
                  </a:schemeClr>
                </a:solidFill>
                <a:latin typeface="Calibri"/>
                <a:ea typeface="Calibri"/>
                <a:cs typeface="Calibri"/>
                <a:sym typeface="Calibri"/>
              </a:rPr>
              <a:t>Open Standards</a:t>
            </a:r>
          </a:p>
        </p:txBody>
      </p:sp>
      <p:sp>
        <p:nvSpPr>
          <p:cNvPr id="16" name="Rounded Rectangle 15"/>
          <p:cNvSpPr/>
          <p:nvPr/>
        </p:nvSpPr>
        <p:spPr>
          <a:xfrm>
            <a:off x="1295401" y="3105150"/>
            <a:ext cx="6317738" cy="767950"/>
          </a:xfrm>
          <a:prstGeom prst="roundRect">
            <a:avLst>
              <a:gd name="adj" fmla="val 8560"/>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endParaRPr lang="en-US" dirty="0"/>
          </a:p>
        </p:txBody>
      </p:sp>
      <p:sp>
        <p:nvSpPr>
          <p:cNvPr id="17" name="TextBox 16"/>
          <p:cNvSpPr txBox="1"/>
          <p:nvPr/>
        </p:nvSpPr>
        <p:spPr>
          <a:xfrm>
            <a:off x="3657600" y="3105153"/>
            <a:ext cx="160020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ctr" defTabSz="685783" latinLnBrk="1" hangingPunct="0"/>
            <a:r>
              <a:rPr lang="en-US" sz="2100" b="1" dirty="0">
                <a:solidFill>
                  <a:schemeClr val="bg1">
                    <a:lumMod val="50000"/>
                  </a:schemeClr>
                </a:solidFill>
                <a:latin typeface="Calibri"/>
                <a:ea typeface="Calibri"/>
                <a:cs typeface="Calibri"/>
                <a:sym typeface="Calibri"/>
              </a:rPr>
              <a:t>Plumbing</a:t>
            </a:r>
          </a:p>
        </p:txBody>
      </p:sp>
      <p:sp>
        <p:nvSpPr>
          <p:cNvPr id="18" name="Freeform 17"/>
          <p:cNvSpPr/>
          <p:nvPr/>
        </p:nvSpPr>
        <p:spPr>
          <a:xfrm rot="5400000">
            <a:off x="3431999" y="3483680"/>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1" name="Freeform 20"/>
          <p:cNvSpPr/>
          <p:nvPr/>
        </p:nvSpPr>
        <p:spPr>
          <a:xfrm rot="5400000">
            <a:off x="3612434" y="3394159"/>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2FB5E5"/>
          </a:solidFill>
          <a:ln w="12700"/>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5338" tIns="116380" rIns="105338" bIns="116381"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3" name="Freeform 22"/>
          <p:cNvSpPr/>
          <p:nvPr/>
        </p:nvSpPr>
        <p:spPr>
          <a:xfrm>
            <a:off x="5943600" y="3562354"/>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584AB"/>
          </a:solidFill>
          <a:ln w="1270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5" name="Freeform 24"/>
          <p:cNvSpPr/>
          <p:nvPr/>
        </p:nvSpPr>
        <p:spPr>
          <a:xfrm>
            <a:off x="5648210" y="3350366"/>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7BF7F"/>
          </a:solidFill>
          <a:ln w="12700"/>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5338" tIns="116380" rIns="105338" bIns="116381"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28" name="Freeform 27"/>
          <p:cNvSpPr/>
          <p:nvPr/>
        </p:nvSpPr>
        <p:spPr>
          <a:xfrm rot="5400000">
            <a:off x="7100485" y="3396073"/>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31" name="Freeform 30"/>
          <p:cNvSpPr/>
          <p:nvPr/>
        </p:nvSpPr>
        <p:spPr>
          <a:xfrm>
            <a:off x="6781800" y="3409954"/>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lnSpc>
                <a:spcPct val="90000"/>
              </a:lnSpc>
              <a:spcBef>
                <a:spcPct val="0"/>
              </a:spcBef>
              <a:spcAft>
                <a:spcPct val="35000"/>
              </a:spcAft>
            </a:pPr>
            <a:endParaRPr lang="en-US" sz="2600">
              <a:solidFill>
                <a:schemeClr val="tx1"/>
              </a:solidFill>
            </a:endParaRPr>
          </a:p>
        </p:txBody>
      </p:sp>
      <p:sp>
        <p:nvSpPr>
          <p:cNvPr id="32" name="Freeform 31"/>
          <p:cNvSpPr/>
          <p:nvPr/>
        </p:nvSpPr>
        <p:spPr>
          <a:xfrm rot="5400000">
            <a:off x="1690285" y="3210260"/>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35" name="Freeform 34"/>
          <p:cNvSpPr/>
          <p:nvPr/>
        </p:nvSpPr>
        <p:spPr>
          <a:xfrm rot="5400000">
            <a:off x="4814485" y="3624673"/>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584AB"/>
          </a:solidFill>
          <a:ln w="1270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lnSpc>
                <a:spcPct val="90000"/>
              </a:lnSpc>
              <a:spcBef>
                <a:spcPct val="0"/>
              </a:spcBef>
              <a:spcAft>
                <a:spcPct val="35000"/>
              </a:spcAft>
            </a:pPr>
            <a:endParaRPr lang="en-US" sz="800" dirty="0">
              <a:solidFill>
                <a:schemeClr val="tx1"/>
              </a:solidFill>
            </a:endParaRPr>
          </a:p>
        </p:txBody>
      </p:sp>
      <p:sp>
        <p:nvSpPr>
          <p:cNvPr id="36" name="Freeform 35"/>
          <p:cNvSpPr/>
          <p:nvPr/>
        </p:nvSpPr>
        <p:spPr>
          <a:xfrm rot="5400000">
            <a:off x="2690563" y="3398090"/>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lnSpc>
                <a:spcPct val="90000"/>
              </a:lnSpc>
              <a:spcBef>
                <a:spcPct val="0"/>
              </a:spcBef>
              <a:spcAft>
                <a:spcPct val="35000"/>
              </a:spcAft>
            </a:pPr>
            <a:endParaRPr lang="en-US" sz="2600">
              <a:solidFill>
                <a:schemeClr val="tx1"/>
              </a:solidFill>
            </a:endParaRPr>
          </a:p>
        </p:txBody>
      </p:sp>
      <p:sp>
        <p:nvSpPr>
          <p:cNvPr id="34" name="Rounded Rectangle 33"/>
          <p:cNvSpPr/>
          <p:nvPr/>
        </p:nvSpPr>
        <p:spPr>
          <a:xfrm>
            <a:off x="1295408" y="2419352"/>
            <a:ext cx="6317735" cy="691749"/>
          </a:xfrm>
          <a:prstGeom prst="roundRect">
            <a:avLst>
              <a:gd name="adj" fmla="val 8560"/>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endParaRPr lang="en-US" dirty="0"/>
          </a:p>
        </p:txBody>
      </p:sp>
      <p:sp>
        <p:nvSpPr>
          <p:cNvPr id="37" name="Freeform 36"/>
          <p:cNvSpPr/>
          <p:nvPr/>
        </p:nvSpPr>
        <p:spPr>
          <a:xfrm rot="5400000">
            <a:off x="1950457" y="3532057"/>
            <a:ext cx="185812" cy="213575"/>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17BF7F"/>
          </a:solidFill>
          <a:ln w="12700"/>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lnSpc>
                <a:spcPct val="90000"/>
              </a:lnSpc>
              <a:spcBef>
                <a:spcPct val="0"/>
              </a:spcBef>
              <a:spcAft>
                <a:spcPct val="35000"/>
              </a:spcAft>
            </a:pPr>
            <a:endParaRPr lang="en-US" sz="2600">
              <a:solidFill>
                <a:schemeClr val="tx1"/>
              </a:solidFill>
            </a:endParaRPr>
          </a:p>
        </p:txBody>
      </p:sp>
      <p:sp>
        <p:nvSpPr>
          <p:cNvPr id="44" name="TextBox 43"/>
          <p:cNvSpPr txBox="1"/>
          <p:nvPr/>
        </p:nvSpPr>
        <p:spPr>
          <a:xfrm>
            <a:off x="1295400" y="2419353"/>
            <a:ext cx="6324600" cy="392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ctr" defTabSz="685783" latinLnBrk="1" hangingPunct="0"/>
            <a:r>
              <a:rPr lang="en-US" sz="2100" b="1" dirty="0">
                <a:solidFill>
                  <a:schemeClr val="bg1">
                    <a:lumMod val="50000"/>
                  </a:schemeClr>
                </a:solidFill>
                <a:latin typeface="Calibri"/>
                <a:ea typeface="Calibri"/>
                <a:cs typeface="Calibri"/>
                <a:sym typeface="Calibri"/>
              </a:rPr>
              <a:t>Platform</a:t>
            </a:r>
          </a:p>
        </p:txBody>
      </p:sp>
      <p:sp>
        <p:nvSpPr>
          <p:cNvPr id="49" name="Freeform 48"/>
          <p:cNvSpPr/>
          <p:nvPr/>
        </p:nvSpPr>
        <p:spPr>
          <a:xfrm rot="5400000">
            <a:off x="6478304" y="2773251"/>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a:solidFill>
              <a:srgbClr val="07C1A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spcBef>
                <a:spcPct val="0"/>
              </a:spcBef>
              <a:spcAft>
                <a:spcPct val="35000"/>
              </a:spcAft>
            </a:pPr>
            <a:endParaRPr lang="en-US" sz="900" dirty="0">
              <a:latin typeface="Arial" panose="020B0604020202020204" pitchFamily="34" charset="0"/>
              <a:cs typeface="Arial" panose="020B0604020202020204" pitchFamily="34" charset="0"/>
            </a:endParaRPr>
          </a:p>
        </p:txBody>
      </p:sp>
      <p:sp>
        <p:nvSpPr>
          <p:cNvPr id="53" name="Freeform 52"/>
          <p:cNvSpPr/>
          <p:nvPr/>
        </p:nvSpPr>
        <p:spPr>
          <a:xfrm rot="5400000">
            <a:off x="6668944" y="2669161"/>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54" name="Freeform 53"/>
          <p:cNvSpPr/>
          <p:nvPr/>
        </p:nvSpPr>
        <p:spPr>
          <a:xfrm rot="5400000">
            <a:off x="6654244" y="2868054"/>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55" name="Freeform 54"/>
          <p:cNvSpPr/>
          <p:nvPr/>
        </p:nvSpPr>
        <p:spPr>
          <a:xfrm rot="5400000">
            <a:off x="2219825" y="2561729"/>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36D6C3"/>
          </a:solidFill>
          <a:ln w="12700">
            <a:solidFill>
              <a:srgbClr val="07C1A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5338" tIns="116380" rIns="105338" bIns="116380" numCol="1" spcCol="477" anchor="ctr" anchorCtr="0">
            <a:noAutofit/>
          </a:bodyPr>
          <a:lstStyle/>
          <a:p>
            <a:pPr defTabSz="366704">
              <a:spcBef>
                <a:spcPct val="0"/>
              </a:spcBef>
              <a:spcAft>
                <a:spcPct val="35000"/>
              </a:spcAft>
            </a:pPr>
            <a:endParaRPr lang="en-US" sz="900" dirty="0">
              <a:latin typeface="Arial" panose="020B0604020202020204" pitchFamily="34" charset="0"/>
              <a:cs typeface="Arial" panose="020B0604020202020204" pitchFamily="34" charset="0"/>
            </a:endParaRPr>
          </a:p>
        </p:txBody>
      </p:sp>
      <p:sp>
        <p:nvSpPr>
          <p:cNvPr id="56" name="Freeform 55"/>
          <p:cNvSpPr/>
          <p:nvPr/>
        </p:nvSpPr>
        <p:spPr>
          <a:xfrm rot="5400000">
            <a:off x="2099175" y="2714129"/>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57" name="Freeform 56"/>
          <p:cNvSpPr/>
          <p:nvPr/>
        </p:nvSpPr>
        <p:spPr>
          <a:xfrm rot="5400000">
            <a:off x="2327775" y="2714129"/>
            <a:ext cx="134145" cy="154188"/>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a:solidFill>
            <a:srgbClr val="426876"/>
          </a:solidFill>
          <a:ln w="12700">
            <a:solidFill>
              <a:srgbClr val="2F474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05" tIns="84948" rIns="73905" bIns="84948" numCol="1" spcCol="477" anchor="ctr" anchorCtr="0">
            <a:noAutofit/>
          </a:bodyPr>
          <a:lstStyle/>
          <a:p>
            <a:pPr defTabSz="1166784">
              <a:spcBef>
                <a:spcPct val="0"/>
              </a:spcBef>
              <a:spcAft>
                <a:spcPct val="35000"/>
              </a:spcAft>
            </a:pPr>
            <a:endParaRPr lang="en-US" sz="3200" dirty="0">
              <a:latin typeface="Arial" panose="020B0604020202020204" pitchFamily="34" charset="0"/>
              <a:cs typeface="Arial" panose="020B0604020202020204" pitchFamily="34" charset="0"/>
            </a:endParaRPr>
          </a:p>
        </p:txBody>
      </p:sp>
      <p:sp>
        <p:nvSpPr>
          <p:cNvPr id="60" name="TextBox 59"/>
          <p:cNvSpPr txBox="1"/>
          <p:nvPr/>
        </p:nvSpPr>
        <p:spPr>
          <a:xfrm>
            <a:off x="1311681" y="2495550"/>
            <a:ext cx="898123"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Clustering</a:t>
            </a:r>
          </a:p>
        </p:txBody>
      </p:sp>
      <p:sp>
        <p:nvSpPr>
          <p:cNvPr id="61" name="TextBox 60"/>
          <p:cNvSpPr txBox="1"/>
          <p:nvPr/>
        </p:nvSpPr>
        <p:spPr>
          <a:xfrm>
            <a:off x="5546378" y="2467253"/>
            <a:ext cx="91440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Distribution</a:t>
            </a:r>
          </a:p>
        </p:txBody>
      </p:sp>
      <p:sp>
        <p:nvSpPr>
          <p:cNvPr id="12" name="TextBox 11"/>
          <p:cNvSpPr txBox="1"/>
          <p:nvPr/>
        </p:nvSpPr>
        <p:spPr>
          <a:xfrm>
            <a:off x="6547886" y="4388840"/>
            <a:ext cx="914400" cy="253916"/>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r>
              <a:rPr lang="en-US" dirty="0"/>
              <a:t>Image spec</a:t>
            </a:r>
          </a:p>
        </p:txBody>
      </p:sp>
      <p:sp>
        <p:nvSpPr>
          <p:cNvPr id="66" name="TextBox 65"/>
          <p:cNvSpPr txBox="1"/>
          <p:nvPr/>
        </p:nvSpPr>
        <p:spPr>
          <a:xfrm>
            <a:off x="3198667" y="4388840"/>
            <a:ext cx="1796091" cy="253916"/>
          </a:xfrm>
          <a:prstGeom prst="rect">
            <a:avLst/>
          </a:prstGeom>
          <a:noFill/>
        </p:spPr>
        <p:txBody>
          <a:bodyPr wrap="square" rtlCol="0">
            <a:spAutoFit/>
          </a:bodyPr>
          <a:lstStyle>
            <a:defPPr>
              <a:defRPr lang="en-US"/>
            </a:defPPr>
            <a:lvl1pPr>
              <a:defRPr sz="1050">
                <a:latin typeface="Arial" panose="020B0604020202020204" pitchFamily="34" charset="0"/>
                <a:cs typeface="Arial" panose="020B0604020202020204" pitchFamily="34" charset="0"/>
              </a:defRPr>
            </a:lvl1pPr>
          </a:lstStyle>
          <a:p>
            <a:r>
              <a:rPr lang="en-US" dirty="0"/>
              <a:t>Container run-time spec</a:t>
            </a:r>
          </a:p>
        </p:txBody>
      </p:sp>
      <p:grpSp>
        <p:nvGrpSpPr>
          <p:cNvPr id="50" name="Group 49"/>
          <p:cNvGrpSpPr/>
          <p:nvPr/>
        </p:nvGrpSpPr>
        <p:grpSpPr>
          <a:xfrm>
            <a:off x="4114911" y="1175599"/>
            <a:ext cx="502137" cy="502135"/>
            <a:chOff x="8913813" y="1173163"/>
            <a:chExt cx="328613" cy="328612"/>
          </a:xfrm>
        </p:grpSpPr>
        <p:sp>
          <p:nvSpPr>
            <p:cNvPr id="51" name="Freeform 18"/>
            <p:cNvSpPr>
              <a:spLocks/>
            </p:cNvSpPr>
            <p:nvPr/>
          </p:nvSpPr>
          <p:spPr bwMode="auto">
            <a:xfrm>
              <a:off x="8913813" y="1173163"/>
              <a:ext cx="328613" cy="328612"/>
            </a:xfrm>
            <a:custGeom>
              <a:avLst/>
              <a:gdLst>
                <a:gd name="T0" fmla="*/ 5 w 58"/>
                <a:gd name="T1" fmla="*/ 0 h 58"/>
                <a:gd name="T2" fmla="*/ 53 w 58"/>
                <a:gd name="T3" fmla="*/ 0 h 58"/>
                <a:gd name="T4" fmla="*/ 58 w 58"/>
                <a:gd name="T5" fmla="*/ 5 h 58"/>
                <a:gd name="T6" fmla="*/ 58 w 58"/>
                <a:gd name="T7" fmla="*/ 53 h 58"/>
                <a:gd name="T8" fmla="*/ 53 w 58"/>
                <a:gd name="T9" fmla="*/ 58 h 58"/>
                <a:gd name="T10" fmla="*/ 5 w 58"/>
                <a:gd name="T11" fmla="*/ 58 h 58"/>
                <a:gd name="T12" fmla="*/ 0 w 58"/>
                <a:gd name="T13" fmla="*/ 53 h 58"/>
                <a:gd name="T14" fmla="*/ 0 w 58"/>
                <a:gd name="T15" fmla="*/ 5 h 58"/>
                <a:gd name="T16" fmla="*/ 5 w 5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 y="0"/>
                  </a:moveTo>
                  <a:cubicBezTo>
                    <a:pt x="53" y="0"/>
                    <a:pt x="53" y="0"/>
                    <a:pt x="53" y="0"/>
                  </a:cubicBezTo>
                  <a:cubicBezTo>
                    <a:pt x="56" y="0"/>
                    <a:pt x="58" y="3"/>
                    <a:pt x="58" y="5"/>
                  </a:cubicBezTo>
                  <a:cubicBezTo>
                    <a:pt x="58" y="53"/>
                    <a:pt x="58" y="53"/>
                    <a:pt x="58" y="53"/>
                  </a:cubicBezTo>
                  <a:cubicBezTo>
                    <a:pt x="58" y="56"/>
                    <a:pt x="56" y="58"/>
                    <a:pt x="53" y="58"/>
                  </a:cubicBezTo>
                  <a:cubicBezTo>
                    <a:pt x="5" y="58"/>
                    <a:pt x="5" y="58"/>
                    <a:pt x="5" y="58"/>
                  </a:cubicBezTo>
                  <a:cubicBezTo>
                    <a:pt x="2" y="58"/>
                    <a:pt x="0" y="56"/>
                    <a:pt x="0" y="53"/>
                  </a:cubicBezTo>
                  <a:cubicBezTo>
                    <a:pt x="0" y="5"/>
                    <a:pt x="0" y="5"/>
                    <a:pt x="0" y="5"/>
                  </a:cubicBezTo>
                  <a:cubicBezTo>
                    <a:pt x="0" y="3"/>
                    <a:pt x="2" y="0"/>
                    <a:pt x="5" y="0"/>
                  </a:cubicBezTo>
                  <a:close/>
                </a:path>
              </a:pathLst>
            </a:cu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19"/>
            <p:cNvSpPr>
              <a:spLocks noChangeShapeType="1"/>
            </p:cNvSpPr>
            <p:nvPr/>
          </p:nvSpPr>
          <p:spPr bwMode="auto">
            <a:xfrm flipV="1">
              <a:off x="9004300" y="1252538"/>
              <a:ext cx="0" cy="163512"/>
            </a:xfrm>
            <a:prstGeom prst="line">
              <a:avLst/>
            </a:prstGeom>
            <a:noFill/>
            <a:ln w="174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20"/>
            <p:cNvSpPr>
              <a:spLocks noChangeShapeType="1"/>
            </p:cNvSpPr>
            <p:nvPr/>
          </p:nvSpPr>
          <p:spPr bwMode="auto">
            <a:xfrm flipV="1">
              <a:off x="9050338" y="1252538"/>
              <a:ext cx="0" cy="163512"/>
            </a:xfrm>
            <a:prstGeom prst="line">
              <a:avLst/>
            </a:prstGeom>
            <a:noFill/>
            <a:ln w="174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21"/>
            <p:cNvSpPr>
              <a:spLocks noChangeShapeType="1"/>
            </p:cNvSpPr>
            <p:nvPr/>
          </p:nvSpPr>
          <p:spPr bwMode="auto">
            <a:xfrm flipV="1">
              <a:off x="9101138" y="1252538"/>
              <a:ext cx="0" cy="163512"/>
            </a:xfrm>
            <a:prstGeom prst="line">
              <a:avLst/>
            </a:prstGeom>
            <a:noFill/>
            <a:ln w="174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22"/>
            <p:cNvSpPr>
              <a:spLocks noChangeShapeType="1"/>
            </p:cNvSpPr>
            <p:nvPr/>
          </p:nvSpPr>
          <p:spPr bwMode="auto">
            <a:xfrm flipV="1">
              <a:off x="9151938" y="1252538"/>
              <a:ext cx="0" cy="163512"/>
            </a:xfrm>
            <a:prstGeom prst="line">
              <a:avLst/>
            </a:prstGeom>
            <a:noFill/>
            <a:ln w="174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1696567" y="1223999"/>
            <a:ext cx="596786" cy="453735"/>
            <a:chOff x="8858250" y="2011363"/>
            <a:chExt cx="423863" cy="322262"/>
          </a:xfrm>
        </p:grpSpPr>
        <p:sp>
          <p:nvSpPr>
            <p:cNvPr id="70" name="Freeform 42"/>
            <p:cNvSpPr>
              <a:spLocks/>
            </p:cNvSpPr>
            <p:nvPr/>
          </p:nvSpPr>
          <p:spPr bwMode="auto">
            <a:xfrm>
              <a:off x="8924925" y="2128838"/>
              <a:ext cx="357188" cy="204787"/>
            </a:xfrm>
            <a:custGeom>
              <a:avLst/>
              <a:gdLst>
                <a:gd name="T0" fmla="*/ 52 w 63"/>
                <a:gd name="T1" fmla="*/ 0 h 36"/>
                <a:gd name="T2" fmla="*/ 61 w 63"/>
                <a:gd name="T3" fmla="*/ 0 h 36"/>
                <a:gd name="T4" fmla="*/ 62 w 63"/>
                <a:gd name="T5" fmla="*/ 2 h 36"/>
                <a:gd name="T6" fmla="*/ 42 w 63"/>
                <a:gd name="T7" fmla="*/ 34 h 36"/>
                <a:gd name="T8" fmla="*/ 38 w 63"/>
                <a:gd name="T9" fmla="*/ 36 h 36"/>
                <a:gd name="T10" fmla="*/ 1 w 63"/>
                <a:gd name="T11" fmla="*/ 36 h 36"/>
                <a:gd name="T12" fmla="*/ 0 w 63"/>
                <a:gd name="T13" fmla="*/ 34 h 36"/>
                <a:gd name="T14" fmla="*/ 6 w 63"/>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6">
                  <a:moveTo>
                    <a:pt x="52" y="0"/>
                  </a:moveTo>
                  <a:cubicBezTo>
                    <a:pt x="61" y="0"/>
                    <a:pt x="61" y="0"/>
                    <a:pt x="61" y="0"/>
                  </a:cubicBezTo>
                  <a:cubicBezTo>
                    <a:pt x="62" y="0"/>
                    <a:pt x="63" y="1"/>
                    <a:pt x="62" y="2"/>
                  </a:cubicBezTo>
                  <a:cubicBezTo>
                    <a:pt x="42" y="34"/>
                    <a:pt x="42" y="34"/>
                    <a:pt x="42" y="34"/>
                  </a:cubicBezTo>
                  <a:cubicBezTo>
                    <a:pt x="41" y="35"/>
                    <a:pt x="40" y="36"/>
                    <a:pt x="38" y="36"/>
                  </a:cubicBezTo>
                  <a:cubicBezTo>
                    <a:pt x="1" y="36"/>
                    <a:pt x="1" y="36"/>
                    <a:pt x="1" y="36"/>
                  </a:cubicBezTo>
                  <a:cubicBezTo>
                    <a:pt x="0" y="36"/>
                    <a:pt x="0" y="35"/>
                    <a:pt x="0" y="34"/>
                  </a:cubicBezTo>
                  <a:cubicBezTo>
                    <a:pt x="6" y="25"/>
                    <a:pt x="6" y="25"/>
                    <a:pt x="6" y="25"/>
                  </a:cubicBezTo>
                </a:path>
              </a:pathLst>
            </a:cu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43"/>
            <p:cNvSpPr>
              <a:spLocks/>
            </p:cNvSpPr>
            <p:nvPr/>
          </p:nvSpPr>
          <p:spPr bwMode="auto">
            <a:xfrm>
              <a:off x="8896350" y="2066925"/>
              <a:ext cx="363538" cy="203200"/>
            </a:xfrm>
            <a:custGeom>
              <a:avLst/>
              <a:gdLst>
                <a:gd name="T0" fmla="*/ 52 w 64"/>
                <a:gd name="T1" fmla="*/ 0 h 36"/>
                <a:gd name="T2" fmla="*/ 62 w 64"/>
                <a:gd name="T3" fmla="*/ 0 h 36"/>
                <a:gd name="T4" fmla="*/ 63 w 64"/>
                <a:gd name="T5" fmla="*/ 2 h 36"/>
                <a:gd name="T6" fmla="*/ 43 w 64"/>
                <a:gd name="T7" fmla="*/ 34 h 36"/>
                <a:gd name="T8" fmla="*/ 39 w 64"/>
                <a:gd name="T9" fmla="*/ 36 h 36"/>
                <a:gd name="T10" fmla="*/ 2 w 64"/>
                <a:gd name="T11" fmla="*/ 36 h 36"/>
                <a:gd name="T12" fmla="*/ 1 w 64"/>
                <a:gd name="T13" fmla="*/ 34 h 36"/>
                <a:gd name="T14" fmla="*/ 6 w 64"/>
                <a:gd name="T15" fmla="*/ 2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2" y="0"/>
                  </a:move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cubicBezTo>
                    <a:pt x="6" y="27"/>
                    <a:pt x="6" y="27"/>
                    <a:pt x="6" y="27"/>
                  </a:cubicBezTo>
                </a:path>
              </a:pathLst>
            </a:cu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4"/>
            <p:cNvSpPr>
              <a:spLocks/>
            </p:cNvSpPr>
            <p:nvPr/>
          </p:nvSpPr>
          <p:spPr bwMode="auto">
            <a:xfrm>
              <a:off x="8858250" y="2011363"/>
              <a:ext cx="361950" cy="203200"/>
            </a:xfrm>
            <a:custGeom>
              <a:avLst/>
              <a:gdLst>
                <a:gd name="T0" fmla="*/ 21 w 64"/>
                <a:gd name="T1" fmla="*/ 2 h 36"/>
                <a:gd name="T2" fmla="*/ 25 w 64"/>
                <a:gd name="T3" fmla="*/ 0 h 36"/>
                <a:gd name="T4" fmla="*/ 62 w 64"/>
                <a:gd name="T5" fmla="*/ 0 h 36"/>
                <a:gd name="T6" fmla="*/ 63 w 64"/>
                <a:gd name="T7" fmla="*/ 2 h 36"/>
                <a:gd name="T8" fmla="*/ 43 w 64"/>
                <a:gd name="T9" fmla="*/ 34 h 36"/>
                <a:gd name="T10" fmla="*/ 39 w 64"/>
                <a:gd name="T11" fmla="*/ 36 h 36"/>
                <a:gd name="T12" fmla="*/ 2 w 64"/>
                <a:gd name="T13" fmla="*/ 36 h 36"/>
                <a:gd name="T14" fmla="*/ 1 w 64"/>
                <a:gd name="T15" fmla="*/ 34 h 36"/>
                <a:gd name="T16" fmla="*/ 21 w 64"/>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6">
                  <a:moveTo>
                    <a:pt x="21" y="2"/>
                  </a:moveTo>
                  <a:cubicBezTo>
                    <a:pt x="22" y="1"/>
                    <a:pt x="24" y="0"/>
                    <a:pt x="25" y="0"/>
                  </a:cubicBezTo>
                  <a:cubicBezTo>
                    <a:pt x="62" y="0"/>
                    <a:pt x="62" y="0"/>
                    <a:pt x="62" y="0"/>
                  </a:cubicBezTo>
                  <a:cubicBezTo>
                    <a:pt x="63" y="0"/>
                    <a:pt x="64" y="1"/>
                    <a:pt x="63" y="2"/>
                  </a:cubicBezTo>
                  <a:cubicBezTo>
                    <a:pt x="43" y="34"/>
                    <a:pt x="43" y="34"/>
                    <a:pt x="43" y="34"/>
                  </a:cubicBezTo>
                  <a:cubicBezTo>
                    <a:pt x="42" y="35"/>
                    <a:pt x="40" y="36"/>
                    <a:pt x="39" y="36"/>
                  </a:cubicBezTo>
                  <a:cubicBezTo>
                    <a:pt x="2" y="36"/>
                    <a:pt x="2" y="36"/>
                    <a:pt x="2" y="36"/>
                  </a:cubicBezTo>
                  <a:cubicBezTo>
                    <a:pt x="1" y="36"/>
                    <a:pt x="0" y="35"/>
                    <a:pt x="1" y="34"/>
                  </a:cubicBezTo>
                  <a:lnTo>
                    <a:pt x="21" y="2"/>
                  </a:lnTo>
                  <a:close/>
                </a:path>
              </a:pathLst>
            </a:cu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5"/>
            <p:cNvSpPr>
              <a:spLocks noChangeShapeType="1"/>
            </p:cNvSpPr>
            <p:nvPr/>
          </p:nvSpPr>
          <p:spPr bwMode="auto">
            <a:xfrm flipV="1">
              <a:off x="8959850" y="2066925"/>
              <a:ext cx="55563" cy="85725"/>
            </a:xfrm>
            <a:prstGeom prst="line">
              <a:avLst/>
            </a:prstGeom>
            <a:noFill/>
            <a:ln w="174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46"/>
            <p:cNvSpPr>
              <a:spLocks noChangeShapeType="1"/>
            </p:cNvSpPr>
            <p:nvPr/>
          </p:nvSpPr>
          <p:spPr bwMode="auto">
            <a:xfrm flipV="1">
              <a:off x="9010650" y="2066925"/>
              <a:ext cx="55563" cy="85725"/>
            </a:xfrm>
            <a:prstGeom prst="line">
              <a:avLst/>
            </a:prstGeom>
            <a:noFill/>
            <a:ln w="174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47"/>
            <p:cNvSpPr>
              <a:spLocks noChangeShapeType="1"/>
            </p:cNvSpPr>
            <p:nvPr/>
          </p:nvSpPr>
          <p:spPr bwMode="auto">
            <a:xfrm flipV="1">
              <a:off x="9061450" y="2066925"/>
              <a:ext cx="50800" cy="85725"/>
            </a:xfrm>
            <a:prstGeom prst="line">
              <a:avLst/>
            </a:prstGeom>
            <a:noFill/>
            <a:ln w="17463"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6623907" y="1220724"/>
            <a:ext cx="634573" cy="457008"/>
            <a:chOff x="6248400" y="1246188"/>
            <a:chExt cx="346075" cy="249237"/>
          </a:xfrm>
        </p:grpSpPr>
        <p:sp>
          <p:nvSpPr>
            <p:cNvPr id="77" name="Freeform 57"/>
            <p:cNvSpPr>
              <a:spLocks/>
            </p:cNvSpPr>
            <p:nvPr/>
          </p:nvSpPr>
          <p:spPr bwMode="auto">
            <a:xfrm>
              <a:off x="6248400" y="1246188"/>
              <a:ext cx="346075" cy="180975"/>
            </a:xfrm>
            <a:custGeom>
              <a:avLst/>
              <a:gdLst>
                <a:gd name="T0" fmla="*/ 61 w 61"/>
                <a:gd name="T1" fmla="*/ 32 h 32"/>
                <a:gd name="T2" fmla="*/ 30 w 61"/>
                <a:gd name="T3" fmla="*/ 0 h 32"/>
                <a:gd name="T4" fmla="*/ 0 w 61"/>
                <a:gd name="T5" fmla="*/ 32 h 32"/>
                <a:gd name="T6" fmla="*/ 61 w 61"/>
                <a:gd name="T7" fmla="*/ 32 h 32"/>
              </a:gdLst>
              <a:ahLst/>
              <a:cxnLst>
                <a:cxn ang="0">
                  <a:pos x="T0" y="T1"/>
                </a:cxn>
                <a:cxn ang="0">
                  <a:pos x="T2" y="T3"/>
                </a:cxn>
                <a:cxn ang="0">
                  <a:pos x="T4" y="T5"/>
                </a:cxn>
                <a:cxn ang="0">
                  <a:pos x="T6" y="T7"/>
                </a:cxn>
              </a:cxnLst>
              <a:rect l="0" t="0" r="r" b="b"/>
              <a:pathLst>
                <a:path w="61" h="32">
                  <a:moveTo>
                    <a:pt x="61" y="32"/>
                  </a:moveTo>
                  <a:cubicBezTo>
                    <a:pt x="60" y="14"/>
                    <a:pt x="47" y="0"/>
                    <a:pt x="30" y="0"/>
                  </a:cubicBezTo>
                  <a:cubicBezTo>
                    <a:pt x="14" y="0"/>
                    <a:pt x="1" y="14"/>
                    <a:pt x="0" y="32"/>
                  </a:cubicBezTo>
                  <a:lnTo>
                    <a:pt x="61" y="32"/>
                  </a:lnTo>
                  <a:close/>
                </a:path>
              </a:pathLst>
            </a:cu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58"/>
            <p:cNvSpPr>
              <a:spLocks noChangeArrowheads="1"/>
            </p:cNvSpPr>
            <p:nvPr/>
          </p:nvSpPr>
          <p:spPr bwMode="auto">
            <a:xfrm>
              <a:off x="6384925" y="1296988"/>
              <a:ext cx="68263" cy="61912"/>
            </a:xfrm>
            <a:prstGeom prst="rect">
              <a:avLst/>
            </a:pr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59"/>
            <p:cNvSpPr>
              <a:spLocks noChangeArrowheads="1"/>
            </p:cNvSpPr>
            <p:nvPr/>
          </p:nvSpPr>
          <p:spPr bwMode="auto">
            <a:xfrm>
              <a:off x="6316662" y="1365251"/>
              <a:ext cx="68263" cy="61912"/>
            </a:xfrm>
            <a:prstGeom prst="rect">
              <a:avLst/>
            </a:pr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60"/>
            <p:cNvSpPr>
              <a:spLocks noChangeArrowheads="1"/>
            </p:cNvSpPr>
            <p:nvPr/>
          </p:nvSpPr>
          <p:spPr bwMode="auto">
            <a:xfrm>
              <a:off x="6384925" y="1365251"/>
              <a:ext cx="68263" cy="61912"/>
            </a:xfrm>
            <a:prstGeom prst="rect">
              <a:avLst/>
            </a:pr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61"/>
            <p:cNvSpPr>
              <a:spLocks noChangeArrowheads="1"/>
            </p:cNvSpPr>
            <p:nvPr/>
          </p:nvSpPr>
          <p:spPr bwMode="auto">
            <a:xfrm>
              <a:off x="6453187" y="1365251"/>
              <a:ext cx="66675" cy="61912"/>
            </a:xfrm>
            <a:prstGeom prst="rect">
              <a:avLst/>
            </a:pr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62"/>
            <p:cNvSpPr>
              <a:spLocks noChangeArrowheads="1"/>
            </p:cNvSpPr>
            <p:nvPr/>
          </p:nvSpPr>
          <p:spPr bwMode="auto">
            <a:xfrm>
              <a:off x="6248400" y="1427163"/>
              <a:ext cx="346075" cy="68262"/>
            </a:xfrm>
            <a:prstGeom prst="rect">
              <a:avLst/>
            </a:prstGeom>
            <a:noFill/>
            <a:ln w="17463"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298" y="4287387"/>
            <a:ext cx="364110" cy="427303"/>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315" y="4292990"/>
            <a:ext cx="364110" cy="427303"/>
          </a:xfrm>
          <a:prstGeom prst="rect">
            <a:avLst/>
          </a:prstGeom>
        </p:spPr>
      </p:pic>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005" y="4289855"/>
            <a:ext cx="364110" cy="427303"/>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022" y="4287387"/>
            <a:ext cx="364110" cy="427303"/>
          </a:xfrm>
          <a:prstGeom prst="rect">
            <a:avLst/>
          </a:prstGeom>
        </p:spPr>
      </p:pic>
      <p:sp>
        <p:nvSpPr>
          <p:cNvPr id="63" name="TextBox 62"/>
          <p:cNvSpPr txBox="1"/>
          <p:nvPr/>
        </p:nvSpPr>
        <p:spPr>
          <a:xfrm>
            <a:off x="2819400" y="3257550"/>
            <a:ext cx="821974" cy="253916"/>
          </a:xfrm>
          <a:prstGeom prst="rect">
            <a:avLst/>
          </a:prstGeom>
          <a:noFill/>
        </p:spPr>
        <p:txBody>
          <a:bodyPr wrap="square" rtlCol="0">
            <a:spAutoFit/>
          </a:bodyPr>
          <a:lstStyle/>
          <a:p>
            <a:r>
              <a:rPr lang="en-US" sz="1050" dirty="0" err="1">
                <a:latin typeface="Arial" panose="020B0604020202020204" pitchFamily="34" charset="0"/>
                <a:cs typeface="Arial" panose="020B0604020202020204" pitchFamily="34" charset="0"/>
              </a:rPr>
              <a:t>RunC</a:t>
            </a:r>
            <a:endParaRPr lang="en-US" sz="1050" dirty="0">
              <a:latin typeface="Arial" panose="020B0604020202020204" pitchFamily="34" charset="0"/>
              <a:cs typeface="Arial" panose="020B0604020202020204" pitchFamily="34" charset="0"/>
            </a:endParaRPr>
          </a:p>
        </p:txBody>
      </p:sp>
      <p:sp>
        <p:nvSpPr>
          <p:cNvPr id="84" name="TextBox 83"/>
          <p:cNvSpPr txBox="1"/>
          <p:nvPr/>
        </p:nvSpPr>
        <p:spPr>
          <a:xfrm>
            <a:off x="3962400" y="3562350"/>
            <a:ext cx="821974" cy="253916"/>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Notary</a:t>
            </a:r>
          </a:p>
        </p:txBody>
      </p:sp>
    </p:spTree>
    <p:extLst>
      <p:ext uri="{BB962C8B-B14F-4D97-AF65-F5344CB8AC3E}">
        <p14:creationId xmlns:p14="http://schemas.microsoft.com/office/powerpoint/2010/main" val="10998182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Wingdings" panose="05000000000000000000" pitchFamily="2" charset="2"/>
              <a:buChar char="§"/>
            </a:pPr>
            <a:r>
              <a:rPr lang="en-US" dirty="0"/>
              <a:t>Encapsulation of Dependencies</a:t>
            </a:r>
          </a:p>
          <a:p>
            <a:pPr lvl="1">
              <a:buFont typeface="Wingdings" panose="05000000000000000000" pitchFamily="2" charset="2"/>
              <a:buChar char="§"/>
            </a:pPr>
            <a:r>
              <a:rPr lang="en-US" dirty="0"/>
              <a:t>O/S packages &amp; Patches</a:t>
            </a:r>
          </a:p>
          <a:p>
            <a:pPr lvl="1">
              <a:buFont typeface="Wingdings" panose="05000000000000000000" pitchFamily="2" charset="2"/>
              <a:buChar char="§"/>
            </a:pPr>
            <a:r>
              <a:rPr lang="en-US" dirty="0"/>
              <a:t>Execution environment (e.g. Python 2.7)</a:t>
            </a:r>
          </a:p>
          <a:p>
            <a:pPr lvl="1">
              <a:buFont typeface="Wingdings" panose="05000000000000000000" pitchFamily="2" charset="2"/>
              <a:buChar char="§"/>
            </a:pPr>
            <a:r>
              <a:rPr lang="en-US" dirty="0"/>
              <a:t>Application Code &amp; Dependencies</a:t>
            </a:r>
          </a:p>
          <a:p>
            <a:pPr lvl="1">
              <a:buFont typeface="Wingdings" panose="05000000000000000000" pitchFamily="2" charset="2"/>
              <a:buChar char="§"/>
            </a:pPr>
            <a:endParaRPr lang="en-US" dirty="0"/>
          </a:p>
          <a:p>
            <a:pPr>
              <a:buFont typeface="Wingdings" panose="05000000000000000000" pitchFamily="2" charset="2"/>
              <a:buChar char="§"/>
            </a:pPr>
            <a:r>
              <a:rPr lang="en-US" dirty="0"/>
              <a:t>Process Isolation</a:t>
            </a:r>
          </a:p>
          <a:p>
            <a:pPr lvl="1">
              <a:buFont typeface="Wingdings" panose="05000000000000000000" pitchFamily="2" charset="2"/>
              <a:buChar char="§"/>
            </a:pPr>
            <a:r>
              <a:rPr lang="en-US" dirty="0"/>
              <a:t>Isolate the process from anything else running</a:t>
            </a:r>
          </a:p>
          <a:p>
            <a:pPr lvl="1">
              <a:buFont typeface="Wingdings" panose="05000000000000000000" pitchFamily="2" charset="2"/>
              <a:buChar char="§"/>
            </a:pPr>
            <a:endParaRPr lang="en-US" dirty="0"/>
          </a:p>
          <a:p>
            <a:pPr>
              <a:buFont typeface="Wingdings" panose="05000000000000000000" pitchFamily="2" charset="2"/>
              <a:buChar char="§"/>
            </a:pPr>
            <a:r>
              <a:rPr lang="en-US" dirty="0"/>
              <a:t>Faster, Lightweight virtualization</a:t>
            </a:r>
          </a:p>
          <a:p>
            <a:pPr lvl="1">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a:t>What do Containers provide?</a:t>
            </a:r>
          </a:p>
        </p:txBody>
      </p:sp>
    </p:spTree>
    <p:extLst>
      <p:ext uri="{BB962C8B-B14F-4D97-AF65-F5344CB8AC3E}">
        <p14:creationId xmlns:p14="http://schemas.microsoft.com/office/powerpoint/2010/main" val="1395002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ontainer-docker-blue-wh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143001"/>
            <a:ext cx="1795630" cy="1397000"/>
          </a:xfrm>
          <a:prstGeom prst="rect">
            <a:avLst/>
          </a:prstGeom>
        </p:spPr>
      </p:pic>
      <p:sp>
        <p:nvSpPr>
          <p:cNvPr id="4" name="Title 3"/>
          <p:cNvSpPr>
            <a:spLocks noGrp="1"/>
          </p:cNvSpPr>
          <p:nvPr>
            <p:ph type="title"/>
          </p:nvPr>
        </p:nvSpPr>
        <p:spPr/>
        <p:txBody>
          <a:bodyPr/>
          <a:lstStyle/>
          <a:p>
            <a:r>
              <a:rPr lang="en-US" dirty="0" err="1"/>
              <a:t>Docker</a:t>
            </a:r>
            <a:r>
              <a:rPr lang="en-US" dirty="0"/>
              <a:t> Landscape in Pictures</a:t>
            </a:r>
          </a:p>
        </p:txBody>
      </p:sp>
      <p:pic>
        <p:nvPicPr>
          <p:cNvPr id="5" name="Picture 4" descr="docker_logo_banner-614x2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00" y="3070712"/>
            <a:ext cx="3721100" cy="1272689"/>
          </a:xfrm>
          <a:prstGeom prst="rect">
            <a:avLst/>
          </a:prstGeom>
        </p:spPr>
      </p:pic>
      <p:pic>
        <p:nvPicPr>
          <p:cNvPr id="6" name="Picture 5" descr="Compo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005" y="685801"/>
            <a:ext cx="1793999" cy="1765808"/>
          </a:xfrm>
          <a:prstGeom prst="rect">
            <a:avLst/>
          </a:prstGeom>
        </p:spPr>
      </p:pic>
      <p:pic>
        <p:nvPicPr>
          <p:cNvPr id="7" name="Picture 6" descr="docker-machine-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00" y="3038855"/>
            <a:ext cx="1092200" cy="1300425"/>
          </a:xfrm>
          <a:prstGeom prst="rect">
            <a:avLst/>
          </a:prstGeom>
        </p:spPr>
      </p:pic>
      <p:pic>
        <p:nvPicPr>
          <p:cNvPr id="10" name="Picture 9" descr="docke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0100" y="2191372"/>
            <a:ext cx="1953172" cy="1110627"/>
          </a:xfrm>
          <a:prstGeom prst="rect">
            <a:avLst/>
          </a:prstGeom>
        </p:spPr>
      </p:pic>
      <p:cxnSp>
        <p:nvCxnSpPr>
          <p:cNvPr id="12" name="Straight Arrow Connector 11"/>
          <p:cNvCxnSpPr/>
          <p:nvPr/>
        </p:nvCxnSpPr>
        <p:spPr>
          <a:xfrm flipV="1">
            <a:off x="1536700" y="3149602"/>
            <a:ext cx="1943100" cy="7874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66904" y="3784600"/>
            <a:ext cx="2539999" cy="584776"/>
          </a:xfrm>
          <a:prstGeom prst="rect">
            <a:avLst/>
          </a:prstGeom>
          <a:noFill/>
        </p:spPr>
        <p:txBody>
          <a:bodyPr wrap="square" rtlCol="0">
            <a:spAutoFit/>
          </a:bodyPr>
          <a:lstStyle/>
          <a:p>
            <a:r>
              <a:rPr lang="en-US" sz="1600" i="1" dirty="0"/>
              <a:t>Machine provisions </a:t>
            </a:r>
            <a:r>
              <a:rPr lang="en-US" sz="1600" i="1" dirty="0" err="1"/>
              <a:t>Docker</a:t>
            </a:r>
            <a:r>
              <a:rPr lang="en-US" sz="1600" i="1" dirty="0"/>
              <a:t> Engines</a:t>
            </a:r>
          </a:p>
        </p:txBody>
      </p:sp>
      <p:cxnSp>
        <p:nvCxnSpPr>
          <p:cNvPr id="14" name="Straight Arrow Connector 13"/>
          <p:cNvCxnSpPr/>
          <p:nvPr/>
        </p:nvCxnSpPr>
        <p:spPr>
          <a:xfrm>
            <a:off x="1663700" y="1943101"/>
            <a:ext cx="1930400" cy="6350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00701" y="3594102"/>
            <a:ext cx="2019300" cy="830997"/>
          </a:xfrm>
          <a:prstGeom prst="rect">
            <a:avLst/>
          </a:prstGeom>
          <a:noFill/>
        </p:spPr>
        <p:txBody>
          <a:bodyPr wrap="square" rtlCol="0">
            <a:spAutoFit/>
          </a:bodyPr>
          <a:lstStyle/>
          <a:p>
            <a:r>
              <a:rPr lang="en-US" sz="1600" i="1" dirty="0"/>
              <a:t>Engines are clustered by </a:t>
            </a:r>
            <a:r>
              <a:rPr lang="en-US" sz="1600" i="1" dirty="0" err="1"/>
              <a:t>Docker</a:t>
            </a:r>
            <a:r>
              <a:rPr lang="en-US" sz="1600" i="1" dirty="0"/>
              <a:t> Swarm</a:t>
            </a:r>
          </a:p>
        </p:txBody>
      </p:sp>
      <p:cxnSp>
        <p:nvCxnSpPr>
          <p:cNvPr id="17" name="Straight Arrow Connector 16"/>
          <p:cNvCxnSpPr/>
          <p:nvPr/>
        </p:nvCxnSpPr>
        <p:spPr>
          <a:xfrm>
            <a:off x="8153400" y="2476501"/>
            <a:ext cx="12700" cy="6350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854700" y="2489201"/>
            <a:ext cx="2476500" cy="584776"/>
          </a:xfrm>
          <a:prstGeom prst="rect">
            <a:avLst/>
          </a:prstGeom>
          <a:noFill/>
        </p:spPr>
        <p:txBody>
          <a:bodyPr wrap="square" rtlCol="0">
            <a:spAutoFit/>
          </a:bodyPr>
          <a:lstStyle/>
          <a:p>
            <a:r>
              <a:rPr lang="en-US" sz="1600" i="1" dirty="0"/>
              <a:t>Compose orchestrates Container deployment</a:t>
            </a:r>
          </a:p>
        </p:txBody>
      </p:sp>
      <p:sp>
        <p:nvSpPr>
          <p:cNvPr id="19" name="TextBox 18"/>
          <p:cNvSpPr txBox="1"/>
          <p:nvPr/>
        </p:nvSpPr>
        <p:spPr>
          <a:xfrm>
            <a:off x="2413000" y="1651001"/>
            <a:ext cx="2108200" cy="584776"/>
          </a:xfrm>
          <a:prstGeom prst="rect">
            <a:avLst/>
          </a:prstGeom>
          <a:noFill/>
        </p:spPr>
        <p:txBody>
          <a:bodyPr wrap="square" rtlCol="0">
            <a:spAutoFit/>
          </a:bodyPr>
          <a:lstStyle/>
          <a:p>
            <a:r>
              <a:rPr lang="en-US" sz="1600" i="1" dirty="0"/>
              <a:t>Containers are run by </a:t>
            </a:r>
            <a:r>
              <a:rPr lang="en-US" sz="1600" i="1" dirty="0" err="1"/>
              <a:t>Docker</a:t>
            </a:r>
            <a:r>
              <a:rPr lang="en-US" sz="1600" i="1" dirty="0"/>
              <a:t> Engine</a:t>
            </a:r>
          </a:p>
        </p:txBody>
      </p:sp>
      <p:sp>
        <p:nvSpPr>
          <p:cNvPr id="24" name="TextBox 23"/>
          <p:cNvSpPr txBox="1"/>
          <p:nvPr/>
        </p:nvSpPr>
        <p:spPr>
          <a:xfrm>
            <a:off x="622300" y="4356100"/>
            <a:ext cx="2032000" cy="369332"/>
          </a:xfrm>
          <a:prstGeom prst="rect">
            <a:avLst/>
          </a:prstGeom>
          <a:noFill/>
        </p:spPr>
        <p:txBody>
          <a:bodyPr wrap="square" rtlCol="0">
            <a:spAutoFit/>
          </a:bodyPr>
          <a:lstStyle/>
          <a:p>
            <a:r>
              <a:rPr lang="en-US" b="1" dirty="0" err="1">
                <a:solidFill>
                  <a:schemeClr val="tx1">
                    <a:lumMod val="50000"/>
                    <a:lumOff val="50000"/>
                  </a:schemeClr>
                </a:solidFill>
              </a:rPr>
              <a:t>Docker</a:t>
            </a:r>
            <a:r>
              <a:rPr lang="en-US" b="1" dirty="0">
                <a:solidFill>
                  <a:schemeClr val="tx1">
                    <a:lumMod val="50000"/>
                    <a:lumOff val="50000"/>
                  </a:schemeClr>
                </a:solidFill>
              </a:rPr>
              <a:t> Machine</a:t>
            </a:r>
          </a:p>
        </p:txBody>
      </p:sp>
      <p:sp>
        <p:nvSpPr>
          <p:cNvPr id="25" name="TextBox 24"/>
          <p:cNvSpPr txBox="1"/>
          <p:nvPr/>
        </p:nvSpPr>
        <p:spPr>
          <a:xfrm>
            <a:off x="6362700" y="698500"/>
            <a:ext cx="2032000" cy="369332"/>
          </a:xfrm>
          <a:prstGeom prst="rect">
            <a:avLst/>
          </a:prstGeom>
          <a:noFill/>
        </p:spPr>
        <p:txBody>
          <a:bodyPr wrap="square" rtlCol="0">
            <a:spAutoFit/>
          </a:bodyPr>
          <a:lstStyle/>
          <a:p>
            <a:r>
              <a:rPr lang="en-US" b="1" dirty="0" err="1">
                <a:solidFill>
                  <a:schemeClr val="tx1">
                    <a:lumMod val="50000"/>
                    <a:lumOff val="50000"/>
                  </a:schemeClr>
                </a:solidFill>
              </a:rPr>
              <a:t>Docker</a:t>
            </a:r>
            <a:r>
              <a:rPr lang="en-US" b="1" dirty="0">
                <a:solidFill>
                  <a:schemeClr val="tx1">
                    <a:lumMod val="50000"/>
                    <a:lumOff val="50000"/>
                  </a:schemeClr>
                </a:solidFill>
              </a:rPr>
              <a:t> Compose</a:t>
            </a:r>
          </a:p>
        </p:txBody>
      </p:sp>
      <p:sp>
        <p:nvSpPr>
          <p:cNvPr id="26" name="TextBox 25"/>
          <p:cNvSpPr txBox="1"/>
          <p:nvPr/>
        </p:nvSpPr>
        <p:spPr>
          <a:xfrm>
            <a:off x="7112000" y="4356100"/>
            <a:ext cx="2032000" cy="369332"/>
          </a:xfrm>
          <a:prstGeom prst="rect">
            <a:avLst/>
          </a:prstGeom>
          <a:noFill/>
        </p:spPr>
        <p:txBody>
          <a:bodyPr wrap="square" rtlCol="0">
            <a:spAutoFit/>
          </a:bodyPr>
          <a:lstStyle/>
          <a:p>
            <a:r>
              <a:rPr lang="en-US" b="1" dirty="0" err="1">
                <a:solidFill>
                  <a:schemeClr val="tx1">
                    <a:lumMod val="50000"/>
                    <a:lumOff val="50000"/>
                  </a:schemeClr>
                </a:solidFill>
              </a:rPr>
              <a:t>Docker</a:t>
            </a:r>
            <a:r>
              <a:rPr lang="en-US" b="1" dirty="0">
                <a:solidFill>
                  <a:schemeClr val="tx1">
                    <a:lumMod val="50000"/>
                    <a:lumOff val="50000"/>
                  </a:schemeClr>
                </a:solidFill>
              </a:rPr>
              <a:t> Swarm</a:t>
            </a:r>
          </a:p>
        </p:txBody>
      </p:sp>
      <p:sp>
        <p:nvSpPr>
          <p:cNvPr id="27" name="TextBox 26"/>
          <p:cNvSpPr txBox="1"/>
          <p:nvPr/>
        </p:nvSpPr>
        <p:spPr>
          <a:xfrm>
            <a:off x="3543300" y="3390900"/>
            <a:ext cx="2032000" cy="369332"/>
          </a:xfrm>
          <a:prstGeom prst="rect">
            <a:avLst/>
          </a:prstGeom>
          <a:noFill/>
        </p:spPr>
        <p:txBody>
          <a:bodyPr wrap="square" rtlCol="0">
            <a:spAutoFit/>
          </a:bodyPr>
          <a:lstStyle/>
          <a:p>
            <a:r>
              <a:rPr lang="en-US" b="1" dirty="0" err="1">
                <a:solidFill>
                  <a:schemeClr val="tx1">
                    <a:lumMod val="50000"/>
                    <a:lumOff val="50000"/>
                  </a:schemeClr>
                </a:solidFill>
              </a:rPr>
              <a:t>Docker</a:t>
            </a:r>
            <a:r>
              <a:rPr lang="en-US" b="1" dirty="0">
                <a:solidFill>
                  <a:schemeClr val="tx1">
                    <a:lumMod val="50000"/>
                    <a:lumOff val="50000"/>
                  </a:schemeClr>
                </a:solidFill>
              </a:rPr>
              <a:t> Engine</a:t>
            </a:r>
          </a:p>
        </p:txBody>
      </p:sp>
      <p:sp>
        <p:nvSpPr>
          <p:cNvPr id="33" name="TextBox 32"/>
          <p:cNvSpPr txBox="1"/>
          <p:nvPr/>
        </p:nvSpPr>
        <p:spPr>
          <a:xfrm>
            <a:off x="152400" y="2336800"/>
            <a:ext cx="2032000" cy="369332"/>
          </a:xfrm>
          <a:prstGeom prst="rect">
            <a:avLst/>
          </a:prstGeom>
          <a:noFill/>
        </p:spPr>
        <p:txBody>
          <a:bodyPr wrap="square" rtlCol="0">
            <a:spAutoFit/>
          </a:bodyPr>
          <a:lstStyle/>
          <a:p>
            <a:r>
              <a:rPr lang="en-US" b="1" dirty="0">
                <a:solidFill>
                  <a:schemeClr val="tx1">
                    <a:lumMod val="50000"/>
                    <a:lumOff val="50000"/>
                  </a:schemeClr>
                </a:solidFill>
              </a:rPr>
              <a:t>Container</a:t>
            </a:r>
          </a:p>
        </p:txBody>
      </p:sp>
      <p:sp>
        <p:nvSpPr>
          <p:cNvPr id="34" name="TextBox 33"/>
          <p:cNvSpPr txBox="1"/>
          <p:nvPr/>
        </p:nvSpPr>
        <p:spPr>
          <a:xfrm>
            <a:off x="0" y="863600"/>
            <a:ext cx="2641600" cy="584776"/>
          </a:xfrm>
          <a:prstGeom prst="rect">
            <a:avLst/>
          </a:prstGeom>
          <a:noFill/>
        </p:spPr>
        <p:txBody>
          <a:bodyPr wrap="square" rtlCol="0">
            <a:spAutoFit/>
          </a:bodyPr>
          <a:lstStyle/>
          <a:p>
            <a:r>
              <a:rPr lang="en-US" sz="1600" i="1" dirty="0"/>
              <a:t>Containers encapsulates your code, dependencies</a:t>
            </a:r>
            <a:r>
              <a:rPr lang="is-IS" sz="1600" i="1" dirty="0"/>
              <a:t>…</a:t>
            </a:r>
            <a:endParaRPr lang="en-US" sz="1600" i="1" dirty="0"/>
          </a:p>
        </p:txBody>
      </p:sp>
      <p:cxnSp>
        <p:nvCxnSpPr>
          <p:cNvPr id="35" name="Straight Arrow Connector 34"/>
          <p:cNvCxnSpPr/>
          <p:nvPr/>
        </p:nvCxnSpPr>
        <p:spPr>
          <a:xfrm>
            <a:off x="5194300" y="3136900"/>
            <a:ext cx="2362200" cy="6477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524500" y="1917700"/>
            <a:ext cx="2070100" cy="6350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4937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a:solidFill>
                  <a:schemeClr val="bg1"/>
                </a:solidFill>
                <a:latin typeface="Arial"/>
                <a:cs typeface="Arial"/>
              </a:rPr>
              <a:t>Databases and Containers</a:t>
            </a:r>
          </a:p>
        </p:txBody>
      </p:sp>
    </p:spTree>
    <p:extLst>
      <p:ext uri="{BB962C8B-B14F-4D97-AF65-F5344CB8AC3E}">
        <p14:creationId xmlns:p14="http://schemas.microsoft.com/office/powerpoint/2010/main" val="2479553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stretch>
            <a:fillRect/>
          </a:stretch>
        </p:blipFill>
        <p:spPr>
          <a:xfrm>
            <a:off x="4054394" y="4027397"/>
            <a:ext cx="782973" cy="783177"/>
          </a:xfrm>
          <a:prstGeom prst="rect">
            <a:avLst/>
          </a:prstGeom>
        </p:spPr>
      </p:pic>
      <p:sp>
        <p:nvSpPr>
          <p:cNvPr id="2" name="Title 1"/>
          <p:cNvSpPr>
            <a:spLocks noGrp="1"/>
          </p:cNvSpPr>
          <p:nvPr>
            <p:ph type="title"/>
          </p:nvPr>
        </p:nvSpPr>
        <p:spPr/>
        <p:txBody>
          <a:bodyPr>
            <a:normAutofit/>
          </a:bodyPr>
          <a:lstStyle/>
          <a:p>
            <a:r>
              <a:rPr lang="en-US" dirty="0"/>
              <a:t>Existing Deployment Models Are Broken</a:t>
            </a:r>
          </a:p>
        </p:txBody>
      </p:sp>
      <p:sp>
        <p:nvSpPr>
          <p:cNvPr id="5" name="Slide Number Placeholder 4"/>
          <p:cNvSpPr>
            <a:spLocks noGrp="1"/>
          </p:cNvSpPr>
          <p:nvPr>
            <p:ph type="sldNum" sz="quarter" idx="4294967295"/>
          </p:nvPr>
        </p:nvSpPr>
        <p:spPr>
          <a:xfrm>
            <a:off x="0" y="4914900"/>
            <a:ext cx="2133600" cy="228600"/>
          </a:xfrm>
          <a:prstGeom prst="rect">
            <a:avLst/>
          </a:prstGeom>
        </p:spPr>
        <p:txBody>
          <a:bodyPr lIns="91438" tIns="45719" rIns="91438" bIns="45719"/>
          <a:lstStyle/>
          <a:p>
            <a:fld id="{04D98EA2-C801-4A80-A471-17AF5878F66D}" type="slidenum">
              <a:rPr lang="en-US" smtClean="0">
                <a:solidFill>
                  <a:prstClr val="white">
                    <a:lumMod val="75000"/>
                  </a:prstClr>
                </a:solidFill>
              </a:rPr>
              <a:pPr/>
              <a:t>3</a:t>
            </a:fld>
            <a:endParaRPr lang="en-US" dirty="0">
              <a:solidFill>
                <a:prstClr val="white">
                  <a:lumMod val="75000"/>
                </a:prstClr>
              </a:solidFill>
            </a:endParaRPr>
          </a:p>
        </p:txBody>
      </p:sp>
      <p:pic>
        <p:nvPicPr>
          <p:cNvPr id="27" name="Picture 26"/>
          <p:cNvPicPr>
            <a:picLocks noChangeAspect="1"/>
          </p:cNvPicPr>
          <p:nvPr/>
        </p:nvPicPr>
        <p:blipFill>
          <a:blip r:embed="rId3"/>
          <a:stretch>
            <a:fillRect/>
          </a:stretch>
        </p:blipFill>
        <p:spPr>
          <a:xfrm>
            <a:off x="1307345" y="4075121"/>
            <a:ext cx="782973" cy="783177"/>
          </a:xfrm>
          <a:prstGeom prst="rect">
            <a:avLst/>
          </a:prstGeom>
        </p:spPr>
      </p:pic>
      <p:sp>
        <p:nvSpPr>
          <p:cNvPr id="31" name="Rectangle 30"/>
          <p:cNvSpPr/>
          <p:nvPr/>
        </p:nvSpPr>
        <p:spPr>
          <a:xfrm>
            <a:off x="1906764" y="4322496"/>
            <a:ext cx="1443090" cy="338552"/>
          </a:xfrm>
          <a:prstGeom prst="rect">
            <a:avLst/>
          </a:prstGeom>
        </p:spPr>
        <p:txBody>
          <a:bodyPr wrap="square" lIns="91438" tIns="45719" rIns="91438" bIns="45719">
            <a:spAutoFit/>
          </a:bodyPr>
          <a:lstStyle/>
          <a:p>
            <a:pPr algn="ctr"/>
            <a:r>
              <a:rPr lang="en-US" sz="1600" b="1" dirty="0">
                <a:solidFill>
                  <a:prstClr val="black"/>
                </a:solidFill>
              </a:rPr>
              <a:t>Developer</a:t>
            </a:r>
          </a:p>
        </p:txBody>
      </p:sp>
      <p:pic>
        <p:nvPicPr>
          <p:cNvPr id="32" name="Picture 31"/>
          <p:cNvPicPr>
            <a:picLocks noChangeAspect="1"/>
          </p:cNvPicPr>
          <p:nvPr/>
        </p:nvPicPr>
        <p:blipFill>
          <a:blip r:embed="rId4"/>
          <a:stretch>
            <a:fillRect/>
          </a:stretch>
        </p:blipFill>
        <p:spPr>
          <a:xfrm>
            <a:off x="4226255" y="3328014"/>
            <a:ext cx="405682" cy="559330"/>
          </a:xfrm>
          <a:prstGeom prst="rect">
            <a:avLst/>
          </a:prstGeom>
        </p:spPr>
      </p:pic>
      <p:cxnSp>
        <p:nvCxnSpPr>
          <p:cNvPr id="35" name="Straight Arrow Connector 34"/>
          <p:cNvCxnSpPr/>
          <p:nvPr/>
        </p:nvCxnSpPr>
        <p:spPr>
          <a:xfrm flipH="1">
            <a:off x="2187712" y="2391022"/>
            <a:ext cx="1737107" cy="114399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068435" y="2271789"/>
            <a:ext cx="1802504" cy="1147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37" name="Picture 36"/>
          <p:cNvPicPr>
            <a:picLocks noChangeAspect="1"/>
          </p:cNvPicPr>
          <p:nvPr/>
        </p:nvPicPr>
        <p:blipFill>
          <a:blip r:embed="rId5"/>
          <a:stretch>
            <a:fillRect/>
          </a:stretch>
        </p:blipFill>
        <p:spPr>
          <a:xfrm>
            <a:off x="1288209" y="1926127"/>
            <a:ext cx="792926" cy="792926"/>
          </a:xfrm>
          <a:prstGeom prst="rect">
            <a:avLst/>
          </a:prstGeom>
        </p:spPr>
      </p:pic>
      <p:sp>
        <p:nvSpPr>
          <p:cNvPr id="38" name="Rectangle 37"/>
          <p:cNvSpPr/>
          <p:nvPr/>
        </p:nvSpPr>
        <p:spPr>
          <a:xfrm>
            <a:off x="641513" y="2115075"/>
            <a:ext cx="657489" cy="430885"/>
          </a:xfrm>
          <a:prstGeom prst="rect">
            <a:avLst/>
          </a:prstGeom>
        </p:spPr>
        <p:txBody>
          <a:bodyPr wrap="square" lIns="91438" tIns="45719" rIns="91438" bIns="45719">
            <a:spAutoFit/>
          </a:bodyPr>
          <a:lstStyle/>
          <a:p>
            <a:pPr algn="ctr"/>
            <a:r>
              <a:rPr lang="en-US" sz="1100" dirty="0">
                <a:solidFill>
                  <a:prstClr val="black"/>
                </a:solidFill>
              </a:rPr>
              <a:t>Version</a:t>
            </a:r>
            <a:br>
              <a:rPr lang="en-US" sz="1100" dirty="0">
                <a:solidFill>
                  <a:prstClr val="black"/>
                </a:solidFill>
              </a:rPr>
            </a:br>
            <a:r>
              <a:rPr lang="en-US" sz="1100" dirty="0">
                <a:solidFill>
                  <a:prstClr val="black"/>
                </a:solidFill>
              </a:rPr>
              <a:t>control</a:t>
            </a:r>
          </a:p>
        </p:txBody>
      </p:sp>
      <p:cxnSp>
        <p:nvCxnSpPr>
          <p:cNvPr id="39" name="Straight Arrow Connector 38"/>
          <p:cNvCxnSpPr/>
          <p:nvPr/>
        </p:nvCxnSpPr>
        <p:spPr>
          <a:xfrm flipH="1" flipV="1">
            <a:off x="1671976" y="2668254"/>
            <a:ext cx="5331" cy="8388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4754551" y="2237075"/>
            <a:ext cx="1503306" cy="9429"/>
          </a:xfrm>
          <a:prstGeom prst="straightConnector1">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1371182" y="3584547"/>
            <a:ext cx="683265" cy="459352"/>
            <a:chOff x="1676400" y="9809163"/>
            <a:chExt cx="1930400" cy="1366837"/>
          </a:xfrm>
          <a:solidFill>
            <a:schemeClr val="accent2"/>
          </a:solidFill>
        </p:grpSpPr>
        <p:sp>
          <p:nvSpPr>
            <p:cNvPr id="45" name="Freeform 5"/>
            <p:cNvSpPr>
              <a:spLocks noEditPoints="1"/>
            </p:cNvSpPr>
            <p:nvPr/>
          </p:nvSpPr>
          <p:spPr bwMode="auto">
            <a:xfrm>
              <a:off x="1816100" y="9809163"/>
              <a:ext cx="1651000" cy="987425"/>
            </a:xfrm>
            <a:custGeom>
              <a:avLst/>
              <a:gdLst>
                <a:gd name="T0" fmla="*/ 258 w 9359"/>
                <a:gd name="T1" fmla="*/ 0 h 5595"/>
                <a:gd name="T2" fmla="*/ 205 w 9359"/>
                <a:gd name="T3" fmla="*/ 9 h 5595"/>
                <a:gd name="T4" fmla="*/ 143 w 9359"/>
                <a:gd name="T5" fmla="*/ 33 h 5595"/>
                <a:gd name="T6" fmla="*/ 63 w 9359"/>
                <a:gd name="T7" fmla="*/ 99 h 5595"/>
                <a:gd name="T8" fmla="*/ 17 w 9359"/>
                <a:gd name="T9" fmla="*/ 179 h 5595"/>
                <a:gd name="T10" fmla="*/ 3 w 9359"/>
                <a:gd name="T11" fmla="*/ 230 h 5595"/>
                <a:gd name="T12" fmla="*/ 0 w 9359"/>
                <a:gd name="T13" fmla="*/ 5323 h 5595"/>
                <a:gd name="T14" fmla="*/ 3 w 9359"/>
                <a:gd name="T15" fmla="*/ 5364 h 5595"/>
                <a:gd name="T16" fmla="*/ 17 w 9359"/>
                <a:gd name="T17" fmla="*/ 5416 h 5595"/>
                <a:gd name="T18" fmla="*/ 63 w 9359"/>
                <a:gd name="T19" fmla="*/ 5496 h 5595"/>
                <a:gd name="T20" fmla="*/ 143 w 9359"/>
                <a:gd name="T21" fmla="*/ 5562 h 5595"/>
                <a:gd name="T22" fmla="*/ 205 w 9359"/>
                <a:gd name="T23" fmla="*/ 5586 h 5595"/>
                <a:gd name="T24" fmla="*/ 258 w 9359"/>
                <a:gd name="T25" fmla="*/ 5595 h 5595"/>
                <a:gd name="T26" fmla="*/ 9102 w 9359"/>
                <a:gd name="T27" fmla="*/ 5595 h 5595"/>
                <a:gd name="T28" fmla="*/ 9155 w 9359"/>
                <a:gd name="T29" fmla="*/ 5586 h 5595"/>
                <a:gd name="T30" fmla="*/ 9217 w 9359"/>
                <a:gd name="T31" fmla="*/ 5562 h 5595"/>
                <a:gd name="T32" fmla="*/ 9297 w 9359"/>
                <a:gd name="T33" fmla="*/ 5496 h 5595"/>
                <a:gd name="T34" fmla="*/ 9338 w 9359"/>
                <a:gd name="T35" fmla="*/ 5429 h 5595"/>
                <a:gd name="T36" fmla="*/ 9353 w 9359"/>
                <a:gd name="T37" fmla="*/ 5377 h 5595"/>
                <a:gd name="T38" fmla="*/ 9359 w 9359"/>
                <a:gd name="T39" fmla="*/ 5323 h 5595"/>
                <a:gd name="T40" fmla="*/ 9358 w 9359"/>
                <a:gd name="T41" fmla="*/ 244 h 5595"/>
                <a:gd name="T42" fmla="*/ 9347 w 9359"/>
                <a:gd name="T43" fmla="*/ 192 h 5595"/>
                <a:gd name="T44" fmla="*/ 9327 w 9359"/>
                <a:gd name="T45" fmla="*/ 142 h 5595"/>
                <a:gd name="T46" fmla="*/ 9260 w 9359"/>
                <a:gd name="T47" fmla="*/ 62 h 5595"/>
                <a:gd name="T48" fmla="*/ 9181 w 9359"/>
                <a:gd name="T49" fmla="*/ 16 h 5595"/>
                <a:gd name="T50" fmla="*/ 9129 w 9359"/>
                <a:gd name="T51" fmla="*/ 3 h 5595"/>
                <a:gd name="T52" fmla="*/ 9088 w 9359"/>
                <a:gd name="T53" fmla="*/ 0 h 5595"/>
                <a:gd name="T54" fmla="*/ 4706 w 9359"/>
                <a:gd name="T55" fmla="*/ 61 h 5595"/>
                <a:gd name="T56" fmla="*/ 4753 w 9359"/>
                <a:gd name="T57" fmla="*/ 81 h 5595"/>
                <a:gd name="T58" fmla="*/ 4788 w 9359"/>
                <a:gd name="T59" fmla="*/ 116 h 5595"/>
                <a:gd name="T60" fmla="*/ 4808 w 9359"/>
                <a:gd name="T61" fmla="*/ 164 h 5595"/>
                <a:gd name="T62" fmla="*/ 4810 w 9359"/>
                <a:gd name="T63" fmla="*/ 203 h 5595"/>
                <a:gd name="T64" fmla="*/ 4795 w 9359"/>
                <a:gd name="T65" fmla="*/ 252 h 5595"/>
                <a:gd name="T66" fmla="*/ 4763 w 9359"/>
                <a:gd name="T67" fmla="*/ 291 h 5595"/>
                <a:gd name="T68" fmla="*/ 4719 w 9359"/>
                <a:gd name="T69" fmla="*/ 314 h 5595"/>
                <a:gd name="T70" fmla="*/ 4679 w 9359"/>
                <a:gd name="T71" fmla="*/ 321 h 5595"/>
                <a:gd name="T72" fmla="*/ 4629 w 9359"/>
                <a:gd name="T73" fmla="*/ 310 h 5595"/>
                <a:gd name="T74" fmla="*/ 4587 w 9359"/>
                <a:gd name="T75" fmla="*/ 282 h 5595"/>
                <a:gd name="T76" fmla="*/ 4559 w 9359"/>
                <a:gd name="T77" fmla="*/ 241 h 5595"/>
                <a:gd name="T78" fmla="*/ 4549 w 9359"/>
                <a:gd name="T79" fmla="*/ 189 h 5595"/>
                <a:gd name="T80" fmla="*/ 4555 w 9359"/>
                <a:gd name="T81" fmla="*/ 151 h 5595"/>
                <a:gd name="T82" fmla="*/ 4579 w 9359"/>
                <a:gd name="T83" fmla="*/ 107 h 5595"/>
                <a:gd name="T84" fmla="*/ 4617 w 9359"/>
                <a:gd name="T85" fmla="*/ 74 h 5595"/>
                <a:gd name="T86" fmla="*/ 4667 w 9359"/>
                <a:gd name="T87" fmla="*/ 59 h 5595"/>
                <a:gd name="T88" fmla="*/ 8981 w 9359"/>
                <a:gd name="T89" fmla="*/ 5119 h 5595"/>
                <a:gd name="T90" fmla="*/ 8974 w 9359"/>
                <a:gd name="T91" fmla="*/ 5158 h 5595"/>
                <a:gd name="T92" fmla="*/ 8953 w 9359"/>
                <a:gd name="T93" fmla="*/ 5188 h 5595"/>
                <a:gd name="T94" fmla="*/ 8922 w 9359"/>
                <a:gd name="T95" fmla="*/ 5209 h 5595"/>
                <a:gd name="T96" fmla="*/ 8884 w 9359"/>
                <a:gd name="T97" fmla="*/ 5217 h 5595"/>
                <a:gd name="T98" fmla="*/ 456 w 9359"/>
                <a:gd name="T99" fmla="*/ 5215 h 5595"/>
                <a:gd name="T100" fmla="*/ 421 w 9359"/>
                <a:gd name="T101" fmla="*/ 5200 h 5595"/>
                <a:gd name="T102" fmla="*/ 395 w 9359"/>
                <a:gd name="T103" fmla="*/ 5174 h 5595"/>
                <a:gd name="T104" fmla="*/ 380 w 9359"/>
                <a:gd name="T105" fmla="*/ 5139 h 5595"/>
                <a:gd name="T106" fmla="*/ 379 w 9359"/>
                <a:gd name="T107" fmla="*/ 476 h 5595"/>
                <a:gd name="T108" fmla="*/ 386 w 9359"/>
                <a:gd name="T109" fmla="*/ 438 h 5595"/>
                <a:gd name="T110" fmla="*/ 407 w 9359"/>
                <a:gd name="T111" fmla="*/ 407 h 5595"/>
                <a:gd name="T112" fmla="*/ 438 w 9359"/>
                <a:gd name="T113" fmla="*/ 385 h 5595"/>
                <a:gd name="T114" fmla="*/ 476 w 9359"/>
                <a:gd name="T115" fmla="*/ 378 h 5595"/>
                <a:gd name="T116" fmla="*/ 8904 w 9359"/>
                <a:gd name="T117" fmla="*/ 380 h 5595"/>
                <a:gd name="T118" fmla="*/ 8938 w 9359"/>
                <a:gd name="T119" fmla="*/ 395 h 5595"/>
                <a:gd name="T120" fmla="*/ 8965 w 9359"/>
                <a:gd name="T121" fmla="*/ 421 h 5595"/>
                <a:gd name="T122" fmla="*/ 8979 w 9359"/>
                <a:gd name="T123" fmla="*/ 456 h 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9" h="5595">
                  <a:moveTo>
                    <a:pt x="9088" y="0"/>
                  </a:moveTo>
                  <a:lnTo>
                    <a:pt x="272" y="0"/>
                  </a:lnTo>
                  <a:lnTo>
                    <a:pt x="272" y="0"/>
                  </a:lnTo>
                  <a:lnTo>
                    <a:pt x="258" y="0"/>
                  </a:lnTo>
                  <a:lnTo>
                    <a:pt x="244" y="1"/>
                  </a:lnTo>
                  <a:lnTo>
                    <a:pt x="231" y="3"/>
                  </a:lnTo>
                  <a:lnTo>
                    <a:pt x="217" y="5"/>
                  </a:lnTo>
                  <a:lnTo>
                    <a:pt x="205" y="9"/>
                  </a:lnTo>
                  <a:lnTo>
                    <a:pt x="192" y="12"/>
                  </a:lnTo>
                  <a:lnTo>
                    <a:pt x="179" y="16"/>
                  </a:lnTo>
                  <a:lnTo>
                    <a:pt x="167" y="22"/>
                  </a:lnTo>
                  <a:lnTo>
                    <a:pt x="143" y="33"/>
                  </a:lnTo>
                  <a:lnTo>
                    <a:pt x="121" y="46"/>
                  </a:lnTo>
                  <a:lnTo>
                    <a:pt x="99" y="62"/>
                  </a:lnTo>
                  <a:lnTo>
                    <a:pt x="80" y="80"/>
                  </a:lnTo>
                  <a:lnTo>
                    <a:pt x="63" y="99"/>
                  </a:lnTo>
                  <a:lnTo>
                    <a:pt x="47" y="119"/>
                  </a:lnTo>
                  <a:lnTo>
                    <a:pt x="33" y="142"/>
                  </a:lnTo>
                  <a:lnTo>
                    <a:pt x="22" y="166"/>
                  </a:lnTo>
                  <a:lnTo>
                    <a:pt x="17" y="179"/>
                  </a:lnTo>
                  <a:lnTo>
                    <a:pt x="13" y="192"/>
                  </a:lnTo>
                  <a:lnTo>
                    <a:pt x="9" y="204"/>
                  </a:lnTo>
                  <a:lnTo>
                    <a:pt x="7" y="217"/>
                  </a:lnTo>
                  <a:lnTo>
                    <a:pt x="3" y="230"/>
                  </a:lnTo>
                  <a:lnTo>
                    <a:pt x="2" y="244"/>
                  </a:lnTo>
                  <a:lnTo>
                    <a:pt x="1" y="258"/>
                  </a:lnTo>
                  <a:lnTo>
                    <a:pt x="0" y="272"/>
                  </a:lnTo>
                  <a:lnTo>
                    <a:pt x="0" y="5323"/>
                  </a:lnTo>
                  <a:lnTo>
                    <a:pt x="0" y="5323"/>
                  </a:lnTo>
                  <a:lnTo>
                    <a:pt x="1" y="5337"/>
                  </a:lnTo>
                  <a:lnTo>
                    <a:pt x="2" y="5350"/>
                  </a:lnTo>
                  <a:lnTo>
                    <a:pt x="3" y="5364"/>
                  </a:lnTo>
                  <a:lnTo>
                    <a:pt x="7" y="5377"/>
                  </a:lnTo>
                  <a:lnTo>
                    <a:pt x="9" y="5391"/>
                  </a:lnTo>
                  <a:lnTo>
                    <a:pt x="13" y="5404"/>
                  </a:lnTo>
                  <a:lnTo>
                    <a:pt x="17" y="5416"/>
                  </a:lnTo>
                  <a:lnTo>
                    <a:pt x="22" y="5429"/>
                  </a:lnTo>
                  <a:lnTo>
                    <a:pt x="33" y="5453"/>
                  </a:lnTo>
                  <a:lnTo>
                    <a:pt x="47" y="5475"/>
                  </a:lnTo>
                  <a:lnTo>
                    <a:pt x="63" y="5496"/>
                  </a:lnTo>
                  <a:lnTo>
                    <a:pt x="80" y="5515"/>
                  </a:lnTo>
                  <a:lnTo>
                    <a:pt x="99" y="5532"/>
                  </a:lnTo>
                  <a:lnTo>
                    <a:pt x="121" y="5548"/>
                  </a:lnTo>
                  <a:lnTo>
                    <a:pt x="143" y="5562"/>
                  </a:lnTo>
                  <a:lnTo>
                    <a:pt x="167" y="5573"/>
                  </a:lnTo>
                  <a:lnTo>
                    <a:pt x="179" y="5579"/>
                  </a:lnTo>
                  <a:lnTo>
                    <a:pt x="192" y="5583"/>
                  </a:lnTo>
                  <a:lnTo>
                    <a:pt x="205" y="5586"/>
                  </a:lnTo>
                  <a:lnTo>
                    <a:pt x="217" y="5589"/>
                  </a:lnTo>
                  <a:lnTo>
                    <a:pt x="231" y="5591"/>
                  </a:lnTo>
                  <a:lnTo>
                    <a:pt x="244" y="5594"/>
                  </a:lnTo>
                  <a:lnTo>
                    <a:pt x="258" y="5595"/>
                  </a:lnTo>
                  <a:lnTo>
                    <a:pt x="272" y="5595"/>
                  </a:lnTo>
                  <a:lnTo>
                    <a:pt x="9088" y="5595"/>
                  </a:lnTo>
                  <a:lnTo>
                    <a:pt x="9088" y="5595"/>
                  </a:lnTo>
                  <a:lnTo>
                    <a:pt x="9102" y="5595"/>
                  </a:lnTo>
                  <a:lnTo>
                    <a:pt x="9116" y="5594"/>
                  </a:lnTo>
                  <a:lnTo>
                    <a:pt x="9129" y="5591"/>
                  </a:lnTo>
                  <a:lnTo>
                    <a:pt x="9143" y="5589"/>
                  </a:lnTo>
                  <a:lnTo>
                    <a:pt x="9155" y="5586"/>
                  </a:lnTo>
                  <a:lnTo>
                    <a:pt x="9168" y="5583"/>
                  </a:lnTo>
                  <a:lnTo>
                    <a:pt x="9181" y="5579"/>
                  </a:lnTo>
                  <a:lnTo>
                    <a:pt x="9193" y="5573"/>
                  </a:lnTo>
                  <a:lnTo>
                    <a:pt x="9217" y="5562"/>
                  </a:lnTo>
                  <a:lnTo>
                    <a:pt x="9239" y="5548"/>
                  </a:lnTo>
                  <a:lnTo>
                    <a:pt x="9260" y="5532"/>
                  </a:lnTo>
                  <a:lnTo>
                    <a:pt x="9279" y="5515"/>
                  </a:lnTo>
                  <a:lnTo>
                    <a:pt x="9297" y="5496"/>
                  </a:lnTo>
                  <a:lnTo>
                    <a:pt x="9313" y="5475"/>
                  </a:lnTo>
                  <a:lnTo>
                    <a:pt x="9327" y="5453"/>
                  </a:lnTo>
                  <a:lnTo>
                    <a:pt x="9332" y="5441"/>
                  </a:lnTo>
                  <a:lnTo>
                    <a:pt x="9338" y="5429"/>
                  </a:lnTo>
                  <a:lnTo>
                    <a:pt x="9343" y="5416"/>
                  </a:lnTo>
                  <a:lnTo>
                    <a:pt x="9347" y="5404"/>
                  </a:lnTo>
                  <a:lnTo>
                    <a:pt x="9350" y="5391"/>
                  </a:lnTo>
                  <a:lnTo>
                    <a:pt x="9353" y="5377"/>
                  </a:lnTo>
                  <a:lnTo>
                    <a:pt x="9356" y="5364"/>
                  </a:lnTo>
                  <a:lnTo>
                    <a:pt x="9358" y="5350"/>
                  </a:lnTo>
                  <a:lnTo>
                    <a:pt x="9359" y="5337"/>
                  </a:lnTo>
                  <a:lnTo>
                    <a:pt x="9359" y="5323"/>
                  </a:lnTo>
                  <a:lnTo>
                    <a:pt x="9359" y="272"/>
                  </a:lnTo>
                  <a:lnTo>
                    <a:pt x="9359" y="272"/>
                  </a:lnTo>
                  <a:lnTo>
                    <a:pt x="9359" y="258"/>
                  </a:lnTo>
                  <a:lnTo>
                    <a:pt x="9358" y="244"/>
                  </a:lnTo>
                  <a:lnTo>
                    <a:pt x="9356" y="230"/>
                  </a:lnTo>
                  <a:lnTo>
                    <a:pt x="9353" y="217"/>
                  </a:lnTo>
                  <a:lnTo>
                    <a:pt x="9350" y="204"/>
                  </a:lnTo>
                  <a:lnTo>
                    <a:pt x="9347" y="192"/>
                  </a:lnTo>
                  <a:lnTo>
                    <a:pt x="9343" y="179"/>
                  </a:lnTo>
                  <a:lnTo>
                    <a:pt x="9338" y="166"/>
                  </a:lnTo>
                  <a:lnTo>
                    <a:pt x="9332" y="154"/>
                  </a:lnTo>
                  <a:lnTo>
                    <a:pt x="9327" y="142"/>
                  </a:lnTo>
                  <a:lnTo>
                    <a:pt x="9313" y="119"/>
                  </a:lnTo>
                  <a:lnTo>
                    <a:pt x="9297" y="99"/>
                  </a:lnTo>
                  <a:lnTo>
                    <a:pt x="9279" y="80"/>
                  </a:lnTo>
                  <a:lnTo>
                    <a:pt x="9260" y="62"/>
                  </a:lnTo>
                  <a:lnTo>
                    <a:pt x="9239" y="46"/>
                  </a:lnTo>
                  <a:lnTo>
                    <a:pt x="9217" y="33"/>
                  </a:lnTo>
                  <a:lnTo>
                    <a:pt x="9193" y="22"/>
                  </a:lnTo>
                  <a:lnTo>
                    <a:pt x="9181" y="16"/>
                  </a:lnTo>
                  <a:lnTo>
                    <a:pt x="9168" y="12"/>
                  </a:lnTo>
                  <a:lnTo>
                    <a:pt x="9155" y="9"/>
                  </a:lnTo>
                  <a:lnTo>
                    <a:pt x="9143" y="5"/>
                  </a:lnTo>
                  <a:lnTo>
                    <a:pt x="9129" y="3"/>
                  </a:lnTo>
                  <a:lnTo>
                    <a:pt x="9116" y="1"/>
                  </a:lnTo>
                  <a:lnTo>
                    <a:pt x="9102" y="0"/>
                  </a:lnTo>
                  <a:lnTo>
                    <a:pt x="9088" y="0"/>
                  </a:lnTo>
                  <a:lnTo>
                    <a:pt x="9088" y="0"/>
                  </a:lnTo>
                  <a:close/>
                  <a:moveTo>
                    <a:pt x="4679" y="59"/>
                  </a:moveTo>
                  <a:lnTo>
                    <a:pt x="4679" y="59"/>
                  </a:lnTo>
                  <a:lnTo>
                    <a:pt x="4693" y="59"/>
                  </a:lnTo>
                  <a:lnTo>
                    <a:pt x="4706" y="61"/>
                  </a:lnTo>
                  <a:lnTo>
                    <a:pt x="4719" y="65"/>
                  </a:lnTo>
                  <a:lnTo>
                    <a:pt x="4731" y="69"/>
                  </a:lnTo>
                  <a:lnTo>
                    <a:pt x="4742" y="74"/>
                  </a:lnTo>
                  <a:lnTo>
                    <a:pt x="4753" y="81"/>
                  </a:lnTo>
                  <a:lnTo>
                    <a:pt x="4763" y="88"/>
                  </a:lnTo>
                  <a:lnTo>
                    <a:pt x="4772" y="97"/>
                  </a:lnTo>
                  <a:lnTo>
                    <a:pt x="4781" y="107"/>
                  </a:lnTo>
                  <a:lnTo>
                    <a:pt x="4788" y="116"/>
                  </a:lnTo>
                  <a:lnTo>
                    <a:pt x="4795" y="127"/>
                  </a:lnTo>
                  <a:lnTo>
                    <a:pt x="4800" y="139"/>
                  </a:lnTo>
                  <a:lnTo>
                    <a:pt x="4804" y="151"/>
                  </a:lnTo>
                  <a:lnTo>
                    <a:pt x="4808" y="164"/>
                  </a:lnTo>
                  <a:lnTo>
                    <a:pt x="4810" y="176"/>
                  </a:lnTo>
                  <a:lnTo>
                    <a:pt x="4811" y="189"/>
                  </a:lnTo>
                  <a:lnTo>
                    <a:pt x="4811" y="189"/>
                  </a:lnTo>
                  <a:lnTo>
                    <a:pt x="4810" y="203"/>
                  </a:lnTo>
                  <a:lnTo>
                    <a:pt x="4808" y="216"/>
                  </a:lnTo>
                  <a:lnTo>
                    <a:pt x="4804" y="228"/>
                  </a:lnTo>
                  <a:lnTo>
                    <a:pt x="4800" y="241"/>
                  </a:lnTo>
                  <a:lnTo>
                    <a:pt x="4795" y="252"/>
                  </a:lnTo>
                  <a:lnTo>
                    <a:pt x="4788" y="263"/>
                  </a:lnTo>
                  <a:lnTo>
                    <a:pt x="4781" y="273"/>
                  </a:lnTo>
                  <a:lnTo>
                    <a:pt x="4772" y="282"/>
                  </a:lnTo>
                  <a:lnTo>
                    <a:pt x="4763" y="291"/>
                  </a:lnTo>
                  <a:lnTo>
                    <a:pt x="4753" y="298"/>
                  </a:lnTo>
                  <a:lnTo>
                    <a:pt x="4742" y="305"/>
                  </a:lnTo>
                  <a:lnTo>
                    <a:pt x="4731" y="310"/>
                  </a:lnTo>
                  <a:lnTo>
                    <a:pt x="4719" y="314"/>
                  </a:lnTo>
                  <a:lnTo>
                    <a:pt x="4706" y="317"/>
                  </a:lnTo>
                  <a:lnTo>
                    <a:pt x="4693" y="320"/>
                  </a:lnTo>
                  <a:lnTo>
                    <a:pt x="4679" y="321"/>
                  </a:lnTo>
                  <a:lnTo>
                    <a:pt x="4679" y="321"/>
                  </a:lnTo>
                  <a:lnTo>
                    <a:pt x="4667" y="320"/>
                  </a:lnTo>
                  <a:lnTo>
                    <a:pt x="4654" y="317"/>
                  </a:lnTo>
                  <a:lnTo>
                    <a:pt x="4641" y="314"/>
                  </a:lnTo>
                  <a:lnTo>
                    <a:pt x="4629" y="310"/>
                  </a:lnTo>
                  <a:lnTo>
                    <a:pt x="4617" y="305"/>
                  </a:lnTo>
                  <a:lnTo>
                    <a:pt x="4606" y="298"/>
                  </a:lnTo>
                  <a:lnTo>
                    <a:pt x="4597" y="291"/>
                  </a:lnTo>
                  <a:lnTo>
                    <a:pt x="4587" y="282"/>
                  </a:lnTo>
                  <a:lnTo>
                    <a:pt x="4579" y="273"/>
                  </a:lnTo>
                  <a:lnTo>
                    <a:pt x="4572" y="263"/>
                  </a:lnTo>
                  <a:lnTo>
                    <a:pt x="4564" y="252"/>
                  </a:lnTo>
                  <a:lnTo>
                    <a:pt x="4559" y="241"/>
                  </a:lnTo>
                  <a:lnTo>
                    <a:pt x="4555" y="228"/>
                  </a:lnTo>
                  <a:lnTo>
                    <a:pt x="4551" y="216"/>
                  </a:lnTo>
                  <a:lnTo>
                    <a:pt x="4549" y="203"/>
                  </a:lnTo>
                  <a:lnTo>
                    <a:pt x="4549" y="189"/>
                  </a:lnTo>
                  <a:lnTo>
                    <a:pt x="4549" y="189"/>
                  </a:lnTo>
                  <a:lnTo>
                    <a:pt x="4549" y="176"/>
                  </a:lnTo>
                  <a:lnTo>
                    <a:pt x="4551" y="164"/>
                  </a:lnTo>
                  <a:lnTo>
                    <a:pt x="4555" y="151"/>
                  </a:lnTo>
                  <a:lnTo>
                    <a:pt x="4559" y="139"/>
                  </a:lnTo>
                  <a:lnTo>
                    <a:pt x="4564" y="127"/>
                  </a:lnTo>
                  <a:lnTo>
                    <a:pt x="4572" y="116"/>
                  </a:lnTo>
                  <a:lnTo>
                    <a:pt x="4579" y="107"/>
                  </a:lnTo>
                  <a:lnTo>
                    <a:pt x="4587" y="97"/>
                  </a:lnTo>
                  <a:lnTo>
                    <a:pt x="4597" y="88"/>
                  </a:lnTo>
                  <a:lnTo>
                    <a:pt x="4606" y="81"/>
                  </a:lnTo>
                  <a:lnTo>
                    <a:pt x="4617" y="74"/>
                  </a:lnTo>
                  <a:lnTo>
                    <a:pt x="4629" y="69"/>
                  </a:lnTo>
                  <a:lnTo>
                    <a:pt x="4641" y="65"/>
                  </a:lnTo>
                  <a:lnTo>
                    <a:pt x="4654" y="61"/>
                  </a:lnTo>
                  <a:lnTo>
                    <a:pt x="4667" y="59"/>
                  </a:lnTo>
                  <a:lnTo>
                    <a:pt x="4679" y="59"/>
                  </a:lnTo>
                  <a:lnTo>
                    <a:pt x="4679" y="59"/>
                  </a:lnTo>
                  <a:close/>
                  <a:moveTo>
                    <a:pt x="8981" y="5119"/>
                  </a:moveTo>
                  <a:lnTo>
                    <a:pt x="8981" y="5119"/>
                  </a:lnTo>
                  <a:lnTo>
                    <a:pt x="8981" y="5130"/>
                  </a:lnTo>
                  <a:lnTo>
                    <a:pt x="8979" y="5139"/>
                  </a:lnTo>
                  <a:lnTo>
                    <a:pt x="8977" y="5148"/>
                  </a:lnTo>
                  <a:lnTo>
                    <a:pt x="8974" y="5158"/>
                  </a:lnTo>
                  <a:lnTo>
                    <a:pt x="8969" y="5166"/>
                  </a:lnTo>
                  <a:lnTo>
                    <a:pt x="8965" y="5174"/>
                  </a:lnTo>
                  <a:lnTo>
                    <a:pt x="8960" y="5181"/>
                  </a:lnTo>
                  <a:lnTo>
                    <a:pt x="8953" y="5188"/>
                  </a:lnTo>
                  <a:lnTo>
                    <a:pt x="8946" y="5194"/>
                  </a:lnTo>
                  <a:lnTo>
                    <a:pt x="8938" y="5200"/>
                  </a:lnTo>
                  <a:lnTo>
                    <a:pt x="8930" y="5205"/>
                  </a:lnTo>
                  <a:lnTo>
                    <a:pt x="8922" y="5209"/>
                  </a:lnTo>
                  <a:lnTo>
                    <a:pt x="8913" y="5213"/>
                  </a:lnTo>
                  <a:lnTo>
                    <a:pt x="8904" y="5215"/>
                  </a:lnTo>
                  <a:lnTo>
                    <a:pt x="8894" y="5216"/>
                  </a:lnTo>
                  <a:lnTo>
                    <a:pt x="8884" y="5217"/>
                  </a:lnTo>
                  <a:lnTo>
                    <a:pt x="476" y="5217"/>
                  </a:lnTo>
                  <a:lnTo>
                    <a:pt x="476" y="5217"/>
                  </a:lnTo>
                  <a:lnTo>
                    <a:pt x="466" y="5216"/>
                  </a:lnTo>
                  <a:lnTo>
                    <a:pt x="456" y="5215"/>
                  </a:lnTo>
                  <a:lnTo>
                    <a:pt x="447" y="5213"/>
                  </a:lnTo>
                  <a:lnTo>
                    <a:pt x="438" y="5209"/>
                  </a:lnTo>
                  <a:lnTo>
                    <a:pt x="430" y="5205"/>
                  </a:lnTo>
                  <a:lnTo>
                    <a:pt x="421" y="5200"/>
                  </a:lnTo>
                  <a:lnTo>
                    <a:pt x="414" y="5194"/>
                  </a:lnTo>
                  <a:lnTo>
                    <a:pt x="407" y="5188"/>
                  </a:lnTo>
                  <a:lnTo>
                    <a:pt x="400" y="5181"/>
                  </a:lnTo>
                  <a:lnTo>
                    <a:pt x="395" y="5174"/>
                  </a:lnTo>
                  <a:lnTo>
                    <a:pt x="390" y="5166"/>
                  </a:lnTo>
                  <a:lnTo>
                    <a:pt x="386" y="5158"/>
                  </a:lnTo>
                  <a:lnTo>
                    <a:pt x="383" y="5148"/>
                  </a:lnTo>
                  <a:lnTo>
                    <a:pt x="380" y="5139"/>
                  </a:lnTo>
                  <a:lnTo>
                    <a:pt x="379" y="5130"/>
                  </a:lnTo>
                  <a:lnTo>
                    <a:pt x="379" y="5119"/>
                  </a:lnTo>
                  <a:lnTo>
                    <a:pt x="379" y="476"/>
                  </a:lnTo>
                  <a:lnTo>
                    <a:pt x="379" y="476"/>
                  </a:lnTo>
                  <a:lnTo>
                    <a:pt x="379" y="466"/>
                  </a:lnTo>
                  <a:lnTo>
                    <a:pt x="380" y="456"/>
                  </a:lnTo>
                  <a:lnTo>
                    <a:pt x="383" y="447"/>
                  </a:lnTo>
                  <a:lnTo>
                    <a:pt x="386" y="438"/>
                  </a:lnTo>
                  <a:lnTo>
                    <a:pt x="390" y="429"/>
                  </a:lnTo>
                  <a:lnTo>
                    <a:pt x="395" y="421"/>
                  </a:lnTo>
                  <a:lnTo>
                    <a:pt x="400" y="413"/>
                  </a:lnTo>
                  <a:lnTo>
                    <a:pt x="407" y="407"/>
                  </a:lnTo>
                  <a:lnTo>
                    <a:pt x="414" y="400"/>
                  </a:lnTo>
                  <a:lnTo>
                    <a:pt x="421" y="395"/>
                  </a:lnTo>
                  <a:lnTo>
                    <a:pt x="430" y="390"/>
                  </a:lnTo>
                  <a:lnTo>
                    <a:pt x="438" y="385"/>
                  </a:lnTo>
                  <a:lnTo>
                    <a:pt x="447" y="382"/>
                  </a:lnTo>
                  <a:lnTo>
                    <a:pt x="456" y="380"/>
                  </a:lnTo>
                  <a:lnTo>
                    <a:pt x="466" y="379"/>
                  </a:lnTo>
                  <a:lnTo>
                    <a:pt x="476" y="378"/>
                  </a:lnTo>
                  <a:lnTo>
                    <a:pt x="8884" y="378"/>
                  </a:lnTo>
                  <a:lnTo>
                    <a:pt x="8884" y="378"/>
                  </a:lnTo>
                  <a:lnTo>
                    <a:pt x="8894" y="379"/>
                  </a:lnTo>
                  <a:lnTo>
                    <a:pt x="8904" y="380"/>
                  </a:lnTo>
                  <a:lnTo>
                    <a:pt x="8913" y="382"/>
                  </a:lnTo>
                  <a:lnTo>
                    <a:pt x="8922" y="385"/>
                  </a:lnTo>
                  <a:lnTo>
                    <a:pt x="8930" y="390"/>
                  </a:lnTo>
                  <a:lnTo>
                    <a:pt x="8938" y="395"/>
                  </a:lnTo>
                  <a:lnTo>
                    <a:pt x="8946" y="400"/>
                  </a:lnTo>
                  <a:lnTo>
                    <a:pt x="8953" y="407"/>
                  </a:lnTo>
                  <a:lnTo>
                    <a:pt x="8960" y="413"/>
                  </a:lnTo>
                  <a:lnTo>
                    <a:pt x="8965" y="421"/>
                  </a:lnTo>
                  <a:lnTo>
                    <a:pt x="8969" y="429"/>
                  </a:lnTo>
                  <a:lnTo>
                    <a:pt x="8974" y="438"/>
                  </a:lnTo>
                  <a:lnTo>
                    <a:pt x="8977" y="447"/>
                  </a:lnTo>
                  <a:lnTo>
                    <a:pt x="8979" y="456"/>
                  </a:lnTo>
                  <a:lnTo>
                    <a:pt x="8981" y="466"/>
                  </a:lnTo>
                  <a:lnTo>
                    <a:pt x="8981" y="476"/>
                  </a:lnTo>
                  <a:lnTo>
                    <a:pt x="8981" y="51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9" name="Freeform 6"/>
            <p:cNvSpPr>
              <a:spLocks/>
            </p:cNvSpPr>
            <p:nvPr/>
          </p:nvSpPr>
          <p:spPr bwMode="auto">
            <a:xfrm>
              <a:off x="1676400" y="11107738"/>
              <a:ext cx="1930400" cy="68262"/>
            </a:xfrm>
            <a:custGeom>
              <a:avLst/>
              <a:gdLst>
                <a:gd name="T0" fmla="*/ 6 w 10944"/>
                <a:gd name="T1" fmla="*/ 0 h 387"/>
                <a:gd name="T2" fmla="*/ 1 w 10944"/>
                <a:gd name="T3" fmla="*/ 31 h 387"/>
                <a:gd name="T4" fmla="*/ 0 w 10944"/>
                <a:gd name="T5" fmla="*/ 63 h 387"/>
                <a:gd name="T6" fmla="*/ 0 w 10944"/>
                <a:gd name="T7" fmla="*/ 70 h 387"/>
                <a:gd name="T8" fmla="*/ 1 w 10944"/>
                <a:gd name="T9" fmla="*/ 102 h 387"/>
                <a:gd name="T10" fmla="*/ 6 w 10944"/>
                <a:gd name="T11" fmla="*/ 134 h 387"/>
                <a:gd name="T12" fmla="*/ 14 w 10944"/>
                <a:gd name="T13" fmla="*/ 164 h 387"/>
                <a:gd name="T14" fmla="*/ 25 w 10944"/>
                <a:gd name="T15" fmla="*/ 193 h 387"/>
                <a:gd name="T16" fmla="*/ 38 w 10944"/>
                <a:gd name="T17" fmla="*/ 221 h 387"/>
                <a:gd name="T18" fmla="*/ 54 w 10944"/>
                <a:gd name="T19" fmla="*/ 247 h 387"/>
                <a:gd name="T20" fmla="*/ 72 w 10944"/>
                <a:gd name="T21" fmla="*/ 271 h 387"/>
                <a:gd name="T22" fmla="*/ 93 w 10944"/>
                <a:gd name="T23" fmla="*/ 293 h 387"/>
                <a:gd name="T24" fmla="*/ 115 w 10944"/>
                <a:gd name="T25" fmla="*/ 314 h 387"/>
                <a:gd name="T26" fmla="*/ 140 w 10944"/>
                <a:gd name="T27" fmla="*/ 332 h 387"/>
                <a:gd name="T28" fmla="*/ 166 w 10944"/>
                <a:gd name="T29" fmla="*/ 348 h 387"/>
                <a:gd name="T30" fmla="*/ 194 w 10944"/>
                <a:gd name="T31" fmla="*/ 361 h 387"/>
                <a:gd name="T32" fmla="*/ 223 w 10944"/>
                <a:gd name="T33" fmla="*/ 372 h 387"/>
                <a:gd name="T34" fmla="*/ 253 w 10944"/>
                <a:gd name="T35" fmla="*/ 381 h 387"/>
                <a:gd name="T36" fmla="*/ 284 w 10944"/>
                <a:gd name="T37" fmla="*/ 385 h 387"/>
                <a:gd name="T38" fmla="*/ 316 w 10944"/>
                <a:gd name="T39" fmla="*/ 387 h 387"/>
                <a:gd name="T40" fmla="*/ 10627 w 10944"/>
                <a:gd name="T41" fmla="*/ 387 h 387"/>
                <a:gd name="T42" fmla="*/ 10660 w 10944"/>
                <a:gd name="T43" fmla="*/ 385 h 387"/>
                <a:gd name="T44" fmla="*/ 10691 w 10944"/>
                <a:gd name="T45" fmla="*/ 381 h 387"/>
                <a:gd name="T46" fmla="*/ 10721 w 10944"/>
                <a:gd name="T47" fmla="*/ 372 h 387"/>
                <a:gd name="T48" fmla="*/ 10750 w 10944"/>
                <a:gd name="T49" fmla="*/ 361 h 387"/>
                <a:gd name="T50" fmla="*/ 10778 w 10944"/>
                <a:gd name="T51" fmla="*/ 348 h 387"/>
                <a:gd name="T52" fmla="*/ 10804 w 10944"/>
                <a:gd name="T53" fmla="*/ 332 h 387"/>
                <a:gd name="T54" fmla="*/ 10829 w 10944"/>
                <a:gd name="T55" fmla="*/ 314 h 387"/>
                <a:gd name="T56" fmla="*/ 10851 w 10944"/>
                <a:gd name="T57" fmla="*/ 293 h 387"/>
                <a:gd name="T58" fmla="*/ 10872 w 10944"/>
                <a:gd name="T59" fmla="*/ 271 h 387"/>
                <a:gd name="T60" fmla="*/ 10890 w 10944"/>
                <a:gd name="T61" fmla="*/ 247 h 387"/>
                <a:gd name="T62" fmla="*/ 10905 w 10944"/>
                <a:gd name="T63" fmla="*/ 221 h 387"/>
                <a:gd name="T64" fmla="*/ 10919 w 10944"/>
                <a:gd name="T65" fmla="*/ 193 h 387"/>
                <a:gd name="T66" fmla="*/ 10930 w 10944"/>
                <a:gd name="T67" fmla="*/ 164 h 387"/>
                <a:gd name="T68" fmla="*/ 10938 w 10944"/>
                <a:gd name="T69" fmla="*/ 134 h 387"/>
                <a:gd name="T70" fmla="*/ 10942 w 10944"/>
                <a:gd name="T71" fmla="*/ 102 h 387"/>
                <a:gd name="T72" fmla="*/ 10944 w 10944"/>
                <a:gd name="T73" fmla="*/ 70 h 387"/>
                <a:gd name="T74" fmla="*/ 10944 w 10944"/>
                <a:gd name="T75" fmla="*/ 63 h 387"/>
                <a:gd name="T76" fmla="*/ 10942 w 10944"/>
                <a:gd name="T77" fmla="*/ 31 h 387"/>
                <a:gd name="T78" fmla="*/ 10938 w 10944"/>
                <a:gd name="T7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44" h="387">
                  <a:moveTo>
                    <a:pt x="6" y="0"/>
                  </a:moveTo>
                  <a:lnTo>
                    <a:pt x="6" y="0"/>
                  </a:lnTo>
                  <a:lnTo>
                    <a:pt x="3" y="16"/>
                  </a:lnTo>
                  <a:lnTo>
                    <a:pt x="1" y="31"/>
                  </a:lnTo>
                  <a:lnTo>
                    <a:pt x="0" y="47"/>
                  </a:lnTo>
                  <a:lnTo>
                    <a:pt x="0" y="63"/>
                  </a:lnTo>
                  <a:lnTo>
                    <a:pt x="0" y="70"/>
                  </a:lnTo>
                  <a:lnTo>
                    <a:pt x="0" y="70"/>
                  </a:lnTo>
                  <a:lnTo>
                    <a:pt x="0" y="86"/>
                  </a:lnTo>
                  <a:lnTo>
                    <a:pt x="1" y="102"/>
                  </a:lnTo>
                  <a:lnTo>
                    <a:pt x="3" y="118"/>
                  </a:lnTo>
                  <a:lnTo>
                    <a:pt x="6" y="134"/>
                  </a:lnTo>
                  <a:lnTo>
                    <a:pt x="10" y="149"/>
                  </a:lnTo>
                  <a:lnTo>
                    <a:pt x="14" y="164"/>
                  </a:lnTo>
                  <a:lnTo>
                    <a:pt x="19" y="178"/>
                  </a:lnTo>
                  <a:lnTo>
                    <a:pt x="25" y="193"/>
                  </a:lnTo>
                  <a:lnTo>
                    <a:pt x="31" y="207"/>
                  </a:lnTo>
                  <a:lnTo>
                    <a:pt x="38" y="221"/>
                  </a:lnTo>
                  <a:lnTo>
                    <a:pt x="46" y="234"/>
                  </a:lnTo>
                  <a:lnTo>
                    <a:pt x="54" y="247"/>
                  </a:lnTo>
                  <a:lnTo>
                    <a:pt x="62" y="259"/>
                  </a:lnTo>
                  <a:lnTo>
                    <a:pt x="72" y="271"/>
                  </a:lnTo>
                  <a:lnTo>
                    <a:pt x="82" y="283"/>
                  </a:lnTo>
                  <a:lnTo>
                    <a:pt x="93" y="293"/>
                  </a:lnTo>
                  <a:lnTo>
                    <a:pt x="103" y="304"/>
                  </a:lnTo>
                  <a:lnTo>
                    <a:pt x="115" y="314"/>
                  </a:lnTo>
                  <a:lnTo>
                    <a:pt x="127" y="324"/>
                  </a:lnTo>
                  <a:lnTo>
                    <a:pt x="140" y="332"/>
                  </a:lnTo>
                  <a:lnTo>
                    <a:pt x="153" y="341"/>
                  </a:lnTo>
                  <a:lnTo>
                    <a:pt x="166" y="348"/>
                  </a:lnTo>
                  <a:lnTo>
                    <a:pt x="180" y="356"/>
                  </a:lnTo>
                  <a:lnTo>
                    <a:pt x="194" y="361"/>
                  </a:lnTo>
                  <a:lnTo>
                    <a:pt x="208" y="368"/>
                  </a:lnTo>
                  <a:lnTo>
                    <a:pt x="223" y="372"/>
                  </a:lnTo>
                  <a:lnTo>
                    <a:pt x="238" y="376"/>
                  </a:lnTo>
                  <a:lnTo>
                    <a:pt x="253" y="381"/>
                  </a:lnTo>
                  <a:lnTo>
                    <a:pt x="268" y="383"/>
                  </a:lnTo>
                  <a:lnTo>
                    <a:pt x="284" y="385"/>
                  </a:lnTo>
                  <a:lnTo>
                    <a:pt x="300" y="386"/>
                  </a:lnTo>
                  <a:lnTo>
                    <a:pt x="316" y="387"/>
                  </a:lnTo>
                  <a:lnTo>
                    <a:pt x="10627" y="387"/>
                  </a:lnTo>
                  <a:lnTo>
                    <a:pt x="10627" y="387"/>
                  </a:lnTo>
                  <a:lnTo>
                    <a:pt x="10644" y="386"/>
                  </a:lnTo>
                  <a:lnTo>
                    <a:pt x="10660" y="385"/>
                  </a:lnTo>
                  <a:lnTo>
                    <a:pt x="10675" y="383"/>
                  </a:lnTo>
                  <a:lnTo>
                    <a:pt x="10691" y="381"/>
                  </a:lnTo>
                  <a:lnTo>
                    <a:pt x="10706" y="376"/>
                  </a:lnTo>
                  <a:lnTo>
                    <a:pt x="10721" y="372"/>
                  </a:lnTo>
                  <a:lnTo>
                    <a:pt x="10736" y="368"/>
                  </a:lnTo>
                  <a:lnTo>
                    <a:pt x="10750" y="361"/>
                  </a:lnTo>
                  <a:lnTo>
                    <a:pt x="10764" y="356"/>
                  </a:lnTo>
                  <a:lnTo>
                    <a:pt x="10778" y="348"/>
                  </a:lnTo>
                  <a:lnTo>
                    <a:pt x="10791" y="341"/>
                  </a:lnTo>
                  <a:lnTo>
                    <a:pt x="10804" y="332"/>
                  </a:lnTo>
                  <a:lnTo>
                    <a:pt x="10817" y="324"/>
                  </a:lnTo>
                  <a:lnTo>
                    <a:pt x="10829" y="314"/>
                  </a:lnTo>
                  <a:lnTo>
                    <a:pt x="10840" y="304"/>
                  </a:lnTo>
                  <a:lnTo>
                    <a:pt x="10851" y="293"/>
                  </a:lnTo>
                  <a:lnTo>
                    <a:pt x="10861" y="283"/>
                  </a:lnTo>
                  <a:lnTo>
                    <a:pt x="10872" y="271"/>
                  </a:lnTo>
                  <a:lnTo>
                    <a:pt x="10881" y="259"/>
                  </a:lnTo>
                  <a:lnTo>
                    <a:pt x="10890" y="247"/>
                  </a:lnTo>
                  <a:lnTo>
                    <a:pt x="10898" y="234"/>
                  </a:lnTo>
                  <a:lnTo>
                    <a:pt x="10905" y="221"/>
                  </a:lnTo>
                  <a:lnTo>
                    <a:pt x="10913" y="207"/>
                  </a:lnTo>
                  <a:lnTo>
                    <a:pt x="10919" y="193"/>
                  </a:lnTo>
                  <a:lnTo>
                    <a:pt x="10925" y="178"/>
                  </a:lnTo>
                  <a:lnTo>
                    <a:pt x="10930" y="164"/>
                  </a:lnTo>
                  <a:lnTo>
                    <a:pt x="10934" y="149"/>
                  </a:lnTo>
                  <a:lnTo>
                    <a:pt x="10938" y="134"/>
                  </a:lnTo>
                  <a:lnTo>
                    <a:pt x="10940" y="118"/>
                  </a:lnTo>
                  <a:lnTo>
                    <a:pt x="10942" y="102"/>
                  </a:lnTo>
                  <a:lnTo>
                    <a:pt x="10943" y="86"/>
                  </a:lnTo>
                  <a:lnTo>
                    <a:pt x="10944" y="70"/>
                  </a:lnTo>
                  <a:lnTo>
                    <a:pt x="10944" y="63"/>
                  </a:lnTo>
                  <a:lnTo>
                    <a:pt x="10944" y="63"/>
                  </a:lnTo>
                  <a:lnTo>
                    <a:pt x="10943" y="47"/>
                  </a:lnTo>
                  <a:lnTo>
                    <a:pt x="10942" y="31"/>
                  </a:lnTo>
                  <a:lnTo>
                    <a:pt x="10941" y="16"/>
                  </a:lnTo>
                  <a:lnTo>
                    <a:pt x="10938" y="0"/>
                  </a:lnTo>
                  <a:lnTo>
                    <a:pt x="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0" name="Freeform 7"/>
            <p:cNvSpPr>
              <a:spLocks noEditPoints="1"/>
            </p:cNvSpPr>
            <p:nvPr/>
          </p:nvSpPr>
          <p:spPr bwMode="auto">
            <a:xfrm>
              <a:off x="1687513" y="10825163"/>
              <a:ext cx="1908175" cy="263525"/>
            </a:xfrm>
            <a:custGeom>
              <a:avLst/>
              <a:gdLst>
                <a:gd name="T0" fmla="*/ 10158 w 10824"/>
                <a:gd name="T1" fmla="*/ 67 h 1501"/>
                <a:gd name="T2" fmla="*/ 10148 w 10824"/>
                <a:gd name="T3" fmla="*/ 52 h 1501"/>
                <a:gd name="T4" fmla="*/ 10125 w 10824"/>
                <a:gd name="T5" fmla="*/ 27 h 1501"/>
                <a:gd name="T6" fmla="*/ 10096 w 10824"/>
                <a:gd name="T7" fmla="*/ 10 h 1501"/>
                <a:gd name="T8" fmla="*/ 10064 w 10824"/>
                <a:gd name="T9" fmla="*/ 1 h 1501"/>
                <a:gd name="T10" fmla="*/ 777 w 10824"/>
                <a:gd name="T11" fmla="*/ 0 h 1501"/>
                <a:gd name="T12" fmla="*/ 760 w 10824"/>
                <a:gd name="T13" fmla="*/ 1 h 1501"/>
                <a:gd name="T14" fmla="*/ 728 w 10824"/>
                <a:gd name="T15" fmla="*/ 10 h 1501"/>
                <a:gd name="T16" fmla="*/ 699 w 10824"/>
                <a:gd name="T17" fmla="*/ 27 h 1501"/>
                <a:gd name="T18" fmla="*/ 675 w 10824"/>
                <a:gd name="T19" fmla="*/ 52 h 1501"/>
                <a:gd name="T20" fmla="*/ 14 w 10824"/>
                <a:gd name="T21" fmla="*/ 1319 h 1501"/>
                <a:gd name="T22" fmla="*/ 8 w 10824"/>
                <a:gd name="T23" fmla="*/ 1335 h 1501"/>
                <a:gd name="T24" fmla="*/ 0 w 10824"/>
                <a:gd name="T25" fmla="*/ 1367 h 1501"/>
                <a:gd name="T26" fmla="*/ 1 w 10824"/>
                <a:gd name="T27" fmla="*/ 1398 h 1501"/>
                <a:gd name="T28" fmla="*/ 11 w 10824"/>
                <a:gd name="T29" fmla="*/ 1428 h 1501"/>
                <a:gd name="T30" fmla="*/ 27 w 10824"/>
                <a:gd name="T31" fmla="*/ 1454 h 1501"/>
                <a:gd name="T32" fmla="*/ 49 w 10824"/>
                <a:gd name="T33" fmla="*/ 1477 h 1501"/>
                <a:gd name="T34" fmla="*/ 77 w 10824"/>
                <a:gd name="T35" fmla="*/ 1492 h 1501"/>
                <a:gd name="T36" fmla="*/ 108 w 10824"/>
                <a:gd name="T37" fmla="*/ 1500 h 1501"/>
                <a:gd name="T38" fmla="*/ 10699 w 10824"/>
                <a:gd name="T39" fmla="*/ 1501 h 1501"/>
                <a:gd name="T40" fmla="*/ 10716 w 10824"/>
                <a:gd name="T41" fmla="*/ 1500 h 1501"/>
                <a:gd name="T42" fmla="*/ 10747 w 10824"/>
                <a:gd name="T43" fmla="*/ 1492 h 1501"/>
                <a:gd name="T44" fmla="*/ 10774 w 10824"/>
                <a:gd name="T45" fmla="*/ 1477 h 1501"/>
                <a:gd name="T46" fmla="*/ 10797 w 10824"/>
                <a:gd name="T47" fmla="*/ 1454 h 1501"/>
                <a:gd name="T48" fmla="*/ 10813 w 10824"/>
                <a:gd name="T49" fmla="*/ 1428 h 1501"/>
                <a:gd name="T50" fmla="*/ 10822 w 10824"/>
                <a:gd name="T51" fmla="*/ 1398 h 1501"/>
                <a:gd name="T52" fmla="*/ 10824 w 10824"/>
                <a:gd name="T53" fmla="*/ 1367 h 1501"/>
                <a:gd name="T54" fmla="*/ 10816 w 10824"/>
                <a:gd name="T55" fmla="*/ 1335 h 1501"/>
                <a:gd name="T56" fmla="*/ 10810 w 10824"/>
                <a:gd name="T57" fmla="*/ 1319 h 1501"/>
                <a:gd name="T58" fmla="*/ 4171 w 10824"/>
                <a:gd name="T59" fmla="*/ 1077 h 1501"/>
                <a:gd name="T60" fmla="*/ 6772 w 10824"/>
                <a:gd name="T61" fmla="*/ 1386 h 1501"/>
                <a:gd name="T62" fmla="*/ 872 w 10824"/>
                <a:gd name="T63" fmla="*/ 961 h 1501"/>
                <a:gd name="T64" fmla="*/ 9651 w 10824"/>
                <a:gd name="T65" fmla="*/ 271 h 1501"/>
                <a:gd name="T66" fmla="*/ 872 w 10824"/>
                <a:gd name="T67" fmla="*/ 961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24" h="1501">
                  <a:moveTo>
                    <a:pt x="10810" y="1319"/>
                  </a:moveTo>
                  <a:lnTo>
                    <a:pt x="10158" y="67"/>
                  </a:lnTo>
                  <a:lnTo>
                    <a:pt x="10158" y="67"/>
                  </a:lnTo>
                  <a:lnTo>
                    <a:pt x="10148" y="52"/>
                  </a:lnTo>
                  <a:lnTo>
                    <a:pt x="10137" y="39"/>
                  </a:lnTo>
                  <a:lnTo>
                    <a:pt x="10125" y="27"/>
                  </a:lnTo>
                  <a:lnTo>
                    <a:pt x="10111" y="17"/>
                  </a:lnTo>
                  <a:lnTo>
                    <a:pt x="10096" y="10"/>
                  </a:lnTo>
                  <a:lnTo>
                    <a:pt x="10080" y="4"/>
                  </a:lnTo>
                  <a:lnTo>
                    <a:pt x="10064" y="1"/>
                  </a:lnTo>
                  <a:lnTo>
                    <a:pt x="10047" y="0"/>
                  </a:lnTo>
                  <a:lnTo>
                    <a:pt x="777" y="0"/>
                  </a:lnTo>
                  <a:lnTo>
                    <a:pt x="777" y="0"/>
                  </a:lnTo>
                  <a:lnTo>
                    <a:pt x="760" y="1"/>
                  </a:lnTo>
                  <a:lnTo>
                    <a:pt x="743" y="4"/>
                  </a:lnTo>
                  <a:lnTo>
                    <a:pt x="728" y="10"/>
                  </a:lnTo>
                  <a:lnTo>
                    <a:pt x="713" y="17"/>
                  </a:lnTo>
                  <a:lnTo>
                    <a:pt x="699" y="27"/>
                  </a:lnTo>
                  <a:lnTo>
                    <a:pt x="686" y="39"/>
                  </a:lnTo>
                  <a:lnTo>
                    <a:pt x="675" y="52"/>
                  </a:lnTo>
                  <a:lnTo>
                    <a:pt x="666" y="67"/>
                  </a:lnTo>
                  <a:lnTo>
                    <a:pt x="14" y="1319"/>
                  </a:lnTo>
                  <a:lnTo>
                    <a:pt x="14" y="1319"/>
                  </a:lnTo>
                  <a:lnTo>
                    <a:pt x="8" y="1335"/>
                  </a:lnTo>
                  <a:lnTo>
                    <a:pt x="2" y="1351"/>
                  </a:lnTo>
                  <a:lnTo>
                    <a:pt x="0" y="1367"/>
                  </a:lnTo>
                  <a:lnTo>
                    <a:pt x="0" y="1383"/>
                  </a:lnTo>
                  <a:lnTo>
                    <a:pt x="1" y="1398"/>
                  </a:lnTo>
                  <a:lnTo>
                    <a:pt x="6" y="1413"/>
                  </a:lnTo>
                  <a:lnTo>
                    <a:pt x="11" y="1428"/>
                  </a:lnTo>
                  <a:lnTo>
                    <a:pt x="19" y="1442"/>
                  </a:lnTo>
                  <a:lnTo>
                    <a:pt x="27" y="1454"/>
                  </a:lnTo>
                  <a:lnTo>
                    <a:pt x="37" y="1466"/>
                  </a:lnTo>
                  <a:lnTo>
                    <a:pt x="49" y="1477"/>
                  </a:lnTo>
                  <a:lnTo>
                    <a:pt x="62" y="1485"/>
                  </a:lnTo>
                  <a:lnTo>
                    <a:pt x="77" y="1492"/>
                  </a:lnTo>
                  <a:lnTo>
                    <a:pt x="92" y="1497"/>
                  </a:lnTo>
                  <a:lnTo>
                    <a:pt x="108" y="1500"/>
                  </a:lnTo>
                  <a:lnTo>
                    <a:pt x="125" y="1501"/>
                  </a:lnTo>
                  <a:lnTo>
                    <a:pt x="10699" y="1501"/>
                  </a:lnTo>
                  <a:lnTo>
                    <a:pt x="10699" y="1501"/>
                  </a:lnTo>
                  <a:lnTo>
                    <a:pt x="10716" y="1500"/>
                  </a:lnTo>
                  <a:lnTo>
                    <a:pt x="10732" y="1497"/>
                  </a:lnTo>
                  <a:lnTo>
                    <a:pt x="10747" y="1492"/>
                  </a:lnTo>
                  <a:lnTo>
                    <a:pt x="10761" y="1485"/>
                  </a:lnTo>
                  <a:lnTo>
                    <a:pt x="10774" y="1477"/>
                  </a:lnTo>
                  <a:lnTo>
                    <a:pt x="10786" y="1466"/>
                  </a:lnTo>
                  <a:lnTo>
                    <a:pt x="10797" y="1454"/>
                  </a:lnTo>
                  <a:lnTo>
                    <a:pt x="10805" y="1442"/>
                  </a:lnTo>
                  <a:lnTo>
                    <a:pt x="10813" y="1428"/>
                  </a:lnTo>
                  <a:lnTo>
                    <a:pt x="10818" y="1413"/>
                  </a:lnTo>
                  <a:lnTo>
                    <a:pt x="10822" y="1398"/>
                  </a:lnTo>
                  <a:lnTo>
                    <a:pt x="10824" y="1383"/>
                  </a:lnTo>
                  <a:lnTo>
                    <a:pt x="10824" y="1367"/>
                  </a:lnTo>
                  <a:lnTo>
                    <a:pt x="10821" y="1351"/>
                  </a:lnTo>
                  <a:lnTo>
                    <a:pt x="10816" y="1335"/>
                  </a:lnTo>
                  <a:lnTo>
                    <a:pt x="10810" y="1319"/>
                  </a:lnTo>
                  <a:lnTo>
                    <a:pt x="10810" y="1319"/>
                  </a:lnTo>
                  <a:close/>
                  <a:moveTo>
                    <a:pt x="4052" y="1386"/>
                  </a:moveTo>
                  <a:lnTo>
                    <a:pt x="4171" y="1077"/>
                  </a:lnTo>
                  <a:lnTo>
                    <a:pt x="6652" y="1077"/>
                  </a:lnTo>
                  <a:lnTo>
                    <a:pt x="6772" y="1386"/>
                  </a:lnTo>
                  <a:lnTo>
                    <a:pt x="4052" y="1386"/>
                  </a:lnTo>
                  <a:close/>
                  <a:moveTo>
                    <a:pt x="872" y="961"/>
                  </a:moveTo>
                  <a:lnTo>
                    <a:pt x="1173" y="271"/>
                  </a:lnTo>
                  <a:lnTo>
                    <a:pt x="9651" y="271"/>
                  </a:lnTo>
                  <a:lnTo>
                    <a:pt x="9952" y="961"/>
                  </a:lnTo>
                  <a:lnTo>
                    <a:pt x="872" y="96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
        <p:nvSpPr>
          <p:cNvPr id="61" name="Freeform 15"/>
          <p:cNvSpPr>
            <a:spLocks noEditPoints="1"/>
          </p:cNvSpPr>
          <p:nvPr/>
        </p:nvSpPr>
        <p:spPr bwMode="auto">
          <a:xfrm>
            <a:off x="4173460" y="1870579"/>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2" name="Freeform 15"/>
          <p:cNvSpPr>
            <a:spLocks noEditPoints="1"/>
          </p:cNvSpPr>
          <p:nvPr/>
        </p:nvSpPr>
        <p:spPr bwMode="auto">
          <a:xfrm>
            <a:off x="6972139" y="18936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3" name="Freeform 23"/>
          <p:cNvSpPr>
            <a:spLocks noEditPoints="1"/>
          </p:cNvSpPr>
          <p:nvPr/>
        </p:nvSpPr>
        <p:spPr bwMode="auto">
          <a:xfrm>
            <a:off x="6952020" y="1407852"/>
            <a:ext cx="712061" cy="433636"/>
          </a:xfrm>
          <a:custGeom>
            <a:avLst/>
            <a:gdLst>
              <a:gd name="T0" fmla="*/ 446 w 923"/>
              <a:gd name="T1" fmla="*/ 579 h 592"/>
              <a:gd name="T2" fmla="*/ 378 w 923"/>
              <a:gd name="T3" fmla="*/ 567 h 592"/>
              <a:gd name="T4" fmla="*/ 312 w 923"/>
              <a:gd name="T5" fmla="*/ 584 h 592"/>
              <a:gd name="T6" fmla="*/ 250 w 923"/>
              <a:gd name="T7" fmla="*/ 570 h 592"/>
              <a:gd name="T8" fmla="*/ 182 w 923"/>
              <a:gd name="T9" fmla="*/ 553 h 592"/>
              <a:gd name="T10" fmla="*/ 95 w 923"/>
              <a:gd name="T11" fmla="*/ 532 h 592"/>
              <a:gd name="T12" fmla="*/ 23 w 923"/>
              <a:gd name="T13" fmla="*/ 458 h 592"/>
              <a:gd name="T14" fmla="*/ 0 w 923"/>
              <a:gd name="T15" fmla="*/ 372 h 592"/>
              <a:gd name="T16" fmla="*/ 19 w 923"/>
              <a:gd name="T17" fmla="*/ 290 h 592"/>
              <a:gd name="T18" fmla="*/ 71 w 923"/>
              <a:gd name="T19" fmla="*/ 226 h 592"/>
              <a:gd name="T20" fmla="*/ 126 w 923"/>
              <a:gd name="T21" fmla="*/ 188 h 592"/>
              <a:gd name="T22" fmla="*/ 172 w 923"/>
              <a:gd name="T23" fmla="*/ 127 h 592"/>
              <a:gd name="T24" fmla="*/ 241 w 923"/>
              <a:gd name="T25" fmla="*/ 94 h 592"/>
              <a:gd name="T26" fmla="*/ 307 w 923"/>
              <a:gd name="T27" fmla="*/ 91 h 592"/>
              <a:gd name="T28" fmla="*/ 350 w 923"/>
              <a:gd name="T29" fmla="*/ 45 h 592"/>
              <a:gd name="T30" fmla="*/ 416 w 923"/>
              <a:gd name="T31" fmla="*/ 11 h 592"/>
              <a:gd name="T32" fmla="*/ 479 w 923"/>
              <a:gd name="T33" fmla="*/ 0 h 592"/>
              <a:gd name="T34" fmla="*/ 579 w 923"/>
              <a:gd name="T35" fmla="*/ 26 h 592"/>
              <a:gd name="T36" fmla="*/ 654 w 923"/>
              <a:gd name="T37" fmla="*/ 96 h 592"/>
              <a:gd name="T38" fmla="*/ 694 w 923"/>
              <a:gd name="T39" fmla="*/ 161 h 592"/>
              <a:gd name="T40" fmla="*/ 767 w 923"/>
              <a:gd name="T41" fmla="*/ 192 h 592"/>
              <a:gd name="T42" fmla="*/ 818 w 923"/>
              <a:gd name="T43" fmla="*/ 251 h 592"/>
              <a:gd name="T44" fmla="*/ 851 w 923"/>
              <a:gd name="T45" fmla="*/ 296 h 592"/>
              <a:gd name="T46" fmla="*/ 898 w 923"/>
              <a:gd name="T47" fmla="*/ 333 h 592"/>
              <a:gd name="T48" fmla="*/ 922 w 923"/>
              <a:gd name="T49" fmla="*/ 388 h 592"/>
              <a:gd name="T50" fmla="*/ 918 w 923"/>
              <a:gd name="T51" fmla="*/ 444 h 592"/>
              <a:gd name="T52" fmla="*/ 882 w 923"/>
              <a:gd name="T53" fmla="*/ 503 h 592"/>
              <a:gd name="T54" fmla="*/ 820 w 923"/>
              <a:gd name="T55" fmla="*/ 533 h 592"/>
              <a:gd name="T56" fmla="*/ 629 w 923"/>
              <a:gd name="T57" fmla="*/ 560 h 592"/>
              <a:gd name="T58" fmla="*/ 519 w 923"/>
              <a:gd name="T59" fmla="*/ 592 h 592"/>
              <a:gd name="T60" fmla="*/ 430 w 923"/>
              <a:gd name="T61" fmla="*/ 527 h 592"/>
              <a:gd name="T62" fmla="*/ 519 w 923"/>
              <a:gd name="T63" fmla="*/ 552 h 592"/>
              <a:gd name="T64" fmla="*/ 597 w 923"/>
              <a:gd name="T65" fmla="*/ 532 h 592"/>
              <a:gd name="T66" fmla="*/ 806 w 923"/>
              <a:gd name="T67" fmla="*/ 494 h 592"/>
              <a:gd name="T68" fmla="*/ 850 w 923"/>
              <a:gd name="T69" fmla="*/ 477 h 592"/>
              <a:gd name="T70" fmla="*/ 882 w 923"/>
              <a:gd name="T71" fmla="*/ 425 h 592"/>
              <a:gd name="T72" fmla="*/ 871 w 923"/>
              <a:gd name="T73" fmla="*/ 366 h 592"/>
              <a:gd name="T74" fmla="*/ 796 w 923"/>
              <a:gd name="T75" fmla="*/ 323 h 592"/>
              <a:gd name="T76" fmla="*/ 780 w 923"/>
              <a:gd name="T77" fmla="*/ 265 h 592"/>
              <a:gd name="T78" fmla="*/ 732 w 923"/>
              <a:gd name="T79" fmla="*/ 217 h 592"/>
              <a:gd name="T80" fmla="*/ 667 w 923"/>
              <a:gd name="T81" fmla="*/ 199 h 592"/>
              <a:gd name="T82" fmla="*/ 632 w 923"/>
              <a:gd name="T83" fmla="*/ 139 h 592"/>
              <a:gd name="T84" fmla="*/ 576 w 923"/>
              <a:gd name="T85" fmla="*/ 72 h 592"/>
              <a:gd name="T86" fmla="*/ 494 w 923"/>
              <a:gd name="T87" fmla="*/ 41 h 592"/>
              <a:gd name="T88" fmla="*/ 435 w 923"/>
              <a:gd name="T89" fmla="*/ 46 h 592"/>
              <a:gd name="T90" fmla="*/ 346 w 923"/>
              <a:gd name="T91" fmla="*/ 105 h 592"/>
              <a:gd name="T92" fmla="*/ 295 w 923"/>
              <a:gd name="T93" fmla="*/ 130 h 592"/>
              <a:gd name="T94" fmla="*/ 238 w 923"/>
              <a:gd name="T95" fmla="*/ 136 h 592"/>
              <a:gd name="T96" fmla="*/ 187 w 923"/>
              <a:gd name="T97" fmla="*/ 168 h 592"/>
              <a:gd name="T98" fmla="*/ 156 w 923"/>
              <a:gd name="T99" fmla="*/ 221 h 592"/>
              <a:gd name="T100" fmla="*/ 110 w 923"/>
              <a:gd name="T101" fmla="*/ 249 h 592"/>
              <a:gd name="T102" fmla="*/ 63 w 923"/>
              <a:gd name="T103" fmla="*/ 296 h 592"/>
              <a:gd name="T104" fmla="*/ 40 w 923"/>
              <a:gd name="T105" fmla="*/ 360 h 592"/>
              <a:gd name="T106" fmla="*/ 51 w 923"/>
              <a:gd name="T107" fmla="*/ 426 h 592"/>
              <a:gd name="T108" fmla="*/ 103 w 923"/>
              <a:gd name="T109" fmla="*/ 489 h 592"/>
              <a:gd name="T110" fmla="*/ 182 w 923"/>
              <a:gd name="T111" fmla="*/ 513 h 592"/>
              <a:gd name="T112" fmla="*/ 238 w 923"/>
              <a:gd name="T113" fmla="*/ 513 h 592"/>
              <a:gd name="T114" fmla="*/ 291 w 923"/>
              <a:gd name="T115" fmla="*/ 541 h 592"/>
              <a:gd name="T116" fmla="*/ 340 w 923"/>
              <a:gd name="T117" fmla="*/ 539 h 592"/>
              <a:gd name="T118" fmla="*/ 396 w 923"/>
              <a:gd name="T119"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3" h="592">
                <a:moveTo>
                  <a:pt x="519" y="592"/>
                </a:moveTo>
                <a:lnTo>
                  <a:pt x="519" y="592"/>
                </a:lnTo>
                <a:lnTo>
                  <a:pt x="499" y="591"/>
                </a:lnTo>
                <a:lnTo>
                  <a:pt x="480" y="588"/>
                </a:lnTo>
                <a:lnTo>
                  <a:pt x="462" y="584"/>
                </a:lnTo>
                <a:lnTo>
                  <a:pt x="446" y="579"/>
                </a:lnTo>
                <a:lnTo>
                  <a:pt x="431" y="573"/>
                </a:lnTo>
                <a:lnTo>
                  <a:pt x="418" y="567"/>
                </a:lnTo>
                <a:lnTo>
                  <a:pt x="397" y="555"/>
                </a:lnTo>
                <a:lnTo>
                  <a:pt x="397" y="555"/>
                </a:lnTo>
                <a:lnTo>
                  <a:pt x="387" y="561"/>
                </a:lnTo>
                <a:lnTo>
                  <a:pt x="378" y="567"/>
                </a:lnTo>
                <a:lnTo>
                  <a:pt x="367" y="572"/>
                </a:lnTo>
                <a:lnTo>
                  <a:pt x="357" y="575"/>
                </a:lnTo>
                <a:lnTo>
                  <a:pt x="346" y="579"/>
                </a:lnTo>
                <a:lnTo>
                  <a:pt x="334" y="581"/>
                </a:lnTo>
                <a:lnTo>
                  <a:pt x="323" y="583"/>
                </a:lnTo>
                <a:lnTo>
                  <a:pt x="312" y="584"/>
                </a:lnTo>
                <a:lnTo>
                  <a:pt x="312" y="584"/>
                </a:lnTo>
                <a:lnTo>
                  <a:pt x="299" y="583"/>
                </a:lnTo>
                <a:lnTo>
                  <a:pt x="286" y="581"/>
                </a:lnTo>
                <a:lnTo>
                  <a:pt x="274" y="579"/>
                </a:lnTo>
                <a:lnTo>
                  <a:pt x="262" y="574"/>
                </a:lnTo>
                <a:lnTo>
                  <a:pt x="250" y="570"/>
                </a:lnTo>
                <a:lnTo>
                  <a:pt x="239" y="564"/>
                </a:lnTo>
                <a:lnTo>
                  <a:pt x="229" y="558"/>
                </a:lnTo>
                <a:lnTo>
                  <a:pt x="219" y="549"/>
                </a:lnTo>
                <a:lnTo>
                  <a:pt x="219" y="549"/>
                </a:lnTo>
                <a:lnTo>
                  <a:pt x="200" y="553"/>
                </a:lnTo>
                <a:lnTo>
                  <a:pt x="182" y="553"/>
                </a:lnTo>
                <a:lnTo>
                  <a:pt x="182" y="553"/>
                </a:lnTo>
                <a:lnTo>
                  <a:pt x="164" y="553"/>
                </a:lnTo>
                <a:lnTo>
                  <a:pt x="146" y="549"/>
                </a:lnTo>
                <a:lnTo>
                  <a:pt x="128" y="545"/>
                </a:lnTo>
                <a:lnTo>
                  <a:pt x="111" y="539"/>
                </a:lnTo>
                <a:lnTo>
                  <a:pt x="95" y="532"/>
                </a:lnTo>
                <a:lnTo>
                  <a:pt x="81" y="522"/>
                </a:lnTo>
                <a:lnTo>
                  <a:pt x="66" y="511"/>
                </a:lnTo>
                <a:lnTo>
                  <a:pt x="53" y="500"/>
                </a:lnTo>
                <a:lnTo>
                  <a:pt x="41" y="487"/>
                </a:lnTo>
                <a:lnTo>
                  <a:pt x="31" y="472"/>
                </a:lnTo>
                <a:lnTo>
                  <a:pt x="23" y="458"/>
                </a:lnTo>
                <a:lnTo>
                  <a:pt x="14" y="442"/>
                </a:lnTo>
                <a:lnTo>
                  <a:pt x="8" y="425"/>
                </a:lnTo>
                <a:lnTo>
                  <a:pt x="4" y="407"/>
                </a:lnTo>
                <a:lnTo>
                  <a:pt x="1" y="390"/>
                </a:lnTo>
                <a:lnTo>
                  <a:pt x="0" y="372"/>
                </a:lnTo>
                <a:lnTo>
                  <a:pt x="0" y="372"/>
                </a:lnTo>
                <a:lnTo>
                  <a:pt x="0" y="356"/>
                </a:lnTo>
                <a:lnTo>
                  <a:pt x="2" y="343"/>
                </a:lnTo>
                <a:lnTo>
                  <a:pt x="5" y="329"/>
                </a:lnTo>
                <a:lnTo>
                  <a:pt x="8" y="316"/>
                </a:lnTo>
                <a:lnTo>
                  <a:pt x="13" y="303"/>
                </a:lnTo>
                <a:lnTo>
                  <a:pt x="19" y="290"/>
                </a:lnTo>
                <a:lnTo>
                  <a:pt x="26" y="278"/>
                </a:lnTo>
                <a:lnTo>
                  <a:pt x="33" y="266"/>
                </a:lnTo>
                <a:lnTo>
                  <a:pt x="41" y="256"/>
                </a:lnTo>
                <a:lnTo>
                  <a:pt x="51" y="245"/>
                </a:lnTo>
                <a:lnTo>
                  <a:pt x="60" y="236"/>
                </a:lnTo>
                <a:lnTo>
                  <a:pt x="71" y="226"/>
                </a:lnTo>
                <a:lnTo>
                  <a:pt x="83" y="219"/>
                </a:lnTo>
                <a:lnTo>
                  <a:pt x="95" y="212"/>
                </a:lnTo>
                <a:lnTo>
                  <a:pt x="108" y="205"/>
                </a:lnTo>
                <a:lnTo>
                  <a:pt x="121" y="200"/>
                </a:lnTo>
                <a:lnTo>
                  <a:pt x="121" y="200"/>
                </a:lnTo>
                <a:lnTo>
                  <a:pt x="126" y="188"/>
                </a:lnTo>
                <a:lnTo>
                  <a:pt x="132" y="176"/>
                </a:lnTo>
                <a:lnTo>
                  <a:pt x="139" y="165"/>
                </a:lnTo>
                <a:lnTo>
                  <a:pt x="146" y="155"/>
                </a:lnTo>
                <a:lnTo>
                  <a:pt x="154" y="144"/>
                </a:lnTo>
                <a:lnTo>
                  <a:pt x="162" y="136"/>
                </a:lnTo>
                <a:lnTo>
                  <a:pt x="172" y="127"/>
                </a:lnTo>
                <a:lnTo>
                  <a:pt x="182" y="120"/>
                </a:lnTo>
                <a:lnTo>
                  <a:pt x="193" y="112"/>
                </a:lnTo>
                <a:lnTo>
                  <a:pt x="205" y="107"/>
                </a:lnTo>
                <a:lnTo>
                  <a:pt x="216" y="101"/>
                </a:lnTo>
                <a:lnTo>
                  <a:pt x="229" y="97"/>
                </a:lnTo>
                <a:lnTo>
                  <a:pt x="241" y="94"/>
                </a:lnTo>
                <a:lnTo>
                  <a:pt x="254" y="91"/>
                </a:lnTo>
                <a:lnTo>
                  <a:pt x="267" y="89"/>
                </a:lnTo>
                <a:lnTo>
                  <a:pt x="280" y="89"/>
                </a:lnTo>
                <a:lnTo>
                  <a:pt x="280" y="89"/>
                </a:lnTo>
                <a:lnTo>
                  <a:pt x="293" y="89"/>
                </a:lnTo>
                <a:lnTo>
                  <a:pt x="307" y="91"/>
                </a:lnTo>
                <a:lnTo>
                  <a:pt x="307" y="91"/>
                </a:lnTo>
                <a:lnTo>
                  <a:pt x="314" y="81"/>
                </a:lnTo>
                <a:lnTo>
                  <a:pt x="322" y="71"/>
                </a:lnTo>
                <a:lnTo>
                  <a:pt x="331" y="62"/>
                </a:lnTo>
                <a:lnTo>
                  <a:pt x="340" y="53"/>
                </a:lnTo>
                <a:lnTo>
                  <a:pt x="350" y="45"/>
                </a:lnTo>
                <a:lnTo>
                  <a:pt x="360" y="38"/>
                </a:lnTo>
                <a:lnTo>
                  <a:pt x="371" y="31"/>
                </a:lnTo>
                <a:lnTo>
                  <a:pt x="382" y="25"/>
                </a:lnTo>
                <a:lnTo>
                  <a:pt x="392" y="19"/>
                </a:lnTo>
                <a:lnTo>
                  <a:pt x="404" y="14"/>
                </a:lnTo>
                <a:lnTo>
                  <a:pt x="416" y="11"/>
                </a:lnTo>
                <a:lnTo>
                  <a:pt x="428" y="7"/>
                </a:lnTo>
                <a:lnTo>
                  <a:pt x="441" y="4"/>
                </a:lnTo>
                <a:lnTo>
                  <a:pt x="453" y="2"/>
                </a:lnTo>
                <a:lnTo>
                  <a:pt x="466" y="1"/>
                </a:lnTo>
                <a:lnTo>
                  <a:pt x="479" y="0"/>
                </a:lnTo>
                <a:lnTo>
                  <a:pt x="479" y="0"/>
                </a:lnTo>
                <a:lnTo>
                  <a:pt x="496" y="1"/>
                </a:lnTo>
                <a:lnTo>
                  <a:pt x="514" y="4"/>
                </a:lnTo>
                <a:lnTo>
                  <a:pt x="531" y="7"/>
                </a:lnTo>
                <a:lnTo>
                  <a:pt x="547" y="12"/>
                </a:lnTo>
                <a:lnTo>
                  <a:pt x="564" y="19"/>
                </a:lnTo>
                <a:lnTo>
                  <a:pt x="579" y="26"/>
                </a:lnTo>
                <a:lnTo>
                  <a:pt x="594" y="36"/>
                </a:lnTo>
                <a:lnTo>
                  <a:pt x="608" y="45"/>
                </a:lnTo>
                <a:lnTo>
                  <a:pt x="621" y="56"/>
                </a:lnTo>
                <a:lnTo>
                  <a:pt x="633" y="69"/>
                </a:lnTo>
                <a:lnTo>
                  <a:pt x="643" y="82"/>
                </a:lnTo>
                <a:lnTo>
                  <a:pt x="654" y="96"/>
                </a:lnTo>
                <a:lnTo>
                  <a:pt x="662" y="110"/>
                </a:lnTo>
                <a:lnTo>
                  <a:pt x="669" y="126"/>
                </a:lnTo>
                <a:lnTo>
                  <a:pt x="677" y="142"/>
                </a:lnTo>
                <a:lnTo>
                  <a:pt x="681" y="160"/>
                </a:lnTo>
                <a:lnTo>
                  <a:pt x="681" y="160"/>
                </a:lnTo>
                <a:lnTo>
                  <a:pt x="694" y="161"/>
                </a:lnTo>
                <a:lnTo>
                  <a:pt x="707" y="163"/>
                </a:lnTo>
                <a:lnTo>
                  <a:pt x="720" y="168"/>
                </a:lnTo>
                <a:lnTo>
                  <a:pt x="732" y="173"/>
                </a:lnTo>
                <a:lnTo>
                  <a:pt x="744" y="178"/>
                </a:lnTo>
                <a:lnTo>
                  <a:pt x="756" y="185"/>
                </a:lnTo>
                <a:lnTo>
                  <a:pt x="767" y="192"/>
                </a:lnTo>
                <a:lnTo>
                  <a:pt x="777" y="200"/>
                </a:lnTo>
                <a:lnTo>
                  <a:pt x="787" y="208"/>
                </a:lnTo>
                <a:lnTo>
                  <a:pt x="795" y="218"/>
                </a:lnTo>
                <a:lnTo>
                  <a:pt x="803" y="229"/>
                </a:lnTo>
                <a:lnTo>
                  <a:pt x="812" y="239"/>
                </a:lnTo>
                <a:lnTo>
                  <a:pt x="818" y="251"/>
                </a:lnTo>
                <a:lnTo>
                  <a:pt x="823" y="263"/>
                </a:lnTo>
                <a:lnTo>
                  <a:pt x="828" y="276"/>
                </a:lnTo>
                <a:lnTo>
                  <a:pt x="832" y="289"/>
                </a:lnTo>
                <a:lnTo>
                  <a:pt x="832" y="289"/>
                </a:lnTo>
                <a:lnTo>
                  <a:pt x="841" y="291"/>
                </a:lnTo>
                <a:lnTo>
                  <a:pt x="851" y="296"/>
                </a:lnTo>
                <a:lnTo>
                  <a:pt x="860" y="300"/>
                </a:lnTo>
                <a:lnTo>
                  <a:pt x="868" y="305"/>
                </a:lnTo>
                <a:lnTo>
                  <a:pt x="877" y="311"/>
                </a:lnTo>
                <a:lnTo>
                  <a:pt x="884" y="318"/>
                </a:lnTo>
                <a:lnTo>
                  <a:pt x="891" y="326"/>
                </a:lnTo>
                <a:lnTo>
                  <a:pt x="898" y="333"/>
                </a:lnTo>
                <a:lnTo>
                  <a:pt x="903" y="341"/>
                </a:lnTo>
                <a:lnTo>
                  <a:pt x="909" y="349"/>
                </a:lnTo>
                <a:lnTo>
                  <a:pt x="912" y="359"/>
                </a:lnTo>
                <a:lnTo>
                  <a:pt x="916" y="368"/>
                </a:lnTo>
                <a:lnTo>
                  <a:pt x="919" y="378"/>
                </a:lnTo>
                <a:lnTo>
                  <a:pt x="922" y="388"/>
                </a:lnTo>
                <a:lnTo>
                  <a:pt x="923" y="398"/>
                </a:lnTo>
                <a:lnTo>
                  <a:pt x="923" y="408"/>
                </a:lnTo>
                <a:lnTo>
                  <a:pt x="923" y="408"/>
                </a:lnTo>
                <a:lnTo>
                  <a:pt x="923" y="422"/>
                </a:lnTo>
                <a:lnTo>
                  <a:pt x="921" y="433"/>
                </a:lnTo>
                <a:lnTo>
                  <a:pt x="918" y="444"/>
                </a:lnTo>
                <a:lnTo>
                  <a:pt x="915" y="456"/>
                </a:lnTo>
                <a:lnTo>
                  <a:pt x="910" y="466"/>
                </a:lnTo>
                <a:lnTo>
                  <a:pt x="904" y="476"/>
                </a:lnTo>
                <a:lnTo>
                  <a:pt x="897" y="485"/>
                </a:lnTo>
                <a:lnTo>
                  <a:pt x="890" y="495"/>
                </a:lnTo>
                <a:lnTo>
                  <a:pt x="882" y="503"/>
                </a:lnTo>
                <a:lnTo>
                  <a:pt x="873" y="510"/>
                </a:lnTo>
                <a:lnTo>
                  <a:pt x="864" y="516"/>
                </a:lnTo>
                <a:lnTo>
                  <a:pt x="853" y="522"/>
                </a:lnTo>
                <a:lnTo>
                  <a:pt x="842" y="527"/>
                </a:lnTo>
                <a:lnTo>
                  <a:pt x="832" y="530"/>
                </a:lnTo>
                <a:lnTo>
                  <a:pt x="820" y="533"/>
                </a:lnTo>
                <a:lnTo>
                  <a:pt x="808" y="534"/>
                </a:lnTo>
                <a:lnTo>
                  <a:pt x="808" y="534"/>
                </a:lnTo>
                <a:lnTo>
                  <a:pt x="662" y="534"/>
                </a:lnTo>
                <a:lnTo>
                  <a:pt x="662" y="534"/>
                </a:lnTo>
                <a:lnTo>
                  <a:pt x="646" y="548"/>
                </a:lnTo>
                <a:lnTo>
                  <a:pt x="629" y="560"/>
                </a:lnTo>
                <a:lnTo>
                  <a:pt x="611" y="570"/>
                </a:lnTo>
                <a:lnTo>
                  <a:pt x="594" y="578"/>
                </a:lnTo>
                <a:lnTo>
                  <a:pt x="576" y="584"/>
                </a:lnTo>
                <a:lnTo>
                  <a:pt x="557" y="588"/>
                </a:lnTo>
                <a:lnTo>
                  <a:pt x="538" y="591"/>
                </a:lnTo>
                <a:lnTo>
                  <a:pt x="519" y="592"/>
                </a:lnTo>
                <a:lnTo>
                  <a:pt x="519" y="592"/>
                </a:lnTo>
                <a:close/>
                <a:moveTo>
                  <a:pt x="396" y="502"/>
                </a:moveTo>
                <a:lnTo>
                  <a:pt x="409" y="514"/>
                </a:lnTo>
                <a:lnTo>
                  <a:pt x="409" y="514"/>
                </a:lnTo>
                <a:lnTo>
                  <a:pt x="418" y="521"/>
                </a:lnTo>
                <a:lnTo>
                  <a:pt x="430" y="527"/>
                </a:lnTo>
                <a:lnTo>
                  <a:pt x="442" y="534"/>
                </a:lnTo>
                <a:lnTo>
                  <a:pt x="455" y="540"/>
                </a:lnTo>
                <a:lnTo>
                  <a:pt x="470" y="545"/>
                </a:lnTo>
                <a:lnTo>
                  <a:pt x="486" y="548"/>
                </a:lnTo>
                <a:lnTo>
                  <a:pt x="502" y="551"/>
                </a:lnTo>
                <a:lnTo>
                  <a:pt x="519" y="552"/>
                </a:lnTo>
                <a:lnTo>
                  <a:pt x="519" y="552"/>
                </a:lnTo>
                <a:lnTo>
                  <a:pt x="534" y="551"/>
                </a:lnTo>
                <a:lnTo>
                  <a:pt x="551" y="548"/>
                </a:lnTo>
                <a:lnTo>
                  <a:pt x="566" y="545"/>
                </a:lnTo>
                <a:lnTo>
                  <a:pt x="582" y="539"/>
                </a:lnTo>
                <a:lnTo>
                  <a:pt x="597" y="532"/>
                </a:lnTo>
                <a:lnTo>
                  <a:pt x="613" y="522"/>
                </a:lnTo>
                <a:lnTo>
                  <a:pt x="627" y="511"/>
                </a:lnTo>
                <a:lnTo>
                  <a:pt x="641" y="500"/>
                </a:lnTo>
                <a:lnTo>
                  <a:pt x="647" y="494"/>
                </a:lnTo>
                <a:lnTo>
                  <a:pt x="806" y="494"/>
                </a:lnTo>
                <a:lnTo>
                  <a:pt x="806" y="494"/>
                </a:lnTo>
                <a:lnTo>
                  <a:pt x="814" y="494"/>
                </a:lnTo>
                <a:lnTo>
                  <a:pt x="822" y="491"/>
                </a:lnTo>
                <a:lnTo>
                  <a:pt x="829" y="489"/>
                </a:lnTo>
                <a:lnTo>
                  <a:pt x="837" y="485"/>
                </a:lnTo>
                <a:lnTo>
                  <a:pt x="844" y="482"/>
                </a:lnTo>
                <a:lnTo>
                  <a:pt x="850" y="477"/>
                </a:lnTo>
                <a:lnTo>
                  <a:pt x="860" y="466"/>
                </a:lnTo>
                <a:lnTo>
                  <a:pt x="870" y="455"/>
                </a:lnTo>
                <a:lnTo>
                  <a:pt x="873" y="448"/>
                </a:lnTo>
                <a:lnTo>
                  <a:pt x="877" y="440"/>
                </a:lnTo>
                <a:lnTo>
                  <a:pt x="879" y="433"/>
                </a:lnTo>
                <a:lnTo>
                  <a:pt x="882" y="425"/>
                </a:lnTo>
                <a:lnTo>
                  <a:pt x="883" y="417"/>
                </a:lnTo>
                <a:lnTo>
                  <a:pt x="883" y="408"/>
                </a:lnTo>
                <a:lnTo>
                  <a:pt x="883" y="408"/>
                </a:lnTo>
                <a:lnTo>
                  <a:pt x="882" y="393"/>
                </a:lnTo>
                <a:lnTo>
                  <a:pt x="878" y="379"/>
                </a:lnTo>
                <a:lnTo>
                  <a:pt x="871" y="366"/>
                </a:lnTo>
                <a:lnTo>
                  <a:pt x="863" y="354"/>
                </a:lnTo>
                <a:lnTo>
                  <a:pt x="852" y="343"/>
                </a:lnTo>
                <a:lnTo>
                  <a:pt x="840" y="335"/>
                </a:lnTo>
                <a:lnTo>
                  <a:pt x="826" y="329"/>
                </a:lnTo>
                <a:lnTo>
                  <a:pt x="812" y="326"/>
                </a:lnTo>
                <a:lnTo>
                  <a:pt x="796" y="323"/>
                </a:lnTo>
                <a:lnTo>
                  <a:pt x="795" y="308"/>
                </a:lnTo>
                <a:lnTo>
                  <a:pt x="795" y="308"/>
                </a:lnTo>
                <a:lnTo>
                  <a:pt x="793" y="297"/>
                </a:lnTo>
                <a:lnTo>
                  <a:pt x="789" y="285"/>
                </a:lnTo>
                <a:lnTo>
                  <a:pt x="784" y="275"/>
                </a:lnTo>
                <a:lnTo>
                  <a:pt x="780" y="265"/>
                </a:lnTo>
                <a:lnTo>
                  <a:pt x="774" y="256"/>
                </a:lnTo>
                <a:lnTo>
                  <a:pt x="767" y="246"/>
                </a:lnTo>
                <a:lnTo>
                  <a:pt x="759" y="238"/>
                </a:lnTo>
                <a:lnTo>
                  <a:pt x="751" y="231"/>
                </a:lnTo>
                <a:lnTo>
                  <a:pt x="742" y="224"/>
                </a:lnTo>
                <a:lnTo>
                  <a:pt x="732" y="217"/>
                </a:lnTo>
                <a:lnTo>
                  <a:pt x="723" y="212"/>
                </a:lnTo>
                <a:lnTo>
                  <a:pt x="712" y="207"/>
                </a:lnTo>
                <a:lnTo>
                  <a:pt x="701" y="204"/>
                </a:lnTo>
                <a:lnTo>
                  <a:pt x="691" y="201"/>
                </a:lnTo>
                <a:lnTo>
                  <a:pt x="679" y="200"/>
                </a:lnTo>
                <a:lnTo>
                  <a:pt x="667" y="199"/>
                </a:lnTo>
                <a:lnTo>
                  <a:pt x="647" y="199"/>
                </a:lnTo>
                <a:lnTo>
                  <a:pt x="645" y="182"/>
                </a:lnTo>
                <a:lnTo>
                  <a:pt x="645" y="182"/>
                </a:lnTo>
                <a:lnTo>
                  <a:pt x="641" y="167"/>
                </a:lnTo>
                <a:lnTo>
                  <a:pt x="637" y="153"/>
                </a:lnTo>
                <a:lnTo>
                  <a:pt x="632" y="139"/>
                </a:lnTo>
                <a:lnTo>
                  <a:pt x="624" y="126"/>
                </a:lnTo>
                <a:lnTo>
                  <a:pt x="617" y="114"/>
                </a:lnTo>
                <a:lnTo>
                  <a:pt x="608" y="102"/>
                </a:lnTo>
                <a:lnTo>
                  <a:pt x="598" y="91"/>
                </a:lnTo>
                <a:lnTo>
                  <a:pt x="588" y="81"/>
                </a:lnTo>
                <a:lnTo>
                  <a:pt x="576" y="72"/>
                </a:lnTo>
                <a:lnTo>
                  <a:pt x="564" y="64"/>
                </a:lnTo>
                <a:lnTo>
                  <a:pt x="551" y="57"/>
                </a:lnTo>
                <a:lnTo>
                  <a:pt x="538" y="51"/>
                </a:lnTo>
                <a:lnTo>
                  <a:pt x="524" y="47"/>
                </a:lnTo>
                <a:lnTo>
                  <a:pt x="508" y="44"/>
                </a:lnTo>
                <a:lnTo>
                  <a:pt x="494" y="41"/>
                </a:lnTo>
                <a:lnTo>
                  <a:pt x="479" y="40"/>
                </a:lnTo>
                <a:lnTo>
                  <a:pt x="479" y="40"/>
                </a:lnTo>
                <a:lnTo>
                  <a:pt x="467" y="41"/>
                </a:lnTo>
                <a:lnTo>
                  <a:pt x="456" y="43"/>
                </a:lnTo>
                <a:lnTo>
                  <a:pt x="446" y="44"/>
                </a:lnTo>
                <a:lnTo>
                  <a:pt x="435" y="46"/>
                </a:lnTo>
                <a:lnTo>
                  <a:pt x="415" y="53"/>
                </a:lnTo>
                <a:lnTo>
                  <a:pt x="395" y="63"/>
                </a:lnTo>
                <a:lnTo>
                  <a:pt x="377" y="75"/>
                </a:lnTo>
                <a:lnTo>
                  <a:pt x="360" y="89"/>
                </a:lnTo>
                <a:lnTo>
                  <a:pt x="353" y="97"/>
                </a:lnTo>
                <a:lnTo>
                  <a:pt x="346" y="105"/>
                </a:lnTo>
                <a:lnTo>
                  <a:pt x="339" y="114"/>
                </a:lnTo>
                <a:lnTo>
                  <a:pt x="333" y="123"/>
                </a:lnTo>
                <a:lnTo>
                  <a:pt x="326" y="136"/>
                </a:lnTo>
                <a:lnTo>
                  <a:pt x="310" y="133"/>
                </a:lnTo>
                <a:lnTo>
                  <a:pt x="310" y="133"/>
                </a:lnTo>
                <a:lnTo>
                  <a:pt x="295" y="130"/>
                </a:lnTo>
                <a:lnTo>
                  <a:pt x="280" y="129"/>
                </a:lnTo>
                <a:lnTo>
                  <a:pt x="280" y="129"/>
                </a:lnTo>
                <a:lnTo>
                  <a:pt x="269" y="129"/>
                </a:lnTo>
                <a:lnTo>
                  <a:pt x="258" y="130"/>
                </a:lnTo>
                <a:lnTo>
                  <a:pt x="249" y="133"/>
                </a:lnTo>
                <a:lnTo>
                  <a:pt x="238" y="136"/>
                </a:lnTo>
                <a:lnTo>
                  <a:pt x="229" y="140"/>
                </a:lnTo>
                <a:lnTo>
                  <a:pt x="219" y="144"/>
                </a:lnTo>
                <a:lnTo>
                  <a:pt x="211" y="149"/>
                </a:lnTo>
                <a:lnTo>
                  <a:pt x="203" y="155"/>
                </a:lnTo>
                <a:lnTo>
                  <a:pt x="194" y="161"/>
                </a:lnTo>
                <a:lnTo>
                  <a:pt x="187" y="168"/>
                </a:lnTo>
                <a:lnTo>
                  <a:pt x="180" y="176"/>
                </a:lnTo>
                <a:lnTo>
                  <a:pt x="174" y="184"/>
                </a:lnTo>
                <a:lnTo>
                  <a:pt x="168" y="193"/>
                </a:lnTo>
                <a:lnTo>
                  <a:pt x="164" y="201"/>
                </a:lnTo>
                <a:lnTo>
                  <a:pt x="159" y="212"/>
                </a:lnTo>
                <a:lnTo>
                  <a:pt x="156" y="221"/>
                </a:lnTo>
                <a:lnTo>
                  <a:pt x="153" y="232"/>
                </a:lnTo>
                <a:lnTo>
                  <a:pt x="142" y="236"/>
                </a:lnTo>
                <a:lnTo>
                  <a:pt x="142" y="236"/>
                </a:lnTo>
                <a:lnTo>
                  <a:pt x="132" y="239"/>
                </a:lnTo>
                <a:lnTo>
                  <a:pt x="121" y="244"/>
                </a:lnTo>
                <a:lnTo>
                  <a:pt x="110" y="249"/>
                </a:lnTo>
                <a:lnTo>
                  <a:pt x="101" y="255"/>
                </a:lnTo>
                <a:lnTo>
                  <a:pt x="92" y="262"/>
                </a:lnTo>
                <a:lnTo>
                  <a:pt x="83" y="270"/>
                </a:lnTo>
                <a:lnTo>
                  <a:pt x="76" y="277"/>
                </a:lnTo>
                <a:lnTo>
                  <a:pt x="69" y="287"/>
                </a:lnTo>
                <a:lnTo>
                  <a:pt x="63" y="296"/>
                </a:lnTo>
                <a:lnTo>
                  <a:pt x="57" y="305"/>
                </a:lnTo>
                <a:lnTo>
                  <a:pt x="52" y="315"/>
                </a:lnTo>
                <a:lnTo>
                  <a:pt x="47" y="326"/>
                </a:lnTo>
                <a:lnTo>
                  <a:pt x="45" y="337"/>
                </a:lnTo>
                <a:lnTo>
                  <a:pt x="43" y="348"/>
                </a:lnTo>
                <a:lnTo>
                  <a:pt x="40" y="360"/>
                </a:lnTo>
                <a:lnTo>
                  <a:pt x="40" y="372"/>
                </a:lnTo>
                <a:lnTo>
                  <a:pt x="40" y="372"/>
                </a:lnTo>
                <a:lnTo>
                  <a:pt x="41" y="386"/>
                </a:lnTo>
                <a:lnTo>
                  <a:pt x="43" y="400"/>
                </a:lnTo>
                <a:lnTo>
                  <a:pt x="46" y="413"/>
                </a:lnTo>
                <a:lnTo>
                  <a:pt x="51" y="426"/>
                </a:lnTo>
                <a:lnTo>
                  <a:pt x="57" y="439"/>
                </a:lnTo>
                <a:lnTo>
                  <a:pt x="64" y="450"/>
                </a:lnTo>
                <a:lnTo>
                  <a:pt x="72" y="462"/>
                </a:lnTo>
                <a:lnTo>
                  <a:pt x="82" y="471"/>
                </a:lnTo>
                <a:lnTo>
                  <a:pt x="92" y="481"/>
                </a:lnTo>
                <a:lnTo>
                  <a:pt x="103" y="489"/>
                </a:lnTo>
                <a:lnTo>
                  <a:pt x="115" y="496"/>
                </a:lnTo>
                <a:lnTo>
                  <a:pt x="127" y="502"/>
                </a:lnTo>
                <a:lnTo>
                  <a:pt x="140" y="507"/>
                </a:lnTo>
                <a:lnTo>
                  <a:pt x="154" y="510"/>
                </a:lnTo>
                <a:lnTo>
                  <a:pt x="167" y="513"/>
                </a:lnTo>
                <a:lnTo>
                  <a:pt x="182" y="513"/>
                </a:lnTo>
                <a:lnTo>
                  <a:pt x="182" y="513"/>
                </a:lnTo>
                <a:lnTo>
                  <a:pt x="200" y="511"/>
                </a:lnTo>
                <a:lnTo>
                  <a:pt x="219" y="508"/>
                </a:lnTo>
                <a:lnTo>
                  <a:pt x="230" y="506"/>
                </a:lnTo>
                <a:lnTo>
                  <a:pt x="238" y="513"/>
                </a:lnTo>
                <a:lnTo>
                  <a:pt x="238" y="513"/>
                </a:lnTo>
                <a:lnTo>
                  <a:pt x="246" y="520"/>
                </a:lnTo>
                <a:lnTo>
                  <a:pt x="255" y="526"/>
                </a:lnTo>
                <a:lnTo>
                  <a:pt x="263" y="532"/>
                </a:lnTo>
                <a:lnTo>
                  <a:pt x="273" y="535"/>
                </a:lnTo>
                <a:lnTo>
                  <a:pt x="282" y="539"/>
                </a:lnTo>
                <a:lnTo>
                  <a:pt x="291" y="541"/>
                </a:lnTo>
                <a:lnTo>
                  <a:pt x="301" y="542"/>
                </a:lnTo>
                <a:lnTo>
                  <a:pt x="312" y="543"/>
                </a:lnTo>
                <a:lnTo>
                  <a:pt x="312" y="543"/>
                </a:lnTo>
                <a:lnTo>
                  <a:pt x="321" y="542"/>
                </a:lnTo>
                <a:lnTo>
                  <a:pt x="331" y="541"/>
                </a:lnTo>
                <a:lnTo>
                  <a:pt x="340" y="539"/>
                </a:lnTo>
                <a:lnTo>
                  <a:pt x="350" y="535"/>
                </a:lnTo>
                <a:lnTo>
                  <a:pt x="359" y="532"/>
                </a:lnTo>
                <a:lnTo>
                  <a:pt x="367" y="527"/>
                </a:lnTo>
                <a:lnTo>
                  <a:pt x="376" y="521"/>
                </a:lnTo>
                <a:lnTo>
                  <a:pt x="383" y="515"/>
                </a:lnTo>
                <a:lnTo>
                  <a:pt x="396" y="502"/>
                </a:lnTo>
                <a:close/>
              </a:path>
            </a:pathLst>
          </a:custGeom>
          <a:solidFill>
            <a:schemeClr val="accent1"/>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7" name="Freeform 23"/>
          <p:cNvSpPr>
            <a:spLocks noEditPoints="1"/>
          </p:cNvSpPr>
          <p:nvPr/>
        </p:nvSpPr>
        <p:spPr bwMode="auto">
          <a:xfrm>
            <a:off x="4056397" y="1399845"/>
            <a:ext cx="712061" cy="433636"/>
          </a:xfrm>
          <a:custGeom>
            <a:avLst/>
            <a:gdLst>
              <a:gd name="T0" fmla="*/ 446 w 923"/>
              <a:gd name="T1" fmla="*/ 579 h 592"/>
              <a:gd name="T2" fmla="*/ 378 w 923"/>
              <a:gd name="T3" fmla="*/ 567 h 592"/>
              <a:gd name="T4" fmla="*/ 312 w 923"/>
              <a:gd name="T5" fmla="*/ 584 h 592"/>
              <a:gd name="T6" fmla="*/ 250 w 923"/>
              <a:gd name="T7" fmla="*/ 570 h 592"/>
              <a:gd name="T8" fmla="*/ 182 w 923"/>
              <a:gd name="T9" fmla="*/ 553 h 592"/>
              <a:gd name="T10" fmla="*/ 95 w 923"/>
              <a:gd name="T11" fmla="*/ 532 h 592"/>
              <a:gd name="T12" fmla="*/ 23 w 923"/>
              <a:gd name="T13" fmla="*/ 458 h 592"/>
              <a:gd name="T14" fmla="*/ 0 w 923"/>
              <a:gd name="T15" fmla="*/ 372 h 592"/>
              <a:gd name="T16" fmla="*/ 19 w 923"/>
              <a:gd name="T17" fmla="*/ 290 h 592"/>
              <a:gd name="T18" fmla="*/ 71 w 923"/>
              <a:gd name="T19" fmla="*/ 226 h 592"/>
              <a:gd name="T20" fmla="*/ 126 w 923"/>
              <a:gd name="T21" fmla="*/ 188 h 592"/>
              <a:gd name="T22" fmla="*/ 172 w 923"/>
              <a:gd name="T23" fmla="*/ 127 h 592"/>
              <a:gd name="T24" fmla="*/ 241 w 923"/>
              <a:gd name="T25" fmla="*/ 94 h 592"/>
              <a:gd name="T26" fmla="*/ 307 w 923"/>
              <a:gd name="T27" fmla="*/ 91 h 592"/>
              <a:gd name="T28" fmla="*/ 350 w 923"/>
              <a:gd name="T29" fmla="*/ 45 h 592"/>
              <a:gd name="T30" fmla="*/ 416 w 923"/>
              <a:gd name="T31" fmla="*/ 11 h 592"/>
              <a:gd name="T32" fmla="*/ 479 w 923"/>
              <a:gd name="T33" fmla="*/ 0 h 592"/>
              <a:gd name="T34" fmla="*/ 579 w 923"/>
              <a:gd name="T35" fmla="*/ 26 h 592"/>
              <a:gd name="T36" fmla="*/ 654 w 923"/>
              <a:gd name="T37" fmla="*/ 96 h 592"/>
              <a:gd name="T38" fmla="*/ 694 w 923"/>
              <a:gd name="T39" fmla="*/ 161 h 592"/>
              <a:gd name="T40" fmla="*/ 767 w 923"/>
              <a:gd name="T41" fmla="*/ 192 h 592"/>
              <a:gd name="T42" fmla="*/ 818 w 923"/>
              <a:gd name="T43" fmla="*/ 251 h 592"/>
              <a:gd name="T44" fmla="*/ 851 w 923"/>
              <a:gd name="T45" fmla="*/ 296 h 592"/>
              <a:gd name="T46" fmla="*/ 898 w 923"/>
              <a:gd name="T47" fmla="*/ 333 h 592"/>
              <a:gd name="T48" fmla="*/ 922 w 923"/>
              <a:gd name="T49" fmla="*/ 388 h 592"/>
              <a:gd name="T50" fmla="*/ 918 w 923"/>
              <a:gd name="T51" fmla="*/ 444 h 592"/>
              <a:gd name="T52" fmla="*/ 882 w 923"/>
              <a:gd name="T53" fmla="*/ 503 h 592"/>
              <a:gd name="T54" fmla="*/ 820 w 923"/>
              <a:gd name="T55" fmla="*/ 533 h 592"/>
              <a:gd name="T56" fmla="*/ 629 w 923"/>
              <a:gd name="T57" fmla="*/ 560 h 592"/>
              <a:gd name="T58" fmla="*/ 519 w 923"/>
              <a:gd name="T59" fmla="*/ 592 h 592"/>
              <a:gd name="T60" fmla="*/ 430 w 923"/>
              <a:gd name="T61" fmla="*/ 527 h 592"/>
              <a:gd name="T62" fmla="*/ 519 w 923"/>
              <a:gd name="T63" fmla="*/ 552 h 592"/>
              <a:gd name="T64" fmla="*/ 597 w 923"/>
              <a:gd name="T65" fmla="*/ 532 h 592"/>
              <a:gd name="T66" fmla="*/ 806 w 923"/>
              <a:gd name="T67" fmla="*/ 494 h 592"/>
              <a:gd name="T68" fmla="*/ 850 w 923"/>
              <a:gd name="T69" fmla="*/ 477 h 592"/>
              <a:gd name="T70" fmla="*/ 882 w 923"/>
              <a:gd name="T71" fmla="*/ 425 h 592"/>
              <a:gd name="T72" fmla="*/ 871 w 923"/>
              <a:gd name="T73" fmla="*/ 366 h 592"/>
              <a:gd name="T74" fmla="*/ 796 w 923"/>
              <a:gd name="T75" fmla="*/ 323 h 592"/>
              <a:gd name="T76" fmla="*/ 780 w 923"/>
              <a:gd name="T77" fmla="*/ 265 h 592"/>
              <a:gd name="T78" fmla="*/ 732 w 923"/>
              <a:gd name="T79" fmla="*/ 217 h 592"/>
              <a:gd name="T80" fmla="*/ 667 w 923"/>
              <a:gd name="T81" fmla="*/ 199 h 592"/>
              <a:gd name="T82" fmla="*/ 632 w 923"/>
              <a:gd name="T83" fmla="*/ 139 h 592"/>
              <a:gd name="T84" fmla="*/ 576 w 923"/>
              <a:gd name="T85" fmla="*/ 72 h 592"/>
              <a:gd name="T86" fmla="*/ 494 w 923"/>
              <a:gd name="T87" fmla="*/ 41 h 592"/>
              <a:gd name="T88" fmla="*/ 435 w 923"/>
              <a:gd name="T89" fmla="*/ 46 h 592"/>
              <a:gd name="T90" fmla="*/ 346 w 923"/>
              <a:gd name="T91" fmla="*/ 105 h 592"/>
              <a:gd name="T92" fmla="*/ 295 w 923"/>
              <a:gd name="T93" fmla="*/ 130 h 592"/>
              <a:gd name="T94" fmla="*/ 238 w 923"/>
              <a:gd name="T95" fmla="*/ 136 h 592"/>
              <a:gd name="T96" fmla="*/ 187 w 923"/>
              <a:gd name="T97" fmla="*/ 168 h 592"/>
              <a:gd name="T98" fmla="*/ 156 w 923"/>
              <a:gd name="T99" fmla="*/ 221 h 592"/>
              <a:gd name="T100" fmla="*/ 110 w 923"/>
              <a:gd name="T101" fmla="*/ 249 h 592"/>
              <a:gd name="T102" fmla="*/ 63 w 923"/>
              <a:gd name="T103" fmla="*/ 296 h 592"/>
              <a:gd name="T104" fmla="*/ 40 w 923"/>
              <a:gd name="T105" fmla="*/ 360 h 592"/>
              <a:gd name="T106" fmla="*/ 51 w 923"/>
              <a:gd name="T107" fmla="*/ 426 h 592"/>
              <a:gd name="T108" fmla="*/ 103 w 923"/>
              <a:gd name="T109" fmla="*/ 489 h 592"/>
              <a:gd name="T110" fmla="*/ 182 w 923"/>
              <a:gd name="T111" fmla="*/ 513 h 592"/>
              <a:gd name="T112" fmla="*/ 238 w 923"/>
              <a:gd name="T113" fmla="*/ 513 h 592"/>
              <a:gd name="T114" fmla="*/ 291 w 923"/>
              <a:gd name="T115" fmla="*/ 541 h 592"/>
              <a:gd name="T116" fmla="*/ 340 w 923"/>
              <a:gd name="T117" fmla="*/ 539 h 592"/>
              <a:gd name="T118" fmla="*/ 396 w 923"/>
              <a:gd name="T119"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3" h="592">
                <a:moveTo>
                  <a:pt x="519" y="592"/>
                </a:moveTo>
                <a:lnTo>
                  <a:pt x="519" y="592"/>
                </a:lnTo>
                <a:lnTo>
                  <a:pt x="499" y="591"/>
                </a:lnTo>
                <a:lnTo>
                  <a:pt x="480" y="588"/>
                </a:lnTo>
                <a:lnTo>
                  <a:pt x="462" y="584"/>
                </a:lnTo>
                <a:lnTo>
                  <a:pt x="446" y="579"/>
                </a:lnTo>
                <a:lnTo>
                  <a:pt x="431" y="573"/>
                </a:lnTo>
                <a:lnTo>
                  <a:pt x="418" y="567"/>
                </a:lnTo>
                <a:lnTo>
                  <a:pt x="397" y="555"/>
                </a:lnTo>
                <a:lnTo>
                  <a:pt x="397" y="555"/>
                </a:lnTo>
                <a:lnTo>
                  <a:pt x="387" y="561"/>
                </a:lnTo>
                <a:lnTo>
                  <a:pt x="378" y="567"/>
                </a:lnTo>
                <a:lnTo>
                  <a:pt x="367" y="572"/>
                </a:lnTo>
                <a:lnTo>
                  <a:pt x="357" y="575"/>
                </a:lnTo>
                <a:lnTo>
                  <a:pt x="346" y="579"/>
                </a:lnTo>
                <a:lnTo>
                  <a:pt x="334" y="581"/>
                </a:lnTo>
                <a:lnTo>
                  <a:pt x="323" y="583"/>
                </a:lnTo>
                <a:lnTo>
                  <a:pt x="312" y="584"/>
                </a:lnTo>
                <a:lnTo>
                  <a:pt x="312" y="584"/>
                </a:lnTo>
                <a:lnTo>
                  <a:pt x="299" y="583"/>
                </a:lnTo>
                <a:lnTo>
                  <a:pt x="286" y="581"/>
                </a:lnTo>
                <a:lnTo>
                  <a:pt x="274" y="579"/>
                </a:lnTo>
                <a:lnTo>
                  <a:pt x="262" y="574"/>
                </a:lnTo>
                <a:lnTo>
                  <a:pt x="250" y="570"/>
                </a:lnTo>
                <a:lnTo>
                  <a:pt x="239" y="564"/>
                </a:lnTo>
                <a:lnTo>
                  <a:pt x="229" y="558"/>
                </a:lnTo>
                <a:lnTo>
                  <a:pt x="219" y="549"/>
                </a:lnTo>
                <a:lnTo>
                  <a:pt x="219" y="549"/>
                </a:lnTo>
                <a:lnTo>
                  <a:pt x="200" y="553"/>
                </a:lnTo>
                <a:lnTo>
                  <a:pt x="182" y="553"/>
                </a:lnTo>
                <a:lnTo>
                  <a:pt x="182" y="553"/>
                </a:lnTo>
                <a:lnTo>
                  <a:pt x="164" y="553"/>
                </a:lnTo>
                <a:lnTo>
                  <a:pt x="146" y="549"/>
                </a:lnTo>
                <a:lnTo>
                  <a:pt x="128" y="545"/>
                </a:lnTo>
                <a:lnTo>
                  <a:pt x="111" y="539"/>
                </a:lnTo>
                <a:lnTo>
                  <a:pt x="95" y="532"/>
                </a:lnTo>
                <a:lnTo>
                  <a:pt x="81" y="522"/>
                </a:lnTo>
                <a:lnTo>
                  <a:pt x="66" y="511"/>
                </a:lnTo>
                <a:lnTo>
                  <a:pt x="53" y="500"/>
                </a:lnTo>
                <a:lnTo>
                  <a:pt x="41" y="487"/>
                </a:lnTo>
                <a:lnTo>
                  <a:pt x="31" y="472"/>
                </a:lnTo>
                <a:lnTo>
                  <a:pt x="23" y="458"/>
                </a:lnTo>
                <a:lnTo>
                  <a:pt x="14" y="442"/>
                </a:lnTo>
                <a:lnTo>
                  <a:pt x="8" y="425"/>
                </a:lnTo>
                <a:lnTo>
                  <a:pt x="4" y="407"/>
                </a:lnTo>
                <a:lnTo>
                  <a:pt x="1" y="390"/>
                </a:lnTo>
                <a:lnTo>
                  <a:pt x="0" y="372"/>
                </a:lnTo>
                <a:lnTo>
                  <a:pt x="0" y="372"/>
                </a:lnTo>
                <a:lnTo>
                  <a:pt x="0" y="356"/>
                </a:lnTo>
                <a:lnTo>
                  <a:pt x="2" y="343"/>
                </a:lnTo>
                <a:lnTo>
                  <a:pt x="5" y="329"/>
                </a:lnTo>
                <a:lnTo>
                  <a:pt x="8" y="316"/>
                </a:lnTo>
                <a:lnTo>
                  <a:pt x="13" y="303"/>
                </a:lnTo>
                <a:lnTo>
                  <a:pt x="19" y="290"/>
                </a:lnTo>
                <a:lnTo>
                  <a:pt x="26" y="278"/>
                </a:lnTo>
                <a:lnTo>
                  <a:pt x="33" y="266"/>
                </a:lnTo>
                <a:lnTo>
                  <a:pt x="41" y="256"/>
                </a:lnTo>
                <a:lnTo>
                  <a:pt x="51" y="245"/>
                </a:lnTo>
                <a:lnTo>
                  <a:pt x="60" y="236"/>
                </a:lnTo>
                <a:lnTo>
                  <a:pt x="71" y="226"/>
                </a:lnTo>
                <a:lnTo>
                  <a:pt x="83" y="219"/>
                </a:lnTo>
                <a:lnTo>
                  <a:pt x="95" y="212"/>
                </a:lnTo>
                <a:lnTo>
                  <a:pt x="108" y="205"/>
                </a:lnTo>
                <a:lnTo>
                  <a:pt x="121" y="200"/>
                </a:lnTo>
                <a:lnTo>
                  <a:pt x="121" y="200"/>
                </a:lnTo>
                <a:lnTo>
                  <a:pt x="126" y="188"/>
                </a:lnTo>
                <a:lnTo>
                  <a:pt x="132" y="176"/>
                </a:lnTo>
                <a:lnTo>
                  <a:pt x="139" y="165"/>
                </a:lnTo>
                <a:lnTo>
                  <a:pt x="146" y="155"/>
                </a:lnTo>
                <a:lnTo>
                  <a:pt x="154" y="144"/>
                </a:lnTo>
                <a:lnTo>
                  <a:pt x="162" y="136"/>
                </a:lnTo>
                <a:lnTo>
                  <a:pt x="172" y="127"/>
                </a:lnTo>
                <a:lnTo>
                  <a:pt x="182" y="120"/>
                </a:lnTo>
                <a:lnTo>
                  <a:pt x="193" y="112"/>
                </a:lnTo>
                <a:lnTo>
                  <a:pt x="205" y="107"/>
                </a:lnTo>
                <a:lnTo>
                  <a:pt x="216" y="101"/>
                </a:lnTo>
                <a:lnTo>
                  <a:pt x="229" y="97"/>
                </a:lnTo>
                <a:lnTo>
                  <a:pt x="241" y="94"/>
                </a:lnTo>
                <a:lnTo>
                  <a:pt x="254" y="91"/>
                </a:lnTo>
                <a:lnTo>
                  <a:pt x="267" y="89"/>
                </a:lnTo>
                <a:lnTo>
                  <a:pt x="280" y="89"/>
                </a:lnTo>
                <a:lnTo>
                  <a:pt x="280" y="89"/>
                </a:lnTo>
                <a:lnTo>
                  <a:pt x="293" y="89"/>
                </a:lnTo>
                <a:lnTo>
                  <a:pt x="307" y="91"/>
                </a:lnTo>
                <a:lnTo>
                  <a:pt x="307" y="91"/>
                </a:lnTo>
                <a:lnTo>
                  <a:pt x="314" y="81"/>
                </a:lnTo>
                <a:lnTo>
                  <a:pt x="322" y="71"/>
                </a:lnTo>
                <a:lnTo>
                  <a:pt x="331" y="62"/>
                </a:lnTo>
                <a:lnTo>
                  <a:pt x="340" y="53"/>
                </a:lnTo>
                <a:lnTo>
                  <a:pt x="350" y="45"/>
                </a:lnTo>
                <a:lnTo>
                  <a:pt x="360" y="38"/>
                </a:lnTo>
                <a:lnTo>
                  <a:pt x="371" y="31"/>
                </a:lnTo>
                <a:lnTo>
                  <a:pt x="382" y="25"/>
                </a:lnTo>
                <a:lnTo>
                  <a:pt x="392" y="19"/>
                </a:lnTo>
                <a:lnTo>
                  <a:pt x="404" y="14"/>
                </a:lnTo>
                <a:lnTo>
                  <a:pt x="416" y="11"/>
                </a:lnTo>
                <a:lnTo>
                  <a:pt x="428" y="7"/>
                </a:lnTo>
                <a:lnTo>
                  <a:pt x="441" y="4"/>
                </a:lnTo>
                <a:lnTo>
                  <a:pt x="453" y="2"/>
                </a:lnTo>
                <a:lnTo>
                  <a:pt x="466" y="1"/>
                </a:lnTo>
                <a:lnTo>
                  <a:pt x="479" y="0"/>
                </a:lnTo>
                <a:lnTo>
                  <a:pt x="479" y="0"/>
                </a:lnTo>
                <a:lnTo>
                  <a:pt x="496" y="1"/>
                </a:lnTo>
                <a:lnTo>
                  <a:pt x="514" y="4"/>
                </a:lnTo>
                <a:lnTo>
                  <a:pt x="531" y="7"/>
                </a:lnTo>
                <a:lnTo>
                  <a:pt x="547" y="12"/>
                </a:lnTo>
                <a:lnTo>
                  <a:pt x="564" y="19"/>
                </a:lnTo>
                <a:lnTo>
                  <a:pt x="579" y="26"/>
                </a:lnTo>
                <a:lnTo>
                  <a:pt x="594" y="36"/>
                </a:lnTo>
                <a:lnTo>
                  <a:pt x="608" y="45"/>
                </a:lnTo>
                <a:lnTo>
                  <a:pt x="621" y="56"/>
                </a:lnTo>
                <a:lnTo>
                  <a:pt x="633" y="69"/>
                </a:lnTo>
                <a:lnTo>
                  <a:pt x="643" y="82"/>
                </a:lnTo>
                <a:lnTo>
                  <a:pt x="654" y="96"/>
                </a:lnTo>
                <a:lnTo>
                  <a:pt x="662" y="110"/>
                </a:lnTo>
                <a:lnTo>
                  <a:pt x="669" y="126"/>
                </a:lnTo>
                <a:lnTo>
                  <a:pt x="677" y="142"/>
                </a:lnTo>
                <a:lnTo>
                  <a:pt x="681" y="160"/>
                </a:lnTo>
                <a:lnTo>
                  <a:pt x="681" y="160"/>
                </a:lnTo>
                <a:lnTo>
                  <a:pt x="694" y="161"/>
                </a:lnTo>
                <a:lnTo>
                  <a:pt x="707" y="163"/>
                </a:lnTo>
                <a:lnTo>
                  <a:pt x="720" y="168"/>
                </a:lnTo>
                <a:lnTo>
                  <a:pt x="732" y="173"/>
                </a:lnTo>
                <a:lnTo>
                  <a:pt x="744" y="178"/>
                </a:lnTo>
                <a:lnTo>
                  <a:pt x="756" y="185"/>
                </a:lnTo>
                <a:lnTo>
                  <a:pt x="767" y="192"/>
                </a:lnTo>
                <a:lnTo>
                  <a:pt x="777" y="200"/>
                </a:lnTo>
                <a:lnTo>
                  <a:pt x="787" y="208"/>
                </a:lnTo>
                <a:lnTo>
                  <a:pt x="795" y="218"/>
                </a:lnTo>
                <a:lnTo>
                  <a:pt x="803" y="229"/>
                </a:lnTo>
                <a:lnTo>
                  <a:pt x="812" y="239"/>
                </a:lnTo>
                <a:lnTo>
                  <a:pt x="818" y="251"/>
                </a:lnTo>
                <a:lnTo>
                  <a:pt x="823" y="263"/>
                </a:lnTo>
                <a:lnTo>
                  <a:pt x="828" y="276"/>
                </a:lnTo>
                <a:lnTo>
                  <a:pt x="832" y="289"/>
                </a:lnTo>
                <a:lnTo>
                  <a:pt x="832" y="289"/>
                </a:lnTo>
                <a:lnTo>
                  <a:pt x="841" y="291"/>
                </a:lnTo>
                <a:lnTo>
                  <a:pt x="851" y="296"/>
                </a:lnTo>
                <a:lnTo>
                  <a:pt x="860" y="300"/>
                </a:lnTo>
                <a:lnTo>
                  <a:pt x="868" y="305"/>
                </a:lnTo>
                <a:lnTo>
                  <a:pt x="877" y="311"/>
                </a:lnTo>
                <a:lnTo>
                  <a:pt x="884" y="318"/>
                </a:lnTo>
                <a:lnTo>
                  <a:pt x="891" y="326"/>
                </a:lnTo>
                <a:lnTo>
                  <a:pt x="898" y="333"/>
                </a:lnTo>
                <a:lnTo>
                  <a:pt x="903" y="341"/>
                </a:lnTo>
                <a:lnTo>
                  <a:pt x="909" y="349"/>
                </a:lnTo>
                <a:lnTo>
                  <a:pt x="912" y="359"/>
                </a:lnTo>
                <a:lnTo>
                  <a:pt x="916" y="368"/>
                </a:lnTo>
                <a:lnTo>
                  <a:pt x="919" y="378"/>
                </a:lnTo>
                <a:lnTo>
                  <a:pt x="922" y="388"/>
                </a:lnTo>
                <a:lnTo>
                  <a:pt x="923" y="398"/>
                </a:lnTo>
                <a:lnTo>
                  <a:pt x="923" y="408"/>
                </a:lnTo>
                <a:lnTo>
                  <a:pt x="923" y="408"/>
                </a:lnTo>
                <a:lnTo>
                  <a:pt x="923" y="422"/>
                </a:lnTo>
                <a:lnTo>
                  <a:pt x="921" y="433"/>
                </a:lnTo>
                <a:lnTo>
                  <a:pt x="918" y="444"/>
                </a:lnTo>
                <a:lnTo>
                  <a:pt x="915" y="456"/>
                </a:lnTo>
                <a:lnTo>
                  <a:pt x="910" y="466"/>
                </a:lnTo>
                <a:lnTo>
                  <a:pt x="904" y="476"/>
                </a:lnTo>
                <a:lnTo>
                  <a:pt x="897" y="485"/>
                </a:lnTo>
                <a:lnTo>
                  <a:pt x="890" y="495"/>
                </a:lnTo>
                <a:lnTo>
                  <a:pt x="882" y="503"/>
                </a:lnTo>
                <a:lnTo>
                  <a:pt x="873" y="510"/>
                </a:lnTo>
                <a:lnTo>
                  <a:pt x="864" y="516"/>
                </a:lnTo>
                <a:lnTo>
                  <a:pt x="853" y="522"/>
                </a:lnTo>
                <a:lnTo>
                  <a:pt x="842" y="527"/>
                </a:lnTo>
                <a:lnTo>
                  <a:pt x="832" y="530"/>
                </a:lnTo>
                <a:lnTo>
                  <a:pt x="820" y="533"/>
                </a:lnTo>
                <a:lnTo>
                  <a:pt x="808" y="534"/>
                </a:lnTo>
                <a:lnTo>
                  <a:pt x="808" y="534"/>
                </a:lnTo>
                <a:lnTo>
                  <a:pt x="662" y="534"/>
                </a:lnTo>
                <a:lnTo>
                  <a:pt x="662" y="534"/>
                </a:lnTo>
                <a:lnTo>
                  <a:pt x="646" y="548"/>
                </a:lnTo>
                <a:lnTo>
                  <a:pt x="629" y="560"/>
                </a:lnTo>
                <a:lnTo>
                  <a:pt x="611" y="570"/>
                </a:lnTo>
                <a:lnTo>
                  <a:pt x="594" y="578"/>
                </a:lnTo>
                <a:lnTo>
                  <a:pt x="576" y="584"/>
                </a:lnTo>
                <a:lnTo>
                  <a:pt x="557" y="588"/>
                </a:lnTo>
                <a:lnTo>
                  <a:pt x="538" y="591"/>
                </a:lnTo>
                <a:lnTo>
                  <a:pt x="519" y="592"/>
                </a:lnTo>
                <a:lnTo>
                  <a:pt x="519" y="592"/>
                </a:lnTo>
                <a:close/>
                <a:moveTo>
                  <a:pt x="396" y="502"/>
                </a:moveTo>
                <a:lnTo>
                  <a:pt x="409" y="514"/>
                </a:lnTo>
                <a:lnTo>
                  <a:pt x="409" y="514"/>
                </a:lnTo>
                <a:lnTo>
                  <a:pt x="418" y="521"/>
                </a:lnTo>
                <a:lnTo>
                  <a:pt x="430" y="527"/>
                </a:lnTo>
                <a:lnTo>
                  <a:pt x="442" y="534"/>
                </a:lnTo>
                <a:lnTo>
                  <a:pt x="455" y="540"/>
                </a:lnTo>
                <a:lnTo>
                  <a:pt x="470" y="545"/>
                </a:lnTo>
                <a:lnTo>
                  <a:pt x="486" y="548"/>
                </a:lnTo>
                <a:lnTo>
                  <a:pt x="502" y="551"/>
                </a:lnTo>
                <a:lnTo>
                  <a:pt x="519" y="552"/>
                </a:lnTo>
                <a:lnTo>
                  <a:pt x="519" y="552"/>
                </a:lnTo>
                <a:lnTo>
                  <a:pt x="534" y="551"/>
                </a:lnTo>
                <a:lnTo>
                  <a:pt x="551" y="548"/>
                </a:lnTo>
                <a:lnTo>
                  <a:pt x="566" y="545"/>
                </a:lnTo>
                <a:lnTo>
                  <a:pt x="582" y="539"/>
                </a:lnTo>
                <a:lnTo>
                  <a:pt x="597" y="532"/>
                </a:lnTo>
                <a:lnTo>
                  <a:pt x="613" y="522"/>
                </a:lnTo>
                <a:lnTo>
                  <a:pt x="627" y="511"/>
                </a:lnTo>
                <a:lnTo>
                  <a:pt x="641" y="500"/>
                </a:lnTo>
                <a:lnTo>
                  <a:pt x="647" y="494"/>
                </a:lnTo>
                <a:lnTo>
                  <a:pt x="806" y="494"/>
                </a:lnTo>
                <a:lnTo>
                  <a:pt x="806" y="494"/>
                </a:lnTo>
                <a:lnTo>
                  <a:pt x="814" y="494"/>
                </a:lnTo>
                <a:lnTo>
                  <a:pt x="822" y="491"/>
                </a:lnTo>
                <a:lnTo>
                  <a:pt x="829" y="489"/>
                </a:lnTo>
                <a:lnTo>
                  <a:pt x="837" y="485"/>
                </a:lnTo>
                <a:lnTo>
                  <a:pt x="844" y="482"/>
                </a:lnTo>
                <a:lnTo>
                  <a:pt x="850" y="477"/>
                </a:lnTo>
                <a:lnTo>
                  <a:pt x="860" y="466"/>
                </a:lnTo>
                <a:lnTo>
                  <a:pt x="870" y="455"/>
                </a:lnTo>
                <a:lnTo>
                  <a:pt x="873" y="448"/>
                </a:lnTo>
                <a:lnTo>
                  <a:pt x="877" y="440"/>
                </a:lnTo>
                <a:lnTo>
                  <a:pt x="879" y="433"/>
                </a:lnTo>
                <a:lnTo>
                  <a:pt x="882" y="425"/>
                </a:lnTo>
                <a:lnTo>
                  <a:pt x="883" y="417"/>
                </a:lnTo>
                <a:lnTo>
                  <a:pt x="883" y="408"/>
                </a:lnTo>
                <a:lnTo>
                  <a:pt x="883" y="408"/>
                </a:lnTo>
                <a:lnTo>
                  <a:pt x="882" y="393"/>
                </a:lnTo>
                <a:lnTo>
                  <a:pt x="878" y="379"/>
                </a:lnTo>
                <a:lnTo>
                  <a:pt x="871" y="366"/>
                </a:lnTo>
                <a:lnTo>
                  <a:pt x="863" y="354"/>
                </a:lnTo>
                <a:lnTo>
                  <a:pt x="852" y="343"/>
                </a:lnTo>
                <a:lnTo>
                  <a:pt x="840" y="335"/>
                </a:lnTo>
                <a:lnTo>
                  <a:pt x="826" y="329"/>
                </a:lnTo>
                <a:lnTo>
                  <a:pt x="812" y="326"/>
                </a:lnTo>
                <a:lnTo>
                  <a:pt x="796" y="323"/>
                </a:lnTo>
                <a:lnTo>
                  <a:pt x="795" y="308"/>
                </a:lnTo>
                <a:lnTo>
                  <a:pt x="795" y="308"/>
                </a:lnTo>
                <a:lnTo>
                  <a:pt x="793" y="297"/>
                </a:lnTo>
                <a:lnTo>
                  <a:pt x="789" y="285"/>
                </a:lnTo>
                <a:lnTo>
                  <a:pt x="784" y="275"/>
                </a:lnTo>
                <a:lnTo>
                  <a:pt x="780" y="265"/>
                </a:lnTo>
                <a:lnTo>
                  <a:pt x="774" y="256"/>
                </a:lnTo>
                <a:lnTo>
                  <a:pt x="767" y="246"/>
                </a:lnTo>
                <a:lnTo>
                  <a:pt x="759" y="238"/>
                </a:lnTo>
                <a:lnTo>
                  <a:pt x="751" y="231"/>
                </a:lnTo>
                <a:lnTo>
                  <a:pt x="742" y="224"/>
                </a:lnTo>
                <a:lnTo>
                  <a:pt x="732" y="217"/>
                </a:lnTo>
                <a:lnTo>
                  <a:pt x="723" y="212"/>
                </a:lnTo>
                <a:lnTo>
                  <a:pt x="712" y="207"/>
                </a:lnTo>
                <a:lnTo>
                  <a:pt x="701" y="204"/>
                </a:lnTo>
                <a:lnTo>
                  <a:pt x="691" y="201"/>
                </a:lnTo>
                <a:lnTo>
                  <a:pt x="679" y="200"/>
                </a:lnTo>
                <a:lnTo>
                  <a:pt x="667" y="199"/>
                </a:lnTo>
                <a:lnTo>
                  <a:pt x="647" y="199"/>
                </a:lnTo>
                <a:lnTo>
                  <a:pt x="645" y="182"/>
                </a:lnTo>
                <a:lnTo>
                  <a:pt x="645" y="182"/>
                </a:lnTo>
                <a:lnTo>
                  <a:pt x="641" y="167"/>
                </a:lnTo>
                <a:lnTo>
                  <a:pt x="637" y="153"/>
                </a:lnTo>
                <a:lnTo>
                  <a:pt x="632" y="139"/>
                </a:lnTo>
                <a:lnTo>
                  <a:pt x="624" y="126"/>
                </a:lnTo>
                <a:lnTo>
                  <a:pt x="617" y="114"/>
                </a:lnTo>
                <a:lnTo>
                  <a:pt x="608" y="102"/>
                </a:lnTo>
                <a:lnTo>
                  <a:pt x="598" y="91"/>
                </a:lnTo>
                <a:lnTo>
                  <a:pt x="588" y="81"/>
                </a:lnTo>
                <a:lnTo>
                  <a:pt x="576" y="72"/>
                </a:lnTo>
                <a:lnTo>
                  <a:pt x="564" y="64"/>
                </a:lnTo>
                <a:lnTo>
                  <a:pt x="551" y="57"/>
                </a:lnTo>
                <a:lnTo>
                  <a:pt x="538" y="51"/>
                </a:lnTo>
                <a:lnTo>
                  <a:pt x="524" y="47"/>
                </a:lnTo>
                <a:lnTo>
                  <a:pt x="508" y="44"/>
                </a:lnTo>
                <a:lnTo>
                  <a:pt x="494" y="41"/>
                </a:lnTo>
                <a:lnTo>
                  <a:pt x="479" y="40"/>
                </a:lnTo>
                <a:lnTo>
                  <a:pt x="479" y="40"/>
                </a:lnTo>
                <a:lnTo>
                  <a:pt x="467" y="41"/>
                </a:lnTo>
                <a:lnTo>
                  <a:pt x="456" y="43"/>
                </a:lnTo>
                <a:lnTo>
                  <a:pt x="446" y="44"/>
                </a:lnTo>
                <a:lnTo>
                  <a:pt x="435" y="46"/>
                </a:lnTo>
                <a:lnTo>
                  <a:pt x="415" y="53"/>
                </a:lnTo>
                <a:lnTo>
                  <a:pt x="395" y="63"/>
                </a:lnTo>
                <a:lnTo>
                  <a:pt x="377" y="75"/>
                </a:lnTo>
                <a:lnTo>
                  <a:pt x="360" y="89"/>
                </a:lnTo>
                <a:lnTo>
                  <a:pt x="353" y="97"/>
                </a:lnTo>
                <a:lnTo>
                  <a:pt x="346" y="105"/>
                </a:lnTo>
                <a:lnTo>
                  <a:pt x="339" y="114"/>
                </a:lnTo>
                <a:lnTo>
                  <a:pt x="333" y="123"/>
                </a:lnTo>
                <a:lnTo>
                  <a:pt x="326" y="136"/>
                </a:lnTo>
                <a:lnTo>
                  <a:pt x="310" y="133"/>
                </a:lnTo>
                <a:lnTo>
                  <a:pt x="310" y="133"/>
                </a:lnTo>
                <a:lnTo>
                  <a:pt x="295" y="130"/>
                </a:lnTo>
                <a:lnTo>
                  <a:pt x="280" y="129"/>
                </a:lnTo>
                <a:lnTo>
                  <a:pt x="280" y="129"/>
                </a:lnTo>
                <a:lnTo>
                  <a:pt x="269" y="129"/>
                </a:lnTo>
                <a:lnTo>
                  <a:pt x="258" y="130"/>
                </a:lnTo>
                <a:lnTo>
                  <a:pt x="249" y="133"/>
                </a:lnTo>
                <a:lnTo>
                  <a:pt x="238" y="136"/>
                </a:lnTo>
                <a:lnTo>
                  <a:pt x="229" y="140"/>
                </a:lnTo>
                <a:lnTo>
                  <a:pt x="219" y="144"/>
                </a:lnTo>
                <a:lnTo>
                  <a:pt x="211" y="149"/>
                </a:lnTo>
                <a:lnTo>
                  <a:pt x="203" y="155"/>
                </a:lnTo>
                <a:lnTo>
                  <a:pt x="194" y="161"/>
                </a:lnTo>
                <a:lnTo>
                  <a:pt x="187" y="168"/>
                </a:lnTo>
                <a:lnTo>
                  <a:pt x="180" y="176"/>
                </a:lnTo>
                <a:lnTo>
                  <a:pt x="174" y="184"/>
                </a:lnTo>
                <a:lnTo>
                  <a:pt x="168" y="193"/>
                </a:lnTo>
                <a:lnTo>
                  <a:pt x="164" y="201"/>
                </a:lnTo>
                <a:lnTo>
                  <a:pt x="159" y="212"/>
                </a:lnTo>
                <a:lnTo>
                  <a:pt x="156" y="221"/>
                </a:lnTo>
                <a:lnTo>
                  <a:pt x="153" y="232"/>
                </a:lnTo>
                <a:lnTo>
                  <a:pt x="142" y="236"/>
                </a:lnTo>
                <a:lnTo>
                  <a:pt x="142" y="236"/>
                </a:lnTo>
                <a:lnTo>
                  <a:pt x="132" y="239"/>
                </a:lnTo>
                <a:lnTo>
                  <a:pt x="121" y="244"/>
                </a:lnTo>
                <a:lnTo>
                  <a:pt x="110" y="249"/>
                </a:lnTo>
                <a:lnTo>
                  <a:pt x="101" y="255"/>
                </a:lnTo>
                <a:lnTo>
                  <a:pt x="92" y="262"/>
                </a:lnTo>
                <a:lnTo>
                  <a:pt x="83" y="270"/>
                </a:lnTo>
                <a:lnTo>
                  <a:pt x="76" y="277"/>
                </a:lnTo>
                <a:lnTo>
                  <a:pt x="69" y="287"/>
                </a:lnTo>
                <a:lnTo>
                  <a:pt x="63" y="296"/>
                </a:lnTo>
                <a:lnTo>
                  <a:pt x="57" y="305"/>
                </a:lnTo>
                <a:lnTo>
                  <a:pt x="52" y="315"/>
                </a:lnTo>
                <a:lnTo>
                  <a:pt x="47" y="326"/>
                </a:lnTo>
                <a:lnTo>
                  <a:pt x="45" y="337"/>
                </a:lnTo>
                <a:lnTo>
                  <a:pt x="43" y="348"/>
                </a:lnTo>
                <a:lnTo>
                  <a:pt x="40" y="360"/>
                </a:lnTo>
                <a:lnTo>
                  <a:pt x="40" y="372"/>
                </a:lnTo>
                <a:lnTo>
                  <a:pt x="40" y="372"/>
                </a:lnTo>
                <a:lnTo>
                  <a:pt x="41" y="386"/>
                </a:lnTo>
                <a:lnTo>
                  <a:pt x="43" y="400"/>
                </a:lnTo>
                <a:lnTo>
                  <a:pt x="46" y="413"/>
                </a:lnTo>
                <a:lnTo>
                  <a:pt x="51" y="426"/>
                </a:lnTo>
                <a:lnTo>
                  <a:pt x="57" y="439"/>
                </a:lnTo>
                <a:lnTo>
                  <a:pt x="64" y="450"/>
                </a:lnTo>
                <a:lnTo>
                  <a:pt x="72" y="462"/>
                </a:lnTo>
                <a:lnTo>
                  <a:pt x="82" y="471"/>
                </a:lnTo>
                <a:lnTo>
                  <a:pt x="92" y="481"/>
                </a:lnTo>
                <a:lnTo>
                  <a:pt x="103" y="489"/>
                </a:lnTo>
                <a:lnTo>
                  <a:pt x="115" y="496"/>
                </a:lnTo>
                <a:lnTo>
                  <a:pt x="127" y="502"/>
                </a:lnTo>
                <a:lnTo>
                  <a:pt x="140" y="507"/>
                </a:lnTo>
                <a:lnTo>
                  <a:pt x="154" y="510"/>
                </a:lnTo>
                <a:lnTo>
                  <a:pt x="167" y="513"/>
                </a:lnTo>
                <a:lnTo>
                  <a:pt x="182" y="513"/>
                </a:lnTo>
                <a:lnTo>
                  <a:pt x="182" y="513"/>
                </a:lnTo>
                <a:lnTo>
                  <a:pt x="200" y="511"/>
                </a:lnTo>
                <a:lnTo>
                  <a:pt x="219" y="508"/>
                </a:lnTo>
                <a:lnTo>
                  <a:pt x="230" y="506"/>
                </a:lnTo>
                <a:lnTo>
                  <a:pt x="238" y="513"/>
                </a:lnTo>
                <a:lnTo>
                  <a:pt x="238" y="513"/>
                </a:lnTo>
                <a:lnTo>
                  <a:pt x="246" y="520"/>
                </a:lnTo>
                <a:lnTo>
                  <a:pt x="255" y="526"/>
                </a:lnTo>
                <a:lnTo>
                  <a:pt x="263" y="532"/>
                </a:lnTo>
                <a:lnTo>
                  <a:pt x="273" y="535"/>
                </a:lnTo>
                <a:lnTo>
                  <a:pt x="282" y="539"/>
                </a:lnTo>
                <a:lnTo>
                  <a:pt x="291" y="541"/>
                </a:lnTo>
                <a:lnTo>
                  <a:pt x="301" y="542"/>
                </a:lnTo>
                <a:lnTo>
                  <a:pt x="312" y="543"/>
                </a:lnTo>
                <a:lnTo>
                  <a:pt x="312" y="543"/>
                </a:lnTo>
                <a:lnTo>
                  <a:pt x="321" y="542"/>
                </a:lnTo>
                <a:lnTo>
                  <a:pt x="331" y="541"/>
                </a:lnTo>
                <a:lnTo>
                  <a:pt x="340" y="539"/>
                </a:lnTo>
                <a:lnTo>
                  <a:pt x="350" y="535"/>
                </a:lnTo>
                <a:lnTo>
                  <a:pt x="359" y="532"/>
                </a:lnTo>
                <a:lnTo>
                  <a:pt x="367" y="527"/>
                </a:lnTo>
                <a:lnTo>
                  <a:pt x="376" y="521"/>
                </a:lnTo>
                <a:lnTo>
                  <a:pt x="383" y="515"/>
                </a:lnTo>
                <a:lnTo>
                  <a:pt x="396" y="502"/>
                </a:lnTo>
                <a:close/>
              </a:path>
            </a:pathLst>
          </a:custGeom>
          <a:solidFill>
            <a:schemeClr val="accent1"/>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4309455" y="2511761"/>
            <a:ext cx="15611" cy="6489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513852" y="2504096"/>
            <a:ext cx="11335" cy="6566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799672765"/>
              </p:ext>
            </p:extLst>
          </p:nvPr>
        </p:nvGraphicFramePr>
        <p:xfrm>
          <a:off x="110500" y="966629"/>
          <a:ext cx="8828423" cy="3522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7" name="Rectangle 56"/>
          <p:cNvSpPr/>
          <p:nvPr/>
        </p:nvSpPr>
        <p:spPr>
          <a:xfrm>
            <a:off x="4514497" y="4333466"/>
            <a:ext cx="1443090" cy="338552"/>
          </a:xfrm>
          <a:prstGeom prst="rect">
            <a:avLst/>
          </a:prstGeom>
        </p:spPr>
        <p:txBody>
          <a:bodyPr wrap="square" lIns="91438" tIns="45719" rIns="91438" bIns="45719">
            <a:spAutoFit/>
          </a:bodyPr>
          <a:lstStyle/>
          <a:p>
            <a:pPr algn="ctr"/>
            <a:r>
              <a:rPr lang="en-US" sz="1600" b="1" dirty="0">
                <a:solidFill>
                  <a:prstClr val="black"/>
                </a:solidFill>
              </a:rPr>
              <a:t>QA / QE</a:t>
            </a:r>
          </a:p>
        </p:txBody>
      </p:sp>
      <p:pic>
        <p:nvPicPr>
          <p:cNvPr id="70" name="Picture 69"/>
          <p:cNvPicPr>
            <a:picLocks noChangeAspect="1"/>
          </p:cNvPicPr>
          <p:nvPr/>
        </p:nvPicPr>
        <p:blipFill>
          <a:blip r:embed="rId3"/>
          <a:stretch>
            <a:fillRect/>
          </a:stretch>
        </p:blipFill>
        <p:spPr>
          <a:xfrm>
            <a:off x="7191680" y="4079345"/>
            <a:ext cx="782973" cy="783177"/>
          </a:xfrm>
          <a:prstGeom prst="rect">
            <a:avLst/>
          </a:prstGeom>
        </p:spPr>
      </p:pic>
      <p:sp>
        <p:nvSpPr>
          <p:cNvPr id="71" name="Rectangle 70"/>
          <p:cNvSpPr/>
          <p:nvPr/>
        </p:nvSpPr>
        <p:spPr>
          <a:xfrm>
            <a:off x="7820183" y="4306437"/>
            <a:ext cx="1193030" cy="338552"/>
          </a:xfrm>
          <a:prstGeom prst="rect">
            <a:avLst/>
          </a:prstGeom>
        </p:spPr>
        <p:txBody>
          <a:bodyPr wrap="square" lIns="91438" tIns="45719" rIns="91438" bIns="45719">
            <a:spAutoFit/>
          </a:bodyPr>
          <a:lstStyle/>
          <a:p>
            <a:pPr algn="ctr"/>
            <a:r>
              <a:rPr lang="en-US" sz="1600" b="1" dirty="0" err="1">
                <a:solidFill>
                  <a:prstClr val="black"/>
                </a:solidFill>
              </a:rPr>
              <a:t>Sysadmin</a:t>
            </a:r>
            <a:endParaRPr lang="en-US" sz="1600" b="1" dirty="0">
              <a:solidFill>
                <a:prstClr val="black"/>
              </a:solidFill>
            </a:endParaRPr>
          </a:p>
        </p:txBody>
      </p:sp>
      <p:pic>
        <p:nvPicPr>
          <p:cNvPr id="42" name="Picture 41" descr="Image.png"/>
          <p:cNvPicPr>
            <a:picLocks noChangeAspect="1"/>
          </p:cNvPicPr>
          <p:nvPr/>
        </p:nvPicPr>
        <p:blipFill rotWithShape="1">
          <a:blip r:embed="rId11">
            <a:extLst>
              <a:ext uri="{28A0092B-C50C-407E-A947-70E740481C1C}">
                <a14:useLocalDpi xmlns:a14="http://schemas.microsoft.com/office/drawing/2010/main" val="0"/>
              </a:ext>
            </a:extLst>
          </a:blip>
          <a:srcRect l="13159" t="21052" r="11842" b="23684"/>
          <a:stretch/>
        </p:blipFill>
        <p:spPr>
          <a:xfrm>
            <a:off x="2454697" y="3052961"/>
            <a:ext cx="438728" cy="323274"/>
          </a:xfrm>
          <a:prstGeom prst="rect">
            <a:avLst/>
          </a:prstGeom>
          <a:solidFill>
            <a:schemeClr val="bg1"/>
          </a:solidFill>
        </p:spPr>
      </p:pic>
      <p:sp>
        <p:nvSpPr>
          <p:cNvPr id="43" name="Freeform 15"/>
          <p:cNvSpPr>
            <a:spLocks noEditPoints="1"/>
          </p:cNvSpPr>
          <p:nvPr/>
        </p:nvSpPr>
        <p:spPr bwMode="auto">
          <a:xfrm>
            <a:off x="6502239" y="18936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7" name="Freeform 15"/>
          <p:cNvSpPr>
            <a:spLocks noEditPoints="1"/>
          </p:cNvSpPr>
          <p:nvPr/>
        </p:nvSpPr>
        <p:spPr bwMode="auto">
          <a:xfrm>
            <a:off x="7454739" y="18809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0" name="Freeform 15"/>
          <p:cNvSpPr>
            <a:spLocks noEditPoints="1"/>
          </p:cNvSpPr>
          <p:nvPr/>
        </p:nvSpPr>
        <p:spPr bwMode="auto">
          <a:xfrm>
            <a:off x="7950039" y="1880968"/>
            <a:ext cx="422751" cy="533171"/>
          </a:xfrm>
          <a:custGeom>
            <a:avLst/>
            <a:gdLst>
              <a:gd name="T0" fmla="*/ 550 w 661"/>
              <a:gd name="T1" fmla="*/ 671 h 878"/>
              <a:gd name="T2" fmla="*/ 505 w 661"/>
              <a:gd name="T3" fmla="*/ 712 h 878"/>
              <a:gd name="T4" fmla="*/ 499 w 661"/>
              <a:gd name="T5" fmla="*/ 671 h 878"/>
              <a:gd name="T6" fmla="*/ 75 w 661"/>
              <a:gd name="T7" fmla="*/ 616 h 878"/>
              <a:gd name="T8" fmla="*/ 65 w 661"/>
              <a:gd name="T9" fmla="*/ 754 h 878"/>
              <a:gd name="T10" fmla="*/ 75 w 661"/>
              <a:gd name="T11" fmla="*/ 762 h 878"/>
              <a:gd name="T12" fmla="*/ 595 w 661"/>
              <a:gd name="T13" fmla="*/ 757 h 878"/>
              <a:gd name="T14" fmla="*/ 593 w 661"/>
              <a:gd name="T15" fmla="*/ 619 h 878"/>
              <a:gd name="T16" fmla="*/ 505 w 661"/>
              <a:gd name="T17" fmla="*/ 485 h 878"/>
              <a:gd name="T18" fmla="*/ 550 w 661"/>
              <a:gd name="T19" fmla="*/ 524 h 878"/>
              <a:gd name="T20" fmla="*/ 505 w 661"/>
              <a:gd name="T21" fmla="*/ 530 h 878"/>
              <a:gd name="T22" fmla="*/ 500 w 661"/>
              <a:gd name="T23" fmla="*/ 486 h 878"/>
              <a:gd name="T24" fmla="*/ 70 w 661"/>
              <a:gd name="T25" fmla="*/ 434 h 878"/>
              <a:gd name="T26" fmla="*/ 65 w 661"/>
              <a:gd name="T27" fmla="*/ 572 h 878"/>
              <a:gd name="T28" fmla="*/ 586 w 661"/>
              <a:gd name="T29" fmla="*/ 581 h 878"/>
              <a:gd name="T30" fmla="*/ 596 w 661"/>
              <a:gd name="T31" fmla="*/ 572 h 878"/>
              <a:gd name="T32" fmla="*/ 589 w 661"/>
              <a:gd name="T33" fmla="*/ 434 h 878"/>
              <a:gd name="T34" fmla="*/ 544 w 661"/>
              <a:gd name="T35" fmla="*/ 303 h 878"/>
              <a:gd name="T36" fmla="*/ 550 w 661"/>
              <a:gd name="T37" fmla="*/ 342 h 878"/>
              <a:gd name="T38" fmla="*/ 500 w 661"/>
              <a:gd name="T39" fmla="*/ 345 h 878"/>
              <a:gd name="T40" fmla="*/ 505 w 661"/>
              <a:gd name="T41" fmla="*/ 303 h 878"/>
              <a:gd name="T42" fmla="*/ 68 w 661"/>
              <a:gd name="T43" fmla="*/ 254 h 878"/>
              <a:gd name="T44" fmla="*/ 65 w 661"/>
              <a:gd name="T45" fmla="*/ 393 h 878"/>
              <a:gd name="T46" fmla="*/ 586 w 661"/>
              <a:gd name="T47" fmla="*/ 399 h 878"/>
              <a:gd name="T48" fmla="*/ 596 w 661"/>
              <a:gd name="T49" fmla="*/ 261 h 878"/>
              <a:gd name="T50" fmla="*/ 586 w 661"/>
              <a:gd name="T51" fmla="*/ 251 h 878"/>
              <a:gd name="T52" fmla="*/ 544 w 661"/>
              <a:gd name="T53" fmla="*/ 120 h 878"/>
              <a:gd name="T54" fmla="*/ 548 w 661"/>
              <a:gd name="T55" fmla="*/ 163 h 878"/>
              <a:gd name="T56" fmla="*/ 499 w 661"/>
              <a:gd name="T57" fmla="*/ 161 h 878"/>
              <a:gd name="T58" fmla="*/ 505 w 661"/>
              <a:gd name="T59" fmla="*/ 120 h 878"/>
              <a:gd name="T60" fmla="*/ 65 w 661"/>
              <a:gd name="T61" fmla="*/ 75 h 878"/>
              <a:gd name="T62" fmla="*/ 68 w 661"/>
              <a:gd name="T63" fmla="*/ 213 h 878"/>
              <a:gd name="T64" fmla="*/ 589 w 661"/>
              <a:gd name="T65" fmla="*/ 216 h 878"/>
              <a:gd name="T66" fmla="*/ 596 w 661"/>
              <a:gd name="T67" fmla="*/ 78 h 878"/>
              <a:gd name="T68" fmla="*/ 75 w 661"/>
              <a:gd name="T69" fmla="*/ 69 h 878"/>
              <a:gd name="T70" fmla="*/ 39 w 661"/>
              <a:gd name="T71" fmla="*/ 6 h 878"/>
              <a:gd name="T72" fmla="*/ 1 w 661"/>
              <a:gd name="T73" fmla="*/ 54 h 878"/>
              <a:gd name="T74" fmla="*/ 4 w 661"/>
              <a:gd name="T75" fmla="*/ 791 h 878"/>
              <a:gd name="T76" fmla="*/ 52 w 661"/>
              <a:gd name="T77" fmla="*/ 830 h 878"/>
              <a:gd name="T78" fmla="*/ 89 w 661"/>
              <a:gd name="T79" fmla="*/ 850 h 878"/>
              <a:gd name="T80" fmla="*/ 125 w 661"/>
              <a:gd name="T81" fmla="*/ 878 h 878"/>
              <a:gd name="T82" fmla="*/ 163 w 661"/>
              <a:gd name="T83" fmla="*/ 871 h 878"/>
              <a:gd name="T84" fmla="*/ 187 w 661"/>
              <a:gd name="T85" fmla="*/ 831 h 878"/>
              <a:gd name="T86" fmla="*/ 483 w 661"/>
              <a:gd name="T87" fmla="*/ 858 h 878"/>
              <a:gd name="T88" fmla="*/ 526 w 661"/>
              <a:gd name="T89" fmla="*/ 878 h 878"/>
              <a:gd name="T90" fmla="*/ 561 w 661"/>
              <a:gd name="T91" fmla="*/ 864 h 878"/>
              <a:gd name="T92" fmla="*/ 595 w 661"/>
              <a:gd name="T93" fmla="*/ 831 h 878"/>
              <a:gd name="T94" fmla="*/ 641 w 661"/>
              <a:gd name="T95" fmla="*/ 812 h 878"/>
              <a:gd name="T96" fmla="*/ 661 w 661"/>
              <a:gd name="T97" fmla="*/ 68 h 878"/>
              <a:gd name="T98" fmla="*/ 641 w 661"/>
              <a:gd name="T99" fmla="*/ 20 h 878"/>
              <a:gd name="T100" fmla="*/ 66 w 661"/>
              <a:gd name="T101" fmla="*/ 0 h 878"/>
              <a:gd name="T102" fmla="*/ 61 w 661"/>
              <a:gd name="T103" fmla="*/ 41 h 878"/>
              <a:gd name="T104" fmla="*/ 41 w 661"/>
              <a:gd name="T105" fmla="*/ 56 h 878"/>
              <a:gd name="T106" fmla="*/ 39 w 661"/>
              <a:gd name="T107" fmla="*/ 769 h 878"/>
              <a:gd name="T108" fmla="*/ 55 w 661"/>
              <a:gd name="T109" fmla="*/ 789 h 878"/>
              <a:gd name="T110" fmla="*/ 600 w 661"/>
              <a:gd name="T111" fmla="*/ 792 h 878"/>
              <a:gd name="T112" fmla="*/ 620 w 661"/>
              <a:gd name="T113" fmla="*/ 775 h 878"/>
              <a:gd name="T114" fmla="*/ 622 w 661"/>
              <a:gd name="T115" fmla="*/ 62 h 878"/>
              <a:gd name="T116" fmla="*/ 606 w 661"/>
              <a:gd name="T117"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878">
                <a:moveTo>
                  <a:pt x="505" y="667"/>
                </a:moveTo>
                <a:lnTo>
                  <a:pt x="544" y="667"/>
                </a:lnTo>
                <a:lnTo>
                  <a:pt x="544" y="667"/>
                </a:lnTo>
                <a:lnTo>
                  <a:pt x="548" y="668"/>
                </a:lnTo>
                <a:lnTo>
                  <a:pt x="550" y="671"/>
                </a:lnTo>
                <a:lnTo>
                  <a:pt x="550" y="707"/>
                </a:lnTo>
                <a:lnTo>
                  <a:pt x="550" y="707"/>
                </a:lnTo>
                <a:lnTo>
                  <a:pt x="548" y="710"/>
                </a:lnTo>
                <a:lnTo>
                  <a:pt x="544" y="712"/>
                </a:lnTo>
                <a:lnTo>
                  <a:pt x="505" y="712"/>
                </a:lnTo>
                <a:lnTo>
                  <a:pt x="505" y="712"/>
                </a:lnTo>
                <a:lnTo>
                  <a:pt x="500" y="710"/>
                </a:lnTo>
                <a:lnTo>
                  <a:pt x="499" y="707"/>
                </a:lnTo>
                <a:lnTo>
                  <a:pt x="499" y="671"/>
                </a:lnTo>
                <a:lnTo>
                  <a:pt x="499" y="671"/>
                </a:lnTo>
                <a:lnTo>
                  <a:pt x="500" y="668"/>
                </a:lnTo>
                <a:lnTo>
                  <a:pt x="505" y="667"/>
                </a:lnTo>
                <a:lnTo>
                  <a:pt x="505" y="667"/>
                </a:lnTo>
                <a:close/>
                <a:moveTo>
                  <a:pt x="75" y="616"/>
                </a:moveTo>
                <a:lnTo>
                  <a:pt x="75" y="616"/>
                </a:lnTo>
                <a:lnTo>
                  <a:pt x="70" y="616"/>
                </a:lnTo>
                <a:lnTo>
                  <a:pt x="68" y="619"/>
                </a:lnTo>
                <a:lnTo>
                  <a:pt x="65" y="622"/>
                </a:lnTo>
                <a:lnTo>
                  <a:pt x="65" y="624"/>
                </a:lnTo>
                <a:lnTo>
                  <a:pt x="65" y="754"/>
                </a:lnTo>
                <a:lnTo>
                  <a:pt x="65" y="754"/>
                </a:lnTo>
                <a:lnTo>
                  <a:pt x="65" y="757"/>
                </a:lnTo>
                <a:lnTo>
                  <a:pt x="68" y="760"/>
                </a:lnTo>
                <a:lnTo>
                  <a:pt x="70" y="762"/>
                </a:lnTo>
                <a:lnTo>
                  <a:pt x="75" y="762"/>
                </a:lnTo>
                <a:lnTo>
                  <a:pt x="586" y="762"/>
                </a:lnTo>
                <a:lnTo>
                  <a:pt x="586" y="762"/>
                </a:lnTo>
                <a:lnTo>
                  <a:pt x="589" y="762"/>
                </a:lnTo>
                <a:lnTo>
                  <a:pt x="593" y="760"/>
                </a:lnTo>
                <a:lnTo>
                  <a:pt x="595" y="757"/>
                </a:lnTo>
                <a:lnTo>
                  <a:pt x="596" y="754"/>
                </a:lnTo>
                <a:lnTo>
                  <a:pt x="596" y="624"/>
                </a:lnTo>
                <a:lnTo>
                  <a:pt x="596" y="624"/>
                </a:lnTo>
                <a:lnTo>
                  <a:pt x="595" y="622"/>
                </a:lnTo>
                <a:lnTo>
                  <a:pt x="593" y="619"/>
                </a:lnTo>
                <a:lnTo>
                  <a:pt x="589" y="616"/>
                </a:lnTo>
                <a:lnTo>
                  <a:pt x="586" y="616"/>
                </a:lnTo>
                <a:lnTo>
                  <a:pt x="75" y="616"/>
                </a:lnTo>
                <a:lnTo>
                  <a:pt x="75" y="616"/>
                </a:lnTo>
                <a:close/>
                <a:moveTo>
                  <a:pt x="505" y="485"/>
                </a:moveTo>
                <a:lnTo>
                  <a:pt x="544" y="485"/>
                </a:lnTo>
                <a:lnTo>
                  <a:pt x="544" y="485"/>
                </a:lnTo>
                <a:lnTo>
                  <a:pt x="548" y="486"/>
                </a:lnTo>
                <a:lnTo>
                  <a:pt x="550" y="489"/>
                </a:lnTo>
                <a:lnTo>
                  <a:pt x="550" y="524"/>
                </a:lnTo>
                <a:lnTo>
                  <a:pt x="550" y="524"/>
                </a:lnTo>
                <a:lnTo>
                  <a:pt x="548" y="528"/>
                </a:lnTo>
                <a:lnTo>
                  <a:pt x="544" y="530"/>
                </a:lnTo>
                <a:lnTo>
                  <a:pt x="505" y="530"/>
                </a:lnTo>
                <a:lnTo>
                  <a:pt x="505" y="530"/>
                </a:lnTo>
                <a:lnTo>
                  <a:pt x="500" y="528"/>
                </a:lnTo>
                <a:lnTo>
                  <a:pt x="499" y="524"/>
                </a:lnTo>
                <a:lnTo>
                  <a:pt x="499" y="489"/>
                </a:lnTo>
                <a:lnTo>
                  <a:pt x="499" y="489"/>
                </a:lnTo>
                <a:lnTo>
                  <a:pt x="500" y="486"/>
                </a:lnTo>
                <a:lnTo>
                  <a:pt x="505" y="485"/>
                </a:lnTo>
                <a:lnTo>
                  <a:pt x="505" y="485"/>
                </a:lnTo>
                <a:close/>
                <a:moveTo>
                  <a:pt x="75" y="433"/>
                </a:moveTo>
                <a:lnTo>
                  <a:pt x="75" y="433"/>
                </a:lnTo>
                <a:lnTo>
                  <a:pt x="70" y="434"/>
                </a:lnTo>
                <a:lnTo>
                  <a:pt x="68" y="435"/>
                </a:lnTo>
                <a:lnTo>
                  <a:pt x="65" y="438"/>
                </a:lnTo>
                <a:lnTo>
                  <a:pt x="65" y="443"/>
                </a:lnTo>
                <a:lnTo>
                  <a:pt x="65" y="572"/>
                </a:lnTo>
                <a:lnTo>
                  <a:pt x="65" y="572"/>
                </a:lnTo>
                <a:lnTo>
                  <a:pt x="65" y="575"/>
                </a:lnTo>
                <a:lnTo>
                  <a:pt x="68" y="578"/>
                </a:lnTo>
                <a:lnTo>
                  <a:pt x="70" y="579"/>
                </a:lnTo>
                <a:lnTo>
                  <a:pt x="75" y="581"/>
                </a:lnTo>
                <a:lnTo>
                  <a:pt x="586" y="581"/>
                </a:lnTo>
                <a:lnTo>
                  <a:pt x="586" y="581"/>
                </a:lnTo>
                <a:lnTo>
                  <a:pt x="589" y="579"/>
                </a:lnTo>
                <a:lnTo>
                  <a:pt x="593" y="578"/>
                </a:lnTo>
                <a:lnTo>
                  <a:pt x="595" y="575"/>
                </a:lnTo>
                <a:lnTo>
                  <a:pt x="596" y="572"/>
                </a:lnTo>
                <a:lnTo>
                  <a:pt x="596" y="443"/>
                </a:lnTo>
                <a:lnTo>
                  <a:pt x="596" y="443"/>
                </a:lnTo>
                <a:lnTo>
                  <a:pt x="595" y="438"/>
                </a:lnTo>
                <a:lnTo>
                  <a:pt x="593" y="435"/>
                </a:lnTo>
                <a:lnTo>
                  <a:pt x="589" y="434"/>
                </a:lnTo>
                <a:lnTo>
                  <a:pt x="586" y="433"/>
                </a:lnTo>
                <a:lnTo>
                  <a:pt x="75" y="433"/>
                </a:lnTo>
                <a:lnTo>
                  <a:pt x="75" y="433"/>
                </a:lnTo>
                <a:close/>
                <a:moveTo>
                  <a:pt x="505" y="303"/>
                </a:moveTo>
                <a:lnTo>
                  <a:pt x="544" y="303"/>
                </a:lnTo>
                <a:lnTo>
                  <a:pt x="544" y="303"/>
                </a:lnTo>
                <a:lnTo>
                  <a:pt x="548" y="303"/>
                </a:lnTo>
                <a:lnTo>
                  <a:pt x="550" y="307"/>
                </a:lnTo>
                <a:lnTo>
                  <a:pt x="550" y="342"/>
                </a:lnTo>
                <a:lnTo>
                  <a:pt x="550" y="342"/>
                </a:lnTo>
                <a:lnTo>
                  <a:pt x="548" y="345"/>
                </a:lnTo>
                <a:lnTo>
                  <a:pt x="544" y="347"/>
                </a:lnTo>
                <a:lnTo>
                  <a:pt x="505" y="347"/>
                </a:lnTo>
                <a:lnTo>
                  <a:pt x="505" y="347"/>
                </a:lnTo>
                <a:lnTo>
                  <a:pt x="500" y="345"/>
                </a:lnTo>
                <a:lnTo>
                  <a:pt x="499" y="342"/>
                </a:lnTo>
                <a:lnTo>
                  <a:pt x="499" y="307"/>
                </a:lnTo>
                <a:lnTo>
                  <a:pt x="499" y="307"/>
                </a:lnTo>
                <a:lnTo>
                  <a:pt x="500" y="303"/>
                </a:lnTo>
                <a:lnTo>
                  <a:pt x="505" y="303"/>
                </a:lnTo>
                <a:lnTo>
                  <a:pt x="505" y="303"/>
                </a:lnTo>
                <a:close/>
                <a:moveTo>
                  <a:pt x="75" y="251"/>
                </a:moveTo>
                <a:lnTo>
                  <a:pt x="75" y="251"/>
                </a:lnTo>
                <a:lnTo>
                  <a:pt x="70" y="252"/>
                </a:lnTo>
                <a:lnTo>
                  <a:pt x="68" y="254"/>
                </a:lnTo>
                <a:lnTo>
                  <a:pt x="65" y="256"/>
                </a:lnTo>
                <a:lnTo>
                  <a:pt x="65" y="261"/>
                </a:lnTo>
                <a:lnTo>
                  <a:pt x="65" y="389"/>
                </a:lnTo>
                <a:lnTo>
                  <a:pt x="65" y="389"/>
                </a:lnTo>
                <a:lnTo>
                  <a:pt x="65" y="393"/>
                </a:lnTo>
                <a:lnTo>
                  <a:pt x="68" y="396"/>
                </a:lnTo>
                <a:lnTo>
                  <a:pt x="70" y="397"/>
                </a:lnTo>
                <a:lnTo>
                  <a:pt x="75" y="399"/>
                </a:lnTo>
                <a:lnTo>
                  <a:pt x="586" y="399"/>
                </a:lnTo>
                <a:lnTo>
                  <a:pt x="586" y="399"/>
                </a:lnTo>
                <a:lnTo>
                  <a:pt x="589" y="397"/>
                </a:lnTo>
                <a:lnTo>
                  <a:pt x="593" y="396"/>
                </a:lnTo>
                <a:lnTo>
                  <a:pt x="595" y="393"/>
                </a:lnTo>
                <a:lnTo>
                  <a:pt x="596" y="389"/>
                </a:lnTo>
                <a:lnTo>
                  <a:pt x="596" y="261"/>
                </a:lnTo>
                <a:lnTo>
                  <a:pt x="596" y="261"/>
                </a:lnTo>
                <a:lnTo>
                  <a:pt x="595" y="256"/>
                </a:lnTo>
                <a:lnTo>
                  <a:pt x="593" y="254"/>
                </a:lnTo>
                <a:lnTo>
                  <a:pt x="589" y="252"/>
                </a:lnTo>
                <a:lnTo>
                  <a:pt x="586" y="251"/>
                </a:lnTo>
                <a:lnTo>
                  <a:pt x="75" y="251"/>
                </a:lnTo>
                <a:lnTo>
                  <a:pt x="75" y="251"/>
                </a:lnTo>
                <a:close/>
                <a:moveTo>
                  <a:pt x="505" y="120"/>
                </a:moveTo>
                <a:lnTo>
                  <a:pt x="544" y="120"/>
                </a:lnTo>
                <a:lnTo>
                  <a:pt x="544" y="120"/>
                </a:lnTo>
                <a:lnTo>
                  <a:pt x="548" y="121"/>
                </a:lnTo>
                <a:lnTo>
                  <a:pt x="550" y="124"/>
                </a:lnTo>
                <a:lnTo>
                  <a:pt x="550" y="161"/>
                </a:lnTo>
                <a:lnTo>
                  <a:pt x="550" y="161"/>
                </a:lnTo>
                <a:lnTo>
                  <a:pt x="548" y="163"/>
                </a:lnTo>
                <a:lnTo>
                  <a:pt x="544" y="165"/>
                </a:lnTo>
                <a:lnTo>
                  <a:pt x="505" y="165"/>
                </a:lnTo>
                <a:lnTo>
                  <a:pt x="505" y="165"/>
                </a:lnTo>
                <a:lnTo>
                  <a:pt x="500" y="163"/>
                </a:lnTo>
                <a:lnTo>
                  <a:pt x="499" y="161"/>
                </a:lnTo>
                <a:lnTo>
                  <a:pt x="499" y="124"/>
                </a:lnTo>
                <a:lnTo>
                  <a:pt x="499" y="124"/>
                </a:lnTo>
                <a:lnTo>
                  <a:pt x="500" y="121"/>
                </a:lnTo>
                <a:lnTo>
                  <a:pt x="505" y="120"/>
                </a:lnTo>
                <a:lnTo>
                  <a:pt x="505" y="120"/>
                </a:lnTo>
                <a:close/>
                <a:moveTo>
                  <a:pt x="75" y="69"/>
                </a:moveTo>
                <a:lnTo>
                  <a:pt x="75" y="69"/>
                </a:lnTo>
                <a:lnTo>
                  <a:pt x="70" y="69"/>
                </a:lnTo>
                <a:lnTo>
                  <a:pt x="68" y="72"/>
                </a:lnTo>
                <a:lnTo>
                  <a:pt x="65" y="75"/>
                </a:lnTo>
                <a:lnTo>
                  <a:pt x="65" y="78"/>
                </a:lnTo>
                <a:lnTo>
                  <a:pt x="65" y="207"/>
                </a:lnTo>
                <a:lnTo>
                  <a:pt x="65" y="207"/>
                </a:lnTo>
                <a:lnTo>
                  <a:pt x="65" y="210"/>
                </a:lnTo>
                <a:lnTo>
                  <a:pt x="68" y="213"/>
                </a:lnTo>
                <a:lnTo>
                  <a:pt x="70" y="216"/>
                </a:lnTo>
                <a:lnTo>
                  <a:pt x="75" y="216"/>
                </a:lnTo>
                <a:lnTo>
                  <a:pt x="586" y="216"/>
                </a:lnTo>
                <a:lnTo>
                  <a:pt x="586" y="216"/>
                </a:lnTo>
                <a:lnTo>
                  <a:pt x="589" y="216"/>
                </a:lnTo>
                <a:lnTo>
                  <a:pt x="593" y="213"/>
                </a:lnTo>
                <a:lnTo>
                  <a:pt x="595" y="210"/>
                </a:lnTo>
                <a:lnTo>
                  <a:pt x="596" y="207"/>
                </a:lnTo>
                <a:lnTo>
                  <a:pt x="596" y="78"/>
                </a:lnTo>
                <a:lnTo>
                  <a:pt x="596" y="78"/>
                </a:lnTo>
                <a:lnTo>
                  <a:pt x="595" y="75"/>
                </a:lnTo>
                <a:lnTo>
                  <a:pt x="593" y="72"/>
                </a:lnTo>
                <a:lnTo>
                  <a:pt x="589" y="69"/>
                </a:lnTo>
                <a:lnTo>
                  <a:pt x="586" y="69"/>
                </a:lnTo>
                <a:lnTo>
                  <a:pt x="75" y="69"/>
                </a:lnTo>
                <a:lnTo>
                  <a:pt x="75" y="69"/>
                </a:lnTo>
                <a:close/>
                <a:moveTo>
                  <a:pt x="66" y="0"/>
                </a:moveTo>
                <a:lnTo>
                  <a:pt x="66" y="0"/>
                </a:lnTo>
                <a:lnTo>
                  <a:pt x="52" y="1"/>
                </a:lnTo>
                <a:lnTo>
                  <a:pt x="39" y="6"/>
                </a:lnTo>
                <a:lnTo>
                  <a:pt x="28" y="13"/>
                </a:lnTo>
                <a:lnTo>
                  <a:pt x="18" y="20"/>
                </a:lnTo>
                <a:lnTo>
                  <a:pt x="11" y="30"/>
                </a:lnTo>
                <a:lnTo>
                  <a:pt x="4" y="41"/>
                </a:lnTo>
                <a:lnTo>
                  <a:pt x="1" y="54"/>
                </a:lnTo>
                <a:lnTo>
                  <a:pt x="0" y="68"/>
                </a:lnTo>
                <a:lnTo>
                  <a:pt x="0" y="765"/>
                </a:lnTo>
                <a:lnTo>
                  <a:pt x="0" y="765"/>
                </a:lnTo>
                <a:lnTo>
                  <a:pt x="1" y="778"/>
                </a:lnTo>
                <a:lnTo>
                  <a:pt x="4" y="791"/>
                </a:lnTo>
                <a:lnTo>
                  <a:pt x="11" y="802"/>
                </a:lnTo>
                <a:lnTo>
                  <a:pt x="18" y="812"/>
                </a:lnTo>
                <a:lnTo>
                  <a:pt x="28" y="820"/>
                </a:lnTo>
                <a:lnTo>
                  <a:pt x="39" y="826"/>
                </a:lnTo>
                <a:lnTo>
                  <a:pt x="52" y="830"/>
                </a:lnTo>
                <a:lnTo>
                  <a:pt x="66" y="831"/>
                </a:lnTo>
                <a:lnTo>
                  <a:pt x="85" y="831"/>
                </a:lnTo>
                <a:lnTo>
                  <a:pt x="85" y="831"/>
                </a:lnTo>
                <a:lnTo>
                  <a:pt x="86" y="841"/>
                </a:lnTo>
                <a:lnTo>
                  <a:pt x="89" y="850"/>
                </a:lnTo>
                <a:lnTo>
                  <a:pt x="94" y="858"/>
                </a:lnTo>
                <a:lnTo>
                  <a:pt x="100" y="864"/>
                </a:lnTo>
                <a:lnTo>
                  <a:pt x="109" y="871"/>
                </a:lnTo>
                <a:lnTo>
                  <a:pt x="117" y="875"/>
                </a:lnTo>
                <a:lnTo>
                  <a:pt x="125" y="878"/>
                </a:lnTo>
                <a:lnTo>
                  <a:pt x="135" y="878"/>
                </a:lnTo>
                <a:lnTo>
                  <a:pt x="135" y="878"/>
                </a:lnTo>
                <a:lnTo>
                  <a:pt x="145" y="878"/>
                </a:lnTo>
                <a:lnTo>
                  <a:pt x="155" y="875"/>
                </a:lnTo>
                <a:lnTo>
                  <a:pt x="163" y="871"/>
                </a:lnTo>
                <a:lnTo>
                  <a:pt x="171" y="864"/>
                </a:lnTo>
                <a:lnTo>
                  <a:pt x="178" y="858"/>
                </a:lnTo>
                <a:lnTo>
                  <a:pt x="182" y="850"/>
                </a:lnTo>
                <a:lnTo>
                  <a:pt x="185" y="841"/>
                </a:lnTo>
                <a:lnTo>
                  <a:pt x="187" y="831"/>
                </a:lnTo>
                <a:lnTo>
                  <a:pt x="474" y="831"/>
                </a:lnTo>
                <a:lnTo>
                  <a:pt x="474" y="831"/>
                </a:lnTo>
                <a:lnTo>
                  <a:pt x="475" y="841"/>
                </a:lnTo>
                <a:lnTo>
                  <a:pt x="479" y="850"/>
                </a:lnTo>
                <a:lnTo>
                  <a:pt x="483" y="858"/>
                </a:lnTo>
                <a:lnTo>
                  <a:pt x="490" y="864"/>
                </a:lnTo>
                <a:lnTo>
                  <a:pt x="498" y="871"/>
                </a:lnTo>
                <a:lnTo>
                  <a:pt x="506" y="875"/>
                </a:lnTo>
                <a:lnTo>
                  <a:pt x="516" y="878"/>
                </a:lnTo>
                <a:lnTo>
                  <a:pt x="526" y="878"/>
                </a:lnTo>
                <a:lnTo>
                  <a:pt x="526" y="878"/>
                </a:lnTo>
                <a:lnTo>
                  <a:pt x="536" y="878"/>
                </a:lnTo>
                <a:lnTo>
                  <a:pt x="544" y="875"/>
                </a:lnTo>
                <a:lnTo>
                  <a:pt x="552" y="871"/>
                </a:lnTo>
                <a:lnTo>
                  <a:pt x="561" y="864"/>
                </a:lnTo>
                <a:lnTo>
                  <a:pt x="567" y="858"/>
                </a:lnTo>
                <a:lnTo>
                  <a:pt x="572" y="850"/>
                </a:lnTo>
                <a:lnTo>
                  <a:pt x="575" y="841"/>
                </a:lnTo>
                <a:lnTo>
                  <a:pt x="576" y="831"/>
                </a:lnTo>
                <a:lnTo>
                  <a:pt x="595" y="831"/>
                </a:lnTo>
                <a:lnTo>
                  <a:pt x="595" y="831"/>
                </a:lnTo>
                <a:lnTo>
                  <a:pt x="609" y="830"/>
                </a:lnTo>
                <a:lnTo>
                  <a:pt x="620" y="826"/>
                </a:lnTo>
                <a:lnTo>
                  <a:pt x="631" y="820"/>
                </a:lnTo>
                <a:lnTo>
                  <a:pt x="641" y="812"/>
                </a:lnTo>
                <a:lnTo>
                  <a:pt x="650" y="802"/>
                </a:lnTo>
                <a:lnTo>
                  <a:pt x="655" y="791"/>
                </a:lnTo>
                <a:lnTo>
                  <a:pt x="660" y="778"/>
                </a:lnTo>
                <a:lnTo>
                  <a:pt x="661" y="765"/>
                </a:lnTo>
                <a:lnTo>
                  <a:pt x="661" y="68"/>
                </a:lnTo>
                <a:lnTo>
                  <a:pt x="661" y="68"/>
                </a:lnTo>
                <a:lnTo>
                  <a:pt x="660" y="54"/>
                </a:lnTo>
                <a:lnTo>
                  <a:pt x="655" y="41"/>
                </a:lnTo>
                <a:lnTo>
                  <a:pt x="650" y="30"/>
                </a:lnTo>
                <a:lnTo>
                  <a:pt x="641" y="20"/>
                </a:lnTo>
                <a:lnTo>
                  <a:pt x="631" y="13"/>
                </a:lnTo>
                <a:lnTo>
                  <a:pt x="620" y="6"/>
                </a:lnTo>
                <a:lnTo>
                  <a:pt x="609" y="1"/>
                </a:lnTo>
                <a:lnTo>
                  <a:pt x="595" y="0"/>
                </a:lnTo>
                <a:lnTo>
                  <a:pt x="66" y="0"/>
                </a:lnTo>
                <a:lnTo>
                  <a:pt x="66" y="0"/>
                </a:lnTo>
                <a:close/>
                <a:moveTo>
                  <a:pt x="595" y="39"/>
                </a:moveTo>
                <a:lnTo>
                  <a:pt x="66" y="39"/>
                </a:lnTo>
                <a:lnTo>
                  <a:pt x="66" y="39"/>
                </a:lnTo>
                <a:lnTo>
                  <a:pt x="61" y="41"/>
                </a:lnTo>
                <a:lnTo>
                  <a:pt x="55" y="42"/>
                </a:lnTo>
                <a:lnTo>
                  <a:pt x="51" y="45"/>
                </a:lnTo>
                <a:lnTo>
                  <a:pt x="47" y="48"/>
                </a:lnTo>
                <a:lnTo>
                  <a:pt x="44" y="52"/>
                </a:lnTo>
                <a:lnTo>
                  <a:pt x="41" y="56"/>
                </a:lnTo>
                <a:lnTo>
                  <a:pt x="39" y="62"/>
                </a:lnTo>
                <a:lnTo>
                  <a:pt x="38" y="68"/>
                </a:lnTo>
                <a:lnTo>
                  <a:pt x="38" y="765"/>
                </a:lnTo>
                <a:lnTo>
                  <a:pt x="38" y="765"/>
                </a:lnTo>
                <a:lnTo>
                  <a:pt x="39" y="769"/>
                </a:lnTo>
                <a:lnTo>
                  <a:pt x="41" y="775"/>
                </a:lnTo>
                <a:lnTo>
                  <a:pt x="44" y="779"/>
                </a:lnTo>
                <a:lnTo>
                  <a:pt x="47" y="784"/>
                </a:lnTo>
                <a:lnTo>
                  <a:pt x="51" y="788"/>
                </a:lnTo>
                <a:lnTo>
                  <a:pt x="55" y="789"/>
                </a:lnTo>
                <a:lnTo>
                  <a:pt x="61" y="792"/>
                </a:lnTo>
                <a:lnTo>
                  <a:pt x="66" y="792"/>
                </a:lnTo>
                <a:lnTo>
                  <a:pt x="595" y="792"/>
                </a:lnTo>
                <a:lnTo>
                  <a:pt x="595" y="792"/>
                </a:lnTo>
                <a:lnTo>
                  <a:pt x="600" y="792"/>
                </a:lnTo>
                <a:lnTo>
                  <a:pt x="606" y="789"/>
                </a:lnTo>
                <a:lnTo>
                  <a:pt x="610" y="788"/>
                </a:lnTo>
                <a:lnTo>
                  <a:pt x="614" y="784"/>
                </a:lnTo>
                <a:lnTo>
                  <a:pt x="617" y="779"/>
                </a:lnTo>
                <a:lnTo>
                  <a:pt x="620" y="775"/>
                </a:lnTo>
                <a:lnTo>
                  <a:pt x="622" y="769"/>
                </a:lnTo>
                <a:lnTo>
                  <a:pt x="622" y="765"/>
                </a:lnTo>
                <a:lnTo>
                  <a:pt x="622" y="68"/>
                </a:lnTo>
                <a:lnTo>
                  <a:pt x="622" y="68"/>
                </a:lnTo>
                <a:lnTo>
                  <a:pt x="622" y="62"/>
                </a:lnTo>
                <a:lnTo>
                  <a:pt x="620" y="56"/>
                </a:lnTo>
                <a:lnTo>
                  <a:pt x="617" y="52"/>
                </a:lnTo>
                <a:lnTo>
                  <a:pt x="614" y="48"/>
                </a:lnTo>
                <a:lnTo>
                  <a:pt x="610" y="45"/>
                </a:lnTo>
                <a:lnTo>
                  <a:pt x="606" y="42"/>
                </a:lnTo>
                <a:lnTo>
                  <a:pt x="600" y="41"/>
                </a:lnTo>
                <a:lnTo>
                  <a:pt x="595" y="39"/>
                </a:lnTo>
                <a:lnTo>
                  <a:pt x="595" y="39"/>
                </a:lnTo>
                <a:close/>
              </a:path>
            </a:pathLst>
          </a:custGeom>
          <a:solidFill>
            <a:srgbClr val="00882B"/>
          </a:solidFill>
          <a:ln>
            <a:noFill/>
          </a:ln>
        </p:spPr>
        <p:txBody>
          <a:bodyPr vert="horz" wrap="square" lIns="34289" tIns="17145" rIns="34289" bIns="17145"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3" name="Picture 2" descr="1103.sdt-chef.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7500" y="2590800"/>
            <a:ext cx="594435" cy="586740"/>
          </a:xfrm>
          <a:prstGeom prst="rect">
            <a:avLst/>
          </a:prstGeom>
        </p:spPr>
      </p:pic>
      <p:pic>
        <p:nvPicPr>
          <p:cNvPr id="4" name="Picture 3" descr="puppet-labs-logo-370x290.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05452" y="2628901"/>
            <a:ext cx="712951" cy="558800"/>
          </a:xfrm>
          <a:prstGeom prst="rect">
            <a:avLst/>
          </a:prstGeom>
        </p:spPr>
      </p:pic>
      <p:pic>
        <p:nvPicPr>
          <p:cNvPr id="52" name="Picture 51" descr="1103.sdt-chef.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8500" y="3276600"/>
            <a:ext cx="594435" cy="586740"/>
          </a:xfrm>
          <a:prstGeom prst="rect">
            <a:avLst/>
          </a:prstGeom>
        </p:spPr>
      </p:pic>
      <p:pic>
        <p:nvPicPr>
          <p:cNvPr id="53" name="Picture 52" descr="puppet-labs-logo-370x290.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46451" y="3314701"/>
            <a:ext cx="712951" cy="558800"/>
          </a:xfrm>
          <a:prstGeom prst="rect">
            <a:avLst/>
          </a:prstGeom>
        </p:spPr>
      </p:pic>
    </p:spTree>
    <p:extLst>
      <p:ext uri="{BB962C8B-B14F-4D97-AF65-F5344CB8AC3E}">
        <p14:creationId xmlns:p14="http://schemas.microsoft.com/office/powerpoint/2010/main" val="3560186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Wingdings" panose="05000000000000000000" pitchFamily="2" charset="2"/>
              <a:buChar char="§"/>
            </a:pPr>
            <a:r>
              <a:rPr lang="is-IS" dirty="0"/>
              <a:t>Data Redundancy</a:t>
            </a:r>
          </a:p>
          <a:p>
            <a:pPr lvl="1">
              <a:buFont typeface="Wingdings" panose="05000000000000000000" pitchFamily="2" charset="2"/>
              <a:buChar char="§"/>
            </a:pPr>
            <a:r>
              <a:rPr lang="is-IS" dirty="0"/>
              <a:t>Containers are Ephemeral – Need more than one copy of the data</a:t>
            </a:r>
          </a:p>
          <a:p>
            <a:pPr>
              <a:buFont typeface="Wingdings" panose="05000000000000000000" pitchFamily="2" charset="2"/>
              <a:buChar char="§"/>
            </a:pPr>
            <a:r>
              <a:rPr lang="is-IS" dirty="0"/>
              <a:t>Dynamic Self Discovery &amp; Cluster formation</a:t>
            </a:r>
          </a:p>
          <a:p>
            <a:pPr lvl="1">
              <a:buFont typeface="Wingdings" panose="05000000000000000000" pitchFamily="2" charset="2"/>
              <a:buChar char="§"/>
            </a:pPr>
            <a:r>
              <a:rPr lang="is-IS" dirty="0"/>
              <a:t>Need to start and stop Conatiners when needed</a:t>
            </a:r>
          </a:p>
          <a:p>
            <a:pPr lvl="1">
              <a:buFont typeface="Wingdings" panose="05000000000000000000" pitchFamily="2" charset="2"/>
              <a:buChar char="§"/>
            </a:pPr>
            <a:r>
              <a:rPr lang="is-IS" dirty="0"/>
              <a:t>Clusters needs to grow and shrink dynamcially</a:t>
            </a:r>
          </a:p>
          <a:p>
            <a:pPr>
              <a:buFont typeface="Wingdings" panose="05000000000000000000" pitchFamily="2" charset="2"/>
              <a:buChar char="§"/>
            </a:pPr>
            <a:r>
              <a:rPr lang="is-IS" dirty="0"/>
              <a:t>Self Healing</a:t>
            </a:r>
          </a:p>
          <a:p>
            <a:pPr lvl="1">
              <a:buFont typeface="Wingdings" panose="05000000000000000000" pitchFamily="2" charset="2"/>
              <a:buChar char="§"/>
            </a:pPr>
            <a:r>
              <a:rPr lang="is-IS" dirty="0"/>
              <a:t>Loss of nodes must not be fatal to the cluster integrity</a:t>
            </a:r>
          </a:p>
          <a:p>
            <a:pPr lvl="1">
              <a:buFont typeface="Wingdings" panose="05000000000000000000" pitchFamily="2" charset="2"/>
              <a:buChar char="§"/>
            </a:pPr>
            <a:r>
              <a:rPr lang="is-IS" dirty="0"/>
              <a:t>Addition of nodes must scale capacity</a:t>
            </a:r>
          </a:p>
          <a:p>
            <a:pPr>
              <a:buFont typeface="Wingdings" panose="05000000000000000000" pitchFamily="2" charset="2"/>
              <a:buChar char="§"/>
            </a:pPr>
            <a:r>
              <a:rPr lang="is-IS" dirty="0"/>
              <a:t>Application Tier should deal with a "black box"</a:t>
            </a:r>
          </a:p>
          <a:p>
            <a:pPr lvl="1">
              <a:buFont typeface="Wingdings" panose="05000000000000000000" pitchFamily="2" charset="2"/>
              <a:buChar char="§"/>
            </a:pPr>
            <a:r>
              <a:rPr lang="is-IS" dirty="0"/>
              <a:t>Automatic discovery of nodes</a:t>
            </a:r>
          </a:p>
          <a:p>
            <a:pPr lvl="1">
              <a:buFont typeface="Wingdings" panose="05000000000000000000" pitchFamily="2" charset="2"/>
              <a:buChar char="§"/>
            </a:pPr>
            <a:r>
              <a:rPr lang="is-IS" dirty="0"/>
              <a:t>Automatic routing of requests to the correct nodes</a:t>
            </a:r>
            <a:endParaRPr lang="en-US" dirty="0"/>
          </a:p>
          <a:p>
            <a:pPr>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a:t>Database Requirements</a:t>
            </a:r>
          </a:p>
        </p:txBody>
      </p:sp>
    </p:spTree>
    <p:extLst>
      <p:ext uri="{BB962C8B-B14F-4D97-AF65-F5344CB8AC3E}">
        <p14:creationId xmlns:p14="http://schemas.microsoft.com/office/powerpoint/2010/main" val="1490304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pPr>
              <a:buFont typeface="Wingdings" panose="05000000000000000000" pitchFamily="2" charset="2"/>
              <a:buChar char="§"/>
            </a:pPr>
            <a:r>
              <a:rPr lang="is-IS" dirty="0"/>
              <a:t>Data Redundancy </a:t>
            </a:r>
            <a:r>
              <a:rPr lang="is-IS" dirty="0">
                <a:solidFill>
                  <a:srgbClr val="000000"/>
                </a:solidFill>
              </a:rPr>
              <a:t>- YES</a:t>
            </a:r>
          </a:p>
          <a:p>
            <a:pPr lvl="1">
              <a:buFont typeface="Wingdings" panose="05000000000000000000" pitchFamily="2" charset="2"/>
              <a:buChar char="§"/>
            </a:pPr>
            <a:r>
              <a:rPr lang="en-US" dirty="0"/>
              <a:t>Automatic Replication of Data to "n" nodes</a:t>
            </a:r>
          </a:p>
          <a:p>
            <a:pPr>
              <a:buFont typeface="Wingdings" panose="05000000000000000000" pitchFamily="2" charset="2"/>
              <a:buChar char="§"/>
            </a:pPr>
            <a:r>
              <a:rPr lang="is-IS" dirty="0"/>
              <a:t>Dynamic Self Discovery &amp; Cluster Formation </a:t>
            </a:r>
            <a:r>
              <a:rPr lang="mr-IN" dirty="0">
                <a:solidFill>
                  <a:schemeClr val="tx1"/>
                </a:solidFill>
              </a:rPr>
              <a:t>–</a:t>
            </a:r>
            <a:r>
              <a:rPr lang="is-IS" dirty="0">
                <a:solidFill>
                  <a:schemeClr val="tx1"/>
                </a:solidFill>
              </a:rPr>
              <a:t> Works with Swarm</a:t>
            </a:r>
          </a:p>
          <a:p>
            <a:pPr lvl="1">
              <a:buFont typeface="Wingdings" panose="05000000000000000000" pitchFamily="2" charset="2"/>
              <a:buChar char="§"/>
            </a:pPr>
            <a:r>
              <a:rPr lang="en-US" dirty="0"/>
              <a:t>Shared nothing architecture – all nodes equal</a:t>
            </a:r>
          </a:p>
          <a:p>
            <a:pPr>
              <a:buFont typeface="Wingdings" panose="05000000000000000000" pitchFamily="2" charset="2"/>
              <a:buChar char="§"/>
            </a:pPr>
            <a:r>
              <a:rPr lang="en-US" dirty="0"/>
              <a:t>Automatic healing &amp; rebalancing of the cluster - </a:t>
            </a:r>
            <a:r>
              <a:rPr lang="en-US" dirty="0">
                <a:solidFill>
                  <a:srgbClr val="000000"/>
                </a:solidFill>
              </a:rPr>
              <a:t>YES</a:t>
            </a:r>
          </a:p>
          <a:p>
            <a:pPr lvl="1">
              <a:buFont typeface="Wingdings" panose="05000000000000000000" pitchFamily="2" charset="2"/>
              <a:buChar char="§"/>
            </a:pPr>
            <a:r>
              <a:rPr lang="en-US" dirty="0"/>
              <a:t>Automatic hashing of keys across the cluster</a:t>
            </a:r>
          </a:p>
          <a:p>
            <a:pPr lvl="1">
              <a:buFont typeface="Wingdings" panose="05000000000000000000" pitchFamily="2" charset="2"/>
              <a:buChar char="§"/>
            </a:pPr>
            <a:r>
              <a:rPr lang="en-US" dirty="0"/>
              <a:t>RIPEMD-160 collision free algorithm with Smart Partitions™</a:t>
            </a:r>
          </a:p>
          <a:p>
            <a:pPr>
              <a:buFont typeface="Wingdings" panose="05000000000000000000" pitchFamily="2" charset="2"/>
              <a:buChar char="§"/>
            </a:pPr>
            <a:r>
              <a:rPr lang="is-IS" dirty="0"/>
              <a:t>Application tier should deal with a "black box” - </a:t>
            </a:r>
            <a:r>
              <a:rPr lang="is-IS" dirty="0">
                <a:solidFill>
                  <a:srgbClr val="000000"/>
                </a:solidFill>
              </a:rPr>
              <a:t>YES</a:t>
            </a:r>
          </a:p>
          <a:p>
            <a:pPr lvl="1">
              <a:buFont typeface="Wingdings" panose="05000000000000000000" pitchFamily="2" charset="2"/>
              <a:buChar char="§"/>
            </a:pPr>
            <a:r>
              <a:rPr lang="en-US" dirty="0"/>
              <a:t>Automated cluster discovery with Smart Client™</a:t>
            </a:r>
          </a:p>
          <a:p>
            <a:pPr lvl="1">
              <a:buFont typeface="Wingdings" panose="05000000000000000000" pitchFamily="2" charset="2"/>
              <a:buChar char="§"/>
            </a:pPr>
            <a:r>
              <a:rPr lang="en-US" dirty="0"/>
              <a:t>Built-in random load balancing</a:t>
            </a:r>
          </a:p>
          <a:p>
            <a:pPr lvl="1">
              <a:buFont typeface="Wingdings" panose="05000000000000000000" pitchFamily="2" charset="2"/>
              <a:buChar char="§"/>
            </a:pPr>
            <a:r>
              <a:rPr lang="en-US" dirty="0"/>
              <a:t>Java, C/C++, C#, Python, </a:t>
            </a:r>
            <a:r>
              <a:rPr lang="en-US" dirty="0" err="1"/>
              <a:t>Node.js</a:t>
            </a:r>
            <a:r>
              <a:rPr lang="en-US" dirty="0"/>
              <a:t>, Go, PHP5/7, Rust </a:t>
            </a:r>
            <a:r>
              <a:rPr lang="mr-IN" dirty="0"/>
              <a:t>…</a:t>
            </a:r>
            <a:r>
              <a:rPr lang="en-US" dirty="0"/>
              <a:t>.</a:t>
            </a:r>
          </a:p>
        </p:txBody>
      </p:sp>
      <p:sp>
        <p:nvSpPr>
          <p:cNvPr id="3" name="Title 2"/>
          <p:cNvSpPr>
            <a:spLocks noGrp="1"/>
          </p:cNvSpPr>
          <p:nvPr>
            <p:ph type="title"/>
          </p:nvPr>
        </p:nvSpPr>
        <p:spPr/>
        <p:txBody>
          <a:bodyPr/>
          <a:lstStyle/>
          <a:p>
            <a:r>
              <a:rPr lang="en-US" dirty="0"/>
              <a:t>Example: </a:t>
            </a:r>
            <a:r>
              <a:rPr lang="en-US" dirty="0" err="1"/>
              <a:t>Aerospike</a:t>
            </a:r>
            <a:r>
              <a:rPr lang="en-US" dirty="0"/>
              <a:t> and Containers</a:t>
            </a:r>
          </a:p>
        </p:txBody>
      </p:sp>
    </p:spTree>
    <p:extLst>
      <p:ext uri="{BB962C8B-B14F-4D97-AF65-F5344CB8AC3E}">
        <p14:creationId xmlns:p14="http://schemas.microsoft.com/office/powerpoint/2010/main" val="1591017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459843" y="3213102"/>
            <a:ext cx="3908961" cy="1553633"/>
          </a:xfrm>
        </p:spPr>
        <p:txBody>
          <a:bodyPr/>
          <a:lstStyle/>
          <a:p>
            <a:pPr marL="0" indent="0">
              <a:buNone/>
            </a:pPr>
            <a:r>
              <a:rPr lang="en-US" dirty="0"/>
              <a:t>Inside</a:t>
            </a:r>
          </a:p>
          <a:p>
            <a:r>
              <a:rPr lang="en-US" sz="1800" dirty="0"/>
              <a:t>Encapsulation of Concerns</a:t>
            </a:r>
          </a:p>
          <a:p>
            <a:endParaRPr lang="en-US" dirty="0"/>
          </a:p>
        </p:txBody>
      </p:sp>
      <p:sp>
        <p:nvSpPr>
          <p:cNvPr id="2" name="Title 1"/>
          <p:cNvSpPr>
            <a:spLocks noGrp="1"/>
          </p:cNvSpPr>
          <p:nvPr>
            <p:ph type="title"/>
          </p:nvPr>
        </p:nvSpPr>
        <p:spPr/>
        <p:txBody>
          <a:bodyPr/>
          <a:lstStyle/>
          <a:p>
            <a:r>
              <a:rPr lang="en-US" dirty="0"/>
              <a:t>Storage: Inside or outside the container?</a:t>
            </a:r>
          </a:p>
        </p:txBody>
      </p:sp>
      <p:sp>
        <p:nvSpPr>
          <p:cNvPr id="6" name="Rectangle 5"/>
          <p:cNvSpPr/>
          <p:nvPr/>
        </p:nvSpPr>
        <p:spPr>
          <a:xfrm>
            <a:off x="650240" y="914400"/>
            <a:ext cx="285496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8" name="Rectangle 7"/>
          <p:cNvSpPr/>
          <p:nvPr/>
        </p:nvSpPr>
        <p:spPr>
          <a:xfrm>
            <a:off x="782320" y="1432560"/>
            <a:ext cx="252984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3" name="TextBox 12"/>
          <p:cNvSpPr txBox="1"/>
          <p:nvPr/>
        </p:nvSpPr>
        <p:spPr>
          <a:xfrm>
            <a:off x="640080" y="924562"/>
            <a:ext cx="965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Host</a:t>
            </a:r>
          </a:p>
        </p:txBody>
      </p:sp>
      <p:sp>
        <p:nvSpPr>
          <p:cNvPr id="14" name="TextBox 13"/>
          <p:cNvSpPr txBox="1"/>
          <p:nvPr/>
        </p:nvSpPr>
        <p:spPr>
          <a:xfrm>
            <a:off x="782320" y="143256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daemon</a:t>
            </a:r>
          </a:p>
        </p:txBody>
      </p:sp>
      <p:sp>
        <p:nvSpPr>
          <p:cNvPr id="15" name="Rectangle 14"/>
          <p:cNvSpPr/>
          <p:nvPr/>
        </p:nvSpPr>
        <p:spPr>
          <a:xfrm>
            <a:off x="914400" y="1818640"/>
            <a:ext cx="22453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2" name="Can 11"/>
          <p:cNvSpPr/>
          <p:nvPr/>
        </p:nvSpPr>
        <p:spPr>
          <a:xfrm>
            <a:off x="2296160" y="1920240"/>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34720" y="184912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container</a:t>
            </a:r>
          </a:p>
        </p:txBody>
      </p:sp>
      <p:sp>
        <p:nvSpPr>
          <p:cNvPr id="17" name="Rectangle 16"/>
          <p:cNvSpPr/>
          <p:nvPr/>
        </p:nvSpPr>
        <p:spPr>
          <a:xfrm>
            <a:off x="4003040" y="934722"/>
            <a:ext cx="383032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8" name="Rectangle 17"/>
          <p:cNvSpPr/>
          <p:nvPr/>
        </p:nvSpPr>
        <p:spPr>
          <a:xfrm>
            <a:off x="4175760" y="1452880"/>
            <a:ext cx="221488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9" name="TextBox 18"/>
          <p:cNvSpPr txBox="1"/>
          <p:nvPr/>
        </p:nvSpPr>
        <p:spPr>
          <a:xfrm>
            <a:off x="4003040" y="955042"/>
            <a:ext cx="965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Host</a:t>
            </a:r>
          </a:p>
        </p:txBody>
      </p:sp>
      <p:sp>
        <p:nvSpPr>
          <p:cNvPr id="20" name="TextBox 19"/>
          <p:cNvSpPr txBox="1"/>
          <p:nvPr/>
        </p:nvSpPr>
        <p:spPr>
          <a:xfrm>
            <a:off x="4165600" y="146304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daemon</a:t>
            </a:r>
          </a:p>
        </p:txBody>
      </p:sp>
      <p:sp>
        <p:nvSpPr>
          <p:cNvPr id="21" name="Rectangle 20"/>
          <p:cNvSpPr/>
          <p:nvPr/>
        </p:nvSpPr>
        <p:spPr>
          <a:xfrm>
            <a:off x="4318000" y="1838960"/>
            <a:ext cx="17881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23" name="TextBox 22"/>
          <p:cNvSpPr txBox="1"/>
          <p:nvPr/>
        </p:nvSpPr>
        <p:spPr>
          <a:xfrm>
            <a:off x="4318000" y="183896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container</a:t>
            </a:r>
          </a:p>
        </p:txBody>
      </p:sp>
      <p:sp>
        <p:nvSpPr>
          <p:cNvPr id="24" name="Can 23"/>
          <p:cNvSpPr/>
          <p:nvPr/>
        </p:nvSpPr>
        <p:spPr>
          <a:xfrm>
            <a:off x="7020560" y="1635762"/>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an 24"/>
          <p:cNvSpPr/>
          <p:nvPr/>
        </p:nvSpPr>
        <p:spPr>
          <a:xfrm>
            <a:off x="8158480" y="2184402"/>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 Arrow 25"/>
          <p:cNvSpPr/>
          <p:nvPr/>
        </p:nvSpPr>
        <p:spPr>
          <a:xfrm>
            <a:off x="6146800" y="1960881"/>
            <a:ext cx="762000" cy="26416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Right Arrow 26"/>
          <p:cNvSpPr/>
          <p:nvPr/>
        </p:nvSpPr>
        <p:spPr>
          <a:xfrm>
            <a:off x="6146800" y="2407920"/>
            <a:ext cx="1920240" cy="26416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7122160" y="1859282"/>
            <a:ext cx="50800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e.g. SSD</a:t>
            </a:r>
          </a:p>
        </p:txBody>
      </p:sp>
      <p:sp>
        <p:nvSpPr>
          <p:cNvPr id="29" name="TextBox 28"/>
          <p:cNvSpPr txBox="1"/>
          <p:nvPr/>
        </p:nvSpPr>
        <p:spPr>
          <a:xfrm>
            <a:off x="8168640" y="2418082"/>
            <a:ext cx="50800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e.g. EBS</a:t>
            </a:r>
          </a:p>
        </p:txBody>
      </p:sp>
      <p:sp>
        <p:nvSpPr>
          <p:cNvPr id="34" name="TextBox 33"/>
          <p:cNvSpPr txBox="1"/>
          <p:nvPr/>
        </p:nvSpPr>
        <p:spPr>
          <a:xfrm>
            <a:off x="2275840" y="2225042"/>
            <a:ext cx="79248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/data/</a:t>
            </a:r>
            <a:r>
              <a:rPr lang="en-US" sz="1200" b="1" dirty="0" err="1">
                <a:latin typeface="Arial" panose="020B0604020202020204" pitchFamily="34" charset="0"/>
                <a:cs typeface="Arial" panose="020B0604020202020204" pitchFamily="34" charset="0"/>
              </a:rPr>
              <a:t>db</a:t>
            </a:r>
            <a:endParaRPr lang="en-US" sz="1200" b="1" dirty="0">
              <a:latin typeface="Arial" panose="020B0604020202020204" pitchFamily="34" charset="0"/>
              <a:cs typeface="Arial" panose="020B0604020202020204" pitchFamily="34" charset="0"/>
            </a:endParaRPr>
          </a:p>
        </p:txBody>
      </p:sp>
      <p:sp>
        <p:nvSpPr>
          <p:cNvPr id="38" name="TextBox 37"/>
          <p:cNvSpPr txBox="1"/>
          <p:nvPr/>
        </p:nvSpPr>
        <p:spPr>
          <a:xfrm>
            <a:off x="4682867" y="2458722"/>
            <a:ext cx="136233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t>
            </a:r>
            <a:r>
              <a:rPr lang="en-US" sz="1200" b="1" dirty="0" err="1">
                <a:latin typeface="Arial" panose="020B0604020202020204" pitchFamily="34" charset="0"/>
                <a:cs typeface="Arial" panose="020B0604020202020204" pitchFamily="34" charset="0"/>
              </a:rPr>
              <a:t>mnt</a:t>
            </a:r>
            <a:r>
              <a:rPr lang="en-US" sz="1200" b="1" dirty="0">
                <a:latin typeface="Arial" panose="020B0604020202020204" pitchFamily="34" charset="0"/>
                <a:cs typeface="Arial" panose="020B0604020202020204" pitchFamily="34" charset="0"/>
              </a:rPr>
              <a:t>/xx:/data/</a:t>
            </a:r>
            <a:r>
              <a:rPr lang="en-US" sz="1200" b="1" dirty="0" err="1">
                <a:latin typeface="Arial" panose="020B0604020202020204" pitchFamily="34" charset="0"/>
                <a:cs typeface="Arial" panose="020B0604020202020204" pitchFamily="34" charset="0"/>
              </a:rPr>
              <a:t>db</a:t>
            </a:r>
            <a:endParaRPr lang="en-US" sz="1200" b="1" dirty="0">
              <a:latin typeface="Arial" panose="020B0604020202020204" pitchFamily="34" charset="0"/>
              <a:cs typeface="Arial" panose="020B0604020202020204" pitchFamily="34" charset="0"/>
            </a:endParaRPr>
          </a:p>
        </p:txBody>
      </p:sp>
      <p:pic>
        <p:nvPicPr>
          <p:cNvPr id="5" name="Picture 4" descr="a-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591" y="2175546"/>
            <a:ext cx="367001" cy="367001"/>
          </a:xfrm>
          <a:prstGeom prst="rect">
            <a:avLst/>
          </a:prstGeom>
        </p:spPr>
      </p:pic>
      <p:pic>
        <p:nvPicPr>
          <p:cNvPr id="31" name="Picture 30" descr="a-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495" y="2109351"/>
            <a:ext cx="367001" cy="367001"/>
          </a:xfrm>
          <a:prstGeom prst="rect">
            <a:avLst/>
          </a:prstGeom>
        </p:spPr>
      </p:pic>
      <p:sp>
        <p:nvSpPr>
          <p:cNvPr id="33" name="TextBox 32"/>
          <p:cNvSpPr txBox="1"/>
          <p:nvPr/>
        </p:nvSpPr>
        <p:spPr>
          <a:xfrm>
            <a:off x="5016340" y="1986808"/>
            <a:ext cx="1174164" cy="276999"/>
          </a:xfrm>
          <a:prstGeom prst="rect">
            <a:avLst/>
          </a:prstGeom>
          <a:noFill/>
        </p:spPr>
        <p:txBody>
          <a:bodyPr wrap="square" rtlCol="0">
            <a:spAutoFit/>
          </a:bodyPr>
          <a:lstStyle/>
          <a:p>
            <a:r>
              <a:rPr lang="en-US" sz="1200" b="1" dirty="0"/>
              <a:t>/</a:t>
            </a:r>
            <a:r>
              <a:rPr lang="en-US" sz="1200" b="1" dirty="0" err="1"/>
              <a:t>dev</a:t>
            </a:r>
            <a:r>
              <a:rPr lang="en-US" sz="1200" b="1" dirty="0"/>
              <a:t>/</a:t>
            </a:r>
            <a:r>
              <a:rPr lang="en-US" sz="1200" b="1" dirty="0" err="1"/>
              <a:t>xvdb</a:t>
            </a:r>
            <a:endParaRPr lang="en-US" sz="1200" b="1" dirty="0">
              <a:latin typeface="Arial" panose="020B0604020202020204" pitchFamily="34" charset="0"/>
              <a:cs typeface="Arial" panose="020B0604020202020204" pitchFamily="34" charset="0"/>
            </a:endParaRPr>
          </a:p>
        </p:txBody>
      </p:sp>
      <p:sp>
        <p:nvSpPr>
          <p:cNvPr id="32" name="Content Placeholder 2"/>
          <p:cNvSpPr txBox="1">
            <a:spLocks/>
          </p:cNvSpPr>
          <p:nvPr/>
        </p:nvSpPr>
        <p:spPr>
          <a:xfrm>
            <a:off x="4676243" y="3327402"/>
            <a:ext cx="3908961" cy="1553633"/>
          </a:xfrm>
          <a:prstGeom prst="rect">
            <a:avLst/>
          </a:prstGeom>
        </p:spPr>
        <p:txBody>
          <a:bodyPr vert="horz">
            <a:normAutofit/>
          </a:bodyPr>
          <a:lstStyle>
            <a:lvl1pPr marL="182880" marR="0" indent="-201168" algn="l" defTabSz="457200" rtl="0" eaLnBrk="1" fontAlgn="auto" latinLnBrk="0" hangingPunct="1">
              <a:lnSpc>
                <a:spcPct val="100000"/>
              </a:lnSpc>
              <a:spcBef>
                <a:spcPts val="600"/>
              </a:spcBef>
              <a:spcAft>
                <a:spcPts val="0"/>
              </a:spcAft>
              <a:buClr>
                <a:schemeClr val="bg1">
                  <a:lumMod val="75000"/>
                </a:schemeClr>
              </a:buClr>
              <a:buSzPct val="100000"/>
              <a:buFont typeface="Lucida Grande"/>
              <a:buChar char="■"/>
              <a:tabLst/>
              <a:defRPr sz="1800" b="1" i="0" kern="1200" baseline="0">
                <a:solidFill>
                  <a:schemeClr val="tx1">
                    <a:lumMod val="50000"/>
                    <a:lumOff val="50000"/>
                  </a:schemeClr>
                </a:solidFill>
                <a:latin typeface="Arial"/>
                <a:ea typeface="MS PGothic" pitchFamily="34" charset="-128"/>
                <a:cs typeface="Arial"/>
              </a:defRPr>
            </a:lvl1pPr>
            <a:lvl2pPr marL="448056" indent="-171450" algn="l" defTabSz="457200" rtl="0" eaLnBrk="0" fontAlgn="base" hangingPunct="0">
              <a:spcBef>
                <a:spcPts val="500"/>
              </a:spcBef>
              <a:spcAft>
                <a:spcPct val="0"/>
              </a:spcAft>
              <a:buClr>
                <a:schemeClr val="bg1">
                  <a:lumMod val="65000"/>
                </a:schemeClr>
              </a:buClr>
              <a:buSzPct val="100000"/>
              <a:buFont typeface="Lucida Grande"/>
              <a:buChar char="■"/>
              <a:defRPr sz="1600" b="0" i="0" kern="1200" baseline="0">
                <a:solidFill>
                  <a:schemeClr val="tx1">
                    <a:lumMod val="50000"/>
                    <a:lumOff val="50000"/>
                  </a:schemeClr>
                </a:solidFill>
                <a:latin typeface="Arial"/>
                <a:ea typeface="MS PGothic" pitchFamily="34" charset="-128"/>
                <a:cs typeface="Arial"/>
              </a:defRPr>
            </a:lvl2pPr>
            <a:lvl3pPr marL="813816" indent="-177800" algn="l" defTabSz="457200" rtl="0" eaLnBrk="0" fontAlgn="base" hangingPunct="0">
              <a:spcBef>
                <a:spcPts val="500"/>
              </a:spcBef>
              <a:spcAft>
                <a:spcPct val="0"/>
              </a:spcAft>
              <a:buClr>
                <a:schemeClr val="bg1">
                  <a:lumMod val="65000"/>
                </a:schemeClr>
              </a:buClr>
              <a:buSzPct val="100000"/>
              <a:buFont typeface="Lucida Grande"/>
              <a:buChar char="■"/>
              <a:defRPr sz="1300" b="0" i="0" kern="1200" baseline="0">
                <a:solidFill>
                  <a:schemeClr val="tx1">
                    <a:lumMod val="50000"/>
                    <a:lumOff val="50000"/>
                  </a:schemeClr>
                </a:solidFill>
                <a:latin typeface="Arial"/>
                <a:ea typeface="MS PGothic" pitchFamily="34" charset="-128"/>
                <a:cs typeface="Arial"/>
              </a:defRPr>
            </a:lvl3pPr>
            <a:lvl4pPr marL="1124712" indent="-115888" algn="l" defTabSz="457200" rtl="0" eaLnBrk="0" fontAlgn="base" hangingPunct="0">
              <a:spcBef>
                <a:spcPts val="500"/>
              </a:spcBef>
              <a:spcAft>
                <a:spcPct val="0"/>
              </a:spcAft>
              <a:buClr>
                <a:schemeClr val="bg1">
                  <a:lumMod val="65000"/>
                </a:schemeClr>
              </a:buClr>
              <a:buSzPct val="100000"/>
              <a:buFont typeface="Lucida Grande"/>
              <a:buChar char="■"/>
              <a:defRPr sz="1100" b="0" i="0" kern="1200">
                <a:solidFill>
                  <a:schemeClr val="tx1">
                    <a:lumMod val="50000"/>
                    <a:lumOff val="50000"/>
                  </a:schemeClr>
                </a:solidFill>
                <a:latin typeface="Arial"/>
                <a:ea typeface="MS PGothic" pitchFamily="34" charset="-128"/>
                <a:cs typeface="Arial"/>
              </a:defRPr>
            </a:lvl4pPr>
            <a:lvl5pPr marL="1490472" indent="-119063" algn="l" defTabSz="457200" rtl="0" eaLnBrk="0" fontAlgn="base" hangingPunct="0">
              <a:spcBef>
                <a:spcPts val="500"/>
              </a:spcBef>
              <a:spcAft>
                <a:spcPct val="0"/>
              </a:spcAft>
              <a:buClr>
                <a:schemeClr val="bg1">
                  <a:lumMod val="65000"/>
                </a:schemeClr>
              </a:buClr>
              <a:buSzPct val="100000"/>
              <a:buFont typeface="Lucida Grande"/>
              <a:buChar char="■"/>
              <a:defRPr sz="800" b="0" i="0" kern="1200" baseline="0">
                <a:solidFill>
                  <a:schemeClr val="tx1">
                    <a:lumMod val="50000"/>
                    <a:lumOff val="50000"/>
                  </a:schemeClr>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dirty="0"/>
              <a:t>Outside</a:t>
            </a:r>
          </a:p>
          <a:p>
            <a:r>
              <a:rPr lang="en-US" dirty="0"/>
              <a:t>Separation of Concerns</a:t>
            </a:r>
          </a:p>
          <a:p>
            <a:r>
              <a:rPr lang="en-US" dirty="0"/>
              <a:t>Bad: location specific</a:t>
            </a:r>
          </a:p>
        </p:txBody>
      </p:sp>
    </p:spTree>
    <p:extLst>
      <p:ext uri="{BB962C8B-B14F-4D97-AF65-F5344CB8AC3E}">
        <p14:creationId xmlns:p14="http://schemas.microsoft.com/office/powerpoint/2010/main" val="1398205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459843" y="3213102"/>
            <a:ext cx="8480961" cy="1553633"/>
          </a:xfrm>
        </p:spPr>
        <p:txBody>
          <a:bodyPr/>
          <a:lstStyle/>
          <a:p>
            <a:pPr marL="0" indent="0">
              <a:buNone/>
            </a:pPr>
            <a:r>
              <a:rPr lang="en-US" dirty="0"/>
              <a:t>Data Container</a:t>
            </a:r>
          </a:p>
          <a:p>
            <a:r>
              <a:rPr lang="en-US" sz="1800" dirty="0"/>
              <a:t>Managed like other containers, but with </a:t>
            </a:r>
            <a:r>
              <a:rPr lang="mr-IN" sz="1800" dirty="0"/>
              <a:t>–</a:t>
            </a:r>
            <a:r>
              <a:rPr lang="en-US" sz="1800" dirty="0"/>
              <a:t>volume-from</a:t>
            </a:r>
          </a:p>
          <a:p>
            <a:r>
              <a:rPr lang="en-US" dirty="0"/>
              <a:t>Special rules for Destruction</a:t>
            </a:r>
          </a:p>
          <a:p>
            <a:endParaRPr lang="en-US" dirty="0"/>
          </a:p>
        </p:txBody>
      </p:sp>
      <p:sp>
        <p:nvSpPr>
          <p:cNvPr id="2" name="Title 1"/>
          <p:cNvSpPr>
            <a:spLocks noGrp="1"/>
          </p:cNvSpPr>
          <p:nvPr>
            <p:ph type="title"/>
          </p:nvPr>
        </p:nvSpPr>
        <p:spPr/>
        <p:txBody>
          <a:bodyPr/>
          <a:lstStyle/>
          <a:p>
            <a:r>
              <a:rPr lang="en-US" dirty="0"/>
              <a:t>Storage: Data Container?</a:t>
            </a:r>
          </a:p>
        </p:txBody>
      </p:sp>
      <p:sp>
        <p:nvSpPr>
          <p:cNvPr id="6" name="Rectangle 5"/>
          <p:cNvSpPr/>
          <p:nvPr/>
        </p:nvSpPr>
        <p:spPr>
          <a:xfrm>
            <a:off x="650240" y="914400"/>
            <a:ext cx="285496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8" name="Rectangle 7"/>
          <p:cNvSpPr/>
          <p:nvPr/>
        </p:nvSpPr>
        <p:spPr>
          <a:xfrm>
            <a:off x="782320" y="1432560"/>
            <a:ext cx="252984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3" name="TextBox 12"/>
          <p:cNvSpPr txBox="1"/>
          <p:nvPr/>
        </p:nvSpPr>
        <p:spPr>
          <a:xfrm>
            <a:off x="640080" y="924562"/>
            <a:ext cx="965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Host</a:t>
            </a:r>
          </a:p>
        </p:txBody>
      </p:sp>
      <p:sp>
        <p:nvSpPr>
          <p:cNvPr id="14" name="TextBox 13"/>
          <p:cNvSpPr txBox="1"/>
          <p:nvPr/>
        </p:nvSpPr>
        <p:spPr>
          <a:xfrm>
            <a:off x="782320" y="143256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daemon</a:t>
            </a:r>
          </a:p>
        </p:txBody>
      </p:sp>
      <p:sp>
        <p:nvSpPr>
          <p:cNvPr id="15" name="Rectangle 14"/>
          <p:cNvSpPr/>
          <p:nvPr/>
        </p:nvSpPr>
        <p:spPr>
          <a:xfrm>
            <a:off x="914400" y="1818640"/>
            <a:ext cx="22453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2" name="Can 11"/>
          <p:cNvSpPr/>
          <p:nvPr/>
        </p:nvSpPr>
        <p:spPr>
          <a:xfrm>
            <a:off x="5229860" y="1932942"/>
            <a:ext cx="721360" cy="751840"/>
          </a:xfrm>
          <a:prstGeom prst="can">
            <a:avLst>
              <a:gd name="adj" fmla="val 28521"/>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34720" y="184912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container</a:t>
            </a:r>
          </a:p>
        </p:txBody>
      </p:sp>
      <p:sp>
        <p:nvSpPr>
          <p:cNvPr id="17" name="Rectangle 16"/>
          <p:cNvSpPr/>
          <p:nvPr/>
        </p:nvSpPr>
        <p:spPr>
          <a:xfrm>
            <a:off x="4003040" y="934722"/>
            <a:ext cx="2562860" cy="2062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8" name="Rectangle 17"/>
          <p:cNvSpPr/>
          <p:nvPr/>
        </p:nvSpPr>
        <p:spPr>
          <a:xfrm>
            <a:off x="4175760" y="1452880"/>
            <a:ext cx="2214880" cy="1402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9" name="TextBox 18"/>
          <p:cNvSpPr txBox="1"/>
          <p:nvPr/>
        </p:nvSpPr>
        <p:spPr>
          <a:xfrm>
            <a:off x="4003040" y="955042"/>
            <a:ext cx="965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Host</a:t>
            </a:r>
          </a:p>
        </p:txBody>
      </p:sp>
      <p:sp>
        <p:nvSpPr>
          <p:cNvPr id="20" name="TextBox 19"/>
          <p:cNvSpPr txBox="1"/>
          <p:nvPr/>
        </p:nvSpPr>
        <p:spPr>
          <a:xfrm>
            <a:off x="4165600" y="146304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daemon</a:t>
            </a:r>
          </a:p>
        </p:txBody>
      </p:sp>
      <p:sp>
        <p:nvSpPr>
          <p:cNvPr id="21" name="Rectangle 20"/>
          <p:cNvSpPr/>
          <p:nvPr/>
        </p:nvSpPr>
        <p:spPr>
          <a:xfrm>
            <a:off x="4318000" y="1838960"/>
            <a:ext cx="17881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23" name="TextBox 22"/>
          <p:cNvSpPr txBox="1"/>
          <p:nvPr/>
        </p:nvSpPr>
        <p:spPr>
          <a:xfrm>
            <a:off x="4318000" y="1838962"/>
            <a:ext cx="13716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container</a:t>
            </a:r>
          </a:p>
        </p:txBody>
      </p:sp>
      <p:sp>
        <p:nvSpPr>
          <p:cNvPr id="25" name="Can 24"/>
          <p:cNvSpPr/>
          <p:nvPr/>
        </p:nvSpPr>
        <p:spPr>
          <a:xfrm>
            <a:off x="5288280" y="1943100"/>
            <a:ext cx="721360" cy="751840"/>
          </a:xfrm>
          <a:prstGeom prst="can">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Right Arrow 25"/>
          <p:cNvSpPr/>
          <p:nvPr/>
        </p:nvSpPr>
        <p:spPr>
          <a:xfrm>
            <a:off x="1562100" y="2214882"/>
            <a:ext cx="3568700" cy="2489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591" y="2175546"/>
            <a:ext cx="367001" cy="367001"/>
          </a:xfrm>
          <a:prstGeom prst="rect">
            <a:avLst/>
          </a:prstGeom>
        </p:spPr>
      </p:pic>
    </p:spTree>
    <p:extLst>
      <p:ext uri="{BB962C8B-B14F-4D97-AF65-F5344CB8AC3E}">
        <p14:creationId xmlns:p14="http://schemas.microsoft.com/office/powerpoint/2010/main" val="1242878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a:buFont typeface="Wingdings" panose="05000000000000000000" pitchFamily="2" charset="2"/>
              <a:buChar char="§"/>
            </a:pPr>
            <a:r>
              <a:rPr lang="en-US" dirty="0"/>
              <a:t>Multiple DNS entries ( requires AS 3.10+ )</a:t>
            </a:r>
          </a:p>
          <a:p>
            <a:pPr lvl="1">
              <a:buFont typeface="Wingdings" panose="05000000000000000000" pitchFamily="2" charset="2"/>
              <a:buChar char="§"/>
            </a:pPr>
            <a:r>
              <a:rPr lang="en-US" dirty="0"/>
              <a:t>One per container</a:t>
            </a:r>
          </a:p>
          <a:p>
            <a:pPr lvl="1">
              <a:buFont typeface="Wingdings" panose="05000000000000000000" pitchFamily="2" charset="2"/>
              <a:buChar char="§"/>
            </a:pPr>
            <a:r>
              <a:rPr lang="en-US" dirty="0"/>
              <a:t>Start the container with its DNS name</a:t>
            </a:r>
            <a:endParaRPr lang="is-IS" dirty="0"/>
          </a:p>
          <a:p>
            <a:pPr lvl="1">
              <a:buFont typeface="Wingdings" panose="05000000000000000000" pitchFamily="2" charset="2"/>
              <a:buChar char="§"/>
            </a:pPr>
            <a:r>
              <a:rPr lang="is-IS" dirty="0"/>
              <a:t>Clients know a few well known DNS names</a:t>
            </a:r>
          </a:p>
          <a:p>
            <a:pPr>
              <a:buFont typeface="Wingdings" panose="05000000000000000000" pitchFamily="2" charset="2"/>
              <a:buChar char="§"/>
            </a:pPr>
            <a:r>
              <a:rPr lang="en-US" dirty="0"/>
              <a:t>Single DNS entry</a:t>
            </a:r>
            <a:endParaRPr lang="is-IS" dirty="0"/>
          </a:p>
          <a:p>
            <a:pPr lvl="1">
              <a:buFont typeface="Wingdings" panose="05000000000000000000" pitchFamily="2" charset="2"/>
              <a:buChar char="§"/>
            </a:pPr>
            <a:r>
              <a:rPr lang="is-IS" dirty="0"/>
              <a:t>New servers update the DNS entry</a:t>
            </a:r>
          </a:p>
          <a:p>
            <a:pPr lvl="1">
              <a:buFont typeface="Wingdings" panose="05000000000000000000" pitchFamily="2" charset="2"/>
              <a:buChar char="§"/>
            </a:pPr>
            <a:r>
              <a:rPr lang="is-IS" dirty="0"/>
              <a:t>Swarm, Consul, Route53 ( etc )</a:t>
            </a:r>
          </a:p>
          <a:p>
            <a:pPr lvl="1">
              <a:buFont typeface="Wingdings" panose="05000000000000000000" pitchFamily="2" charset="2"/>
              <a:buChar char="§"/>
            </a:pPr>
            <a:r>
              <a:rPr lang="is-IS" dirty="0"/>
              <a:t>Use “cluster name” to avoid IP reuse issues</a:t>
            </a:r>
          </a:p>
          <a:p>
            <a:pPr>
              <a:buFont typeface="Wingdings" panose="05000000000000000000" pitchFamily="2" charset="2"/>
              <a:buChar char="§"/>
            </a:pPr>
            <a:r>
              <a:rPr lang="en-US" dirty="0"/>
              <a:t>Raw IP use</a:t>
            </a:r>
            <a:endParaRPr lang="is-IS" dirty="0"/>
          </a:p>
          <a:p>
            <a:pPr lvl="1">
              <a:buFont typeface="Wingdings" panose="05000000000000000000" pitchFamily="2" charset="2"/>
              <a:buChar char="§"/>
            </a:pPr>
            <a:r>
              <a:rPr lang="is-IS" dirty="0"/>
              <a:t>Avoids DNS as a point of failure</a:t>
            </a:r>
          </a:p>
          <a:p>
            <a:pPr lvl="1">
              <a:buFont typeface="Wingdings" panose="05000000000000000000" pitchFamily="2" charset="2"/>
              <a:buChar char="§"/>
            </a:pPr>
            <a:r>
              <a:rPr lang="en-US" dirty="0"/>
              <a:t>Requires scripts to manage the IP addresses of container</a:t>
            </a:r>
            <a:endParaRPr lang="is-IS" dirty="0"/>
          </a:p>
        </p:txBody>
      </p:sp>
      <p:sp>
        <p:nvSpPr>
          <p:cNvPr id="3" name="Title 2"/>
          <p:cNvSpPr>
            <a:spLocks noGrp="1"/>
          </p:cNvSpPr>
          <p:nvPr>
            <p:ph type="title"/>
          </p:nvPr>
        </p:nvSpPr>
        <p:spPr/>
        <p:txBody>
          <a:bodyPr/>
          <a:lstStyle/>
          <a:p>
            <a:r>
              <a:rPr lang="en-US" dirty="0"/>
              <a:t>Clustering</a:t>
            </a:r>
          </a:p>
        </p:txBody>
      </p:sp>
    </p:spTree>
    <p:extLst>
      <p:ext uri="{BB962C8B-B14F-4D97-AF65-F5344CB8AC3E}">
        <p14:creationId xmlns:p14="http://schemas.microsoft.com/office/powerpoint/2010/main" val="2472040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a:solidFill>
                  <a:schemeClr val="bg1"/>
                </a:solidFill>
                <a:latin typeface="Arial"/>
                <a:cs typeface="Arial"/>
              </a:rPr>
              <a:t>How it looks</a:t>
            </a:r>
          </a:p>
        </p:txBody>
      </p:sp>
    </p:spTree>
    <p:extLst>
      <p:ext uri="{BB962C8B-B14F-4D97-AF65-F5344CB8AC3E}">
        <p14:creationId xmlns:p14="http://schemas.microsoft.com/office/powerpoint/2010/main" val="42781770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5"/>
          </p:nvPr>
        </p:nvSpPr>
        <p:spPr/>
        <p:txBody>
          <a:bodyPr/>
          <a:lstStyle/>
          <a:p>
            <a:pPr>
              <a:buFont typeface="Wingdings" panose="05000000000000000000" pitchFamily="2" charset="2"/>
              <a:buChar char="§"/>
            </a:pPr>
            <a:r>
              <a:rPr lang="en-US" dirty="0"/>
              <a:t>Build &amp; Run an App in Development</a:t>
            </a:r>
          </a:p>
          <a:p>
            <a:pPr lvl="1">
              <a:buFont typeface="Wingdings" panose="05000000000000000000" pitchFamily="2" charset="2"/>
              <a:buChar char="§"/>
            </a:pPr>
            <a:r>
              <a:rPr lang="en-US" dirty="0"/>
              <a:t>Python + </a:t>
            </a:r>
            <a:r>
              <a:rPr lang="en-US" dirty="0" err="1"/>
              <a:t>Aerospike</a:t>
            </a:r>
            <a:endParaRPr lang="en-US" dirty="0"/>
          </a:p>
          <a:p>
            <a:pPr>
              <a:buFont typeface="Wingdings" panose="05000000000000000000" pitchFamily="2" charset="2"/>
              <a:buChar char="§"/>
            </a:pPr>
            <a:r>
              <a:rPr lang="en-US" dirty="0"/>
              <a:t>Deploy to a Swarm cluster in Production</a:t>
            </a:r>
          </a:p>
          <a:p>
            <a:pPr lvl="1">
              <a:buFont typeface="Wingdings" panose="05000000000000000000" pitchFamily="2" charset="2"/>
              <a:buChar char="§"/>
            </a:pPr>
            <a:r>
              <a:rPr lang="en-US" dirty="0"/>
              <a:t>Add more Web containers behind </a:t>
            </a:r>
            <a:r>
              <a:rPr lang="en-US" dirty="0" err="1"/>
              <a:t>HAProxy</a:t>
            </a:r>
            <a:endParaRPr lang="en-US" dirty="0"/>
          </a:p>
          <a:p>
            <a:pPr>
              <a:buFont typeface="Wingdings" panose="05000000000000000000" pitchFamily="2" charset="2"/>
              <a:buChar char="§"/>
            </a:pPr>
            <a:r>
              <a:rPr lang="en-US" dirty="0"/>
              <a:t>Scale </a:t>
            </a:r>
            <a:r>
              <a:rPr lang="en-US" dirty="0" err="1"/>
              <a:t>Aerospike</a:t>
            </a:r>
            <a:r>
              <a:rPr lang="en-US" dirty="0"/>
              <a:t> Cluster in production</a:t>
            </a:r>
          </a:p>
          <a:p>
            <a:pPr lvl="1">
              <a:buFont typeface="Wingdings" panose="05000000000000000000" pitchFamily="2" charset="2"/>
              <a:buChar char="§"/>
            </a:pPr>
            <a:r>
              <a:rPr lang="en-US" dirty="0"/>
              <a:t>Add more Database nodes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Title 3"/>
          <p:cNvSpPr>
            <a:spLocks noGrp="1"/>
          </p:cNvSpPr>
          <p:nvPr>
            <p:ph type="title"/>
          </p:nvPr>
        </p:nvSpPr>
        <p:spPr/>
        <p:txBody>
          <a:bodyPr/>
          <a:lstStyle/>
          <a:p>
            <a:r>
              <a:rPr lang="en-US" dirty="0"/>
              <a:t>Development through to Production</a:t>
            </a:r>
          </a:p>
        </p:txBody>
      </p:sp>
    </p:spTree>
    <p:extLst>
      <p:ext uri="{BB962C8B-B14F-4D97-AF65-F5344CB8AC3E}">
        <p14:creationId xmlns:p14="http://schemas.microsoft.com/office/powerpoint/2010/main" val="1635992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5"/>
          </p:nvPr>
        </p:nvSpPr>
        <p:spPr/>
        <p:txBody>
          <a:bodyPr>
            <a:normAutofit/>
          </a:bodyPr>
          <a:lstStyle/>
          <a:p>
            <a:pPr marL="0" indent="0">
              <a:buNone/>
            </a:pPr>
            <a:r>
              <a:rPr lang="en-US" dirty="0"/>
              <a:t>Watch the demo on YouTube!</a:t>
            </a:r>
          </a:p>
          <a:p>
            <a:pPr marL="276606" lvl="1" indent="0">
              <a:buNone/>
            </a:pPr>
            <a:r>
              <a:rPr lang="en-US" sz="2400" dirty="0">
                <a:hlinkClick r:id="rId2"/>
              </a:rPr>
              <a:t>https://github.com/aerospike/docker-demo</a:t>
            </a:r>
            <a:endParaRPr lang="en-US" sz="2400" dirty="0"/>
          </a:p>
          <a:p>
            <a:pPr marL="276606" lvl="1" indent="0">
              <a:buNone/>
            </a:pPr>
            <a:r>
              <a:rPr lang="en-US" sz="2400" dirty="0"/>
              <a:t>Use of HA Proxy and an application</a:t>
            </a:r>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p:txBody>
      </p:sp>
      <p:sp>
        <p:nvSpPr>
          <p:cNvPr id="4" name="Title 3"/>
          <p:cNvSpPr>
            <a:spLocks noGrp="1"/>
          </p:cNvSpPr>
          <p:nvPr>
            <p:ph type="title"/>
          </p:nvPr>
        </p:nvSpPr>
        <p:spPr/>
        <p:txBody>
          <a:bodyPr/>
          <a:lstStyle/>
          <a:p>
            <a:r>
              <a:rPr lang="en-US" dirty="0"/>
              <a:t>Demo &amp; Code Repo</a:t>
            </a:r>
          </a:p>
        </p:txBody>
      </p:sp>
      <p:pic>
        <p:nvPicPr>
          <p:cNvPr id="2" name="Picture 1" descr="Screen Shot 2016-11-08 at 1.4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858" y="2134954"/>
            <a:ext cx="5194904" cy="2492224"/>
          </a:xfrm>
          <a:prstGeom prst="rect">
            <a:avLst/>
          </a:prstGeom>
        </p:spPr>
      </p:pic>
    </p:spTree>
    <p:extLst>
      <p:ext uri="{BB962C8B-B14F-4D97-AF65-F5344CB8AC3E}">
        <p14:creationId xmlns:p14="http://schemas.microsoft.com/office/powerpoint/2010/main" val="41600826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5"/>
          </p:nvPr>
        </p:nvSpPr>
        <p:spPr/>
        <p:txBody>
          <a:bodyPr>
            <a:normAutofit/>
          </a:bodyPr>
          <a:lstStyle/>
          <a:p>
            <a:pPr marL="0" indent="0">
              <a:buNone/>
            </a:pPr>
            <a:r>
              <a:rPr lang="en-US" dirty="0"/>
              <a:t>Swarm-</a:t>
            </a:r>
            <a:r>
              <a:rPr lang="en-US" dirty="0" err="1"/>
              <a:t>ing</a:t>
            </a:r>
            <a:r>
              <a:rPr lang="en-US" dirty="0"/>
              <a:t> Containers: Docker Orchestration at Scale</a:t>
            </a:r>
          </a:p>
          <a:p>
            <a:pPr marL="276606" lvl="1" indent="0">
              <a:buNone/>
            </a:pPr>
            <a:r>
              <a:rPr lang="en-US" dirty="0">
                <a:hlinkClick r:id="rId2"/>
              </a:rPr>
              <a:t>https://www.aerospike.com/blog/swarm-ing-containers-docker-orchestration-at-scale/</a:t>
            </a:r>
            <a:endParaRPr lang="en-US" dirty="0"/>
          </a:p>
          <a:p>
            <a:pPr marL="276606" lvl="1" indent="0">
              <a:buNone/>
            </a:pPr>
            <a:endParaRPr lang="en-US" dirty="0"/>
          </a:p>
          <a:p>
            <a:pPr marL="276606" lvl="1" indent="0">
              <a:buNone/>
            </a:pPr>
            <a:r>
              <a:rPr lang="en-US" sz="1800" dirty="0">
                <a:solidFill>
                  <a:schemeClr val="tx1"/>
                </a:solidFill>
              </a:rPr>
              <a:t>There are no swarm parameters!</a:t>
            </a:r>
          </a:p>
          <a:p>
            <a:pPr marL="276606" lvl="1" indent="0">
              <a:buNone/>
            </a:pPr>
            <a:r>
              <a:rPr lang="en-US" sz="1800" dirty="0">
                <a:solidFill>
                  <a:schemeClr val="tx1"/>
                </a:solidFill>
              </a:rPr>
              <a:t>Swarm is integrated!</a:t>
            </a:r>
          </a:p>
          <a:p>
            <a:pPr marL="276606" lvl="1" indent="0">
              <a:buNone/>
            </a:pPr>
            <a:r>
              <a:rPr lang="en-US" sz="1800" dirty="0">
                <a:solidFill>
                  <a:schemeClr val="tx1"/>
                </a:solidFill>
              </a:rPr>
              <a:t>Interlock is not required!</a:t>
            </a:r>
          </a:p>
          <a:p>
            <a:pPr marL="276606" lvl="1" indent="0">
              <a:buNone/>
            </a:pPr>
            <a:endParaRPr lang="en-US" sz="1800" dirty="0">
              <a:solidFill>
                <a:schemeClr val="tx1"/>
              </a:solidFill>
            </a:endParaRPr>
          </a:p>
          <a:p>
            <a:pPr marL="276606" lvl="1" indent="0">
              <a:buNone/>
            </a:pPr>
            <a:r>
              <a:rPr lang="en-US" sz="1800" dirty="0">
                <a:solidFill>
                  <a:schemeClr val="tx1"/>
                </a:solidFill>
              </a:rPr>
              <a:t>Thank You Docker!!!</a:t>
            </a:r>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a:p>
            <a:pPr marL="276606" lvl="1" indent="0">
              <a:buNone/>
            </a:pPr>
            <a:endParaRPr lang="en-US" dirty="0"/>
          </a:p>
        </p:txBody>
      </p:sp>
      <p:sp>
        <p:nvSpPr>
          <p:cNvPr id="4" name="Title 3"/>
          <p:cNvSpPr>
            <a:spLocks noGrp="1"/>
          </p:cNvSpPr>
          <p:nvPr>
            <p:ph type="title"/>
          </p:nvPr>
        </p:nvSpPr>
        <p:spPr/>
        <p:txBody>
          <a:bodyPr/>
          <a:lstStyle/>
          <a:p>
            <a:r>
              <a:rPr lang="en-US" dirty="0"/>
              <a:t>But now it’s better!</a:t>
            </a:r>
          </a:p>
        </p:txBody>
      </p:sp>
      <p:pic>
        <p:nvPicPr>
          <p:cNvPr id="6" name="Picture 5">
            <a:extLst>
              <a:ext uri="{FF2B5EF4-FFF2-40B4-BE49-F238E27FC236}">
                <a16:creationId xmlns:a16="http://schemas.microsoft.com/office/drawing/2014/main" id="{07642C25-DDEE-42A8-A72F-3E2E73263012}"/>
              </a:ext>
            </a:extLst>
          </p:cNvPr>
          <p:cNvPicPr>
            <a:picLocks noChangeAspect="1"/>
          </p:cNvPicPr>
          <p:nvPr/>
        </p:nvPicPr>
        <p:blipFill>
          <a:blip r:embed="rId3"/>
          <a:stretch>
            <a:fillRect/>
          </a:stretch>
        </p:blipFill>
        <p:spPr>
          <a:xfrm>
            <a:off x="4900475" y="1653407"/>
            <a:ext cx="3069268" cy="3069268"/>
          </a:xfrm>
          <a:prstGeom prst="rect">
            <a:avLst/>
          </a:prstGeom>
        </p:spPr>
      </p:pic>
    </p:spTree>
    <p:extLst>
      <p:ext uri="{BB962C8B-B14F-4D97-AF65-F5344CB8AC3E}">
        <p14:creationId xmlns:p14="http://schemas.microsoft.com/office/powerpoint/2010/main" val="3108818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lstStyle/>
          <a:p>
            <a:r>
              <a:rPr lang="en-US" dirty="0"/>
              <a:t>Step 1: Lets build an App!</a:t>
            </a:r>
          </a:p>
        </p:txBody>
      </p:sp>
      <p:sp>
        <p:nvSpPr>
          <p:cNvPr id="20" name="Rectangle 19"/>
          <p:cNvSpPr/>
          <p:nvPr/>
        </p:nvSpPr>
        <p:spPr>
          <a:xfrm>
            <a:off x="628665" y="1921232"/>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web</a:t>
            </a:r>
          </a:p>
        </p:txBody>
      </p:sp>
      <p:sp>
        <p:nvSpPr>
          <p:cNvPr id="28" name="Oval 27"/>
          <p:cNvSpPr/>
          <p:nvPr/>
        </p:nvSpPr>
        <p:spPr>
          <a:xfrm>
            <a:off x="315160" y="2911679"/>
            <a:ext cx="1417455" cy="45354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t>Aerospike</a:t>
            </a:r>
            <a:endParaRPr lang="en-US" sz="1400" dirty="0"/>
          </a:p>
        </p:txBody>
      </p:sp>
      <p:sp>
        <p:nvSpPr>
          <p:cNvPr id="23" name="TextBox 22"/>
          <p:cNvSpPr txBox="1"/>
          <p:nvPr/>
        </p:nvSpPr>
        <p:spPr>
          <a:xfrm>
            <a:off x="234963" y="3559372"/>
            <a:ext cx="15447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Development</a:t>
            </a:r>
          </a:p>
        </p:txBody>
      </p:sp>
      <p:sp>
        <p:nvSpPr>
          <p:cNvPr id="34" name="TextBox 33"/>
          <p:cNvSpPr txBox="1"/>
          <p:nvPr/>
        </p:nvSpPr>
        <p:spPr>
          <a:xfrm>
            <a:off x="2286004" y="1930400"/>
            <a:ext cx="15447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python / flask</a:t>
            </a:r>
          </a:p>
        </p:txBody>
      </p:sp>
      <p:cxnSp>
        <p:nvCxnSpPr>
          <p:cNvPr id="36" name="Straight Arrow Connector 35"/>
          <p:cNvCxnSpPr/>
          <p:nvPr/>
        </p:nvCxnSpPr>
        <p:spPr>
          <a:xfrm>
            <a:off x="1016000" y="2407921"/>
            <a:ext cx="0" cy="4978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781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buFont typeface="Wingdings" panose="05000000000000000000" pitchFamily="2" charset="2"/>
              <a:buChar char="§"/>
            </a:pPr>
            <a:r>
              <a:rPr lang="en-US" dirty="0"/>
              <a:t>Containers for</a:t>
            </a:r>
          </a:p>
          <a:p>
            <a:pPr lvl="1">
              <a:buFont typeface="Wingdings" panose="05000000000000000000" pitchFamily="2" charset="2"/>
              <a:buChar char="§"/>
            </a:pPr>
            <a:r>
              <a:rPr lang="en-US" dirty="0"/>
              <a:t>Encapsulation</a:t>
            </a:r>
          </a:p>
          <a:p>
            <a:pPr lvl="1">
              <a:buFont typeface="Wingdings" panose="05000000000000000000" pitchFamily="2" charset="2"/>
              <a:buChar char="§"/>
            </a:pPr>
            <a:r>
              <a:rPr lang="en-US" dirty="0"/>
              <a:t>Deployment</a:t>
            </a:r>
          </a:p>
          <a:p>
            <a:pPr lvl="1">
              <a:buFont typeface="Wingdings" panose="05000000000000000000" pitchFamily="2" charset="2"/>
              <a:buChar char="§"/>
            </a:pPr>
            <a:r>
              <a:rPr lang="en-US" dirty="0"/>
              <a:t>Isolation</a:t>
            </a:r>
          </a:p>
          <a:p>
            <a:pPr lvl="1">
              <a:buFont typeface="Wingdings" panose="05000000000000000000" pitchFamily="2" charset="2"/>
              <a:buChar char="§"/>
            </a:pPr>
            <a:endParaRPr lang="en-US" dirty="0"/>
          </a:p>
          <a:p>
            <a:pPr>
              <a:buFont typeface="Wingdings" panose="05000000000000000000" pitchFamily="2" charset="2"/>
              <a:buChar char="§"/>
            </a:pPr>
            <a:r>
              <a:rPr lang="en-US" dirty="0"/>
              <a:t>Databases for</a:t>
            </a:r>
          </a:p>
          <a:p>
            <a:pPr lvl="1">
              <a:buFont typeface="Wingdings" panose="05000000000000000000" pitchFamily="2" charset="2"/>
              <a:buChar char="§"/>
            </a:pPr>
            <a:r>
              <a:rPr lang="en-US" dirty="0"/>
              <a:t>Persistent</a:t>
            </a:r>
          </a:p>
          <a:p>
            <a:pPr lvl="1">
              <a:buFont typeface="Wingdings" panose="05000000000000000000" pitchFamily="2" charset="2"/>
              <a:buChar char="§"/>
            </a:pPr>
            <a:r>
              <a:rPr lang="en-US" dirty="0"/>
              <a:t>Scalable</a:t>
            </a:r>
          </a:p>
          <a:p>
            <a:pPr lvl="1">
              <a:buFont typeface="Wingdings" panose="05000000000000000000" pitchFamily="2" charset="2"/>
              <a:buChar char="§"/>
            </a:pPr>
            <a:r>
              <a:rPr lang="en-US" dirty="0"/>
              <a:t>Self-organizing / Self-healing</a:t>
            </a:r>
          </a:p>
        </p:txBody>
      </p:sp>
      <p:sp>
        <p:nvSpPr>
          <p:cNvPr id="2" name="Title 1"/>
          <p:cNvSpPr>
            <a:spLocks noGrp="1"/>
          </p:cNvSpPr>
          <p:nvPr>
            <p:ph type="title"/>
          </p:nvPr>
        </p:nvSpPr>
        <p:spPr/>
        <p:txBody>
          <a:bodyPr/>
          <a:lstStyle/>
          <a:p>
            <a:r>
              <a:rPr lang="en-US" dirty="0"/>
              <a:t>Lets talk about</a:t>
            </a:r>
            <a:r>
              <a:rPr lang="is-IS" dirty="0"/>
              <a:t>…</a:t>
            </a:r>
            <a:endParaRPr lang="en-US" dirty="0"/>
          </a:p>
        </p:txBody>
      </p:sp>
    </p:spTree>
    <p:extLst>
      <p:ext uri="{BB962C8B-B14F-4D97-AF65-F5344CB8AC3E}">
        <p14:creationId xmlns:p14="http://schemas.microsoft.com/office/powerpoint/2010/main" val="971466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lstStyle/>
          <a:p>
            <a:r>
              <a:rPr lang="en-US" dirty="0"/>
              <a:t>Scale in Production</a:t>
            </a:r>
          </a:p>
        </p:txBody>
      </p:sp>
      <p:sp>
        <p:nvSpPr>
          <p:cNvPr id="6" name="Rectangle 5"/>
          <p:cNvSpPr/>
          <p:nvPr/>
        </p:nvSpPr>
        <p:spPr>
          <a:xfrm>
            <a:off x="4373410" y="1937734"/>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web2</a:t>
            </a:r>
          </a:p>
        </p:txBody>
      </p:sp>
      <p:sp>
        <p:nvSpPr>
          <p:cNvPr id="7" name="Rectangle 6"/>
          <p:cNvSpPr/>
          <p:nvPr/>
        </p:nvSpPr>
        <p:spPr>
          <a:xfrm>
            <a:off x="5409845" y="1931393"/>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web3</a:t>
            </a:r>
          </a:p>
        </p:txBody>
      </p:sp>
      <p:sp>
        <p:nvSpPr>
          <p:cNvPr id="8" name="Rectangle 7"/>
          <p:cNvSpPr/>
          <p:nvPr/>
        </p:nvSpPr>
        <p:spPr>
          <a:xfrm>
            <a:off x="6358379" y="1914892"/>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web4</a:t>
            </a:r>
          </a:p>
        </p:txBody>
      </p:sp>
      <p:sp>
        <p:nvSpPr>
          <p:cNvPr id="9" name="Rectangle 8"/>
          <p:cNvSpPr/>
          <p:nvPr/>
        </p:nvSpPr>
        <p:spPr>
          <a:xfrm>
            <a:off x="8190833" y="1931228"/>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webN</a:t>
            </a:r>
            <a:endParaRPr lang="en-US" dirty="0"/>
          </a:p>
        </p:txBody>
      </p:sp>
      <p:sp>
        <p:nvSpPr>
          <p:cNvPr id="20" name="Rectangle 19"/>
          <p:cNvSpPr/>
          <p:nvPr/>
        </p:nvSpPr>
        <p:spPr>
          <a:xfrm>
            <a:off x="628665" y="1921232"/>
            <a:ext cx="805114" cy="464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web</a:t>
            </a:r>
          </a:p>
        </p:txBody>
      </p:sp>
      <p:sp>
        <p:nvSpPr>
          <p:cNvPr id="25" name="Rectangle 24"/>
          <p:cNvSpPr/>
          <p:nvPr/>
        </p:nvSpPr>
        <p:spPr>
          <a:xfrm>
            <a:off x="3327495" y="1932571"/>
            <a:ext cx="805114" cy="46488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web1</a:t>
            </a:r>
          </a:p>
        </p:txBody>
      </p:sp>
      <p:sp>
        <p:nvSpPr>
          <p:cNvPr id="28" name="Oval 27"/>
          <p:cNvSpPr/>
          <p:nvPr/>
        </p:nvSpPr>
        <p:spPr>
          <a:xfrm>
            <a:off x="315160" y="2911679"/>
            <a:ext cx="1417455" cy="4535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Aerospike</a:t>
            </a:r>
            <a:endParaRPr lang="en-US" sz="1400" dirty="0"/>
          </a:p>
        </p:txBody>
      </p:sp>
      <p:sp>
        <p:nvSpPr>
          <p:cNvPr id="22" name="Striped Right Arrow 21"/>
          <p:cNvSpPr/>
          <p:nvPr/>
        </p:nvSpPr>
        <p:spPr>
          <a:xfrm>
            <a:off x="1859280" y="1910080"/>
            <a:ext cx="944880" cy="548640"/>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p:cNvSpPr txBox="1"/>
          <p:nvPr/>
        </p:nvSpPr>
        <p:spPr>
          <a:xfrm>
            <a:off x="314891" y="3568254"/>
            <a:ext cx="15447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Development</a:t>
            </a:r>
          </a:p>
        </p:txBody>
      </p:sp>
      <p:sp>
        <p:nvSpPr>
          <p:cNvPr id="29" name="TextBox 28"/>
          <p:cNvSpPr txBox="1"/>
          <p:nvPr/>
        </p:nvSpPr>
        <p:spPr>
          <a:xfrm>
            <a:off x="7366000" y="1899920"/>
            <a:ext cx="53848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t>
            </a:r>
          </a:p>
        </p:txBody>
      </p:sp>
      <p:sp>
        <p:nvSpPr>
          <p:cNvPr id="30" name="TextBox 29"/>
          <p:cNvSpPr txBox="1"/>
          <p:nvPr/>
        </p:nvSpPr>
        <p:spPr>
          <a:xfrm>
            <a:off x="5438391" y="3737003"/>
            <a:ext cx="128822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Production</a:t>
            </a:r>
          </a:p>
        </p:txBody>
      </p:sp>
      <p:cxnSp>
        <p:nvCxnSpPr>
          <p:cNvPr id="5" name="Elbow Connector 4"/>
          <p:cNvCxnSpPr/>
          <p:nvPr/>
        </p:nvCxnSpPr>
        <p:spPr>
          <a:xfrm rot="5400000" flipH="1" flipV="1">
            <a:off x="3967482" y="1417320"/>
            <a:ext cx="538480" cy="52832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16200000" flipV="1">
            <a:off x="5440680" y="144780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340946" y="895307"/>
            <a:ext cx="4234094" cy="53291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 Proxy</a:t>
            </a:r>
          </a:p>
        </p:txBody>
      </p:sp>
      <p:cxnSp>
        <p:nvCxnSpPr>
          <p:cNvPr id="39" name="Elbow Connector 38"/>
          <p:cNvCxnSpPr/>
          <p:nvPr/>
        </p:nvCxnSpPr>
        <p:spPr>
          <a:xfrm rot="16200000" flipV="1">
            <a:off x="6324602" y="142748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6200000" flipV="1">
            <a:off x="8173722" y="143764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rot="5400000" flipH="1" flipV="1">
            <a:off x="4583959" y="1502652"/>
            <a:ext cx="535652" cy="334513"/>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016000" y="2407921"/>
            <a:ext cx="0" cy="497840"/>
          </a:xfrm>
          <a:prstGeom prst="straightConnector1">
            <a:avLst/>
          </a:prstGeom>
          <a:ln>
            <a:headEnd type="arrow"/>
            <a:tailEnd type="arrow"/>
          </a:ln>
        </p:spPr>
        <p:style>
          <a:lnRef idx="2">
            <a:schemeClr val="dk1"/>
          </a:lnRef>
          <a:fillRef idx="1">
            <a:schemeClr val="lt1"/>
          </a:fillRef>
          <a:effectRef idx="0">
            <a:schemeClr val="dk1"/>
          </a:effectRef>
          <a:fontRef idx="minor">
            <a:schemeClr val="dk1"/>
          </a:fontRef>
        </p:style>
      </p:cxnSp>
      <p:sp>
        <p:nvSpPr>
          <p:cNvPr id="45" name="Oval 44"/>
          <p:cNvSpPr/>
          <p:nvPr/>
        </p:nvSpPr>
        <p:spPr>
          <a:xfrm>
            <a:off x="3941544" y="2959643"/>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asd1</a:t>
            </a:r>
          </a:p>
        </p:txBody>
      </p:sp>
      <p:sp>
        <p:nvSpPr>
          <p:cNvPr id="46" name="Oval 45"/>
          <p:cNvSpPr/>
          <p:nvPr/>
        </p:nvSpPr>
        <p:spPr>
          <a:xfrm>
            <a:off x="7200676" y="2960241"/>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asdN</a:t>
            </a:r>
            <a:endParaRPr lang="en-US" dirty="0"/>
          </a:p>
        </p:txBody>
      </p:sp>
      <p:sp>
        <p:nvSpPr>
          <p:cNvPr id="48" name="Oval 47"/>
          <p:cNvSpPr/>
          <p:nvPr/>
        </p:nvSpPr>
        <p:spPr>
          <a:xfrm>
            <a:off x="4988528" y="2955258"/>
            <a:ext cx="952530" cy="37417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asd2</a:t>
            </a:r>
          </a:p>
        </p:txBody>
      </p:sp>
      <p:cxnSp>
        <p:nvCxnSpPr>
          <p:cNvPr id="60" name="Elbow Connector 59"/>
          <p:cNvCxnSpPr/>
          <p:nvPr/>
        </p:nvCxnSpPr>
        <p:spPr>
          <a:xfrm rot="5400000" flipH="1" flipV="1">
            <a:off x="5530973" y="2490865"/>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rot="5400000" flipH="1" flipV="1">
            <a:off x="6333614" y="2531503"/>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rot="5400000" flipV="1">
            <a:off x="4951857" y="2521345"/>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Elbow Connector 66"/>
          <p:cNvCxnSpPr/>
          <p:nvPr/>
        </p:nvCxnSpPr>
        <p:spPr>
          <a:xfrm rot="16200000" flipV="1">
            <a:off x="4119882" y="2443480"/>
            <a:ext cx="477520" cy="467360"/>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363578" y="2888019"/>
            <a:ext cx="53848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t>
            </a:r>
          </a:p>
        </p:txBody>
      </p:sp>
      <p:cxnSp>
        <p:nvCxnSpPr>
          <p:cNvPr id="31" name="Elbow Connector 30"/>
          <p:cNvCxnSpPr/>
          <p:nvPr/>
        </p:nvCxnSpPr>
        <p:spPr>
          <a:xfrm rot="5400000" flipH="1" flipV="1">
            <a:off x="8007397" y="2608450"/>
            <a:ext cx="383809" cy="23824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543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Docker</a:t>
            </a:r>
            <a:r>
              <a:rPr lang="en-US" dirty="0"/>
              <a:t> Networking</a:t>
            </a:r>
          </a:p>
        </p:txBody>
      </p:sp>
      <p:pic>
        <p:nvPicPr>
          <p:cNvPr id="4" name="Picture 3" descr="network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490" y="715297"/>
            <a:ext cx="6261549" cy="4255958"/>
          </a:xfrm>
          <a:prstGeom prst="rect">
            <a:avLst/>
          </a:prstGeom>
        </p:spPr>
      </p:pic>
    </p:spTree>
    <p:extLst>
      <p:ext uri="{BB962C8B-B14F-4D97-AF65-F5344CB8AC3E}">
        <p14:creationId xmlns:p14="http://schemas.microsoft.com/office/powerpoint/2010/main" val="1331595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Secrets</a:t>
            </a:r>
          </a:p>
        </p:txBody>
      </p:sp>
      <p:sp>
        <p:nvSpPr>
          <p:cNvPr id="12" name="Text Placeholder 11">
            <a:extLst>
              <a:ext uri="{FF2B5EF4-FFF2-40B4-BE49-F238E27FC236}">
                <a16:creationId xmlns:a16="http://schemas.microsoft.com/office/drawing/2014/main" id="{57C6B3E4-56DB-4B47-9557-1B71F8BD660C}"/>
              </a:ext>
            </a:extLst>
          </p:cNvPr>
          <p:cNvSpPr>
            <a:spLocks noGrp="1"/>
          </p:cNvSpPr>
          <p:nvPr>
            <p:ph type="body" sz="quarter" idx="15"/>
          </p:nvPr>
        </p:nvSpPr>
        <p:spPr/>
        <p:txBody>
          <a:bodyPr/>
          <a:lstStyle/>
          <a:p>
            <a:pPr marL="0" indent="0">
              <a:buNone/>
            </a:pPr>
            <a:r>
              <a:rPr lang="en-US" dirty="0"/>
              <a:t>Add to your compose file</a:t>
            </a:r>
          </a:p>
          <a:p>
            <a:pPr marL="0" indent="0">
              <a:buNone/>
            </a:pPr>
            <a:r>
              <a:rPr lang="en-US" dirty="0"/>
              <a:t>Files to be copied to every node in the swarm</a:t>
            </a:r>
          </a:p>
          <a:p>
            <a:pPr marL="0" indent="0">
              <a:buNone/>
            </a:pPr>
            <a:r>
              <a:rPr lang="en-US" dirty="0"/>
              <a:t>Mounted to </a:t>
            </a:r>
            <a:r>
              <a:rPr lang="en-US" dirty="0">
                <a:solidFill>
                  <a:schemeClr val="tx1"/>
                </a:solidFill>
              </a:rPr>
              <a:t>/run/secrets</a:t>
            </a:r>
          </a:p>
        </p:txBody>
      </p:sp>
      <p:sp>
        <p:nvSpPr>
          <p:cNvPr id="13" name="Rectangle 5">
            <a:extLst>
              <a:ext uri="{FF2B5EF4-FFF2-40B4-BE49-F238E27FC236}">
                <a16:creationId xmlns:a16="http://schemas.microsoft.com/office/drawing/2014/main" id="{115381E0-53A5-40BB-A023-02FB920E10BF}"/>
              </a:ext>
            </a:extLst>
          </p:cNvPr>
          <p:cNvSpPr>
            <a:spLocks noChangeArrowheads="1"/>
          </p:cNvSpPr>
          <p:nvPr/>
        </p:nvSpPr>
        <p:spPr bwMode="auto">
          <a:xfrm>
            <a:off x="497502" y="2571750"/>
            <a:ext cx="5214575" cy="1754326"/>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secrets: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a:t>
            </a:r>
            <a:r>
              <a:rPr lang="en-US" altLang="en-US" dirty="0" err="1"/>
              <a:t>conffile</a:t>
            </a:r>
            <a:r>
              <a:rPr lang="en-US" altLang="en-US" dirty="0"/>
              <a:t>:</a:t>
            </a:r>
            <a:br>
              <a:rPr lang="en-US" altLang="en-US" dirty="0"/>
            </a:br>
            <a:r>
              <a:rPr lang="en-US" altLang="en-US" dirty="0"/>
              <a:t>		file: ./</a:t>
            </a:r>
            <a:r>
              <a:rPr lang="en-US" altLang="en-US" dirty="0" err="1"/>
              <a:t>aerospike.conf</a:t>
            </a:r>
            <a:br>
              <a:rPr lang="en-US" altLang="en-US" dirty="0"/>
            </a:br>
            <a:r>
              <a:rPr lang="en-US" altLang="en-US" dirty="0"/>
              <a:t>	</a:t>
            </a:r>
            <a:r>
              <a:rPr lang="en-US" altLang="en-US" dirty="0" err="1"/>
              <a:t>discoveryfile</a:t>
            </a:r>
            <a:r>
              <a:rPr lang="en-US" altLang="en-US" dirty="0"/>
              <a:t>:</a:t>
            </a:r>
            <a:br>
              <a:rPr lang="en-US" altLang="en-US" dirty="0"/>
            </a:br>
            <a:r>
              <a:rPr lang="en-US" altLang="en-US" dirty="0"/>
              <a:t>		file: ./</a:t>
            </a:r>
            <a:r>
              <a:rPr lang="en-US" altLang="en-US" dirty="0" err="1"/>
              <a:t>discovery.conf</a:t>
            </a:r>
            <a:br>
              <a:rPr lang="en-US" altLang="en-US" dirty="0"/>
            </a:br>
            <a:r>
              <a:rPr lang="en-US" altLang="en-US" dirty="0"/>
              <a:t> </a:t>
            </a:r>
          </a:p>
        </p:txBody>
      </p:sp>
    </p:spTree>
    <p:extLst>
      <p:ext uri="{BB962C8B-B14F-4D97-AF65-F5344CB8AC3E}">
        <p14:creationId xmlns:p14="http://schemas.microsoft.com/office/powerpoint/2010/main" val="102564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Service Definitions</a:t>
            </a:r>
          </a:p>
        </p:txBody>
      </p:sp>
      <p:sp>
        <p:nvSpPr>
          <p:cNvPr id="12" name="Text Placeholder 11">
            <a:extLst>
              <a:ext uri="{FF2B5EF4-FFF2-40B4-BE49-F238E27FC236}">
                <a16:creationId xmlns:a16="http://schemas.microsoft.com/office/drawing/2014/main" id="{57C6B3E4-56DB-4B47-9557-1B71F8BD660C}"/>
              </a:ext>
            </a:extLst>
          </p:cNvPr>
          <p:cNvSpPr>
            <a:spLocks noGrp="1"/>
          </p:cNvSpPr>
          <p:nvPr>
            <p:ph type="body" sz="quarter" idx="15"/>
          </p:nvPr>
        </p:nvSpPr>
        <p:spPr/>
        <p:txBody>
          <a:bodyPr/>
          <a:lstStyle/>
          <a:p>
            <a:pPr marL="0" indent="0">
              <a:buNone/>
            </a:pPr>
            <a:r>
              <a:rPr lang="en-US" dirty="0" err="1"/>
              <a:t>Aeroospikedb</a:t>
            </a:r>
            <a:r>
              <a:rPr lang="en-US" dirty="0"/>
              <a:t> – the server process in the container</a:t>
            </a:r>
          </a:p>
          <a:p>
            <a:pPr marL="0" indent="0">
              <a:buNone/>
            </a:pPr>
            <a:r>
              <a:rPr lang="en-US" dirty="0" err="1"/>
              <a:t>Meshworker</a:t>
            </a:r>
            <a:r>
              <a:rPr lang="en-US" dirty="0"/>
              <a:t> – looks for containers, adds to cluster</a:t>
            </a:r>
          </a:p>
          <a:p>
            <a:pPr marL="0" indent="0">
              <a:buNone/>
            </a:pPr>
            <a:r>
              <a:rPr lang="en-US" dirty="0"/>
              <a:t>DNSRR is more suitable than “virtual IP”</a:t>
            </a:r>
          </a:p>
        </p:txBody>
      </p:sp>
      <p:sp>
        <p:nvSpPr>
          <p:cNvPr id="13" name="Rectangle 5">
            <a:extLst>
              <a:ext uri="{FF2B5EF4-FFF2-40B4-BE49-F238E27FC236}">
                <a16:creationId xmlns:a16="http://schemas.microsoft.com/office/drawing/2014/main" id="{115381E0-53A5-40BB-A023-02FB920E10BF}"/>
              </a:ext>
            </a:extLst>
          </p:cNvPr>
          <p:cNvSpPr>
            <a:spLocks noChangeArrowheads="1"/>
          </p:cNvSpPr>
          <p:nvPr/>
        </p:nvSpPr>
        <p:spPr bwMode="auto">
          <a:xfrm>
            <a:off x="400520" y="1904412"/>
            <a:ext cx="8283641" cy="2862322"/>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t>services: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err="1"/>
              <a:t>aerospikedb</a:t>
            </a:r>
            <a:r>
              <a:rPr lang="en-US" altLang="en-US" sz="1200" dirty="0"/>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t>image: aerospike/aerospike-server:3.14.1.1</a:t>
            </a:r>
            <a:br>
              <a:rPr lang="en-US" altLang="en-US" sz="1200" dirty="0"/>
            </a:br>
            <a:r>
              <a:rPr lang="en-US" altLang="en-US" sz="1200" dirty="0"/>
              <a:t>	networks: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t>	- </a:t>
            </a:r>
            <a:r>
              <a:rPr lang="en-US" altLang="en-US" sz="1200" dirty="0" err="1"/>
              <a:t>aerospikenetwork</a:t>
            </a:r>
            <a:br>
              <a:rPr lang="en-US" altLang="en-US" sz="1200" dirty="0"/>
            </a:br>
            <a:r>
              <a:rPr lang="en-US" altLang="en-US" sz="1200" dirty="0"/>
              <a:t>	deploy:</a:t>
            </a:r>
            <a:br>
              <a:rPr lang="en-US" altLang="en-US" sz="1200" dirty="0"/>
            </a:br>
            <a:r>
              <a:rPr lang="en-US" altLang="en-US" sz="1200" dirty="0"/>
              <a:t>		replicas: 2</a:t>
            </a:r>
            <a:br>
              <a:rPr lang="en-US" altLang="en-US" sz="1200" dirty="0"/>
            </a:br>
            <a:r>
              <a:rPr lang="en-US" altLang="en-US" sz="1200" dirty="0"/>
              <a:t>		</a:t>
            </a:r>
            <a:r>
              <a:rPr lang="en-US" altLang="en-US" sz="1200" dirty="0" err="1"/>
              <a:t>endpoint_mode</a:t>
            </a:r>
            <a:r>
              <a:rPr lang="en-US" altLang="en-US" sz="1200" dirty="0"/>
              <a:t>: </a:t>
            </a:r>
            <a:r>
              <a:rPr lang="en-US" altLang="en-US" sz="1200" dirty="0" err="1"/>
              <a:t>dnsrr</a:t>
            </a:r>
            <a:br>
              <a:rPr lang="en-US" altLang="en-US" sz="1200" dirty="0"/>
            </a:br>
            <a:r>
              <a:rPr lang="en-US" altLang="en-US" sz="1200" dirty="0"/>
              <a:t>	labels:</a:t>
            </a:r>
            <a:br>
              <a:rPr lang="en-US" altLang="en-US" sz="1200" dirty="0"/>
            </a:br>
            <a:r>
              <a:rPr lang="en-US" altLang="en-US" sz="1200" dirty="0"/>
              <a:t>		</a:t>
            </a:r>
            <a:r>
              <a:rPr lang="en-US" altLang="en-US" sz="1200" dirty="0" err="1"/>
              <a:t>com.aerospike.description</a:t>
            </a:r>
            <a:r>
              <a:rPr lang="en-US" altLang="en-US" sz="1200" dirty="0"/>
              <a:t>: “</a:t>
            </a:r>
            <a:r>
              <a:rPr lang="en-US" altLang="en-US" sz="1200" dirty="0" err="1"/>
              <a:t>yo</a:t>
            </a:r>
            <a:r>
              <a:rPr lang="en-US" altLang="en-US" sz="1200" dirty="0"/>
              <a:t>”</a:t>
            </a:r>
            <a:br>
              <a:rPr lang="en-US" altLang="en-US" sz="1200" dirty="0"/>
            </a:br>
            <a:r>
              <a:rPr lang="en-US" altLang="en-US" sz="1200" dirty="0"/>
              <a:t>	command: [ “—config-file”,”/run/secrets/</a:t>
            </a:r>
            <a:r>
              <a:rPr lang="en-US" altLang="en-US" sz="1200" dirty="0" err="1"/>
              <a:t>aerospike.conf</a:t>
            </a:r>
            <a:r>
              <a:rPr lang="en-US" altLang="en-US" sz="1200" dirty="0"/>
              <a:t>”</a:t>
            </a:r>
            <a:br>
              <a:rPr lang="en-US" altLang="en-US" sz="1200" dirty="0"/>
            </a:br>
            <a:r>
              <a:rPr lang="en-US" altLang="en-US" sz="1200" dirty="0"/>
              <a:t>	secrets:</a:t>
            </a:r>
            <a:br>
              <a:rPr lang="en-US" altLang="en-US" sz="1200" dirty="0"/>
            </a:br>
            <a:r>
              <a:rPr lang="en-US" altLang="en-US" sz="1200" dirty="0"/>
              <a:t>	- source: </a:t>
            </a:r>
            <a:r>
              <a:rPr lang="en-US" altLang="en-US" sz="1200" dirty="0" err="1"/>
              <a:t>conffile</a:t>
            </a:r>
            <a:br>
              <a:rPr lang="en-US" altLang="en-US" sz="1200" dirty="0"/>
            </a:br>
            <a:r>
              <a:rPr lang="en-US" altLang="en-US" sz="1200" dirty="0"/>
              <a:t>		target: </a:t>
            </a:r>
            <a:r>
              <a:rPr lang="en-US" altLang="en-US" sz="1200" dirty="0" err="1"/>
              <a:t>aerospike.conf</a:t>
            </a:r>
            <a:br>
              <a:rPr lang="en-US" altLang="en-US" sz="1200" dirty="0"/>
            </a:br>
            <a:r>
              <a:rPr lang="en-US" altLang="en-US" sz="1200" dirty="0"/>
              <a:t>		mode 0440	</a:t>
            </a:r>
          </a:p>
        </p:txBody>
      </p:sp>
    </p:spTree>
    <p:extLst>
      <p:ext uri="{BB962C8B-B14F-4D97-AF65-F5344CB8AC3E}">
        <p14:creationId xmlns:p14="http://schemas.microsoft.com/office/powerpoint/2010/main" val="20076551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Meshworker</a:t>
            </a:r>
            <a:r>
              <a:rPr lang="en-US" dirty="0"/>
              <a:t> service</a:t>
            </a:r>
          </a:p>
        </p:txBody>
      </p:sp>
      <p:sp>
        <p:nvSpPr>
          <p:cNvPr id="12" name="Text Placeholder 11">
            <a:extLst>
              <a:ext uri="{FF2B5EF4-FFF2-40B4-BE49-F238E27FC236}">
                <a16:creationId xmlns:a16="http://schemas.microsoft.com/office/drawing/2014/main" id="{57C6B3E4-56DB-4B47-9557-1B71F8BD660C}"/>
              </a:ext>
            </a:extLst>
          </p:cNvPr>
          <p:cNvSpPr>
            <a:spLocks noGrp="1"/>
          </p:cNvSpPr>
          <p:nvPr>
            <p:ph type="body" sz="quarter" idx="15"/>
          </p:nvPr>
        </p:nvSpPr>
        <p:spPr/>
        <p:txBody>
          <a:bodyPr/>
          <a:lstStyle/>
          <a:p>
            <a:pPr marL="0" indent="0">
              <a:buNone/>
            </a:pPr>
            <a:r>
              <a:rPr lang="en-US" dirty="0" err="1"/>
              <a:t>Meshworker</a:t>
            </a:r>
            <a:r>
              <a:rPr lang="en-US" dirty="0"/>
              <a:t> notified on new services, updates secrets</a:t>
            </a:r>
          </a:p>
        </p:txBody>
      </p:sp>
      <p:sp>
        <p:nvSpPr>
          <p:cNvPr id="13" name="Rectangle 5">
            <a:extLst>
              <a:ext uri="{FF2B5EF4-FFF2-40B4-BE49-F238E27FC236}">
                <a16:creationId xmlns:a16="http://schemas.microsoft.com/office/drawing/2014/main" id="{115381E0-53A5-40BB-A023-02FB920E10BF}"/>
              </a:ext>
            </a:extLst>
          </p:cNvPr>
          <p:cNvSpPr>
            <a:spLocks noChangeArrowheads="1"/>
          </p:cNvSpPr>
          <p:nvPr/>
        </p:nvSpPr>
        <p:spPr bwMode="auto">
          <a:xfrm>
            <a:off x="514028" y="1327891"/>
            <a:ext cx="5214575" cy="3162404"/>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Services:</a:t>
            </a:r>
            <a:br>
              <a:rPr lang="en-US" altLang="en-US" sz="1050" dirty="0"/>
            </a:br>
            <a:r>
              <a:rPr lang="en-US" altLang="en-US" sz="1050" dirty="0"/>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err="1"/>
              <a:t>Meshworker</a:t>
            </a:r>
            <a:r>
              <a:rPr lang="en-US" altLang="en-US" sz="1050" dirty="0"/>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image: aerospike/</a:t>
            </a:r>
            <a:r>
              <a:rPr lang="en-US" altLang="en-US" sz="1050" dirty="0" err="1"/>
              <a:t>aerospike-tools:latest</a:t>
            </a:r>
            <a:br>
              <a:rPr lang="en-US" altLang="en-US" sz="1050" dirty="0"/>
            </a:br>
            <a:r>
              <a:rPr lang="en-US" altLang="en-US" sz="1050" dirty="0"/>
              <a:t>	networks: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 </a:t>
            </a:r>
            <a:r>
              <a:rPr lang="en-US" altLang="en-US" sz="1050" dirty="0" err="1"/>
              <a:t>aerospikenetwork</a:t>
            </a:r>
            <a:br>
              <a:rPr lang="en-US" altLang="en-US" sz="1050" dirty="0"/>
            </a:br>
            <a:r>
              <a:rPr lang="en-US" altLang="en-US" sz="1050" dirty="0"/>
              <a:t>	</a:t>
            </a:r>
            <a:r>
              <a:rPr lang="en-US" altLang="en-US" sz="1050" dirty="0" err="1"/>
              <a:t>depends_on</a:t>
            </a:r>
            <a:r>
              <a:rPr lang="en-US" altLang="en-US" sz="1050" dirty="0"/>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 aerospike</a:t>
            </a:r>
            <a:br>
              <a:rPr lang="en-US" altLang="en-US" sz="1050" dirty="0"/>
            </a:br>
            <a:r>
              <a:rPr lang="en-US" altLang="en-US" sz="1050" dirty="0"/>
              <a:t>	</a:t>
            </a:r>
            <a:r>
              <a:rPr lang="en-US" altLang="en-US" sz="1050" dirty="0" err="1"/>
              <a:t>entrypoint</a:t>
            </a:r>
            <a:r>
              <a:rPr lang="en-US" altLang="en-US" sz="1050" dirty="0"/>
              <a:t>:</a:t>
            </a:r>
            <a:br>
              <a:rPr lang="en-US" altLang="en-US" sz="1050" dirty="0"/>
            </a:br>
            <a:r>
              <a:rPr lang="en-US" altLang="en-US" sz="1050" dirty="0"/>
              <a:t>	- /run/secrets/discovery</a:t>
            </a:r>
            <a:br>
              <a:rPr lang="en-US" altLang="en-US" sz="1050" dirty="0"/>
            </a:br>
            <a:r>
              <a:rPr lang="en-US" altLang="en-US" sz="1050" dirty="0"/>
              <a:t>	- “—hostname”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 </a:t>
            </a:r>
            <a:r>
              <a:rPr lang="en-US" altLang="en-US" sz="1050" dirty="0" err="1"/>
              <a:t>aerospikedb</a:t>
            </a:r>
            <a:br>
              <a:rPr lang="en-US" altLang="en-US" sz="1050" dirty="0"/>
            </a:br>
            <a:r>
              <a:rPr lang="en-US" altLang="en-US" sz="1050" dirty="0"/>
              <a:t>	- “ -</a:t>
            </a:r>
            <a:r>
              <a:rPr lang="en-US" altLang="en-US" sz="1050" dirty="0" err="1"/>
              <a:t>i</a:t>
            </a:r>
            <a:r>
              <a:rPr lang="en-US" altLang="en-US" sz="1050" dirty="0"/>
              <a:t> “</a:t>
            </a:r>
            <a:br>
              <a:rPr lang="en-US" altLang="en-US" sz="1050" dirty="0"/>
            </a:br>
            <a:r>
              <a:rPr lang="en-US" altLang="en-US" sz="1050" dirty="0"/>
              <a:t>	- “5”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 “-v”</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secrets: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 source: </a:t>
            </a:r>
            <a:r>
              <a:rPr lang="en-US" altLang="en-US" sz="1050" dirty="0" err="1"/>
              <a:t>discoveryfile</a:t>
            </a:r>
            <a:endParaRPr lang="en-US" altLang="en-US" sz="1050"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t>	  target: discovery</a:t>
            </a:r>
            <a:br>
              <a:rPr lang="en-US" altLang="en-US" sz="1050" dirty="0"/>
            </a:br>
            <a:r>
              <a:rPr lang="en-US" altLang="en-US" sz="1050" dirty="0"/>
              <a:t>	  mode: 0755</a:t>
            </a:r>
          </a:p>
        </p:txBody>
      </p:sp>
    </p:spTree>
    <p:extLst>
      <p:ext uri="{BB962C8B-B14F-4D97-AF65-F5344CB8AC3E}">
        <p14:creationId xmlns:p14="http://schemas.microsoft.com/office/powerpoint/2010/main" val="2019563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Scaling</a:t>
            </a:r>
          </a:p>
        </p:txBody>
      </p:sp>
      <p:sp>
        <p:nvSpPr>
          <p:cNvPr id="12" name="Text Placeholder 11">
            <a:extLst>
              <a:ext uri="{FF2B5EF4-FFF2-40B4-BE49-F238E27FC236}">
                <a16:creationId xmlns:a16="http://schemas.microsoft.com/office/drawing/2014/main" id="{57C6B3E4-56DB-4B47-9557-1B71F8BD660C}"/>
              </a:ext>
            </a:extLst>
          </p:cNvPr>
          <p:cNvSpPr>
            <a:spLocks noGrp="1"/>
          </p:cNvSpPr>
          <p:nvPr>
            <p:ph type="body" sz="quarter" idx="15"/>
          </p:nvPr>
        </p:nvSpPr>
        <p:spPr/>
        <p:txBody>
          <a:bodyPr/>
          <a:lstStyle/>
          <a:p>
            <a:pPr marL="0" indent="0">
              <a:buNone/>
            </a:pPr>
            <a:endParaRPr lang="en-US" dirty="0"/>
          </a:p>
          <a:p>
            <a:pPr marL="0" indent="0">
              <a:buNone/>
            </a:pPr>
            <a:r>
              <a:rPr lang="en-US" dirty="0"/>
              <a:t>Docker service commands are used to scale Aerospike</a:t>
            </a:r>
          </a:p>
          <a:p>
            <a:pPr marL="0" indent="0">
              <a:buNone/>
            </a:pPr>
            <a:endParaRPr lang="en-US" dirty="0"/>
          </a:p>
          <a:p>
            <a:pPr marL="0" indent="0">
              <a:buNone/>
            </a:pPr>
            <a:endParaRPr lang="en-US" dirty="0"/>
          </a:p>
          <a:p>
            <a:pPr marL="0" indent="0">
              <a:buNone/>
            </a:pPr>
            <a:r>
              <a:rPr lang="en-US" dirty="0"/>
              <a:t>Validate it has scaled</a:t>
            </a:r>
          </a:p>
          <a:p>
            <a:pPr marL="0" indent="0">
              <a:buNone/>
            </a:pPr>
            <a:endParaRPr lang="en-US" dirty="0"/>
          </a:p>
          <a:p>
            <a:pPr marL="0" indent="0">
              <a:buNone/>
            </a:pPr>
            <a:endParaRPr lang="en-US" dirty="0"/>
          </a:p>
          <a:p>
            <a:pPr marL="0" indent="0">
              <a:buNone/>
            </a:pPr>
            <a:endParaRPr lang="en-US" dirty="0"/>
          </a:p>
          <a:p>
            <a:pPr marL="0" indent="0">
              <a:buNone/>
            </a:pPr>
            <a:r>
              <a:rPr lang="en-US" dirty="0"/>
              <a:t>Note! The one production constraint of Aerospikes-per-host-node is not included in this example. Talk to us!</a:t>
            </a:r>
          </a:p>
        </p:txBody>
      </p:sp>
      <p:sp>
        <p:nvSpPr>
          <p:cNvPr id="13" name="Rectangle 5">
            <a:extLst>
              <a:ext uri="{FF2B5EF4-FFF2-40B4-BE49-F238E27FC236}">
                <a16:creationId xmlns:a16="http://schemas.microsoft.com/office/drawing/2014/main" id="{115381E0-53A5-40BB-A023-02FB920E10BF}"/>
              </a:ext>
            </a:extLst>
          </p:cNvPr>
          <p:cNvSpPr>
            <a:spLocks noChangeArrowheads="1"/>
          </p:cNvSpPr>
          <p:nvPr/>
        </p:nvSpPr>
        <p:spPr bwMode="auto">
          <a:xfrm>
            <a:off x="459835" y="1743362"/>
            <a:ext cx="7359177" cy="369332"/>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docker service scale aerospike </a:t>
            </a:r>
            <a:r>
              <a:rPr lang="en-US" altLang="en-US" dirty="0" err="1"/>
              <a:t>aerospikedb</a:t>
            </a:r>
            <a:r>
              <a:rPr lang="en-US" altLang="en-US" dirty="0"/>
              <a:t>=4</a:t>
            </a:r>
          </a:p>
        </p:txBody>
      </p:sp>
      <p:sp>
        <p:nvSpPr>
          <p:cNvPr id="15" name="Rectangle 5">
            <a:extLst>
              <a:ext uri="{FF2B5EF4-FFF2-40B4-BE49-F238E27FC236}">
                <a16:creationId xmlns:a16="http://schemas.microsoft.com/office/drawing/2014/main" id="{076C39C6-BB6B-4E58-A2AF-263095510580}"/>
              </a:ext>
            </a:extLst>
          </p:cNvPr>
          <p:cNvSpPr>
            <a:spLocks noChangeArrowheads="1"/>
          </p:cNvSpPr>
          <p:nvPr/>
        </p:nvSpPr>
        <p:spPr bwMode="auto">
          <a:xfrm>
            <a:off x="468307" y="2747942"/>
            <a:ext cx="7359177" cy="64633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 docker run –</a:t>
            </a:r>
            <a:r>
              <a:rPr lang="en-US" altLang="en-US" dirty="0" err="1"/>
              <a:t>rm</a:t>
            </a:r>
            <a:r>
              <a:rPr lang="en-US" altLang="en-US" dirty="0"/>
              <a:t> –it –net </a:t>
            </a:r>
            <a:r>
              <a:rPr lang="en-US" altLang="en-US" dirty="0" err="1"/>
              <a:t>aerospike_aerospikenetwork</a:t>
            </a:r>
            <a:r>
              <a:rPr lang="en-US" altLang="en-US" dirty="0"/>
              <a:t> 	aerospike/aerospike-tools </a:t>
            </a:r>
            <a:r>
              <a:rPr lang="en-US" altLang="en-US" dirty="0" err="1"/>
              <a:t>asadm</a:t>
            </a:r>
            <a:r>
              <a:rPr lang="en-US" altLang="en-US" dirty="0"/>
              <a:t> –e info –h </a:t>
            </a:r>
            <a:r>
              <a:rPr lang="en-US" altLang="en-US" dirty="0" err="1"/>
              <a:t>aerospikedb</a:t>
            </a:r>
            <a:endParaRPr lang="en-US" altLang="en-US" dirty="0"/>
          </a:p>
        </p:txBody>
      </p:sp>
    </p:spTree>
    <p:extLst>
      <p:ext uri="{BB962C8B-B14F-4D97-AF65-F5344CB8AC3E}">
        <p14:creationId xmlns:p14="http://schemas.microsoft.com/office/powerpoint/2010/main" val="5885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584776"/>
          </a:xfrm>
          <a:prstGeom prst="rect">
            <a:avLst/>
          </a:prstGeom>
        </p:spPr>
        <p:txBody>
          <a:bodyPr wrap="square">
            <a:spAutoFit/>
          </a:bodyPr>
          <a:lstStyle/>
          <a:p>
            <a:pPr lvl="0" eaLnBrk="0" hangingPunct="0">
              <a:defRPr/>
            </a:pPr>
            <a:r>
              <a:rPr lang="en-US" sz="3200" dirty="0">
                <a:solidFill>
                  <a:schemeClr val="bg1"/>
                </a:solidFill>
                <a:latin typeface="Arial"/>
                <a:cs typeface="Arial"/>
              </a:rPr>
              <a:t>Considerations</a:t>
            </a:r>
          </a:p>
        </p:txBody>
      </p:sp>
    </p:spTree>
    <p:extLst>
      <p:ext uri="{BB962C8B-B14F-4D97-AF65-F5344CB8AC3E}">
        <p14:creationId xmlns:p14="http://schemas.microsoft.com/office/powerpoint/2010/main" val="2856752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37973366"/>
              </p:ext>
            </p:extLst>
          </p:nvPr>
        </p:nvGraphicFramePr>
        <p:xfrm>
          <a:off x="0" y="971551"/>
          <a:ext cx="8643938" cy="362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5555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lstStyle/>
          <a:p>
            <a:pPr>
              <a:buFont typeface="Wingdings" panose="05000000000000000000" pitchFamily="2" charset="2"/>
              <a:buChar char="§"/>
            </a:pPr>
            <a:r>
              <a:rPr lang="en-US" dirty="0"/>
              <a:t>Code</a:t>
            </a:r>
          </a:p>
          <a:p>
            <a:pPr lvl="1">
              <a:buFont typeface="Wingdings" panose="05000000000000000000" pitchFamily="2" charset="2"/>
              <a:buChar char="§"/>
            </a:pPr>
            <a:r>
              <a:rPr lang="en-US" dirty="0"/>
              <a:t>http://</a:t>
            </a:r>
            <a:r>
              <a:rPr lang="en-US" dirty="0" err="1"/>
              <a:t>github.com</a:t>
            </a:r>
            <a:r>
              <a:rPr lang="en-US" dirty="0"/>
              <a:t>/</a:t>
            </a:r>
            <a:r>
              <a:rPr lang="en-US" dirty="0" err="1"/>
              <a:t>aerospike</a:t>
            </a:r>
            <a:r>
              <a:rPr lang="en-US" dirty="0"/>
              <a:t>/docker-demo</a:t>
            </a:r>
          </a:p>
          <a:p>
            <a:pPr>
              <a:buFont typeface="Wingdings" panose="05000000000000000000" pitchFamily="2" charset="2"/>
              <a:buChar char="§"/>
            </a:pPr>
            <a:r>
              <a:rPr lang="en-US" dirty="0" err="1"/>
              <a:t>Docker</a:t>
            </a:r>
            <a:r>
              <a:rPr lang="en-US" dirty="0"/>
              <a:t> Images</a:t>
            </a:r>
          </a:p>
          <a:p>
            <a:pPr lvl="1">
              <a:buFont typeface="Wingdings" panose="05000000000000000000" pitchFamily="2" charset="2"/>
              <a:buChar char="§"/>
            </a:pPr>
            <a:r>
              <a:rPr lang="en-US" dirty="0"/>
              <a:t>http://hub.docker.com/r/aerospike/</a:t>
            </a:r>
          </a:p>
          <a:p>
            <a:pPr>
              <a:buFont typeface="Wingdings" panose="05000000000000000000" pitchFamily="2" charset="2"/>
              <a:buChar char="§"/>
            </a:pPr>
            <a:r>
              <a:rPr lang="en-US" dirty="0" err="1"/>
              <a:t>Aerospike</a:t>
            </a:r>
            <a:r>
              <a:rPr lang="en-US" dirty="0"/>
              <a:t> &amp; </a:t>
            </a:r>
            <a:r>
              <a:rPr lang="en-US" dirty="0" err="1"/>
              <a:t>Docker</a:t>
            </a:r>
            <a:r>
              <a:rPr lang="en-US" dirty="0"/>
              <a:t> deployment guide</a:t>
            </a:r>
          </a:p>
          <a:p>
            <a:pPr lvl="1">
              <a:buFont typeface="Wingdings" panose="05000000000000000000" pitchFamily="2" charset="2"/>
              <a:buChar char="§"/>
            </a:pPr>
            <a:r>
              <a:rPr lang="en-US" dirty="0"/>
              <a:t>http://</a:t>
            </a:r>
            <a:r>
              <a:rPr lang="en-US" dirty="0" err="1"/>
              <a:t>www.aerospike.com</a:t>
            </a:r>
            <a:r>
              <a:rPr lang="en-US" dirty="0"/>
              <a:t>/docs/</a:t>
            </a:r>
            <a:r>
              <a:rPr lang="en-US" dirty="0" err="1"/>
              <a:t>deploy_guides</a:t>
            </a:r>
            <a:r>
              <a:rPr lang="en-US" dirty="0"/>
              <a:t>/</a:t>
            </a:r>
            <a:r>
              <a:rPr lang="en-US" dirty="0" err="1"/>
              <a:t>docker</a:t>
            </a:r>
            <a:r>
              <a:rPr lang="en-US" dirty="0"/>
              <a:t>/</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a:buFont typeface="Wingdings" panose="05000000000000000000" pitchFamily="2" charset="2"/>
              <a:buChar char="§"/>
            </a:pPr>
            <a:r>
              <a:rPr lang="en-US" dirty="0"/>
              <a:t>Contact me!</a:t>
            </a:r>
          </a:p>
          <a:p>
            <a:pPr lvl="1">
              <a:buFont typeface="Wingdings" panose="05000000000000000000" pitchFamily="2" charset="2"/>
              <a:buChar char="§"/>
            </a:pPr>
            <a:r>
              <a:rPr lang="en-US" dirty="0" err="1"/>
              <a:t>brian@aerospike.com</a:t>
            </a:r>
            <a:endParaRPr lang="en-US" dirty="0"/>
          </a:p>
          <a:p>
            <a:pPr lvl="1">
              <a:buFont typeface="Wingdings" panose="05000000000000000000" pitchFamily="2" charset="2"/>
              <a:buChar char="§"/>
            </a:pPr>
            <a:r>
              <a:rPr lang="en-US" dirty="0"/>
              <a:t>@</a:t>
            </a:r>
            <a:r>
              <a:rPr lang="en-US" dirty="0" err="1"/>
              <a:t>bbulkow</a:t>
            </a:r>
            <a:r>
              <a:rPr lang="en-US" dirty="0"/>
              <a:t> </a:t>
            </a:r>
          </a:p>
        </p:txBody>
      </p:sp>
      <p:sp>
        <p:nvSpPr>
          <p:cNvPr id="2" name="Title 1"/>
          <p:cNvSpPr>
            <a:spLocks noGrp="1"/>
          </p:cNvSpPr>
          <p:nvPr>
            <p:ph type="title"/>
          </p:nvPr>
        </p:nvSpPr>
        <p:spPr/>
        <p:txBody>
          <a:bodyPr/>
          <a:lstStyle/>
          <a:p>
            <a:r>
              <a:rPr lang="en-US" dirty="0"/>
              <a:t>Thanks and Q&amp;A</a:t>
            </a:r>
          </a:p>
        </p:txBody>
      </p:sp>
    </p:spTree>
    <p:extLst>
      <p:ext uri="{BB962C8B-B14F-4D97-AF65-F5344CB8AC3E}">
        <p14:creationId xmlns:p14="http://schemas.microsoft.com/office/powerpoint/2010/main" val="1754093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2100" b="0" dirty="0">
                <a:latin typeface="Arial"/>
                <a:cs typeface="Arial"/>
              </a:rPr>
              <a:t>“Stateless” architecture means no state in the container</a:t>
            </a:r>
          </a:p>
        </p:txBody>
      </p:sp>
      <p:sp>
        <p:nvSpPr>
          <p:cNvPr id="40" name="Text Placeholder 2"/>
          <p:cNvSpPr txBox="1">
            <a:spLocks/>
          </p:cNvSpPr>
          <p:nvPr/>
        </p:nvSpPr>
        <p:spPr>
          <a:xfrm>
            <a:off x="6927850" y="1455749"/>
            <a:ext cx="1981200" cy="2832100"/>
          </a:xfrm>
          <a:prstGeom prst="rect">
            <a:avLst/>
          </a:prstGeom>
        </p:spPr>
        <p:txBody>
          <a:bodyPr wrap="none">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600" b="1" dirty="0">
                <a:solidFill>
                  <a:schemeClr val="tx1">
                    <a:lumMod val="50000"/>
                    <a:lumOff val="50000"/>
                  </a:schemeClr>
                </a:solidFill>
                <a:latin typeface="Arial"/>
                <a:cs typeface="Arial"/>
              </a:rPr>
              <a:t>Challenges</a:t>
            </a:r>
            <a:r>
              <a:rPr lang="en-US" sz="1800" b="1" dirty="0">
                <a:solidFill>
                  <a:schemeClr val="tx1">
                    <a:lumMod val="50000"/>
                    <a:lumOff val="50000"/>
                  </a:schemeClr>
                </a:solidFill>
                <a:latin typeface="Arial"/>
                <a:cs typeface="Arial"/>
              </a:rPr>
              <a:t>:</a:t>
            </a:r>
            <a:endParaRPr lang="en-US" sz="1300" b="1" dirty="0">
              <a:solidFill>
                <a:schemeClr val="tx1">
                  <a:lumMod val="50000"/>
                  <a:lumOff val="50000"/>
                </a:schemeClr>
              </a:solidFill>
              <a:latin typeface="Arial"/>
              <a:cs typeface="Arial"/>
            </a:endParaRP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Complex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Maintainability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Durability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Consistency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Scalability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Cost ($)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Data Lag</a:t>
            </a:r>
          </a:p>
        </p:txBody>
      </p:sp>
      <p:grpSp>
        <p:nvGrpSpPr>
          <p:cNvPr id="3" name="Group 2"/>
          <p:cNvGrpSpPr/>
          <p:nvPr/>
        </p:nvGrpSpPr>
        <p:grpSpPr>
          <a:xfrm>
            <a:off x="1145866" y="1048820"/>
            <a:ext cx="4993661" cy="3351316"/>
            <a:chOff x="1145866" y="791128"/>
            <a:chExt cx="4993661" cy="3351316"/>
          </a:xfrm>
        </p:grpSpPr>
        <p:cxnSp>
          <p:nvCxnSpPr>
            <p:cNvPr id="60" name="Straight Arrow Connector 59"/>
            <p:cNvCxnSpPr/>
            <p:nvPr/>
          </p:nvCxnSpPr>
          <p:spPr>
            <a:xfrm flipV="1">
              <a:off x="4548480" y="2768438"/>
              <a:ext cx="0" cy="269608"/>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flipV="1">
              <a:off x="4548480" y="3268326"/>
              <a:ext cx="0" cy="269608"/>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V="1">
              <a:off x="4548480" y="2292350"/>
              <a:ext cx="0" cy="144041"/>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4" name="Rounded Rectangle 123"/>
            <p:cNvSpPr/>
            <p:nvPr/>
          </p:nvSpPr>
          <p:spPr>
            <a:xfrm>
              <a:off x="3103390" y="2926604"/>
              <a:ext cx="2771198" cy="341168"/>
            </a:xfrm>
            <a:prstGeom prst="roundRect">
              <a:avLst>
                <a:gd name="adj" fmla="val 10088"/>
              </a:avLst>
            </a:prstGeom>
            <a:solidFill>
              <a:srgbClr val="E9F6FD"/>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sp>
          <p:nvSpPr>
            <p:cNvPr id="123" name="Rounded Rectangle 122"/>
            <p:cNvSpPr/>
            <p:nvPr/>
          </p:nvSpPr>
          <p:spPr>
            <a:xfrm>
              <a:off x="2838450" y="2427270"/>
              <a:ext cx="3301077" cy="341168"/>
            </a:xfrm>
            <a:prstGeom prst="roundRect">
              <a:avLst>
                <a:gd name="adj" fmla="val 10088"/>
              </a:avLst>
            </a:prstGeom>
            <a:solidFill>
              <a:srgbClr val="E9F6FD"/>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sp>
          <p:nvSpPr>
            <p:cNvPr id="7" name="TextBox 6"/>
            <p:cNvSpPr txBox="1"/>
            <p:nvPr/>
          </p:nvSpPr>
          <p:spPr>
            <a:xfrm>
              <a:off x="3836113" y="2466405"/>
              <a:ext cx="1361808" cy="261610"/>
            </a:xfrm>
            <a:prstGeom prst="rect">
              <a:avLst/>
            </a:prstGeom>
            <a:noFill/>
          </p:spPr>
          <p:txBody>
            <a:bodyPr wrap="square" rtlCol="0">
              <a:spAutoFit/>
            </a:bodyPr>
            <a:lstStyle/>
            <a:p>
              <a:pPr algn="ctr"/>
              <a:r>
                <a:rPr lang="en-US" sz="1100" dirty="0">
                  <a:solidFill>
                    <a:schemeClr val="tx1">
                      <a:lumMod val="50000"/>
                      <a:lumOff val="50000"/>
                    </a:schemeClr>
                  </a:solidFill>
                  <a:latin typeface="Arial"/>
                  <a:cs typeface="Arial"/>
                </a:rPr>
                <a:t>Caching Layer</a:t>
              </a:r>
            </a:p>
          </p:txBody>
        </p:sp>
        <p:sp>
          <p:nvSpPr>
            <p:cNvPr id="8" name="TextBox 7"/>
            <p:cNvSpPr txBox="1"/>
            <p:nvPr/>
          </p:nvSpPr>
          <p:spPr>
            <a:xfrm>
              <a:off x="3775564" y="2962985"/>
              <a:ext cx="1545832" cy="261610"/>
            </a:xfrm>
            <a:prstGeom prst="rect">
              <a:avLst/>
            </a:prstGeom>
            <a:noFill/>
          </p:spPr>
          <p:txBody>
            <a:bodyPr wrap="square" rtlCol="0">
              <a:spAutoFit/>
            </a:bodyPr>
            <a:lstStyle/>
            <a:p>
              <a:pPr algn="ctr"/>
              <a:r>
                <a:rPr lang="en-US" sz="1100" dirty="0">
                  <a:solidFill>
                    <a:schemeClr val="tx1">
                      <a:lumMod val="50000"/>
                      <a:lumOff val="50000"/>
                    </a:schemeClr>
                  </a:solidFill>
                  <a:latin typeface="Arial"/>
                  <a:cs typeface="Arial"/>
                </a:rPr>
                <a:t>Operational Database</a:t>
              </a:r>
            </a:p>
          </p:txBody>
        </p:sp>
        <p:pic>
          <p:nvPicPr>
            <p:cNvPr id="27" name="Picture 26" descr="data_warehouse.png"/>
            <p:cNvPicPr>
              <a:picLocks noChangeAspect="1"/>
            </p:cNvPicPr>
            <p:nvPr/>
          </p:nvPicPr>
          <p:blipFill>
            <a:blip r:embed="rId3"/>
            <a:stretch>
              <a:fillRect/>
            </a:stretch>
          </p:blipFill>
          <p:spPr>
            <a:xfrm>
              <a:off x="1255068" y="2466405"/>
              <a:ext cx="835192" cy="1255068"/>
            </a:xfrm>
            <a:prstGeom prst="rect">
              <a:avLst/>
            </a:prstGeom>
          </p:spPr>
        </p:pic>
        <p:sp>
          <p:nvSpPr>
            <p:cNvPr id="28" name="TextBox 27"/>
            <p:cNvSpPr txBox="1"/>
            <p:nvPr/>
          </p:nvSpPr>
          <p:spPr>
            <a:xfrm>
              <a:off x="1145866" y="2080121"/>
              <a:ext cx="1089334" cy="369332"/>
            </a:xfrm>
            <a:prstGeom prst="rect">
              <a:avLst/>
            </a:prstGeom>
            <a:noFill/>
          </p:spPr>
          <p:txBody>
            <a:bodyPr wrap="square" rtlCol="0">
              <a:spAutoFit/>
            </a:bodyPr>
            <a:lstStyle/>
            <a:p>
              <a:pPr algn="ctr"/>
              <a:r>
                <a:rPr lang="en-US" sz="900" dirty="0">
                  <a:solidFill>
                    <a:schemeClr val="tx1">
                      <a:lumMod val="50000"/>
                      <a:lumOff val="50000"/>
                    </a:schemeClr>
                  </a:solidFill>
                  <a:latin typeface="Arial"/>
                  <a:cs typeface="Arial"/>
                </a:rPr>
                <a:t>Legacy RDBMS   </a:t>
              </a:r>
            </a:p>
            <a:p>
              <a:pPr algn="ctr"/>
              <a:r>
                <a:rPr lang="en-US" sz="900" dirty="0">
                  <a:solidFill>
                    <a:schemeClr val="tx1">
                      <a:lumMod val="50000"/>
                      <a:lumOff val="50000"/>
                    </a:schemeClr>
                  </a:solidFill>
                  <a:latin typeface="Arial"/>
                  <a:cs typeface="Arial"/>
                </a:rPr>
                <a:t>HDFS BASED</a:t>
              </a:r>
            </a:p>
          </p:txBody>
        </p:sp>
        <p:cxnSp>
          <p:nvCxnSpPr>
            <p:cNvPr id="29" name="Straight Arrow Connector 28"/>
            <p:cNvCxnSpPr/>
            <p:nvPr/>
          </p:nvCxnSpPr>
          <p:spPr>
            <a:xfrm flipH="1" flipV="1">
              <a:off x="2083910" y="3093939"/>
              <a:ext cx="1013130" cy="3249"/>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459461" y="1632291"/>
              <a:ext cx="0" cy="177021"/>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81" name="Rounded Rectangle 80"/>
            <p:cNvSpPr/>
            <p:nvPr/>
          </p:nvSpPr>
          <p:spPr>
            <a:xfrm>
              <a:off x="2840210" y="1585890"/>
              <a:ext cx="3299317" cy="706460"/>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2" name="Group 81"/>
            <p:cNvGrpSpPr/>
            <p:nvPr/>
          </p:nvGrpSpPr>
          <p:grpSpPr>
            <a:xfrm>
              <a:off x="2838450" y="791128"/>
              <a:ext cx="3276600" cy="615421"/>
              <a:chOff x="3048000" y="791128"/>
              <a:chExt cx="3276600" cy="615421"/>
            </a:xfrm>
          </p:grpSpPr>
          <p:grpSp>
            <p:nvGrpSpPr>
              <p:cNvPr id="83" name="Group 82"/>
              <p:cNvGrpSpPr/>
              <p:nvPr/>
            </p:nvGrpSpPr>
            <p:grpSpPr>
              <a:xfrm>
                <a:off x="3048000" y="800100"/>
                <a:ext cx="3276600" cy="606449"/>
                <a:chOff x="2876420" y="1450948"/>
                <a:chExt cx="3276600" cy="606449"/>
              </a:xfrm>
            </p:grpSpPr>
            <p:pic>
              <p:nvPicPr>
                <p:cNvPr id="85" name="Picture 84" descr="10.emf"/>
                <p:cNvPicPr>
                  <a:picLocks noChangeAspect="1"/>
                </p:cNvPicPr>
                <p:nvPr/>
              </p:nvPicPr>
              <p:blipFill>
                <a:blip r:embed="rId4">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64934" y="1636183"/>
                  <a:ext cx="2912533" cy="374048"/>
                </a:xfrm>
                <a:prstGeom prst="rect">
                  <a:avLst/>
                </a:prstGeom>
              </p:spPr>
            </p:pic>
            <p:sp>
              <p:nvSpPr>
                <p:cNvPr id="86" name="Rounded Rectangle 85"/>
                <p:cNvSpPr/>
                <p:nvPr/>
              </p:nvSpPr>
              <p:spPr>
                <a:xfrm>
                  <a:off x="2876420" y="1450948"/>
                  <a:ext cx="3276600" cy="606449"/>
                </a:xfrm>
                <a:prstGeom prst="roundRect">
                  <a:avLst>
                    <a:gd name="adj" fmla="val 10088"/>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grpSp>
          <p:sp>
            <p:nvSpPr>
              <p:cNvPr id="84" name="TextBox 77"/>
              <p:cNvSpPr txBox="1"/>
              <p:nvPr/>
            </p:nvSpPr>
            <p:spPr>
              <a:xfrm>
                <a:off x="3780497" y="791128"/>
                <a:ext cx="1934503" cy="215444"/>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lgn="ctr"/>
                <a:r>
                  <a:rPr lang="en-US" sz="800" dirty="0">
                    <a:solidFill>
                      <a:schemeClr val="tx1">
                        <a:lumMod val="50000"/>
                        <a:lumOff val="50000"/>
                      </a:schemeClr>
                    </a:solidFill>
                    <a:latin typeface="Arial"/>
                    <a:cs typeface="Arial"/>
                  </a:rPr>
                  <a:t>Fast speed – Consumer Scale</a:t>
                </a:r>
              </a:p>
            </p:txBody>
          </p:sp>
        </p:grpSp>
        <p:grpSp>
          <p:nvGrpSpPr>
            <p:cNvPr id="87" name="Group 86"/>
            <p:cNvGrpSpPr/>
            <p:nvPr/>
          </p:nvGrpSpPr>
          <p:grpSpPr>
            <a:xfrm>
              <a:off x="2939806" y="1643104"/>
              <a:ext cx="3164635" cy="592583"/>
              <a:chOff x="3149356" y="1643104"/>
              <a:chExt cx="3164635" cy="592583"/>
            </a:xfrm>
          </p:grpSpPr>
          <p:grpSp>
            <p:nvGrpSpPr>
              <p:cNvPr id="88" name="Group 87"/>
              <p:cNvGrpSpPr/>
              <p:nvPr/>
            </p:nvGrpSpPr>
            <p:grpSpPr>
              <a:xfrm>
                <a:off x="3183882" y="1643104"/>
                <a:ext cx="3059980" cy="394025"/>
                <a:chOff x="2425210" y="1054863"/>
                <a:chExt cx="4563348" cy="587611"/>
              </a:xfrm>
            </p:grpSpPr>
            <p:pic>
              <p:nvPicPr>
                <p:cNvPr id="93" name="Picture 92" descr="icon-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5210" y="1054863"/>
                  <a:ext cx="846353" cy="587611"/>
                </a:xfrm>
                <a:prstGeom prst="rect">
                  <a:avLst/>
                </a:prstGeom>
              </p:spPr>
            </p:pic>
            <p:pic>
              <p:nvPicPr>
                <p:cNvPr id="94" name="Picture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3695" y="1054863"/>
                  <a:ext cx="846353" cy="587610"/>
                </a:xfrm>
                <a:prstGeom prst="rect">
                  <a:avLst/>
                </a:prstGeom>
              </p:spPr>
            </p:pic>
            <p:pic>
              <p:nvPicPr>
                <p:cNvPr id="95" name="Picture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204" y="1054863"/>
                  <a:ext cx="846354" cy="587610"/>
                </a:xfrm>
                <a:prstGeom prst="rect">
                  <a:avLst/>
                </a:prstGeom>
              </p:spPr>
            </p:pic>
            <p:pic>
              <p:nvPicPr>
                <p:cNvPr id="96" name="Picture 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8648" y="1054863"/>
                  <a:ext cx="846353" cy="587610"/>
                </a:xfrm>
                <a:prstGeom prst="rect">
                  <a:avLst/>
                </a:prstGeom>
              </p:spPr>
            </p:pic>
          </p:grpSp>
          <p:sp>
            <p:nvSpPr>
              <p:cNvPr id="89" name="TextBox 88"/>
              <p:cNvSpPr txBox="1"/>
              <p:nvPr/>
            </p:nvSpPr>
            <p:spPr>
              <a:xfrm>
                <a:off x="3149356" y="1927910"/>
                <a:ext cx="931044"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br>
                  <a:rPr lang="en-US" sz="700" dirty="0">
                    <a:solidFill>
                      <a:schemeClr val="tx1">
                        <a:lumMod val="50000"/>
                        <a:lumOff val="50000"/>
                      </a:schemeClr>
                    </a:solidFill>
                    <a:latin typeface="Arial"/>
                    <a:cs typeface="Arial"/>
                  </a:rPr>
                </a:br>
                <a:r>
                  <a:rPr lang="en-US" sz="700" dirty="0">
                    <a:solidFill>
                      <a:schemeClr val="tx1">
                        <a:lumMod val="50000"/>
                        <a:lumOff val="50000"/>
                      </a:schemeClr>
                    </a:solidFill>
                    <a:latin typeface="Arial"/>
                    <a:cs typeface="Arial"/>
                  </a:rPr>
                  <a:t>Consumer Facing</a:t>
                </a:r>
              </a:p>
            </p:txBody>
          </p:sp>
          <p:sp>
            <p:nvSpPr>
              <p:cNvPr id="90" name="TextBox 89"/>
              <p:cNvSpPr txBox="1"/>
              <p:nvPr/>
            </p:nvSpPr>
            <p:spPr>
              <a:xfrm>
                <a:off x="4070865" y="1927910"/>
                <a:ext cx="812570"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Pricing /</a:t>
                </a:r>
              </a:p>
              <a:p>
                <a:pPr algn="ctr"/>
                <a:r>
                  <a:rPr lang="en-US" sz="700" dirty="0">
                    <a:solidFill>
                      <a:schemeClr val="tx1">
                        <a:lumMod val="50000"/>
                        <a:lumOff val="50000"/>
                      </a:schemeClr>
                    </a:solidFill>
                    <a:latin typeface="Arial"/>
                    <a:cs typeface="Arial"/>
                  </a:rPr>
                  <a:t>Inventory/Billing</a:t>
                </a:r>
              </a:p>
            </p:txBody>
          </p:sp>
          <p:sp>
            <p:nvSpPr>
              <p:cNvPr id="91" name="TextBox 90"/>
              <p:cNvSpPr txBox="1"/>
              <p:nvPr/>
            </p:nvSpPr>
            <p:spPr>
              <a:xfrm>
                <a:off x="4892073" y="1927910"/>
                <a:ext cx="745715"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p>
              <a:p>
                <a:pPr algn="ctr"/>
                <a:r>
                  <a:rPr lang="en-US" sz="700" dirty="0">
                    <a:solidFill>
                      <a:schemeClr val="tx1">
                        <a:lumMod val="50000"/>
                        <a:lumOff val="50000"/>
                      </a:schemeClr>
                    </a:solidFill>
                    <a:latin typeface="Arial"/>
                    <a:cs typeface="Arial"/>
                  </a:rPr>
                  <a:t>Decisioning</a:t>
                </a:r>
              </a:p>
            </p:txBody>
          </p:sp>
          <p:sp>
            <p:nvSpPr>
              <p:cNvPr id="92" name="TextBox 91"/>
              <p:cNvSpPr txBox="1"/>
              <p:nvPr/>
            </p:nvSpPr>
            <p:spPr>
              <a:xfrm>
                <a:off x="5684354" y="1927910"/>
                <a:ext cx="629637"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Streaming</a:t>
                </a:r>
              </a:p>
              <a:p>
                <a:pPr algn="ctr"/>
                <a:r>
                  <a:rPr lang="en-US" sz="700" dirty="0">
                    <a:solidFill>
                      <a:schemeClr val="tx1">
                        <a:lumMod val="50000"/>
                        <a:lumOff val="50000"/>
                      </a:schemeClr>
                    </a:solidFill>
                    <a:latin typeface="Arial"/>
                    <a:cs typeface="Arial"/>
                  </a:rPr>
                  <a:t>Data</a:t>
                </a:r>
              </a:p>
            </p:txBody>
          </p:sp>
        </p:grpSp>
        <p:grpSp>
          <p:nvGrpSpPr>
            <p:cNvPr id="5" name="Group 4"/>
            <p:cNvGrpSpPr/>
            <p:nvPr/>
          </p:nvGrpSpPr>
          <p:grpSpPr>
            <a:xfrm>
              <a:off x="3258095" y="3403130"/>
              <a:ext cx="2555075" cy="739314"/>
              <a:chOff x="3049760" y="3403129"/>
              <a:chExt cx="2555075" cy="739314"/>
            </a:xfrm>
          </p:grpSpPr>
          <p:sp>
            <p:nvSpPr>
              <p:cNvPr id="111" name="Rounded Rectangle 110"/>
              <p:cNvSpPr/>
              <p:nvPr/>
            </p:nvSpPr>
            <p:spPr>
              <a:xfrm>
                <a:off x="3049760" y="3441524"/>
                <a:ext cx="2555075" cy="685976"/>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2" name="Group 111"/>
              <p:cNvGrpSpPr/>
              <p:nvPr/>
            </p:nvGrpSpPr>
            <p:grpSpPr>
              <a:xfrm>
                <a:off x="3151903" y="3597280"/>
                <a:ext cx="2337005" cy="390004"/>
                <a:chOff x="2300562" y="5869082"/>
                <a:chExt cx="3334757" cy="556512"/>
              </a:xfrm>
            </p:grpSpPr>
            <p:pic>
              <p:nvPicPr>
                <p:cNvPr id="113" name="Picture 112"/>
                <p:cNvPicPr>
                  <a:picLocks noChangeAspect="1"/>
                </p:cNvPicPr>
                <p:nvPr/>
              </p:nvPicPr>
              <p:blipFill>
                <a:blip r:embed="rId9">
                  <a:grayscl/>
                  <a:extLst>
                    <a:ext uri="{BEBA8EAE-BF5A-486C-A8C5-ECC9F3942E4B}">
                      <a14:imgProps xmlns:a14="http://schemas.microsoft.com/office/drawing/2010/main">
                        <a14:imgLayer r:embed="rId10">
                          <a14:imgEffect>
                            <a14:brightnessContrast bright="70000" contrast="-89000"/>
                          </a14:imgEffect>
                        </a14:imgLayer>
                      </a14:imgProps>
                    </a:ext>
                    <a:ext uri="{28A0092B-C50C-407E-A947-70E740481C1C}">
                      <a14:useLocalDpi xmlns:a14="http://schemas.microsoft.com/office/drawing/2010/main" val="0"/>
                    </a:ext>
                  </a:extLst>
                </a:blip>
                <a:stretch>
                  <a:fillRect/>
                </a:stretch>
              </p:blipFill>
              <p:spPr>
                <a:xfrm>
                  <a:off x="2300562" y="5869082"/>
                  <a:ext cx="801560" cy="556512"/>
                </a:xfrm>
                <a:prstGeom prst="rect">
                  <a:avLst/>
                </a:prstGeom>
              </p:spPr>
            </p:pic>
            <p:pic>
              <p:nvPicPr>
                <p:cNvPr id="114" name="Picture 113"/>
                <p:cNvPicPr>
                  <a:picLocks noChangeAspect="1"/>
                </p:cNvPicPr>
                <p:nvPr/>
              </p:nvPicPr>
              <p:blipFill>
                <a:blip r:embed="rId11">
                  <a:extLst>
                    <a:ext uri="{BEBA8EAE-BF5A-486C-A8C5-ECC9F3942E4B}">
                      <a14:imgProps xmlns:a14="http://schemas.microsoft.com/office/drawing/2010/main">
                        <a14:imgLayer r:embed="rId12">
                          <a14:imgEffect>
                            <a14:brightnessContrast bright="-43000" contrast="-100000"/>
                          </a14:imgEffect>
                        </a14:imgLayer>
                      </a14:imgProps>
                    </a:ext>
                    <a:ext uri="{28A0092B-C50C-407E-A947-70E740481C1C}">
                      <a14:useLocalDpi xmlns:a14="http://schemas.microsoft.com/office/drawing/2010/main" val="0"/>
                    </a:ext>
                  </a:extLst>
                </a:blip>
                <a:stretch>
                  <a:fillRect/>
                </a:stretch>
              </p:blipFill>
              <p:spPr>
                <a:xfrm>
                  <a:off x="3616025" y="5869082"/>
                  <a:ext cx="881607" cy="554153"/>
                </a:xfrm>
                <a:prstGeom prst="rect">
                  <a:avLst/>
                </a:prstGeom>
              </p:spPr>
            </p:pic>
            <p:pic>
              <p:nvPicPr>
                <p:cNvPr id="115" name="Picture 114" descr="icon-19.png"/>
                <p:cNvPicPr>
                  <a:picLocks noChangeAspect="1"/>
                </p:cNvPicPr>
                <p:nvPr/>
              </p:nvPicPr>
              <p:blipFill>
                <a:blip r:embed="rId13">
                  <a:extLst>
                    <a:ext uri="{BEBA8EAE-BF5A-486C-A8C5-ECC9F3942E4B}">
                      <a14:imgProps xmlns:a14="http://schemas.microsoft.com/office/drawing/2010/main">
                        <a14:imgLayer r:embed="rId1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694581" y="5872888"/>
                  <a:ext cx="940738" cy="518749"/>
                </a:xfrm>
                <a:prstGeom prst="rect">
                  <a:avLst/>
                </a:prstGeom>
              </p:spPr>
            </p:pic>
          </p:grpSp>
          <p:sp>
            <p:nvSpPr>
              <p:cNvPr id="116" name="TextBox 115"/>
              <p:cNvSpPr txBox="1"/>
              <p:nvPr/>
            </p:nvSpPr>
            <p:spPr>
              <a:xfrm>
                <a:off x="3265715" y="3868539"/>
                <a:ext cx="786400" cy="214500"/>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Legacy Database</a:t>
                </a:r>
              </a:p>
              <a:p>
                <a:pPr algn="ctr"/>
                <a:r>
                  <a:rPr lang="en-US" sz="600" dirty="0">
                    <a:solidFill>
                      <a:schemeClr val="tx1">
                        <a:lumMod val="50000"/>
                        <a:lumOff val="50000"/>
                      </a:schemeClr>
                    </a:solidFill>
                    <a:latin typeface="Arial"/>
                    <a:cs typeface="Arial"/>
                  </a:rPr>
                  <a:t>(Mainframe)</a:t>
                </a:r>
              </a:p>
            </p:txBody>
          </p:sp>
          <p:sp>
            <p:nvSpPr>
              <p:cNvPr id="117" name="TextBox 116"/>
              <p:cNvSpPr txBox="1"/>
              <p:nvPr/>
            </p:nvSpPr>
            <p:spPr>
              <a:xfrm>
                <a:off x="4114140" y="3864011"/>
                <a:ext cx="57215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RDBMS Database</a:t>
                </a:r>
              </a:p>
            </p:txBody>
          </p:sp>
          <p:sp>
            <p:nvSpPr>
              <p:cNvPr id="118" name="TextBox 117"/>
              <p:cNvSpPr txBox="1"/>
              <p:nvPr/>
            </p:nvSpPr>
            <p:spPr>
              <a:xfrm>
                <a:off x="4921250" y="3865444"/>
                <a:ext cx="65610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Transactional Systems</a:t>
                </a:r>
              </a:p>
            </p:txBody>
          </p:sp>
          <p:sp>
            <p:nvSpPr>
              <p:cNvPr id="119" name="TextBox 118"/>
              <p:cNvSpPr txBox="1"/>
              <p:nvPr/>
            </p:nvSpPr>
            <p:spPr>
              <a:xfrm>
                <a:off x="3521999" y="3403129"/>
                <a:ext cx="1672301" cy="215444"/>
              </a:xfrm>
              <a:prstGeom prst="rect">
                <a:avLst/>
              </a:prstGeom>
              <a:noFill/>
            </p:spPr>
            <p:txBody>
              <a:bodyPr wrap="square" rtlCol="0">
                <a:spAutoFit/>
              </a:bodyPr>
              <a:lstStyle/>
              <a:p>
                <a:pPr algn="ctr"/>
                <a:r>
                  <a:rPr lang="en-US" sz="800" dirty="0">
                    <a:solidFill>
                      <a:schemeClr val="tx1">
                        <a:lumMod val="50000"/>
                        <a:lumOff val="50000"/>
                      </a:schemeClr>
                    </a:solidFill>
                    <a:latin typeface="Arial"/>
                    <a:cs typeface="Arial"/>
                  </a:rPr>
                  <a:t>Enterprise Environment</a:t>
                </a:r>
              </a:p>
            </p:txBody>
          </p:sp>
        </p:grpSp>
        <p:cxnSp>
          <p:nvCxnSpPr>
            <p:cNvPr id="122" name="Straight Arrow Connector 121"/>
            <p:cNvCxnSpPr/>
            <p:nvPr/>
          </p:nvCxnSpPr>
          <p:spPr>
            <a:xfrm>
              <a:off x="4528591" y="1406549"/>
              <a:ext cx="0" cy="179341"/>
            </a:xfrm>
            <a:prstGeom prst="straightConnector1">
              <a:avLst/>
            </a:prstGeom>
            <a:ln w="1778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Elbow Connector 128"/>
            <p:cNvCxnSpPr>
              <a:stCxn id="81" idx="1"/>
            </p:cNvCxnSpPr>
            <p:nvPr/>
          </p:nvCxnSpPr>
          <p:spPr>
            <a:xfrm rot="10800000" flipV="1">
              <a:off x="2643874" y="1939120"/>
              <a:ext cx="196336" cy="1087132"/>
            </a:xfrm>
            <a:prstGeom prst="bentConnector2">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Elbow Connector 136"/>
            <p:cNvCxnSpPr>
              <a:stCxn id="111" idx="1"/>
            </p:cNvCxnSpPr>
            <p:nvPr/>
          </p:nvCxnSpPr>
          <p:spPr>
            <a:xfrm rot="10800000">
              <a:off x="2643875" y="2984967"/>
              <a:ext cx="614221" cy="799547"/>
            </a:xfrm>
            <a:prstGeom prst="bentConnector2">
              <a:avLst/>
            </a:prstGeom>
            <a:ln w="12700">
              <a:solidFill>
                <a:schemeClr val="bg1">
                  <a:lumMod val="75000"/>
                </a:schemeClr>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flipV="1">
              <a:off x="3441950" y="2292350"/>
              <a:ext cx="1" cy="632476"/>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77" name="Picture 17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87999" y="2489742"/>
              <a:ext cx="217400" cy="231894"/>
            </a:xfrm>
            <a:prstGeom prst="rect">
              <a:avLst/>
            </a:prstGeom>
          </p:spPr>
        </p:pic>
        <p:pic>
          <p:nvPicPr>
            <p:cNvPr id="178" name="Picture 17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1267" y="2489742"/>
              <a:ext cx="217400" cy="231894"/>
            </a:xfrm>
            <a:prstGeom prst="rect">
              <a:avLst/>
            </a:prstGeom>
          </p:spPr>
        </p:pic>
        <p:pic>
          <p:nvPicPr>
            <p:cNvPr id="179" name="Picture 17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55432" y="2489742"/>
              <a:ext cx="217400" cy="231894"/>
            </a:xfrm>
            <a:prstGeom prst="rect">
              <a:avLst/>
            </a:prstGeom>
          </p:spPr>
        </p:pic>
        <p:pic>
          <p:nvPicPr>
            <p:cNvPr id="180" name="Picture 17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68700" y="2489742"/>
              <a:ext cx="217400" cy="231894"/>
            </a:xfrm>
            <a:prstGeom prst="rect">
              <a:avLst/>
            </a:prstGeom>
          </p:spPr>
        </p:pic>
        <p:pic>
          <p:nvPicPr>
            <p:cNvPr id="182" name="Picture 1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3197928" y="3020581"/>
              <a:ext cx="184964" cy="139682"/>
            </a:xfrm>
            <a:prstGeom prst="rect">
              <a:avLst/>
            </a:prstGeom>
          </p:spPr>
        </p:pic>
        <p:pic>
          <p:nvPicPr>
            <p:cNvPr id="183" name="Picture 1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3518071" y="3020581"/>
              <a:ext cx="184964" cy="139682"/>
            </a:xfrm>
            <a:prstGeom prst="rect">
              <a:avLst/>
            </a:prstGeom>
          </p:spPr>
        </p:pic>
        <p:pic>
          <p:nvPicPr>
            <p:cNvPr id="184" name="Picture 18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5289840" y="3020581"/>
              <a:ext cx="184964" cy="139682"/>
            </a:xfrm>
            <a:prstGeom prst="rect">
              <a:avLst/>
            </a:prstGeom>
          </p:spPr>
        </p:pic>
        <p:pic>
          <p:nvPicPr>
            <p:cNvPr id="185" name="Picture 18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5609983" y="3020581"/>
              <a:ext cx="184964" cy="139682"/>
            </a:xfrm>
            <a:prstGeom prst="rect">
              <a:avLst/>
            </a:prstGeom>
          </p:spPr>
        </p:pic>
        <p:cxnSp>
          <p:nvCxnSpPr>
            <p:cNvPr id="66" name="Straight Arrow Connector 65"/>
            <p:cNvCxnSpPr/>
            <p:nvPr/>
          </p:nvCxnSpPr>
          <p:spPr>
            <a:xfrm flipV="1">
              <a:off x="5537109" y="2292350"/>
              <a:ext cx="1" cy="632476"/>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84777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00352" y="3477694"/>
            <a:ext cx="790917" cy="905949"/>
            <a:chOff x="5938452" y="3517900"/>
            <a:chExt cx="790917" cy="905949"/>
          </a:xfrm>
        </p:grpSpPr>
        <p:pic>
          <p:nvPicPr>
            <p:cNvPr id="25" name="Picture 24"/>
            <p:cNvPicPr>
              <a:picLocks noChangeAspect="1"/>
            </p:cNvPicPr>
            <p:nvPr/>
          </p:nvPicPr>
          <p:blipFill>
            <a:blip r:embed="rId2"/>
            <a:stretch>
              <a:fillRect/>
            </a:stretch>
          </p:blipFill>
          <p:spPr>
            <a:xfrm>
              <a:off x="5938452" y="3946955"/>
              <a:ext cx="703345" cy="329846"/>
            </a:xfrm>
            <a:prstGeom prst="rect">
              <a:avLst/>
            </a:prstGeom>
          </p:spPr>
        </p:pic>
        <p:sp>
          <p:nvSpPr>
            <p:cNvPr id="26" name="TextBox 25"/>
            <p:cNvSpPr txBox="1"/>
            <p:nvPr/>
          </p:nvSpPr>
          <p:spPr>
            <a:xfrm>
              <a:off x="6211414" y="3614632"/>
              <a:ext cx="439191" cy="230832"/>
            </a:xfrm>
            <a:prstGeom prst="rect">
              <a:avLst/>
            </a:prstGeom>
            <a:noFill/>
          </p:spPr>
          <p:txBody>
            <a:bodyPr wrap="square" rtlCol="0">
              <a:spAutoFit/>
            </a:bodyPr>
            <a:lstStyle/>
            <a:p>
              <a:pPr algn="ctr"/>
              <a:r>
                <a:rPr lang="en-US" sz="900" dirty="0">
                  <a:solidFill>
                    <a:schemeClr val="tx1">
                      <a:lumMod val="50000"/>
                      <a:lumOff val="50000"/>
                    </a:schemeClr>
                  </a:solidFill>
                  <a:latin typeface="Arial"/>
                  <a:cs typeface="Arial"/>
                </a:rPr>
                <a:t>XDR</a:t>
              </a:r>
            </a:p>
          </p:txBody>
        </p:sp>
        <p:sp>
          <p:nvSpPr>
            <p:cNvPr id="27" name="TextBox 26"/>
            <p:cNvSpPr txBox="1"/>
            <p:nvPr/>
          </p:nvSpPr>
          <p:spPr>
            <a:xfrm>
              <a:off x="5996555" y="4193017"/>
              <a:ext cx="732814" cy="230832"/>
            </a:xfrm>
            <a:prstGeom prst="rect">
              <a:avLst/>
            </a:prstGeom>
            <a:noFill/>
          </p:spPr>
          <p:txBody>
            <a:bodyPr wrap="square" rtlCol="0">
              <a:spAutoFit/>
            </a:bodyPr>
            <a:lstStyle/>
            <a:p>
              <a:pPr algn="ctr"/>
              <a:r>
                <a:rPr lang="en-US" sz="900" dirty="0">
                  <a:solidFill>
                    <a:schemeClr val="bg1">
                      <a:lumMod val="50000"/>
                    </a:schemeClr>
                  </a:solidFill>
                  <a:latin typeface="Arial"/>
                  <a:cs typeface="Arial"/>
                </a:rPr>
                <a:t>Aerospike</a:t>
              </a:r>
            </a:p>
          </p:txBody>
        </p:sp>
        <p:cxnSp>
          <p:nvCxnSpPr>
            <p:cNvPr id="28" name="Straight Arrow Connector 27"/>
            <p:cNvCxnSpPr/>
            <p:nvPr/>
          </p:nvCxnSpPr>
          <p:spPr>
            <a:xfrm>
              <a:off x="6234304" y="3517900"/>
              <a:ext cx="0" cy="449114"/>
            </a:xfrm>
            <a:prstGeom prst="straightConnector1">
              <a:avLst/>
            </a:prstGeom>
            <a:ln w="20320">
              <a:solidFill>
                <a:srgbClr val="C31618"/>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54" name="Rounded Rectangle 53"/>
          <p:cNvSpPr/>
          <p:nvPr/>
        </p:nvSpPr>
        <p:spPr>
          <a:xfrm>
            <a:off x="2508893" y="2760535"/>
            <a:ext cx="4000324" cy="710809"/>
          </a:xfrm>
          <a:prstGeom prst="roundRect">
            <a:avLst>
              <a:gd name="adj" fmla="val 10088"/>
            </a:avLst>
          </a:prstGeom>
          <a:solidFill>
            <a:srgbClr val="B00F1D"/>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sp>
        <p:nvSpPr>
          <p:cNvPr id="38" name="Rounded Rectangle 37"/>
          <p:cNvSpPr/>
          <p:nvPr/>
        </p:nvSpPr>
        <p:spPr>
          <a:xfrm>
            <a:off x="2840210" y="1837784"/>
            <a:ext cx="3299317" cy="706460"/>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3258095" y="3693418"/>
            <a:ext cx="2555075" cy="685976"/>
          </a:xfrm>
          <a:prstGeom prst="roundRect">
            <a:avLst>
              <a:gd name="adj" fmla="val 10669"/>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360238" y="3849174"/>
            <a:ext cx="2337005" cy="390004"/>
            <a:chOff x="2300562" y="5869082"/>
            <a:chExt cx="3334757" cy="556512"/>
          </a:xfrm>
        </p:grpSpPr>
        <p:pic>
          <p:nvPicPr>
            <p:cNvPr id="51" name="Picture 50"/>
            <p:cNvPicPr>
              <a:picLocks noChangeAspect="1"/>
            </p:cNvPicPr>
            <p:nvPr/>
          </p:nvPicPr>
          <p:blipFill>
            <a:blip r:embed="rId3">
              <a:grayscl/>
              <a:extLst>
                <a:ext uri="{BEBA8EAE-BF5A-486C-A8C5-ECC9F3942E4B}">
                  <a14:imgProps xmlns:a14="http://schemas.microsoft.com/office/drawing/2010/main">
                    <a14:imgLayer r:embed="rId4">
                      <a14:imgEffect>
                        <a14:brightnessContrast bright="70000" contrast="-89000"/>
                      </a14:imgEffect>
                    </a14:imgLayer>
                  </a14:imgProps>
                </a:ext>
                <a:ext uri="{28A0092B-C50C-407E-A947-70E740481C1C}">
                  <a14:useLocalDpi xmlns:a14="http://schemas.microsoft.com/office/drawing/2010/main" val="0"/>
                </a:ext>
              </a:extLst>
            </a:blip>
            <a:stretch>
              <a:fillRect/>
            </a:stretch>
          </p:blipFill>
          <p:spPr>
            <a:xfrm>
              <a:off x="2300562" y="5869082"/>
              <a:ext cx="801560" cy="556512"/>
            </a:xfrm>
            <a:prstGeom prst="rect">
              <a:avLst/>
            </a:prstGeom>
          </p:spPr>
        </p:pic>
        <p:pic>
          <p:nvPicPr>
            <p:cNvPr id="52" name="Picture 51"/>
            <p:cNvPicPr>
              <a:picLocks noChangeAspect="1"/>
            </p:cNvPicPr>
            <p:nvPr/>
          </p:nvPicPr>
          <p:blipFill>
            <a:blip r:embed="rId5">
              <a:extLst>
                <a:ext uri="{BEBA8EAE-BF5A-486C-A8C5-ECC9F3942E4B}">
                  <a14:imgProps xmlns:a14="http://schemas.microsoft.com/office/drawing/2010/main">
                    <a14:imgLayer r:embed="rId6">
                      <a14:imgEffect>
                        <a14:brightnessContrast bright="-43000" contrast="-100000"/>
                      </a14:imgEffect>
                    </a14:imgLayer>
                  </a14:imgProps>
                </a:ext>
                <a:ext uri="{28A0092B-C50C-407E-A947-70E740481C1C}">
                  <a14:useLocalDpi xmlns:a14="http://schemas.microsoft.com/office/drawing/2010/main" val="0"/>
                </a:ext>
              </a:extLst>
            </a:blip>
            <a:stretch>
              <a:fillRect/>
            </a:stretch>
          </p:blipFill>
          <p:spPr>
            <a:xfrm>
              <a:off x="3616025" y="5869082"/>
              <a:ext cx="881607" cy="554153"/>
            </a:xfrm>
            <a:prstGeom prst="rect">
              <a:avLst/>
            </a:prstGeom>
          </p:spPr>
        </p:pic>
        <p:pic>
          <p:nvPicPr>
            <p:cNvPr id="53" name="Picture 52" descr="icon-19.png"/>
            <p:cNvPicPr>
              <a:picLocks noChangeAspect="1"/>
            </p:cNvPicPr>
            <p:nvPr/>
          </p:nvPicPr>
          <p:blipFill>
            <a:blip r:embed="rId7">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694581" y="5872888"/>
              <a:ext cx="940738" cy="518749"/>
            </a:xfrm>
            <a:prstGeom prst="rect">
              <a:avLst/>
            </a:prstGeom>
          </p:spPr>
        </p:pic>
      </p:grpSp>
      <p:pic>
        <p:nvPicPr>
          <p:cNvPr id="55" name="Picture 54"/>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colorTemperature colorTemp="5087"/>
                    </a14:imgEffect>
                    <a14:imgEffect>
                      <a14:saturation sat="165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71996" y="2945108"/>
            <a:ext cx="1195186" cy="358556"/>
          </a:xfrm>
          <a:prstGeom prst="rect">
            <a:avLst/>
          </a:prstGeom>
        </p:spPr>
      </p:pic>
      <p:pic>
        <p:nvPicPr>
          <p:cNvPr id="56" name="Picture 55"/>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1">
                    <a14:imgEffect>
                      <a14:colorTemperature colorTemp="5087"/>
                    </a14:imgEffect>
                    <a14:imgEffect>
                      <a14:saturation sat="165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08893" y="2945108"/>
            <a:ext cx="1195186" cy="358556"/>
          </a:xfrm>
          <a:prstGeom prst="rect">
            <a:avLst/>
          </a:prstGeom>
        </p:spPr>
      </p:pic>
      <p:pic>
        <p:nvPicPr>
          <p:cNvPr id="57" name="Picture 56"/>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1">
                    <a14:imgEffect>
                      <a14:colorTemperature colorTemp="5087"/>
                    </a14:imgEffect>
                    <a14:imgEffect>
                      <a14:saturation sat="165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81317" y="2945108"/>
            <a:ext cx="1195186" cy="358556"/>
          </a:xfrm>
          <a:prstGeom prst="rect">
            <a:avLst/>
          </a:prstGeom>
        </p:spPr>
      </p:pic>
      <p:sp>
        <p:nvSpPr>
          <p:cNvPr id="2" name="Title 1"/>
          <p:cNvSpPr>
            <a:spLocks noGrp="1"/>
          </p:cNvSpPr>
          <p:nvPr>
            <p:ph type="title"/>
          </p:nvPr>
        </p:nvSpPr>
        <p:spPr>
          <a:xfrm>
            <a:off x="468307" y="50800"/>
            <a:ext cx="8251364" cy="580218"/>
          </a:xfrm>
          <a:prstGeom prst="rect">
            <a:avLst/>
          </a:prstGeom>
        </p:spPr>
        <p:txBody>
          <a:bodyPr>
            <a:normAutofit/>
          </a:bodyPr>
          <a:lstStyle/>
          <a:p>
            <a:pPr>
              <a:lnSpc>
                <a:spcPts val="2200"/>
              </a:lnSpc>
            </a:pPr>
            <a:r>
              <a:rPr lang="en-US" dirty="0"/>
              <a:t>Fast Data Layer - “One Hop” for Containers</a:t>
            </a:r>
            <a:endParaRPr lang="en-US" b="0" dirty="0"/>
          </a:p>
        </p:txBody>
      </p:sp>
      <p:sp>
        <p:nvSpPr>
          <p:cNvPr id="237" name="TextBox 236"/>
          <p:cNvSpPr txBox="1"/>
          <p:nvPr/>
        </p:nvSpPr>
        <p:spPr>
          <a:xfrm>
            <a:off x="1534013" y="4573583"/>
            <a:ext cx="5767344" cy="276999"/>
          </a:xfrm>
          <a:prstGeom prst="rect">
            <a:avLst/>
          </a:prstGeom>
          <a:noFill/>
        </p:spPr>
        <p:txBody>
          <a:bodyPr wrap="square" rtlCol="0">
            <a:spAutoFit/>
          </a:bodyPr>
          <a:lstStyle/>
          <a:p>
            <a:pPr algn="ctr"/>
            <a:r>
              <a:rPr lang="en-US" sz="1200" i="1" dirty="0">
                <a:solidFill>
                  <a:srgbClr val="C22327"/>
                </a:solidFill>
                <a:latin typeface="Arial Italic"/>
                <a:cs typeface="Arial Italic"/>
              </a:rPr>
              <a:t>Aerospike Delivers Predictable Performance, Highest Availability, and Lowest TCO  </a:t>
            </a:r>
          </a:p>
        </p:txBody>
      </p:sp>
      <p:sp>
        <p:nvSpPr>
          <p:cNvPr id="21" name="TextBox 20"/>
          <p:cNvSpPr txBox="1"/>
          <p:nvPr/>
        </p:nvSpPr>
        <p:spPr>
          <a:xfrm>
            <a:off x="3474050" y="4120433"/>
            <a:ext cx="786400" cy="214500"/>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Legacy Database</a:t>
            </a:r>
          </a:p>
          <a:p>
            <a:pPr algn="ctr"/>
            <a:r>
              <a:rPr lang="en-US" sz="600" dirty="0">
                <a:solidFill>
                  <a:schemeClr val="tx1">
                    <a:lumMod val="50000"/>
                    <a:lumOff val="50000"/>
                  </a:schemeClr>
                </a:solidFill>
                <a:latin typeface="Arial"/>
                <a:cs typeface="Arial"/>
              </a:rPr>
              <a:t>(Mainframe)</a:t>
            </a:r>
          </a:p>
        </p:txBody>
      </p:sp>
      <p:sp>
        <p:nvSpPr>
          <p:cNvPr id="22" name="TextBox 21"/>
          <p:cNvSpPr txBox="1"/>
          <p:nvPr/>
        </p:nvSpPr>
        <p:spPr>
          <a:xfrm>
            <a:off x="4322475" y="4115905"/>
            <a:ext cx="57215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RDBMS Database</a:t>
            </a:r>
          </a:p>
        </p:txBody>
      </p:sp>
      <p:sp>
        <p:nvSpPr>
          <p:cNvPr id="23" name="TextBox 22"/>
          <p:cNvSpPr txBox="1"/>
          <p:nvPr/>
        </p:nvSpPr>
        <p:spPr>
          <a:xfrm>
            <a:off x="5129585" y="4117338"/>
            <a:ext cx="656109" cy="276999"/>
          </a:xfrm>
          <a:prstGeom prst="rect">
            <a:avLst/>
          </a:prstGeom>
          <a:noFill/>
        </p:spPr>
        <p:txBody>
          <a:bodyPr wrap="square" rtlCol="0">
            <a:spAutoFit/>
          </a:bodyPr>
          <a:lstStyle/>
          <a:p>
            <a:pPr algn="ctr"/>
            <a:r>
              <a:rPr lang="en-US" sz="600" dirty="0">
                <a:solidFill>
                  <a:schemeClr val="tx1">
                    <a:lumMod val="50000"/>
                    <a:lumOff val="50000"/>
                  </a:schemeClr>
                </a:solidFill>
                <a:latin typeface="Arial"/>
                <a:cs typeface="Arial"/>
              </a:rPr>
              <a:t>Transactional Systems</a:t>
            </a:r>
          </a:p>
        </p:txBody>
      </p:sp>
      <p:sp>
        <p:nvSpPr>
          <p:cNvPr id="24" name="TextBox 23"/>
          <p:cNvSpPr txBox="1"/>
          <p:nvPr/>
        </p:nvSpPr>
        <p:spPr>
          <a:xfrm>
            <a:off x="3730334" y="3655023"/>
            <a:ext cx="1672301" cy="215444"/>
          </a:xfrm>
          <a:prstGeom prst="rect">
            <a:avLst/>
          </a:prstGeom>
          <a:noFill/>
        </p:spPr>
        <p:txBody>
          <a:bodyPr wrap="square" rtlCol="0">
            <a:spAutoFit/>
          </a:bodyPr>
          <a:lstStyle/>
          <a:p>
            <a:pPr algn="ctr"/>
            <a:r>
              <a:rPr lang="en-US" sz="800" dirty="0">
                <a:solidFill>
                  <a:schemeClr val="tx1">
                    <a:lumMod val="50000"/>
                    <a:lumOff val="50000"/>
                  </a:schemeClr>
                </a:solidFill>
                <a:latin typeface="Arial"/>
                <a:cs typeface="Arial"/>
              </a:rPr>
              <a:t>Enterprise Environment</a:t>
            </a:r>
          </a:p>
        </p:txBody>
      </p:sp>
      <p:sp>
        <p:nvSpPr>
          <p:cNvPr id="31" name="TextBox 30"/>
          <p:cNvSpPr txBox="1"/>
          <p:nvPr/>
        </p:nvSpPr>
        <p:spPr>
          <a:xfrm>
            <a:off x="3314595" y="3242642"/>
            <a:ext cx="2206181" cy="215444"/>
          </a:xfrm>
          <a:prstGeom prst="rect">
            <a:avLst/>
          </a:prstGeom>
          <a:noFill/>
        </p:spPr>
        <p:txBody>
          <a:bodyPr wrap="square" rtlCol="0">
            <a:spAutoFit/>
          </a:bodyPr>
          <a:lstStyle/>
          <a:p>
            <a:pPr algn="ctr"/>
            <a:r>
              <a:rPr lang="en-US" sz="800" i="1" dirty="0">
                <a:solidFill>
                  <a:schemeClr val="bg1"/>
                </a:solidFill>
                <a:latin typeface="Arial"/>
                <a:cs typeface="Arial"/>
              </a:rPr>
              <a:t>Powered by High Performance NoSQL</a:t>
            </a:r>
          </a:p>
        </p:txBody>
      </p:sp>
      <p:cxnSp>
        <p:nvCxnSpPr>
          <p:cNvPr id="36" name="Straight Arrow Connector 35"/>
          <p:cNvCxnSpPr/>
          <p:nvPr/>
        </p:nvCxnSpPr>
        <p:spPr>
          <a:xfrm>
            <a:off x="4536270" y="1661935"/>
            <a:ext cx="0" cy="177021"/>
          </a:xfrm>
          <a:prstGeom prst="straightConnector1">
            <a:avLst/>
          </a:prstGeom>
          <a:ln w="17780">
            <a:solidFill>
              <a:srgbClr val="C31618"/>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5" name="Group 224"/>
          <p:cNvGrpSpPr/>
          <p:nvPr/>
        </p:nvGrpSpPr>
        <p:grpSpPr>
          <a:xfrm>
            <a:off x="2838450" y="1043022"/>
            <a:ext cx="3276600" cy="615421"/>
            <a:chOff x="3048000" y="791128"/>
            <a:chExt cx="3276600" cy="615421"/>
          </a:xfrm>
        </p:grpSpPr>
        <p:grpSp>
          <p:nvGrpSpPr>
            <p:cNvPr id="32" name="Group 31"/>
            <p:cNvGrpSpPr/>
            <p:nvPr/>
          </p:nvGrpSpPr>
          <p:grpSpPr>
            <a:xfrm>
              <a:off x="3048000" y="800100"/>
              <a:ext cx="3276600" cy="606449"/>
              <a:chOff x="2876420" y="1450948"/>
              <a:chExt cx="3276600" cy="606449"/>
            </a:xfrm>
          </p:grpSpPr>
          <p:pic>
            <p:nvPicPr>
              <p:cNvPr id="41" name="Picture 40" descr="10.emf"/>
              <p:cNvPicPr>
                <a:picLocks noChangeAspect="1"/>
              </p:cNvPicPr>
              <p:nvPr/>
            </p:nvPicPr>
            <p:blipFill>
              <a:blip r:embed="rId12">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64934" y="1636183"/>
                <a:ext cx="2912533" cy="374048"/>
              </a:xfrm>
              <a:prstGeom prst="rect">
                <a:avLst/>
              </a:prstGeom>
            </p:spPr>
          </p:pic>
          <p:sp>
            <p:nvSpPr>
              <p:cNvPr id="42" name="Rounded Rectangle 41"/>
              <p:cNvSpPr/>
              <p:nvPr/>
            </p:nvSpPr>
            <p:spPr>
              <a:xfrm>
                <a:off x="2876420" y="1450948"/>
                <a:ext cx="3276600" cy="606449"/>
              </a:xfrm>
              <a:prstGeom prst="roundRect">
                <a:avLst>
                  <a:gd name="adj" fmla="val 10088"/>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200" dirty="0">
                  <a:solidFill>
                    <a:schemeClr val="bg1">
                      <a:lumMod val="50000"/>
                    </a:schemeClr>
                  </a:solidFill>
                  <a:latin typeface="Arial"/>
                  <a:cs typeface="Arial"/>
                </a:endParaRPr>
              </a:p>
            </p:txBody>
          </p:sp>
        </p:grpSp>
        <p:sp>
          <p:nvSpPr>
            <p:cNvPr id="37" name="TextBox 77"/>
            <p:cNvSpPr txBox="1"/>
            <p:nvPr/>
          </p:nvSpPr>
          <p:spPr>
            <a:xfrm>
              <a:off x="3780497" y="791128"/>
              <a:ext cx="1934503" cy="215444"/>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algn="ctr"/>
              <a:r>
                <a:rPr lang="en-US" sz="800" dirty="0">
                  <a:solidFill>
                    <a:schemeClr val="tx1">
                      <a:lumMod val="50000"/>
                      <a:lumOff val="50000"/>
                    </a:schemeClr>
                  </a:solidFill>
                  <a:latin typeface="Arial"/>
                  <a:cs typeface="Arial"/>
                </a:rPr>
                <a:t>Fast speed – Consumer Scale</a:t>
              </a:r>
            </a:p>
          </p:txBody>
        </p:sp>
      </p:grpSp>
      <p:sp>
        <p:nvSpPr>
          <p:cNvPr id="45" name="TextBox 44"/>
          <p:cNvSpPr txBox="1"/>
          <p:nvPr/>
        </p:nvSpPr>
        <p:spPr>
          <a:xfrm>
            <a:off x="3314595" y="2760042"/>
            <a:ext cx="2206181" cy="215444"/>
          </a:xfrm>
          <a:prstGeom prst="rect">
            <a:avLst/>
          </a:prstGeom>
          <a:noFill/>
        </p:spPr>
        <p:txBody>
          <a:bodyPr wrap="square" rtlCol="0">
            <a:spAutoFit/>
          </a:bodyPr>
          <a:lstStyle/>
          <a:p>
            <a:pPr algn="ctr"/>
            <a:r>
              <a:rPr lang="en-US" sz="800" dirty="0">
                <a:solidFill>
                  <a:schemeClr val="bg1"/>
                </a:solidFill>
                <a:latin typeface="Arial"/>
                <a:cs typeface="Arial"/>
              </a:rPr>
              <a:t>Hybrid Memory Database</a:t>
            </a:r>
          </a:p>
        </p:txBody>
      </p:sp>
      <p:sp>
        <p:nvSpPr>
          <p:cNvPr id="48" name="Text Placeholder 2"/>
          <p:cNvSpPr txBox="1">
            <a:spLocks/>
          </p:cNvSpPr>
          <p:nvPr/>
        </p:nvSpPr>
        <p:spPr>
          <a:xfrm>
            <a:off x="6927850" y="1455749"/>
            <a:ext cx="1981200" cy="2010804"/>
          </a:xfrm>
          <a:prstGeom prst="rect">
            <a:avLst/>
          </a:prstGeom>
        </p:spPr>
        <p:txBody>
          <a:bodyPr wrap="none">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600" b="1" dirty="0">
                <a:solidFill>
                  <a:schemeClr val="tx1">
                    <a:lumMod val="50000"/>
                    <a:lumOff val="50000"/>
                  </a:schemeClr>
                </a:solidFill>
                <a:latin typeface="Arial"/>
                <a:cs typeface="Arial"/>
              </a:rPr>
              <a:t>Benefits</a:t>
            </a:r>
            <a:r>
              <a:rPr lang="en-US" sz="1800" b="1" dirty="0">
                <a:solidFill>
                  <a:schemeClr val="tx1">
                    <a:lumMod val="50000"/>
                    <a:lumOff val="50000"/>
                  </a:schemeClr>
                </a:solidFill>
                <a:latin typeface="Arial"/>
                <a:cs typeface="Arial"/>
              </a:rPr>
              <a:t>:</a:t>
            </a:r>
            <a:endParaRPr lang="en-US" sz="1300" b="1" dirty="0">
              <a:solidFill>
                <a:schemeClr val="tx1">
                  <a:lumMod val="50000"/>
                  <a:lumOff val="50000"/>
                </a:schemeClr>
              </a:solidFill>
              <a:latin typeface="Arial"/>
              <a:cs typeface="Arial"/>
            </a:endParaRP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Simplicity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Maintainability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Durability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Consistency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Scalability</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Cost ($)</a:t>
            </a:r>
          </a:p>
          <a:p>
            <a:pPr marL="201168" indent="-109728">
              <a:buClr>
                <a:schemeClr val="tx1">
                  <a:lumMod val="50000"/>
                  <a:lumOff val="50000"/>
                </a:schemeClr>
              </a:buClr>
              <a:buFont typeface="Arial"/>
              <a:buChar char="•"/>
            </a:pPr>
            <a:r>
              <a:rPr lang="en-US" sz="1300" dirty="0">
                <a:solidFill>
                  <a:schemeClr val="tx1">
                    <a:lumMod val="50000"/>
                    <a:lumOff val="50000"/>
                  </a:schemeClr>
                </a:solidFill>
                <a:latin typeface="Arial"/>
                <a:cs typeface="Arial"/>
              </a:rPr>
              <a:t>Data Lag Reduced</a:t>
            </a:r>
          </a:p>
        </p:txBody>
      </p:sp>
      <p:cxnSp>
        <p:nvCxnSpPr>
          <p:cNvPr id="58" name="Straight Arrow Connector 57"/>
          <p:cNvCxnSpPr/>
          <p:nvPr/>
        </p:nvCxnSpPr>
        <p:spPr>
          <a:xfrm>
            <a:off x="5139949" y="254239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2939806" y="1894998"/>
            <a:ext cx="3164635" cy="592583"/>
            <a:chOff x="3149356" y="1643104"/>
            <a:chExt cx="3164635" cy="592583"/>
          </a:xfrm>
        </p:grpSpPr>
        <p:grpSp>
          <p:nvGrpSpPr>
            <p:cNvPr id="76" name="Group 75"/>
            <p:cNvGrpSpPr/>
            <p:nvPr/>
          </p:nvGrpSpPr>
          <p:grpSpPr>
            <a:xfrm>
              <a:off x="3183882" y="1643104"/>
              <a:ext cx="3059980" cy="394025"/>
              <a:chOff x="2425210" y="1054863"/>
              <a:chExt cx="4563348" cy="587611"/>
            </a:xfrm>
          </p:grpSpPr>
          <p:pic>
            <p:nvPicPr>
              <p:cNvPr id="81" name="Picture 80" descr="icon-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25210" y="1054863"/>
                <a:ext cx="846353" cy="587611"/>
              </a:xfrm>
              <a:prstGeom prst="rect">
                <a:avLst/>
              </a:prstGeom>
            </p:spPr>
          </p:pic>
          <p:pic>
            <p:nvPicPr>
              <p:cNvPr id="82" name="Picture 8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33695" y="1054863"/>
                <a:ext cx="846353" cy="587610"/>
              </a:xfrm>
              <a:prstGeom prst="rect">
                <a:avLst/>
              </a:prstGeom>
            </p:spPr>
          </p:pic>
          <p:pic>
            <p:nvPicPr>
              <p:cNvPr id="83" name="Picture 8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42204" y="1054863"/>
                <a:ext cx="846354" cy="587610"/>
              </a:xfrm>
              <a:prstGeom prst="rect">
                <a:avLst/>
              </a:prstGeom>
            </p:spPr>
          </p:pic>
          <p:pic>
            <p:nvPicPr>
              <p:cNvPr id="84" name="Picture 8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78648" y="1054863"/>
                <a:ext cx="846353" cy="587610"/>
              </a:xfrm>
              <a:prstGeom prst="rect">
                <a:avLst/>
              </a:prstGeom>
            </p:spPr>
          </p:pic>
        </p:grpSp>
        <p:sp>
          <p:nvSpPr>
            <p:cNvPr id="77" name="TextBox 76"/>
            <p:cNvSpPr txBox="1"/>
            <p:nvPr/>
          </p:nvSpPr>
          <p:spPr>
            <a:xfrm>
              <a:off x="3149356" y="1927910"/>
              <a:ext cx="931044"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br>
                <a:rPr lang="en-US" sz="700" dirty="0">
                  <a:solidFill>
                    <a:schemeClr val="tx1">
                      <a:lumMod val="50000"/>
                      <a:lumOff val="50000"/>
                    </a:schemeClr>
                  </a:solidFill>
                  <a:latin typeface="Arial"/>
                  <a:cs typeface="Arial"/>
                </a:rPr>
              </a:br>
              <a:r>
                <a:rPr lang="en-US" sz="700" dirty="0">
                  <a:solidFill>
                    <a:schemeClr val="tx1">
                      <a:lumMod val="50000"/>
                      <a:lumOff val="50000"/>
                    </a:schemeClr>
                  </a:solidFill>
                  <a:latin typeface="Arial"/>
                  <a:cs typeface="Arial"/>
                </a:rPr>
                <a:t>Consumer Facing</a:t>
              </a:r>
            </a:p>
          </p:txBody>
        </p:sp>
        <p:sp>
          <p:nvSpPr>
            <p:cNvPr id="78" name="TextBox 77"/>
            <p:cNvSpPr txBox="1"/>
            <p:nvPr/>
          </p:nvSpPr>
          <p:spPr>
            <a:xfrm>
              <a:off x="4070865" y="1927910"/>
              <a:ext cx="812570"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Pricing /</a:t>
              </a:r>
            </a:p>
            <a:p>
              <a:pPr algn="ctr"/>
              <a:r>
                <a:rPr lang="en-US" sz="700" dirty="0">
                  <a:solidFill>
                    <a:schemeClr val="tx1">
                      <a:lumMod val="50000"/>
                      <a:lumOff val="50000"/>
                    </a:schemeClr>
                  </a:solidFill>
                  <a:latin typeface="Arial"/>
                  <a:cs typeface="Arial"/>
                </a:rPr>
                <a:t>Inventory/Billing</a:t>
              </a:r>
            </a:p>
          </p:txBody>
        </p:sp>
        <p:sp>
          <p:nvSpPr>
            <p:cNvPr id="79" name="TextBox 78"/>
            <p:cNvSpPr txBox="1"/>
            <p:nvPr/>
          </p:nvSpPr>
          <p:spPr>
            <a:xfrm>
              <a:off x="4892073" y="1927910"/>
              <a:ext cx="745715"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Real-time</a:t>
              </a:r>
            </a:p>
            <a:p>
              <a:pPr algn="ctr"/>
              <a:r>
                <a:rPr lang="en-US" sz="700" dirty="0">
                  <a:solidFill>
                    <a:schemeClr val="tx1">
                      <a:lumMod val="50000"/>
                      <a:lumOff val="50000"/>
                    </a:schemeClr>
                  </a:solidFill>
                  <a:latin typeface="Arial"/>
                  <a:cs typeface="Arial"/>
                </a:rPr>
                <a:t>Decisioning</a:t>
              </a:r>
            </a:p>
          </p:txBody>
        </p:sp>
        <p:sp>
          <p:nvSpPr>
            <p:cNvPr id="80" name="TextBox 79"/>
            <p:cNvSpPr txBox="1"/>
            <p:nvPr/>
          </p:nvSpPr>
          <p:spPr>
            <a:xfrm>
              <a:off x="5684354" y="1927910"/>
              <a:ext cx="629637" cy="307777"/>
            </a:xfrm>
            <a:prstGeom prst="rect">
              <a:avLst/>
            </a:prstGeom>
            <a:noFill/>
          </p:spPr>
          <p:txBody>
            <a:bodyPr wrap="square" rtlCol="0">
              <a:spAutoFit/>
            </a:bodyPr>
            <a:lstStyle/>
            <a:p>
              <a:pPr algn="ctr"/>
              <a:r>
                <a:rPr lang="en-US" sz="700" dirty="0">
                  <a:solidFill>
                    <a:schemeClr val="tx1">
                      <a:lumMod val="50000"/>
                      <a:lumOff val="50000"/>
                    </a:schemeClr>
                  </a:solidFill>
                  <a:latin typeface="Arial"/>
                  <a:cs typeface="Arial"/>
                </a:rPr>
                <a:t>Streaming</a:t>
              </a:r>
            </a:p>
            <a:p>
              <a:pPr algn="ctr"/>
              <a:r>
                <a:rPr lang="en-US" sz="700" dirty="0">
                  <a:solidFill>
                    <a:schemeClr val="tx1">
                      <a:lumMod val="50000"/>
                      <a:lumOff val="50000"/>
                    </a:schemeClr>
                  </a:solidFill>
                  <a:latin typeface="Arial"/>
                  <a:cs typeface="Arial"/>
                </a:rPr>
                <a:t>Data</a:t>
              </a:r>
            </a:p>
          </p:txBody>
        </p:sp>
      </p:grpSp>
      <p:pic>
        <p:nvPicPr>
          <p:cNvPr id="87" name="Picture 86" descr="data_warehouse.png"/>
          <p:cNvPicPr>
            <a:picLocks noChangeAspect="1"/>
          </p:cNvPicPr>
          <p:nvPr/>
        </p:nvPicPr>
        <p:blipFill>
          <a:blip r:embed="rId17"/>
          <a:stretch>
            <a:fillRect/>
          </a:stretch>
        </p:blipFill>
        <p:spPr>
          <a:xfrm>
            <a:off x="1255068" y="2718299"/>
            <a:ext cx="835192" cy="1255068"/>
          </a:xfrm>
          <a:prstGeom prst="rect">
            <a:avLst/>
          </a:prstGeom>
        </p:spPr>
      </p:pic>
      <p:sp>
        <p:nvSpPr>
          <p:cNvPr id="88" name="TextBox 87"/>
          <p:cNvSpPr txBox="1"/>
          <p:nvPr/>
        </p:nvSpPr>
        <p:spPr>
          <a:xfrm>
            <a:off x="1145866" y="2332015"/>
            <a:ext cx="1089334" cy="369332"/>
          </a:xfrm>
          <a:prstGeom prst="rect">
            <a:avLst/>
          </a:prstGeom>
          <a:noFill/>
        </p:spPr>
        <p:txBody>
          <a:bodyPr wrap="square" rtlCol="0">
            <a:spAutoFit/>
          </a:bodyPr>
          <a:lstStyle/>
          <a:p>
            <a:pPr algn="ctr"/>
            <a:r>
              <a:rPr lang="en-US" sz="900" dirty="0">
                <a:solidFill>
                  <a:schemeClr val="tx1">
                    <a:lumMod val="50000"/>
                    <a:lumOff val="50000"/>
                  </a:schemeClr>
                </a:solidFill>
                <a:latin typeface="Arial"/>
                <a:cs typeface="Arial"/>
              </a:rPr>
              <a:t>Legacy RDBMS   </a:t>
            </a:r>
          </a:p>
          <a:p>
            <a:pPr algn="ctr"/>
            <a:r>
              <a:rPr lang="en-US" sz="900" dirty="0">
                <a:solidFill>
                  <a:schemeClr val="tx1">
                    <a:lumMod val="50000"/>
                    <a:lumOff val="50000"/>
                  </a:schemeClr>
                </a:solidFill>
                <a:latin typeface="Arial"/>
                <a:cs typeface="Arial"/>
              </a:rPr>
              <a:t>HDFS BASED</a:t>
            </a:r>
          </a:p>
        </p:txBody>
      </p:sp>
      <p:cxnSp>
        <p:nvCxnSpPr>
          <p:cNvPr id="89" name="Straight Arrow Connector 88"/>
          <p:cNvCxnSpPr/>
          <p:nvPr/>
        </p:nvCxnSpPr>
        <p:spPr>
          <a:xfrm flipH="1">
            <a:off x="2057722" y="3293006"/>
            <a:ext cx="455271" cy="0"/>
          </a:xfrm>
          <a:prstGeom prst="straightConnector1">
            <a:avLst/>
          </a:prstGeom>
          <a:ln w="1778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3774699" y="254239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5139949" y="347290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3774699" y="3472904"/>
            <a:ext cx="0" cy="220514"/>
          </a:xfrm>
          <a:prstGeom prst="straightConnector1">
            <a:avLst/>
          </a:prstGeom>
          <a:ln w="20320">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4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16 sectional 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5"/>
            <a:ext cx="9144000" cy="5170067"/>
          </a:xfrm>
          <a:prstGeom prst="rect">
            <a:avLst/>
          </a:prstGeom>
        </p:spPr>
      </p:pic>
      <p:sp>
        <p:nvSpPr>
          <p:cNvPr id="4" name="Rectangle 3"/>
          <p:cNvSpPr/>
          <p:nvPr/>
        </p:nvSpPr>
        <p:spPr>
          <a:xfrm>
            <a:off x="936629" y="1987247"/>
            <a:ext cx="6926793" cy="1077218"/>
          </a:xfrm>
          <a:prstGeom prst="rect">
            <a:avLst/>
          </a:prstGeom>
        </p:spPr>
        <p:txBody>
          <a:bodyPr wrap="square">
            <a:spAutoFit/>
          </a:bodyPr>
          <a:lstStyle/>
          <a:p>
            <a:pPr lvl="0" eaLnBrk="0" hangingPunct="0">
              <a:defRPr/>
            </a:pPr>
            <a:r>
              <a:rPr lang="en-US" sz="3200" dirty="0">
                <a:solidFill>
                  <a:schemeClr val="bg1"/>
                </a:solidFill>
                <a:latin typeface="Arial"/>
                <a:cs typeface="Arial"/>
              </a:rPr>
              <a:t>Where does the data reside?</a:t>
            </a:r>
            <a:br>
              <a:rPr lang="en-US" sz="3200" dirty="0">
                <a:solidFill>
                  <a:schemeClr val="bg1"/>
                </a:solidFill>
                <a:latin typeface="Arial"/>
                <a:cs typeface="Arial"/>
              </a:rPr>
            </a:br>
            <a:endParaRPr lang="en-US" sz="3200" dirty="0">
              <a:solidFill>
                <a:schemeClr val="bg1"/>
              </a:solidFill>
              <a:latin typeface="Arial"/>
              <a:cs typeface="Arial"/>
            </a:endParaRPr>
          </a:p>
        </p:txBody>
      </p:sp>
    </p:spTree>
    <p:extLst>
      <p:ext uri="{BB962C8B-B14F-4D97-AF65-F5344CB8AC3E}">
        <p14:creationId xmlns:p14="http://schemas.microsoft.com/office/powerpoint/2010/main" val="3553082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pPr>
              <a:buFont typeface="Wingdings" panose="05000000000000000000" pitchFamily="2" charset="2"/>
              <a:buChar char="§"/>
            </a:pPr>
            <a:r>
              <a:rPr lang="en-US" dirty="0"/>
              <a:t>“Stateless architecture” says no state inside the app tier</a:t>
            </a:r>
          </a:p>
          <a:p>
            <a:pPr lvl="1">
              <a:buFont typeface="Wingdings" panose="05000000000000000000" pitchFamily="2" charset="2"/>
              <a:buChar char="§"/>
            </a:pPr>
            <a:r>
              <a:rPr lang="en-US" dirty="0"/>
              <a:t>“All app servers in a cluster can take any request”</a:t>
            </a:r>
          </a:p>
          <a:p>
            <a:pPr lvl="1">
              <a:buFont typeface="Wingdings" panose="05000000000000000000" pitchFamily="2" charset="2"/>
              <a:buChar char="§"/>
            </a:pPr>
            <a:r>
              <a:rPr lang="en-US" dirty="0"/>
              <a:t>No sticky load balancers</a:t>
            </a:r>
          </a:p>
          <a:p>
            <a:pPr lvl="1">
              <a:buFont typeface="Wingdings" panose="05000000000000000000" pitchFamily="2" charset="2"/>
              <a:buChar char="§"/>
            </a:pPr>
            <a:endParaRPr lang="en-US" dirty="0"/>
          </a:p>
          <a:p>
            <a:pPr>
              <a:buFont typeface="Wingdings" panose="05000000000000000000" pitchFamily="2" charset="2"/>
              <a:buChar char="§"/>
            </a:pPr>
            <a:r>
              <a:rPr lang="en-US" dirty="0"/>
              <a:t>But, duh, of course you have state</a:t>
            </a:r>
          </a:p>
          <a:p>
            <a:pPr lvl="1">
              <a:buFont typeface="Wingdings" panose="05000000000000000000" pitchFamily="2" charset="2"/>
              <a:buChar char="§"/>
            </a:pPr>
            <a:r>
              <a:rPr lang="en-US" dirty="0"/>
              <a:t>“use a fast </a:t>
            </a:r>
            <a:r>
              <a:rPr lang="en-US" dirty="0" err="1"/>
              <a:t>datastore</a:t>
            </a:r>
            <a:r>
              <a:rPr lang="en-US" dirty="0"/>
              <a:t>” is the core requirement</a:t>
            </a:r>
          </a:p>
          <a:p>
            <a:pPr lvl="1">
              <a:buFont typeface="Wingdings" panose="05000000000000000000" pitchFamily="2" charset="2"/>
              <a:buChar char="§"/>
            </a:pPr>
            <a:r>
              <a:rPr lang="en-US" dirty="0"/>
              <a:t>But usually the </a:t>
            </a:r>
            <a:r>
              <a:rPr lang="en-US" dirty="0" err="1"/>
              <a:t>datastore</a:t>
            </a:r>
            <a:r>
              <a:rPr lang="en-US" dirty="0"/>
              <a:t> is not fast</a:t>
            </a:r>
          </a:p>
          <a:p>
            <a:pPr lvl="1">
              <a:buFont typeface="Wingdings" panose="05000000000000000000" pitchFamily="2" charset="2"/>
              <a:buChar char="§"/>
            </a:pPr>
            <a:r>
              <a:rPr lang="en-US" dirty="0"/>
              <a:t>Which means caches, which means consistency</a:t>
            </a:r>
          </a:p>
          <a:p>
            <a:pPr lvl="1">
              <a:buFont typeface="Wingdings" panose="05000000000000000000" pitchFamily="2" charset="2"/>
              <a:buChar char="§"/>
            </a:pPr>
            <a:endParaRPr lang="en-US" dirty="0"/>
          </a:p>
          <a:p>
            <a:pPr>
              <a:buFont typeface="Wingdings" panose="05000000000000000000" pitchFamily="2" charset="2"/>
              <a:buChar char="§"/>
            </a:pPr>
            <a:r>
              <a:rPr lang="en-US" dirty="0"/>
              <a:t>But</a:t>
            </a:r>
            <a:r>
              <a:rPr lang="mr-IN" dirty="0"/>
              <a:t>…</a:t>
            </a:r>
            <a:r>
              <a:rPr lang="en-US" dirty="0"/>
              <a:t> “containerize all the things!!!”</a:t>
            </a:r>
            <a:endParaRPr lang="is-IS" dirty="0"/>
          </a:p>
          <a:p>
            <a:pPr>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a:t>How should we think about containers and data ?</a:t>
            </a:r>
          </a:p>
        </p:txBody>
      </p:sp>
      <p:pic>
        <p:nvPicPr>
          <p:cNvPr id="2" name="Picture 1" descr="654155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227" y="2113798"/>
            <a:ext cx="3266829" cy="2450122"/>
          </a:xfrm>
          <a:prstGeom prst="rect">
            <a:avLst/>
          </a:prstGeom>
        </p:spPr>
      </p:pic>
    </p:spTree>
    <p:extLst>
      <p:ext uri="{BB962C8B-B14F-4D97-AF65-F5344CB8AC3E}">
        <p14:creationId xmlns:p14="http://schemas.microsoft.com/office/powerpoint/2010/main" val="100632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_the_thing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35" y="1980576"/>
            <a:ext cx="3577766" cy="2683324"/>
          </a:xfrm>
          <a:prstGeom prst="rect">
            <a:avLst/>
          </a:prstGeom>
        </p:spPr>
      </p:pic>
      <p:sp>
        <p:nvSpPr>
          <p:cNvPr id="4" name="Text Placeholder 3"/>
          <p:cNvSpPr>
            <a:spLocks noGrp="1"/>
          </p:cNvSpPr>
          <p:nvPr>
            <p:ph type="body" sz="quarter" idx="15"/>
          </p:nvPr>
        </p:nvSpPr>
        <p:spPr/>
        <p:txBody>
          <a:bodyPr>
            <a:normAutofit/>
          </a:bodyPr>
          <a:lstStyle/>
          <a:p>
            <a:pPr>
              <a:buFont typeface="Wingdings" panose="05000000000000000000" pitchFamily="2" charset="2"/>
              <a:buChar char="§"/>
            </a:pPr>
            <a:r>
              <a:rPr lang="en-US" dirty="0"/>
              <a:t>Cloud services</a:t>
            </a:r>
          </a:p>
          <a:p>
            <a:pPr lvl="1">
              <a:buFont typeface="Wingdings" panose="05000000000000000000" pitchFamily="2" charset="2"/>
              <a:buChar char="§"/>
            </a:pPr>
            <a:r>
              <a:rPr lang="en-US" dirty="0" err="1"/>
              <a:t>DynamoDB</a:t>
            </a:r>
            <a:r>
              <a:rPr lang="en-US" dirty="0"/>
              <a:t>, </a:t>
            </a:r>
            <a:r>
              <a:rPr lang="en-US" dirty="0" err="1"/>
              <a:t>BigTable</a:t>
            </a:r>
            <a:r>
              <a:rPr lang="en-US" dirty="0"/>
              <a:t>, </a:t>
            </a:r>
            <a:r>
              <a:rPr lang="en-US" dirty="0" err="1"/>
              <a:t>DocumentDB</a:t>
            </a:r>
            <a:endParaRPr lang="en-US" dirty="0"/>
          </a:p>
          <a:p>
            <a:pPr lvl="1">
              <a:buFont typeface="Wingdings" panose="05000000000000000000" pitchFamily="2" charset="2"/>
              <a:buChar char="§"/>
            </a:pPr>
            <a:r>
              <a:rPr lang="en-US" dirty="0"/>
              <a:t>Problem: containers are abstract, DBs have characteristics</a:t>
            </a:r>
          </a:p>
          <a:p>
            <a:pPr lvl="1">
              <a:buFont typeface="Wingdings" panose="05000000000000000000" pitchFamily="2" charset="2"/>
              <a:buChar char="§"/>
            </a:pPr>
            <a:endParaRPr lang="en-US" dirty="0"/>
          </a:p>
          <a:p>
            <a:pPr>
              <a:buFont typeface="Wingdings" panose="05000000000000000000" pitchFamily="2" charset="2"/>
              <a:buChar char="§"/>
            </a:pPr>
            <a:r>
              <a:rPr lang="en-US" dirty="0"/>
              <a:t>Split-deploy </a:t>
            </a:r>
            <a:r>
              <a:rPr lang="mr-IN" dirty="0"/>
              <a:t>–</a:t>
            </a:r>
            <a:r>
              <a:rPr lang="en-US" dirty="0"/>
              <a:t> Container for </a:t>
            </a:r>
            <a:r>
              <a:rPr lang="en-US" dirty="0" err="1"/>
              <a:t>Dev</a:t>
            </a:r>
            <a:r>
              <a:rPr lang="en-US" dirty="0"/>
              <a:t>/Test only</a:t>
            </a:r>
          </a:p>
          <a:p>
            <a:pPr lvl="1">
              <a:buFont typeface="Wingdings" panose="05000000000000000000" pitchFamily="2" charset="2"/>
              <a:buChar char="§"/>
            </a:pPr>
            <a:r>
              <a:rPr lang="en-US" dirty="0"/>
              <a:t>In development, use containers and small systems</a:t>
            </a:r>
          </a:p>
          <a:p>
            <a:pPr lvl="1">
              <a:buFont typeface="Wingdings" panose="05000000000000000000" pitchFamily="2" charset="2"/>
              <a:buChar char="§"/>
            </a:pPr>
            <a:r>
              <a:rPr lang="en-US" dirty="0"/>
              <a:t>In small production, use containers</a:t>
            </a:r>
          </a:p>
          <a:p>
            <a:pPr lvl="1">
              <a:buFont typeface="Wingdings" panose="05000000000000000000" pitchFamily="2" charset="2"/>
              <a:buChar char="§"/>
            </a:pPr>
            <a:r>
              <a:rPr lang="en-US" dirty="0"/>
              <a:t>In big production, </a:t>
            </a:r>
            <a:r>
              <a:rPr lang="en-US" b="1" dirty="0">
                <a:solidFill>
                  <a:schemeClr val="tx1"/>
                </a:solidFill>
              </a:rPr>
              <a:t>build database cluster outside of containers</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a:t>Pattern: don’t containerize the data</a:t>
            </a:r>
          </a:p>
        </p:txBody>
      </p:sp>
    </p:spTree>
    <p:extLst>
      <p:ext uri="{BB962C8B-B14F-4D97-AF65-F5344CB8AC3E}">
        <p14:creationId xmlns:p14="http://schemas.microsoft.com/office/powerpoint/2010/main" val="100632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Body Pages">
  <a:themeElements>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1600" dirty="0">
            <a:solidFill>
              <a:srgbClr val="7F7F7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310730</TotalTime>
  <Words>2539</Words>
  <Application>Microsoft Office PowerPoint</Application>
  <PresentationFormat>On-screen Show (16:9)</PresentationFormat>
  <Paragraphs>574</Paragraphs>
  <Slides>48</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48</vt:i4>
      </vt:variant>
    </vt:vector>
  </HeadingPairs>
  <TitlesOfParts>
    <vt:vector size="62" baseType="lpstr">
      <vt:lpstr>ＭＳ Ｐゴシック</vt:lpstr>
      <vt:lpstr>ＭＳ Ｐゴシック</vt:lpstr>
      <vt:lpstr>American Typewriter</vt:lpstr>
      <vt:lpstr>Arial</vt:lpstr>
      <vt:lpstr>Arial Italic</vt:lpstr>
      <vt:lpstr>Arial Narrow</vt:lpstr>
      <vt:lpstr>Calibri</vt:lpstr>
      <vt:lpstr>Castellar</vt:lpstr>
      <vt:lpstr>Lato</vt:lpstr>
      <vt:lpstr>Lucida Grande</vt:lpstr>
      <vt:lpstr>Trebuchet MS</vt:lpstr>
      <vt:lpstr>Wingdings</vt:lpstr>
      <vt:lpstr>Body Pages</vt:lpstr>
      <vt:lpstr>Custom Design</vt:lpstr>
      <vt:lpstr>PowerPoint Presentation</vt:lpstr>
      <vt:lpstr>Conclusion</vt:lpstr>
      <vt:lpstr>Existing Deployment Models Are Broken</vt:lpstr>
      <vt:lpstr>Lets talk about…</vt:lpstr>
      <vt:lpstr>“Stateless” architecture means no state in the container</vt:lpstr>
      <vt:lpstr>Fast Data Layer - “One Hop” for Containers</vt:lpstr>
      <vt:lpstr>PowerPoint Presentation</vt:lpstr>
      <vt:lpstr>How should we think about containers and data ?</vt:lpstr>
      <vt:lpstr>Pattern: don’t containerize the data</vt:lpstr>
      <vt:lpstr>Containerize data anyway : Two options</vt:lpstr>
      <vt:lpstr>Ephemeral and PersistentVolume pattern</vt:lpstr>
      <vt:lpstr>Persistent local attach ( and Docker )</vt:lpstr>
      <vt:lpstr>PowerPoint Presentation</vt:lpstr>
      <vt:lpstr>What is Aerospike ?</vt:lpstr>
      <vt:lpstr>Performance</vt:lpstr>
      <vt:lpstr>Scale</vt:lpstr>
      <vt:lpstr>Nielsen Online Machine Learning</vt:lpstr>
      <vt:lpstr>Aerospike and Machine Learning</vt:lpstr>
      <vt:lpstr>Financial Services – Intraday Risk System for Real Time Trading</vt:lpstr>
      <vt:lpstr>Fraud Prevention – Beyond the Rules Engine</vt:lpstr>
      <vt:lpstr>Telco – Real-Time Billing and Charging Systems</vt:lpstr>
      <vt:lpstr>Inmobi – 40T at the edge</vt:lpstr>
      <vt:lpstr>PowerPoint Presentation</vt:lpstr>
      <vt:lpstr>PowerPoint Presentation</vt:lpstr>
      <vt:lpstr>PowerPoint Presentation</vt:lpstr>
      <vt:lpstr>Container Mission – Reduce Complexity</vt:lpstr>
      <vt:lpstr>What do Containers provide?</vt:lpstr>
      <vt:lpstr>Docker Landscape in Pictures</vt:lpstr>
      <vt:lpstr>PowerPoint Presentation</vt:lpstr>
      <vt:lpstr>Database Requirements</vt:lpstr>
      <vt:lpstr>Example: Aerospike and Containers</vt:lpstr>
      <vt:lpstr>Storage: Inside or outside the container?</vt:lpstr>
      <vt:lpstr>Storage: Data Container?</vt:lpstr>
      <vt:lpstr>Clustering</vt:lpstr>
      <vt:lpstr>PowerPoint Presentation</vt:lpstr>
      <vt:lpstr>Development through to Production</vt:lpstr>
      <vt:lpstr>Demo &amp; Code Repo</vt:lpstr>
      <vt:lpstr>But now it’s better!</vt:lpstr>
      <vt:lpstr>Step 1: Lets build an App!</vt:lpstr>
      <vt:lpstr>Scale in Production</vt:lpstr>
      <vt:lpstr>Docker Networking</vt:lpstr>
      <vt:lpstr>Secrets</vt:lpstr>
      <vt:lpstr>Service Definitions</vt:lpstr>
      <vt:lpstr>Meshworker service</vt:lpstr>
      <vt:lpstr>Scaling</vt:lpstr>
      <vt:lpstr>PowerPoint Presentation</vt:lpstr>
      <vt:lpstr>Summary</vt:lpstr>
      <vt:lpstr>Thanks and Q&amp;A</vt:lpstr>
    </vt:vector>
  </TitlesOfParts>
  <Company>Nyquist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Nyquist</dc:creator>
  <cp:lastModifiedBy>brian bulkowski</cp:lastModifiedBy>
  <cp:revision>6661</cp:revision>
  <cp:lastPrinted>2015-06-18T21:12:48Z</cp:lastPrinted>
  <dcterms:created xsi:type="dcterms:W3CDTF">2015-10-12T18:22:49Z</dcterms:created>
  <dcterms:modified xsi:type="dcterms:W3CDTF">2017-11-15T22:23:46Z</dcterms:modified>
</cp:coreProperties>
</file>