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59"/>
  </p:notesMasterIdLst>
  <p:handoutMasterIdLst>
    <p:handoutMasterId r:id="rId60"/>
  </p:handoutMasterIdLst>
  <p:sldIdLst>
    <p:sldId id="256" r:id="rId2"/>
    <p:sldId id="264" r:id="rId3"/>
    <p:sldId id="304" r:id="rId4"/>
    <p:sldId id="331" r:id="rId5"/>
    <p:sldId id="305" r:id="rId6"/>
    <p:sldId id="361" r:id="rId7"/>
    <p:sldId id="306" r:id="rId8"/>
    <p:sldId id="321" r:id="rId9"/>
    <p:sldId id="322" r:id="rId10"/>
    <p:sldId id="329" r:id="rId11"/>
    <p:sldId id="313" r:id="rId12"/>
    <p:sldId id="314" r:id="rId13"/>
    <p:sldId id="315" r:id="rId14"/>
    <p:sldId id="316" r:id="rId15"/>
    <p:sldId id="330" r:id="rId16"/>
    <p:sldId id="317" r:id="rId17"/>
    <p:sldId id="318" r:id="rId18"/>
    <p:sldId id="320" r:id="rId19"/>
    <p:sldId id="323" r:id="rId20"/>
    <p:sldId id="324" r:id="rId21"/>
    <p:sldId id="326" r:id="rId22"/>
    <p:sldId id="332" r:id="rId23"/>
    <p:sldId id="333" r:id="rId24"/>
    <p:sldId id="334" r:id="rId25"/>
    <p:sldId id="349" r:id="rId26"/>
    <p:sldId id="335" r:id="rId27"/>
    <p:sldId id="336" r:id="rId28"/>
    <p:sldId id="337" r:id="rId29"/>
    <p:sldId id="338" r:id="rId30"/>
    <p:sldId id="340" r:id="rId31"/>
    <p:sldId id="363" r:id="rId32"/>
    <p:sldId id="339" r:id="rId33"/>
    <p:sldId id="341" r:id="rId34"/>
    <p:sldId id="375" r:id="rId35"/>
    <p:sldId id="376" r:id="rId36"/>
    <p:sldId id="377" r:id="rId37"/>
    <p:sldId id="382" r:id="rId38"/>
    <p:sldId id="378" r:id="rId39"/>
    <p:sldId id="380" r:id="rId40"/>
    <p:sldId id="381" r:id="rId41"/>
    <p:sldId id="342" r:id="rId42"/>
    <p:sldId id="343" r:id="rId43"/>
    <p:sldId id="344" r:id="rId44"/>
    <p:sldId id="362" r:id="rId45"/>
    <p:sldId id="345" r:id="rId46"/>
    <p:sldId id="346" r:id="rId47"/>
    <p:sldId id="350" r:id="rId48"/>
    <p:sldId id="356" r:id="rId49"/>
    <p:sldId id="351" r:id="rId50"/>
    <p:sldId id="352" r:id="rId51"/>
    <p:sldId id="384" r:id="rId52"/>
    <p:sldId id="385" r:id="rId53"/>
    <p:sldId id="353" r:id="rId54"/>
    <p:sldId id="312" r:id="rId55"/>
    <p:sldId id="383" r:id="rId56"/>
    <p:sldId id="355" r:id="rId57"/>
    <p:sldId id="358" r:id="rId5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9FE6FF"/>
    <a:srgbClr val="0000E1"/>
    <a:srgbClr val="D5D5FE"/>
    <a:srgbClr val="66FF66"/>
    <a:srgbClr val="00FF00"/>
    <a:srgbClr val="66FFFF"/>
    <a:srgbClr val="485580"/>
    <a:srgbClr val="FFFFFF"/>
    <a:srgbClr val="800000"/>
    <a:srgbClr val="92FF6E"/>
  </p:clrMru>
</p:presentationPr>
</file>

<file path=ppt/tableStyles.xml><?xml version="1.0" encoding="utf-8"?>
<a:tblStyleLst xmlns:a="http://schemas.openxmlformats.org/drawingml/2006/main" def="{5C22544A-7EE6-4342-B048-85BDC9FD1C3A}"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347" autoAdjust="0"/>
    <p:restoredTop sz="85733" autoAdjust="0"/>
  </p:normalViewPr>
  <p:slideViewPr>
    <p:cSldViewPr>
      <p:cViewPr varScale="1">
        <p:scale>
          <a:sx n="53" d="100"/>
          <a:sy n="53" d="100"/>
        </p:scale>
        <p:origin x="-94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25" d="100"/>
          <a:sy n="125" d="100"/>
        </p:scale>
        <p:origin x="-3064" y="-112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 smtClean="0">
                <a:latin typeface="Times" pitchFamily="3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 smtClean="0">
                <a:latin typeface="Times" pitchFamily="3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 smtClean="0">
                <a:latin typeface="Times" pitchFamily="3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 smtClean="0">
                <a:latin typeface="Times" pitchFamily="32" charset="0"/>
              </a:defRPr>
            </a:lvl1pPr>
          </a:lstStyle>
          <a:p>
            <a:pPr>
              <a:defRPr/>
            </a:pPr>
            <a:fld id="{3E0D6BAD-891E-4BE1-A049-450FEFA8AC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 smtClean="0">
                <a:latin typeface="Times" pitchFamily="3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 smtClean="0">
                <a:latin typeface="Times" pitchFamily="3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0" y="4560570"/>
            <a:ext cx="536448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 smtClean="0">
                <a:latin typeface="Times" pitchFamily="3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 smtClean="0">
                <a:latin typeface="Times" pitchFamily="32" charset="0"/>
              </a:defRPr>
            </a:lvl1pPr>
          </a:lstStyle>
          <a:p>
            <a:pPr>
              <a:defRPr/>
            </a:pPr>
            <a:fld id="{BADE891E-B140-49FF-8C79-8133947D59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ED2CD5-0810-4E9B-B51C-33683A7EF438}" type="slidenum">
              <a:rPr lang="en-US">
                <a:latin typeface="Times" pitchFamily="18" charset="0"/>
              </a:rPr>
              <a:pPr/>
              <a:t>1</a:t>
            </a:fld>
            <a:endParaRPr lang="en-US">
              <a:latin typeface="Times" pitchFamily="18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Non invasive – </a:t>
            </a:r>
          </a:p>
          <a:p>
            <a:endParaRPr lang="en-US" dirty="0" smtClean="0"/>
          </a:p>
          <a:p>
            <a:r>
              <a:rPr lang="en-US" dirty="0" smtClean="0"/>
              <a:t>&lt;button content={</a:t>
            </a:r>
            <a:r>
              <a:rPr lang="en-US" dirty="0" err="1" smtClean="0"/>
              <a:t>spel</a:t>
            </a:r>
            <a:r>
              <a:rPr lang="en-US" dirty="0" smtClean="0"/>
              <a:t>:@</a:t>
            </a:r>
            <a:r>
              <a:rPr lang="en-US" dirty="0" err="1" smtClean="0"/>
              <a:t>ObjectName.GetMessage</a:t>
            </a:r>
            <a:r>
              <a:rPr lang="en-US" dirty="0" smtClean="0"/>
              <a:t>()}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E891E-B140-49FF-8C79-8133947D591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Also constructor-</a:t>
            </a:r>
            <a:r>
              <a:rPr lang="en-US" dirty="0" err="1" smtClean="0"/>
              <a:t>arg</a:t>
            </a:r>
            <a:r>
              <a:rPr lang="en-US" dirty="0" smtClean="0"/>
              <a:t> by index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E891E-B140-49FF-8C79-8133947D591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 mix and match constructor and property injection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E891E-B140-49FF-8C79-8133947D591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A4CFC8-A7E3-40FE-94FF-EC8696D00E1B}" type="slidenum">
              <a:rPr lang="en-US">
                <a:latin typeface="Times" pitchFamily="18" charset="0"/>
              </a:rPr>
              <a:pPr/>
              <a:t>22</a:t>
            </a:fld>
            <a:endParaRPr lang="en-US">
              <a:latin typeface="Times" pitchFamily="18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Master pages for 1.1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E891E-B140-49FF-8C79-8133947D591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MembershipProviderAdapter</a:t>
            </a:r>
            <a:endParaRPr lang="en-US" dirty="0" smtClean="0"/>
          </a:p>
          <a:p>
            <a:r>
              <a:rPr lang="en-US" dirty="0" err="1" smtClean="0"/>
              <a:t>ProfileProviderAdapter</a:t>
            </a:r>
            <a:endParaRPr lang="en-US" dirty="0" smtClean="0"/>
          </a:p>
          <a:p>
            <a:r>
              <a:rPr lang="en-US" dirty="0" err="1" smtClean="0"/>
              <a:t>RoleProviderAdapter</a:t>
            </a:r>
            <a:endParaRPr lang="en-US" dirty="0" smtClean="0"/>
          </a:p>
          <a:p>
            <a:r>
              <a:rPr lang="en-US" dirty="0" err="1" smtClean="0"/>
              <a:t>SiteMapProviderAdapter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E891E-B140-49FF-8C79-8133947D591E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A4CFC8-A7E3-40FE-94FF-EC8696D00E1B}" type="slidenum">
              <a:rPr lang="en-US">
                <a:latin typeface="Times" pitchFamily="18" charset="0"/>
              </a:rPr>
              <a:pPr/>
              <a:t>32</a:t>
            </a:fld>
            <a:endParaRPr lang="en-US">
              <a:latin typeface="Times" pitchFamily="18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 sure to mention error code issues.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E891E-B140-49FF-8C79-8133947D591E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0E11D7-39FE-43BF-99AE-A90E4DDB2D55}" type="slidenum">
              <a:rPr lang="en-US" smtClean="0">
                <a:latin typeface="Arial" pitchFamily="34" charset="0"/>
              </a:rPr>
              <a:pPr/>
              <a:t>35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584F0B-C30E-41A4-B52E-99DF5E2BD67B}" type="slidenum">
              <a:rPr lang="en-US" smtClean="0">
                <a:latin typeface="Arial" pitchFamily="34" charset="0"/>
              </a:rPr>
              <a:pPr/>
              <a:t>36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A4CFC8-A7E3-40FE-94FF-EC8696D00E1B}" type="slidenum">
              <a:rPr lang="en-US">
                <a:latin typeface="Times" pitchFamily="18" charset="0"/>
              </a:rPr>
              <a:pPr/>
              <a:t>2</a:t>
            </a:fld>
            <a:endParaRPr lang="en-US">
              <a:latin typeface="Times" pitchFamily="18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D29B26-D1AD-4581-A388-72939F993E86}" type="slidenum">
              <a:rPr lang="en-US" smtClean="0">
                <a:latin typeface="Arial" pitchFamily="34" charset="0"/>
              </a:rPr>
              <a:pPr/>
              <a:t>37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1" defTabSz="966612">
              <a:defRPr/>
            </a:pPr>
            <a:r>
              <a:rPr lang="en-US" dirty="0" smtClean="0"/>
              <a:t>You write only what you need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E891E-B140-49FF-8C79-8133947D591E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E891E-B140-49FF-8C79-8133947D591E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E891E-B140-49FF-8C79-8133947D591E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2" defTabSz="966612">
              <a:defRPr/>
            </a:pPr>
            <a:r>
              <a:rPr lang="en-US" dirty="0" smtClean="0"/>
              <a:t>Ado.net - </a:t>
            </a:r>
            <a:r>
              <a:rPr lang="en-US" b="1" dirty="0" err="1" smtClean="0">
                <a:solidFill>
                  <a:srgbClr val="339933"/>
                </a:solidFill>
              </a:rPr>
              <a:t>Transaction.Begin</a:t>
            </a:r>
            <a:r>
              <a:rPr lang="en-US" b="1" dirty="0" smtClean="0">
                <a:solidFill>
                  <a:srgbClr val="339933"/>
                </a:solidFill>
              </a:rPr>
              <a:t>(), Commit(), Rollback()</a:t>
            </a:r>
          </a:p>
          <a:p>
            <a:pPr marL="0" lvl="2" defTabSz="966612">
              <a:defRPr/>
            </a:pPr>
            <a:r>
              <a:rPr lang="en-US" sz="1300" b="1" dirty="0" err="1" smtClean="0">
                <a:solidFill>
                  <a:srgbClr val="339933"/>
                </a:solidFill>
              </a:rPr>
              <a:t>EnterpriseServices</a:t>
            </a:r>
            <a:r>
              <a:rPr lang="en-US" sz="1300" b="1" dirty="0" smtClean="0">
                <a:solidFill>
                  <a:srgbClr val="339933"/>
                </a:solidFill>
              </a:rPr>
              <a:t>: </a:t>
            </a:r>
            <a:r>
              <a:rPr lang="en-US" sz="1300" b="1" dirty="0" err="1" smtClean="0">
                <a:solidFill>
                  <a:srgbClr val="339933"/>
                </a:solidFill>
              </a:rPr>
              <a:t>ServiceDomain.Enter</a:t>
            </a:r>
            <a:r>
              <a:rPr lang="en-US" sz="1300" b="1" dirty="0" smtClean="0">
                <a:solidFill>
                  <a:srgbClr val="339933"/>
                </a:solidFill>
              </a:rPr>
              <a:t>(), Leave; </a:t>
            </a:r>
            <a:r>
              <a:rPr lang="en-US" sz="1300" b="1" dirty="0" err="1" smtClean="0">
                <a:solidFill>
                  <a:srgbClr val="339933"/>
                </a:solidFill>
              </a:rPr>
              <a:t>ContextUtil.SetAbort</a:t>
            </a:r>
            <a:r>
              <a:rPr lang="en-US" sz="1300" b="1" dirty="0" smtClean="0">
                <a:solidFill>
                  <a:srgbClr val="339933"/>
                </a:solidFill>
              </a:rPr>
              <a:t>()</a:t>
            </a:r>
          </a:p>
          <a:p>
            <a:pPr marL="0" lvl="2" defTabSz="966612">
              <a:defRPr/>
            </a:pPr>
            <a:endParaRPr lang="en-US" sz="1300" b="1" dirty="0" smtClean="0">
              <a:solidFill>
                <a:srgbClr val="339933"/>
              </a:solidFill>
            </a:endParaRPr>
          </a:p>
          <a:p>
            <a:pPr marL="0" lvl="2" defTabSz="966612">
              <a:defRPr/>
            </a:pPr>
            <a:r>
              <a:rPr lang="en-US" sz="1300" b="1" dirty="0" err="1" smtClean="0">
                <a:solidFill>
                  <a:srgbClr val="339933"/>
                </a:solidFill>
              </a:rPr>
              <a:t>System.Transactions</a:t>
            </a:r>
            <a:r>
              <a:rPr lang="en-US" sz="1300" b="1" dirty="0" smtClean="0">
                <a:solidFill>
                  <a:srgbClr val="339933"/>
                </a:solidFill>
              </a:rPr>
              <a:t>: new </a:t>
            </a:r>
            <a:r>
              <a:rPr lang="en-US" sz="1300" b="1" dirty="0" err="1" smtClean="0">
                <a:solidFill>
                  <a:srgbClr val="339933"/>
                </a:solidFill>
              </a:rPr>
              <a:t>TransactionScope</a:t>
            </a:r>
            <a:r>
              <a:rPr lang="en-US" sz="1300" b="1" dirty="0" smtClean="0">
                <a:solidFill>
                  <a:srgbClr val="339933"/>
                </a:solidFill>
              </a:rPr>
              <a:t>();  Dispose(), </a:t>
            </a:r>
            <a:r>
              <a:rPr lang="en-US" sz="1300" b="1" dirty="0" err="1" smtClean="0">
                <a:solidFill>
                  <a:srgbClr val="339933"/>
                </a:solidFill>
              </a:rPr>
              <a:t>Transaction.Current.Rollback</a:t>
            </a:r>
            <a:r>
              <a:rPr lang="en-US" sz="1300" b="1" dirty="0" smtClean="0">
                <a:solidFill>
                  <a:srgbClr val="339933"/>
                </a:solidFill>
              </a:rPr>
              <a:t>()</a:t>
            </a:r>
          </a:p>
          <a:p>
            <a:pPr marL="0" lvl="2" defTabSz="966612">
              <a:defRPr/>
            </a:pPr>
            <a:endParaRPr lang="en-US" sz="1300" b="1" dirty="0" smtClean="0">
              <a:solidFill>
                <a:srgbClr val="339933"/>
              </a:solidFill>
            </a:endParaRPr>
          </a:p>
          <a:p>
            <a:pPr marL="0" lvl="2" defTabSz="966612">
              <a:defRPr/>
            </a:pPr>
            <a:endParaRPr lang="en-US" sz="1300" b="1" dirty="0" smtClean="0">
              <a:solidFill>
                <a:srgbClr val="339933"/>
              </a:solidFill>
            </a:endParaRPr>
          </a:p>
          <a:p>
            <a:pPr marL="0" lvl="2" defTabSz="966612">
              <a:defRPr/>
            </a:pPr>
            <a:endParaRPr lang="en-US" b="1" dirty="0" smtClean="0">
              <a:solidFill>
                <a:srgbClr val="339933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E891E-B140-49FF-8C79-8133947D591E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E891E-B140-49FF-8C79-8133947D591E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A4CFC8-A7E3-40FE-94FF-EC8696D00E1B}" type="slidenum">
              <a:rPr lang="en-US">
                <a:latin typeface="Times" pitchFamily="18" charset="0"/>
              </a:rPr>
              <a:pPr/>
              <a:t>48</a:t>
            </a:fld>
            <a:endParaRPr lang="en-US">
              <a:latin typeface="Times" pitchFamily="18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1" defTabSz="966612">
              <a:defRPr/>
            </a:pPr>
            <a:r>
              <a:rPr lang="en-US" dirty="0" smtClean="0"/>
              <a:t>Mercado Electronic: Case study, Conversion from ASP/COM  to .NET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E891E-B140-49FF-8C79-8133947D591E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1.0, 1.1, 2.0 versions</a:t>
            </a:r>
            <a:r>
              <a:rPr lang="en-US" baseline="0" dirty="0" smtClean="0"/>
              <a:t> of .NET</a:t>
            </a:r>
          </a:p>
          <a:p>
            <a:endParaRPr lang="en-US" dirty="0" smtClean="0"/>
          </a:p>
          <a:p>
            <a:pPr marL="0" lvl="1" defTabSz="966612">
              <a:defRPr/>
            </a:pPr>
            <a:r>
              <a:rPr lang="en-US" dirty="0" smtClean="0"/>
              <a:t>Provides overall structure</a:t>
            </a:r>
          </a:p>
          <a:p>
            <a:endParaRPr lang="en-US" dirty="0" smtClean="0"/>
          </a:p>
          <a:p>
            <a:r>
              <a:rPr lang="en-US" dirty="0" smtClean="0"/>
              <a:t>Itch – there has to be a better way.</a:t>
            </a:r>
          </a:p>
          <a:p>
            <a:endParaRPr lang="en-US" dirty="0" smtClean="0"/>
          </a:p>
          <a:p>
            <a:r>
              <a:rPr lang="en-US" dirty="0" smtClean="0"/>
              <a:t>Not a blind port of Spring</a:t>
            </a:r>
            <a:r>
              <a:rPr lang="en-US" baseline="0" dirty="0" smtClean="0"/>
              <a:t> (Java).  .NET developers should feel ‘right at home’</a:t>
            </a:r>
          </a:p>
          <a:p>
            <a:endParaRPr lang="en-US" baseline="0" dirty="0" smtClean="0"/>
          </a:p>
          <a:p>
            <a:r>
              <a:rPr lang="en-US" baseline="0" dirty="0" smtClean="0"/>
              <a:t>However, still close enough so that one can easily ‘port’ new features from Java to .NET version and vice versa.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E891E-B140-49FF-8C79-8133947D591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66612">
              <a:defRPr/>
            </a:pPr>
            <a:r>
              <a:rPr lang="en-US" dirty="0" smtClean="0"/>
              <a:t>Provide comprehensive infrastructural support for developing Enterprise Java™ applications</a:t>
            </a:r>
          </a:p>
          <a:p>
            <a:endParaRPr lang="en-US" dirty="0" smtClean="0"/>
          </a:p>
          <a:p>
            <a:pPr marL="0" lvl="1" defTabSz="966612">
              <a:defRPr/>
            </a:pPr>
            <a:r>
              <a:rPr lang="en-US" baseline="0" dirty="0" smtClean="0"/>
              <a:t>         </a:t>
            </a:r>
            <a:r>
              <a:rPr lang="en-US" dirty="0" smtClean="0"/>
              <a:t>So you can focus on solving the domain problem</a:t>
            </a:r>
          </a:p>
          <a:p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sz="2500" dirty="0" smtClean="0"/>
              <a:t>Consistent programming model across different technologies within the stack</a:t>
            </a:r>
          </a:p>
          <a:p>
            <a:pPr lvl="1">
              <a:lnSpc>
                <a:spcPct val="90000"/>
              </a:lnSpc>
            </a:pPr>
            <a:r>
              <a:rPr lang="en-US" sz="2500" dirty="0" smtClean="0"/>
              <a:t>Expands on base APIs/technologies that are deep.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E891E-B140-49FF-8C79-8133947D591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1" defTabSz="966612">
              <a:defRPr/>
            </a:pPr>
            <a:r>
              <a:rPr lang="en-US" sz="1300" dirty="0" smtClean="0"/>
              <a:t>Architectural Layers: Presentation to service, Service to data access</a:t>
            </a:r>
          </a:p>
          <a:p>
            <a:pPr marL="0" lvl="1" defTabSz="966612">
              <a:defRPr/>
            </a:pPr>
            <a:r>
              <a:rPr lang="en-US" sz="1300" dirty="0" smtClean="0"/>
              <a:t>Interface with Implementation : Strategy design pattern</a:t>
            </a:r>
          </a:p>
          <a:p>
            <a:pPr marL="0" lvl="1" defTabSz="966612">
              <a:defRPr/>
            </a:pPr>
            <a:endParaRPr lang="en-US" sz="1300" dirty="0" smtClean="0"/>
          </a:p>
          <a:p>
            <a:pPr marL="0" lvl="1" defTabSz="966612"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E891E-B140-49FF-8C79-8133947D591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Highlight the idea of separation</a:t>
            </a:r>
            <a:r>
              <a:rPr lang="en-US" baseline="0" dirty="0" smtClean="0"/>
              <a:t> of concerns…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E891E-B140-49FF-8C79-8133947D591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Motivational</a:t>
            </a:r>
            <a:r>
              <a:rPr lang="en-US" baseline="0" dirty="0" smtClean="0"/>
              <a:t> question – how to test this – how to get an alternate implementation that doesn’t hit the database….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E891E-B140-49FF-8C79-8133947D591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Separation of concerns</a:t>
            </a:r>
            <a:r>
              <a:rPr lang="en-US" baseline="0" dirty="0" smtClean="0"/>
              <a:t> – this class now focuses on 3 things – gets collaborators, </a:t>
            </a:r>
            <a:r>
              <a:rPr lang="en-US" baseline="0" dirty="0" err="1" smtClean="0"/>
              <a:t>inits</a:t>
            </a:r>
            <a:r>
              <a:rPr lang="en-US" baseline="0" dirty="0" smtClean="0"/>
              <a:t> itself, and lastly does the business logic.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E891E-B140-49FF-8C79-8133947D591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Separation of concerns.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E891E-B140-49FF-8C79-8133947D591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143000"/>
          </a:xfrm>
        </p:spPr>
        <p:txBody>
          <a:bodyPr anchor="ctr"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2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629400"/>
            <a:ext cx="6781800" cy="228600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Copyright 2004-2007, Interface21. Copying, publishing, or distributing without expressed written permission is prohibited.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1943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5676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6858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2400" y="64008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Text Box 5"/>
          <p:cNvSpPr txBox="1">
            <a:spLocks noChangeArrowheads="1"/>
          </p:cNvSpPr>
          <p:nvPr userDrawn="1"/>
        </p:nvSpPr>
        <p:spPr bwMode="auto">
          <a:xfrm>
            <a:off x="7391400" y="6477000"/>
            <a:ext cx="4572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fld id="{4B60A383-BC72-43C7-92CD-4D36EC280ADE}" type="slidenum">
              <a:rPr lang="en-US" sz="800">
                <a:latin typeface="Verdana" pitchFamily="32" charset="0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en-US" sz="800">
              <a:latin typeface="Verdana" pitchFamily="3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3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3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3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32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3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3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3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3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42753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CC52B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hyperlink" Target="mailto:mpollack@interface21.com" TargetMode="External"/><Relationship Id="rId2" Type="http://schemas.openxmlformats.org/officeDocument/2006/relationships/hyperlink" Target="http://www.springframework.net/" TargetMode="Externa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2004-2007, Interface21. Copying, publishing, or distributing without expressed written permission is prohibited.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Introduction to Spring .NET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Mark Pollack, Interface21</a:t>
            </a:r>
          </a:p>
          <a:p>
            <a:pPr eaLnBrk="1" hangingPunct="1"/>
            <a:r>
              <a:rPr lang="en-US" dirty="0" smtClean="0"/>
              <a:t>Founder &amp; Co-Lead Spring .NET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road to Dependency Injection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objects find their collaborators and why does it matter?</a:t>
            </a:r>
          </a:p>
          <a:p>
            <a:pPr lvl="1"/>
            <a:r>
              <a:rPr lang="en-US" dirty="0" smtClean="0"/>
              <a:t>Important to build in accommodation for points of variation</a:t>
            </a:r>
          </a:p>
          <a:p>
            <a:pPr lvl="2"/>
            <a:r>
              <a:rPr lang="en-US" sz="1800" dirty="0" smtClean="0"/>
              <a:t>Architectural Layers</a:t>
            </a:r>
          </a:p>
          <a:p>
            <a:pPr lvl="2"/>
            <a:r>
              <a:rPr lang="en-US" sz="1800" dirty="0" smtClean="0"/>
              <a:t>Strategy Pattern</a:t>
            </a:r>
          </a:p>
          <a:p>
            <a:pPr lvl="1"/>
            <a:r>
              <a:rPr lang="en-US" dirty="0" smtClean="0"/>
              <a:t>Less re-engineering over time, increase testability</a:t>
            </a:r>
          </a:p>
          <a:p>
            <a:r>
              <a:rPr lang="en-US" dirty="0" smtClean="0"/>
              <a:t>Traditional approach</a:t>
            </a:r>
          </a:p>
          <a:p>
            <a:pPr lvl="1"/>
            <a:r>
              <a:rPr lang="en-US" dirty="0" smtClean="0"/>
              <a:t>Object ‘pulls in’ collaborators</a:t>
            </a:r>
          </a:p>
          <a:p>
            <a:r>
              <a:rPr lang="en-US" dirty="0" smtClean="0"/>
              <a:t>Inversion of Control approach</a:t>
            </a:r>
          </a:p>
          <a:p>
            <a:pPr lvl="1"/>
            <a:r>
              <a:rPr lang="en-US" dirty="0" smtClean="0"/>
              <a:t>Framework calls into object to set collaborators</a:t>
            </a:r>
          </a:p>
          <a:p>
            <a:pPr lvl="1"/>
            <a:r>
              <a:rPr lang="en-US" dirty="0" smtClean="0"/>
              <a:t>Dependency Injection calls into standard object signatures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approach (1)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 bwMode="blackWhite">
          <a:xfrm>
            <a:off x="368299" y="1332921"/>
            <a:ext cx="8407401" cy="4077280"/>
          </a:xfrm>
          <a:prstGeom prst="roundRect">
            <a:avLst>
              <a:gd name="adj" fmla="val 7234"/>
            </a:avLst>
          </a:prstGeom>
          <a:gradFill>
            <a:gsLst>
              <a:gs pos="0">
                <a:schemeClr val="bg1">
                  <a:alpha val="58000"/>
                </a:schemeClr>
              </a:gs>
              <a:gs pos="100000">
                <a:schemeClr val="bg1">
                  <a:alpha val="26000"/>
                </a:schemeClr>
              </a:gs>
            </a:gsLst>
            <a:lin ang="16200000" scaled="0"/>
          </a:gradFill>
          <a:ln>
            <a:solidFill>
              <a:srgbClr val="27728D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68349" y="1371600"/>
            <a:ext cx="7689851" cy="43760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39451" marR="0" lvl="1" indent="-362451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public class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SimpleBankService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: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IBankService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</a:p>
          <a:p>
            <a:pPr marL="739451" marR="0" lvl="1" indent="-362451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</a:p>
          <a:p>
            <a:pPr marL="739451" marR="0" lvl="1" indent="-362451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private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IAccountDao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accountDao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</a:p>
          <a:p>
            <a:pPr marL="739451" marR="0" lvl="1" indent="-362451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  <a:p>
            <a:pPr marL="739451" marR="0" lvl="1" indent="-362451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public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SimpleBankService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()</a:t>
            </a:r>
          </a:p>
          <a:p>
            <a:pPr marL="739451" marR="0" lvl="1" indent="-362451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{</a:t>
            </a:r>
          </a:p>
          <a:p>
            <a:pPr marL="739451" marR="0" lvl="1" indent="-362451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accountDao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= new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AccountDao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();</a:t>
            </a:r>
          </a:p>
          <a:p>
            <a:pPr marL="739451" marR="0" lvl="1" indent="-362451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}</a:t>
            </a:r>
          </a:p>
          <a:p>
            <a:pPr marL="739451" marR="0" lvl="1" indent="-362451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</a:t>
            </a:r>
          </a:p>
          <a:p>
            <a:pPr marL="739451" marR="0" lvl="1" indent="-362451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business methods follow …</a:t>
            </a:r>
          </a:p>
          <a:p>
            <a:pPr marL="739451" marR="0" lvl="1" indent="-362451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</a:t>
            </a:r>
          </a:p>
          <a:p>
            <a:pPr marL="384939" marR="0" lvl="0" indent="-384939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sp>
        <p:nvSpPr>
          <p:cNvPr id="6" name="Oval 5"/>
          <p:cNvSpPr/>
          <p:nvPr/>
        </p:nvSpPr>
        <p:spPr bwMode="blackGray">
          <a:xfrm>
            <a:off x="4154157" y="3336458"/>
            <a:ext cx="2944913" cy="778342"/>
          </a:xfrm>
          <a:prstGeom prst="ellipse">
            <a:avLst/>
          </a:prstGeom>
          <a:noFill/>
          <a:ln w="53975">
            <a:solidFill>
              <a:schemeClr val="accent2"/>
            </a:solidFill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Traditional Approach (2)</a:t>
            </a:r>
            <a:endParaRPr lang="en-US" sz="3200" dirty="0"/>
          </a:p>
        </p:txBody>
      </p:sp>
      <p:sp>
        <p:nvSpPr>
          <p:cNvPr id="9" name="Rounded Rectangle 8"/>
          <p:cNvSpPr/>
          <p:nvPr/>
        </p:nvSpPr>
        <p:spPr bwMode="blackWhite">
          <a:xfrm>
            <a:off x="368299" y="1324599"/>
            <a:ext cx="8407401" cy="4923801"/>
          </a:xfrm>
          <a:prstGeom prst="roundRect">
            <a:avLst>
              <a:gd name="adj" fmla="val 7234"/>
            </a:avLst>
          </a:prstGeom>
          <a:gradFill>
            <a:gsLst>
              <a:gs pos="0">
                <a:schemeClr val="bg1">
                  <a:alpha val="58000"/>
                </a:schemeClr>
              </a:gs>
              <a:gs pos="100000">
                <a:schemeClr val="bg1">
                  <a:alpha val="26000"/>
                </a:schemeClr>
              </a:gs>
            </a:gsLst>
            <a:lin ang="16200000" scaled="0"/>
          </a:gradFill>
          <a:ln>
            <a:solidFill>
              <a:srgbClr val="27728D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39749" y="1295400"/>
            <a:ext cx="7689851" cy="5411738"/>
          </a:xfrm>
          <a:prstGeom prst="rect">
            <a:avLst/>
          </a:prstGeom>
        </p:spPr>
        <p:txBody>
          <a:bodyPr/>
          <a:lstStyle/>
          <a:p>
            <a:pPr marL="742950" lvl="1" indent="-285750">
              <a:spcBef>
                <a:spcPct val="20000"/>
              </a:spcBef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public class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SimpleBankService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: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IBankService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742950" lvl="1" indent="-285750">
              <a:spcBef>
                <a:spcPct val="20000"/>
              </a:spcBef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742950" lvl="1" indent="-285750">
              <a:spcBef>
                <a:spcPct val="20000"/>
              </a:spcBef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private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IAccountDao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accountDao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742950" lvl="1" indent="-285750">
              <a:spcBef>
                <a:spcPct val="20000"/>
              </a:spcBef>
            </a:pP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L="742950" lvl="1" indent="-285750">
              <a:spcBef>
                <a:spcPct val="20000"/>
              </a:spcBef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public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SimpleBankService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742950" lvl="1" indent="-285750">
              <a:spcBef>
                <a:spcPct val="20000"/>
              </a:spcBef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742950" lvl="1" indent="-285750">
              <a:spcBef>
                <a:spcPct val="20000"/>
              </a:spcBef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 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accountDao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=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AcctDaoFactory.Create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742950" lvl="1" indent="-285750">
              <a:spcBef>
                <a:spcPct val="20000"/>
              </a:spcBef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742950" lvl="1" indent="-285750">
              <a:spcBef>
                <a:spcPct val="20000"/>
              </a:spcBef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 marL="742950" lvl="1" indent="-285750">
              <a:spcBef>
                <a:spcPct val="20000"/>
              </a:spcBef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	  public void Initialize()</a:t>
            </a:r>
          </a:p>
          <a:p>
            <a:pPr marL="742950" lvl="1" indent="-285750">
              <a:spcBef>
                <a:spcPct val="20000"/>
              </a:spcBef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	  {</a:t>
            </a:r>
          </a:p>
          <a:p>
            <a:pPr marL="742950" lvl="1" indent="-285750">
              <a:spcBef>
                <a:spcPct val="20000"/>
              </a:spcBef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			// read-in property values </a:t>
            </a:r>
          </a:p>
          <a:p>
            <a:pPr marL="742950" lvl="1" indent="-285750">
              <a:spcBef>
                <a:spcPct val="20000"/>
              </a:spcBef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	  }</a:t>
            </a:r>
          </a:p>
          <a:p>
            <a:pPr marL="742950" lvl="1" indent="-285750">
              <a:spcBef>
                <a:spcPct val="20000"/>
              </a:spcBef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// business methods follow …</a:t>
            </a:r>
          </a:p>
          <a:p>
            <a:pPr marL="742950" lvl="1" indent="-285750">
              <a:spcBef>
                <a:spcPct val="20000"/>
              </a:spcBef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Oval 10"/>
          <p:cNvSpPr/>
          <p:nvPr/>
        </p:nvSpPr>
        <p:spPr bwMode="blackGray">
          <a:xfrm>
            <a:off x="3581400" y="3048000"/>
            <a:ext cx="3937519" cy="745091"/>
          </a:xfrm>
          <a:prstGeom prst="ellipse">
            <a:avLst/>
          </a:prstGeom>
          <a:noFill/>
          <a:ln w="53975">
            <a:solidFill>
              <a:schemeClr val="accent2"/>
            </a:solidFill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Pain Points with Traditional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Difficult to accommodate change</a:t>
            </a:r>
          </a:p>
          <a:p>
            <a:pPr lvl="1"/>
            <a:r>
              <a:rPr lang="en-US" dirty="0" smtClean="0"/>
              <a:t>Tight coupling</a:t>
            </a:r>
          </a:p>
          <a:p>
            <a:pPr lvl="1"/>
            <a:r>
              <a:rPr lang="en-US" dirty="0" smtClean="0"/>
              <a:t>Rolling your own factory leads to busy work, i.e. need to code a factory per product</a:t>
            </a:r>
          </a:p>
          <a:p>
            <a:r>
              <a:rPr lang="en-US" dirty="0" smtClean="0"/>
              <a:t>Limited testability</a:t>
            </a:r>
          </a:p>
          <a:p>
            <a:pPr lvl="1"/>
            <a:r>
              <a:rPr lang="en-US" dirty="0" smtClean="0"/>
              <a:t>Testing imposes accommodating alternate implementations</a:t>
            </a:r>
          </a:p>
          <a:p>
            <a:r>
              <a:rPr lang="en-US" dirty="0" smtClean="0"/>
              <a:t>Code noise</a:t>
            </a:r>
          </a:p>
          <a:p>
            <a:pPr lvl="1"/>
            <a:r>
              <a:rPr lang="en-US" dirty="0" smtClean="0"/>
              <a:t>Poor separation of concerns</a:t>
            </a:r>
          </a:p>
          <a:p>
            <a:r>
              <a:rPr lang="en-US" dirty="0" smtClean="0"/>
              <a:t>Lack of consistency</a:t>
            </a:r>
          </a:p>
          <a:p>
            <a:pPr lvl="1"/>
            <a:r>
              <a:rPr lang="en-US" dirty="0" smtClean="0"/>
              <a:t>Can introduce extraneous compile time dependencies</a:t>
            </a:r>
          </a:p>
          <a:p>
            <a:pPr lvl="1"/>
            <a:r>
              <a:rPr lang="en-US" dirty="0" smtClean="0"/>
              <a:t>Team members code factory differently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Spring’s </a:t>
            </a:r>
            <a:r>
              <a:rPr lang="en-US" dirty="0" err="1" smtClean="0"/>
              <a:t>IoC</a:t>
            </a:r>
            <a:r>
              <a:rPr lang="en-US" dirty="0" smtClean="0"/>
              <a:t> Container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Heart of Spring .NET</a:t>
            </a:r>
          </a:p>
          <a:p>
            <a:r>
              <a:rPr lang="en-US" dirty="0" smtClean="0"/>
              <a:t>Facilitates full stack plain object-based development</a:t>
            </a:r>
          </a:p>
          <a:p>
            <a:r>
              <a:rPr lang="en-US" dirty="0" smtClean="0"/>
              <a:t>Within any environment</a:t>
            </a:r>
          </a:p>
          <a:p>
            <a:pPr lvl="1"/>
            <a:r>
              <a:rPr lang="en-US" dirty="0" smtClean="0"/>
              <a:t>ASP.NET, WinForms/WPF, Web Services/WCF, COM+, Console, Unit Tests.</a:t>
            </a:r>
          </a:p>
          <a:p>
            <a:r>
              <a:rPr lang="en-US" dirty="0" smtClean="0"/>
              <a:t>By providing</a:t>
            </a:r>
          </a:p>
          <a:p>
            <a:pPr lvl="1"/>
            <a:r>
              <a:rPr lang="en-US" dirty="0" smtClean="0"/>
              <a:t>A powerful object factory that manages the </a:t>
            </a:r>
            <a:r>
              <a:rPr lang="en-US" dirty="0" smtClean="0">
                <a:solidFill>
                  <a:schemeClr val="accent2"/>
                </a:solidFill>
              </a:rPr>
              <a:t>instantiation, configuration, decoration, and assembly </a:t>
            </a:r>
            <a:r>
              <a:rPr lang="en-US" dirty="0" smtClean="0"/>
              <a:t>of your business objects</a:t>
            </a:r>
          </a:p>
          <a:p>
            <a:pPr lvl="1"/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Dependency Injection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800600"/>
          </a:xfrm>
        </p:spPr>
        <p:txBody>
          <a:bodyPr/>
          <a:lstStyle/>
          <a:p>
            <a:r>
              <a:rPr lang="en-GB" dirty="0" smtClean="0"/>
              <a:t>Dependency Injection</a:t>
            </a:r>
          </a:p>
          <a:p>
            <a:pPr lvl="1"/>
            <a:r>
              <a:rPr lang="en-GB" dirty="0" smtClean="0"/>
              <a:t>Uses standard .NET properties and/or constructors to “inject dependencies”</a:t>
            </a:r>
          </a:p>
          <a:p>
            <a:pPr lvl="1"/>
            <a:r>
              <a:rPr lang="en-GB" dirty="0" smtClean="0"/>
              <a:t>Dependencies are explicit and resolved at runtime</a:t>
            </a:r>
          </a:p>
          <a:p>
            <a:pPr lvl="1"/>
            <a:r>
              <a:rPr lang="en-GB" dirty="0" smtClean="0"/>
              <a:t>In majority of cases, no container API is required</a:t>
            </a:r>
          </a:p>
          <a:p>
            <a:pPr lvl="1"/>
            <a:r>
              <a:rPr lang="en-GB" dirty="0" smtClean="0"/>
              <a:t>Works with existing classes</a:t>
            </a:r>
          </a:p>
          <a:p>
            <a:r>
              <a:rPr lang="en-GB" dirty="0" smtClean="0"/>
              <a:t>Benefits</a:t>
            </a:r>
          </a:p>
          <a:p>
            <a:pPr lvl="1"/>
            <a:r>
              <a:rPr lang="en-GB" dirty="0" smtClean="0"/>
              <a:t>Changing implementations is easy</a:t>
            </a:r>
          </a:p>
          <a:p>
            <a:pPr lvl="1"/>
            <a:r>
              <a:rPr lang="en-GB" dirty="0" smtClean="0"/>
              <a:t>Loosely coupled</a:t>
            </a:r>
          </a:p>
          <a:p>
            <a:pPr lvl="1"/>
            <a:r>
              <a:rPr lang="en-GB" dirty="0" smtClean="0"/>
              <a:t>Productivity - facilitates agile practices (TDD)</a:t>
            </a:r>
          </a:p>
          <a:p>
            <a:pPr lvl="1"/>
            <a:r>
              <a:rPr lang="en-GB" dirty="0" smtClean="0"/>
              <a:t>Consistency - use common approach to configuration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 bwMode="blackWhite">
          <a:xfrm>
            <a:off x="368299" y="1224507"/>
            <a:ext cx="8407401" cy="5300630"/>
          </a:xfrm>
          <a:prstGeom prst="roundRect">
            <a:avLst>
              <a:gd name="adj" fmla="val 7234"/>
            </a:avLst>
          </a:prstGeom>
          <a:gradFill>
            <a:gsLst>
              <a:gs pos="0">
                <a:schemeClr val="bg1">
                  <a:alpha val="58000"/>
                </a:schemeClr>
              </a:gs>
              <a:gs pos="100000">
                <a:schemeClr val="bg1">
                  <a:alpha val="26000"/>
                </a:schemeClr>
              </a:gs>
            </a:gsLst>
            <a:lin ang="16200000" scaled="0"/>
          </a:gradFill>
          <a:ln>
            <a:solidFill>
              <a:srgbClr val="27728D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Constructor Injection</a:t>
            </a:r>
            <a:endParaRPr lang="en-US" sz="3200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722312" y="1323896"/>
            <a:ext cx="7689851" cy="5457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public class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SimpleBankService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: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IBankService</a:t>
            </a:r>
            <a:endParaRPr kumimoji="0" lang="en-US" sz="1400" b="1" i="0" u="none" strike="noStrike" kern="120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private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IAccountDao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accountDao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public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SimpleBankService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IAccountDao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accountDao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) 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{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this.accountDao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=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accountDao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}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// business methods follow …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&lt;object id="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bankService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” type=“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SimpleBankService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MyAssembly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"&gt;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&lt;constructor-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arg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name=“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accountDao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“ ref=“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accountDao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”/&gt;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&lt;/object&gt;</a:t>
            </a:r>
          </a:p>
          <a:p>
            <a:pPr marL="384939" marR="0" lvl="0" indent="-384939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&lt;object id=“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accountDao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” type=“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SimpleAccountDao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MyDaoAssembly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"&gt;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&lt;property name=“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MaxResults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” value=“100”/&gt;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...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&lt;/object&gt;</a:t>
            </a:r>
          </a:p>
          <a:p>
            <a:pPr marL="384939" marR="0" lvl="0" indent="-384939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sp>
        <p:nvSpPr>
          <p:cNvPr id="13" name="Line 28"/>
          <p:cNvSpPr>
            <a:spLocks noChangeShapeType="1"/>
          </p:cNvSpPr>
          <p:nvPr/>
        </p:nvSpPr>
        <p:spPr bwMode="auto">
          <a:xfrm flipV="1">
            <a:off x="3781425" y="2600325"/>
            <a:ext cx="1276350" cy="2085974"/>
          </a:xfrm>
          <a:prstGeom prst="line">
            <a:avLst/>
          </a:prstGeom>
          <a:noFill/>
          <a:ln w="38100">
            <a:solidFill>
              <a:srgbClr val="F3EB4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" name="Line 28"/>
          <p:cNvSpPr>
            <a:spLocks noChangeShapeType="1"/>
          </p:cNvSpPr>
          <p:nvPr/>
        </p:nvSpPr>
        <p:spPr bwMode="auto">
          <a:xfrm flipH="1">
            <a:off x="2609850" y="4943475"/>
            <a:ext cx="2733675" cy="495299"/>
          </a:xfrm>
          <a:prstGeom prst="line">
            <a:avLst/>
          </a:prstGeom>
          <a:noFill/>
          <a:ln w="38100">
            <a:solidFill>
              <a:srgbClr val="F3EB4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 bwMode="blackWhite">
          <a:xfrm>
            <a:off x="368299" y="1224506"/>
            <a:ext cx="8407401" cy="5633493"/>
          </a:xfrm>
          <a:prstGeom prst="roundRect">
            <a:avLst>
              <a:gd name="adj" fmla="val 7234"/>
            </a:avLst>
          </a:prstGeom>
          <a:gradFill>
            <a:gsLst>
              <a:gs pos="0">
                <a:schemeClr val="bg1">
                  <a:alpha val="58000"/>
                </a:schemeClr>
              </a:gs>
              <a:gs pos="100000">
                <a:schemeClr val="bg1">
                  <a:alpha val="26000"/>
                </a:schemeClr>
              </a:gs>
            </a:gsLst>
            <a:lin ang="16200000" scaled="0"/>
          </a:gradFill>
          <a:ln>
            <a:solidFill>
              <a:srgbClr val="27728D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Property Injection</a:t>
            </a:r>
            <a:endParaRPr lang="en-US" sz="3200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722312" y="1347788"/>
            <a:ext cx="7689851" cy="61822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public class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SimpleBankService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: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IBankService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private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IAccountDao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accountDao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public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IAccountDao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AccountDao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{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get { return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accountDao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}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set {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accountDao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= value; }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}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business methods follow …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&lt;object id="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bankService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 type=“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SimpleBankService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MyAssembly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“ 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		        lazy-init=“true”&gt;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&lt;property name=“</a:t>
            </a:r>
            <a:r>
              <a:rPr kumimoji="0" lang="en-GB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AccountDao</a:t>
            </a:r>
            <a:r>
              <a:rPr kumimoji="0" lang="en-GB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” ref=“</a:t>
            </a:r>
            <a:r>
              <a:rPr kumimoji="0" lang="en-GB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accountDao</a:t>
            </a:r>
            <a:r>
              <a:rPr kumimoji="0" lang="en-GB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” /&gt;</a:t>
            </a:r>
            <a:endParaRPr kumimoji="0" lang="en-US" sz="1400" b="1" i="0" u="none" strike="noStrike" kern="120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&lt;/object&gt;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&lt;object id=“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accountDao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” type=“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SimpleAccountDao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MyDaoAssembly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"&gt;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...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&lt;/object&gt;</a:t>
            </a:r>
          </a:p>
          <a:p>
            <a:pPr marL="384939" marR="0" lvl="0" indent="-384939" algn="l" defTabSz="914327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  <a:p>
            <a:pPr marL="384939" marR="0" lvl="0" indent="-384939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sp>
        <p:nvSpPr>
          <p:cNvPr id="11" name="Line 28"/>
          <p:cNvSpPr>
            <a:spLocks noChangeShapeType="1"/>
          </p:cNvSpPr>
          <p:nvPr/>
        </p:nvSpPr>
        <p:spPr bwMode="auto">
          <a:xfrm flipH="1">
            <a:off x="3164437" y="2631233"/>
            <a:ext cx="371864" cy="2602269"/>
          </a:xfrm>
          <a:prstGeom prst="line">
            <a:avLst/>
          </a:prstGeom>
          <a:noFill/>
          <a:ln w="38100">
            <a:solidFill>
              <a:srgbClr val="F3EB4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" name="Line 28"/>
          <p:cNvSpPr>
            <a:spLocks noChangeShapeType="1"/>
          </p:cNvSpPr>
          <p:nvPr/>
        </p:nvSpPr>
        <p:spPr bwMode="auto">
          <a:xfrm flipH="1">
            <a:off x="2505270" y="5523722"/>
            <a:ext cx="2551922" cy="462837"/>
          </a:xfrm>
          <a:prstGeom prst="line">
            <a:avLst/>
          </a:prstGeom>
          <a:noFill/>
          <a:ln w="38100">
            <a:solidFill>
              <a:srgbClr val="F3EB4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Spring .NET Container in action</a:t>
            </a:r>
            <a:endParaRPr lang="en-US" dirty="0"/>
          </a:p>
        </p:txBody>
      </p:sp>
      <p:sp>
        <p:nvSpPr>
          <p:cNvPr id="13" name="Rounded Rectangle 12"/>
          <p:cNvSpPr>
            <a:spLocks noChangeArrowheads="1"/>
          </p:cNvSpPr>
          <p:nvPr/>
        </p:nvSpPr>
        <p:spPr bwMode="blackWhite">
          <a:xfrm>
            <a:off x="3276600" y="2438400"/>
            <a:ext cx="2362200" cy="1524000"/>
          </a:xfrm>
          <a:prstGeom prst="roundRect">
            <a:avLst/>
          </a:prstGeom>
          <a:gradFill flip="none" rotWithShape="1">
            <a:gsLst>
              <a:gs pos="0">
                <a:srgbClr val="BA5B20">
                  <a:tint val="66000"/>
                  <a:satMod val="160000"/>
                  <a:alpha val="70000"/>
                </a:srgbClr>
              </a:gs>
              <a:gs pos="100000">
                <a:srgbClr val="BA5B20">
                  <a:alpha val="70000"/>
                </a:srgbClr>
              </a:gs>
            </a:gsLst>
            <a:lin ang="5400000" scaled="1"/>
            <a:tileRect/>
          </a:gra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0969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Spring.NET</a:t>
            </a:r>
          </a:p>
          <a:p>
            <a:pPr marL="0" marR="0" lvl="0" indent="0" algn="ctr" defTabSz="10969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Lightweight</a:t>
            </a:r>
            <a:b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Container</a:t>
            </a:r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blackGray">
          <a:xfrm>
            <a:off x="1000300" y="3048000"/>
            <a:ext cx="2209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blackGray">
          <a:xfrm>
            <a:off x="1295400" y="3048000"/>
            <a:ext cx="175881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Configuration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Instructions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(Metadata)</a:t>
            </a:r>
          </a:p>
        </p:txBody>
      </p:sp>
      <p:sp>
        <p:nvSpPr>
          <p:cNvPr id="16" name="Line 7"/>
          <p:cNvSpPr>
            <a:spLocks noChangeShapeType="1"/>
          </p:cNvSpPr>
          <p:nvPr/>
        </p:nvSpPr>
        <p:spPr bwMode="blackGray">
          <a:xfrm>
            <a:off x="4495800" y="3962400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7" name="Line 8"/>
          <p:cNvSpPr>
            <a:spLocks noChangeShapeType="1"/>
          </p:cNvSpPr>
          <p:nvPr/>
        </p:nvSpPr>
        <p:spPr bwMode="blackGray">
          <a:xfrm>
            <a:off x="4419600" y="1626525"/>
            <a:ext cx="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blackGray">
          <a:xfrm>
            <a:off x="4419600" y="1600200"/>
            <a:ext cx="4114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Your Application 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Classes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9" name="Rounded Rectangle 18"/>
          <p:cNvSpPr>
            <a:spLocks noChangeArrowheads="1"/>
          </p:cNvSpPr>
          <p:nvPr/>
        </p:nvSpPr>
        <p:spPr bwMode="blackWhite">
          <a:xfrm>
            <a:off x="3048000" y="4648200"/>
            <a:ext cx="3095625" cy="1371600"/>
          </a:xfrm>
          <a:prstGeom prst="roundRect">
            <a:avLst/>
          </a:prstGeom>
          <a:gradFill rotWithShape="1">
            <a:gsLst>
              <a:gs pos="0">
                <a:srgbClr val="7DCC2E">
                  <a:lumMod val="20000"/>
                  <a:lumOff val="80000"/>
                  <a:alpha val="70000"/>
                </a:srgbClr>
              </a:gs>
              <a:gs pos="100000">
                <a:srgbClr val="7DCC2E">
                  <a:alpha val="70000"/>
                </a:srgbClr>
              </a:gs>
            </a:gsLst>
            <a:lin ang="5400000" scaled="1"/>
          </a:gra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0969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Fully configured system</a:t>
            </a:r>
          </a:p>
          <a:p>
            <a:pPr marL="0" marR="0" lvl="0" indent="0" algn="ctr" defTabSz="10969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Ready for Use</a:t>
            </a: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blackGray">
          <a:xfrm>
            <a:off x="4495800" y="4114800"/>
            <a:ext cx="124104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produces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/>
      <p:bldP spid="16" grpId="0" animBg="1"/>
      <p:bldP spid="17" grpId="0" animBg="1"/>
      <p:bldP spid="18" grpId="0"/>
      <p:bldP spid="19" grpId="0" animBg="1"/>
      <p:bldP spid="2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 bwMode="blackWhite">
          <a:xfrm>
            <a:off x="228600" y="4114800"/>
            <a:ext cx="8610600" cy="1066800"/>
          </a:xfrm>
          <a:prstGeom prst="roundRect">
            <a:avLst>
              <a:gd name="adj" fmla="val 7234"/>
            </a:avLst>
          </a:prstGeom>
          <a:gradFill flip="none" rotWithShape="1">
            <a:gsLst>
              <a:gs pos="0">
                <a:schemeClr val="bg1">
                  <a:tint val="66000"/>
                  <a:satMod val="160000"/>
                </a:schemeClr>
              </a:gs>
              <a:gs pos="50000">
                <a:schemeClr val="bg1">
                  <a:tint val="44500"/>
                  <a:satMod val="160000"/>
                </a:schemeClr>
              </a:gs>
              <a:gs pos="100000">
                <a:schemeClr val="bg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rgbClr val="27728D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and configuring container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2133600"/>
          </a:xfrm>
        </p:spPr>
        <p:txBody>
          <a:bodyPr/>
          <a:lstStyle/>
          <a:p>
            <a:r>
              <a:rPr lang="de-DE" b="1" dirty="0" smtClean="0">
                <a:latin typeface="Courier New" pitchFamily="49" charset="0"/>
              </a:rPr>
              <a:t>IObjectFactory</a:t>
            </a:r>
          </a:p>
          <a:p>
            <a:pPr lvl="1"/>
            <a:r>
              <a:rPr lang="de-DE" dirty="0" smtClean="0"/>
              <a:t>Implementations such as XmlObjectFactory</a:t>
            </a:r>
          </a:p>
          <a:p>
            <a:r>
              <a:rPr lang="de-DE" b="1" dirty="0" smtClean="0">
                <a:latin typeface="Courier New" pitchFamily="49" charset="0"/>
              </a:rPr>
              <a:t>IApplicationContext</a:t>
            </a:r>
          </a:p>
          <a:p>
            <a:pPr lvl="1"/>
            <a:r>
              <a:rPr lang="de-DE" dirty="0" smtClean="0"/>
              <a:t>Superset of IObjectFactory</a:t>
            </a:r>
            <a:endParaRPr lang="en-US" dirty="0" smtClean="0"/>
          </a:p>
          <a:p>
            <a:r>
              <a:rPr lang="en-US" dirty="0" smtClean="0"/>
              <a:t>Create using ‘new’ or configure via </a:t>
            </a:r>
            <a:r>
              <a:rPr lang="en-US" dirty="0" err="1" smtClean="0"/>
              <a:t>App.config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de-DE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28600" y="4114800"/>
            <a:ext cx="8669361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IApplicationContext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context =</a:t>
            </a:r>
          </a:p>
          <a:p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XmlApplicationContext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"assembly://MyAssembly/MyProject/objects.xml");</a:t>
            </a:r>
          </a:p>
          <a:p>
            <a:endParaRPr lang="en-US" sz="1400" b="1" dirty="0">
              <a:solidFill>
                <a:srgbClr val="A31515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IBankService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bankService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IBankService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context.GetObject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1400" b="1" dirty="0" err="1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bankService</a:t>
            </a:r>
            <a:r>
              <a:rPr lang="en-US" sz="14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");</a:t>
            </a:r>
            <a:endParaRPr lang="en-US" sz="1400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Agenda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who, what, why of Spring.NET</a:t>
            </a:r>
          </a:p>
          <a:p>
            <a:pPr eaLnBrk="1" hangingPunct="1"/>
            <a:r>
              <a:rPr lang="en-US" dirty="0" smtClean="0"/>
              <a:t>Feature overview</a:t>
            </a:r>
          </a:p>
          <a:p>
            <a:pPr eaLnBrk="1" hangingPunct="1"/>
            <a:r>
              <a:rPr lang="en-US" dirty="0" smtClean="0"/>
              <a:t>Dependency Injection </a:t>
            </a:r>
          </a:p>
          <a:p>
            <a:pPr eaLnBrk="1" hangingPunct="1"/>
            <a:r>
              <a:rPr lang="en-US" dirty="0" smtClean="0"/>
              <a:t>ASP.NET Framework</a:t>
            </a:r>
          </a:p>
          <a:p>
            <a:pPr eaLnBrk="1" hangingPunct="1"/>
            <a:r>
              <a:rPr lang="en-US" dirty="0" smtClean="0"/>
              <a:t>Data Access and Declarative Transaction Management</a:t>
            </a:r>
          </a:p>
          <a:p>
            <a:pPr eaLnBrk="1" hangingPunct="1"/>
            <a:r>
              <a:rPr lang="en-US" dirty="0" smtClean="0"/>
              <a:t>Aspect-Oriented programming </a:t>
            </a:r>
          </a:p>
          <a:p>
            <a:pPr eaLnBrk="1" hangingPunct="1"/>
            <a:r>
              <a:rPr lang="en-US" dirty="0" smtClean="0"/>
              <a:t>Summary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 bwMode="blackWhite">
          <a:xfrm>
            <a:off x="304800" y="5181600"/>
            <a:ext cx="8458200" cy="1066800"/>
          </a:xfrm>
          <a:prstGeom prst="roundRect">
            <a:avLst>
              <a:gd name="adj" fmla="val 7234"/>
            </a:avLst>
          </a:prstGeom>
          <a:gradFill flip="none" rotWithShape="1">
            <a:gsLst>
              <a:gs pos="0">
                <a:schemeClr val="bg1">
                  <a:tint val="66000"/>
                  <a:satMod val="160000"/>
                </a:schemeClr>
              </a:gs>
              <a:gs pos="50000">
                <a:schemeClr val="bg1">
                  <a:tint val="44500"/>
                  <a:satMod val="160000"/>
                </a:schemeClr>
              </a:gs>
              <a:gs pos="100000">
                <a:schemeClr val="bg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rgbClr val="27728D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4" name="Rounded Rectangle 3"/>
          <p:cNvSpPr/>
          <p:nvPr/>
        </p:nvSpPr>
        <p:spPr bwMode="blackWhite">
          <a:xfrm>
            <a:off x="368299" y="1447800"/>
            <a:ext cx="8407401" cy="3505200"/>
          </a:xfrm>
          <a:prstGeom prst="roundRect">
            <a:avLst>
              <a:gd name="adj" fmla="val 7234"/>
            </a:avLst>
          </a:prstGeom>
          <a:gradFill flip="none" rotWithShape="1">
            <a:gsLst>
              <a:gs pos="0">
                <a:schemeClr val="bg1">
                  <a:tint val="66000"/>
                  <a:satMod val="160000"/>
                </a:schemeClr>
              </a:gs>
              <a:gs pos="50000">
                <a:schemeClr val="bg1">
                  <a:tint val="44500"/>
                  <a:satMod val="160000"/>
                </a:schemeClr>
              </a:gs>
              <a:gs pos="100000">
                <a:schemeClr val="bg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rgbClr val="27728D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609600"/>
          </a:xfrm>
        </p:spPr>
        <p:txBody>
          <a:bodyPr/>
          <a:lstStyle/>
          <a:p>
            <a:r>
              <a:rPr lang="en-US" dirty="0" smtClean="0"/>
              <a:t>Configuration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524000"/>
            <a:ext cx="8454559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4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configuration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endParaRPr lang="en-US" sz="1400" b="1" dirty="0" smtClean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&lt;</a:t>
            </a:r>
            <a:r>
              <a:rPr lang="en-US" sz="1400" b="1" dirty="0" err="1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configSections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&lt;</a:t>
            </a:r>
            <a:r>
              <a:rPr lang="en-US" sz="1400" b="1" dirty="0" err="1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sectionGroup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="spring"&gt;</a:t>
            </a:r>
          </a:p>
          <a:p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&lt;</a:t>
            </a:r>
            <a:r>
              <a:rPr lang="en-US" sz="14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section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="context" </a:t>
            </a:r>
          </a:p>
          <a:p>
            <a:r>
              <a:rPr lang="en-US" sz="1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        </a:t>
            </a:r>
            <a:r>
              <a:rPr lang="en-US" sz="1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1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Spring.Context.Support.ContextHandler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Spring.Core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"/&gt;</a:t>
            </a:r>
          </a:p>
          <a:p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&lt;/</a:t>
            </a:r>
            <a:r>
              <a:rPr lang="en-US" sz="1400" b="1" dirty="0" err="1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sectionGroup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&lt;/</a:t>
            </a:r>
            <a:r>
              <a:rPr lang="en-US" sz="1400" b="1" dirty="0" err="1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configSections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endParaRPr lang="en-US" sz="1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&lt;</a:t>
            </a:r>
            <a:r>
              <a:rPr lang="en-US" sz="14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spring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&lt;</a:t>
            </a:r>
            <a:r>
              <a:rPr lang="en-US" sz="14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context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&lt;</a:t>
            </a:r>
            <a:r>
              <a:rPr lang="en-US" sz="14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resource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uri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=“assembly://MyAssembly/MyProject/objects.xml"/&gt;</a:t>
            </a:r>
          </a:p>
          <a:p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&lt;/</a:t>
            </a:r>
            <a:r>
              <a:rPr lang="en-US" sz="14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context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&lt;/</a:t>
            </a:r>
            <a:r>
              <a:rPr lang="en-US" sz="14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spring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&lt;/</a:t>
            </a:r>
            <a:r>
              <a:rPr lang="en-US" sz="14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configuration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</a:t>
            </a:r>
            <a:endParaRPr lang="en-US" sz="1400" b="1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en-US" sz="1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5334000"/>
            <a:ext cx="823975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IApplicationContext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context = </a:t>
            </a:r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ContextRegistry.GetContext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endParaRPr lang="en-US" sz="1400" b="1" dirty="0" smtClean="0">
              <a:solidFill>
                <a:srgbClr val="2B91AF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IBankService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bankService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IBankService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context.GetObject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1400" b="1" dirty="0" err="1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bankService</a:t>
            </a:r>
            <a:r>
              <a:rPr lang="en-US" sz="14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");</a:t>
            </a:r>
            <a:endParaRPr lang="en-US" sz="14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Spring </a:t>
            </a:r>
            <a:r>
              <a:rPr lang="en-US" dirty="0" err="1" smtClean="0"/>
              <a:t>IoC</a:t>
            </a:r>
            <a:r>
              <a:rPr lang="en-US" dirty="0" smtClean="0"/>
              <a:t>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order as feature rich as Spring Java</a:t>
            </a:r>
          </a:p>
          <a:p>
            <a:r>
              <a:rPr lang="en-US" dirty="0" smtClean="0"/>
              <a:t>Container implementation similar enough to allow easy migration of features</a:t>
            </a:r>
          </a:p>
          <a:p>
            <a:pPr lvl="1"/>
            <a:r>
              <a:rPr lang="en-US" dirty="0" smtClean="0"/>
              <a:t>Annotation based configuration</a:t>
            </a:r>
          </a:p>
          <a:p>
            <a:pPr lvl="1"/>
            <a:r>
              <a:rPr lang="en-US" dirty="0" smtClean="0"/>
              <a:t>Scripted objects (</a:t>
            </a:r>
            <a:r>
              <a:rPr lang="en-US" dirty="0" err="1" smtClean="0"/>
              <a:t>IronPython</a:t>
            </a:r>
            <a:r>
              <a:rPr lang="en-US" dirty="0" smtClean="0"/>
              <a:t>/</a:t>
            </a:r>
            <a:r>
              <a:rPr lang="en-US" dirty="0" err="1" smtClean="0"/>
              <a:t>IronRuby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Will sync some new features in future releases</a:t>
            </a:r>
          </a:p>
          <a:p>
            <a:r>
              <a:rPr lang="en-US" dirty="0" smtClean="0"/>
              <a:t>If nothing else, use DI to push your application in the direction of following best practices!</a:t>
            </a:r>
          </a:p>
          <a:p>
            <a:pPr lvl="1"/>
            <a:r>
              <a:rPr lang="en-US" dirty="0" smtClean="0"/>
              <a:t>Loose coupling -&gt; easier to test -&gt; resiliency to change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Agenda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who, what, why of Spring.NET</a:t>
            </a:r>
          </a:p>
          <a:p>
            <a:pPr eaLnBrk="1" hangingPunct="1"/>
            <a:r>
              <a:rPr lang="en-US" dirty="0" smtClean="0"/>
              <a:t>Feature overview</a:t>
            </a:r>
          </a:p>
          <a:p>
            <a:pPr eaLnBrk="1" hangingPunct="1"/>
            <a:r>
              <a:rPr lang="en-US" dirty="0" smtClean="0"/>
              <a:t>Dependency Injection </a:t>
            </a:r>
          </a:p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ASP.NET Framework</a:t>
            </a:r>
          </a:p>
          <a:p>
            <a:pPr eaLnBrk="1" hangingPunct="1"/>
            <a:r>
              <a:rPr lang="en-US" dirty="0" smtClean="0"/>
              <a:t>Data Access and Declarative Transaction Management</a:t>
            </a:r>
          </a:p>
          <a:p>
            <a:pPr eaLnBrk="1" hangingPunct="1"/>
            <a:r>
              <a:rPr lang="en-US" dirty="0" smtClean="0"/>
              <a:t>Aspect-Oriented programming </a:t>
            </a:r>
          </a:p>
          <a:p>
            <a:pPr eaLnBrk="1" hangingPunct="1"/>
            <a:r>
              <a:rPr lang="en-US" dirty="0" smtClean="0"/>
              <a:t>Summary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Spring ASP.NET Framework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458200" cy="4572000"/>
          </a:xfrm>
        </p:spPr>
        <p:txBody>
          <a:bodyPr/>
          <a:lstStyle/>
          <a:p>
            <a:r>
              <a:rPr lang="en-US" dirty="0" smtClean="0"/>
              <a:t>“Embrace and extend” ASP.NET</a:t>
            </a:r>
          </a:p>
          <a:p>
            <a:r>
              <a:rPr lang="en-US" dirty="0" smtClean="0"/>
              <a:t>Pain points with ASP.NET are addressed</a:t>
            </a:r>
          </a:p>
          <a:p>
            <a:pPr lvl="1"/>
            <a:r>
              <a:rPr lang="en-US" dirty="0" smtClean="0"/>
              <a:t>Pages depend on middle-tier services, how to obtain?</a:t>
            </a:r>
          </a:p>
          <a:p>
            <a:pPr lvl="1"/>
            <a:r>
              <a:rPr lang="en-US" dirty="0" smtClean="0"/>
              <a:t>Data binding is only in one direction and supported only by some controls</a:t>
            </a:r>
          </a:p>
          <a:p>
            <a:pPr lvl="1"/>
            <a:r>
              <a:rPr lang="en-US" dirty="0" smtClean="0"/>
              <a:t>Need to manage data model supporting the page</a:t>
            </a:r>
          </a:p>
          <a:p>
            <a:pPr lvl="1"/>
            <a:r>
              <a:rPr lang="en-US" dirty="0" smtClean="0"/>
              <a:t>Lifecycle methods should be at higher level of abstraction</a:t>
            </a:r>
          </a:p>
          <a:p>
            <a:pPr lvl="1"/>
            <a:r>
              <a:rPr lang="en-US" dirty="0" smtClean="0"/>
              <a:t>Data validation is tied to the UI and is simplistic</a:t>
            </a:r>
          </a:p>
          <a:p>
            <a:r>
              <a:rPr lang="en-US" dirty="0" smtClean="0"/>
              <a:t>Simplify ASP.NET development as much as possible by filling in the gaps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 bwMode="blackWhite">
          <a:xfrm>
            <a:off x="304800" y="3276600"/>
            <a:ext cx="8610600" cy="2667000"/>
          </a:xfrm>
          <a:prstGeom prst="roundRect">
            <a:avLst>
              <a:gd name="adj" fmla="val 7234"/>
            </a:avLst>
          </a:prstGeom>
          <a:gradFill flip="none" rotWithShape="1">
            <a:gsLst>
              <a:gs pos="0">
                <a:schemeClr val="bg1">
                  <a:tint val="66000"/>
                  <a:satMod val="160000"/>
                </a:schemeClr>
              </a:gs>
              <a:gs pos="50000">
                <a:schemeClr val="bg1">
                  <a:tint val="44500"/>
                  <a:satMod val="160000"/>
                </a:schemeClr>
              </a:gs>
              <a:gs pos="100000">
                <a:schemeClr val="bg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rgbClr val="27728D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Dependency Injection for ASP.NET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1676400"/>
          </a:xfrm>
        </p:spPr>
        <p:txBody>
          <a:bodyPr/>
          <a:lstStyle/>
          <a:p>
            <a:r>
              <a:rPr lang="en-US" dirty="0" smtClean="0"/>
              <a:t>Enables DI for</a:t>
            </a:r>
          </a:p>
          <a:p>
            <a:pPr lvl="1"/>
            <a:r>
              <a:rPr lang="en-US" dirty="0" smtClean="0"/>
              <a:t>Pages, Controls</a:t>
            </a:r>
          </a:p>
          <a:p>
            <a:pPr lvl="1"/>
            <a:r>
              <a:rPr lang="en-US" dirty="0" smtClean="0"/>
              <a:t>Custom HTTP Modules</a:t>
            </a:r>
          </a:p>
          <a:p>
            <a:pPr lvl="1"/>
            <a:r>
              <a:rPr lang="en-US" dirty="0" smtClean="0"/>
              <a:t>Standard ASP.NET Providers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0841" y="3429000"/>
            <a:ext cx="845455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600" b="1" dirty="0" err="1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httpModules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&lt;</a:t>
            </a:r>
            <a:r>
              <a:rPr lang="en-US" sz="16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="Spring" </a:t>
            </a:r>
          </a:p>
          <a:p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Spring.Context.Support.WebSupportModule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Spring.Web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"/&gt;</a:t>
            </a:r>
          </a:p>
          <a:p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&lt;/</a:t>
            </a:r>
            <a:r>
              <a:rPr lang="en-US" sz="1600" b="1" dirty="0" err="1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httpModules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endParaRPr lang="en-US" sz="1600" b="1" dirty="0" smtClean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600" b="1" dirty="0" err="1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httpHandlers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&lt;</a:t>
            </a:r>
            <a:r>
              <a:rPr lang="en-US" sz="16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verb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="*"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path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="*.aspx" </a:t>
            </a:r>
          </a:p>
          <a:p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Spring.Web.Support.PageHandlerFactory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Spring.Web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"/&gt;</a:t>
            </a:r>
          </a:p>
          <a:p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&lt;/</a:t>
            </a:r>
            <a:r>
              <a:rPr lang="en-US" sz="1600" b="1" dirty="0" err="1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httpHandlers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 bwMode="blackWhite">
          <a:xfrm>
            <a:off x="304800" y="1295400"/>
            <a:ext cx="8610600" cy="3276600"/>
          </a:xfrm>
          <a:prstGeom prst="roundRect">
            <a:avLst>
              <a:gd name="adj" fmla="val 7234"/>
            </a:avLst>
          </a:prstGeom>
          <a:gradFill flip="none" rotWithShape="1">
            <a:gsLst>
              <a:gs pos="0">
                <a:schemeClr val="bg1">
                  <a:tint val="66000"/>
                  <a:satMod val="160000"/>
                </a:schemeClr>
              </a:gs>
              <a:gs pos="50000">
                <a:schemeClr val="bg1">
                  <a:tint val="44500"/>
                  <a:satMod val="160000"/>
                </a:schemeClr>
              </a:gs>
              <a:gs pos="100000">
                <a:schemeClr val="bg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rgbClr val="27728D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1524000"/>
            <a:ext cx="8839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object</a:t>
            </a:r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</a:t>
            </a:r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="Login.aspx"&gt;</a:t>
            </a:r>
          </a:p>
          <a:p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&lt;</a:t>
            </a:r>
            <a:r>
              <a:rPr lang="en-US" sz="20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property</a:t>
            </a:r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="Title" 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="Hello World"/&gt;</a:t>
            </a:r>
          </a:p>
          <a:p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&lt;</a:t>
            </a:r>
            <a:r>
              <a:rPr lang="en-US" sz="20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property</a:t>
            </a:r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="Authenticator" </a:t>
            </a:r>
          </a:p>
          <a:p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ref</a:t>
            </a:r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20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authenticationService</a:t>
            </a:r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"/&gt;</a:t>
            </a:r>
          </a:p>
          <a:p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&lt;/</a:t>
            </a:r>
            <a:r>
              <a:rPr lang="en-US" sz="20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object</a:t>
            </a:r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endParaRPr lang="en-US" sz="2000" b="1" dirty="0" smtClean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object</a:t>
            </a:r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</a:t>
            </a:r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="CustomControl.ascx"&gt;</a:t>
            </a:r>
          </a:p>
          <a:p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&lt;</a:t>
            </a:r>
            <a:r>
              <a:rPr lang="en-US" sz="20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property</a:t>
            </a:r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="Message" 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=“Hello from Control"/&gt;</a:t>
            </a:r>
          </a:p>
          <a:p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&lt;/</a:t>
            </a:r>
            <a:r>
              <a:rPr lang="en-US" sz="20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object</a:t>
            </a:r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85800" y="4800600"/>
            <a:ext cx="7772400" cy="990600"/>
          </a:xfrm>
        </p:spPr>
        <p:txBody>
          <a:bodyPr/>
          <a:lstStyle/>
          <a:p>
            <a:r>
              <a:rPr lang="en-US" dirty="0" smtClean="0"/>
              <a:t>DI features work with standard ASP.NET page and controls</a:t>
            </a: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 bwMode="blackWhite">
          <a:xfrm>
            <a:off x="304800" y="1752600"/>
            <a:ext cx="8610600" cy="4495800"/>
          </a:xfrm>
          <a:prstGeom prst="roundRect">
            <a:avLst>
              <a:gd name="adj" fmla="val 7234"/>
            </a:avLst>
          </a:prstGeom>
          <a:gradFill flip="none" rotWithShape="1">
            <a:gsLst>
              <a:gs pos="0">
                <a:schemeClr val="bg1">
                  <a:tint val="66000"/>
                  <a:satMod val="160000"/>
                </a:schemeClr>
              </a:gs>
              <a:gs pos="50000">
                <a:schemeClr val="bg1">
                  <a:tint val="44500"/>
                  <a:satMod val="160000"/>
                </a:schemeClr>
              </a:gs>
              <a:gs pos="100000">
                <a:schemeClr val="bg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rgbClr val="27728D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85800" y="685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Data Model Management:</a:t>
            </a:r>
            <a:b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Without Spring.NET</a:t>
            </a:r>
            <a:b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85800" y="17526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 partial class </a:t>
            </a:r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MyPage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: Page</a:t>
            </a:r>
          </a:p>
          <a:p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private </a:t>
            </a:r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MyModel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myModel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sz="1400" b="1" dirty="0" smtClean="0">
              <a:solidFill>
                <a:srgbClr val="2B91AF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sz="1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Page_Load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(object sender, </a:t>
            </a:r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EventArgs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   {</a:t>
            </a:r>
          </a:p>
          <a:p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1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IsPostBack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  {</a:t>
            </a:r>
          </a:p>
          <a:p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myModel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MyModel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) Session[</a:t>
            </a:r>
            <a:r>
              <a:rPr lang="en-US" sz="14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1400" b="1" dirty="0" err="1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mySavedModel</a:t>
            </a:r>
            <a:r>
              <a:rPr lang="en-US" sz="14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"];</a:t>
            </a:r>
          </a:p>
          <a:p>
            <a:r>
              <a:rPr lang="en-US" sz="14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r>
              <a:rPr lang="en-US" sz="14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else</a:t>
            </a:r>
          </a:p>
          <a:p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  {</a:t>
            </a:r>
          </a:p>
          <a:p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myModel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MyModel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(…); </a:t>
            </a:r>
            <a:r>
              <a:rPr lang="en-US" sz="14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or more often, use DAO to load</a:t>
            </a:r>
          </a:p>
          <a:p>
            <a:r>
              <a:rPr lang="en-US" sz="14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r>
              <a:rPr lang="en-US" sz="14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   }</a:t>
            </a:r>
          </a:p>
          <a:p>
            <a:endParaRPr lang="en-US" sz="1400" b="1" dirty="0" smtClean="0">
              <a:solidFill>
                <a:srgbClr val="008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sz="1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Page_PreRender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(object sender, </a:t>
            </a:r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EventArgs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   {</a:t>
            </a:r>
          </a:p>
          <a:p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       Session[</a:t>
            </a:r>
            <a:r>
              <a:rPr lang="en-US" sz="14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1400" b="1" dirty="0" err="1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mySavedModel</a:t>
            </a:r>
            <a:r>
              <a:rPr lang="en-US" sz="14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"] = </a:t>
            </a:r>
            <a:r>
              <a:rPr lang="en-US" sz="1400" b="1" dirty="0" err="1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myModel</a:t>
            </a:r>
            <a:r>
              <a:rPr lang="en-US" sz="14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400" b="1" kern="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 bwMode="blackWhite">
          <a:xfrm>
            <a:off x="304800" y="1752600"/>
            <a:ext cx="8610600" cy="4495800"/>
          </a:xfrm>
          <a:prstGeom prst="roundRect">
            <a:avLst>
              <a:gd name="adj" fmla="val 7234"/>
            </a:avLst>
          </a:prstGeom>
          <a:gradFill flip="none" rotWithShape="1">
            <a:gsLst>
              <a:gs pos="0">
                <a:schemeClr val="bg1">
                  <a:tint val="66000"/>
                  <a:satMod val="160000"/>
                </a:schemeClr>
              </a:gs>
              <a:gs pos="50000">
                <a:schemeClr val="bg1">
                  <a:tint val="44500"/>
                  <a:satMod val="160000"/>
                </a:schemeClr>
              </a:gs>
              <a:gs pos="100000">
                <a:schemeClr val="bg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rgbClr val="27728D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Data Model Management:</a:t>
            </a:r>
            <a:br>
              <a:rPr lang="en-US" sz="3200" dirty="0" smtClean="0"/>
            </a:br>
            <a:r>
              <a:rPr lang="en-US" sz="3200" dirty="0" smtClean="0"/>
              <a:t>With Spring.NET</a:t>
            </a:r>
            <a:br>
              <a:rPr lang="en-US" sz="3200" dirty="0" smtClean="0"/>
            </a:br>
            <a:endParaRPr lang="en-US" sz="3200" dirty="0" smtClean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5800" y="1752600"/>
            <a:ext cx="7772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 partial class </a:t>
            </a:r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MyPage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: </a:t>
            </a:r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Spring.Web.UI.Page</a:t>
            </a:r>
            <a:endParaRPr lang="en-US" sz="1400" b="1" dirty="0" smtClean="0">
              <a:solidFill>
                <a:srgbClr val="2B91AF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private </a:t>
            </a:r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MyModel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myModel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sz="1400" b="1" dirty="0" smtClean="0">
              <a:solidFill>
                <a:srgbClr val="2B91AF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protected override void </a:t>
            </a:r>
            <a:r>
              <a:rPr lang="en-US" sz="1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InitializeModel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{</a:t>
            </a:r>
          </a:p>
          <a:p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myModel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MyModel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(…); </a:t>
            </a:r>
            <a:r>
              <a:rPr lang="en-US" sz="14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or more often, use DAO to load</a:t>
            </a:r>
          </a:p>
          <a:p>
            <a:r>
              <a:rPr lang="en-US" sz="14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en-US" sz="14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   </a:t>
            </a:r>
          </a:p>
          <a:p>
            <a:r>
              <a:rPr lang="en-US" sz="14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protected override void </a:t>
            </a:r>
            <a:r>
              <a:rPr lang="en-US" sz="1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LoadModel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(object </a:t>
            </a:r>
            <a:r>
              <a:rPr lang="en-US" sz="1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savedModel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{</a:t>
            </a:r>
          </a:p>
          <a:p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myModel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MyModel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4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savedModel</a:t>
            </a:r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   </a:t>
            </a:r>
          </a:p>
          <a:p>
            <a:r>
              <a:rPr lang="en-US" sz="14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protected override object </a:t>
            </a:r>
            <a:r>
              <a:rPr lang="en-US" sz="1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SaveModel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{</a:t>
            </a:r>
          </a:p>
          <a:p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  return </a:t>
            </a:r>
            <a:r>
              <a:rPr lang="en-US" sz="1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myModel</a:t>
            </a:r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en-US" sz="1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 bwMode="blackWhite">
          <a:xfrm>
            <a:off x="304800" y="1752600"/>
            <a:ext cx="8610600" cy="4495800"/>
          </a:xfrm>
          <a:prstGeom prst="roundRect">
            <a:avLst>
              <a:gd name="adj" fmla="val 7234"/>
            </a:avLst>
          </a:prstGeom>
          <a:gradFill flip="none" rotWithShape="1">
            <a:gsLst>
              <a:gs pos="0">
                <a:schemeClr val="bg1">
                  <a:tint val="66000"/>
                  <a:satMod val="160000"/>
                </a:schemeClr>
              </a:gs>
              <a:gs pos="50000">
                <a:schemeClr val="bg1">
                  <a:tint val="44500"/>
                  <a:satMod val="160000"/>
                </a:schemeClr>
              </a:gs>
              <a:gs pos="100000">
                <a:schemeClr val="bg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rgbClr val="27728D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52400" y="6400800"/>
            <a:ext cx="4724400" cy="457200"/>
          </a:xfrm>
          <a:noFill/>
        </p:spPr>
        <p:txBody>
          <a:bodyPr/>
          <a:lstStyle/>
          <a:p>
            <a:r>
              <a:rPr lang="en-US" smtClean="0"/>
              <a:t>Copyright 2006 Solutions for Human Capital Inc. and Interface21 Ltd. </a:t>
            </a:r>
            <a:br>
              <a:rPr lang="en-US" smtClean="0"/>
            </a:br>
            <a:r>
              <a:rPr lang="en-US" smtClean="0"/>
              <a:t>Copying, publishing, or distributing without expressed written permission is prohibited.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Handling form submission:</a:t>
            </a:r>
            <a:br>
              <a:rPr lang="en-US" sz="3200" dirty="0" smtClean="0"/>
            </a:br>
            <a:r>
              <a:rPr lang="en-US" sz="3200" dirty="0" smtClean="0"/>
              <a:t>Without Spring.NET</a:t>
            </a:r>
            <a:br>
              <a:rPr lang="en-US" sz="3200" dirty="0" smtClean="0"/>
            </a:br>
            <a:endParaRPr lang="en-US" sz="3200" dirty="0" smtClean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427531"/>
              </a:buClr>
              <a:defRPr/>
            </a:pPr>
            <a:r>
              <a:rPr lang="en-US" sz="1200" b="1" kern="0" dirty="0" smtClean="0">
                <a:latin typeface="Courier New" pitchFamily="49" charset="0"/>
              </a:rPr>
              <a:t>public class </a:t>
            </a:r>
            <a:r>
              <a:rPr lang="en-US" sz="1200" b="1" kern="0" dirty="0" err="1" smtClean="0">
                <a:latin typeface="Courier New" pitchFamily="49" charset="0"/>
              </a:rPr>
              <a:t>MyPage</a:t>
            </a:r>
            <a:r>
              <a:rPr lang="en-US" sz="1200" b="1" kern="0" dirty="0" smtClean="0">
                <a:latin typeface="Courier New" pitchFamily="49" charset="0"/>
              </a:rPr>
              <a:t> : Page</a:t>
            </a:r>
          </a:p>
          <a:p>
            <a:pPr marL="342900" lvl="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427531"/>
              </a:buClr>
              <a:defRPr/>
            </a:pPr>
            <a:r>
              <a:rPr lang="en-US" sz="1200" b="1" kern="0" dirty="0" smtClean="0">
                <a:latin typeface="Courier New" pitchFamily="49" charset="0"/>
              </a:rPr>
              <a:t>{</a:t>
            </a:r>
          </a:p>
          <a:p>
            <a:pPr marL="342900" lvl="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427531"/>
              </a:buClr>
              <a:defRPr/>
            </a:pPr>
            <a:r>
              <a:rPr lang="en-US" sz="1200" b="1" kern="0" dirty="0" smtClean="0">
                <a:latin typeface="Courier New" pitchFamily="49" charset="0"/>
              </a:rPr>
              <a:t>    public void </a:t>
            </a:r>
            <a:r>
              <a:rPr lang="en-US" sz="1200" b="1" kern="0" dirty="0" err="1" smtClean="0">
                <a:latin typeface="Courier New" pitchFamily="49" charset="0"/>
              </a:rPr>
              <a:t>ProcessBuyOrder</a:t>
            </a:r>
            <a:r>
              <a:rPr lang="en-US" sz="1200" b="1" kern="0" dirty="0" smtClean="0">
                <a:latin typeface="Courier New" pitchFamily="49" charset="0"/>
              </a:rPr>
              <a:t>(object sender, </a:t>
            </a:r>
            <a:r>
              <a:rPr lang="en-US" sz="1200" b="1" kern="0" dirty="0" err="1" smtClean="0">
                <a:latin typeface="Courier New" pitchFamily="49" charset="0"/>
              </a:rPr>
              <a:t>EventArgs</a:t>
            </a:r>
            <a:r>
              <a:rPr lang="en-US" sz="1200" b="1" kern="0" dirty="0" smtClean="0">
                <a:latin typeface="Courier New" pitchFamily="49" charset="0"/>
              </a:rPr>
              <a:t> </a:t>
            </a:r>
            <a:r>
              <a:rPr lang="en-US" sz="1200" b="1" kern="0" dirty="0" err="1" smtClean="0">
                <a:latin typeface="Courier New" pitchFamily="49" charset="0"/>
              </a:rPr>
              <a:t>args</a:t>
            </a:r>
            <a:r>
              <a:rPr lang="en-US" sz="1200" b="1" kern="0" dirty="0" smtClean="0">
                <a:latin typeface="Courier New" pitchFamily="49" charset="0"/>
              </a:rPr>
              <a:t>)</a:t>
            </a:r>
          </a:p>
          <a:p>
            <a:pPr marL="342900" lvl="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427531"/>
              </a:buClr>
              <a:defRPr/>
            </a:pPr>
            <a:r>
              <a:rPr lang="en-US" sz="1200" b="1" kern="0" dirty="0" smtClean="0">
                <a:latin typeface="Courier New" pitchFamily="49" charset="0"/>
              </a:rPr>
              <a:t>    {</a:t>
            </a:r>
          </a:p>
          <a:p>
            <a:pPr marL="342900" lvl="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427531"/>
              </a:buClr>
              <a:defRPr/>
            </a:pPr>
            <a:r>
              <a:rPr lang="en-US" sz="1200" b="1" kern="0" dirty="0" smtClean="0">
                <a:latin typeface="Courier New" pitchFamily="49" charset="0"/>
              </a:rPr>
              <a:t>        try</a:t>
            </a:r>
          </a:p>
          <a:p>
            <a:pPr marL="342900" lvl="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427531"/>
              </a:buClr>
              <a:defRPr/>
            </a:pPr>
            <a:r>
              <a:rPr lang="en-US" sz="1200" b="1" kern="0" dirty="0" smtClean="0">
                <a:latin typeface="Courier New" pitchFamily="49" charset="0"/>
              </a:rPr>
              <a:t>        {</a:t>
            </a:r>
          </a:p>
          <a:p>
            <a:pPr marL="342900" lvl="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427531"/>
              </a:buClr>
              <a:defRPr/>
            </a:pPr>
            <a:r>
              <a:rPr lang="en-US" sz="1200" b="1" kern="0" dirty="0" smtClean="0">
                <a:latin typeface="Courier New" pitchFamily="49" charset="0"/>
              </a:rPr>
              <a:t>            string </a:t>
            </a:r>
            <a:r>
              <a:rPr lang="en-US" sz="1200" b="1" kern="0" dirty="0" err="1" smtClean="0">
                <a:latin typeface="Courier New" pitchFamily="49" charset="0"/>
              </a:rPr>
              <a:t>stockSymbol</a:t>
            </a:r>
            <a:r>
              <a:rPr lang="en-US" sz="1200" b="1" kern="0" dirty="0" smtClean="0">
                <a:latin typeface="Courier New" pitchFamily="49" charset="0"/>
              </a:rPr>
              <a:t> = </a:t>
            </a:r>
            <a:r>
              <a:rPr lang="en-US" sz="1200" b="1" kern="0" dirty="0" err="1" smtClean="0">
                <a:latin typeface="Courier New" pitchFamily="49" charset="0"/>
              </a:rPr>
              <a:t>txtStockSymbol.Text</a:t>
            </a:r>
            <a:r>
              <a:rPr lang="en-US" sz="1200" b="1" kern="0" dirty="0" smtClean="0">
                <a:latin typeface="Courier New" pitchFamily="49" charset="0"/>
              </a:rPr>
              <a:t>;</a:t>
            </a:r>
          </a:p>
          <a:p>
            <a:pPr marL="342900" lvl="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427531"/>
              </a:buClr>
              <a:defRPr/>
            </a:pPr>
            <a:r>
              <a:rPr lang="en-US" sz="1200" b="1" kern="0" dirty="0" smtClean="0">
                <a:latin typeface="Courier New" pitchFamily="49" charset="0"/>
              </a:rPr>
              <a:t>            </a:t>
            </a:r>
            <a:r>
              <a:rPr lang="en-US" sz="1200" b="1" kern="0" dirty="0" err="1" smtClean="0">
                <a:latin typeface="Courier New" pitchFamily="49" charset="0"/>
              </a:rPr>
              <a:t>int</a:t>
            </a:r>
            <a:r>
              <a:rPr lang="en-US" sz="1200" b="1" kern="0" dirty="0" smtClean="0">
                <a:latin typeface="Courier New" pitchFamily="49" charset="0"/>
              </a:rPr>
              <a:t> </a:t>
            </a:r>
            <a:r>
              <a:rPr lang="en-US" sz="1200" b="1" kern="0" dirty="0" err="1" smtClean="0">
                <a:latin typeface="Courier New" pitchFamily="49" charset="0"/>
              </a:rPr>
              <a:t>numberOfShares</a:t>
            </a:r>
            <a:r>
              <a:rPr lang="en-US" sz="1200" b="1" kern="0" dirty="0" smtClean="0">
                <a:latin typeface="Courier New" pitchFamily="49" charset="0"/>
              </a:rPr>
              <a:t> = </a:t>
            </a:r>
            <a:r>
              <a:rPr lang="en-US" sz="1200" b="1" kern="0" dirty="0" err="1" smtClean="0">
                <a:latin typeface="Courier New" pitchFamily="49" charset="0"/>
              </a:rPr>
              <a:t>int.Parse</a:t>
            </a:r>
            <a:r>
              <a:rPr lang="en-US" sz="1200" b="1" kern="0" dirty="0" smtClean="0">
                <a:latin typeface="Courier New" pitchFamily="49" charset="0"/>
              </a:rPr>
              <a:t>(</a:t>
            </a:r>
            <a:r>
              <a:rPr lang="en-US" sz="1200" b="1" kern="0" dirty="0" err="1" smtClean="0">
                <a:latin typeface="Courier New" pitchFamily="49" charset="0"/>
              </a:rPr>
              <a:t>txtNumberOfShares.Text</a:t>
            </a:r>
            <a:r>
              <a:rPr lang="en-US" sz="1200" b="1" kern="0" dirty="0" smtClean="0">
                <a:latin typeface="Courier New" pitchFamily="49" charset="0"/>
              </a:rPr>
              <a:t>);</a:t>
            </a:r>
          </a:p>
          <a:p>
            <a:pPr marL="342900" lvl="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427531"/>
              </a:buClr>
              <a:defRPr/>
            </a:pPr>
            <a:r>
              <a:rPr lang="en-US" sz="1200" b="1" kern="0" dirty="0" smtClean="0">
                <a:latin typeface="Courier New" pitchFamily="49" charset="0"/>
              </a:rPr>
              <a:t>            </a:t>
            </a:r>
          </a:p>
          <a:p>
            <a:pPr marL="342900" lvl="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427531"/>
              </a:buClr>
              <a:defRPr/>
            </a:pPr>
            <a:r>
              <a:rPr lang="en-US" sz="1200" b="1" kern="0" dirty="0" smtClean="0">
                <a:latin typeface="Courier New" pitchFamily="49" charset="0"/>
              </a:rPr>
              <a:t>            </a:t>
            </a:r>
            <a:r>
              <a:rPr lang="en-US" sz="1200" b="1" kern="0" dirty="0" err="1" smtClean="0">
                <a:latin typeface="Courier New" pitchFamily="49" charset="0"/>
              </a:rPr>
              <a:t>BuyOrder</a:t>
            </a:r>
            <a:r>
              <a:rPr lang="en-US" sz="1200" b="1" kern="0" dirty="0" smtClean="0">
                <a:latin typeface="Courier New" pitchFamily="49" charset="0"/>
              </a:rPr>
              <a:t> order = new </a:t>
            </a:r>
            <a:r>
              <a:rPr lang="en-US" sz="1200" b="1" kern="0" dirty="0" err="1" smtClean="0">
                <a:latin typeface="Courier New" pitchFamily="49" charset="0"/>
              </a:rPr>
              <a:t>BuyOrder</a:t>
            </a:r>
            <a:r>
              <a:rPr lang="en-US" sz="1200" b="1" kern="0" dirty="0" smtClean="0">
                <a:latin typeface="Courier New" pitchFamily="49" charset="0"/>
              </a:rPr>
              <a:t>(</a:t>
            </a:r>
            <a:r>
              <a:rPr lang="en-US" sz="1200" b="1" kern="0" dirty="0" err="1" smtClean="0">
                <a:latin typeface="Courier New" pitchFamily="49" charset="0"/>
              </a:rPr>
              <a:t>stockSymbol</a:t>
            </a:r>
            <a:r>
              <a:rPr lang="en-US" sz="1200" b="1" kern="0" dirty="0" smtClean="0">
                <a:latin typeface="Courier New" pitchFamily="49" charset="0"/>
              </a:rPr>
              <a:t>, </a:t>
            </a:r>
            <a:r>
              <a:rPr lang="en-US" sz="1200" b="1" kern="0" dirty="0" err="1" smtClean="0">
                <a:latin typeface="Courier New" pitchFamily="49" charset="0"/>
              </a:rPr>
              <a:t>numberOfShares</a:t>
            </a:r>
            <a:r>
              <a:rPr lang="en-US" sz="1200" b="1" kern="0" dirty="0" smtClean="0">
                <a:latin typeface="Courier New" pitchFamily="49" charset="0"/>
              </a:rPr>
              <a:t>);</a:t>
            </a:r>
          </a:p>
          <a:p>
            <a:pPr marL="342900" lvl="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427531"/>
              </a:buClr>
              <a:defRPr/>
            </a:pPr>
            <a:r>
              <a:rPr lang="en-US" sz="1200" b="1" kern="0" dirty="0" smtClean="0">
                <a:latin typeface="Courier New" pitchFamily="49" charset="0"/>
              </a:rPr>
              <a:t>            </a:t>
            </a:r>
            <a:r>
              <a:rPr lang="en-US" sz="1200" b="1" kern="0" dirty="0" err="1" smtClean="0">
                <a:latin typeface="Courier New" pitchFamily="49" charset="0"/>
              </a:rPr>
              <a:t>ITradingService</a:t>
            </a:r>
            <a:r>
              <a:rPr lang="en-US" sz="1200" b="1" kern="0" dirty="0" smtClean="0">
                <a:latin typeface="Courier New" pitchFamily="49" charset="0"/>
              </a:rPr>
              <a:t> </a:t>
            </a:r>
            <a:r>
              <a:rPr lang="en-US" sz="1200" b="1" kern="0" dirty="0" err="1" smtClean="0">
                <a:latin typeface="Courier New" pitchFamily="49" charset="0"/>
              </a:rPr>
              <a:t>tradingService</a:t>
            </a:r>
            <a:r>
              <a:rPr lang="en-US" sz="1200" b="1" kern="0" dirty="0" smtClean="0">
                <a:latin typeface="Courier New" pitchFamily="49" charset="0"/>
              </a:rPr>
              <a:t> = </a:t>
            </a:r>
            <a:r>
              <a:rPr lang="en-US" sz="1200" b="1" kern="0" dirty="0" err="1" smtClean="0">
                <a:latin typeface="Courier New" pitchFamily="49" charset="0"/>
              </a:rPr>
              <a:t>ServiceLocator.GetService</a:t>
            </a:r>
            <a:r>
              <a:rPr lang="en-US" sz="1200" b="1" kern="0" dirty="0" smtClean="0">
                <a:latin typeface="Courier New" pitchFamily="49" charset="0"/>
              </a:rPr>
              <a:t>(...);</a:t>
            </a:r>
          </a:p>
          <a:p>
            <a:pPr marL="342900" lvl="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427531"/>
              </a:buClr>
              <a:defRPr/>
            </a:pPr>
            <a:r>
              <a:rPr lang="en-US" sz="1200" b="1" kern="0" dirty="0" smtClean="0">
                <a:latin typeface="Courier New" pitchFamily="49" charset="0"/>
              </a:rPr>
              <a:t>            </a:t>
            </a:r>
            <a:r>
              <a:rPr lang="en-US" sz="1200" b="1" kern="0" dirty="0" err="1" smtClean="0">
                <a:latin typeface="Courier New" pitchFamily="49" charset="0"/>
              </a:rPr>
              <a:t>OrderConfirmation</a:t>
            </a:r>
            <a:r>
              <a:rPr lang="en-US" sz="1200" b="1" kern="0" dirty="0" smtClean="0">
                <a:latin typeface="Courier New" pitchFamily="49" charset="0"/>
              </a:rPr>
              <a:t> confirmation = </a:t>
            </a:r>
            <a:r>
              <a:rPr lang="en-US" sz="1200" b="1" kern="0" dirty="0" err="1" smtClean="0">
                <a:latin typeface="Courier New" pitchFamily="49" charset="0"/>
              </a:rPr>
              <a:t>tradingService.ProcessOrder</a:t>
            </a:r>
            <a:r>
              <a:rPr lang="en-US" sz="1200" b="1" kern="0" dirty="0" smtClean="0">
                <a:latin typeface="Courier New" pitchFamily="49" charset="0"/>
              </a:rPr>
              <a:t>(order);</a:t>
            </a:r>
          </a:p>
          <a:p>
            <a:pPr marL="342900" lvl="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427531"/>
              </a:buClr>
              <a:defRPr/>
            </a:pPr>
            <a:r>
              <a:rPr lang="en-US" sz="1200" b="1" kern="0" dirty="0" smtClean="0">
                <a:latin typeface="Courier New" pitchFamily="49" charset="0"/>
              </a:rPr>
              <a:t>            </a:t>
            </a:r>
            <a:r>
              <a:rPr lang="en-US" sz="1200" b="1" kern="0" dirty="0" err="1" smtClean="0">
                <a:latin typeface="Courier New" pitchFamily="49" charset="0"/>
              </a:rPr>
              <a:t>Context.Items</a:t>
            </a:r>
            <a:r>
              <a:rPr lang="en-US" sz="1200" b="1" kern="0" dirty="0" smtClean="0">
                <a:latin typeface="Courier New" pitchFamily="49" charset="0"/>
              </a:rPr>
              <a:t>["confirmation"] = confirmation;</a:t>
            </a:r>
          </a:p>
          <a:p>
            <a:pPr marL="342900" lvl="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427531"/>
              </a:buClr>
              <a:defRPr/>
            </a:pPr>
            <a:r>
              <a:rPr lang="en-US" sz="1200" b="1" kern="0" dirty="0" smtClean="0">
                <a:latin typeface="Courier New" pitchFamily="49" charset="0"/>
              </a:rPr>
              <a:t>            </a:t>
            </a:r>
            <a:r>
              <a:rPr lang="en-US" sz="1200" b="1" kern="0" dirty="0" err="1" smtClean="0">
                <a:latin typeface="Courier New" pitchFamily="49" charset="0"/>
              </a:rPr>
              <a:t>Server.Transfer</a:t>
            </a:r>
            <a:r>
              <a:rPr lang="en-US" sz="1200" b="1" kern="0" dirty="0" smtClean="0">
                <a:latin typeface="Courier New" pitchFamily="49" charset="0"/>
              </a:rPr>
              <a:t>("BuyConfirmation.aspx");</a:t>
            </a:r>
          </a:p>
          <a:p>
            <a:pPr marL="342900" lvl="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427531"/>
              </a:buClr>
              <a:defRPr/>
            </a:pPr>
            <a:r>
              <a:rPr lang="en-US" sz="1200" b="1" kern="0" dirty="0" smtClean="0">
                <a:latin typeface="Courier New" pitchFamily="49" charset="0"/>
              </a:rPr>
              <a:t>        }</a:t>
            </a:r>
          </a:p>
          <a:p>
            <a:pPr marL="342900" lvl="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427531"/>
              </a:buClr>
              <a:defRPr/>
            </a:pPr>
            <a:r>
              <a:rPr lang="en-US" sz="1200" b="1" kern="0" dirty="0" smtClean="0">
                <a:latin typeface="Courier New" pitchFamily="49" charset="0"/>
              </a:rPr>
              <a:t>        catch (</a:t>
            </a:r>
            <a:r>
              <a:rPr lang="en-US" sz="1200" b="1" kern="0" dirty="0" err="1" smtClean="0">
                <a:latin typeface="Courier New" pitchFamily="49" charset="0"/>
              </a:rPr>
              <a:t>ParseException</a:t>
            </a:r>
            <a:r>
              <a:rPr lang="en-US" sz="1200" b="1" kern="0" dirty="0" smtClean="0">
                <a:latin typeface="Courier New" pitchFamily="49" charset="0"/>
              </a:rPr>
              <a:t> e)</a:t>
            </a:r>
          </a:p>
          <a:p>
            <a:pPr marL="342900" lvl="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427531"/>
              </a:buClr>
              <a:defRPr/>
            </a:pPr>
            <a:r>
              <a:rPr lang="en-US" sz="1200" b="1" kern="0" dirty="0" smtClean="0">
                <a:latin typeface="Courier New" pitchFamily="49" charset="0"/>
              </a:rPr>
              <a:t>        {</a:t>
            </a:r>
          </a:p>
          <a:p>
            <a:pPr marL="342900" lvl="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427531"/>
              </a:buClr>
              <a:defRPr/>
            </a:pPr>
            <a:r>
              <a:rPr lang="en-US" sz="1200" b="1" kern="0" dirty="0" smtClean="0">
                <a:latin typeface="Courier New" pitchFamily="49" charset="0"/>
              </a:rPr>
              <a:t>            // handle exception (sometimes this is difficult as well)</a:t>
            </a:r>
          </a:p>
          <a:p>
            <a:pPr marL="342900" lvl="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427531"/>
              </a:buClr>
              <a:defRPr/>
            </a:pPr>
            <a:r>
              <a:rPr lang="en-US" sz="1200" b="1" kern="0" dirty="0" smtClean="0">
                <a:latin typeface="Courier New" pitchFamily="49" charset="0"/>
              </a:rPr>
              <a:t>        }</a:t>
            </a:r>
          </a:p>
          <a:p>
            <a:pPr marL="342900" lvl="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427531"/>
              </a:buClr>
              <a:defRPr/>
            </a:pPr>
            <a:r>
              <a:rPr lang="en-US" sz="1200" b="1" kern="0" dirty="0" smtClean="0">
                <a:latin typeface="Courier New" pitchFamily="49" charset="0"/>
              </a:rPr>
              <a:t>    }   </a:t>
            </a:r>
          </a:p>
          <a:p>
            <a:pPr marL="342900" lvl="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427531"/>
              </a:buClr>
              <a:defRPr/>
            </a:pPr>
            <a:r>
              <a:rPr lang="en-US" sz="1200" b="1" kern="0" dirty="0" smtClean="0">
                <a:latin typeface="Courier New" pitchFamily="49" charset="0"/>
              </a:rPr>
              <a:t>}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 bwMode="blackWhite">
          <a:xfrm>
            <a:off x="304800" y="1752600"/>
            <a:ext cx="8610600" cy="4495800"/>
          </a:xfrm>
          <a:prstGeom prst="roundRect">
            <a:avLst>
              <a:gd name="adj" fmla="val 7234"/>
            </a:avLst>
          </a:prstGeom>
          <a:gradFill flip="none" rotWithShape="1">
            <a:gsLst>
              <a:gs pos="0">
                <a:schemeClr val="bg1">
                  <a:tint val="66000"/>
                  <a:satMod val="160000"/>
                </a:schemeClr>
              </a:gs>
              <a:gs pos="50000">
                <a:schemeClr val="bg1">
                  <a:tint val="44500"/>
                  <a:satMod val="160000"/>
                </a:schemeClr>
              </a:gs>
              <a:gs pos="100000">
                <a:schemeClr val="bg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rgbClr val="27728D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800" y="685800"/>
            <a:ext cx="77724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Handling form submission: </a:t>
            </a:r>
            <a:b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With Spring.NET</a:t>
            </a:r>
            <a:b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85800" y="1981200"/>
            <a:ext cx="8153400" cy="42672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public class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MyPage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: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Spring.Web.UI.Page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{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private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BuyOrder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order;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private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OrderConfirmation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confirmation;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private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ITradingService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tradingService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;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// properties omitted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protected override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InitializeDataBindings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()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{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BindingManager.AddBinding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(“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txtStockSymbol.Text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”, “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Order.StockSymbol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”);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BindingManager.AddBinding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(“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txtNumberOfShares.Text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”, “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Order.NumberOfShares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”)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         .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SetErrorMessage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(“error.number.of.shares.not.int”, “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errNumberOfShares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”);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}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public void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ProcessBuyOrder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(object sender,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EventArgs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args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{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    if (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ValidationErrors.IsEmpty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&amp;&amp; Validate(order,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orderValidator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    {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        confirmation =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tradingService.ProcessOrder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(order);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    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SetResult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(“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buyConfirmation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”);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    }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}  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Spring for .NET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229600" cy="4572000"/>
          </a:xfrm>
        </p:spPr>
        <p:txBody>
          <a:bodyPr/>
          <a:lstStyle/>
          <a:p>
            <a:pPr eaLnBrk="1" hangingPunct="1"/>
            <a:r>
              <a:rPr lang="en-US" dirty="0" smtClean="0"/>
              <a:t>Spring.NET provide comprehensive infrastructural support for developing enterprise .NET™ applications</a:t>
            </a:r>
          </a:p>
          <a:p>
            <a:pPr lvl="1"/>
            <a:r>
              <a:rPr lang="en-US" dirty="0" smtClean="0"/>
              <a:t>Apache License - Commercial-friendly</a:t>
            </a:r>
          </a:p>
          <a:p>
            <a:pPr lvl="1"/>
            <a:r>
              <a:rPr lang="en-US" dirty="0" smtClean="0"/>
              <a:t>Created, supported and sustained by Interface21</a:t>
            </a:r>
          </a:p>
          <a:p>
            <a:pPr lvl="1"/>
            <a:r>
              <a:rPr lang="en-US" dirty="0" smtClean="0"/>
              <a:t>Integrates with other frameworks and solutions</a:t>
            </a:r>
          </a:p>
          <a:p>
            <a:pPr lvl="1"/>
            <a:r>
              <a:rPr lang="en-US" dirty="0" smtClean="0"/>
              <a:t>.NET 1.0/1.1/2.0</a:t>
            </a:r>
          </a:p>
          <a:p>
            <a:pPr eaLnBrk="1" hangingPunct="1"/>
            <a:r>
              <a:rPr lang="en-US" dirty="0" smtClean="0"/>
              <a:t>Spring Framework for Java has shown real-world benefits</a:t>
            </a:r>
          </a:p>
          <a:p>
            <a:pPr lvl="1" eaLnBrk="1" hangingPunct="1"/>
            <a:r>
              <a:rPr lang="en-US" dirty="0" smtClean="0"/>
              <a:t>Architectural concepts and patterns applicable to .NET</a:t>
            </a:r>
          </a:p>
          <a:p>
            <a:pPr lvl="1" eaLnBrk="1" hangingPunct="1"/>
            <a:r>
              <a:rPr lang="en-GB" dirty="0" smtClean="0"/>
              <a:t>9 out of the world’s 10 largest banks use Spring Java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Spring ASP.NET Framework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 enable ASP.NET</a:t>
            </a:r>
          </a:p>
          <a:p>
            <a:r>
              <a:rPr lang="en-US" dirty="0" smtClean="0"/>
              <a:t>Bi-directional data binding</a:t>
            </a:r>
          </a:p>
          <a:p>
            <a:r>
              <a:rPr lang="en-US" dirty="0" smtClean="0"/>
              <a:t>Object scopes</a:t>
            </a:r>
          </a:p>
          <a:p>
            <a:pPr lvl="1"/>
            <a:r>
              <a:rPr lang="en-US" dirty="0" smtClean="0"/>
              <a:t>application, session, request</a:t>
            </a:r>
          </a:p>
          <a:p>
            <a:r>
              <a:rPr lang="en-US" dirty="0" smtClean="0"/>
              <a:t>Code becomes more business and less infrastructure focused</a:t>
            </a:r>
          </a:p>
          <a:p>
            <a:r>
              <a:rPr lang="en-US" dirty="0" smtClean="0"/>
              <a:t>Tight integration with Data Validation Framework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System.Web.Mvc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953000"/>
          </a:xfrm>
        </p:spPr>
        <p:txBody>
          <a:bodyPr/>
          <a:lstStyle/>
          <a:p>
            <a:r>
              <a:rPr lang="en-US" dirty="0" smtClean="0"/>
              <a:t>Next generation web framework</a:t>
            </a:r>
          </a:p>
          <a:p>
            <a:r>
              <a:rPr lang="en-US" dirty="0" smtClean="0"/>
              <a:t>MVC Based</a:t>
            </a:r>
          </a:p>
          <a:p>
            <a:pPr lvl="1"/>
            <a:r>
              <a:rPr lang="en-US" dirty="0" err="1" smtClean="0"/>
              <a:t>url</a:t>
            </a:r>
            <a:r>
              <a:rPr lang="en-US" dirty="0" smtClean="0"/>
              <a:t> maps to controller method invocation</a:t>
            </a:r>
          </a:p>
          <a:p>
            <a:r>
              <a:rPr lang="en-US" dirty="0" smtClean="0"/>
              <a:t>Design Goals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Testable</a:t>
            </a:r>
            <a:r>
              <a:rPr lang="en-US" dirty="0" smtClean="0"/>
              <a:t> : </a:t>
            </a:r>
            <a:r>
              <a:rPr lang="en-US" dirty="0" err="1" smtClean="0"/>
              <a:t>IHttpRequest</a:t>
            </a:r>
            <a:r>
              <a:rPr lang="en-US" dirty="0" smtClean="0"/>
              <a:t>, </a:t>
            </a:r>
            <a:r>
              <a:rPr lang="en-US" dirty="0" err="1" smtClean="0"/>
              <a:t>IHttpResponse</a:t>
            </a:r>
            <a:endParaRPr lang="en-US" dirty="0" smtClean="0"/>
          </a:p>
          <a:p>
            <a:pPr lvl="1"/>
            <a:r>
              <a:rPr lang="en-US" dirty="0" smtClean="0"/>
              <a:t>Extensible : View engine, </a:t>
            </a:r>
            <a:r>
              <a:rPr lang="en-US" dirty="0" err="1" smtClean="0">
                <a:solidFill>
                  <a:srgbClr val="FF0000"/>
                </a:solidFill>
              </a:rPr>
              <a:t>IoC</a:t>
            </a:r>
            <a:r>
              <a:rPr lang="en-US" dirty="0" smtClean="0">
                <a:solidFill>
                  <a:srgbClr val="FF0000"/>
                </a:solidFill>
              </a:rPr>
              <a:t> container</a:t>
            </a:r>
          </a:p>
          <a:p>
            <a:r>
              <a:rPr lang="en-US" dirty="0" smtClean="0"/>
              <a:t>In Java MVC was the norm</a:t>
            </a:r>
          </a:p>
          <a:p>
            <a:pPr lvl="1"/>
            <a:r>
              <a:rPr lang="en-US" dirty="0" smtClean="0"/>
              <a:t>Moving to event based web model  - JSF</a:t>
            </a:r>
          </a:p>
          <a:p>
            <a:pPr lvl="1"/>
            <a:r>
              <a:rPr lang="en-US" dirty="0" smtClean="0"/>
              <a:t>Spring for Java is popular MVC framework</a:t>
            </a:r>
          </a:p>
          <a:p>
            <a:r>
              <a:rPr lang="en-US" dirty="0" smtClean="0"/>
              <a:t>Spring.NET Roadmap </a:t>
            </a:r>
          </a:p>
          <a:p>
            <a:pPr lvl="1"/>
            <a:r>
              <a:rPr lang="en-US" dirty="0" smtClean="0"/>
              <a:t>Integration in standard extensibility locations…</a:t>
            </a:r>
          </a:p>
          <a:p>
            <a:pPr lvl="1"/>
            <a:r>
              <a:rPr lang="en-US" dirty="0" smtClean="0"/>
              <a:t>Validation, bindings, localization, exception handling, tag </a:t>
            </a:r>
            <a:r>
              <a:rPr lang="en-US" dirty="0" err="1" smtClean="0"/>
              <a:t>libs</a:t>
            </a:r>
            <a:r>
              <a:rPr lang="en-US" dirty="0" smtClean="0"/>
              <a:t>…. 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Agenda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who, what, why of Spring.NET</a:t>
            </a:r>
          </a:p>
          <a:p>
            <a:pPr eaLnBrk="1" hangingPunct="1"/>
            <a:r>
              <a:rPr lang="en-US" dirty="0" smtClean="0"/>
              <a:t>Feature overview</a:t>
            </a:r>
          </a:p>
          <a:p>
            <a:pPr eaLnBrk="1" hangingPunct="1"/>
            <a:r>
              <a:rPr lang="en-US" dirty="0" smtClean="0"/>
              <a:t>Dependency Injection </a:t>
            </a:r>
          </a:p>
          <a:p>
            <a:pPr eaLnBrk="1" hangingPunct="1"/>
            <a:r>
              <a:rPr lang="en-US" dirty="0" smtClean="0"/>
              <a:t>ASP.NET Framework</a:t>
            </a:r>
          </a:p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Data Access and Declarative Transaction Management</a:t>
            </a:r>
          </a:p>
          <a:p>
            <a:pPr eaLnBrk="1" hangingPunct="1"/>
            <a:r>
              <a:rPr lang="en-US" dirty="0" smtClean="0"/>
              <a:t>Aspect-Oriented programming </a:t>
            </a:r>
          </a:p>
          <a:p>
            <a:pPr eaLnBrk="1" hangingPunct="1"/>
            <a:r>
              <a:rPr lang="en-US" dirty="0" smtClean="0"/>
              <a:t>Summary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Spring Data Access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 range of data access strategies and technologies to choose from</a:t>
            </a:r>
          </a:p>
          <a:p>
            <a:pPr lvl="1"/>
            <a:r>
              <a:rPr lang="en-US" dirty="0" smtClean="0"/>
              <a:t>APIs tend to be complex and verbose</a:t>
            </a:r>
          </a:p>
          <a:p>
            <a:pPr lvl="1"/>
            <a:r>
              <a:rPr lang="en-US" dirty="0" smtClean="0"/>
              <a:t>Accounts for much of code in an application</a:t>
            </a:r>
          </a:p>
          <a:p>
            <a:pPr lvl="1"/>
            <a:r>
              <a:rPr lang="en-US" dirty="0" smtClean="0"/>
              <a:t>Multiple APIs for transaction management and quirks</a:t>
            </a:r>
          </a:p>
          <a:p>
            <a:r>
              <a:rPr lang="en-US" dirty="0" smtClean="0"/>
              <a:t>Provide simple and consistent approach to data access across persistence technologies</a:t>
            </a:r>
          </a:p>
          <a:p>
            <a:pPr lvl="1"/>
            <a:r>
              <a:rPr lang="en-US" dirty="0" smtClean="0"/>
              <a:t>Remove incidental complexity</a:t>
            </a:r>
          </a:p>
          <a:p>
            <a:pPr lvl="1"/>
            <a:r>
              <a:rPr lang="en-US" dirty="0" smtClean="0"/>
              <a:t>Simplify use of ADO.NET</a:t>
            </a:r>
          </a:p>
          <a:p>
            <a:pPr lvl="1"/>
            <a:r>
              <a:rPr lang="en-US" dirty="0" smtClean="0"/>
              <a:t>Technology neutral exception hierarchy</a:t>
            </a:r>
          </a:p>
          <a:p>
            <a:pPr lvl="1"/>
            <a:r>
              <a:rPr lang="en-US" dirty="0" smtClean="0"/>
              <a:t>Transaction management abstraction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traditional ADO.NET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dirty="0" smtClean="0"/>
              <a:t>Results in redundant, error prone code</a:t>
            </a:r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Hard to write provider independent code</a:t>
            </a:r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Code is coupled to transaction API</a:t>
            </a:r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Verbose parameter management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6096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Redundant Code</a:t>
            </a:r>
          </a:p>
        </p:txBody>
      </p:sp>
      <p:sp>
        <p:nvSpPr>
          <p:cNvPr id="63497" name="Rectangle 9"/>
          <p:cNvSpPr>
            <a:spLocks noChangeArrowheads="1"/>
          </p:cNvSpPr>
          <p:nvPr/>
        </p:nvSpPr>
        <p:spPr bwMode="auto">
          <a:xfrm>
            <a:off x="457200" y="685800"/>
            <a:ext cx="8534400" cy="5562600"/>
          </a:xfrm>
          <a:prstGeom prst="rect">
            <a:avLst/>
          </a:prstGeom>
          <a:solidFill>
            <a:srgbClr val="FEFFDA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IList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FindAllPeople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()  {</a:t>
            </a:r>
          </a:p>
          <a:p>
            <a:pPr>
              <a:defRPr/>
            </a:pPr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IList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personList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try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using (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SqlConnection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connection = new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SqlConnection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connectionString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sql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= "select Name, Age from ...";</a:t>
            </a:r>
          </a:p>
          <a:p>
            <a:pPr>
              <a:defRPr/>
            </a:pPr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using (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SqlCommand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command = new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SqlCommand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sql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, connection))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connection.Open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using (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SqlDataReader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reader =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command.ExecuteReader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())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while (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reader.Read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())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{ 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             string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name =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reader.IsDBNull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(0) ?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string.Empty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reader.GetString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(0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            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age =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reader.IsDBNull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(1) ? 0 : reader.GetInt32(1);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            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Person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= new Person(name, age);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            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personList.Add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(person);	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}</a:t>
            </a:r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catch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(Exception e)  {   //throw application exception   }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return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personList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6096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Redundant Code</a:t>
            </a: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457200" y="685800"/>
            <a:ext cx="8534400" cy="5867400"/>
          </a:xfrm>
          <a:prstGeom prst="rect">
            <a:avLst/>
          </a:prstGeom>
          <a:solidFill>
            <a:srgbClr val="FEFFDA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IList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FindAllPeople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()  {</a:t>
            </a:r>
          </a:p>
          <a:p>
            <a:pPr>
              <a:defRPr/>
            </a:pPr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IList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personList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try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using (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SqlConnection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connection = new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SqlConnection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connectionString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{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sql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= "select Name, Age from ...";</a:t>
            </a:r>
          </a:p>
          <a:p>
            <a:pPr>
              <a:defRPr/>
            </a:pPr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 using (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SqlCommand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command = new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SqlCommand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sql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, connection))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 {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connection.Open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     using (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SqlDataReader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reader =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command.ExecuteReader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())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     {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         while (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reader.Read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())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         { </a:t>
            </a:r>
          </a:p>
          <a:p>
            <a:pPr>
              <a:defRPr/>
            </a:pP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                   string name =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reader.IsDBNull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(0) ?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string.Empty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: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reader.GetString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(0);</a:t>
            </a:r>
          </a:p>
          <a:p>
            <a:pPr>
              <a:defRPr/>
            </a:pP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                  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age =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reader.IsDBNull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(1) ? 0 : reader.GetInt32(1);</a:t>
            </a:r>
          </a:p>
          <a:p>
            <a:pPr>
              <a:defRPr/>
            </a:pP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                   Person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= new Person(name, age);</a:t>
            </a:r>
          </a:p>
          <a:p>
            <a:pPr>
              <a:defRPr/>
            </a:pP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                  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personList.Add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(person);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         }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     }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catch (Exception e)  {   //throw application exception   }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return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personList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defRPr/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5791200" y="4419600"/>
            <a:ext cx="3124200" cy="714375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latin typeface="Helvetica" pitchFamily="32" charset="0"/>
              </a:rPr>
              <a:t>The bold matters - the rest is boilerplate</a:t>
            </a: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7010400" y="2514600"/>
            <a:ext cx="1828800" cy="10160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latin typeface="Helvetica" pitchFamily="32" charset="0"/>
              </a:rPr>
              <a:t>Null values could be handled better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7" grpId="0" animBg="1"/>
      <p:bldP spid="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AdoTemplate in a Nutshell</a:t>
            </a: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7239000" cy="1200150"/>
          </a:xfrm>
          <a:prstGeom prst="rect">
            <a:avLst/>
          </a:prstGeom>
          <a:solidFill>
            <a:srgbClr val="FEFFDA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dirty="0" err="1">
                <a:latin typeface="Helvetica" pitchFamily="64" charset="0"/>
              </a:rPr>
              <a:t>int</a:t>
            </a:r>
            <a:r>
              <a:rPr lang="en-US" dirty="0">
                <a:latin typeface="Helvetica" pitchFamily="64" charset="0"/>
              </a:rPr>
              <a:t> </a:t>
            </a:r>
            <a:r>
              <a:rPr lang="en-US" dirty="0" err="1">
                <a:latin typeface="Helvetica" pitchFamily="64" charset="0"/>
              </a:rPr>
              <a:t>userCount</a:t>
            </a:r>
            <a:r>
              <a:rPr lang="en-US" dirty="0">
                <a:latin typeface="Helvetica" pitchFamily="64" charset="0"/>
              </a:rPr>
              <a:t> = (</a:t>
            </a:r>
            <a:r>
              <a:rPr lang="en-US" dirty="0" err="1">
                <a:latin typeface="Helvetica" pitchFamily="64" charset="0"/>
              </a:rPr>
              <a:t>int</a:t>
            </a:r>
            <a:r>
              <a:rPr lang="en-US" dirty="0">
                <a:latin typeface="Helvetica" pitchFamily="64" charset="0"/>
              </a:rPr>
              <a:t>) </a:t>
            </a:r>
            <a:r>
              <a:rPr lang="en-US" dirty="0" err="1">
                <a:latin typeface="Helvetica" pitchFamily="64" charset="0"/>
              </a:rPr>
              <a:t>adoTemplate.ExecuteScalar</a:t>
            </a:r>
            <a:r>
              <a:rPr lang="en-US" dirty="0">
                <a:latin typeface="Helvetica" pitchFamily="64" charset="0"/>
              </a:rPr>
              <a:t>(</a:t>
            </a:r>
          </a:p>
          <a:p>
            <a:pPr>
              <a:defRPr/>
            </a:pPr>
            <a:r>
              <a:rPr lang="en-US" dirty="0">
                <a:latin typeface="Helvetica" pitchFamily="64" charset="0"/>
              </a:rPr>
              <a:t>                      </a:t>
            </a:r>
            <a:r>
              <a:rPr lang="en-US" dirty="0" err="1">
                <a:latin typeface="Helvetica" pitchFamily="64" charset="0"/>
              </a:rPr>
              <a:t>CommandType.Text</a:t>
            </a:r>
            <a:r>
              <a:rPr lang="en-US" dirty="0">
                <a:latin typeface="Helvetica" pitchFamily="64" charset="0"/>
              </a:rPr>
              <a:t>,</a:t>
            </a:r>
          </a:p>
          <a:p>
            <a:pPr>
              <a:defRPr/>
            </a:pPr>
            <a:r>
              <a:rPr lang="en-US" dirty="0">
                <a:latin typeface="Helvetica" pitchFamily="64" charset="0"/>
              </a:rPr>
              <a:t>                      "</a:t>
            </a:r>
            <a:r>
              <a:rPr lang="en-US" dirty="0">
                <a:solidFill>
                  <a:srgbClr val="0000C0"/>
                </a:solidFill>
                <a:latin typeface="Helvetica" pitchFamily="64" charset="0"/>
              </a:rPr>
              <a:t>SELECT COUNT(0) FROM USER</a:t>
            </a:r>
            <a:r>
              <a:rPr lang="en-US" dirty="0">
                <a:latin typeface="Helvetica" pitchFamily="64" charset="0"/>
              </a:rPr>
              <a:t>");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685800" y="2819400"/>
            <a:ext cx="7772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427531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</a:rPr>
              <a:t>Acquisition of the connection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427531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</a:rPr>
              <a:t>Creation of the command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427531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</a:rPr>
              <a:t>Participation in the transaction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427531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</a:rPr>
              <a:t>Execution of the statement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427531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</a:rPr>
              <a:t>Processing of the result set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427531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</a:rPr>
              <a:t>Handling of any exception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427531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</a:rPr>
              <a:t>Display or rollback on warnings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427531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</a:rPr>
              <a:t>Dispose of the reader, command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427531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</a:rPr>
              <a:t>Dispose of the connection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562600" y="2895600"/>
            <a:ext cx="2590800" cy="3124200"/>
            <a:chOff x="3840" y="2112"/>
            <a:chExt cx="1632" cy="1296"/>
          </a:xfrm>
        </p:grpSpPr>
        <p:sp>
          <p:nvSpPr>
            <p:cNvPr id="10246" name="Text Box 5"/>
            <p:cNvSpPr txBox="1">
              <a:spLocks noChangeArrowheads="1"/>
            </p:cNvSpPr>
            <p:nvPr/>
          </p:nvSpPr>
          <p:spPr bwMode="auto">
            <a:xfrm>
              <a:off x="4128" y="2544"/>
              <a:ext cx="1344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solidFill>
                    <a:schemeClr val="tx2"/>
                  </a:solidFill>
                  <a:latin typeface="Helvetica" pitchFamily="32" charset="0"/>
                </a:rPr>
                <a:t>All handled by the template</a:t>
              </a:r>
            </a:p>
          </p:txBody>
        </p:sp>
        <p:sp>
          <p:nvSpPr>
            <p:cNvPr id="10247" name="AutoShape 6"/>
            <p:cNvSpPr>
              <a:spLocks/>
            </p:cNvSpPr>
            <p:nvPr/>
          </p:nvSpPr>
          <p:spPr bwMode="auto">
            <a:xfrm>
              <a:off x="3840" y="2112"/>
              <a:ext cx="288" cy="1296"/>
            </a:xfrm>
            <a:prstGeom prst="rightBrace">
              <a:avLst>
                <a:gd name="adj1" fmla="val 37500"/>
                <a:gd name="adj2" fmla="val 50000"/>
              </a:avLst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 bwMode="blackWhite">
          <a:xfrm>
            <a:off x="457200" y="2438400"/>
            <a:ext cx="8382000" cy="3810000"/>
          </a:xfrm>
          <a:prstGeom prst="roundRect">
            <a:avLst>
              <a:gd name="adj" fmla="val 6255"/>
            </a:avLst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50000"/>
                </a:schemeClr>
              </a:gs>
            </a:gsLst>
            <a:lin ang="5400000" scaled="1"/>
            <a:tileRect/>
          </a:gra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algn="ctr" defTabSz="1096963" fontAlgn="base">
              <a:spcBef>
                <a:spcPct val="0"/>
              </a:spcBef>
              <a:spcAft>
                <a:spcPct val="0"/>
              </a:spcAft>
            </a:pPr>
            <a:endParaRPr 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DAO implementation - AdoTemplate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838200"/>
          </a:xfrm>
        </p:spPr>
        <p:txBody>
          <a:bodyPr/>
          <a:lstStyle/>
          <a:p>
            <a:r>
              <a:rPr lang="en-US" dirty="0" smtClean="0"/>
              <a:t>Encapsulates boiler-plate ADO.NET code</a:t>
            </a:r>
            <a:endParaRPr lang="en-US" dirty="0"/>
          </a:p>
          <a:p>
            <a:r>
              <a:rPr lang="en-US" dirty="0" smtClean="0"/>
              <a:t>Centralizes management of resource and </a:t>
            </a:r>
            <a:r>
              <a:rPr lang="en-US" dirty="0" err="1" smtClean="0"/>
              <a:t>tx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08073" y="2438401"/>
            <a:ext cx="8178727" cy="3886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5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private string </a:t>
            </a:r>
            <a:r>
              <a:rPr lang="en-US" sz="155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cmdText</a:t>
            </a:r>
            <a:r>
              <a:rPr lang="en-US" sz="155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= </a:t>
            </a:r>
          </a:p>
          <a:p>
            <a:r>
              <a:rPr lang="en-US" sz="155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55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"select count(*) from Customers where </a:t>
            </a:r>
            <a:r>
              <a:rPr lang="en-US" sz="1550" b="1" dirty="0" err="1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PostalCode</a:t>
            </a:r>
            <a:r>
              <a:rPr lang="en-US" sz="155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 = @</a:t>
            </a:r>
            <a:r>
              <a:rPr lang="en-US" sz="1550" b="1" dirty="0" err="1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PostalCode</a:t>
            </a:r>
            <a:r>
              <a:rPr lang="en-US" sz="155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";</a:t>
            </a:r>
          </a:p>
          <a:p>
            <a:endParaRPr lang="en-US" sz="1550" b="1" dirty="0" smtClean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55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 virtual </a:t>
            </a:r>
            <a:r>
              <a:rPr lang="en-US" sz="155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55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5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FindCountWithPostalCode</a:t>
            </a:r>
            <a:r>
              <a:rPr lang="en-US" sz="155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(string </a:t>
            </a:r>
            <a:r>
              <a:rPr lang="en-US" sz="155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postalCode</a:t>
            </a:r>
            <a:r>
              <a:rPr lang="en-US" sz="155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55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55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sz="155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AdoTemplate.Execute</a:t>
            </a:r>
            <a:r>
              <a:rPr lang="en-US" sz="155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55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55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&gt;(delegate(</a:t>
            </a:r>
            <a:r>
              <a:rPr lang="en-US" sz="155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DbCommand</a:t>
            </a:r>
            <a:r>
              <a:rPr lang="en-US" sz="155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command)</a:t>
            </a:r>
          </a:p>
          <a:p>
            <a:r>
              <a:rPr lang="en-US" sz="155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          {</a:t>
            </a:r>
            <a:r>
              <a:rPr lang="en-US" sz="155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                                               </a:t>
            </a:r>
          </a:p>
          <a:p>
            <a:r>
              <a:rPr lang="en-US" sz="1550" b="1" dirty="0" smtClean="0">
                <a:latin typeface="Courier New" pitchFamily="49" charset="0"/>
                <a:cs typeface="Courier New" pitchFamily="49" charset="0"/>
              </a:rPr>
              <a:t>              </a:t>
            </a:r>
            <a:r>
              <a:rPr lang="en-US" sz="1550" b="1" dirty="0" err="1" smtClean="0">
                <a:latin typeface="Courier New" pitchFamily="49" charset="0"/>
                <a:cs typeface="Courier New" pitchFamily="49" charset="0"/>
              </a:rPr>
              <a:t>command.CommandText</a:t>
            </a:r>
            <a:r>
              <a:rPr lang="en-US" sz="155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550" b="1" dirty="0" err="1" smtClean="0">
                <a:latin typeface="Courier New" pitchFamily="49" charset="0"/>
                <a:cs typeface="Courier New" pitchFamily="49" charset="0"/>
              </a:rPr>
              <a:t>cmdText</a:t>
            </a:r>
            <a:r>
              <a:rPr lang="en-US" sz="155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550" b="1" dirty="0" smtClean="0">
                <a:latin typeface="Courier New" pitchFamily="49" charset="0"/>
                <a:cs typeface="Courier New" pitchFamily="49" charset="0"/>
              </a:rPr>
              <a:t>              </a:t>
            </a:r>
            <a:r>
              <a:rPr lang="en-US" sz="155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DbParameter</a:t>
            </a:r>
            <a:r>
              <a:rPr lang="en-US" sz="155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50" b="1" dirty="0" smtClean="0">
                <a:latin typeface="Courier New" pitchFamily="49" charset="0"/>
                <a:cs typeface="Courier New" pitchFamily="49" charset="0"/>
              </a:rPr>
              <a:t>p = </a:t>
            </a:r>
            <a:r>
              <a:rPr lang="en-US" sz="1550" b="1" dirty="0" err="1" smtClean="0">
                <a:latin typeface="Courier New" pitchFamily="49" charset="0"/>
                <a:cs typeface="Courier New" pitchFamily="49" charset="0"/>
              </a:rPr>
              <a:t>command.CreateParameter</a:t>
            </a:r>
            <a:r>
              <a:rPr lang="en-US" sz="155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550" b="1" dirty="0" smtClean="0">
                <a:latin typeface="Courier New" pitchFamily="49" charset="0"/>
                <a:cs typeface="Courier New" pitchFamily="49" charset="0"/>
              </a:rPr>
              <a:t>              </a:t>
            </a:r>
            <a:r>
              <a:rPr lang="en-US" sz="1550" b="1" dirty="0" err="1" smtClean="0">
                <a:latin typeface="Courier New" pitchFamily="49" charset="0"/>
                <a:cs typeface="Courier New" pitchFamily="49" charset="0"/>
              </a:rPr>
              <a:t>p.ParameterName</a:t>
            </a:r>
            <a:r>
              <a:rPr lang="en-US" sz="155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55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"@</a:t>
            </a:r>
            <a:r>
              <a:rPr lang="en-US" sz="1550" b="1" dirty="0" err="1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PostalCode</a:t>
            </a:r>
            <a:r>
              <a:rPr lang="en-US" sz="155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";</a:t>
            </a:r>
          </a:p>
          <a:p>
            <a:r>
              <a:rPr lang="en-US" sz="1550" b="1" dirty="0" smtClean="0">
                <a:latin typeface="Courier New" pitchFamily="49" charset="0"/>
                <a:cs typeface="Courier New" pitchFamily="49" charset="0"/>
              </a:rPr>
              <a:t>              </a:t>
            </a:r>
            <a:r>
              <a:rPr lang="en-US" sz="1550" b="1" dirty="0" err="1" smtClean="0">
                <a:latin typeface="Courier New" pitchFamily="49" charset="0"/>
                <a:cs typeface="Courier New" pitchFamily="49" charset="0"/>
              </a:rPr>
              <a:t>p.Value</a:t>
            </a:r>
            <a:r>
              <a:rPr lang="en-US" sz="155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550" b="1" dirty="0" err="1" smtClean="0">
                <a:latin typeface="Courier New" pitchFamily="49" charset="0"/>
                <a:cs typeface="Courier New" pitchFamily="49" charset="0"/>
              </a:rPr>
              <a:t>postalCode</a:t>
            </a:r>
            <a:r>
              <a:rPr lang="en-US" sz="155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550" b="1" dirty="0" smtClean="0">
                <a:latin typeface="Courier New" pitchFamily="49" charset="0"/>
                <a:cs typeface="Courier New" pitchFamily="49" charset="0"/>
              </a:rPr>
              <a:t>              </a:t>
            </a:r>
            <a:r>
              <a:rPr lang="en-US" sz="1550" b="1" dirty="0" err="1" smtClean="0">
                <a:latin typeface="Courier New" pitchFamily="49" charset="0"/>
                <a:cs typeface="Courier New" pitchFamily="49" charset="0"/>
              </a:rPr>
              <a:t>command.Parameters.Add</a:t>
            </a:r>
            <a:r>
              <a:rPr lang="en-US" sz="1550" b="1" dirty="0" smtClean="0">
                <a:latin typeface="Courier New" pitchFamily="49" charset="0"/>
                <a:cs typeface="Courier New" pitchFamily="49" charset="0"/>
              </a:rPr>
              <a:t>(p);</a:t>
            </a:r>
            <a:endParaRPr lang="en-US" sz="1550" b="1" dirty="0" smtClean="0">
              <a:solidFill>
                <a:srgbClr val="2B91AF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55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        </a:t>
            </a:r>
          </a:p>
          <a:p>
            <a:r>
              <a:rPr lang="en-US" sz="155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        return (</a:t>
            </a:r>
            <a:r>
              <a:rPr lang="en-US" sz="155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55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55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50" b="1" dirty="0" err="1" smtClean="0">
                <a:latin typeface="Courier New" pitchFamily="49" charset="0"/>
                <a:cs typeface="Courier New" pitchFamily="49" charset="0"/>
              </a:rPr>
              <a:t>command.ExecuteScalar</a:t>
            </a:r>
            <a:r>
              <a:rPr lang="en-US" sz="1550" b="1" dirty="0" smtClean="0">
                <a:latin typeface="Courier New" pitchFamily="49" charset="0"/>
                <a:cs typeface="Courier New" pitchFamily="49" charset="0"/>
              </a:rPr>
              <a:t>();</a:t>
            </a:r>
            <a:endParaRPr lang="en-US" sz="1550" b="1" dirty="0" smtClean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55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     });</a:t>
            </a:r>
          </a:p>
          <a:p>
            <a:r>
              <a:rPr lang="en-US" sz="155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55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 bwMode="blackWhite">
          <a:xfrm>
            <a:off x="457200" y="1371600"/>
            <a:ext cx="8382000" cy="4724400"/>
          </a:xfrm>
          <a:prstGeom prst="roundRect">
            <a:avLst>
              <a:gd name="adj" fmla="val 6255"/>
            </a:avLst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50000"/>
                </a:schemeClr>
              </a:gs>
            </a:gsLst>
            <a:lin ang="5400000" scaled="1"/>
            <a:tileRect/>
          </a:gra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algn="ctr" defTabSz="1096963" fontAlgn="base">
              <a:spcBef>
                <a:spcPct val="0"/>
              </a:spcBef>
              <a:spcAft>
                <a:spcPct val="0"/>
              </a:spcAft>
            </a:pPr>
            <a:endParaRPr 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AdoTemplate: Lightweight Mapping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110343"/>
            <a:ext cx="8457547" cy="529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b="1" dirty="0" smtClean="0">
              <a:solidFill>
                <a:sysClr val="windowText" lastClr="000000"/>
              </a:solidFill>
              <a:latin typeface="Courier New" pitchFamily="49" charset="0"/>
              <a:cs typeface="Courier New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public class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AccountDao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: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AdoDaoSupport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private string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cmdText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= "select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AccountID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,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ContactName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from Account";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public virtual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IList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&lt;Account&gt;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GetAccounts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()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3EB4F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return 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AdoTemplate.QueryWithRowMapperDelegate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&lt;Account&gt;(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CommandType.Text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,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                                                   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cmdText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	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delegate(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IDataReader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dataReader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,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int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rowNum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)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       Account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account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= new Account();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       account.ID =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dataReader.GetString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(0);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      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account.ContactName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=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dataReader.GetString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(1);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       return account;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});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}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35782" y="1447855"/>
            <a:ext cx="2626506" cy="400110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marL="0" marR="0" lvl="1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Specify the command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24400" y="5225406"/>
            <a:ext cx="3960712" cy="40011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Do the work for each iteration</a:t>
            </a:r>
          </a:p>
        </p:txBody>
      </p:sp>
      <p:sp>
        <p:nvSpPr>
          <p:cNvPr id="14" name="Line 28"/>
          <p:cNvSpPr>
            <a:spLocks noChangeShapeType="1"/>
          </p:cNvSpPr>
          <p:nvPr/>
        </p:nvSpPr>
        <p:spPr bwMode="auto">
          <a:xfrm flipH="1">
            <a:off x="5271794" y="1682620"/>
            <a:ext cx="429210" cy="298580"/>
          </a:xfrm>
          <a:prstGeom prst="line">
            <a:avLst/>
          </a:prstGeom>
          <a:noFill/>
          <a:ln w="63500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</a:endParaRPr>
          </a:p>
        </p:txBody>
      </p:sp>
      <p:sp>
        <p:nvSpPr>
          <p:cNvPr id="15" name="Line 28"/>
          <p:cNvSpPr>
            <a:spLocks noChangeShapeType="1"/>
          </p:cNvSpPr>
          <p:nvPr/>
        </p:nvSpPr>
        <p:spPr bwMode="auto">
          <a:xfrm flipH="1" flipV="1">
            <a:off x="6574333" y="4648200"/>
            <a:ext cx="573055" cy="511530"/>
          </a:xfrm>
          <a:prstGeom prst="line">
            <a:avLst/>
          </a:prstGeom>
          <a:noFill/>
          <a:ln w="63500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3EB4F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Spring .NET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229600" cy="4572000"/>
          </a:xfrm>
        </p:spPr>
        <p:txBody>
          <a:bodyPr/>
          <a:lstStyle/>
          <a:p>
            <a:pPr eaLnBrk="1" hangingPunct="1"/>
            <a:r>
              <a:rPr lang="en-US" dirty="0" smtClean="0"/>
              <a:t>Enables the creation of loosely coupled systems</a:t>
            </a:r>
          </a:p>
          <a:p>
            <a:pPr eaLnBrk="1" hangingPunct="1"/>
            <a:r>
              <a:rPr lang="en-US" dirty="0" smtClean="0"/>
              <a:t>Increase application testability</a:t>
            </a:r>
          </a:p>
          <a:p>
            <a:pPr eaLnBrk="1" hangingPunct="1"/>
            <a:r>
              <a:rPr lang="en-US" dirty="0" smtClean="0"/>
              <a:t>Apply enterprise services to objects in a declarative, non-invasive way.</a:t>
            </a:r>
          </a:p>
          <a:p>
            <a:pPr eaLnBrk="1" hangingPunct="1"/>
            <a:r>
              <a:rPr lang="en-US" dirty="0" smtClean="0"/>
              <a:t>Increase developer productivity when using ‘low level’ APIs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 bwMode="blackWhite">
          <a:xfrm>
            <a:off x="457200" y="1371600"/>
            <a:ext cx="8382000" cy="4724400"/>
          </a:xfrm>
          <a:prstGeom prst="roundRect">
            <a:avLst>
              <a:gd name="adj" fmla="val 6255"/>
            </a:avLst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50000"/>
                </a:schemeClr>
              </a:gs>
            </a:gsLst>
            <a:lin ang="5400000" scaled="1"/>
            <a:tileRect/>
          </a:gra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algn="ctr" defTabSz="1096963" fontAlgn="base">
              <a:spcBef>
                <a:spcPct val="0"/>
              </a:spcBef>
              <a:spcAft>
                <a:spcPct val="0"/>
              </a:spcAft>
            </a:pPr>
            <a:endParaRPr 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Stored Procedures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22312" y="1549295"/>
            <a:ext cx="7689851" cy="43181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4939" marR="0" lvl="0" indent="-384939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public class </a:t>
            </a:r>
            <a:r>
              <a:rPr kumimoji="0" lang="en-US" sz="18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CallCreateAccount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: </a:t>
            </a:r>
            <a:r>
              <a:rPr kumimoji="0" lang="en-US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StoredProcedure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{</a:t>
            </a:r>
          </a:p>
          <a:p>
            <a:pPr marL="384939" marR="0" lvl="0" indent="-384939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  <a:p>
            <a:pPr marL="384939" marR="0" lvl="0" indent="-384939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public </a:t>
            </a:r>
            <a:r>
              <a:rPr kumimoji="0" lang="en-US" sz="18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CallCreateAccount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IDbProvider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dbProvider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) </a:t>
            </a:r>
          </a:p>
          <a:p>
            <a:pPr marL="384939" marR="0" lvl="0" indent="-384939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: base(</a:t>
            </a:r>
            <a:r>
              <a:rPr kumimoji="0" lang="en-US" sz="18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dbProvider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"</a:t>
            </a:r>
            <a:r>
              <a:rPr kumimoji="0" lang="en-US" sz="18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CreateAccount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") {</a:t>
            </a:r>
          </a:p>
          <a:p>
            <a:pPr marL="384939" marR="0" lvl="0" indent="-384939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DeriveParameters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();</a:t>
            </a:r>
          </a:p>
          <a:p>
            <a:pPr marL="384939" marR="0" lvl="0" indent="-384939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Compile();</a:t>
            </a:r>
          </a:p>
          <a:p>
            <a:pPr marL="384939" marR="0" lvl="0" indent="-384939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}</a:t>
            </a:r>
          </a:p>
          <a:p>
            <a:pPr marL="384939" marR="0" lvl="0" indent="-384939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  <a:p>
            <a:pPr marL="384939" marR="0" lvl="0" indent="-384939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public void Create(string name, </a:t>
            </a:r>
            <a:r>
              <a:rPr kumimoji="0" lang="en-US" sz="18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id) {</a:t>
            </a:r>
          </a:p>
          <a:p>
            <a:pPr marL="384939" marR="0" lvl="0" indent="-384939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ExecuteNonQuery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(name, id);</a:t>
            </a:r>
          </a:p>
          <a:p>
            <a:pPr marL="384939" marR="0" lvl="0" indent="-384939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}</a:t>
            </a:r>
          </a:p>
          <a:p>
            <a:pPr marL="384939" marR="0" lvl="0" indent="-384939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</a:t>
            </a:r>
          </a:p>
          <a:p>
            <a:pPr marL="384939" marR="0" lvl="0" indent="-384939" algn="l" defTabSz="914327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9029" y="5410200"/>
            <a:ext cx="3122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</a:rPr>
              <a:t>variable length argument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733800" y="4892159"/>
            <a:ext cx="1437154" cy="746641"/>
          </a:xfrm>
          <a:prstGeom prst="line">
            <a:avLst/>
          </a:prstGeom>
          <a:noFill/>
          <a:ln w="57150" cap="rnd" cmpd="sng" algn="ctr">
            <a:solidFill>
              <a:schemeClr val="accent1"/>
            </a:solidFill>
            <a:prstDash val="solid"/>
            <a:headEnd type="triangle"/>
            <a:tailEnd type="none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satisfy the requirement</a:t>
            </a:r>
          </a:p>
          <a:p>
            <a:pPr lvl="1"/>
            <a:r>
              <a:rPr lang="en-US" dirty="0" smtClean="0"/>
              <a:t>“The service layer must be transactional”</a:t>
            </a:r>
          </a:p>
          <a:p>
            <a:r>
              <a:rPr lang="en-US" dirty="0" smtClean="0"/>
              <a:t>Adding boilerplate code in the service layer (</a:t>
            </a:r>
            <a:r>
              <a:rPr lang="en-US" b="1" dirty="0" smtClean="0"/>
              <a:t>programmatic</a:t>
            </a:r>
            <a:r>
              <a:rPr lang="en-US" dirty="0" smtClean="0"/>
              <a:t> transaction management)</a:t>
            </a:r>
          </a:p>
          <a:p>
            <a:pPr lvl="1"/>
            <a:r>
              <a:rPr lang="en-US" dirty="0" smtClean="0"/>
              <a:t>Is prone to errors; of omission, cut-n-paste</a:t>
            </a:r>
          </a:p>
          <a:p>
            <a:pPr lvl="1"/>
            <a:r>
              <a:rPr lang="en-US" dirty="0" smtClean="0"/>
              <a:t>Ties implementation to transaction implementation</a:t>
            </a:r>
          </a:p>
          <a:p>
            <a:r>
              <a:rPr lang="en-US" dirty="0" smtClean="0"/>
              <a:t>The solution</a:t>
            </a:r>
          </a:p>
          <a:p>
            <a:pPr lvl="1"/>
            <a:r>
              <a:rPr lang="en-US" b="1" dirty="0" smtClean="0"/>
              <a:t>Declarative</a:t>
            </a:r>
            <a:r>
              <a:rPr lang="en-US" dirty="0" smtClean="0"/>
              <a:t> transaction management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 txBox="1">
            <a:spLocks/>
          </p:cNvSpPr>
          <p:nvPr/>
        </p:nvSpPr>
        <p:spPr>
          <a:xfrm>
            <a:off x="368300" y="1347789"/>
            <a:ext cx="8382000" cy="2843211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None/>
              <a:tabLst/>
              <a:defRPr/>
            </a:pPr>
            <a:r>
              <a:rPr lang="en-US" sz="2000" kern="0" dirty="0" smtClean="0">
                <a:solidFill>
                  <a:schemeClr val="accent1"/>
                </a:solidFill>
                <a:latin typeface="+mn-lt"/>
              </a:rPr>
              <a:t>*</a:t>
            </a:r>
            <a:r>
              <a:rPr lang="en-US" sz="2000" kern="0" dirty="0" smtClean="0">
                <a:latin typeface="+mn-lt"/>
              </a:rPr>
              <a:t>   Promotion to distributed transaction for common designs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427531"/>
              </a:buClr>
              <a:buSzTx/>
              <a:buFontTx/>
              <a:buNone/>
              <a:tabLst/>
              <a:defRPr/>
            </a:pPr>
            <a:r>
              <a:rPr lang="en-US" sz="2000" kern="0" dirty="0" smtClean="0">
                <a:solidFill>
                  <a:schemeClr val="accent1"/>
                </a:solidFill>
                <a:latin typeface="+mn-lt"/>
              </a:rPr>
              <a:t>**</a:t>
            </a:r>
            <a:r>
              <a:rPr lang="en-US" sz="2000" kern="0" dirty="0" smtClean="0">
                <a:latin typeface="+mn-lt"/>
              </a:rPr>
              <a:t> Only for WCF services</a:t>
            </a:r>
          </a:p>
          <a:p>
            <a:pPr marL="1257300" lvl="2" indent="-342900">
              <a:spcBef>
                <a:spcPct val="20000"/>
              </a:spcBef>
              <a:buClr>
                <a:srgbClr val="427531"/>
              </a:buClr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However, what we want to do most often is:</a:t>
            </a:r>
          </a:p>
          <a:p>
            <a:pPr marL="1657350" lvl="3" indent="-285750">
              <a:spcBef>
                <a:spcPct val="20000"/>
              </a:spcBef>
              <a:buFontTx/>
              <a:buChar char="–"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Declarative with local transactions</a:t>
            </a:r>
          </a:p>
        </p:txBody>
      </p:sp>
      <p:sp>
        <p:nvSpPr>
          <p:cNvPr id="9" name="Rounded Rectangle 8"/>
          <p:cNvSpPr/>
          <p:nvPr/>
        </p:nvSpPr>
        <p:spPr bwMode="blackWhite">
          <a:xfrm>
            <a:off x="722313" y="1347788"/>
            <a:ext cx="7689850" cy="2767012"/>
          </a:xfrm>
          <a:prstGeom prst="roundRect">
            <a:avLst>
              <a:gd name="adj" fmla="val 6255"/>
            </a:avLst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50000"/>
                </a:schemeClr>
              </a:gs>
            </a:gsLst>
            <a:lin ang="5400000" scaled="1"/>
            <a:tileRect/>
          </a:gra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algn="ctr" defTabSz="1096963" fontAlgn="base">
              <a:spcBef>
                <a:spcPct val="0"/>
              </a:spcBef>
              <a:spcAft>
                <a:spcPct val="0"/>
              </a:spcAft>
            </a:pPr>
            <a:endParaRPr 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13" name="Rounded Rectangle 12"/>
          <p:cNvSpPr/>
          <p:nvPr/>
        </p:nvSpPr>
        <p:spPr bwMode="blackWhite">
          <a:xfrm>
            <a:off x="990600" y="5181600"/>
            <a:ext cx="7689850" cy="838200"/>
          </a:xfrm>
          <a:prstGeom prst="roundRect">
            <a:avLst>
              <a:gd name="adj" fmla="val 6255"/>
            </a:avLst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50000"/>
                </a:schemeClr>
              </a:gs>
            </a:gsLst>
            <a:lin ang="5400000" scaled="1"/>
            <a:tileRect/>
          </a:gra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algn="ctr" defTabSz="1096963" fontAlgn="base">
              <a:spcBef>
                <a:spcPct val="0"/>
              </a:spcBef>
              <a:spcAft>
                <a:spcPct val="0"/>
              </a:spcAft>
            </a:pPr>
            <a:endParaRPr 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11" name="Content Placeholder 5"/>
          <p:cNvGraphicFramePr>
            <a:graphicFrameLocks/>
          </p:cNvGraphicFramePr>
          <p:nvPr/>
        </p:nvGraphicFramePr>
        <p:xfrm>
          <a:off x="708212" y="1397920"/>
          <a:ext cx="7655859" cy="271282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2339788"/>
                <a:gridCol w="1488141"/>
                <a:gridCol w="1913965"/>
                <a:gridCol w="1913965"/>
              </a:tblGrid>
              <a:tr h="339866"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Local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>
                            <a:alpha val="40000"/>
                          </a:schemeClr>
                        </a:gs>
                        <a:gs pos="80000">
                          <a:schemeClr val="bg1">
                            <a:alpha val="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Distributed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>
                            <a:alpha val="40000"/>
                          </a:schemeClr>
                        </a:gs>
                        <a:gs pos="80000">
                          <a:schemeClr val="bg1">
                            <a:alpha val="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Declarative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>
                            <a:alpha val="40000"/>
                          </a:schemeClr>
                        </a:gs>
                        <a:gs pos="80000">
                          <a:schemeClr val="bg1">
                            <a:alpha val="0"/>
                          </a:schemeClr>
                        </a:gs>
                      </a:gsLst>
                      <a:lin ang="16200000" scaled="0"/>
                    </a:gradFill>
                  </a:tcPr>
                </a:tc>
              </a:tr>
              <a:tr h="586765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+mn-lt"/>
                        </a:rPr>
                        <a:t>ADO.NET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9000">
                          <a:schemeClr val="accent5">
                            <a:alpha val="50000"/>
                          </a:schemeClr>
                        </a:gs>
                        <a:gs pos="83000">
                          <a:schemeClr val="accent5">
                            <a:alpha val="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2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2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2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86765"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latin typeface="+mn-lt"/>
                        </a:rPr>
                        <a:t>EnterpriseServices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9000">
                          <a:schemeClr val="accent5">
                            <a:alpha val="50000"/>
                          </a:schemeClr>
                        </a:gs>
                        <a:gs pos="83000">
                          <a:schemeClr val="accent5">
                            <a:alpha val="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2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2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2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86765"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latin typeface="+mn-lt"/>
                        </a:rPr>
                        <a:t>System.Transactions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9000">
                          <a:schemeClr val="accent5">
                            <a:alpha val="50000"/>
                          </a:schemeClr>
                        </a:gs>
                        <a:gs pos="83000">
                          <a:schemeClr val="accent5">
                            <a:alpha val="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2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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*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2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2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86765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+mn-lt"/>
                        </a:rPr>
                        <a:t>WCF</a:t>
                      </a:r>
                      <a:r>
                        <a:rPr lang="en-US" sz="160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**</a:t>
                      </a:r>
                      <a:endParaRPr lang="en-US" sz="1600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9000">
                          <a:schemeClr val="accent5">
                            <a:alpha val="50000"/>
                          </a:schemeClr>
                        </a:gs>
                        <a:gs pos="83000">
                          <a:schemeClr val="accent5">
                            <a:alpha val="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2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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*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2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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  <a:effectLst/>
                        <a:latin typeface="Arial" charset="0"/>
                        <a:cs typeface="Arial" charset="0"/>
                        <a:sym typeface="Wingdings" pitchFamily="2" charset="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2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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effectLst/>
                        <a:latin typeface="Arial" charset="0"/>
                        <a:cs typeface="Arial" charset="0"/>
                        <a:sym typeface="Wingdings" pitchFamily="2" charset="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.NET Transaction Management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Spring .NET Transaction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Consistent model for different transaction APIs</a:t>
            </a:r>
          </a:p>
          <a:p>
            <a:r>
              <a:rPr lang="en-US" dirty="0" err="1" smtClean="0"/>
              <a:t>IPlatformTransactionManager</a:t>
            </a:r>
            <a:endParaRPr lang="en-US" dirty="0" smtClean="0"/>
          </a:p>
          <a:p>
            <a:pPr lvl="1"/>
            <a:r>
              <a:rPr lang="en-US" dirty="0" err="1" smtClean="0"/>
              <a:t>AdoTransactionManager</a:t>
            </a:r>
            <a:endParaRPr lang="en-US" dirty="0" smtClean="0"/>
          </a:p>
          <a:p>
            <a:pPr lvl="1"/>
            <a:r>
              <a:rPr lang="en-US" dirty="0" err="1" smtClean="0"/>
              <a:t>ServiceDomainPlatformTransactionManager</a:t>
            </a:r>
            <a:endParaRPr lang="en-US" dirty="0" smtClean="0"/>
          </a:p>
          <a:p>
            <a:pPr lvl="1"/>
            <a:r>
              <a:rPr lang="en-US" dirty="0" err="1" smtClean="0"/>
              <a:t>TxScopePlatformTransactionManager</a:t>
            </a:r>
            <a:endParaRPr lang="en-US" dirty="0" smtClean="0"/>
          </a:p>
          <a:p>
            <a:pPr lvl="1"/>
            <a:r>
              <a:rPr lang="en-US" dirty="0" err="1" smtClean="0"/>
              <a:t>HibernateTransactionManager</a:t>
            </a:r>
            <a:endParaRPr lang="en-US" dirty="0" smtClean="0"/>
          </a:p>
          <a:p>
            <a:r>
              <a:rPr lang="en-US" dirty="0" smtClean="0"/>
              <a:t>Declarative transaction demarcation strategies</a:t>
            </a:r>
          </a:p>
          <a:p>
            <a:pPr lvl="1"/>
            <a:r>
              <a:rPr lang="en-US" dirty="0" smtClean="0"/>
              <a:t>XML or Attributes</a:t>
            </a:r>
          </a:p>
          <a:p>
            <a:r>
              <a:rPr lang="en-US" dirty="0" smtClean="0"/>
              <a:t>Using a different transaction manager is a change of configuration, not code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 bwMode="blackWhite">
          <a:xfrm>
            <a:off x="242521" y="1676400"/>
            <a:ext cx="8775701" cy="2743200"/>
          </a:xfrm>
          <a:prstGeom prst="roundRect">
            <a:avLst>
              <a:gd name="adj" fmla="val 7234"/>
            </a:avLst>
          </a:prstGeom>
          <a:gradFill>
            <a:gsLst>
              <a:gs pos="0">
                <a:schemeClr val="bg1">
                  <a:alpha val="58000"/>
                </a:schemeClr>
              </a:gs>
              <a:gs pos="100000">
                <a:schemeClr val="bg1">
                  <a:alpha val="26000"/>
                </a:schemeClr>
              </a:gs>
            </a:gsLst>
            <a:lin ang="16200000" scaled="0"/>
          </a:gradFill>
          <a:ln>
            <a:solidFill>
              <a:srgbClr val="27728D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PlatformTransactionManager</a:t>
            </a:r>
            <a:r>
              <a:rPr lang="en-US" dirty="0" smtClean="0"/>
              <a:t>  creation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8486" y="1828800"/>
            <a:ext cx="907171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600" b="1" dirty="0" err="1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db:provider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id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DbProvider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"</a:t>
            </a:r>
          </a:p>
          <a:p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provider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="SqlServer-2.0"</a:t>
            </a:r>
          </a:p>
          <a:p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en-US" sz="16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connectionString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=“</a:t>
            </a:r>
            <a:r>
              <a:rPr lang="en-US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DataSource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=${</a:t>
            </a:r>
            <a:r>
              <a:rPr lang="en-US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dataSource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} …"/&gt;</a:t>
            </a:r>
          </a:p>
          <a:p>
            <a:endParaRPr lang="en-US" sz="1600" b="1" dirty="0" smtClean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&lt;</a:t>
            </a:r>
            <a:r>
              <a:rPr lang="en-US" sz="16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object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id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adoTransactionManager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" </a:t>
            </a:r>
          </a:p>
          <a:p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Spring.Data.Core.AdoPlatformTransactionManager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Spring.Data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"&gt;</a:t>
            </a:r>
          </a:p>
          <a:p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      </a:t>
            </a:r>
          </a:p>
          <a:p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&lt;</a:t>
            </a:r>
            <a:r>
              <a:rPr lang="en-US" sz="16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property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DbProvider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"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ref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16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DbProvider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"/&gt;</a:t>
            </a:r>
          </a:p>
          <a:p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&lt;/</a:t>
            </a:r>
            <a:r>
              <a:rPr lang="en-US" sz="1600" b="1" dirty="0" smtClean="0">
                <a:solidFill>
                  <a:srgbClr val="A31515"/>
                </a:solidFill>
                <a:latin typeface="Courier New" pitchFamily="49" charset="0"/>
                <a:cs typeface="Courier New" pitchFamily="49" charset="0"/>
              </a:rPr>
              <a:t>object</a:t>
            </a: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8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85800" y="4876800"/>
            <a:ext cx="7772400" cy="838200"/>
          </a:xfrm>
        </p:spPr>
        <p:txBody>
          <a:bodyPr/>
          <a:lstStyle/>
          <a:p>
            <a:r>
              <a:rPr lang="en-US" dirty="0" smtClean="0"/>
              <a:t>Or programmatically…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Declarative Transactions using Attributes </a:t>
            </a:r>
            <a:endParaRPr lang="en-US" dirty="0"/>
          </a:p>
        </p:txBody>
      </p:sp>
      <p:sp>
        <p:nvSpPr>
          <p:cNvPr id="35" name="Rounded Rectangle 34"/>
          <p:cNvSpPr/>
          <p:nvPr/>
        </p:nvSpPr>
        <p:spPr bwMode="blackWhite">
          <a:xfrm>
            <a:off x="368299" y="1224507"/>
            <a:ext cx="8407401" cy="4947693"/>
          </a:xfrm>
          <a:prstGeom prst="roundRect">
            <a:avLst>
              <a:gd name="adj" fmla="val 7234"/>
            </a:avLst>
          </a:prstGeom>
          <a:gradFill>
            <a:gsLst>
              <a:gs pos="0">
                <a:schemeClr val="bg1">
                  <a:alpha val="58000"/>
                </a:schemeClr>
              </a:gs>
              <a:gs pos="100000">
                <a:schemeClr val="bg1">
                  <a:alpha val="26000"/>
                </a:schemeClr>
              </a:gs>
            </a:gsLst>
            <a:lin ang="16200000" scaled="0"/>
          </a:gradFill>
          <a:ln>
            <a:solidFill>
              <a:srgbClr val="27728D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42" name="Content Placeholder 2"/>
          <p:cNvSpPr>
            <a:spLocks noGrp="1"/>
          </p:cNvSpPr>
          <p:nvPr>
            <p:ph idx="1"/>
          </p:nvPr>
        </p:nvSpPr>
        <p:spPr bwMode="auto">
          <a:xfrm>
            <a:off x="914400" y="1347788"/>
            <a:ext cx="8086101" cy="5213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public class 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SimpleBankService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: 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IBankService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{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[Transaction()]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public Account Create(string name){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Account </a:t>
            </a:r>
            <a:r>
              <a:rPr kumimoji="0" lang="en-U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account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= </a:t>
            </a:r>
            <a:r>
              <a:rPr kumimoji="0" lang="en-U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accountDao.Create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(name)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if (</a:t>
            </a:r>
            <a:r>
              <a:rPr kumimoji="0" lang="en-U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RequiresSecurity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(account)) {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</a:t>
            </a:r>
            <a:r>
              <a:rPr kumimoji="0" lang="en-U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securityDao.CreateCredentials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(account);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return account;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. . 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&lt;object id=“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bankService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" </a:t>
            </a:r>
          </a:p>
          <a:p>
            <a:pPr marL="0" marR="0" lvl="0" indent="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 smtClean="0">
                <a:solidFill>
                  <a:sysClr val="windowText" lastClr="000000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type=“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MyServices.SimpleBankService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, 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MyAssembly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“&gt;</a:t>
            </a:r>
          </a:p>
          <a:p>
            <a:pPr marL="0" marR="0" lvl="0" indent="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&lt;property name=“</a:t>
            </a:r>
            <a:r>
              <a:rPr kumimoji="0" lang="en-GB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AccountDao</a:t>
            </a: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” ref=“</a:t>
            </a:r>
            <a:r>
              <a:rPr kumimoji="0" lang="en-GB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accountDao</a:t>
            </a: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” /&gt;</a:t>
            </a:r>
          </a:p>
          <a:p>
            <a:pPr marL="0" marR="0" lvl="0" indent="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&lt;property name=“</a:t>
            </a:r>
            <a:r>
              <a:rPr kumimoji="0" lang="en-GB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SecurityDao</a:t>
            </a: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” ref=“</a:t>
            </a:r>
            <a:r>
              <a:rPr kumimoji="0" lang="en-GB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securityDao</a:t>
            </a: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” /&gt;</a:t>
            </a: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&lt;/object&gt;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&lt;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tx:attribute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-driven/&gt;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63" name="Straight Connector 62"/>
          <p:cNvCxnSpPr/>
          <p:nvPr/>
        </p:nvCxnSpPr>
        <p:spPr bwMode="auto">
          <a:xfrm rot="10800000">
            <a:off x="228600" y="1993392"/>
            <a:ext cx="838200" cy="158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 rot="5400000">
            <a:off x="-1751806" y="3962400"/>
            <a:ext cx="3961606" cy="79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/>
          <p:nvPr/>
        </p:nvCxnSpPr>
        <p:spPr bwMode="auto">
          <a:xfrm>
            <a:off x="228600" y="5942012"/>
            <a:ext cx="685800" cy="158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Declarative Transactions using XML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 bwMode="blackWhite">
          <a:xfrm>
            <a:off x="368299" y="1219200"/>
            <a:ext cx="8407401" cy="5410200"/>
          </a:xfrm>
          <a:prstGeom prst="roundRect">
            <a:avLst>
              <a:gd name="adj" fmla="val 7234"/>
            </a:avLst>
          </a:prstGeom>
          <a:gradFill>
            <a:gsLst>
              <a:gs pos="0">
                <a:schemeClr val="bg1">
                  <a:alpha val="58000"/>
                </a:schemeClr>
              </a:gs>
              <a:gs pos="100000">
                <a:schemeClr val="bg1">
                  <a:alpha val="26000"/>
                </a:schemeClr>
              </a:gs>
            </a:gsLst>
            <a:lin ang="16200000" scaled="0"/>
          </a:gradFill>
          <a:ln>
            <a:solidFill>
              <a:srgbClr val="27728D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19" name="Content Placeholder 2"/>
          <p:cNvSpPr>
            <a:spLocks noGrp="1"/>
          </p:cNvSpPr>
          <p:nvPr>
            <p:ph idx="1"/>
          </p:nvPr>
        </p:nvSpPr>
        <p:spPr bwMode="auto">
          <a:xfrm>
            <a:off x="699796" y="1295400"/>
            <a:ext cx="7884367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4939" lvl="0" indent="-384939" defTabSz="914327" eaLnBrk="1" fontAlgn="auto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None/>
              <a:defRPr/>
            </a:pPr>
            <a:r>
              <a:rPr lang="en-US" sz="1600" b="1" kern="12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&lt;object id="</a:t>
            </a:r>
            <a:r>
              <a:rPr lang="en-US" sz="1600" b="1" kern="1200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bankService</a:t>
            </a:r>
            <a:r>
              <a:rPr lang="en-US" sz="1600" b="1" kern="12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” </a:t>
            </a:r>
          </a:p>
          <a:p>
            <a:pPr marL="384939" lvl="0" indent="-384939" defTabSz="914327" eaLnBrk="1" fontAlgn="auto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None/>
              <a:defRPr/>
            </a:pPr>
            <a:r>
              <a:rPr lang="en-US" sz="1600" b="1" kern="12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        type=“</a:t>
            </a:r>
            <a:r>
              <a:rPr lang="en-US" sz="1600" b="1" kern="1200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MyServices.SimpleBankService</a:t>
            </a:r>
            <a:r>
              <a:rPr lang="en-US" sz="1600" b="1" kern="12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b="1" kern="1200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MyAssembly</a:t>
            </a:r>
            <a:r>
              <a:rPr lang="en-US" sz="1600" b="1" kern="12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"&gt;</a:t>
            </a:r>
          </a:p>
          <a:p>
            <a:pPr marL="384939" lvl="0" indent="-384939" defTabSz="914327" eaLnBrk="1" fontAlgn="auto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None/>
              <a:defRPr/>
            </a:pPr>
            <a:r>
              <a:rPr lang="en-US" sz="1600" b="1" kern="12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   . . . </a:t>
            </a:r>
          </a:p>
          <a:p>
            <a:pPr marL="384939" lvl="0" indent="-384939" defTabSz="914327" eaLnBrk="1" fontAlgn="auto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Tx/>
              <a:buNone/>
              <a:defRPr/>
            </a:pPr>
            <a:r>
              <a:rPr lang="en-US" sz="1600" b="1" kern="12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&lt;/object&gt;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&lt;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tx:advice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id="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txAdvice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"&gt;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&lt;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tx:attributes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&lt;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tx:method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name="Get*"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           timeout</a:t>
            </a:r>
            <a:r>
              <a:rPr lang="en-US" sz="1600" b="1" dirty="0" smtClean="0">
                <a:solidFill>
                  <a:sysClr val="windowText" lastClr="000000"/>
                </a:solidFill>
                <a:latin typeface="Courier New" pitchFamily="49" charset="0"/>
                <a:cs typeface="Courier New" pitchFamily="49" charset="0"/>
              </a:rPr>
              <a:t>="1000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" isolation="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RepeatableRead</a:t>
            </a:r>
            <a:r>
              <a:rPr lang="en-US" sz="1600" b="1" dirty="0" smtClean="0">
                <a:solidFill>
                  <a:sysClr val="windowText" lastClr="0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           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no-rollback-for="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SillyException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"/&gt;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&lt;/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tx:attributes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&lt;/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tx:advice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&lt;object id="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serviceOperation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“ type=“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RegularExpressionPointcut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"&gt;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&lt;property name="pattern" value=“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MyServices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.*Service.*"/&gt;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&lt;/object&gt;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&lt;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aop:config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&lt;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aop:advisor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pointcut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-ref="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serviceOperation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”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         advice-ref="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txAdvice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"/&gt;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&lt;/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aop:config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&gt;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309754" y="2133600"/>
            <a:ext cx="2167246" cy="400110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marL="0" marR="0" lvl="1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What to do…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301963" y="3962400"/>
            <a:ext cx="2369409" cy="400110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marL="0" marR="0" lvl="1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Where to do it…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286435" y="5218970"/>
            <a:ext cx="2543580" cy="400110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marL="0" marR="0" lvl="1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Tie them together</a:t>
            </a:r>
          </a:p>
        </p:txBody>
      </p:sp>
      <p:sp>
        <p:nvSpPr>
          <p:cNvPr id="23" name="Line 28"/>
          <p:cNvSpPr>
            <a:spLocks noChangeShapeType="1"/>
          </p:cNvSpPr>
          <p:nvPr/>
        </p:nvSpPr>
        <p:spPr bwMode="auto">
          <a:xfrm flipH="1">
            <a:off x="3976409" y="2335031"/>
            <a:ext cx="601434" cy="275932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</a:endParaRPr>
          </a:p>
        </p:txBody>
      </p:sp>
      <p:sp>
        <p:nvSpPr>
          <p:cNvPr id="24" name="Line 28"/>
          <p:cNvSpPr>
            <a:spLocks noChangeShapeType="1"/>
          </p:cNvSpPr>
          <p:nvPr/>
        </p:nvSpPr>
        <p:spPr bwMode="auto">
          <a:xfrm flipH="1">
            <a:off x="3884645" y="4163833"/>
            <a:ext cx="601434" cy="275932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" name="Line 28"/>
          <p:cNvSpPr>
            <a:spLocks noChangeShapeType="1"/>
          </p:cNvSpPr>
          <p:nvPr/>
        </p:nvSpPr>
        <p:spPr bwMode="auto">
          <a:xfrm flipH="1">
            <a:off x="3897086" y="5439068"/>
            <a:ext cx="601434" cy="275932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 bwMode="blackWhite">
          <a:xfrm>
            <a:off x="533400" y="4572000"/>
            <a:ext cx="8382000" cy="762000"/>
          </a:xfrm>
          <a:prstGeom prst="roundRect">
            <a:avLst>
              <a:gd name="adj" fmla="val 6255"/>
            </a:avLst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50000"/>
                </a:schemeClr>
              </a:gs>
            </a:gsLst>
            <a:lin ang="5400000" scaled="1"/>
            <a:tileRect/>
          </a:gra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algn="ctr" defTabSz="1096963" fontAlgn="base">
              <a:spcBef>
                <a:spcPct val="0"/>
              </a:spcBef>
              <a:spcAft>
                <a:spcPct val="0"/>
              </a:spcAft>
            </a:pPr>
            <a:endParaRPr 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 the hood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2895600"/>
          </a:xfrm>
        </p:spPr>
        <p:txBody>
          <a:bodyPr/>
          <a:lstStyle/>
          <a:p>
            <a:r>
              <a:rPr lang="en-US" dirty="0" smtClean="0"/>
              <a:t>One use of Aspect Oriented Programming</a:t>
            </a:r>
          </a:p>
          <a:p>
            <a:r>
              <a:rPr lang="en-US" dirty="0" smtClean="0"/>
              <a:t>Transaction aspect encapsulates</a:t>
            </a:r>
          </a:p>
          <a:p>
            <a:pPr lvl="1"/>
            <a:r>
              <a:rPr lang="en-US" dirty="0" smtClean="0"/>
              <a:t>Start/stop/rolling back of transaction around method invocation</a:t>
            </a:r>
          </a:p>
          <a:p>
            <a:pPr lvl="1"/>
            <a:r>
              <a:rPr lang="en-US" dirty="0" smtClean="0"/>
              <a:t>Application to service layer objects</a:t>
            </a:r>
          </a:p>
          <a:p>
            <a:r>
              <a:rPr lang="en-US" dirty="0" smtClean="0"/>
              <a:t>ADO.NET implementation binds current connection/</a:t>
            </a:r>
            <a:r>
              <a:rPr lang="en-US" dirty="0" err="1" smtClean="0"/>
              <a:t>tx</a:t>
            </a:r>
            <a:r>
              <a:rPr lang="en-US" dirty="0" smtClean="0"/>
              <a:t> pair to thread local storage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99444" y="4655403"/>
            <a:ext cx="83311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ConnectionTxPair</a:t>
            </a:r>
            <a:r>
              <a:rPr lang="en-US" sz="16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connectionTxPairToUse</a:t>
            </a:r>
            <a:r>
              <a:rPr lang="en-US" sz="16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=             </a:t>
            </a:r>
          </a:p>
          <a:p>
            <a:r>
              <a:rPr lang="en-US" sz="16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                  </a:t>
            </a:r>
            <a:r>
              <a:rPr lang="en-US" sz="16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ConnectionUtils.GetConnectionTxPair</a:t>
            </a:r>
            <a:r>
              <a:rPr lang="en-US" sz="16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DbProvider</a:t>
            </a:r>
            <a:r>
              <a:rPr lang="en-US" sz="1600" b="1" dirty="0" smtClean="0">
                <a:solidFill>
                  <a:srgbClr val="2B91AF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Agenda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who, what, why of Spring.NET</a:t>
            </a:r>
          </a:p>
          <a:p>
            <a:pPr eaLnBrk="1" hangingPunct="1"/>
            <a:r>
              <a:rPr lang="en-US" dirty="0" smtClean="0"/>
              <a:t>Feature overview</a:t>
            </a:r>
          </a:p>
          <a:p>
            <a:pPr eaLnBrk="1" hangingPunct="1"/>
            <a:r>
              <a:rPr lang="en-US" dirty="0" smtClean="0"/>
              <a:t>Dependency Injection </a:t>
            </a:r>
          </a:p>
          <a:p>
            <a:pPr eaLnBrk="1" hangingPunct="1"/>
            <a:r>
              <a:rPr lang="en-US" dirty="0" smtClean="0"/>
              <a:t>ASP.NET Framework</a:t>
            </a:r>
          </a:p>
          <a:p>
            <a:pPr eaLnBrk="1" hangingPunct="1"/>
            <a:r>
              <a:rPr lang="en-US" dirty="0" smtClean="0"/>
              <a:t>Data Access and Declarative Transaction Management</a:t>
            </a:r>
          </a:p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Aspect-Oriented programming </a:t>
            </a:r>
          </a:p>
          <a:p>
            <a:pPr eaLnBrk="1" hangingPunct="1"/>
            <a:r>
              <a:rPr lang="en-US" dirty="0" smtClean="0"/>
              <a:t>Summary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Aspect Oriented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Modularizes general functionality needed in many places in your application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Logging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Transaction Management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Caching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Exception Translation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Performance Monitoring</a:t>
            </a:r>
          </a:p>
          <a:p>
            <a:pPr lvl="1"/>
            <a:r>
              <a:rPr lang="en-US" dirty="0" smtClean="0"/>
              <a:t>Custom Business Rules</a:t>
            </a:r>
          </a:p>
          <a:p>
            <a:pPr lvl="1"/>
            <a:r>
              <a:rPr lang="en-US" dirty="0" smtClean="0"/>
              <a:t>Security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Spring’s “Nature”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001000" cy="4572000"/>
          </a:xfrm>
        </p:spPr>
        <p:txBody>
          <a:bodyPr/>
          <a:lstStyle/>
          <a:p>
            <a:pPr eaLnBrk="1" hangingPunct="1"/>
            <a:r>
              <a:rPr lang="en-US" dirty="0" smtClean="0"/>
              <a:t>Inversion of Control (</a:t>
            </a:r>
            <a:r>
              <a:rPr lang="en-US" dirty="0" err="1" smtClean="0"/>
              <a:t>IoC</a:t>
            </a:r>
            <a:r>
              <a:rPr lang="en-US" dirty="0" smtClean="0"/>
              <a:t>) container to perform Dependency Injection (DI)</a:t>
            </a:r>
          </a:p>
          <a:p>
            <a:pPr eaLnBrk="1" hangingPunct="1"/>
            <a:r>
              <a:rPr lang="en-US" dirty="0" smtClean="0"/>
              <a:t>Aspect Oriented Programming (AOP)</a:t>
            </a:r>
          </a:p>
          <a:p>
            <a:pPr eaLnBrk="1" hangingPunct="1"/>
            <a:r>
              <a:rPr lang="en-US" dirty="0" smtClean="0"/>
              <a:t>Portable Service Abstractions</a:t>
            </a:r>
          </a:p>
          <a:p>
            <a:pPr lvl="1" eaLnBrk="1" hangingPunct="1"/>
            <a:r>
              <a:rPr lang="en-US" dirty="0" smtClean="0"/>
              <a:t>‘Export’ object to specific middleware technology</a:t>
            </a:r>
          </a:p>
          <a:p>
            <a:pPr eaLnBrk="1" hangingPunct="1"/>
            <a:r>
              <a:rPr lang="en-US" dirty="0" smtClean="0"/>
              <a:t>Support libraries to tame complex APIs for common scenarios</a:t>
            </a:r>
          </a:p>
          <a:p>
            <a:pPr lvl="1" eaLnBrk="1" hangingPunct="1"/>
            <a:r>
              <a:rPr lang="en-US" dirty="0" smtClean="0"/>
              <a:t>Transaction Management, ADO.NET, ASP.NET</a:t>
            </a:r>
          </a:p>
          <a:p>
            <a:pPr eaLnBrk="1" hangingPunct="1"/>
            <a:r>
              <a:rPr lang="en-US" dirty="0" smtClean="0"/>
              <a:t>Spring deals with the plumbing</a:t>
            </a:r>
          </a:p>
          <a:p>
            <a:pPr lvl="1" eaLnBrk="1" hangingPunct="1"/>
            <a:r>
              <a:rPr lang="en-GB" dirty="0" smtClean="0"/>
              <a:t>Address end-to-end requirements rather than one tier</a:t>
            </a:r>
            <a:endParaRPr lang="en-US" dirty="0" smtClean="0"/>
          </a:p>
          <a:p>
            <a:pPr lvl="1" eaLnBrk="1" hangingPunct="1"/>
            <a:r>
              <a:rPr lang="en-US" dirty="0" smtClean="0"/>
              <a:t>Can be one stop shop or just use certain sub-systems. </a:t>
            </a:r>
          </a:p>
          <a:p>
            <a:pPr lvl="1" eaLnBrk="1" hangingPunct="1"/>
            <a:endParaRPr lang="en-US" b="1" dirty="0" smtClean="0"/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 bwMode="blackWhite">
          <a:xfrm>
            <a:off x="733008" y="3429000"/>
            <a:ext cx="7772400" cy="838200"/>
          </a:xfrm>
          <a:prstGeom prst="roundRect">
            <a:avLst>
              <a:gd name="adj" fmla="val 6255"/>
            </a:avLst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50000"/>
                </a:schemeClr>
              </a:gs>
            </a:gsLst>
            <a:lin ang="5400000" scaled="1"/>
            <a:tileRect/>
          </a:gra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algn="ctr" defTabSz="1096963" fontAlgn="base">
              <a:spcBef>
                <a:spcPct val="0"/>
              </a:spcBef>
              <a:spcAft>
                <a:spcPct val="0"/>
              </a:spcAft>
            </a:pPr>
            <a:endParaRPr 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blackWhite">
          <a:xfrm>
            <a:off x="152400" y="4495800"/>
            <a:ext cx="8915400" cy="1676400"/>
          </a:xfrm>
          <a:prstGeom prst="roundRect">
            <a:avLst>
              <a:gd name="adj" fmla="val 6255"/>
            </a:avLst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50000"/>
                </a:schemeClr>
              </a:gs>
            </a:gsLst>
            <a:lin ang="5400000" scaled="1"/>
            <a:tileRect/>
          </a:gra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algn="ctr" defTabSz="1096963" fontAlgn="base">
              <a:spcBef>
                <a:spcPct val="0"/>
              </a:spcBef>
              <a:spcAft>
                <a:spcPct val="0"/>
              </a:spcAft>
            </a:pPr>
            <a:endParaRPr 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Aspect Library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458200" cy="1219200"/>
          </a:xfrm>
        </p:spPr>
        <p:txBody>
          <a:bodyPr/>
          <a:lstStyle/>
          <a:p>
            <a:r>
              <a:rPr lang="en-US" dirty="0" smtClean="0"/>
              <a:t>Configure pre-built aspects</a:t>
            </a:r>
          </a:p>
          <a:p>
            <a:r>
              <a:rPr lang="en-US" dirty="0" smtClean="0"/>
              <a:t>Example: Exception Translation</a:t>
            </a:r>
          </a:p>
          <a:p>
            <a:pPr lvl="1"/>
            <a:r>
              <a:rPr lang="en-US" dirty="0" smtClean="0"/>
              <a:t>Configuration using DSL </a:t>
            </a:r>
          </a:p>
          <a:p>
            <a:pPr lvl="1"/>
            <a:r>
              <a:rPr lang="en-US" dirty="0" smtClean="0"/>
              <a:t>Leverage Spring Expression Language for fine level control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09208" y="3505200"/>
            <a:ext cx="77251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on exception name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ArithmeticException</a:t>
            </a: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wrap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MyServices.ServiceOperationException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4495800"/>
            <a:ext cx="86868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on exception 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( #e is T(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SqlException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) &amp;&amp; 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#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e.Errors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[0].Number in { 154, 165, 178 } ) 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 translate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 new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DataAccessException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(‘Error in #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method.Name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’, #e)</a:t>
            </a:r>
          </a:p>
          <a:p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Retry Aspect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Remote calls are unreliable</a:t>
            </a:r>
          </a:p>
          <a:p>
            <a:r>
              <a:rPr lang="en-US" smtClean="0"/>
              <a:t>If remote operation is idempotent, can retry until achieve success</a:t>
            </a:r>
          </a:p>
          <a:p>
            <a:pPr lvl="1"/>
            <a:r>
              <a:rPr lang="en-US" smtClean="0"/>
              <a:t>Can apply advice based on attribute [Idempotent]</a:t>
            </a:r>
          </a:p>
          <a:p>
            <a:r>
              <a:rPr lang="en-US" smtClean="0"/>
              <a:t>Similar approach as exception advice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85750" y="4314825"/>
            <a:ext cx="8577263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on exception name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ArithmeticException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retry 3x delay 1s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Retry Advice Configuration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685800" y="2643188"/>
            <a:ext cx="7772400" cy="1357312"/>
          </a:xfrm>
        </p:spPr>
        <p:txBody>
          <a:bodyPr/>
          <a:lstStyle/>
          <a:p>
            <a:r>
              <a:rPr lang="en-US" smtClean="0"/>
              <a:t>Leverage SpEL </a:t>
            </a:r>
          </a:p>
          <a:p>
            <a:pPr lvl="1"/>
            <a:r>
              <a:rPr lang="en-US" smtClean="0"/>
              <a:t>Specify formula for retry interval</a:t>
            </a:r>
          </a:p>
          <a:p>
            <a:pPr lvl="1"/>
            <a:r>
              <a:rPr lang="en-US" smtClean="0"/>
              <a:t>Specify exception to act upon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42938" y="1643063"/>
            <a:ext cx="8358187" cy="830262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latin typeface="Courier New" pitchFamily="49" charset="0"/>
                <a:cs typeface="Courier New" pitchFamily="49" charset="0"/>
              </a:rPr>
              <a:t>&lt;object name="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exceptionHandlingAdvice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" type="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Spring.Aspects.RetryAdvice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Spring.Aop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"&gt;</a:t>
            </a:r>
          </a:p>
          <a:p>
            <a:pPr>
              <a:defRPr/>
            </a:pPr>
            <a:r>
              <a:rPr lang="en-US" sz="1200" dirty="0">
                <a:latin typeface="Courier New" pitchFamily="49" charset="0"/>
                <a:cs typeface="Courier New" pitchFamily="49" charset="0"/>
              </a:rPr>
              <a:t> &lt;property name="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retryExpression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" </a:t>
            </a:r>
          </a:p>
          <a:p>
            <a:pPr>
              <a:defRPr/>
            </a:pPr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value="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on exception name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ArithmeticException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retry 3x delay 1s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"/&gt; </a:t>
            </a:r>
          </a:p>
          <a:p>
            <a:pPr>
              <a:defRPr/>
            </a:pPr>
            <a:r>
              <a:rPr lang="en-US" sz="1200" dirty="0">
                <a:latin typeface="Courier New" pitchFamily="49" charset="0"/>
                <a:cs typeface="Courier New" pitchFamily="49" charset="0"/>
              </a:rPr>
              <a:t>&lt;/object&gt;</a:t>
            </a:r>
            <a:endParaRPr lang="en-US" sz="1200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714375" y="4000500"/>
            <a:ext cx="7929563" cy="7080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on exception name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ArithmeticException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			retry 3x rate (1*#n + 0.5)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714375" y="4864100"/>
            <a:ext cx="7929563" cy="7080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on exception (#e is T(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System.ArithmeticException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)) </a:t>
            </a:r>
          </a:p>
          <a:p>
            <a:pPr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			retry 3x delay 1s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Chaining advice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 bwMode="blackWhite">
          <a:xfrm>
            <a:off x="368299" y="1331108"/>
            <a:ext cx="8407401" cy="5298292"/>
          </a:xfrm>
          <a:prstGeom prst="roundRect">
            <a:avLst>
              <a:gd name="adj" fmla="val 7234"/>
            </a:avLst>
          </a:prstGeom>
          <a:gradFill>
            <a:gsLst>
              <a:gs pos="0">
                <a:schemeClr val="bg1">
                  <a:alpha val="58000"/>
                </a:schemeClr>
              </a:gs>
              <a:gs pos="100000">
                <a:schemeClr val="bg1">
                  <a:alpha val="26000"/>
                </a:schemeClr>
              </a:gs>
            </a:gsLst>
            <a:lin ang="16200000" scaled="0"/>
          </a:gradFill>
          <a:ln>
            <a:solidFill>
              <a:srgbClr val="27728D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699796" y="1295400"/>
            <a:ext cx="7884367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None/>
              <a:defRPr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&lt;object name=“</a:t>
            </a:r>
            <a:r>
              <a:rPr lang="en-US" sz="16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exHandlingAdvice</a:t>
            </a:r>
            <a:r>
              <a:rPr lang="en-US" sz="1600" b="1" dirty="0" smtClean="0">
                <a:solidFill>
                  <a:sysClr val="windowText" lastClr="000000"/>
                </a:solidFill>
                <a:latin typeface="Courier New" pitchFamily="49" charset="0"/>
                <a:cs typeface="Courier New" pitchFamily="49" charset="0"/>
              </a:rPr>
              <a:t>”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type=</a:t>
            </a:r>
            <a:r>
              <a:rPr lang="en-US" sz="1600" b="1" dirty="0" smtClean="0">
                <a:solidFill>
                  <a:sysClr val="windowText" lastClr="0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ExceptionHandlerAdvice</a:t>
            </a:r>
            <a:r>
              <a:rPr lang="en-US" sz="1600" b="1" dirty="0" smtClean="0">
                <a:solidFill>
                  <a:sysClr val="windowText" lastClr="0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None/>
              <a:defRPr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&lt;property name="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exceptionHandlers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"&gt; 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None/>
              <a:defRPr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&lt;list&gt; 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None/>
              <a:defRPr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  &lt;value&gt;</a:t>
            </a:r>
            <a:r>
              <a:rPr lang="en-US" sz="16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on exception name </a:t>
            </a:r>
            <a:r>
              <a:rPr lang="en-US" sz="1600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ArithmeticException</a:t>
            </a:r>
            <a:r>
              <a:rPr lang="en-US" sz="16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None/>
              <a:defRPr/>
            </a:pPr>
            <a:r>
              <a:rPr lang="en-US" sz="16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            wrap </a:t>
            </a:r>
            <a:r>
              <a:rPr lang="en-US" sz="1600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MyServices.ServiceOperationException</a:t>
            </a:r>
            <a:endParaRPr lang="en-US" sz="16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None/>
              <a:defRPr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  &lt;/value&gt;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None/>
              <a:defRPr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&lt;/list&gt;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None/>
              <a:defRPr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&lt;/property&gt; 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None/>
              <a:defRPr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&lt;/object&gt;</a:t>
            </a: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&lt;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tx:advice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id="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txAdvice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“&gt;</a:t>
            </a:r>
            <a:r>
              <a:rPr lang="en-US" sz="1600" b="1" dirty="0" smtClean="0">
                <a:solidFill>
                  <a:sysClr val="windowText" lastClr="000000"/>
                </a:solidFill>
                <a:latin typeface="Courier New" pitchFamily="49" charset="0"/>
                <a:cs typeface="Courier New" pitchFamily="49" charset="0"/>
              </a:rPr>
              <a:t>  . . .  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&lt;/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tx:advice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&lt;object id="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serviceOperation</a:t>
            </a:r>
            <a:r>
              <a:rPr lang="en-US" sz="1600" b="1" dirty="0" smtClean="0">
                <a:solidFill>
                  <a:sysClr val="windowText" lastClr="000000"/>
                </a:solidFill>
                <a:latin typeface="Courier New" pitchFamily="49" charset="0"/>
                <a:cs typeface="Courier New" pitchFamily="49" charset="0"/>
              </a:rPr>
              <a:t>“&gt; . . . 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&lt;/object&gt;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&lt;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aop:config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 smtClean="0">
                <a:solidFill>
                  <a:sysClr val="windowText" lastClr="000000"/>
                </a:solidFill>
                <a:latin typeface="Courier New" pitchFamily="49" charset="0"/>
                <a:cs typeface="Courier New" pitchFamily="49" charset="0"/>
              </a:rPr>
              <a:t>  &lt;</a:t>
            </a:r>
            <a:r>
              <a:rPr lang="en-US" sz="1600" b="1" dirty="0" err="1" smtClean="0">
                <a:solidFill>
                  <a:sysClr val="windowText" lastClr="000000"/>
                </a:solidFill>
                <a:latin typeface="Courier New" pitchFamily="49" charset="0"/>
                <a:cs typeface="Courier New" pitchFamily="49" charset="0"/>
              </a:rPr>
              <a:t>aop:advisor</a:t>
            </a:r>
            <a:r>
              <a:rPr lang="en-US" sz="1600" b="1" dirty="0" smtClean="0">
                <a:solidFill>
                  <a:sysClr val="windowText" lastClr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 smtClean="0">
                <a:solidFill>
                  <a:sysClr val="windowText" lastClr="000000"/>
                </a:solidFill>
                <a:latin typeface="Courier New" pitchFamily="49" charset="0"/>
                <a:cs typeface="Courier New" pitchFamily="49" charset="0"/>
              </a:rPr>
              <a:t>pointcut</a:t>
            </a:r>
            <a:r>
              <a:rPr lang="en-US" sz="1600" b="1" dirty="0" smtClean="0">
                <a:solidFill>
                  <a:sysClr val="windowText" lastClr="000000"/>
                </a:solidFill>
                <a:latin typeface="Courier New" pitchFamily="49" charset="0"/>
                <a:cs typeface="Courier New" pitchFamily="49" charset="0"/>
              </a:rPr>
              <a:t>-ref="</a:t>
            </a:r>
            <a:r>
              <a:rPr lang="en-US" sz="16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serviceOperation</a:t>
            </a:r>
            <a:r>
              <a:rPr lang="en-US" sz="1600" b="1" dirty="0" smtClean="0">
                <a:solidFill>
                  <a:sysClr val="windowText" lastClr="000000"/>
                </a:solidFill>
                <a:latin typeface="Courier New" pitchFamily="49" charset="0"/>
                <a:cs typeface="Courier New" pitchFamily="49" charset="0"/>
              </a:rPr>
              <a:t>"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 smtClean="0">
                <a:solidFill>
                  <a:sysClr val="windowText" lastClr="000000"/>
                </a:solidFill>
                <a:latin typeface="Courier New" pitchFamily="49" charset="0"/>
                <a:cs typeface="Courier New" pitchFamily="49" charset="0"/>
              </a:rPr>
              <a:t>               advice-ref=“</a:t>
            </a:r>
            <a:r>
              <a:rPr lang="en-US" sz="16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exHandlingAdvice</a:t>
            </a:r>
            <a:r>
              <a:rPr lang="en-US" sz="1600" b="1" dirty="0" smtClean="0">
                <a:solidFill>
                  <a:sysClr val="windowText" lastClr="000000"/>
                </a:solidFill>
                <a:latin typeface="Courier New" pitchFamily="49" charset="0"/>
                <a:cs typeface="Courier New" pitchFamily="49" charset="0"/>
              </a:rPr>
              <a:t>“ order=“1"/&gt;</a:t>
            </a: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&lt;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aop:advisor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pointcut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-ref="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serviceOperation</a:t>
            </a:r>
            <a:r>
              <a:rPr lang="en-US" sz="1600" b="1" dirty="0" smtClean="0">
                <a:solidFill>
                  <a:sysClr val="windowText" lastClr="000000"/>
                </a:solidFill>
                <a:latin typeface="Courier New" pitchFamily="49" charset="0"/>
                <a:cs typeface="Courier New" pitchFamily="49" charset="0"/>
              </a:rPr>
              <a:t>"</a:t>
            </a: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         advice-ref="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txAdvice</a:t>
            </a:r>
            <a:r>
              <a:rPr lang="en-US" sz="1600" b="1" dirty="0" smtClean="0">
                <a:solidFill>
                  <a:sysClr val="windowText" lastClr="000000"/>
                </a:solidFill>
                <a:latin typeface="Courier New" pitchFamily="49" charset="0"/>
                <a:cs typeface="Courier New" pitchFamily="49" charset="0"/>
              </a:rPr>
              <a:t>“ order="2"/&gt;</a:t>
            </a: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&lt;/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aop:config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&gt;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using Spring .NET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001000" cy="4572000"/>
          </a:xfrm>
        </p:spPr>
        <p:txBody>
          <a:bodyPr/>
          <a:lstStyle/>
          <a:p>
            <a:r>
              <a:rPr lang="en-US" sz="2000" dirty="0" smtClean="0"/>
              <a:t>Mercado Eletrônico: Leading Latin American B2B</a:t>
            </a:r>
          </a:p>
          <a:p>
            <a:pPr lvl="1"/>
            <a:r>
              <a:rPr lang="en-US" sz="1600" dirty="0" smtClean="0"/>
              <a:t>See case study in .NET Developers Journal</a:t>
            </a:r>
          </a:p>
          <a:p>
            <a:r>
              <a:rPr lang="en-US" sz="2000" dirty="0" smtClean="0"/>
              <a:t>Siemens</a:t>
            </a:r>
          </a:p>
          <a:p>
            <a:r>
              <a:rPr lang="en-US" sz="2000" dirty="0" smtClean="0"/>
              <a:t>Banking</a:t>
            </a:r>
          </a:p>
          <a:p>
            <a:r>
              <a:rPr lang="en-US" sz="2000" dirty="0" smtClean="0"/>
              <a:t>Oracle Consulting (Israel)</a:t>
            </a:r>
          </a:p>
          <a:p>
            <a:r>
              <a:rPr lang="en-US" sz="2000" dirty="0" err="1" smtClean="0"/>
              <a:t>diamond:dogs</a:t>
            </a:r>
            <a:r>
              <a:rPr lang="en-US" sz="2000" dirty="0" smtClean="0"/>
              <a:t> Web Consulting (Austria)</a:t>
            </a:r>
          </a:p>
          <a:p>
            <a:pPr lvl="1"/>
            <a:r>
              <a:rPr lang="en-US" sz="1800" dirty="0" err="1" smtClean="0"/>
              <a:t>Knorr</a:t>
            </a:r>
            <a:endParaRPr lang="en-US" sz="1800" dirty="0" smtClean="0"/>
          </a:p>
          <a:p>
            <a:pPr lvl="1"/>
            <a:r>
              <a:rPr lang="en-US" sz="1800" dirty="0" err="1" smtClean="0"/>
              <a:t>sportnet</a:t>
            </a:r>
            <a:endParaRPr lang="en-US" sz="1800" dirty="0" smtClean="0"/>
          </a:p>
          <a:p>
            <a:pPr lvl="1"/>
            <a:r>
              <a:rPr lang="en-US" sz="1800" dirty="0" smtClean="0"/>
              <a:t>Panorama Tours</a:t>
            </a:r>
          </a:p>
          <a:p>
            <a:pPr lvl="1"/>
            <a:r>
              <a:rPr lang="en-US" sz="1800" dirty="0" smtClean="0"/>
              <a:t>ATV</a:t>
            </a:r>
          </a:p>
          <a:p>
            <a:pPr lvl="1"/>
            <a:r>
              <a:rPr lang="en-US" sz="1800" dirty="0" err="1" smtClean="0"/>
              <a:t>Libro</a:t>
            </a:r>
            <a:endParaRPr lang="en-US" sz="1800" dirty="0" smtClean="0"/>
          </a:p>
          <a:p>
            <a:r>
              <a:rPr lang="en-US" sz="2000" dirty="0" smtClean="0"/>
              <a:t>A global leader in the online travel booking space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077200" cy="4572000"/>
          </a:xfrm>
        </p:spPr>
        <p:txBody>
          <a:bodyPr/>
          <a:lstStyle/>
          <a:p>
            <a:r>
              <a:rPr lang="en-US" dirty="0" smtClean="0"/>
              <a:t>Spring .NET lets you view your application as a set of components</a:t>
            </a:r>
          </a:p>
          <a:p>
            <a:r>
              <a:rPr lang="en-US" dirty="0" smtClean="0"/>
              <a:t>Each component is</a:t>
            </a:r>
          </a:p>
          <a:p>
            <a:pPr lvl="1"/>
            <a:r>
              <a:rPr lang="en-US" dirty="0" smtClean="0"/>
              <a:t>Focused on solving your domain problem</a:t>
            </a:r>
          </a:p>
          <a:p>
            <a:pPr lvl="1"/>
            <a:r>
              <a:rPr lang="en-US" dirty="0" smtClean="0"/>
              <a:t>Testable in isolation</a:t>
            </a:r>
          </a:p>
          <a:p>
            <a:r>
              <a:rPr lang="en-US" dirty="0" smtClean="0"/>
              <a:t>The container</a:t>
            </a:r>
          </a:p>
          <a:p>
            <a:pPr lvl="1"/>
            <a:r>
              <a:rPr lang="en-US" dirty="0" smtClean="0"/>
              <a:t>Manages the ‘glue code” required for component creation, configuration, and assembly</a:t>
            </a:r>
          </a:p>
          <a:p>
            <a:pPr lvl="1"/>
            <a:r>
              <a:rPr lang="en-US" dirty="0" smtClean="0"/>
              <a:t>Decorates your components with additional behavior</a:t>
            </a:r>
          </a:p>
          <a:p>
            <a:r>
              <a:rPr lang="en-US" dirty="0" smtClean="0"/>
              <a:t>Tame complex APIs and solve generic 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get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Download from </a:t>
            </a:r>
            <a:r>
              <a:rPr lang="en-US" dirty="0" smtClean="0">
                <a:solidFill>
                  <a:schemeClr val="accent3"/>
                </a:solidFill>
                <a:hlinkClick r:id="rId2"/>
              </a:rPr>
              <a:t>www.springframework.net</a:t>
            </a:r>
            <a:endParaRPr lang="en-US" dirty="0" smtClean="0">
              <a:solidFill>
                <a:schemeClr val="accent3"/>
              </a:solidFill>
            </a:endParaRPr>
          </a:p>
          <a:p>
            <a:pPr lvl="1"/>
            <a:r>
              <a:rPr lang="en-US" dirty="0" smtClean="0"/>
              <a:t>Many samples and extensive reference manual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Contact: </a:t>
            </a:r>
            <a:r>
              <a:rPr lang="en-US" dirty="0" smtClean="0">
                <a:hlinkClick r:id="rId3"/>
              </a:rPr>
              <a:t>mpollack@interface21.com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800" y="2743200"/>
            <a:ext cx="7772400" cy="1944687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Q&amp;A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Spring .NET Assemblies</a:t>
            </a:r>
          </a:p>
        </p:txBody>
      </p:sp>
      <p:sp>
        <p:nvSpPr>
          <p:cNvPr id="8195" name="Cube 3"/>
          <p:cNvSpPr>
            <a:spLocks noChangeArrowheads="1"/>
          </p:cNvSpPr>
          <p:nvPr/>
        </p:nvSpPr>
        <p:spPr bwMode="auto">
          <a:xfrm>
            <a:off x="2057400" y="4651375"/>
            <a:ext cx="2819400" cy="1216025"/>
          </a:xfrm>
          <a:prstGeom prst="cube">
            <a:avLst>
              <a:gd name="adj" fmla="val 25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dirty="0"/>
              <a:t>Core</a:t>
            </a:r>
          </a:p>
          <a:p>
            <a:pPr algn="ctr"/>
            <a:r>
              <a:rPr lang="en-US" sz="1800" dirty="0" err="1"/>
              <a:t>IoC</a:t>
            </a:r>
            <a:r>
              <a:rPr lang="en-US" sz="1800" dirty="0"/>
              <a:t> Container + base functionality</a:t>
            </a:r>
          </a:p>
        </p:txBody>
      </p:sp>
      <p:sp>
        <p:nvSpPr>
          <p:cNvPr id="8196" name="Cube 4"/>
          <p:cNvSpPr>
            <a:spLocks noChangeArrowheads="1"/>
          </p:cNvSpPr>
          <p:nvPr/>
        </p:nvSpPr>
        <p:spPr bwMode="auto">
          <a:xfrm>
            <a:off x="4648200" y="4648200"/>
            <a:ext cx="2362200" cy="1219200"/>
          </a:xfrm>
          <a:prstGeom prst="cube">
            <a:avLst>
              <a:gd name="adj" fmla="val 25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dirty="0"/>
              <a:t>AOP</a:t>
            </a:r>
          </a:p>
        </p:txBody>
      </p:sp>
      <p:sp>
        <p:nvSpPr>
          <p:cNvPr id="8198" name="Cube 7"/>
          <p:cNvSpPr>
            <a:spLocks noChangeArrowheads="1"/>
          </p:cNvSpPr>
          <p:nvPr/>
        </p:nvSpPr>
        <p:spPr bwMode="auto">
          <a:xfrm>
            <a:off x="2057400" y="3660775"/>
            <a:ext cx="2819400" cy="1216025"/>
          </a:xfrm>
          <a:prstGeom prst="cube">
            <a:avLst>
              <a:gd name="adj" fmla="val 25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dirty="0"/>
              <a:t>Services</a:t>
            </a:r>
          </a:p>
          <a:p>
            <a:pPr algn="ctr"/>
            <a:r>
              <a:rPr lang="en-US" sz="1800" dirty="0"/>
              <a:t>Portable Service Abstractions</a:t>
            </a:r>
          </a:p>
        </p:txBody>
      </p:sp>
      <p:sp>
        <p:nvSpPr>
          <p:cNvPr id="8199" name="Cube 9"/>
          <p:cNvSpPr>
            <a:spLocks noChangeArrowheads="1"/>
          </p:cNvSpPr>
          <p:nvPr/>
        </p:nvSpPr>
        <p:spPr bwMode="auto">
          <a:xfrm>
            <a:off x="2057400" y="2667000"/>
            <a:ext cx="2819400" cy="1216025"/>
          </a:xfrm>
          <a:prstGeom prst="cube">
            <a:avLst>
              <a:gd name="adj" fmla="val 25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dirty="0"/>
              <a:t>Web</a:t>
            </a:r>
          </a:p>
          <a:p>
            <a:pPr algn="ctr"/>
            <a:r>
              <a:rPr lang="en-US" sz="1800" dirty="0"/>
              <a:t>ASP.NET Framework</a:t>
            </a:r>
          </a:p>
        </p:txBody>
      </p:sp>
      <p:sp>
        <p:nvSpPr>
          <p:cNvPr id="8200" name="Cube 5"/>
          <p:cNvSpPr>
            <a:spLocks noChangeArrowheads="1"/>
          </p:cNvSpPr>
          <p:nvPr/>
        </p:nvSpPr>
        <p:spPr bwMode="auto">
          <a:xfrm>
            <a:off x="4648200" y="3657600"/>
            <a:ext cx="2362200" cy="1216025"/>
          </a:xfrm>
          <a:prstGeom prst="cube">
            <a:avLst>
              <a:gd name="adj" fmla="val 25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dirty="0"/>
              <a:t>Data</a:t>
            </a:r>
          </a:p>
          <a:p>
            <a:pPr algn="ctr"/>
            <a:r>
              <a:rPr lang="en-US" sz="1800" dirty="0"/>
              <a:t>DAO / TX Mgmt</a:t>
            </a:r>
          </a:p>
        </p:txBody>
      </p:sp>
      <p:sp>
        <p:nvSpPr>
          <p:cNvPr id="8201" name="Cube 10"/>
          <p:cNvSpPr>
            <a:spLocks noChangeArrowheads="1"/>
          </p:cNvSpPr>
          <p:nvPr/>
        </p:nvSpPr>
        <p:spPr bwMode="auto">
          <a:xfrm>
            <a:off x="2057400" y="1676400"/>
            <a:ext cx="2819400" cy="1216025"/>
          </a:xfrm>
          <a:prstGeom prst="cube">
            <a:avLst>
              <a:gd name="adj" fmla="val 25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/>
              <a:t>Web Extensions</a:t>
            </a:r>
          </a:p>
          <a:p>
            <a:pPr algn="ctr"/>
            <a:r>
              <a:rPr lang="en-US" sz="1800"/>
              <a:t>AJAX</a:t>
            </a:r>
            <a:endParaRPr lang="en-US"/>
          </a:p>
        </p:txBody>
      </p:sp>
      <p:sp>
        <p:nvSpPr>
          <p:cNvPr id="8197" name="Cube 6"/>
          <p:cNvSpPr>
            <a:spLocks noChangeArrowheads="1"/>
          </p:cNvSpPr>
          <p:nvPr/>
        </p:nvSpPr>
        <p:spPr bwMode="auto">
          <a:xfrm>
            <a:off x="4648200" y="2667000"/>
            <a:ext cx="2362200" cy="1216025"/>
          </a:xfrm>
          <a:prstGeom prst="cube">
            <a:avLst>
              <a:gd name="adj" fmla="val 25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dirty="0" err="1"/>
              <a:t>NHibernate</a:t>
            </a:r>
            <a:endParaRPr lang="en-US" dirty="0"/>
          </a:p>
        </p:txBody>
      </p:sp>
      <p:sp>
        <p:nvSpPr>
          <p:cNvPr id="8202" name="Cube 8"/>
          <p:cNvSpPr>
            <a:spLocks noChangeArrowheads="1"/>
          </p:cNvSpPr>
          <p:nvPr/>
        </p:nvSpPr>
        <p:spPr bwMode="auto">
          <a:xfrm>
            <a:off x="4648200" y="1676400"/>
            <a:ext cx="2362200" cy="1219200"/>
          </a:xfrm>
          <a:prstGeom prst="cube">
            <a:avLst>
              <a:gd name="adj" fmla="val 25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dirty="0" smtClean="0"/>
              <a:t>Testing </a:t>
            </a:r>
          </a:p>
          <a:p>
            <a:pPr algn="ctr"/>
            <a:r>
              <a:rPr lang="en-US" sz="1800" dirty="0" err="1" smtClean="0"/>
              <a:t>NUnit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Where to use in your application?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Dependency Injection to wire together</a:t>
            </a:r>
          </a:p>
          <a:p>
            <a:pPr lvl="1" eaLnBrk="1" hangingPunct="1"/>
            <a:r>
              <a:rPr lang="en-US" dirty="0" smtClean="0"/>
              <a:t>Architectural layers</a:t>
            </a:r>
          </a:p>
          <a:p>
            <a:pPr lvl="1" eaLnBrk="1" hangingPunct="1"/>
            <a:r>
              <a:rPr lang="en-US" dirty="0" smtClean="0"/>
              <a:t>Interface with implementation</a:t>
            </a:r>
          </a:p>
          <a:p>
            <a:pPr lvl="1" eaLnBrk="1" hangingPunct="1"/>
            <a:r>
              <a:rPr lang="en-US" dirty="0" smtClean="0"/>
              <a:t>Configure application for a given deployment environment</a:t>
            </a:r>
          </a:p>
          <a:p>
            <a:pPr eaLnBrk="1" hangingPunct="1"/>
            <a:r>
              <a:rPr lang="en-US" dirty="0" smtClean="0"/>
              <a:t>AOP adds functionality across well defined locations in code</a:t>
            </a:r>
          </a:p>
          <a:p>
            <a:pPr lvl="1" eaLnBrk="1" hangingPunct="1"/>
            <a:r>
              <a:rPr lang="en-US" dirty="0" smtClean="0"/>
              <a:t>Error handing in controllers</a:t>
            </a:r>
          </a:p>
          <a:p>
            <a:pPr lvl="1" eaLnBrk="1" hangingPunct="1"/>
            <a:r>
              <a:rPr lang="en-US" dirty="0" smtClean="0"/>
              <a:t>Transactional service layer</a:t>
            </a:r>
          </a:p>
          <a:p>
            <a:pPr eaLnBrk="1" hangingPunct="1"/>
            <a:r>
              <a:rPr lang="en-US" dirty="0" smtClean="0"/>
              <a:t>Support libraries to implement application logic within each layer</a:t>
            </a:r>
          </a:p>
          <a:p>
            <a:pPr eaLnBrk="1" hangingPunct="1"/>
            <a:r>
              <a:rPr lang="en-US" dirty="0" smtClean="0"/>
              <a:t>Integration testing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685800"/>
          </a:xfrm>
        </p:spPr>
        <p:txBody>
          <a:bodyPr/>
          <a:lstStyle/>
          <a:p>
            <a:r>
              <a:rPr lang="en-US" dirty="0" smtClean="0"/>
              <a:t>Sample Application Architecture</a:t>
            </a:r>
            <a:endParaRPr lang="en-US" dirty="0"/>
          </a:p>
        </p:txBody>
      </p:sp>
      <p:sp>
        <p:nvSpPr>
          <p:cNvPr id="24" name="Rounded Rectangle 23"/>
          <p:cNvSpPr/>
          <p:nvPr/>
        </p:nvSpPr>
        <p:spPr bwMode="blackWhite">
          <a:xfrm>
            <a:off x="368300" y="2656635"/>
            <a:ext cx="6633136" cy="1296799"/>
          </a:xfrm>
          <a:prstGeom prst="roundRect">
            <a:avLst>
              <a:gd name="adj" fmla="val 15628"/>
            </a:avLst>
          </a:prstGeom>
          <a:gradFill rotWithShape="1">
            <a:gsLst>
              <a:gs pos="0">
                <a:srgbClr val="000000">
                  <a:alpha val="58000"/>
                </a:srgbClr>
              </a:gs>
              <a:gs pos="100000">
                <a:srgbClr val="000000">
                  <a:alpha val="26000"/>
                </a:srgbClr>
              </a:gs>
            </a:gsLst>
            <a:lin ang="16200000" scaled="0"/>
          </a:gradFill>
          <a:ln>
            <a:solidFill>
              <a:srgbClr val="27728D"/>
            </a:solidFill>
            <a:headEnd type="none" w="med" len="med"/>
            <a:tailEnd type="none" w="med" len="med"/>
          </a:ln>
          <a:effectLst/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p:spPr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25" name="Rounded Rectangle 24"/>
          <p:cNvSpPr/>
          <p:nvPr/>
        </p:nvSpPr>
        <p:spPr bwMode="blackWhite">
          <a:xfrm>
            <a:off x="368300" y="4180308"/>
            <a:ext cx="6633136" cy="1296799"/>
          </a:xfrm>
          <a:prstGeom prst="roundRect">
            <a:avLst>
              <a:gd name="adj" fmla="val 15628"/>
            </a:avLst>
          </a:prstGeom>
          <a:gradFill rotWithShape="1">
            <a:gsLst>
              <a:gs pos="0">
                <a:srgbClr val="000000">
                  <a:alpha val="58000"/>
                </a:srgbClr>
              </a:gs>
              <a:gs pos="100000">
                <a:srgbClr val="000000">
                  <a:alpha val="26000"/>
                </a:srgbClr>
              </a:gs>
            </a:gsLst>
            <a:lin ang="16200000" scaled="0"/>
          </a:gradFill>
          <a:ln>
            <a:solidFill>
              <a:srgbClr val="27728D"/>
            </a:solidFill>
            <a:headEnd type="none" w="med" len="med"/>
            <a:tailEnd type="none" w="med" len="med"/>
          </a:ln>
          <a:effectLst/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p:spPr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26" name="Rounded Rectangle 25"/>
          <p:cNvSpPr/>
          <p:nvPr/>
        </p:nvSpPr>
        <p:spPr bwMode="blackWhite">
          <a:xfrm>
            <a:off x="368300" y="1347788"/>
            <a:ext cx="6633136" cy="1174750"/>
          </a:xfrm>
          <a:prstGeom prst="roundRect">
            <a:avLst>
              <a:gd name="adj" fmla="val 15628"/>
            </a:avLst>
          </a:prstGeom>
          <a:gradFill rotWithShape="1">
            <a:gsLst>
              <a:gs pos="0">
                <a:srgbClr val="000000">
                  <a:alpha val="58000"/>
                </a:srgbClr>
              </a:gs>
              <a:gs pos="100000">
                <a:srgbClr val="000000">
                  <a:alpha val="26000"/>
                </a:srgbClr>
              </a:gs>
            </a:gsLst>
            <a:lin ang="16200000" scaled="0"/>
          </a:gradFill>
          <a:ln>
            <a:solidFill>
              <a:srgbClr val="27728D"/>
            </a:solidFill>
            <a:headEnd type="none" w="med" len="med"/>
            <a:tailEnd type="none" w="med" len="med"/>
          </a:ln>
          <a:effectLst/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p:spPr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27" name="AutoShape 3"/>
          <p:cNvSpPr>
            <a:spLocks noChangeArrowheads="1"/>
          </p:cNvSpPr>
          <p:nvPr/>
        </p:nvSpPr>
        <p:spPr bwMode="blackWhite">
          <a:xfrm>
            <a:off x="3060231" y="5768550"/>
            <a:ext cx="2592387" cy="792162"/>
          </a:xfrm>
          <a:prstGeom prst="flowChartMagneticDisk">
            <a:avLst/>
          </a:prstGeom>
          <a:gradFill rotWithShape="1">
            <a:gsLst>
              <a:gs pos="0">
                <a:srgbClr val="FF9929">
                  <a:lumMod val="20000"/>
                  <a:lumOff val="80000"/>
                </a:srgbClr>
              </a:gs>
              <a:gs pos="100000">
                <a:srgbClr val="FF9929">
                  <a:alpha val="70000"/>
                </a:srgbClr>
              </a:gs>
            </a:gsLst>
            <a:lin ang="5400000" scaled="1"/>
          </a:gradFill>
          <a:ln>
            <a:solidFill>
              <a:srgbClr val="FF9929">
                <a:lumMod val="75000"/>
              </a:srgbClr>
            </a:solidFill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0969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Data Repository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8" name="Rounded Rectangle 27"/>
          <p:cNvSpPr>
            <a:spLocks noChangeArrowheads="1"/>
          </p:cNvSpPr>
          <p:nvPr/>
        </p:nvSpPr>
        <p:spPr bwMode="blackWhite">
          <a:xfrm>
            <a:off x="7232073" y="2134850"/>
            <a:ext cx="1527002" cy="3240087"/>
          </a:xfrm>
          <a:prstGeom prst="roundRect">
            <a:avLst/>
          </a:prstGeom>
          <a:gradFill rotWithShape="1">
            <a:gsLst>
              <a:gs pos="0">
                <a:srgbClr val="7DCC2E">
                  <a:lumMod val="20000"/>
                  <a:lumOff val="80000"/>
                  <a:alpha val="70000"/>
                </a:srgbClr>
              </a:gs>
              <a:gs pos="100000">
                <a:srgbClr val="7DCC2E">
                  <a:alpha val="70000"/>
                </a:srgbClr>
              </a:gs>
            </a:gsLst>
            <a:lin ang="5400000" scaled="1"/>
          </a:gra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0969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Domain</a:t>
            </a:r>
          </a:p>
          <a:p>
            <a:pPr marL="0" marR="0" lvl="0" indent="0" algn="ctr" defTabSz="10969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objects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blackWhite">
          <a:xfrm>
            <a:off x="1979143" y="4710612"/>
            <a:ext cx="4824413" cy="719138"/>
          </a:xfrm>
          <a:prstGeom prst="rect">
            <a:avLst/>
          </a:prstGeom>
          <a:gradFill flip="none" rotWithShape="1">
            <a:gsLst>
              <a:gs pos="0">
                <a:srgbClr val="7030A0">
                  <a:lumMod val="40000"/>
                  <a:lumOff val="60000"/>
                  <a:shade val="30000"/>
                  <a:satMod val="115000"/>
                </a:srgbClr>
              </a:gs>
              <a:gs pos="50000">
                <a:srgbClr val="7030A0">
                  <a:lumMod val="40000"/>
                  <a:lumOff val="60000"/>
                  <a:shade val="67500"/>
                  <a:satMod val="115000"/>
                </a:srgbClr>
              </a:gs>
              <a:gs pos="100000">
                <a:srgbClr val="7030A0">
                  <a:lumMod val="40000"/>
                  <a:lumOff val="60000"/>
                  <a:shade val="100000"/>
                  <a:satMod val="115000"/>
                </a:srgbClr>
              </a:gs>
            </a:gsLst>
            <a:lin ang="16200000" scaled="1"/>
            <a:tileRect/>
          </a:gradFill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DAO implementations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blackWhite">
          <a:xfrm>
            <a:off x="1979143" y="3214350"/>
            <a:ext cx="4824413" cy="647700"/>
          </a:xfrm>
          <a:prstGeom prst="rect">
            <a:avLst/>
          </a:prstGeom>
          <a:gradFill flip="none" rotWithShape="1">
            <a:gsLst>
              <a:gs pos="0">
                <a:srgbClr val="FF9929">
                  <a:lumMod val="40000"/>
                  <a:lumOff val="60000"/>
                  <a:shade val="30000"/>
                  <a:satMod val="115000"/>
                </a:srgbClr>
              </a:gs>
              <a:gs pos="50000">
                <a:srgbClr val="FF9929">
                  <a:lumMod val="40000"/>
                  <a:lumOff val="60000"/>
                  <a:shade val="67500"/>
                  <a:satMod val="115000"/>
                </a:srgbClr>
              </a:gs>
              <a:gs pos="100000">
                <a:srgbClr val="FF9929">
                  <a:lumMod val="40000"/>
                  <a:lumOff val="60000"/>
                  <a:shade val="100000"/>
                  <a:satMod val="115000"/>
                </a:srgbClr>
              </a:gs>
            </a:gsLst>
            <a:lin ang="16200000" scaled="1"/>
            <a:tileRect/>
          </a:gradFill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Service implementations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31" name="Rounded Rectangle 30"/>
          <p:cNvSpPr>
            <a:spLocks noChangeArrowheads="1"/>
          </p:cNvSpPr>
          <p:nvPr/>
        </p:nvSpPr>
        <p:spPr bwMode="blackWhite">
          <a:xfrm>
            <a:off x="4427068" y="1558587"/>
            <a:ext cx="2376488" cy="863600"/>
          </a:xfrm>
          <a:prstGeom prst="roundRect">
            <a:avLst/>
          </a:prstGeom>
          <a:gradFill rotWithShape="1">
            <a:gsLst>
              <a:gs pos="0">
                <a:srgbClr val="267182">
                  <a:lumMod val="20000"/>
                  <a:lumOff val="80000"/>
                  <a:alpha val="70000"/>
                </a:srgbClr>
              </a:gs>
              <a:gs pos="100000">
                <a:srgbClr val="267182">
                  <a:alpha val="70000"/>
                </a:srgbClr>
              </a:gs>
            </a:gsLst>
            <a:lin ang="5400000" scaled="1"/>
          </a:gra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0969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Web interface</a:t>
            </a:r>
          </a:p>
        </p:txBody>
      </p:sp>
      <p:sp>
        <p:nvSpPr>
          <p:cNvPr id="32" name="Rounded Rectangle 31"/>
          <p:cNvSpPr>
            <a:spLocks noChangeArrowheads="1"/>
          </p:cNvSpPr>
          <p:nvPr/>
        </p:nvSpPr>
        <p:spPr bwMode="blackWhite">
          <a:xfrm>
            <a:off x="1979143" y="1558587"/>
            <a:ext cx="2305050" cy="863600"/>
          </a:xfrm>
          <a:prstGeom prst="roundRect">
            <a:avLst/>
          </a:prstGeom>
          <a:gradFill rotWithShape="1">
            <a:gsLst>
              <a:gs pos="0">
                <a:srgbClr val="F3EB4F">
                  <a:lumMod val="20000"/>
                  <a:lumOff val="80000"/>
                  <a:alpha val="70000"/>
                </a:srgbClr>
              </a:gs>
              <a:gs pos="100000">
                <a:srgbClr val="F3EB4F">
                  <a:alpha val="70000"/>
                </a:srgbClr>
              </a:gs>
            </a:gsLst>
            <a:lin ang="5400000" scaled="1"/>
          </a:gra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0969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Other</a:t>
            </a:r>
          </a:p>
          <a:p>
            <a:pPr marL="0" marR="0" lvl="0" indent="0" algn="ctr" defTabSz="10969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interfaces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3" name="Text Box 11"/>
          <p:cNvSpPr txBox="1">
            <a:spLocks noChangeArrowheads="1"/>
          </p:cNvSpPr>
          <p:nvPr/>
        </p:nvSpPr>
        <p:spPr bwMode="invGray">
          <a:xfrm>
            <a:off x="327915" y="1630025"/>
            <a:ext cx="1624163" cy="70788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Presentation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Layer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34" name="Text Box 12"/>
          <p:cNvSpPr txBox="1">
            <a:spLocks noChangeArrowheads="1"/>
          </p:cNvSpPr>
          <p:nvPr/>
        </p:nvSpPr>
        <p:spPr bwMode="invGray">
          <a:xfrm>
            <a:off x="619661" y="2907777"/>
            <a:ext cx="1040670" cy="70788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Service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Layer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35" name="Text Box 13"/>
          <p:cNvSpPr txBox="1">
            <a:spLocks noChangeArrowheads="1"/>
          </p:cNvSpPr>
          <p:nvPr/>
        </p:nvSpPr>
        <p:spPr bwMode="invGray">
          <a:xfrm>
            <a:off x="634089" y="4358932"/>
            <a:ext cx="1011815" cy="10156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Data </a:t>
            </a:r>
            <a:b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</a:b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Access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Layer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36" name="Line 14"/>
          <p:cNvSpPr>
            <a:spLocks noChangeShapeType="1"/>
          </p:cNvSpPr>
          <p:nvPr/>
        </p:nvSpPr>
        <p:spPr bwMode="invGray">
          <a:xfrm>
            <a:off x="3131668" y="2422187"/>
            <a:ext cx="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7" name="Line 15"/>
          <p:cNvSpPr>
            <a:spLocks noChangeShapeType="1"/>
          </p:cNvSpPr>
          <p:nvPr/>
        </p:nvSpPr>
        <p:spPr bwMode="invGray">
          <a:xfrm>
            <a:off x="5579593" y="2422187"/>
            <a:ext cx="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8" name="Line 16"/>
          <p:cNvSpPr>
            <a:spLocks noChangeShapeType="1"/>
          </p:cNvSpPr>
          <p:nvPr/>
        </p:nvSpPr>
        <p:spPr bwMode="invGray">
          <a:xfrm>
            <a:off x="4355631" y="3862050"/>
            <a:ext cx="0" cy="3603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9" name="Line 17"/>
          <p:cNvSpPr>
            <a:spLocks noChangeShapeType="1"/>
          </p:cNvSpPr>
          <p:nvPr/>
        </p:nvSpPr>
        <p:spPr bwMode="invGray">
          <a:xfrm>
            <a:off x="4355631" y="5446375"/>
            <a:ext cx="0" cy="433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0" name="Line 18"/>
          <p:cNvSpPr>
            <a:spLocks noChangeShapeType="1"/>
          </p:cNvSpPr>
          <p:nvPr/>
        </p:nvSpPr>
        <p:spPr bwMode="invGray">
          <a:xfrm flipV="1">
            <a:off x="6836806" y="4798675"/>
            <a:ext cx="360362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1" name="Line 19"/>
          <p:cNvSpPr>
            <a:spLocks noChangeShapeType="1"/>
          </p:cNvSpPr>
          <p:nvPr/>
        </p:nvSpPr>
        <p:spPr bwMode="invGray">
          <a:xfrm>
            <a:off x="6836806" y="3503275"/>
            <a:ext cx="3603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2" name="Line 20"/>
          <p:cNvSpPr>
            <a:spLocks noChangeShapeType="1"/>
          </p:cNvSpPr>
          <p:nvPr/>
        </p:nvSpPr>
        <p:spPr bwMode="invGray">
          <a:xfrm>
            <a:off x="6836806" y="2061825"/>
            <a:ext cx="360362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3" name="Round Same Side Corner Rectangle 42"/>
          <p:cNvSpPr>
            <a:spLocks noChangeArrowheads="1"/>
          </p:cNvSpPr>
          <p:nvPr/>
        </p:nvSpPr>
        <p:spPr bwMode="blackWhite">
          <a:xfrm>
            <a:off x="1979143" y="4239037"/>
            <a:ext cx="4824413" cy="431800"/>
          </a:xfrm>
          <a:prstGeom prst="round2SameRect">
            <a:avLst/>
          </a:prstGeom>
          <a:gradFill rotWithShape="1">
            <a:gsLst>
              <a:gs pos="0">
                <a:srgbClr val="7030A0">
                  <a:lumMod val="20000"/>
                  <a:lumOff val="80000"/>
                  <a:alpha val="70000"/>
                </a:srgbClr>
              </a:gs>
              <a:gs pos="100000">
                <a:srgbClr val="7030A0">
                  <a:alpha val="70000"/>
                </a:srgbClr>
              </a:gs>
            </a:gsLst>
            <a:lin ang="5400000" scaled="1"/>
          </a:gradFill>
          <a:ln>
            <a:noFill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0969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DAO interfaces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4" name="Round Same Side Corner Rectangle 43"/>
          <p:cNvSpPr>
            <a:spLocks noChangeArrowheads="1"/>
          </p:cNvSpPr>
          <p:nvPr/>
        </p:nvSpPr>
        <p:spPr bwMode="blackWhite">
          <a:xfrm>
            <a:off x="1979143" y="2744362"/>
            <a:ext cx="4824413" cy="431800"/>
          </a:xfrm>
          <a:prstGeom prst="round2SameRect">
            <a:avLst/>
          </a:prstGeom>
          <a:gradFill rotWithShape="1">
            <a:gsLst>
              <a:gs pos="0">
                <a:srgbClr val="FF9929">
                  <a:lumMod val="20000"/>
                  <a:lumOff val="80000"/>
                  <a:alpha val="70000"/>
                </a:srgbClr>
              </a:gs>
              <a:gs pos="100000">
                <a:srgbClr val="FF9929">
                  <a:alpha val="70000"/>
                </a:srgbClr>
              </a:gs>
            </a:gsLst>
            <a:lin ang="5400000" scaled="1"/>
          </a:gradFill>
          <a:ln>
            <a:noFill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0969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Service interfaces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Spring’s Role</a:t>
            </a:r>
            <a:endParaRPr lang="en-US" dirty="0"/>
          </a:p>
        </p:txBody>
      </p:sp>
      <p:sp>
        <p:nvSpPr>
          <p:cNvPr id="21" name="Rectangle 2"/>
          <p:cNvSpPr>
            <a:spLocks noChangeArrowheads="1"/>
          </p:cNvSpPr>
          <p:nvPr/>
        </p:nvSpPr>
        <p:spPr bwMode="blackWhite">
          <a:xfrm>
            <a:off x="1630016" y="1348285"/>
            <a:ext cx="5365707" cy="4267868"/>
          </a:xfrm>
          <a:prstGeom prst="roundRect">
            <a:avLst>
              <a:gd name="adj" fmla="val 8895"/>
            </a:avLst>
          </a:prstGeom>
          <a:solidFill>
            <a:srgbClr val="D5D5FE"/>
          </a:solidFill>
          <a:ln>
            <a:solidFill>
              <a:srgbClr val="FFFFFF">
                <a:lumMod val="95000"/>
              </a:srgbClr>
            </a:solidFill>
            <a:headEnd type="none" w="med" len="med"/>
            <a:tailEnd type="none" w="med" len="med"/>
          </a:ln>
          <a:effectLst/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p:spPr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0969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blackWhite">
          <a:xfrm>
            <a:off x="133001" y="3472499"/>
            <a:ext cx="1386638" cy="919401"/>
          </a:xfrm>
          <a:prstGeom prst="roundRect">
            <a:avLst/>
          </a:prstGeom>
          <a:gradFill rotWithShape="1">
            <a:gsLst>
              <a:gs pos="0">
                <a:srgbClr val="D5D5FE">
                  <a:alpha val="69804"/>
                </a:srgbClr>
              </a:gs>
              <a:gs pos="100000">
                <a:srgbClr val="02024A">
                  <a:alpha val="70000"/>
                </a:srgbClr>
              </a:gs>
            </a:gsLst>
            <a:lin ang="5400000" scaled="1"/>
          </a:gra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square" lIns="0" tIns="54864" rIns="0" bIns="54864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0969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Spring-</a:t>
            </a:r>
            <a:b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managed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Line 6"/>
          <p:cNvSpPr>
            <a:spLocks noChangeShapeType="1"/>
          </p:cNvSpPr>
          <p:nvPr/>
        </p:nvSpPr>
        <p:spPr bwMode="blackWhite">
          <a:xfrm flipV="1">
            <a:off x="1053051" y="3081129"/>
            <a:ext cx="735992" cy="39154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4" name="Rounded Rectangle 23"/>
          <p:cNvSpPr>
            <a:spLocks noChangeArrowheads="1"/>
          </p:cNvSpPr>
          <p:nvPr/>
        </p:nvSpPr>
        <p:spPr bwMode="blackWhite">
          <a:xfrm>
            <a:off x="7232073" y="2134850"/>
            <a:ext cx="1527002" cy="3240087"/>
          </a:xfrm>
          <a:prstGeom prst="roundRect">
            <a:avLst/>
          </a:prstGeom>
          <a:gradFill rotWithShape="1">
            <a:gsLst>
              <a:gs pos="0">
                <a:srgbClr val="7DCC2E">
                  <a:lumMod val="20000"/>
                  <a:lumOff val="80000"/>
                  <a:alpha val="70000"/>
                </a:srgbClr>
              </a:gs>
              <a:gs pos="100000">
                <a:srgbClr val="7DCC2E">
                  <a:alpha val="70000"/>
                </a:srgbClr>
              </a:gs>
            </a:gsLst>
            <a:lin ang="5400000" scaled="1"/>
          </a:gra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0969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Domain</a:t>
            </a:r>
          </a:p>
          <a:p>
            <a:pPr marL="0" marR="0" lvl="0" indent="0" algn="ctr" defTabSz="10969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objects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blackWhite">
          <a:xfrm>
            <a:off x="1979143" y="4710612"/>
            <a:ext cx="4824413" cy="719138"/>
          </a:xfrm>
          <a:prstGeom prst="rect">
            <a:avLst/>
          </a:prstGeom>
          <a:gradFill flip="none" rotWithShape="1">
            <a:gsLst>
              <a:gs pos="0">
                <a:srgbClr val="7030A0">
                  <a:lumMod val="40000"/>
                  <a:lumOff val="60000"/>
                  <a:shade val="30000"/>
                  <a:satMod val="115000"/>
                </a:srgbClr>
              </a:gs>
              <a:gs pos="50000">
                <a:srgbClr val="7030A0">
                  <a:lumMod val="40000"/>
                  <a:lumOff val="60000"/>
                  <a:shade val="67500"/>
                  <a:satMod val="115000"/>
                </a:srgbClr>
              </a:gs>
              <a:gs pos="100000">
                <a:srgbClr val="7030A0">
                  <a:lumMod val="40000"/>
                  <a:lumOff val="60000"/>
                  <a:shade val="100000"/>
                  <a:satMod val="115000"/>
                </a:srgbClr>
              </a:gs>
            </a:gsLst>
            <a:lin ang="16200000" scaled="1"/>
            <a:tileRect/>
          </a:gradFill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DAO implementations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blackWhite">
          <a:xfrm>
            <a:off x="1979143" y="3214350"/>
            <a:ext cx="4824413" cy="647700"/>
          </a:xfrm>
          <a:prstGeom prst="rect">
            <a:avLst/>
          </a:prstGeom>
          <a:gradFill flip="none" rotWithShape="1">
            <a:gsLst>
              <a:gs pos="0">
                <a:srgbClr val="FF9929">
                  <a:lumMod val="40000"/>
                  <a:lumOff val="60000"/>
                  <a:shade val="30000"/>
                  <a:satMod val="115000"/>
                </a:srgbClr>
              </a:gs>
              <a:gs pos="50000">
                <a:srgbClr val="FF9929">
                  <a:lumMod val="40000"/>
                  <a:lumOff val="60000"/>
                  <a:shade val="67500"/>
                  <a:satMod val="115000"/>
                </a:srgbClr>
              </a:gs>
              <a:gs pos="100000">
                <a:srgbClr val="FF9929">
                  <a:lumMod val="40000"/>
                  <a:lumOff val="60000"/>
                  <a:shade val="100000"/>
                  <a:satMod val="115000"/>
                </a:srgbClr>
              </a:gs>
            </a:gsLst>
            <a:lin ang="16200000" scaled="1"/>
            <a:tileRect/>
          </a:gradFill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Service implementations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27" name="Rounded Rectangle 26"/>
          <p:cNvSpPr>
            <a:spLocks noChangeArrowheads="1"/>
          </p:cNvSpPr>
          <p:nvPr/>
        </p:nvSpPr>
        <p:spPr bwMode="blackWhite">
          <a:xfrm>
            <a:off x="4427068" y="1558587"/>
            <a:ext cx="2376488" cy="863600"/>
          </a:xfrm>
          <a:prstGeom prst="roundRect">
            <a:avLst/>
          </a:prstGeom>
          <a:gradFill rotWithShape="1">
            <a:gsLst>
              <a:gs pos="0">
                <a:srgbClr val="267182">
                  <a:lumMod val="20000"/>
                  <a:lumOff val="80000"/>
                  <a:alpha val="70000"/>
                </a:srgbClr>
              </a:gs>
              <a:gs pos="100000">
                <a:srgbClr val="267182">
                  <a:alpha val="70000"/>
                </a:srgbClr>
              </a:gs>
            </a:gsLst>
            <a:lin ang="5400000" scaled="1"/>
          </a:gra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0969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Web interface</a:t>
            </a:r>
          </a:p>
        </p:txBody>
      </p:sp>
      <p:sp>
        <p:nvSpPr>
          <p:cNvPr id="28" name="Rounded Rectangle 27"/>
          <p:cNvSpPr>
            <a:spLocks noChangeArrowheads="1"/>
          </p:cNvSpPr>
          <p:nvPr/>
        </p:nvSpPr>
        <p:spPr bwMode="blackWhite">
          <a:xfrm>
            <a:off x="1979143" y="1558587"/>
            <a:ext cx="2305050" cy="863600"/>
          </a:xfrm>
          <a:prstGeom prst="roundRect">
            <a:avLst/>
          </a:prstGeom>
          <a:gradFill rotWithShape="1">
            <a:gsLst>
              <a:gs pos="0">
                <a:srgbClr val="F3EB4F">
                  <a:lumMod val="20000"/>
                  <a:lumOff val="80000"/>
                  <a:alpha val="70000"/>
                </a:srgbClr>
              </a:gs>
              <a:gs pos="100000">
                <a:srgbClr val="F3EB4F">
                  <a:alpha val="70000"/>
                </a:srgbClr>
              </a:gs>
            </a:gsLst>
            <a:lin ang="5400000" scaled="1"/>
          </a:gra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0969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Other</a:t>
            </a:r>
          </a:p>
          <a:p>
            <a:pPr marL="0" marR="0" lvl="0" indent="0" algn="ctr" defTabSz="10969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interfaces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9" name="Line 14"/>
          <p:cNvSpPr>
            <a:spLocks noChangeShapeType="1"/>
          </p:cNvSpPr>
          <p:nvPr/>
        </p:nvSpPr>
        <p:spPr bwMode="invGray">
          <a:xfrm>
            <a:off x="3131668" y="2422187"/>
            <a:ext cx="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0" name="Line 15"/>
          <p:cNvSpPr>
            <a:spLocks noChangeShapeType="1"/>
          </p:cNvSpPr>
          <p:nvPr/>
        </p:nvSpPr>
        <p:spPr bwMode="invGray">
          <a:xfrm>
            <a:off x="5579593" y="2422187"/>
            <a:ext cx="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1" name="Line 16"/>
          <p:cNvSpPr>
            <a:spLocks noChangeShapeType="1"/>
          </p:cNvSpPr>
          <p:nvPr/>
        </p:nvSpPr>
        <p:spPr bwMode="invGray">
          <a:xfrm>
            <a:off x="4355631" y="3862050"/>
            <a:ext cx="0" cy="3603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2" name="Line 17"/>
          <p:cNvSpPr>
            <a:spLocks noChangeShapeType="1"/>
          </p:cNvSpPr>
          <p:nvPr/>
        </p:nvSpPr>
        <p:spPr bwMode="invGray">
          <a:xfrm>
            <a:off x="4355631" y="5446375"/>
            <a:ext cx="0" cy="433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3" name="Line 18"/>
          <p:cNvSpPr>
            <a:spLocks noChangeShapeType="1"/>
          </p:cNvSpPr>
          <p:nvPr/>
        </p:nvSpPr>
        <p:spPr bwMode="invGray">
          <a:xfrm flipV="1">
            <a:off x="6836806" y="4798675"/>
            <a:ext cx="360362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4" name="Line 19"/>
          <p:cNvSpPr>
            <a:spLocks noChangeShapeType="1"/>
          </p:cNvSpPr>
          <p:nvPr/>
        </p:nvSpPr>
        <p:spPr bwMode="invGray">
          <a:xfrm>
            <a:off x="6836806" y="3503275"/>
            <a:ext cx="3603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5" name="Line 20"/>
          <p:cNvSpPr>
            <a:spLocks noChangeShapeType="1"/>
          </p:cNvSpPr>
          <p:nvPr/>
        </p:nvSpPr>
        <p:spPr bwMode="invGray">
          <a:xfrm>
            <a:off x="6836806" y="2061825"/>
            <a:ext cx="360362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6" name="Round Same Side Corner Rectangle 35"/>
          <p:cNvSpPr>
            <a:spLocks noChangeArrowheads="1"/>
          </p:cNvSpPr>
          <p:nvPr/>
        </p:nvSpPr>
        <p:spPr bwMode="blackWhite">
          <a:xfrm>
            <a:off x="1979143" y="4239037"/>
            <a:ext cx="4824413" cy="431800"/>
          </a:xfrm>
          <a:prstGeom prst="round2SameRect">
            <a:avLst/>
          </a:prstGeom>
          <a:gradFill rotWithShape="1">
            <a:gsLst>
              <a:gs pos="0">
                <a:srgbClr val="7030A0">
                  <a:lumMod val="20000"/>
                  <a:lumOff val="80000"/>
                  <a:alpha val="70000"/>
                </a:srgbClr>
              </a:gs>
              <a:gs pos="100000">
                <a:srgbClr val="7030A0">
                  <a:alpha val="70000"/>
                </a:srgbClr>
              </a:gs>
            </a:gsLst>
            <a:lin ang="5400000" scaled="1"/>
          </a:gradFill>
          <a:ln>
            <a:noFill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0969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DAO interfaces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7" name="Round Same Side Corner Rectangle 36"/>
          <p:cNvSpPr>
            <a:spLocks noChangeArrowheads="1"/>
          </p:cNvSpPr>
          <p:nvPr/>
        </p:nvSpPr>
        <p:spPr bwMode="blackWhite">
          <a:xfrm>
            <a:off x="1979143" y="2744362"/>
            <a:ext cx="4824413" cy="431800"/>
          </a:xfrm>
          <a:prstGeom prst="round2SameRect">
            <a:avLst/>
          </a:prstGeom>
          <a:gradFill rotWithShape="1">
            <a:gsLst>
              <a:gs pos="0">
                <a:srgbClr val="FF9929">
                  <a:lumMod val="20000"/>
                  <a:lumOff val="80000"/>
                  <a:alpha val="70000"/>
                </a:srgbClr>
              </a:gs>
              <a:gs pos="100000">
                <a:srgbClr val="FF9929">
                  <a:alpha val="70000"/>
                </a:srgbClr>
              </a:gs>
            </a:gsLst>
            <a:lin ang="5400000" scaled="1"/>
          </a:gradFill>
          <a:ln>
            <a:noFill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0969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Service interfaces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8" name="AutoShape 3"/>
          <p:cNvSpPr>
            <a:spLocks noChangeArrowheads="1"/>
          </p:cNvSpPr>
          <p:nvPr/>
        </p:nvSpPr>
        <p:spPr bwMode="blackWhite">
          <a:xfrm>
            <a:off x="3060231" y="5768550"/>
            <a:ext cx="2592387" cy="792162"/>
          </a:xfrm>
          <a:prstGeom prst="flowChartMagneticDisk">
            <a:avLst/>
          </a:prstGeom>
          <a:gradFill rotWithShape="1">
            <a:gsLst>
              <a:gs pos="0">
                <a:srgbClr val="FF9929">
                  <a:lumMod val="20000"/>
                  <a:lumOff val="80000"/>
                </a:srgbClr>
              </a:gs>
              <a:gs pos="100000">
                <a:srgbClr val="FF9929">
                  <a:alpha val="70000"/>
                </a:srgbClr>
              </a:gs>
            </a:gsLst>
            <a:lin ang="5400000" scaled="1"/>
          </a:gradFill>
          <a:ln>
            <a:solidFill>
              <a:srgbClr val="FF9929">
                <a:lumMod val="75000"/>
              </a:srgbClr>
            </a:solidFill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0969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Data Repository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Interface21">
  <a:themeElements>
    <a:clrScheme name="">
      <a:dk1>
        <a:srgbClr val="000000"/>
      </a:dk1>
      <a:lt1>
        <a:srgbClr val="D5E493"/>
      </a:lt1>
      <a:dk2>
        <a:srgbClr val="427531"/>
      </a:dk2>
      <a:lt2>
        <a:srgbClr val="262626"/>
      </a:lt2>
      <a:accent1>
        <a:srgbClr val="006F70"/>
      </a:accent1>
      <a:accent2>
        <a:srgbClr val="738C17"/>
      </a:accent2>
      <a:accent3>
        <a:srgbClr val="E7EFC8"/>
      </a:accent3>
      <a:accent4>
        <a:srgbClr val="000000"/>
      </a:accent4>
      <a:accent5>
        <a:srgbClr val="AABBBB"/>
      </a:accent5>
      <a:accent6>
        <a:srgbClr val="687E14"/>
      </a:accent6>
      <a:hlink>
        <a:srgbClr val="87D300"/>
      </a:hlink>
      <a:folHlink>
        <a:srgbClr val="769B00"/>
      </a:folHlink>
    </a:clrScheme>
    <a:fontScheme name="1_Interface21">
      <a:majorFont>
        <a:latin typeface="Georgi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3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32" charset="0"/>
          </a:defRPr>
        </a:defPPr>
      </a:lstStyle>
    </a:lnDef>
  </a:objectDefaults>
  <a:extraClrSchemeLst>
    <a:extraClrScheme>
      <a:clrScheme name="1_Interface2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nterface2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nterface2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nterface2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nterface2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nterface2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nterface2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nterface2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nterface2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nterface2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nterface2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nterface2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nterface21 13">
        <a:dk1>
          <a:srgbClr val="000000"/>
        </a:dk1>
        <a:lt1>
          <a:srgbClr val="523E26"/>
        </a:lt1>
        <a:dk2>
          <a:srgbClr val="427531"/>
        </a:dk2>
        <a:lt2>
          <a:srgbClr val="262626"/>
        </a:lt2>
        <a:accent1>
          <a:srgbClr val="006F70"/>
        </a:accent1>
        <a:accent2>
          <a:srgbClr val="738C17"/>
        </a:accent2>
        <a:accent3>
          <a:srgbClr val="B3AFAC"/>
        </a:accent3>
        <a:accent4>
          <a:srgbClr val="000000"/>
        </a:accent4>
        <a:accent5>
          <a:srgbClr val="AABBBB"/>
        </a:accent5>
        <a:accent6>
          <a:srgbClr val="687E14"/>
        </a:accent6>
        <a:hlink>
          <a:srgbClr val="87D300"/>
        </a:hlink>
        <a:folHlink>
          <a:srgbClr val="769B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ACC52B"/>
    </a:lt1>
    <a:dk2>
      <a:srgbClr val="427531"/>
    </a:dk2>
    <a:lt2>
      <a:srgbClr val="262626"/>
    </a:lt2>
    <a:accent1>
      <a:srgbClr val="006F70"/>
    </a:accent1>
    <a:accent2>
      <a:srgbClr val="738C17"/>
    </a:accent2>
    <a:accent3>
      <a:srgbClr val="D2DFAC"/>
    </a:accent3>
    <a:accent4>
      <a:srgbClr val="000000"/>
    </a:accent4>
    <a:accent5>
      <a:srgbClr val="AABBBB"/>
    </a:accent5>
    <a:accent6>
      <a:srgbClr val="687E14"/>
    </a:accent6>
    <a:hlink>
      <a:srgbClr val="87D300"/>
    </a:hlink>
    <a:folHlink>
      <a:srgbClr val="769B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Interface21</Template>
  <TotalTime>5100</TotalTime>
  <Words>3442</Words>
  <Application>Microsoft Office PowerPoint</Application>
  <PresentationFormat>On-screen Show (4:3)</PresentationFormat>
  <Paragraphs>841</Paragraphs>
  <Slides>57</Slides>
  <Notes>27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1_Interface21</vt:lpstr>
      <vt:lpstr>Introduction to Spring .NET</vt:lpstr>
      <vt:lpstr>Agenda</vt:lpstr>
      <vt:lpstr>Spring for .NET</vt:lpstr>
      <vt:lpstr>Spring .NET Benefits</vt:lpstr>
      <vt:lpstr>Spring’s “Nature”</vt:lpstr>
      <vt:lpstr>Spring .NET Assemblies</vt:lpstr>
      <vt:lpstr>Where to use in your application?</vt:lpstr>
      <vt:lpstr>Sample Application Architecture</vt:lpstr>
      <vt:lpstr>Spring’s Role</vt:lpstr>
      <vt:lpstr>The road to Dependency Injection</vt:lpstr>
      <vt:lpstr>Traditional approach (1)</vt:lpstr>
      <vt:lpstr>Traditional Approach (2)</vt:lpstr>
      <vt:lpstr>Pain Points with Traditional Approaches</vt:lpstr>
      <vt:lpstr>Spring’s IoC Container</vt:lpstr>
      <vt:lpstr>Dependency Injection</vt:lpstr>
      <vt:lpstr>Constructor Injection</vt:lpstr>
      <vt:lpstr>Property Injection</vt:lpstr>
      <vt:lpstr>Spring .NET Container in action</vt:lpstr>
      <vt:lpstr>Creating and configuring container</vt:lpstr>
      <vt:lpstr>Configuration</vt:lpstr>
      <vt:lpstr>Spring IoC Summary</vt:lpstr>
      <vt:lpstr>Agenda</vt:lpstr>
      <vt:lpstr>Spring ASP.NET Framework Goals</vt:lpstr>
      <vt:lpstr>Dependency Injection for ASP.NET</vt:lpstr>
      <vt:lpstr>Example</vt:lpstr>
      <vt:lpstr>Slide 26</vt:lpstr>
      <vt:lpstr>Data Model Management: With Spring.NET </vt:lpstr>
      <vt:lpstr>Handling form submission: Without Spring.NET </vt:lpstr>
      <vt:lpstr>Slide 29</vt:lpstr>
      <vt:lpstr>Spring ASP.NET Framework Summary</vt:lpstr>
      <vt:lpstr>System.Web.Mvc</vt:lpstr>
      <vt:lpstr>Agenda</vt:lpstr>
      <vt:lpstr>Spring Data Access Goals</vt:lpstr>
      <vt:lpstr>Problems with traditional ADO.NET</vt:lpstr>
      <vt:lpstr>Redundant Code</vt:lpstr>
      <vt:lpstr>Redundant Code</vt:lpstr>
      <vt:lpstr>AdoTemplate in a Nutshell</vt:lpstr>
      <vt:lpstr>DAO implementation - AdoTemplate</vt:lpstr>
      <vt:lpstr>AdoTemplate: Lightweight Mapping</vt:lpstr>
      <vt:lpstr>Stored Procedures</vt:lpstr>
      <vt:lpstr>Transaction Management</vt:lpstr>
      <vt:lpstr>.NET Transaction Management</vt:lpstr>
      <vt:lpstr>Spring .NET Transaction Management</vt:lpstr>
      <vt:lpstr>PlatformTransactionManager  creation</vt:lpstr>
      <vt:lpstr>Declarative Transactions using Attributes </vt:lpstr>
      <vt:lpstr>Declarative Transactions using XML</vt:lpstr>
      <vt:lpstr>Under the hood</vt:lpstr>
      <vt:lpstr>Agenda</vt:lpstr>
      <vt:lpstr>Aspect Oriented Programming</vt:lpstr>
      <vt:lpstr>Aspect Library</vt:lpstr>
      <vt:lpstr>Retry Aspect</vt:lpstr>
      <vt:lpstr>Retry Advice Configuration</vt:lpstr>
      <vt:lpstr>Chaining advice</vt:lpstr>
      <vt:lpstr>Who is using Spring .NET</vt:lpstr>
      <vt:lpstr>Summary</vt:lpstr>
      <vt:lpstr>Where to get it</vt:lpstr>
      <vt:lpstr>Slide 57</vt:lpstr>
    </vt:vector>
  </TitlesOfParts>
  <Manager/>
  <Company>Interface21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Name</dc:title>
  <dc:subject/>
  <dc:creator>Subject Matter Expert</dc:creator>
  <cp:keywords/>
  <dc:description/>
  <cp:lastModifiedBy>Mark Pollack</cp:lastModifiedBy>
  <cp:revision>469</cp:revision>
  <dcterms:created xsi:type="dcterms:W3CDTF">2006-09-22T16:51:11Z</dcterms:created>
  <dcterms:modified xsi:type="dcterms:W3CDTF">2007-11-10T02:30:02Z</dcterms:modified>
  <cp:category/>
</cp:coreProperties>
</file>