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97" r:id="rId1"/>
  </p:sldMasterIdLst>
  <p:notesMasterIdLst>
    <p:notesMasterId r:id="rId53"/>
  </p:notesMasterIdLst>
  <p:handoutMasterIdLst>
    <p:handoutMasterId r:id="rId54"/>
  </p:handoutMasterIdLst>
  <p:sldIdLst>
    <p:sldId id="526" r:id="rId2"/>
    <p:sldId id="529" r:id="rId3"/>
    <p:sldId id="530" r:id="rId4"/>
    <p:sldId id="573" r:id="rId5"/>
    <p:sldId id="574" r:id="rId6"/>
    <p:sldId id="575" r:id="rId7"/>
    <p:sldId id="576" r:id="rId8"/>
    <p:sldId id="577" r:id="rId9"/>
    <p:sldId id="578" r:id="rId10"/>
    <p:sldId id="579" r:id="rId11"/>
    <p:sldId id="582" r:id="rId12"/>
    <p:sldId id="619" r:id="rId13"/>
    <p:sldId id="618" r:id="rId14"/>
    <p:sldId id="621" r:id="rId15"/>
    <p:sldId id="583" r:id="rId16"/>
    <p:sldId id="584" r:id="rId17"/>
    <p:sldId id="585" r:id="rId18"/>
    <p:sldId id="587" r:id="rId19"/>
    <p:sldId id="586" r:id="rId20"/>
    <p:sldId id="620" r:id="rId21"/>
    <p:sldId id="588" r:id="rId22"/>
    <p:sldId id="589" r:id="rId23"/>
    <p:sldId id="622" r:id="rId24"/>
    <p:sldId id="590" r:id="rId25"/>
    <p:sldId id="591" r:id="rId26"/>
    <p:sldId id="592" r:id="rId27"/>
    <p:sldId id="593" r:id="rId28"/>
    <p:sldId id="594" r:id="rId29"/>
    <p:sldId id="595" r:id="rId30"/>
    <p:sldId id="596" r:id="rId31"/>
    <p:sldId id="599" r:id="rId32"/>
    <p:sldId id="616" r:id="rId33"/>
    <p:sldId id="614" r:id="rId34"/>
    <p:sldId id="613" r:id="rId35"/>
    <p:sldId id="615" r:id="rId36"/>
    <p:sldId id="617" r:id="rId37"/>
    <p:sldId id="610" r:id="rId38"/>
    <p:sldId id="597" r:id="rId39"/>
    <p:sldId id="598" r:id="rId40"/>
    <p:sldId id="611" r:id="rId41"/>
    <p:sldId id="600" r:id="rId42"/>
    <p:sldId id="601" r:id="rId43"/>
    <p:sldId id="602" r:id="rId44"/>
    <p:sldId id="603" r:id="rId45"/>
    <p:sldId id="604" r:id="rId46"/>
    <p:sldId id="605" r:id="rId47"/>
    <p:sldId id="606" r:id="rId48"/>
    <p:sldId id="607" r:id="rId49"/>
    <p:sldId id="608" r:id="rId50"/>
    <p:sldId id="609" r:id="rId51"/>
    <p:sldId id="558" r:id="rId52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h Beldo" initials="" lastIdx="0" clrIdx="0"/>
  <p:cmAuthor id="1" name="Stephanie Lucas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FBFBF"/>
    <a:srgbClr val="797979"/>
    <a:srgbClr val="3C3C3C"/>
    <a:srgbClr val="172436"/>
    <a:srgbClr val="0B70AE"/>
    <a:srgbClr val="002743"/>
    <a:srgbClr val="1E1E1E"/>
    <a:srgbClr val="980148"/>
    <a:srgbClr val="BD531F"/>
    <a:srgbClr val="8F4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5" autoAdjust="0"/>
    <p:restoredTop sz="89854" autoAdjust="0"/>
  </p:normalViewPr>
  <p:slideViewPr>
    <p:cSldViewPr snapToGrid="0">
      <p:cViewPr>
        <p:scale>
          <a:sx n="156" d="100"/>
          <a:sy n="156" d="100"/>
        </p:scale>
        <p:origin x="-144" y="272"/>
      </p:cViewPr>
      <p:guideLst>
        <p:guide orient="horz" pos="414"/>
        <p:guide orient="horz" pos="3242"/>
        <p:guide orient="horz" pos="1622"/>
        <p:guide pos="2914"/>
        <p:guide pos="437"/>
        <p:guide pos="2839"/>
        <p:guide pos="2874"/>
        <p:guide pos="5759"/>
        <p:guide pos="271"/>
        <p:guide pos="53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ABEED-F973-024F-9CF0-C878DE927514}" type="datetimeFigureOut">
              <a:rPr lang="en-US" smtClean="0">
                <a:latin typeface="Arial" pitchFamily="34" charset="0"/>
              </a:rPr>
              <a:pPr/>
              <a:t>11/5/14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358E9-0BD0-A840-BABC-EED8623003FB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254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6BBB0A6-3B30-2D46-8681-C1493D55A0EF}" type="datetimeFigureOut">
              <a:rPr lang="en-US" smtClean="0"/>
              <a:pPr/>
              <a:t>11/5/14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C82A3EF7-70D2-6F43-B2CC-06F0F10C8C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12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me: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66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time is being spent by the person reading the newspaper, spilling the coffee on the newspaper, answering the phone or yelling</a:t>
            </a:r>
            <a:r>
              <a:rPr lang="en-US" baseline="0" dirty="0" smtClean="0"/>
              <a:t> on children to start behaving themselves.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9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time is being spent by the person reading the newspaper, spilling the coffee on the newspaper, answering the phone or yelling</a:t>
            </a:r>
            <a:r>
              <a:rPr lang="en-US" baseline="0" dirty="0" smtClean="0"/>
              <a:t> on children to start behaving themselves.</a:t>
            </a:r>
          </a:p>
          <a:p>
            <a:endParaRPr lang="en-US" dirty="0" smtClean="0"/>
          </a:p>
          <a:p>
            <a:r>
              <a:rPr lang="en-US" dirty="0" smtClean="0"/>
              <a:t>Render tree is constructed from DOM and CSSOM</a:t>
            </a:r>
          </a:p>
          <a:p>
            <a:r>
              <a:rPr lang="en-US" dirty="0" smtClean="0"/>
              <a:t>Then rendering starts </a:t>
            </a:r>
          </a:p>
          <a:p>
            <a:pPr lvl="1"/>
            <a:r>
              <a:rPr lang="en-US" dirty="0" smtClean="0"/>
              <a:t>DNS resolution </a:t>
            </a:r>
          </a:p>
          <a:p>
            <a:pPr lvl="1"/>
            <a:r>
              <a:rPr lang="en-US" dirty="0" smtClean="0"/>
              <a:t>SSL/TLS negotiation</a:t>
            </a:r>
          </a:p>
          <a:p>
            <a:pPr lvl="1"/>
            <a:r>
              <a:rPr lang="en-US" dirty="0" smtClean="0"/>
              <a:t>Last mile latency typically adds 40ms </a:t>
            </a:r>
          </a:p>
          <a:p>
            <a:r>
              <a:rPr lang="en-US" dirty="0" smtClean="0"/>
              <a:t>Browser latency</a:t>
            </a:r>
          </a:p>
          <a:p>
            <a:pPr lvl="1"/>
            <a:r>
              <a:rPr lang="en-US" dirty="0" smtClean="0"/>
              <a:t>DOM/CSSOM latency </a:t>
            </a:r>
          </a:p>
          <a:p>
            <a:pPr lvl="1"/>
            <a:r>
              <a:rPr lang="en-US" dirty="0" smtClean="0"/>
              <a:t>Blocking wait for connection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9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time is being spent by the person reading the newspaper, spilling the coffee on the newspaper, answering the phone or yelling</a:t>
            </a:r>
            <a:r>
              <a:rPr lang="en-US" baseline="0" dirty="0" smtClean="0"/>
              <a:t> on children to start behaving themselves.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94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time is being spent by the person reading the newspaper, spilling the coffee on the newspaper, answering the phone or yelling</a:t>
            </a:r>
            <a:r>
              <a:rPr lang="en-US" baseline="0" dirty="0" smtClean="0"/>
              <a:t> on children to start </a:t>
            </a:r>
            <a:r>
              <a:rPr lang="en-US" baseline="0" smtClean="0"/>
              <a:t>behaving themselves.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94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Connections start slow to avoid router congestions</a:t>
            </a:r>
          </a:p>
          <a:p>
            <a:r>
              <a:rPr lang="en-US" dirty="0" smtClean="0"/>
              <a:t>HTTP/1.1 has “Keep-Alive” option…</a:t>
            </a:r>
          </a:p>
          <a:p>
            <a:r>
              <a:rPr lang="en-US" dirty="0" smtClean="0"/>
              <a:t>But connections will timeout during inactivity, causing new connections to start slowly again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233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r>
              <a:rPr lang="en-US" dirty="0" smtClean="0"/>
              <a:t> – browser opens 6 connections per origin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70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r>
              <a:rPr lang="en-US" dirty="0" smtClean="0"/>
              <a:t> – browser opens 6 connections per origin.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70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HTTP/1.1, browser has to parse the page to get more URLs</a:t>
            </a:r>
          </a:p>
          <a:p>
            <a:r>
              <a:rPr lang="en-US" dirty="0" smtClean="0"/>
              <a:t>This includes building DOM, CSSOM, executing JavaScript</a:t>
            </a:r>
            <a:r>
              <a:rPr lang="en-US" dirty="0" smtClean="0"/>
              <a:t>…</a:t>
            </a:r>
          </a:p>
          <a:p>
            <a:endParaRPr lang="en-US" dirty="0" smtClean="0"/>
          </a:p>
          <a:p>
            <a:r>
              <a:rPr lang="en-US" dirty="0" smtClean="0"/>
              <a:t>Browser latency has to happen, but HTTP constrains</a:t>
            </a:r>
            <a:r>
              <a:rPr lang="en-US" baseline="0" dirty="0" smtClean="0"/>
              <a:t> us to follow the sequential model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302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Header</a:t>
            </a:r>
            <a:r>
              <a:rPr lang="en-US" baseline="0" dirty="0" smtClean="0"/>
              <a:t> compression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54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(9/22/14 16:28) -----</a:t>
            </a:r>
          </a:p>
          <a:p>
            <a:r>
              <a:rPr lang="en-US"/>
              <a:t>Packet loss will be much more painful in SPDY.  3% (Leif Hedstrom) </a:t>
            </a:r>
          </a:p>
          <a:p>
            <a:r>
              <a:rPr lang="en-US"/>
              <a:t>ATT public data - packet loss. </a:t>
            </a:r>
          </a:p>
          <a:p>
            <a:r>
              <a:rPr lang="en-US"/>
              <a:t>Custom congestion control. Perhaps different algorithm. TCP cubic will keep me stable for longer.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37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are currently limited in scope of our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963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(9/22/14 16:28) -----</a:t>
            </a:r>
          </a:p>
          <a:p>
            <a:r>
              <a:rPr lang="en-US"/>
              <a:t>Not always negotiated through upgrade. The problem with upgrade is the extra RTT for request and response. byte sniffing, upgrade header. over SSL - NPN. SSL price has been already paid. </a:t>
            </a:r>
          </a:p>
          <a:p>
            <a:r>
              <a:rPr lang="en-US"/>
              <a:t>----- Meeting Notes (9/22/14 16:31) -----</a:t>
            </a:r>
          </a:p>
          <a:p>
            <a:r>
              <a:rPr lang="en-US"/>
              <a:t>HTTP/2.0 does allow clients talking SPDY.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144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(9/22/14 16:40) -----</a:t>
            </a:r>
          </a:p>
          <a:p>
            <a:r>
              <a:rPr lang="en-US"/>
              <a:t>User Agent </a:t>
            </a:r>
          </a:p>
          <a:p>
            <a:r>
              <a:rPr lang="en-US"/>
              <a:t>Host </a:t>
            </a:r>
          </a:p>
          <a:p>
            <a:r>
              <a:rPr lang="en-US"/>
              <a:t>Accept-Encoding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10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r>
              <a:rPr lang="en-US" dirty="0" smtClean="0"/>
              <a:t> does not work,</a:t>
            </a:r>
            <a:r>
              <a:rPr lang="en-US" baseline="0" dirty="0" smtClean="0"/>
              <a:t> at least not out of the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218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r>
              <a:rPr lang="en-US" dirty="0" smtClean="0"/>
              <a:t> does not work,</a:t>
            </a:r>
            <a:r>
              <a:rPr lang="en-US" baseline="0" dirty="0" smtClean="0"/>
              <a:t> at least not out of the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218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(9/22/14 16:40) -----</a:t>
            </a:r>
          </a:p>
          <a:p>
            <a:r>
              <a:rPr lang="en-US" dirty="0"/>
              <a:t>Majority of the page weight are coming from the CDN.</a:t>
            </a:r>
          </a:p>
          <a:p>
            <a:r>
              <a:rPr lang="en-US" dirty="0"/>
              <a:t>Base page is coming from the </a:t>
            </a:r>
            <a:r>
              <a:rPr lang="en-US" dirty="0" err="1"/>
              <a:t>PoP</a:t>
            </a:r>
            <a:r>
              <a:rPr lang="en-US" dirty="0"/>
              <a:t>.</a:t>
            </a:r>
          </a:p>
          <a:p>
            <a:r>
              <a:rPr lang="en-US" dirty="0"/>
              <a:t>The key is the static content.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04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(9/22/14 16:40) -----</a:t>
            </a:r>
          </a:p>
          <a:p>
            <a:r>
              <a:rPr lang="en-US" dirty="0"/>
              <a:t>Majority of the page weight are coming from the CDN.</a:t>
            </a:r>
          </a:p>
          <a:p>
            <a:r>
              <a:rPr lang="en-US" dirty="0"/>
              <a:t>Base page is coming from the </a:t>
            </a:r>
            <a:r>
              <a:rPr lang="en-US" dirty="0" err="1"/>
              <a:t>PoP</a:t>
            </a:r>
            <a:r>
              <a:rPr lang="en-US" dirty="0"/>
              <a:t>.</a:t>
            </a:r>
          </a:p>
          <a:p>
            <a:r>
              <a:rPr lang="en-US" dirty="0"/>
              <a:t>The key is the static content.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046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30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(9/22/14 16:40) -----</a:t>
            </a:r>
          </a:p>
          <a:p>
            <a:r>
              <a:rPr lang="en-US"/>
              <a:t>Still going through 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022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(9/22/14 16:40) -----</a:t>
            </a:r>
          </a:p>
          <a:p>
            <a:r>
              <a:rPr lang="en-US"/>
              <a:t>Just static content.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0202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(9/22/14 16:40) -----</a:t>
            </a:r>
          </a:p>
          <a:p>
            <a:r>
              <a:rPr lang="en-US" dirty="0"/>
              <a:t>Majority of the page weight are coming from the CDN.</a:t>
            </a:r>
          </a:p>
          <a:p>
            <a:r>
              <a:rPr lang="en-US" dirty="0"/>
              <a:t>Base page is coming from the </a:t>
            </a:r>
            <a:r>
              <a:rPr lang="en-US" dirty="0" err="1"/>
              <a:t>PoP</a:t>
            </a:r>
            <a:r>
              <a:rPr lang="en-US" dirty="0"/>
              <a:t>.</a:t>
            </a:r>
          </a:p>
          <a:p>
            <a:r>
              <a:rPr lang="en-US" dirty="0"/>
              <a:t>The key is the static content.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04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are currently limited in scope of our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963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(9/22/14 16:40) -----</a:t>
            </a:r>
          </a:p>
          <a:p>
            <a:r>
              <a:rPr lang="en-US" dirty="0"/>
              <a:t>Majority of the page weight are coming from the CDN.</a:t>
            </a:r>
          </a:p>
          <a:p>
            <a:r>
              <a:rPr lang="en-US" dirty="0"/>
              <a:t>Base page is coming from the </a:t>
            </a:r>
            <a:r>
              <a:rPr lang="en-US" dirty="0" err="1"/>
              <a:t>PoP</a:t>
            </a:r>
            <a:r>
              <a:rPr lang="en-US" dirty="0"/>
              <a:t>.</a:t>
            </a:r>
          </a:p>
          <a:p>
            <a:r>
              <a:rPr lang="en-US" dirty="0"/>
              <a:t>The key is the static content.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046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30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time is being spent by the person reading the newspaper, spilling the coffee on the newspaper, answering the phone or yelling</a:t>
            </a:r>
            <a:r>
              <a:rPr lang="en-US" baseline="0" dirty="0" smtClean="0"/>
              <a:t> on children to start behaving themselves.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9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time is being spent by the person reading the newspaper, spilling the coffee on the newspaper, answering the phone or yelling</a:t>
            </a:r>
            <a:r>
              <a:rPr lang="en-US" baseline="0" dirty="0" smtClean="0"/>
              <a:t> on children to start behaving themselves.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94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time is being spent by the person reading the newspaper, spilling the coffee on the newspaper, answering the phone or yelling</a:t>
            </a:r>
            <a:r>
              <a:rPr lang="en-US" baseline="0" dirty="0" smtClean="0"/>
              <a:t> on children to start behaving themselves.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9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time is being spent by the person reading the newspaper, spilling the coffee on the newspaper, answering the phone or yelling</a:t>
            </a:r>
            <a:r>
              <a:rPr lang="en-US" baseline="0" dirty="0" smtClean="0"/>
              <a:t> on children to start behaving themselves.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94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time is being spent by the person reading the newspaper, spilling the coffee on the newspaper, answering the phone or yelling</a:t>
            </a:r>
            <a:r>
              <a:rPr lang="en-US" baseline="0" dirty="0" smtClean="0"/>
              <a:t> on children to start behaving themselves.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94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time is being spent by the person reading the newspaper, spilling the coffee on the newspaper, answering the phone or yelling</a:t>
            </a:r>
            <a:r>
              <a:rPr lang="en-US" baseline="0" dirty="0" smtClean="0"/>
              <a:t> on children to start behaving themselves.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9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A">
    <p:bg>
      <p:bgPr>
        <a:gradFill flip="none" rotWithShape="1">
          <a:gsLst>
            <a:gs pos="20000">
              <a:srgbClr val="172436"/>
            </a:gs>
            <a:gs pos="100000">
              <a:srgbClr val="0B70AE"/>
            </a:gs>
          </a:gsLst>
          <a:lin ang="18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n1000pxrotate.pn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 r="13529" b="17480"/>
          <a:stretch/>
        </p:blipFill>
        <p:spPr>
          <a:xfrm>
            <a:off x="5657277" y="1812131"/>
            <a:ext cx="3486729" cy="3336132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701294" y="1909534"/>
            <a:ext cx="3182112" cy="785168"/>
            <a:chOff x="713425" y="2508272"/>
            <a:chExt cx="4208972" cy="1038540"/>
          </a:xfrm>
        </p:grpSpPr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713425" y="2661649"/>
              <a:ext cx="456316" cy="731785"/>
            </a:xfrm>
            <a:custGeom>
              <a:avLst/>
              <a:gdLst>
                <a:gd name="T0" fmla="*/ 0 w 598"/>
                <a:gd name="T1" fmla="*/ 0 h 959"/>
                <a:gd name="T2" fmla="*/ 210 w 598"/>
                <a:gd name="T3" fmla="*/ 0 h 959"/>
                <a:gd name="T4" fmla="*/ 210 w 598"/>
                <a:gd name="T5" fmla="*/ 765 h 959"/>
                <a:gd name="T6" fmla="*/ 598 w 598"/>
                <a:gd name="T7" fmla="*/ 765 h 959"/>
                <a:gd name="T8" fmla="*/ 598 w 598"/>
                <a:gd name="T9" fmla="*/ 959 h 959"/>
                <a:gd name="T10" fmla="*/ 0 w 598"/>
                <a:gd name="T11" fmla="*/ 959 h 959"/>
                <a:gd name="T12" fmla="*/ 0 w 598"/>
                <a:gd name="T13" fmla="*/ 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8" h="959">
                  <a:moveTo>
                    <a:pt x="0" y="0"/>
                  </a:moveTo>
                  <a:lnTo>
                    <a:pt x="210" y="0"/>
                  </a:lnTo>
                  <a:lnTo>
                    <a:pt x="210" y="765"/>
                  </a:lnTo>
                  <a:lnTo>
                    <a:pt x="598" y="765"/>
                  </a:lnTo>
                  <a:lnTo>
                    <a:pt x="598" y="959"/>
                  </a:lnTo>
                  <a:lnTo>
                    <a:pt x="0" y="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1229261" y="2650966"/>
              <a:ext cx="177795" cy="742468"/>
            </a:xfrm>
            <a:custGeom>
              <a:avLst/>
              <a:gdLst>
                <a:gd name="T0" fmla="*/ 7 w 99"/>
                <a:gd name="T1" fmla="*/ 137 h 412"/>
                <a:gd name="T2" fmla="*/ 92 w 99"/>
                <a:gd name="T3" fmla="*/ 137 h 412"/>
                <a:gd name="T4" fmla="*/ 92 w 99"/>
                <a:gd name="T5" fmla="*/ 412 h 412"/>
                <a:gd name="T6" fmla="*/ 7 w 99"/>
                <a:gd name="T7" fmla="*/ 412 h 412"/>
                <a:gd name="T8" fmla="*/ 7 w 99"/>
                <a:gd name="T9" fmla="*/ 137 h 412"/>
                <a:gd name="T10" fmla="*/ 49 w 99"/>
                <a:gd name="T11" fmla="*/ 0 h 412"/>
                <a:gd name="T12" fmla="*/ 99 w 99"/>
                <a:gd name="T13" fmla="*/ 50 h 412"/>
                <a:gd name="T14" fmla="*/ 49 w 99"/>
                <a:gd name="T15" fmla="*/ 99 h 412"/>
                <a:gd name="T16" fmla="*/ 0 w 99"/>
                <a:gd name="T17" fmla="*/ 50 h 412"/>
                <a:gd name="T18" fmla="*/ 49 w 99"/>
                <a:gd name="T19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412">
                  <a:moveTo>
                    <a:pt x="7" y="137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2" y="412"/>
                    <a:pt x="92" y="412"/>
                    <a:pt x="92" y="412"/>
                  </a:cubicBezTo>
                  <a:cubicBezTo>
                    <a:pt x="7" y="412"/>
                    <a:pt x="7" y="412"/>
                    <a:pt x="7" y="412"/>
                  </a:cubicBezTo>
                  <a:lnTo>
                    <a:pt x="7" y="137"/>
                  </a:lnTo>
                  <a:close/>
                  <a:moveTo>
                    <a:pt x="49" y="0"/>
                  </a:moveTo>
                  <a:cubicBezTo>
                    <a:pt x="77" y="0"/>
                    <a:pt x="99" y="22"/>
                    <a:pt x="99" y="50"/>
                  </a:cubicBezTo>
                  <a:cubicBezTo>
                    <a:pt x="99" y="77"/>
                    <a:pt x="77" y="99"/>
                    <a:pt x="49" y="99"/>
                  </a:cubicBezTo>
                  <a:cubicBezTo>
                    <a:pt x="22" y="99"/>
                    <a:pt x="0" y="77"/>
                    <a:pt x="0" y="50"/>
                  </a:cubicBezTo>
                  <a:cubicBezTo>
                    <a:pt x="0" y="22"/>
                    <a:pt x="22" y="0"/>
                    <a:pt x="4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2038115" y="2661649"/>
              <a:ext cx="517362" cy="731785"/>
            </a:xfrm>
            <a:custGeom>
              <a:avLst/>
              <a:gdLst>
                <a:gd name="T0" fmla="*/ 0 w 678"/>
                <a:gd name="T1" fmla="*/ 0 h 959"/>
                <a:gd name="T2" fmla="*/ 201 w 678"/>
                <a:gd name="T3" fmla="*/ 0 h 959"/>
                <a:gd name="T4" fmla="*/ 201 w 678"/>
                <a:gd name="T5" fmla="*/ 574 h 959"/>
                <a:gd name="T6" fmla="*/ 430 w 678"/>
                <a:gd name="T7" fmla="*/ 309 h 959"/>
                <a:gd name="T8" fmla="*/ 678 w 678"/>
                <a:gd name="T9" fmla="*/ 309 h 959"/>
                <a:gd name="T10" fmla="*/ 414 w 678"/>
                <a:gd name="T11" fmla="*/ 609 h 959"/>
                <a:gd name="T12" fmla="*/ 671 w 678"/>
                <a:gd name="T13" fmla="*/ 959 h 959"/>
                <a:gd name="T14" fmla="*/ 418 w 678"/>
                <a:gd name="T15" fmla="*/ 959 h 959"/>
                <a:gd name="T16" fmla="*/ 206 w 678"/>
                <a:gd name="T17" fmla="*/ 638 h 959"/>
                <a:gd name="T18" fmla="*/ 201 w 678"/>
                <a:gd name="T19" fmla="*/ 638 h 959"/>
                <a:gd name="T20" fmla="*/ 201 w 678"/>
                <a:gd name="T21" fmla="*/ 959 h 959"/>
                <a:gd name="T22" fmla="*/ 0 w 678"/>
                <a:gd name="T23" fmla="*/ 959 h 959"/>
                <a:gd name="T24" fmla="*/ 0 w 678"/>
                <a:gd name="T25" fmla="*/ 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8" h="959">
                  <a:moveTo>
                    <a:pt x="0" y="0"/>
                  </a:moveTo>
                  <a:lnTo>
                    <a:pt x="201" y="0"/>
                  </a:lnTo>
                  <a:lnTo>
                    <a:pt x="201" y="574"/>
                  </a:lnTo>
                  <a:lnTo>
                    <a:pt x="430" y="309"/>
                  </a:lnTo>
                  <a:lnTo>
                    <a:pt x="678" y="309"/>
                  </a:lnTo>
                  <a:lnTo>
                    <a:pt x="414" y="609"/>
                  </a:lnTo>
                  <a:lnTo>
                    <a:pt x="671" y="959"/>
                  </a:lnTo>
                  <a:lnTo>
                    <a:pt x="418" y="959"/>
                  </a:lnTo>
                  <a:lnTo>
                    <a:pt x="206" y="638"/>
                  </a:lnTo>
                  <a:lnTo>
                    <a:pt x="201" y="638"/>
                  </a:lnTo>
                  <a:lnTo>
                    <a:pt x="201" y="959"/>
                  </a:lnTo>
                  <a:lnTo>
                    <a:pt x="0" y="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1479548" y="2885229"/>
              <a:ext cx="481497" cy="508205"/>
            </a:xfrm>
            <a:custGeom>
              <a:avLst/>
              <a:gdLst>
                <a:gd name="T0" fmla="*/ 0 w 267"/>
                <a:gd name="T1" fmla="*/ 7 h 282"/>
                <a:gd name="T2" fmla="*/ 82 w 267"/>
                <a:gd name="T3" fmla="*/ 7 h 282"/>
                <a:gd name="T4" fmla="*/ 82 w 267"/>
                <a:gd name="T5" fmla="*/ 44 h 282"/>
                <a:gd name="T6" fmla="*/ 83 w 267"/>
                <a:gd name="T7" fmla="*/ 44 h 282"/>
                <a:gd name="T8" fmla="*/ 164 w 267"/>
                <a:gd name="T9" fmla="*/ 0 h 282"/>
                <a:gd name="T10" fmla="*/ 267 w 267"/>
                <a:gd name="T11" fmla="*/ 131 h 282"/>
                <a:gd name="T12" fmla="*/ 267 w 267"/>
                <a:gd name="T13" fmla="*/ 282 h 282"/>
                <a:gd name="T14" fmla="*/ 181 w 267"/>
                <a:gd name="T15" fmla="*/ 282 h 282"/>
                <a:gd name="T16" fmla="*/ 181 w 267"/>
                <a:gd name="T17" fmla="*/ 148 h 282"/>
                <a:gd name="T18" fmla="*/ 137 w 267"/>
                <a:gd name="T19" fmla="*/ 75 h 282"/>
                <a:gd name="T20" fmla="*/ 86 w 267"/>
                <a:gd name="T21" fmla="*/ 146 h 282"/>
                <a:gd name="T22" fmla="*/ 86 w 267"/>
                <a:gd name="T23" fmla="*/ 282 h 282"/>
                <a:gd name="T24" fmla="*/ 0 w 267"/>
                <a:gd name="T25" fmla="*/ 282 h 282"/>
                <a:gd name="T26" fmla="*/ 0 w 267"/>
                <a:gd name="T27" fmla="*/ 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7" h="282">
                  <a:moveTo>
                    <a:pt x="0" y="7"/>
                  </a:moveTo>
                  <a:cubicBezTo>
                    <a:pt x="82" y="7"/>
                    <a:pt x="82" y="7"/>
                    <a:pt x="82" y="7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95" y="23"/>
                    <a:pt x="123" y="0"/>
                    <a:pt x="164" y="0"/>
                  </a:cubicBezTo>
                  <a:cubicBezTo>
                    <a:pt x="251" y="0"/>
                    <a:pt x="267" y="57"/>
                    <a:pt x="267" y="131"/>
                  </a:cubicBezTo>
                  <a:cubicBezTo>
                    <a:pt x="267" y="282"/>
                    <a:pt x="267" y="282"/>
                    <a:pt x="267" y="282"/>
                  </a:cubicBezTo>
                  <a:cubicBezTo>
                    <a:pt x="181" y="282"/>
                    <a:pt x="181" y="282"/>
                    <a:pt x="181" y="282"/>
                  </a:cubicBezTo>
                  <a:cubicBezTo>
                    <a:pt x="181" y="148"/>
                    <a:pt x="181" y="148"/>
                    <a:pt x="181" y="148"/>
                  </a:cubicBezTo>
                  <a:cubicBezTo>
                    <a:pt x="181" y="116"/>
                    <a:pt x="181" y="75"/>
                    <a:pt x="137" y="75"/>
                  </a:cubicBezTo>
                  <a:cubicBezTo>
                    <a:pt x="92" y="75"/>
                    <a:pt x="86" y="110"/>
                    <a:pt x="86" y="146"/>
                  </a:cubicBezTo>
                  <a:cubicBezTo>
                    <a:pt x="86" y="282"/>
                    <a:pt x="86" y="282"/>
                    <a:pt x="86" y="282"/>
                  </a:cubicBezTo>
                  <a:cubicBezTo>
                    <a:pt x="0" y="282"/>
                    <a:pt x="0" y="282"/>
                    <a:pt x="0" y="282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2521139" y="2881414"/>
              <a:ext cx="512020" cy="524993"/>
            </a:xfrm>
            <a:custGeom>
              <a:avLst/>
              <a:gdLst>
                <a:gd name="T0" fmla="*/ 199 w 284"/>
                <a:gd name="T1" fmla="*/ 114 h 291"/>
                <a:gd name="T2" fmla="*/ 146 w 284"/>
                <a:gd name="T3" fmla="*/ 62 h 291"/>
                <a:gd name="T4" fmla="*/ 86 w 284"/>
                <a:gd name="T5" fmla="*/ 114 h 291"/>
                <a:gd name="T6" fmla="*/ 199 w 284"/>
                <a:gd name="T7" fmla="*/ 114 h 291"/>
                <a:gd name="T8" fmla="*/ 271 w 284"/>
                <a:gd name="T9" fmla="*/ 236 h 291"/>
                <a:gd name="T10" fmla="*/ 154 w 284"/>
                <a:gd name="T11" fmla="*/ 291 h 291"/>
                <a:gd name="T12" fmla="*/ 0 w 284"/>
                <a:gd name="T13" fmla="*/ 146 h 291"/>
                <a:gd name="T14" fmla="*/ 154 w 284"/>
                <a:gd name="T15" fmla="*/ 0 h 291"/>
                <a:gd name="T16" fmla="*/ 284 w 284"/>
                <a:gd name="T17" fmla="*/ 146 h 291"/>
                <a:gd name="T18" fmla="*/ 284 w 284"/>
                <a:gd name="T19" fmla="*/ 172 h 291"/>
                <a:gd name="T20" fmla="*/ 86 w 284"/>
                <a:gd name="T21" fmla="*/ 172 h 291"/>
                <a:gd name="T22" fmla="*/ 150 w 284"/>
                <a:gd name="T23" fmla="*/ 226 h 291"/>
                <a:gd name="T24" fmla="*/ 211 w 284"/>
                <a:gd name="T25" fmla="*/ 192 h 291"/>
                <a:gd name="T26" fmla="*/ 271 w 284"/>
                <a:gd name="T27" fmla="*/ 23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291">
                  <a:moveTo>
                    <a:pt x="199" y="114"/>
                  </a:moveTo>
                  <a:cubicBezTo>
                    <a:pt x="199" y="86"/>
                    <a:pt x="177" y="62"/>
                    <a:pt x="146" y="62"/>
                  </a:cubicBezTo>
                  <a:cubicBezTo>
                    <a:pt x="109" y="62"/>
                    <a:pt x="88" y="88"/>
                    <a:pt x="86" y="114"/>
                  </a:cubicBezTo>
                  <a:lnTo>
                    <a:pt x="199" y="114"/>
                  </a:lnTo>
                  <a:close/>
                  <a:moveTo>
                    <a:pt x="271" y="236"/>
                  </a:moveTo>
                  <a:cubicBezTo>
                    <a:pt x="243" y="271"/>
                    <a:pt x="199" y="291"/>
                    <a:pt x="154" y="291"/>
                  </a:cubicBezTo>
                  <a:cubicBezTo>
                    <a:pt x="69" y="291"/>
                    <a:pt x="0" y="234"/>
                    <a:pt x="0" y="146"/>
                  </a:cubicBezTo>
                  <a:cubicBezTo>
                    <a:pt x="0" y="57"/>
                    <a:pt x="69" y="0"/>
                    <a:pt x="154" y="0"/>
                  </a:cubicBezTo>
                  <a:cubicBezTo>
                    <a:pt x="234" y="0"/>
                    <a:pt x="284" y="57"/>
                    <a:pt x="284" y="146"/>
                  </a:cubicBezTo>
                  <a:cubicBezTo>
                    <a:pt x="284" y="172"/>
                    <a:pt x="284" y="172"/>
                    <a:pt x="284" y="172"/>
                  </a:cubicBezTo>
                  <a:cubicBezTo>
                    <a:pt x="86" y="172"/>
                    <a:pt x="86" y="172"/>
                    <a:pt x="86" y="172"/>
                  </a:cubicBezTo>
                  <a:cubicBezTo>
                    <a:pt x="93" y="205"/>
                    <a:pt x="117" y="226"/>
                    <a:pt x="150" y="226"/>
                  </a:cubicBezTo>
                  <a:cubicBezTo>
                    <a:pt x="178" y="226"/>
                    <a:pt x="197" y="212"/>
                    <a:pt x="211" y="192"/>
                  </a:cubicBezTo>
                  <a:lnTo>
                    <a:pt x="271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 userDrawn="1"/>
          </p:nvSpPr>
          <p:spPr bwMode="auto">
            <a:xfrm>
              <a:off x="3076654" y="2661649"/>
              <a:ext cx="542543" cy="742468"/>
            </a:xfrm>
            <a:custGeom>
              <a:avLst/>
              <a:gdLst>
                <a:gd name="T0" fmla="*/ 154 w 301"/>
                <a:gd name="T1" fmla="*/ 197 h 412"/>
                <a:gd name="T2" fmla="*/ 86 w 301"/>
                <a:gd name="T3" fmla="*/ 267 h 412"/>
                <a:gd name="T4" fmla="*/ 154 w 301"/>
                <a:gd name="T5" fmla="*/ 337 h 412"/>
                <a:gd name="T6" fmla="*/ 222 w 301"/>
                <a:gd name="T7" fmla="*/ 267 h 412"/>
                <a:gd name="T8" fmla="*/ 154 w 301"/>
                <a:gd name="T9" fmla="*/ 197 h 412"/>
                <a:gd name="T10" fmla="*/ 301 w 301"/>
                <a:gd name="T11" fmla="*/ 406 h 412"/>
                <a:gd name="T12" fmla="*/ 222 w 301"/>
                <a:gd name="T13" fmla="*/ 406 h 412"/>
                <a:gd name="T14" fmla="*/ 222 w 301"/>
                <a:gd name="T15" fmla="*/ 369 h 412"/>
                <a:gd name="T16" fmla="*/ 221 w 301"/>
                <a:gd name="T17" fmla="*/ 369 h 412"/>
                <a:gd name="T18" fmla="*/ 136 w 301"/>
                <a:gd name="T19" fmla="*/ 412 h 412"/>
                <a:gd name="T20" fmla="*/ 0 w 301"/>
                <a:gd name="T21" fmla="*/ 270 h 412"/>
                <a:gd name="T22" fmla="*/ 126 w 301"/>
                <a:gd name="T23" fmla="*/ 122 h 412"/>
                <a:gd name="T24" fmla="*/ 214 w 301"/>
                <a:gd name="T25" fmla="*/ 159 h 412"/>
                <a:gd name="T26" fmla="*/ 215 w 301"/>
                <a:gd name="T27" fmla="*/ 159 h 412"/>
                <a:gd name="T28" fmla="*/ 215 w 301"/>
                <a:gd name="T29" fmla="*/ 0 h 412"/>
                <a:gd name="T30" fmla="*/ 301 w 301"/>
                <a:gd name="T31" fmla="*/ 0 h 412"/>
                <a:gd name="T32" fmla="*/ 301 w 301"/>
                <a:gd name="T33" fmla="*/ 40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412">
                  <a:moveTo>
                    <a:pt x="154" y="197"/>
                  </a:moveTo>
                  <a:cubicBezTo>
                    <a:pt x="111" y="197"/>
                    <a:pt x="86" y="226"/>
                    <a:pt x="86" y="267"/>
                  </a:cubicBezTo>
                  <a:cubicBezTo>
                    <a:pt x="86" y="309"/>
                    <a:pt x="111" y="337"/>
                    <a:pt x="154" y="337"/>
                  </a:cubicBezTo>
                  <a:cubicBezTo>
                    <a:pt x="197" y="337"/>
                    <a:pt x="222" y="309"/>
                    <a:pt x="222" y="267"/>
                  </a:cubicBezTo>
                  <a:cubicBezTo>
                    <a:pt x="222" y="226"/>
                    <a:pt x="197" y="197"/>
                    <a:pt x="154" y="197"/>
                  </a:cubicBezTo>
                  <a:moveTo>
                    <a:pt x="301" y="406"/>
                  </a:moveTo>
                  <a:cubicBezTo>
                    <a:pt x="222" y="406"/>
                    <a:pt x="222" y="406"/>
                    <a:pt x="222" y="406"/>
                  </a:cubicBezTo>
                  <a:cubicBezTo>
                    <a:pt x="222" y="369"/>
                    <a:pt x="222" y="369"/>
                    <a:pt x="222" y="369"/>
                  </a:cubicBezTo>
                  <a:cubicBezTo>
                    <a:pt x="221" y="369"/>
                    <a:pt x="221" y="369"/>
                    <a:pt x="221" y="369"/>
                  </a:cubicBezTo>
                  <a:cubicBezTo>
                    <a:pt x="208" y="389"/>
                    <a:pt x="175" y="412"/>
                    <a:pt x="136" y="412"/>
                  </a:cubicBezTo>
                  <a:cubicBezTo>
                    <a:pt x="54" y="412"/>
                    <a:pt x="0" y="353"/>
                    <a:pt x="0" y="270"/>
                  </a:cubicBezTo>
                  <a:cubicBezTo>
                    <a:pt x="0" y="193"/>
                    <a:pt x="48" y="122"/>
                    <a:pt x="126" y="122"/>
                  </a:cubicBezTo>
                  <a:cubicBezTo>
                    <a:pt x="162" y="122"/>
                    <a:pt x="195" y="132"/>
                    <a:pt x="214" y="159"/>
                  </a:cubicBezTo>
                  <a:cubicBezTo>
                    <a:pt x="215" y="159"/>
                    <a:pt x="215" y="159"/>
                    <a:pt x="215" y="159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301" y="4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3772574" y="2508272"/>
              <a:ext cx="1037776" cy="1038540"/>
            </a:xfrm>
            <a:custGeom>
              <a:avLst/>
              <a:gdLst>
                <a:gd name="T0" fmla="*/ 534 w 576"/>
                <a:gd name="T1" fmla="*/ 0 h 576"/>
                <a:gd name="T2" fmla="*/ 43 w 576"/>
                <a:gd name="T3" fmla="*/ 0 h 576"/>
                <a:gd name="T4" fmla="*/ 0 w 576"/>
                <a:gd name="T5" fmla="*/ 42 h 576"/>
                <a:gd name="T6" fmla="*/ 0 w 576"/>
                <a:gd name="T7" fmla="*/ 534 h 576"/>
                <a:gd name="T8" fmla="*/ 43 w 576"/>
                <a:gd name="T9" fmla="*/ 576 h 576"/>
                <a:gd name="T10" fmla="*/ 534 w 576"/>
                <a:gd name="T11" fmla="*/ 576 h 576"/>
                <a:gd name="T12" fmla="*/ 576 w 576"/>
                <a:gd name="T13" fmla="*/ 534 h 576"/>
                <a:gd name="T14" fmla="*/ 576 w 576"/>
                <a:gd name="T15" fmla="*/ 42 h 576"/>
                <a:gd name="T16" fmla="*/ 534 w 576"/>
                <a:gd name="T17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576">
                  <a:moveTo>
                    <a:pt x="534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534"/>
                    <a:pt x="0" y="534"/>
                    <a:pt x="0" y="534"/>
                  </a:cubicBezTo>
                  <a:cubicBezTo>
                    <a:pt x="0" y="557"/>
                    <a:pt x="19" y="576"/>
                    <a:pt x="43" y="576"/>
                  </a:cubicBezTo>
                  <a:cubicBezTo>
                    <a:pt x="534" y="576"/>
                    <a:pt x="534" y="576"/>
                    <a:pt x="534" y="576"/>
                  </a:cubicBezTo>
                  <a:cubicBezTo>
                    <a:pt x="557" y="576"/>
                    <a:pt x="576" y="557"/>
                    <a:pt x="576" y="534"/>
                  </a:cubicBezTo>
                  <a:cubicBezTo>
                    <a:pt x="576" y="42"/>
                    <a:pt x="576" y="42"/>
                    <a:pt x="576" y="42"/>
                  </a:cubicBezTo>
                  <a:cubicBezTo>
                    <a:pt x="576" y="19"/>
                    <a:pt x="557" y="0"/>
                    <a:pt x="534" y="0"/>
                  </a:cubicBezTo>
                  <a:close/>
                </a:path>
              </a:pathLst>
            </a:custGeom>
            <a:solidFill>
              <a:srgbClr val="007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 noEditPoints="1"/>
            </p:cNvSpPr>
            <p:nvPr userDrawn="1"/>
          </p:nvSpPr>
          <p:spPr bwMode="auto">
            <a:xfrm>
              <a:off x="3914506" y="2650966"/>
              <a:ext cx="178558" cy="742468"/>
            </a:xfrm>
            <a:custGeom>
              <a:avLst/>
              <a:gdLst>
                <a:gd name="T0" fmla="*/ 7 w 99"/>
                <a:gd name="T1" fmla="*/ 137 h 412"/>
                <a:gd name="T2" fmla="*/ 92 w 99"/>
                <a:gd name="T3" fmla="*/ 137 h 412"/>
                <a:gd name="T4" fmla="*/ 92 w 99"/>
                <a:gd name="T5" fmla="*/ 412 h 412"/>
                <a:gd name="T6" fmla="*/ 7 w 99"/>
                <a:gd name="T7" fmla="*/ 412 h 412"/>
                <a:gd name="T8" fmla="*/ 7 w 99"/>
                <a:gd name="T9" fmla="*/ 137 h 412"/>
                <a:gd name="T10" fmla="*/ 49 w 99"/>
                <a:gd name="T11" fmla="*/ 0 h 412"/>
                <a:gd name="T12" fmla="*/ 99 w 99"/>
                <a:gd name="T13" fmla="*/ 50 h 412"/>
                <a:gd name="T14" fmla="*/ 49 w 99"/>
                <a:gd name="T15" fmla="*/ 99 h 412"/>
                <a:gd name="T16" fmla="*/ 0 w 99"/>
                <a:gd name="T17" fmla="*/ 50 h 412"/>
                <a:gd name="T18" fmla="*/ 49 w 99"/>
                <a:gd name="T19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412">
                  <a:moveTo>
                    <a:pt x="7" y="137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2" y="412"/>
                    <a:pt x="92" y="412"/>
                    <a:pt x="92" y="412"/>
                  </a:cubicBezTo>
                  <a:cubicBezTo>
                    <a:pt x="7" y="412"/>
                    <a:pt x="7" y="412"/>
                    <a:pt x="7" y="412"/>
                  </a:cubicBezTo>
                  <a:lnTo>
                    <a:pt x="7" y="137"/>
                  </a:lnTo>
                  <a:close/>
                  <a:moveTo>
                    <a:pt x="49" y="0"/>
                  </a:moveTo>
                  <a:cubicBezTo>
                    <a:pt x="77" y="0"/>
                    <a:pt x="99" y="23"/>
                    <a:pt x="99" y="50"/>
                  </a:cubicBezTo>
                  <a:cubicBezTo>
                    <a:pt x="99" y="77"/>
                    <a:pt x="77" y="99"/>
                    <a:pt x="49" y="99"/>
                  </a:cubicBezTo>
                  <a:cubicBezTo>
                    <a:pt x="22" y="99"/>
                    <a:pt x="0" y="77"/>
                    <a:pt x="0" y="50"/>
                  </a:cubicBezTo>
                  <a:cubicBezTo>
                    <a:pt x="0" y="23"/>
                    <a:pt x="22" y="0"/>
                    <a:pt x="4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4177765" y="2885229"/>
              <a:ext cx="479971" cy="508205"/>
            </a:xfrm>
            <a:custGeom>
              <a:avLst/>
              <a:gdLst>
                <a:gd name="T0" fmla="*/ 0 w 266"/>
                <a:gd name="T1" fmla="*/ 7 h 282"/>
                <a:gd name="T2" fmla="*/ 82 w 266"/>
                <a:gd name="T3" fmla="*/ 7 h 282"/>
                <a:gd name="T4" fmla="*/ 82 w 266"/>
                <a:gd name="T5" fmla="*/ 45 h 282"/>
                <a:gd name="T6" fmla="*/ 83 w 266"/>
                <a:gd name="T7" fmla="*/ 45 h 282"/>
                <a:gd name="T8" fmla="*/ 163 w 266"/>
                <a:gd name="T9" fmla="*/ 0 h 282"/>
                <a:gd name="T10" fmla="*/ 266 w 266"/>
                <a:gd name="T11" fmla="*/ 131 h 282"/>
                <a:gd name="T12" fmla="*/ 266 w 266"/>
                <a:gd name="T13" fmla="*/ 282 h 282"/>
                <a:gd name="T14" fmla="*/ 181 w 266"/>
                <a:gd name="T15" fmla="*/ 282 h 282"/>
                <a:gd name="T16" fmla="*/ 181 w 266"/>
                <a:gd name="T17" fmla="*/ 148 h 282"/>
                <a:gd name="T18" fmla="*/ 136 w 266"/>
                <a:gd name="T19" fmla="*/ 75 h 282"/>
                <a:gd name="T20" fmla="*/ 85 w 266"/>
                <a:gd name="T21" fmla="*/ 146 h 282"/>
                <a:gd name="T22" fmla="*/ 85 w 266"/>
                <a:gd name="T23" fmla="*/ 282 h 282"/>
                <a:gd name="T24" fmla="*/ 0 w 266"/>
                <a:gd name="T25" fmla="*/ 282 h 282"/>
                <a:gd name="T26" fmla="*/ 0 w 266"/>
                <a:gd name="T27" fmla="*/ 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" h="282">
                  <a:moveTo>
                    <a:pt x="0" y="7"/>
                  </a:moveTo>
                  <a:cubicBezTo>
                    <a:pt x="82" y="7"/>
                    <a:pt x="82" y="7"/>
                    <a:pt x="82" y="7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94" y="23"/>
                    <a:pt x="122" y="0"/>
                    <a:pt x="163" y="0"/>
                  </a:cubicBezTo>
                  <a:cubicBezTo>
                    <a:pt x="250" y="0"/>
                    <a:pt x="266" y="57"/>
                    <a:pt x="266" y="131"/>
                  </a:cubicBezTo>
                  <a:cubicBezTo>
                    <a:pt x="266" y="282"/>
                    <a:pt x="266" y="282"/>
                    <a:pt x="266" y="282"/>
                  </a:cubicBezTo>
                  <a:cubicBezTo>
                    <a:pt x="181" y="282"/>
                    <a:pt x="181" y="282"/>
                    <a:pt x="181" y="282"/>
                  </a:cubicBezTo>
                  <a:cubicBezTo>
                    <a:pt x="181" y="148"/>
                    <a:pt x="181" y="148"/>
                    <a:pt x="181" y="148"/>
                  </a:cubicBezTo>
                  <a:cubicBezTo>
                    <a:pt x="181" y="116"/>
                    <a:pt x="180" y="75"/>
                    <a:pt x="136" y="75"/>
                  </a:cubicBezTo>
                  <a:cubicBezTo>
                    <a:pt x="92" y="75"/>
                    <a:pt x="85" y="110"/>
                    <a:pt x="85" y="146"/>
                  </a:cubicBezTo>
                  <a:cubicBezTo>
                    <a:pt x="85" y="282"/>
                    <a:pt x="85" y="282"/>
                    <a:pt x="85" y="282"/>
                  </a:cubicBezTo>
                  <a:cubicBezTo>
                    <a:pt x="0" y="282"/>
                    <a:pt x="0" y="282"/>
                    <a:pt x="0" y="282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" name="Group 25"/>
            <p:cNvGrpSpPr/>
            <p:nvPr userDrawn="1"/>
          </p:nvGrpSpPr>
          <p:grpSpPr>
            <a:xfrm>
              <a:off x="4835532" y="3347543"/>
              <a:ext cx="86865" cy="45750"/>
              <a:chOff x="4835532" y="3367599"/>
              <a:chExt cx="57993" cy="30544"/>
            </a:xfrm>
          </p:grpSpPr>
          <p:sp>
            <p:nvSpPr>
              <p:cNvPr id="27" name="Freeform 16"/>
              <p:cNvSpPr>
                <a:spLocks/>
              </p:cNvSpPr>
              <p:nvPr userDrawn="1"/>
            </p:nvSpPr>
            <p:spPr bwMode="auto">
              <a:xfrm>
                <a:off x="4835532" y="3367620"/>
                <a:ext cx="22129" cy="30523"/>
              </a:xfrm>
              <a:custGeom>
                <a:avLst/>
                <a:gdLst>
                  <a:gd name="T0" fmla="*/ 0 w 29"/>
                  <a:gd name="T1" fmla="*/ 5 h 40"/>
                  <a:gd name="T2" fmla="*/ 12 w 29"/>
                  <a:gd name="T3" fmla="*/ 5 h 40"/>
                  <a:gd name="T4" fmla="*/ 12 w 29"/>
                  <a:gd name="T5" fmla="*/ 40 h 40"/>
                  <a:gd name="T6" fmla="*/ 17 w 29"/>
                  <a:gd name="T7" fmla="*/ 40 h 40"/>
                  <a:gd name="T8" fmla="*/ 17 w 29"/>
                  <a:gd name="T9" fmla="*/ 5 h 40"/>
                  <a:gd name="T10" fmla="*/ 29 w 29"/>
                  <a:gd name="T11" fmla="*/ 5 h 40"/>
                  <a:gd name="T12" fmla="*/ 29 w 29"/>
                  <a:gd name="T13" fmla="*/ 0 h 40"/>
                  <a:gd name="T14" fmla="*/ 0 w 29"/>
                  <a:gd name="T15" fmla="*/ 0 h 40"/>
                  <a:gd name="T16" fmla="*/ 0 w 29"/>
                  <a:gd name="T17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40">
                    <a:moveTo>
                      <a:pt x="0" y="5"/>
                    </a:moveTo>
                    <a:lnTo>
                      <a:pt x="12" y="5"/>
                    </a:lnTo>
                    <a:lnTo>
                      <a:pt x="12" y="40"/>
                    </a:lnTo>
                    <a:lnTo>
                      <a:pt x="17" y="40"/>
                    </a:lnTo>
                    <a:lnTo>
                      <a:pt x="17" y="5"/>
                    </a:lnTo>
                    <a:lnTo>
                      <a:pt x="29" y="5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7"/>
              <p:cNvSpPr>
                <a:spLocks/>
              </p:cNvSpPr>
              <p:nvPr userDrawn="1"/>
            </p:nvSpPr>
            <p:spPr bwMode="auto">
              <a:xfrm>
                <a:off x="4863002" y="3367599"/>
                <a:ext cx="30523" cy="30523"/>
              </a:xfrm>
              <a:custGeom>
                <a:avLst/>
                <a:gdLst>
                  <a:gd name="T0" fmla="*/ 31 w 40"/>
                  <a:gd name="T1" fmla="*/ 0 h 40"/>
                  <a:gd name="T2" fmla="*/ 19 w 40"/>
                  <a:gd name="T3" fmla="*/ 28 h 40"/>
                  <a:gd name="T4" fmla="*/ 9 w 40"/>
                  <a:gd name="T5" fmla="*/ 0 h 40"/>
                  <a:gd name="T6" fmla="*/ 0 w 40"/>
                  <a:gd name="T7" fmla="*/ 0 h 40"/>
                  <a:gd name="T8" fmla="*/ 0 w 40"/>
                  <a:gd name="T9" fmla="*/ 40 h 40"/>
                  <a:gd name="T10" fmla="*/ 5 w 40"/>
                  <a:gd name="T11" fmla="*/ 40 h 40"/>
                  <a:gd name="T12" fmla="*/ 5 w 40"/>
                  <a:gd name="T13" fmla="*/ 9 h 40"/>
                  <a:gd name="T14" fmla="*/ 19 w 40"/>
                  <a:gd name="T15" fmla="*/ 40 h 40"/>
                  <a:gd name="T16" fmla="*/ 21 w 40"/>
                  <a:gd name="T17" fmla="*/ 40 h 40"/>
                  <a:gd name="T18" fmla="*/ 33 w 40"/>
                  <a:gd name="T19" fmla="*/ 9 h 40"/>
                  <a:gd name="T20" fmla="*/ 33 w 40"/>
                  <a:gd name="T21" fmla="*/ 40 h 40"/>
                  <a:gd name="T22" fmla="*/ 40 w 40"/>
                  <a:gd name="T23" fmla="*/ 40 h 40"/>
                  <a:gd name="T24" fmla="*/ 40 w 40"/>
                  <a:gd name="T25" fmla="*/ 0 h 40"/>
                  <a:gd name="T26" fmla="*/ 31 w 40"/>
                  <a:gd name="T2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0">
                    <a:moveTo>
                      <a:pt x="31" y="0"/>
                    </a:moveTo>
                    <a:lnTo>
                      <a:pt x="19" y="28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5" y="40"/>
                    </a:lnTo>
                    <a:lnTo>
                      <a:pt x="5" y="9"/>
                    </a:lnTo>
                    <a:lnTo>
                      <a:pt x="19" y="40"/>
                    </a:lnTo>
                    <a:lnTo>
                      <a:pt x="21" y="40"/>
                    </a:lnTo>
                    <a:lnTo>
                      <a:pt x="33" y="9"/>
                    </a:lnTo>
                    <a:lnTo>
                      <a:pt x="33" y="40"/>
                    </a:lnTo>
                    <a:lnTo>
                      <a:pt x="40" y="40"/>
                    </a:lnTo>
                    <a:lnTo>
                      <a:pt x="40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9" name="Title 1"/>
          <p:cNvSpPr>
            <a:spLocks noGrp="1"/>
          </p:cNvSpPr>
          <p:nvPr>
            <p:ph type="ctrTitle"/>
          </p:nvPr>
        </p:nvSpPr>
        <p:spPr>
          <a:xfrm>
            <a:off x="696412" y="2626144"/>
            <a:ext cx="7772400" cy="899391"/>
          </a:xfrm>
        </p:spPr>
        <p:txBody>
          <a:bodyPr anchor="b" anchorCtr="0">
            <a:normAutofit/>
          </a:bodyPr>
          <a:lstStyle>
            <a:lvl1pPr>
              <a:defRPr sz="2200" b="0" i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/>
          </p:nvPr>
        </p:nvSpPr>
        <p:spPr>
          <a:xfrm>
            <a:off x="696411" y="3530312"/>
            <a:ext cx="7772400" cy="1029653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spc="0">
                <a:solidFill>
                  <a:srgbClr val="FFFFFF">
                    <a:alpha val="70000"/>
                  </a:srgb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1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dient Background">
    <p:bg>
      <p:bgPr>
        <a:gradFill flip="none" rotWithShape="1">
          <a:gsLst>
            <a:gs pos="0">
              <a:srgbClr val="BFBFBF">
                <a:alpha val="80000"/>
              </a:srgbClr>
            </a:gs>
            <a:gs pos="74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 userDrawn="1"/>
        </p:nvSpPr>
        <p:spPr>
          <a:xfrm>
            <a:off x="0" y="0"/>
            <a:ext cx="279400" cy="5151438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rgbClr val="005686"/>
              </a:gs>
              <a:gs pos="20000">
                <a:srgbClr val="172436"/>
              </a:gs>
            </a:gsLst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4040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in_flat reverse_128x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04" y="4891646"/>
            <a:ext cx="162605" cy="1626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s Dark Gradient">
    <p:bg>
      <p:bgPr>
        <a:gradFill flip="none" rotWithShape="1">
          <a:gsLst>
            <a:gs pos="20000">
              <a:srgbClr val="172436"/>
            </a:gs>
            <a:gs pos="100000">
              <a:srgbClr val="0B70AE"/>
            </a:gs>
          </a:gsLst>
          <a:lin ang="18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37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s Light Rad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5148263"/>
          </a:xfrm>
          <a:prstGeom prst="rect">
            <a:avLst/>
          </a:prstGeom>
          <a:gradFill flip="none" rotWithShape="1">
            <a:gsLst>
              <a:gs pos="64000">
                <a:schemeClr val="bg1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  <a:p>
            <a:pPr algn="ctr">
              <a:defRPr/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8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1006" y="152458"/>
            <a:ext cx="7962938" cy="755079"/>
          </a:xfrm>
        </p:spPr>
        <p:txBody>
          <a:bodyPr/>
          <a:lstStyle>
            <a:lvl1pPr algn="l">
              <a:defRPr>
                <a:solidFill>
                  <a:srgbClr val="4040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9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 slide">
    <p:bg>
      <p:bgPr>
        <a:gradFill flip="none" rotWithShape="1">
          <a:gsLst>
            <a:gs pos="0">
              <a:srgbClr val="BFBFBF">
                <a:alpha val="80000"/>
              </a:srgbClr>
            </a:gs>
            <a:gs pos="74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umanIn-transparent.png"/>
          <p:cNvPicPr>
            <a:picLocks noChangeAspect="1"/>
          </p:cNvPicPr>
          <p:nvPr userDrawn="1"/>
        </p:nvPicPr>
        <p:blipFill>
          <a:blip r:embed="rId2" cstate="screen"/>
          <a:srcRect r="-747"/>
          <a:stretch>
            <a:fillRect/>
          </a:stretch>
        </p:blipFill>
        <p:spPr bwMode="auto">
          <a:xfrm>
            <a:off x="1283009" y="1152221"/>
            <a:ext cx="6730692" cy="330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 Same Side Corner Rectangle 9"/>
          <p:cNvSpPr/>
          <p:nvPr userDrawn="1"/>
        </p:nvSpPr>
        <p:spPr>
          <a:xfrm>
            <a:off x="0" y="0"/>
            <a:ext cx="279400" cy="5151438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rgbClr val="005686"/>
              </a:gs>
              <a:gs pos="20000">
                <a:srgbClr val="172436"/>
              </a:gs>
            </a:gsLst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/>
          </a:p>
        </p:txBody>
      </p:sp>
      <p:pic>
        <p:nvPicPr>
          <p:cNvPr id="11" name="Picture 10" descr="in_flat reverse_128x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404" y="4891646"/>
            <a:ext cx="162605" cy="162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B">
    <p:bg>
      <p:bgPr>
        <a:gradFill flip="none" rotWithShape="1">
          <a:gsLst>
            <a:gs pos="20000">
              <a:srgbClr val="172436"/>
            </a:gs>
            <a:gs pos="100000">
              <a:srgbClr val="0B70AE"/>
            </a:gs>
          </a:gsLst>
          <a:lin ang="18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n1000pxrotate.pn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 r="13529" b="17480"/>
          <a:stretch/>
        </p:blipFill>
        <p:spPr>
          <a:xfrm>
            <a:off x="5657277" y="1812131"/>
            <a:ext cx="3486729" cy="3336132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702219" y="1993604"/>
            <a:ext cx="8434482" cy="671989"/>
            <a:chOff x="709517" y="1891422"/>
            <a:chExt cx="10228577" cy="814928"/>
          </a:xfrm>
        </p:grpSpPr>
        <p:sp>
          <p:nvSpPr>
            <p:cNvPr id="14" name="Title 27"/>
            <p:cNvSpPr txBox="1">
              <a:spLocks/>
            </p:cNvSpPr>
            <p:nvPr userDrawn="1"/>
          </p:nvSpPr>
          <p:spPr>
            <a:xfrm>
              <a:off x="3869939" y="1973075"/>
              <a:ext cx="7068155" cy="733275"/>
            </a:xfrm>
            <a:prstGeom prst="rect">
              <a:avLst/>
            </a:prstGeom>
          </p:spPr>
          <p:txBody>
            <a:bodyPr vert="horz" lIns="0" tIns="45720" rIns="0" bIns="45720" rtlCol="0" anchor="ctr">
              <a:noAutofit/>
            </a:bodyPr>
            <a:lstStyle>
              <a:lvl1pPr>
                <a:defRPr sz="2400" baseline="0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Marketing Solutions</a:t>
              </a:r>
              <a:endParaRPr kumimoji="0" lang="en-US" sz="3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709517" y="1891422"/>
              <a:ext cx="2973771" cy="733762"/>
              <a:chOff x="713425" y="2508272"/>
              <a:chExt cx="4208972" cy="1038540"/>
            </a:xfrm>
          </p:grpSpPr>
          <p:sp>
            <p:nvSpPr>
              <p:cNvPr id="20" name="Freeform 7"/>
              <p:cNvSpPr>
                <a:spLocks/>
              </p:cNvSpPr>
              <p:nvPr userDrawn="1"/>
            </p:nvSpPr>
            <p:spPr bwMode="auto">
              <a:xfrm>
                <a:off x="713425" y="2661649"/>
                <a:ext cx="456316" cy="731785"/>
              </a:xfrm>
              <a:custGeom>
                <a:avLst/>
                <a:gdLst>
                  <a:gd name="T0" fmla="*/ 0 w 598"/>
                  <a:gd name="T1" fmla="*/ 0 h 959"/>
                  <a:gd name="T2" fmla="*/ 210 w 598"/>
                  <a:gd name="T3" fmla="*/ 0 h 959"/>
                  <a:gd name="T4" fmla="*/ 210 w 598"/>
                  <a:gd name="T5" fmla="*/ 765 h 959"/>
                  <a:gd name="T6" fmla="*/ 598 w 598"/>
                  <a:gd name="T7" fmla="*/ 765 h 959"/>
                  <a:gd name="T8" fmla="*/ 598 w 598"/>
                  <a:gd name="T9" fmla="*/ 959 h 959"/>
                  <a:gd name="T10" fmla="*/ 0 w 598"/>
                  <a:gd name="T11" fmla="*/ 959 h 959"/>
                  <a:gd name="T12" fmla="*/ 0 w 598"/>
                  <a:gd name="T13" fmla="*/ 0 h 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8" h="959">
                    <a:moveTo>
                      <a:pt x="0" y="0"/>
                    </a:moveTo>
                    <a:lnTo>
                      <a:pt x="210" y="0"/>
                    </a:lnTo>
                    <a:lnTo>
                      <a:pt x="210" y="765"/>
                    </a:lnTo>
                    <a:lnTo>
                      <a:pt x="598" y="765"/>
                    </a:lnTo>
                    <a:lnTo>
                      <a:pt x="598" y="959"/>
                    </a:lnTo>
                    <a:lnTo>
                      <a:pt x="0" y="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8"/>
              <p:cNvSpPr>
                <a:spLocks noEditPoints="1"/>
              </p:cNvSpPr>
              <p:nvPr userDrawn="1"/>
            </p:nvSpPr>
            <p:spPr bwMode="auto">
              <a:xfrm>
                <a:off x="1229261" y="2650966"/>
                <a:ext cx="177795" cy="742468"/>
              </a:xfrm>
              <a:custGeom>
                <a:avLst/>
                <a:gdLst>
                  <a:gd name="T0" fmla="*/ 7 w 99"/>
                  <a:gd name="T1" fmla="*/ 137 h 412"/>
                  <a:gd name="T2" fmla="*/ 92 w 99"/>
                  <a:gd name="T3" fmla="*/ 137 h 412"/>
                  <a:gd name="T4" fmla="*/ 92 w 99"/>
                  <a:gd name="T5" fmla="*/ 412 h 412"/>
                  <a:gd name="T6" fmla="*/ 7 w 99"/>
                  <a:gd name="T7" fmla="*/ 412 h 412"/>
                  <a:gd name="T8" fmla="*/ 7 w 99"/>
                  <a:gd name="T9" fmla="*/ 137 h 412"/>
                  <a:gd name="T10" fmla="*/ 49 w 99"/>
                  <a:gd name="T11" fmla="*/ 0 h 412"/>
                  <a:gd name="T12" fmla="*/ 99 w 99"/>
                  <a:gd name="T13" fmla="*/ 50 h 412"/>
                  <a:gd name="T14" fmla="*/ 49 w 99"/>
                  <a:gd name="T15" fmla="*/ 99 h 412"/>
                  <a:gd name="T16" fmla="*/ 0 w 99"/>
                  <a:gd name="T17" fmla="*/ 50 h 412"/>
                  <a:gd name="T18" fmla="*/ 49 w 99"/>
                  <a:gd name="T19" fmla="*/ 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412">
                    <a:moveTo>
                      <a:pt x="7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92" y="412"/>
                      <a:pt x="92" y="412"/>
                      <a:pt x="92" y="412"/>
                    </a:cubicBezTo>
                    <a:cubicBezTo>
                      <a:pt x="7" y="412"/>
                      <a:pt x="7" y="412"/>
                      <a:pt x="7" y="412"/>
                    </a:cubicBezTo>
                    <a:lnTo>
                      <a:pt x="7" y="137"/>
                    </a:lnTo>
                    <a:close/>
                    <a:moveTo>
                      <a:pt x="49" y="0"/>
                    </a:moveTo>
                    <a:cubicBezTo>
                      <a:pt x="77" y="0"/>
                      <a:pt x="99" y="22"/>
                      <a:pt x="99" y="50"/>
                    </a:cubicBezTo>
                    <a:cubicBezTo>
                      <a:pt x="99" y="77"/>
                      <a:pt x="77" y="99"/>
                      <a:pt x="49" y="99"/>
                    </a:cubicBezTo>
                    <a:cubicBezTo>
                      <a:pt x="22" y="99"/>
                      <a:pt x="0" y="77"/>
                      <a:pt x="0" y="50"/>
                    </a:cubicBezTo>
                    <a:cubicBezTo>
                      <a:pt x="0" y="22"/>
                      <a:pt x="22" y="0"/>
                      <a:pt x="4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9"/>
              <p:cNvSpPr>
                <a:spLocks/>
              </p:cNvSpPr>
              <p:nvPr userDrawn="1"/>
            </p:nvSpPr>
            <p:spPr bwMode="auto">
              <a:xfrm>
                <a:off x="2038115" y="2661649"/>
                <a:ext cx="517362" cy="731785"/>
              </a:xfrm>
              <a:custGeom>
                <a:avLst/>
                <a:gdLst>
                  <a:gd name="T0" fmla="*/ 0 w 678"/>
                  <a:gd name="T1" fmla="*/ 0 h 959"/>
                  <a:gd name="T2" fmla="*/ 201 w 678"/>
                  <a:gd name="T3" fmla="*/ 0 h 959"/>
                  <a:gd name="T4" fmla="*/ 201 w 678"/>
                  <a:gd name="T5" fmla="*/ 574 h 959"/>
                  <a:gd name="T6" fmla="*/ 430 w 678"/>
                  <a:gd name="T7" fmla="*/ 309 h 959"/>
                  <a:gd name="T8" fmla="*/ 678 w 678"/>
                  <a:gd name="T9" fmla="*/ 309 h 959"/>
                  <a:gd name="T10" fmla="*/ 414 w 678"/>
                  <a:gd name="T11" fmla="*/ 609 h 959"/>
                  <a:gd name="T12" fmla="*/ 671 w 678"/>
                  <a:gd name="T13" fmla="*/ 959 h 959"/>
                  <a:gd name="T14" fmla="*/ 418 w 678"/>
                  <a:gd name="T15" fmla="*/ 959 h 959"/>
                  <a:gd name="T16" fmla="*/ 206 w 678"/>
                  <a:gd name="T17" fmla="*/ 638 h 959"/>
                  <a:gd name="T18" fmla="*/ 201 w 678"/>
                  <a:gd name="T19" fmla="*/ 638 h 959"/>
                  <a:gd name="T20" fmla="*/ 201 w 678"/>
                  <a:gd name="T21" fmla="*/ 959 h 959"/>
                  <a:gd name="T22" fmla="*/ 0 w 678"/>
                  <a:gd name="T23" fmla="*/ 959 h 959"/>
                  <a:gd name="T24" fmla="*/ 0 w 678"/>
                  <a:gd name="T25" fmla="*/ 0 h 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8" h="959">
                    <a:moveTo>
                      <a:pt x="0" y="0"/>
                    </a:moveTo>
                    <a:lnTo>
                      <a:pt x="201" y="0"/>
                    </a:lnTo>
                    <a:lnTo>
                      <a:pt x="201" y="574"/>
                    </a:lnTo>
                    <a:lnTo>
                      <a:pt x="430" y="309"/>
                    </a:lnTo>
                    <a:lnTo>
                      <a:pt x="678" y="309"/>
                    </a:lnTo>
                    <a:lnTo>
                      <a:pt x="414" y="609"/>
                    </a:lnTo>
                    <a:lnTo>
                      <a:pt x="671" y="959"/>
                    </a:lnTo>
                    <a:lnTo>
                      <a:pt x="418" y="959"/>
                    </a:lnTo>
                    <a:lnTo>
                      <a:pt x="206" y="638"/>
                    </a:lnTo>
                    <a:lnTo>
                      <a:pt x="201" y="638"/>
                    </a:lnTo>
                    <a:lnTo>
                      <a:pt x="201" y="959"/>
                    </a:lnTo>
                    <a:lnTo>
                      <a:pt x="0" y="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0"/>
              <p:cNvSpPr>
                <a:spLocks/>
              </p:cNvSpPr>
              <p:nvPr userDrawn="1"/>
            </p:nvSpPr>
            <p:spPr bwMode="auto">
              <a:xfrm>
                <a:off x="1479548" y="2885229"/>
                <a:ext cx="481497" cy="508205"/>
              </a:xfrm>
              <a:custGeom>
                <a:avLst/>
                <a:gdLst>
                  <a:gd name="T0" fmla="*/ 0 w 267"/>
                  <a:gd name="T1" fmla="*/ 7 h 282"/>
                  <a:gd name="T2" fmla="*/ 82 w 267"/>
                  <a:gd name="T3" fmla="*/ 7 h 282"/>
                  <a:gd name="T4" fmla="*/ 82 w 267"/>
                  <a:gd name="T5" fmla="*/ 44 h 282"/>
                  <a:gd name="T6" fmla="*/ 83 w 267"/>
                  <a:gd name="T7" fmla="*/ 44 h 282"/>
                  <a:gd name="T8" fmla="*/ 164 w 267"/>
                  <a:gd name="T9" fmla="*/ 0 h 282"/>
                  <a:gd name="T10" fmla="*/ 267 w 267"/>
                  <a:gd name="T11" fmla="*/ 131 h 282"/>
                  <a:gd name="T12" fmla="*/ 267 w 267"/>
                  <a:gd name="T13" fmla="*/ 282 h 282"/>
                  <a:gd name="T14" fmla="*/ 181 w 267"/>
                  <a:gd name="T15" fmla="*/ 282 h 282"/>
                  <a:gd name="T16" fmla="*/ 181 w 267"/>
                  <a:gd name="T17" fmla="*/ 148 h 282"/>
                  <a:gd name="T18" fmla="*/ 137 w 267"/>
                  <a:gd name="T19" fmla="*/ 75 h 282"/>
                  <a:gd name="T20" fmla="*/ 86 w 267"/>
                  <a:gd name="T21" fmla="*/ 146 h 282"/>
                  <a:gd name="T22" fmla="*/ 86 w 267"/>
                  <a:gd name="T23" fmla="*/ 282 h 282"/>
                  <a:gd name="T24" fmla="*/ 0 w 267"/>
                  <a:gd name="T25" fmla="*/ 282 h 282"/>
                  <a:gd name="T26" fmla="*/ 0 w 267"/>
                  <a:gd name="T27" fmla="*/ 7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7" h="282">
                    <a:moveTo>
                      <a:pt x="0" y="7"/>
                    </a:moveTo>
                    <a:cubicBezTo>
                      <a:pt x="82" y="7"/>
                      <a:pt x="82" y="7"/>
                      <a:pt x="82" y="7"/>
                    </a:cubicBezTo>
                    <a:cubicBezTo>
                      <a:pt x="82" y="44"/>
                      <a:pt x="82" y="44"/>
                      <a:pt x="82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95" y="23"/>
                      <a:pt x="123" y="0"/>
                      <a:pt x="164" y="0"/>
                    </a:cubicBezTo>
                    <a:cubicBezTo>
                      <a:pt x="251" y="0"/>
                      <a:pt x="267" y="57"/>
                      <a:pt x="267" y="131"/>
                    </a:cubicBezTo>
                    <a:cubicBezTo>
                      <a:pt x="267" y="282"/>
                      <a:pt x="267" y="282"/>
                      <a:pt x="267" y="282"/>
                    </a:cubicBezTo>
                    <a:cubicBezTo>
                      <a:pt x="181" y="282"/>
                      <a:pt x="181" y="282"/>
                      <a:pt x="181" y="282"/>
                    </a:cubicBezTo>
                    <a:cubicBezTo>
                      <a:pt x="181" y="148"/>
                      <a:pt x="181" y="148"/>
                      <a:pt x="181" y="148"/>
                    </a:cubicBezTo>
                    <a:cubicBezTo>
                      <a:pt x="181" y="116"/>
                      <a:pt x="181" y="75"/>
                      <a:pt x="137" y="75"/>
                    </a:cubicBezTo>
                    <a:cubicBezTo>
                      <a:pt x="92" y="75"/>
                      <a:pt x="86" y="110"/>
                      <a:pt x="86" y="146"/>
                    </a:cubicBezTo>
                    <a:cubicBezTo>
                      <a:pt x="86" y="282"/>
                      <a:pt x="86" y="282"/>
                      <a:pt x="86" y="282"/>
                    </a:cubicBezTo>
                    <a:cubicBezTo>
                      <a:pt x="0" y="282"/>
                      <a:pt x="0" y="282"/>
                      <a:pt x="0" y="282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1"/>
              <p:cNvSpPr>
                <a:spLocks noEditPoints="1"/>
              </p:cNvSpPr>
              <p:nvPr userDrawn="1"/>
            </p:nvSpPr>
            <p:spPr bwMode="auto">
              <a:xfrm>
                <a:off x="2521139" y="2881414"/>
                <a:ext cx="512020" cy="524993"/>
              </a:xfrm>
              <a:custGeom>
                <a:avLst/>
                <a:gdLst>
                  <a:gd name="T0" fmla="*/ 199 w 284"/>
                  <a:gd name="T1" fmla="*/ 114 h 291"/>
                  <a:gd name="T2" fmla="*/ 146 w 284"/>
                  <a:gd name="T3" fmla="*/ 62 h 291"/>
                  <a:gd name="T4" fmla="*/ 86 w 284"/>
                  <a:gd name="T5" fmla="*/ 114 h 291"/>
                  <a:gd name="T6" fmla="*/ 199 w 284"/>
                  <a:gd name="T7" fmla="*/ 114 h 291"/>
                  <a:gd name="T8" fmla="*/ 271 w 284"/>
                  <a:gd name="T9" fmla="*/ 236 h 291"/>
                  <a:gd name="T10" fmla="*/ 154 w 284"/>
                  <a:gd name="T11" fmla="*/ 291 h 291"/>
                  <a:gd name="T12" fmla="*/ 0 w 284"/>
                  <a:gd name="T13" fmla="*/ 146 h 291"/>
                  <a:gd name="T14" fmla="*/ 154 w 284"/>
                  <a:gd name="T15" fmla="*/ 0 h 291"/>
                  <a:gd name="T16" fmla="*/ 284 w 284"/>
                  <a:gd name="T17" fmla="*/ 146 h 291"/>
                  <a:gd name="T18" fmla="*/ 284 w 284"/>
                  <a:gd name="T19" fmla="*/ 172 h 291"/>
                  <a:gd name="T20" fmla="*/ 86 w 284"/>
                  <a:gd name="T21" fmla="*/ 172 h 291"/>
                  <a:gd name="T22" fmla="*/ 150 w 284"/>
                  <a:gd name="T23" fmla="*/ 226 h 291"/>
                  <a:gd name="T24" fmla="*/ 211 w 284"/>
                  <a:gd name="T25" fmla="*/ 192 h 291"/>
                  <a:gd name="T26" fmla="*/ 271 w 284"/>
                  <a:gd name="T27" fmla="*/ 23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291">
                    <a:moveTo>
                      <a:pt x="199" y="114"/>
                    </a:moveTo>
                    <a:cubicBezTo>
                      <a:pt x="199" y="86"/>
                      <a:pt x="177" y="62"/>
                      <a:pt x="146" y="62"/>
                    </a:cubicBezTo>
                    <a:cubicBezTo>
                      <a:pt x="109" y="62"/>
                      <a:pt x="88" y="88"/>
                      <a:pt x="86" y="114"/>
                    </a:cubicBezTo>
                    <a:lnTo>
                      <a:pt x="199" y="114"/>
                    </a:lnTo>
                    <a:close/>
                    <a:moveTo>
                      <a:pt x="271" y="236"/>
                    </a:moveTo>
                    <a:cubicBezTo>
                      <a:pt x="243" y="271"/>
                      <a:pt x="199" y="291"/>
                      <a:pt x="154" y="291"/>
                    </a:cubicBezTo>
                    <a:cubicBezTo>
                      <a:pt x="69" y="291"/>
                      <a:pt x="0" y="234"/>
                      <a:pt x="0" y="146"/>
                    </a:cubicBezTo>
                    <a:cubicBezTo>
                      <a:pt x="0" y="57"/>
                      <a:pt x="69" y="0"/>
                      <a:pt x="154" y="0"/>
                    </a:cubicBezTo>
                    <a:cubicBezTo>
                      <a:pt x="234" y="0"/>
                      <a:pt x="284" y="57"/>
                      <a:pt x="284" y="146"/>
                    </a:cubicBezTo>
                    <a:cubicBezTo>
                      <a:pt x="284" y="172"/>
                      <a:pt x="284" y="172"/>
                      <a:pt x="284" y="172"/>
                    </a:cubicBezTo>
                    <a:cubicBezTo>
                      <a:pt x="86" y="172"/>
                      <a:pt x="86" y="172"/>
                      <a:pt x="86" y="172"/>
                    </a:cubicBezTo>
                    <a:cubicBezTo>
                      <a:pt x="93" y="205"/>
                      <a:pt x="117" y="226"/>
                      <a:pt x="150" y="226"/>
                    </a:cubicBezTo>
                    <a:cubicBezTo>
                      <a:pt x="178" y="226"/>
                      <a:pt x="197" y="212"/>
                      <a:pt x="211" y="192"/>
                    </a:cubicBezTo>
                    <a:lnTo>
                      <a:pt x="271" y="2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2"/>
              <p:cNvSpPr>
                <a:spLocks noEditPoints="1"/>
              </p:cNvSpPr>
              <p:nvPr userDrawn="1"/>
            </p:nvSpPr>
            <p:spPr bwMode="auto">
              <a:xfrm>
                <a:off x="3076654" y="2661649"/>
                <a:ext cx="542543" cy="742468"/>
              </a:xfrm>
              <a:custGeom>
                <a:avLst/>
                <a:gdLst>
                  <a:gd name="T0" fmla="*/ 154 w 301"/>
                  <a:gd name="T1" fmla="*/ 197 h 412"/>
                  <a:gd name="T2" fmla="*/ 86 w 301"/>
                  <a:gd name="T3" fmla="*/ 267 h 412"/>
                  <a:gd name="T4" fmla="*/ 154 w 301"/>
                  <a:gd name="T5" fmla="*/ 337 h 412"/>
                  <a:gd name="T6" fmla="*/ 222 w 301"/>
                  <a:gd name="T7" fmla="*/ 267 h 412"/>
                  <a:gd name="T8" fmla="*/ 154 w 301"/>
                  <a:gd name="T9" fmla="*/ 197 h 412"/>
                  <a:gd name="T10" fmla="*/ 301 w 301"/>
                  <a:gd name="T11" fmla="*/ 406 h 412"/>
                  <a:gd name="T12" fmla="*/ 222 w 301"/>
                  <a:gd name="T13" fmla="*/ 406 h 412"/>
                  <a:gd name="T14" fmla="*/ 222 w 301"/>
                  <a:gd name="T15" fmla="*/ 369 h 412"/>
                  <a:gd name="T16" fmla="*/ 221 w 301"/>
                  <a:gd name="T17" fmla="*/ 369 h 412"/>
                  <a:gd name="T18" fmla="*/ 136 w 301"/>
                  <a:gd name="T19" fmla="*/ 412 h 412"/>
                  <a:gd name="T20" fmla="*/ 0 w 301"/>
                  <a:gd name="T21" fmla="*/ 270 h 412"/>
                  <a:gd name="T22" fmla="*/ 126 w 301"/>
                  <a:gd name="T23" fmla="*/ 122 h 412"/>
                  <a:gd name="T24" fmla="*/ 214 w 301"/>
                  <a:gd name="T25" fmla="*/ 159 h 412"/>
                  <a:gd name="T26" fmla="*/ 215 w 301"/>
                  <a:gd name="T27" fmla="*/ 159 h 412"/>
                  <a:gd name="T28" fmla="*/ 215 w 301"/>
                  <a:gd name="T29" fmla="*/ 0 h 412"/>
                  <a:gd name="T30" fmla="*/ 301 w 301"/>
                  <a:gd name="T31" fmla="*/ 0 h 412"/>
                  <a:gd name="T32" fmla="*/ 301 w 301"/>
                  <a:gd name="T33" fmla="*/ 406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1" h="412">
                    <a:moveTo>
                      <a:pt x="154" y="197"/>
                    </a:moveTo>
                    <a:cubicBezTo>
                      <a:pt x="111" y="197"/>
                      <a:pt x="86" y="226"/>
                      <a:pt x="86" y="267"/>
                    </a:cubicBezTo>
                    <a:cubicBezTo>
                      <a:pt x="86" y="309"/>
                      <a:pt x="111" y="337"/>
                      <a:pt x="154" y="337"/>
                    </a:cubicBezTo>
                    <a:cubicBezTo>
                      <a:pt x="197" y="337"/>
                      <a:pt x="222" y="309"/>
                      <a:pt x="222" y="267"/>
                    </a:cubicBezTo>
                    <a:cubicBezTo>
                      <a:pt x="222" y="226"/>
                      <a:pt x="197" y="197"/>
                      <a:pt x="154" y="197"/>
                    </a:cubicBezTo>
                    <a:moveTo>
                      <a:pt x="301" y="406"/>
                    </a:moveTo>
                    <a:cubicBezTo>
                      <a:pt x="222" y="406"/>
                      <a:pt x="222" y="406"/>
                      <a:pt x="222" y="406"/>
                    </a:cubicBezTo>
                    <a:cubicBezTo>
                      <a:pt x="222" y="369"/>
                      <a:pt x="222" y="369"/>
                      <a:pt x="222" y="369"/>
                    </a:cubicBezTo>
                    <a:cubicBezTo>
                      <a:pt x="221" y="369"/>
                      <a:pt x="221" y="369"/>
                      <a:pt x="221" y="369"/>
                    </a:cubicBezTo>
                    <a:cubicBezTo>
                      <a:pt x="208" y="389"/>
                      <a:pt x="175" y="412"/>
                      <a:pt x="136" y="412"/>
                    </a:cubicBezTo>
                    <a:cubicBezTo>
                      <a:pt x="54" y="412"/>
                      <a:pt x="0" y="353"/>
                      <a:pt x="0" y="270"/>
                    </a:cubicBezTo>
                    <a:cubicBezTo>
                      <a:pt x="0" y="193"/>
                      <a:pt x="48" y="122"/>
                      <a:pt x="126" y="122"/>
                    </a:cubicBezTo>
                    <a:cubicBezTo>
                      <a:pt x="162" y="122"/>
                      <a:pt x="195" y="132"/>
                      <a:pt x="214" y="159"/>
                    </a:cubicBezTo>
                    <a:cubicBezTo>
                      <a:pt x="215" y="159"/>
                      <a:pt x="215" y="159"/>
                      <a:pt x="215" y="159"/>
                    </a:cubicBezTo>
                    <a:cubicBezTo>
                      <a:pt x="215" y="0"/>
                      <a:pt x="215" y="0"/>
                      <a:pt x="215" y="0"/>
                    </a:cubicBezTo>
                    <a:cubicBezTo>
                      <a:pt x="301" y="0"/>
                      <a:pt x="301" y="0"/>
                      <a:pt x="301" y="0"/>
                    </a:cubicBezTo>
                    <a:lnTo>
                      <a:pt x="301" y="4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3"/>
              <p:cNvSpPr>
                <a:spLocks/>
              </p:cNvSpPr>
              <p:nvPr userDrawn="1"/>
            </p:nvSpPr>
            <p:spPr bwMode="auto">
              <a:xfrm>
                <a:off x="3772574" y="2508272"/>
                <a:ext cx="1037776" cy="1038540"/>
              </a:xfrm>
              <a:custGeom>
                <a:avLst/>
                <a:gdLst>
                  <a:gd name="T0" fmla="*/ 534 w 576"/>
                  <a:gd name="T1" fmla="*/ 0 h 576"/>
                  <a:gd name="T2" fmla="*/ 43 w 576"/>
                  <a:gd name="T3" fmla="*/ 0 h 576"/>
                  <a:gd name="T4" fmla="*/ 0 w 576"/>
                  <a:gd name="T5" fmla="*/ 42 h 576"/>
                  <a:gd name="T6" fmla="*/ 0 w 576"/>
                  <a:gd name="T7" fmla="*/ 534 h 576"/>
                  <a:gd name="T8" fmla="*/ 43 w 576"/>
                  <a:gd name="T9" fmla="*/ 576 h 576"/>
                  <a:gd name="T10" fmla="*/ 534 w 576"/>
                  <a:gd name="T11" fmla="*/ 576 h 576"/>
                  <a:gd name="T12" fmla="*/ 576 w 576"/>
                  <a:gd name="T13" fmla="*/ 534 h 576"/>
                  <a:gd name="T14" fmla="*/ 576 w 576"/>
                  <a:gd name="T15" fmla="*/ 42 h 576"/>
                  <a:gd name="T16" fmla="*/ 534 w 576"/>
                  <a:gd name="T1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576">
                    <a:moveTo>
                      <a:pt x="534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2"/>
                    </a:cubicBezTo>
                    <a:cubicBezTo>
                      <a:pt x="0" y="534"/>
                      <a:pt x="0" y="534"/>
                      <a:pt x="0" y="534"/>
                    </a:cubicBezTo>
                    <a:cubicBezTo>
                      <a:pt x="0" y="557"/>
                      <a:pt x="19" y="576"/>
                      <a:pt x="43" y="576"/>
                    </a:cubicBezTo>
                    <a:cubicBezTo>
                      <a:pt x="534" y="576"/>
                      <a:pt x="534" y="576"/>
                      <a:pt x="534" y="576"/>
                    </a:cubicBezTo>
                    <a:cubicBezTo>
                      <a:pt x="557" y="576"/>
                      <a:pt x="576" y="557"/>
                      <a:pt x="576" y="534"/>
                    </a:cubicBezTo>
                    <a:cubicBezTo>
                      <a:pt x="576" y="42"/>
                      <a:pt x="576" y="42"/>
                      <a:pt x="576" y="42"/>
                    </a:cubicBezTo>
                    <a:cubicBezTo>
                      <a:pt x="576" y="19"/>
                      <a:pt x="557" y="0"/>
                      <a:pt x="534" y="0"/>
                    </a:cubicBezTo>
                    <a:close/>
                  </a:path>
                </a:pathLst>
              </a:custGeom>
              <a:solidFill>
                <a:srgbClr val="0077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4"/>
              <p:cNvSpPr>
                <a:spLocks noEditPoints="1"/>
              </p:cNvSpPr>
              <p:nvPr userDrawn="1"/>
            </p:nvSpPr>
            <p:spPr bwMode="auto">
              <a:xfrm>
                <a:off x="3914506" y="2650966"/>
                <a:ext cx="178558" cy="742468"/>
              </a:xfrm>
              <a:custGeom>
                <a:avLst/>
                <a:gdLst>
                  <a:gd name="T0" fmla="*/ 7 w 99"/>
                  <a:gd name="T1" fmla="*/ 137 h 412"/>
                  <a:gd name="T2" fmla="*/ 92 w 99"/>
                  <a:gd name="T3" fmla="*/ 137 h 412"/>
                  <a:gd name="T4" fmla="*/ 92 w 99"/>
                  <a:gd name="T5" fmla="*/ 412 h 412"/>
                  <a:gd name="T6" fmla="*/ 7 w 99"/>
                  <a:gd name="T7" fmla="*/ 412 h 412"/>
                  <a:gd name="T8" fmla="*/ 7 w 99"/>
                  <a:gd name="T9" fmla="*/ 137 h 412"/>
                  <a:gd name="T10" fmla="*/ 49 w 99"/>
                  <a:gd name="T11" fmla="*/ 0 h 412"/>
                  <a:gd name="T12" fmla="*/ 99 w 99"/>
                  <a:gd name="T13" fmla="*/ 50 h 412"/>
                  <a:gd name="T14" fmla="*/ 49 w 99"/>
                  <a:gd name="T15" fmla="*/ 99 h 412"/>
                  <a:gd name="T16" fmla="*/ 0 w 99"/>
                  <a:gd name="T17" fmla="*/ 50 h 412"/>
                  <a:gd name="T18" fmla="*/ 49 w 99"/>
                  <a:gd name="T19" fmla="*/ 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412">
                    <a:moveTo>
                      <a:pt x="7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92" y="412"/>
                      <a:pt x="92" y="412"/>
                      <a:pt x="92" y="412"/>
                    </a:cubicBezTo>
                    <a:cubicBezTo>
                      <a:pt x="7" y="412"/>
                      <a:pt x="7" y="412"/>
                      <a:pt x="7" y="412"/>
                    </a:cubicBezTo>
                    <a:lnTo>
                      <a:pt x="7" y="137"/>
                    </a:lnTo>
                    <a:close/>
                    <a:moveTo>
                      <a:pt x="49" y="0"/>
                    </a:moveTo>
                    <a:cubicBezTo>
                      <a:pt x="77" y="0"/>
                      <a:pt x="99" y="23"/>
                      <a:pt x="99" y="50"/>
                    </a:cubicBezTo>
                    <a:cubicBezTo>
                      <a:pt x="99" y="77"/>
                      <a:pt x="77" y="99"/>
                      <a:pt x="49" y="99"/>
                    </a:cubicBezTo>
                    <a:cubicBezTo>
                      <a:pt x="22" y="99"/>
                      <a:pt x="0" y="77"/>
                      <a:pt x="0" y="50"/>
                    </a:cubicBezTo>
                    <a:cubicBezTo>
                      <a:pt x="0" y="23"/>
                      <a:pt x="22" y="0"/>
                      <a:pt x="4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5"/>
              <p:cNvSpPr>
                <a:spLocks/>
              </p:cNvSpPr>
              <p:nvPr userDrawn="1"/>
            </p:nvSpPr>
            <p:spPr bwMode="auto">
              <a:xfrm>
                <a:off x="4177765" y="2885229"/>
                <a:ext cx="479971" cy="508205"/>
              </a:xfrm>
              <a:custGeom>
                <a:avLst/>
                <a:gdLst>
                  <a:gd name="T0" fmla="*/ 0 w 266"/>
                  <a:gd name="T1" fmla="*/ 7 h 282"/>
                  <a:gd name="T2" fmla="*/ 82 w 266"/>
                  <a:gd name="T3" fmla="*/ 7 h 282"/>
                  <a:gd name="T4" fmla="*/ 82 w 266"/>
                  <a:gd name="T5" fmla="*/ 45 h 282"/>
                  <a:gd name="T6" fmla="*/ 83 w 266"/>
                  <a:gd name="T7" fmla="*/ 45 h 282"/>
                  <a:gd name="T8" fmla="*/ 163 w 266"/>
                  <a:gd name="T9" fmla="*/ 0 h 282"/>
                  <a:gd name="T10" fmla="*/ 266 w 266"/>
                  <a:gd name="T11" fmla="*/ 131 h 282"/>
                  <a:gd name="T12" fmla="*/ 266 w 266"/>
                  <a:gd name="T13" fmla="*/ 282 h 282"/>
                  <a:gd name="T14" fmla="*/ 181 w 266"/>
                  <a:gd name="T15" fmla="*/ 282 h 282"/>
                  <a:gd name="T16" fmla="*/ 181 w 266"/>
                  <a:gd name="T17" fmla="*/ 148 h 282"/>
                  <a:gd name="T18" fmla="*/ 136 w 266"/>
                  <a:gd name="T19" fmla="*/ 75 h 282"/>
                  <a:gd name="T20" fmla="*/ 85 w 266"/>
                  <a:gd name="T21" fmla="*/ 146 h 282"/>
                  <a:gd name="T22" fmla="*/ 85 w 266"/>
                  <a:gd name="T23" fmla="*/ 282 h 282"/>
                  <a:gd name="T24" fmla="*/ 0 w 266"/>
                  <a:gd name="T25" fmla="*/ 282 h 282"/>
                  <a:gd name="T26" fmla="*/ 0 w 266"/>
                  <a:gd name="T27" fmla="*/ 7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6" h="282">
                    <a:moveTo>
                      <a:pt x="0" y="7"/>
                    </a:moveTo>
                    <a:cubicBezTo>
                      <a:pt x="82" y="7"/>
                      <a:pt x="82" y="7"/>
                      <a:pt x="82" y="7"/>
                    </a:cubicBezTo>
                    <a:cubicBezTo>
                      <a:pt x="82" y="45"/>
                      <a:pt x="82" y="45"/>
                      <a:pt x="82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94" y="23"/>
                      <a:pt x="122" y="0"/>
                      <a:pt x="163" y="0"/>
                    </a:cubicBezTo>
                    <a:cubicBezTo>
                      <a:pt x="250" y="0"/>
                      <a:pt x="266" y="57"/>
                      <a:pt x="266" y="131"/>
                    </a:cubicBezTo>
                    <a:cubicBezTo>
                      <a:pt x="266" y="282"/>
                      <a:pt x="266" y="282"/>
                      <a:pt x="266" y="282"/>
                    </a:cubicBezTo>
                    <a:cubicBezTo>
                      <a:pt x="181" y="282"/>
                      <a:pt x="181" y="282"/>
                      <a:pt x="181" y="282"/>
                    </a:cubicBezTo>
                    <a:cubicBezTo>
                      <a:pt x="181" y="148"/>
                      <a:pt x="181" y="148"/>
                      <a:pt x="181" y="148"/>
                    </a:cubicBezTo>
                    <a:cubicBezTo>
                      <a:pt x="181" y="116"/>
                      <a:pt x="180" y="75"/>
                      <a:pt x="136" y="75"/>
                    </a:cubicBezTo>
                    <a:cubicBezTo>
                      <a:pt x="92" y="75"/>
                      <a:pt x="85" y="110"/>
                      <a:pt x="85" y="146"/>
                    </a:cubicBezTo>
                    <a:cubicBezTo>
                      <a:pt x="85" y="282"/>
                      <a:pt x="85" y="282"/>
                      <a:pt x="85" y="282"/>
                    </a:cubicBezTo>
                    <a:cubicBezTo>
                      <a:pt x="0" y="282"/>
                      <a:pt x="0" y="282"/>
                      <a:pt x="0" y="282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9" name="Group 28"/>
              <p:cNvGrpSpPr/>
              <p:nvPr userDrawn="1"/>
            </p:nvGrpSpPr>
            <p:grpSpPr>
              <a:xfrm>
                <a:off x="4835532" y="3347543"/>
                <a:ext cx="86865" cy="45750"/>
                <a:chOff x="4835532" y="3367599"/>
                <a:chExt cx="57993" cy="30544"/>
              </a:xfrm>
            </p:grpSpPr>
            <p:sp>
              <p:nvSpPr>
                <p:cNvPr id="30" name="Freeform 16"/>
                <p:cNvSpPr>
                  <a:spLocks/>
                </p:cNvSpPr>
                <p:nvPr userDrawn="1"/>
              </p:nvSpPr>
              <p:spPr bwMode="auto">
                <a:xfrm>
                  <a:off x="4835532" y="3367620"/>
                  <a:ext cx="22129" cy="30523"/>
                </a:xfrm>
                <a:custGeom>
                  <a:avLst/>
                  <a:gdLst>
                    <a:gd name="T0" fmla="*/ 0 w 29"/>
                    <a:gd name="T1" fmla="*/ 5 h 40"/>
                    <a:gd name="T2" fmla="*/ 12 w 29"/>
                    <a:gd name="T3" fmla="*/ 5 h 40"/>
                    <a:gd name="T4" fmla="*/ 12 w 29"/>
                    <a:gd name="T5" fmla="*/ 40 h 40"/>
                    <a:gd name="T6" fmla="*/ 17 w 29"/>
                    <a:gd name="T7" fmla="*/ 40 h 40"/>
                    <a:gd name="T8" fmla="*/ 17 w 29"/>
                    <a:gd name="T9" fmla="*/ 5 h 40"/>
                    <a:gd name="T10" fmla="*/ 29 w 29"/>
                    <a:gd name="T11" fmla="*/ 5 h 40"/>
                    <a:gd name="T12" fmla="*/ 29 w 29"/>
                    <a:gd name="T13" fmla="*/ 0 h 40"/>
                    <a:gd name="T14" fmla="*/ 0 w 29"/>
                    <a:gd name="T15" fmla="*/ 0 h 40"/>
                    <a:gd name="T16" fmla="*/ 0 w 29"/>
                    <a:gd name="T17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40">
                      <a:moveTo>
                        <a:pt x="0" y="5"/>
                      </a:moveTo>
                      <a:lnTo>
                        <a:pt x="12" y="5"/>
                      </a:lnTo>
                      <a:lnTo>
                        <a:pt x="12" y="40"/>
                      </a:lnTo>
                      <a:lnTo>
                        <a:pt x="17" y="40"/>
                      </a:lnTo>
                      <a:lnTo>
                        <a:pt x="17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17"/>
                <p:cNvSpPr>
                  <a:spLocks/>
                </p:cNvSpPr>
                <p:nvPr userDrawn="1"/>
              </p:nvSpPr>
              <p:spPr bwMode="auto">
                <a:xfrm>
                  <a:off x="4863002" y="3367599"/>
                  <a:ext cx="30523" cy="30523"/>
                </a:xfrm>
                <a:custGeom>
                  <a:avLst/>
                  <a:gdLst>
                    <a:gd name="T0" fmla="*/ 31 w 40"/>
                    <a:gd name="T1" fmla="*/ 0 h 40"/>
                    <a:gd name="T2" fmla="*/ 19 w 40"/>
                    <a:gd name="T3" fmla="*/ 28 h 40"/>
                    <a:gd name="T4" fmla="*/ 9 w 40"/>
                    <a:gd name="T5" fmla="*/ 0 h 40"/>
                    <a:gd name="T6" fmla="*/ 0 w 40"/>
                    <a:gd name="T7" fmla="*/ 0 h 40"/>
                    <a:gd name="T8" fmla="*/ 0 w 40"/>
                    <a:gd name="T9" fmla="*/ 40 h 40"/>
                    <a:gd name="T10" fmla="*/ 5 w 40"/>
                    <a:gd name="T11" fmla="*/ 40 h 40"/>
                    <a:gd name="T12" fmla="*/ 5 w 40"/>
                    <a:gd name="T13" fmla="*/ 9 h 40"/>
                    <a:gd name="T14" fmla="*/ 19 w 40"/>
                    <a:gd name="T15" fmla="*/ 40 h 40"/>
                    <a:gd name="T16" fmla="*/ 21 w 40"/>
                    <a:gd name="T17" fmla="*/ 40 h 40"/>
                    <a:gd name="T18" fmla="*/ 33 w 40"/>
                    <a:gd name="T19" fmla="*/ 9 h 40"/>
                    <a:gd name="T20" fmla="*/ 33 w 40"/>
                    <a:gd name="T21" fmla="*/ 40 h 40"/>
                    <a:gd name="T22" fmla="*/ 40 w 40"/>
                    <a:gd name="T23" fmla="*/ 40 h 40"/>
                    <a:gd name="T24" fmla="*/ 40 w 40"/>
                    <a:gd name="T25" fmla="*/ 0 h 40"/>
                    <a:gd name="T26" fmla="*/ 31 w 40"/>
                    <a:gd name="T2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0" h="40">
                      <a:moveTo>
                        <a:pt x="31" y="0"/>
                      </a:moveTo>
                      <a:lnTo>
                        <a:pt x="19" y="28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5" y="40"/>
                      </a:lnTo>
                      <a:lnTo>
                        <a:pt x="5" y="9"/>
                      </a:lnTo>
                      <a:lnTo>
                        <a:pt x="19" y="40"/>
                      </a:lnTo>
                      <a:lnTo>
                        <a:pt x="21" y="40"/>
                      </a:lnTo>
                      <a:lnTo>
                        <a:pt x="33" y="9"/>
                      </a:lnTo>
                      <a:lnTo>
                        <a:pt x="33" y="40"/>
                      </a:lnTo>
                      <a:lnTo>
                        <a:pt x="40" y="40"/>
                      </a:lnTo>
                      <a:lnTo>
                        <a:pt x="40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2" name="Title 1"/>
          <p:cNvSpPr>
            <a:spLocks noGrp="1"/>
          </p:cNvSpPr>
          <p:nvPr>
            <p:ph type="ctrTitle"/>
          </p:nvPr>
        </p:nvSpPr>
        <p:spPr>
          <a:xfrm>
            <a:off x="696412" y="2626144"/>
            <a:ext cx="7772400" cy="899391"/>
          </a:xfrm>
        </p:spPr>
        <p:txBody>
          <a:bodyPr anchor="b" anchorCtr="0">
            <a:normAutofit/>
          </a:bodyPr>
          <a:lstStyle>
            <a:lvl1pPr>
              <a:defRPr sz="2200" b="0" i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696411" y="3530312"/>
            <a:ext cx="7772400" cy="1029653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spc="0">
                <a:solidFill>
                  <a:srgbClr val="FFFFFF">
                    <a:alpha val="70000"/>
                  </a:srgb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450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1 Speaker">
    <p:bg>
      <p:bgPr>
        <a:gradFill flip="none" rotWithShape="1">
          <a:gsLst>
            <a:gs pos="20000">
              <a:srgbClr val="172436"/>
            </a:gs>
            <a:gs pos="100000">
              <a:srgbClr val="0B70AE"/>
            </a:gs>
          </a:gsLst>
          <a:lin ang="18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n1000pxrotate.pn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 r="13529" b="17480"/>
          <a:stretch/>
        </p:blipFill>
        <p:spPr>
          <a:xfrm>
            <a:off x="5657277" y="1812131"/>
            <a:ext cx="3486729" cy="3336132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707176" y="3162425"/>
            <a:ext cx="4783715" cy="372541"/>
          </a:xfrm>
        </p:spPr>
        <p:txBody>
          <a:bodyPr tIns="0" bIns="0" anchor="b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aseline="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 marL="0" indent="0">
              <a:buNone/>
              <a:defRPr sz="14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 marL="0" indent="0">
              <a:buNone/>
              <a:defRPr sz="14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 marL="0" indent="0">
              <a:buNone/>
              <a:defRPr sz="14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71" y="3539830"/>
            <a:ext cx="4790094" cy="547198"/>
          </a:xfrm>
        </p:spPr>
        <p:txBody>
          <a:bodyPr tIns="45720" bIns="0">
            <a:normAutofit/>
          </a:bodyPr>
          <a:lstStyle>
            <a:lvl1pPr marL="0" indent="0">
              <a:buNone/>
              <a:defRPr sz="1050" baseline="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lvl="0"/>
            <a:r>
              <a:rPr lang="en-US" dirty="0" smtClean="0"/>
              <a:t>Job Title</a:t>
            </a:r>
            <a:br>
              <a:rPr lang="en-US" dirty="0" smtClean="0"/>
            </a:br>
            <a:r>
              <a:rPr lang="en-US" dirty="0" smtClean="0"/>
              <a:t>Company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730815" y="3235215"/>
            <a:ext cx="822960" cy="822960"/>
          </a:xfrm>
          <a:solidFill>
            <a:schemeClr val="bg2"/>
          </a:solidFill>
          <a:ln w="57150" cap="sq">
            <a:solidFill>
              <a:schemeClr val="bg1"/>
            </a:solidFill>
            <a:miter lim="800000"/>
          </a:ln>
        </p:spPr>
        <p:txBody>
          <a:bodyPr tIns="0" rIns="0" bIns="0"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Profile</a:t>
            </a:r>
            <a:br>
              <a:rPr lang="en-US" dirty="0" smtClean="0"/>
            </a:br>
            <a:r>
              <a:rPr lang="en-US" dirty="0" smtClean="0"/>
              <a:t>Picture</a:t>
            </a:r>
            <a:endParaRPr lang="en-US" dirty="0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701294" y="1909534"/>
            <a:ext cx="3182112" cy="785168"/>
            <a:chOff x="713425" y="2508272"/>
            <a:chExt cx="4208972" cy="1038540"/>
          </a:xfrm>
        </p:grpSpPr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713425" y="2661649"/>
              <a:ext cx="456316" cy="731785"/>
            </a:xfrm>
            <a:custGeom>
              <a:avLst/>
              <a:gdLst>
                <a:gd name="T0" fmla="*/ 0 w 598"/>
                <a:gd name="T1" fmla="*/ 0 h 959"/>
                <a:gd name="T2" fmla="*/ 210 w 598"/>
                <a:gd name="T3" fmla="*/ 0 h 959"/>
                <a:gd name="T4" fmla="*/ 210 w 598"/>
                <a:gd name="T5" fmla="*/ 765 h 959"/>
                <a:gd name="T6" fmla="*/ 598 w 598"/>
                <a:gd name="T7" fmla="*/ 765 h 959"/>
                <a:gd name="T8" fmla="*/ 598 w 598"/>
                <a:gd name="T9" fmla="*/ 959 h 959"/>
                <a:gd name="T10" fmla="*/ 0 w 598"/>
                <a:gd name="T11" fmla="*/ 959 h 959"/>
                <a:gd name="T12" fmla="*/ 0 w 598"/>
                <a:gd name="T13" fmla="*/ 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8" h="959">
                  <a:moveTo>
                    <a:pt x="0" y="0"/>
                  </a:moveTo>
                  <a:lnTo>
                    <a:pt x="210" y="0"/>
                  </a:lnTo>
                  <a:lnTo>
                    <a:pt x="210" y="765"/>
                  </a:lnTo>
                  <a:lnTo>
                    <a:pt x="598" y="765"/>
                  </a:lnTo>
                  <a:lnTo>
                    <a:pt x="598" y="959"/>
                  </a:lnTo>
                  <a:lnTo>
                    <a:pt x="0" y="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1229261" y="2650966"/>
              <a:ext cx="177795" cy="742468"/>
            </a:xfrm>
            <a:custGeom>
              <a:avLst/>
              <a:gdLst>
                <a:gd name="T0" fmla="*/ 7 w 99"/>
                <a:gd name="T1" fmla="*/ 137 h 412"/>
                <a:gd name="T2" fmla="*/ 92 w 99"/>
                <a:gd name="T3" fmla="*/ 137 h 412"/>
                <a:gd name="T4" fmla="*/ 92 w 99"/>
                <a:gd name="T5" fmla="*/ 412 h 412"/>
                <a:gd name="T6" fmla="*/ 7 w 99"/>
                <a:gd name="T7" fmla="*/ 412 h 412"/>
                <a:gd name="T8" fmla="*/ 7 w 99"/>
                <a:gd name="T9" fmla="*/ 137 h 412"/>
                <a:gd name="T10" fmla="*/ 49 w 99"/>
                <a:gd name="T11" fmla="*/ 0 h 412"/>
                <a:gd name="T12" fmla="*/ 99 w 99"/>
                <a:gd name="T13" fmla="*/ 50 h 412"/>
                <a:gd name="T14" fmla="*/ 49 w 99"/>
                <a:gd name="T15" fmla="*/ 99 h 412"/>
                <a:gd name="T16" fmla="*/ 0 w 99"/>
                <a:gd name="T17" fmla="*/ 50 h 412"/>
                <a:gd name="T18" fmla="*/ 49 w 99"/>
                <a:gd name="T19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412">
                  <a:moveTo>
                    <a:pt x="7" y="137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2" y="412"/>
                    <a:pt x="92" y="412"/>
                    <a:pt x="92" y="412"/>
                  </a:cubicBezTo>
                  <a:cubicBezTo>
                    <a:pt x="7" y="412"/>
                    <a:pt x="7" y="412"/>
                    <a:pt x="7" y="412"/>
                  </a:cubicBezTo>
                  <a:lnTo>
                    <a:pt x="7" y="137"/>
                  </a:lnTo>
                  <a:close/>
                  <a:moveTo>
                    <a:pt x="49" y="0"/>
                  </a:moveTo>
                  <a:cubicBezTo>
                    <a:pt x="77" y="0"/>
                    <a:pt x="99" y="22"/>
                    <a:pt x="99" y="50"/>
                  </a:cubicBezTo>
                  <a:cubicBezTo>
                    <a:pt x="99" y="77"/>
                    <a:pt x="77" y="99"/>
                    <a:pt x="49" y="99"/>
                  </a:cubicBezTo>
                  <a:cubicBezTo>
                    <a:pt x="22" y="99"/>
                    <a:pt x="0" y="77"/>
                    <a:pt x="0" y="50"/>
                  </a:cubicBezTo>
                  <a:cubicBezTo>
                    <a:pt x="0" y="22"/>
                    <a:pt x="22" y="0"/>
                    <a:pt x="4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auto">
            <a:xfrm>
              <a:off x="2038115" y="2661649"/>
              <a:ext cx="517362" cy="731785"/>
            </a:xfrm>
            <a:custGeom>
              <a:avLst/>
              <a:gdLst>
                <a:gd name="T0" fmla="*/ 0 w 678"/>
                <a:gd name="T1" fmla="*/ 0 h 959"/>
                <a:gd name="T2" fmla="*/ 201 w 678"/>
                <a:gd name="T3" fmla="*/ 0 h 959"/>
                <a:gd name="T4" fmla="*/ 201 w 678"/>
                <a:gd name="T5" fmla="*/ 574 h 959"/>
                <a:gd name="T6" fmla="*/ 430 w 678"/>
                <a:gd name="T7" fmla="*/ 309 h 959"/>
                <a:gd name="T8" fmla="*/ 678 w 678"/>
                <a:gd name="T9" fmla="*/ 309 h 959"/>
                <a:gd name="T10" fmla="*/ 414 w 678"/>
                <a:gd name="T11" fmla="*/ 609 h 959"/>
                <a:gd name="T12" fmla="*/ 671 w 678"/>
                <a:gd name="T13" fmla="*/ 959 h 959"/>
                <a:gd name="T14" fmla="*/ 418 w 678"/>
                <a:gd name="T15" fmla="*/ 959 h 959"/>
                <a:gd name="T16" fmla="*/ 206 w 678"/>
                <a:gd name="T17" fmla="*/ 638 h 959"/>
                <a:gd name="T18" fmla="*/ 201 w 678"/>
                <a:gd name="T19" fmla="*/ 638 h 959"/>
                <a:gd name="T20" fmla="*/ 201 w 678"/>
                <a:gd name="T21" fmla="*/ 959 h 959"/>
                <a:gd name="T22" fmla="*/ 0 w 678"/>
                <a:gd name="T23" fmla="*/ 959 h 959"/>
                <a:gd name="T24" fmla="*/ 0 w 678"/>
                <a:gd name="T25" fmla="*/ 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8" h="959">
                  <a:moveTo>
                    <a:pt x="0" y="0"/>
                  </a:moveTo>
                  <a:lnTo>
                    <a:pt x="201" y="0"/>
                  </a:lnTo>
                  <a:lnTo>
                    <a:pt x="201" y="574"/>
                  </a:lnTo>
                  <a:lnTo>
                    <a:pt x="430" y="309"/>
                  </a:lnTo>
                  <a:lnTo>
                    <a:pt x="678" y="309"/>
                  </a:lnTo>
                  <a:lnTo>
                    <a:pt x="414" y="609"/>
                  </a:lnTo>
                  <a:lnTo>
                    <a:pt x="671" y="959"/>
                  </a:lnTo>
                  <a:lnTo>
                    <a:pt x="418" y="959"/>
                  </a:lnTo>
                  <a:lnTo>
                    <a:pt x="206" y="638"/>
                  </a:lnTo>
                  <a:lnTo>
                    <a:pt x="201" y="638"/>
                  </a:lnTo>
                  <a:lnTo>
                    <a:pt x="201" y="959"/>
                  </a:lnTo>
                  <a:lnTo>
                    <a:pt x="0" y="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1479548" y="2885229"/>
              <a:ext cx="481497" cy="508205"/>
            </a:xfrm>
            <a:custGeom>
              <a:avLst/>
              <a:gdLst>
                <a:gd name="T0" fmla="*/ 0 w 267"/>
                <a:gd name="T1" fmla="*/ 7 h 282"/>
                <a:gd name="T2" fmla="*/ 82 w 267"/>
                <a:gd name="T3" fmla="*/ 7 h 282"/>
                <a:gd name="T4" fmla="*/ 82 w 267"/>
                <a:gd name="T5" fmla="*/ 44 h 282"/>
                <a:gd name="T6" fmla="*/ 83 w 267"/>
                <a:gd name="T7" fmla="*/ 44 h 282"/>
                <a:gd name="T8" fmla="*/ 164 w 267"/>
                <a:gd name="T9" fmla="*/ 0 h 282"/>
                <a:gd name="T10" fmla="*/ 267 w 267"/>
                <a:gd name="T11" fmla="*/ 131 h 282"/>
                <a:gd name="T12" fmla="*/ 267 w 267"/>
                <a:gd name="T13" fmla="*/ 282 h 282"/>
                <a:gd name="T14" fmla="*/ 181 w 267"/>
                <a:gd name="T15" fmla="*/ 282 h 282"/>
                <a:gd name="T16" fmla="*/ 181 w 267"/>
                <a:gd name="T17" fmla="*/ 148 h 282"/>
                <a:gd name="T18" fmla="*/ 137 w 267"/>
                <a:gd name="T19" fmla="*/ 75 h 282"/>
                <a:gd name="T20" fmla="*/ 86 w 267"/>
                <a:gd name="T21" fmla="*/ 146 h 282"/>
                <a:gd name="T22" fmla="*/ 86 w 267"/>
                <a:gd name="T23" fmla="*/ 282 h 282"/>
                <a:gd name="T24" fmla="*/ 0 w 267"/>
                <a:gd name="T25" fmla="*/ 282 h 282"/>
                <a:gd name="T26" fmla="*/ 0 w 267"/>
                <a:gd name="T27" fmla="*/ 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7" h="282">
                  <a:moveTo>
                    <a:pt x="0" y="7"/>
                  </a:moveTo>
                  <a:cubicBezTo>
                    <a:pt x="82" y="7"/>
                    <a:pt x="82" y="7"/>
                    <a:pt x="82" y="7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95" y="23"/>
                    <a:pt x="123" y="0"/>
                    <a:pt x="164" y="0"/>
                  </a:cubicBezTo>
                  <a:cubicBezTo>
                    <a:pt x="251" y="0"/>
                    <a:pt x="267" y="57"/>
                    <a:pt x="267" y="131"/>
                  </a:cubicBezTo>
                  <a:cubicBezTo>
                    <a:pt x="267" y="282"/>
                    <a:pt x="267" y="282"/>
                    <a:pt x="267" y="282"/>
                  </a:cubicBezTo>
                  <a:cubicBezTo>
                    <a:pt x="181" y="282"/>
                    <a:pt x="181" y="282"/>
                    <a:pt x="181" y="282"/>
                  </a:cubicBezTo>
                  <a:cubicBezTo>
                    <a:pt x="181" y="148"/>
                    <a:pt x="181" y="148"/>
                    <a:pt x="181" y="148"/>
                  </a:cubicBezTo>
                  <a:cubicBezTo>
                    <a:pt x="181" y="116"/>
                    <a:pt x="181" y="75"/>
                    <a:pt x="137" y="75"/>
                  </a:cubicBezTo>
                  <a:cubicBezTo>
                    <a:pt x="92" y="75"/>
                    <a:pt x="86" y="110"/>
                    <a:pt x="86" y="146"/>
                  </a:cubicBezTo>
                  <a:cubicBezTo>
                    <a:pt x="86" y="282"/>
                    <a:pt x="86" y="282"/>
                    <a:pt x="86" y="282"/>
                  </a:cubicBezTo>
                  <a:cubicBezTo>
                    <a:pt x="0" y="282"/>
                    <a:pt x="0" y="282"/>
                    <a:pt x="0" y="282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2521139" y="2881414"/>
              <a:ext cx="512020" cy="524993"/>
            </a:xfrm>
            <a:custGeom>
              <a:avLst/>
              <a:gdLst>
                <a:gd name="T0" fmla="*/ 199 w 284"/>
                <a:gd name="T1" fmla="*/ 114 h 291"/>
                <a:gd name="T2" fmla="*/ 146 w 284"/>
                <a:gd name="T3" fmla="*/ 62 h 291"/>
                <a:gd name="T4" fmla="*/ 86 w 284"/>
                <a:gd name="T5" fmla="*/ 114 h 291"/>
                <a:gd name="T6" fmla="*/ 199 w 284"/>
                <a:gd name="T7" fmla="*/ 114 h 291"/>
                <a:gd name="T8" fmla="*/ 271 w 284"/>
                <a:gd name="T9" fmla="*/ 236 h 291"/>
                <a:gd name="T10" fmla="*/ 154 w 284"/>
                <a:gd name="T11" fmla="*/ 291 h 291"/>
                <a:gd name="T12" fmla="*/ 0 w 284"/>
                <a:gd name="T13" fmla="*/ 146 h 291"/>
                <a:gd name="T14" fmla="*/ 154 w 284"/>
                <a:gd name="T15" fmla="*/ 0 h 291"/>
                <a:gd name="T16" fmla="*/ 284 w 284"/>
                <a:gd name="T17" fmla="*/ 146 h 291"/>
                <a:gd name="T18" fmla="*/ 284 w 284"/>
                <a:gd name="T19" fmla="*/ 172 h 291"/>
                <a:gd name="T20" fmla="*/ 86 w 284"/>
                <a:gd name="T21" fmla="*/ 172 h 291"/>
                <a:gd name="T22" fmla="*/ 150 w 284"/>
                <a:gd name="T23" fmla="*/ 226 h 291"/>
                <a:gd name="T24" fmla="*/ 211 w 284"/>
                <a:gd name="T25" fmla="*/ 192 h 291"/>
                <a:gd name="T26" fmla="*/ 271 w 284"/>
                <a:gd name="T27" fmla="*/ 23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291">
                  <a:moveTo>
                    <a:pt x="199" y="114"/>
                  </a:moveTo>
                  <a:cubicBezTo>
                    <a:pt x="199" y="86"/>
                    <a:pt x="177" y="62"/>
                    <a:pt x="146" y="62"/>
                  </a:cubicBezTo>
                  <a:cubicBezTo>
                    <a:pt x="109" y="62"/>
                    <a:pt x="88" y="88"/>
                    <a:pt x="86" y="114"/>
                  </a:cubicBezTo>
                  <a:lnTo>
                    <a:pt x="199" y="114"/>
                  </a:lnTo>
                  <a:close/>
                  <a:moveTo>
                    <a:pt x="271" y="236"/>
                  </a:moveTo>
                  <a:cubicBezTo>
                    <a:pt x="243" y="271"/>
                    <a:pt x="199" y="291"/>
                    <a:pt x="154" y="291"/>
                  </a:cubicBezTo>
                  <a:cubicBezTo>
                    <a:pt x="69" y="291"/>
                    <a:pt x="0" y="234"/>
                    <a:pt x="0" y="146"/>
                  </a:cubicBezTo>
                  <a:cubicBezTo>
                    <a:pt x="0" y="57"/>
                    <a:pt x="69" y="0"/>
                    <a:pt x="154" y="0"/>
                  </a:cubicBezTo>
                  <a:cubicBezTo>
                    <a:pt x="234" y="0"/>
                    <a:pt x="284" y="57"/>
                    <a:pt x="284" y="146"/>
                  </a:cubicBezTo>
                  <a:cubicBezTo>
                    <a:pt x="284" y="172"/>
                    <a:pt x="284" y="172"/>
                    <a:pt x="284" y="172"/>
                  </a:cubicBezTo>
                  <a:cubicBezTo>
                    <a:pt x="86" y="172"/>
                    <a:pt x="86" y="172"/>
                    <a:pt x="86" y="172"/>
                  </a:cubicBezTo>
                  <a:cubicBezTo>
                    <a:pt x="93" y="205"/>
                    <a:pt x="117" y="226"/>
                    <a:pt x="150" y="226"/>
                  </a:cubicBezTo>
                  <a:cubicBezTo>
                    <a:pt x="178" y="226"/>
                    <a:pt x="197" y="212"/>
                    <a:pt x="211" y="192"/>
                  </a:cubicBezTo>
                  <a:lnTo>
                    <a:pt x="271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/>
            <p:cNvSpPr>
              <a:spLocks noEditPoints="1"/>
            </p:cNvSpPr>
            <p:nvPr userDrawn="1"/>
          </p:nvSpPr>
          <p:spPr bwMode="auto">
            <a:xfrm>
              <a:off x="3076654" y="2661649"/>
              <a:ext cx="542543" cy="742468"/>
            </a:xfrm>
            <a:custGeom>
              <a:avLst/>
              <a:gdLst>
                <a:gd name="T0" fmla="*/ 154 w 301"/>
                <a:gd name="T1" fmla="*/ 197 h 412"/>
                <a:gd name="T2" fmla="*/ 86 w 301"/>
                <a:gd name="T3" fmla="*/ 267 h 412"/>
                <a:gd name="T4" fmla="*/ 154 w 301"/>
                <a:gd name="T5" fmla="*/ 337 h 412"/>
                <a:gd name="T6" fmla="*/ 222 w 301"/>
                <a:gd name="T7" fmla="*/ 267 h 412"/>
                <a:gd name="T8" fmla="*/ 154 w 301"/>
                <a:gd name="T9" fmla="*/ 197 h 412"/>
                <a:gd name="T10" fmla="*/ 301 w 301"/>
                <a:gd name="T11" fmla="*/ 406 h 412"/>
                <a:gd name="T12" fmla="*/ 222 w 301"/>
                <a:gd name="T13" fmla="*/ 406 h 412"/>
                <a:gd name="T14" fmla="*/ 222 w 301"/>
                <a:gd name="T15" fmla="*/ 369 h 412"/>
                <a:gd name="T16" fmla="*/ 221 w 301"/>
                <a:gd name="T17" fmla="*/ 369 h 412"/>
                <a:gd name="T18" fmla="*/ 136 w 301"/>
                <a:gd name="T19" fmla="*/ 412 h 412"/>
                <a:gd name="T20" fmla="*/ 0 w 301"/>
                <a:gd name="T21" fmla="*/ 270 h 412"/>
                <a:gd name="T22" fmla="*/ 126 w 301"/>
                <a:gd name="T23" fmla="*/ 122 h 412"/>
                <a:gd name="T24" fmla="*/ 214 w 301"/>
                <a:gd name="T25" fmla="*/ 159 h 412"/>
                <a:gd name="T26" fmla="*/ 215 w 301"/>
                <a:gd name="T27" fmla="*/ 159 h 412"/>
                <a:gd name="T28" fmla="*/ 215 w 301"/>
                <a:gd name="T29" fmla="*/ 0 h 412"/>
                <a:gd name="T30" fmla="*/ 301 w 301"/>
                <a:gd name="T31" fmla="*/ 0 h 412"/>
                <a:gd name="T32" fmla="*/ 301 w 301"/>
                <a:gd name="T33" fmla="*/ 40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412">
                  <a:moveTo>
                    <a:pt x="154" y="197"/>
                  </a:moveTo>
                  <a:cubicBezTo>
                    <a:pt x="111" y="197"/>
                    <a:pt x="86" y="226"/>
                    <a:pt x="86" y="267"/>
                  </a:cubicBezTo>
                  <a:cubicBezTo>
                    <a:pt x="86" y="309"/>
                    <a:pt x="111" y="337"/>
                    <a:pt x="154" y="337"/>
                  </a:cubicBezTo>
                  <a:cubicBezTo>
                    <a:pt x="197" y="337"/>
                    <a:pt x="222" y="309"/>
                    <a:pt x="222" y="267"/>
                  </a:cubicBezTo>
                  <a:cubicBezTo>
                    <a:pt x="222" y="226"/>
                    <a:pt x="197" y="197"/>
                    <a:pt x="154" y="197"/>
                  </a:cubicBezTo>
                  <a:moveTo>
                    <a:pt x="301" y="406"/>
                  </a:moveTo>
                  <a:cubicBezTo>
                    <a:pt x="222" y="406"/>
                    <a:pt x="222" y="406"/>
                    <a:pt x="222" y="406"/>
                  </a:cubicBezTo>
                  <a:cubicBezTo>
                    <a:pt x="222" y="369"/>
                    <a:pt x="222" y="369"/>
                    <a:pt x="222" y="369"/>
                  </a:cubicBezTo>
                  <a:cubicBezTo>
                    <a:pt x="221" y="369"/>
                    <a:pt x="221" y="369"/>
                    <a:pt x="221" y="369"/>
                  </a:cubicBezTo>
                  <a:cubicBezTo>
                    <a:pt x="208" y="389"/>
                    <a:pt x="175" y="412"/>
                    <a:pt x="136" y="412"/>
                  </a:cubicBezTo>
                  <a:cubicBezTo>
                    <a:pt x="54" y="412"/>
                    <a:pt x="0" y="353"/>
                    <a:pt x="0" y="270"/>
                  </a:cubicBezTo>
                  <a:cubicBezTo>
                    <a:pt x="0" y="193"/>
                    <a:pt x="48" y="122"/>
                    <a:pt x="126" y="122"/>
                  </a:cubicBezTo>
                  <a:cubicBezTo>
                    <a:pt x="162" y="122"/>
                    <a:pt x="195" y="132"/>
                    <a:pt x="214" y="159"/>
                  </a:cubicBezTo>
                  <a:cubicBezTo>
                    <a:pt x="215" y="159"/>
                    <a:pt x="215" y="159"/>
                    <a:pt x="215" y="159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301" y="4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/>
            <p:cNvSpPr>
              <a:spLocks/>
            </p:cNvSpPr>
            <p:nvPr userDrawn="1"/>
          </p:nvSpPr>
          <p:spPr bwMode="auto">
            <a:xfrm>
              <a:off x="3772574" y="2508272"/>
              <a:ext cx="1037776" cy="1038540"/>
            </a:xfrm>
            <a:custGeom>
              <a:avLst/>
              <a:gdLst>
                <a:gd name="T0" fmla="*/ 534 w 576"/>
                <a:gd name="T1" fmla="*/ 0 h 576"/>
                <a:gd name="T2" fmla="*/ 43 w 576"/>
                <a:gd name="T3" fmla="*/ 0 h 576"/>
                <a:gd name="T4" fmla="*/ 0 w 576"/>
                <a:gd name="T5" fmla="*/ 42 h 576"/>
                <a:gd name="T6" fmla="*/ 0 w 576"/>
                <a:gd name="T7" fmla="*/ 534 h 576"/>
                <a:gd name="T8" fmla="*/ 43 w 576"/>
                <a:gd name="T9" fmla="*/ 576 h 576"/>
                <a:gd name="T10" fmla="*/ 534 w 576"/>
                <a:gd name="T11" fmla="*/ 576 h 576"/>
                <a:gd name="T12" fmla="*/ 576 w 576"/>
                <a:gd name="T13" fmla="*/ 534 h 576"/>
                <a:gd name="T14" fmla="*/ 576 w 576"/>
                <a:gd name="T15" fmla="*/ 42 h 576"/>
                <a:gd name="T16" fmla="*/ 534 w 576"/>
                <a:gd name="T17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576">
                  <a:moveTo>
                    <a:pt x="534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534"/>
                    <a:pt x="0" y="534"/>
                    <a:pt x="0" y="534"/>
                  </a:cubicBezTo>
                  <a:cubicBezTo>
                    <a:pt x="0" y="557"/>
                    <a:pt x="19" y="576"/>
                    <a:pt x="43" y="576"/>
                  </a:cubicBezTo>
                  <a:cubicBezTo>
                    <a:pt x="534" y="576"/>
                    <a:pt x="534" y="576"/>
                    <a:pt x="534" y="576"/>
                  </a:cubicBezTo>
                  <a:cubicBezTo>
                    <a:pt x="557" y="576"/>
                    <a:pt x="576" y="557"/>
                    <a:pt x="576" y="534"/>
                  </a:cubicBezTo>
                  <a:cubicBezTo>
                    <a:pt x="576" y="42"/>
                    <a:pt x="576" y="42"/>
                    <a:pt x="576" y="42"/>
                  </a:cubicBezTo>
                  <a:cubicBezTo>
                    <a:pt x="576" y="19"/>
                    <a:pt x="557" y="0"/>
                    <a:pt x="534" y="0"/>
                  </a:cubicBezTo>
                  <a:close/>
                </a:path>
              </a:pathLst>
            </a:custGeom>
            <a:solidFill>
              <a:srgbClr val="007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 noEditPoints="1"/>
            </p:cNvSpPr>
            <p:nvPr userDrawn="1"/>
          </p:nvSpPr>
          <p:spPr bwMode="auto">
            <a:xfrm>
              <a:off x="3914506" y="2650966"/>
              <a:ext cx="178558" cy="742468"/>
            </a:xfrm>
            <a:custGeom>
              <a:avLst/>
              <a:gdLst>
                <a:gd name="T0" fmla="*/ 7 w 99"/>
                <a:gd name="T1" fmla="*/ 137 h 412"/>
                <a:gd name="T2" fmla="*/ 92 w 99"/>
                <a:gd name="T3" fmla="*/ 137 h 412"/>
                <a:gd name="T4" fmla="*/ 92 w 99"/>
                <a:gd name="T5" fmla="*/ 412 h 412"/>
                <a:gd name="T6" fmla="*/ 7 w 99"/>
                <a:gd name="T7" fmla="*/ 412 h 412"/>
                <a:gd name="T8" fmla="*/ 7 w 99"/>
                <a:gd name="T9" fmla="*/ 137 h 412"/>
                <a:gd name="T10" fmla="*/ 49 w 99"/>
                <a:gd name="T11" fmla="*/ 0 h 412"/>
                <a:gd name="T12" fmla="*/ 99 w 99"/>
                <a:gd name="T13" fmla="*/ 50 h 412"/>
                <a:gd name="T14" fmla="*/ 49 w 99"/>
                <a:gd name="T15" fmla="*/ 99 h 412"/>
                <a:gd name="T16" fmla="*/ 0 w 99"/>
                <a:gd name="T17" fmla="*/ 50 h 412"/>
                <a:gd name="T18" fmla="*/ 49 w 99"/>
                <a:gd name="T19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412">
                  <a:moveTo>
                    <a:pt x="7" y="137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2" y="412"/>
                    <a:pt x="92" y="412"/>
                    <a:pt x="92" y="412"/>
                  </a:cubicBezTo>
                  <a:cubicBezTo>
                    <a:pt x="7" y="412"/>
                    <a:pt x="7" y="412"/>
                    <a:pt x="7" y="412"/>
                  </a:cubicBezTo>
                  <a:lnTo>
                    <a:pt x="7" y="137"/>
                  </a:lnTo>
                  <a:close/>
                  <a:moveTo>
                    <a:pt x="49" y="0"/>
                  </a:moveTo>
                  <a:cubicBezTo>
                    <a:pt x="77" y="0"/>
                    <a:pt x="99" y="23"/>
                    <a:pt x="99" y="50"/>
                  </a:cubicBezTo>
                  <a:cubicBezTo>
                    <a:pt x="99" y="77"/>
                    <a:pt x="77" y="99"/>
                    <a:pt x="49" y="99"/>
                  </a:cubicBezTo>
                  <a:cubicBezTo>
                    <a:pt x="22" y="99"/>
                    <a:pt x="0" y="77"/>
                    <a:pt x="0" y="50"/>
                  </a:cubicBezTo>
                  <a:cubicBezTo>
                    <a:pt x="0" y="23"/>
                    <a:pt x="22" y="0"/>
                    <a:pt x="4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4177765" y="2885229"/>
              <a:ext cx="479971" cy="508205"/>
            </a:xfrm>
            <a:custGeom>
              <a:avLst/>
              <a:gdLst>
                <a:gd name="T0" fmla="*/ 0 w 266"/>
                <a:gd name="T1" fmla="*/ 7 h 282"/>
                <a:gd name="T2" fmla="*/ 82 w 266"/>
                <a:gd name="T3" fmla="*/ 7 h 282"/>
                <a:gd name="T4" fmla="*/ 82 w 266"/>
                <a:gd name="T5" fmla="*/ 45 h 282"/>
                <a:gd name="T6" fmla="*/ 83 w 266"/>
                <a:gd name="T7" fmla="*/ 45 h 282"/>
                <a:gd name="T8" fmla="*/ 163 w 266"/>
                <a:gd name="T9" fmla="*/ 0 h 282"/>
                <a:gd name="T10" fmla="*/ 266 w 266"/>
                <a:gd name="T11" fmla="*/ 131 h 282"/>
                <a:gd name="T12" fmla="*/ 266 w 266"/>
                <a:gd name="T13" fmla="*/ 282 h 282"/>
                <a:gd name="T14" fmla="*/ 181 w 266"/>
                <a:gd name="T15" fmla="*/ 282 h 282"/>
                <a:gd name="T16" fmla="*/ 181 w 266"/>
                <a:gd name="T17" fmla="*/ 148 h 282"/>
                <a:gd name="T18" fmla="*/ 136 w 266"/>
                <a:gd name="T19" fmla="*/ 75 h 282"/>
                <a:gd name="T20" fmla="*/ 85 w 266"/>
                <a:gd name="T21" fmla="*/ 146 h 282"/>
                <a:gd name="T22" fmla="*/ 85 w 266"/>
                <a:gd name="T23" fmla="*/ 282 h 282"/>
                <a:gd name="T24" fmla="*/ 0 w 266"/>
                <a:gd name="T25" fmla="*/ 282 h 282"/>
                <a:gd name="T26" fmla="*/ 0 w 266"/>
                <a:gd name="T27" fmla="*/ 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" h="282">
                  <a:moveTo>
                    <a:pt x="0" y="7"/>
                  </a:moveTo>
                  <a:cubicBezTo>
                    <a:pt x="82" y="7"/>
                    <a:pt x="82" y="7"/>
                    <a:pt x="82" y="7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94" y="23"/>
                    <a:pt x="122" y="0"/>
                    <a:pt x="163" y="0"/>
                  </a:cubicBezTo>
                  <a:cubicBezTo>
                    <a:pt x="250" y="0"/>
                    <a:pt x="266" y="57"/>
                    <a:pt x="266" y="131"/>
                  </a:cubicBezTo>
                  <a:cubicBezTo>
                    <a:pt x="266" y="282"/>
                    <a:pt x="266" y="282"/>
                    <a:pt x="266" y="282"/>
                  </a:cubicBezTo>
                  <a:cubicBezTo>
                    <a:pt x="181" y="282"/>
                    <a:pt x="181" y="282"/>
                    <a:pt x="181" y="282"/>
                  </a:cubicBezTo>
                  <a:cubicBezTo>
                    <a:pt x="181" y="148"/>
                    <a:pt x="181" y="148"/>
                    <a:pt x="181" y="148"/>
                  </a:cubicBezTo>
                  <a:cubicBezTo>
                    <a:pt x="181" y="116"/>
                    <a:pt x="180" y="75"/>
                    <a:pt x="136" y="75"/>
                  </a:cubicBezTo>
                  <a:cubicBezTo>
                    <a:pt x="92" y="75"/>
                    <a:pt x="85" y="110"/>
                    <a:pt x="85" y="146"/>
                  </a:cubicBezTo>
                  <a:cubicBezTo>
                    <a:pt x="85" y="282"/>
                    <a:pt x="85" y="282"/>
                    <a:pt x="85" y="282"/>
                  </a:cubicBezTo>
                  <a:cubicBezTo>
                    <a:pt x="0" y="282"/>
                    <a:pt x="0" y="282"/>
                    <a:pt x="0" y="282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4" name="Group 23"/>
            <p:cNvGrpSpPr/>
            <p:nvPr userDrawn="1"/>
          </p:nvGrpSpPr>
          <p:grpSpPr>
            <a:xfrm>
              <a:off x="4835532" y="3347543"/>
              <a:ext cx="86865" cy="45750"/>
              <a:chOff x="4835532" y="3367599"/>
              <a:chExt cx="57993" cy="30544"/>
            </a:xfrm>
          </p:grpSpPr>
          <p:sp>
            <p:nvSpPr>
              <p:cNvPr id="25" name="Freeform 16"/>
              <p:cNvSpPr>
                <a:spLocks/>
              </p:cNvSpPr>
              <p:nvPr userDrawn="1"/>
            </p:nvSpPr>
            <p:spPr bwMode="auto">
              <a:xfrm>
                <a:off x="4835532" y="3367620"/>
                <a:ext cx="22129" cy="30523"/>
              </a:xfrm>
              <a:custGeom>
                <a:avLst/>
                <a:gdLst>
                  <a:gd name="T0" fmla="*/ 0 w 29"/>
                  <a:gd name="T1" fmla="*/ 5 h 40"/>
                  <a:gd name="T2" fmla="*/ 12 w 29"/>
                  <a:gd name="T3" fmla="*/ 5 h 40"/>
                  <a:gd name="T4" fmla="*/ 12 w 29"/>
                  <a:gd name="T5" fmla="*/ 40 h 40"/>
                  <a:gd name="T6" fmla="*/ 17 w 29"/>
                  <a:gd name="T7" fmla="*/ 40 h 40"/>
                  <a:gd name="T8" fmla="*/ 17 w 29"/>
                  <a:gd name="T9" fmla="*/ 5 h 40"/>
                  <a:gd name="T10" fmla="*/ 29 w 29"/>
                  <a:gd name="T11" fmla="*/ 5 h 40"/>
                  <a:gd name="T12" fmla="*/ 29 w 29"/>
                  <a:gd name="T13" fmla="*/ 0 h 40"/>
                  <a:gd name="T14" fmla="*/ 0 w 29"/>
                  <a:gd name="T15" fmla="*/ 0 h 40"/>
                  <a:gd name="T16" fmla="*/ 0 w 29"/>
                  <a:gd name="T17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40">
                    <a:moveTo>
                      <a:pt x="0" y="5"/>
                    </a:moveTo>
                    <a:lnTo>
                      <a:pt x="12" y="5"/>
                    </a:lnTo>
                    <a:lnTo>
                      <a:pt x="12" y="40"/>
                    </a:lnTo>
                    <a:lnTo>
                      <a:pt x="17" y="40"/>
                    </a:lnTo>
                    <a:lnTo>
                      <a:pt x="17" y="5"/>
                    </a:lnTo>
                    <a:lnTo>
                      <a:pt x="29" y="5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7"/>
              <p:cNvSpPr>
                <a:spLocks/>
              </p:cNvSpPr>
              <p:nvPr userDrawn="1"/>
            </p:nvSpPr>
            <p:spPr bwMode="auto">
              <a:xfrm>
                <a:off x="4863002" y="3367599"/>
                <a:ext cx="30523" cy="30523"/>
              </a:xfrm>
              <a:custGeom>
                <a:avLst/>
                <a:gdLst>
                  <a:gd name="T0" fmla="*/ 31 w 40"/>
                  <a:gd name="T1" fmla="*/ 0 h 40"/>
                  <a:gd name="T2" fmla="*/ 19 w 40"/>
                  <a:gd name="T3" fmla="*/ 28 h 40"/>
                  <a:gd name="T4" fmla="*/ 9 w 40"/>
                  <a:gd name="T5" fmla="*/ 0 h 40"/>
                  <a:gd name="T6" fmla="*/ 0 w 40"/>
                  <a:gd name="T7" fmla="*/ 0 h 40"/>
                  <a:gd name="T8" fmla="*/ 0 w 40"/>
                  <a:gd name="T9" fmla="*/ 40 h 40"/>
                  <a:gd name="T10" fmla="*/ 5 w 40"/>
                  <a:gd name="T11" fmla="*/ 40 h 40"/>
                  <a:gd name="T12" fmla="*/ 5 w 40"/>
                  <a:gd name="T13" fmla="*/ 9 h 40"/>
                  <a:gd name="T14" fmla="*/ 19 w 40"/>
                  <a:gd name="T15" fmla="*/ 40 h 40"/>
                  <a:gd name="T16" fmla="*/ 21 w 40"/>
                  <a:gd name="T17" fmla="*/ 40 h 40"/>
                  <a:gd name="T18" fmla="*/ 33 w 40"/>
                  <a:gd name="T19" fmla="*/ 9 h 40"/>
                  <a:gd name="T20" fmla="*/ 33 w 40"/>
                  <a:gd name="T21" fmla="*/ 40 h 40"/>
                  <a:gd name="T22" fmla="*/ 40 w 40"/>
                  <a:gd name="T23" fmla="*/ 40 h 40"/>
                  <a:gd name="T24" fmla="*/ 40 w 40"/>
                  <a:gd name="T25" fmla="*/ 0 h 40"/>
                  <a:gd name="T26" fmla="*/ 31 w 40"/>
                  <a:gd name="T2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0">
                    <a:moveTo>
                      <a:pt x="31" y="0"/>
                    </a:moveTo>
                    <a:lnTo>
                      <a:pt x="19" y="28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5" y="40"/>
                    </a:lnTo>
                    <a:lnTo>
                      <a:pt x="5" y="9"/>
                    </a:lnTo>
                    <a:lnTo>
                      <a:pt x="19" y="40"/>
                    </a:lnTo>
                    <a:lnTo>
                      <a:pt x="21" y="40"/>
                    </a:lnTo>
                    <a:lnTo>
                      <a:pt x="33" y="9"/>
                    </a:lnTo>
                    <a:lnTo>
                      <a:pt x="33" y="40"/>
                    </a:lnTo>
                    <a:lnTo>
                      <a:pt x="40" y="40"/>
                    </a:lnTo>
                    <a:lnTo>
                      <a:pt x="40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23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Only">
    <p:bg>
      <p:bgPr>
        <a:gradFill flip="none" rotWithShape="1">
          <a:gsLst>
            <a:gs pos="20000">
              <a:srgbClr val="172436"/>
            </a:gs>
            <a:gs pos="100000">
              <a:srgbClr val="0B70AE"/>
            </a:gs>
          </a:gsLst>
          <a:lin ang="18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1000pxrotate.pn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 r="13529" b="17480"/>
          <a:stretch/>
        </p:blipFill>
        <p:spPr>
          <a:xfrm>
            <a:off x="5657277" y="1812131"/>
            <a:ext cx="3486729" cy="333613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706669" y="2104125"/>
            <a:ext cx="4783715" cy="372541"/>
          </a:xfrm>
        </p:spPr>
        <p:txBody>
          <a:bodyPr tIns="0" bIns="0" anchor="b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aseline="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 marL="0" indent="0">
              <a:buNone/>
              <a:defRPr sz="14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 marL="0" indent="0">
              <a:buNone/>
              <a:defRPr sz="14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 marL="0" indent="0">
              <a:buNone/>
              <a:defRPr sz="14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706664" y="2481530"/>
            <a:ext cx="4790094" cy="547198"/>
          </a:xfrm>
        </p:spPr>
        <p:txBody>
          <a:bodyPr tIns="45720" bIns="0">
            <a:normAutofit/>
          </a:bodyPr>
          <a:lstStyle>
            <a:lvl1pPr marL="0" indent="0">
              <a:buNone/>
              <a:defRPr sz="1100" baseline="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lvl="0"/>
            <a:r>
              <a:rPr lang="en-US" dirty="0" smtClean="0"/>
              <a:t>Job Title</a:t>
            </a:r>
            <a:br>
              <a:rPr lang="en-US" dirty="0" smtClean="0"/>
            </a:br>
            <a:r>
              <a:rPr lang="en-US" dirty="0" smtClean="0"/>
              <a:t>Company</a:t>
            </a:r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730308" y="2176915"/>
            <a:ext cx="822960" cy="822960"/>
          </a:xfrm>
          <a:solidFill>
            <a:schemeClr val="bg2"/>
          </a:solidFill>
          <a:ln w="57150" cap="sq">
            <a:solidFill>
              <a:schemeClr val="bg1"/>
            </a:solidFill>
            <a:miter lim="800000"/>
          </a:ln>
        </p:spPr>
        <p:txBody>
          <a:bodyPr tIns="0" rIns="0" bIns="0"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Profile</a:t>
            </a:r>
            <a:br>
              <a:rPr lang="en-US" dirty="0" smtClean="0"/>
            </a:br>
            <a:r>
              <a:rPr lang="en-US" dirty="0" smtClean="0"/>
              <a:t>Picture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01112" y="2016639"/>
            <a:ext cx="41322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701112" y="3142589"/>
            <a:ext cx="41322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25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">
    <p:bg>
      <p:bgPr>
        <a:gradFill flip="none" rotWithShape="1">
          <a:gsLst>
            <a:gs pos="20000">
              <a:srgbClr val="172436"/>
            </a:gs>
            <a:gs pos="100000">
              <a:srgbClr val="0B70AE"/>
            </a:gs>
          </a:gsLst>
          <a:lin ang="18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1000pxrotate.pn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 r="13529" b="17480"/>
          <a:stretch/>
        </p:blipFill>
        <p:spPr>
          <a:xfrm>
            <a:off x="5657277" y="1812131"/>
            <a:ext cx="3486729" cy="3336132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99877" y="1286679"/>
            <a:ext cx="4783715" cy="372541"/>
          </a:xfrm>
        </p:spPr>
        <p:txBody>
          <a:bodyPr tIns="0" bIns="0" anchor="b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aseline="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 marL="0" indent="0">
              <a:buNone/>
              <a:defRPr sz="14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 marL="0" indent="0">
              <a:buNone/>
              <a:defRPr sz="14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 marL="0" indent="0">
              <a:buNone/>
              <a:defRPr sz="14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699872" y="1664084"/>
            <a:ext cx="4790094" cy="547198"/>
          </a:xfrm>
        </p:spPr>
        <p:txBody>
          <a:bodyPr tIns="45720" bIns="0">
            <a:normAutofit/>
          </a:bodyPr>
          <a:lstStyle>
            <a:lvl1pPr marL="0" indent="0">
              <a:buNone/>
              <a:defRPr sz="1050" baseline="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lvl="0"/>
            <a:r>
              <a:rPr lang="en-US" dirty="0" smtClean="0"/>
              <a:t>Job Title</a:t>
            </a:r>
            <a:br>
              <a:rPr lang="en-US" dirty="0" smtClean="0"/>
            </a:br>
            <a:r>
              <a:rPr lang="en-US" dirty="0" smtClean="0"/>
              <a:t>Company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723516" y="1359469"/>
            <a:ext cx="822960" cy="822960"/>
          </a:xfrm>
          <a:solidFill>
            <a:schemeClr val="bg2"/>
          </a:solidFill>
          <a:ln w="57150" cap="sq">
            <a:solidFill>
              <a:schemeClr val="bg1"/>
            </a:solidFill>
            <a:miter lim="800000"/>
          </a:ln>
        </p:spPr>
        <p:txBody>
          <a:bodyPr tIns="0" rIns="0" bIns="0"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Profile</a:t>
            </a:r>
            <a:br>
              <a:rPr lang="en-US" dirty="0" smtClean="0"/>
            </a:br>
            <a:r>
              <a:rPr lang="en-US" dirty="0" smtClean="0"/>
              <a:t>Picture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94320" y="1199193"/>
            <a:ext cx="41322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94320" y="2325143"/>
            <a:ext cx="41322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1699877" y="2877779"/>
            <a:ext cx="4783715" cy="372541"/>
          </a:xfrm>
        </p:spPr>
        <p:txBody>
          <a:bodyPr tIns="0" bIns="0" anchor="b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aseline="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 marL="0" indent="0">
              <a:buNone/>
              <a:defRPr sz="14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 marL="0" indent="0">
              <a:buNone/>
              <a:defRPr sz="14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 marL="0" indent="0">
              <a:buNone/>
              <a:defRPr sz="14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699872" y="3255183"/>
            <a:ext cx="4790094" cy="547198"/>
          </a:xfrm>
        </p:spPr>
        <p:txBody>
          <a:bodyPr tIns="45720" bIns="0">
            <a:normAutofit/>
          </a:bodyPr>
          <a:lstStyle>
            <a:lvl1pPr marL="0" indent="0">
              <a:buNone/>
              <a:defRPr sz="1050" baseline="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lvl="0"/>
            <a:r>
              <a:rPr lang="en-US" dirty="0" smtClean="0"/>
              <a:t>Job Title</a:t>
            </a:r>
            <a:br>
              <a:rPr lang="en-US" dirty="0" smtClean="0"/>
            </a:br>
            <a:r>
              <a:rPr lang="en-US" dirty="0" smtClean="0"/>
              <a:t>Company</a:t>
            </a: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723516" y="2950568"/>
            <a:ext cx="822960" cy="822960"/>
          </a:xfrm>
          <a:solidFill>
            <a:schemeClr val="bg2"/>
          </a:solidFill>
          <a:ln w="57150" cap="sq">
            <a:solidFill>
              <a:schemeClr val="bg1"/>
            </a:solidFill>
            <a:miter lim="800000"/>
          </a:ln>
        </p:spPr>
        <p:txBody>
          <a:bodyPr tIns="0" rIns="0" bIns="0"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Profile</a:t>
            </a:r>
            <a:br>
              <a:rPr lang="en-US" dirty="0" smtClean="0"/>
            </a:br>
            <a:r>
              <a:rPr lang="en-US" dirty="0" smtClean="0"/>
              <a:t>Picture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694320" y="2790292"/>
            <a:ext cx="41322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94320" y="3916242"/>
            <a:ext cx="41322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026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8"/>
          <p:cNvSpPr/>
          <p:nvPr userDrawn="1"/>
        </p:nvSpPr>
        <p:spPr>
          <a:xfrm>
            <a:off x="0" y="0"/>
            <a:ext cx="279400" cy="5151438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rgbClr val="005686"/>
              </a:gs>
              <a:gs pos="20000">
                <a:srgbClr val="172436"/>
              </a:gs>
            </a:gsLst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4040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6"/>
              </a:buClr>
              <a:buFont typeface="Wingdings" pitchFamily="2" charset="2"/>
              <a:buChar char="§"/>
              <a:defRPr sz="1800"/>
            </a:lvl1pPr>
            <a:lvl2pPr>
              <a:buClr>
                <a:schemeClr val="accent6"/>
              </a:buClr>
              <a:defRPr sz="1600"/>
            </a:lvl2pPr>
            <a:lvl3pPr>
              <a:buClr>
                <a:schemeClr val="accent6"/>
              </a:buClr>
              <a:buFont typeface="Wingdings" pitchFamily="2" charset="2"/>
              <a:buChar char="§"/>
              <a:defRPr sz="1400"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in_flat reverse_128x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04" y="4891646"/>
            <a:ext cx="162605" cy="1626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ame Side Corner Rectangle 10"/>
          <p:cNvSpPr/>
          <p:nvPr userDrawn="1"/>
        </p:nvSpPr>
        <p:spPr>
          <a:xfrm>
            <a:off x="0" y="0"/>
            <a:ext cx="279400" cy="5151438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rgbClr val="005686"/>
              </a:gs>
              <a:gs pos="20000">
                <a:srgbClr val="172436"/>
              </a:gs>
            </a:gsLst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05244" y="1368420"/>
            <a:ext cx="7966075" cy="3255258"/>
          </a:xfrm>
        </p:spPr>
        <p:txBody>
          <a:bodyPr/>
          <a:lstStyle>
            <a:lvl1pPr>
              <a:buClr>
                <a:schemeClr val="accent6"/>
              </a:buClr>
              <a:buFont typeface="Wingdings" pitchFamily="2" charset="2"/>
              <a:buChar char="§"/>
              <a:defRPr sz="1800"/>
            </a:lvl1pPr>
            <a:lvl2pPr>
              <a:buClr>
                <a:schemeClr val="accent6"/>
              </a:buClr>
              <a:defRPr sz="1600"/>
            </a:lvl2pPr>
            <a:lvl3pPr>
              <a:buClr>
                <a:schemeClr val="accent6"/>
              </a:buClr>
              <a:buFont typeface="Wingdings" pitchFamily="2" charset="2"/>
              <a:buChar char="§"/>
              <a:defRPr sz="1400"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5138" y="80287"/>
            <a:ext cx="7962938" cy="634677"/>
          </a:xfrm>
          <a:noFill/>
        </p:spPr>
        <p:txBody>
          <a:bodyPr bIns="0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5138" y="720239"/>
            <a:ext cx="7966246" cy="593515"/>
          </a:xfrm>
        </p:spPr>
        <p:txBody>
          <a:bodyPr tIns="4572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Tx/>
              <a:buFont typeface="Wingdings" pitchFamily="2" charset="2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 smtClean="0"/>
              <a:t>Click to edit Master subtitle style</a:t>
            </a:r>
          </a:p>
        </p:txBody>
      </p:sp>
      <p:pic>
        <p:nvPicPr>
          <p:cNvPr id="10" name="Picture 9" descr="in_flat reverse_128x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04" y="4891646"/>
            <a:ext cx="162605" cy="1626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5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ame Side Corner Rectangle 9"/>
          <p:cNvSpPr/>
          <p:nvPr userDrawn="1"/>
        </p:nvSpPr>
        <p:spPr>
          <a:xfrm>
            <a:off x="0" y="0"/>
            <a:ext cx="279400" cy="5151438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rgbClr val="005686"/>
              </a:gs>
              <a:gs pos="20000">
                <a:srgbClr val="172436"/>
              </a:gs>
            </a:gsLst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827" y="2116025"/>
            <a:ext cx="7749786" cy="1022502"/>
          </a:xfrm>
        </p:spPr>
        <p:txBody>
          <a:bodyPr anchor="t">
            <a:normAutofit/>
          </a:bodyPr>
          <a:lstStyle>
            <a:lvl1pPr algn="l">
              <a:defRPr sz="3600" b="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section header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06827" y="976999"/>
            <a:ext cx="7749786" cy="1126182"/>
          </a:xfrm>
        </p:spPr>
        <p:txBody>
          <a:bodyPr anchor="b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subhead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 b="17645"/>
          <a:stretch/>
        </p:blipFill>
        <p:spPr>
          <a:xfrm>
            <a:off x="5645728" y="1823176"/>
            <a:ext cx="3498272" cy="3325089"/>
          </a:xfrm>
          <a:prstGeom prst="rect">
            <a:avLst/>
          </a:prstGeom>
        </p:spPr>
      </p:pic>
      <p:pic>
        <p:nvPicPr>
          <p:cNvPr id="9" name="Picture 8" descr="in_flat reverse_128x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404" y="4891646"/>
            <a:ext cx="162605" cy="1626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 userDrawn="1"/>
        </p:nvSpPr>
        <p:spPr>
          <a:xfrm>
            <a:off x="0" y="0"/>
            <a:ext cx="279400" cy="5151438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rgbClr val="005686"/>
              </a:gs>
              <a:gs pos="20000">
                <a:srgbClr val="172436"/>
              </a:gs>
            </a:gsLst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4040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in_flat reverse_128x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04" y="4891646"/>
            <a:ext cx="162605" cy="1626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244" y="999836"/>
            <a:ext cx="7966075" cy="356922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5135" y="152458"/>
            <a:ext cx="7962938" cy="75507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3033" y="2269067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113" y="4892646"/>
            <a:ext cx="2133600" cy="170601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6896773" y="4892647"/>
            <a:ext cx="1841035" cy="166392"/>
          </a:xfrm>
          <a:prstGeom prst="rect">
            <a:avLst/>
          </a:prstGeom>
        </p:spPr>
        <p:txBody>
          <a:bodyPr tIns="457200" bIns="457200" anchor="ctr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100000"/>
              <a:buFont typeface="Lucida Grande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baseline="0" dirty="0" smtClean="0">
                <a:solidFill>
                  <a:srgbClr val="FFFFFF">
                    <a:lumMod val="50000"/>
                  </a:srgbClr>
                </a:solidFill>
                <a:latin typeface="Arial"/>
                <a:cs typeface="+mn-cs"/>
              </a:rPr>
              <a:t>Traffic Infrastructure</a:t>
            </a:r>
            <a:endParaRPr lang="en-US" sz="700" dirty="0">
              <a:solidFill>
                <a:srgbClr val="FFFFFF">
                  <a:lumMod val="50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704551" y="4882988"/>
            <a:ext cx="2895600" cy="170600"/>
          </a:xfrm>
          <a:prstGeom prst="rect">
            <a:avLst/>
          </a:prstGeom>
        </p:spPr>
        <p:txBody>
          <a:bodyPr vert="horz" lIns="0" tIns="45720" rIns="91440" bIns="4572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50" r:id="rId3"/>
    <p:sldLayoutId id="2147484249" r:id="rId4"/>
    <p:sldLayoutId id="2147484257" r:id="rId5"/>
    <p:sldLayoutId id="2147483800" r:id="rId6"/>
    <p:sldLayoutId id="2147484258" r:id="rId7"/>
    <p:sldLayoutId id="2147483802" r:id="rId8"/>
    <p:sldLayoutId id="2147483805" r:id="rId9"/>
    <p:sldLayoutId id="2147484261" r:id="rId10"/>
    <p:sldLayoutId id="2147484260" r:id="rId11"/>
    <p:sldLayoutId id="2147484242" r:id="rId12"/>
    <p:sldLayoutId id="2147484259" r:id="rId13"/>
    <p:sldLayoutId id="2147483808" r:id="rId14"/>
    <p:sldLayoutId id="2147483813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6032" indent="-256032" algn="l" defTabSz="4572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100000"/>
        <a:buFont typeface="Lucida Grande"/>
        <a:buChar char="·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HTTP/2 and a faster Web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chemeClr val="bg1">
                    <a:alpha val="70000"/>
                  </a:schemeClr>
                </a:solidFill>
              </a:rPr>
              <a:t>What it is, what it does and what does it mean </a:t>
            </a:r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76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251081"/>
              </p:ext>
            </p:extLst>
          </p:nvPr>
        </p:nvGraphicFramePr>
        <p:xfrm>
          <a:off x="704850" y="1368425"/>
          <a:ext cx="7966037" cy="20682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93208"/>
                <a:gridCol w="1143084"/>
                <a:gridCol w="1584168"/>
                <a:gridCol w="1584168"/>
                <a:gridCol w="2061409"/>
              </a:tblGrid>
              <a:tr h="8447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Route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Distance (km)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Time in vacuum (</a:t>
                      </a:r>
                      <a:r>
                        <a:rPr lang="en-US" sz="1400" dirty="0" err="1" smtClean="0"/>
                        <a:t>ms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Time in fiber (</a:t>
                      </a:r>
                      <a:r>
                        <a:rPr lang="en-US" sz="1400" dirty="0" err="1" smtClean="0"/>
                        <a:t>ms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TCP handshake </a:t>
                      </a:r>
                      <a:r>
                        <a:rPr lang="en-US" sz="1400" baseline="0" dirty="0" smtClean="0"/>
                        <a:t>in fiber (</a:t>
                      </a:r>
                      <a:r>
                        <a:rPr lang="en-US" sz="1400" baseline="0" dirty="0" err="1" smtClean="0"/>
                        <a:t>ms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</a:tr>
              <a:tr h="40782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NYC to SF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4148 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63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</a:tr>
              <a:tr h="40782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NYC to London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5585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28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6600"/>
                          </a:solidFill>
                        </a:rPr>
                        <a:t>84</a:t>
                      </a:r>
                      <a:endParaRPr lang="en-US" sz="1400" dirty="0">
                        <a:solidFill>
                          <a:srgbClr val="FF6600"/>
                        </a:solidFill>
                      </a:endParaRPr>
                    </a:p>
                  </a:txBody>
                  <a:tcPr marL="103320" marR="103320" marT="45762" marB="45762"/>
                </a:tc>
              </a:tr>
              <a:tr h="40782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NYC to Sydney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15993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53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80</a:t>
                      </a:r>
                      <a:endParaRPr lang="en-US" sz="1400" dirty="0"/>
                    </a:p>
                  </a:txBody>
                  <a:tcPr marL="103320" marR="103320" marT="45762" marB="45762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240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103320" marR="103320" marT="45762" marB="45762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 check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Signal latency in vacuum </a:t>
            </a:r>
            <a:r>
              <a:rPr lang="en-US" smtClean="0"/>
              <a:t>and in fiber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3125" y="4569820"/>
            <a:ext cx="3059626" cy="211654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Source: High Performance Browser Networking</a:t>
            </a:r>
          </a:p>
        </p:txBody>
      </p:sp>
    </p:spTree>
    <p:extLst>
      <p:ext uri="{BB962C8B-B14F-4D97-AF65-F5344CB8AC3E}">
        <p14:creationId xmlns:p14="http://schemas.microsoft.com/office/powerpoint/2010/main" val="198707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latency </a:t>
            </a:r>
          </a:p>
          <a:p>
            <a:r>
              <a:rPr lang="en-US" dirty="0" smtClean="0"/>
              <a:t>High bandwidth </a:t>
            </a:r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PROFIT!</a:t>
            </a:r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Internet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Short latencies, high bandwidth, opportunities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432" y="1708820"/>
            <a:ext cx="5292080" cy="268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1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reality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Not all latencies are the same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05245" y="1368420"/>
            <a:ext cx="3348807" cy="3255258"/>
          </a:xfrm>
        </p:spPr>
        <p:txBody>
          <a:bodyPr/>
          <a:lstStyle/>
          <a:p>
            <a:r>
              <a:rPr lang="en-US" dirty="0"/>
              <a:t>Network latency </a:t>
            </a:r>
          </a:p>
          <a:p>
            <a:pPr lvl="1"/>
            <a:r>
              <a:rPr lang="en-US" dirty="0"/>
              <a:t>DNS resolution </a:t>
            </a:r>
          </a:p>
          <a:p>
            <a:pPr lvl="1"/>
            <a:r>
              <a:rPr lang="en-US" dirty="0"/>
              <a:t>SSL/TLS negotiation</a:t>
            </a:r>
          </a:p>
          <a:p>
            <a:pPr lvl="1"/>
            <a:r>
              <a:rPr lang="en-US" dirty="0"/>
              <a:t>Last mile latency typically adds 40ms </a:t>
            </a:r>
          </a:p>
          <a:p>
            <a:r>
              <a:rPr lang="en-US" dirty="0"/>
              <a:t>Browser latency</a:t>
            </a:r>
          </a:p>
          <a:p>
            <a:pPr lvl="1"/>
            <a:r>
              <a:rPr lang="en-US" dirty="0"/>
              <a:t>DOM/CSSOM latency </a:t>
            </a:r>
            <a:endParaRPr lang="en-US" dirty="0" smtClean="0"/>
          </a:p>
          <a:p>
            <a:pPr lvl="1"/>
            <a:r>
              <a:rPr lang="en-US" dirty="0" smtClean="0"/>
              <a:t>Render tree construction</a:t>
            </a:r>
            <a:endParaRPr lang="en-US" dirty="0"/>
          </a:p>
          <a:p>
            <a:pPr lvl="1"/>
            <a:r>
              <a:rPr lang="en-US" dirty="0"/>
              <a:t>Blocking wait for connection </a:t>
            </a:r>
            <a:endParaRPr lang="en-US" dirty="0"/>
          </a:p>
        </p:txBody>
      </p:sp>
      <p:pic>
        <p:nvPicPr>
          <p:cNvPr id="8" name="Content Placeholder 4" descr="Screen Shot 2014-10-31 at 6.27.50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31" b="6531"/>
          <a:stretch>
            <a:fillRect/>
          </a:stretch>
        </p:blipFill>
        <p:spPr>
          <a:xfrm>
            <a:off x="4042842" y="1693362"/>
            <a:ext cx="5101158" cy="234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9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render-tree-construction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" t="-4947" r="-1106" b="531"/>
          <a:stretch/>
        </p:blipFill>
        <p:spPr>
          <a:xfrm>
            <a:off x="667537" y="1253739"/>
            <a:ext cx="7041673" cy="315876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Browser latency: what’s up there?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No rendering until the tree grows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3125" y="4569820"/>
            <a:ext cx="3059626" cy="211654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Source: Critical</a:t>
            </a:r>
            <a:r>
              <a:rPr kumimoji="0" lang="en-US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Rendering Path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6928" y="4656740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62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r>
              <a:rPr lang="en-US" dirty="0" smtClean="0"/>
              <a:t>/1 challenges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 to consider during migration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8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Mimics interactions between a person and a newspaper </a:t>
            </a:r>
          </a:p>
          <a:p>
            <a:pPr lvl="1"/>
            <a:r>
              <a:rPr lang="en-US" dirty="0" smtClean="0"/>
              <a:t>Reading a page takes time. </a:t>
            </a:r>
          </a:p>
          <a:p>
            <a:pPr lvl="1"/>
            <a:r>
              <a:rPr lang="en-US" dirty="0" smtClean="0"/>
              <a:t>Transferring text is easy</a:t>
            </a:r>
          </a:p>
          <a:p>
            <a:pPr lvl="1"/>
            <a:r>
              <a:rPr lang="en-US" dirty="0" smtClean="0"/>
              <a:t>Single browser window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talk about HTTP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Long latencies, low bandwidth, lots of client 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2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 TEXT transfer protocol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 reality we mostly transfer images</a:t>
            </a:r>
            <a:endParaRPr lang="en-US" dirty="0"/>
          </a:p>
        </p:txBody>
      </p:sp>
      <p:pic>
        <p:nvPicPr>
          <p:cNvPr id="7" name="Content Placeholder 6" descr="text_orly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569" y="1410472"/>
            <a:ext cx="6582450" cy="2942941"/>
          </a:xfrm>
        </p:spPr>
      </p:pic>
    </p:spTree>
    <p:extLst>
      <p:ext uri="{BB962C8B-B14F-4D97-AF65-F5344CB8AC3E}">
        <p14:creationId xmlns:p14="http://schemas.microsoft.com/office/powerpoint/2010/main" val="352325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60"/>
          <a:stretch/>
        </p:blipFill>
        <p:spPr>
          <a:xfrm>
            <a:off x="711869" y="1140466"/>
            <a:ext cx="6770789" cy="334050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with HTTP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The protocol is getting obsolete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28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with HTTP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Congestion Control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80" y="1281830"/>
            <a:ext cx="6245520" cy="34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08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with HTTP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6 requests </a:t>
            </a:r>
            <a:r>
              <a:rPr lang="en-US" dirty="0" smtClean="0"/>
              <a:t>in flight, the rest wait…</a:t>
            </a:r>
            <a:endParaRPr lang="en-US" dirty="0"/>
          </a:p>
        </p:txBody>
      </p:sp>
      <p:pic>
        <p:nvPicPr>
          <p:cNvPr id="2" name="Picture 1" descr="Screen Shot 2014-08-20 at 9.19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41" y="1399293"/>
            <a:ext cx="4253730" cy="277864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17871" y="2410342"/>
            <a:ext cx="3025416" cy="283094"/>
          </a:xfrm>
          <a:prstGeom prst="roundRect">
            <a:avLst/>
          </a:prstGeom>
          <a:noFill/>
          <a:ln w="28575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4620096" y="1718164"/>
            <a:ext cx="2611784" cy="718568"/>
          </a:xfrm>
          <a:prstGeom prst="wedgeRoundRectCallout">
            <a:avLst>
              <a:gd name="adj1" fmla="val -48719"/>
              <a:gd name="adj2" fmla="val 64259"/>
              <a:gd name="adj3" fmla="val 16667"/>
            </a:avLst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89047" y="1779447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4257" y="1819889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92669" y="1585326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36805" y="1950571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1067" y="1842667"/>
            <a:ext cx="2299230" cy="52292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en-US" sz="1000" dirty="0"/>
              <a:t>Once all threads are used</a:t>
            </a:r>
            <a:r>
              <a:rPr lang="en-US" sz="1000" dirty="0" smtClean="0"/>
              <a:t>,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en-US" sz="1000" dirty="0" smtClean="0"/>
              <a:t> </a:t>
            </a:r>
            <a:r>
              <a:rPr lang="en-US" sz="1000" dirty="0"/>
              <a:t>the browser </a:t>
            </a:r>
            <a:r>
              <a:rPr lang="en-US" sz="1000" dirty="0" smtClean="0"/>
              <a:t>blocks the next request…</a:t>
            </a:r>
            <a:endParaRPr lang="en-US" sz="1000" dirty="0"/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8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Omer Shapira</a:t>
            </a:r>
            <a:endParaRPr lang="en-US" dirty="0"/>
          </a:p>
        </p:txBody>
      </p:sp>
      <p:pic>
        <p:nvPicPr>
          <p:cNvPr id="3" name="Picture Placeholder 2" descr="omer_mugshot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96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Engineering Manager</a:t>
            </a:r>
            <a:br>
              <a:rPr lang="en-US" dirty="0" smtClean="0"/>
            </a:br>
            <a:r>
              <a:rPr lang="en-US" dirty="0" smtClean="0"/>
              <a:t>Traffic Infrastructure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rhynolite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5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Shard1.static.company.com</a:t>
            </a:r>
          </a:p>
          <a:p>
            <a:r>
              <a:rPr lang="en-US" dirty="0" smtClean="0"/>
              <a:t>…</a:t>
            </a:r>
          </a:p>
          <a:p>
            <a:r>
              <a:rPr lang="en-US" dirty="0" err="1" smtClean="0"/>
              <a:t>ShardX.static.company.com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X times the connections</a:t>
            </a:r>
          </a:p>
          <a:p>
            <a:endParaRPr lang="en-US" dirty="0"/>
          </a:p>
          <a:p>
            <a:r>
              <a:rPr lang="en-US" dirty="0" smtClean="0"/>
              <a:t>BUT </a:t>
            </a:r>
          </a:p>
          <a:p>
            <a:pPr lvl="1"/>
            <a:r>
              <a:rPr lang="en-US" dirty="0" smtClean="0"/>
              <a:t>X times the SSL negotiation</a:t>
            </a:r>
          </a:p>
          <a:p>
            <a:pPr lvl="1"/>
            <a:r>
              <a:rPr lang="en-US" dirty="0" smtClean="0"/>
              <a:t>X times nascent connections </a:t>
            </a:r>
          </a:p>
          <a:p>
            <a:pPr lvl="1"/>
            <a:r>
              <a:rPr lang="en-US" dirty="0" smtClean="0"/>
              <a:t>X times “half closed” connections…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r>
              <a:rPr lang="en-US" dirty="0" smtClean="0"/>
              <a:t> to the rescue?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6 </a:t>
            </a:r>
            <a:r>
              <a:rPr lang="en-US" dirty="0" smtClean="0"/>
              <a:t>requests </a:t>
            </a:r>
            <a:r>
              <a:rPr lang="en-US" dirty="0" smtClean="0"/>
              <a:t>per shard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89047" y="1779447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4257" y="1819889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92669" y="1585326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36805" y="1950571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83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705244" y="1368420"/>
            <a:ext cx="7966075" cy="519624"/>
          </a:xfrm>
        </p:spPr>
        <p:txBody>
          <a:bodyPr/>
          <a:lstStyle/>
          <a:p>
            <a:r>
              <a:rPr lang="en-US" dirty="0" smtClean="0"/>
              <a:t>Content is not requested until the base page is parsed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with HTTP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Head of line latency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20773" y="1804503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5" name="Content Placeholder 13" descr="Screen Shot 2014-09-24 at 10.39.36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89" b="56697"/>
          <a:stretch/>
        </p:blipFill>
        <p:spPr>
          <a:xfrm>
            <a:off x="940376" y="2429573"/>
            <a:ext cx="5721593" cy="14721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06824" y="2686830"/>
            <a:ext cx="180004" cy="75002"/>
          </a:xfrm>
          <a:prstGeom prst="rect">
            <a:avLst/>
          </a:prstGeom>
          <a:solidFill>
            <a:schemeClr val="accent1">
              <a:alpha val="37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ular Callout 16"/>
          <p:cNvSpPr/>
          <p:nvPr/>
        </p:nvSpPr>
        <p:spPr>
          <a:xfrm>
            <a:off x="5567610" y="2102294"/>
            <a:ext cx="2377539" cy="340014"/>
          </a:xfrm>
          <a:prstGeom prst="wedgeRoundRectCallout">
            <a:avLst>
              <a:gd name="adj1" fmla="val -101139"/>
              <a:gd name="adj2" fmla="val 117191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Head of line latency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3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Headers are transmitted with every request </a:t>
            </a:r>
          </a:p>
          <a:p>
            <a:r>
              <a:rPr lang="en-US" dirty="0" smtClean="0"/>
              <a:t>But some of the headers need to be only transferred once</a:t>
            </a:r>
          </a:p>
          <a:p>
            <a:pPr lvl="1"/>
            <a:r>
              <a:rPr lang="en-US" dirty="0" smtClean="0"/>
              <a:t>Accepts-Encoding </a:t>
            </a:r>
          </a:p>
          <a:p>
            <a:r>
              <a:rPr lang="en-US" dirty="0" smtClean="0"/>
              <a:t>Headers are never compressed </a:t>
            </a:r>
          </a:p>
          <a:p>
            <a:r>
              <a:rPr lang="en-US" dirty="0" smtClean="0"/>
              <a:t>Can add extra hop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with HTTP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Headers are never compressed</a:t>
            </a:r>
            <a:endParaRPr lang="en-US" dirty="0"/>
          </a:p>
        </p:txBody>
      </p:sp>
      <p:pic>
        <p:nvPicPr>
          <p:cNvPr id="2" name="Picture 1" descr="Screen Shot 2014-08-20 at 9.38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987" y="2291190"/>
            <a:ext cx="2314908" cy="1216308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1755389" y="3186830"/>
            <a:ext cx="1949534" cy="808839"/>
          </a:xfrm>
          <a:prstGeom prst="wedgeRectCallout">
            <a:avLst>
              <a:gd name="adj1" fmla="val 123150"/>
              <a:gd name="adj2" fmla="val -74500"/>
            </a:avLst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42716" y="3262020"/>
            <a:ext cx="1759699" cy="664024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Server sent 914 bytes to 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transfer 57 bytes of response. 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This is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15x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overhead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85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r>
              <a:rPr lang="en-US" dirty="0" smtClean="0"/>
              <a:t>/2 approach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new perspective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8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SPDY – a new beginning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Foundations for HTTP/2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8316" y="1147454"/>
            <a:ext cx="5154786" cy="338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8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5244" y="1368426"/>
            <a:ext cx="7966075" cy="831623"/>
          </a:xfrm>
        </p:spPr>
        <p:txBody>
          <a:bodyPr>
            <a:normAutofit/>
          </a:bodyPr>
          <a:lstStyle/>
          <a:p>
            <a:r>
              <a:rPr lang="en-US" dirty="0" smtClean="0"/>
              <a:t>Starts with NPN negotiation (optionally with HTTP upgrade)</a:t>
            </a:r>
          </a:p>
          <a:p>
            <a:r>
              <a:rPr lang="en-US" dirty="0" smtClean="0"/>
              <a:t>If both server and browser support SPDY, they switch to SPDY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</a:t>
            </a:r>
            <a:r>
              <a:rPr lang="en-US" dirty="0" smtClean="0"/>
              <a:t>HTTP/2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Drop in replacement, transparent for </a:t>
            </a:r>
            <a:r>
              <a:rPr lang="en-US" dirty="0" err="1" smtClean="0"/>
              <a:t>webdevs</a:t>
            </a:r>
            <a:r>
              <a:rPr lang="en-US" dirty="0" smtClean="0"/>
              <a:t> and SWEs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799" y="2056762"/>
            <a:ext cx="4926019" cy="231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5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5244" y="2426518"/>
            <a:ext cx="7966075" cy="2197160"/>
          </a:xfrm>
        </p:spPr>
        <p:txBody>
          <a:bodyPr>
            <a:normAutofit/>
          </a:bodyPr>
          <a:lstStyle/>
          <a:p>
            <a:r>
              <a:rPr lang="en-US" dirty="0" smtClean="0"/>
              <a:t>Single connection is maintained between browser and server</a:t>
            </a:r>
          </a:p>
          <a:p>
            <a:r>
              <a:rPr lang="en-US" dirty="0" smtClean="0"/>
              <a:t>Congestion window grows, increasing utilization of the network</a:t>
            </a:r>
          </a:p>
          <a:p>
            <a:r>
              <a:rPr lang="en-US" dirty="0" smtClean="0"/>
              <a:t>Unlimited resources in flight – browser is not blocked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HTTP/2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Multiplexing instead of thread pools/domain </a:t>
            </a:r>
            <a:r>
              <a:rPr lang="en-US" dirty="0" err="1" smtClean="0"/>
              <a:t>sharding</a:t>
            </a:r>
            <a:endParaRPr lang="en-US" dirty="0"/>
          </a:p>
        </p:txBody>
      </p:sp>
      <p:pic>
        <p:nvPicPr>
          <p:cNvPr id="7" name="Picture 6" descr="Screen Shot 2014-08-08 at 8.21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994" y="1174451"/>
            <a:ext cx="5228502" cy="12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7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5244" y="3437569"/>
            <a:ext cx="7966075" cy="1186110"/>
          </a:xfrm>
        </p:spPr>
        <p:txBody>
          <a:bodyPr>
            <a:normAutofit/>
          </a:bodyPr>
          <a:lstStyle/>
          <a:p>
            <a:r>
              <a:rPr lang="en-US" dirty="0" smtClean="0"/>
              <a:t>Negotiated over SSL (NPN/ALPN) or as HTTP upgrade</a:t>
            </a:r>
          </a:p>
          <a:p>
            <a:r>
              <a:rPr lang="en-US" dirty="0" smtClean="0"/>
              <a:t>Transport layer security (always in SPDY, optional in HTTP/2)</a:t>
            </a:r>
          </a:p>
          <a:p>
            <a:r>
              <a:rPr lang="en-US" dirty="0" smtClean="0"/>
              <a:t>Compression (including headers)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HTTP/2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Based on SSL/TLS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 descr="hpbn_12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59" y="1240166"/>
            <a:ext cx="3793905" cy="18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876" y="3259627"/>
            <a:ext cx="7959451" cy="1364055"/>
          </a:xfrm>
        </p:spPr>
        <p:txBody>
          <a:bodyPr>
            <a:normAutofit/>
          </a:bodyPr>
          <a:lstStyle/>
          <a:p>
            <a:r>
              <a:rPr lang="en-US" dirty="0" smtClean="0"/>
              <a:t>Server can speculatively push resources to client before base page has been parsed</a:t>
            </a:r>
          </a:p>
          <a:p>
            <a:r>
              <a:rPr lang="en-US" dirty="0" smtClean="0"/>
              <a:t>Resources can be reused between pages through the browser cache.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HTTP/2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Server push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41" y="1175202"/>
            <a:ext cx="5031577" cy="19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1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876" y="1164730"/>
            <a:ext cx="3535045" cy="3458948"/>
          </a:xfrm>
        </p:spPr>
        <p:txBody>
          <a:bodyPr>
            <a:normAutofit/>
          </a:bodyPr>
          <a:lstStyle/>
          <a:p>
            <a:r>
              <a:rPr lang="en-US" dirty="0" smtClean="0"/>
              <a:t>Explicit headers are eliminated</a:t>
            </a:r>
          </a:p>
          <a:p>
            <a:r>
              <a:rPr lang="en-US" dirty="0" smtClean="0"/>
              <a:t>Headers are further compressed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HTTP/2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Header elimination and compression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060" y="1206736"/>
            <a:ext cx="3753457" cy="315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59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LinkedIn Presentation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3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HTTP/2 changes the game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 to consider during migration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876" y="1164730"/>
            <a:ext cx="3535045" cy="3458948"/>
          </a:xfrm>
        </p:spPr>
        <p:txBody>
          <a:bodyPr>
            <a:normAutofit/>
          </a:bodyPr>
          <a:lstStyle/>
          <a:p>
            <a:r>
              <a:rPr lang="en-US" dirty="0" smtClean="0"/>
              <a:t>chrome –enable-spdy4</a:t>
            </a:r>
          </a:p>
          <a:p>
            <a:r>
              <a:rPr lang="en-US" dirty="0" smtClean="0"/>
              <a:t>IE 11</a:t>
            </a:r>
          </a:p>
          <a:p>
            <a:r>
              <a:rPr lang="en-US" dirty="0" smtClean="0"/>
              <a:t>Firefox 34</a:t>
            </a:r>
          </a:p>
          <a:p>
            <a:endParaRPr lang="en-US" dirty="0"/>
          </a:p>
          <a:p>
            <a:r>
              <a:rPr lang="en-US" dirty="0" smtClean="0"/>
              <a:t>Safari…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 (mostly)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Chrome, Firefox, IE with Safari to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0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876" y="1164730"/>
            <a:ext cx="3535045" cy="3458948"/>
          </a:xfrm>
        </p:spPr>
        <p:txBody>
          <a:bodyPr>
            <a:normAutofit/>
          </a:bodyPr>
          <a:lstStyle/>
          <a:p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Inlining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Spriting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HTTP/1 best practices…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Chrome, Firefox, IE with Safari to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24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873" y="1164730"/>
            <a:ext cx="5458753" cy="3458948"/>
          </a:xfrm>
        </p:spPr>
        <p:txBody>
          <a:bodyPr>
            <a:normAutofit/>
          </a:bodyPr>
          <a:lstStyle/>
          <a:p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/>
              <a:t>B</a:t>
            </a:r>
            <a:r>
              <a:rPr lang="en-US" dirty="0" smtClean="0"/>
              <a:t>reaks HTTP/2 prioritization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Requires multiple SSL/TLS handshake</a:t>
            </a:r>
          </a:p>
          <a:p>
            <a:pPr lvl="1"/>
            <a:r>
              <a:rPr lang="en-US" dirty="0" smtClean="0"/>
              <a:t>Nascent connections break TCP flow control</a:t>
            </a:r>
          </a:p>
          <a:p>
            <a:r>
              <a:rPr lang="en-US" dirty="0" smtClean="0"/>
              <a:t>We are looking for a single </a:t>
            </a:r>
            <a:r>
              <a:rPr lang="en-US" dirty="0" smtClean="0"/>
              <a:t>connection per domain</a:t>
            </a:r>
            <a:endParaRPr lang="en-US" dirty="0" smtClean="0"/>
          </a:p>
          <a:p>
            <a:r>
              <a:rPr lang="en-US" dirty="0" smtClean="0"/>
              <a:t>Tip: use </a:t>
            </a:r>
            <a:r>
              <a:rPr lang="en-US" dirty="0" err="1" smtClean="0"/>
              <a:t>altName</a:t>
            </a:r>
            <a:r>
              <a:rPr lang="en-US" dirty="0" smtClean="0"/>
              <a:t> to map multiple domains to same SSL certificate</a:t>
            </a:r>
          </a:p>
          <a:p>
            <a:pPr lvl="1"/>
            <a:r>
              <a:rPr lang="en-US" dirty="0" smtClean="0"/>
              <a:t>Single HTTP/2 connection, multiple connections for HTTP/1</a:t>
            </a:r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r>
              <a:rPr lang="en-US" dirty="0" smtClean="0"/>
              <a:t> – slows </a:t>
            </a:r>
            <a:r>
              <a:rPr lang="en-US" dirty="0" smtClean="0"/>
              <a:t>HTTP/2 down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Chrome, Firefox, IE with Safari to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0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873" y="1164730"/>
            <a:ext cx="5458753" cy="3458948"/>
          </a:xfrm>
        </p:spPr>
        <p:txBody>
          <a:bodyPr>
            <a:normAutofit/>
          </a:bodyPr>
          <a:lstStyle/>
          <a:p>
            <a:r>
              <a:rPr lang="en-US" dirty="0" err="1" smtClean="0"/>
              <a:t>Inlining</a:t>
            </a:r>
            <a:r>
              <a:rPr lang="en-US" dirty="0" smtClean="0"/>
              <a:t> != DRY </a:t>
            </a:r>
          </a:p>
          <a:p>
            <a:r>
              <a:rPr lang="en-US" dirty="0" smtClean="0"/>
              <a:t>Instead of </a:t>
            </a:r>
            <a:r>
              <a:rPr lang="en-US" dirty="0" err="1" smtClean="0"/>
              <a:t>inlining</a:t>
            </a:r>
            <a:r>
              <a:rPr lang="en-US" dirty="0"/>
              <a:t> </a:t>
            </a:r>
            <a:r>
              <a:rPr lang="en-US" dirty="0" smtClean="0"/>
              <a:t>resources, modularize codebase and utilize Server Push</a:t>
            </a:r>
          </a:p>
          <a:p>
            <a:r>
              <a:rPr lang="en-US" dirty="0" smtClean="0"/>
              <a:t>SP places object into browser cache</a:t>
            </a:r>
          </a:p>
          <a:p>
            <a:r>
              <a:rPr lang="en-US" dirty="0" smtClean="0"/>
              <a:t>Tombstone records to invalidate cache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Inlining</a:t>
            </a:r>
            <a:r>
              <a:rPr lang="en-US" dirty="0" smtClean="0"/>
              <a:t> – wastes bandwidth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Chrome, Firefox, IE with Safari to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22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873" y="1164730"/>
            <a:ext cx="5458753" cy="3458948"/>
          </a:xfrm>
        </p:spPr>
        <p:txBody>
          <a:bodyPr>
            <a:normAutofit/>
          </a:bodyPr>
          <a:lstStyle/>
          <a:p>
            <a:r>
              <a:rPr lang="en-US" dirty="0" smtClean="0"/>
              <a:t>Recall browser latency graph </a:t>
            </a:r>
          </a:p>
          <a:p>
            <a:r>
              <a:rPr lang="en-US" dirty="0" smtClean="0"/>
              <a:t>DOM and CSOM are required for rendering </a:t>
            </a:r>
          </a:p>
          <a:p>
            <a:r>
              <a:rPr lang="en-US" dirty="0" smtClean="0"/>
              <a:t>Prioritize JS and CSS over images 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head-of-line latency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Chrome, Firefox, IE with Safari to follow</a:t>
            </a:r>
            <a:endParaRPr lang="en-US" dirty="0"/>
          </a:p>
        </p:txBody>
      </p:sp>
      <p:pic>
        <p:nvPicPr>
          <p:cNvPr id="2" name="Picture 1" descr="Screen Shot 2014-11-05 at 12.13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56" y="2359130"/>
            <a:ext cx="5293466" cy="160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2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873" y="1164730"/>
            <a:ext cx="5458753" cy="3458948"/>
          </a:xfrm>
        </p:spPr>
        <p:txBody>
          <a:bodyPr>
            <a:normAutofit/>
          </a:bodyPr>
          <a:lstStyle/>
          <a:p>
            <a:r>
              <a:rPr lang="en-US" dirty="0" smtClean="0"/>
              <a:t>Transition from HTTP/1 to HTTP/2</a:t>
            </a:r>
          </a:p>
          <a:p>
            <a:r>
              <a:rPr lang="en-US" dirty="0" smtClean="0"/>
              <a:t>Innovation possibilities </a:t>
            </a:r>
          </a:p>
          <a:p>
            <a:r>
              <a:rPr lang="en-US" dirty="0" smtClean="0"/>
              <a:t>Hybrid models</a:t>
            </a:r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challenges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HTTP/2 simplifies delivery, opens new challenges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6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SPDY to work at LinkedIn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what?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482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page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One base page and tons of static content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4" name="Content Placeholder 13" descr="Screen Shot 2014-09-24 at 10.39.36 AM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89" b="-9724"/>
          <a:stretch/>
        </p:blipFill>
        <p:spPr>
          <a:xfrm>
            <a:off x="693503" y="1003608"/>
            <a:ext cx="5768944" cy="3600483"/>
          </a:xfrm>
        </p:spPr>
      </p:pic>
      <p:sp>
        <p:nvSpPr>
          <p:cNvPr id="17" name="Rounded Rectangle 16"/>
          <p:cNvSpPr/>
          <p:nvPr/>
        </p:nvSpPr>
        <p:spPr>
          <a:xfrm>
            <a:off x="3893641" y="1420500"/>
            <a:ext cx="2540058" cy="2882776"/>
          </a:xfrm>
          <a:prstGeom prst="roundRect">
            <a:avLst>
              <a:gd name="adj" fmla="val 4167"/>
            </a:avLst>
          </a:prstGeom>
          <a:solidFill>
            <a:schemeClr val="accent5">
              <a:alpha val="43000"/>
            </a:schemeClr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93111" y="1194894"/>
            <a:ext cx="668436" cy="142049"/>
          </a:xfrm>
          <a:prstGeom prst="rect">
            <a:avLst/>
          </a:prstGeom>
          <a:solidFill>
            <a:schemeClr val="accent1">
              <a:alpha val="37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5422689" y="1086265"/>
            <a:ext cx="1846556" cy="484641"/>
          </a:xfrm>
          <a:prstGeom prst="wedgeRoundRectCallout">
            <a:avLst>
              <a:gd name="adj1" fmla="val -106145"/>
              <a:gd name="adj2" fmla="val -21983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 page</a:t>
            </a:r>
            <a:endParaRPr lang="en-US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6726150" y="2807574"/>
            <a:ext cx="1270029" cy="827231"/>
          </a:xfrm>
          <a:prstGeom prst="wedgeRoundRectCallout">
            <a:avLst>
              <a:gd name="adj1" fmla="val -73465"/>
              <a:gd name="adj2" fmla="val -31439"/>
              <a:gd name="adj3" fmla="val 1666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Static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51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LinkedIn network stack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Or rather non-planar graph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Content Placeholder 4" descr="linkedin_topo_prepres_1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2" b="-24"/>
          <a:stretch/>
        </p:blipFill>
        <p:spPr>
          <a:xfrm>
            <a:off x="1482305" y="1246399"/>
            <a:ext cx="5218777" cy="3081942"/>
          </a:xfrm>
        </p:spPr>
      </p:pic>
    </p:spTree>
    <p:extLst>
      <p:ext uri="{BB962C8B-B14F-4D97-AF65-F5344CB8AC3E}">
        <p14:creationId xmlns:p14="http://schemas.microsoft.com/office/powerpoint/2010/main" val="236596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5248" y="1373215"/>
            <a:ext cx="7823133" cy="3250464"/>
          </a:xfrm>
        </p:spPr>
        <p:txBody>
          <a:bodyPr/>
          <a:lstStyle/>
          <a:p>
            <a:r>
              <a:rPr lang="en-US" dirty="0" smtClean="0"/>
              <a:t>LinkedIn</a:t>
            </a:r>
          </a:p>
          <a:p>
            <a:r>
              <a:rPr lang="en-US" dirty="0" smtClean="0"/>
              <a:t>Bandwidth vs. Latency</a:t>
            </a:r>
          </a:p>
          <a:p>
            <a:r>
              <a:rPr lang="en-US" dirty="0" smtClean="0"/>
              <a:t>Challenges with </a:t>
            </a:r>
            <a:r>
              <a:rPr lang="en-US" dirty="0" smtClean="0"/>
              <a:t>HTTP/1</a:t>
            </a:r>
            <a:endParaRPr lang="en-US" dirty="0" smtClean="0"/>
          </a:p>
          <a:p>
            <a:r>
              <a:rPr lang="en-US" dirty="0" smtClean="0"/>
              <a:t>What is </a:t>
            </a:r>
            <a:r>
              <a:rPr lang="en-US" dirty="0" smtClean="0"/>
              <a:t>HTTP/2</a:t>
            </a:r>
          </a:p>
          <a:p>
            <a:r>
              <a:rPr lang="en-US" dirty="0" smtClean="0"/>
              <a:t>How the game changes</a:t>
            </a:r>
            <a:endParaRPr lang="en-US" dirty="0" smtClean="0"/>
          </a:p>
          <a:p>
            <a:r>
              <a:rPr lang="en-US" dirty="0" smtClean="0"/>
              <a:t>How LinkedIn </a:t>
            </a:r>
            <a:r>
              <a:rPr lang="en-US" dirty="0" smtClean="0"/>
              <a:t>adopts HTTP/2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to expect before beers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7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876" y="1164730"/>
            <a:ext cx="3535045" cy="3458948"/>
          </a:xfrm>
        </p:spPr>
        <p:txBody>
          <a:bodyPr>
            <a:normAutofit/>
          </a:bodyPr>
          <a:lstStyle/>
          <a:p>
            <a:r>
              <a:rPr lang="en-US" dirty="0" smtClean="0"/>
              <a:t>Distribute the content around the globe</a:t>
            </a:r>
          </a:p>
          <a:p>
            <a:r>
              <a:rPr lang="en-US" dirty="0" smtClean="0"/>
              <a:t>Make the web pretty fast by shortening the pipes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Blazing fast, ubiquitous and not flexible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261" y="3615200"/>
            <a:ext cx="2794000" cy="85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942" y="2186658"/>
            <a:ext cx="2540000" cy="111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376" y="1139969"/>
            <a:ext cx="1592486" cy="15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3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a CDN edge near you</a:t>
            </a:r>
            <a:endParaRPr lang="en-US" dirty="0"/>
          </a:p>
        </p:txBody>
      </p:sp>
      <p:pic>
        <p:nvPicPr>
          <p:cNvPr id="8" name="Content Placeholder 7" descr="linkedin_topo_cdn_pop_png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extBox 14"/>
          <p:cNvSpPr txBox="1"/>
          <p:nvPr/>
        </p:nvSpPr>
        <p:spPr>
          <a:xfrm>
            <a:off x="2239262" y="-75204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beat CDNs locally?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Let’s use science to experiment!</a:t>
            </a:r>
            <a:endParaRPr lang="en-US" dirty="0"/>
          </a:p>
        </p:txBody>
      </p:sp>
      <p:pic>
        <p:nvPicPr>
          <p:cNvPr id="6" name="Content Placeholder 10" descr="USA Map Onl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59" t="-900"/>
          <a:stretch/>
        </p:blipFill>
        <p:spPr>
          <a:xfrm>
            <a:off x="1459628" y="1198092"/>
            <a:ext cx="5563648" cy="337217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295162" y="1569343"/>
            <a:ext cx="1828010" cy="1727137"/>
          </a:xfrm>
          <a:prstGeom prst="ellipse">
            <a:avLst/>
          </a:prstGeom>
          <a:solidFill>
            <a:schemeClr val="accent1">
              <a:alpha val="64000"/>
            </a:schemeClr>
          </a:solidFill>
          <a:ln>
            <a:noFill/>
          </a:ln>
          <a:effectLst>
            <a:softEdge rad="254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0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5240" y="1798329"/>
            <a:ext cx="3872684" cy="3255258"/>
          </a:xfrm>
        </p:spPr>
        <p:txBody>
          <a:bodyPr/>
          <a:lstStyle/>
          <a:p>
            <a:r>
              <a:rPr lang="en-US" dirty="0" smtClean="0"/>
              <a:t>Profile page is better across the board</a:t>
            </a:r>
          </a:p>
          <a:p>
            <a:r>
              <a:rPr lang="en-US" dirty="0" smtClean="0"/>
              <a:t>Homepage is better for regions closer to ECH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138" y="510196"/>
            <a:ext cx="7962938" cy="634677"/>
          </a:xfrm>
        </p:spPr>
        <p:txBody>
          <a:bodyPr/>
          <a:lstStyle/>
          <a:p>
            <a:r>
              <a:rPr lang="en-US" dirty="0" smtClean="0"/>
              <a:t>Comparing SPDY with CDN - results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05138" y="1150148"/>
            <a:ext cx="7966246" cy="593515"/>
          </a:xfrm>
        </p:spPr>
        <p:txBody>
          <a:bodyPr/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pic>
        <p:nvPicPr>
          <p:cNvPr id="8" name="Content Placeholder 8" descr="chart (1)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30" t="-6964" r="-10108" b="-4758"/>
          <a:stretch/>
        </p:blipFill>
        <p:spPr>
          <a:xfrm>
            <a:off x="4247973" y="1894749"/>
            <a:ext cx="4051549" cy="3055073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4943742" y="1162298"/>
            <a:ext cx="2227354" cy="672851"/>
          </a:xfrm>
          <a:prstGeom prst="wedgeRectCallout">
            <a:avLst>
              <a:gd name="adj1" fmla="val 190"/>
              <a:gd name="adj2" fmla="val 151870"/>
            </a:avLst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95152" y="1266539"/>
            <a:ext cx="2085181" cy="426456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Benefits of SPDY increased with for regions close to the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PoP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0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LinkedIn network stack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Overly simplified</a:t>
            </a:r>
            <a:endParaRPr lang="en-US" dirty="0"/>
          </a:p>
        </p:txBody>
      </p:sp>
      <p:pic>
        <p:nvPicPr>
          <p:cNvPr id="5" name="Content Placeholder 4" descr="linkedin_topo_prepres_1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2" b="-24"/>
          <a:stretch/>
        </p:blipFill>
        <p:spPr>
          <a:xfrm>
            <a:off x="1482305" y="1246399"/>
            <a:ext cx="5218777" cy="3081942"/>
          </a:xfrm>
        </p:spPr>
      </p:pic>
    </p:spTree>
    <p:extLst>
      <p:ext uri="{BB962C8B-B14F-4D97-AF65-F5344CB8AC3E}">
        <p14:creationId xmlns:p14="http://schemas.microsoft.com/office/powerpoint/2010/main" val="354928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LinkedIn network stack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Pushing the CDN aside</a:t>
            </a:r>
            <a:endParaRPr lang="en-US" dirty="0"/>
          </a:p>
        </p:txBody>
      </p:sp>
      <p:pic>
        <p:nvPicPr>
          <p:cNvPr id="7" name="Content Placeholder 6" descr="linkedin_topo_prepres_2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7" r="18" b="1259"/>
          <a:stretch/>
        </p:blipFill>
        <p:spPr>
          <a:xfrm>
            <a:off x="1239999" y="1237061"/>
            <a:ext cx="5661615" cy="3333607"/>
          </a:xfrm>
        </p:spPr>
      </p:pic>
    </p:spTree>
    <p:extLst>
      <p:ext uri="{BB962C8B-B14F-4D97-AF65-F5344CB8AC3E}">
        <p14:creationId xmlns:p14="http://schemas.microsoft.com/office/powerpoint/2010/main" val="168690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138" y="447512"/>
            <a:ext cx="7962938" cy="634677"/>
          </a:xfrm>
        </p:spPr>
        <p:txBody>
          <a:bodyPr/>
          <a:lstStyle/>
          <a:p>
            <a:r>
              <a:rPr lang="en-US" dirty="0" smtClean="0"/>
              <a:t>Static content vs. base pages – round 2</a:t>
            </a:r>
            <a:endParaRPr lang="en-US" dirty="0"/>
          </a:p>
        </p:txBody>
      </p:sp>
      <p:pic>
        <p:nvPicPr>
          <p:cNvPr id="4" name="Content Placeholder 3" descr="linkedin_topo_cdn_uberpop_png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994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0" t="-29013" r="-54360" b="-41443"/>
          <a:stretch/>
        </p:blipFill>
        <p:spPr>
          <a:xfrm>
            <a:off x="739292" y="5"/>
            <a:ext cx="8404708" cy="623572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HTTP/2 with CDNs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Deploy HTTP/2 stacks around the globe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6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Modern CDNs do pretty good job accelerating HTTP</a:t>
            </a:r>
          </a:p>
          <a:p>
            <a:r>
              <a:rPr lang="en-US" dirty="0" smtClean="0"/>
              <a:t>HTTP/2 accelerates web content delivery further </a:t>
            </a:r>
          </a:p>
          <a:p>
            <a:r>
              <a:rPr lang="en-US" dirty="0" smtClean="0"/>
              <a:t>Serving static content through HTTP/2 accelerates LinkedIn page</a:t>
            </a:r>
          </a:p>
          <a:p>
            <a:r>
              <a:rPr lang="en-US" dirty="0" smtClean="0"/>
              <a:t>In the long run, CDNs will support HTTP/2. This will make the web faster for everybody.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line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HTTP/2 makes web faster; so do CDNs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5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0" y="2220189"/>
            <a:ext cx="9144000" cy="707886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Questions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1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5248" y="1373215"/>
            <a:ext cx="7823133" cy="3250464"/>
          </a:xfrm>
        </p:spPr>
        <p:txBody>
          <a:bodyPr/>
          <a:lstStyle/>
          <a:p>
            <a:r>
              <a:rPr lang="en-US" dirty="0" smtClean="0"/>
              <a:t>Social network for business</a:t>
            </a:r>
          </a:p>
          <a:p>
            <a:r>
              <a:rPr lang="en-US" dirty="0" smtClean="0"/>
              <a:t>Founded in 2002</a:t>
            </a:r>
          </a:p>
          <a:p>
            <a:r>
              <a:rPr lang="en-US" dirty="0" smtClean="0"/>
              <a:t>300M+ users </a:t>
            </a:r>
          </a:p>
          <a:p>
            <a:r>
              <a:rPr lang="en-US" dirty="0" smtClean="0"/>
              <a:t>200 countries</a:t>
            </a:r>
          </a:p>
          <a:p>
            <a:r>
              <a:rPr lang="en-US" dirty="0" smtClean="0"/>
              <a:t>Users first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matters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Who we are and what we do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786" y="1276787"/>
            <a:ext cx="4557751" cy="139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9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2220189"/>
            <a:ext cx="9144000" cy="707886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4000" dirty="0" smtClean="0"/>
              <a:t>We are hiring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4190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96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5244" y="1536256"/>
            <a:ext cx="4226799" cy="3255258"/>
          </a:xfrm>
        </p:spPr>
        <p:txBody>
          <a:bodyPr/>
          <a:lstStyle/>
          <a:p>
            <a:r>
              <a:rPr lang="en-US" dirty="0" smtClean="0"/>
              <a:t>How do we measure the Internet speed?</a:t>
            </a:r>
          </a:p>
          <a:p>
            <a:r>
              <a:rPr lang="en-US" dirty="0" smtClean="0"/>
              <a:t>Trains vs. cars</a:t>
            </a:r>
          </a:p>
          <a:p>
            <a:r>
              <a:rPr lang="en-US" dirty="0" smtClean="0"/>
              <a:t>Bandwidth vs. latency </a:t>
            </a:r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5138" y="303782"/>
            <a:ext cx="7962938" cy="634677"/>
          </a:xfrm>
        </p:spPr>
        <p:txBody>
          <a:bodyPr/>
          <a:lstStyle/>
          <a:p>
            <a:r>
              <a:rPr lang="en-US" dirty="0" smtClean="0"/>
              <a:t>Let’s talk about speed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05138" y="1017322"/>
            <a:ext cx="7966246" cy="593515"/>
          </a:xfrm>
        </p:spPr>
        <p:txBody>
          <a:bodyPr/>
          <a:lstStyle/>
          <a:p>
            <a:r>
              <a:rPr lang="en-US" dirty="0" smtClean="0"/>
              <a:t>What’s speed, anyway?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84113" y="5387425"/>
            <a:ext cx="2133600" cy="170601"/>
          </a:xfrm>
        </p:spPr>
        <p:txBody>
          <a:bodyPr/>
          <a:lstStyle/>
          <a:p>
            <a:fld id="{75897B0D-BA2C-2244-86F3-025175B80EA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613475"/>
            <a:ext cx="4139952" cy="276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8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5241" y="1863196"/>
            <a:ext cx="3506720" cy="3255258"/>
          </a:xfrm>
        </p:spPr>
        <p:txBody>
          <a:bodyPr/>
          <a:lstStyle/>
          <a:p>
            <a:r>
              <a:rPr lang="en-US" dirty="0" smtClean="0"/>
              <a:t>Bandwidth is analogous to number of cars on a train</a:t>
            </a:r>
          </a:p>
          <a:p>
            <a:r>
              <a:rPr lang="en-US" dirty="0" smtClean="0"/>
              <a:t>Adding bandwidth is expensive – but simple</a:t>
            </a:r>
          </a:p>
          <a:p>
            <a:r>
              <a:rPr lang="en-US" dirty="0" smtClean="0"/>
              <a:t>Typically sold as “speed”</a:t>
            </a:r>
          </a:p>
          <a:p>
            <a:r>
              <a:rPr lang="en-US" dirty="0" smtClean="0"/>
              <a:t>Matters for streaming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Bandwidth does not matter that much for web or mobile</a:t>
            </a:r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5138" y="575063"/>
            <a:ext cx="7962938" cy="634677"/>
          </a:xfrm>
        </p:spPr>
        <p:txBody>
          <a:bodyPr/>
          <a:lstStyle/>
          <a:p>
            <a:r>
              <a:rPr lang="en-US" dirty="0" smtClean="0"/>
              <a:t>Let’s talk about bandwidth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05138" y="1215015"/>
            <a:ext cx="7966246" cy="593515"/>
          </a:xfrm>
        </p:spPr>
        <p:txBody>
          <a:bodyPr/>
          <a:lstStyle/>
          <a:p>
            <a:r>
              <a:rPr lang="en-US" dirty="0" smtClean="0"/>
              <a:t>One </a:t>
            </a:r>
            <a:r>
              <a:rPr lang="en-US" dirty="0" err="1" smtClean="0"/>
              <a:t>bazzillion</a:t>
            </a:r>
            <a:r>
              <a:rPr lang="en-US" dirty="0" smtClean="0"/>
              <a:t> </a:t>
            </a:r>
            <a:r>
              <a:rPr lang="en-US" dirty="0" err="1" smtClean="0"/>
              <a:t>MBps</a:t>
            </a:r>
            <a:r>
              <a:rPr lang="en-US" dirty="0" smtClean="0"/>
              <a:t> for $4.99 a month + VAT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84113" y="5387425"/>
            <a:ext cx="2133600" cy="170601"/>
          </a:xfrm>
        </p:spPr>
        <p:txBody>
          <a:bodyPr/>
          <a:lstStyle/>
          <a:p>
            <a:fld id="{75897B0D-BA2C-2244-86F3-025175B80EA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991" y="1665990"/>
            <a:ext cx="4384525" cy="270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6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5240" y="1863196"/>
            <a:ext cx="4010776" cy="3255258"/>
          </a:xfrm>
        </p:spPr>
        <p:txBody>
          <a:bodyPr/>
          <a:lstStyle/>
          <a:p>
            <a:r>
              <a:rPr lang="en-US" dirty="0" smtClean="0"/>
              <a:t>Shorten the pipe</a:t>
            </a:r>
          </a:p>
          <a:p>
            <a:r>
              <a:rPr lang="en-US" dirty="0" smtClean="0"/>
              <a:t>Or move faster</a:t>
            </a:r>
          </a:p>
          <a:p>
            <a:r>
              <a:rPr lang="en-US" dirty="0" smtClean="0"/>
              <a:t>Speed of light is a hard limit</a:t>
            </a:r>
          </a:p>
          <a:p>
            <a:r>
              <a:rPr lang="en-US" dirty="0" smtClean="0"/>
              <a:t>Decreasing latency is hard and sometimes impossible</a:t>
            </a:r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5138" y="575063"/>
            <a:ext cx="7962938" cy="634677"/>
          </a:xfrm>
        </p:spPr>
        <p:txBody>
          <a:bodyPr/>
          <a:lstStyle/>
          <a:p>
            <a:r>
              <a:rPr lang="en-US" dirty="0" smtClean="0"/>
              <a:t>Let’s talk about latency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05138" y="1215015"/>
            <a:ext cx="7966246" cy="593515"/>
          </a:xfrm>
        </p:spPr>
        <p:txBody>
          <a:bodyPr/>
          <a:lstStyle/>
          <a:p>
            <a:r>
              <a:rPr lang="en-US" dirty="0" smtClean="0"/>
              <a:t>Latency: time it takes for the server to </a:t>
            </a:r>
            <a:r>
              <a:rPr lang="en-US" b="1" dirty="0" smtClean="0"/>
              <a:t>receive and process </a:t>
            </a:r>
            <a:r>
              <a:rPr lang="en-US" dirty="0" smtClean="0"/>
              <a:t>request for a </a:t>
            </a:r>
            <a:r>
              <a:rPr lang="en-US" b="1" dirty="0" smtClean="0"/>
              <a:t>page object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84113" y="5387425"/>
            <a:ext cx="2133600" cy="170601"/>
          </a:xfrm>
        </p:spPr>
        <p:txBody>
          <a:bodyPr/>
          <a:lstStyle/>
          <a:p>
            <a:fld id="{75897B0D-BA2C-2244-86F3-025175B80EA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536" y="1860593"/>
            <a:ext cx="4355976" cy="225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8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5244" y="1863196"/>
            <a:ext cx="7966075" cy="3255258"/>
          </a:xfrm>
        </p:spPr>
        <p:txBody>
          <a:bodyPr/>
          <a:lstStyle/>
          <a:p>
            <a:r>
              <a:rPr lang="en-US" b="1" dirty="0" smtClean="0"/>
              <a:t>100ms </a:t>
            </a:r>
            <a:r>
              <a:rPr lang="en-US" dirty="0" smtClean="0"/>
              <a:t>– user perceives as instantaneous.</a:t>
            </a:r>
          </a:p>
          <a:p>
            <a:r>
              <a:rPr lang="en-US" b="1" dirty="0" smtClean="0"/>
              <a:t>1s </a:t>
            </a:r>
            <a:r>
              <a:rPr lang="en-US" dirty="0" smtClean="0"/>
              <a:t>– is about the upper limit of human flow of thought. User loses the feeling direct feedback.</a:t>
            </a:r>
          </a:p>
          <a:p>
            <a:r>
              <a:rPr lang="en-US" b="1" dirty="0" smtClean="0"/>
              <a:t>10s</a:t>
            </a:r>
            <a:r>
              <a:rPr lang="en-US" dirty="0" smtClean="0"/>
              <a:t> – upper limit of attention. Feedback is important, and the chance of context switch is high.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000" dirty="0" smtClean="0"/>
              <a:t>Source: Nielsen Norman Group</a:t>
            </a:r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5138" y="575063"/>
            <a:ext cx="7962938" cy="634677"/>
          </a:xfrm>
        </p:spPr>
        <p:txBody>
          <a:bodyPr/>
          <a:lstStyle/>
          <a:p>
            <a:r>
              <a:rPr lang="en-US" dirty="0" smtClean="0"/>
              <a:t>Important latency limits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05138" y="1215015"/>
            <a:ext cx="7966246" cy="593515"/>
          </a:xfrm>
        </p:spPr>
        <p:txBody>
          <a:bodyPr/>
          <a:lstStyle/>
          <a:p>
            <a:r>
              <a:rPr lang="en-US" dirty="0" smtClean="0"/>
              <a:t>No one will advertise latency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84113" y="5387425"/>
            <a:ext cx="2133600" cy="170601"/>
          </a:xfrm>
        </p:spPr>
        <p:txBody>
          <a:bodyPr/>
          <a:lstStyle/>
          <a:p>
            <a:fld id="{75897B0D-BA2C-2244-86F3-025175B80EA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22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EmptyTemplate">
  <a:themeElements>
    <a:clrScheme name="LinkedIn">
      <a:dk1>
        <a:srgbClr val="000000"/>
      </a:dk1>
      <a:lt1>
        <a:srgbClr val="FFFFFF"/>
      </a:lt1>
      <a:dk2>
        <a:srgbClr val="333333"/>
      </a:dk2>
      <a:lt2>
        <a:srgbClr val="CCCCCC"/>
      </a:lt2>
      <a:accent1>
        <a:srgbClr val="0077B5"/>
      </a:accent1>
      <a:accent2>
        <a:srgbClr val="A9C833"/>
      </a:accent2>
      <a:accent3>
        <a:srgbClr val="E88D21"/>
      </a:accent3>
      <a:accent4>
        <a:srgbClr val="C10059"/>
      </a:accent4>
      <a:accent5>
        <a:srgbClr val="E5B624"/>
      </a:accent5>
      <a:accent6>
        <a:srgbClr val="888888"/>
      </a:accent6>
      <a:hlink>
        <a:srgbClr val="0077B5"/>
      </a:hlink>
      <a:folHlink>
        <a:srgbClr val="0077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accent6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45720" rIns="91440" bIns="45720" rtlCol="0">
        <a:noAutofit/>
      </a:bodyPr>
      <a:lstStyle>
        <a:defPPr marL="342900" marR="0" indent="-34290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sz="2000" b="0" i="0" u="none" strike="noStrike" kern="1200" cap="none" spc="0" normalizeH="0" baseline="0" noProof="0" dirty="0" smtClean="0">
            <a:ln>
              <a:noFill/>
            </a:ln>
            <a:effectLst/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LIEmptyTemplate.potx</Template>
  <TotalTime>30566</TotalTime>
  <Words>2172</Words>
  <Application>Microsoft Macintosh PowerPoint</Application>
  <PresentationFormat>Custom</PresentationFormat>
  <Paragraphs>359</Paragraphs>
  <Slides>51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LIEmptyTemplate</vt:lpstr>
      <vt:lpstr>HTTP/2 and a faster Web</vt:lpstr>
      <vt:lpstr>PowerPoint Presentation</vt:lpstr>
      <vt:lpstr>Content Slides</vt:lpstr>
      <vt:lpstr>Agenda</vt:lpstr>
      <vt:lpstr>Speed matters</vt:lpstr>
      <vt:lpstr>Let’s talk about speed</vt:lpstr>
      <vt:lpstr>Let’s talk about bandwidth</vt:lpstr>
      <vt:lpstr>Let’s talk about latency</vt:lpstr>
      <vt:lpstr>Important latency limits</vt:lpstr>
      <vt:lpstr>Reality check</vt:lpstr>
      <vt:lpstr>Fast Internet</vt:lpstr>
      <vt:lpstr>In reality</vt:lpstr>
      <vt:lpstr>Browser latency: what’s up there?</vt:lpstr>
      <vt:lpstr>HTTP/1 challenges</vt:lpstr>
      <vt:lpstr>Let’s talk about HTTP</vt:lpstr>
      <vt:lpstr>Hyper TEXT transfer protocol</vt:lpstr>
      <vt:lpstr>Challenges with HTTP</vt:lpstr>
      <vt:lpstr>Challenges with HTTP</vt:lpstr>
      <vt:lpstr>Challenges with HTTP</vt:lpstr>
      <vt:lpstr>Domain sharding to the rescue?</vt:lpstr>
      <vt:lpstr>Challenges with HTTP</vt:lpstr>
      <vt:lpstr>Challenges with HTTP</vt:lpstr>
      <vt:lpstr>HTTP/2 approach</vt:lpstr>
      <vt:lpstr>SPDY – a new beginning </vt:lpstr>
      <vt:lpstr>Overview of HTTP/2</vt:lpstr>
      <vt:lpstr>Overview of HTTP/2</vt:lpstr>
      <vt:lpstr>Overview of HTTP/2</vt:lpstr>
      <vt:lpstr>Overview of HTTP/2</vt:lpstr>
      <vt:lpstr>Overview of HTTP/2</vt:lpstr>
      <vt:lpstr>HTTP/2 changes the game</vt:lpstr>
      <vt:lpstr>It is (mostly) here</vt:lpstr>
      <vt:lpstr>HTTP/1 best practices…</vt:lpstr>
      <vt:lpstr>Domain sharding – slows HTTP/2 down</vt:lpstr>
      <vt:lpstr>Inlining – wastes bandwidth </vt:lpstr>
      <vt:lpstr>Control head-of-line latency</vt:lpstr>
      <vt:lpstr>New challenges </vt:lpstr>
      <vt:lpstr>Putting SPDY to work at LinkedIn</vt:lpstr>
      <vt:lpstr>Anatomy of a page</vt:lpstr>
      <vt:lpstr>LinkedIn network stack </vt:lpstr>
      <vt:lpstr>CDNs</vt:lpstr>
      <vt:lpstr>There is a CDN edge near you</vt:lpstr>
      <vt:lpstr>Can we beat CDNs locally?</vt:lpstr>
      <vt:lpstr>Comparing SPDY with CDN - results</vt:lpstr>
      <vt:lpstr>LinkedIn network stack </vt:lpstr>
      <vt:lpstr>LinkedIn network stack </vt:lpstr>
      <vt:lpstr>Static content vs. base pages – round 2</vt:lpstr>
      <vt:lpstr>Combining HTTP/2 with CDNs</vt:lpstr>
      <vt:lpstr>Bottom line</vt:lpstr>
      <vt:lpstr>PowerPoint Presentation</vt:lpstr>
      <vt:lpstr>PowerPoint Presentation</vt:lpstr>
      <vt:lpstr>PowerPoint Presentation</vt:lpstr>
    </vt:vector>
  </TitlesOfParts>
  <Company>LinkedIn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LinkedIn Recruiting Solutions “tagline”</dc:title>
  <dc:creator>LinkedIn Corporation</dc:creator>
  <cp:lastModifiedBy>Omer Shapira</cp:lastModifiedBy>
  <cp:revision>890</cp:revision>
  <cp:lastPrinted>2012-05-03T20:09:20Z</cp:lastPrinted>
  <dcterms:created xsi:type="dcterms:W3CDTF">2012-04-05T23:49:00Z</dcterms:created>
  <dcterms:modified xsi:type="dcterms:W3CDTF">2014-11-05T23:50:23Z</dcterms:modified>
</cp:coreProperties>
</file>