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761" r:id="rId1"/>
  </p:sldMasterIdLst>
  <p:notesMasterIdLst>
    <p:notesMasterId r:id="rId35"/>
  </p:notesMasterIdLst>
  <p:handoutMasterIdLst>
    <p:handoutMasterId r:id="rId36"/>
  </p:handoutMasterIdLst>
  <p:sldIdLst>
    <p:sldId id="438" r:id="rId2"/>
    <p:sldId id="457" r:id="rId3"/>
    <p:sldId id="458" r:id="rId4"/>
    <p:sldId id="459" r:id="rId5"/>
    <p:sldId id="460" r:id="rId6"/>
    <p:sldId id="461" r:id="rId7"/>
    <p:sldId id="462" r:id="rId8"/>
    <p:sldId id="463" r:id="rId9"/>
    <p:sldId id="464" r:id="rId10"/>
    <p:sldId id="465" r:id="rId11"/>
    <p:sldId id="466" r:id="rId12"/>
    <p:sldId id="467" r:id="rId13"/>
    <p:sldId id="468" r:id="rId14"/>
    <p:sldId id="469" r:id="rId15"/>
    <p:sldId id="470" r:id="rId16"/>
    <p:sldId id="471" r:id="rId17"/>
    <p:sldId id="472" r:id="rId18"/>
    <p:sldId id="473" r:id="rId19"/>
    <p:sldId id="474" r:id="rId20"/>
    <p:sldId id="475" r:id="rId21"/>
    <p:sldId id="476" r:id="rId22"/>
    <p:sldId id="477" r:id="rId23"/>
    <p:sldId id="478" r:id="rId24"/>
    <p:sldId id="479" r:id="rId25"/>
    <p:sldId id="480" r:id="rId26"/>
    <p:sldId id="481" r:id="rId27"/>
    <p:sldId id="482" r:id="rId28"/>
    <p:sldId id="483" r:id="rId29"/>
    <p:sldId id="484" r:id="rId30"/>
    <p:sldId id="485" r:id="rId31"/>
    <p:sldId id="486" r:id="rId32"/>
    <p:sldId id="487" r:id="rId33"/>
    <p:sldId id="456" r:id="rId3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arah Beldo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79C7B"/>
    <a:srgbClr val="CFA75D"/>
    <a:srgbClr val="43B1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3" autoAdjust="0"/>
    <p:restoredTop sz="80870" autoAdjust="0"/>
  </p:normalViewPr>
  <p:slideViewPr>
    <p:cSldViewPr snapToGrid="0">
      <p:cViewPr varScale="1">
        <p:scale>
          <a:sx n="80" d="100"/>
          <a:sy n="80" d="100"/>
        </p:scale>
        <p:origin x="-1128" y="-104"/>
      </p:cViewPr>
      <p:guideLst>
        <p:guide orient="horz" pos="3621"/>
        <p:guide pos="45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notesMaster" Target="notesMasters/notesMaster1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interSettings" Target="printerSettings/printerSettings1.bin"/><Relationship Id="rId38" Type="http://schemas.openxmlformats.org/officeDocument/2006/relationships/commentAuthors" Target="commentAuthors.xml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Arial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0ABEED-F973-024F-9CF0-C878DE927514}" type="datetimeFigureOut">
              <a:rPr lang="en-US" smtClean="0">
                <a:latin typeface="Arial" pitchFamily="34" charset="0"/>
              </a:rPr>
              <a:pPr/>
              <a:t>10/31/14</a:t>
            </a:fld>
            <a:endParaRPr lang="en-US" dirty="0">
              <a:latin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6358E9-0BD0-A840-BABC-EED8623003FB}" type="slidenum">
              <a:rPr lang="en-US" smtClean="0">
                <a:latin typeface="Arial" pitchFamily="34" charset="0"/>
              </a:rPr>
              <a:pPr/>
              <a:t>‹#›</a:t>
            </a:fld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742547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86BBB0A6-3B30-2D46-8681-C1493D55A0EF}" type="datetimeFigureOut">
              <a:rPr lang="en-US" smtClean="0"/>
              <a:pPr/>
              <a:t>10/31/14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C82A3EF7-70D2-6F43-B2CC-06F0F10C8C2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931238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 marL="37931725" indent="-37474525"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9144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1371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18288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/>
            <a:fld id="{A5591B0A-EE9F-524A-B6DE-84F190E9B374}" type="slidenum">
              <a:rPr lang="en-US" sz="1400">
                <a:solidFill>
                  <a:srgbClr val="000000"/>
                </a:solidFill>
                <a:latin typeface="Times New Roman" charset="0"/>
              </a:rPr>
              <a:pPr eaLnBrk="1"/>
              <a:t>1</a:t>
            </a:fld>
            <a:endParaRPr lang="en-US" sz="1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53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2A3EF7-70D2-6F43-B2CC-06F0F10C8C22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1268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Suggestions</a:t>
            </a:r>
          </a:p>
          <a:p>
            <a:r>
              <a:rPr lang="en-US" dirty="0" err="1" smtClean="0"/>
              <a:t>Graphmail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2A3EF7-70D2-6F43-B2CC-06F0F10C8C22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28827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55541"/>
            <a:ext cx="9144000" cy="602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3184" y="3897743"/>
            <a:ext cx="7772400" cy="1198079"/>
          </a:xfrm>
        </p:spPr>
        <p:txBody>
          <a:bodyPr anchor="t" anchorCtr="0">
            <a:normAutofit/>
          </a:bodyPr>
          <a:lstStyle>
            <a:lvl1pPr>
              <a:defRPr sz="2800" b="0" i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97B0D-BA2C-2244-86F3-025175B80EA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285874" y="6457950"/>
            <a:ext cx="1539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Recruiting Solutions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55541"/>
            <a:ext cx="9144000" cy="602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285874" y="6457950"/>
            <a:ext cx="1539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Recruiting Solutions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 rot="5400000">
            <a:off x="4162425" y="1876425"/>
            <a:ext cx="819150" cy="91440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69000">
                <a:srgbClr val="D9D9D9"/>
              </a:gs>
              <a:gs pos="100000">
                <a:srgbClr val="D9D9D9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</p:spPr>
        <p:txBody>
          <a:bodyPr rot="10800000"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12" name="Picture 1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6255541"/>
            <a:ext cx="9144000" cy="602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 userDrawn="1"/>
        </p:nvSpPr>
        <p:spPr>
          <a:xfrm>
            <a:off x="1285874" y="6457950"/>
            <a:ext cx="1539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Recruiting Solutions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 userDrawn="1"/>
        </p:nvSpPr>
        <p:spPr bwMode="auto">
          <a:xfrm rot="5400000">
            <a:off x="4162425" y="1876425"/>
            <a:ext cx="819150" cy="91440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69000">
                <a:srgbClr val="D9D9D9"/>
              </a:gs>
              <a:gs pos="100000">
                <a:srgbClr val="D9D9D9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</p:spPr>
        <p:txBody>
          <a:bodyPr rot="10800000"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3184" y="5100386"/>
            <a:ext cx="6400800" cy="1371600"/>
          </a:xfrm>
        </p:spPr>
        <p:txBody>
          <a:bodyPr anchor="ctr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2000" spc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97B0D-BA2C-2244-86F3-025175B80E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97B0D-BA2C-2244-86F3-025175B80E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97B0D-BA2C-2244-86F3-025175B80E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97B0D-BA2C-2244-86F3-025175B80E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2293938"/>
            <a:ext cx="9144000" cy="4564062"/>
          </a:xfrm>
          <a:prstGeom prst="rect">
            <a:avLst/>
          </a:prstGeom>
          <a:gradFill flip="none" rotWithShape="1">
            <a:gsLst>
              <a:gs pos="75000">
                <a:schemeClr val="accent6"/>
              </a:gs>
              <a:gs pos="16000">
                <a:schemeClr val="bg1"/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11" descr="HumanIn-transparent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747"/>
          <a:stretch>
            <a:fillRect/>
          </a:stretch>
        </p:blipFill>
        <p:spPr bwMode="auto">
          <a:xfrm>
            <a:off x="470208" y="1151467"/>
            <a:ext cx="8376027" cy="4109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97B0D-BA2C-2244-86F3-025175B80E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0" y="2293938"/>
            <a:ext cx="9144000" cy="4564062"/>
          </a:xfrm>
          <a:prstGeom prst="rect">
            <a:avLst/>
          </a:prstGeom>
          <a:gradFill flip="none" rotWithShape="1">
            <a:gsLst>
              <a:gs pos="75000">
                <a:schemeClr val="accent6"/>
              </a:gs>
              <a:gs pos="16000">
                <a:schemeClr val="bg1"/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1" name="Picture 11" descr="HumanIn-transparent.png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174977" y="2601284"/>
            <a:ext cx="5969023" cy="3780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1703" y="989470"/>
            <a:ext cx="7772400" cy="1198079"/>
          </a:xfrm>
        </p:spPr>
        <p:txBody>
          <a:bodyPr anchor="b" anchorCtr="0">
            <a:normAutofit/>
          </a:bodyPr>
          <a:lstStyle>
            <a:lvl1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800" b="0" i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7838" y="2198278"/>
            <a:ext cx="6400800" cy="1371600"/>
          </a:xfrm>
        </p:spPr>
        <p:txBody>
          <a:bodyPr anchor="t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8" name="Picture 7" descr="logo_2color_gradient_128x.png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475338" y="602921"/>
            <a:ext cx="2928263" cy="72498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1"/>
              </a:buClr>
              <a:buFont typeface="Wingdings" pitchFamily="2" charset="2"/>
              <a:buChar char="§"/>
              <a:defRPr/>
            </a:lvl1pPr>
            <a:lvl2pPr>
              <a:buClr>
                <a:schemeClr val="accent5"/>
              </a:buClr>
              <a:defRPr/>
            </a:lvl2pPr>
            <a:lvl3pPr>
              <a:buClr>
                <a:schemeClr val="accent1"/>
              </a:buClr>
              <a:buFont typeface="Wingdings" pitchFamily="2" charset="2"/>
              <a:buChar char="§"/>
              <a:defRPr/>
            </a:lvl3pPr>
            <a:lvl4pPr>
              <a:buClr>
                <a:schemeClr val="accent5"/>
              </a:buClr>
              <a:defRPr/>
            </a:lvl4pPr>
            <a:lvl5pPr>
              <a:buClr>
                <a:schemeClr val="accent5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97B0D-BA2C-2244-86F3-025175B80EA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3299691"/>
            <a:ext cx="7772400" cy="1362075"/>
          </a:xfrm>
        </p:spPr>
        <p:txBody>
          <a:bodyPr anchor="t">
            <a:normAutofit/>
          </a:bodyPr>
          <a:lstStyle>
            <a:lvl1pPr algn="l">
              <a:defRPr sz="2800" b="0" cap="none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section header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1785623"/>
            <a:ext cx="77724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200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section subhead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97B0D-BA2C-2244-86F3-025175B80E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buFont typeface="Wingdings" pitchFamily="2" charset="2"/>
              <a:buChar char="§"/>
              <a:defRPr sz="2000"/>
            </a:lvl1pPr>
            <a:lvl2pPr>
              <a:buClr>
                <a:schemeClr val="accent5"/>
              </a:buClr>
              <a:buFont typeface="Arial" pitchFamily="34" charset="0"/>
              <a:buChar char="–"/>
              <a:defRPr sz="1800"/>
            </a:lvl2pPr>
            <a:lvl3pPr>
              <a:buClr>
                <a:schemeClr val="accent1"/>
              </a:buClr>
              <a:buFont typeface="Wingdings" pitchFamily="2" charset="2"/>
              <a:buChar char="§"/>
              <a:defRPr sz="1600"/>
            </a:lvl3pPr>
            <a:lvl4pPr>
              <a:buClr>
                <a:schemeClr val="accent5"/>
              </a:buClr>
              <a:defRPr sz="1400"/>
            </a:lvl4pPr>
            <a:lvl5pPr>
              <a:buClr>
                <a:schemeClr val="accent5"/>
              </a:buCl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buFont typeface="Wingdings" pitchFamily="2" charset="2"/>
              <a:buChar char="§"/>
              <a:defRPr sz="2000"/>
            </a:lvl1pPr>
            <a:lvl2pPr>
              <a:buClr>
                <a:schemeClr val="accent5"/>
              </a:buClr>
              <a:defRPr sz="1800"/>
            </a:lvl2pPr>
            <a:lvl3pPr>
              <a:buClr>
                <a:schemeClr val="tx2"/>
              </a:buClr>
              <a:buFont typeface="Wingdings" pitchFamily="2" charset="2"/>
              <a:buChar char="§"/>
              <a:defRPr sz="1600"/>
            </a:lvl3pPr>
            <a:lvl4pPr>
              <a:buClr>
                <a:schemeClr val="accent5"/>
              </a:buClr>
              <a:defRPr sz="1400"/>
            </a:lvl4pPr>
            <a:lvl5pPr>
              <a:buClr>
                <a:schemeClr val="accent5"/>
              </a:buCl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97B0D-BA2C-2244-86F3-025175B80E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 b="1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175717" y="6356351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97B0D-BA2C-2244-86F3-025175B80E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97B0D-BA2C-2244-86F3-025175B80E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Qu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452" y="0"/>
            <a:ext cx="9144000" cy="6332158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tx2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285" y="2766652"/>
            <a:ext cx="8229600" cy="1005840"/>
          </a:xfrm>
        </p:spPr>
        <p:txBody>
          <a:bodyPr>
            <a:normAutofit/>
          </a:bodyPr>
          <a:lstStyle>
            <a:lvl1pPr algn="ctr"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97B0D-BA2C-2244-86F3-025175B80EA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720725" y="2651770"/>
            <a:ext cx="7651598" cy="1716888"/>
          </a:xfrm>
          <a:prstGeom prst="rect">
            <a:avLst/>
          </a:prstGeom>
        </p:spPr>
        <p:txBody>
          <a:bodyPr vert="horz" wrap="square" lIns="0" tIns="45720" rIns="91440" bIns="45720" rtlCol="0">
            <a:noAutofit/>
          </a:bodyPr>
          <a:lstStyle/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97B0D-BA2C-2244-86F3-025175B80E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 Same Side Corner Rectangle 8"/>
          <p:cNvSpPr/>
          <p:nvPr userDrawn="1"/>
        </p:nvSpPr>
        <p:spPr>
          <a:xfrm>
            <a:off x="0" y="6327648"/>
            <a:ext cx="9144000" cy="539496"/>
          </a:xfrm>
          <a:prstGeom prst="round2SameRect">
            <a:avLst>
              <a:gd name="adj1" fmla="val 0"/>
              <a:gd name="adj2" fmla="val 0"/>
            </a:avLst>
          </a:prstGeom>
          <a:gradFill flip="none" rotWithShape="1">
            <a:gsLst>
              <a:gs pos="0">
                <a:schemeClr val="accent6">
                  <a:lumMod val="60000"/>
                  <a:lumOff val="40000"/>
                </a:schemeClr>
              </a:gs>
              <a:gs pos="68000">
                <a:srgbClr val="FFFFFF"/>
              </a:gs>
            </a:gsLst>
            <a:lin ang="16200000" scaled="0"/>
            <a:tileRect/>
          </a:gradFill>
          <a:ln w="3175" cap="flat" cmpd="sng" algn="ctr">
            <a:solidFill>
              <a:schemeClr val="bg1">
                <a:lumMod val="65000"/>
                <a:alpha val="79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3085"/>
            <a:ext cx="8229600" cy="100584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1881"/>
            <a:ext cx="8229600" cy="4754563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2344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2344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5897B0D-BA2C-2244-86F3-025175B80EA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 descr="PPT_logo_small.png"/>
          <p:cNvPicPr>
            <a:picLocks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435" y="6459379"/>
            <a:ext cx="1090167" cy="26990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75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76" r:id="rId8"/>
    <p:sldLayoutId id="2147483769" r:id="rId9"/>
    <p:sldLayoutId id="2147483770" r:id="rId10"/>
    <p:sldLayoutId id="2147483771" r:id="rId11"/>
    <p:sldLayoutId id="2147483772" r:id="rId12"/>
    <p:sldLayoutId id="2147483773" r:id="rId13"/>
    <p:sldLayoutId id="2147483777" r:id="rId14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2600" kern="120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5"/>
        </a:buClr>
        <a:buFont typeface="Arial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5"/>
        </a:buClr>
        <a:buFont typeface="Arial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5"/>
        </a:buClr>
        <a:buFont typeface="Arial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2.png"/><Relationship Id="rId3" Type="http://schemas.openxmlformats.org/officeDocument/2006/relationships/image" Target="../media/image3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5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5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1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42.png"/><Relationship Id="rId3" Type="http://schemas.openxmlformats.org/officeDocument/2006/relationships/hyperlink" Target="mailto:dtunkelang@linkedin.com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ChangeArrowheads="1"/>
          </p:cNvSpPr>
          <p:nvPr/>
        </p:nvSpPr>
        <p:spPr bwMode="auto">
          <a:xfrm>
            <a:off x="457200" y="5769303"/>
            <a:ext cx="3962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hangingPunct="1">
              <a:lnSpc>
                <a:spcPct val="12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endParaRPr lang="en-US" sz="1900">
              <a:solidFill>
                <a:srgbClr val="666666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630146"/>
            <a:ext cx="2133600" cy="365125"/>
          </a:xfrm>
        </p:spPr>
        <p:txBody>
          <a:bodyPr/>
          <a:lstStyle/>
          <a:p>
            <a:fld id="{75897B0D-BA2C-2244-86F3-025175B80EAC}" type="slidenum">
              <a:rPr lang="en-US" smtClean="0"/>
              <a:pPr/>
              <a:t>1</a:t>
            </a:fld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3418827" y="-1007535"/>
            <a:ext cx="2563100" cy="4893733"/>
            <a:chOff x="5342455" y="-1007535"/>
            <a:chExt cx="2563100" cy="4893733"/>
          </a:xfrm>
        </p:grpSpPr>
        <p:pic>
          <p:nvPicPr>
            <p:cNvPr id="3" name="Picture 2"/>
            <p:cNvPicPr>
              <a:picLocks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420000">
              <a:off x="5667373" y="682810"/>
              <a:ext cx="1810512" cy="1929383"/>
            </a:xfrm>
            <a:prstGeom prst="rect">
              <a:avLst/>
            </a:prstGeom>
          </p:spPr>
        </p:pic>
        <p:pic>
          <p:nvPicPr>
            <p:cNvPr id="19" name="Picture 18" descr="badge_powerpoint.png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454529">
              <a:off x="5342455" y="-1007535"/>
              <a:ext cx="2563100" cy="4893733"/>
            </a:xfrm>
            <a:prstGeom prst="rect">
              <a:avLst/>
            </a:prstGeom>
          </p:spPr>
        </p:pic>
        <p:sp>
          <p:nvSpPr>
            <p:cNvPr id="20" name="TextBox 6"/>
            <p:cNvSpPr txBox="1">
              <a:spLocks noChangeArrowheads="1"/>
            </p:cNvSpPr>
            <p:nvPr/>
          </p:nvSpPr>
          <p:spPr bwMode="auto">
            <a:xfrm rot="454529">
              <a:off x="5822278" y="2990147"/>
              <a:ext cx="1266042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 eaLnBrk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DejaVu Sans" charset="0"/>
                </a:defRPr>
              </a:lvl1pPr>
              <a:lvl2pPr marL="37931725" indent="-37474525" eaLnBrk="0">
                <a:defRPr sz="2400"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2pPr>
              <a:lvl3pPr eaLnBrk="0">
                <a:defRPr sz="2400"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3pPr>
              <a:lvl4pPr eaLnBrk="0">
                <a:defRPr sz="2400"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4pPr>
              <a:lvl5pPr eaLnBrk="0">
                <a:defRPr sz="2400"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5pPr>
              <a:lvl6pPr marL="4572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6pPr>
              <a:lvl7pPr marL="9144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7pPr>
              <a:lvl8pPr marL="13716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8pPr>
              <a:lvl9pPr marL="1828800" eaLnBrk="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DejaVu Sans" charset="0"/>
                  <a:cs typeface="DejaVu Sans" charset="0"/>
                </a:defRPr>
              </a:lvl9pPr>
            </a:lstStyle>
            <a:p>
              <a:pPr eaLnBrk="1"/>
              <a:r>
                <a:rPr lang="en-US" b="1" dirty="0">
                  <a:solidFill>
                    <a:srgbClr val="404040"/>
                  </a:solidFill>
                </a:rPr>
                <a:t>Daniel</a:t>
              </a:r>
              <a:endParaRPr lang="en-US" b="1" dirty="0"/>
            </a:p>
          </p:txBody>
        </p:sp>
      </p:grpSp>
      <p:sp>
        <p:nvSpPr>
          <p:cNvPr id="6" name="Rectangle 5"/>
          <p:cNvSpPr/>
          <p:nvPr/>
        </p:nvSpPr>
        <p:spPr>
          <a:xfrm>
            <a:off x="1347496" y="4365064"/>
            <a:ext cx="652064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b="1" dirty="0" smtClean="0">
                <a:cs typeface="Arial"/>
              </a:rPr>
              <a:t>My Three Ex’s:</a:t>
            </a:r>
            <a:br>
              <a:rPr lang="en-US" sz="3000" b="1" dirty="0" smtClean="0">
                <a:cs typeface="Arial"/>
              </a:rPr>
            </a:br>
            <a:r>
              <a:rPr lang="en-US" sz="3000" b="1" dirty="0" smtClean="0">
                <a:cs typeface="Arial"/>
              </a:rPr>
              <a:t>A Data Science Approach for Applied Machine Learning</a:t>
            </a:r>
            <a:endParaRPr lang="en-US" sz="3000" dirty="0">
              <a:latin typeface="Arial"/>
              <a:cs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70700" y="93370"/>
            <a:ext cx="2273300" cy="92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973272"/>
      </p:ext>
    </p:extLst>
  </p:cSld>
  <p:clrMapOvr>
    <a:masterClrMapping/>
  </p:clrMapOvr>
  <p:transition xmlns:p14="http://schemas.microsoft.com/office/powerpoint/2010/main" spd="med" advTm="488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How to train your machine learning model.</a:t>
            </a:r>
            <a:endParaRPr lang="en-US" sz="32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Define your objective function.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Collect training data.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Build models.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Profit!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97B0D-BA2C-2244-86F3-025175B80EAC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768" y="2670048"/>
            <a:ext cx="4789232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3567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You can only improve what you measure.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97B0D-BA2C-2244-86F3-025175B80EAC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903" y="1101762"/>
            <a:ext cx="4626015" cy="5029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5964555" y="2151728"/>
            <a:ext cx="2282997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Arial"/>
                <a:cs typeface="Arial"/>
              </a:rPr>
              <a:t>Clicks?</a:t>
            </a:r>
          </a:p>
          <a:p>
            <a:endParaRPr lang="en-US" sz="3200" dirty="0" smtClean="0">
              <a:latin typeface="Arial"/>
              <a:cs typeface="Arial"/>
            </a:endParaRPr>
          </a:p>
          <a:p>
            <a:r>
              <a:rPr lang="en-US" sz="3200" dirty="0" smtClean="0">
                <a:latin typeface="Arial"/>
                <a:cs typeface="Arial"/>
              </a:rPr>
              <a:t>Actions?</a:t>
            </a:r>
          </a:p>
          <a:p>
            <a:endParaRPr lang="en-US" sz="3200" dirty="0" smtClean="0">
              <a:latin typeface="Arial"/>
              <a:cs typeface="Arial"/>
            </a:endParaRPr>
          </a:p>
          <a:p>
            <a:r>
              <a:rPr lang="en-US" sz="3200" dirty="0" smtClean="0">
                <a:latin typeface="Arial"/>
                <a:cs typeface="Arial"/>
              </a:rPr>
              <a:t>Outcomes</a:t>
            </a:r>
            <a:r>
              <a:rPr lang="en-US" sz="3200" dirty="0">
                <a:latin typeface="Arial"/>
                <a:cs typeface="Arial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6690205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Be careful how you define precision…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97B0D-BA2C-2244-86F3-025175B80EAC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971" y="1139109"/>
            <a:ext cx="3428602" cy="5029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5435" y="1139109"/>
            <a:ext cx="3694289" cy="5029200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>
            <a:off x="3962213" y="1531262"/>
            <a:ext cx="968123" cy="197943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3962213" y="5041961"/>
            <a:ext cx="968123" cy="6005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79782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Account for non-uniform inputs and costs.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97B0D-BA2C-2244-86F3-025175B80EAC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188" y="1082466"/>
            <a:ext cx="7513625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1220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Stratified sampling is your friend.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97B0D-BA2C-2244-86F3-025175B80EAC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9174" y="1138488"/>
            <a:ext cx="6445652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3649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An example of segmenting models.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97B0D-BA2C-2244-86F3-025175B80EAC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32536" y="1886068"/>
            <a:ext cx="3884508" cy="1213805"/>
          </a:xfrm>
          <a:prstGeom prst="rect">
            <a:avLst/>
          </a:prstGeom>
        </p:spPr>
        <p:txBody>
          <a:bodyPr vert="horz" wrap="none" lIns="0" tIns="45720" rIns="91440" bIns="45720" rtlCol="0">
            <a:noAutofit/>
          </a:bodyPr>
          <a:lstStyle/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Searcher: Recruiter</a:t>
            </a:r>
          </a:p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r>
              <a:rPr lang="en-US" sz="3200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Query: Person Name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21280" y="1886068"/>
            <a:ext cx="3884508" cy="1213805"/>
          </a:xfrm>
          <a:prstGeom prst="rect">
            <a:avLst/>
          </a:prstGeom>
        </p:spPr>
        <p:txBody>
          <a:bodyPr vert="horz" wrap="none" lIns="0" tIns="45720" rIns="91440" bIns="45720" rtlCol="0">
            <a:noAutofit/>
          </a:bodyPr>
          <a:lstStyle/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Searcher: Job Seeker</a:t>
            </a:r>
          </a:p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r>
              <a:rPr lang="en-US" sz="3200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Query: Person Name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2536" y="3980557"/>
            <a:ext cx="3884508" cy="1213805"/>
          </a:xfrm>
          <a:prstGeom prst="rect">
            <a:avLst/>
          </a:prstGeom>
        </p:spPr>
        <p:txBody>
          <a:bodyPr vert="horz" wrap="none" lIns="0" tIns="45720" rIns="91440" bIns="45720" rtlCol="0">
            <a:noAutofit/>
          </a:bodyPr>
          <a:lstStyle/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Searcher: Recruiter</a:t>
            </a:r>
          </a:p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r>
              <a:rPr lang="en-US" sz="3200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Query: Job Title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21280" y="3980557"/>
            <a:ext cx="3884508" cy="1213805"/>
          </a:xfrm>
          <a:prstGeom prst="rect">
            <a:avLst/>
          </a:prstGeom>
        </p:spPr>
        <p:txBody>
          <a:bodyPr vert="horz" wrap="none" lIns="0" tIns="45720" rIns="91440" bIns="45720" rtlCol="0">
            <a:noAutofit/>
          </a:bodyPr>
          <a:lstStyle/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Searcher: Job Seeker</a:t>
            </a:r>
          </a:p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r>
              <a:rPr lang="en-US" sz="3200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Query: Job Title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515972" y="1936332"/>
            <a:ext cx="0" cy="3200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90064" y="3508826"/>
            <a:ext cx="832104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66153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Express yourself in your feature vectors.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97B0D-BA2C-2244-86F3-025175B80EAC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96564" y="2522556"/>
            <a:ext cx="1624770" cy="15544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135" y="4264814"/>
            <a:ext cx="4516915" cy="1828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16463" y="1274726"/>
            <a:ext cx="2615378" cy="48188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322" y="1269828"/>
            <a:ext cx="3200400" cy="28072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860236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Express: Summary.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Choose an objective function that models utility.</a:t>
            </a:r>
          </a:p>
          <a:p>
            <a:endParaRPr lang="en-US" sz="2800" dirty="0" smtClean="0"/>
          </a:p>
          <a:p>
            <a:r>
              <a:rPr lang="en-US" sz="2800" dirty="0" smtClean="0"/>
              <a:t>Be careful how you define precision.</a:t>
            </a:r>
          </a:p>
          <a:p>
            <a:endParaRPr lang="en-US" sz="2800" dirty="0" smtClean="0"/>
          </a:p>
          <a:p>
            <a:r>
              <a:rPr lang="en-US" sz="2800" dirty="0" smtClean="0"/>
              <a:t>Account </a:t>
            </a:r>
            <a:r>
              <a:rPr lang="en-US" sz="2800" dirty="0"/>
              <a:t>for non-uniform inputs and costs</a:t>
            </a:r>
            <a:r>
              <a:rPr lang="en-US" sz="2800" dirty="0" smtClean="0"/>
              <a:t>.</a:t>
            </a:r>
          </a:p>
          <a:p>
            <a:endParaRPr lang="en-US" sz="2800" dirty="0" smtClean="0"/>
          </a:p>
          <a:p>
            <a:r>
              <a:rPr lang="en-US" sz="2800" dirty="0" smtClean="0"/>
              <a:t>Stratified </a:t>
            </a:r>
            <a:r>
              <a:rPr lang="en-US" sz="2800" dirty="0"/>
              <a:t>sampling is your friend</a:t>
            </a:r>
            <a:r>
              <a:rPr lang="en-US" sz="2800" dirty="0" smtClean="0"/>
              <a:t>.</a:t>
            </a:r>
          </a:p>
          <a:p>
            <a:endParaRPr lang="en-US" sz="2800" dirty="0" smtClean="0"/>
          </a:p>
          <a:p>
            <a:r>
              <a:rPr lang="en-US" sz="2800" dirty="0" smtClean="0"/>
              <a:t>Express </a:t>
            </a:r>
            <a:r>
              <a:rPr lang="en-US" sz="2800" dirty="0"/>
              <a:t>yourself in your feature vectors.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97B0D-BA2C-2244-86F3-025175B80EAC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3979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Explain.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97B0D-BA2C-2244-86F3-025175B80EAC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55713"/>
            <a:ext cx="8229600" cy="41465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113330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With apologies to the </a:t>
            </a:r>
            <a:r>
              <a:rPr lang="en-US" sz="3200" dirty="0"/>
              <a:t>l</a:t>
            </a:r>
            <a:r>
              <a:rPr lang="en-US" sz="3200" dirty="0" smtClean="0"/>
              <a:t>ittle </a:t>
            </a:r>
            <a:r>
              <a:rPr lang="en-US" sz="3200" dirty="0"/>
              <a:t>p</a:t>
            </a:r>
            <a:r>
              <a:rPr lang="en-US" sz="3200" dirty="0" smtClean="0"/>
              <a:t>rince.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97B0D-BA2C-2244-86F3-025175B80EAC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3405" y="1138488"/>
            <a:ext cx="539719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9190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Dedicated to 3 of my favorite ex co-workers.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8800"/>
            <a:ext cx="3200400" cy="3200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800" y="1828800"/>
            <a:ext cx="3200400" cy="32004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3600" y="1828800"/>
            <a:ext cx="32004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8246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Everyone is talking about Deep Learning.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97B0D-BA2C-2244-86F3-025175B80EAC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747" y="1063792"/>
            <a:ext cx="8366506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2497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But accuracy isn’t everything.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97B0D-BA2C-2244-86F3-025175B80EAC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671" y="1100346"/>
            <a:ext cx="8030659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0602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Explainable models, explainable features.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Less is more when it comes to explainability.</a:t>
            </a:r>
          </a:p>
          <a:p>
            <a:endParaRPr lang="en-US" dirty="0" smtClean="0"/>
          </a:p>
          <a:p>
            <a:r>
              <a:rPr lang="en-US" dirty="0" smtClean="0"/>
              <a:t>Algorithms can protect you from overfitting, but they can’t protect you from the biases you introduce.</a:t>
            </a:r>
          </a:p>
          <a:p>
            <a:endParaRPr lang="en-US" dirty="0"/>
          </a:p>
          <a:p>
            <a:r>
              <a:rPr lang="en-US" dirty="0"/>
              <a:t>I</a:t>
            </a:r>
            <a:r>
              <a:rPr lang="en-US" dirty="0" smtClean="0"/>
              <a:t>ntrospection into your models and features makes it easier for you and others to debug them.</a:t>
            </a:r>
          </a:p>
          <a:p>
            <a:endParaRPr lang="en-US" dirty="0" smtClean="0"/>
          </a:p>
          <a:p>
            <a:r>
              <a:rPr lang="en-US" dirty="0" smtClean="0"/>
              <a:t>Especially if you don’t completely trust your objective function or the representativeness of your training data.</a:t>
            </a:r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97B0D-BA2C-2244-86F3-025175B80EAC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1295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Linear regression? Decision trees?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Linear regression and decision trees favor explainability over accuracy, compared to more sophisticated models.</a:t>
            </a:r>
          </a:p>
          <a:p>
            <a:endParaRPr lang="en-US" dirty="0"/>
          </a:p>
          <a:p>
            <a:r>
              <a:rPr lang="en-US" dirty="0" smtClean="0"/>
              <a:t>But size matters. If you have too many features or too deep a decision tree, you lose explainability.</a:t>
            </a:r>
          </a:p>
          <a:p>
            <a:endParaRPr lang="en-US" dirty="0"/>
          </a:p>
          <a:p>
            <a:r>
              <a:rPr lang="en-US" dirty="0" smtClean="0"/>
              <a:t>You can always upgrade to a more sophisticated model when you trust </a:t>
            </a:r>
            <a:r>
              <a:rPr lang="en-US" dirty="0"/>
              <a:t>your objective function </a:t>
            </a:r>
            <a:r>
              <a:rPr lang="en-US" dirty="0" smtClean="0"/>
              <a:t>and training </a:t>
            </a:r>
            <a:r>
              <a:rPr lang="en-US" dirty="0"/>
              <a:t>data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Build a machine learning model is an iterative process. Optimize for the speed of your</a:t>
            </a:r>
            <a:r>
              <a:rPr lang="en-US" dirty="0"/>
              <a:t> </a:t>
            </a:r>
            <a:r>
              <a:rPr lang="en-US" dirty="0" smtClean="0"/>
              <a:t>own learning.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97B0D-BA2C-2244-86F3-025175B80EAC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3181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Explain: Summary.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Accuracy isn’t everything.</a:t>
            </a:r>
          </a:p>
          <a:p>
            <a:endParaRPr lang="en-US" sz="2800" dirty="0" smtClean="0"/>
          </a:p>
          <a:p>
            <a:r>
              <a:rPr lang="en-US" sz="2800" dirty="0"/>
              <a:t>Less is more when it comes to explainability.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 smtClean="0"/>
              <a:t>Don’t knock linear models and decision trees!</a:t>
            </a:r>
          </a:p>
          <a:p>
            <a:endParaRPr lang="en-US" sz="2800" dirty="0"/>
          </a:p>
          <a:p>
            <a:r>
              <a:rPr lang="en-US" sz="2800" dirty="0"/>
              <a:t>Start with simple models, then upgrade.</a:t>
            </a:r>
          </a:p>
          <a:p>
            <a:pPr marL="0" indent="0">
              <a:buNone/>
            </a:pPr>
            <a:endParaRPr lang="en-US" sz="28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97B0D-BA2C-2244-86F3-025175B80EAC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4301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Experiment.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97B0D-BA2C-2244-86F3-025175B80EAC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6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0" y="1429643"/>
            <a:ext cx="7315200" cy="3998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24858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Why experiments matter.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“You </a:t>
            </a:r>
            <a:r>
              <a:rPr lang="en-US" sz="2800" dirty="0"/>
              <a:t>have to kiss a lot of </a:t>
            </a:r>
            <a:r>
              <a:rPr lang="en-US" sz="2800" dirty="0" smtClean="0"/>
              <a:t>frogs</a:t>
            </a:r>
            <a:r>
              <a:rPr lang="en-US" sz="2800" dirty="0"/>
              <a:t> </a:t>
            </a:r>
            <a:r>
              <a:rPr lang="en-US" sz="2800" dirty="0" smtClean="0"/>
              <a:t>to </a:t>
            </a:r>
            <a:r>
              <a:rPr lang="en-US" sz="2800" dirty="0"/>
              <a:t>find one prince. So how </a:t>
            </a:r>
            <a:r>
              <a:rPr lang="en-US" sz="2800" dirty="0" smtClean="0"/>
              <a:t>can you </a:t>
            </a:r>
            <a:r>
              <a:rPr lang="en-US" sz="2800" dirty="0"/>
              <a:t>find your prince faster</a:t>
            </a:r>
            <a:r>
              <a:rPr lang="en-US" sz="2800" dirty="0" smtClean="0"/>
              <a:t>?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By</a:t>
            </a:r>
            <a:r>
              <a:rPr lang="en-US" sz="2800" dirty="0"/>
              <a:t> </a:t>
            </a:r>
            <a:r>
              <a:rPr lang="en-US" sz="2800" dirty="0" smtClean="0"/>
              <a:t>finding </a:t>
            </a:r>
            <a:r>
              <a:rPr lang="en-US" sz="2800" dirty="0"/>
              <a:t>more frogs and </a:t>
            </a:r>
            <a:r>
              <a:rPr lang="en-US" sz="2800" dirty="0" smtClean="0"/>
              <a:t>kissing them </a:t>
            </a:r>
            <a:r>
              <a:rPr lang="en-US" sz="2800" dirty="0"/>
              <a:t>faster and faster.</a:t>
            </a:r>
            <a:r>
              <a:rPr lang="en-US" sz="2800" dirty="0" smtClean="0"/>
              <a:t>”</a:t>
            </a:r>
          </a:p>
          <a:p>
            <a:pPr marL="0" indent="0">
              <a:buNone/>
            </a:pPr>
            <a:endParaRPr lang="en-US" sz="2800" dirty="0"/>
          </a:p>
          <a:p>
            <a:pPr marL="0" indent="0" algn="ctr">
              <a:buNone/>
            </a:pPr>
            <a:r>
              <a:rPr lang="en-US" sz="2800" dirty="0" smtClean="0"/>
              <a:t>-- Mike Moran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97B0D-BA2C-2244-86F3-025175B80EAC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7309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Life in the age of big data.</a:t>
            </a:r>
            <a:endParaRPr lang="en-US" sz="3200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Yesterday</a:t>
            </a:r>
            <a:endParaRPr lang="en-US" sz="3200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719731" y="1535113"/>
            <a:ext cx="4041775" cy="639763"/>
          </a:xfrm>
        </p:spPr>
        <p:txBody>
          <a:bodyPr/>
          <a:lstStyle/>
          <a:p>
            <a:pPr algn="ctr"/>
            <a:r>
              <a:rPr lang="en-US" sz="3200" dirty="0" smtClean="0"/>
              <a:t>Today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97B0D-BA2C-2244-86F3-025175B80EAC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16" name="Picture 11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4835" y="3230311"/>
            <a:ext cx="2804919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2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7608" y="3230311"/>
            <a:ext cx="2806021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553716" y="2240871"/>
            <a:ext cx="3847156" cy="914400"/>
          </a:xfrm>
          <a:prstGeom prst="rect">
            <a:avLst/>
          </a:prstGeom>
        </p:spPr>
        <p:txBody>
          <a:bodyPr vert="horz" wrap="none" lIns="0" tIns="45720" rIns="91440" bIns="45720" rtlCol="0">
            <a:noAutofit/>
          </a:bodyPr>
          <a:lstStyle/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Experiments are expensive,</a:t>
            </a:r>
          </a:p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c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hoose hypotheses wisely.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104734" y="2281227"/>
            <a:ext cx="3271769" cy="914400"/>
          </a:xfrm>
          <a:prstGeom prst="rect">
            <a:avLst/>
          </a:prstGeom>
        </p:spPr>
        <p:txBody>
          <a:bodyPr vert="horz" wrap="none" lIns="0" tIns="45720" rIns="91440" bIns="45720" rtlCol="0">
            <a:noAutofit/>
          </a:bodyPr>
          <a:lstStyle/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Experiments are cheap,</a:t>
            </a:r>
          </a:p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do as many as you can!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1923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So should we just test everything?</a:t>
            </a:r>
            <a:endParaRPr lang="en-US" sz="32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97B0D-BA2C-2244-86F3-025175B80EAC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10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436" y="1486912"/>
            <a:ext cx="3362708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1239" y="1486912"/>
            <a:ext cx="2469471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83825" y="1486912"/>
            <a:ext cx="2911732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60813" y="5078109"/>
            <a:ext cx="122237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78586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Optimize for the speed of learning.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97B0D-BA2C-2244-86F3-025175B80EAC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8000" y="1269998"/>
            <a:ext cx="3938178" cy="3429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2551" y="1269998"/>
            <a:ext cx="3022935" cy="3429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4463552" y="2501612"/>
            <a:ext cx="595035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 smtClean="0"/>
              <a:t>vs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7275" y="2492375"/>
            <a:ext cx="2675882" cy="3657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7" name="Straight Arrow Connector 6"/>
          <p:cNvCxnSpPr/>
          <p:nvPr/>
        </p:nvCxnSpPr>
        <p:spPr>
          <a:xfrm>
            <a:off x="6858000" y="1730375"/>
            <a:ext cx="285750" cy="6508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61733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First, a disclosure.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 smtClean="0"/>
              <a:t>This isn’t a talk about machine learning.</a:t>
            </a:r>
          </a:p>
          <a:p>
            <a:pPr marL="0" indent="0" algn="ctr">
              <a:buNone/>
            </a:pPr>
            <a:endParaRPr lang="en-US" sz="3200" dirty="0" smtClean="0"/>
          </a:p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r>
              <a:rPr lang="en-US" sz="3200" dirty="0" smtClean="0"/>
              <a:t>It’s a talk about applying machine learning.</a:t>
            </a:r>
          </a:p>
          <a:p>
            <a:pPr marL="0" indent="0" algn="ctr">
              <a:buNone/>
            </a:pPr>
            <a:endParaRPr lang="en-US" sz="3200" dirty="0" smtClean="0"/>
          </a:p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r>
              <a:rPr lang="en-US" sz="3200" dirty="0" smtClean="0"/>
              <a:t>What’s the difference?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97B0D-BA2C-2244-86F3-025175B80EA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1267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Be disciplined: test one variable at a time.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97B0D-BA2C-2244-86F3-025175B80EAC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176" y="1139031"/>
            <a:ext cx="4662105" cy="5029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365750" y="1583532"/>
            <a:ext cx="3556000" cy="4140199"/>
          </a:xfrm>
          <a:prstGeom prst="rect">
            <a:avLst/>
          </a:prstGeom>
        </p:spPr>
        <p:txBody>
          <a:bodyPr vert="horz" wrap="none" lIns="0" tIns="45720" rIns="91440" bIns="45720" rtlCol="0">
            <a:noAutofit/>
          </a:bodyPr>
          <a:lstStyle/>
          <a:p>
            <a:pPr marL="457200" marR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/>
              <a:buChar char="•"/>
              <a:tabLst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Autocomplete</a:t>
            </a:r>
          </a:p>
          <a:p>
            <a:pPr marL="457200" marR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/>
              <a:buChar char="•"/>
              <a:tabLst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Entity Tagging</a:t>
            </a:r>
          </a:p>
          <a:p>
            <a:pPr marL="457200" marR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/>
              <a:buChar char="•"/>
              <a:tabLst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Vertical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Intent</a:t>
            </a:r>
          </a:p>
          <a:p>
            <a:pPr marL="457200" marR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/>
              <a:buChar char="•"/>
              <a:tabLst/>
            </a:pPr>
            <a:r>
              <a:rPr lang="en-US" sz="2800" noProof="0" dirty="0" smtClean="0">
                <a:latin typeface="Arial" pitchFamily="34" charset="0"/>
                <a:cs typeface="Arial" pitchFamily="34" charset="0"/>
              </a:rPr>
              <a:t># of Suggestions</a:t>
            </a:r>
          </a:p>
          <a:p>
            <a:pPr marL="457200" marR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/>
              <a:buChar char="•"/>
              <a:tabLst/>
            </a:pPr>
            <a:r>
              <a:rPr kumimoji="0" lang="en-US" sz="2800" b="0" i="0" u="none" strike="noStrike" kern="1200" cap="none" spc="0" normalizeH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Suggestion Order</a:t>
            </a:r>
            <a:endParaRPr kumimoji="0" lang="en-US" sz="2800" b="0" i="0" u="none" strike="noStrike" kern="1200" cap="none" spc="0" normalizeH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457200" marR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/>
              <a:buChar char="•"/>
              <a:tabLst/>
            </a:pPr>
            <a:r>
              <a:rPr lang="en-US" sz="2800" noProof="0" dirty="0" smtClean="0">
                <a:latin typeface="Arial" pitchFamily="34" charset="0"/>
                <a:cs typeface="Arial" pitchFamily="34" charset="0"/>
              </a:rPr>
              <a:t>Language</a:t>
            </a:r>
          </a:p>
          <a:p>
            <a:pPr marL="457200" marR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/>
              <a:buChar char="•"/>
              <a:tabLst/>
            </a:pPr>
            <a:r>
              <a:rPr kumimoji="0" lang="en-US" sz="2800" b="0" i="0" u="none" strike="noStrike" kern="1200" cap="none" spc="0" normalizeH="0" baseline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Query Construction</a:t>
            </a:r>
          </a:p>
          <a:p>
            <a:pPr marL="457200" marR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/>
              <a:buChar char="•"/>
              <a:tabLst/>
            </a:pPr>
            <a:r>
              <a:rPr lang="en-US" sz="2800" noProof="0" dirty="0" smtClean="0">
                <a:latin typeface="Arial" pitchFamily="34" charset="0"/>
                <a:cs typeface="Arial" pitchFamily="34" charset="0"/>
              </a:rPr>
              <a:t>Ranking Model</a:t>
            </a:r>
          </a:p>
        </p:txBody>
      </p:sp>
    </p:spTree>
    <p:extLst>
      <p:ext uri="{BB962C8B-B14F-4D97-AF65-F5344CB8AC3E}">
        <p14:creationId xmlns:p14="http://schemas.microsoft.com/office/powerpoint/2010/main" val="26311339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Experiment: Summary.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Kiss lots of frogs: experiments are cheap.</a:t>
            </a:r>
          </a:p>
          <a:p>
            <a:endParaRPr lang="en-US" sz="2800" dirty="0" smtClean="0"/>
          </a:p>
          <a:p>
            <a:r>
              <a:rPr lang="en-US" sz="2800" dirty="0" smtClean="0"/>
              <a:t>But test in good faith – don’t just flip coins.</a:t>
            </a: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 smtClean="0"/>
              <a:t>Optimize for the speed of learning.</a:t>
            </a:r>
          </a:p>
          <a:p>
            <a:endParaRPr lang="en-US" sz="2800" dirty="0"/>
          </a:p>
          <a:p>
            <a:r>
              <a:rPr lang="en-US" sz="2800" dirty="0" smtClean="0"/>
              <a:t>Be </a:t>
            </a:r>
            <a:r>
              <a:rPr lang="en-US" sz="2800" dirty="0"/>
              <a:t>disciplined: test one variable at </a:t>
            </a:r>
            <a:r>
              <a:rPr lang="en-US" sz="2800" dirty="0" smtClean="0"/>
              <a:t>a time.</a:t>
            </a:r>
            <a:endParaRPr lang="en-US" sz="2800" dirty="0"/>
          </a:p>
          <a:p>
            <a:pPr marL="0" indent="0">
              <a:buNone/>
            </a:pPr>
            <a:endParaRPr lang="en-US" sz="28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97B0D-BA2C-2244-86F3-025175B80EAC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1018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Bringing it all together.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Express</a:t>
            </a:r>
          </a:p>
          <a:p>
            <a:pPr marL="400050" lvl="1" indent="0">
              <a:buNone/>
            </a:pPr>
            <a:r>
              <a:rPr lang="en-US" sz="2800" dirty="0" smtClean="0"/>
              <a:t>Understand your utility and inputs.</a:t>
            </a:r>
          </a:p>
          <a:p>
            <a:pPr marL="400050" lvl="1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 smtClean="0"/>
              <a:t>Explain</a:t>
            </a:r>
          </a:p>
          <a:p>
            <a:pPr marL="400050" lvl="1" indent="0">
              <a:buNone/>
            </a:pPr>
            <a:r>
              <a:rPr lang="en-US" sz="2800" dirty="0"/>
              <a:t>U</a:t>
            </a:r>
            <a:r>
              <a:rPr lang="en-US" sz="2800" dirty="0" smtClean="0"/>
              <a:t>nderstand </a:t>
            </a:r>
            <a:r>
              <a:rPr lang="en-US" sz="2800" dirty="0"/>
              <a:t>your models and </a:t>
            </a:r>
            <a:r>
              <a:rPr lang="en-US" sz="2800" dirty="0" smtClean="0"/>
              <a:t>metrics.</a:t>
            </a:r>
          </a:p>
          <a:p>
            <a:pPr marL="400050" lvl="1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 smtClean="0"/>
              <a:t>Experiment</a:t>
            </a:r>
          </a:p>
          <a:p>
            <a:pPr marL="400050" lvl="1" indent="0">
              <a:buNone/>
            </a:pPr>
            <a:r>
              <a:rPr lang="en-US" sz="2800" dirty="0"/>
              <a:t>O</a:t>
            </a:r>
            <a:r>
              <a:rPr lang="en-US" sz="2800" dirty="0" smtClean="0"/>
              <a:t>ptimize for the </a:t>
            </a:r>
            <a:r>
              <a:rPr lang="en-US" sz="2800" dirty="0"/>
              <a:t>speed of </a:t>
            </a:r>
            <a:r>
              <a:rPr lang="en-US" sz="2800" dirty="0" smtClean="0"/>
              <a:t>learning.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97B0D-BA2C-2244-86F3-025175B80EAC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52321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97B0D-BA2C-2244-86F3-025175B80EAC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8400" y="0"/>
            <a:ext cx="6807200" cy="5181600"/>
          </a:xfrm>
          <a:prstGeom prst="rect">
            <a:avLst/>
          </a:prstGeom>
        </p:spPr>
      </p:pic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2744921" y="5491400"/>
            <a:ext cx="365415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 marL="37931725" indent="-37474525" eaLnBrk="0">
              <a:defRPr sz="24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>
              <a:defRPr sz="24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>
              <a:defRPr sz="24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>
              <a:defRPr sz="24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9144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1371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18288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/>
            <a:r>
              <a:rPr lang="en-US" sz="1800" b="1" dirty="0" smtClean="0">
                <a:solidFill>
                  <a:schemeClr val="accent5"/>
                </a:solidFill>
              </a:rPr>
              <a:t>Daniel Tunkelang</a:t>
            </a:r>
          </a:p>
          <a:p>
            <a:pPr eaLnBrk="1"/>
            <a:r>
              <a:rPr lang="en-US" sz="1800" dirty="0" smtClean="0">
                <a:solidFill>
                  <a:schemeClr val="accent5"/>
                </a:solidFill>
                <a:hlinkClick r:id="rId3"/>
              </a:rPr>
              <a:t>dtunkelang@linkedin.com</a:t>
            </a:r>
            <a:endParaRPr lang="en-US" sz="1800" dirty="0" smtClean="0">
              <a:solidFill>
                <a:schemeClr val="accent5"/>
              </a:solidFill>
            </a:endParaRPr>
          </a:p>
          <a:p>
            <a:pPr eaLnBrk="1"/>
            <a:r>
              <a:rPr lang="en-US" sz="1800" dirty="0" smtClean="0">
                <a:solidFill>
                  <a:schemeClr val="accent5"/>
                </a:solidFill>
              </a:rPr>
              <a:t>https://</a:t>
            </a:r>
            <a:r>
              <a:rPr lang="en-US" sz="1800" dirty="0" err="1" smtClean="0">
                <a:solidFill>
                  <a:schemeClr val="accent5"/>
                </a:solidFill>
              </a:rPr>
              <a:t>linkedin.com</a:t>
            </a:r>
            <a:r>
              <a:rPr lang="en-US" sz="1800" dirty="0">
                <a:solidFill>
                  <a:schemeClr val="accent5"/>
                </a:solidFill>
              </a:rPr>
              <a:t>/in/</a:t>
            </a:r>
            <a:r>
              <a:rPr lang="en-US" sz="1800" dirty="0" err="1">
                <a:solidFill>
                  <a:schemeClr val="accent5"/>
                </a:solidFill>
              </a:rPr>
              <a:t>dtunkelang</a:t>
            </a:r>
            <a:endParaRPr lang="en-US" sz="1800" dirty="0" smtClean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6485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L</a:t>
            </a:r>
            <a:r>
              <a:rPr lang="en-US" sz="3200" dirty="0" smtClean="0"/>
              <a:t>et’s talk about something else for a moment.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/>
              <a:t>H</a:t>
            </a:r>
            <a:r>
              <a:rPr lang="en-US" sz="3200" dirty="0" smtClean="0"/>
              <a:t>ash </a:t>
            </a:r>
            <a:r>
              <a:rPr lang="en-US" sz="3200" dirty="0"/>
              <a:t>T</a:t>
            </a:r>
            <a:r>
              <a:rPr lang="en-US" sz="3200" dirty="0" smtClean="0"/>
              <a:t>ables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97B0D-BA2C-2244-86F3-025175B80EAC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5722" y="2061912"/>
            <a:ext cx="5012557" cy="3657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838387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What </a:t>
            </a:r>
            <a:r>
              <a:rPr lang="en-US" sz="3200" dirty="0"/>
              <a:t>you (need to) know about hash </a:t>
            </a:r>
            <a:r>
              <a:rPr lang="en-US" sz="3200" dirty="0" smtClean="0"/>
              <a:t>tables.</a:t>
            </a:r>
            <a:endParaRPr lang="en-US" sz="32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</a:t>
            </a:r>
            <a:r>
              <a:rPr lang="en-US" sz="3200" dirty="0" smtClean="0"/>
              <a:t>heory</a:t>
            </a:r>
            <a:endParaRPr lang="en-US" sz="32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3200" dirty="0"/>
              <a:t>A</a:t>
            </a:r>
            <a:r>
              <a:rPr lang="en-US" sz="3200" dirty="0" smtClean="0"/>
              <a:t>pplication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97B0D-BA2C-2244-86F3-025175B80EAC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185" y="2486474"/>
            <a:ext cx="3200400" cy="20799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058" y="5102131"/>
            <a:ext cx="3657600" cy="7620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564472" y="2355756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Class </a:t>
            </a:r>
            <a:r>
              <a:rPr lang="en-US" b="1" dirty="0" err="1"/>
              <a:t>HashMap</a:t>
            </a:r>
            <a:r>
              <a:rPr lang="en-US" b="1" dirty="0"/>
              <a:t>&lt;K,V&gt;</a:t>
            </a:r>
          </a:p>
          <a:p>
            <a:endParaRPr lang="en-US" dirty="0"/>
          </a:p>
          <a:p>
            <a:r>
              <a:rPr lang="en-US" dirty="0" err="1"/>
              <a:t>java.lang.Object</a:t>
            </a:r>
            <a:endParaRPr lang="en-US" dirty="0"/>
          </a:p>
          <a:p>
            <a:r>
              <a:rPr lang="en-US" dirty="0" smtClean="0"/>
              <a:t>	</a:t>
            </a:r>
            <a:r>
              <a:rPr lang="en-US" dirty="0" err="1" smtClean="0"/>
              <a:t>java.util.AbstractMap</a:t>
            </a:r>
            <a:r>
              <a:rPr lang="en-US" dirty="0"/>
              <a:t>&lt;K,V&gt;</a:t>
            </a:r>
          </a:p>
          <a:p>
            <a:r>
              <a:rPr lang="en-US" dirty="0" smtClean="0"/>
              <a:t>		</a:t>
            </a:r>
            <a:r>
              <a:rPr lang="en-US" dirty="0" err="1" smtClean="0"/>
              <a:t>java.util.HashMap</a:t>
            </a:r>
            <a:r>
              <a:rPr lang="en-US" dirty="0"/>
              <a:t>&lt;K,V&gt;</a:t>
            </a:r>
          </a:p>
          <a:p>
            <a:endParaRPr lang="en-US" dirty="0" smtClean="0"/>
          </a:p>
          <a:p>
            <a:r>
              <a:rPr lang="en-US" dirty="0" smtClean="0"/>
              <a:t>Type </a:t>
            </a:r>
            <a:r>
              <a:rPr lang="en-US" dirty="0"/>
              <a:t>Parameters:</a:t>
            </a:r>
          </a:p>
          <a:p>
            <a:endParaRPr lang="en-US" dirty="0" smtClean="0"/>
          </a:p>
          <a:p>
            <a:r>
              <a:rPr lang="en-US" dirty="0" smtClean="0"/>
              <a:t>K </a:t>
            </a:r>
            <a:r>
              <a:rPr lang="en-US" dirty="0"/>
              <a:t>- the type of keys maintained by this map</a:t>
            </a:r>
          </a:p>
          <a:p>
            <a:r>
              <a:rPr lang="en-US" dirty="0"/>
              <a:t>V - the type of mapped values</a:t>
            </a:r>
          </a:p>
          <a:p>
            <a:endParaRPr lang="en-US" dirty="0" smtClean="0"/>
          </a:p>
          <a:p>
            <a:r>
              <a:rPr lang="en-US" dirty="0" smtClean="0"/>
              <a:t>All </a:t>
            </a:r>
            <a:r>
              <a:rPr lang="en-US" dirty="0"/>
              <a:t>Implemented Interfaces:</a:t>
            </a:r>
          </a:p>
          <a:p>
            <a:r>
              <a:rPr lang="en-US" dirty="0" err="1"/>
              <a:t>Serializable</a:t>
            </a:r>
            <a:r>
              <a:rPr lang="en-US" dirty="0"/>
              <a:t>, </a:t>
            </a:r>
            <a:r>
              <a:rPr lang="en-US" dirty="0" err="1"/>
              <a:t>Cloneable</a:t>
            </a:r>
            <a:r>
              <a:rPr lang="en-US" dirty="0"/>
              <a:t>, Map&lt;K,V</a:t>
            </a:r>
            <a:r>
              <a:rPr lang="en-US" dirty="0" smtClean="0"/>
              <a:t>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240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N</a:t>
            </a:r>
            <a:r>
              <a:rPr lang="en-US" sz="3200" dirty="0" smtClean="0"/>
              <a:t>ow let’s get back to machine learning!</a:t>
            </a:r>
            <a:endParaRPr lang="en-US" sz="32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97B0D-BA2C-2244-86F3-025175B80EAC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0300" y="1213806"/>
            <a:ext cx="6864190" cy="4780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9371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Please allow me to introduce my three ex’s.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sz="6400" dirty="0" smtClean="0"/>
              <a:t>Express.</a:t>
            </a:r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sz="6400" dirty="0" smtClean="0"/>
              <a:t>					Explain.</a:t>
            </a:r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sz="6400" dirty="0" smtClean="0"/>
              <a:t>								Experiment.</a:t>
            </a:r>
            <a:endParaRPr lang="en-US" sz="6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97B0D-BA2C-2244-86F3-025175B80EA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835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Embrace the data science mindset.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Express</a:t>
            </a:r>
          </a:p>
          <a:p>
            <a:pPr marL="400050" lvl="1" indent="0">
              <a:buNone/>
            </a:pPr>
            <a:r>
              <a:rPr lang="en-US" sz="2800" dirty="0" smtClean="0"/>
              <a:t>Understand your utility and inputs.</a:t>
            </a:r>
          </a:p>
          <a:p>
            <a:pPr marL="400050" lvl="1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 smtClean="0"/>
              <a:t>Explain</a:t>
            </a:r>
          </a:p>
          <a:p>
            <a:pPr marL="400050" lvl="1" indent="0">
              <a:buNone/>
            </a:pPr>
            <a:r>
              <a:rPr lang="en-US" sz="2800" dirty="0"/>
              <a:t>U</a:t>
            </a:r>
            <a:r>
              <a:rPr lang="en-US" sz="2800" dirty="0" smtClean="0"/>
              <a:t>nderstand </a:t>
            </a:r>
            <a:r>
              <a:rPr lang="en-US" sz="2800" dirty="0"/>
              <a:t>your models and </a:t>
            </a:r>
            <a:r>
              <a:rPr lang="en-US" sz="2800" dirty="0" smtClean="0"/>
              <a:t>metrics.</a:t>
            </a:r>
          </a:p>
          <a:p>
            <a:pPr marL="400050" lvl="1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 smtClean="0"/>
              <a:t>Experiment</a:t>
            </a:r>
          </a:p>
          <a:p>
            <a:pPr marL="400050" lvl="1" indent="0">
              <a:buNone/>
            </a:pPr>
            <a:r>
              <a:rPr lang="en-US" sz="2800" dirty="0"/>
              <a:t>O</a:t>
            </a:r>
            <a:r>
              <a:rPr lang="en-US" sz="2800" dirty="0" smtClean="0"/>
              <a:t>ptimize for the </a:t>
            </a:r>
            <a:r>
              <a:rPr lang="en-US" sz="2800" dirty="0"/>
              <a:t>speed of </a:t>
            </a:r>
            <a:r>
              <a:rPr lang="en-US" sz="2800" dirty="0" smtClean="0"/>
              <a:t>learning.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97B0D-BA2C-2244-86F3-025175B80EAC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7248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Express.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97B0D-BA2C-2244-86F3-025175B80EAC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4900" y="596900"/>
            <a:ext cx="4394200" cy="566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4210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LinkedIn_generic">
  <a:themeElements>
    <a:clrScheme name="LinkedIn">
      <a:dk1>
        <a:srgbClr val="000000"/>
      </a:dk1>
      <a:lt1>
        <a:srgbClr val="FFFFFF"/>
      </a:lt1>
      <a:dk2>
        <a:srgbClr val="0073B2"/>
      </a:dk2>
      <a:lt2>
        <a:srgbClr val="CDCCCA"/>
      </a:lt2>
      <a:accent1>
        <a:srgbClr val="0073B2"/>
      </a:accent1>
      <a:accent2>
        <a:srgbClr val="8CC63F"/>
      </a:accent2>
      <a:accent3>
        <a:srgbClr val="FE7328"/>
      </a:accent3>
      <a:accent4>
        <a:srgbClr val="3C3D41"/>
      </a:accent4>
      <a:accent5>
        <a:srgbClr val="88898B"/>
      </a:accent5>
      <a:accent6>
        <a:srgbClr val="CDCCCA"/>
      </a:accent6>
      <a:hlink>
        <a:srgbClr val="0073B2"/>
      </a:hlink>
      <a:folHlink>
        <a:srgbClr val="0073B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wrap="square" lIns="0" tIns="45720" rIns="91440" bIns="45720" rtlCol="0">
        <a:noAutofit/>
      </a:bodyPr>
      <a:lstStyle>
        <a:defPPr marL="342900" marR="0" indent="-342900" algn="l" defTabSz="457200" rtl="0" eaLnBrk="1" fontAlgn="auto" latinLnBrk="0" hangingPunct="1">
          <a:lnSpc>
            <a:spcPct val="100000"/>
          </a:lnSpc>
          <a:spcBef>
            <a:spcPct val="20000"/>
          </a:spcBef>
          <a:spcAft>
            <a:spcPts val="0"/>
          </a:spcAft>
          <a:buClr>
            <a:schemeClr val="accent1"/>
          </a:buClr>
          <a:buSzTx/>
          <a:buFont typeface="Wingdings" pitchFamily="2" charset="2"/>
          <a:buNone/>
          <a:tabLst/>
          <a:defRPr kumimoji="0" sz="1200" b="0" i="0" u="none" strike="noStrike" kern="1200" cap="none" spc="0" normalizeH="0" baseline="0" noProof="0" dirty="0" smtClean="0">
            <a:ln>
              <a:noFill/>
            </a:ln>
            <a:solidFill>
              <a:schemeClr val="accent5"/>
            </a:solidFill>
            <a:effectLst/>
            <a:uLnTx/>
            <a:uFillTx/>
            <a:latin typeface="Arial" pitchFamily="34" charset="0"/>
            <a:ea typeface="+mn-ea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56104</TotalTime>
  <Words>699</Words>
  <Application>Microsoft Macintosh PowerPoint</Application>
  <PresentationFormat>On-screen Show (4:3)</PresentationFormat>
  <Paragraphs>196</Paragraphs>
  <Slides>33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LinkedIn_generic</vt:lpstr>
      <vt:lpstr>PowerPoint Presentation</vt:lpstr>
      <vt:lpstr>Dedicated to 3 of my favorite ex co-workers.</vt:lpstr>
      <vt:lpstr>First, a disclosure.</vt:lpstr>
      <vt:lpstr>Let’s talk about something else for a moment.</vt:lpstr>
      <vt:lpstr>What you (need to) know about hash tables.</vt:lpstr>
      <vt:lpstr>Now let’s get back to machine learning!</vt:lpstr>
      <vt:lpstr>Please allow me to introduce my three ex’s.</vt:lpstr>
      <vt:lpstr>Embrace the data science mindset.</vt:lpstr>
      <vt:lpstr>Express.</vt:lpstr>
      <vt:lpstr>How to train your machine learning model.</vt:lpstr>
      <vt:lpstr>You can only improve what you measure.</vt:lpstr>
      <vt:lpstr>Be careful how you define precision…</vt:lpstr>
      <vt:lpstr>Account for non-uniform inputs and costs.</vt:lpstr>
      <vt:lpstr>Stratified sampling is your friend.</vt:lpstr>
      <vt:lpstr>An example of segmenting models.</vt:lpstr>
      <vt:lpstr>Express yourself in your feature vectors.</vt:lpstr>
      <vt:lpstr>Express: Summary.</vt:lpstr>
      <vt:lpstr>Explain.</vt:lpstr>
      <vt:lpstr>With apologies to the little prince.</vt:lpstr>
      <vt:lpstr>Everyone is talking about Deep Learning.</vt:lpstr>
      <vt:lpstr>But accuracy isn’t everything.</vt:lpstr>
      <vt:lpstr>Explainable models, explainable features.</vt:lpstr>
      <vt:lpstr>Linear regression? Decision trees?</vt:lpstr>
      <vt:lpstr>Explain: Summary.</vt:lpstr>
      <vt:lpstr>Experiment.</vt:lpstr>
      <vt:lpstr>Why experiments matter.</vt:lpstr>
      <vt:lpstr>Life in the age of big data.</vt:lpstr>
      <vt:lpstr>So should we just test everything?</vt:lpstr>
      <vt:lpstr>Optimize for the speed of learning.</vt:lpstr>
      <vt:lpstr>Be disciplined: test one variable at a time.</vt:lpstr>
      <vt:lpstr>Experiment: Summary.</vt:lpstr>
      <vt:lpstr>Bringing it all together.</vt:lpstr>
      <vt:lpstr>PowerPoint Presentation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/>
  <cp:keywords/>
  <dc:description/>
  <cp:lastModifiedBy>Daniel Tunkelang</cp:lastModifiedBy>
  <cp:revision>1303</cp:revision>
  <cp:lastPrinted>2011-02-24T16:55:36Z</cp:lastPrinted>
  <dcterms:created xsi:type="dcterms:W3CDTF">2011-09-18T01:46:44Z</dcterms:created>
  <dcterms:modified xsi:type="dcterms:W3CDTF">2014-11-01T05:36:07Z</dcterms:modified>
  <cp:category/>
</cp:coreProperties>
</file>