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5" r:id="rId1"/>
  </p:sldMasterIdLst>
  <p:notesMasterIdLst>
    <p:notesMasterId r:id="rId42"/>
  </p:notesMasterIdLst>
  <p:sldIdLst>
    <p:sldId id="282" r:id="rId2"/>
    <p:sldId id="268" r:id="rId3"/>
    <p:sldId id="271" r:id="rId4"/>
    <p:sldId id="288" r:id="rId5"/>
    <p:sldId id="262" r:id="rId6"/>
    <p:sldId id="292" r:id="rId7"/>
    <p:sldId id="267" r:id="rId8"/>
    <p:sldId id="283" r:id="rId9"/>
    <p:sldId id="289" r:id="rId10"/>
    <p:sldId id="279" r:id="rId11"/>
    <p:sldId id="263" r:id="rId12"/>
    <p:sldId id="280" r:id="rId13"/>
    <p:sldId id="296" r:id="rId14"/>
    <p:sldId id="295" r:id="rId15"/>
    <p:sldId id="294" r:id="rId16"/>
    <p:sldId id="284" r:id="rId17"/>
    <p:sldId id="275" r:id="rId18"/>
    <p:sldId id="281" r:id="rId19"/>
    <p:sldId id="291" r:id="rId20"/>
    <p:sldId id="297" r:id="rId21"/>
    <p:sldId id="300" r:id="rId22"/>
    <p:sldId id="298" r:id="rId23"/>
    <p:sldId id="299" r:id="rId24"/>
    <p:sldId id="301" r:id="rId25"/>
    <p:sldId id="303" r:id="rId26"/>
    <p:sldId id="302" r:id="rId27"/>
    <p:sldId id="285" r:id="rId28"/>
    <p:sldId id="277" r:id="rId29"/>
    <p:sldId id="290" r:id="rId30"/>
    <p:sldId id="304" r:id="rId31"/>
    <p:sldId id="305" r:id="rId32"/>
    <p:sldId id="309" r:id="rId33"/>
    <p:sldId id="306" r:id="rId34"/>
    <p:sldId id="307" r:id="rId35"/>
    <p:sldId id="287" r:id="rId36"/>
    <p:sldId id="276" r:id="rId37"/>
    <p:sldId id="308" r:id="rId38"/>
    <p:sldId id="286" r:id="rId39"/>
    <p:sldId id="269" r:id="rId40"/>
    <p:sldId id="278"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8D231C1-0256-414B-A920-9514171D1302}">
          <p14:sldIdLst>
            <p14:sldId id="282"/>
            <p14:sldId id="268"/>
          </p14:sldIdLst>
        </p14:section>
        <p14:section name="Responsive" id="{0E7967BD-AECC-854F-B0EB-8D925D5D455E}">
          <p14:sldIdLst>
            <p14:sldId id="271"/>
          </p14:sldIdLst>
        </p14:section>
        <p14:section name="Events" id="{B035B42D-73B7-3546-8A84-C2A20E93D485}">
          <p14:sldIdLst>
            <p14:sldId id="288"/>
            <p14:sldId id="262"/>
            <p14:sldId id="292"/>
            <p14:sldId id="267"/>
            <p14:sldId id="283"/>
          </p14:sldIdLst>
        </p14:section>
        <p14:section name="Async" id="{D66E4B62-451F-724C-9717-45F68057714D}">
          <p14:sldIdLst>
            <p14:sldId id="289"/>
            <p14:sldId id="279"/>
            <p14:sldId id="263"/>
            <p14:sldId id="280"/>
            <p14:sldId id="296"/>
            <p14:sldId id="295"/>
            <p14:sldId id="294"/>
            <p14:sldId id="284"/>
          </p14:sldIdLst>
        </p14:section>
        <p14:section name="Message-driven" id="{EDEF9599-E4C8-F34C-AED7-C22172D9763D}">
          <p14:sldIdLst>
            <p14:sldId id="275"/>
            <p14:sldId id="281"/>
            <p14:sldId id="291"/>
            <p14:sldId id="297"/>
            <p14:sldId id="300"/>
            <p14:sldId id="298"/>
            <p14:sldId id="299"/>
            <p14:sldId id="301"/>
            <p14:sldId id="303"/>
            <p14:sldId id="302"/>
            <p14:sldId id="285"/>
          </p14:sldIdLst>
        </p14:section>
        <p14:section name="Resilient" id="{3C3F02DA-615A-3847-981F-A22B6D359A33}">
          <p14:sldIdLst>
            <p14:sldId id="277"/>
            <p14:sldId id="290"/>
            <p14:sldId id="304"/>
            <p14:sldId id="305"/>
            <p14:sldId id="309"/>
            <p14:sldId id="306"/>
            <p14:sldId id="307"/>
            <p14:sldId id="287"/>
          </p14:sldIdLst>
        </p14:section>
        <p14:section name="Elastic" id="{A9FB3AB2-B648-8C4E-B22C-05F5632A6ABE}">
          <p14:sldIdLst>
            <p14:sldId id="276"/>
            <p14:sldId id="308"/>
            <p14:sldId id="286"/>
          </p14:sldIdLst>
        </p14:section>
        <p14:section name="Fin" id="{BFA8F007-F7AC-5047-B556-72D262EDD8AE}">
          <p14:sldIdLst>
            <p14:sldId id="269"/>
            <p14:sldId id="27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183" autoAdjust="0"/>
  </p:normalViewPr>
  <p:slideViewPr>
    <p:cSldViewPr snapToGrid="0" snapToObjects="1">
      <p:cViewPr varScale="1">
        <p:scale>
          <a:sx n="106" d="100"/>
          <a:sy n="106" d="100"/>
        </p:scale>
        <p:origin x="-1704"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F0BE3-33B2-CE44-BCE6-A59571DEF919}"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C869F71E-701E-6242-82EE-24BB1F88F9CC}">
      <dgm:prSet/>
      <dgm:spPr/>
      <dgm:t>
        <a:bodyPr/>
        <a:lstStyle/>
        <a:p>
          <a:pPr rtl="0"/>
          <a:r>
            <a:rPr lang="en-US" dirty="0" smtClean="0"/>
            <a:t>Immutable</a:t>
          </a:r>
          <a:endParaRPr lang="en-US" dirty="0"/>
        </a:p>
      </dgm:t>
    </dgm:pt>
    <dgm:pt modelId="{2DAF51EB-D2E1-A04E-82EF-65DDE54F6503}" type="parTrans" cxnId="{A1EE6FC4-5DBB-614E-A9E2-304118B776EA}">
      <dgm:prSet/>
      <dgm:spPr/>
      <dgm:t>
        <a:bodyPr/>
        <a:lstStyle/>
        <a:p>
          <a:endParaRPr lang="en-US"/>
        </a:p>
      </dgm:t>
    </dgm:pt>
    <dgm:pt modelId="{50A72DCA-DDBA-F240-93BE-E0B7971AF12C}" type="sibTrans" cxnId="{A1EE6FC4-5DBB-614E-A9E2-304118B776EA}">
      <dgm:prSet/>
      <dgm:spPr/>
      <dgm:t>
        <a:bodyPr/>
        <a:lstStyle/>
        <a:p>
          <a:endParaRPr lang="en-US"/>
        </a:p>
      </dgm:t>
    </dgm:pt>
    <dgm:pt modelId="{A0DC8C5E-A3B2-0146-AB9A-08090026DAB0}">
      <dgm:prSet/>
      <dgm:spPr/>
      <dgm:t>
        <a:bodyPr/>
        <a:lstStyle/>
        <a:p>
          <a:pPr rtl="0"/>
          <a:r>
            <a:rPr lang="en-US" dirty="0" err="1" smtClean="0"/>
            <a:t>Composable</a:t>
          </a:r>
          <a:endParaRPr lang="en-US" dirty="0"/>
        </a:p>
      </dgm:t>
    </dgm:pt>
    <dgm:pt modelId="{2D2BF371-950C-FB4A-A8C7-74387439E4AC}" type="parTrans" cxnId="{7BF79692-AD34-8A48-89BF-6AB1059A8BB2}">
      <dgm:prSet/>
      <dgm:spPr/>
      <dgm:t>
        <a:bodyPr/>
        <a:lstStyle/>
        <a:p>
          <a:endParaRPr lang="en-US"/>
        </a:p>
      </dgm:t>
    </dgm:pt>
    <dgm:pt modelId="{13BDE348-5D8A-F346-A816-22AD7A605DBC}" type="sibTrans" cxnId="{7BF79692-AD34-8A48-89BF-6AB1059A8BB2}">
      <dgm:prSet/>
      <dgm:spPr/>
      <dgm:t>
        <a:bodyPr/>
        <a:lstStyle/>
        <a:p>
          <a:endParaRPr lang="en-US"/>
        </a:p>
      </dgm:t>
    </dgm:pt>
    <dgm:pt modelId="{B7FAB9D7-5BCE-FC45-8C6F-399BC0C84CBF}">
      <dgm:prSet/>
      <dgm:spPr/>
      <dgm:t>
        <a:bodyPr/>
        <a:lstStyle/>
        <a:p>
          <a:pPr rtl="0"/>
          <a:r>
            <a:rPr lang="en-US" dirty="0" smtClean="0"/>
            <a:t>First-class</a:t>
          </a:r>
          <a:endParaRPr lang="en-US" dirty="0"/>
        </a:p>
      </dgm:t>
    </dgm:pt>
    <dgm:pt modelId="{72CBA240-6A06-8F48-A56C-5976BD109C61}" type="parTrans" cxnId="{B5BD164B-2844-934A-909C-13782EF0E260}">
      <dgm:prSet/>
      <dgm:spPr/>
      <dgm:t>
        <a:bodyPr/>
        <a:lstStyle/>
        <a:p>
          <a:endParaRPr lang="en-US"/>
        </a:p>
      </dgm:t>
    </dgm:pt>
    <dgm:pt modelId="{8443637B-17D1-A940-88C9-577724682F59}" type="sibTrans" cxnId="{B5BD164B-2844-934A-909C-13782EF0E260}">
      <dgm:prSet/>
      <dgm:spPr/>
      <dgm:t>
        <a:bodyPr/>
        <a:lstStyle/>
        <a:p>
          <a:endParaRPr lang="en-US"/>
        </a:p>
      </dgm:t>
    </dgm:pt>
    <dgm:pt modelId="{1C55A684-268B-C442-8B77-B9423BCF4DF4}">
      <dgm:prSet/>
      <dgm:spPr/>
      <dgm:t>
        <a:bodyPr/>
        <a:lstStyle/>
        <a:p>
          <a:pPr rtl="0"/>
          <a:r>
            <a:rPr lang="en-US" dirty="0" smtClean="0"/>
            <a:t>Implement </a:t>
          </a:r>
          <a:r>
            <a:rPr lang="en-US" dirty="0" err="1" smtClean="0"/>
            <a:t>IObservable</a:t>
          </a:r>
          <a:endParaRPr lang="en-US" dirty="0"/>
        </a:p>
      </dgm:t>
    </dgm:pt>
    <dgm:pt modelId="{1F136EAB-374C-974E-A8C0-C57C6A9FC7D8}" type="parTrans" cxnId="{3DF1181A-06E2-864C-A190-4B893CCC7BF1}">
      <dgm:prSet/>
      <dgm:spPr/>
      <dgm:t>
        <a:bodyPr/>
        <a:lstStyle/>
        <a:p>
          <a:endParaRPr lang="en-US"/>
        </a:p>
      </dgm:t>
    </dgm:pt>
    <dgm:pt modelId="{16E87452-BC95-C744-87A4-236FEF4901F6}" type="sibTrans" cxnId="{3DF1181A-06E2-864C-A190-4B893CCC7BF1}">
      <dgm:prSet/>
      <dgm:spPr/>
      <dgm:t>
        <a:bodyPr/>
        <a:lstStyle/>
        <a:p>
          <a:endParaRPr lang="en-US"/>
        </a:p>
      </dgm:t>
    </dgm:pt>
    <dgm:pt modelId="{6714056C-8CFB-8446-8ED2-B57C12A44263}" type="pres">
      <dgm:prSet presAssocID="{18BF0BE3-33B2-CE44-BCE6-A59571DEF919}" presName="matrix" presStyleCnt="0">
        <dgm:presLayoutVars>
          <dgm:chMax val="1"/>
          <dgm:dir/>
          <dgm:resizeHandles val="exact"/>
        </dgm:presLayoutVars>
      </dgm:prSet>
      <dgm:spPr/>
    </dgm:pt>
    <dgm:pt modelId="{96AB78B5-8927-2C4F-AD08-D2250EAB115A}" type="pres">
      <dgm:prSet presAssocID="{18BF0BE3-33B2-CE44-BCE6-A59571DEF919}" presName="diamond" presStyleLbl="bgShp" presStyleIdx="0" presStyleCnt="1"/>
      <dgm:spPr/>
    </dgm:pt>
    <dgm:pt modelId="{C4DB490B-A3C5-9947-BA88-3A21C64805BF}" type="pres">
      <dgm:prSet presAssocID="{18BF0BE3-33B2-CE44-BCE6-A59571DEF919}" presName="quad1" presStyleLbl="node1" presStyleIdx="0" presStyleCnt="4">
        <dgm:presLayoutVars>
          <dgm:chMax val="0"/>
          <dgm:chPref val="0"/>
          <dgm:bulletEnabled val="1"/>
        </dgm:presLayoutVars>
      </dgm:prSet>
      <dgm:spPr/>
      <dgm:t>
        <a:bodyPr/>
        <a:lstStyle/>
        <a:p>
          <a:endParaRPr lang="en-US"/>
        </a:p>
      </dgm:t>
    </dgm:pt>
    <dgm:pt modelId="{4296BDB4-82AA-EA40-954F-4AF8D307D255}" type="pres">
      <dgm:prSet presAssocID="{18BF0BE3-33B2-CE44-BCE6-A59571DEF919}" presName="quad2" presStyleLbl="node1" presStyleIdx="1" presStyleCnt="4">
        <dgm:presLayoutVars>
          <dgm:chMax val="0"/>
          <dgm:chPref val="0"/>
          <dgm:bulletEnabled val="1"/>
        </dgm:presLayoutVars>
      </dgm:prSet>
      <dgm:spPr/>
      <dgm:t>
        <a:bodyPr/>
        <a:lstStyle/>
        <a:p>
          <a:endParaRPr lang="en-US"/>
        </a:p>
      </dgm:t>
    </dgm:pt>
    <dgm:pt modelId="{AD3D78C1-95F1-DB4B-922C-5E0657743ACD}" type="pres">
      <dgm:prSet presAssocID="{18BF0BE3-33B2-CE44-BCE6-A59571DEF919}" presName="quad3" presStyleLbl="node1" presStyleIdx="2" presStyleCnt="4">
        <dgm:presLayoutVars>
          <dgm:chMax val="0"/>
          <dgm:chPref val="0"/>
          <dgm:bulletEnabled val="1"/>
        </dgm:presLayoutVars>
      </dgm:prSet>
      <dgm:spPr/>
      <dgm:t>
        <a:bodyPr/>
        <a:lstStyle/>
        <a:p>
          <a:endParaRPr lang="en-US"/>
        </a:p>
      </dgm:t>
    </dgm:pt>
    <dgm:pt modelId="{DA53720A-8685-D445-8614-B5D93F78AF59}" type="pres">
      <dgm:prSet presAssocID="{18BF0BE3-33B2-CE44-BCE6-A59571DEF919}" presName="quad4" presStyleLbl="node1" presStyleIdx="3" presStyleCnt="4">
        <dgm:presLayoutVars>
          <dgm:chMax val="0"/>
          <dgm:chPref val="0"/>
          <dgm:bulletEnabled val="1"/>
        </dgm:presLayoutVars>
      </dgm:prSet>
      <dgm:spPr/>
      <dgm:t>
        <a:bodyPr/>
        <a:lstStyle/>
        <a:p>
          <a:endParaRPr lang="en-US"/>
        </a:p>
      </dgm:t>
    </dgm:pt>
  </dgm:ptLst>
  <dgm:cxnLst>
    <dgm:cxn modelId="{3DF1181A-06E2-864C-A190-4B893CCC7BF1}" srcId="{18BF0BE3-33B2-CE44-BCE6-A59571DEF919}" destId="{1C55A684-268B-C442-8B77-B9423BCF4DF4}" srcOrd="1" destOrd="0" parTransId="{1F136EAB-374C-974E-A8C0-C57C6A9FC7D8}" sibTransId="{16E87452-BC95-C744-87A4-236FEF4901F6}"/>
    <dgm:cxn modelId="{75B02ECF-E431-E14C-8664-C43ADE759557}" type="presOf" srcId="{B7FAB9D7-5BCE-FC45-8C6F-399BC0C84CBF}" destId="{AD3D78C1-95F1-DB4B-922C-5E0657743ACD}" srcOrd="0" destOrd="0" presId="urn:microsoft.com/office/officeart/2005/8/layout/matrix3"/>
    <dgm:cxn modelId="{7096F571-911A-1245-A8AC-14AB37D59A57}" type="presOf" srcId="{A0DC8C5E-A3B2-0146-AB9A-08090026DAB0}" destId="{DA53720A-8685-D445-8614-B5D93F78AF59}" srcOrd="0" destOrd="0" presId="urn:microsoft.com/office/officeart/2005/8/layout/matrix3"/>
    <dgm:cxn modelId="{A1EE6FC4-5DBB-614E-A9E2-304118B776EA}" srcId="{18BF0BE3-33B2-CE44-BCE6-A59571DEF919}" destId="{C869F71E-701E-6242-82EE-24BB1F88F9CC}" srcOrd="0" destOrd="0" parTransId="{2DAF51EB-D2E1-A04E-82EF-65DDE54F6503}" sibTransId="{50A72DCA-DDBA-F240-93BE-E0B7971AF12C}"/>
    <dgm:cxn modelId="{FF56D854-1A1E-A144-A8D2-F60D9E2C3AA8}" type="presOf" srcId="{C869F71E-701E-6242-82EE-24BB1F88F9CC}" destId="{C4DB490B-A3C5-9947-BA88-3A21C64805BF}" srcOrd="0" destOrd="0" presId="urn:microsoft.com/office/officeart/2005/8/layout/matrix3"/>
    <dgm:cxn modelId="{B5BD164B-2844-934A-909C-13782EF0E260}" srcId="{18BF0BE3-33B2-CE44-BCE6-A59571DEF919}" destId="{B7FAB9D7-5BCE-FC45-8C6F-399BC0C84CBF}" srcOrd="2" destOrd="0" parTransId="{72CBA240-6A06-8F48-A56C-5976BD109C61}" sibTransId="{8443637B-17D1-A940-88C9-577724682F59}"/>
    <dgm:cxn modelId="{7BF79692-AD34-8A48-89BF-6AB1059A8BB2}" srcId="{18BF0BE3-33B2-CE44-BCE6-A59571DEF919}" destId="{A0DC8C5E-A3B2-0146-AB9A-08090026DAB0}" srcOrd="3" destOrd="0" parTransId="{2D2BF371-950C-FB4A-A8C7-74387439E4AC}" sibTransId="{13BDE348-5D8A-F346-A816-22AD7A605DBC}"/>
    <dgm:cxn modelId="{641EE27D-28CE-EC44-B8F3-E1FB3E450400}" type="presOf" srcId="{1C55A684-268B-C442-8B77-B9423BCF4DF4}" destId="{4296BDB4-82AA-EA40-954F-4AF8D307D255}" srcOrd="0" destOrd="0" presId="urn:microsoft.com/office/officeart/2005/8/layout/matrix3"/>
    <dgm:cxn modelId="{CE98A735-E6B4-FD4E-9D64-3E4ECE31FBF6}" type="presOf" srcId="{18BF0BE3-33B2-CE44-BCE6-A59571DEF919}" destId="{6714056C-8CFB-8446-8ED2-B57C12A44263}" srcOrd="0" destOrd="0" presId="urn:microsoft.com/office/officeart/2005/8/layout/matrix3"/>
    <dgm:cxn modelId="{64140272-5BF3-8B4E-965C-271B99EA3F95}" type="presParOf" srcId="{6714056C-8CFB-8446-8ED2-B57C12A44263}" destId="{96AB78B5-8927-2C4F-AD08-D2250EAB115A}" srcOrd="0" destOrd="0" presId="urn:microsoft.com/office/officeart/2005/8/layout/matrix3"/>
    <dgm:cxn modelId="{F2920134-66C6-2C4A-960C-B4F0F4333776}" type="presParOf" srcId="{6714056C-8CFB-8446-8ED2-B57C12A44263}" destId="{C4DB490B-A3C5-9947-BA88-3A21C64805BF}" srcOrd="1" destOrd="0" presId="urn:microsoft.com/office/officeart/2005/8/layout/matrix3"/>
    <dgm:cxn modelId="{B26FD82D-D99B-1E42-9BAB-722F160679E4}" type="presParOf" srcId="{6714056C-8CFB-8446-8ED2-B57C12A44263}" destId="{4296BDB4-82AA-EA40-954F-4AF8D307D255}" srcOrd="2" destOrd="0" presId="urn:microsoft.com/office/officeart/2005/8/layout/matrix3"/>
    <dgm:cxn modelId="{CD2814DD-39B5-5C4E-8A00-E5592DBF6997}" type="presParOf" srcId="{6714056C-8CFB-8446-8ED2-B57C12A44263}" destId="{AD3D78C1-95F1-DB4B-922C-5E0657743ACD}" srcOrd="3" destOrd="0" presId="urn:microsoft.com/office/officeart/2005/8/layout/matrix3"/>
    <dgm:cxn modelId="{6334C398-EAAE-234F-9666-47614B37DAFB}" type="presParOf" srcId="{6714056C-8CFB-8446-8ED2-B57C12A44263}" destId="{DA53720A-8685-D445-8614-B5D93F78AF5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C4FED2-9131-664B-9E21-C5056DDC2709}" type="doc">
      <dgm:prSet loTypeId="urn:microsoft.com/office/officeart/2005/8/layout/default" loCatId="" qsTypeId="urn:microsoft.com/office/officeart/2005/8/quickstyle/simple4" qsCatId="simple" csTypeId="urn:microsoft.com/office/officeart/2005/8/colors/accent3_2" csCatId="accent3"/>
      <dgm:spPr/>
      <dgm:t>
        <a:bodyPr/>
        <a:lstStyle/>
        <a:p>
          <a:endParaRPr lang="en-US"/>
        </a:p>
      </dgm:t>
    </dgm:pt>
    <dgm:pt modelId="{E60B3CF9-6201-2244-9A95-CF3FA521ED4C}">
      <dgm:prSet/>
      <dgm:spPr/>
      <dgm:t>
        <a:bodyPr/>
        <a:lstStyle/>
        <a:p>
          <a:pPr rtl="0"/>
          <a:r>
            <a:rPr lang="en-US" dirty="0" smtClean="0"/>
            <a:t>Add</a:t>
          </a:r>
          <a:endParaRPr lang="en-US" dirty="0"/>
        </a:p>
      </dgm:t>
    </dgm:pt>
    <dgm:pt modelId="{0A6FC173-5A68-9C43-856B-BA069DD21D4E}" type="parTrans" cxnId="{FF38AB4A-E953-9A42-93A4-405F3524C70B}">
      <dgm:prSet/>
      <dgm:spPr/>
      <dgm:t>
        <a:bodyPr/>
        <a:lstStyle/>
        <a:p>
          <a:endParaRPr lang="en-US"/>
        </a:p>
      </dgm:t>
    </dgm:pt>
    <dgm:pt modelId="{7E39CB68-B24A-F640-B9D5-F595F6C24215}" type="sibTrans" cxnId="{FF38AB4A-E953-9A42-93A4-405F3524C70B}">
      <dgm:prSet/>
      <dgm:spPr/>
      <dgm:t>
        <a:bodyPr/>
        <a:lstStyle/>
        <a:p>
          <a:endParaRPr lang="en-US"/>
        </a:p>
      </dgm:t>
    </dgm:pt>
    <dgm:pt modelId="{898BAEC3-8A9F-6949-8D50-F7DC973A90AA}">
      <dgm:prSet/>
      <dgm:spPr/>
      <dgm:t>
        <a:bodyPr/>
        <a:lstStyle/>
        <a:p>
          <a:pPr rtl="0"/>
          <a:r>
            <a:rPr lang="en-US" smtClean="0"/>
            <a:t>Choose</a:t>
          </a:r>
          <a:endParaRPr lang="en-US"/>
        </a:p>
      </dgm:t>
    </dgm:pt>
    <dgm:pt modelId="{4D1082EE-13F5-A54C-BB74-7D7C6148DF24}" type="parTrans" cxnId="{8F5EAE28-0EFC-404D-A60D-2ED8FCFB0FE6}">
      <dgm:prSet/>
      <dgm:spPr/>
      <dgm:t>
        <a:bodyPr/>
        <a:lstStyle/>
        <a:p>
          <a:endParaRPr lang="en-US"/>
        </a:p>
      </dgm:t>
    </dgm:pt>
    <dgm:pt modelId="{B8FEA432-5787-7643-A7A4-430F60E94387}" type="sibTrans" cxnId="{8F5EAE28-0EFC-404D-A60D-2ED8FCFB0FE6}">
      <dgm:prSet/>
      <dgm:spPr/>
      <dgm:t>
        <a:bodyPr/>
        <a:lstStyle/>
        <a:p>
          <a:endParaRPr lang="en-US"/>
        </a:p>
      </dgm:t>
    </dgm:pt>
    <dgm:pt modelId="{BB23ABC6-8149-4148-8AE2-8F1C2F017F54}">
      <dgm:prSet/>
      <dgm:spPr/>
      <dgm:t>
        <a:bodyPr/>
        <a:lstStyle/>
        <a:p>
          <a:pPr rtl="0"/>
          <a:r>
            <a:rPr lang="en-US" smtClean="0"/>
            <a:t>Filter</a:t>
          </a:r>
          <a:endParaRPr lang="en-US"/>
        </a:p>
      </dgm:t>
    </dgm:pt>
    <dgm:pt modelId="{681FF409-D090-EB44-893D-42D4B4E5E71D}" type="parTrans" cxnId="{B62F89DA-BB2C-1F47-9A5D-357CA70AC27B}">
      <dgm:prSet/>
      <dgm:spPr/>
      <dgm:t>
        <a:bodyPr/>
        <a:lstStyle/>
        <a:p>
          <a:endParaRPr lang="en-US"/>
        </a:p>
      </dgm:t>
    </dgm:pt>
    <dgm:pt modelId="{D4E42BAE-EC1F-7D43-8FA3-AFB2F24B78B2}" type="sibTrans" cxnId="{B62F89DA-BB2C-1F47-9A5D-357CA70AC27B}">
      <dgm:prSet/>
      <dgm:spPr/>
      <dgm:t>
        <a:bodyPr/>
        <a:lstStyle/>
        <a:p>
          <a:endParaRPr lang="en-US"/>
        </a:p>
      </dgm:t>
    </dgm:pt>
    <dgm:pt modelId="{736177C1-55F9-064F-BB15-6BDB1AE40D5F}">
      <dgm:prSet/>
      <dgm:spPr/>
      <dgm:t>
        <a:bodyPr/>
        <a:lstStyle/>
        <a:p>
          <a:pPr rtl="0"/>
          <a:r>
            <a:rPr lang="en-US" smtClean="0"/>
            <a:t>Map</a:t>
          </a:r>
          <a:endParaRPr lang="en-US"/>
        </a:p>
      </dgm:t>
    </dgm:pt>
    <dgm:pt modelId="{F64F6860-0581-DA43-876B-792B0AA7F659}" type="parTrans" cxnId="{900CFE5A-B9E2-9F4C-9235-7A7CE4046DAD}">
      <dgm:prSet/>
      <dgm:spPr/>
      <dgm:t>
        <a:bodyPr/>
        <a:lstStyle/>
        <a:p>
          <a:endParaRPr lang="en-US"/>
        </a:p>
      </dgm:t>
    </dgm:pt>
    <dgm:pt modelId="{41D25D00-A255-FB4C-A694-5CC4125018F0}" type="sibTrans" cxnId="{900CFE5A-B9E2-9F4C-9235-7A7CE4046DAD}">
      <dgm:prSet/>
      <dgm:spPr/>
      <dgm:t>
        <a:bodyPr/>
        <a:lstStyle/>
        <a:p>
          <a:endParaRPr lang="en-US"/>
        </a:p>
      </dgm:t>
    </dgm:pt>
    <dgm:pt modelId="{734EE389-6EC4-9945-BCF9-DB97A97C5BCB}">
      <dgm:prSet/>
      <dgm:spPr/>
      <dgm:t>
        <a:bodyPr/>
        <a:lstStyle/>
        <a:p>
          <a:pPr rtl="0"/>
          <a:r>
            <a:rPr lang="en-US" smtClean="0"/>
            <a:t>Merge</a:t>
          </a:r>
          <a:endParaRPr lang="en-US"/>
        </a:p>
      </dgm:t>
    </dgm:pt>
    <dgm:pt modelId="{FFA63019-9D3B-5E49-9815-91DA85601EA6}" type="parTrans" cxnId="{6AE00C10-7657-1648-A467-44CA321F6FF2}">
      <dgm:prSet/>
      <dgm:spPr/>
      <dgm:t>
        <a:bodyPr/>
        <a:lstStyle/>
        <a:p>
          <a:endParaRPr lang="en-US"/>
        </a:p>
      </dgm:t>
    </dgm:pt>
    <dgm:pt modelId="{FBC7DFA2-28CC-BF4D-8717-AE12143CA17C}" type="sibTrans" cxnId="{6AE00C10-7657-1648-A467-44CA321F6FF2}">
      <dgm:prSet/>
      <dgm:spPr/>
      <dgm:t>
        <a:bodyPr/>
        <a:lstStyle/>
        <a:p>
          <a:endParaRPr lang="en-US"/>
        </a:p>
      </dgm:t>
    </dgm:pt>
    <dgm:pt modelId="{9127F137-B415-5E47-BD44-29A2042829FB}">
      <dgm:prSet/>
      <dgm:spPr/>
      <dgm:t>
        <a:bodyPr/>
        <a:lstStyle/>
        <a:p>
          <a:pPr rtl="0"/>
          <a:r>
            <a:rPr lang="en-US" smtClean="0"/>
            <a:t>Pairwise</a:t>
          </a:r>
          <a:endParaRPr lang="en-US"/>
        </a:p>
      </dgm:t>
    </dgm:pt>
    <dgm:pt modelId="{E2B88430-A25D-A94B-AF12-24795E4A2392}" type="parTrans" cxnId="{DA3AC774-9C77-454D-87C5-5B3AD7E349A9}">
      <dgm:prSet/>
      <dgm:spPr/>
      <dgm:t>
        <a:bodyPr/>
        <a:lstStyle/>
        <a:p>
          <a:endParaRPr lang="en-US"/>
        </a:p>
      </dgm:t>
    </dgm:pt>
    <dgm:pt modelId="{BF61F430-4678-004B-BD00-25B2BCEE19A8}" type="sibTrans" cxnId="{DA3AC774-9C77-454D-87C5-5B3AD7E349A9}">
      <dgm:prSet/>
      <dgm:spPr/>
      <dgm:t>
        <a:bodyPr/>
        <a:lstStyle/>
        <a:p>
          <a:endParaRPr lang="en-US"/>
        </a:p>
      </dgm:t>
    </dgm:pt>
    <dgm:pt modelId="{7AD73F91-2B4D-E345-B1B9-A7F5486A1D61}">
      <dgm:prSet/>
      <dgm:spPr/>
      <dgm:t>
        <a:bodyPr/>
        <a:lstStyle/>
        <a:p>
          <a:pPr rtl="0"/>
          <a:r>
            <a:rPr lang="en-US" smtClean="0"/>
            <a:t>Partition</a:t>
          </a:r>
          <a:endParaRPr lang="en-US"/>
        </a:p>
      </dgm:t>
    </dgm:pt>
    <dgm:pt modelId="{BEEE2877-C176-1642-963C-144F40D24F57}" type="parTrans" cxnId="{5549396A-5B9D-B64E-B9EA-03B31800A0EB}">
      <dgm:prSet/>
      <dgm:spPr/>
      <dgm:t>
        <a:bodyPr/>
        <a:lstStyle/>
        <a:p>
          <a:endParaRPr lang="en-US"/>
        </a:p>
      </dgm:t>
    </dgm:pt>
    <dgm:pt modelId="{209BEA2C-1B71-DC43-8786-2EB6FFD9B368}" type="sibTrans" cxnId="{5549396A-5B9D-B64E-B9EA-03B31800A0EB}">
      <dgm:prSet/>
      <dgm:spPr/>
      <dgm:t>
        <a:bodyPr/>
        <a:lstStyle/>
        <a:p>
          <a:endParaRPr lang="en-US"/>
        </a:p>
      </dgm:t>
    </dgm:pt>
    <dgm:pt modelId="{05B61860-5E4A-3048-96C7-C59865EB26AB}">
      <dgm:prSet/>
      <dgm:spPr/>
      <dgm:t>
        <a:bodyPr/>
        <a:lstStyle/>
        <a:p>
          <a:pPr rtl="0"/>
          <a:r>
            <a:rPr lang="en-US" smtClean="0"/>
            <a:t>Scan</a:t>
          </a:r>
          <a:endParaRPr lang="en-US"/>
        </a:p>
      </dgm:t>
    </dgm:pt>
    <dgm:pt modelId="{9AD9C2FE-42FF-6F46-A2F1-1E16EC84AEAD}" type="parTrans" cxnId="{DCAFD4BA-DE70-894B-BA7B-74E81FA6C6C8}">
      <dgm:prSet/>
      <dgm:spPr/>
      <dgm:t>
        <a:bodyPr/>
        <a:lstStyle/>
        <a:p>
          <a:endParaRPr lang="en-US"/>
        </a:p>
      </dgm:t>
    </dgm:pt>
    <dgm:pt modelId="{2721A4D3-4597-C149-A6DB-AAF61D7FBE92}" type="sibTrans" cxnId="{DCAFD4BA-DE70-894B-BA7B-74E81FA6C6C8}">
      <dgm:prSet/>
      <dgm:spPr/>
      <dgm:t>
        <a:bodyPr/>
        <a:lstStyle/>
        <a:p>
          <a:endParaRPr lang="en-US"/>
        </a:p>
      </dgm:t>
    </dgm:pt>
    <dgm:pt modelId="{A23EF2D5-89AE-1249-B438-949020B514CF}">
      <dgm:prSet/>
      <dgm:spPr/>
      <dgm:t>
        <a:bodyPr/>
        <a:lstStyle/>
        <a:p>
          <a:pPr rtl="0"/>
          <a:r>
            <a:rPr lang="en-US" smtClean="0"/>
            <a:t>Split</a:t>
          </a:r>
          <a:endParaRPr lang="en-US"/>
        </a:p>
      </dgm:t>
    </dgm:pt>
    <dgm:pt modelId="{ABD57E3C-93E5-6141-AAA9-05F74811B20E}" type="parTrans" cxnId="{CFEDBCA1-35F5-AE4D-A73D-81C7F15EB35C}">
      <dgm:prSet/>
      <dgm:spPr/>
      <dgm:t>
        <a:bodyPr/>
        <a:lstStyle/>
        <a:p>
          <a:endParaRPr lang="en-US"/>
        </a:p>
      </dgm:t>
    </dgm:pt>
    <dgm:pt modelId="{CDC5DA7C-86E9-4441-9BC7-CEE9A94E4735}" type="sibTrans" cxnId="{CFEDBCA1-35F5-AE4D-A73D-81C7F15EB35C}">
      <dgm:prSet/>
      <dgm:spPr/>
      <dgm:t>
        <a:bodyPr/>
        <a:lstStyle/>
        <a:p>
          <a:endParaRPr lang="en-US"/>
        </a:p>
      </dgm:t>
    </dgm:pt>
    <dgm:pt modelId="{AAEA13AE-20D7-8540-9C31-02BE0DE65ACC}" type="pres">
      <dgm:prSet presAssocID="{D0C4FED2-9131-664B-9E21-C5056DDC2709}" presName="diagram" presStyleCnt="0">
        <dgm:presLayoutVars>
          <dgm:dir/>
          <dgm:resizeHandles val="exact"/>
        </dgm:presLayoutVars>
      </dgm:prSet>
      <dgm:spPr/>
    </dgm:pt>
    <dgm:pt modelId="{A4D197C5-430A-F04B-A280-463ECDDE7CC6}" type="pres">
      <dgm:prSet presAssocID="{E60B3CF9-6201-2244-9A95-CF3FA521ED4C}" presName="node" presStyleLbl="node1" presStyleIdx="0" presStyleCnt="9">
        <dgm:presLayoutVars>
          <dgm:bulletEnabled val="1"/>
        </dgm:presLayoutVars>
      </dgm:prSet>
      <dgm:spPr>
        <a:prstGeom prst="flowChartTerminator">
          <a:avLst/>
        </a:prstGeom>
      </dgm:spPr>
    </dgm:pt>
    <dgm:pt modelId="{299C0CBB-E2F7-5644-9854-CEA5A647903C}" type="pres">
      <dgm:prSet presAssocID="{7E39CB68-B24A-F640-B9D5-F595F6C24215}" presName="sibTrans" presStyleCnt="0"/>
      <dgm:spPr/>
    </dgm:pt>
    <dgm:pt modelId="{C208F8FB-C438-A241-8394-7C1EFC4EC3A4}" type="pres">
      <dgm:prSet presAssocID="{898BAEC3-8A9F-6949-8D50-F7DC973A90AA}" presName="node" presStyleLbl="node1" presStyleIdx="1" presStyleCnt="9">
        <dgm:presLayoutVars>
          <dgm:bulletEnabled val="1"/>
        </dgm:presLayoutVars>
      </dgm:prSet>
      <dgm:spPr>
        <a:prstGeom prst="flowChartTerminator">
          <a:avLst/>
        </a:prstGeom>
      </dgm:spPr>
    </dgm:pt>
    <dgm:pt modelId="{AE883EB9-2426-0C4B-A5B0-3B72D0632FAE}" type="pres">
      <dgm:prSet presAssocID="{B8FEA432-5787-7643-A7A4-430F60E94387}" presName="sibTrans" presStyleCnt="0"/>
      <dgm:spPr/>
    </dgm:pt>
    <dgm:pt modelId="{AAE298D5-09C5-DB4B-847E-22FCE6A273F2}" type="pres">
      <dgm:prSet presAssocID="{BB23ABC6-8149-4148-8AE2-8F1C2F017F54}" presName="node" presStyleLbl="node1" presStyleIdx="2" presStyleCnt="9">
        <dgm:presLayoutVars>
          <dgm:bulletEnabled val="1"/>
        </dgm:presLayoutVars>
      </dgm:prSet>
      <dgm:spPr>
        <a:prstGeom prst="flowChartTerminator">
          <a:avLst/>
        </a:prstGeom>
      </dgm:spPr>
    </dgm:pt>
    <dgm:pt modelId="{3E414CAD-6100-3E42-A10B-23953151EB1D}" type="pres">
      <dgm:prSet presAssocID="{D4E42BAE-EC1F-7D43-8FA3-AFB2F24B78B2}" presName="sibTrans" presStyleCnt="0"/>
      <dgm:spPr/>
    </dgm:pt>
    <dgm:pt modelId="{887129C8-9EDB-6148-BE6A-410CA10FAD03}" type="pres">
      <dgm:prSet presAssocID="{736177C1-55F9-064F-BB15-6BDB1AE40D5F}" presName="node" presStyleLbl="node1" presStyleIdx="3" presStyleCnt="9">
        <dgm:presLayoutVars>
          <dgm:bulletEnabled val="1"/>
        </dgm:presLayoutVars>
      </dgm:prSet>
      <dgm:spPr>
        <a:prstGeom prst="flowChartTerminator">
          <a:avLst/>
        </a:prstGeom>
      </dgm:spPr>
    </dgm:pt>
    <dgm:pt modelId="{425D5D70-855E-384F-9531-F196ABD92F8C}" type="pres">
      <dgm:prSet presAssocID="{41D25D00-A255-FB4C-A694-5CC4125018F0}" presName="sibTrans" presStyleCnt="0"/>
      <dgm:spPr/>
    </dgm:pt>
    <dgm:pt modelId="{9A111A02-5B8D-E044-AB45-07603A55EBAF}" type="pres">
      <dgm:prSet presAssocID="{734EE389-6EC4-9945-BCF9-DB97A97C5BCB}" presName="node" presStyleLbl="node1" presStyleIdx="4" presStyleCnt="9">
        <dgm:presLayoutVars>
          <dgm:bulletEnabled val="1"/>
        </dgm:presLayoutVars>
      </dgm:prSet>
      <dgm:spPr>
        <a:prstGeom prst="flowChartTerminator">
          <a:avLst/>
        </a:prstGeom>
      </dgm:spPr>
    </dgm:pt>
    <dgm:pt modelId="{2953B17A-21BA-3947-A5B2-E1228C042C48}" type="pres">
      <dgm:prSet presAssocID="{FBC7DFA2-28CC-BF4D-8717-AE12143CA17C}" presName="sibTrans" presStyleCnt="0"/>
      <dgm:spPr/>
    </dgm:pt>
    <dgm:pt modelId="{D0C38056-A4B0-3040-8828-698F3C86BD41}" type="pres">
      <dgm:prSet presAssocID="{9127F137-B415-5E47-BD44-29A2042829FB}" presName="node" presStyleLbl="node1" presStyleIdx="5" presStyleCnt="9">
        <dgm:presLayoutVars>
          <dgm:bulletEnabled val="1"/>
        </dgm:presLayoutVars>
      </dgm:prSet>
      <dgm:spPr>
        <a:prstGeom prst="flowChartTerminator">
          <a:avLst/>
        </a:prstGeom>
      </dgm:spPr>
    </dgm:pt>
    <dgm:pt modelId="{97B55983-C7F7-B14D-BF62-7B46A7D01252}" type="pres">
      <dgm:prSet presAssocID="{BF61F430-4678-004B-BD00-25B2BCEE19A8}" presName="sibTrans" presStyleCnt="0"/>
      <dgm:spPr/>
    </dgm:pt>
    <dgm:pt modelId="{7EA86456-39B5-A648-BFD6-991DE047ADC3}" type="pres">
      <dgm:prSet presAssocID="{7AD73F91-2B4D-E345-B1B9-A7F5486A1D61}" presName="node" presStyleLbl="node1" presStyleIdx="6" presStyleCnt="9">
        <dgm:presLayoutVars>
          <dgm:bulletEnabled val="1"/>
        </dgm:presLayoutVars>
      </dgm:prSet>
      <dgm:spPr>
        <a:prstGeom prst="flowChartTerminator">
          <a:avLst/>
        </a:prstGeom>
      </dgm:spPr>
    </dgm:pt>
    <dgm:pt modelId="{AC16B91B-0093-DF40-AF96-EF74F85D2A7E}" type="pres">
      <dgm:prSet presAssocID="{209BEA2C-1B71-DC43-8786-2EB6FFD9B368}" presName="sibTrans" presStyleCnt="0"/>
      <dgm:spPr/>
    </dgm:pt>
    <dgm:pt modelId="{3BBD157A-E933-3648-90AA-2C84E832FF6A}" type="pres">
      <dgm:prSet presAssocID="{05B61860-5E4A-3048-96C7-C59865EB26AB}" presName="node" presStyleLbl="node1" presStyleIdx="7" presStyleCnt="9">
        <dgm:presLayoutVars>
          <dgm:bulletEnabled val="1"/>
        </dgm:presLayoutVars>
      </dgm:prSet>
      <dgm:spPr>
        <a:prstGeom prst="flowChartTerminator">
          <a:avLst/>
        </a:prstGeom>
      </dgm:spPr>
    </dgm:pt>
    <dgm:pt modelId="{58B15EAD-F458-8145-BC44-451DAB7AF95A}" type="pres">
      <dgm:prSet presAssocID="{2721A4D3-4597-C149-A6DB-AAF61D7FBE92}" presName="sibTrans" presStyleCnt="0"/>
      <dgm:spPr/>
    </dgm:pt>
    <dgm:pt modelId="{0AFBC59D-3D74-BC4D-AF52-ABB887531B85}" type="pres">
      <dgm:prSet presAssocID="{A23EF2D5-89AE-1249-B438-949020B514CF}" presName="node" presStyleLbl="node1" presStyleIdx="8" presStyleCnt="9">
        <dgm:presLayoutVars>
          <dgm:bulletEnabled val="1"/>
        </dgm:presLayoutVars>
      </dgm:prSet>
      <dgm:spPr>
        <a:prstGeom prst="flowChartTerminator">
          <a:avLst/>
        </a:prstGeom>
      </dgm:spPr>
    </dgm:pt>
  </dgm:ptLst>
  <dgm:cxnLst>
    <dgm:cxn modelId="{DCAFD4BA-DE70-894B-BA7B-74E81FA6C6C8}" srcId="{D0C4FED2-9131-664B-9E21-C5056DDC2709}" destId="{05B61860-5E4A-3048-96C7-C59865EB26AB}" srcOrd="7" destOrd="0" parTransId="{9AD9C2FE-42FF-6F46-A2F1-1E16EC84AEAD}" sibTransId="{2721A4D3-4597-C149-A6DB-AAF61D7FBE92}"/>
    <dgm:cxn modelId="{DA9EE7FC-1016-CA46-8BA4-448BB3C1518F}" type="presOf" srcId="{9127F137-B415-5E47-BD44-29A2042829FB}" destId="{D0C38056-A4B0-3040-8828-698F3C86BD41}" srcOrd="0" destOrd="0" presId="urn:microsoft.com/office/officeart/2005/8/layout/default"/>
    <dgm:cxn modelId="{130558E2-6381-0844-B6D6-FECFD62FA3BB}" type="presOf" srcId="{898BAEC3-8A9F-6949-8D50-F7DC973A90AA}" destId="{C208F8FB-C438-A241-8394-7C1EFC4EC3A4}" srcOrd="0" destOrd="0" presId="urn:microsoft.com/office/officeart/2005/8/layout/default"/>
    <dgm:cxn modelId="{DAFBC590-4BF1-2D48-88AF-FF65DA82D060}" type="presOf" srcId="{736177C1-55F9-064F-BB15-6BDB1AE40D5F}" destId="{887129C8-9EDB-6148-BE6A-410CA10FAD03}" srcOrd="0" destOrd="0" presId="urn:microsoft.com/office/officeart/2005/8/layout/default"/>
    <dgm:cxn modelId="{B62F89DA-BB2C-1F47-9A5D-357CA70AC27B}" srcId="{D0C4FED2-9131-664B-9E21-C5056DDC2709}" destId="{BB23ABC6-8149-4148-8AE2-8F1C2F017F54}" srcOrd="2" destOrd="0" parTransId="{681FF409-D090-EB44-893D-42D4B4E5E71D}" sibTransId="{D4E42BAE-EC1F-7D43-8FA3-AFB2F24B78B2}"/>
    <dgm:cxn modelId="{5549396A-5B9D-B64E-B9EA-03B31800A0EB}" srcId="{D0C4FED2-9131-664B-9E21-C5056DDC2709}" destId="{7AD73F91-2B4D-E345-B1B9-A7F5486A1D61}" srcOrd="6" destOrd="0" parTransId="{BEEE2877-C176-1642-963C-144F40D24F57}" sibTransId="{209BEA2C-1B71-DC43-8786-2EB6FFD9B368}"/>
    <dgm:cxn modelId="{6AE00C10-7657-1648-A467-44CA321F6FF2}" srcId="{D0C4FED2-9131-664B-9E21-C5056DDC2709}" destId="{734EE389-6EC4-9945-BCF9-DB97A97C5BCB}" srcOrd="4" destOrd="0" parTransId="{FFA63019-9D3B-5E49-9815-91DA85601EA6}" sibTransId="{FBC7DFA2-28CC-BF4D-8717-AE12143CA17C}"/>
    <dgm:cxn modelId="{52693A0A-42B8-4A40-AB33-40F4F7CF8087}" type="presOf" srcId="{05B61860-5E4A-3048-96C7-C59865EB26AB}" destId="{3BBD157A-E933-3648-90AA-2C84E832FF6A}" srcOrd="0" destOrd="0" presId="urn:microsoft.com/office/officeart/2005/8/layout/default"/>
    <dgm:cxn modelId="{8EE25A60-1515-AA46-B835-267918B96137}" type="presOf" srcId="{734EE389-6EC4-9945-BCF9-DB97A97C5BCB}" destId="{9A111A02-5B8D-E044-AB45-07603A55EBAF}" srcOrd="0" destOrd="0" presId="urn:microsoft.com/office/officeart/2005/8/layout/default"/>
    <dgm:cxn modelId="{2754FBEF-A544-CC49-A3B9-39B32F2E6991}" type="presOf" srcId="{D0C4FED2-9131-664B-9E21-C5056DDC2709}" destId="{AAEA13AE-20D7-8540-9C31-02BE0DE65ACC}" srcOrd="0" destOrd="0" presId="urn:microsoft.com/office/officeart/2005/8/layout/default"/>
    <dgm:cxn modelId="{DA3AC774-9C77-454D-87C5-5B3AD7E349A9}" srcId="{D0C4FED2-9131-664B-9E21-C5056DDC2709}" destId="{9127F137-B415-5E47-BD44-29A2042829FB}" srcOrd="5" destOrd="0" parTransId="{E2B88430-A25D-A94B-AF12-24795E4A2392}" sibTransId="{BF61F430-4678-004B-BD00-25B2BCEE19A8}"/>
    <dgm:cxn modelId="{FF38AB4A-E953-9A42-93A4-405F3524C70B}" srcId="{D0C4FED2-9131-664B-9E21-C5056DDC2709}" destId="{E60B3CF9-6201-2244-9A95-CF3FA521ED4C}" srcOrd="0" destOrd="0" parTransId="{0A6FC173-5A68-9C43-856B-BA069DD21D4E}" sibTransId="{7E39CB68-B24A-F640-B9D5-F595F6C24215}"/>
    <dgm:cxn modelId="{98D23528-A98A-D943-8921-93996FA661CB}" type="presOf" srcId="{7AD73F91-2B4D-E345-B1B9-A7F5486A1D61}" destId="{7EA86456-39B5-A648-BFD6-991DE047ADC3}" srcOrd="0" destOrd="0" presId="urn:microsoft.com/office/officeart/2005/8/layout/default"/>
    <dgm:cxn modelId="{D4CD77E8-082E-2B45-9F03-9629007F2BE2}" type="presOf" srcId="{BB23ABC6-8149-4148-8AE2-8F1C2F017F54}" destId="{AAE298D5-09C5-DB4B-847E-22FCE6A273F2}" srcOrd="0" destOrd="0" presId="urn:microsoft.com/office/officeart/2005/8/layout/default"/>
    <dgm:cxn modelId="{8F5EAE28-0EFC-404D-A60D-2ED8FCFB0FE6}" srcId="{D0C4FED2-9131-664B-9E21-C5056DDC2709}" destId="{898BAEC3-8A9F-6949-8D50-F7DC973A90AA}" srcOrd="1" destOrd="0" parTransId="{4D1082EE-13F5-A54C-BB74-7D7C6148DF24}" sibTransId="{B8FEA432-5787-7643-A7A4-430F60E94387}"/>
    <dgm:cxn modelId="{0B5FA14B-17B7-4E4D-AF57-A91EB3FA91EC}" type="presOf" srcId="{A23EF2D5-89AE-1249-B438-949020B514CF}" destId="{0AFBC59D-3D74-BC4D-AF52-ABB887531B85}" srcOrd="0" destOrd="0" presId="urn:microsoft.com/office/officeart/2005/8/layout/default"/>
    <dgm:cxn modelId="{073211C6-2760-C54A-8120-917CEB1BF3E7}" type="presOf" srcId="{E60B3CF9-6201-2244-9A95-CF3FA521ED4C}" destId="{A4D197C5-430A-F04B-A280-463ECDDE7CC6}" srcOrd="0" destOrd="0" presId="urn:microsoft.com/office/officeart/2005/8/layout/default"/>
    <dgm:cxn modelId="{CFEDBCA1-35F5-AE4D-A73D-81C7F15EB35C}" srcId="{D0C4FED2-9131-664B-9E21-C5056DDC2709}" destId="{A23EF2D5-89AE-1249-B438-949020B514CF}" srcOrd="8" destOrd="0" parTransId="{ABD57E3C-93E5-6141-AAA9-05F74811B20E}" sibTransId="{CDC5DA7C-86E9-4441-9BC7-CEE9A94E4735}"/>
    <dgm:cxn modelId="{900CFE5A-B9E2-9F4C-9235-7A7CE4046DAD}" srcId="{D0C4FED2-9131-664B-9E21-C5056DDC2709}" destId="{736177C1-55F9-064F-BB15-6BDB1AE40D5F}" srcOrd="3" destOrd="0" parTransId="{F64F6860-0581-DA43-876B-792B0AA7F659}" sibTransId="{41D25D00-A255-FB4C-A694-5CC4125018F0}"/>
    <dgm:cxn modelId="{AB7CC45E-7489-CD49-9215-B7D1D14C2842}" type="presParOf" srcId="{AAEA13AE-20D7-8540-9C31-02BE0DE65ACC}" destId="{A4D197C5-430A-F04B-A280-463ECDDE7CC6}" srcOrd="0" destOrd="0" presId="urn:microsoft.com/office/officeart/2005/8/layout/default"/>
    <dgm:cxn modelId="{F98E9E56-A2A4-8C41-B353-14F70E44A332}" type="presParOf" srcId="{AAEA13AE-20D7-8540-9C31-02BE0DE65ACC}" destId="{299C0CBB-E2F7-5644-9854-CEA5A647903C}" srcOrd="1" destOrd="0" presId="urn:microsoft.com/office/officeart/2005/8/layout/default"/>
    <dgm:cxn modelId="{25F4F0E0-CD43-2844-A4A2-2AB58F37418B}" type="presParOf" srcId="{AAEA13AE-20D7-8540-9C31-02BE0DE65ACC}" destId="{C208F8FB-C438-A241-8394-7C1EFC4EC3A4}" srcOrd="2" destOrd="0" presId="urn:microsoft.com/office/officeart/2005/8/layout/default"/>
    <dgm:cxn modelId="{2EA5E271-559C-E642-AE1E-6C192D471EF0}" type="presParOf" srcId="{AAEA13AE-20D7-8540-9C31-02BE0DE65ACC}" destId="{AE883EB9-2426-0C4B-A5B0-3B72D0632FAE}" srcOrd="3" destOrd="0" presId="urn:microsoft.com/office/officeart/2005/8/layout/default"/>
    <dgm:cxn modelId="{525D7830-7A8F-4D4D-A6BF-934706DB3520}" type="presParOf" srcId="{AAEA13AE-20D7-8540-9C31-02BE0DE65ACC}" destId="{AAE298D5-09C5-DB4B-847E-22FCE6A273F2}" srcOrd="4" destOrd="0" presId="urn:microsoft.com/office/officeart/2005/8/layout/default"/>
    <dgm:cxn modelId="{21BE0F24-B9E2-7840-A549-620A7690214A}" type="presParOf" srcId="{AAEA13AE-20D7-8540-9C31-02BE0DE65ACC}" destId="{3E414CAD-6100-3E42-A10B-23953151EB1D}" srcOrd="5" destOrd="0" presId="urn:microsoft.com/office/officeart/2005/8/layout/default"/>
    <dgm:cxn modelId="{BAF42973-9393-B343-96DD-E409E8490265}" type="presParOf" srcId="{AAEA13AE-20D7-8540-9C31-02BE0DE65ACC}" destId="{887129C8-9EDB-6148-BE6A-410CA10FAD03}" srcOrd="6" destOrd="0" presId="urn:microsoft.com/office/officeart/2005/8/layout/default"/>
    <dgm:cxn modelId="{9305CB3B-5E72-3040-9A2C-875B7A0E320E}" type="presParOf" srcId="{AAEA13AE-20D7-8540-9C31-02BE0DE65ACC}" destId="{425D5D70-855E-384F-9531-F196ABD92F8C}" srcOrd="7" destOrd="0" presId="urn:microsoft.com/office/officeart/2005/8/layout/default"/>
    <dgm:cxn modelId="{9EAEE5B8-E736-B34B-A5C3-8322AF5A0BE7}" type="presParOf" srcId="{AAEA13AE-20D7-8540-9C31-02BE0DE65ACC}" destId="{9A111A02-5B8D-E044-AB45-07603A55EBAF}" srcOrd="8" destOrd="0" presId="urn:microsoft.com/office/officeart/2005/8/layout/default"/>
    <dgm:cxn modelId="{4BD61BF1-1D94-E34F-860B-BF8EA6048ABF}" type="presParOf" srcId="{AAEA13AE-20D7-8540-9C31-02BE0DE65ACC}" destId="{2953B17A-21BA-3947-A5B2-E1228C042C48}" srcOrd="9" destOrd="0" presId="urn:microsoft.com/office/officeart/2005/8/layout/default"/>
    <dgm:cxn modelId="{D7D2C518-E5FC-AC4A-B35A-A5E0CFBB2661}" type="presParOf" srcId="{AAEA13AE-20D7-8540-9C31-02BE0DE65ACC}" destId="{D0C38056-A4B0-3040-8828-698F3C86BD41}" srcOrd="10" destOrd="0" presId="urn:microsoft.com/office/officeart/2005/8/layout/default"/>
    <dgm:cxn modelId="{F89C7A98-285B-2546-9FAA-F9C133D18F16}" type="presParOf" srcId="{AAEA13AE-20D7-8540-9C31-02BE0DE65ACC}" destId="{97B55983-C7F7-B14D-BF62-7B46A7D01252}" srcOrd="11" destOrd="0" presId="urn:microsoft.com/office/officeart/2005/8/layout/default"/>
    <dgm:cxn modelId="{FA5C2F71-EC1F-F647-B11A-5151BDC89066}" type="presParOf" srcId="{AAEA13AE-20D7-8540-9C31-02BE0DE65ACC}" destId="{7EA86456-39B5-A648-BFD6-991DE047ADC3}" srcOrd="12" destOrd="0" presId="urn:microsoft.com/office/officeart/2005/8/layout/default"/>
    <dgm:cxn modelId="{BD7F2DC7-18D4-3D46-94CC-EFB7F0086DA3}" type="presParOf" srcId="{AAEA13AE-20D7-8540-9C31-02BE0DE65ACC}" destId="{AC16B91B-0093-DF40-AF96-EF74F85D2A7E}" srcOrd="13" destOrd="0" presId="urn:microsoft.com/office/officeart/2005/8/layout/default"/>
    <dgm:cxn modelId="{ABB58844-B0BF-E245-B8B3-C724DB984E11}" type="presParOf" srcId="{AAEA13AE-20D7-8540-9C31-02BE0DE65ACC}" destId="{3BBD157A-E933-3648-90AA-2C84E832FF6A}" srcOrd="14" destOrd="0" presId="urn:microsoft.com/office/officeart/2005/8/layout/default"/>
    <dgm:cxn modelId="{C351702F-9BD4-6D4D-99D8-C114C43B6A8E}" type="presParOf" srcId="{AAEA13AE-20D7-8540-9C31-02BE0DE65ACC}" destId="{58B15EAD-F458-8145-BC44-451DAB7AF95A}" srcOrd="15" destOrd="0" presId="urn:microsoft.com/office/officeart/2005/8/layout/default"/>
    <dgm:cxn modelId="{87B94E0E-BF05-A44E-B5EF-6200BE591454}" type="presParOf" srcId="{AAEA13AE-20D7-8540-9C31-02BE0DE65ACC}" destId="{0AFBC59D-3D74-BC4D-AF52-ABB887531B85}"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7A2F0F-63F5-294B-9B76-69B8A054A863}"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8468BEE9-AD55-064C-8C71-17B232EFEC38}">
      <dgm:prSet custT="1"/>
      <dgm:spPr/>
      <dgm:t>
        <a:bodyPr/>
        <a:lstStyle/>
        <a:p>
          <a:pPr rtl="0"/>
          <a:r>
            <a:rPr lang="en-US" sz="1800" b="1" dirty="0" smtClean="0"/>
            <a:t>Asynchronous</a:t>
          </a:r>
          <a:endParaRPr lang="en-US" sz="1800" b="1" dirty="0"/>
        </a:p>
      </dgm:t>
    </dgm:pt>
    <dgm:pt modelId="{EADD159E-5038-404E-AF97-8FE402381C7D}" type="parTrans" cxnId="{894A3367-9E67-7046-8294-C63A1328315A}">
      <dgm:prSet/>
      <dgm:spPr/>
      <dgm:t>
        <a:bodyPr/>
        <a:lstStyle/>
        <a:p>
          <a:endParaRPr lang="en-US"/>
        </a:p>
      </dgm:t>
    </dgm:pt>
    <dgm:pt modelId="{7879E90D-8922-F74A-9754-9D6075AEA36F}" type="sibTrans" cxnId="{894A3367-9E67-7046-8294-C63A1328315A}">
      <dgm:prSet/>
      <dgm:spPr/>
      <dgm:t>
        <a:bodyPr/>
        <a:lstStyle/>
        <a:p>
          <a:endParaRPr lang="en-US"/>
        </a:p>
      </dgm:t>
    </dgm:pt>
    <dgm:pt modelId="{4D971003-0DDA-8E4B-96DF-BCC2956C1540}">
      <dgm:prSet custT="1"/>
      <dgm:spPr/>
      <dgm:t>
        <a:bodyPr/>
        <a:lstStyle/>
        <a:p>
          <a:pPr rtl="0"/>
          <a:r>
            <a:rPr lang="en-US" sz="1800" b="1" dirty="0" smtClean="0"/>
            <a:t>Concurrent</a:t>
          </a:r>
          <a:endParaRPr lang="en-US" sz="1800" b="1" dirty="0"/>
        </a:p>
      </dgm:t>
    </dgm:pt>
    <dgm:pt modelId="{BE7E852F-647A-2A44-B166-5B573ABE568D}" type="parTrans" cxnId="{89673C60-7AC5-984B-93FD-843A214691A6}">
      <dgm:prSet/>
      <dgm:spPr/>
      <dgm:t>
        <a:bodyPr/>
        <a:lstStyle/>
        <a:p>
          <a:endParaRPr lang="en-US"/>
        </a:p>
      </dgm:t>
    </dgm:pt>
    <dgm:pt modelId="{E4AC6CC9-CED7-F147-AD4D-62C35E44FAD4}" type="sibTrans" cxnId="{89673C60-7AC5-984B-93FD-843A214691A6}">
      <dgm:prSet/>
      <dgm:spPr/>
      <dgm:t>
        <a:bodyPr/>
        <a:lstStyle/>
        <a:p>
          <a:endParaRPr lang="en-US"/>
        </a:p>
      </dgm:t>
    </dgm:pt>
    <dgm:pt modelId="{076EBE17-867E-CE47-9FE3-5DC5D0F4973F}">
      <dgm:prSet custT="1"/>
      <dgm:spPr/>
      <dgm:t>
        <a:bodyPr/>
        <a:lstStyle/>
        <a:p>
          <a:pPr rtl="0"/>
          <a:r>
            <a:rPr lang="en-US" sz="1800" b="1" dirty="0" smtClean="0"/>
            <a:t>Parallel</a:t>
          </a:r>
          <a:endParaRPr lang="en-US" sz="1800" b="1" dirty="0"/>
        </a:p>
      </dgm:t>
    </dgm:pt>
    <dgm:pt modelId="{BDBE06B5-018F-7141-AC8C-0734E5A7D191}" type="parTrans" cxnId="{7FF337C0-4CDB-DD4C-AC44-A51D4D98B993}">
      <dgm:prSet/>
      <dgm:spPr/>
      <dgm:t>
        <a:bodyPr/>
        <a:lstStyle/>
        <a:p>
          <a:endParaRPr lang="en-US"/>
        </a:p>
      </dgm:t>
    </dgm:pt>
    <dgm:pt modelId="{18F6C99D-A03D-D84B-80E9-8A69C6F491E7}" type="sibTrans" cxnId="{7FF337C0-4CDB-DD4C-AC44-A51D4D98B993}">
      <dgm:prSet/>
      <dgm:spPr/>
      <dgm:t>
        <a:bodyPr/>
        <a:lstStyle/>
        <a:p>
          <a:endParaRPr lang="en-US"/>
        </a:p>
      </dgm:t>
    </dgm:pt>
    <dgm:pt modelId="{A1CF89B2-B179-3C4E-B865-FB8C27CA1DD7}">
      <dgm:prSet/>
      <dgm:spPr/>
      <dgm:t>
        <a:bodyPr/>
        <a:lstStyle/>
        <a:p>
          <a:pPr rtl="0"/>
          <a:r>
            <a:rPr lang="en-US" dirty="0" smtClean="0"/>
            <a:t>Non-blocking, specifically in reference to I/O operations (not necessarily parallel, can be sequential).</a:t>
          </a:r>
          <a:endParaRPr lang="en-US" dirty="0"/>
        </a:p>
      </dgm:t>
    </dgm:pt>
    <dgm:pt modelId="{EC23F1B6-8A9C-4F42-B267-A2143B980C58}" type="parTrans" cxnId="{466FAC16-A89F-FA4F-9E4B-479B3744B69D}">
      <dgm:prSet/>
      <dgm:spPr/>
      <dgm:t>
        <a:bodyPr/>
        <a:lstStyle/>
        <a:p>
          <a:endParaRPr lang="en-US"/>
        </a:p>
      </dgm:t>
    </dgm:pt>
    <dgm:pt modelId="{FB37DA14-0568-F243-A532-546AD2292B2B}" type="sibTrans" cxnId="{466FAC16-A89F-FA4F-9E4B-479B3744B69D}">
      <dgm:prSet/>
      <dgm:spPr/>
      <dgm:t>
        <a:bodyPr/>
        <a:lstStyle/>
        <a:p>
          <a:endParaRPr lang="en-US"/>
        </a:p>
      </dgm:t>
    </dgm:pt>
    <dgm:pt modelId="{B6A88D3C-BD9E-F14C-BF21-10E3D867D5A3}">
      <dgm:prSet/>
      <dgm:spPr/>
      <dgm:t>
        <a:bodyPr/>
        <a:lstStyle/>
        <a:p>
          <a:pPr rtl="0"/>
          <a:r>
            <a:rPr lang="en-US" dirty="0" smtClean="0"/>
            <a:t>Multiple operations happening at the same time (not necessarily in parallel).</a:t>
          </a:r>
          <a:endParaRPr lang="en-US" dirty="0"/>
        </a:p>
      </dgm:t>
    </dgm:pt>
    <dgm:pt modelId="{CBE4B967-62D0-0C4D-AD83-72E0B20024DB}" type="parTrans" cxnId="{70209F21-B724-F847-AC52-92E05E9F0A5D}">
      <dgm:prSet/>
      <dgm:spPr/>
      <dgm:t>
        <a:bodyPr/>
        <a:lstStyle/>
        <a:p>
          <a:endParaRPr lang="en-US"/>
        </a:p>
      </dgm:t>
    </dgm:pt>
    <dgm:pt modelId="{B9BE20C2-4388-6C43-A780-09981FF15292}" type="sibTrans" cxnId="{70209F21-B724-F847-AC52-92E05E9F0A5D}">
      <dgm:prSet/>
      <dgm:spPr/>
      <dgm:t>
        <a:bodyPr/>
        <a:lstStyle/>
        <a:p>
          <a:endParaRPr lang="en-US"/>
        </a:p>
      </dgm:t>
    </dgm:pt>
    <dgm:pt modelId="{261A02CB-E39B-6649-B5C4-2BB599C0BD8D}">
      <dgm:prSet/>
      <dgm:spPr/>
      <dgm:t>
        <a:bodyPr/>
        <a:lstStyle/>
        <a:p>
          <a:pPr rtl="0"/>
          <a:r>
            <a:rPr lang="en-US" dirty="0" smtClean="0"/>
            <a:t>Multiple operations processed simultaneously.</a:t>
          </a:r>
          <a:endParaRPr lang="en-US" dirty="0"/>
        </a:p>
      </dgm:t>
    </dgm:pt>
    <dgm:pt modelId="{10BBE143-CDFB-6B4A-ABE5-198D485580BC}" type="parTrans" cxnId="{8391FFA2-1814-E049-9C7D-DCF660DF84B1}">
      <dgm:prSet/>
      <dgm:spPr/>
      <dgm:t>
        <a:bodyPr/>
        <a:lstStyle/>
        <a:p>
          <a:endParaRPr lang="en-US"/>
        </a:p>
      </dgm:t>
    </dgm:pt>
    <dgm:pt modelId="{D53FA804-23FF-0A44-BF30-EAEC178930C7}" type="sibTrans" cxnId="{8391FFA2-1814-E049-9C7D-DCF660DF84B1}">
      <dgm:prSet/>
      <dgm:spPr/>
      <dgm:t>
        <a:bodyPr/>
        <a:lstStyle/>
        <a:p>
          <a:endParaRPr lang="en-US"/>
        </a:p>
      </dgm:t>
    </dgm:pt>
    <dgm:pt modelId="{626D5B8D-74A7-E840-92CF-E6C8B9AC50C4}" type="pres">
      <dgm:prSet presAssocID="{547A2F0F-63F5-294B-9B76-69B8A054A863}" presName="linear" presStyleCnt="0">
        <dgm:presLayoutVars>
          <dgm:dir/>
          <dgm:animLvl val="lvl"/>
          <dgm:resizeHandles val="exact"/>
        </dgm:presLayoutVars>
      </dgm:prSet>
      <dgm:spPr/>
    </dgm:pt>
    <dgm:pt modelId="{9E197769-874B-C046-8693-4A6ED282181F}" type="pres">
      <dgm:prSet presAssocID="{8468BEE9-AD55-064C-8C71-17B232EFEC38}" presName="parentLin" presStyleCnt="0"/>
      <dgm:spPr/>
    </dgm:pt>
    <dgm:pt modelId="{1D1C9CFE-39A3-6A45-B396-346EDBA9A4A9}" type="pres">
      <dgm:prSet presAssocID="{8468BEE9-AD55-064C-8C71-17B232EFEC38}" presName="parentLeftMargin" presStyleLbl="node1" presStyleIdx="0" presStyleCnt="3"/>
      <dgm:spPr/>
    </dgm:pt>
    <dgm:pt modelId="{095158DE-52A0-2947-9C0F-F6D09B532120}" type="pres">
      <dgm:prSet presAssocID="{8468BEE9-AD55-064C-8C71-17B232EFEC38}" presName="parentText" presStyleLbl="node1" presStyleIdx="0" presStyleCnt="3">
        <dgm:presLayoutVars>
          <dgm:chMax val="0"/>
          <dgm:bulletEnabled val="1"/>
        </dgm:presLayoutVars>
      </dgm:prSet>
      <dgm:spPr/>
    </dgm:pt>
    <dgm:pt modelId="{02CD75DD-2CF3-8E47-A8B0-AC567FC7ECFF}" type="pres">
      <dgm:prSet presAssocID="{8468BEE9-AD55-064C-8C71-17B232EFEC38}" presName="negativeSpace" presStyleCnt="0"/>
      <dgm:spPr/>
    </dgm:pt>
    <dgm:pt modelId="{B7D28F9B-8127-B04C-914E-0486E96D3010}" type="pres">
      <dgm:prSet presAssocID="{8468BEE9-AD55-064C-8C71-17B232EFEC38}" presName="childText" presStyleLbl="conFgAcc1" presStyleIdx="0" presStyleCnt="3">
        <dgm:presLayoutVars>
          <dgm:bulletEnabled val="1"/>
        </dgm:presLayoutVars>
      </dgm:prSet>
      <dgm:spPr/>
      <dgm:t>
        <a:bodyPr/>
        <a:lstStyle/>
        <a:p>
          <a:endParaRPr lang="en-US"/>
        </a:p>
      </dgm:t>
    </dgm:pt>
    <dgm:pt modelId="{7F03489E-E134-6647-9DFF-7E71677CA3B8}" type="pres">
      <dgm:prSet presAssocID="{7879E90D-8922-F74A-9754-9D6075AEA36F}" presName="spaceBetweenRectangles" presStyleCnt="0"/>
      <dgm:spPr/>
    </dgm:pt>
    <dgm:pt modelId="{2825C13C-F220-6042-8BCB-FD369BD6CAC4}" type="pres">
      <dgm:prSet presAssocID="{4D971003-0DDA-8E4B-96DF-BCC2956C1540}" presName="parentLin" presStyleCnt="0"/>
      <dgm:spPr/>
    </dgm:pt>
    <dgm:pt modelId="{32B98664-1812-3A43-80BD-6867C12A3113}" type="pres">
      <dgm:prSet presAssocID="{4D971003-0DDA-8E4B-96DF-BCC2956C1540}" presName="parentLeftMargin" presStyleLbl="node1" presStyleIdx="0" presStyleCnt="3"/>
      <dgm:spPr/>
    </dgm:pt>
    <dgm:pt modelId="{3302B613-4601-3E4C-B804-008DC63312D2}" type="pres">
      <dgm:prSet presAssocID="{4D971003-0DDA-8E4B-96DF-BCC2956C1540}" presName="parentText" presStyleLbl="node1" presStyleIdx="1" presStyleCnt="3">
        <dgm:presLayoutVars>
          <dgm:chMax val="0"/>
          <dgm:bulletEnabled val="1"/>
        </dgm:presLayoutVars>
      </dgm:prSet>
      <dgm:spPr/>
    </dgm:pt>
    <dgm:pt modelId="{D1C8CB59-CC93-CA47-89CD-9B09483BFD63}" type="pres">
      <dgm:prSet presAssocID="{4D971003-0DDA-8E4B-96DF-BCC2956C1540}" presName="negativeSpace" presStyleCnt="0"/>
      <dgm:spPr/>
    </dgm:pt>
    <dgm:pt modelId="{8F7D4B2C-2539-AC4B-87E3-0411D958B427}" type="pres">
      <dgm:prSet presAssocID="{4D971003-0DDA-8E4B-96DF-BCC2956C1540}" presName="childText" presStyleLbl="conFgAcc1" presStyleIdx="1" presStyleCnt="3">
        <dgm:presLayoutVars>
          <dgm:bulletEnabled val="1"/>
        </dgm:presLayoutVars>
      </dgm:prSet>
      <dgm:spPr/>
    </dgm:pt>
    <dgm:pt modelId="{728A7E66-89F0-9847-98D3-8F7966AC7C8E}" type="pres">
      <dgm:prSet presAssocID="{E4AC6CC9-CED7-F147-AD4D-62C35E44FAD4}" presName="spaceBetweenRectangles" presStyleCnt="0"/>
      <dgm:spPr/>
    </dgm:pt>
    <dgm:pt modelId="{2DDAAB0A-0700-D346-9F8A-9B8AD4995C86}" type="pres">
      <dgm:prSet presAssocID="{076EBE17-867E-CE47-9FE3-5DC5D0F4973F}" presName="parentLin" presStyleCnt="0"/>
      <dgm:spPr/>
    </dgm:pt>
    <dgm:pt modelId="{863F40AE-1F91-C347-B3E0-456AFF513D2A}" type="pres">
      <dgm:prSet presAssocID="{076EBE17-867E-CE47-9FE3-5DC5D0F4973F}" presName="parentLeftMargin" presStyleLbl="node1" presStyleIdx="1" presStyleCnt="3"/>
      <dgm:spPr/>
    </dgm:pt>
    <dgm:pt modelId="{19596490-9217-4745-8AAA-52A2ED45BCF1}" type="pres">
      <dgm:prSet presAssocID="{076EBE17-867E-CE47-9FE3-5DC5D0F4973F}" presName="parentText" presStyleLbl="node1" presStyleIdx="2" presStyleCnt="3">
        <dgm:presLayoutVars>
          <dgm:chMax val="0"/>
          <dgm:bulletEnabled val="1"/>
        </dgm:presLayoutVars>
      </dgm:prSet>
      <dgm:spPr/>
    </dgm:pt>
    <dgm:pt modelId="{396CDC62-6D33-2543-A5B1-B144EF13DA8C}" type="pres">
      <dgm:prSet presAssocID="{076EBE17-867E-CE47-9FE3-5DC5D0F4973F}" presName="negativeSpace" presStyleCnt="0"/>
      <dgm:spPr/>
    </dgm:pt>
    <dgm:pt modelId="{A141619F-A887-634E-92F6-2C67F9B43DF9}" type="pres">
      <dgm:prSet presAssocID="{076EBE17-867E-CE47-9FE3-5DC5D0F4973F}" presName="childText" presStyleLbl="conFgAcc1" presStyleIdx="2" presStyleCnt="3">
        <dgm:presLayoutVars>
          <dgm:bulletEnabled val="1"/>
        </dgm:presLayoutVars>
      </dgm:prSet>
      <dgm:spPr/>
    </dgm:pt>
  </dgm:ptLst>
  <dgm:cxnLst>
    <dgm:cxn modelId="{70209F21-B724-F847-AC52-92E05E9F0A5D}" srcId="{4D971003-0DDA-8E4B-96DF-BCC2956C1540}" destId="{B6A88D3C-BD9E-F14C-BF21-10E3D867D5A3}" srcOrd="0" destOrd="0" parTransId="{CBE4B967-62D0-0C4D-AD83-72E0B20024DB}" sibTransId="{B9BE20C2-4388-6C43-A780-09981FF15292}"/>
    <dgm:cxn modelId="{AD0CECE4-D954-1741-9271-706CB476B670}" type="presOf" srcId="{261A02CB-E39B-6649-B5C4-2BB599C0BD8D}" destId="{A141619F-A887-634E-92F6-2C67F9B43DF9}" srcOrd="0" destOrd="0" presId="urn:microsoft.com/office/officeart/2005/8/layout/list1"/>
    <dgm:cxn modelId="{466FAC16-A89F-FA4F-9E4B-479B3744B69D}" srcId="{8468BEE9-AD55-064C-8C71-17B232EFEC38}" destId="{A1CF89B2-B179-3C4E-B865-FB8C27CA1DD7}" srcOrd="0" destOrd="0" parTransId="{EC23F1B6-8A9C-4F42-B267-A2143B980C58}" sibTransId="{FB37DA14-0568-F243-A532-546AD2292B2B}"/>
    <dgm:cxn modelId="{DECC7632-3C1D-5242-A381-DFAFFE201B86}" type="presOf" srcId="{8468BEE9-AD55-064C-8C71-17B232EFEC38}" destId="{095158DE-52A0-2947-9C0F-F6D09B532120}" srcOrd="1" destOrd="0" presId="urn:microsoft.com/office/officeart/2005/8/layout/list1"/>
    <dgm:cxn modelId="{A8403C7B-AAE2-D649-AFA2-864E1A638309}" type="presOf" srcId="{076EBE17-867E-CE47-9FE3-5DC5D0F4973F}" destId="{19596490-9217-4745-8AAA-52A2ED45BCF1}" srcOrd="1" destOrd="0" presId="urn:microsoft.com/office/officeart/2005/8/layout/list1"/>
    <dgm:cxn modelId="{3BAE6B9F-E392-794B-9EEF-930036C9F2C8}" type="presOf" srcId="{547A2F0F-63F5-294B-9B76-69B8A054A863}" destId="{626D5B8D-74A7-E840-92CF-E6C8B9AC50C4}" srcOrd="0" destOrd="0" presId="urn:microsoft.com/office/officeart/2005/8/layout/list1"/>
    <dgm:cxn modelId="{965E2BAD-6D13-1945-9BB6-4772827B93FF}" type="presOf" srcId="{8468BEE9-AD55-064C-8C71-17B232EFEC38}" destId="{1D1C9CFE-39A3-6A45-B396-346EDBA9A4A9}" srcOrd="0" destOrd="0" presId="urn:microsoft.com/office/officeart/2005/8/layout/list1"/>
    <dgm:cxn modelId="{048AA556-B72C-EC46-9260-9D20F53C2080}" type="presOf" srcId="{A1CF89B2-B179-3C4E-B865-FB8C27CA1DD7}" destId="{B7D28F9B-8127-B04C-914E-0486E96D3010}" srcOrd="0" destOrd="0" presId="urn:microsoft.com/office/officeart/2005/8/layout/list1"/>
    <dgm:cxn modelId="{8391FFA2-1814-E049-9C7D-DCF660DF84B1}" srcId="{076EBE17-867E-CE47-9FE3-5DC5D0F4973F}" destId="{261A02CB-E39B-6649-B5C4-2BB599C0BD8D}" srcOrd="0" destOrd="0" parTransId="{10BBE143-CDFB-6B4A-ABE5-198D485580BC}" sibTransId="{D53FA804-23FF-0A44-BF30-EAEC178930C7}"/>
    <dgm:cxn modelId="{89673C60-7AC5-984B-93FD-843A214691A6}" srcId="{547A2F0F-63F5-294B-9B76-69B8A054A863}" destId="{4D971003-0DDA-8E4B-96DF-BCC2956C1540}" srcOrd="1" destOrd="0" parTransId="{BE7E852F-647A-2A44-B166-5B573ABE568D}" sibTransId="{E4AC6CC9-CED7-F147-AD4D-62C35E44FAD4}"/>
    <dgm:cxn modelId="{F82744FE-254D-204F-A8D5-42C2205E8E44}" type="presOf" srcId="{4D971003-0DDA-8E4B-96DF-BCC2956C1540}" destId="{32B98664-1812-3A43-80BD-6867C12A3113}" srcOrd="0" destOrd="0" presId="urn:microsoft.com/office/officeart/2005/8/layout/list1"/>
    <dgm:cxn modelId="{B278963D-84ED-DF44-8226-C4CBC6F59739}" type="presOf" srcId="{076EBE17-867E-CE47-9FE3-5DC5D0F4973F}" destId="{863F40AE-1F91-C347-B3E0-456AFF513D2A}" srcOrd="0" destOrd="0" presId="urn:microsoft.com/office/officeart/2005/8/layout/list1"/>
    <dgm:cxn modelId="{5E6505DD-2134-AD47-A937-9C9B05C5E456}" type="presOf" srcId="{B6A88D3C-BD9E-F14C-BF21-10E3D867D5A3}" destId="{8F7D4B2C-2539-AC4B-87E3-0411D958B427}" srcOrd="0" destOrd="0" presId="urn:microsoft.com/office/officeart/2005/8/layout/list1"/>
    <dgm:cxn modelId="{7FF337C0-4CDB-DD4C-AC44-A51D4D98B993}" srcId="{547A2F0F-63F5-294B-9B76-69B8A054A863}" destId="{076EBE17-867E-CE47-9FE3-5DC5D0F4973F}" srcOrd="2" destOrd="0" parTransId="{BDBE06B5-018F-7141-AC8C-0734E5A7D191}" sibTransId="{18F6C99D-A03D-D84B-80E9-8A69C6F491E7}"/>
    <dgm:cxn modelId="{09CF1745-87BC-1E4E-9851-CDBFB5026EE8}" type="presOf" srcId="{4D971003-0DDA-8E4B-96DF-BCC2956C1540}" destId="{3302B613-4601-3E4C-B804-008DC63312D2}" srcOrd="1" destOrd="0" presId="urn:microsoft.com/office/officeart/2005/8/layout/list1"/>
    <dgm:cxn modelId="{894A3367-9E67-7046-8294-C63A1328315A}" srcId="{547A2F0F-63F5-294B-9B76-69B8A054A863}" destId="{8468BEE9-AD55-064C-8C71-17B232EFEC38}" srcOrd="0" destOrd="0" parTransId="{EADD159E-5038-404E-AF97-8FE402381C7D}" sibTransId="{7879E90D-8922-F74A-9754-9D6075AEA36F}"/>
    <dgm:cxn modelId="{D5E08675-A85D-524A-84FA-397E0555A16A}" type="presParOf" srcId="{626D5B8D-74A7-E840-92CF-E6C8B9AC50C4}" destId="{9E197769-874B-C046-8693-4A6ED282181F}" srcOrd="0" destOrd="0" presId="urn:microsoft.com/office/officeart/2005/8/layout/list1"/>
    <dgm:cxn modelId="{54D24EE8-B56E-2942-AEDE-79593C69A5DE}" type="presParOf" srcId="{9E197769-874B-C046-8693-4A6ED282181F}" destId="{1D1C9CFE-39A3-6A45-B396-346EDBA9A4A9}" srcOrd="0" destOrd="0" presId="urn:microsoft.com/office/officeart/2005/8/layout/list1"/>
    <dgm:cxn modelId="{47D25733-3317-EE42-9BF2-F6CE80131EF9}" type="presParOf" srcId="{9E197769-874B-C046-8693-4A6ED282181F}" destId="{095158DE-52A0-2947-9C0F-F6D09B532120}" srcOrd="1" destOrd="0" presId="urn:microsoft.com/office/officeart/2005/8/layout/list1"/>
    <dgm:cxn modelId="{3110A0CE-F262-5840-9F14-984BDEDB590D}" type="presParOf" srcId="{626D5B8D-74A7-E840-92CF-E6C8B9AC50C4}" destId="{02CD75DD-2CF3-8E47-A8B0-AC567FC7ECFF}" srcOrd="1" destOrd="0" presId="urn:microsoft.com/office/officeart/2005/8/layout/list1"/>
    <dgm:cxn modelId="{2773DF8F-9454-4F45-8D90-864F7861DEF0}" type="presParOf" srcId="{626D5B8D-74A7-E840-92CF-E6C8B9AC50C4}" destId="{B7D28F9B-8127-B04C-914E-0486E96D3010}" srcOrd="2" destOrd="0" presId="urn:microsoft.com/office/officeart/2005/8/layout/list1"/>
    <dgm:cxn modelId="{2AE560DB-CE2D-064F-8EB6-A8B1465C9E56}" type="presParOf" srcId="{626D5B8D-74A7-E840-92CF-E6C8B9AC50C4}" destId="{7F03489E-E134-6647-9DFF-7E71677CA3B8}" srcOrd="3" destOrd="0" presId="urn:microsoft.com/office/officeart/2005/8/layout/list1"/>
    <dgm:cxn modelId="{A962C77C-D1D8-3E4A-8DD4-9138A9B2617E}" type="presParOf" srcId="{626D5B8D-74A7-E840-92CF-E6C8B9AC50C4}" destId="{2825C13C-F220-6042-8BCB-FD369BD6CAC4}" srcOrd="4" destOrd="0" presId="urn:microsoft.com/office/officeart/2005/8/layout/list1"/>
    <dgm:cxn modelId="{43D763A3-9623-464F-9C6D-F993E7A97C9E}" type="presParOf" srcId="{2825C13C-F220-6042-8BCB-FD369BD6CAC4}" destId="{32B98664-1812-3A43-80BD-6867C12A3113}" srcOrd="0" destOrd="0" presId="urn:microsoft.com/office/officeart/2005/8/layout/list1"/>
    <dgm:cxn modelId="{94FC19FE-8DCE-BF48-8E71-7F0F949E3D16}" type="presParOf" srcId="{2825C13C-F220-6042-8BCB-FD369BD6CAC4}" destId="{3302B613-4601-3E4C-B804-008DC63312D2}" srcOrd="1" destOrd="0" presId="urn:microsoft.com/office/officeart/2005/8/layout/list1"/>
    <dgm:cxn modelId="{2BB8B4D0-D942-9546-816A-707136AB0AE3}" type="presParOf" srcId="{626D5B8D-74A7-E840-92CF-E6C8B9AC50C4}" destId="{D1C8CB59-CC93-CA47-89CD-9B09483BFD63}" srcOrd="5" destOrd="0" presId="urn:microsoft.com/office/officeart/2005/8/layout/list1"/>
    <dgm:cxn modelId="{6845CC09-95AC-C643-9E8D-B6345C02D617}" type="presParOf" srcId="{626D5B8D-74A7-E840-92CF-E6C8B9AC50C4}" destId="{8F7D4B2C-2539-AC4B-87E3-0411D958B427}" srcOrd="6" destOrd="0" presId="urn:microsoft.com/office/officeart/2005/8/layout/list1"/>
    <dgm:cxn modelId="{4CFEF245-196B-B540-9D24-E709650D8973}" type="presParOf" srcId="{626D5B8D-74A7-E840-92CF-E6C8B9AC50C4}" destId="{728A7E66-89F0-9847-98D3-8F7966AC7C8E}" srcOrd="7" destOrd="0" presId="urn:microsoft.com/office/officeart/2005/8/layout/list1"/>
    <dgm:cxn modelId="{02A17EB2-B9F0-1F41-9520-C99872CCFEC3}" type="presParOf" srcId="{626D5B8D-74A7-E840-92CF-E6C8B9AC50C4}" destId="{2DDAAB0A-0700-D346-9F8A-9B8AD4995C86}" srcOrd="8" destOrd="0" presId="urn:microsoft.com/office/officeart/2005/8/layout/list1"/>
    <dgm:cxn modelId="{7D234B7E-29DA-6845-95F7-91E30C6CAC39}" type="presParOf" srcId="{2DDAAB0A-0700-D346-9F8A-9B8AD4995C86}" destId="{863F40AE-1F91-C347-B3E0-456AFF513D2A}" srcOrd="0" destOrd="0" presId="urn:microsoft.com/office/officeart/2005/8/layout/list1"/>
    <dgm:cxn modelId="{1C329A42-25E9-4D47-A3A4-FB87F86C83F7}" type="presParOf" srcId="{2DDAAB0A-0700-D346-9F8A-9B8AD4995C86}" destId="{19596490-9217-4745-8AAA-52A2ED45BCF1}" srcOrd="1" destOrd="0" presId="urn:microsoft.com/office/officeart/2005/8/layout/list1"/>
    <dgm:cxn modelId="{6E886432-0461-2C44-AC5C-774E609E3798}" type="presParOf" srcId="{626D5B8D-74A7-E840-92CF-E6C8B9AC50C4}" destId="{396CDC62-6D33-2543-A5B1-B144EF13DA8C}" srcOrd="9" destOrd="0" presId="urn:microsoft.com/office/officeart/2005/8/layout/list1"/>
    <dgm:cxn modelId="{D7A9B490-54C1-0148-8BEE-702E6438BC20}" type="presParOf" srcId="{626D5B8D-74A7-E840-92CF-E6C8B9AC50C4}" destId="{A141619F-A887-634E-92F6-2C67F9B43DF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B78B5-8927-2C4F-AD08-D2250EAB115A}">
      <dsp:nvSpPr>
        <dsp:cNvPr id="0" name=""/>
        <dsp:cNvSpPr/>
      </dsp:nvSpPr>
      <dsp:spPr>
        <a:xfrm>
          <a:off x="2135981" y="0"/>
          <a:ext cx="3041650" cy="3041650"/>
        </a:xfrm>
        <a:prstGeom prst="diamond">
          <a:avLst/>
        </a:prstGeom>
        <a:solidFill>
          <a:schemeClr val="accent1">
            <a:tint val="40000"/>
            <a:hueOff val="0"/>
            <a:satOff val="0"/>
            <a:lumOff val="0"/>
            <a:alphaOff val="0"/>
          </a:schemeClr>
        </a:solidFill>
        <a:ln>
          <a:noFill/>
        </a:ln>
        <a:effectLst>
          <a:outerShdw blurRad="101600" dist="38100" dir="5400000" rotWithShape="0">
            <a:srgbClr val="000000">
              <a:alpha val="75000"/>
            </a:srgbClr>
          </a:outerShdw>
        </a:effectLst>
      </dsp:spPr>
      <dsp:style>
        <a:lnRef idx="0">
          <a:scrgbClr r="0" g="0" b="0"/>
        </a:lnRef>
        <a:fillRef idx="1">
          <a:scrgbClr r="0" g="0" b="0"/>
        </a:fillRef>
        <a:effectRef idx="2">
          <a:scrgbClr r="0" g="0" b="0"/>
        </a:effectRef>
        <a:fontRef idx="minor"/>
      </dsp:style>
    </dsp:sp>
    <dsp:sp modelId="{C4DB490B-A3C5-9947-BA88-3A21C64805BF}">
      <dsp:nvSpPr>
        <dsp:cNvPr id="0" name=""/>
        <dsp:cNvSpPr/>
      </dsp:nvSpPr>
      <dsp:spPr>
        <a:xfrm>
          <a:off x="2424938" y="288956"/>
          <a:ext cx="1186243" cy="1186243"/>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Immutable</a:t>
          </a:r>
          <a:endParaRPr lang="en-US" sz="1500" kern="1200" dirty="0"/>
        </a:p>
      </dsp:txBody>
      <dsp:txXfrm>
        <a:off x="2482846" y="346864"/>
        <a:ext cx="1070427" cy="1070427"/>
      </dsp:txXfrm>
    </dsp:sp>
    <dsp:sp modelId="{4296BDB4-82AA-EA40-954F-4AF8D307D255}">
      <dsp:nvSpPr>
        <dsp:cNvPr id="0" name=""/>
        <dsp:cNvSpPr/>
      </dsp:nvSpPr>
      <dsp:spPr>
        <a:xfrm>
          <a:off x="3702431" y="288956"/>
          <a:ext cx="1186243" cy="1186243"/>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Implement </a:t>
          </a:r>
          <a:r>
            <a:rPr lang="en-US" sz="1500" kern="1200" dirty="0" err="1" smtClean="0"/>
            <a:t>IObservable</a:t>
          </a:r>
          <a:endParaRPr lang="en-US" sz="1500" kern="1200" dirty="0"/>
        </a:p>
      </dsp:txBody>
      <dsp:txXfrm>
        <a:off x="3760339" y="346864"/>
        <a:ext cx="1070427" cy="1070427"/>
      </dsp:txXfrm>
    </dsp:sp>
    <dsp:sp modelId="{AD3D78C1-95F1-DB4B-922C-5E0657743ACD}">
      <dsp:nvSpPr>
        <dsp:cNvPr id="0" name=""/>
        <dsp:cNvSpPr/>
      </dsp:nvSpPr>
      <dsp:spPr>
        <a:xfrm>
          <a:off x="2424938" y="1566449"/>
          <a:ext cx="1186243" cy="1186243"/>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First-class</a:t>
          </a:r>
          <a:endParaRPr lang="en-US" sz="1500" kern="1200" dirty="0"/>
        </a:p>
      </dsp:txBody>
      <dsp:txXfrm>
        <a:off x="2482846" y="1624357"/>
        <a:ext cx="1070427" cy="1070427"/>
      </dsp:txXfrm>
    </dsp:sp>
    <dsp:sp modelId="{DA53720A-8685-D445-8614-B5D93F78AF59}">
      <dsp:nvSpPr>
        <dsp:cNvPr id="0" name=""/>
        <dsp:cNvSpPr/>
      </dsp:nvSpPr>
      <dsp:spPr>
        <a:xfrm>
          <a:off x="3702431" y="1566449"/>
          <a:ext cx="1186243" cy="1186243"/>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err="1" smtClean="0"/>
            <a:t>Composable</a:t>
          </a:r>
          <a:endParaRPr lang="en-US" sz="1500" kern="1200" dirty="0"/>
        </a:p>
      </dsp:txBody>
      <dsp:txXfrm>
        <a:off x="3760339" y="1624357"/>
        <a:ext cx="1070427" cy="1070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197C5-430A-F04B-A280-463ECDDE7CC6}">
      <dsp:nvSpPr>
        <dsp:cNvPr id="0" name=""/>
        <dsp:cNvSpPr/>
      </dsp:nvSpPr>
      <dsp:spPr>
        <a:xfrm>
          <a:off x="493111" y="916"/>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Add</a:t>
          </a:r>
          <a:endParaRPr lang="en-US" sz="2000" kern="1200" dirty="0"/>
        </a:p>
      </dsp:txBody>
      <dsp:txXfrm>
        <a:off x="548189" y="103594"/>
        <a:ext cx="1058490" cy="495831"/>
      </dsp:txXfrm>
    </dsp:sp>
    <dsp:sp modelId="{C208F8FB-C438-A241-8394-7C1EFC4EC3A4}">
      <dsp:nvSpPr>
        <dsp:cNvPr id="0" name=""/>
        <dsp:cNvSpPr/>
      </dsp:nvSpPr>
      <dsp:spPr>
        <a:xfrm>
          <a:off x="1778622" y="916"/>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Choose</a:t>
          </a:r>
          <a:endParaRPr lang="en-US" sz="2000" kern="1200"/>
        </a:p>
      </dsp:txBody>
      <dsp:txXfrm>
        <a:off x="1833700" y="103594"/>
        <a:ext cx="1058490" cy="495831"/>
      </dsp:txXfrm>
    </dsp:sp>
    <dsp:sp modelId="{AAE298D5-09C5-DB4B-847E-22FCE6A273F2}">
      <dsp:nvSpPr>
        <dsp:cNvPr id="0" name=""/>
        <dsp:cNvSpPr/>
      </dsp:nvSpPr>
      <dsp:spPr>
        <a:xfrm>
          <a:off x="3064132" y="916"/>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Filter</a:t>
          </a:r>
          <a:endParaRPr lang="en-US" sz="2000" kern="1200"/>
        </a:p>
      </dsp:txBody>
      <dsp:txXfrm>
        <a:off x="3119210" y="103594"/>
        <a:ext cx="1058490" cy="495831"/>
      </dsp:txXfrm>
    </dsp:sp>
    <dsp:sp modelId="{887129C8-9EDB-6148-BE6A-410CA10FAD03}">
      <dsp:nvSpPr>
        <dsp:cNvPr id="0" name=""/>
        <dsp:cNvSpPr/>
      </dsp:nvSpPr>
      <dsp:spPr>
        <a:xfrm>
          <a:off x="4349643" y="916"/>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Map</a:t>
          </a:r>
          <a:endParaRPr lang="en-US" sz="2000" kern="1200"/>
        </a:p>
      </dsp:txBody>
      <dsp:txXfrm>
        <a:off x="4404721" y="103594"/>
        <a:ext cx="1058490" cy="495831"/>
      </dsp:txXfrm>
    </dsp:sp>
    <dsp:sp modelId="{9A111A02-5B8D-E044-AB45-07603A55EBAF}">
      <dsp:nvSpPr>
        <dsp:cNvPr id="0" name=""/>
        <dsp:cNvSpPr/>
      </dsp:nvSpPr>
      <dsp:spPr>
        <a:xfrm>
          <a:off x="5635154" y="916"/>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Merge</a:t>
          </a:r>
          <a:endParaRPr lang="en-US" sz="2000" kern="1200"/>
        </a:p>
      </dsp:txBody>
      <dsp:txXfrm>
        <a:off x="5690232" y="103594"/>
        <a:ext cx="1058490" cy="495831"/>
      </dsp:txXfrm>
    </dsp:sp>
    <dsp:sp modelId="{D0C38056-A4B0-3040-8828-698F3C86BD41}">
      <dsp:nvSpPr>
        <dsp:cNvPr id="0" name=""/>
        <dsp:cNvSpPr/>
      </dsp:nvSpPr>
      <dsp:spPr>
        <a:xfrm>
          <a:off x="1135866" y="818968"/>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Pairwise</a:t>
          </a:r>
          <a:endParaRPr lang="en-US" sz="2000" kern="1200"/>
        </a:p>
      </dsp:txBody>
      <dsp:txXfrm>
        <a:off x="1190944" y="921646"/>
        <a:ext cx="1058490" cy="495831"/>
      </dsp:txXfrm>
    </dsp:sp>
    <dsp:sp modelId="{7EA86456-39B5-A648-BFD6-991DE047ADC3}">
      <dsp:nvSpPr>
        <dsp:cNvPr id="0" name=""/>
        <dsp:cNvSpPr/>
      </dsp:nvSpPr>
      <dsp:spPr>
        <a:xfrm>
          <a:off x="2421377" y="818968"/>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Partition</a:t>
          </a:r>
          <a:endParaRPr lang="en-US" sz="2000" kern="1200"/>
        </a:p>
      </dsp:txBody>
      <dsp:txXfrm>
        <a:off x="2476455" y="921646"/>
        <a:ext cx="1058490" cy="495831"/>
      </dsp:txXfrm>
    </dsp:sp>
    <dsp:sp modelId="{3BBD157A-E933-3648-90AA-2C84E832FF6A}">
      <dsp:nvSpPr>
        <dsp:cNvPr id="0" name=""/>
        <dsp:cNvSpPr/>
      </dsp:nvSpPr>
      <dsp:spPr>
        <a:xfrm>
          <a:off x="3706888" y="818968"/>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Scan</a:t>
          </a:r>
          <a:endParaRPr lang="en-US" sz="2000" kern="1200"/>
        </a:p>
      </dsp:txBody>
      <dsp:txXfrm>
        <a:off x="3761966" y="921646"/>
        <a:ext cx="1058490" cy="495831"/>
      </dsp:txXfrm>
    </dsp:sp>
    <dsp:sp modelId="{0AFBC59D-3D74-BC4D-AF52-ABB887531B85}">
      <dsp:nvSpPr>
        <dsp:cNvPr id="0" name=""/>
        <dsp:cNvSpPr/>
      </dsp:nvSpPr>
      <dsp:spPr>
        <a:xfrm>
          <a:off x="4992398" y="818968"/>
          <a:ext cx="1168646" cy="701187"/>
        </a:xfrm>
        <a:prstGeom prst="flowChartTerminator">
          <a:avLst/>
        </a:prstGeom>
        <a:blipFill rotWithShape="0">
          <a:blip xmlns:r="http://schemas.openxmlformats.org/officeDocument/2006/relationships" r:embed="rId1">
            <a:duotone>
              <a:schemeClr val="accent3">
                <a:hueOff val="0"/>
                <a:satOff val="0"/>
                <a:lumOff val="0"/>
                <a:alphaOff val="0"/>
                <a:shade val="30000"/>
                <a:satMod val="150000"/>
              </a:schemeClr>
              <a:schemeClr val="accent3">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Split</a:t>
          </a:r>
          <a:endParaRPr lang="en-US" sz="2000" kern="1200"/>
        </a:p>
      </dsp:txBody>
      <dsp:txXfrm>
        <a:off x="5047476" y="921646"/>
        <a:ext cx="1058490" cy="495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28F9B-8127-B04C-914E-0486E96D3010}">
      <dsp:nvSpPr>
        <dsp:cNvPr id="0" name=""/>
        <dsp:cNvSpPr/>
      </dsp:nvSpPr>
      <dsp:spPr>
        <a:xfrm>
          <a:off x="0" y="265999"/>
          <a:ext cx="7313613"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618" tIns="312420" rIns="567618"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smtClean="0"/>
            <a:t>Non-blocking, specifically in reference to I/O operations (not necessarily parallel, can be sequential).</a:t>
          </a:r>
          <a:endParaRPr lang="en-US" sz="1500" kern="1200" dirty="0"/>
        </a:p>
      </dsp:txBody>
      <dsp:txXfrm>
        <a:off x="0" y="265999"/>
        <a:ext cx="7313613" cy="850500"/>
      </dsp:txXfrm>
    </dsp:sp>
    <dsp:sp modelId="{095158DE-52A0-2947-9C0F-F6D09B532120}">
      <dsp:nvSpPr>
        <dsp:cNvPr id="0" name=""/>
        <dsp:cNvSpPr/>
      </dsp:nvSpPr>
      <dsp:spPr>
        <a:xfrm>
          <a:off x="365680" y="44599"/>
          <a:ext cx="5119529" cy="442800"/>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3506" tIns="0" rIns="193506" bIns="0" numCol="1" spcCol="1270" anchor="ctr" anchorCtr="0">
          <a:noAutofit/>
        </a:bodyPr>
        <a:lstStyle/>
        <a:p>
          <a:pPr lvl="0" algn="l" defTabSz="800100" rtl="0">
            <a:lnSpc>
              <a:spcPct val="90000"/>
            </a:lnSpc>
            <a:spcBef>
              <a:spcPct val="0"/>
            </a:spcBef>
            <a:spcAft>
              <a:spcPct val="35000"/>
            </a:spcAft>
          </a:pPr>
          <a:r>
            <a:rPr lang="en-US" sz="1800" b="1" kern="1200" dirty="0" smtClean="0"/>
            <a:t>Asynchronous</a:t>
          </a:r>
          <a:endParaRPr lang="en-US" sz="1800" b="1" kern="1200" dirty="0"/>
        </a:p>
      </dsp:txBody>
      <dsp:txXfrm>
        <a:off x="387296" y="66215"/>
        <a:ext cx="5076297" cy="399568"/>
      </dsp:txXfrm>
    </dsp:sp>
    <dsp:sp modelId="{8F7D4B2C-2539-AC4B-87E3-0411D958B427}">
      <dsp:nvSpPr>
        <dsp:cNvPr id="0" name=""/>
        <dsp:cNvSpPr/>
      </dsp:nvSpPr>
      <dsp:spPr>
        <a:xfrm>
          <a:off x="0" y="1418900"/>
          <a:ext cx="7313613"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618" tIns="312420" rIns="567618"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smtClean="0"/>
            <a:t>Multiple operations happening at the same time (not necessarily in parallel).</a:t>
          </a:r>
          <a:endParaRPr lang="en-US" sz="1500" kern="1200" dirty="0"/>
        </a:p>
      </dsp:txBody>
      <dsp:txXfrm>
        <a:off x="0" y="1418900"/>
        <a:ext cx="7313613" cy="637875"/>
      </dsp:txXfrm>
    </dsp:sp>
    <dsp:sp modelId="{3302B613-4601-3E4C-B804-008DC63312D2}">
      <dsp:nvSpPr>
        <dsp:cNvPr id="0" name=""/>
        <dsp:cNvSpPr/>
      </dsp:nvSpPr>
      <dsp:spPr>
        <a:xfrm>
          <a:off x="365680" y="1197500"/>
          <a:ext cx="5119529" cy="442800"/>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3506" tIns="0" rIns="193506" bIns="0" numCol="1" spcCol="1270" anchor="ctr" anchorCtr="0">
          <a:noAutofit/>
        </a:bodyPr>
        <a:lstStyle/>
        <a:p>
          <a:pPr lvl="0" algn="l" defTabSz="800100" rtl="0">
            <a:lnSpc>
              <a:spcPct val="90000"/>
            </a:lnSpc>
            <a:spcBef>
              <a:spcPct val="0"/>
            </a:spcBef>
            <a:spcAft>
              <a:spcPct val="35000"/>
            </a:spcAft>
          </a:pPr>
          <a:r>
            <a:rPr lang="en-US" sz="1800" b="1" kern="1200" dirty="0" smtClean="0"/>
            <a:t>Concurrent</a:t>
          </a:r>
          <a:endParaRPr lang="en-US" sz="1800" b="1" kern="1200" dirty="0"/>
        </a:p>
      </dsp:txBody>
      <dsp:txXfrm>
        <a:off x="387296" y="1219116"/>
        <a:ext cx="5076297" cy="399568"/>
      </dsp:txXfrm>
    </dsp:sp>
    <dsp:sp modelId="{A141619F-A887-634E-92F6-2C67F9B43DF9}">
      <dsp:nvSpPr>
        <dsp:cNvPr id="0" name=""/>
        <dsp:cNvSpPr/>
      </dsp:nvSpPr>
      <dsp:spPr>
        <a:xfrm>
          <a:off x="0" y="2359175"/>
          <a:ext cx="7313613"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618" tIns="312420" rIns="567618"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smtClean="0"/>
            <a:t>Multiple operations processed simultaneously.</a:t>
          </a:r>
          <a:endParaRPr lang="en-US" sz="1500" kern="1200" dirty="0"/>
        </a:p>
      </dsp:txBody>
      <dsp:txXfrm>
        <a:off x="0" y="2359175"/>
        <a:ext cx="7313613" cy="637875"/>
      </dsp:txXfrm>
    </dsp:sp>
    <dsp:sp modelId="{19596490-9217-4745-8AAA-52A2ED45BCF1}">
      <dsp:nvSpPr>
        <dsp:cNvPr id="0" name=""/>
        <dsp:cNvSpPr/>
      </dsp:nvSpPr>
      <dsp:spPr>
        <a:xfrm>
          <a:off x="365680" y="2137775"/>
          <a:ext cx="5119529" cy="442800"/>
        </a:xfrm>
        <a:prstGeom prst="roundRect">
          <a:avLst/>
        </a:prstGeom>
        <a:blipFill rotWithShape="0">
          <a:blip xmlns:r="http://schemas.openxmlformats.org/officeDocument/2006/relationships" r:embed="rId1">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3506" tIns="0" rIns="193506" bIns="0" numCol="1" spcCol="1270" anchor="ctr" anchorCtr="0">
          <a:noAutofit/>
        </a:bodyPr>
        <a:lstStyle/>
        <a:p>
          <a:pPr lvl="0" algn="l" defTabSz="800100" rtl="0">
            <a:lnSpc>
              <a:spcPct val="90000"/>
            </a:lnSpc>
            <a:spcBef>
              <a:spcPct val="0"/>
            </a:spcBef>
            <a:spcAft>
              <a:spcPct val="35000"/>
            </a:spcAft>
          </a:pPr>
          <a:r>
            <a:rPr lang="en-US" sz="1800" b="1" kern="1200" dirty="0" smtClean="0"/>
            <a:t>Parallel</a:t>
          </a:r>
          <a:endParaRPr lang="en-US" sz="1800" b="1" kern="1200" dirty="0"/>
        </a:p>
      </dsp:txBody>
      <dsp:txXfrm>
        <a:off x="387296" y="2159391"/>
        <a:ext cx="5076297"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EC6886-619C-0D48-A42B-32AADB26F0DF}" type="datetimeFigureOut">
              <a:rPr lang="en-US" smtClean="0"/>
              <a:t>11/1/14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DCD372-0D4D-1444-A1A2-91DF1BDB65E8}" type="slidenum">
              <a:rPr lang="en-US" smtClean="0"/>
              <a:t>‹#›</a:t>
            </a:fld>
            <a:endParaRPr lang="en-US"/>
          </a:p>
        </p:txBody>
      </p:sp>
    </p:spTree>
    <p:extLst>
      <p:ext uri="{BB962C8B-B14F-4D97-AF65-F5344CB8AC3E}">
        <p14:creationId xmlns:p14="http://schemas.microsoft.com/office/powerpoint/2010/main" val="26673751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Rachel Reese! I’m going to speak today on Reactive services. And by that I mean services that adhere to the guidelines laid down in the reactive manifesto.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1</a:t>
            </a:fld>
            <a:endParaRPr lang="en-US"/>
          </a:p>
        </p:txBody>
      </p:sp>
    </p:spTree>
    <p:extLst>
      <p:ext uri="{BB962C8B-B14F-4D97-AF65-F5344CB8AC3E}">
        <p14:creationId xmlns:p14="http://schemas.microsoft.com/office/powerpoint/2010/main" val="2967830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to write synchronous code to prototype, then convert to </a:t>
            </a:r>
            <a:r>
              <a:rPr lang="en-US" dirty="0" err="1" smtClean="0"/>
              <a:t>async</a:t>
            </a:r>
            <a:r>
              <a:rPr lang="en-US" dirty="0" smtClean="0"/>
              <a:t> later. </a:t>
            </a:r>
          </a:p>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14</a:t>
            </a:fld>
            <a:endParaRPr lang="en-US"/>
          </a:p>
        </p:txBody>
      </p:sp>
    </p:spTree>
    <p:extLst>
      <p:ext uri="{BB962C8B-B14F-4D97-AF65-F5344CB8AC3E}">
        <p14:creationId xmlns:p14="http://schemas.microsoft.com/office/powerpoint/2010/main" val="381966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rec loop. </a:t>
            </a:r>
          </a:p>
          <a:p>
            <a:r>
              <a:rPr lang="en-US" dirty="0" smtClean="0"/>
              <a:t>Also</a:t>
            </a:r>
            <a:r>
              <a:rPr lang="en-US" baseline="0" dirty="0" smtClean="0"/>
              <a:t> have do! And return! syntax. </a:t>
            </a:r>
          </a:p>
          <a:p>
            <a:r>
              <a:rPr lang="en-US" baseline="0" dirty="0" err="1" smtClean="0"/>
              <a:t>Async.Sleep</a:t>
            </a:r>
            <a:endParaRPr lang="en-US" baseline="0" dirty="0" smtClean="0"/>
          </a:p>
          <a:p>
            <a:r>
              <a:rPr lang="en-US" baseline="0" dirty="0" smtClean="0"/>
              <a:t>&lt;| </a:t>
            </a:r>
          </a:p>
          <a:p>
            <a:endParaRPr lang="en-US" dirty="0" smtClean="0"/>
          </a:p>
          <a:p>
            <a:r>
              <a:rPr lang="en-US" dirty="0" smtClean="0"/>
              <a:t>10-15 </a:t>
            </a:r>
            <a:r>
              <a:rPr lang="en-US" dirty="0" err="1" smtClean="0"/>
              <a:t>mins</a:t>
            </a:r>
            <a:r>
              <a:rPr lang="en-US" dirty="0" smtClean="0"/>
              <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15</a:t>
            </a:fld>
            <a:endParaRPr lang="en-US"/>
          </a:p>
        </p:txBody>
      </p:sp>
    </p:spTree>
    <p:extLst>
      <p:ext uri="{BB962C8B-B14F-4D97-AF65-F5344CB8AC3E}">
        <p14:creationId xmlns:p14="http://schemas.microsoft.com/office/powerpoint/2010/main" val="3819667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16</a:t>
            </a:fld>
            <a:endParaRPr lang="en-US"/>
          </a:p>
        </p:txBody>
      </p:sp>
    </p:spTree>
    <p:extLst>
      <p:ext uri="{BB962C8B-B14F-4D97-AF65-F5344CB8AC3E}">
        <p14:creationId xmlns:p14="http://schemas.microsoft.com/office/powerpoint/2010/main" val="400308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17</a:t>
            </a:fld>
            <a:endParaRPr lang="en-US"/>
          </a:p>
        </p:txBody>
      </p:sp>
    </p:spTree>
    <p:extLst>
      <p:ext uri="{BB962C8B-B14F-4D97-AF65-F5344CB8AC3E}">
        <p14:creationId xmlns:p14="http://schemas.microsoft.com/office/powerpoint/2010/main" val="2032914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One actor is no actor. They come in systems. Carl Hewitt.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18</a:t>
            </a:fld>
            <a:endParaRPr lang="en-US"/>
          </a:p>
        </p:txBody>
      </p:sp>
    </p:spTree>
    <p:extLst>
      <p:ext uri="{BB962C8B-B14F-4D97-AF65-F5344CB8AC3E}">
        <p14:creationId xmlns:p14="http://schemas.microsoft.com/office/powerpoint/2010/main" val="128868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use </a:t>
            </a:r>
            <a:r>
              <a:rPr lang="en-US" baseline="0" dirty="0" err="1" smtClean="0"/>
              <a:t>async</a:t>
            </a:r>
            <a:r>
              <a:rPr lang="en-US" baseline="0" dirty="0" smtClean="0"/>
              <a:t> workflows. </a:t>
            </a:r>
          </a:p>
          <a:p>
            <a:pPr marL="171450" indent="-171450">
              <a:buFontTx/>
              <a:buChar char="•"/>
            </a:pPr>
            <a:r>
              <a:rPr lang="en-US" dirty="0" smtClean="0"/>
              <a:t>The important</a:t>
            </a:r>
            <a:r>
              <a:rPr lang="en-US" baseline="0" dirty="0" smtClean="0"/>
              <a:t> thing here is that there IS a path from any actor to any other. </a:t>
            </a:r>
          </a:p>
          <a:p>
            <a:pPr marL="171450" indent="-171450">
              <a:buFontTx/>
              <a:buChar char="•"/>
            </a:pPr>
            <a:endParaRPr lang="en-US" dirty="0" smtClean="0"/>
          </a:p>
          <a:p>
            <a:pPr marL="171450" indent="-171450">
              <a:buFontTx/>
              <a:buChar char="•"/>
            </a:pPr>
            <a:r>
              <a:rPr lang="en-US" dirty="0" smtClean="0"/>
              <a:t>One of my</a:t>
            </a:r>
            <a:r>
              <a:rPr lang="en-US" baseline="0" dirty="0" smtClean="0"/>
              <a:t> </a:t>
            </a:r>
            <a:r>
              <a:rPr lang="en-US" baseline="0" dirty="0" err="1" smtClean="0"/>
              <a:t>fave</a:t>
            </a:r>
            <a:r>
              <a:rPr lang="en-US" baseline="0" dirty="0" smtClean="0"/>
              <a:t> recent uses (not super relevant to this talk) – I built a stock charting </a:t>
            </a:r>
            <a:r>
              <a:rPr lang="en-US" baseline="0" dirty="0" err="1" smtClean="0"/>
              <a:t>iOS</a:t>
            </a:r>
            <a:r>
              <a:rPr lang="en-US" baseline="0" dirty="0" smtClean="0"/>
              <a:t> app using F# &amp; </a:t>
            </a:r>
            <a:r>
              <a:rPr lang="en-US" baseline="0" dirty="0" err="1" smtClean="0"/>
              <a:t>Xamarin</a:t>
            </a:r>
            <a:r>
              <a:rPr lang="en-US" baseline="0" dirty="0" smtClean="0"/>
              <a:t> which uses agents to keep the UI &amp; chart responsive. </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3DDCD372-0D4D-1444-A1A2-91DF1BDB65E8}" type="slidenum">
              <a:rPr lang="en-US" smtClean="0"/>
              <a:t>19</a:t>
            </a:fld>
            <a:endParaRPr lang="en-US"/>
          </a:p>
        </p:txBody>
      </p:sp>
    </p:spTree>
    <p:extLst>
      <p:ext uri="{BB962C8B-B14F-4D97-AF65-F5344CB8AC3E}">
        <p14:creationId xmlns:p14="http://schemas.microsoft.com/office/powerpoint/2010/main" val="356453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create thousands. Not threads!!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20</a:t>
            </a:fld>
            <a:endParaRPr lang="en-US"/>
          </a:p>
        </p:txBody>
      </p:sp>
    </p:spTree>
    <p:extLst>
      <p:ext uri="{BB962C8B-B14F-4D97-AF65-F5344CB8AC3E}">
        <p14:creationId xmlns:p14="http://schemas.microsoft.com/office/powerpoint/2010/main" val="2464639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 repeats</a:t>
            </a:r>
            <a:r>
              <a:rPr lang="en-US" baseline="0" dirty="0" smtClean="0"/>
              <a:t> text put into it. </a:t>
            </a:r>
          </a:p>
          <a:p>
            <a:r>
              <a:rPr lang="en-US" baseline="0" dirty="0" smtClean="0"/>
              <a:t>Tremendously real world.</a:t>
            </a:r>
          </a:p>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21</a:t>
            </a:fld>
            <a:endParaRPr lang="en-US"/>
          </a:p>
        </p:txBody>
      </p:sp>
    </p:spTree>
    <p:extLst>
      <p:ext uri="{BB962C8B-B14F-4D97-AF65-F5344CB8AC3E}">
        <p14:creationId xmlns:p14="http://schemas.microsoft.com/office/powerpoint/2010/main" val="154739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 spins</a:t>
            </a:r>
            <a:r>
              <a:rPr lang="en-US" baseline="0" dirty="0" smtClean="0"/>
              <a:t> up a few jobs. You can cancel them.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22</a:t>
            </a:fld>
            <a:endParaRPr lang="en-US"/>
          </a:p>
        </p:txBody>
      </p:sp>
    </p:spTree>
    <p:extLst>
      <p:ext uri="{BB962C8B-B14F-4D97-AF65-F5344CB8AC3E}">
        <p14:creationId xmlns:p14="http://schemas.microsoft.com/office/powerpoint/2010/main" val="6725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cases,</a:t>
            </a:r>
            <a:r>
              <a:rPr lang="en-US" baseline="0" dirty="0" smtClean="0"/>
              <a:t> just using F# MBP is totally appropriate. </a:t>
            </a:r>
          </a:p>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23</a:t>
            </a:fld>
            <a:endParaRPr lang="en-US"/>
          </a:p>
        </p:txBody>
      </p:sp>
    </p:spTree>
    <p:extLst>
      <p:ext uri="{BB962C8B-B14F-4D97-AF65-F5344CB8AC3E}">
        <p14:creationId xmlns:p14="http://schemas.microsoft.com/office/powerpoint/2010/main" val="11726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all seen the new</a:t>
            </a:r>
            <a:r>
              <a:rPr lang="en-US" baseline="0" dirty="0" smtClean="0"/>
              <a:t>est Reactive Manifesto? Update Sept 16! </a:t>
            </a:r>
            <a:endParaRPr lang="en-US" dirty="0" smtClean="0"/>
          </a:p>
          <a:p>
            <a:endParaRPr lang="en-US" dirty="0" smtClean="0"/>
          </a:p>
          <a:p>
            <a:r>
              <a:rPr lang="en-US" dirty="0" smtClean="0"/>
              <a:t>Today’s modern applications should be: </a:t>
            </a:r>
          </a:p>
          <a:p>
            <a:endParaRPr lang="en-US" dirty="0" smtClean="0"/>
          </a:p>
          <a:p>
            <a:r>
              <a:rPr lang="en-US" dirty="0" smtClean="0"/>
              <a:t>And we’ll go into what</a:t>
            </a:r>
            <a:r>
              <a:rPr lang="en-US" baseline="0" dirty="0" smtClean="0"/>
              <a:t> they mean by that..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a:t>
            </a:fld>
            <a:endParaRPr lang="en-US"/>
          </a:p>
        </p:txBody>
      </p:sp>
    </p:spTree>
    <p:extLst>
      <p:ext uri="{BB962C8B-B14F-4D97-AF65-F5344CB8AC3E}">
        <p14:creationId xmlns:p14="http://schemas.microsoft.com/office/powerpoint/2010/main" val="1120432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24</a:t>
            </a:fld>
            <a:endParaRPr lang="en-US"/>
          </a:p>
        </p:txBody>
      </p:sp>
    </p:spTree>
    <p:extLst>
      <p:ext uri="{BB962C8B-B14F-4D97-AF65-F5344CB8AC3E}">
        <p14:creationId xmlns:p14="http://schemas.microsoft.com/office/powerpoint/2010/main" val="53404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Actor</a:t>
            </a:r>
            <a:r>
              <a:rPr lang="en-US" baseline="0" dirty="0" smtClean="0"/>
              <a:t> internals are the same here as non-</a:t>
            </a:r>
            <a:r>
              <a:rPr lang="en-US" baseline="0" dirty="0" err="1" smtClean="0"/>
              <a:t>remoting</a:t>
            </a:r>
            <a:r>
              <a:rPr lang="en-US" baseline="0" dirty="0" smtClean="0"/>
              <a:t>. </a:t>
            </a:r>
            <a:endParaRPr lang="en-US" dirty="0" smtClean="0"/>
          </a:p>
          <a:p>
            <a:endParaRPr lang="en-US" dirty="0" smtClean="0"/>
          </a:p>
          <a:p>
            <a:r>
              <a:rPr lang="en-US" dirty="0" smtClean="0"/>
              <a:t>30-35 </a:t>
            </a:r>
            <a:r>
              <a:rPr lang="en-US" dirty="0" err="1" smtClean="0"/>
              <a:t>mins</a:t>
            </a:r>
            <a:r>
              <a:rPr lang="en-US" dirty="0" smtClean="0"/>
              <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26</a:t>
            </a:fld>
            <a:endParaRPr lang="en-US"/>
          </a:p>
        </p:txBody>
      </p:sp>
    </p:spTree>
    <p:extLst>
      <p:ext uri="{BB962C8B-B14F-4D97-AF65-F5344CB8AC3E}">
        <p14:creationId xmlns:p14="http://schemas.microsoft.com/office/powerpoint/2010/main" val="53404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28</a:t>
            </a:fld>
            <a:endParaRPr lang="en-US"/>
          </a:p>
        </p:txBody>
      </p:sp>
    </p:spTree>
    <p:extLst>
      <p:ext uri="{BB962C8B-B14F-4D97-AF65-F5344CB8AC3E}">
        <p14:creationId xmlns:p14="http://schemas.microsoft.com/office/powerpoint/2010/main" val="2032914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29</a:t>
            </a:fld>
            <a:endParaRPr lang="en-US"/>
          </a:p>
        </p:txBody>
      </p:sp>
    </p:spTree>
    <p:extLst>
      <p:ext uri="{BB962C8B-B14F-4D97-AF65-F5344CB8AC3E}">
        <p14:creationId xmlns:p14="http://schemas.microsoft.com/office/powerpoint/2010/main" val="1175809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a:t>
            </a:r>
            <a:r>
              <a:rPr lang="en-US" baseline="0" dirty="0" smtClean="0"/>
              <a:t> f</a:t>
            </a:r>
            <a:r>
              <a:rPr lang="en-US" dirty="0" smtClean="0"/>
              <a:t>or </a:t>
            </a:r>
            <a:r>
              <a:rPr lang="en-US" dirty="0" err="1" smtClean="0"/>
              <a:t>async</a:t>
            </a:r>
            <a:r>
              <a:rPr lang="en-US" dirty="0" smtClean="0"/>
              <a:t> workflows.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30</a:t>
            </a:fld>
            <a:endParaRPr lang="en-US"/>
          </a:p>
        </p:txBody>
      </p:sp>
    </p:spTree>
    <p:extLst>
      <p:ext uri="{BB962C8B-B14F-4D97-AF65-F5344CB8AC3E}">
        <p14:creationId xmlns:p14="http://schemas.microsoft.com/office/powerpoint/2010/main" val="435343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Continuous scan of the error inbox looking for errors of a certain type. </a:t>
            </a:r>
          </a:p>
          <a:p>
            <a:endParaRPr lang="en-US" dirty="0" smtClean="0"/>
          </a:p>
          <a:p>
            <a:r>
              <a:rPr lang="en-US" dirty="0" smtClean="0"/>
              <a:t>40-45 </a:t>
            </a:r>
            <a:r>
              <a:rPr lang="en-US" dirty="0" err="1" smtClean="0"/>
              <a:t>mins</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34</a:t>
            </a:fld>
            <a:endParaRPr lang="en-US"/>
          </a:p>
        </p:txBody>
      </p:sp>
    </p:spTree>
    <p:extLst>
      <p:ext uri="{BB962C8B-B14F-4D97-AF65-F5344CB8AC3E}">
        <p14:creationId xmlns:p14="http://schemas.microsoft.com/office/powerpoint/2010/main" val="3448158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35</a:t>
            </a:fld>
            <a:endParaRPr lang="en-US"/>
          </a:p>
        </p:txBody>
      </p:sp>
    </p:spTree>
    <p:extLst>
      <p:ext uri="{BB962C8B-B14F-4D97-AF65-F5344CB8AC3E}">
        <p14:creationId xmlns:p14="http://schemas.microsoft.com/office/powerpoint/2010/main" val="645424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36</a:t>
            </a:fld>
            <a:endParaRPr lang="en-US"/>
          </a:p>
        </p:txBody>
      </p:sp>
    </p:spTree>
    <p:extLst>
      <p:ext uri="{BB962C8B-B14F-4D97-AF65-F5344CB8AC3E}">
        <p14:creationId xmlns:p14="http://schemas.microsoft.com/office/powerpoint/2010/main" val="2032914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&lt;string*string&gt; is type annotation. </a:t>
            </a:r>
          </a:p>
          <a:p>
            <a:endParaRPr lang="en-US" dirty="0" smtClean="0"/>
          </a:p>
          <a:p>
            <a:r>
              <a:rPr lang="en-US" dirty="0" smtClean="0"/>
              <a:t>Also comment on let rec </a:t>
            </a:r>
            <a:r>
              <a:rPr lang="en-US" dirty="0" err="1" smtClean="0"/>
              <a:t>vs</a:t>
            </a:r>
            <a:r>
              <a:rPr lang="en-US" dirty="0" smtClean="0"/>
              <a:t> while</a:t>
            </a:r>
            <a:r>
              <a:rPr lang="en-US" baseline="0" dirty="0" smtClean="0"/>
              <a:t> true difference. </a:t>
            </a:r>
          </a:p>
          <a:p>
            <a:endParaRPr lang="en-US" baseline="0" dirty="0" smtClean="0"/>
          </a:p>
          <a:p>
            <a:r>
              <a:rPr lang="en-US" baseline="0" dirty="0" smtClean="0"/>
              <a:t>Using same simple example. </a:t>
            </a:r>
            <a:endParaRPr lang="en-US" dirty="0" smtClean="0"/>
          </a:p>
          <a:p>
            <a:endParaRPr lang="en-US" dirty="0" smtClean="0"/>
          </a:p>
          <a:p>
            <a:r>
              <a:rPr lang="en-US" dirty="0" smtClean="0"/>
              <a:t>45-50</a:t>
            </a:r>
            <a:r>
              <a:rPr lang="en-US" baseline="0" dirty="0" smtClean="0"/>
              <a:t> </a:t>
            </a:r>
            <a:r>
              <a:rPr lang="en-US" baseline="0" dirty="0" err="1" smtClean="0"/>
              <a:t>mins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37</a:t>
            </a:fld>
            <a:endParaRPr lang="en-US"/>
          </a:p>
        </p:txBody>
      </p:sp>
    </p:spTree>
    <p:extLst>
      <p:ext uri="{BB962C8B-B14F-4D97-AF65-F5344CB8AC3E}">
        <p14:creationId xmlns:p14="http://schemas.microsoft.com/office/powerpoint/2010/main" val="3201161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Reactive services</a:t>
            </a:r>
            <a:r>
              <a:rPr lang="en-US" baseline="0" dirty="0" smtClean="0"/>
              <a:t>: i.e., based on the reactive manifesto.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40</a:t>
            </a:fld>
            <a:endParaRPr lang="en-US"/>
          </a:p>
        </p:txBody>
      </p:sp>
    </p:spTree>
    <p:extLst>
      <p:ext uri="{BB962C8B-B14F-4D97-AF65-F5344CB8AC3E}">
        <p14:creationId xmlns:p14="http://schemas.microsoft.com/office/powerpoint/2010/main" val="296783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3</a:t>
            </a:fld>
            <a:endParaRPr lang="en-US"/>
          </a:p>
        </p:txBody>
      </p:sp>
    </p:spTree>
    <p:extLst>
      <p:ext uri="{BB962C8B-B14F-4D97-AF65-F5344CB8AC3E}">
        <p14:creationId xmlns:p14="http://schemas.microsoft.com/office/powerpoint/2010/main" val="205178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Almost every program has to handle events, whether it</a:t>
            </a:r>
            <a:r>
              <a:rPr lang="en-US" sz="1200" b="0" kern="1200" baseline="0" dirty="0" smtClean="0">
                <a:solidFill>
                  <a:schemeClr val="tx1"/>
                </a:solidFill>
                <a:effectLst/>
                <a:latin typeface="+mn-lt"/>
                <a:ea typeface="+mn-ea"/>
                <a:cs typeface="+mn-cs"/>
              </a:rPr>
              <a:t>’s </a:t>
            </a:r>
            <a:r>
              <a:rPr lang="en-US" sz="1200" b="0" kern="1200" dirty="0" smtClean="0">
                <a:solidFill>
                  <a:schemeClr val="tx1"/>
                </a:solidFill>
                <a:effectLst/>
                <a:latin typeface="+mn-lt"/>
                <a:ea typeface="+mn-ea"/>
                <a:cs typeface="+mn-cs"/>
              </a:rPr>
              <a:t>clicks in the user interface or listening to sockets in a server.</a:t>
            </a:r>
            <a:r>
              <a:rPr lang="en-US" sz="1200" b="0" kern="1200" baseline="0" dirty="0" smtClean="0">
                <a:solidFill>
                  <a:schemeClr val="tx1"/>
                </a:solidFill>
                <a:effectLst/>
                <a:latin typeface="+mn-lt"/>
                <a:ea typeface="+mn-ea"/>
                <a:cs typeface="+mn-cs"/>
              </a:rPr>
              <a:t> </a:t>
            </a:r>
            <a:r>
              <a:rPr lang="en-US" sz="1200" b="0" kern="1200" baseline="0" dirty="0" smtClean="0">
                <a:solidFill>
                  <a:schemeClr val="tx1"/>
                </a:solidFill>
                <a:latin typeface="+mn-lt"/>
                <a:ea typeface="+mn-ea"/>
                <a:cs typeface="+mn-cs"/>
              </a:rPr>
              <a:t>Events are really just a r</a:t>
            </a:r>
            <a:r>
              <a:rPr lang="en-US" sz="1200" b="0" kern="1200" dirty="0" smtClean="0">
                <a:solidFill>
                  <a:schemeClr val="tx1"/>
                </a:solidFill>
                <a:latin typeface="+mn-lt"/>
                <a:ea typeface="+mn-ea"/>
                <a:cs typeface="+mn-cs"/>
              </a:rPr>
              <a:t>eaction to a change of state. </a:t>
            </a:r>
          </a:p>
          <a:p>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4</a:t>
            </a:fld>
            <a:endParaRPr lang="en-US"/>
          </a:p>
        </p:txBody>
      </p:sp>
    </p:spTree>
    <p:extLst>
      <p:ext uri="{BB962C8B-B14F-4D97-AF65-F5344CB8AC3E}">
        <p14:creationId xmlns:p14="http://schemas.microsoft.com/office/powerpoint/2010/main" val="168771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Immutable: So they don’t change from under us. Concurrency of any form is wicked difficult with mutability.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err="1" smtClean="0">
                <a:solidFill>
                  <a:schemeClr val="tx1"/>
                </a:solidFill>
                <a:effectLst/>
                <a:latin typeface="+mn-lt"/>
                <a:ea typeface="+mn-ea"/>
                <a:cs typeface="+mn-cs"/>
              </a:rPr>
              <a:t>IObservable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Events are values of type </a:t>
            </a:r>
            <a:r>
              <a:rPr lang="en-US" sz="1200" b="0" kern="1200" dirty="0" err="1" smtClean="0">
                <a:solidFill>
                  <a:schemeClr val="tx1"/>
                </a:solidFill>
                <a:effectLst/>
                <a:latin typeface="+mn-lt"/>
                <a:ea typeface="+mn-ea"/>
                <a:cs typeface="+mn-cs"/>
              </a:rPr>
              <a:t>IEvent</a:t>
            </a:r>
            <a:r>
              <a:rPr lang="en-US" sz="1200" b="0" kern="1200" dirty="0" smtClean="0">
                <a:solidFill>
                  <a:schemeClr val="tx1"/>
                </a:solidFill>
                <a:effectLst/>
                <a:latin typeface="+mn-lt"/>
                <a:ea typeface="+mn-ea"/>
                <a:cs typeface="+mn-cs"/>
              </a:rPr>
              <a:t>&lt;'T&gt;.</a:t>
            </a:r>
            <a:r>
              <a:rPr lang="en-US" sz="1200" b="0" kern="1200" baseline="0" dirty="0" smtClean="0">
                <a:solidFill>
                  <a:schemeClr val="tx1"/>
                </a:solidFill>
                <a:effectLst/>
                <a:latin typeface="+mn-lt"/>
                <a:ea typeface="+mn-ea"/>
                <a:cs typeface="+mn-cs"/>
              </a:rPr>
              <a:t> They </a:t>
            </a:r>
            <a:r>
              <a:rPr lang="en-US" sz="1200" b="0" kern="1200" dirty="0" smtClean="0">
                <a:solidFill>
                  <a:schemeClr val="tx1"/>
                </a:solidFill>
                <a:effectLst/>
                <a:latin typeface="+mn-lt"/>
                <a:ea typeface="+mn-ea"/>
                <a:cs typeface="+mn-cs"/>
              </a:rPr>
              <a:t>inherit from  </a:t>
            </a:r>
            <a:r>
              <a:rPr lang="en-US" sz="1200" b="0" kern="1200" dirty="0" err="1" smtClean="0">
                <a:solidFill>
                  <a:schemeClr val="tx1"/>
                </a:solidFill>
                <a:effectLst/>
                <a:latin typeface="+mn-lt"/>
                <a:ea typeface="+mn-ea"/>
                <a:cs typeface="+mn-cs"/>
              </a:rPr>
              <a:t>IObservable</a:t>
            </a:r>
            <a:r>
              <a:rPr lang="en-US" sz="1200" b="0" kern="1200" dirty="0" smtClean="0">
                <a:solidFill>
                  <a:schemeClr val="tx1"/>
                </a:solidFill>
                <a:effectLst/>
                <a:latin typeface="+mn-lt"/>
                <a:ea typeface="+mn-ea"/>
                <a:cs typeface="+mn-cs"/>
              </a:rPr>
              <a:t>&lt;'T&gt; which is used by other libraries such as Reactive Extensions (Rx). </a:t>
            </a:r>
            <a:r>
              <a:rPr lang="en-US" sz="1200" b="0" kern="1200" dirty="0" smtClean="0">
                <a:solidFill>
                  <a:schemeClr val="tx1"/>
                </a:solidFill>
                <a:effectLst/>
                <a:latin typeface="+mn-lt"/>
                <a:ea typeface="+mn-ea"/>
                <a:cs typeface="+mn-cs"/>
                <a:sym typeface="Wingdings"/>
              </a:rPr>
              <a:t> because of this, they</a:t>
            </a:r>
            <a:r>
              <a:rPr lang="en-US" sz="1200" b="0" kern="1200" baseline="0" dirty="0" smtClean="0">
                <a:solidFill>
                  <a:schemeClr val="tx1"/>
                </a:solidFill>
                <a:effectLst/>
                <a:latin typeface="+mn-lt"/>
                <a:ea typeface="+mn-ea"/>
                <a:cs typeface="+mn-cs"/>
                <a:sym typeface="Wingdings"/>
              </a:rPr>
              <a:t> implement </a:t>
            </a:r>
            <a:r>
              <a:rPr lang="en-US" sz="1200" b="0" kern="1200" baseline="0" dirty="0" err="1" smtClean="0">
                <a:solidFill>
                  <a:schemeClr val="tx1"/>
                </a:solidFill>
                <a:effectLst/>
                <a:latin typeface="+mn-lt"/>
                <a:ea typeface="+mn-ea"/>
                <a:cs typeface="+mn-cs"/>
                <a:sym typeface="Wingdings"/>
              </a:rPr>
              <a:t>IDisposable</a:t>
            </a:r>
            <a:r>
              <a:rPr lang="en-US" sz="1200" b="0" kern="1200" baseline="0" dirty="0" smtClean="0">
                <a:solidFill>
                  <a:schemeClr val="tx1"/>
                </a:solidFill>
                <a:effectLst/>
                <a:latin typeface="+mn-lt"/>
                <a:ea typeface="+mn-ea"/>
                <a:cs typeface="+mn-cs"/>
                <a:sym typeface="Wingdings"/>
              </a:rPr>
              <a:t>, helping prevent memory leaks. </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First-class:</a:t>
            </a:r>
            <a:r>
              <a:rPr lang="en-US" sz="1200" b="0" kern="1200" baseline="0" dirty="0" smtClean="0">
                <a:solidFill>
                  <a:schemeClr val="tx1"/>
                </a:solidFill>
                <a:effectLst/>
                <a:latin typeface="+mn-lt"/>
                <a:ea typeface="+mn-ea"/>
                <a:cs typeface="+mn-cs"/>
              </a:rPr>
              <a:t> Events are values. we can pass them around as inputs, parameters, outputs. We can filter &amp; transform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r>
              <a:rPr lang="en-US" sz="1200" b="0" kern="1200" baseline="0" dirty="0" err="1" smtClean="0">
                <a:solidFill>
                  <a:schemeClr val="tx1"/>
                </a:solidFill>
                <a:effectLst/>
                <a:latin typeface="+mn-lt"/>
                <a:ea typeface="+mn-ea"/>
                <a:cs typeface="+mn-cs"/>
              </a:rPr>
              <a:t>Composable</a:t>
            </a:r>
            <a:r>
              <a:rPr lang="en-US" sz="1200" b="0" kern="1200" baseline="0" dirty="0" smtClean="0">
                <a:solidFill>
                  <a:schemeClr val="tx1"/>
                </a:solidFill>
                <a:effectLst/>
                <a:latin typeface="+mn-lt"/>
                <a:ea typeface="+mn-ea"/>
                <a:cs typeface="+mn-cs"/>
              </a:rPr>
              <a:t>: Not only can we filter &amp; transform, but we can compose all the operations in the event module.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DCD372-0D4D-1444-A1A2-91DF1BDB65E8}" type="slidenum">
              <a:rPr lang="en-US" smtClean="0"/>
              <a:t>5</a:t>
            </a:fld>
            <a:endParaRPr lang="en-US"/>
          </a:p>
        </p:txBody>
      </p:sp>
    </p:spTree>
    <p:extLst>
      <p:ext uri="{BB962C8B-B14F-4D97-AF65-F5344CB8AC3E}">
        <p14:creationId xmlns:p14="http://schemas.microsoft.com/office/powerpoint/2010/main" val="360103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 community</a:t>
            </a:r>
            <a:r>
              <a:rPr lang="en-US" baseline="0" dirty="0" smtClean="0"/>
              <a:t> </a:t>
            </a:r>
            <a:r>
              <a:rPr lang="en-US" dirty="0" smtClean="0"/>
              <a:t>loves |&gt; so much we designed our</a:t>
            </a:r>
            <a:r>
              <a:rPr lang="en-US" baseline="0" dirty="0" smtClean="0"/>
              <a:t> logo around it!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6</a:t>
            </a:fld>
            <a:endParaRPr lang="en-US"/>
          </a:p>
        </p:txBody>
      </p:sp>
    </p:spTree>
    <p:extLst>
      <p:ext uri="{BB962C8B-B14F-4D97-AF65-F5344CB8AC3E}">
        <p14:creationId xmlns:p14="http://schemas.microsoft.com/office/powerpoint/2010/main" val="356984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These functions </a:t>
            </a:r>
            <a:r>
              <a:rPr lang="en-US" sz="1200" b="0" kern="1200" baseline="0" dirty="0" smtClean="0">
                <a:solidFill>
                  <a:schemeClr val="tx1"/>
                </a:solidFill>
                <a:effectLst/>
                <a:latin typeface="+mn-lt"/>
                <a:ea typeface="+mn-ea"/>
                <a:cs typeface="+mn-cs"/>
              </a:rPr>
              <a:t>are called </a:t>
            </a:r>
            <a:r>
              <a:rPr lang="en-US" sz="1200" b="0" kern="1200" baseline="0" dirty="0" err="1" smtClean="0">
                <a:solidFill>
                  <a:schemeClr val="tx1"/>
                </a:solidFill>
                <a:effectLst/>
                <a:latin typeface="+mn-lt"/>
                <a:ea typeface="+mn-ea"/>
                <a:cs typeface="+mn-cs"/>
              </a:rPr>
              <a:t>combinators</a:t>
            </a:r>
            <a:r>
              <a:rPr lang="en-US" sz="1200" b="0" kern="1200" baseline="0" dirty="0" smtClean="0">
                <a:solidFill>
                  <a:schemeClr val="tx1"/>
                </a:solidFill>
                <a:effectLst/>
                <a:latin typeface="+mn-lt"/>
                <a:ea typeface="+mn-ea"/>
                <a:cs typeface="+mn-cs"/>
              </a:rPr>
              <a:t>. We can also create our 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Basically, we can turn a series of events into an Event Stream which handles like an </a:t>
            </a:r>
            <a:r>
              <a:rPr lang="en-US" sz="1200" b="0" kern="1200" baseline="0" dirty="0" err="1" smtClean="0">
                <a:solidFill>
                  <a:schemeClr val="tx1"/>
                </a:solidFill>
                <a:effectLst/>
                <a:latin typeface="+mn-lt"/>
                <a:ea typeface="+mn-ea"/>
                <a:cs typeface="+mn-cs"/>
              </a:rPr>
              <a:t>IEnumerable</a:t>
            </a:r>
            <a:r>
              <a:rPr lang="en-US" sz="1200" b="0" kern="1200" baseline="0" dirty="0" smtClean="0">
                <a:solidFill>
                  <a:schemeClr val="tx1"/>
                </a:solidFill>
                <a:effectLst/>
                <a:latin typeface="+mn-lt"/>
                <a:ea typeface="+mn-ea"/>
                <a:cs typeface="+mn-cs"/>
              </a:rPr>
              <a:t>. Our code looks like we’re programming against sequences. </a:t>
            </a:r>
            <a:endParaRPr lang="en-US" sz="1200" b="0" kern="1200" dirty="0" smtClean="0">
              <a:solidFill>
                <a:schemeClr val="tx1"/>
              </a:solidFill>
              <a:effectLst/>
              <a:latin typeface="+mn-lt"/>
              <a:ea typeface="+mn-ea"/>
              <a:cs typeface="+mn-cs"/>
            </a:endParaRPr>
          </a:p>
          <a:p>
            <a:pPr marL="0" lvl="1" indent="0" algn="l">
              <a:buNone/>
            </a:pPr>
            <a:endParaRPr lang="en-US" sz="1200" b="1" i="1" dirty="0" smtClean="0"/>
          </a:p>
          <a:p>
            <a:pPr marL="0" lvl="1" indent="0" algn="l">
              <a:buNone/>
            </a:pPr>
            <a:r>
              <a:rPr lang="en-US" sz="1200" b="1" i="1" u="sng" dirty="0" smtClean="0"/>
              <a:t>What </a:t>
            </a:r>
            <a:r>
              <a:rPr lang="en-US" sz="1200" i="1" u="sng" dirty="0" smtClean="0"/>
              <a:t> to do with the </a:t>
            </a:r>
            <a:r>
              <a:rPr lang="en-US" sz="1200" b="1" i="1" u="sng" dirty="0" smtClean="0"/>
              <a:t>received data</a:t>
            </a:r>
            <a:r>
              <a:rPr lang="en-US" sz="1200" i="1" u="sng" dirty="0" smtClean="0"/>
              <a:t> VS </a:t>
            </a:r>
            <a:r>
              <a:rPr lang="en-US" sz="1200" b="1" i="1" u="sng" dirty="0" smtClean="0"/>
              <a:t>How </a:t>
            </a:r>
            <a:r>
              <a:rPr lang="en-US" sz="1200" i="1" u="sng" dirty="0" smtClean="0"/>
              <a:t>to </a:t>
            </a:r>
            <a:r>
              <a:rPr lang="en-US" sz="1200" b="1" i="1" u="sng" dirty="0" smtClean="0"/>
              <a:t>react</a:t>
            </a:r>
            <a:r>
              <a:rPr lang="en-US" sz="1200" i="1" u="sng" dirty="0" smtClean="0"/>
              <a:t> with the received data </a:t>
            </a:r>
          </a:p>
          <a:p>
            <a:pPr marL="0" lvl="1" indent="0" algn="l">
              <a:buNone/>
            </a:pPr>
            <a:endParaRPr lang="en-US" sz="1200" b="1" i="1" dirty="0" smtClean="0"/>
          </a:p>
          <a:p>
            <a:pPr marL="0" lvl="1" indent="0" algn="l">
              <a:buNone/>
            </a:pPr>
            <a:r>
              <a:rPr lang="en-US" sz="1200" b="1" i="1" dirty="0" smtClean="0"/>
              <a:t>5-7 </a:t>
            </a:r>
            <a:r>
              <a:rPr lang="en-US" sz="1200" b="1" i="1" dirty="0" err="1" smtClean="0"/>
              <a:t>mins</a:t>
            </a:r>
            <a:endParaRPr lang="en-US" sz="1200" b="1" i="1" dirty="0" smtClean="0"/>
          </a:p>
        </p:txBody>
      </p:sp>
      <p:sp>
        <p:nvSpPr>
          <p:cNvPr id="4" name="Slide Number Placeholder 3"/>
          <p:cNvSpPr>
            <a:spLocks noGrp="1"/>
          </p:cNvSpPr>
          <p:nvPr>
            <p:ph type="sldNum" sz="quarter" idx="10"/>
          </p:nvPr>
        </p:nvSpPr>
        <p:spPr/>
        <p:txBody>
          <a:bodyPr/>
          <a:lstStyle/>
          <a:p>
            <a:fld id="{3DDCD372-0D4D-1444-A1A2-91DF1BDB65E8}" type="slidenum">
              <a:rPr lang="en-US" smtClean="0"/>
              <a:t>7</a:t>
            </a:fld>
            <a:endParaRPr lang="en-US"/>
          </a:p>
        </p:txBody>
      </p:sp>
    </p:spTree>
    <p:extLst>
      <p:ext uri="{BB962C8B-B14F-4D97-AF65-F5344CB8AC3E}">
        <p14:creationId xmlns:p14="http://schemas.microsoft.com/office/powerpoint/2010/main" val="152739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discuss computation expressions in a min. </a:t>
            </a:r>
            <a:endParaRPr lang="en-US" dirty="0"/>
          </a:p>
        </p:txBody>
      </p:sp>
      <p:sp>
        <p:nvSpPr>
          <p:cNvPr id="4" name="Slide Number Placeholder 3"/>
          <p:cNvSpPr>
            <a:spLocks noGrp="1"/>
          </p:cNvSpPr>
          <p:nvPr>
            <p:ph type="sldNum" sz="quarter" idx="10"/>
          </p:nvPr>
        </p:nvSpPr>
        <p:spPr/>
        <p:txBody>
          <a:bodyPr/>
          <a:lstStyle/>
          <a:p>
            <a:fld id="{3DDCD372-0D4D-1444-A1A2-91DF1BDB65E8}" type="slidenum">
              <a:rPr lang="en-US" smtClean="0"/>
              <a:t>9</a:t>
            </a:fld>
            <a:endParaRPr lang="en-US"/>
          </a:p>
        </p:txBody>
      </p:sp>
    </p:spTree>
    <p:extLst>
      <p:ext uri="{BB962C8B-B14F-4D97-AF65-F5344CB8AC3E}">
        <p14:creationId xmlns:p14="http://schemas.microsoft.com/office/powerpoint/2010/main" val="2712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kern="1200" baseline="0" dirty="0" smtClean="0">
                <a:solidFill>
                  <a:srgbClr val="0000FF"/>
                </a:solidFill>
                <a:effectLst/>
                <a:latin typeface="+mn-lt"/>
                <a:ea typeface="+mn-ea"/>
                <a:cs typeface="+mn-cs"/>
              </a:rPr>
              <a:t>computation expression </a:t>
            </a:r>
            <a:r>
              <a:rPr lang="en-US" sz="1200" u="sng" kern="1200" dirty="0" smtClean="0">
                <a:solidFill>
                  <a:srgbClr val="0000FF"/>
                </a:solidFill>
                <a:effectLst/>
                <a:latin typeface="+mn-lt"/>
                <a:ea typeface="+mn-ea"/>
                <a:cs typeface="+mn-cs"/>
              </a:rPr>
              <a:t>is a mechanism that enables implementation and</a:t>
            </a:r>
            <a:r>
              <a:rPr lang="en-US" sz="1200" u="sng" kern="1200" baseline="0" dirty="0" smtClean="0">
                <a:solidFill>
                  <a:srgbClr val="0000FF"/>
                </a:solidFill>
                <a:effectLst/>
                <a:latin typeface="+mn-lt"/>
                <a:ea typeface="+mn-ea"/>
                <a:cs typeface="+mn-cs"/>
              </a:rPr>
              <a:t> </a:t>
            </a:r>
            <a:r>
              <a:rPr lang="en-US" sz="1200" u="sng" kern="1200" dirty="0" smtClean="0">
                <a:solidFill>
                  <a:srgbClr val="0000FF"/>
                </a:solidFill>
                <a:effectLst/>
                <a:latin typeface="+mn-lt"/>
                <a:ea typeface="+mn-ea"/>
                <a:cs typeface="+mn-cs"/>
              </a:rPr>
              <a:t>execution</a:t>
            </a:r>
            <a:r>
              <a:rPr lang="en-US" sz="1200" u="sng" kern="1200" baseline="0" dirty="0" smtClean="0">
                <a:solidFill>
                  <a:srgbClr val="0000FF"/>
                </a:solidFill>
                <a:effectLst/>
                <a:latin typeface="+mn-lt"/>
                <a:ea typeface="+mn-ea"/>
                <a:cs typeface="+mn-cs"/>
              </a:rPr>
              <a:t> of</a:t>
            </a:r>
            <a:r>
              <a:rPr lang="en-US" sz="1200" u="sng" kern="1200" dirty="0" smtClean="0">
                <a:solidFill>
                  <a:srgbClr val="0000FF"/>
                </a:solidFill>
                <a:effectLst/>
                <a:latin typeface="+mn-lt"/>
                <a:ea typeface="+mn-ea"/>
                <a:cs typeface="+mn-cs"/>
              </a:rPr>
              <a:t> a controlled series of expressions</a:t>
            </a:r>
            <a:r>
              <a:rPr lang="en-US" sz="1200" u="sng" kern="1200" baseline="0" dirty="0" smtClean="0">
                <a:solidFill>
                  <a:srgbClr val="0000FF"/>
                </a:solidFill>
                <a:effectLst/>
                <a:latin typeface="+mn-lt"/>
                <a:ea typeface="+mn-ea"/>
                <a:cs typeface="+mn-cs"/>
              </a:rPr>
              <a:t> </a:t>
            </a:r>
            <a:r>
              <a:rPr lang="en-US" sz="1200" u="sng" kern="1200" dirty="0" smtClean="0">
                <a:solidFill>
                  <a:srgbClr val="0000FF"/>
                </a:solidFill>
                <a:effectLst/>
                <a:latin typeface="+mn-lt"/>
                <a:ea typeface="+mn-ea"/>
                <a:cs typeface="+mn-cs"/>
              </a:rPr>
              <a:t>as an evaluation of steps.</a:t>
            </a:r>
            <a:endParaRPr lang="en-US" sz="1200" u="sng" kern="1200" baseline="0" dirty="0" smtClean="0">
              <a:solidFill>
                <a:srgbClr val="0000FF"/>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u="none" kern="1200" baseline="0" dirty="0" smtClean="0">
              <a:solidFill>
                <a:srgbClr val="0000FF"/>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none" kern="1200" baseline="0" dirty="0" smtClean="0">
                <a:solidFill>
                  <a:srgbClr val="0000FF"/>
                </a:solidFill>
                <a:effectLst/>
                <a:latin typeface="+mn-lt"/>
                <a:ea typeface="+mn-ea"/>
                <a:cs typeface="+mn-cs"/>
              </a:rPr>
              <a:t>If you don’t know anything about functional programming, tune out now. ;) This doesn’t affect in any way how easy these concepts are to implement.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sng" kern="1200" baseline="0" dirty="0" smtClean="0">
              <a:solidFill>
                <a:srgbClr val="0000FF"/>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long as we define the bind and return operations for the monad, the monadic laws will hold, and you won’t have to resort to explicit use of </a:t>
            </a:r>
            <a:r>
              <a:rPr lang="en-US" baseline="0" dirty="0" err="1" smtClean="0"/>
              <a:t>combinators</a:t>
            </a:r>
            <a:r>
              <a:rPr lang="en-US" baseline="0" dirty="0" smtClean="0"/>
              <a:t>. </a:t>
            </a:r>
          </a:p>
          <a:p>
            <a:endParaRPr lang="en-US" dirty="0" smtClean="0"/>
          </a:p>
          <a:p>
            <a:r>
              <a:rPr lang="en-US" dirty="0" smtClean="0"/>
              <a:t>Lots of people think</a:t>
            </a:r>
            <a:r>
              <a:rPr lang="en-US" baseline="0" dirty="0" smtClean="0"/>
              <a:t> computation expressions are ONLY monads. </a:t>
            </a:r>
          </a:p>
          <a:p>
            <a:endParaRPr lang="en-US" dirty="0" smtClean="0"/>
          </a:p>
          <a:p>
            <a:r>
              <a:rPr lang="en-US" dirty="0" smtClean="0"/>
              <a:t>Yes,</a:t>
            </a:r>
            <a:r>
              <a:rPr lang="en-US" baseline="0" dirty="0" smtClean="0"/>
              <a:t> these are just monads, but they are monads with additional required structure.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DDCD372-0D4D-1444-A1A2-91DF1BDB65E8}" type="slidenum">
              <a:rPr lang="en-US" smtClean="0"/>
              <a:t>10</a:t>
            </a:fld>
            <a:endParaRPr lang="en-US"/>
          </a:p>
        </p:txBody>
      </p:sp>
    </p:spTree>
    <p:extLst>
      <p:ext uri="{BB962C8B-B14F-4D97-AF65-F5344CB8AC3E}">
        <p14:creationId xmlns:p14="http://schemas.microsoft.com/office/powerpoint/2010/main" val="1205481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343150"/>
            <a:ext cx="6477000" cy="1435608"/>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3792474"/>
            <a:ext cx="6477000" cy="880566"/>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4725162"/>
            <a:ext cx="1984248" cy="20574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069C06D-4ED8-42C6-905D-CA84CA1B6CBF}" type="datetime2">
              <a:rPr lang="en-US" smtClean="0"/>
              <a:t>Saturday, November 1, 14</a:t>
            </a:fld>
            <a:endParaRPr lang="en-US" dirty="0"/>
          </a:p>
        </p:txBody>
      </p:sp>
      <p:sp>
        <p:nvSpPr>
          <p:cNvPr id="5" name="Footer Placeholder 4"/>
          <p:cNvSpPr>
            <a:spLocks noGrp="1"/>
          </p:cNvSpPr>
          <p:nvPr>
            <p:ph type="ftr" sz="quarter" idx="11"/>
          </p:nvPr>
        </p:nvSpPr>
        <p:spPr>
          <a:xfrm>
            <a:off x="3959352" y="4725162"/>
            <a:ext cx="3813048" cy="20574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dirty="0"/>
          </a:p>
        </p:txBody>
      </p:sp>
      <p:sp>
        <p:nvSpPr>
          <p:cNvPr id="6" name="Slide Number Placeholder 5"/>
          <p:cNvSpPr>
            <a:spLocks noGrp="1"/>
          </p:cNvSpPr>
          <p:nvPr>
            <p:ph type="sldNum" sz="quarter" idx="12"/>
          </p:nvPr>
        </p:nvSpPr>
        <p:spPr>
          <a:xfrm>
            <a:off x="8275320" y="4725162"/>
            <a:ext cx="685800" cy="20574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11" name="Content Placeholder 2"/>
          <p:cNvSpPr>
            <a:spLocks noGrp="1"/>
          </p:cNvSpPr>
          <p:nvPr>
            <p:ph sz="half" idx="14"/>
          </p:nvPr>
        </p:nvSpPr>
        <p:spPr>
          <a:xfrm>
            <a:off x="4645152" y="1301354"/>
            <a:ext cx="3566160" cy="144018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2903220"/>
            <a:ext cx="3566160" cy="144018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301354"/>
            <a:ext cx="3566160" cy="3042047"/>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301354"/>
            <a:ext cx="3566160" cy="144018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Content Placeholder 2"/>
          <p:cNvSpPr>
            <a:spLocks noGrp="1"/>
          </p:cNvSpPr>
          <p:nvPr>
            <p:ph sz="half" idx="13"/>
          </p:nvPr>
        </p:nvSpPr>
        <p:spPr>
          <a:xfrm>
            <a:off x="914400" y="2903220"/>
            <a:ext cx="3566160" cy="144018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301354"/>
            <a:ext cx="3566160" cy="144018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2903220"/>
            <a:ext cx="3566160" cy="144018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B62300D-25B3-4603-86C9-4CB776489F00}" type="datetime2">
              <a:rPr lang="en-US" smtClean="0"/>
              <a:t>Saturday, November 1, 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Saturday, November 1, 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267536"/>
            <a:ext cx="3563938" cy="871538"/>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276367"/>
            <a:ext cx="3566160" cy="4220624"/>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149523"/>
            <a:ext cx="3563938" cy="162237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2DC50-D5DB-4F94-B367-9876CD2C4012}"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143000"/>
            <a:ext cx="3566160" cy="871538"/>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024987"/>
            <a:ext cx="3566160" cy="162237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EB412-E790-42EA-81FE-2925D3A43D91}"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grpSp>
        <p:nvGrpSpPr>
          <p:cNvPr id="3" name="Group 7"/>
          <p:cNvGrpSpPr/>
          <p:nvPr/>
        </p:nvGrpSpPr>
        <p:grpSpPr>
          <a:xfrm rot="21421631">
            <a:off x="629029" y="379237"/>
            <a:ext cx="3850925" cy="4137206"/>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500671"/>
            <a:ext cx="3468664" cy="3843542"/>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2640599"/>
            <a:ext cx="4088024" cy="2269515"/>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8" y="2761935"/>
            <a:ext cx="3704109" cy="2022812"/>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180942"/>
            <a:ext cx="4088024" cy="2269515"/>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30" y="302278"/>
            <a:ext cx="3704109" cy="2022812"/>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143000"/>
            <a:ext cx="3566160" cy="871538"/>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024987"/>
            <a:ext cx="3566160" cy="162237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821780"/>
            <a:ext cx="7315200" cy="871538"/>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3" y="284325"/>
            <a:ext cx="5031327" cy="258248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3696552"/>
            <a:ext cx="7315200" cy="740978"/>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12" name="Picture Placeholder 9"/>
          <p:cNvSpPr>
            <a:spLocks noGrp="1"/>
          </p:cNvSpPr>
          <p:nvPr>
            <p:ph type="pic" sz="quarter" idx="15"/>
          </p:nvPr>
        </p:nvSpPr>
        <p:spPr>
          <a:xfrm rot="232774">
            <a:off x="2248158" y="423423"/>
            <a:ext cx="4653577" cy="2304288"/>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821780"/>
            <a:ext cx="7315200" cy="871538"/>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87276"/>
            <a:ext cx="3969060" cy="2779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2" y="228749"/>
            <a:ext cx="3598455" cy="2500676"/>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80" y="242356"/>
            <a:ext cx="4792693" cy="2582484"/>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380751"/>
            <a:ext cx="4432860" cy="2304288"/>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3694580"/>
            <a:ext cx="7315200" cy="74295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56EEE0E-EDB0-4D84-86B0-50833DF22902}" type="datetime2">
              <a:rPr lang="en-US" smtClean="0"/>
              <a:t>Saturday, November 1, 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4CB1CAA-32CD-4B55-B92A-B8F0843CACF4}" type="datetime2">
              <a:rPr lang="en-US" smtClean="0"/>
              <a:t>Saturday, November 1, 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3" y="338138"/>
            <a:ext cx="846083" cy="401835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338138"/>
            <a:ext cx="5943600" cy="401835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114372C-B5AB-4C39-B273-B99224EB4DD5}" type="datetime2">
              <a:rPr lang="en-US" smtClean="0"/>
              <a:t>Saturday, November 1, 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2400300"/>
            <a:ext cx="8021782" cy="165735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2874821"/>
            <a:ext cx="4724400" cy="907473"/>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3792682"/>
            <a:ext cx="4724400" cy="867440"/>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4724058"/>
            <a:ext cx="1981200" cy="204788"/>
          </a:xfrm>
        </p:spPr>
        <p:txBody>
          <a:bodyPr/>
          <a:lstStyle>
            <a:lvl1pPr algn="l">
              <a:defRPr sz="1100">
                <a:latin typeface="Rockwell" pitchFamily="18" charset="0"/>
              </a:defRPr>
            </a:lvl1pPr>
          </a:lstStyle>
          <a:p>
            <a:fld id="{0B385921-A91A-409C-921C-0E0EC1E750EC}" type="datetime2">
              <a:rPr lang="en-US" smtClean="0"/>
              <a:t>Saturday, November 1, 14</a:t>
            </a:fld>
            <a:endParaRPr lang="en-US" dirty="0"/>
          </a:p>
        </p:txBody>
      </p:sp>
      <p:sp>
        <p:nvSpPr>
          <p:cNvPr id="5" name="Footer Placeholder 4"/>
          <p:cNvSpPr>
            <a:spLocks noGrp="1"/>
          </p:cNvSpPr>
          <p:nvPr>
            <p:ph type="ftr" sz="quarter" idx="11"/>
          </p:nvPr>
        </p:nvSpPr>
        <p:spPr>
          <a:xfrm>
            <a:off x="3962400" y="4724058"/>
            <a:ext cx="3810000" cy="204788"/>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264856" y="4734294"/>
            <a:ext cx="685800" cy="198817"/>
          </a:xfrm>
        </p:spPr>
        <p:txBody>
          <a:bodyPr/>
          <a:lstStyle>
            <a:lvl1pPr>
              <a:defRPr sz="1100">
                <a:solidFill>
                  <a:schemeClr val="tx1"/>
                </a:solidFill>
                <a:latin typeface="Rockwell" pitchFamily="18" charset="0"/>
              </a:defRPr>
            </a:lvl1pPr>
          </a:lstStyle>
          <a:p>
            <a:fld id="{1789C0F2-17E0-497A-9BBE-0C73201AAFE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45921"/>
            <a:ext cx="7772400" cy="1021556"/>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2667762"/>
            <a:ext cx="7772400" cy="740664"/>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3AD8CDC4-3D19-4983-B478-82F6B8E5AB66}" type="datetime2">
              <a:rPr lang="en-US" smtClean="0"/>
              <a:t>Saturday, November 1, 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4" y="1267385"/>
            <a:ext cx="8431303" cy="165735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1647265"/>
            <a:ext cx="5334000" cy="1021556"/>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2670464"/>
            <a:ext cx="5334000" cy="737315"/>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3052353"/>
            <a:ext cx="5538788" cy="871538"/>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3" y="333885"/>
            <a:ext cx="5416247" cy="2722626"/>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8" y="474474"/>
            <a:ext cx="5009597" cy="2441448"/>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3923180"/>
            <a:ext cx="5532958" cy="648820"/>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301354"/>
            <a:ext cx="3566160" cy="3042047"/>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301354"/>
            <a:ext cx="3566160" cy="3042047"/>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4B82477-D5D3-4181-8C11-75D0F2433A87}"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064525"/>
            <a:ext cx="3200400" cy="438026"/>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1631157"/>
            <a:ext cx="3566160" cy="2712244"/>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064525"/>
            <a:ext cx="3200400" cy="438026"/>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1631157"/>
            <a:ext cx="3566160" cy="2712244"/>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13E253B-1893-4367-8BAE-DF4BC10DC578}" type="datetime2">
              <a:rPr lang="en-US" smtClean="0"/>
              <a:t>Saturday, November 1, 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89C0F2-17E0-497A-9BBE-0C73201AAFE3}" type="slidenum">
              <a:rPr lang="en-US" smtClean="0"/>
              <a:pPr/>
              <a:t>‹#›</a:t>
            </a:fld>
            <a:endParaRPr lang="en-US" dirty="0"/>
          </a:p>
        </p:txBody>
      </p:sp>
      <p:pic>
        <p:nvPicPr>
          <p:cNvPr id="11" name="Picture 10" descr="Comparison-Underline.png"/>
          <p:cNvPicPr>
            <a:picLocks noChangeAspect="1"/>
          </p:cNvPicPr>
          <p:nvPr/>
        </p:nvPicPr>
        <p:blipFill>
          <a:blip r:embed="rId2"/>
          <a:stretch>
            <a:fillRect/>
          </a:stretch>
        </p:blipFill>
        <p:spPr>
          <a:xfrm>
            <a:off x="957040" y="1422781"/>
            <a:ext cx="3228975" cy="107156"/>
          </a:xfrm>
          <a:prstGeom prst="rect">
            <a:avLst/>
          </a:prstGeom>
        </p:spPr>
      </p:pic>
      <p:pic>
        <p:nvPicPr>
          <p:cNvPr id="13" name="Picture 12" descr="Comparison-Underline.png"/>
          <p:cNvPicPr>
            <a:picLocks noChangeAspect="1"/>
          </p:cNvPicPr>
          <p:nvPr/>
        </p:nvPicPr>
        <p:blipFill>
          <a:blip r:embed="rId2"/>
          <a:stretch>
            <a:fillRect/>
          </a:stretch>
        </p:blipFill>
        <p:spPr>
          <a:xfrm>
            <a:off x="4915961" y="1422781"/>
            <a:ext cx="3228975" cy="107156"/>
          </a:xfrm>
          <a:prstGeom prst="rect">
            <a:avLst/>
          </a:prstGeom>
        </p:spPr>
      </p:pic>
      <p:pic>
        <p:nvPicPr>
          <p:cNvPr id="12" name="Picture 11" descr="Comparison-Underline.png"/>
          <p:cNvPicPr>
            <a:picLocks noChangeAspect="1"/>
          </p:cNvPicPr>
          <p:nvPr/>
        </p:nvPicPr>
        <p:blipFill>
          <a:blip r:embed="rId2"/>
          <a:stretch>
            <a:fillRect/>
          </a:stretch>
        </p:blipFill>
        <p:spPr>
          <a:xfrm>
            <a:off x="957040" y="1422781"/>
            <a:ext cx="3228975" cy="107156"/>
          </a:xfrm>
          <a:prstGeom prst="rect">
            <a:avLst/>
          </a:prstGeom>
        </p:spPr>
      </p:pic>
      <p:pic>
        <p:nvPicPr>
          <p:cNvPr id="14" name="Picture 13" descr="Comparison-Underline.png"/>
          <p:cNvPicPr>
            <a:picLocks noChangeAspect="1"/>
          </p:cNvPicPr>
          <p:nvPr/>
        </p:nvPicPr>
        <p:blipFill>
          <a:blip r:embed="rId2"/>
          <a:stretch>
            <a:fillRect/>
          </a:stretch>
        </p:blipFill>
        <p:spPr>
          <a:xfrm>
            <a:off x="4915961" y="1422781"/>
            <a:ext cx="3228975" cy="10715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301354"/>
            <a:ext cx="7315200" cy="144018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B385921-A91A-409C-921C-0E0EC1E750EC}" type="datetime2">
              <a:rPr lang="en-US" smtClean="0"/>
              <a:t>Saturday, November 1, 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8" name="Content Placeholder 2"/>
          <p:cNvSpPr>
            <a:spLocks noGrp="1"/>
          </p:cNvSpPr>
          <p:nvPr>
            <p:ph sz="half" idx="13"/>
          </p:nvPr>
        </p:nvSpPr>
        <p:spPr>
          <a:xfrm>
            <a:off x="914400" y="2903220"/>
            <a:ext cx="7315200" cy="144018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377428"/>
            <a:ext cx="7313613" cy="65127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1" y="1301353"/>
            <a:ext cx="7313613" cy="304204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4735846"/>
            <a:ext cx="1295400" cy="198817"/>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0B385921-A91A-409C-921C-0E0EC1E750EC}" type="datetime2">
              <a:rPr lang="en-US" smtClean="0"/>
              <a:t>Saturday, November 1, 14</a:t>
            </a:fld>
            <a:endParaRPr lang="en-US" dirty="0"/>
          </a:p>
        </p:txBody>
      </p:sp>
      <p:sp>
        <p:nvSpPr>
          <p:cNvPr id="5" name="Footer Placeholder 4"/>
          <p:cNvSpPr>
            <a:spLocks noGrp="1"/>
          </p:cNvSpPr>
          <p:nvPr>
            <p:ph type="ftr" sz="quarter" idx="3"/>
          </p:nvPr>
        </p:nvSpPr>
        <p:spPr>
          <a:xfrm>
            <a:off x="3942608" y="4729348"/>
            <a:ext cx="3717967" cy="19445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dirty="0"/>
          </a:p>
        </p:txBody>
      </p:sp>
      <p:sp>
        <p:nvSpPr>
          <p:cNvPr id="6" name="Slide Number Placeholder 5"/>
          <p:cNvSpPr>
            <a:spLocks noGrp="1"/>
          </p:cNvSpPr>
          <p:nvPr>
            <p:ph type="sldNum" sz="quarter" idx="4"/>
          </p:nvPr>
        </p:nvSpPr>
        <p:spPr>
          <a:xfrm>
            <a:off x="7521388" y="4107073"/>
            <a:ext cx="1483056" cy="638886"/>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1789C0F2-17E0-497A-9BBE-0C73201AAFE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Lst>
  <p:hf sldNum="0" hdr="0" ftr="0" dt="0"/>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byorgey.wordpress.com/2009/01/12/abstraction-intuition-and-the-monad-tutorial-fallacy/" TargetMode="Externa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 Id="rId3" Type="http://schemas.openxmlformats.org/officeDocument/2006/relationships/image" Target="file://localhost/Users/rach/Desktop/Screen%20Shot%202014-11-04%20at%2014.40.48.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file://localhost/Users/rach/Desktop/Screen%20Shot%202014-11-04%20at%2014.43.13.png" TargetMode="External"/><Relationship Id="rId5" Type="http://schemas.openxmlformats.org/officeDocument/2006/relationships/image" Target="../media/image20.png"/><Relationship Id="rId6" Type="http://schemas.openxmlformats.org/officeDocument/2006/relationships/image" Target="file://localhost/Users/rach/Desktop/Screen%20Shot%202014-11-04%20at%2014.37.14.png"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file://localhost/Users/rach/Desktop/Screen%20Shot%202014-11-04%20at%2014.49.28.png"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file://localhost/Users/rach/Dropbox/Photos/Agents/tokyo-subway-map.gif" TargetMode="External"/><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file://localhost/Users/rach/Desktop/Screen%20Shot%202014-11-04%20at%2014.52.37.png" TargetMode="External"/><Relationship Id="rId5" Type="http://schemas.openxmlformats.org/officeDocument/2006/relationships/image" Target="../media/image24.png"/><Relationship Id="rId6" Type="http://schemas.openxmlformats.org/officeDocument/2006/relationships/image" Target="file://localhost/Users/rach/Desktop/Screen%20Shot%202014-11-04%20at%2014.54.23.pn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file://localhost/Users/rach/Desktop/Screen%20Shot%202014-11-04%20at%2015.20.46.png"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file://localhost/Users/rach/Desktop/Screen%20Shot%202014-11-04%20at%2015.06.45.png" TargetMode="External"/><Relationship Id="rId5" Type="http://schemas.openxmlformats.org/officeDocument/2006/relationships/image" Target="../media/image27.png"/><Relationship Id="rId6" Type="http://schemas.openxmlformats.org/officeDocument/2006/relationships/image" Target="file://localhost/Users/rach/Desktop/Screen%20Shot%202014-11-04%20at%2015.12.31.png" TargetMode="External"/><Relationship Id="rId7" Type="http://schemas.openxmlformats.org/officeDocument/2006/relationships/image" Target="../media/image28.png"/><Relationship Id="rId8" Type="http://schemas.openxmlformats.org/officeDocument/2006/relationships/image" Target="file://localhost/Users/rach/Desktop/Screen%20Shot%202014-11-04%20at%2015.13.57.png"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file://localhost/Users/rach/Desktop/Screen%20Shot%202014-11-04%20at%2015.29.15.png" TargetMode="External"/><Relationship Id="rId5" Type="http://schemas.openxmlformats.org/officeDocument/2006/relationships/image" Target="../media/image30.png"/><Relationship Id="rId6" Type="http://schemas.openxmlformats.org/officeDocument/2006/relationships/image" Target="file://localhost/Users/rach/Desktop/Screen%20Shot%202014-11-04%20at%2015.30.18.png"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file://localhost/Users/rach/Desktop/Screen%20Shot%202014-11-04%20at%2015.37.52.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file://localhost/Users/rach/Desktop/Screen%20Shot%202014-11-04%20at%2015.35.31.png"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file://localhost/Users/rach/Desktop/Screen%20Shot%202014-11-04%20at%2015.42.49.png" TargetMode="External"/><Relationship Id="rId5" Type="http://schemas.openxmlformats.org/officeDocument/2006/relationships/image" Target="../media/image34.png"/><Relationship Id="rId6" Type="http://schemas.openxmlformats.org/officeDocument/2006/relationships/image" Target="file://localhost/Users/rach/Desktop/Screen%20Shot%202014-11-04%20at%2015.42.08.pn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file://localhost/Users/rach/Desktop/Screen%20Shot%202014-11-04%20at%2015.48.48.p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file://localhost/Users/rach/Desktop/Screen%20Shot%202014-11-04%20at%2016.23.00.p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file://localhost/Users/rach/Desktop/Screen%20Shot%202014-11-04%20at%2015.50.25.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file://localhost/Users/rach/Desktop/Screen%20Shot%202014-11-04%20at%2015.56.11.png"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file://localhost/Users/rach/Desktop/Screen%20Shot%202014-11-04%20at%2016.01.19.png"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fsprojects.github.io/FSharp.Control.Reactive/" TargetMode="External"/><Relationship Id="rId4" Type="http://schemas.openxmlformats.org/officeDocument/2006/relationships/hyperlink" Target="https://github.com/fsprojects/Cricket" TargetMode="External"/><Relationship Id="rId5" Type="http://schemas.openxmlformats.org/officeDocument/2006/relationships/hyperlink" Target="http://tomasp.net/blog/csharp-async-gotchas.aspx/" TargetMode="External"/><Relationship Id="rId1" Type="http://schemas.openxmlformats.org/officeDocument/2006/relationships/slideLayout" Target="../slideLayouts/slideLayout2.xml"/><Relationship Id="rId2" Type="http://schemas.openxmlformats.org/officeDocument/2006/relationships/hyperlink" Target="https://github.com/DCFsharp/ConcurrencyInFshar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file://localhost/Users/rach/Desktop/Screen%20Shot%202014-11-04%20at%2014.27.49.png" TargetMode="External"/><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file://localhost/Users/rach/Dropbox/Screenshots/Screenshot%202014-11-01%2019.02.22.png" TargetMode="Externa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15.png"/><Relationship Id="rId11" Type="http://schemas.openxmlformats.org/officeDocument/2006/relationships/image" Target="file://localhost/Users/rach/Dropbox/Screenshots/Screenshot%202014-11-01%2015.58.47.png" TargetMode="External"/><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456"/>
            <a:ext cx="6477000" cy="1435608"/>
          </a:xfrm>
        </p:spPr>
        <p:txBody>
          <a:bodyPr>
            <a:normAutofit fontScale="90000"/>
          </a:bodyPr>
          <a:lstStyle/>
          <a:p>
            <a:pPr algn="r"/>
            <a:r>
              <a:rPr lang="en-US" dirty="0"/>
              <a:t>Building Reactive Services using Functional Programming</a:t>
            </a:r>
          </a:p>
        </p:txBody>
      </p:sp>
      <p:sp>
        <p:nvSpPr>
          <p:cNvPr id="3" name="Subtitle 2"/>
          <p:cNvSpPr>
            <a:spLocks noGrp="1"/>
          </p:cNvSpPr>
          <p:nvPr>
            <p:ph type="subTitle" idx="1"/>
          </p:nvPr>
        </p:nvSpPr>
        <p:spPr>
          <a:xfrm>
            <a:off x="2209800" y="3896458"/>
            <a:ext cx="6477000" cy="880566"/>
          </a:xfrm>
        </p:spPr>
        <p:txBody>
          <a:bodyPr>
            <a:normAutofit/>
          </a:bodyPr>
          <a:lstStyle/>
          <a:p>
            <a:pPr algn="r"/>
            <a:r>
              <a:rPr lang="en-US" b="1" dirty="0" smtClean="0">
                <a:solidFill>
                  <a:schemeClr val="accent1"/>
                </a:solidFill>
              </a:rPr>
              <a:t>Rachel Reese</a:t>
            </a:r>
          </a:p>
          <a:p>
            <a:pPr algn="r"/>
            <a:r>
              <a:rPr lang="en-US" dirty="0" smtClean="0"/>
              <a:t>@</a:t>
            </a:r>
            <a:r>
              <a:rPr lang="en-US" dirty="0" err="1" smtClean="0"/>
              <a:t>rachelreese</a:t>
            </a:r>
            <a:r>
              <a:rPr lang="en-US" dirty="0" smtClean="0"/>
              <a:t> | </a:t>
            </a:r>
            <a:r>
              <a:rPr lang="en-US" dirty="0" err="1" smtClean="0"/>
              <a:t>github</a:t>
            </a:r>
            <a:r>
              <a:rPr lang="en-US" dirty="0" smtClean="0"/>
              <a:t>: </a:t>
            </a:r>
            <a:r>
              <a:rPr lang="en-US" dirty="0" err="1" smtClean="0"/>
              <a:t>rachelreese</a:t>
            </a:r>
            <a:r>
              <a:rPr lang="en-US" dirty="0" smtClean="0"/>
              <a:t> | </a:t>
            </a:r>
            <a:r>
              <a:rPr lang="en-US" dirty="0" err="1" smtClean="0"/>
              <a:t>rachelree.se</a:t>
            </a:r>
            <a:endParaRPr lang="en-US" dirty="0"/>
          </a:p>
        </p:txBody>
      </p:sp>
    </p:spTree>
    <p:extLst>
      <p:ext uri="{BB962C8B-B14F-4D97-AF65-F5344CB8AC3E}">
        <p14:creationId xmlns:p14="http://schemas.microsoft.com/office/powerpoint/2010/main" val="8386825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 expressions</a:t>
            </a:r>
            <a:endParaRPr lang="en-US" dirty="0"/>
          </a:p>
        </p:txBody>
      </p:sp>
      <p:sp>
        <p:nvSpPr>
          <p:cNvPr id="3" name="Content Placeholder 2"/>
          <p:cNvSpPr>
            <a:spLocks noGrp="1"/>
          </p:cNvSpPr>
          <p:nvPr>
            <p:ph sz="half" idx="1"/>
          </p:nvPr>
        </p:nvSpPr>
        <p:spPr/>
        <p:txBody>
          <a:bodyPr>
            <a:normAutofit fontScale="85000" lnSpcReduction="20000"/>
          </a:bodyPr>
          <a:lstStyle/>
          <a:p>
            <a:pPr marL="0" indent="0">
              <a:buNone/>
            </a:pPr>
            <a:r>
              <a:rPr lang="en-US" dirty="0" smtClean="0"/>
              <a:t>A single syntactic mechanism which gives a nice syntax for multiple abstract computation types.</a:t>
            </a:r>
          </a:p>
          <a:p>
            <a:pPr lvl="1"/>
            <a:r>
              <a:rPr lang="en-US" dirty="0" smtClean="0">
                <a:hlinkClick r:id="rId3"/>
              </a:rPr>
              <a:t>Monads</a:t>
            </a:r>
            <a:r>
              <a:rPr lang="en-US" dirty="0"/>
              <a:t>, </a:t>
            </a:r>
            <a:r>
              <a:rPr lang="en-US" dirty="0" smtClean="0"/>
              <a:t>yes</a:t>
            </a:r>
          </a:p>
        </p:txBody>
      </p:sp>
      <p:pic>
        <p:nvPicPr>
          <p:cNvPr id="12" name="Content Placeholder 6"/>
          <p:cNvPicPr>
            <a:picLocks noGrp="1" noChangeAspect="1"/>
          </p:cNvPicPr>
          <p:nvPr>
            <p:ph sz="half" idx="15"/>
          </p:nvPr>
        </p:nvPicPr>
        <p:blipFill rotWithShape="1">
          <a:blip r:embed="rId4"/>
          <a:srcRect l="-468" t="19488" r="468" b="20418"/>
          <a:stretch/>
        </p:blipFill>
        <p:spPr/>
      </p:pic>
      <p:sp>
        <p:nvSpPr>
          <p:cNvPr id="13" name="Content Placeholder 12"/>
          <p:cNvSpPr>
            <a:spLocks noGrp="1"/>
          </p:cNvSpPr>
          <p:nvPr>
            <p:ph sz="half" idx="13"/>
          </p:nvPr>
        </p:nvSpPr>
        <p:spPr/>
        <p:txBody>
          <a:bodyPr>
            <a:normAutofit fontScale="70000" lnSpcReduction="20000"/>
          </a:bodyPr>
          <a:lstStyle/>
          <a:p>
            <a:pPr marL="0" indent="0">
              <a:buNone/>
            </a:pPr>
            <a:r>
              <a:rPr lang="en-US" dirty="0"/>
              <a:t>But also: </a:t>
            </a:r>
          </a:p>
          <a:p>
            <a:pPr lvl="1"/>
            <a:r>
              <a:rPr lang="en-US" dirty="0"/>
              <a:t>Applicative </a:t>
            </a:r>
            <a:r>
              <a:rPr lang="en-US" dirty="0" err="1"/>
              <a:t>functors</a:t>
            </a:r>
            <a:endParaRPr lang="en-US" dirty="0"/>
          </a:p>
          <a:p>
            <a:pPr lvl="1"/>
            <a:r>
              <a:rPr lang="en-US" dirty="0" err="1"/>
              <a:t>Monoids</a:t>
            </a:r>
            <a:endParaRPr lang="en-US" dirty="0"/>
          </a:p>
          <a:p>
            <a:pPr lvl="1"/>
            <a:r>
              <a:rPr lang="en-US" dirty="0"/>
              <a:t>Additive monads*</a:t>
            </a:r>
          </a:p>
          <a:p>
            <a:pPr lvl="1"/>
            <a:r>
              <a:rPr lang="en-US" dirty="0"/>
              <a:t>Computations constructed using monad transformers</a:t>
            </a:r>
            <a:r>
              <a:rPr lang="en-US" dirty="0" smtClean="0"/>
              <a:t>*</a:t>
            </a:r>
            <a:endParaRPr lang="en-US" dirty="0"/>
          </a:p>
        </p:txBody>
      </p:sp>
      <p:pic>
        <p:nvPicPr>
          <p:cNvPr id="14" name="Content Placeholder 4"/>
          <p:cNvPicPr>
            <a:picLocks noGrp="1" noChangeAspect="1"/>
          </p:cNvPicPr>
          <p:nvPr>
            <p:ph sz="half" idx="14"/>
          </p:nvPr>
        </p:nvPicPr>
        <p:blipFill rotWithShape="1">
          <a:blip r:embed="rId5"/>
          <a:srcRect t="12516" b="21374"/>
          <a:stretch/>
        </p:blipFill>
        <p:spPr/>
      </p:pic>
    </p:spTree>
    <p:extLst>
      <p:ext uri="{BB962C8B-B14F-4D97-AF65-F5344CB8AC3E}">
        <p14:creationId xmlns:p14="http://schemas.microsoft.com/office/powerpoint/2010/main" val="1998320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500"/>
                                        <p:tgtEl>
                                          <p:spTgt spid="1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872" y="377428"/>
            <a:ext cx="7575899" cy="651272"/>
          </a:xfrm>
        </p:spPr>
        <p:txBody>
          <a:bodyPr/>
          <a:lstStyle/>
          <a:p>
            <a:r>
              <a:rPr lang="en-US" dirty="0" err="1" smtClean="0"/>
              <a:t>Async</a:t>
            </a:r>
            <a:r>
              <a:rPr lang="en-US" dirty="0" smtClean="0"/>
              <a:t> vs. concurrent vs. parallel</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74018637"/>
              </p:ext>
            </p:extLst>
          </p:nvPr>
        </p:nvGraphicFramePr>
        <p:xfrm>
          <a:off x="914400" y="1301750"/>
          <a:ext cx="7313613" cy="304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0450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Async</a:t>
            </a:r>
            <a:r>
              <a:rPr lang="en-US" dirty="0" smtClean="0"/>
              <a:t> workflows</a:t>
            </a:r>
            <a:endParaRPr lang="en-US" dirty="0"/>
          </a:p>
        </p:txBody>
      </p:sp>
      <p:sp>
        <p:nvSpPr>
          <p:cNvPr id="3" name="Content Placeholder 2"/>
          <p:cNvSpPr>
            <a:spLocks noGrp="1"/>
          </p:cNvSpPr>
          <p:nvPr>
            <p:ph idx="1"/>
          </p:nvPr>
        </p:nvSpPr>
        <p:spPr/>
        <p:txBody>
          <a:bodyPr>
            <a:normAutofit/>
          </a:bodyPr>
          <a:lstStyle/>
          <a:p>
            <a:r>
              <a:rPr lang="en-US" dirty="0" smtClean="0"/>
              <a:t>Reads </a:t>
            </a:r>
            <a:r>
              <a:rPr lang="en-US" dirty="0"/>
              <a:t>similarly to </a:t>
            </a:r>
            <a:r>
              <a:rPr lang="en-US" dirty="0" smtClean="0"/>
              <a:t>classic, linear </a:t>
            </a:r>
            <a:r>
              <a:rPr lang="en-US" dirty="0"/>
              <a:t>synchronous </a:t>
            </a:r>
            <a:r>
              <a:rPr lang="en-US" dirty="0" smtClean="0"/>
              <a:t>code</a:t>
            </a:r>
            <a:endParaRPr lang="en-US" dirty="0"/>
          </a:p>
          <a:p>
            <a:r>
              <a:rPr lang="en-US" dirty="0" smtClean="0"/>
              <a:t>Easy </a:t>
            </a:r>
            <a:r>
              <a:rPr lang="en-US" dirty="0"/>
              <a:t>to </a:t>
            </a:r>
            <a:r>
              <a:rPr lang="en-US" dirty="0" smtClean="0"/>
              <a:t>convert</a:t>
            </a:r>
            <a:endParaRPr lang="en-US" dirty="0"/>
          </a:p>
          <a:p>
            <a:r>
              <a:rPr lang="en-US" dirty="0" smtClean="0"/>
              <a:t>Easy </a:t>
            </a:r>
            <a:r>
              <a:rPr lang="en-US" dirty="0"/>
              <a:t>to understand and reason about. </a:t>
            </a:r>
          </a:p>
        </p:txBody>
      </p:sp>
    </p:spTree>
    <p:extLst>
      <p:ext uri="{BB962C8B-B14F-4D97-AF65-F5344CB8AC3E}">
        <p14:creationId xmlns:p14="http://schemas.microsoft.com/office/powerpoint/2010/main" val="7597859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classic synchronous code</a:t>
            </a:r>
            <a:endParaRPr lang="en-US" dirty="0"/>
          </a:p>
        </p:txBody>
      </p:sp>
      <p:pic>
        <p:nvPicPr>
          <p:cNvPr id="5" name="Screen Shot 2014-11-04 at 14.40.48.png" descr="/Users/rach/Desktop/Screen Shot 2014-11-04 at 14.40.48.png"/>
          <p:cNvPicPr>
            <a:picLocks noGrp="1" noChangeAspect="1"/>
          </p:cNvPicPr>
          <p:nvPr>
            <p:ph sz="half" idx="1"/>
          </p:nvPr>
        </p:nvPicPr>
        <p:blipFill>
          <a:blip r:embed="rId2" r:link="rId3">
            <a:extLst>
              <a:ext uri="{28A0092B-C50C-407E-A947-70E740481C1C}">
                <a14:useLocalDpi xmlns:a14="http://schemas.microsoft.com/office/drawing/2010/main" val="0"/>
              </a:ext>
            </a:extLst>
          </a:blip>
          <a:srcRect l="1052" r="1052"/>
          <a:stretch>
            <a:fillRect/>
          </a:stretch>
        </p:blipFill>
        <p:spPr>
          <a:xfrm>
            <a:off x="1321733" y="2021444"/>
            <a:ext cx="6530712" cy="1285734"/>
          </a:xfrm>
        </p:spPr>
      </p:pic>
    </p:spTree>
    <p:extLst>
      <p:ext uri="{BB962C8B-B14F-4D97-AF65-F5344CB8AC3E}">
        <p14:creationId xmlns:p14="http://schemas.microsoft.com/office/powerpoint/2010/main" val="18803454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Async</a:t>
            </a:r>
            <a:r>
              <a:rPr lang="en-US" dirty="0" smtClean="0"/>
              <a:t> workflow</a:t>
            </a:r>
            <a:endParaRPr lang="en-US" dirty="0"/>
          </a:p>
        </p:txBody>
      </p:sp>
      <p:pic>
        <p:nvPicPr>
          <p:cNvPr id="4" name="Screen Shot 2014-11-04 at 14.32.40.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5994"/>
          <a:stretch/>
        </p:blipFill>
        <p:spPr>
          <a:xfrm>
            <a:off x="1844973" y="1723211"/>
            <a:ext cx="5474403" cy="1283079"/>
          </a:xfrm>
        </p:spPr>
      </p:pic>
      <p:pic>
        <p:nvPicPr>
          <p:cNvPr id="3" name="Screen Shot 2014-11-04 at 14.37.14.png" descr="/Users/rach/Desktop/Screen Shot 2014-11-04 at 14.37.14.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2805767" y="3453770"/>
            <a:ext cx="3558645" cy="785241"/>
          </a:xfrm>
          <a:prstGeom prst="rect">
            <a:avLst/>
          </a:prstGeom>
        </p:spPr>
      </p:pic>
      <p:sp>
        <p:nvSpPr>
          <p:cNvPr id="7" name="Frame 6"/>
          <p:cNvSpPr/>
          <p:nvPr/>
        </p:nvSpPr>
        <p:spPr>
          <a:xfrm>
            <a:off x="1844973" y="1821343"/>
            <a:ext cx="874566" cy="3355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4312925" y="2252715"/>
            <a:ext cx="646939" cy="33778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2324187" y="2252715"/>
            <a:ext cx="481581" cy="33778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3594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Async</a:t>
            </a:r>
            <a:r>
              <a:rPr lang="en-US" dirty="0" smtClean="0"/>
              <a:t> workflow</a:t>
            </a:r>
            <a:endParaRPr lang="en-US" dirty="0"/>
          </a:p>
        </p:txBody>
      </p:sp>
      <p:pic>
        <p:nvPicPr>
          <p:cNvPr id="4" name="Screen Shot 2014-11-04 at 14.32.40.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5362" b="3698"/>
          <a:stretch/>
        </p:blipFill>
        <p:spPr>
          <a:xfrm>
            <a:off x="1809032" y="1651894"/>
            <a:ext cx="5544416" cy="2254410"/>
          </a:xfrm>
        </p:spPr>
      </p:pic>
    </p:spTree>
    <p:extLst>
      <p:ext uri="{BB962C8B-B14F-4D97-AF65-F5344CB8AC3E}">
        <p14:creationId xmlns:p14="http://schemas.microsoft.com/office/powerpoint/2010/main" val="38895435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smtClean="0"/>
              <a:t>Demo</a:t>
            </a:r>
            <a:endParaRPr lang="en-US" dirty="0"/>
          </a:p>
        </p:txBody>
      </p:sp>
      <p:sp>
        <p:nvSpPr>
          <p:cNvPr id="5" name="Title 4"/>
          <p:cNvSpPr>
            <a:spLocks noGrp="1"/>
          </p:cNvSpPr>
          <p:nvPr>
            <p:ph type="title"/>
          </p:nvPr>
        </p:nvSpPr>
        <p:spPr/>
        <p:txBody>
          <a:bodyPr/>
          <a:lstStyle/>
          <a:p>
            <a:r>
              <a:rPr lang="en-US" dirty="0" smtClean="0"/>
              <a:t>Demo</a:t>
            </a:r>
            <a:endParaRPr lang="en-US" dirty="0"/>
          </a:p>
        </p:txBody>
      </p:sp>
      <p:sp>
        <p:nvSpPr>
          <p:cNvPr id="6" name="Text Placeholder 5"/>
          <p:cNvSpPr>
            <a:spLocks noGrp="1"/>
          </p:cNvSpPr>
          <p:nvPr>
            <p:ph type="body" idx="1"/>
          </p:nvPr>
        </p:nvSpPr>
        <p:spPr/>
        <p:txBody>
          <a:bodyPr/>
          <a:lstStyle/>
          <a:p>
            <a:r>
              <a:rPr lang="en-US" dirty="0" err="1" smtClean="0"/>
              <a:t>Async</a:t>
            </a:r>
            <a:r>
              <a:rPr lang="en-US" dirty="0" smtClean="0"/>
              <a:t> workflows</a:t>
            </a:r>
            <a:endParaRPr lang="en-US" dirty="0"/>
          </a:p>
        </p:txBody>
      </p:sp>
    </p:spTree>
    <p:extLst>
      <p:ext uri="{BB962C8B-B14F-4D97-AF65-F5344CB8AC3E}">
        <p14:creationId xmlns:p14="http://schemas.microsoft.com/office/powerpoint/2010/main" val="1172362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Message-driven</a:t>
            </a:r>
            <a:endParaRPr lang="en-US" dirty="0"/>
          </a:p>
        </p:txBody>
      </p:sp>
      <p:sp>
        <p:nvSpPr>
          <p:cNvPr id="3" name="Title 2"/>
          <p:cNvSpPr>
            <a:spLocks noGrp="1"/>
          </p:cNvSpPr>
          <p:nvPr>
            <p:ph type="title"/>
          </p:nvPr>
        </p:nvSpPr>
        <p:spPr/>
        <p:txBody>
          <a:bodyPr/>
          <a:lstStyle/>
          <a:p>
            <a:r>
              <a:rPr lang="en-US" dirty="0" smtClean="0"/>
              <a:t>Message-driven</a:t>
            </a:r>
            <a:endParaRPr lang="en-US" dirty="0"/>
          </a:p>
        </p:txBody>
      </p:sp>
      <p:sp>
        <p:nvSpPr>
          <p:cNvPr id="4" name="Text Placeholder 3"/>
          <p:cNvSpPr>
            <a:spLocks noGrp="1"/>
          </p:cNvSpPr>
          <p:nvPr>
            <p:ph type="body" idx="1"/>
          </p:nvPr>
        </p:nvSpPr>
        <p:spPr>
          <a:xfrm>
            <a:off x="457199" y="2733297"/>
            <a:ext cx="8179935" cy="2161384"/>
          </a:xfrm>
        </p:spPr>
        <p:txBody>
          <a:bodyPr>
            <a:normAutofit fontScale="77500" lnSpcReduction="20000"/>
          </a:bodyPr>
          <a:lstStyle/>
          <a:p>
            <a:r>
              <a:rPr lang="en-US" dirty="0"/>
              <a:t>Reactive Systems rely on </a:t>
            </a:r>
            <a:r>
              <a:rPr lang="en-US" b="1" dirty="0">
                <a:solidFill>
                  <a:srgbClr val="860908"/>
                </a:solidFill>
              </a:rPr>
              <a:t>asynchronous message-passing </a:t>
            </a:r>
            <a:r>
              <a:rPr lang="en-US" dirty="0"/>
              <a:t>to establish a boundary between components that ensures loose coupling, isolation, location transparency, and provides the means to delegate errors as messages. Employing explicit message-passing </a:t>
            </a:r>
            <a:r>
              <a:rPr lang="en-US" b="1" dirty="0">
                <a:solidFill>
                  <a:srgbClr val="860908"/>
                </a:solidFill>
              </a:rPr>
              <a:t>enables load management, elasticity, and flow control</a:t>
            </a:r>
            <a:r>
              <a:rPr lang="en-US" dirty="0"/>
              <a:t> by shaping and monitoring the message queues in the system and applying back-pressure when necessary. Location transparent messaging as a means of communication makes it possible for the management of failure to work with the same constructs and semantics across a cluster or within a single host. Non-blocking communication allows recipients to only consume resources while active, leading to less system overhead. </a:t>
            </a:r>
          </a:p>
        </p:txBody>
      </p:sp>
    </p:spTree>
    <p:extLst>
      <p:ext uri="{BB962C8B-B14F-4D97-AF65-F5344CB8AC3E}">
        <p14:creationId xmlns:p14="http://schemas.microsoft.com/office/powerpoint/2010/main" val="25130900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actor model</a:t>
            </a:r>
            <a:endParaRPr lang="en-US" dirty="0"/>
          </a:p>
        </p:txBody>
      </p:sp>
      <p:sp>
        <p:nvSpPr>
          <p:cNvPr id="10" name="Content Placeholder 9"/>
          <p:cNvSpPr>
            <a:spLocks noGrp="1"/>
          </p:cNvSpPr>
          <p:nvPr>
            <p:ph sz="half" idx="1"/>
          </p:nvPr>
        </p:nvSpPr>
        <p:spPr/>
        <p:txBody>
          <a:bodyPr>
            <a:normAutofit fontScale="92500" lnSpcReduction="10000"/>
          </a:bodyPr>
          <a:lstStyle/>
          <a:p>
            <a:pPr marL="0" indent="0">
              <a:buNone/>
            </a:pPr>
            <a:r>
              <a:rPr lang="en-US" sz="2400" dirty="0"/>
              <a:t>An </a:t>
            </a:r>
            <a:r>
              <a:rPr lang="en-US" sz="2400" dirty="0" smtClean="0"/>
              <a:t>actor is </a:t>
            </a:r>
            <a:r>
              <a:rPr lang="en-US" sz="2400" dirty="0"/>
              <a:t>an independent computational entity which </a:t>
            </a:r>
            <a:r>
              <a:rPr lang="en-US" sz="2400" b="1" dirty="0">
                <a:solidFill>
                  <a:srgbClr val="860908"/>
                </a:solidFill>
              </a:rPr>
              <a:t>contains a queue</a:t>
            </a:r>
            <a:r>
              <a:rPr lang="en-US" sz="2400" dirty="0"/>
              <a:t>, and </a:t>
            </a:r>
            <a:r>
              <a:rPr lang="en-US" sz="2400" b="1" dirty="0">
                <a:solidFill>
                  <a:srgbClr val="860908"/>
                </a:solidFill>
              </a:rPr>
              <a:t>receives and processes </a:t>
            </a:r>
            <a:r>
              <a:rPr lang="en-US" sz="2400" b="1" dirty="0" smtClean="0">
                <a:solidFill>
                  <a:srgbClr val="860908"/>
                </a:solidFill>
              </a:rPr>
              <a:t>messages. </a:t>
            </a:r>
            <a:endParaRPr lang="en-US" sz="2400" b="1" dirty="0">
              <a:solidFill>
                <a:srgbClr val="860908"/>
              </a:solidFill>
            </a:endParaRPr>
          </a:p>
          <a:p>
            <a:pPr marL="0" indent="0">
              <a:buNone/>
            </a:pPr>
            <a:endParaRPr lang="en-US" dirty="0"/>
          </a:p>
        </p:txBody>
      </p:sp>
      <p:sp>
        <p:nvSpPr>
          <p:cNvPr id="14" name="Content Placeholder 13"/>
          <p:cNvSpPr>
            <a:spLocks noGrp="1"/>
          </p:cNvSpPr>
          <p:nvPr>
            <p:ph sz="half" idx="2"/>
          </p:nvPr>
        </p:nvSpPr>
        <p:spPr/>
        <p:txBody>
          <a:bodyPr>
            <a:normAutofit fontScale="92500" lnSpcReduction="10000"/>
          </a:bodyPr>
          <a:lstStyle/>
          <a:p>
            <a:pPr marL="0" indent="0">
              <a:buNone/>
            </a:pPr>
            <a:r>
              <a:rPr lang="en-US" dirty="0" smtClean="0"/>
              <a:t>The actor model is a model of concurrent computation using actors which is characterized by </a:t>
            </a:r>
            <a:r>
              <a:rPr lang="en-US" b="1" dirty="0" smtClean="0">
                <a:solidFill>
                  <a:schemeClr val="accent1"/>
                </a:solidFill>
              </a:rPr>
              <a:t>dynamic creation</a:t>
            </a:r>
            <a:r>
              <a:rPr lang="en-US" dirty="0" smtClean="0"/>
              <a:t> of actors, inclusion of </a:t>
            </a:r>
            <a:r>
              <a:rPr lang="en-US" b="1" dirty="0" smtClean="0">
                <a:solidFill>
                  <a:srgbClr val="860908"/>
                </a:solidFill>
              </a:rPr>
              <a:t>actor addresses</a:t>
            </a:r>
            <a:r>
              <a:rPr lang="en-US" dirty="0" smtClean="0"/>
              <a:t> in messages, and interaction only through </a:t>
            </a:r>
            <a:r>
              <a:rPr lang="en-US" b="1" dirty="0" smtClean="0">
                <a:solidFill>
                  <a:srgbClr val="860908"/>
                </a:solidFill>
              </a:rPr>
              <a:t>direct asynchronous message passing</a:t>
            </a:r>
            <a:r>
              <a:rPr lang="en-US" dirty="0" smtClean="0"/>
              <a:t> with </a:t>
            </a:r>
            <a:r>
              <a:rPr lang="en-US" b="1" dirty="0" smtClean="0">
                <a:solidFill>
                  <a:srgbClr val="860908"/>
                </a:solidFill>
              </a:rPr>
              <a:t>no restriction on message arrival order</a:t>
            </a:r>
            <a:r>
              <a:rPr lang="en-US" dirty="0" smtClean="0"/>
              <a:t>.</a:t>
            </a:r>
            <a:endParaRPr lang="en-US" dirty="0"/>
          </a:p>
        </p:txBody>
      </p:sp>
    </p:spTree>
    <p:extLst>
      <p:ext uri="{BB962C8B-B14F-4D97-AF65-F5344CB8AC3E}">
        <p14:creationId xmlns:p14="http://schemas.microsoft.com/office/powerpoint/2010/main" val="25044127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Agents</a:t>
            </a:r>
            <a:endParaRPr lang="en-US" dirty="0"/>
          </a:p>
        </p:txBody>
      </p:sp>
      <p:sp>
        <p:nvSpPr>
          <p:cNvPr id="8" name="Text Placeholder 7"/>
          <p:cNvSpPr>
            <a:spLocks noGrp="1"/>
          </p:cNvSpPr>
          <p:nvPr>
            <p:ph type="body" sz="half" idx="2"/>
          </p:nvPr>
        </p:nvSpPr>
        <p:spPr>
          <a:xfrm>
            <a:off x="5017544" y="2024987"/>
            <a:ext cx="3895834" cy="1622378"/>
          </a:xfrm>
        </p:spPr>
        <p:txBody>
          <a:bodyPr/>
          <a:lstStyle/>
          <a:p>
            <a:r>
              <a:rPr lang="en-US" dirty="0" smtClean="0"/>
              <a:t>Actor = </a:t>
            </a:r>
            <a:r>
              <a:rPr lang="en-US" dirty="0"/>
              <a:t>Agent = </a:t>
            </a:r>
            <a:r>
              <a:rPr lang="en-US" dirty="0" err="1" smtClean="0"/>
              <a:t>MailboxProcessor</a:t>
            </a:r>
            <a:endParaRPr lang="en-US" dirty="0"/>
          </a:p>
        </p:txBody>
      </p:sp>
      <p:pic>
        <p:nvPicPr>
          <p:cNvPr id="5" name="tokyo-subway-map.gif" descr="/Users/rach/Dropbox/Photos/Agents/tokyo-subway-map.gif"/>
          <p:cNvPicPr>
            <a:picLocks noGrp="1" noChangeAspect="1"/>
          </p:cNvPicPr>
          <p:nvPr>
            <p:ph type="pic" sz="quarter" idx="14"/>
          </p:nvPr>
        </p:nvPicPr>
        <p:blipFill rotWithShape="1">
          <a:blip r:embed="rId3" r:link="rId4" cstate="print">
            <a:extLst>
              <a:ext uri="{28A0092B-C50C-407E-A947-70E740481C1C}">
                <a14:useLocalDpi xmlns:a14="http://schemas.microsoft.com/office/drawing/2010/main" val="0"/>
              </a:ext>
            </a:extLst>
          </a:blip>
          <a:srcRect l="20601" t="672" r="24636" b="9513"/>
          <a:stretch/>
        </p:blipFill>
        <p:spPr/>
      </p:pic>
    </p:spTree>
    <p:extLst>
      <p:ext uri="{BB962C8B-B14F-4D97-AF65-F5344CB8AC3E}">
        <p14:creationId xmlns:p14="http://schemas.microsoft.com/office/powerpoint/2010/main" val="10953887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Reactive manifesto</a:t>
            </a:r>
            <a:endParaRPr lang="en-US" dirty="0"/>
          </a:p>
        </p:txBody>
      </p:sp>
      <p:sp>
        <p:nvSpPr>
          <p:cNvPr id="3" name="Content Placeholder 2"/>
          <p:cNvSpPr>
            <a:spLocks noGrp="1"/>
          </p:cNvSpPr>
          <p:nvPr>
            <p:ph idx="1"/>
          </p:nvPr>
        </p:nvSpPr>
        <p:spPr/>
        <p:txBody>
          <a:bodyPr/>
          <a:lstStyle/>
          <a:p>
            <a:r>
              <a:rPr lang="en-US" dirty="0" smtClean="0"/>
              <a:t>Responsive </a:t>
            </a:r>
          </a:p>
          <a:p>
            <a:r>
              <a:rPr lang="en-US" dirty="0"/>
              <a:t>Message-driven</a:t>
            </a:r>
          </a:p>
          <a:p>
            <a:r>
              <a:rPr lang="en-US" dirty="0" smtClean="0"/>
              <a:t>Resilient</a:t>
            </a:r>
            <a:endParaRPr lang="en-US" dirty="0"/>
          </a:p>
          <a:p>
            <a:r>
              <a:rPr lang="en-US" dirty="0" smtClean="0"/>
              <a:t>Elastic</a:t>
            </a:r>
          </a:p>
        </p:txBody>
      </p:sp>
      <p:sp>
        <p:nvSpPr>
          <p:cNvPr id="6" name="Curved Down Ribbon 5"/>
          <p:cNvSpPr/>
          <p:nvPr/>
        </p:nvSpPr>
        <p:spPr>
          <a:xfrm>
            <a:off x="6728499" y="290156"/>
            <a:ext cx="2101726" cy="449360"/>
          </a:xfrm>
          <a:prstGeom prst="ellipseRibb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New!</a:t>
            </a:r>
            <a:endParaRPr lang="en-US" dirty="0"/>
          </a:p>
        </p:txBody>
      </p:sp>
    </p:spTree>
    <p:extLst>
      <p:ext uri="{BB962C8B-B14F-4D97-AF65-F5344CB8AC3E}">
        <p14:creationId xmlns:p14="http://schemas.microsoft.com/office/powerpoint/2010/main" val="25846482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Agents: basic syntax</a:t>
            </a:r>
            <a:endParaRPr lang="en-US" dirty="0"/>
          </a:p>
        </p:txBody>
      </p:sp>
      <p:pic>
        <p:nvPicPr>
          <p:cNvPr id="4" name="Screen Shot 2014-11-04 at 14.52.37.png" descr="/Users/rach/Desktop/Screen Shot 2014-11-04 at 14.52.37.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0759" t="1600" r="2259" b="2177"/>
          <a:stretch/>
        </p:blipFill>
        <p:spPr>
          <a:xfrm>
            <a:off x="1401700" y="1497819"/>
            <a:ext cx="6361565" cy="2156854"/>
          </a:xfrm>
        </p:spPr>
      </p:pic>
      <p:pic>
        <p:nvPicPr>
          <p:cNvPr id="5" name="Screen Shot 2014-11-04 at 14.54.23.png" descr="/Users/rach/Desktop/Screen Shot 2014-11-04 at 14.54.23.png"/>
          <p:cNvPicPr>
            <a:picLocks noChangeAspect="1"/>
          </p:cNvPicPr>
          <p:nvPr/>
        </p:nvPicPr>
        <p:blipFill rotWithShape="1">
          <a:blip r:embed="rId5" r:link="rId6">
            <a:extLst>
              <a:ext uri="{28A0092B-C50C-407E-A947-70E740481C1C}">
                <a14:useLocalDpi xmlns:a14="http://schemas.microsoft.com/office/drawing/2010/main" val="0"/>
              </a:ext>
            </a:extLst>
          </a:blip>
          <a:srcRect r="4325"/>
          <a:stretch/>
        </p:blipFill>
        <p:spPr>
          <a:xfrm>
            <a:off x="6644054" y="3043447"/>
            <a:ext cx="2065642" cy="17018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2513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replies from an agent</a:t>
            </a:r>
            <a:endParaRPr lang="en-US" dirty="0"/>
          </a:p>
        </p:txBody>
      </p:sp>
      <p:pic>
        <p:nvPicPr>
          <p:cNvPr id="4" name="Screen Shot 2014-11-04 at 15.20.46.png" descr="/Users/rach/Desktop/Screen Shot 2014-11-04 at 15.20.46.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1578" t="2110" r="1767" b="1542"/>
          <a:stretch/>
        </p:blipFill>
        <p:spPr>
          <a:xfrm>
            <a:off x="1413681" y="1114374"/>
            <a:ext cx="6337604" cy="3894322"/>
          </a:xfrm>
        </p:spPr>
      </p:pic>
      <p:sp>
        <p:nvSpPr>
          <p:cNvPr id="5" name="Frame 4"/>
          <p:cNvSpPr/>
          <p:nvPr/>
        </p:nvSpPr>
        <p:spPr>
          <a:xfrm>
            <a:off x="3198753" y="1114374"/>
            <a:ext cx="1868934" cy="23965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3665986" y="2441062"/>
            <a:ext cx="1054272" cy="23965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506896" y="4757061"/>
            <a:ext cx="1393065" cy="23965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96577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an agent’s queue</a:t>
            </a:r>
            <a:endParaRPr lang="en-US" dirty="0"/>
          </a:p>
        </p:txBody>
      </p:sp>
      <p:pic>
        <p:nvPicPr>
          <p:cNvPr id="4" name="Screen Shot 2014-11-04 at 15.06.45.png" descr="/Users/rach/Desktop/Screen Shot 2014-11-04 at 15.06.45.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5540" r="3904"/>
          <a:stretch/>
        </p:blipFill>
        <p:spPr>
          <a:xfrm>
            <a:off x="347431" y="2071919"/>
            <a:ext cx="4890433" cy="1693882"/>
          </a:xfrm>
        </p:spPr>
      </p:pic>
      <p:pic>
        <p:nvPicPr>
          <p:cNvPr id="5" name="Screen Shot 2014-11-04 at 15.10.51.png"/>
          <p:cNvPicPr>
            <a:picLocks noChangeAspect="1"/>
          </p:cNvPicPr>
          <p:nvPr/>
        </p:nvPicPr>
        <p:blipFill rotWithShape="1">
          <a:blip r:embed="rId5" r:link="rId6">
            <a:extLst>
              <a:ext uri="{28A0092B-C50C-407E-A947-70E740481C1C}">
                <a14:useLocalDpi xmlns:a14="http://schemas.microsoft.com/office/drawing/2010/main" val="0"/>
              </a:ext>
            </a:extLst>
          </a:blip>
          <a:srcRect l="13208"/>
          <a:stretch/>
        </p:blipFill>
        <p:spPr>
          <a:xfrm>
            <a:off x="347431" y="1121481"/>
            <a:ext cx="5253214" cy="723828"/>
          </a:xfrm>
          <a:prstGeom prst="rect">
            <a:avLst/>
          </a:prstGeom>
        </p:spPr>
      </p:pic>
      <p:pic>
        <p:nvPicPr>
          <p:cNvPr id="6" name="Screen Shot 2014-11-04 at 15.13.57.png" descr="/Users/rach/Desktop/Screen Shot 2014-11-04 at 15.13.57.png"/>
          <p:cNvPicPr>
            <a:picLocks noChangeAspect="1"/>
          </p:cNvPicPr>
          <p:nvPr/>
        </p:nvPicPr>
        <p:blipFill rotWithShape="1">
          <a:blip r:embed="rId7" r:link="rId8">
            <a:extLst>
              <a:ext uri="{28A0092B-C50C-407E-A947-70E740481C1C}">
                <a14:useLocalDpi xmlns:a14="http://schemas.microsoft.com/office/drawing/2010/main" val="0"/>
              </a:ext>
            </a:extLst>
          </a:blip>
          <a:srcRect l="17544"/>
          <a:stretch/>
        </p:blipFill>
        <p:spPr>
          <a:xfrm>
            <a:off x="4723261" y="2778157"/>
            <a:ext cx="4324897" cy="2184400"/>
          </a:xfrm>
          <a:prstGeom prst="rect">
            <a:avLst/>
          </a:prstGeom>
        </p:spPr>
      </p:pic>
      <p:sp>
        <p:nvSpPr>
          <p:cNvPr id="7" name="Frame 6"/>
          <p:cNvSpPr/>
          <p:nvPr/>
        </p:nvSpPr>
        <p:spPr>
          <a:xfrm>
            <a:off x="6337604" y="3091492"/>
            <a:ext cx="467233" cy="26361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6816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010" y="377428"/>
            <a:ext cx="8070859" cy="651272"/>
          </a:xfrm>
        </p:spPr>
        <p:txBody>
          <a:bodyPr/>
          <a:lstStyle/>
          <a:p>
            <a:r>
              <a:rPr lang="en-US" dirty="0" smtClean="0"/>
              <a:t>One major difference from </a:t>
            </a:r>
            <a:r>
              <a:rPr lang="en-US" dirty="0" err="1" smtClean="0"/>
              <a:t>Erlang</a:t>
            </a:r>
            <a:endParaRPr lang="en-US" dirty="0"/>
          </a:p>
        </p:txBody>
      </p:sp>
      <p:sp>
        <p:nvSpPr>
          <p:cNvPr id="3" name="Content Placeholder 2"/>
          <p:cNvSpPr>
            <a:spLocks noGrp="1"/>
          </p:cNvSpPr>
          <p:nvPr>
            <p:ph idx="1"/>
          </p:nvPr>
        </p:nvSpPr>
        <p:spPr/>
        <p:txBody>
          <a:bodyPr/>
          <a:lstStyle/>
          <a:p>
            <a:r>
              <a:rPr lang="en-US" dirty="0" smtClean="0"/>
              <a:t>F</a:t>
            </a:r>
            <a:r>
              <a:rPr lang="en-US" dirty="0"/>
              <a:t># agents </a:t>
            </a:r>
            <a:r>
              <a:rPr lang="en-US" b="1" dirty="0">
                <a:solidFill>
                  <a:srgbClr val="860908"/>
                </a:solidFill>
              </a:rPr>
              <a:t>do not</a:t>
            </a:r>
            <a:r>
              <a:rPr lang="en-US" dirty="0"/>
              <a:t> work across process boundaries, only within the same process. </a:t>
            </a:r>
          </a:p>
          <a:p>
            <a:r>
              <a:rPr lang="en-US" dirty="0" smtClean="0"/>
              <a:t>Enter Cricket (previously </a:t>
            </a:r>
            <a:r>
              <a:rPr lang="en-US" dirty="0" err="1" smtClean="0"/>
              <a:t>FSharp.Actor</a:t>
            </a:r>
            <a:r>
              <a:rPr lang="en-US" dirty="0" smtClean="0"/>
              <a:t>)</a:t>
            </a:r>
            <a:endParaRPr lang="en-US" dirty="0"/>
          </a:p>
          <a:p>
            <a:pPr marL="0" indent="0">
              <a:buNone/>
            </a:pPr>
            <a:endParaRPr lang="en-US" dirty="0"/>
          </a:p>
        </p:txBody>
      </p:sp>
    </p:spTree>
    <p:extLst>
      <p:ext uri="{BB962C8B-B14F-4D97-AF65-F5344CB8AC3E}">
        <p14:creationId xmlns:p14="http://schemas.microsoft.com/office/powerpoint/2010/main" val="15797318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Cricket</a:t>
            </a:r>
            <a:endParaRPr lang="en-US" dirty="0"/>
          </a:p>
        </p:txBody>
      </p:sp>
      <p:pic>
        <p:nvPicPr>
          <p:cNvPr id="4" name="Screen Shot 2014-11-04 at 15.29.15.png" descr="/Users/rach/Desktop/Screen Shot 2014-11-04 at 15.29.15.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8956" t="6832" r="2423" b="193"/>
          <a:stretch/>
        </p:blipFill>
        <p:spPr>
          <a:xfrm>
            <a:off x="1329819" y="1073676"/>
            <a:ext cx="6481368" cy="3275973"/>
          </a:xfrm>
        </p:spPr>
      </p:pic>
      <p:pic>
        <p:nvPicPr>
          <p:cNvPr id="6" name="Screen Shot 2014-11-04 at 15.30.18.png" descr="/Users/rach/Desktop/Screen Shot 2014-11-04 at 15.30.18.png"/>
          <p:cNvPicPr>
            <a:picLocks noChangeAspect="1"/>
          </p:cNvPicPr>
          <p:nvPr/>
        </p:nvPicPr>
        <p:blipFill rotWithShape="1">
          <a:blip r:embed="rId5" r:link="rId6">
            <a:extLst>
              <a:ext uri="{28A0092B-C50C-407E-A947-70E740481C1C}">
                <a14:useLocalDpi xmlns:a14="http://schemas.microsoft.com/office/drawing/2010/main" val="0"/>
              </a:ext>
            </a:extLst>
          </a:blip>
          <a:srcRect l="18646" r="3061"/>
          <a:stretch/>
        </p:blipFill>
        <p:spPr>
          <a:xfrm>
            <a:off x="3354497" y="4571290"/>
            <a:ext cx="2455971" cy="254000"/>
          </a:xfrm>
          <a:prstGeom prst="rect">
            <a:avLst/>
          </a:prstGeom>
          <a:ln w="38100" cap="sq">
            <a:solidFill>
              <a:srgbClr val="8609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5421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Cricket </a:t>
            </a:r>
            <a:r>
              <a:rPr lang="en-US" dirty="0" err="1" smtClean="0"/>
              <a:t>remoting</a:t>
            </a:r>
            <a:endParaRPr lang="en-US" dirty="0"/>
          </a:p>
        </p:txBody>
      </p:sp>
      <p:pic>
        <p:nvPicPr>
          <p:cNvPr id="4" name="Screen Shot 2014-11-04 at 15.37.52.png" descr="/Users/rach/Desktop/Screen Shot 2014-11-04 at 15.37.52.png"/>
          <p:cNvPicPr>
            <a:picLocks noGrp="1" noChangeAspect="1"/>
          </p:cNvPicPr>
          <p:nvPr>
            <p:ph idx="1"/>
          </p:nvPr>
        </p:nvPicPr>
        <p:blipFill rotWithShape="1">
          <a:blip r:embed="rId2" r:link="rId3">
            <a:extLst>
              <a:ext uri="{28A0092B-C50C-407E-A947-70E740481C1C}">
                <a14:useLocalDpi xmlns:a14="http://schemas.microsoft.com/office/drawing/2010/main" val="0"/>
              </a:ext>
            </a:extLst>
          </a:blip>
          <a:srcRect l="6553" r="1636"/>
          <a:stretch/>
        </p:blipFill>
        <p:spPr>
          <a:xfrm>
            <a:off x="112056" y="1182284"/>
            <a:ext cx="8910870" cy="2700055"/>
          </a:xfrm>
        </p:spPr>
      </p:pic>
    </p:spTree>
    <p:extLst>
      <p:ext uri="{BB962C8B-B14F-4D97-AF65-F5344CB8AC3E}">
        <p14:creationId xmlns:p14="http://schemas.microsoft.com/office/powerpoint/2010/main" val="2776060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Cricket</a:t>
            </a:r>
            <a:endParaRPr lang="en-US" dirty="0"/>
          </a:p>
        </p:txBody>
      </p:sp>
      <p:pic>
        <p:nvPicPr>
          <p:cNvPr id="4" name="Screen Shot 2014-11-04 at 15.29.15.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8712" r="1847"/>
          <a:stretch/>
        </p:blipFill>
        <p:spPr>
          <a:xfrm>
            <a:off x="1473581" y="1181518"/>
            <a:ext cx="6217801" cy="3527448"/>
          </a:xfrm>
        </p:spPr>
      </p:pic>
    </p:spTree>
    <p:extLst>
      <p:ext uri="{BB962C8B-B14F-4D97-AF65-F5344CB8AC3E}">
        <p14:creationId xmlns:p14="http://schemas.microsoft.com/office/powerpoint/2010/main" val="31700803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smtClean="0"/>
              <a:t>Demo</a:t>
            </a:r>
            <a:endParaRPr lang="en-US" dirty="0"/>
          </a:p>
        </p:txBody>
      </p:sp>
      <p:sp>
        <p:nvSpPr>
          <p:cNvPr id="5" name="Title 4"/>
          <p:cNvSpPr>
            <a:spLocks noGrp="1"/>
          </p:cNvSpPr>
          <p:nvPr>
            <p:ph type="title"/>
          </p:nvPr>
        </p:nvSpPr>
        <p:spPr/>
        <p:txBody>
          <a:bodyPr/>
          <a:lstStyle/>
          <a:p>
            <a:r>
              <a:rPr lang="en-US" dirty="0" smtClean="0"/>
              <a:t>Demo</a:t>
            </a:r>
            <a:endParaRPr lang="en-US" dirty="0"/>
          </a:p>
        </p:txBody>
      </p:sp>
      <p:sp>
        <p:nvSpPr>
          <p:cNvPr id="6" name="Text Placeholder 5"/>
          <p:cNvSpPr>
            <a:spLocks noGrp="1"/>
          </p:cNvSpPr>
          <p:nvPr>
            <p:ph type="body" idx="1"/>
          </p:nvPr>
        </p:nvSpPr>
        <p:spPr/>
        <p:txBody>
          <a:bodyPr/>
          <a:lstStyle/>
          <a:p>
            <a:r>
              <a:rPr lang="en-US" dirty="0" smtClean="0"/>
              <a:t>Agents, Scanner, Cricket </a:t>
            </a:r>
            <a:endParaRPr lang="en-US" dirty="0"/>
          </a:p>
        </p:txBody>
      </p:sp>
    </p:spTree>
    <p:extLst>
      <p:ext uri="{BB962C8B-B14F-4D97-AF65-F5344CB8AC3E}">
        <p14:creationId xmlns:p14="http://schemas.microsoft.com/office/powerpoint/2010/main" val="845757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Resilient</a:t>
            </a:r>
            <a:endParaRPr lang="en-US" dirty="0"/>
          </a:p>
        </p:txBody>
      </p:sp>
      <p:sp>
        <p:nvSpPr>
          <p:cNvPr id="3" name="Title 2"/>
          <p:cNvSpPr>
            <a:spLocks noGrp="1"/>
          </p:cNvSpPr>
          <p:nvPr>
            <p:ph type="title"/>
          </p:nvPr>
        </p:nvSpPr>
        <p:spPr/>
        <p:txBody>
          <a:bodyPr/>
          <a:lstStyle/>
          <a:p>
            <a:r>
              <a:rPr lang="en-US" dirty="0" smtClean="0"/>
              <a:t>Resilient</a:t>
            </a:r>
            <a:endParaRPr lang="en-US" dirty="0"/>
          </a:p>
        </p:txBody>
      </p:sp>
      <p:sp>
        <p:nvSpPr>
          <p:cNvPr id="4" name="Text Placeholder 3"/>
          <p:cNvSpPr>
            <a:spLocks noGrp="1"/>
          </p:cNvSpPr>
          <p:nvPr>
            <p:ph type="body" idx="1"/>
          </p:nvPr>
        </p:nvSpPr>
        <p:spPr>
          <a:xfrm>
            <a:off x="457199" y="2733297"/>
            <a:ext cx="8179935" cy="2161384"/>
          </a:xfrm>
        </p:spPr>
        <p:txBody>
          <a:bodyPr>
            <a:normAutofit fontScale="85000" lnSpcReduction="20000"/>
          </a:bodyPr>
          <a:lstStyle/>
          <a:p>
            <a:r>
              <a:rPr lang="en-US" dirty="0"/>
              <a:t>The system </a:t>
            </a:r>
            <a:r>
              <a:rPr lang="en-US" b="1" dirty="0">
                <a:solidFill>
                  <a:srgbClr val="860908"/>
                </a:solidFill>
              </a:rPr>
              <a:t>stays responsive in the face of failure</a:t>
            </a:r>
            <a:r>
              <a:rPr lang="en-US" dirty="0"/>
              <a:t>. This applies not only to highly-available, mission critical systems — any system that is not resilient will be unresponsive after a failure. Resilience is achieved by replication, containment, isolation and delegation. Failures are contained within each component, isolating components from each other and thereby ensuring that parts of the system can fail and recover without compromising the system as a whole. </a:t>
            </a:r>
            <a:r>
              <a:rPr lang="en-US" b="1" dirty="0">
                <a:solidFill>
                  <a:srgbClr val="860908"/>
                </a:solidFill>
              </a:rPr>
              <a:t>Recovery of each component is delegated to another (external) component</a:t>
            </a:r>
            <a:r>
              <a:rPr lang="en-US" dirty="0"/>
              <a:t> and high-availability is ensured by replication where necessary. The client of a component is not burdened with handling its failures.</a:t>
            </a:r>
          </a:p>
        </p:txBody>
      </p:sp>
    </p:spTree>
    <p:extLst>
      <p:ext uri="{BB962C8B-B14F-4D97-AF65-F5344CB8AC3E}">
        <p14:creationId xmlns:p14="http://schemas.microsoft.com/office/powerpoint/2010/main" val="37765843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handling</a:t>
            </a:r>
            <a:endParaRPr lang="en-US" dirty="0"/>
          </a:p>
        </p:txBody>
      </p:sp>
      <p:sp>
        <p:nvSpPr>
          <p:cNvPr id="3" name="Content Placeholder 2"/>
          <p:cNvSpPr>
            <a:spLocks noGrp="1"/>
          </p:cNvSpPr>
          <p:nvPr>
            <p:ph idx="1"/>
          </p:nvPr>
        </p:nvSpPr>
        <p:spPr/>
        <p:txBody>
          <a:bodyPr>
            <a:normAutofit/>
          </a:bodyPr>
          <a:lstStyle/>
          <a:p>
            <a:r>
              <a:rPr lang="en-US" dirty="0" smtClean="0"/>
              <a:t>Tasks </a:t>
            </a:r>
            <a:r>
              <a:rPr lang="en-US" dirty="0"/>
              <a:t>that are run using </a:t>
            </a:r>
            <a:r>
              <a:rPr lang="en-US" dirty="0" err="1"/>
              <a:t>Async.RunSynchronously</a:t>
            </a:r>
            <a:r>
              <a:rPr lang="en-US" dirty="0"/>
              <a:t> report failures back to the controlling thread as an exception. </a:t>
            </a:r>
            <a:r>
              <a:rPr lang="en-US" dirty="0" smtClean="0"/>
              <a:t>Use </a:t>
            </a:r>
            <a:r>
              <a:rPr lang="en-US" dirty="0" err="1" smtClean="0"/>
              <a:t>Async.Catch</a:t>
            </a:r>
            <a:r>
              <a:rPr lang="en-US" dirty="0" smtClean="0"/>
              <a:t> </a:t>
            </a:r>
            <a:r>
              <a:rPr lang="en-US" dirty="0"/>
              <a:t>or try/</a:t>
            </a:r>
            <a:r>
              <a:rPr lang="en-US" dirty="0" smtClean="0"/>
              <a:t>catch to handle. </a:t>
            </a:r>
          </a:p>
          <a:p>
            <a:r>
              <a:rPr lang="en-US" dirty="0" err="1" smtClean="0"/>
              <a:t>Async.StartWithContinuations</a:t>
            </a:r>
            <a:r>
              <a:rPr lang="en-US" dirty="0" smtClean="0"/>
              <a:t> has an exception continuation.</a:t>
            </a:r>
            <a:endParaRPr lang="en-US" dirty="0"/>
          </a:p>
          <a:p>
            <a:r>
              <a:rPr lang="en-US" dirty="0" smtClean="0"/>
              <a:t>Supervisor pattern. </a:t>
            </a:r>
            <a:endParaRPr lang="en-US" dirty="0"/>
          </a:p>
        </p:txBody>
      </p:sp>
    </p:spTree>
    <p:extLst>
      <p:ext uri="{BB962C8B-B14F-4D97-AF65-F5344CB8AC3E}">
        <p14:creationId xmlns:p14="http://schemas.microsoft.com/office/powerpoint/2010/main" val="3193953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Responsive</a:t>
            </a:r>
            <a:endParaRPr lang="en-US" dirty="0"/>
          </a:p>
        </p:txBody>
      </p:sp>
      <p:sp>
        <p:nvSpPr>
          <p:cNvPr id="3" name="Title 2"/>
          <p:cNvSpPr>
            <a:spLocks noGrp="1"/>
          </p:cNvSpPr>
          <p:nvPr>
            <p:ph type="title"/>
          </p:nvPr>
        </p:nvSpPr>
        <p:spPr/>
        <p:txBody>
          <a:bodyPr/>
          <a:lstStyle/>
          <a:p>
            <a:r>
              <a:rPr lang="en-US" dirty="0" smtClean="0"/>
              <a:t>Responsive</a:t>
            </a:r>
            <a:endParaRPr lang="en-US" dirty="0"/>
          </a:p>
        </p:txBody>
      </p:sp>
      <p:sp>
        <p:nvSpPr>
          <p:cNvPr id="4" name="Text Placeholder 3"/>
          <p:cNvSpPr>
            <a:spLocks noGrp="1"/>
          </p:cNvSpPr>
          <p:nvPr>
            <p:ph type="body" idx="1"/>
          </p:nvPr>
        </p:nvSpPr>
        <p:spPr>
          <a:xfrm>
            <a:off x="457199" y="2733297"/>
            <a:ext cx="8179935" cy="2161384"/>
          </a:xfrm>
        </p:spPr>
        <p:txBody>
          <a:bodyPr>
            <a:normAutofit fontScale="92500"/>
          </a:bodyPr>
          <a:lstStyle/>
          <a:p>
            <a:r>
              <a:rPr lang="en-US" dirty="0" smtClean="0"/>
              <a:t>The </a:t>
            </a:r>
            <a:r>
              <a:rPr lang="en-US" b="1" dirty="0" smtClean="0">
                <a:solidFill>
                  <a:schemeClr val="accent1"/>
                </a:solidFill>
              </a:rPr>
              <a:t>system responds in a timely manner </a:t>
            </a:r>
            <a:r>
              <a:rPr lang="en-US" dirty="0" smtClean="0"/>
              <a:t>if at all possible. Responsiveness is the cornerstone of usability and utility, but more than that, responsiveness means that </a:t>
            </a:r>
            <a:r>
              <a:rPr lang="en-US" b="1" dirty="0" smtClean="0">
                <a:solidFill>
                  <a:srgbClr val="860908"/>
                </a:solidFill>
              </a:rPr>
              <a:t>problems may be detected quickly</a:t>
            </a:r>
            <a:r>
              <a:rPr lang="en-US" dirty="0" smtClean="0"/>
              <a:t> and dealt with effectively. Responsive systems focus on providing </a:t>
            </a:r>
            <a:r>
              <a:rPr lang="en-US" b="1" dirty="0" smtClean="0">
                <a:solidFill>
                  <a:srgbClr val="860908"/>
                </a:solidFill>
              </a:rPr>
              <a:t>rapid and consistent response times</a:t>
            </a:r>
            <a:r>
              <a:rPr lang="en-US" dirty="0" smtClean="0"/>
              <a:t>, establishing reliable upper bounds so they deliver a consistent quality of service. This consistent behavior in turn simplifies error handling, builds end user confidence, and encourages further interaction.</a:t>
            </a:r>
            <a:endParaRPr lang="en-US" dirty="0"/>
          </a:p>
        </p:txBody>
      </p:sp>
    </p:spTree>
    <p:extLst>
      <p:ext uri="{BB962C8B-B14F-4D97-AF65-F5344CB8AC3E}">
        <p14:creationId xmlns:p14="http://schemas.microsoft.com/office/powerpoint/2010/main" val="22426368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Async.Catch</a:t>
            </a:r>
            <a:endParaRPr lang="en-US" dirty="0"/>
          </a:p>
        </p:txBody>
      </p:sp>
      <p:pic>
        <p:nvPicPr>
          <p:cNvPr id="5" name="Screen Shot 2014-11-04 at 15.42.49.png" descr="/Users/rach/Desktop/Screen Shot 2014-11-04 at 15.42.49.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3051" t="540" b="589"/>
          <a:stretch/>
        </p:blipFill>
        <p:spPr>
          <a:xfrm>
            <a:off x="1401700" y="1174288"/>
            <a:ext cx="6359080" cy="1929188"/>
          </a:xfrm>
        </p:spPr>
      </p:pic>
      <p:pic>
        <p:nvPicPr>
          <p:cNvPr id="6" name="Screen Shot 2014-11-04 at 15.42.08.png" descr="/Users/rach/Desktop/Screen Shot 2014-11-04 at 15.42.08.png"/>
          <p:cNvPicPr>
            <a:picLocks noChangeAspect="1"/>
          </p:cNvPicPr>
          <p:nvPr/>
        </p:nvPicPr>
        <p:blipFill rotWithShape="1">
          <a:blip r:embed="rId5" r:link="rId6">
            <a:extLst>
              <a:ext uri="{28A0092B-C50C-407E-A947-70E740481C1C}">
                <a14:useLocalDpi xmlns:a14="http://schemas.microsoft.com/office/drawing/2010/main" val="0"/>
              </a:ext>
            </a:extLst>
          </a:blip>
          <a:srcRect l="1986"/>
          <a:stretch/>
        </p:blipFill>
        <p:spPr>
          <a:xfrm>
            <a:off x="706842" y="3501755"/>
            <a:ext cx="7716654" cy="1027635"/>
          </a:xfrm>
          <a:prstGeom prst="rect">
            <a:avLst/>
          </a:prstGeom>
        </p:spPr>
      </p:pic>
    </p:spTree>
    <p:extLst>
      <p:ext uri="{BB962C8B-B14F-4D97-AF65-F5344CB8AC3E}">
        <p14:creationId xmlns:p14="http://schemas.microsoft.com/office/powerpoint/2010/main" val="3356810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33" y="383398"/>
            <a:ext cx="7582149" cy="651272"/>
          </a:xfrm>
        </p:spPr>
        <p:txBody>
          <a:bodyPr/>
          <a:lstStyle/>
          <a:p>
            <a:r>
              <a:rPr lang="en-US" dirty="0" err="1" smtClean="0"/>
              <a:t>Async.StartWithContinuations</a:t>
            </a:r>
            <a:endParaRPr lang="en-US" dirty="0"/>
          </a:p>
        </p:txBody>
      </p:sp>
      <p:pic>
        <p:nvPicPr>
          <p:cNvPr id="4" name="Screen Shot 2014-11-04 at 15.47.17.png"/>
          <p:cNvPicPr>
            <a:picLocks noGrp="1" noChangeAspect="1"/>
          </p:cNvPicPr>
          <p:nvPr>
            <p:ph idx="1"/>
          </p:nvPr>
        </p:nvPicPr>
        <p:blipFill rotWithShape="1">
          <a:blip r:embed="rId2" r:link="rId3">
            <a:extLst>
              <a:ext uri="{28A0092B-C50C-407E-A947-70E740481C1C}">
                <a14:useLocalDpi xmlns:a14="http://schemas.microsoft.com/office/drawing/2010/main" val="0"/>
              </a:ext>
            </a:extLst>
          </a:blip>
          <a:srcRect l="15891"/>
          <a:stretch/>
        </p:blipFill>
        <p:spPr>
          <a:xfrm>
            <a:off x="1302361" y="1713490"/>
            <a:ext cx="6540828" cy="1413939"/>
          </a:xfrm>
        </p:spPr>
      </p:pic>
      <p:sp>
        <p:nvSpPr>
          <p:cNvPr id="5" name="TextBox 4"/>
          <p:cNvSpPr txBox="1"/>
          <p:nvPr/>
        </p:nvSpPr>
        <p:spPr>
          <a:xfrm>
            <a:off x="3138851" y="3858374"/>
            <a:ext cx="2852063" cy="369332"/>
          </a:xfrm>
          <a:prstGeom prst="rect">
            <a:avLst/>
          </a:prstGeom>
          <a:noFill/>
        </p:spPr>
        <p:txBody>
          <a:bodyPr wrap="none" rtlCol="0">
            <a:spAutoFit/>
          </a:bodyPr>
          <a:lstStyle/>
          <a:p>
            <a:r>
              <a:rPr lang="en-US" dirty="0" smtClean="0"/>
              <a:t>Getting replies from an agent</a:t>
            </a:r>
            <a:endParaRPr lang="en-US" dirty="0"/>
          </a:p>
        </p:txBody>
      </p:sp>
    </p:spTree>
    <p:extLst>
      <p:ext uri="{BB962C8B-B14F-4D97-AF65-F5344CB8AC3E}">
        <p14:creationId xmlns:p14="http://schemas.microsoft.com/office/powerpoint/2010/main" val="854723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33" y="383398"/>
            <a:ext cx="7582149" cy="651272"/>
          </a:xfrm>
        </p:spPr>
        <p:txBody>
          <a:bodyPr/>
          <a:lstStyle/>
          <a:p>
            <a:r>
              <a:rPr lang="en-US" dirty="0" err="1" smtClean="0"/>
              <a:t>Async.StartWithContinuations</a:t>
            </a:r>
            <a:endParaRPr lang="en-US" dirty="0"/>
          </a:p>
        </p:txBody>
      </p:sp>
      <p:pic>
        <p:nvPicPr>
          <p:cNvPr id="4" name="Screen Shot 2014-11-04 at 15.47.17.png"/>
          <p:cNvPicPr>
            <a:picLocks noGrp="1" noChangeAspect="1"/>
          </p:cNvPicPr>
          <p:nvPr>
            <p:ph idx="1"/>
          </p:nvPr>
        </p:nvPicPr>
        <p:blipFill rotWithShape="1">
          <a:blip r:embed="rId2" r:link="rId3">
            <a:extLst>
              <a:ext uri="{28A0092B-C50C-407E-A947-70E740481C1C}">
                <a14:useLocalDpi xmlns:a14="http://schemas.microsoft.com/office/drawing/2010/main" val="0"/>
              </a:ext>
            </a:extLst>
          </a:blip>
          <a:srcRect l="14606" r="1305"/>
          <a:stretch/>
        </p:blipFill>
        <p:spPr>
          <a:xfrm>
            <a:off x="1880914" y="1342028"/>
            <a:ext cx="5403137" cy="3253438"/>
          </a:xfrm>
        </p:spPr>
      </p:pic>
      <p:sp>
        <p:nvSpPr>
          <p:cNvPr id="3" name="TextBox 2"/>
          <p:cNvSpPr txBox="1"/>
          <p:nvPr/>
        </p:nvSpPr>
        <p:spPr>
          <a:xfrm>
            <a:off x="3630045" y="4702270"/>
            <a:ext cx="1892895" cy="369332"/>
          </a:xfrm>
          <a:prstGeom prst="rect">
            <a:avLst/>
          </a:prstGeom>
          <a:noFill/>
        </p:spPr>
        <p:txBody>
          <a:bodyPr wrap="square" rtlCol="0">
            <a:spAutoFit/>
          </a:bodyPr>
          <a:lstStyle/>
          <a:p>
            <a:r>
              <a:rPr lang="en-US" dirty="0" smtClean="0"/>
              <a:t>Scanning an agent</a:t>
            </a:r>
            <a:endParaRPr lang="en-US" dirty="0"/>
          </a:p>
        </p:txBody>
      </p:sp>
    </p:spTree>
    <p:extLst>
      <p:ext uri="{BB962C8B-B14F-4D97-AF65-F5344CB8AC3E}">
        <p14:creationId xmlns:p14="http://schemas.microsoft.com/office/powerpoint/2010/main" val="3312895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Supervisors</a:t>
            </a:r>
            <a:endParaRPr lang="en-US" dirty="0"/>
          </a:p>
        </p:txBody>
      </p:sp>
      <p:pic>
        <p:nvPicPr>
          <p:cNvPr id="4" name="Screen Shot 2014-11-04 at 15.50.25.png" descr="/Users/rach/Desktop/Screen Shot 2014-11-04 at 15.50.25.png"/>
          <p:cNvPicPr>
            <a:picLocks noGrp="1" noChangeAspect="1"/>
          </p:cNvPicPr>
          <p:nvPr>
            <p:ph idx="1"/>
          </p:nvPr>
        </p:nvPicPr>
        <p:blipFill rotWithShape="1">
          <a:blip r:embed="rId2" r:link="rId3">
            <a:extLst>
              <a:ext uri="{28A0092B-C50C-407E-A947-70E740481C1C}">
                <a14:useLocalDpi xmlns:a14="http://schemas.microsoft.com/office/drawing/2010/main" val="0"/>
              </a:ext>
            </a:extLst>
          </a:blip>
          <a:srcRect l="8629" t="2269" b="909"/>
          <a:stretch/>
        </p:blipFill>
        <p:spPr>
          <a:xfrm>
            <a:off x="1545465" y="1028700"/>
            <a:ext cx="6397505" cy="4014995"/>
          </a:xfrm>
        </p:spPr>
      </p:pic>
    </p:spTree>
    <p:extLst>
      <p:ext uri="{BB962C8B-B14F-4D97-AF65-F5344CB8AC3E}">
        <p14:creationId xmlns:p14="http://schemas.microsoft.com/office/powerpoint/2010/main" val="28885776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Supervisors</a:t>
            </a:r>
            <a:endParaRPr lang="en-US" dirty="0"/>
          </a:p>
        </p:txBody>
      </p:sp>
      <p:pic>
        <p:nvPicPr>
          <p:cNvPr id="4" name="Screen Shot 2014-11-04 at 15.53.19.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0858" t="6592" r="2237"/>
          <a:stretch/>
        </p:blipFill>
        <p:spPr>
          <a:xfrm>
            <a:off x="1210016" y="1156769"/>
            <a:ext cx="6748414" cy="3540382"/>
          </a:xfrm>
        </p:spPr>
      </p:pic>
    </p:spTree>
    <p:extLst>
      <p:ext uri="{BB962C8B-B14F-4D97-AF65-F5344CB8AC3E}">
        <p14:creationId xmlns:p14="http://schemas.microsoft.com/office/powerpoint/2010/main" val="5917602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smtClean="0"/>
              <a:t>Demo</a:t>
            </a:r>
            <a:endParaRPr lang="en-US" dirty="0"/>
          </a:p>
        </p:txBody>
      </p:sp>
      <p:sp>
        <p:nvSpPr>
          <p:cNvPr id="5" name="Title 4"/>
          <p:cNvSpPr>
            <a:spLocks noGrp="1"/>
          </p:cNvSpPr>
          <p:nvPr>
            <p:ph type="title"/>
          </p:nvPr>
        </p:nvSpPr>
        <p:spPr/>
        <p:txBody>
          <a:bodyPr/>
          <a:lstStyle/>
          <a:p>
            <a:r>
              <a:rPr lang="en-US" dirty="0" smtClean="0"/>
              <a:t>Demo</a:t>
            </a:r>
            <a:endParaRPr lang="en-US" dirty="0"/>
          </a:p>
        </p:txBody>
      </p:sp>
      <p:sp>
        <p:nvSpPr>
          <p:cNvPr id="6" name="Text Placeholder 5"/>
          <p:cNvSpPr>
            <a:spLocks noGrp="1"/>
          </p:cNvSpPr>
          <p:nvPr>
            <p:ph type="body" idx="1"/>
          </p:nvPr>
        </p:nvSpPr>
        <p:spPr/>
        <p:txBody>
          <a:bodyPr>
            <a:normAutofit/>
          </a:bodyPr>
          <a:lstStyle/>
          <a:p>
            <a:r>
              <a:rPr lang="en-US" dirty="0" smtClean="0"/>
              <a:t>Error handling with supervisors and </a:t>
            </a:r>
            <a:r>
              <a:rPr lang="en-US" dirty="0" err="1" smtClean="0"/>
              <a:t>Async.StartWithContinuations</a:t>
            </a:r>
            <a:endParaRPr lang="en-US" dirty="0"/>
          </a:p>
        </p:txBody>
      </p:sp>
    </p:spTree>
    <p:extLst>
      <p:ext uri="{BB962C8B-B14F-4D97-AF65-F5344CB8AC3E}">
        <p14:creationId xmlns:p14="http://schemas.microsoft.com/office/powerpoint/2010/main" val="570797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Elastic</a:t>
            </a:r>
            <a:endParaRPr lang="en-US" dirty="0"/>
          </a:p>
        </p:txBody>
      </p:sp>
      <p:sp>
        <p:nvSpPr>
          <p:cNvPr id="3" name="Title 2"/>
          <p:cNvSpPr>
            <a:spLocks noGrp="1"/>
          </p:cNvSpPr>
          <p:nvPr>
            <p:ph type="title"/>
          </p:nvPr>
        </p:nvSpPr>
        <p:spPr/>
        <p:txBody>
          <a:bodyPr/>
          <a:lstStyle/>
          <a:p>
            <a:r>
              <a:rPr lang="en-US" dirty="0" smtClean="0"/>
              <a:t>Elastic</a:t>
            </a:r>
            <a:endParaRPr lang="en-US" dirty="0"/>
          </a:p>
        </p:txBody>
      </p:sp>
      <p:sp>
        <p:nvSpPr>
          <p:cNvPr id="4" name="Text Placeholder 3"/>
          <p:cNvSpPr>
            <a:spLocks noGrp="1"/>
          </p:cNvSpPr>
          <p:nvPr>
            <p:ph type="body" idx="1"/>
          </p:nvPr>
        </p:nvSpPr>
        <p:spPr>
          <a:xfrm>
            <a:off x="457199" y="2733297"/>
            <a:ext cx="8179935" cy="2161384"/>
          </a:xfrm>
        </p:spPr>
        <p:txBody>
          <a:bodyPr>
            <a:normAutofit fontScale="92500" lnSpcReduction="20000"/>
          </a:bodyPr>
          <a:lstStyle/>
          <a:p>
            <a:r>
              <a:rPr lang="en-US" dirty="0"/>
              <a:t>The system stays responsive under varying workload. Reactive Systems can react to changes in the input rate by </a:t>
            </a:r>
            <a:r>
              <a:rPr lang="en-US" b="1" dirty="0">
                <a:solidFill>
                  <a:srgbClr val="860908"/>
                </a:solidFill>
              </a:rPr>
              <a:t>increasing or decreasing the resources allocated </a:t>
            </a:r>
            <a:r>
              <a:rPr lang="en-US" dirty="0"/>
              <a:t>to service these inputs. This implies designs that have no contention points or central bottlenecks, resulting in the ability to shard or replicate components and distribute inputs among them. Reactive Systems support predictive, as well as Reactive, </a:t>
            </a:r>
            <a:r>
              <a:rPr lang="en-US" b="1" dirty="0">
                <a:solidFill>
                  <a:srgbClr val="860908"/>
                </a:solidFill>
              </a:rPr>
              <a:t>scaling algorithms </a:t>
            </a:r>
            <a:r>
              <a:rPr lang="en-US" dirty="0"/>
              <a:t>by providing relevant live performance measures. They achieve elasticity in a cost-effective way on commodity hardware and software platforms.</a:t>
            </a:r>
          </a:p>
        </p:txBody>
      </p:sp>
    </p:spTree>
    <p:extLst>
      <p:ext uri="{BB962C8B-B14F-4D97-AF65-F5344CB8AC3E}">
        <p14:creationId xmlns:p14="http://schemas.microsoft.com/office/powerpoint/2010/main" val="8878520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agents on demand</a:t>
            </a:r>
            <a:endParaRPr lang="en-US" dirty="0"/>
          </a:p>
        </p:txBody>
      </p:sp>
      <p:pic>
        <p:nvPicPr>
          <p:cNvPr id="4" name="Screen Shot 2014-11-04 at 16.01.19.png" descr="/Users/rach/Desktop/Screen Shot 2014-11-04 at 16.01.19.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8957" t="834" r="1276" b="552"/>
          <a:stretch/>
        </p:blipFill>
        <p:spPr>
          <a:xfrm>
            <a:off x="1293877" y="1114372"/>
            <a:ext cx="6565231" cy="3834408"/>
          </a:xfrm>
        </p:spPr>
      </p:pic>
    </p:spTree>
    <p:extLst>
      <p:ext uri="{BB962C8B-B14F-4D97-AF65-F5344CB8AC3E}">
        <p14:creationId xmlns:p14="http://schemas.microsoft.com/office/powerpoint/2010/main" val="161602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smtClean="0"/>
              <a:t>Demo</a:t>
            </a:r>
            <a:endParaRPr lang="en-US" dirty="0"/>
          </a:p>
        </p:txBody>
      </p:sp>
      <p:sp>
        <p:nvSpPr>
          <p:cNvPr id="5" name="Title 4"/>
          <p:cNvSpPr>
            <a:spLocks noGrp="1"/>
          </p:cNvSpPr>
          <p:nvPr>
            <p:ph type="title"/>
          </p:nvPr>
        </p:nvSpPr>
        <p:spPr/>
        <p:txBody>
          <a:bodyPr/>
          <a:lstStyle/>
          <a:p>
            <a:r>
              <a:rPr lang="en-US" dirty="0" smtClean="0"/>
              <a:t>Demo</a:t>
            </a:r>
            <a:endParaRPr lang="en-US" dirty="0"/>
          </a:p>
        </p:txBody>
      </p:sp>
      <p:sp>
        <p:nvSpPr>
          <p:cNvPr id="6" name="Text Placeholder 5"/>
          <p:cNvSpPr>
            <a:spLocks noGrp="1"/>
          </p:cNvSpPr>
          <p:nvPr>
            <p:ph type="body" idx="1"/>
          </p:nvPr>
        </p:nvSpPr>
        <p:spPr/>
        <p:txBody>
          <a:bodyPr/>
          <a:lstStyle/>
          <a:p>
            <a:r>
              <a:rPr lang="en-US" dirty="0" smtClean="0"/>
              <a:t>Scaling agents on demand</a:t>
            </a:r>
            <a:endParaRPr lang="en-US" dirty="0"/>
          </a:p>
        </p:txBody>
      </p:sp>
    </p:spTree>
    <p:extLst>
      <p:ext uri="{BB962C8B-B14F-4D97-AF65-F5344CB8AC3E}">
        <p14:creationId xmlns:p14="http://schemas.microsoft.com/office/powerpoint/2010/main" val="1130905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resources</a:t>
            </a:r>
            <a:endParaRPr lang="en-US" dirty="0"/>
          </a:p>
        </p:txBody>
      </p:sp>
      <p:sp>
        <p:nvSpPr>
          <p:cNvPr id="3" name="Content Placeholder 2"/>
          <p:cNvSpPr>
            <a:spLocks noGrp="1"/>
          </p:cNvSpPr>
          <p:nvPr>
            <p:ph idx="1"/>
          </p:nvPr>
        </p:nvSpPr>
        <p:spPr/>
        <p:txBody>
          <a:bodyPr/>
          <a:lstStyle/>
          <a:p>
            <a:r>
              <a:rPr lang="en-US" dirty="0">
                <a:hlinkClick r:id="rId2"/>
              </a:rPr>
              <a:t>https://github.com/DCFsharp/</a:t>
            </a:r>
            <a:r>
              <a:rPr lang="en-US" dirty="0" smtClean="0">
                <a:hlinkClick r:id="rId2"/>
              </a:rPr>
              <a:t>ConcurrencyInFsharp</a:t>
            </a:r>
            <a:endParaRPr lang="en-US" dirty="0" smtClean="0"/>
          </a:p>
          <a:p>
            <a:r>
              <a:rPr lang="en-US" dirty="0">
                <a:hlinkClick r:id="rId3"/>
              </a:rPr>
              <a:t>http://fsprojects.github.io/FSharp.Control.Reactive</a:t>
            </a:r>
            <a:r>
              <a:rPr lang="en-US" dirty="0" smtClean="0">
                <a:hlinkClick r:id="rId3"/>
              </a:rPr>
              <a:t>/</a:t>
            </a:r>
            <a:endParaRPr lang="en-US" dirty="0" smtClean="0"/>
          </a:p>
          <a:p>
            <a:r>
              <a:rPr lang="en-US" dirty="0">
                <a:hlinkClick r:id="rId4"/>
              </a:rPr>
              <a:t>https://github.com/fsprojects/</a:t>
            </a:r>
            <a:r>
              <a:rPr lang="en-US" dirty="0" smtClean="0">
                <a:hlinkClick r:id="rId4"/>
              </a:rPr>
              <a:t>Cricket</a:t>
            </a:r>
            <a:r>
              <a:rPr lang="en-US" dirty="0" smtClean="0"/>
              <a:t>   </a:t>
            </a:r>
          </a:p>
          <a:p>
            <a:r>
              <a:rPr lang="en-US" dirty="0">
                <a:hlinkClick r:id="rId5"/>
              </a:rPr>
              <a:t>http://tomasp.net/blog/csharp-async-gotchas.aspx</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9189541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74283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456"/>
            <a:ext cx="6477000" cy="1435608"/>
          </a:xfrm>
        </p:spPr>
        <p:txBody>
          <a:bodyPr>
            <a:normAutofit fontScale="90000"/>
          </a:bodyPr>
          <a:lstStyle/>
          <a:p>
            <a:pPr algn="r"/>
            <a:r>
              <a:rPr lang="en-US" dirty="0"/>
              <a:t>Building Reactive Services using Functional Programming</a:t>
            </a:r>
          </a:p>
        </p:txBody>
      </p:sp>
      <p:sp>
        <p:nvSpPr>
          <p:cNvPr id="3" name="Subtitle 2"/>
          <p:cNvSpPr>
            <a:spLocks noGrp="1"/>
          </p:cNvSpPr>
          <p:nvPr>
            <p:ph type="subTitle" idx="1"/>
          </p:nvPr>
        </p:nvSpPr>
        <p:spPr>
          <a:xfrm>
            <a:off x="2209800" y="3896458"/>
            <a:ext cx="6477000" cy="880566"/>
          </a:xfrm>
        </p:spPr>
        <p:txBody>
          <a:bodyPr>
            <a:normAutofit/>
          </a:bodyPr>
          <a:lstStyle/>
          <a:p>
            <a:pPr algn="r"/>
            <a:r>
              <a:rPr lang="en-US" b="1" dirty="0" smtClean="0">
                <a:solidFill>
                  <a:schemeClr val="accent1"/>
                </a:solidFill>
              </a:rPr>
              <a:t>Rachel Reese</a:t>
            </a:r>
          </a:p>
          <a:p>
            <a:pPr algn="r"/>
            <a:r>
              <a:rPr lang="en-US" dirty="0" smtClean="0"/>
              <a:t>@</a:t>
            </a:r>
            <a:r>
              <a:rPr lang="en-US" dirty="0" err="1" smtClean="0"/>
              <a:t>rachelreese</a:t>
            </a:r>
            <a:r>
              <a:rPr lang="en-US" dirty="0" smtClean="0"/>
              <a:t> | </a:t>
            </a:r>
            <a:r>
              <a:rPr lang="en-US" dirty="0" err="1" smtClean="0"/>
              <a:t>github</a:t>
            </a:r>
            <a:r>
              <a:rPr lang="en-US" dirty="0" smtClean="0"/>
              <a:t>: </a:t>
            </a:r>
            <a:r>
              <a:rPr lang="en-US" dirty="0" err="1" smtClean="0"/>
              <a:t>rachelreese</a:t>
            </a:r>
            <a:r>
              <a:rPr lang="en-US" dirty="0" smtClean="0"/>
              <a:t> | </a:t>
            </a:r>
            <a:r>
              <a:rPr lang="en-US" dirty="0" err="1" smtClean="0"/>
              <a:t>rachelree.se</a:t>
            </a:r>
            <a:endParaRPr lang="en-US" dirty="0"/>
          </a:p>
        </p:txBody>
      </p:sp>
    </p:spTree>
    <p:extLst>
      <p:ext uri="{BB962C8B-B14F-4D97-AF65-F5344CB8AC3E}">
        <p14:creationId xmlns:p14="http://schemas.microsoft.com/office/powerpoint/2010/main" val="28640308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in F#</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919881136"/>
              </p:ext>
            </p:extLst>
          </p:nvPr>
        </p:nvGraphicFramePr>
        <p:xfrm>
          <a:off x="914400" y="1301750"/>
          <a:ext cx="7313613" cy="3041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1090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class! </a:t>
            </a:r>
            <a:r>
              <a:rPr lang="en-US" dirty="0" err="1" smtClean="0"/>
              <a:t>Composable</a:t>
            </a:r>
            <a:r>
              <a:rPr lang="en-US" dirty="0" smtClean="0"/>
              <a:t>!</a:t>
            </a:r>
            <a:endParaRPr lang="en-US" dirty="0"/>
          </a:p>
        </p:txBody>
      </p:sp>
      <p:pic>
        <p:nvPicPr>
          <p:cNvPr id="4" name="Screen Shot 2014-11-04 at 14.25.33.png"/>
          <p:cNvPicPr>
            <a:picLocks noGrp="1" noChangeAspect="1"/>
          </p:cNvPicPr>
          <p:nvPr>
            <p:ph idx="1"/>
          </p:nvPr>
        </p:nvPicPr>
        <p:blipFill rotWithShape="1">
          <a:blip r:embed="rId3" r:link="rId4">
            <a:extLst>
              <a:ext uri="{28A0092B-C50C-407E-A947-70E740481C1C}">
                <a14:useLocalDpi xmlns:a14="http://schemas.microsoft.com/office/drawing/2010/main" val="0"/>
              </a:ext>
            </a:extLst>
          </a:blip>
          <a:srcRect l="10922"/>
          <a:stretch/>
        </p:blipFill>
        <p:spPr>
          <a:xfrm>
            <a:off x="1305858" y="1526000"/>
            <a:ext cx="6514823" cy="2593149"/>
          </a:xfrm>
        </p:spPr>
      </p:pic>
      <p:pic>
        <p:nvPicPr>
          <p:cNvPr id="6" name="Picture 5"/>
          <p:cNvPicPr>
            <a:picLocks noChangeAspect="1"/>
          </p:cNvPicPr>
          <p:nvPr/>
        </p:nvPicPr>
        <p:blipFill>
          <a:blip r:embed="rId5"/>
          <a:stretch>
            <a:fillRect/>
          </a:stretch>
        </p:blipFill>
        <p:spPr>
          <a:xfrm>
            <a:off x="7149642" y="626243"/>
            <a:ext cx="1625600" cy="1625600"/>
          </a:xfrm>
          <a:prstGeom prst="rect">
            <a:avLst/>
          </a:prstGeom>
        </p:spPr>
      </p:pic>
    </p:spTree>
    <p:extLst>
      <p:ext uri="{BB962C8B-B14F-4D97-AF65-F5344CB8AC3E}">
        <p14:creationId xmlns:p14="http://schemas.microsoft.com/office/powerpoint/2010/main" val="2267034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Screenshot 2014-11-01 19.02.22.png" descr="/Users/rach/Dropbox/Screenshots/Screenshot 2014-11-01 19.02.22.png"/>
          <p:cNvPicPr>
            <a:picLocks noGrp="1" noChangeAspect="1"/>
          </p:cNvPicPr>
          <p:nvPr>
            <p:ph sz="half" idx="15"/>
          </p:nvPr>
        </p:nvPicPr>
        <p:blipFill>
          <a:blip r:embed="rId3" r:link="rId4">
            <a:extLst>
              <a:ext uri="{28A0092B-C50C-407E-A947-70E740481C1C}">
                <a14:useLocalDpi xmlns:a14="http://schemas.microsoft.com/office/drawing/2010/main" val="0"/>
              </a:ext>
            </a:extLst>
          </a:blip>
          <a:srcRect t="3040" b="3040"/>
          <a:stretch>
            <a:fillRect/>
          </a:stretch>
        </p:blipFill>
        <p:spPr>
          <a:xfrm>
            <a:off x="4661854" y="3226592"/>
            <a:ext cx="3566160" cy="1440180"/>
          </a:xfrm>
        </p:spPr>
      </p:pic>
      <p:sp>
        <p:nvSpPr>
          <p:cNvPr id="2" name="Title 1"/>
          <p:cNvSpPr>
            <a:spLocks noGrp="1"/>
          </p:cNvSpPr>
          <p:nvPr>
            <p:ph type="title"/>
          </p:nvPr>
        </p:nvSpPr>
        <p:spPr/>
        <p:txBody>
          <a:bodyPr/>
          <a:lstStyle/>
          <a:p>
            <a:r>
              <a:rPr lang="en-US" dirty="0" smtClean="0"/>
              <a:t>Event </a:t>
            </a:r>
            <a:r>
              <a:rPr lang="en-US" dirty="0" err="1" smtClean="0"/>
              <a:t>combinators</a:t>
            </a:r>
            <a:endParaRPr lang="en-US" dirty="0"/>
          </a:p>
        </p:txBody>
      </p:sp>
      <p:sp>
        <p:nvSpPr>
          <p:cNvPr id="24" name="Frame 23"/>
          <p:cNvSpPr>
            <a:spLocks/>
          </p:cNvSpPr>
          <p:nvPr/>
        </p:nvSpPr>
        <p:spPr>
          <a:xfrm>
            <a:off x="4792005" y="4327927"/>
            <a:ext cx="3015199" cy="263955"/>
          </a:xfrm>
          <a:prstGeom prst="frame">
            <a:avLst/>
          </a:prstGeom>
          <a:ln w="0" cmpd="sng"/>
          <a:effectLst>
            <a:outerShdw blurRad="76200" dist="25400" dir="5400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32" name="Content Placeholder 31"/>
          <p:cNvGraphicFramePr>
            <a:graphicFrameLocks noGrp="1"/>
          </p:cNvGraphicFramePr>
          <p:nvPr>
            <p:ph sz="half" idx="1"/>
            <p:extLst>
              <p:ext uri="{D42A27DB-BD31-4B8C-83A1-F6EECF244321}">
                <p14:modId xmlns:p14="http://schemas.microsoft.com/office/powerpoint/2010/main" val="653729030"/>
              </p:ext>
            </p:extLst>
          </p:nvPr>
        </p:nvGraphicFramePr>
        <p:xfrm>
          <a:off x="914400" y="1301354"/>
          <a:ext cx="7296912" cy="15210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1" name="Screenshot 2014-11-01 15.58.47.png" descr="/Users/rach/Dropbox/Screenshots/Screenshot 2014-11-01 15.58.47.png"/>
          <p:cNvPicPr>
            <a:picLocks noGrp="1" noChangeAspect="1"/>
          </p:cNvPicPr>
          <p:nvPr>
            <p:ph sz="half" idx="13"/>
          </p:nvPr>
        </p:nvPicPr>
        <p:blipFill rotWithShape="1">
          <a:blip r:embed="rId10" r:link="rId11">
            <a:extLst>
              <a:ext uri="{28A0092B-C50C-407E-A947-70E740481C1C}">
                <a14:useLocalDpi xmlns:a14="http://schemas.microsoft.com/office/drawing/2010/main" val="0"/>
              </a:ext>
            </a:extLst>
          </a:blip>
          <a:srcRect b="6453"/>
          <a:stretch/>
        </p:blipFill>
        <p:spPr>
          <a:xfrm>
            <a:off x="914400" y="2977672"/>
            <a:ext cx="3565525" cy="1689100"/>
          </a:xfrm>
        </p:spPr>
      </p:pic>
    </p:spTree>
    <p:extLst>
      <p:ext uri="{BB962C8B-B14F-4D97-AF65-F5344CB8AC3E}">
        <p14:creationId xmlns:p14="http://schemas.microsoft.com/office/powerpoint/2010/main" val="2888857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smtClean="0"/>
              <a:t>Demo</a:t>
            </a:r>
            <a:endParaRPr lang="en-US" dirty="0"/>
          </a:p>
        </p:txBody>
      </p:sp>
      <p:sp>
        <p:nvSpPr>
          <p:cNvPr id="5" name="Title 4"/>
          <p:cNvSpPr>
            <a:spLocks noGrp="1"/>
          </p:cNvSpPr>
          <p:nvPr>
            <p:ph type="title"/>
          </p:nvPr>
        </p:nvSpPr>
        <p:spPr/>
        <p:txBody>
          <a:bodyPr/>
          <a:lstStyle/>
          <a:p>
            <a:r>
              <a:rPr lang="en-US" dirty="0" smtClean="0"/>
              <a:t>Demo</a:t>
            </a:r>
            <a:endParaRPr lang="en-US" dirty="0"/>
          </a:p>
        </p:txBody>
      </p:sp>
      <p:sp>
        <p:nvSpPr>
          <p:cNvPr id="6" name="Text Placeholder 5"/>
          <p:cNvSpPr>
            <a:spLocks noGrp="1"/>
          </p:cNvSpPr>
          <p:nvPr>
            <p:ph type="body" idx="1"/>
          </p:nvPr>
        </p:nvSpPr>
        <p:spPr/>
        <p:txBody>
          <a:bodyPr/>
          <a:lstStyle/>
          <a:p>
            <a:r>
              <a:rPr lang="en-US" dirty="0" smtClean="0"/>
              <a:t>Composing and transforming events</a:t>
            </a:r>
          </a:p>
        </p:txBody>
      </p:sp>
    </p:spTree>
    <p:extLst>
      <p:ext uri="{BB962C8B-B14F-4D97-AF65-F5344CB8AC3E}">
        <p14:creationId xmlns:p14="http://schemas.microsoft.com/office/powerpoint/2010/main" val="3776000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Async</a:t>
            </a:r>
            <a:r>
              <a:rPr lang="en-US" dirty="0" smtClean="0"/>
              <a:t> workflows</a:t>
            </a:r>
            <a:endParaRPr lang="en-US" dirty="0"/>
          </a:p>
        </p:txBody>
      </p:sp>
      <p:sp>
        <p:nvSpPr>
          <p:cNvPr id="3" name="Text Placeholder 2"/>
          <p:cNvSpPr>
            <a:spLocks noGrp="1"/>
          </p:cNvSpPr>
          <p:nvPr>
            <p:ph type="body" idx="1"/>
          </p:nvPr>
        </p:nvSpPr>
        <p:spPr/>
        <p:txBody>
          <a:bodyPr/>
          <a:lstStyle/>
          <a:p>
            <a:r>
              <a:rPr lang="en-US" dirty="0" smtClean="0"/>
              <a:t>An </a:t>
            </a:r>
            <a:r>
              <a:rPr lang="en-US" dirty="0"/>
              <a:t>application of F#’s computation expression syntax. </a:t>
            </a:r>
          </a:p>
        </p:txBody>
      </p:sp>
    </p:spTree>
    <p:extLst>
      <p:ext uri="{BB962C8B-B14F-4D97-AF65-F5344CB8AC3E}">
        <p14:creationId xmlns:p14="http://schemas.microsoft.com/office/powerpoint/2010/main" val="257978794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4836</TotalTime>
  <Words>1326</Words>
  <Application>Microsoft Macintosh PowerPoint</Application>
  <PresentationFormat>On-screen Show (16:9)</PresentationFormat>
  <Paragraphs>205</Paragraphs>
  <Slides>40</Slides>
  <Notes>29</Notes>
  <HiddenSlides>5</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Inkwell</vt:lpstr>
      <vt:lpstr>Building Reactive Services using Functional Programming</vt:lpstr>
      <vt:lpstr>Reactive manifesto</vt:lpstr>
      <vt:lpstr>Responsive</vt:lpstr>
      <vt:lpstr>Events</vt:lpstr>
      <vt:lpstr>Events in F#</vt:lpstr>
      <vt:lpstr>First class! Composable!</vt:lpstr>
      <vt:lpstr>Event combinators</vt:lpstr>
      <vt:lpstr>Demo</vt:lpstr>
      <vt:lpstr>Async workflows</vt:lpstr>
      <vt:lpstr>Computation expressions</vt:lpstr>
      <vt:lpstr>Async vs. concurrent vs. parallel</vt:lpstr>
      <vt:lpstr>Async workflows</vt:lpstr>
      <vt:lpstr>Consider classic synchronous code</vt:lpstr>
      <vt:lpstr>Async workflow</vt:lpstr>
      <vt:lpstr>Async workflow</vt:lpstr>
      <vt:lpstr>Demo</vt:lpstr>
      <vt:lpstr>Message-driven</vt:lpstr>
      <vt:lpstr>The actor model</vt:lpstr>
      <vt:lpstr>F# Agents</vt:lpstr>
      <vt:lpstr>Agents: basic syntax</vt:lpstr>
      <vt:lpstr>Getting replies from an agent</vt:lpstr>
      <vt:lpstr>Scanning an agent’s queue</vt:lpstr>
      <vt:lpstr>One major difference from Erlang</vt:lpstr>
      <vt:lpstr>Cricket</vt:lpstr>
      <vt:lpstr>Cricket remoting</vt:lpstr>
      <vt:lpstr>Cricket</vt:lpstr>
      <vt:lpstr>Demo</vt:lpstr>
      <vt:lpstr>Resilient</vt:lpstr>
      <vt:lpstr>Error handling</vt:lpstr>
      <vt:lpstr>Async.Catch</vt:lpstr>
      <vt:lpstr>Async.StartWithContinuations</vt:lpstr>
      <vt:lpstr>Async.StartWithContinuations</vt:lpstr>
      <vt:lpstr>Supervisors</vt:lpstr>
      <vt:lpstr>Supervisors</vt:lpstr>
      <vt:lpstr>Demo</vt:lpstr>
      <vt:lpstr>Elastic</vt:lpstr>
      <vt:lpstr>Scaling agents on demand</vt:lpstr>
      <vt:lpstr>Demo</vt:lpstr>
      <vt:lpstr>More resources</vt:lpstr>
      <vt:lpstr>Building Reactive Services using Functional Programming</vt:lpstr>
    </vt:vector>
  </TitlesOfParts>
  <Company>Mulberry Labs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Reese</dc:creator>
  <cp:lastModifiedBy>Rachel Reese</cp:lastModifiedBy>
  <cp:revision>784</cp:revision>
  <dcterms:created xsi:type="dcterms:W3CDTF">2014-11-01T16:22:27Z</dcterms:created>
  <dcterms:modified xsi:type="dcterms:W3CDTF">2014-11-05T00:59:27Z</dcterms:modified>
</cp:coreProperties>
</file>