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4"/>
    <p:sldMasterId id="2147483830" r:id="rId5"/>
  </p:sldMasterIdLst>
  <p:notesMasterIdLst>
    <p:notesMasterId r:id="rId91"/>
  </p:notesMasterIdLst>
  <p:sldIdLst>
    <p:sldId id="373" r:id="rId6"/>
    <p:sldId id="289" r:id="rId7"/>
    <p:sldId id="291" r:id="rId8"/>
    <p:sldId id="293" r:id="rId9"/>
    <p:sldId id="290" r:id="rId10"/>
    <p:sldId id="389" r:id="rId11"/>
    <p:sldId id="294" r:id="rId12"/>
    <p:sldId id="295" r:id="rId13"/>
    <p:sldId id="348" r:id="rId14"/>
    <p:sldId id="325" r:id="rId15"/>
    <p:sldId id="323" r:id="rId16"/>
    <p:sldId id="377" r:id="rId17"/>
    <p:sldId id="376" r:id="rId18"/>
    <p:sldId id="322" r:id="rId19"/>
    <p:sldId id="378" r:id="rId20"/>
    <p:sldId id="379" r:id="rId21"/>
    <p:sldId id="326" r:id="rId22"/>
    <p:sldId id="357" r:id="rId23"/>
    <p:sldId id="381" r:id="rId24"/>
    <p:sldId id="382" r:id="rId25"/>
    <p:sldId id="292" r:id="rId26"/>
    <p:sldId id="380" r:id="rId27"/>
    <p:sldId id="327" r:id="rId28"/>
    <p:sldId id="358" r:id="rId29"/>
    <p:sldId id="362" r:id="rId30"/>
    <p:sldId id="363" r:id="rId31"/>
    <p:sldId id="350" r:id="rId32"/>
    <p:sldId id="349" r:id="rId33"/>
    <p:sldId id="397" r:id="rId34"/>
    <p:sldId id="298" r:id="rId35"/>
    <p:sldId id="299" r:id="rId36"/>
    <p:sldId id="301" r:id="rId37"/>
    <p:sldId id="367" r:id="rId38"/>
    <p:sldId id="383" r:id="rId39"/>
    <p:sldId id="351" r:id="rId40"/>
    <p:sldId id="343" r:id="rId41"/>
    <p:sldId id="361" r:id="rId42"/>
    <p:sldId id="302" r:id="rId43"/>
    <p:sldId id="303" r:id="rId44"/>
    <p:sldId id="384" r:id="rId45"/>
    <p:sldId id="340" r:id="rId46"/>
    <p:sldId id="352" r:id="rId47"/>
    <p:sldId id="353" r:id="rId48"/>
    <p:sldId id="341" r:id="rId49"/>
    <p:sldId id="345" r:id="rId50"/>
    <p:sldId id="346" r:id="rId51"/>
    <p:sldId id="334" r:id="rId52"/>
    <p:sldId id="335" r:id="rId53"/>
    <p:sldId id="337" r:id="rId54"/>
    <p:sldId id="364" r:id="rId55"/>
    <p:sldId id="385" r:id="rId56"/>
    <p:sldId id="365" r:id="rId57"/>
    <p:sldId id="375" r:id="rId58"/>
    <p:sldId id="368" r:id="rId59"/>
    <p:sldId id="369" r:id="rId60"/>
    <p:sldId id="396" r:id="rId61"/>
    <p:sldId id="366" r:id="rId62"/>
    <p:sldId id="391" r:id="rId63"/>
    <p:sldId id="347" r:id="rId64"/>
    <p:sldId id="354" r:id="rId65"/>
    <p:sldId id="305" r:id="rId66"/>
    <p:sldId id="339" r:id="rId67"/>
    <p:sldId id="306" r:id="rId68"/>
    <p:sldId id="371" r:id="rId69"/>
    <p:sldId id="372" r:id="rId70"/>
    <p:sldId id="392" r:id="rId71"/>
    <p:sldId id="393" r:id="rId72"/>
    <p:sldId id="309" r:id="rId73"/>
    <p:sldId id="394" r:id="rId74"/>
    <p:sldId id="390" r:id="rId75"/>
    <p:sldId id="308" r:id="rId76"/>
    <p:sldId id="395" r:id="rId77"/>
    <p:sldId id="387" r:id="rId78"/>
    <p:sldId id="388" r:id="rId79"/>
    <p:sldId id="398" r:id="rId80"/>
    <p:sldId id="310" r:id="rId81"/>
    <p:sldId id="311" r:id="rId82"/>
    <p:sldId id="312" r:id="rId83"/>
    <p:sldId id="317" r:id="rId84"/>
    <p:sldId id="318" r:id="rId85"/>
    <p:sldId id="319" r:id="rId86"/>
    <p:sldId id="328" r:id="rId87"/>
    <p:sldId id="320" r:id="rId88"/>
    <p:sldId id="338" r:id="rId89"/>
    <p:sldId id="386" r:id="rId9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3" pos="2883">
          <p15:clr>
            <a:srgbClr val="A4A3A4"/>
          </p15:clr>
        </p15:guide>
        <p15:guide id="14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alano, Alec" initials="" lastIdx="23" clrIdx="0"/>
  <p:cmAuthor id="1" name="Alec Catalano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7CBC"/>
    <a:srgbClr val="FEFEFE"/>
    <a:srgbClr val="000000"/>
    <a:srgbClr val="B22491"/>
    <a:srgbClr val="8BC942"/>
    <a:srgbClr val="F2A52C"/>
    <a:srgbClr val="191E26"/>
    <a:srgbClr val="242B25"/>
    <a:srgbClr val="87898B"/>
    <a:srgbClr val="AEB0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741" autoAdjust="0"/>
  </p:normalViewPr>
  <p:slideViewPr>
    <p:cSldViewPr snapToGrid="0" showGuides="1">
      <p:cViewPr varScale="1">
        <p:scale>
          <a:sx n="136" d="100"/>
          <a:sy n="136" d="100"/>
        </p:scale>
        <p:origin x="-104" y="-104"/>
      </p:cViewPr>
      <p:guideLst>
        <p:guide orient="horz" pos="1620"/>
        <p:guide pos="28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92" Type="http://schemas.openxmlformats.org/officeDocument/2006/relationships/printerSettings" Target="printerSettings/printerSettings1.bin"/><Relationship Id="rId93" Type="http://schemas.openxmlformats.org/officeDocument/2006/relationships/commentAuthors" Target="commentAuthors.xml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0B25AC41-3BEC-9247-8322-91B80C013F2D}" type="datetimeFigureOut">
              <a:rPr lang="en-US" smtClean="0"/>
              <a:pPr/>
              <a:t>10/22/14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69C3F2ED-74C5-7D4F-8560-0CC253E9A4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36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12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22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12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 b="0" i="0" u="none" strike="noStrike" cap="none" baseline="0"/>
              <a:t>Startup dependencies hurt us on scale up event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800" b="0" i="0" u="none" strike="noStrike" cap="none" baseline="0"/>
              <a:t>Degrading without knowing is bad</a:t>
            </a:r>
          </a:p>
          <a:p>
            <a:pPr lvl="0" rtl="0">
              <a:spcBef>
                <a:spcPts val="0"/>
              </a:spcBef>
              <a:buNone/>
            </a:pPr>
            <a:endParaRPr sz="1800" b="0" i="0" u="none" strike="noStrike" cap="none" baseline="0"/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22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1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556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196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22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12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373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759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196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122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1963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12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12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1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12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22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12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26" y="4304243"/>
            <a:ext cx="678748" cy="25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71450"/>
            <a:ext cx="84582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216" userDrawn="1">
          <p15:clr>
            <a:srgbClr val="FBAE40"/>
          </p15:clr>
        </p15:guide>
        <p15:guide id="2" pos="5544" userDrawn="1">
          <p15:clr>
            <a:srgbClr val="FBAE40"/>
          </p15:clr>
        </p15:guide>
        <p15:guide id="3" orient="horz" pos="108" userDrawn="1">
          <p15:clr>
            <a:srgbClr val="FBAE40"/>
          </p15:clr>
        </p15:guide>
        <p15:guide id="4" orient="horz" pos="3060" userDrawn="1">
          <p15:clr>
            <a:srgbClr val="FBAE40"/>
          </p15:clr>
        </p15:guide>
        <p15:guide id="5" orient="horz" pos="68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36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216" userDrawn="1">
          <p15:clr>
            <a:srgbClr val="FBAE40"/>
          </p15:clr>
        </p15:guide>
        <p15:guide id="2" pos="5544" userDrawn="1">
          <p15:clr>
            <a:srgbClr val="FBAE40"/>
          </p15:clr>
        </p15:guide>
        <p15:guide id="3" orient="horz" pos="108" userDrawn="1">
          <p15:clr>
            <a:srgbClr val="FBAE40"/>
          </p15:clr>
        </p15:guide>
        <p15:guide id="4" orient="horz" pos="30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1" y="171451"/>
            <a:ext cx="3238500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71450"/>
            <a:ext cx="5143500" cy="4686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1" y="1123951"/>
            <a:ext cx="3238500" cy="373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97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108" userDrawn="1">
          <p15:clr>
            <a:srgbClr val="FBAE40"/>
          </p15:clr>
        </p15:guide>
        <p15:guide id="2" orient="horz" pos="3060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5544" userDrawn="1">
          <p15:clr>
            <a:srgbClr val="FBAE40"/>
          </p15:clr>
        </p15:guide>
        <p15:guide id="5" pos="3456" userDrawn="1">
          <p15:clr>
            <a:srgbClr val="FBAE40"/>
          </p15:clr>
        </p15:guide>
        <p15:guide id="6" pos="3504" userDrawn="1">
          <p15:clr>
            <a:srgbClr val="FBAE40"/>
          </p15:clr>
        </p15:guide>
        <p15:guide id="7" orient="horz" pos="70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432696"/>
            <a:ext cx="8458200" cy="425054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1" y="171450"/>
            <a:ext cx="8458200" cy="4152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108" userDrawn="1">
          <p15:clr>
            <a:srgbClr val="FBAE40"/>
          </p15:clr>
        </p15:guide>
        <p15:guide id="2" orient="horz" pos="3060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5544" userDrawn="1">
          <p15:clr>
            <a:srgbClr val="FBAE40"/>
          </p15:clr>
        </p15:guide>
        <p15:guide id="5" orient="horz" pos="272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 S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73679" y="1736126"/>
            <a:ext cx="4067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Please give us your feedback on this presentation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73075" y="2363997"/>
            <a:ext cx="3816350" cy="432215"/>
          </a:xfrm>
        </p:spPr>
        <p:txBody>
          <a:bodyPr lIns="0" tIns="0" rIns="0" bIns="0"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smtClean="0"/>
              <a:t>Insert</a:t>
            </a:r>
            <a:r>
              <a:rPr lang="en-US" sz="2400" baseline="0" dirty="0" smtClean="0"/>
              <a:t> session ID</a:t>
            </a:r>
            <a:endParaRPr lang="en-US" sz="2400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8" y="631045"/>
            <a:ext cx="3861799" cy="812522"/>
          </a:xfrm>
          <a:prstGeom prst="rect">
            <a:avLst/>
          </a:prstGeom>
        </p:spPr>
      </p:pic>
      <p:pic>
        <p:nvPicPr>
          <p:cNvPr id="14" name="Picture 13" descr="white copy-01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4" y="4352082"/>
            <a:ext cx="934621" cy="42836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399670" y="4836496"/>
            <a:ext cx="74066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kern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cs"/>
              </a:rPr>
              <a:t>© 2014 Amazon.com, Inc. and its affiliates. All rights reserved. May not be copied, modified, or distributed in whole or in part without the express consent of Amazon.com, Inc.</a:t>
            </a:r>
            <a:endParaRPr lang="en-US" sz="700" b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080826" y="4235316"/>
            <a:ext cx="56418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rPr>
              <a:t>Join the conversation on Twitter with </a:t>
            </a:r>
            <a:r>
              <a:rPr lang="en-US" sz="3600" b="0" dirty="0" smtClean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</a:rPr>
              <a:t>#reinvent</a:t>
            </a:r>
            <a:endParaRPr lang="en-US" sz="2400" b="0" dirty="0" smtClean="0">
              <a:gradFill>
                <a:gsLst>
                  <a:gs pos="0">
                    <a:schemeClr val="tx2"/>
                  </a:gs>
                  <a:gs pos="100000">
                    <a:schemeClr val="tx2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1599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8023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11/3/14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16"/>
            <a:ext cx="7772400" cy="1102519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721894"/>
            <a:ext cx="7885113" cy="1021556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96754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11/3/14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3679355"/>
            <a:ext cx="7838392" cy="391510"/>
          </a:xfrm>
        </p:spPr>
        <p:txBody>
          <a:bodyPr anchor="ctr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 b="0" dirty="0" smtClean="0">
                <a:solidFill>
                  <a:schemeClr val="bg1"/>
                </a:solidFill>
                <a:cs typeface="Arial"/>
              </a:rPr>
              <a:t>November XX, 2014 | Las Vegas, NV</a:t>
            </a:r>
          </a:p>
        </p:txBody>
      </p:sp>
      <p:pic>
        <p:nvPicPr>
          <p:cNvPr id="22" name="Picture 21" descr="white copy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4" y="4352082"/>
            <a:ext cx="934621" cy="42836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99670" y="4836496"/>
            <a:ext cx="74066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b="0" i="0" kern="12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latin typeface="+mn-lt"/>
                <a:ea typeface="+mn-ea"/>
                <a:cs typeface="+mn-cs"/>
              </a:rPr>
              <a:t>© 2014 Amazon.com, Inc. and its affiliates. All rights reserved. May not be copied, modified, or distributed in whole or in part without the express consent of Amazon.com, Inc.</a:t>
            </a:r>
            <a:endParaRPr lang="en-US" sz="700" b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8" y="631045"/>
            <a:ext cx="3861799" cy="812522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457201" y="1749668"/>
            <a:ext cx="7838392" cy="1334289"/>
          </a:xfrm>
        </p:spPr>
        <p:txBody>
          <a:bodyPr/>
          <a:lstStyle>
            <a:lvl1pPr>
              <a:defRPr sz="40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Session Title Line 1</a:t>
            </a:r>
            <a:br>
              <a:rPr lang="en-US" dirty="0" smtClean="0"/>
            </a:br>
            <a:r>
              <a:rPr lang="en-US" dirty="0" smtClean="0"/>
              <a:t>Session Title Line 2</a:t>
            </a:r>
            <a:endParaRPr lang="en-US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3161503"/>
            <a:ext cx="7838392" cy="440311"/>
          </a:xfrm>
        </p:spPr>
        <p:txBody>
          <a:bodyPr anchor="ctr"/>
          <a:lstStyle>
            <a:lvl1pPr marL="0" indent="0">
              <a:buFontTx/>
              <a:buNone/>
              <a:defRPr sz="28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b="0" dirty="0" smtClean="0">
                <a:solidFill>
                  <a:schemeClr val="bg1"/>
                </a:solidFill>
                <a:cs typeface="Arial"/>
              </a:rPr>
              <a:t>Speaker Name, Organization</a:t>
            </a:r>
          </a:p>
        </p:txBody>
      </p:sp>
    </p:spTree>
    <p:extLst>
      <p:ext uri="{BB962C8B-B14F-4D97-AF65-F5344CB8AC3E}">
        <p14:creationId xmlns:p14="http://schemas.microsoft.com/office/powerpoint/2010/main" val="28340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288" userDrawn="1">
          <p15:clr>
            <a:srgbClr val="FBAE40"/>
          </p15:clr>
        </p15:guide>
        <p15:guide id="2" pos="5232" userDrawn="1">
          <p15:clr>
            <a:srgbClr val="FBAE40"/>
          </p15:clr>
        </p15:guide>
        <p15:guide id="3" orient="horz" pos="1092" userDrawn="1">
          <p15:clr>
            <a:srgbClr val="FBAE40"/>
          </p15:clr>
        </p15:guide>
        <p15:guide id="4" orient="horz" pos="1980" userDrawn="1">
          <p15:clr>
            <a:srgbClr val="FBAE40"/>
          </p15:clr>
        </p15:guide>
        <p15:guide id="5" orient="horz" pos="231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11/3/14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11/3/14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11/3/14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11/3/14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8"/>
            <a:ext cx="2971800" cy="18038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11/3/14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771651"/>
            <a:ext cx="8229600" cy="1021556"/>
          </a:xfrm>
        </p:spPr>
        <p:txBody>
          <a:bodyPr anchor="ctr">
            <a:noAutofit/>
          </a:bodyPr>
          <a:lstStyle>
            <a:lvl1pPr algn="l">
              <a:defRPr sz="6600" b="1" cap="none"/>
            </a:lvl1pPr>
          </a:lstStyle>
          <a:p>
            <a:r>
              <a:rPr lang="en-US" dirty="0" smtClean="0"/>
              <a:t>Section 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2823444"/>
            <a:ext cx="6563528" cy="14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1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1116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547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432696"/>
            <a:ext cx="8458200" cy="425054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1" y="171450"/>
            <a:ext cx="8458200" cy="4152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108" userDrawn="1">
          <p15:clr>
            <a:srgbClr val="FBAE40"/>
          </p15:clr>
        </p15:guide>
        <p15:guide id="2" orient="horz" pos="3060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5544" userDrawn="1">
          <p15:clr>
            <a:srgbClr val="FBAE40"/>
          </p15:clr>
        </p15:guide>
        <p15:guide id="5" orient="horz" pos="272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8023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856" y="171450"/>
            <a:ext cx="8458201" cy="85725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5" y="1084843"/>
            <a:ext cx="8458201" cy="377290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3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216" userDrawn="1">
          <p15:clr>
            <a:srgbClr val="FBAE40"/>
          </p15:clr>
        </p15:guide>
        <p15:guide id="2" pos="5544" userDrawn="1">
          <p15:clr>
            <a:srgbClr val="FBAE40"/>
          </p15:clr>
        </p15:guide>
        <p15:guide id="3" orient="horz" pos="108" userDrawn="1">
          <p15:clr>
            <a:srgbClr val="FBAE40"/>
          </p15:clr>
        </p15:guide>
        <p15:guide id="4" orient="horz" pos="684" userDrawn="1">
          <p15:clr>
            <a:srgbClr val="FBAE40"/>
          </p15:clr>
        </p15:guide>
        <p15:guide id="5" orient="horz" pos="30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432696"/>
            <a:ext cx="8458200" cy="425054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1" y="171450"/>
            <a:ext cx="8458200" cy="4152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108" userDrawn="1">
          <p15:clr>
            <a:srgbClr val="FBAE40"/>
          </p15:clr>
        </p15:guide>
        <p15:guide id="2" orient="horz" pos="3060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5544" userDrawn="1">
          <p15:clr>
            <a:srgbClr val="FBAE40"/>
          </p15:clr>
        </p15:guide>
        <p15:guide id="5" orient="horz" pos="272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432696"/>
            <a:ext cx="8458200" cy="425054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1" y="171450"/>
            <a:ext cx="8458200" cy="4152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108" userDrawn="1">
          <p15:clr>
            <a:srgbClr val="FBAE40"/>
          </p15:clr>
        </p15:guide>
        <p15:guide id="2" orient="horz" pos="3060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5544" userDrawn="1">
          <p15:clr>
            <a:srgbClr val="FBAE40"/>
          </p15:clr>
        </p15:guide>
        <p15:guide id="5" orient="horz" pos="2724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432696"/>
            <a:ext cx="8458200" cy="425054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1" y="171450"/>
            <a:ext cx="8458200" cy="4152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108" userDrawn="1">
          <p15:clr>
            <a:srgbClr val="FBAE40"/>
          </p15:clr>
        </p15:guide>
        <p15:guide id="2" orient="horz" pos="3060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5544" userDrawn="1">
          <p15:clr>
            <a:srgbClr val="FBAE40"/>
          </p15:clr>
        </p15:guide>
        <p15:guide id="5" orient="horz" pos="272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432696"/>
            <a:ext cx="8458200" cy="425054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1" y="171450"/>
            <a:ext cx="8458200" cy="4152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108" userDrawn="1">
          <p15:clr>
            <a:srgbClr val="FBAE40"/>
          </p15:clr>
        </p15:guide>
        <p15:guide id="2" orient="horz" pos="3060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5544" userDrawn="1">
          <p15:clr>
            <a:srgbClr val="FBAE40"/>
          </p15:clr>
        </p15:guide>
        <p15:guide id="5" orient="horz" pos="2724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432696"/>
            <a:ext cx="8458200" cy="425054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1" y="171450"/>
            <a:ext cx="8458200" cy="41529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108" userDrawn="1">
          <p15:clr>
            <a:srgbClr val="FBAE40"/>
          </p15:clr>
        </p15:guide>
        <p15:guide id="2" orient="horz" pos="3060" userDrawn="1">
          <p15:clr>
            <a:srgbClr val="FBAE40"/>
          </p15:clr>
        </p15:guide>
        <p15:guide id="3" pos="216" userDrawn="1">
          <p15:clr>
            <a:srgbClr val="FBAE40"/>
          </p15:clr>
        </p15:guide>
        <p15:guide id="4" pos="5544" userDrawn="1">
          <p15:clr>
            <a:srgbClr val="FBAE40"/>
          </p15:clr>
        </p15:guide>
        <p15:guide id="5" orient="horz" pos="272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ample - 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5" y="171450"/>
            <a:ext cx="8458201" cy="85725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en-US" dirty="0" smtClean="0"/>
              <a:t>Code Sample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42900" y="1085850"/>
            <a:ext cx="8458200" cy="3771899"/>
          </a:xfrm>
          <a:noFill/>
        </p:spPr>
        <p:txBody>
          <a:bodyPr/>
          <a:lstStyle>
            <a:lvl1pPr marL="0" indent="0">
              <a:buNone/>
              <a:defRPr lang="en-US" sz="110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effectLst/>
                <a:latin typeface="Lucida Console" panose="020B0609040504020204" pitchFamily="49" charset="0"/>
              </a:defRPr>
            </a:lvl1pPr>
            <a:lvl2pPr marL="457200" indent="0">
              <a:buNone/>
              <a:defRPr>
                <a:latin typeface="Lucida Console" panose="020B0609040504020204" pitchFamily="49" charset="0"/>
              </a:defRPr>
            </a:lvl2pPr>
            <a:lvl3pPr marL="914400" indent="0">
              <a:buNone/>
              <a:defRPr>
                <a:latin typeface="Lucida Console" panose="020B0609040504020204" pitchFamily="49" charset="0"/>
              </a:defRPr>
            </a:lvl3pPr>
            <a:lvl4pPr marL="1371600" indent="0">
              <a:buNone/>
              <a:defRPr>
                <a:latin typeface="Lucida Console" panose="020B0609040504020204" pitchFamily="49" charset="0"/>
              </a:defRPr>
            </a:lvl4pPr>
            <a:lvl5pPr marL="1828800" indent="0">
              <a:buNone/>
              <a:defRPr>
                <a:latin typeface="Lucida Console" panose="020B0609040504020204" pitchFamily="49" charset="0"/>
              </a:defRPr>
            </a:lvl5pPr>
          </a:lstStyle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Syntax Test file for 68k Assembly code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Some comments about this file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.D0 00000000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MS 2100 00000002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2000;DI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LEA.L $002100,A1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#2,-(A1)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BSR $00002050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2050;DI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(A1)+,D1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(A1),D2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ADD.L D1,D2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D2,D0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RTS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6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216" userDrawn="1">
          <p15:clr>
            <a:srgbClr val="FBAE40"/>
          </p15:clr>
        </p15:guide>
        <p15:guide id="2" pos="5544" userDrawn="1">
          <p15:clr>
            <a:srgbClr val="FBAE40"/>
          </p15:clr>
        </p15:guide>
        <p15:guide id="3" orient="horz" pos="3060" userDrawn="1">
          <p15:clr>
            <a:srgbClr val="FBAE40"/>
          </p15:clr>
        </p15:guide>
        <p15:guide id="4" orient="horz" pos="684" userDrawn="1">
          <p15:clr>
            <a:srgbClr val="FBAE40"/>
          </p15:clr>
        </p15:guide>
        <p15:guide id="5" orient="horz" pos="10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ample -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6" y="171450"/>
            <a:ext cx="8458199" cy="85725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en-US" dirty="0" smtClean="0"/>
              <a:t>Code Sample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42900" y="1085850"/>
            <a:ext cx="8458200" cy="3771900"/>
          </a:xfrm>
          <a:noFill/>
        </p:spPr>
        <p:txBody>
          <a:bodyPr/>
          <a:lstStyle>
            <a:lvl1pPr marL="0" indent="0">
              <a:buNone/>
              <a:defRPr lang="en-US" sz="110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  <a:effectLst/>
                <a:latin typeface="Lucida Console" panose="020B0609040504020204" pitchFamily="49" charset="0"/>
              </a:defRPr>
            </a:lvl1pPr>
            <a:lvl2pPr marL="457200" indent="0">
              <a:buNone/>
              <a:defRPr>
                <a:latin typeface="Lucida Console" panose="020B0609040504020204" pitchFamily="49" charset="0"/>
              </a:defRPr>
            </a:lvl2pPr>
            <a:lvl3pPr marL="914400" indent="0">
              <a:buNone/>
              <a:defRPr>
                <a:latin typeface="Lucida Console" panose="020B0609040504020204" pitchFamily="49" charset="0"/>
              </a:defRPr>
            </a:lvl3pPr>
            <a:lvl4pPr marL="1371600" indent="0">
              <a:buNone/>
              <a:defRPr>
                <a:latin typeface="Lucida Console" panose="020B0609040504020204" pitchFamily="49" charset="0"/>
              </a:defRPr>
            </a:lvl4pPr>
            <a:lvl5pPr marL="1828800" indent="0">
              <a:buNone/>
              <a:defRPr>
                <a:latin typeface="Lucida Console" panose="020B0609040504020204" pitchFamily="49" charset="0"/>
              </a:defRPr>
            </a:lvl5pPr>
          </a:lstStyle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Syntax Test file for 68k Assembly code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Some comments about this file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.D0 00000000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MS 2100 00000002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2000;DI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LEA.L $002100,A1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#2,-(A1)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BSR $00002050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2050;DI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(A1)+,D1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(A1),D2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ADD.L D1,D2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D2,D0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RTS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216" userDrawn="1">
          <p15:clr>
            <a:srgbClr val="FBAE40"/>
          </p15:clr>
        </p15:guide>
        <p15:guide id="2" pos="5544" userDrawn="1">
          <p15:clr>
            <a:srgbClr val="FBAE40"/>
          </p15:clr>
        </p15:guide>
        <p15:guide id="3" orient="horz" pos="108" userDrawn="1">
          <p15:clr>
            <a:srgbClr val="FBAE40"/>
          </p15:clr>
        </p15:guide>
        <p15:guide id="4" orient="horz" pos="684" userDrawn="1">
          <p15:clr>
            <a:srgbClr val="FBAE40"/>
          </p15:clr>
        </p15:guide>
        <p15:guide id="5" orient="horz" pos="30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ample -Simple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900" y="171450"/>
            <a:ext cx="8458200" cy="85725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en-US" dirty="0" smtClean="0"/>
              <a:t>Code Sample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42900" y="1085850"/>
            <a:ext cx="8458200" cy="3771900"/>
          </a:xfrm>
          <a:solidFill>
            <a:srgbClr val="FEFEFE"/>
          </a:solidFill>
        </p:spPr>
        <p:txBody>
          <a:bodyPr/>
          <a:lstStyle>
            <a:lvl1pPr marL="0" indent="0">
              <a:buNone/>
              <a:defRPr lang="en-US" sz="11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latin typeface="Lucida Console" panose="020B0609040504020204" pitchFamily="49" charset="0"/>
              </a:defRPr>
            </a:lvl1pPr>
            <a:lvl2pPr marL="457200" indent="0">
              <a:buNone/>
              <a:defRPr>
                <a:latin typeface="Lucida Console" panose="020B0609040504020204" pitchFamily="49" charset="0"/>
              </a:defRPr>
            </a:lvl2pPr>
            <a:lvl3pPr marL="914400" indent="0">
              <a:buNone/>
              <a:defRPr>
                <a:latin typeface="Lucida Console" panose="020B0609040504020204" pitchFamily="49" charset="0"/>
              </a:defRPr>
            </a:lvl3pPr>
            <a:lvl4pPr marL="1371600" indent="0">
              <a:buNone/>
              <a:defRPr>
                <a:latin typeface="Lucida Console" panose="020B0609040504020204" pitchFamily="49" charset="0"/>
              </a:defRPr>
            </a:lvl4pPr>
            <a:lvl5pPr marL="1828800" indent="0">
              <a:buNone/>
              <a:defRPr>
                <a:latin typeface="Lucida Console" panose="020B0609040504020204" pitchFamily="49" charset="0"/>
              </a:defRPr>
            </a:lvl5pPr>
          </a:lstStyle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Syntax Test file for 68k Assembly code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Some comments about this file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.D0 00000000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MS 2100 00000002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2000;DI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LEA.L $002100,A1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#2,-(A1)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BSR $00002050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2050;DI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(A1)+,D1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(A1),D2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ADD.L D1,D2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D2,D0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 smtClean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RTS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2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216" userDrawn="1">
          <p15:clr>
            <a:srgbClr val="FBAE40"/>
          </p15:clr>
        </p15:guide>
        <p15:guide id="2" pos="5544" userDrawn="1">
          <p15:clr>
            <a:srgbClr val="FBAE40"/>
          </p15:clr>
        </p15:guide>
        <p15:guide id="3" orient="horz" pos="108" userDrawn="1">
          <p15:clr>
            <a:srgbClr val="FBAE40"/>
          </p15:clr>
        </p15:guide>
        <p15:guide id="4" orient="horz" pos="684" userDrawn="1">
          <p15:clr>
            <a:srgbClr val="FBAE40"/>
          </p15:clr>
        </p15:guide>
        <p15:guide id="5" orient="horz" pos="30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771651"/>
            <a:ext cx="8229600" cy="1021556"/>
          </a:xfrm>
        </p:spPr>
        <p:txBody>
          <a:bodyPr anchor="ctr">
            <a:noAutofit/>
          </a:bodyPr>
          <a:lstStyle>
            <a:lvl1pPr algn="l">
              <a:defRPr sz="6600" b="1" cap="none"/>
            </a:lvl1pPr>
          </a:lstStyle>
          <a:p>
            <a:r>
              <a:rPr lang="en-US" dirty="0" smtClean="0"/>
              <a:t>Section 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2823444"/>
            <a:ext cx="6563528" cy="14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1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1116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54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71450"/>
            <a:ext cx="84582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085850"/>
            <a:ext cx="41910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085850"/>
            <a:ext cx="41910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108" userDrawn="1">
          <p15:clr>
            <a:srgbClr val="FBAE40"/>
          </p15:clr>
        </p15:guide>
        <p15:guide id="2" pos="216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orient="horz" pos="684" userDrawn="1">
          <p15:clr>
            <a:srgbClr val="FBAE40"/>
          </p15:clr>
        </p15:guide>
        <p15:guide id="5" pos="2856" userDrawn="1">
          <p15:clr>
            <a:srgbClr val="FBAE40"/>
          </p15:clr>
        </p15:guide>
        <p15:guide id="6" pos="2904" userDrawn="1">
          <p15:clr>
            <a:srgbClr val="FBAE40"/>
          </p15:clr>
        </p15:guide>
        <p15:guide id="7" orient="horz" pos="30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71450"/>
            <a:ext cx="8458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085851"/>
            <a:ext cx="4191000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572435"/>
            <a:ext cx="4191000" cy="32853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101" y="1085851"/>
            <a:ext cx="4191000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1" y="1572435"/>
            <a:ext cx="4191000" cy="32853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0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216" userDrawn="1">
          <p15:clr>
            <a:srgbClr val="FBAE40"/>
          </p15:clr>
        </p15:guide>
        <p15:guide id="2" pos="5544" userDrawn="1">
          <p15:clr>
            <a:srgbClr val="FBAE40"/>
          </p15:clr>
        </p15:guide>
        <p15:guide id="3" orient="horz" pos="108" userDrawn="1">
          <p15:clr>
            <a:srgbClr val="FBAE40"/>
          </p15:clr>
        </p15:guide>
        <p15:guide id="4" orient="horz" pos="684" userDrawn="1">
          <p15:clr>
            <a:srgbClr val="FBAE40"/>
          </p15:clr>
        </p15:guide>
        <p15:guide id="5" pos="2856" userDrawn="1">
          <p15:clr>
            <a:srgbClr val="FBAE40"/>
          </p15:clr>
        </p15:guide>
        <p15:guide id="6" pos="2904" userDrawn="1">
          <p15:clr>
            <a:srgbClr val="FBAE40"/>
          </p15:clr>
        </p15:guide>
        <p15:guide id="7" orient="horz" pos="30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20" Type="http://schemas.openxmlformats.org/officeDocument/2006/relationships/theme" Target="../theme/theme2.xml"/><Relationship Id="rId21" Type="http://schemas.openxmlformats.org/officeDocument/2006/relationships/image" Target="../media/image6.png"/><Relationship Id="rId10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789" y="190445"/>
            <a:ext cx="8205304" cy="857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789" y="1084841"/>
            <a:ext cx="8205304" cy="355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90" r:id="rId2"/>
    <p:sldLayoutId id="2147483691" r:id="rId3"/>
    <p:sldLayoutId id="2147483707" r:id="rId4"/>
    <p:sldLayoutId id="2147483710" r:id="rId5"/>
    <p:sldLayoutId id="2147483714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709" r:id="rId14"/>
    <p:sldLayoutId id="2147483715" r:id="rId15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800" b="0" i="0" kern="1200" spc="-100" baseline="0">
          <a:gradFill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700" b="0" i="0" kern="1200">
          <a:gradFill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gradFill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gradFill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gradFill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gradFill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11/3/14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3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openxmlformats.org/officeDocument/2006/relationships/image" Target="../media/image21.png"/><Relationship Id="rId13" Type="http://schemas.microsoft.com/office/2007/relationships/hdphoto" Target="../media/hdphoto6.wdp"/><Relationship Id="rId14" Type="http://schemas.openxmlformats.org/officeDocument/2006/relationships/image" Target="../media/image22.png"/><Relationship Id="rId15" Type="http://schemas.microsoft.com/office/2007/relationships/hdphoto" Target="../media/hdphoto7.wdp"/><Relationship Id="rId16" Type="http://schemas.openxmlformats.org/officeDocument/2006/relationships/image" Target="../media/image23.png"/><Relationship Id="rId17" Type="http://schemas.microsoft.com/office/2007/relationships/hdphoto" Target="../media/hdphoto8.wdp"/><Relationship Id="rId18" Type="http://schemas.openxmlformats.org/officeDocument/2006/relationships/image" Target="../media/image24.png"/><Relationship Id="rId19" Type="http://schemas.microsoft.com/office/2007/relationships/hdphoto" Target="../media/hdphoto9.wdp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6.png"/><Relationship Id="rId3" Type="http://schemas.microsoft.com/office/2007/relationships/hdphoto" Target="../media/hdphoto1.wdp"/><Relationship Id="rId4" Type="http://schemas.openxmlformats.org/officeDocument/2006/relationships/image" Target="../media/image17.png"/><Relationship Id="rId5" Type="http://schemas.microsoft.com/office/2007/relationships/hdphoto" Target="../media/hdphoto2.wdp"/><Relationship Id="rId6" Type="http://schemas.openxmlformats.org/officeDocument/2006/relationships/image" Target="../media/image18.png"/><Relationship Id="rId7" Type="http://schemas.microsoft.com/office/2007/relationships/hdphoto" Target="../media/hdphoto3.wdp"/><Relationship Id="rId8" Type="http://schemas.openxmlformats.org/officeDocument/2006/relationships/image" Target="../media/image19.png"/><Relationship Id="rId9" Type="http://schemas.microsoft.com/office/2007/relationships/hdphoto" Target="../media/hdphoto4.wdp"/><Relationship Id="rId10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openxmlformats.org/officeDocument/2006/relationships/image" Target="../media/image21.png"/><Relationship Id="rId13" Type="http://schemas.microsoft.com/office/2007/relationships/hdphoto" Target="../media/hdphoto6.wdp"/><Relationship Id="rId14" Type="http://schemas.openxmlformats.org/officeDocument/2006/relationships/image" Target="../media/image22.png"/><Relationship Id="rId15" Type="http://schemas.microsoft.com/office/2007/relationships/hdphoto" Target="../media/hdphoto7.wdp"/><Relationship Id="rId16" Type="http://schemas.openxmlformats.org/officeDocument/2006/relationships/image" Target="../media/image23.png"/><Relationship Id="rId17" Type="http://schemas.microsoft.com/office/2007/relationships/hdphoto" Target="../media/hdphoto8.wdp"/><Relationship Id="rId18" Type="http://schemas.openxmlformats.org/officeDocument/2006/relationships/image" Target="../media/image24.png"/><Relationship Id="rId19" Type="http://schemas.microsoft.com/office/2007/relationships/hdphoto" Target="../media/hdphoto9.wdp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6.png"/><Relationship Id="rId3" Type="http://schemas.microsoft.com/office/2007/relationships/hdphoto" Target="../media/hdphoto1.wdp"/><Relationship Id="rId4" Type="http://schemas.openxmlformats.org/officeDocument/2006/relationships/image" Target="../media/image17.png"/><Relationship Id="rId5" Type="http://schemas.microsoft.com/office/2007/relationships/hdphoto" Target="../media/hdphoto2.wdp"/><Relationship Id="rId6" Type="http://schemas.openxmlformats.org/officeDocument/2006/relationships/image" Target="../media/image18.png"/><Relationship Id="rId7" Type="http://schemas.microsoft.com/office/2007/relationships/hdphoto" Target="../media/hdphoto3.wdp"/><Relationship Id="rId8" Type="http://schemas.openxmlformats.org/officeDocument/2006/relationships/image" Target="../media/image19.png"/><Relationship Id="rId9" Type="http://schemas.microsoft.com/office/2007/relationships/hdphoto" Target="../media/hdphoto4.wdp"/><Relationship Id="rId10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9.png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netflix/ribbon" TargetMode="External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etflix/SimianArmy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6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hyperlink" Target="http://github.com/netflix/Prana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hyperlink" Target="http://www.meetup.com/Netflix-Open-Source-Platform/events/184153592/" TargetMode="External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hyperlink" Target="http://netflix.github.co" TargetMode="External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openxmlformats.org/officeDocument/2006/relationships/image" Target="../media/image21.png"/><Relationship Id="rId13" Type="http://schemas.microsoft.com/office/2007/relationships/hdphoto" Target="../media/hdphoto6.wdp"/><Relationship Id="rId14" Type="http://schemas.openxmlformats.org/officeDocument/2006/relationships/image" Target="../media/image22.png"/><Relationship Id="rId15" Type="http://schemas.microsoft.com/office/2007/relationships/hdphoto" Target="../media/hdphoto7.wdp"/><Relationship Id="rId16" Type="http://schemas.openxmlformats.org/officeDocument/2006/relationships/image" Target="../media/image23.png"/><Relationship Id="rId17" Type="http://schemas.microsoft.com/office/2007/relationships/hdphoto" Target="../media/hdphoto8.wdp"/><Relationship Id="rId18" Type="http://schemas.openxmlformats.org/officeDocument/2006/relationships/image" Target="../media/image24.png"/><Relationship Id="rId19" Type="http://schemas.microsoft.com/office/2007/relationships/hdphoto" Target="../media/hdphoto9.wdp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6.png"/><Relationship Id="rId3" Type="http://schemas.microsoft.com/office/2007/relationships/hdphoto" Target="../media/hdphoto1.wdp"/><Relationship Id="rId4" Type="http://schemas.openxmlformats.org/officeDocument/2006/relationships/image" Target="../media/image17.png"/><Relationship Id="rId5" Type="http://schemas.microsoft.com/office/2007/relationships/hdphoto" Target="../media/hdphoto2.wdp"/><Relationship Id="rId6" Type="http://schemas.openxmlformats.org/officeDocument/2006/relationships/image" Target="../media/image18.png"/><Relationship Id="rId7" Type="http://schemas.microsoft.com/office/2007/relationships/hdphoto" Target="../media/hdphoto3.wdp"/><Relationship Id="rId8" Type="http://schemas.openxmlformats.org/officeDocument/2006/relationships/image" Target="../media/image19.png"/><Relationship Id="rId9" Type="http://schemas.microsoft.com/office/2007/relationships/hdphoto" Target="../media/hdphoto4.wdp"/><Relationship Id="rId1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Sudhir</a:t>
            </a:r>
            <a:r>
              <a:rPr lang="en-US" dirty="0" smtClean="0"/>
              <a:t> </a:t>
            </a:r>
            <a:r>
              <a:rPr lang="en-US" dirty="0" err="1" smtClean="0"/>
              <a:t>Tonse</a:t>
            </a:r>
            <a:endParaRPr lang="en-US" dirty="0" smtClean="0"/>
          </a:p>
          <a:p>
            <a:r>
              <a:rPr lang="en-US" dirty="0" smtClean="0"/>
              <a:t>Manager, Cloud Platform Engineering – Netflix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stonse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/>
              <a:t>Scalable </a:t>
            </a:r>
            <a:r>
              <a:rPr lang="en-US" cap="none" dirty="0" err="1"/>
              <a:t>Microservices</a:t>
            </a:r>
            <a:r>
              <a:rPr lang="en-US" cap="none" dirty="0"/>
              <a:t> at </a:t>
            </a:r>
            <a:r>
              <a:rPr lang="en-US" cap="none" dirty="0">
                <a:solidFill>
                  <a:srgbClr val="FF0000"/>
                </a:solidFill>
              </a:rPr>
              <a:t>Netflix</a:t>
            </a:r>
            <a:r>
              <a:rPr lang="en-US" cap="none" dirty="0"/>
              <a:t>. Challenges and Tools of the Trade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129" y="3826977"/>
            <a:ext cx="23622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6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Characteristics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Large Codebase</a:t>
            </a:r>
          </a:p>
          <a:p>
            <a:r>
              <a:rPr lang="en-US" sz="2800" dirty="0" smtClean="0"/>
              <a:t>Many Components, no clear ownership</a:t>
            </a:r>
          </a:p>
          <a:p>
            <a:r>
              <a:rPr lang="en-US" sz="2800" dirty="0" smtClean="0"/>
              <a:t>Long deployment cycles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05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Pros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Single codebase </a:t>
            </a:r>
          </a:p>
          <a:p>
            <a:pPr lvl="1"/>
            <a:r>
              <a:rPr lang="en-US" sz="2000" dirty="0" smtClean="0"/>
              <a:t>Easy to develop/debug/deploy</a:t>
            </a:r>
          </a:p>
          <a:p>
            <a:pPr lvl="1"/>
            <a:r>
              <a:rPr lang="en-US" sz="2000" dirty="0" smtClean="0"/>
              <a:t>Good IDE support</a:t>
            </a:r>
          </a:p>
          <a:p>
            <a:r>
              <a:rPr lang="en-US" sz="2000" dirty="0" smtClean="0"/>
              <a:t>Easy to scale horizontally (but can only scale in an “un-differentiated” manner)</a:t>
            </a:r>
          </a:p>
          <a:p>
            <a:r>
              <a:rPr lang="en-US" sz="2000" dirty="0" smtClean="0"/>
              <a:t>A Central Ops team can efficiently handle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2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Monolithic App – Evolution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codebase increases …</a:t>
            </a:r>
          </a:p>
          <a:p>
            <a:pPr lvl="1"/>
            <a:r>
              <a:rPr lang="en-US" dirty="0"/>
              <a:t>Tends to increase “tight coupling” between components</a:t>
            </a:r>
          </a:p>
          <a:p>
            <a:pPr lvl="2"/>
            <a:r>
              <a:rPr lang="en-US" dirty="0"/>
              <a:t>Just like the cars of a train </a:t>
            </a:r>
          </a:p>
          <a:p>
            <a:pPr lvl="1"/>
            <a:r>
              <a:rPr lang="en-US" dirty="0"/>
              <a:t>All components have to be coded in the same language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959" y="2138650"/>
            <a:ext cx="3681797" cy="27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4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74372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18" y="581586"/>
            <a:ext cx="2194560" cy="34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5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Evolution of a Monolithic App</a:t>
            </a:r>
            <a:endParaRPr lang="en-US" cap="none" dirty="0"/>
          </a:p>
        </p:txBody>
      </p:sp>
      <p:pic>
        <p:nvPicPr>
          <p:cNvPr id="6" name="Picture 5" descr="train_different_compartm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667" y="411938"/>
            <a:ext cx="3810000" cy="381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228" y="1247256"/>
            <a:ext cx="1876279" cy="4348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User Accounts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50028" y="446266"/>
            <a:ext cx="1704668" cy="48059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Shopping Cart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753698" y="1342442"/>
            <a:ext cx="1861167" cy="4805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Product Catalog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367" y="2681240"/>
            <a:ext cx="2227270" cy="4311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Customer Service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>
            <a:stCxn id="7" idx="3"/>
          </p:cNvCxnSpPr>
          <p:nvPr/>
        </p:nvCxnSpPr>
        <p:spPr>
          <a:xfrm>
            <a:off x="2219506" y="1464671"/>
            <a:ext cx="1247039" cy="2860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" idx="1"/>
          </p:cNvCxnSpPr>
          <p:nvPr/>
        </p:nvCxnSpPr>
        <p:spPr>
          <a:xfrm flipH="1">
            <a:off x="5926296" y="686566"/>
            <a:ext cx="823732" cy="4691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1"/>
          </p:cNvCxnSpPr>
          <p:nvPr/>
        </p:nvCxnSpPr>
        <p:spPr>
          <a:xfrm flipH="1" flipV="1">
            <a:off x="5159773" y="1396011"/>
            <a:ext cx="1593931" cy="1867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3"/>
          </p:cNvCxnSpPr>
          <p:nvPr/>
        </p:nvCxnSpPr>
        <p:spPr>
          <a:xfrm flipV="1">
            <a:off x="2482637" y="2483069"/>
            <a:ext cx="560596" cy="4137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0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/>
              <a:t>Monolithic App - Scaling</a:t>
            </a:r>
            <a:endParaRPr lang="en-US" cap="non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/>
              <a:t>Scaling is “undifferentiated”</a:t>
            </a:r>
          </a:p>
          <a:p>
            <a:pPr lvl="1"/>
            <a:r>
              <a:rPr lang="en-US" dirty="0"/>
              <a:t>Cant scale “</a:t>
            </a:r>
            <a:r>
              <a:rPr lang="en-US" dirty="0">
                <a:solidFill>
                  <a:srgbClr val="FF0000"/>
                </a:solidFill>
              </a:rPr>
              <a:t>Product Catalog</a:t>
            </a:r>
            <a:r>
              <a:rPr lang="en-US" dirty="0"/>
              <a:t>” differently from “</a:t>
            </a:r>
            <a:r>
              <a:rPr lang="en-US" dirty="0">
                <a:solidFill>
                  <a:srgbClr val="87898B"/>
                </a:solidFill>
              </a:rPr>
              <a:t>Customer Service</a:t>
            </a:r>
            <a:r>
              <a:rPr lang="en-US" dirty="0"/>
              <a:t>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381" y="2145484"/>
            <a:ext cx="3012722" cy="225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6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551" y="1840320"/>
            <a:ext cx="8229600" cy="857400"/>
          </a:xfrm>
        </p:spPr>
        <p:txBody>
          <a:bodyPr/>
          <a:lstStyle/>
          <a:p>
            <a:r>
              <a:rPr lang="en-US" dirty="0" smtClean="0"/>
              <a:t>Availability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7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/>
              <a:t>Availability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 single missing “;” brought down the Netflix website for many hours (~2008)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078" y="3086225"/>
            <a:ext cx="1998280" cy="1323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485" y="1619437"/>
            <a:ext cx="5816713" cy="150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Monolithic Apps – Failure &amp; Availability</a:t>
            </a:r>
            <a:endParaRPr lang="en-US" dirty="0"/>
          </a:p>
        </p:txBody>
      </p:sp>
      <p:pic>
        <p:nvPicPr>
          <p:cNvPr id="4" name="Picture Placeholder 3" descr="train_fire_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b="91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201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136" y="431939"/>
            <a:ext cx="2713134" cy="3626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7424" y="2652299"/>
            <a:ext cx="2166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MicroServices</a:t>
            </a:r>
            <a:r>
              <a:rPr lang="en-US" sz="2800" dirty="0" smtClean="0"/>
              <a:t> </a:t>
            </a:r>
          </a:p>
          <a:p>
            <a:endParaRPr lang="en-US" sz="2800" dirty="0"/>
          </a:p>
          <a:p>
            <a:r>
              <a:rPr lang="en-US" sz="2800" dirty="0" smtClean="0"/>
              <a:t>You Think??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339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Who am I?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Sudhir</a:t>
            </a:r>
            <a:r>
              <a:rPr lang="en-US" dirty="0" smtClean="0"/>
              <a:t> </a:t>
            </a:r>
            <a:r>
              <a:rPr lang="en-US" dirty="0" err="1" smtClean="0"/>
              <a:t>Tonse</a:t>
            </a:r>
            <a:r>
              <a:rPr lang="en-US" dirty="0" smtClean="0"/>
              <a:t>  - Manager, Cloud Platform Engineering – </a:t>
            </a:r>
            <a:r>
              <a:rPr lang="en-US" dirty="0" smtClean="0"/>
              <a:t>Netflix</a:t>
            </a:r>
          </a:p>
          <a:p>
            <a:pPr lvl="1"/>
            <a:r>
              <a:rPr lang="en-US" dirty="0" smtClean="0"/>
              <a:t>Contributed to many </a:t>
            </a:r>
            <a:r>
              <a:rPr lang="en-US" dirty="0" err="1" smtClean="0"/>
              <a:t>NetflixOSS</a:t>
            </a:r>
            <a:r>
              <a:rPr lang="en-US" dirty="0" smtClean="0"/>
              <a:t> components (</a:t>
            </a:r>
            <a:r>
              <a:rPr lang="en-US" dirty="0" err="1" smtClean="0"/>
              <a:t>Archaius</a:t>
            </a:r>
            <a:r>
              <a:rPr lang="en-US" dirty="0" smtClean="0"/>
              <a:t>, Ribbo</a:t>
            </a:r>
            <a:r>
              <a:rPr lang="en-US" dirty="0" smtClean="0"/>
              <a:t>n …)</a:t>
            </a:r>
            <a:endParaRPr lang="en-US" dirty="0" smtClean="0"/>
          </a:p>
          <a:p>
            <a:pPr lvl="1"/>
            <a:r>
              <a:rPr lang="en-US" dirty="0" smtClean="0"/>
              <a:t>Been through many production outages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@</a:t>
            </a:r>
            <a:r>
              <a:rPr lang="en-US" dirty="0" err="1" smtClean="0"/>
              <a:t>stonse</a:t>
            </a:r>
            <a:endParaRPr lang="en-US" dirty="0"/>
          </a:p>
        </p:txBody>
      </p:sp>
      <p:pic>
        <p:nvPicPr>
          <p:cNvPr id="4" name="Picture 3" descr="stonse-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60" y="1727731"/>
            <a:ext cx="1745200" cy="174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4" y="2565124"/>
            <a:ext cx="851026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1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Tipping Point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50" y="1423173"/>
            <a:ext cx="2410865" cy="18081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6978" y="1923851"/>
            <a:ext cx="563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&amp;</a:t>
            </a:r>
            <a:endParaRPr lang="en-US" sz="5400" dirty="0"/>
          </a:p>
        </p:txBody>
      </p:sp>
      <p:pic>
        <p:nvPicPr>
          <p:cNvPr id="5" name="Picture 4" descr="train_different_compartm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10" y="1456897"/>
            <a:ext cx="1864610" cy="1799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525" y="1428881"/>
            <a:ext cx="1232031" cy="1849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95142" y="1992200"/>
            <a:ext cx="563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&amp;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905763" y="3604886"/>
            <a:ext cx="206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Organizational Growth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90219" y="3691913"/>
            <a:ext cx="203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Disverse</a:t>
            </a:r>
            <a:r>
              <a:rPr lang="en-US" dirty="0" smtClean="0"/>
              <a:t> Functionality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55387" y="3701252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Bottleneck in </a:t>
            </a:r>
          </a:p>
          <a:p>
            <a:r>
              <a:rPr lang="en-US" dirty="0" smtClean="0"/>
              <a:t>Monolithic stack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32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What are </a:t>
            </a:r>
            <a:r>
              <a:rPr lang="en-US" sz="6600" dirty="0" err="1" smtClean="0"/>
              <a:t>MicroServices</a:t>
            </a:r>
            <a:r>
              <a:rPr lang="en-US" sz="6600" dirty="0" smtClean="0"/>
              <a:t>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92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about 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Team size</a:t>
            </a:r>
          </a:p>
          <a:p>
            <a:r>
              <a:rPr lang="en-US" sz="2400" dirty="0" smtClean="0"/>
              <a:t>Lines of code </a:t>
            </a:r>
          </a:p>
          <a:p>
            <a:r>
              <a:rPr lang="en-US" sz="2400" dirty="0" smtClean="0"/>
              <a:t>Number of API/</a:t>
            </a:r>
            <a:r>
              <a:rPr lang="en-US" sz="2400" dirty="0" err="1" smtClean="0"/>
              <a:t>EndPoints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098" y="989941"/>
            <a:ext cx="3262654" cy="2528557"/>
          </a:xfrm>
          <a:prstGeom prst="rect">
            <a:avLst/>
          </a:prstGeom>
          <a:solidFill>
            <a:schemeClr val="tx1">
              <a:alpha val="9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6713848" y="2502875"/>
            <a:ext cx="12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MicroService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2257" y="2997846"/>
            <a:ext cx="1289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MegaService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69543" y="2082616"/>
            <a:ext cx="560266" cy="485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69543" y="2073276"/>
            <a:ext cx="532252" cy="5696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20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Many </a:t>
            </a:r>
            <a:r>
              <a:rPr lang="en-US" dirty="0" smtClean="0"/>
              <a:t>smaller (fine grained), </a:t>
            </a:r>
            <a:r>
              <a:rPr lang="en-US" dirty="0" smtClean="0"/>
              <a:t>clearly scoped services</a:t>
            </a:r>
          </a:p>
          <a:p>
            <a:pPr lvl="1"/>
            <a:r>
              <a:rPr lang="en-US" dirty="0" smtClean="0"/>
              <a:t>Single Responsibility Principle</a:t>
            </a:r>
          </a:p>
          <a:p>
            <a:pPr lvl="1"/>
            <a:r>
              <a:rPr lang="en-US" dirty="0" smtClean="0"/>
              <a:t>Domain Driven Development</a:t>
            </a:r>
          </a:p>
          <a:p>
            <a:pPr lvl="1"/>
            <a:r>
              <a:rPr lang="en-US" dirty="0" smtClean="0"/>
              <a:t>Bounded </a:t>
            </a:r>
            <a:r>
              <a:rPr lang="en-US" dirty="0" smtClean="0"/>
              <a:t>Context</a:t>
            </a:r>
          </a:p>
          <a:p>
            <a:pPr lvl="1"/>
            <a:r>
              <a:rPr lang="en-US" dirty="0" smtClean="0"/>
              <a:t>Independently Managed</a:t>
            </a:r>
            <a:endParaRPr lang="en-US" dirty="0" smtClean="0"/>
          </a:p>
          <a:p>
            <a:r>
              <a:rPr lang="en-US" dirty="0" smtClean="0"/>
              <a:t>Clear </a:t>
            </a:r>
            <a:r>
              <a:rPr lang="en-US" dirty="0" smtClean="0"/>
              <a:t>ownership for each service</a:t>
            </a:r>
          </a:p>
          <a:p>
            <a:pPr lvl="1"/>
            <a:r>
              <a:rPr lang="en-US" dirty="0" smtClean="0"/>
              <a:t>Typically need/adopt the “</a:t>
            </a:r>
            <a:r>
              <a:rPr lang="en-US" dirty="0" err="1" smtClean="0"/>
              <a:t>DevOps</a:t>
            </a:r>
            <a:r>
              <a:rPr lang="en-US" dirty="0" smtClean="0"/>
              <a:t>”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7220" y="4613507"/>
            <a:ext cx="389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Attribution: Adrian </a:t>
            </a:r>
            <a:r>
              <a:rPr lang="en-US" dirty="0" err="1" smtClean="0"/>
              <a:t>Cockroft</a:t>
            </a:r>
            <a:r>
              <a:rPr lang="en-US" dirty="0" smtClean="0"/>
              <a:t>, Martin Fowler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727" y="1195402"/>
            <a:ext cx="2204585" cy="21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9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 smtClean="0"/>
              <a:t>Composability</a:t>
            </a:r>
            <a:r>
              <a:rPr lang="en-US" cap="none" dirty="0" smtClean="0"/>
              <a:t>– </a:t>
            </a:r>
            <a:r>
              <a:rPr lang="en-US" cap="none" dirty="0" err="1" smtClean="0"/>
              <a:t>unix</a:t>
            </a:r>
            <a:r>
              <a:rPr lang="en-US" cap="none" dirty="0" smtClean="0"/>
              <a:t> philosophy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4302" y="1190811"/>
            <a:ext cx="7924800" cy="3086100"/>
          </a:xfrm>
        </p:spPr>
        <p:txBody>
          <a:bodyPr/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Write </a:t>
            </a:r>
            <a:r>
              <a:rPr lang="en-US" dirty="0">
                <a:solidFill>
                  <a:srgbClr val="FFFFFF"/>
                </a:solidFill>
              </a:rPr>
              <a:t>programs that do one </a:t>
            </a:r>
            <a:r>
              <a:rPr lang="en-US" dirty="0" smtClean="0">
                <a:solidFill>
                  <a:srgbClr val="FFFFFF"/>
                </a:solidFill>
              </a:rPr>
              <a:t>thing and </a:t>
            </a:r>
            <a:r>
              <a:rPr lang="en-US" dirty="0">
                <a:solidFill>
                  <a:srgbClr val="FFFFFF"/>
                </a:solidFill>
              </a:rPr>
              <a:t>do it </a:t>
            </a:r>
            <a:r>
              <a:rPr lang="en-US" dirty="0" smtClean="0">
                <a:solidFill>
                  <a:srgbClr val="FFFFFF"/>
                </a:solidFill>
              </a:rPr>
              <a:t>well.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Write </a:t>
            </a:r>
            <a:r>
              <a:rPr lang="en-US" dirty="0">
                <a:solidFill>
                  <a:srgbClr val="FFFFFF"/>
                </a:solidFill>
              </a:rPr>
              <a:t>programs to work together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76225" y="2764369"/>
            <a:ext cx="7862393" cy="40011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err="1"/>
              <a:t>tr</a:t>
            </a:r>
            <a:r>
              <a:rPr lang="en-US" sz="2000" dirty="0"/>
              <a:t> 'A-Z' 'a-z' </a:t>
            </a:r>
            <a:r>
              <a:rPr lang="en-US" sz="2000" dirty="0" smtClean="0"/>
              <a:t>&lt; </a:t>
            </a:r>
            <a:r>
              <a:rPr lang="en-US" sz="2000" dirty="0" err="1" smtClean="0"/>
              <a:t>doc.txt</a:t>
            </a:r>
            <a:r>
              <a:rPr lang="en-US" sz="2000" dirty="0" smtClean="0"/>
              <a:t> </a:t>
            </a:r>
            <a:r>
              <a:rPr lang="en-US" sz="2000" b="1" dirty="0">
                <a:solidFill>
                  <a:srgbClr val="000000"/>
                </a:solidFill>
              </a:rPr>
              <a:t>|</a:t>
            </a:r>
            <a:r>
              <a:rPr lang="en-US" sz="2000" dirty="0"/>
              <a:t> </a:t>
            </a:r>
            <a:r>
              <a:rPr lang="en-US" sz="2000" dirty="0" err="1"/>
              <a:t>tr</a:t>
            </a:r>
            <a:r>
              <a:rPr lang="en-US" sz="2000" dirty="0"/>
              <a:t> -</a:t>
            </a:r>
            <a:r>
              <a:rPr lang="en-US" sz="2000" dirty="0" err="1"/>
              <a:t>cs</a:t>
            </a:r>
            <a:r>
              <a:rPr lang="en-US" sz="2000" dirty="0"/>
              <a:t> 'a-z' '\n'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|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sort | </a:t>
            </a:r>
            <a:r>
              <a:rPr lang="en-US" sz="2000" dirty="0" err="1"/>
              <a:t>uniq</a:t>
            </a:r>
            <a:r>
              <a:rPr lang="en-US" sz="2000" dirty="0"/>
              <a:t> | </a:t>
            </a:r>
            <a:r>
              <a:rPr lang="en-US" sz="2000" dirty="0" err="1"/>
              <a:t>comm</a:t>
            </a:r>
            <a:r>
              <a:rPr lang="en-US" sz="2000" dirty="0"/>
              <a:t> -23 - /</a:t>
            </a:r>
            <a:r>
              <a:rPr lang="en-US" sz="2000" dirty="0" err="1"/>
              <a:t>usr</a:t>
            </a:r>
            <a:r>
              <a:rPr lang="en-US" sz="2000" dirty="0"/>
              <a:t>/share/</a:t>
            </a:r>
            <a:r>
              <a:rPr lang="en-US" sz="2000" dirty="0" err="1"/>
              <a:t>dict</a:t>
            </a:r>
            <a:r>
              <a:rPr lang="en-US" sz="2000" dirty="0"/>
              <a:t>/words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1856" y="3660921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 to print misspelt words in </a:t>
            </a:r>
            <a:r>
              <a:rPr lang="en-US" dirty="0" err="1" smtClean="0"/>
              <a:t>doc.txt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4295370" y="3212645"/>
            <a:ext cx="270795" cy="41092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Monolithic App (Various Components linked together)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03" y="2028542"/>
            <a:ext cx="8854529" cy="103690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cap="none" dirty="0" smtClean="0"/>
              <a:t>Comparing Monolithic to </a:t>
            </a:r>
            <a:r>
              <a:rPr lang="en-US" cap="none" dirty="0" err="1" smtClean="0"/>
              <a:t>MicroServices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420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MicroServices</a:t>
            </a:r>
            <a:r>
              <a:rPr lang="en-US" dirty="0" smtClean="0"/>
              <a:t> – separate single purpose services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909" y="167007"/>
            <a:ext cx="4183174" cy="418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2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074447" y="3253378"/>
            <a:ext cx="4633493" cy="1590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961"/>
            <a:ext cx="8229600" cy="857400"/>
          </a:xfrm>
        </p:spPr>
        <p:txBody>
          <a:bodyPr/>
          <a:lstStyle/>
          <a:p>
            <a:r>
              <a:rPr lang="en-US" cap="none" dirty="0" smtClean="0"/>
              <a:t>Monolithic </a:t>
            </a:r>
            <a:r>
              <a:rPr lang="en-US" cap="none" dirty="0" smtClean="0"/>
              <a:t>Architecture (Revisiting)</a:t>
            </a:r>
            <a:endParaRPr lang="en-US" cap="none" dirty="0"/>
          </a:p>
        </p:txBody>
      </p:sp>
      <p:sp>
        <p:nvSpPr>
          <p:cNvPr id="10" name="Rectangle 9"/>
          <p:cNvSpPr/>
          <p:nvPr/>
        </p:nvSpPr>
        <p:spPr>
          <a:xfrm>
            <a:off x="3443660" y="2372879"/>
            <a:ext cx="1876278" cy="476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Load Balancer</a:t>
            </a: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4240" y="1333697"/>
            <a:ext cx="8185122" cy="599494"/>
            <a:chOff x="6" y="1109702"/>
            <a:chExt cx="8857436" cy="801808"/>
          </a:xfrm>
          <a:solidFill>
            <a:srgbClr val="FFFFFF"/>
          </a:solidFill>
        </p:grpSpPr>
        <p:pic>
          <p:nvPicPr>
            <p:cNvPr id="11" name="Picture 10" descr="images-1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2163" y="1149571"/>
              <a:ext cx="1502723" cy="711975"/>
            </a:xfrm>
            <a:prstGeom prst="rect">
              <a:avLst/>
            </a:prstGeom>
            <a:grpFill/>
          </p:spPr>
        </p:pic>
        <p:pic>
          <p:nvPicPr>
            <p:cNvPr id="12" name="Picture 11" descr="images-2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52511">
                          <a14:foregroundMark x1="69406" y1="79130" x2="69406" y2="79130"/>
                          <a14:foregroundMark x1="58904" y1="80435" x2="58904" y2="80435"/>
                          <a14:foregroundMark x1="79452" y1="73478" x2="79452" y2="73478"/>
                          <a14:foregroundMark x1="52968" y1="88696" x2="52968" y2="886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14779" y="1109702"/>
              <a:ext cx="989608" cy="779485"/>
            </a:xfrm>
            <a:prstGeom prst="rect">
              <a:avLst/>
            </a:prstGeom>
            <a:grpFill/>
          </p:spPr>
        </p:pic>
        <p:pic>
          <p:nvPicPr>
            <p:cNvPr id="13" name="Picture 12" descr="images-3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3" b="100000" l="488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85986" y="1146376"/>
              <a:ext cx="1008003" cy="752642"/>
            </a:xfrm>
            <a:prstGeom prst="rect">
              <a:avLst/>
            </a:prstGeom>
            <a:grpFill/>
          </p:spPr>
        </p:pic>
        <p:pic>
          <p:nvPicPr>
            <p:cNvPr id="14" name="Picture 13" descr="images-4.jpg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6525">
                          <a14:foregroundMark x1="24324" y1="52577" x2="24324" y2="52577"/>
                          <a14:foregroundMark x1="24324" y1="29381" x2="24324" y2="293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" y="1152211"/>
              <a:ext cx="1256559" cy="705906"/>
            </a:xfrm>
            <a:prstGeom prst="rect">
              <a:avLst/>
            </a:prstGeom>
            <a:grpFill/>
          </p:spPr>
        </p:pic>
        <p:pic>
          <p:nvPicPr>
            <p:cNvPr id="15" name="Picture 14" descr="images-5.jpg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29242" y="1145245"/>
              <a:ext cx="1192368" cy="766265"/>
            </a:xfrm>
            <a:prstGeom prst="rect">
              <a:avLst/>
            </a:prstGeom>
            <a:grpFill/>
          </p:spPr>
        </p:pic>
        <p:pic>
          <p:nvPicPr>
            <p:cNvPr id="16" name="Picture 15" descr="images-6.jpg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952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0235" y="1109703"/>
              <a:ext cx="914544" cy="766795"/>
            </a:xfrm>
            <a:prstGeom prst="rect">
              <a:avLst/>
            </a:prstGeom>
            <a:grpFill/>
          </p:spPr>
        </p:pic>
        <p:pic>
          <p:nvPicPr>
            <p:cNvPr id="17" name="Picture 16" descr="images.jpg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9582" l="0" r="891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46270" y="1143698"/>
              <a:ext cx="868003" cy="737393"/>
            </a:xfrm>
            <a:prstGeom prst="rect">
              <a:avLst/>
            </a:prstGeom>
            <a:grpFill/>
          </p:spPr>
        </p:pic>
        <p:pic>
          <p:nvPicPr>
            <p:cNvPr id="18" name="Picture 17" descr="pc-mac-ad.jpg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1500" r="100000">
                          <a14:foregroundMark x1="66750" y1="26286" x2="66750" y2="26286"/>
                          <a14:foregroundMark x1="75000" y1="31714" x2="75000" y2="31714"/>
                          <a14:foregroundMark x1="63250" y1="61714" x2="63250" y2="61714"/>
                          <a14:backgroundMark x1="66750" y1="40000" x2="66750" y2="40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7817" y="1146377"/>
              <a:ext cx="1112562" cy="730119"/>
            </a:xfrm>
            <a:prstGeom prst="rect">
              <a:avLst/>
            </a:prstGeom>
            <a:grpFill/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478" b="100000" l="120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88329" y="1113190"/>
              <a:ext cx="1269113" cy="775994"/>
            </a:xfrm>
            <a:prstGeom prst="rect">
              <a:avLst/>
            </a:prstGeom>
            <a:grpFill/>
          </p:spPr>
        </p:pic>
      </p:grpSp>
      <p:cxnSp>
        <p:nvCxnSpPr>
          <p:cNvPr id="21" name="Straight Arrow Connector 20"/>
          <p:cNvCxnSpPr/>
          <p:nvPr/>
        </p:nvCxnSpPr>
        <p:spPr>
          <a:xfrm>
            <a:off x="4484770" y="3787539"/>
            <a:ext cx="23365" cy="879712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819081" y="3043765"/>
            <a:ext cx="4633493" cy="1590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Monolithic App</a:t>
            </a:r>
            <a:endParaRPr lang="en-US" sz="1500" dirty="0">
              <a:solidFill>
                <a:schemeClr val="tx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526279" y="2002475"/>
            <a:ext cx="7985627" cy="457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922042" y="3375603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Account Component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458775" y="3390690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Catalog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Component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638708" y="4012239"/>
            <a:ext cx="1685886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Recommendation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Component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03545" y="3966469"/>
            <a:ext cx="1731650" cy="5648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Customer Service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Component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8" name="Can 47"/>
          <p:cNvSpPr/>
          <p:nvPr/>
        </p:nvSpPr>
        <p:spPr>
          <a:xfrm>
            <a:off x="7413596" y="3409932"/>
            <a:ext cx="1269921" cy="1258699"/>
          </a:xfrm>
          <a:prstGeom prst="ca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cxnSp>
        <p:nvCxnSpPr>
          <p:cNvPr id="58" name="Straight Connector 57"/>
          <p:cNvCxnSpPr>
            <a:endCxn id="10" idx="0"/>
          </p:cNvCxnSpPr>
          <p:nvPr/>
        </p:nvCxnSpPr>
        <p:spPr>
          <a:xfrm>
            <a:off x="4381804" y="2082577"/>
            <a:ext cx="1" cy="2903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0" idx="2"/>
          </p:cNvCxnSpPr>
          <p:nvPr/>
        </p:nvCxnSpPr>
        <p:spPr>
          <a:xfrm flipH="1">
            <a:off x="2574163" y="2849130"/>
            <a:ext cx="1807636" cy="171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0" idx="2"/>
          </p:cNvCxnSpPr>
          <p:nvPr/>
        </p:nvCxnSpPr>
        <p:spPr>
          <a:xfrm>
            <a:off x="4381802" y="2849129"/>
            <a:ext cx="2242381" cy="4463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49" idx="3"/>
            <a:endCxn id="48" idx="2"/>
          </p:cNvCxnSpPr>
          <p:nvPr/>
        </p:nvCxnSpPr>
        <p:spPr>
          <a:xfrm flipV="1">
            <a:off x="6707934" y="4039282"/>
            <a:ext cx="705656" cy="93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07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/>
          <p:cNvCxnSpPr>
            <a:stCxn id="32" idx="2"/>
            <a:endCxn id="46" idx="0"/>
          </p:cNvCxnSpPr>
          <p:nvPr/>
        </p:nvCxnSpPr>
        <p:spPr>
          <a:xfrm>
            <a:off x="4374029" y="3470680"/>
            <a:ext cx="1041105" cy="953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2" idx="2"/>
            <a:endCxn id="45" idx="0"/>
          </p:cNvCxnSpPr>
          <p:nvPr/>
        </p:nvCxnSpPr>
        <p:spPr>
          <a:xfrm flipH="1">
            <a:off x="2978259" y="3470680"/>
            <a:ext cx="1395770" cy="9535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644936" y="4508431"/>
            <a:ext cx="1727120" cy="5258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30512" y="4485042"/>
            <a:ext cx="1682216" cy="5726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656939" y="3771951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65122" y="3745419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err="1" smtClean="0"/>
              <a:t>Microservices</a:t>
            </a:r>
            <a:r>
              <a:rPr lang="en-US" cap="none" dirty="0" smtClean="0"/>
              <a:t> Architecture</a:t>
            </a:r>
            <a:endParaRPr lang="en-US" cap="none" dirty="0"/>
          </a:p>
        </p:txBody>
      </p:sp>
      <p:sp>
        <p:nvSpPr>
          <p:cNvPr id="10" name="Rectangle 9"/>
          <p:cNvSpPr/>
          <p:nvPr/>
        </p:nvSpPr>
        <p:spPr>
          <a:xfrm>
            <a:off x="3443660" y="2292780"/>
            <a:ext cx="1876278" cy="476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Load Balancer</a:t>
            </a:r>
            <a:endParaRPr lang="en-US" sz="1500" dirty="0">
              <a:solidFill>
                <a:schemeClr val="tx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526279" y="2002475"/>
            <a:ext cx="7985627" cy="457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269926" y="3650235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Account 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50301" y="3676764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Catalog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135316" y="4424184"/>
            <a:ext cx="1685886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Recommendation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49309" y="4424184"/>
            <a:ext cx="1731650" cy="5648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Customer Service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8" name="Can 47"/>
          <p:cNvSpPr/>
          <p:nvPr/>
        </p:nvSpPr>
        <p:spPr>
          <a:xfrm>
            <a:off x="6052145" y="3512915"/>
            <a:ext cx="892376" cy="823875"/>
          </a:xfrm>
          <a:prstGeom prst="can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Catalog DB</a:t>
            </a:r>
            <a:endParaRPr lang="en-US" sz="1400" dirty="0"/>
          </a:p>
        </p:txBody>
      </p:sp>
      <p:cxnSp>
        <p:nvCxnSpPr>
          <p:cNvPr id="58" name="Straight Connector 57"/>
          <p:cNvCxnSpPr>
            <a:endCxn id="10" idx="0"/>
          </p:cNvCxnSpPr>
          <p:nvPr/>
        </p:nvCxnSpPr>
        <p:spPr>
          <a:xfrm>
            <a:off x="4381804" y="2002478"/>
            <a:ext cx="1" cy="2903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0" idx="2"/>
          </p:cNvCxnSpPr>
          <p:nvPr/>
        </p:nvCxnSpPr>
        <p:spPr>
          <a:xfrm flipH="1">
            <a:off x="4381804" y="2769032"/>
            <a:ext cx="1" cy="263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44" idx="3"/>
            <a:endCxn id="48" idx="2"/>
          </p:cNvCxnSpPr>
          <p:nvPr/>
        </p:nvCxnSpPr>
        <p:spPr>
          <a:xfrm flipV="1">
            <a:off x="4968950" y="3924852"/>
            <a:ext cx="1083201" cy="265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435890" y="2994430"/>
            <a:ext cx="1876278" cy="476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API Gateway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7245650" y="4319627"/>
            <a:ext cx="1014554" cy="823875"/>
          </a:xfrm>
          <a:prstGeom prst="can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Customer DB</a:t>
            </a:r>
            <a:endParaRPr lang="en-US" sz="1400" dirty="0"/>
          </a:p>
        </p:txBody>
      </p:sp>
      <p:cxnSp>
        <p:nvCxnSpPr>
          <p:cNvPr id="41" name="Straight Arrow Connector 40"/>
          <p:cNvCxnSpPr>
            <a:endCxn id="39" idx="2"/>
          </p:cNvCxnSpPr>
          <p:nvPr/>
        </p:nvCxnSpPr>
        <p:spPr>
          <a:xfrm flipV="1">
            <a:off x="6322627" y="4731564"/>
            <a:ext cx="923029" cy="3590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2" idx="2"/>
            <a:endCxn id="43" idx="0"/>
          </p:cNvCxnSpPr>
          <p:nvPr/>
        </p:nvCxnSpPr>
        <p:spPr>
          <a:xfrm flipH="1">
            <a:off x="1979252" y="3470681"/>
            <a:ext cx="2394783" cy="1795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2" idx="2"/>
            <a:endCxn id="44" idx="0"/>
          </p:cNvCxnSpPr>
          <p:nvPr/>
        </p:nvCxnSpPr>
        <p:spPr>
          <a:xfrm flipH="1">
            <a:off x="4259626" y="3470680"/>
            <a:ext cx="114409" cy="2060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504240" y="1333697"/>
            <a:ext cx="8185122" cy="599494"/>
            <a:chOff x="6" y="1109702"/>
            <a:chExt cx="8857436" cy="801808"/>
          </a:xfrm>
          <a:solidFill>
            <a:srgbClr val="FFFFFF"/>
          </a:solidFill>
        </p:grpSpPr>
        <p:pic>
          <p:nvPicPr>
            <p:cNvPr id="57" name="Picture 56" descr="images-1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2163" y="1149571"/>
              <a:ext cx="1502723" cy="711975"/>
            </a:xfrm>
            <a:prstGeom prst="rect">
              <a:avLst/>
            </a:prstGeom>
            <a:grpFill/>
          </p:spPr>
        </p:pic>
        <p:pic>
          <p:nvPicPr>
            <p:cNvPr id="59" name="Picture 58" descr="images-2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52511">
                          <a14:foregroundMark x1="69406" y1="79130" x2="69406" y2="79130"/>
                          <a14:foregroundMark x1="58904" y1="80435" x2="58904" y2="80435"/>
                          <a14:foregroundMark x1="79452" y1="73478" x2="79452" y2="73478"/>
                          <a14:foregroundMark x1="52968" y1="88696" x2="52968" y2="886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14779" y="1109702"/>
              <a:ext cx="989608" cy="779485"/>
            </a:xfrm>
            <a:prstGeom prst="rect">
              <a:avLst/>
            </a:prstGeom>
            <a:grpFill/>
          </p:spPr>
        </p:pic>
        <p:pic>
          <p:nvPicPr>
            <p:cNvPr id="60" name="Picture 59" descr="images-3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3" b="100000" l="488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85986" y="1146376"/>
              <a:ext cx="1008003" cy="752642"/>
            </a:xfrm>
            <a:prstGeom prst="rect">
              <a:avLst/>
            </a:prstGeom>
            <a:grpFill/>
          </p:spPr>
        </p:pic>
        <p:pic>
          <p:nvPicPr>
            <p:cNvPr id="61" name="Picture 60" descr="images-4.jpg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6525">
                          <a14:foregroundMark x1="24324" y1="52577" x2="24324" y2="52577"/>
                          <a14:foregroundMark x1="24324" y1="29381" x2="24324" y2="293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" y="1152211"/>
              <a:ext cx="1256559" cy="705906"/>
            </a:xfrm>
            <a:prstGeom prst="rect">
              <a:avLst/>
            </a:prstGeom>
            <a:grpFill/>
          </p:spPr>
        </p:pic>
        <p:pic>
          <p:nvPicPr>
            <p:cNvPr id="62" name="Picture 61" descr="images-5.jpg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29242" y="1145245"/>
              <a:ext cx="1192368" cy="766265"/>
            </a:xfrm>
            <a:prstGeom prst="rect">
              <a:avLst/>
            </a:prstGeom>
            <a:grpFill/>
          </p:spPr>
        </p:pic>
        <p:pic>
          <p:nvPicPr>
            <p:cNvPr id="64" name="Picture 63" descr="images-6.jpg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952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0235" y="1109703"/>
              <a:ext cx="914544" cy="766795"/>
            </a:xfrm>
            <a:prstGeom prst="rect">
              <a:avLst/>
            </a:prstGeom>
            <a:grpFill/>
          </p:spPr>
        </p:pic>
        <p:pic>
          <p:nvPicPr>
            <p:cNvPr id="65" name="Picture 64" descr="images.jpg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9582" l="0" r="891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46270" y="1143698"/>
              <a:ext cx="868003" cy="737393"/>
            </a:xfrm>
            <a:prstGeom prst="rect">
              <a:avLst/>
            </a:prstGeom>
            <a:grpFill/>
          </p:spPr>
        </p:pic>
        <p:pic>
          <p:nvPicPr>
            <p:cNvPr id="66" name="Picture 65" descr="pc-mac-ad.jpg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1500" r="100000">
                          <a14:foregroundMark x1="66750" y1="26286" x2="66750" y2="26286"/>
                          <a14:foregroundMark x1="75000" y1="31714" x2="75000" y2="31714"/>
                          <a14:foregroundMark x1="63250" y1="61714" x2="63250" y2="61714"/>
                          <a14:backgroundMark x1="66750" y1="40000" x2="66750" y2="40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7817" y="1146377"/>
              <a:ext cx="1112562" cy="730119"/>
            </a:xfrm>
            <a:prstGeom prst="rect">
              <a:avLst/>
            </a:prstGeom>
            <a:grpFill/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478" b="100000" l="120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88329" y="1113190"/>
              <a:ext cx="1269113" cy="77599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916690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Concept -&gt; Service Dependency Graph</a:t>
            </a:r>
            <a:endParaRPr lang="en-US" cap="none" dirty="0"/>
          </a:p>
        </p:txBody>
      </p:sp>
      <p:sp>
        <p:nvSpPr>
          <p:cNvPr id="3" name="Rectangle 2"/>
          <p:cNvSpPr/>
          <p:nvPr/>
        </p:nvSpPr>
        <p:spPr>
          <a:xfrm>
            <a:off x="354841" y="1989227"/>
            <a:ext cx="1876889" cy="765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App/Service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93820" y="1232759"/>
            <a:ext cx="1652784" cy="607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 X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96816" y="2160305"/>
            <a:ext cx="1652784" cy="607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 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96816" y="3159584"/>
            <a:ext cx="1652784" cy="607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 Z</a:t>
            </a:r>
            <a:endParaRPr lang="en-US" dirty="0"/>
          </a:p>
        </p:txBody>
      </p:sp>
      <p:cxnSp>
        <p:nvCxnSpPr>
          <p:cNvPr id="7" name="Straight Arrow Connector 6"/>
          <p:cNvCxnSpPr>
            <a:stCxn id="3" idx="3"/>
            <a:endCxn id="4" idx="1"/>
          </p:cNvCxnSpPr>
          <p:nvPr/>
        </p:nvCxnSpPr>
        <p:spPr>
          <a:xfrm flipV="1">
            <a:off x="2231730" y="1536279"/>
            <a:ext cx="1662090" cy="8358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3" idx="3"/>
            <a:endCxn id="5" idx="1"/>
          </p:cNvCxnSpPr>
          <p:nvPr/>
        </p:nvCxnSpPr>
        <p:spPr>
          <a:xfrm>
            <a:off x="2231730" y="2372130"/>
            <a:ext cx="1665086" cy="916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3"/>
            <a:endCxn id="6" idx="1"/>
          </p:cNvCxnSpPr>
          <p:nvPr/>
        </p:nvCxnSpPr>
        <p:spPr>
          <a:xfrm>
            <a:off x="2231730" y="2372130"/>
            <a:ext cx="1665086" cy="1090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483374" y="1684010"/>
            <a:ext cx="1652784" cy="607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 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486370" y="2611556"/>
            <a:ext cx="1652784" cy="607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 M</a:t>
            </a:r>
            <a:endParaRPr lang="en-US" dirty="0"/>
          </a:p>
        </p:txBody>
      </p:sp>
      <p:cxnSp>
        <p:nvCxnSpPr>
          <p:cNvPr id="14" name="Straight Arrow Connector 13"/>
          <p:cNvCxnSpPr>
            <a:endCxn id="12" idx="1"/>
          </p:cNvCxnSpPr>
          <p:nvPr/>
        </p:nvCxnSpPr>
        <p:spPr>
          <a:xfrm flipV="1">
            <a:off x="5530954" y="1987530"/>
            <a:ext cx="952420" cy="4809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3"/>
            <a:endCxn id="13" idx="1"/>
          </p:cNvCxnSpPr>
          <p:nvPr/>
        </p:nvCxnSpPr>
        <p:spPr>
          <a:xfrm>
            <a:off x="5549600" y="2463825"/>
            <a:ext cx="936770" cy="4512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3" idx="1"/>
          </p:cNvCxnSpPr>
          <p:nvPr/>
        </p:nvCxnSpPr>
        <p:spPr>
          <a:xfrm flipV="1">
            <a:off x="5558968" y="2915076"/>
            <a:ext cx="927402" cy="5527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5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5630" y="1055316"/>
            <a:ext cx="7908770" cy="3230934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 smtClean="0"/>
              <a:t>Netflix – background and evolution</a:t>
            </a:r>
          </a:p>
          <a:p>
            <a:r>
              <a:rPr lang="en-US" sz="2000" dirty="0" smtClean="0"/>
              <a:t>Monolithic </a:t>
            </a:r>
            <a:r>
              <a:rPr lang="en-US" sz="2000" dirty="0" smtClean="0"/>
              <a:t>Apps</a:t>
            </a:r>
          </a:p>
          <a:p>
            <a:pPr lvl="1"/>
            <a:r>
              <a:rPr lang="en-US" sz="1600" dirty="0" smtClean="0"/>
              <a:t>Characteristics</a:t>
            </a:r>
            <a:endParaRPr lang="en-US" sz="1600" dirty="0" smtClean="0"/>
          </a:p>
          <a:p>
            <a:r>
              <a:rPr lang="en-US" sz="2000" dirty="0" smtClean="0"/>
              <a:t>What </a:t>
            </a:r>
            <a:r>
              <a:rPr lang="en-US" sz="2000" dirty="0"/>
              <a:t>are </a:t>
            </a:r>
            <a:r>
              <a:rPr lang="en-US" sz="2000" dirty="0" err="1" smtClean="0"/>
              <a:t>Microservices</a:t>
            </a:r>
            <a:r>
              <a:rPr lang="en-US" sz="2000" dirty="0"/>
              <a:t>?</a:t>
            </a:r>
          </a:p>
          <a:p>
            <a:r>
              <a:rPr lang="en-US" sz="2000" dirty="0" err="1" smtClean="0"/>
              <a:t>Microservices</a:t>
            </a:r>
            <a:endParaRPr lang="en-US" sz="2000" dirty="0"/>
          </a:p>
          <a:p>
            <a:pPr lvl="1"/>
            <a:r>
              <a:rPr lang="en-US" sz="1600" dirty="0"/>
              <a:t>W</a:t>
            </a:r>
            <a:r>
              <a:rPr lang="en-US" sz="1600" dirty="0" smtClean="0"/>
              <a:t>hy</a:t>
            </a:r>
            <a:r>
              <a:rPr lang="en-US" sz="1600" dirty="0"/>
              <a:t>?</a:t>
            </a:r>
          </a:p>
          <a:p>
            <a:pPr lvl="1"/>
            <a:r>
              <a:rPr lang="en-US" sz="1600" dirty="0" smtClean="0"/>
              <a:t>Challenges</a:t>
            </a:r>
            <a:endParaRPr lang="en-US" sz="1600" dirty="0"/>
          </a:p>
          <a:p>
            <a:pPr lvl="1"/>
            <a:r>
              <a:rPr lang="en-US" sz="1600" dirty="0" smtClean="0"/>
              <a:t>Best </a:t>
            </a:r>
            <a:r>
              <a:rPr lang="en-US" sz="1600" dirty="0"/>
              <a:t>practices</a:t>
            </a:r>
          </a:p>
          <a:p>
            <a:pPr lvl="1"/>
            <a:r>
              <a:rPr lang="en-US" sz="1600" dirty="0"/>
              <a:t>T</a:t>
            </a:r>
            <a:r>
              <a:rPr lang="en-US" sz="1600" dirty="0" smtClean="0"/>
              <a:t>ools </a:t>
            </a:r>
            <a:r>
              <a:rPr lang="en-US" sz="1600" dirty="0"/>
              <a:t>of the trade</a:t>
            </a:r>
          </a:p>
          <a:p>
            <a:r>
              <a:rPr lang="en-US" sz="2000" dirty="0" err="1" smtClean="0"/>
              <a:t>InterProcess</a:t>
            </a:r>
            <a:r>
              <a:rPr lang="en-US" sz="2000" dirty="0" smtClean="0"/>
              <a:t> Communication</a:t>
            </a:r>
            <a:endParaRPr lang="en-US" sz="2000" dirty="0"/>
          </a:p>
          <a:p>
            <a:r>
              <a:rPr lang="en-US" sz="2000" dirty="0" smtClean="0"/>
              <a:t>Takeaways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88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err="1" smtClean="0"/>
              <a:t>MicroServices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>- Why?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946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Why?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Faster and simpler deployments and </a:t>
            </a:r>
            <a:r>
              <a:rPr lang="en-US" dirty="0" smtClean="0"/>
              <a:t>rollbacks</a:t>
            </a:r>
          </a:p>
          <a:p>
            <a:pPr lvl="1"/>
            <a:r>
              <a:rPr lang="en-US" dirty="0"/>
              <a:t>Independent Speed of Delivery (by different teams</a:t>
            </a:r>
            <a:r>
              <a:rPr lang="en-US" dirty="0" smtClean="0"/>
              <a:t>)</a:t>
            </a:r>
          </a:p>
          <a:p>
            <a:r>
              <a:rPr lang="en-US" dirty="0" smtClean="0"/>
              <a:t>Right framework/tool/language for each domain</a:t>
            </a:r>
          </a:p>
          <a:p>
            <a:pPr lvl="1"/>
            <a:r>
              <a:rPr lang="en-US" dirty="0" smtClean="0"/>
              <a:t>Recommendation component using Python?, Catalog Service in Java ..</a:t>
            </a:r>
            <a:endParaRPr lang="en-US" dirty="0"/>
          </a:p>
          <a:p>
            <a:r>
              <a:rPr lang="en-US" dirty="0"/>
              <a:t>Greater </a:t>
            </a:r>
            <a:r>
              <a:rPr lang="en-US" dirty="0" smtClean="0"/>
              <a:t>Resiliency</a:t>
            </a:r>
          </a:p>
          <a:p>
            <a:pPr lvl="1"/>
            <a:r>
              <a:rPr lang="en-US" dirty="0" smtClean="0"/>
              <a:t>Fault Isolation</a:t>
            </a:r>
            <a:endParaRPr lang="en-US" dirty="0"/>
          </a:p>
          <a:p>
            <a:r>
              <a:rPr lang="en-US" dirty="0"/>
              <a:t>Better Availability</a:t>
            </a:r>
          </a:p>
          <a:p>
            <a:pPr lvl="1"/>
            <a:r>
              <a:rPr lang="en-US" dirty="0"/>
              <a:t>If architected right </a:t>
            </a:r>
            <a:r>
              <a:rPr lang="en-US" dirty="0">
                <a:sym typeface="Wingdings"/>
              </a:rPr>
              <a:t>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err="1" smtClean="0"/>
              <a:t>MicroServices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>- Challenges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04465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577" y="1259917"/>
            <a:ext cx="5080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49" y="1193803"/>
            <a:ext cx="2850020" cy="285002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118811" y="2334774"/>
            <a:ext cx="793710" cy="47629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45302" y="4548133"/>
            <a:ext cx="362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lead to chaos if not designed right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Complexity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Distributed Systems are inherently Complex</a:t>
            </a:r>
          </a:p>
          <a:p>
            <a:pPr lvl="1"/>
            <a:r>
              <a:rPr lang="en-US" sz="2000" dirty="0"/>
              <a:t>N/W Latency, Fault Tolerance, </a:t>
            </a:r>
            <a:r>
              <a:rPr lang="en-US" sz="2000" dirty="0" smtClean="0"/>
              <a:t>Retry storms ..</a:t>
            </a:r>
          </a:p>
          <a:p>
            <a:endParaRPr lang="en-US" sz="2000" dirty="0"/>
          </a:p>
          <a:p>
            <a:r>
              <a:rPr lang="en-US" sz="2000" dirty="0" smtClean="0"/>
              <a:t>Operational Overhead</a:t>
            </a:r>
          </a:p>
          <a:p>
            <a:pPr lvl="1"/>
            <a:r>
              <a:rPr lang="en-US" sz="2000" dirty="0" smtClean="0"/>
              <a:t>TIP: Embrace </a:t>
            </a:r>
            <a:r>
              <a:rPr lang="en-US" sz="2000" dirty="0" err="1" smtClean="0"/>
              <a:t>DevOps</a:t>
            </a:r>
            <a:r>
              <a:rPr lang="en-US" sz="2000" dirty="0" smtClean="0"/>
              <a:t> Model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75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100s of </a:t>
            </a:r>
            <a:r>
              <a:rPr lang="en-US" dirty="0" err="1" smtClean="0"/>
              <a:t>MicroServices</a:t>
            </a:r>
            <a:endParaRPr lang="en-US" dirty="0" smtClean="0"/>
          </a:p>
          <a:p>
            <a:pPr lvl="1"/>
            <a:r>
              <a:rPr lang="en-US" dirty="0" smtClean="0"/>
              <a:t>Need a Service Metadata Registry (Discovery Service)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75866" y="3387045"/>
            <a:ext cx="1727120" cy="5258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1442" y="3363657"/>
            <a:ext cx="1682216" cy="5726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7869" y="2650563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6052" y="2624034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0857" y="2528847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Account 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1231" y="2555376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Catalog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6246" y="3302796"/>
            <a:ext cx="1685886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Recommendation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80239" y="3302798"/>
            <a:ext cx="1731650" cy="5648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Customer Service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620" y="4080915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425" y="3985728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X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6934" y="4275429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11741" y="4180245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Y</a:t>
            </a:r>
            <a:endParaRPr lang="en-US" sz="1400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94652" y="4252542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99457" y="4157358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Z</a:t>
            </a:r>
            <a:endParaRPr lang="en-US" sz="1400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97630" y="2490365"/>
            <a:ext cx="1880379" cy="13658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02435" y="2395178"/>
            <a:ext cx="1880379" cy="13658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Registry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(e.g. Netflix Eureka)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>
            <a:stCxn id="7" idx="3"/>
            <a:endCxn id="20" idx="1"/>
          </p:cNvCxnSpPr>
          <p:nvPr/>
        </p:nvCxnSpPr>
        <p:spPr>
          <a:xfrm>
            <a:off x="2314695" y="2898660"/>
            <a:ext cx="4587734" cy="179437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3"/>
            <a:endCxn id="20" idx="1"/>
          </p:cNvCxnSpPr>
          <p:nvPr/>
        </p:nvCxnSpPr>
        <p:spPr>
          <a:xfrm>
            <a:off x="4606518" y="2925189"/>
            <a:ext cx="2295917" cy="152906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5" idx="3"/>
            <a:endCxn id="20" idx="1"/>
          </p:cNvCxnSpPr>
          <p:nvPr/>
        </p:nvCxnSpPr>
        <p:spPr>
          <a:xfrm flipV="1">
            <a:off x="3443664" y="3078095"/>
            <a:ext cx="3458771" cy="571881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" idx="3"/>
            <a:endCxn id="20" idx="1"/>
          </p:cNvCxnSpPr>
          <p:nvPr/>
        </p:nvCxnSpPr>
        <p:spPr>
          <a:xfrm flipV="1">
            <a:off x="5902992" y="3078094"/>
            <a:ext cx="999443" cy="571880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3" idx="3"/>
            <a:endCxn id="20" idx="1"/>
          </p:cNvCxnSpPr>
          <p:nvPr/>
        </p:nvCxnSpPr>
        <p:spPr>
          <a:xfrm flipV="1">
            <a:off x="1952263" y="3078094"/>
            <a:ext cx="4950166" cy="1277444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5" idx="3"/>
            <a:endCxn id="20" idx="1"/>
          </p:cNvCxnSpPr>
          <p:nvPr/>
        </p:nvCxnSpPr>
        <p:spPr>
          <a:xfrm flipV="1">
            <a:off x="3725579" y="3078096"/>
            <a:ext cx="3176850" cy="1471960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7" idx="3"/>
            <a:endCxn id="20" idx="1"/>
          </p:cNvCxnSpPr>
          <p:nvPr/>
        </p:nvCxnSpPr>
        <p:spPr>
          <a:xfrm flipV="1">
            <a:off x="5613295" y="3078097"/>
            <a:ext cx="1289134" cy="1449073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146" y="123477"/>
            <a:ext cx="876161" cy="15037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275" y="1643678"/>
            <a:ext cx="1243007" cy="30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6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Chattiness (and Fan Out)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/>
              <a:t>~</a:t>
            </a:r>
            <a:r>
              <a:rPr lang="en" dirty="0">
                <a:solidFill>
                  <a:srgbClr val="CC4125"/>
                </a:solidFill>
              </a:rPr>
              <a:t>2 Billion</a:t>
            </a:r>
            <a:r>
              <a:rPr lang="en" dirty="0"/>
              <a:t> Requests per day on Edge </a:t>
            </a:r>
            <a:r>
              <a:rPr lang="en" dirty="0" smtClean="0"/>
              <a:t>Servic</a:t>
            </a:r>
            <a:r>
              <a:rPr lang="en-US" dirty="0" smtClean="0"/>
              <a:t>e</a:t>
            </a:r>
            <a:endParaRPr dirty="0"/>
          </a:p>
          <a:p>
            <a:pPr>
              <a:spcBef>
                <a:spcPts val="0"/>
              </a:spcBef>
              <a:buNone/>
            </a:pPr>
            <a:r>
              <a:rPr lang="en" dirty="0"/>
              <a:t>Results in </a:t>
            </a:r>
            <a:r>
              <a:rPr lang="en" dirty="0">
                <a:solidFill>
                  <a:srgbClr val="CC4125"/>
                </a:solidFill>
              </a:rPr>
              <a:t>~20 Billion Fan</a:t>
            </a:r>
            <a:r>
              <a:rPr lang="en" dirty="0"/>
              <a:t> out requests in ~100 MicroServices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278" y="2026579"/>
            <a:ext cx="3460713" cy="2304835"/>
          </a:xfrm>
          <a:prstGeom prst="rect">
            <a:avLst/>
          </a:prstGeom>
          <a:solidFill>
            <a:schemeClr val="tx1">
              <a:alpha val="83000"/>
            </a:schemeClr>
          </a:solidFill>
        </p:spPr>
      </p:pic>
      <p:sp>
        <p:nvSpPr>
          <p:cNvPr id="3" name="Rectangle 2"/>
          <p:cNvSpPr/>
          <p:nvPr/>
        </p:nvSpPr>
        <p:spPr>
          <a:xfrm>
            <a:off x="513577" y="2026581"/>
            <a:ext cx="3072122" cy="22320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755498" y="2913794"/>
            <a:ext cx="457550" cy="44827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4" idx="2"/>
          </p:cNvCxnSpPr>
          <p:nvPr/>
        </p:nvCxnSpPr>
        <p:spPr>
          <a:xfrm>
            <a:off x="1083180" y="3137932"/>
            <a:ext cx="67231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0994" y="2698995"/>
            <a:ext cx="104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 Request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18564" y="3038179"/>
            <a:ext cx="67231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26378" y="2599242"/>
            <a:ext cx="104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1 Request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3975" y="3885059"/>
            <a:ext cx="141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Monolithic App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98697" y="3944068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MicroServices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2669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Data Serialization </a:t>
            </a:r>
            <a:r>
              <a:rPr lang="en-US" dirty="0" smtClean="0"/>
              <a:t>Overhead</a:t>
            </a:r>
            <a:endParaRPr lang="en" dirty="0"/>
          </a:p>
        </p:txBody>
      </p:sp>
      <p:grpSp>
        <p:nvGrpSpPr>
          <p:cNvPr id="442" name="Shape 442"/>
          <p:cNvGrpSpPr/>
          <p:nvPr/>
        </p:nvGrpSpPr>
        <p:grpSpPr>
          <a:xfrm>
            <a:off x="457206" y="1542900"/>
            <a:ext cx="7885075" cy="2291850"/>
            <a:chOff x="457200" y="1542900"/>
            <a:chExt cx="7885075" cy="2291850"/>
          </a:xfrm>
        </p:grpSpPr>
        <p:sp>
          <p:nvSpPr>
            <p:cNvPr id="443" name="Shape 443"/>
            <p:cNvSpPr/>
            <p:nvPr/>
          </p:nvSpPr>
          <p:spPr>
            <a:xfrm>
              <a:off x="457200" y="1859275"/>
              <a:ext cx="1397700" cy="118980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dirty="0">
                  <a:solidFill>
                    <a:schemeClr val="bg1"/>
                  </a:solidFill>
                </a:rPr>
                <a:t>Service A</a:t>
              </a:r>
            </a:p>
          </p:txBody>
        </p:sp>
        <p:sp>
          <p:nvSpPr>
            <p:cNvPr id="444" name="Shape 444"/>
            <p:cNvSpPr/>
            <p:nvPr/>
          </p:nvSpPr>
          <p:spPr>
            <a:xfrm>
              <a:off x="2591462" y="1859275"/>
              <a:ext cx="1397700" cy="118980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dirty="0">
                  <a:solidFill>
                    <a:srgbClr val="000000"/>
                  </a:solidFill>
                </a:rPr>
                <a:t>Service B</a:t>
              </a:r>
            </a:p>
          </p:txBody>
        </p:sp>
        <p:sp>
          <p:nvSpPr>
            <p:cNvPr id="445" name="Shape 445"/>
            <p:cNvSpPr/>
            <p:nvPr/>
          </p:nvSpPr>
          <p:spPr>
            <a:xfrm>
              <a:off x="4725712" y="1868328"/>
              <a:ext cx="1397700" cy="118980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dirty="0">
                  <a:solidFill>
                    <a:srgbClr val="000000"/>
                  </a:solidFill>
                </a:rPr>
                <a:t>Service C</a:t>
              </a:r>
            </a:p>
          </p:txBody>
        </p:sp>
        <p:sp>
          <p:nvSpPr>
            <p:cNvPr id="446" name="Shape 446"/>
            <p:cNvSpPr/>
            <p:nvPr/>
          </p:nvSpPr>
          <p:spPr>
            <a:xfrm>
              <a:off x="6944575" y="1859275"/>
              <a:ext cx="1397700" cy="118980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dirty="0">
                  <a:solidFill>
                    <a:srgbClr val="000000"/>
                  </a:solidFill>
                </a:rPr>
                <a:t>Service D</a:t>
              </a:r>
            </a:p>
          </p:txBody>
        </p:sp>
        <p:grpSp>
          <p:nvGrpSpPr>
            <p:cNvPr id="447" name="Shape 447"/>
            <p:cNvGrpSpPr/>
            <p:nvPr/>
          </p:nvGrpSpPr>
          <p:grpSpPr>
            <a:xfrm>
              <a:off x="1796150" y="1542900"/>
              <a:ext cx="849900" cy="379675"/>
              <a:chOff x="1624235" y="1036250"/>
              <a:chExt cx="849900" cy="379675"/>
            </a:xfrm>
          </p:grpSpPr>
          <p:cxnSp>
            <p:nvCxnSpPr>
              <p:cNvPr id="448" name="Shape 448"/>
              <p:cNvCxnSpPr/>
              <p:nvPr/>
            </p:nvCxnSpPr>
            <p:spPr>
              <a:xfrm>
                <a:off x="1691875" y="1415925"/>
                <a:ext cx="714599" cy="0"/>
              </a:xfrm>
              <a:prstGeom prst="straightConnector1">
                <a:avLst/>
              </a:prstGeom>
              <a:noFill/>
              <a:ln w="19050" cap="flat">
                <a:solidFill>
                  <a:srgbClr val="FFFFFF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sp>
            <p:nvSpPr>
              <p:cNvPr id="449" name="Shape 449"/>
              <p:cNvSpPr txBox="1"/>
              <p:nvPr/>
            </p:nvSpPr>
            <p:spPr>
              <a:xfrm>
                <a:off x="1624235" y="1036250"/>
                <a:ext cx="849900" cy="28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 sz="1000"/>
                  <a:t>getMovies()</a:t>
                </a:r>
              </a:p>
            </p:txBody>
          </p:sp>
        </p:grpSp>
        <p:cxnSp>
          <p:nvCxnSpPr>
            <p:cNvPr id="450" name="Shape 450"/>
            <p:cNvCxnSpPr/>
            <p:nvPr/>
          </p:nvCxnSpPr>
          <p:spPr>
            <a:xfrm>
              <a:off x="3994475" y="1936175"/>
              <a:ext cx="732899" cy="4500"/>
            </a:xfrm>
            <a:prstGeom prst="straightConnector1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51" name="Shape 451"/>
            <p:cNvSpPr txBox="1"/>
            <p:nvPr/>
          </p:nvSpPr>
          <p:spPr>
            <a:xfrm>
              <a:off x="3935975" y="1588137"/>
              <a:ext cx="849900" cy="28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000"/>
                <a:t>getMovie()</a:t>
              </a:r>
            </a:p>
          </p:txBody>
        </p:sp>
        <p:cxnSp>
          <p:nvCxnSpPr>
            <p:cNvPr id="452" name="Shape 452"/>
            <p:cNvCxnSpPr/>
            <p:nvPr/>
          </p:nvCxnSpPr>
          <p:spPr>
            <a:xfrm>
              <a:off x="6138725" y="1936175"/>
              <a:ext cx="800700" cy="4500"/>
            </a:xfrm>
            <a:prstGeom prst="straightConnector1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53" name="Shape 453"/>
            <p:cNvSpPr txBox="1"/>
            <p:nvPr/>
          </p:nvSpPr>
          <p:spPr>
            <a:xfrm>
              <a:off x="5908025" y="1588137"/>
              <a:ext cx="1302900" cy="28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000"/>
                <a:t>getMovieMetadata()</a:t>
              </a:r>
            </a:p>
          </p:txBody>
        </p:sp>
        <p:cxnSp>
          <p:nvCxnSpPr>
            <p:cNvPr id="454" name="Shape 454"/>
            <p:cNvCxnSpPr/>
            <p:nvPr/>
          </p:nvCxnSpPr>
          <p:spPr>
            <a:xfrm rot="10800000">
              <a:off x="6125200" y="2895224"/>
              <a:ext cx="809699" cy="4500"/>
            </a:xfrm>
            <a:prstGeom prst="straightConnector1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55" name="Shape 455"/>
            <p:cNvCxnSpPr/>
            <p:nvPr/>
          </p:nvCxnSpPr>
          <p:spPr>
            <a:xfrm rot="10800000">
              <a:off x="3998925" y="2908775"/>
              <a:ext cx="728399" cy="0"/>
            </a:xfrm>
            <a:prstGeom prst="straightConnector1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56" name="Shape 456"/>
            <p:cNvCxnSpPr/>
            <p:nvPr/>
          </p:nvCxnSpPr>
          <p:spPr>
            <a:xfrm flipH="1">
              <a:off x="1859175" y="2926875"/>
              <a:ext cx="728399" cy="4500"/>
            </a:xfrm>
            <a:prstGeom prst="straightConnector1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pic>
          <p:nvPicPr>
            <p:cNvPr id="457" name="Shape 4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59650" y="3189275"/>
              <a:ext cx="1633199" cy="440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Shape 4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72775" y="3189275"/>
              <a:ext cx="1860124" cy="645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Shape 4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64725" y="3189275"/>
              <a:ext cx="1860124" cy="645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1" name="Shape 461"/>
            <p:cNvSpPr/>
            <p:nvPr/>
          </p:nvSpPr>
          <p:spPr>
            <a:xfrm>
              <a:off x="5858250" y="1877350"/>
              <a:ext cx="257399" cy="1171799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000"/>
                <a:t>Cl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" sz="1000"/>
                <a:t>ient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" sz="1000"/>
                <a:t>D</a:t>
              </a:r>
            </a:p>
          </p:txBody>
        </p:sp>
        <p:sp>
          <p:nvSpPr>
            <p:cNvPr id="462" name="Shape 462"/>
            <p:cNvSpPr/>
            <p:nvPr/>
          </p:nvSpPr>
          <p:spPr>
            <a:xfrm>
              <a:off x="3727875" y="1877350"/>
              <a:ext cx="257399" cy="1171799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000"/>
                <a:t>Cl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" sz="1000"/>
                <a:t>ient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" sz="1000"/>
                <a:t>C</a:t>
              </a:r>
            </a:p>
          </p:txBody>
        </p:sp>
        <p:sp>
          <p:nvSpPr>
            <p:cNvPr id="463" name="Shape 463"/>
            <p:cNvSpPr/>
            <p:nvPr/>
          </p:nvSpPr>
          <p:spPr>
            <a:xfrm>
              <a:off x="1597875" y="1877325"/>
              <a:ext cx="257399" cy="1171799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000"/>
                <a:t>Cl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" sz="1000"/>
                <a:t>ient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" sz="1000"/>
                <a:t>B</a:t>
              </a:r>
            </a:p>
          </p:txBody>
        </p:sp>
      </p:grpSp>
      <p:sp>
        <p:nvSpPr>
          <p:cNvPr id="466" name="Shape 466"/>
          <p:cNvSpPr txBox="1"/>
          <p:nvPr/>
        </p:nvSpPr>
        <p:spPr>
          <a:xfrm>
            <a:off x="3570831" y="1025950"/>
            <a:ext cx="1875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Data transformation</a:t>
            </a:r>
          </a:p>
        </p:txBody>
      </p:sp>
      <p:cxnSp>
        <p:nvCxnSpPr>
          <p:cNvPr id="467" name="Shape 467"/>
          <p:cNvCxnSpPr/>
          <p:nvPr/>
        </p:nvCxnSpPr>
        <p:spPr>
          <a:xfrm flipH="1">
            <a:off x="3394474" y="1466628"/>
            <a:ext cx="612900" cy="543899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8" name="Shape 468"/>
          <p:cNvCxnSpPr/>
          <p:nvPr/>
        </p:nvCxnSpPr>
        <p:spPr>
          <a:xfrm>
            <a:off x="4771675" y="1445975"/>
            <a:ext cx="571500" cy="557700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469" name="Shape 469"/>
          <p:cNvGrpSpPr/>
          <p:nvPr/>
        </p:nvGrpSpPr>
        <p:grpSpPr>
          <a:xfrm>
            <a:off x="5797068" y="3263750"/>
            <a:ext cx="1701152" cy="626499"/>
            <a:chOff x="5694350" y="3263750"/>
            <a:chExt cx="1701152" cy="626499"/>
          </a:xfrm>
        </p:grpSpPr>
        <p:sp>
          <p:nvSpPr>
            <p:cNvPr id="470" name="Shape 470"/>
            <p:cNvSpPr txBox="1"/>
            <p:nvPr/>
          </p:nvSpPr>
          <p:spPr>
            <a:xfrm>
              <a:off x="5694350" y="3263750"/>
              <a:ext cx="1578299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lang="en" sz="3600" dirty="0"/>
                <a:t>X</a:t>
              </a:r>
            </a:p>
          </p:txBody>
        </p:sp>
        <p:sp>
          <p:nvSpPr>
            <p:cNvPr id="471" name="Shape 471"/>
            <p:cNvSpPr txBox="1"/>
            <p:nvPr/>
          </p:nvSpPr>
          <p:spPr>
            <a:xfrm>
              <a:off x="5761394" y="3642450"/>
              <a:ext cx="1634108" cy="247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buNone/>
              </a:pPr>
              <a:r>
                <a:rPr lang="en" dirty="0">
                  <a:solidFill>
                    <a:srgbClr val="000000"/>
                  </a:solidFill>
                </a:rPr>
                <a:t>Avro</a:t>
              </a:r>
            </a:p>
          </p:txBody>
        </p:sp>
      </p:grpSp>
      <p:grpSp>
        <p:nvGrpSpPr>
          <p:cNvPr id="472" name="Shape 472"/>
          <p:cNvGrpSpPr/>
          <p:nvPr/>
        </p:nvGrpSpPr>
        <p:grpSpPr>
          <a:xfrm>
            <a:off x="3727379" y="3292212"/>
            <a:ext cx="1931303" cy="964480"/>
            <a:chOff x="5694350" y="3263750"/>
            <a:chExt cx="1622702" cy="626499"/>
          </a:xfrm>
        </p:grpSpPr>
        <p:sp>
          <p:nvSpPr>
            <p:cNvPr id="473" name="Shape 473"/>
            <p:cNvSpPr txBox="1"/>
            <p:nvPr/>
          </p:nvSpPr>
          <p:spPr>
            <a:xfrm>
              <a:off x="5694350" y="3263750"/>
              <a:ext cx="1578299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3600"/>
                <a:t>X</a:t>
              </a:r>
            </a:p>
          </p:txBody>
        </p:sp>
        <p:sp>
          <p:nvSpPr>
            <p:cNvPr id="474" name="Shape 474"/>
            <p:cNvSpPr txBox="1"/>
            <p:nvPr/>
          </p:nvSpPr>
          <p:spPr>
            <a:xfrm>
              <a:off x="5732223" y="3642450"/>
              <a:ext cx="1584829" cy="247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dirty="0">
                  <a:solidFill>
                    <a:srgbClr val="000000"/>
                  </a:solidFill>
                </a:rPr>
                <a:t>Xml</a:t>
              </a:r>
            </a:p>
          </p:txBody>
        </p:sp>
      </p:grpSp>
      <p:sp>
        <p:nvSpPr>
          <p:cNvPr id="36" name="Shape 474"/>
          <p:cNvSpPr txBox="1"/>
          <p:nvPr/>
        </p:nvSpPr>
        <p:spPr>
          <a:xfrm>
            <a:off x="1353975" y="3840254"/>
            <a:ext cx="1867551" cy="3814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00"/>
                </a:solidFill>
              </a:rPr>
              <a:t>JSON</a:t>
            </a:r>
            <a:endParaRPr lang="e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5251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Challenges - Summary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42905" y="1116826"/>
            <a:ext cx="8458201" cy="3771901"/>
          </a:xfrm>
        </p:spPr>
        <p:txBody>
          <a:bodyPr/>
          <a:lstStyle/>
          <a:p>
            <a:r>
              <a:rPr lang="en-US" sz="2000" dirty="0" smtClean="0"/>
              <a:t>Service Discovery</a:t>
            </a:r>
          </a:p>
          <a:p>
            <a:r>
              <a:rPr lang="en-US" sz="2000" dirty="0" smtClean="0"/>
              <a:t>Operational </a:t>
            </a:r>
            <a:r>
              <a:rPr lang="en-US" sz="2000" dirty="0"/>
              <a:t>Overhead (100s of services; </a:t>
            </a:r>
            <a:r>
              <a:rPr lang="en-US" sz="2000" dirty="0" err="1"/>
              <a:t>DevOps</a:t>
            </a:r>
            <a:r>
              <a:rPr lang="en-US" sz="2000" dirty="0"/>
              <a:t> model absolutely required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Distributed </a:t>
            </a:r>
            <a:r>
              <a:rPr lang="en-US" sz="2000" dirty="0"/>
              <a:t>Systems are inherently </a:t>
            </a:r>
            <a:r>
              <a:rPr lang="en-US" sz="2000" dirty="0" smtClean="0"/>
              <a:t>Complex</a:t>
            </a:r>
          </a:p>
          <a:p>
            <a:pPr lvl="1"/>
            <a:r>
              <a:rPr lang="en-US" sz="2000" dirty="0" smtClean="0"/>
              <a:t>N/W Latency, Fault Tolerance, Serialization overhead ..</a:t>
            </a:r>
          </a:p>
          <a:p>
            <a:r>
              <a:rPr lang="en-US" sz="2000" dirty="0" smtClean="0"/>
              <a:t>Service </a:t>
            </a:r>
            <a:r>
              <a:rPr lang="en-US" sz="2000" dirty="0"/>
              <a:t>Interface Versioning, Mismatches?</a:t>
            </a:r>
          </a:p>
          <a:p>
            <a:r>
              <a:rPr lang="en-US" sz="2000" dirty="0" smtClean="0"/>
              <a:t>Testing </a:t>
            </a:r>
            <a:r>
              <a:rPr lang="en-US" sz="2000" dirty="0"/>
              <a:t>(Need the entire ecosystem to test)</a:t>
            </a:r>
          </a:p>
          <a:p>
            <a:r>
              <a:rPr lang="en-US" sz="2000" dirty="0" smtClean="0"/>
              <a:t>Fan </a:t>
            </a:r>
            <a:r>
              <a:rPr lang="en-US" sz="2000" dirty="0"/>
              <a:t>out of Requests -&gt; Increases n/w traffic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78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Best </a:t>
            </a:r>
            <a:r>
              <a:rPr lang="en-US" sz="6600" dirty="0" smtClean="0"/>
              <a:t>Practices/Tips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895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Netflix - Evolution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7063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/>
              <a:t>Best Practice -&gt; Isolation/Access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524" y="1200153"/>
            <a:ext cx="8229600" cy="3725699"/>
          </a:xfrm>
        </p:spPr>
        <p:txBody>
          <a:bodyPr/>
          <a:lstStyle/>
          <a:p>
            <a:r>
              <a:rPr lang="en-US" dirty="0" smtClean="0"/>
              <a:t>TIP: In AWS, use Security Groups to isolate/restrict access to your </a:t>
            </a:r>
            <a:r>
              <a:rPr lang="en-US" dirty="0" err="1" smtClean="0"/>
              <a:t>MicroServices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94" y="1909519"/>
            <a:ext cx="6045200" cy="213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5867" y="4631638"/>
            <a:ext cx="60526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http://</a:t>
            </a:r>
            <a:r>
              <a:rPr lang="en-US" sz="1100" dirty="0" err="1">
                <a:solidFill>
                  <a:srgbClr val="FFFFFF"/>
                </a:solidFill>
              </a:rPr>
              <a:t>docs.aws.amazon.com</a:t>
            </a:r>
            <a:r>
              <a:rPr lang="en-US" sz="1100" dirty="0">
                <a:solidFill>
                  <a:srgbClr val="FFFFFF"/>
                </a:solidFill>
              </a:rPr>
              <a:t>/AWSEC2/latest/</a:t>
            </a:r>
            <a:r>
              <a:rPr lang="en-US" sz="1100" dirty="0" err="1">
                <a:solidFill>
                  <a:srgbClr val="FFFFFF"/>
                </a:solidFill>
              </a:rPr>
              <a:t>UserGuide</a:t>
            </a:r>
            <a:r>
              <a:rPr lang="en-US" sz="1100" dirty="0">
                <a:solidFill>
                  <a:srgbClr val="FFFFFF"/>
                </a:solidFill>
              </a:rPr>
              <a:t>/using-network-</a:t>
            </a:r>
            <a:r>
              <a:rPr lang="en-US" sz="1100" dirty="0" err="1">
                <a:solidFill>
                  <a:srgbClr val="FFFFFF"/>
                </a:solidFill>
              </a:rPr>
              <a:t>security.html</a:t>
            </a:r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0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cap="none" dirty="0" smtClean="0"/>
              <a:t>Best Practice -&gt; </a:t>
            </a:r>
            <a:r>
              <a:rPr lang="en" cap="none" dirty="0" smtClean="0"/>
              <a:t>Loadbalancers</a:t>
            </a:r>
            <a:endParaRPr lang="en" cap="none" dirty="0"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/>
              <a:t>Choice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AutoNum type="arabicPeriod"/>
            </a:pPr>
            <a:r>
              <a:rPr lang="en" dirty="0"/>
              <a:t>Central Loadbalancer? (H/W </a:t>
            </a:r>
            <a:r>
              <a:rPr lang="en-US" dirty="0" smtClean="0"/>
              <a:t>or </a:t>
            </a:r>
            <a:r>
              <a:rPr lang="en" dirty="0" smtClean="0"/>
              <a:t>S/W</a:t>
            </a:r>
            <a:r>
              <a:rPr lang="en" dirty="0"/>
              <a:t>)</a:t>
            </a: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 rtl="0">
              <a:spcBef>
                <a:spcPts val="0"/>
              </a:spcBef>
              <a:buNone/>
            </a:pPr>
            <a:r>
              <a:rPr lang="en" dirty="0"/>
              <a:t>OR</a:t>
            </a: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2.  Client based S/W Loadbalancer?</a:t>
            </a:r>
          </a:p>
        </p:txBody>
      </p:sp>
    </p:spTree>
    <p:extLst>
      <p:ext uri="{BB962C8B-B14F-4D97-AF65-F5344CB8AC3E}">
        <p14:creationId xmlns:p14="http://schemas.microsoft.com/office/powerpoint/2010/main" val="346847079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/>
              <a:t>Central (Proxy) </a:t>
            </a:r>
            <a:r>
              <a:rPr lang="en-US" cap="none" dirty="0" err="1" smtClean="0"/>
              <a:t>Loadbalancer</a:t>
            </a:r>
            <a:endParaRPr lang="en-US" cap="none" dirty="0"/>
          </a:p>
        </p:txBody>
      </p:sp>
      <p:cxnSp>
        <p:nvCxnSpPr>
          <p:cNvPr id="3" name="Straight Arrow Connector 2"/>
          <p:cNvCxnSpPr>
            <a:stCxn id="16" idx="2"/>
            <a:endCxn id="43" idx="0"/>
          </p:cNvCxnSpPr>
          <p:nvPr/>
        </p:nvCxnSpPr>
        <p:spPr>
          <a:xfrm>
            <a:off x="4362588" y="1765719"/>
            <a:ext cx="2459756" cy="3132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stCxn id="43" idx="2"/>
            <a:endCxn id="13" idx="0"/>
          </p:cNvCxnSpPr>
          <p:nvPr/>
        </p:nvCxnSpPr>
        <p:spPr>
          <a:xfrm>
            <a:off x="6822350" y="2555263"/>
            <a:ext cx="160169" cy="3355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80938" y="2487306"/>
            <a:ext cx="1876278" cy="4762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000000"/>
                </a:solidFill>
              </a:rPr>
              <a:t>Account Service Load Balancer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532" y="3238299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Account Service </a:t>
            </a:r>
            <a:r>
              <a:rPr lang="en-US" sz="1400" b="1" u="sng" dirty="0" smtClean="0">
                <a:solidFill>
                  <a:srgbClr val="000000"/>
                </a:solidFill>
              </a:rPr>
              <a:t>1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7353" y="4344084"/>
            <a:ext cx="1685886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Recommendation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 </a:t>
            </a:r>
            <a:r>
              <a:rPr lang="en-US" sz="1400" b="1" u="sng" dirty="0" smtClean="0">
                <a:solidFill>
                  <a:srgbClr val="000000"/>
                </a:solidFill>
              </a:rPr>
              <a:t>1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6688" y="2890861"/>
            <a:ext cx="1731650" cy="5648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Customer Service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 </a:t>
            </a:r>
            <a:r>
              <a:rPr lang="en-US" sz="1400" b="1" u="sng" dirty="0" smtClean="0">
                <a:solidFill>
                  <a:srgbClr val="000000"/>
                </a:solidFill>
              </a:rPr>
              <a:t>1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>
            <a:stCxn id="9" idx="2"/>
            <a:endCxn id="10" idx="0"/>
          </p:cNvCxnSpPr>
          <p:nvPr/>
        </p:nvCxnSpPr>
        <p:spPr>
          <a:xfrm flipH="1">
            <a:off x="800851" y="2963559"/>
            <a:ext cx="1018226" cy="274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424449" y="1289466"/>
            <a:ext cx="1876278" cy="476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API Gateway</a:t>
            </a:r>
            <a:endParaRPr lang="en-US" sz="15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16" idx="2"/>
            <a:endCxn id="9" idx="0"/>
          </p:cNvCxnSpPr>
          <p:nvPr/>
        </p:nvCxnSpPr>
        <p:spPr>
          <a:xfrm flipH="1">
            <a:off x="1819083" y="1765716"/>
            <a:ext cx="2543511" cy="721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3" idx="2"/>
            <a:endCxn id="42" idx="0"/>
          </p:cNvCxnSpPr>
          <p:nvPr/>
        </p:nvCxnSpPr>
        <p:spPr>
          <a:xfrm>
            <a:off x="6822350" y="2555263"/>
            <a:ext cx="1170623" cy="1163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891397" y="3241938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Account Service </a:t>
            </a:r>
            <a:r>
              <a:rPr lang="en-US" sz="1400" b="1" u="sng" dirty="0" smtClean="0">
                <a:solidFill>
                  <a:srgbClr val="000000"/>
                </a:solidFill>
              </a:rPr>
              <a:t>N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/>
          <p:cNvCxnSpPr>
            <a:stCxn id="9" idx="2"/>
            <a:endCxn id="28" idx="0"/>
          </p:cNvCxnSpPr>
          <p:nvPr/>
        </p:nvCxnSpPr>
        <p:spPr>
          <a:xfrm>
            <a:off x="1819083" y="2963556"/>
            <a:ext cx="781639" cy="2783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793236" y="4324842"/>
            <a:ext cx="1685886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Recommendation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 </a:t>
            </a:r>
            <a:r>
              <a:rPr lang="en-US" sz="1400" b="1" u="sng" dirty="0" smtClean="0">
                <a:solidFill>
                  <a:srgbClr val="000000"/>
                </a:solidFill>
              </a:rPr>
              <a:t>N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27142" y="3718381"/>
            <a:ext cx="1731650" cy="5648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Customer Service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 </a:t>
            </a:r>
            <a:r>
              <a:rPr lang="en-US" sz="1400" b="1" u="sng" dirty="0" smtClean="0">
                <a:solidFill>
                  <a:srgbClr val="000000"/>
                </a:solidFill>
              </a:rPr>
              <a:t>N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84205" y="2079013"/>
            <a:ext cx="1876278" cy="476250"/>
          </a:xfrm>
          <a:prstGeom prst="rect">
            <a:avLst/>
          </a:prstGeom>
          <a:solidFill>
            <a:srgbClr val="BFBF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000000"/>
                </a:solidFill>
              </a:rPr>
              <a:t>Customer Service Load Balancer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885748" y="3478668"/>
            <a:ext cx="1876278" cy="476250"/>
          </a:xfrm>
          <a:prstGeom prst="rect">
            <a:avLst/>
          </a:prstGeom>
          <a:solidFill>
            <a:srgbClr val="BFBF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 smtClean="0">
                <a:solidFill>
                  <a:srgbClr val="000000"/>
                </a:solidFill>
              </a:rPr>
              <a:t>Reco</a:t>
            </a:r>
            <a:r>
              <a:rPr lang="en-US" sz="1500" dirty="0" smtClean="0">
                <a:solidFill>
                  <a:srgbClr val="000000"/>
                </a:solidFill>
              </a:rPr>
              <a:t> Service </a:t>
            </a:r>
          </a:p>
          <a:p>
            <a:pPr algn="ctr"/>
            <a:r>
              <a:rPr lang="en-US" sz="1500" dirty="0" smtClean="0">
                <a:solidFill>
                  <a:srgbClr val="000000"/>
                </a:solidFill>
              </a:rPr>
              <a:t>Load Balancer</a:t>
            </a:r>
            <a:endParaRPr lang="en-US" sz="1500" dirty="0">
              <a:solidFill>
                <a:srgbClr val="000000"/>
              </a:solidFill>
            </a:endParaRPr>
          </a:p>
        </p:txBody>
      </p:sp>
      <p:cxnSp>
        <p:nvCxnSpPr>
          <p:cNvPr id="51" name="Straight Arrow Connector 50"/>
          <p:cNvCxnSpPr>
            <a:stCxn id="16" idx="2"/>
            <a:endCxn id="50" idx="0"/>
          </p:cNvCxnSpPr>
          <p:nvPr/>
        </p:nvCxnSpPr>
        <p:spPr>
          <a:xfrm>
            <a:off x="4362594" y="1765716"/>
            <a:ext cx="461299" cy="1712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0" idx="2"/>
            <a:endCxn id="12" idx="0"/>
          </p:cNvCxnSpPr>
          <p:nvPr/>
        </p:nvCxnSpPr>
        <p:spPr>
          <a:xfrm flipH="1">
            <a:off x="3550302" y="3954921"/>
            <a:ext cx="1273591" cy="389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2"/>
            <a:endCxn id="38" idx="0"/>
          </p:cNvCxnSpPr>
          <p:nvPr/>
        </p:nvCxnSpPr>
        <p:spPr>
          <a:xfrm>
            <a:off x="4823887" y="3954918"/>
            <a:ext cx="812292" cy="369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0" idx="3"/>
            <a:endCxn id="28" idx="1"/>
          </p:cNvCxnSpPr>
          <p:nvPr/>
        </p:nvCxnSpPr>
        <p:spPr>
          <a:xfrm>
            <a:off x="1510175" y="3512925"/>
            <a:ext cx="381216" cy="364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374027" y="4660841"/>
            <a:ext cx="381216" cy="364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390709" y="3455700"/>
            <a:ext cx="0" cy="25174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31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/>
              <a:t>Client </a:t>
            </a:r>
            <a:r>
              <a:rPr lang="en-US" cap="none" dirty="0" err="1" smtClean="0"/>
              <a:t>Loadbalancer</a:t>
            </a:r>
            <a:endParaRPr lang="en-US" cap="none" dirty="0"/>
          </a:p>
        </p:txBody>
      </p:sp>
      <p:cxnSp>
        <p:nvCxnSpPr>
          <p:cNvPr id="3" name="Straight Arrow Connector 2"/>
          <p:cNvCxnSpPr>
            <a:stCxn id="16" idx="2"/>
          </p:cNvCxnSpPr>
          <p:nvPr/>
        </p:nvCxnSpPr>
        <p:spPr>
          <a:xfrm flipV="1">
            <a:off x="4444722" y="2090458"/>
            <a:ext cx="2377622" cy="1065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1532" y="3238299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Account Service </a:t>
            </a:r>
            <a:r>
              <a:rPr lang="en-US" sz="1400" b="1" u="sng" dirty="0" smtClean="0">
                <a:solidFill>
                  <a:srgbClr val="000000"/>
                </a:solidFill>
              </a:rPr>
              <a:t>1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7353" y="4344084"/>
            <a:ext cx="1685886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Recommendation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 </a:t>
            </a:r>
            <a:r>
              <a:rPr lang="en-US" sz="1400" b="1" u="sng" dirty="0" smtClean="0">
                <a:solidFill>
                  <a:srgbClr val="000000"/>
                </a:solidFill>
              </a:rPr>
              <a:t>1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79831" y="2890861"/>
            <a:ext cx="1731650" cy="5648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Customer Service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 </a:t>
            </a:r>
            <a:r>
              <a:rPr lang="en-US" sz="1400" b="1" u="sng" dirty="0" smtClean="0">
                <a:solidFill>
                  <a:srgbClr val="000000"/>
                </a:solidFill>
              </a:rPr>
              <a:t>1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>
            <a:endCxn id="10" idx="0"/>
          </p:cNvCxnSpPr>
          <p:nvPr/>
        </p:nvCxnSpPr>
        <p:spPr>
          <a:xfrm flipH="1">
            <a:off x="800857" y="2174117"/>
            <a:ext cx="1212717" cy="1064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773318" y="1224373"/>
            <a:ext cx="5342819" cy="9726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API Gateway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91397" y="3241938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Account Service </a:t>
            </a:r>
            <a:r>
              <a:rPr lang="en-US" sz="1400" b="1" u="sng" dirty="0" smtClean="0">
                <a:solidFill>
                  <a:srgbClr val="000000"/>
                </a:solidFill>
              </a:rPr>
              <a:t>N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/>
          <p:cNvCxnSpPr>
            <a:endCxn id="28" idx="0"/>
          </p:cNvCxnSpPr>
          <p:nvPr/>
        </p:nvCxnSpPr>
        <p:spPr>
          <a:xfrm>
            <a:off x="2002133" y="2219890"/>
            <a:ext cx="598589" cy="10220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793236" y="4324842"/>
            <a:ext cx="1685886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Recommendation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 </a:t>
            </a:r>
            <a:r>
              <a:rPr lang="en-US" sz="1400" b="1" u="sng" dirty="0" smtClean="0">
                <a:solidFill>
                  <a:srgbClr val="000000"/>
                </a:solidFill>
              </a:rPr>
              <a:t>N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27142" y="3718381"/>
            <a:ext cx="1731650" cy="5648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Customer Service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 </a:t>
            </a:r>
            <a:r>
              <a:rPr lang="en-US" sz="1400" b="1" u="sng" dirty="0" smtClean="0">
                <a:solidFill>
                  <a:srgbClr val="000000"/>
                </a:solidFill>
              </a:rPr>
              <a:t>N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cxnSp>
        <p:nvCxnSpPr>
          <p:cNvPr id="54" name="Straight Arrow Connector 53"/>
          <p:cNvCxnSpPr>
            <a:stCxn id="16" idx="2"/>
            <a:endCxn id="12" idx="0"/>
          </p:cNvCxnSpPr>
          <p:nvPr/>
        </p:nvCxnSpPr>
        <p:spPr>
          <a:xfrm flipH="1">
            <a:off x="3550296" y="2197001"/>
            <a:ext cx="894426" cy="21470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38" idx="0"/>
          </p:cNvCxnSpPr>
          <p:nvPr/>
        </p:nvCxnSpPr>
        <p:spPr>
          <a:xfrm>
            <a:off x="4457783" y="2215628"/>
            <a:ext cx="1178396" cy="21092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0" idx="3"/>
            <a:endCxn id="28" idx="1"/>
          </p:cNvCxnSpPr>
          <p:nvPr/>
        </p:nvCxnSpPr>
        <p:spPr>
          <a:xfrm>
            <a:off x="1510175" y="3512925"/>
            <a:ext cx="381216" cy="364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374027" y="4660841"/>
            <a:ext cx="381216" cy="3641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390709" y="3455700"/>
            <a:ext cx="0" cy="25174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3" idx="0"/>
          </p:cNvCxnSpPr>
          <p:nvPr/>
        </p:nvCxnSpPr>
        <p:spPr>
          <a:xfrm>
            <a:off x="6349615" y="2174117"/>
            <a:ext cx="896047" cy="7167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349609" y="2197001"/>
            <a:ext cx="1658475" cy="15749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788425" y="1636311"/>
            <a:ext cx="1575148" cy="575789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Account Service LB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69078" y="1635807"/>
            <a:ext cx="1685886" cy="54925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Recommendation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 LB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76718" y="1612921"/>
            <a:ext cx="1731650" cy="564846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Customer Service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Service LB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434319" y="160204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 cap="none" dirty="0"/>
              <a:t>Client based Smart Loadbalancer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2241062" y="4404113"/>
            <a:ext cx="3884508" cy="64212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dirty="0" smtClean="0"/>
              <a:t>Use </a:t>
            </a:r>
            <a:r>
              <a:rPr lang="en" dirty="0"/>
              <a:t>Ribbon (</a:t>
            </a:r>
            <a:r>
              <a:rPr lang="en" dirty="0">
                <a:hlinkClick r:id="rId3"/>
              </a:rPr>
              <a:t>http://github.com/netflix/ribbon</a:t>
            </a:r>
            <a:r>
              <a:rPr lang="en" dirty="0"/>
              <a:t>)</a:t>
            </a:r>
          </a:p>
          <a:p>
            <a:pPr>
              <a:spcBef>
                <a:spcPts val="0"/>
              </a:spcBef>
              <a:buNone/>
            </a:pPr>
            <a:endParaRPr lang="en" dirty="0"/>
          </a:p>
        </p:txBody>
      </p:sp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0692" y="1029845"/>
            <a:ext cx="4526367" cy="324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984" y="1027297"/>
            <a:ext cx="1204335" cy="1849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222" y="2904454"/>
            <a:ext cx="1243007" cy="30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4031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/>
              <a:t>Best Practice -&gt; </a:t>
            </a:r>
            <a:r>
              <a:rPr lang="en-US" cap="none" dirty="0" err="1"/>
              <a:t>LoadBalancers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TIP: Use </a:t>
            </a:r>
            <a:r>
              <a:rPr lang="en-US" sz="2400" dirty="0" smtClean="0"/>
              <a:t>Client Side Smart </a:t>
            </a:r>
            <a:r>
              <a:rPr lang="en-US" sz="2400" dirty="0" err="1" smtClean="0"/>
              <a:t>LoadBalancers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6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 contd..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r>
              <a:rPr lang="en-US" sz="2400" dirty="0" smtClean="0"/>
              <a:t>Dependency Calls</a:t>
            </a:r>
          </a:p>
          <a:p>
            <a:pPr lvl="1"/>
            <a:r>
              <a:rPr lang="en-US" sz="1800" dirty="0" smtClean="0"/>
              <a:t>Guard your dependency calls</a:t>
            </a:r>
          </a:p>
          <a:p>
            <a:pPr lvl="1"/>
            <a:r>
              <a:rPr lang="en-US" sz="1800" dirty="0" smtClean="0"/>
              <a:t>Cache your dependency call results</a:t>
            </a:r>
          </a:p>
          <a:p>
            <a:pPr lvl="1"/>
            <a:r>
              <a:rPr lang="en-US" sz="1800" dirty="0" smtClean="0"/>
              <a:t>Consider Batching your dependency calls</a:t>
            </a:r>
          </a:p>
          <a:p>
            <a:pPr lvl="1"/>
            <a:r>
              <a:rPr lang="en-US" sz="1800" dirty="0" smtClean="0"/>
              <a:t>Increase throughput via </a:t>
            </a:r>
            <a:r>
              <a:rPr lang="en-US" sz="1800" dirty="0" err="1" smtClean="0"/>
              <a:t>Async</a:t>
            </a:r>
            <a:r>
              <a:rPr lang="en-US" sz="1800" dirty="0" smtClean="0"/>
              <a:t>/</a:t>
            </a:r>
            <a:r>
              <a:rPr lang="en-US" sz="1800" dirty="0" err="1" smtClean="0"/>
              <a:t>ReactiveX</a:t>
            </a:r>
            <a:r>
              <a:rPr lang="en-US" sz="1800" dirty="0" smtClean="0"/>
              <a:t> patterns</a:t>
            </a:r>
          </a:p>
          <a:p>
            <a:endParaRPr lang="en-US" sz="1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6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593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cap="none" dirty="0" smtClean="0"/>
              <a:t>Dependency Resiliency</a:t>
            </a:r>
            <a:endParaRPr lang="en" cap="none" dirty="0"/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7562" y="972735"/>
            <a:ext cx="4343400" cy="3952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07772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57200" y="520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cap="none" dirty="0"/>
              <a:t>Service Hosed!!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565" y="831179"/>
            <a:ext cx="5266496" cy="35768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79605" y="4650863"/>
            <a:ext cx="473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single “bad” service can still bring your service 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612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dirty="0" smtClean="0"/>
              <a:t>Availability</a:t>
            </a:r>
            <a:endParaRPr lang="en" dirty="0"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endParaRPr lang="en-US" dirty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endParaRPr lang="en-US" dirty="0" smtClean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2400" dirty="0" smtClean="0"/>
              <a:t>MicroServices </a:t>
            </a:r>
            <a:r>
              <a:rPr lang="en" sz="2400" dirty="0"/>
              <a:t>does </a:t>
            </a:r>
            <a:r>
              <a:rPr lang="en" sz="2400" dirty="0">
                <a:solidFill>
                  <a:srgbClr val="A61C00"/>
                </a:solidFill>
              </a:rPr>
              <a:t>not</a:t>
            </a:r>
            <a:r>
              <a:rPr lang="en" sz="2400" dirty="0"/>
              <a:t> automatically mean better Availability </a:t>
            </a:r>
          </a:p>
          <a:p>
            <a:pPr marL="457200" lvl="0" indent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2400" dirty="0"/>
              <a:t>- Unless you have </a:t>
            </a:r>
            <a:r>
              <a:rPr lang="en" sz="2400" dirty="0">
                <a:solidFill>
                  <a:srgbClr val="CC4125"/>
                </a:solidFill>
              </a:rPr>
              <a:t>Fault Tolerant Architecture</a:t>
            </a:r>
          </a:p>
        </p:txBody>
      </p:sp>
    </p:spTree>
    <p:extLst>
      <p:ext uri="{BB962C8B-B14F-4D97-AF65-F5344CB8AC3E}">
        <p14:creationId xmlns:p14="http://schemas.microsoft.com/office/powerpoint/2010/main" val="248366450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Old </a:t>
            </a:r>
            <a:r>
              <a:rPr lang="en-US" dirty="0" err="1"/>
              <a:t>DataCenter</a:t>
            </a:r>
            <a:r>
              <a:rPr lang="en-US" dirty="0"/>
              <a:t> (2008)</a:t>
            </a:r>
          </a:p>
          <a:p>
            <a:r>
              <a:rPr lang="en-US" dirty="0"/>
              <a:t>Everything in one </a:t>
            </a:r>
            <a:r>
              <a:rPr lang="en-US" dirty="0" err="1"/>
              <a:t>WebApp</a:t>
            </a:r>
            <a:r>
              <a:rPr lang="en-US" dirty="0"/>
              <a:t> (.war)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AWS Cloud </a:t>
            </a:r>
            <a:r>
              <a:rPr lang="en-US" dirty="0" smtClean="0"/>
              <a:t>(~2010)</a:t>
            </a:r>
            <a:endParaRPr lang="en-US" dirty="0"/>
          </a:p>
          <a:p>
            <a:r>
              <a:rPr lang="en-US" dirty="0"/>
              <a:t>100s of Fine Grained Services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Netflix - Evolution</a:t>
            </a:r>
            <a:endParaRPr lang="en-US" cap="none" dirty="0"/>
          </a:p>
        </p:txBody>
      </p:sp>
      <p:pic>
        <p:nvPicPr>
          <p:cNvPr id="5" name="Shape 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7975" y="2366963"/>
            <a:ext cx="93345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4925" y="3051227"/>
            <a:ext cx="1485900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9475" y="3051225"/>
            <a:ext cx="4076700" cy="194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62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71452"/>
            <a:ext cx="8490620" cy="855849"/>
          </a:xfrm>
        </p:spPr>
        <p:txBody>
          <a:bodyPr/>
          <a:lstStyle/>
          <a:p>
            <a:r>
              <a:rPr lang="en-US" cap="none" dirty="0" smtClean="0"/>
              <a:t>Resiliency/Availability</a:t>
            </a:r>
            <a:endParaRPr lang="en-US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83" y="1045979"/>
            <a:ext cx="8193168" cy="33284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66" y="177445"/>
            <a:ext cx="2063589" cy="587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439" y="4542279"/>
            <a:ext cx="7031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Circuit Breaker, Retries, Bulk Heading and Fallbacks</a:t>
            </a:r>
            <a:endParaRPr lang="en-US" sz="2700" dirty="0" smtClean="0">
              <a:gradFill>
                <a:gsLst>
                  <a:gs pos="0">
                    <a:srgbClr val="FEFEFE"/>
                  </a:gs>
                  <a:gs pos="100000">
                    <a:srgbClr val="FEFEFE"/>
                  </a:gs>
                </a:gsLst>
                <a:lin ang="5400000" scaled="1"/>
              </a:gra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215" y="756465"/>
            <a:ext cx="1243007" cy="30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4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586" y="1933711"/>
            <a:ext cx="7924800" cy="857250"/>
          </a:xfrm>
        </p:spPr>
        <p:txBody>
          <a:bodyPr/>
          <a:lstStyle/>
          <a:p>
            <a:r>
              <a:rPr lang="en-US" dirty="0" smtClean="0"/>
              <a:t>Handling Fan Outs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4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Caching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1067" y="1867819"/>
            <a:ext cx="1876889" cy="765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App/Service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41198" y="1111351"/>
            <a:ext cx="1652784" cy="607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 X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44194" y="2038897"/>
            <a:ext cx="1652784" cy="607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 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44194" y="3038176"/>
            <a:ext cx="1652784" cy="607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 Z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034771" y="3604890"/>
            <a:ext cx="1251260" cy="541667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Cache</a:t>
            </a:r>
          </a:p>
          <a:p>
            <a:pPr algn="ctr"/>
            <a:r>
              <a:rPr lang="en-US" dirty="0" smtClean="0"/>
              <a:t>Cluster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121806" y="3710594"/>
            <a:ext cx="1251260" cy="541667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Cache</a:t>
            </a:r>
          </a:p>
          <a:p>
            <a:pPr algn="ctr"/>
            <a:r>
              <a:rPr lang="en-US" dirty="0" smtClean="0"/>
              <a:t>Cluster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3" idx="3"/>
          </p:cNvCxnSpPr>
          <p:nvPr/>
        </p:nvCxnSpPr>
        <p:spPr>
          <a:xfrm flipV="1">
            <a:off x="2707950" y="1480244"/>
            <a:ext cx="2633248" cy="770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3"/>
            <a:endCxn id="6" idx="1"/>
          </p:cNvCxnSpPr>
          <p:nvPr/>
        </p:nvCxnSpPr>
        <p:spPr>
          <a:xfrm>
            <a:off x="2707956" y="2250722"/>
            <a:ext cx="2636238" cy="916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2"/>
            <a:endCxn id="7" idx="1"/>
          </p:cNvCxnSpPr>
          <p:nvPr/>
        </p:nvCxnSpPr>
        <p:spPr>
          <a:xfrm>
            <a:off x="1769512" y="2633624"/>
            <a:ext cx="3574682" cy="70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" idx="2"/>
            <a:endCxn id="10" idx="0"/>
          </p:cNvCxnSpPr>
          <p:nvPr/>
        </p:nvCxnSpPr>
        <p:spPr>
          <a:xfrm>
            <a:off x="1769512" y="2633624"/>
            <a:ext cx="1977924" cy="10769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080600" y="1494256"/>
            <a:ext cx="401524" cy="457615"/>
            <a:chOff x="4080600" y="1494253"/>
            <a:chExt cx="401524" cy="457615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4080600" y="1578305"/>
              <a:ext cx="401524" cy="261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4211329" y="1494253"/>
              <a:ext cx="186755" cy="4576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233000" y="2057576"/>
            <a:ext cx="401524" cy="457615"/>
            <a:chOff x="4080600" y="1494253"/>
            <a:chExt cx="401524" cy="457615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080600" y="1578305"/>
              <a:ext cx="401524" cy="2614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4211329" y="1494253"/>
              <a:ext cx="186755" cy="4576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 rot="1988628">
            <a:off x="1524531" y="3080093"/>
            <a:ext cx="2078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1. Obtain data from Cache</a:t>
            </a:r>
            <a:endParaRPr lang="en-US" sz="1100" dirty="0" smtClean="0">
              <a:gradFill>
                <a:gsLst>
                  <a:gs pos="0">
                    <a:srgbClr val="FEFEFE"/>
                  </a:gs>
                  <a:gs pos="100000">
                    <a:srgbClr val="FEFEFE"/>
                  </a:gs>
                </a:gsLst>
                <a:lin ang="5400000" scaled="1"/>
              </a:gradFill>
            </a:endParaRPr>
          </a:p>
        </p:txBody>
      </p:sp>
      <p:sp>
        <p:nvSpPr>
          <p:cNvPr id="32" name="TextBox 31"/>
          <p:cNvSpPr txBox="1"/>
          <p:nvPr/>
        </p:nvSpPr>
        <p:spPr>
          <a:xfrm rot="687770">
            <a:off x="2829327" y="2770838"/>
            <a:ext cx="23697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2</a:t>
            </a:r>
            <a:r>
              <a:rPr lang="en-US" sz="110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. On Cache miss call Service</a:t>
            </a:r>
            <a:endParaRPr lang="en-US" sz="1100" dirty="0" smtClean="0">
              <a:gradFill>
                <a:gsLst>
                  <a:gs pos="0">
                    <a:srgbClr val="FEFEFE"/>
                  </a:gs>
                  <a:gs pos="100000">
                    <a:srgbClr val="FEFEFE"/>
                  </a:gs>
                </a:gsLst>
                <a:lin ang="5400000" scaled="1"/>
              </a:gra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31399" y="4669542"/>
            <a:ext cx="521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Tip: </a:t>
            </a:r>
            <a:r>
              <a:rPr lang="en-US" dirty="0" err="1" smtClean="0"/>
              <a:t>Config</a:t>
            </a:r>
            <a:r>
              <a:rPr lang="en-US" dirty="0" smtClean="0"/>
              <a:t> your TTL based on flexibility with data staleness!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7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/>
              <a:t>Composite (Materialized View) Caching</a:t>
            </a:r>
            <a:endParaRPr lang="en-US" cap="none" dirty="0"/>
          </a:p>
        </p:txBody>
      </p:sp>
      <p:sp>
        <p:nvSpPr>
          <p:cNvPr id="3" name="Rectangle 2"/>
          <p:cNvSpPr/>
          <p:nvPr/>
        </p:nvSpPr>
        <p:spPr>
          <a:xfrm>
            <a:off x="831067" y="1802446"/>
            <a:ext cx="1876889" cy="765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App/Service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41198" y="1111351"/>
            <a:ext cx="1652784" cy="607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 X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44194" y="2038897"/>
            <a:ext cx="1652784" cy="607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 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44194" y="3038176"/>
            <a:ext cx="1652784" cy="607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Service Z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034770" y="3604890"/>
            <a:ext cx="1456691" cy="663071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Cache</a:t>
            </a:r>
          </a:p>
          <a:p>
            <a:pPr algn="ctr"/>
            <a:r>
              <a:rPr lang="en-US" dirty="0" smtClean="0"/>
              <a:t>Cluster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121805" y="3710594"/>
            <a:ext cx="1752505" cy="72547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Fn</a:t>
            </a:r>
            <a:r>
              <a:rPr lang="en-US" dirty="0" smtClean="0">
                <a:solidFill>
                  <a:schemeClr val="bg1"/>
                </a:solidFill>
              </a:rPr>
              <a:t> {A, B, C}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Cache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Cluster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>
            <a:stCxn id="3" idx="3"/>
            <a:endCxn id="4" idx="1"/>
          </p:cNvCxnSpPr>
          <p:nvPr/>
        </p:nvCxnSpPr>
        <p:spPr>
          <a:xfrm flipV="1">
            <a:off x="2707950" y="1414871"/>
            <a:ext cx="2633248" cy="770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" idx="3"/>
            <a:endCxn id="5" idx="1"/>
          </p:cNvCxnSpPr>
          <p:nvPr/>
        </p:nvCxnSpPr>
        <p:spPr>
          <a:xfrm>
            <a:off x="2707950" y="2185349"/>
            <a:ext cx="2636244" cy="157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3"/>
            <a:endCxn id="6" idx="1"/>
          </p:cNvCxnSpPr>
          <p:nvPr/>
        </p:nvCxnSpPr>
        <p:spPr>
          <a:xfrm>
            <a:off x="2707956" y="2185349"/>
            <a:ext cx="2636238" cy="11563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2"/>
            <a:endCxn id="8" idx="0"/>
          </p:cNvCxnSpPr>
          <p:nvPr/>
        </p:nvCxnSpPr>
        <p:spPr>
          <a:xfrm>
            <a:off x="1769512" y="2568251"/>
            <a:ext cx="2228546" cy="11423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59432">
            <a:off x="1701949" y="3126787"/>
            <a:ext cx="2078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1. Obtain data from Cache</a:t>
            </a:r>
            <a:endParaRPr lang="en-US" sz="1100" dirty="0" smtClean="0">
              <a:gradFill>
                <a:gsLst>
                  <a:gs pos="0">
                    <a:srgbClr val="FEFEFE"/>
                  </a:gs>
                  <a:gs pos="100000">
                    <a:srgbClr val="FEFEFE"/>
                  </a:gs>
                </a:gsLst>
                <a:lin ang="5400000" scaled="1"/>
              </a:gradFill>
            </a:endParaRPr>
          </a:p>
        </p:txBody>
      </p:sp>
      <p:sp>
        <p:nvSpPr>
          <p:cNvPr id="20" name="TextBox 19"/>
          <p:cNvSpPr txBox="1"/>
          <p:nvPr/>
        </p:nvSpPr>
        <p:spPr>
          <a:xfrm rot="5400000">
            <a:off x="3462338" y="2147122"/>
            <a:ext cx="1776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2</a:t>
            </a:r>
            <a:r>
              <a:rPr lang="en-US" sz="110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. On Cache miss call Services</a:t>
            </a:r>
            <a:endParaRPr lang="en-US" sz="1100" dirty="0" smtClean="0">
              <a:gradFill>
                <a:gsLst>
                  <a:gs pos="0">
                    <a:srgbClr val="FEFEFE"/>
                  </a:gs>
                  <a:gs pos="100000">
                    <a:srgbClr val="FEFEFE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809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err="1" smtClean="0"/>
              <a:t>BottleNecks</a:t>
            </a:r>
            <a:r>
              <a:rPr lang="en-US" cap="none" dirty="0" smtClean="0"/>
              <a:t>/</a:t>
            </a:r>
            <a:r>
              <a:rPr lang="en-US" cap="none" dirty="0" err="1" smtClean="0"/>
              <a:t>HotSpots</a:t>
            </a:r>
            <a:endParaRPr lang="en-US" cap="none" dirty="0"/>
          </a:p>
        </p:txBody>
      </p:sp>
      <p:sp>
        <p:nvSpPr>
          <p:cNvPr id="4" name="Rectangle 3"/>
          <p:cNvSpPr/>
          <p:nvPr/>
        </p:nvSpPr>
        <p:spPr>
          <a:xfrm>
            <a:off x="2810666" y="1204743"/>
            <a:ext cx="1410002" cy="4669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A/B Test 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1990" y="3427444"/>
            <a:ext cx="1447352" cy="5323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User Account 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4986" y="2225676"/>
            <a:ext cx="1410002" cy="4669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Service 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0816" y="2244357"/>
            <a:ext cx="1410002" cy="4669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Service 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7906" y="2216337"/>
            <a:ext cx="1410002" cy="4669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Service 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6955" y="2209974"/>
            <a:ext cx="1145199" cy="4669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9" idx="3"/>
            <a:endCxn id="6" idx="1"/>
          </p:cNvCxnSpPr>
          <p:nvPr/>
        </p:nvCxnSpPr>
        <p:spPr>
          <a:xfrm>
            <a:off x="1752152" y="2443453"/>
            <a:ext cx="1042834" cy="15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10985" y="2455767"/>
            <a:ext cx="1042833" cy="15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632461" y="2477420"/>
            <a:ext cx="1042833" cy="15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3"/>
            <a:endCxn id="4" idx="1"/>
          </p:cNvCxnSpPr>
          <p:nvPr/>
        </p:nvCxnSpPr>
        <p:spPr>
          <a:xfrm flipV="1">
            <a:off x="1752152" y="1438218"/>
            <a:ext cx="1058514" cy="1005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5" idx="0"/>
          </p:cNvCxnSpPr>
          <p:nvPr/>
        </p:nvCxnSpPr>
        <p:spPr>
          <a:xfrm>
            <a:off x="1752152" y="2443453"/>
            <a:ext cx="1763514" cy="9839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0"/>
            <a:endCxn id="4" idx="2"/>
          </p:cNvCxnSpPr>
          <p:nvPr/>
        </p:nvCxnSpPr>
        <p:spPr>
          <a:xfrm flipV="1">
            <a:off x="3499987" y="1671698"/>
            <a:ext cx="15680" cy="553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2"/>
            <a:endCxn id="5" idx="0"/>
          </p:cNvCxnSpPr>
          <p:nvPr/>
        </p:nvCxnSpPr>
        <p:spPr>
          <a:xfrm>
            <a:off x="3499990" y="2692633"/>
            <a:ext cx="15679" cy="7348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5" idx="3"/>
          </p:cNvCxnSpPr>
          <p:nvPr/>
        </p:nvCxnSpPr>
        <p:spPr>
          <a:xfrm flipH="1">
            <a:off x="4239348" y="2698583"/>
            <a:ext cx="1689785" cy="995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2"/>
            <a:endCxn id="5" idx="3"/>
          </p:cNvCxnSpPr>
          <p:nvPr/>
        </p:nvCxnSpPr>
        <p:spPr>
          <a:xfrm flipH="1">
            <a:off x="4239348" y="2683291"/>
            <a:ext cx="4013565" cy="10103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2347307" y="2876439"/>
            <a:ext cx="2330911" cy="1522270"/>
          </a:xfrm>
          <a:custGeom>
            <a:avLst/>
            <a:gdLst>
              <a:gd name="connsiteX0" fmla="*/ 136538 w 2330911"/>
              <a:gd name="connsiteY0" fmla="*/ 1288793 h 1522270"/>
              <a:gd name="connsiteX1" fmla="*/ 136538 w 2330911"/>
              <a:gd name="connsiteY1" fmla="*/ 1288793 h 1522270"/>
              <a:gd name="connsiteX2" fmla="*/ 155213 w 2330911"/>
              <a:gd name="connsiteY2" fmla="*/ 868534 h 1522270"/>
              <a:gd name="connsiteX3" fmla="*/ 201902 w 2330911"/>
              <a:gd name="connsiteY3" fmla="*/ 765804 h 1522270"/>
              <a:gd name="connsiteX4" fmla="*/ 369982 w 2330911"/>
              <a:gd name="connsiteY4" fmla="*/ 513649 h 1522270"/>
              <a:gd name="connsiteX5" fmla="*/ 472697 w 2330911"/>
              <a:gd name="connsiteY5" fmla="*/ 420258 h 1522270"/>
              <a:gd name="connsiteX6" fmla="*/ 631439 w 2330911"/>
              <a:gd name="connsiteY6" fmla="*/ 308189 h 1522270"/>
              <a:gd name="connsiteX7" fmla="*/ 808856 w 2330911"/>
              <a:gd name="connsiteY7" fmla="*/ 214798 h 1522270"/>
              <a:gd name="connsiteX8" fmla="*/ 892896 w 2330911"/>
              <a:gd name="connsiteY8" fmla="*/ 158764 h 1522270"/>
              <a:gd name="connsiteX9" fmla="*/ 1107665 w 2330911"/>
              <a:gd name="connsiteY9" fmla="*/ 56034 h 1522270"/>
              <a:gd name="connsiteX10" fmla="*/ 1359784 w 2330911"/>
              <a:gd name="connsiteY10" fmla="*/ 9339 h 1522270"/>
              <a:gd name="connsiteX11" fmla="*/ 1481175 w 2330911"/>
              <a:gd name="connsiteY11" fmla="*/ 0 h 1522270"/>
              <a:gd name="connsiteX12" fmla="*/ 1667930 w 2330911"/>
              <a:gd name="connsiteY12" fmla="*/ 9339 h 1522270"/>
              <a:gd name="connsiteX13" fmla="*/ 1826672 w 2330911"/>
              <a:gd name="connsiteY13" fmla="*/ 102729 h 1522270"/>
              <a:gd name="connsiteX14" fmla="*/ 1901374 w 2330911"/>
              <a:gd name="connsiteY14" fmla="*/ 158764 h 1522270"/>
              <a:gd name="connsiteX15" fmla="*/ 2032103 w 2330911"/>
              <a:gd name="connsiteY15" fmla="*/ 270833 h 1522270"/>
              <a:gd name="connsiteX16" fmla="*/ 2181507 w 2330911"/>
              <a:gd name="connsiteY16" fmla="*/ 382902 h 1522270"/>
              <a:gd name="connsiteX17" fmla="*/ 2237533 w 2330911"/>
              <a:gd name="connsiteY17" fmla="*/ 448276 h 1522270"/>
              <a:gd name="connsiteX18" fmla="*/ 2265547 w 2330911"/>
              <a:gd name="connsiteY18" fmla="*/ 522988 h 1522270"/>
              <a:gd name="connsiteX19" fmla="*/ 2284222 w 2330911"/>
              <a:gd name="connsiteY19" fmla="*/ 588362 h 1522270"/>
              <a:gd name="connsiteX20" fmla="*/ 2293560 w 2330911"/>
              <a:gd name="connsiteY20" fmla="*/ 635057 h 1522270"/>
              <a:gd name="connsiteX21" fmla="*/ 2330911 w 2330911"/>
              <a:gd name="connsiteY21" fmla="*/ 765804 h 1522270"/>
              <a:gd name="connsiteX22" fmla="*/ 2312235 w 2330911"/>
              <a:gd name="connsiteY22" fmla="*/ 924569 h 1522270"/>
              <a:gd name="connsiteX23" fmla="*/ 2293560 w 2330911"/>
              <a:gd name="connsiteY23" fmla="*/ 980603 h 1522270"/>
              <a:gd name="connsiteX24" fmla="*/ 2228196 w 2330911"/>
              <a:gd name="connsiteY24" fmla="*/ 1102011 h 1522270"/>
              <a:gd name="connsiteX25" fmla="*/ 2144156 w 2330911"/>
              <a:gd name="connsiteY25" fmla="*/ 1186063 h 1522270"/>
              <a:gd name="connsiteX26" fmla="*/ 2060116 w 2330911"/>
              <a:gd name="connsiteY26" fmla="*/ 1251437 h 1522270"/>
              <a:gd name="connsiteX27" fmla="*/ 2004089 w 2330911"/>
              <a:gd name="connsiteY27" fmla="*/ 1270115 h 1522270"/>
              <a:gd name="connsiteX28" fmla="*/ 1938725 w 2330911"/>
              <a:gd name="connsiteY28" fmla="*/ 1298132 h 1522270"/>
              <a:gd name="connsiteX29" fmla="*/ 1723957 w 2330911"/>
              <a:gd name="connsiteY29" fmla="*/ 1382184 h 1522270"/>
              <a:gd name="connsiteX30" fmla="*/ 1443824 w 2330911"/>
              <a:gd name="connsiteY30" fmla="*/ 1466236 h 1522270"/>
              <a:gd name="connsiteX31" fmla="*/ 1285082 w 2330911"/>
              <a:gd name="connsiteY31" fmla="*/ 1484914 h 1522270"/>
              <a:gd name="connsiteX32" fmla="*/ 1079651 w 2330911"/>
              <a:gd name="connsiteY32" fmla="*/ 1494253 h 1522270"/>
              <a:gd name="connsiteX33" fmla="*/ 874221 w 2330911"/>
              <a:gd name="connsiteY33" fmla="*/ 1512931 h 1522270"/>
              <a:gd name="connsiteX34" fmla="*/ 687466 w 2330911"/>
              <a:gd name="connsiteY34" fmla="*/ 1522270 h 1522270"/>
              <a:gd name="connsiteX35" fmla="*/ 351306 w 2330911"/>
              <a:gd name="connsiteY35" fmla="*/ 1494253 h 1522270"/>
              <a:gd name="connsiteX36" fmla="*/ 304617 w 2330911"/>
              <a:gd name="connsiteY36" fmla="*/ 1484914 h 1522270"/>
              <a:gd name="connsiteX37" fmla="*/ 183227 w 2330911"/>
              <a:gd name="connsiteY37" fmla="*/ 1428879 h 1522270"/>
              <a:gd name="connsiteX38" fmla="*/ 155213 w 2330911"/>
              <a:gd name="connsiteY38" fmla="*/ 1410201 h 1522270"/>
              <a:gd name="connsiteX39" fmla="*/ 117862 w 2330911"/>
              <a:gd name="connsiteY39" fmla="*/ 1391523 h 1522270"/>
              <a:gd name="connsiteX40" fmla="*/ 89849 w 2330911"/>
              <a:gd name="connsiteY40" fmla="*/ 1354167 h 1522270"/>
              <a:gd name="connsiteX41" fmla="*/ 52498 w 2330911"/>
              <a:gd name="connsiteY41" fmla="*/ 1279454 h 1522270"/>
              <a:gd name="connsiteX42" fmla="*/ 24485 w 2330911"/>
              <a:gd name="connsiteY42" fmla="*/ 1260776 h 1522270"/>
              <a:gd name="connsiteX43" fmla="*/ 15147 w 2330911"/>
              <a:gd name="connsiteY43" fmla="*/ 1111350 h 1522270"/>
              <a:gd name="connsiteX44" fmla="*/ 33822 w 2330911"/>
              <a:gd name="connsiteY44" fmla="*/ 1083333 h 1522270"/>
              <a:gd name="connsiteX45" fmla="*/ 108524 w 2330911"/>
              <a:gd name="connsiteY45" fmla="*/ 999281 h 1522270"/>
              <a:gd name="connsiteX46" fmla="*/ 108524 w 2330911"/>
              <a:gd name="connsiteY46" fmla="*/ 999281 h 1522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330911" h="1522270">
                <a:moveTo>
                  <a:pt x="136538" y="1288793"/>
                </a:moveTo>
                <a:lnTo>
                  <a:pt x="136538" y="1288793"/>
                </a:lnTo>
                <a:cubicBezTo>
                  <a:pt x="71722" y="1115929"/>
                  <a:pt x="87465" y="1193771"/>
                  <a:pt x="155213" y="868534"/>
                </a:cubicBezTo>
                <a:cubicBezTo>
                  <a:pt x="162884" y="831710"/>
                  <a:pt x="183360" y="798530"/>
                  <a:pt x="201902" y="765804"/>
                </a:cubicBezTo>
                <a:cubicBezTo>
                  <a:pt x="230181" y="715893"/>
                  <a:pt x="316662" y="575865"/>
                  <a:pt x="369982" y="513649"/>
                </a:cubicBezTo>
                <a:cubicBezTo>
                  <a:pt x="398738" y="480096"/>
                  <a:pt x="436597" y="446516"/>
                  <a:pt x="472697" y="420258"/>
                </a:cubicBezTo>
                <a:cubicBezTo>
                  <a:pt x="525078" y="382157"/>
                  <a:pt x="574123" y="338360"/>
                  <a:pt x="631439" y="308189"/>
                </a:cubicBezTo>
                <a:cubicBezTo>
                  <a:pt x="690578" y="277059"/>
                  <a:pt x="753251" y="251873"/>
                  <a:pt x="808856" y="214798"/>
                </a:cubicBezTo>
                <a:cubicBezTo>
                  <a:pt x="836869" y="196120"/>
                  <a:pt x="863910" y="175894"/>
                  <a:pt x="892896" y="158764"/>
                </a:cubicBezTo>
                <a:cubicBezTo>
                  <a:pt x="953932" y="122692"/>
                  <a:pt x="1037173" y="77491"/>
                  <a:pt x="1107665" y="56034"/>
                </a:cubicBezTo>
                <a:cubicBezTo>
                  <a:pt x="1182760" y="33176"/>
                  <a:pt x="1282483" y="17929"/>
                  <a:pt x="1359784" y="9339"/>
                </a:cubicBezTo>
                <a:cubicBezTo>
                  <a:pt x="1400119" y="4857"/>
                  <a:pt x="1440711" y="3113"/>
                  <a:pt x="1481175" y="0"/>
                </a:cubicBezTo>
                <a:cubicBezTo>
                  <a:pt x="1543427" y="3113"/>
                  <a:pt x="1606449" y="-909"/>
                  <a:pt x="1667930" y="9339"/>
                </a:cubicBezTo>
                <a:cubicBezTo>
                  <a:pt x="1753306" y="23570"/>
                  <a:pt x="1765515" y="53797"/>
                  <a:pt x="1826672" y="102729"/>
                </a:cubicBezTo>
                <a:cubicBezTo>
                  <a:pt x="1850977" y="122176"/>
                  <a:pt x="1877284" y="139051"/>
                  <a:pt x="1901374" y="158764"/>
                </a:cubicBezTo>
                <a:cubicBezTo>
                  <a:pt x="1945794" y="195113"/>
                  <a:pt x="1985399" y="237469"/>
                  <a:pt x="2032103" y="270833"/>
                </a:cubicBezTo>
                <a:cubicBezTo>
                  <a:pt x="2064631" y="294070"/>
                  <a:pt x="2158132" y="359524"/>
                  <a:pt x="2181507" y="382902"/>
                </a:cubicBezTo>
                <a:cubicBezTo>
                  <a:pt x="2211925" y="413324"/>
                  <a:pt x="2218569" y="415085"/>
                  <a:pt x="2237533" y="448276"/>
                </a:cubicBezTo>
                <a:cubicBezTo>
                  <a:pt x="2261162" y="489633"/>
                  <a:pt x="2253558" y="479022"/>
                  <a:pt x="2265547" y="522988"/>
                </a:cubicBezTo>
                <a:cubicBezTo>
                  <a:pt x="2271509" y="544853"/>
                  <a:pt x="2278726" y="566375"/>
                  <a:pt x="2284222" y="588362"/>
                </a:cubicBezTo>
                <a:cubicBezTo>
                  <a:pt x="2288071" y="603761"/>
                  <a:pt x="2289000" y="619853"/>
                  <a:pt x="2293560" y="635057"/>
                </a:cubicBezTo>
                <a:cubicBezTo>
                  <a:pt x="2343846" y="802703"/>
                  <a:pt x="2272726" y="503942"/>
                  <a:pt x="2330911" y="765804"/>
                </a:cubicBezTo>
                <a:cubicBezTo>
                  <a:pt x="2324686" y="818726"/>
                  <a:pt x="2321364" y="872070"/>
                  <a:pt x="2312235" y="924569"/>
                </a:cubicBezTo>
                <a:cubicBezTo>
                  <a:pt x="2308862" y="943966"/>
                  <a:pt x="2301315" y="962506"/>
                  <a:pt x="2293560" y="980603"/>
                </a:cubicBezTo>
                <a:cubicBezTo>
                  <a:pt x="2281933" y="1007736"/>
                  <a:pt x="2248472" y="1073042"/>
                  <a:pt x="2228196" y="1102011"/>
                </a:cubicBezTo>
                <a:cubicBezTo>
                  <a:pt x="2184619" y="1164274"/>
                  <a:pt x="2200185" y="1136253"/>
                  <a:pt x="2144156" y="1186063"/>
                </a:cubicBezTo>
                <a:cubicBezTo>
                  <a:pt x="2101210" y="1224243"/>
                  <a:pt x="2114443" y="1226739"/>
                  <a:pt x="2060116" y="1251437"/>
                </a:cubicBezTo>
                <a:cubicBezTo>
                  <a:pt x="2042195" y="1259584"/>
                  <a:pt x="2022463" y="1263047"/>
                  <a:pt x="2004089" y="1270115"/>
                </a:cubicBezTo>
                <a:cubicBezTo>
                  <a:pt x="1981964" y="1278626"/>
                  <a:pt x="1960734" y="1289327"/>
                  <a:pt x="1938725" y="1298132"/>
                </a:cubicBezTo>
                <a:lnTo>
                  <a:pt x="1723957" y="1382184"/>
                </a:lnTo>
                <a:cubicBezTo>
                  <a:pt x="1643438" y="1412975"/>
                  <a:pt x="1522751" y="1456369"/>
                  <a:pt x="1443824" y="1466236"/>
                </a:cubicBezTo>
                <a:lnTo>
                  <a:pt x="1285082" y="1484914"/>
                </a:lnTo>
                <a:cubicBezTo>
                  <a:pt x="1216677" y="1489328"/>
                  <a:pt x="1148128" y="1491140"/>
                  <a:pt x="1079651" y="1494253"/>
                </a:cubicBezTo>
                <a:cubicBezTo>
                  <a:pt x="988819" y="1504347"/>
                  <a:pt x="975418" y="1506797"/>
                  <a:pt x="874221" y="1512931"/>
                </a:cubicBezTo>
                <a:cubicBezTo>
                  <a:pt x="812006" y="1516702"/>
                  <a:pt x="749718" y="1519157"/>
                  <a:pt x="687466" y="1522270"/>
                </a:cubicBezTo>
                <a:lnTo>
                  <a:pt x="351306" y="1494253"/>
                </a:lnTo>
                <a:cubicBezTo>
                  <a:pt x="335510" y="1492712"/>
                  <a:pt x="319819" y="1489475"/>
                  <a:pt x="304617" y="1484914"/>
                </a:cubicBezTo>
                <a:cubicBezTo>
                  <a:pt x="276408" y="1476450"/>
                  <a:pt x="199295" y="1439592"/>
                  <a:pt x="183227" y="1428879"/>
                </a:cubicBezTo>
                <a:cubicBezTo>
                  <a:pt x="173889" y="1422653"/>
                  <a:pt x="164957" y="1415770"/>
                  <a:pt x="155213" y="1410201"/>
                </a:cubicBezTo>
                <a:cubicBezTo>
                  <a:pt x="143127" y="1403294"/>
                  <a:pt x="130312" y="1397749"/>
                  <a:pt x="117862" y="1391523"/>
                </a:cubicBezTo>
                <a:cubicBezTo>
                  <a:pt x="108524" y="1379071"/>
                  <a:pt x="97407" y="1367773"/>
                  <a:pt x="89849" y="1354167"/>
                </a:cubicBezTo>
                <a:cubicBezTo>
                  <a:pt x="73133" y="1324073"/>
                  <a:pt x="76369" y="1303328"/>
                  <a:pt x="52498" y="1279454"/>
                </a:cubicBezTo>
                <a:cubicBezTo>
                  <a:pt x="44563" y="1271518"/>
                  <a:pt x="33823" y="1267002"/>
                  <a:pt x="24485" y="1260776"/>
                </a:cubicBezTo>
                <a:cubicBezTo>
                  <a:pt x="-7056" y="1197685"/>
                  <a:pt x="-5840" y="1216303"/>
                  <a:pt x="15147" y="1111350"/>
                </a:cubicBezTo>
                <a:cubicBezTo>
                  <a:pt x="17348" y="1100344"/>
                  <a:pt x="33822" y="1083333"/>
                  <a:pt x="33822" y="1083333"/>
                </a:cubicBezTo>
                <a:lnTo>
                  <a:pt x="108524" y="999281"/>
                </a:lnTo>
                <a:lnTo>
                  <a:pt x="108524" y="999281"/>
                </a:lnTo>
              </a:path>
            </a:pathLst>
          </a:cu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>
            <a:endCxn id="9" idx="1"/>
          </p:cNvCxnSpPr>
          <p:nvPr/>
        </p:nvCxnSpPr>
        <p:spPr>
          <a:xfrm>
            <a:off x="74351" y="2427748"/>
            <a:ext cx="532602" cy="15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939675" y="3735637"/>
            <a:ext cx="3447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Every User </a:t>
            </a:r>
            <a:r>
              <a:rPr lang="en-US" dirty="0" err="1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Req</a:t>
            </a:r>
            <a:r>
              <a:rPr lang="en-US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 to App translates </a:t>
            </a:r>
          </a:p>
          <a:p>
            <a:r>
              <a:rPr lang="en-US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to 4 </a:t>
            </a:r>
            <a:r>
              <a:rPr lang="en-US" dirty="0" err="1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reqs</a:t>
            </a:r>
            <a:r>
              <a:rPr lang="en-US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 to User Account Service</a:t>
            </a:r>
            <a:endParaRPr lang="en-US" dirty="0" smtClean="0">
              <a:gradFill>
                <a:gsLst>
                  <a:gs pos="0">
                    <a:srgbClr val="FEFEFE"/>
                  </a:gs>
                  <a:gs pos="100000">
                    <a:srgbClr val="FEFEFE"/>
                  </a:gs>
                </a:gsLst>
                <a:lin ang="5400000" scaled="1"/>
              </a:gradFill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4323388" y="4015809"/>
            <a:ext cx="597617" cy="457615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/>
              <a:t>Tip: Pass data via Headers</a:t>
            </a:r>
            <a:endParaRPr lang="en-US" cap="none" dirty="0"/>
          </a:p>
        </p:txBody>
      </p:sp>
      <p:sp>
        <p:nvSpPr>
          <p:cNvPr id="4" name="Rectangle 3"/>
          <p:cNvSpPr/>
          <p:nvPr/>
        </p:nvSpPr>
        <p:spPr>
          <a:xfrm>
            <a:off x="2810666" y="1204743"/>
            <a:ext cx="1410002" cy="4669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A/B Test 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1990" y="3427444"/>
            <a:ext cx="1447352" cy="5323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User Account Service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4986" y="2225676"/>
            <a:ext cx="1410002" cy="4669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Service 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0816" y="2244357"/>
            <a:ext cx="1410002" cy="4669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Service 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7906" y="2216337"/>
            <a:ext cx="1410002" cy="4669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Service 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6955" y="2209974"/>
            <a:ext cx="1145199" cy="4669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9" idx="3"/>
            <a:endCxn id="6" idx="1"/>
          </p:cNvCxnSpPr>
          <p:nvPr/>
        </p:nvCxnSpPr>
        <p:spPr>
          <a:xfrm>
            <a:off x="1752152" y="2443453"/>
            <a:ext cx="1042834" cy="15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10985" y="2455767"/>
            <a:ext cx="1042833" cy="15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632461" y="2477420"/>
            <a:ext cx="1042833" cy="15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3"/>
            <a:endCxn id="4" idx="1"/>
          </p:cNvCxnSpPr>
          <p:nvPr/>
        </p:nvCxnSpPr>
        <p:spPr>
          <a:xfrm flipV="1">
            <a:off x="1752152" y="1438218"/>
            <a:ext cx="1058514" cy="1005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5" idx="0"/>
          </p:cNvCxnSpPr>
          <p:nvPr/>
        </p:nvCxnSpPr>
        <p:spPr>
          <a:xfrm>
            <a:off x="1752152" y="2443453"/>
            <a:ext cx="1763514" cy="9839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9" idx="1"/>
          </p:cNvCxnSpPr>
          <p:nvPr/>
        </p:nvCxnSpPr>
        <p:spPr>
          <a:xfrm>
            <a:off x="74351" y="2427748"/>
            <a:ext cx="532602" cy="15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892991" y="4015806"/>
            <a:ext cx="4057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Passing data (e.g. user and test cell)</a:t>
            </a:r>
          </a:p>
          <a:p>
            <a:r>
              <a:rPr lang="en-US" dirty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v</a:t>
            </a:r>
            <a:r>
              <a:rPr lang="en-US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ia HTTP Headers </a:t>
            </a:r>
            <a:r>
              <a:rPr lang="en-US" dirty="0" smtClean="0">
                <a:solidFill>
                  <a:srgbClr val="FF0000"/>
                </a:solidFill>
              </a:rPr>
              <a:t>reduces dependency </a:t>
            </a:r>
          </a:p>
          <a:p>
            <a:r>
              <a:rPr lang="en-US" dirty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a</a:t>
            </a:r>
            <a:r>
              <a:rPr lang="en-US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nd </a:t>
            </a:r>
            <a:r>
              <a:rPr lang="en-US" dirty="0" smtClean="0">
                <a:solidFill>
                  <a:srgbClr val="FF0000"/>
                </a:solidFill>
              </a:rPr>
              <a:t>load</a:t>
            </a:r>
            <a:r>
              <a:rPr lang="en-US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 on User Account Service</a:t>
            </a:r>
            <a:endParaRPr lang="en-US" dirty="0" smtClean="0">
              <a:gradFill>
                <a:gsLst>
                  <a:gs pos="0">
                    <a:srgbClr val="FEFEFE"/>
                  </a:gs>
                  <a:gs pos="100000">
                    <a:srgbClr val="FEFEFE"/>
                  </a:gs>
                </a:gsLst>
                <a:lin ang="5400000" scaled="1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6892" y="2101294"/>
            <a:ext cx="8964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Usr</a:t>
            </a:r>
            <a:r>
              <a:rPr lang="en-US" sz="105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=XX</a:t>
            </a:r>
            <a:r>
              <a:rPr lang="en-US" sz="105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;</a:t>
            </a:r>
          </a:p>
          <a:p>
            <a:r>
              <a:rPr lang="en-US" sz="1050" dirty="0" err="1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AbCell</a:t>
            </a:r>
            <a:r>
              <a:rPr lang="en-US" sz="105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=103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07708" y="2029556"/>
            <a:ext cx="8964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Usr</a:t>
            </a:r>
            <a:r>
              <a:rPr lang="en-US" sz="105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=XX</a:t>
            </a:r>
            <a:r>
              <a:rPr lang="en-US" sz="105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;</a:t>
            </a:r>
          </a:p>
          <a:p>
            <a:r>
              <a:rPr lang="en-US" sz="1050" dirty="0" err="1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AbCell</a:t>
            </a:r>
            <a:r>
              <a:rPr lang="en-US" sz="105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=103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0824" y="2057574"/>
            <a:ext cx="8964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Usr</a:t>
            </a:r>
            <a:r>
              <a:rPr lang="en-US" sz="105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=XX</a:t>
            </a:r>
            <a:r>
              <a:rPr lang="en-US" sz="105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;</a:t>
            </a:r>
          </a:p>
          <a:p>
            <a:r>
              <a:rPr lang="en-US" sz="1050" dirty="0" err="1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AbCell</a:t>
            </a:r>
            <a:r>
              <a:rPr lang="en-US" sz="105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=103</a:t>
            </a:r>
          </a:p>
        </p:txBody>
      </p:sp>
      <p:cxnSp>
        <p:nvCxnSpPr>
          <p:cNvPr id="16" name="Elbow Connector 15"/>
          <p:cNvCxnSpPr>
            <a:stCxn id="24" idx="2"/>
            <a:endCxn id="40" idx="0"/>
          </p:cNvCxnSpPr>
          <p:nvPr/>
        </p:nvCxnSpPr>
        <p:spPr>
          <a:xfrm rot="16200000" flipH="1">
            <a:off x="5053460" y="2147514"/>
            <a:ext cx="1570752" cy="2165831"/>
          </a:xfrm>
          <a:prstGeom prst="bentConnector3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2399809" y="2264637"/>
            <a:ext cx="2521193" cy="2367551"/>
          </a:xfrm>
          <a:prstGeom prst="bentConnector3">
            <a:avLst>
              <a:gd name="adj1" fmla="val 0"/>
            </a:avLst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25" idx="2"/>
            <a:endCxn id="40" idx="0"/>
          </p:cNvCxnSpPr>
          <p:nvPr/>
        </p:nvCxnSpPr>
        <p:spPr>
          <a:xfrm rot="5400000">
            <a:off x="6244028" y="3150797"/>
            <a:ext cx="1542734" cy="187285"/>
          </a:xfrm>
          <a:prstGeom prst="bentConnector3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8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12" y="2055118"/>
            <a:ext cx="8357294" cy="857250"/>
          </a:xfrm>
        </p:spPr>
        <p:txBody>
          <a:bodyPr/>
          <a:lstStyle/>
          <a:p>
            <a:r>
              <a:rPr lang="en-US" dirty="0" smtClean="0"/>
              <a:t>Test Resiliency </a:t>
            </a:r>
            <a:r>
              <a:rPr lang="en-US" cap="none" dirty="0" smtClean="0"/>
              <a:t>(of Overall </a:t>
            </a:r>
            <a:r>
              <a:rPr lang="en-US" cap="none" dirty="0" err="1" smtClean="0"/>
              <a:t>MicroServices</a:t>
            </a:r>
            <a:r>
              <a:rPr lang="en-US" cap="none" dirty="0" smtClean="0"/>
              <a:t>)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51748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89472" y="4622848"/>
            <a:ext cx="8474278" cy="382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* Benjamin Franklin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5305" y="1237241"/>
            <a:ext cx="8458201" cy="172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700" b="0" i="0" kern="12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There are only two things certain in life*</a:t>
            </a:r>
          </a:p>
          <a:p>
            <a:pPr lvl="1"/>
            <a:r>
              <a:rPr lang="en-US" dirty="0" smtClean="0"/>
              <a:t>Death</a:t>
            </a:r>
          </a:p>
          <a:p>
            <a:pPr lvl="1"/>
            <a:r>
              <a:rPr lang="en-US" dirty="0" smtClean="0"/>
              <a:t>Taxes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907" y="1317955"/>
            <a:ext cx="2214838" cy="299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1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89472" y="4622848"/>
            <a:ext cx="8474278" cy="382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* Inspired by Benjamin Franklin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5305" y="1237241"/>
            <a:ext cx="8458201" cy="172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700" b="0" i="0" kern="12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There are only </a:t>
            </a:r>
            <a:r>
              <a:rPr lang="en-US" b="1" dirty="0" smtClean="0">
                <a:solidFill>
                  <a:srgbClr val="FF0000"/>
                </a:solidFill>
              </a:rPr>
              <a:t>three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things certain in life*</a:t>
            </a:r>
          </a:p>
          <a:p>
            <a:pPr lvl="1"/>
            <a:r>
              <a:rPr lang="en-US" dirty="0" smtClean="0"/>
              <a:t>Death</a:t>
            </a:r>
          </a:p>
          <a:p>
            <a:pPr lvl="1"/>
            <a:r>
              <a:rPr lang="en-US" dirty="0" smtClean="0"/>
              <a:t>Taxes</a:t>
            </a:r>
          </a:p>
          <a:p>
            <a:pPr lvl="1"/>
            <a:r>
              <a:rPr lang="en-US" b="1" dirty="0" smtClean="0"/>
              <a:t>Outages in Production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149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/>
              <a:t>Best Practices contd..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3200" dirty="0" smtClean="0"/>
              <a:t>Test Services for Resiliency</a:t>
            </a:r>
          </a:p>
          <a:p>
            <a:pPr lvl="1"/>
            <a:r>
              <a:rPr lang="en-US" sz="2400" dirty="0" smtClean="0"/>
              <a:t>Latency/Error tests (via Simian Army)</a:t>
            </a:r>
          </a:p>
          <a:p>
            <a:pPr lvl="1"/>
            <a:r>
              <a:rPr lang="en-US" sz="2400" dirty="0" smtClean="0"/>
              <a:t>Dependency Service Unavailability</a:t>
            </a:r>
          </a:p>
          <a:p>
            <a:pPr lvl="1"/>
            <a:r>
              <a:rPr lang="en-US" sz="2400" dirty="0" smtClean="0"/>
              <a:t>Network Errors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1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Netflix Scale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 1/3 of the peak Internet traffic a </a:t>
            </a:r>
            <a:r>
              <a:rPr lang="en-US" dirty="0" smtClean="0"/>
              <a:t>day</a:t>
            </a:r>
          </a:p>
          <a:p>
            <a:r>
              <a:rPr lang="en-US" dirty="0" smtClean="0"/>
              <a:t>~50M subscribers</a:t>
            </a:r>
          </a:p>
          <a:p>
            <a:r>
              <a:rPr lang="en-US" dirty="0" smtClean="0"/>
              <a:t>~2 Billion Edge API Requests/Day</a:t>
            </a:r>
          </a:p>
          <a:p>
            <a:r>
              <a:rPr lang="en-US" dirty="0" smtClean="0"/>
              <a:t>&gt;500 </a:t>
            </a:r>
            <a:r>
              <a:rPr lang="en-US" dirty="0" err="1" smtClean="0"/>
              <a:t>MicroServices</a:t>
            </a:r>
            <a:endParaRPr lang="en-US" dirty="0" smtClean="0"/>
          </a:p>
          <a:p>
            <a:r>
              <a:rPr lang="en-US" dirty="0" smtClean="0"/>
              <a:t>~30 Engineering Teams (owning many </a:t>
            </a:r>
            <a:r>
              <a:rPr lang="en-US" dirty="0" err="1" smtClean="0"/>
              <a:t>microservices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6" name="Picture 5" descr="Screen shot 2012-07-08 at 12.11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32" y="2979167"/>
            <a:ext cx="4525116" cy="18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7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Shape 5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59" y="789550"/>
            <a:ext cx="7974401" cy="4240914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Shape 501"/>
          <p:cNvSpPr/>
          <p:nvPr/>
        </p:nvSpPr>
        <p:spPr>
          <a:xfrm>
            <a:off x="3935869" y="1180174"/>
            <a:ext cx="664499" cy="164400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2" name="Shape 502"/>
          <p:cNvSpPr/>
          <p:nvPr/>
        </p:nvSpPr>
        <p:spPr>
          <a:xfrm>
            <a:off x="7379523" y="2455209"/>
            <a:ext cx="664499" cy="164400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3" name="Shape 503"/>
          <p:cNvSpPr/>
          <p:nvPr/>
        </p:nvSpPr>
        <p:spPr>
          <a:xfrm>
            <a:off x="2778579" y="3590438"/>
            <a:ext cx="664499" cy="164400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4236" y="65893"/>
            <a:ext cx="7924800" cy="709251"/>
          </a:xfrm>
        </p:spPr>
        <p:txBody>
          <a:bodyPr>
            <a:noAutofit/>
          </a:bodyPr>
          <a:lstStyle/>
          <a:p>
            <a:pPr algn="ctr"/>
            <a:r>
              <a:rPr lang="en-US" cap="none" dirty="0" smtClean="0"/>
              <a:t>Test Resiliency – to dependencies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05048115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 smtClean="0"/>
              <a:t>Test Resiliency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550" y="1083337"/>
            <a:ext cx="8343550" cy="37744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Use </a:t>
            </a:r>
            <a:r>
              <a:rPr lang="en-US" dirty="0" smtClean="0"/>
              <a:t>Simian </a:t>
            </a:r>
            <a:r>
              <a:rPr lang="en-US" dirty="0"/>
              <a:t>Army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://github.com/Netflix/</a:t>
            </a:r>
            <a:r>
              <a:rPr lang="en-US" dirty="0" smtClean="0">
                <a:hlinkClick r:id="rId3"/>
              </a:rPr>
              <a:t>SimianArmy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831" y="1548791"/>
            <a:ext cx="1719595" cy="2877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556" y="4473419"/>
            <a:ext cx="1734238" cy="4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 - 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400" dirty="0" smtClean="0"/>
              <a:t>Isolate your services (Loosely Coupled)</a:t>
            </a:r>
          </a:p>
          <a:p>
            <a:r>
              <a:rPr lang="en-US" sz="2400" dirty="0" smtClean="0"/>
              <a:t>Use Client Side Smart </a:t>
            </a:r>
            <a:r>
              <a:rPr lang="en-US" sz="2400" dirty="0" err="1" smtClean="0"/>
              <a:t>LoadBalancers</a:t>
            </a:r>
            <a:endParaRPr lang="en-US" sz="2400" dirty="0" smtClean="0"/>
          </a:p>
          <a:p>
            <a:r>
              <a:rPr lang="en-US" sz="2400" dirty="0" smtClean="0"/>
              <a:t>Dependency Calls</a:t>
            </a:r>
          </a:p>
          <a:p>
            <a:pPr lvl="1"/>
            <a:r>
              <a:rPr lang="en-US" sz="1800" dirty="0" smtClean="0"/>
              <a:t>Guard your dependency calls</a:t>
            </a:r>
          </a:p>
          <a:p>
            <a:pPr lvl="1"/>
            <a:r>
              <a:rPr lang="en-US" sz="1800" dirty="0" smtClean="0"/>
              <a:t>Cache your dependency call results</a:t>
            </a:r>
          </a:p>
          <a:p>
            <a:pPr lvl="1"/>
            <a:r>
              <a:rPr lang="en-US" sz="1800" dirty="0" smtClean="0"/>
              <a:t>Consider Batching your dependency calls</a:t>
            </a:r>
          </a:p>
          <a:p>
            <a:pPr lvl="1"/>
            <a:r>
              <a:rPr lang="en-US" sz="1800" dirty="0" smtClean="0"/>
              <a:t>Increase throughput via </a:t>
            </a:r>
            <a:r>
              <a:rPr lang="en-US" sz="1800" dirty="0" err="1" smtClean="0"/>
              <a:t>Async</a:t>
            </a:r>
            <a:r>
              <a:rPr lang="en-US" sz="1800" dirty="0" smtClean="0"/>
              <a:t>/</a:t>
            </a:r>
            <a:r>
              <a:rPr lang="en-US" sz="1800" dirty="0" err="1" smtClean="0"/>
              <a:t>ReactiveX</a:t>
            </a:r>
            <a:r>
              <a:rPr lang="en-US" sz="1800" dirty="0" smtClean="0"/>
              <a:t> patterns</a:t>
            </a:r>
          </a:p>
          <a:p>
            <a:r>
              <a:rPr lang="en-US" sz="2400" dirty="0" smtClean="0"/>
              <a:t>Test Services for Resiliency</a:t>
            </a:r>
          </a:p>
          <a:p>
            <a:pPr lvl="1"/>
            <a:r>
              <a:rPr lang="en-US" sz="1800" dirty="0" smtClean="0"/>
              <a:t>Latency/Error tests (via Simian Army)</a:t>
            </a:r>
          </a:p>
          <a:p>
            <a:pPr lvl="1"/>
            <a:r>
              <a:rPr lang="en-US" sz="1800" dirty="0" smtClean="0"/>
              <a:t>Dependency Service Unavailability</a:t>
            </a:r>
          </a:p>
          <a:p>
            <a:pPr lvl="1"/>
            <a:r>
              <a:rPr lang="en-US" sz="1800" dirty="0" smtClean="0"/>
              <a:t>Network Errors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04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Tools of the Trade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647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 Scaling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511" y="1200153"/>
            <a:ext cx="8229600" cy="3725699"/>
          </a:xfrm>
        </p:spPr>
        <p:txBody>
          <a:bodyPr/>
          <a:lstStyle/>
          <a:p>
            <a:r>
              <a:rPr lang="en-US" dirty="0" smtClean="0"/>
              <a:t>Use AWS Auto Scaling Groups to automatically scale your </a:t>
            </a:r>
            <a:r>
              <a:rPr lang="en-US" dirty="0" err="1" smtClean="0"/>
              <a:t>microservices</a:t>
            </a:r>
            <a:endParaRPr lang="en-US" dirty="0" smtClean="0"/>
          </a:p>
          <a:p>
            <a:pPr lvl="1"/>
            <a:r>
              <a:rPr lang="en-US" dirty="0" smtClean="0"/>
              <a:t>RPS or CPU/</a:t>
            </a:r>
            <a:r>
              <a:rPr lang="en-US" dirty="0" err="1" smtClean="0"/>
              <a:t>LoadAverage</a:t>
            </a:r>
            <a:r>
              <a:rPr lang="en-US" dirty="0" smtClean="0"/>
              <a:t> via </a:t>
            </a:r>
            <a:r>
              <a:rPr lang="en-US" b="1" dirty="0" err="1" smtClean="0"/>
              <a:t>CloudWatch</a:t>
            </a:r>
            <a:r>
              <a:rPr lang="en-US" dirty="0" smtClean="0"/>
              <a:t> are typical metrics used to scale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405" y="2315209"/>
            <a:ext cx="3544123" cy="15806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8220" y="4613506"/>
            <a:ext cx="58734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docs.aws.amazon.com</a:t>
            </a:r>
            <a:r>
              <a:rPr lang="en-US" sz="1100" dirty="0"/>
              <a:t>/</a:t>
            </a:r>
            <a:r>
              <a:rPr lang="en-US" sz="1100" dirty="0" err="1"/>
              <a:t>AutoScaling</a:t>
            </a:r>
            <a:r>
              <a:rPr lang="en-US" sz="1100" dirty="0"/>
              <a:t>/latest/</a:t>
            </a:r>
            <a:r>
              <a:rPr lang="en-US" sz="1100" dirty="0" err="1"/>
              <a:t>DeveloperGuide</a:t>
            </a:r>
            <a:r>
              <a:rPr lang="en-US" sz="1100" dirty="0"/>
              <a:t>/</a:t>
            </a:r>
            <a:r>
              <a:rPr lang="en-US" sz="1100" dirty="0" err="1"/>
              <a:t>WhatIsAutoScaling.html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9236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Canary, Red/Black pushes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42900" y="1084843"/>
            <a:ext cx="8397242" cy="605533"/>
          </a:xfrm>
        </p:spPr>
        <p:txBody>
          <a:bodyPr/>
          <a:lstStyle/>
          <a:p>
            <a:r>
              <a:rPr lang="en-US" dirty="0" err="1" smtClean="0"/>
              <a:t>NetflixOSS</a:t>
            </a:r>
            <a:r>
              <a:rPr lang="en-US" dirty="0" smtClean="0"/>
              <a:t> </a:t>
            </a:r>
            <a:r>
              <a:rPr lang="en-US" dirty="0" err="1" smtClean="0"/>
              <a:t>Asgard</a:t>
            </a:r>
            <a:r>
              <a:rPr lang="en-US" dirty="0" smtClean="0"/>
              <a:t> helps manage deployments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29" y="1657279"/>
            <a:ext cx="5574642" cy="318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963" y="2063937"/>
            <a:ext cx="1106272" cy="275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640" y="191544"/>
            <a:ext cx="1079257" cy="18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0"/>
          <p:cNvSpPr txBox="1">
            <a:spLocks/>
          </p:cNvSpPr>
          <p:nvPr/>
        </p:nvSpPr>
        <p:spPr>
          <a:xfrm>
            <a:off x="419849" y="1933709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cap="none" dirty="0" smtClean="0"/>
              <a:t>Service Dependency Visualization</a:t>
            </a:r>
            <a:endParaRPr lang="en" cap="none" dirty="0"/>
          </a:p>
        </p:txBody>
      </p:sp>
    </p:spTree>
    <p:extLst>
      <p:ext uri="{BB962C8B-B14F-4D97-AF65-F5344CB8AC3E}">
        <p14:creationId xmlns:p14="http://schemas.microsoft.com/office/powerpoint/2010/main" val="323922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err="1" smtClean="0"/>
              <a:t>MicroServices</a:t>
            </a:r>
            <a:r>
              <a:rPr lang="en-US" cap="none" dirty="0" smtClean="0"/>
              <a:t> at Netflix</a:t>
            </a:r>
            <a:endParaRPr lang="en-US" cap="none" dirty="0"/>
          </a:p>
        </p:txBody>
      </p:sp>
      <p:pic>
        <p:nvPicPr>
          <p:cNvPr id="3" name="Shape 1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56689" y="1214081"/>
            <a:ext cx="5994841" cy="2932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5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90" y="203573"/>
            <a:ext cx="8366944" cy="830997"/>
          </a:xfrm>
        </p:spPr>
        <p:txBody>
          <a:bodyPr wrap="none" anchor="t">
            <a:noAutofit/>
          </a:bodyPr>
          <a:lstStyle/>
          <a:p>
            <a:pPr algn="ctr">
              <a:lnSpc>
                <a:spcPts val="4800"/>
              </a:lnSpc>
            </a:pPr>
            <a:r>
              <a:rPr lang="en-US" dirty="0" smtClean="0"/>
              <a:t>Service Dependency Graph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41106" y="1098504"/>
            <a:ext cx="6875876" cy="2862323"/>
          </a:xfrm>
          <a:prstGeom prst="rect">
            <a:avLst/>
          </a:prstGeom>
          <a:solidFill>
            <a:schemeClr val="accent6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How many </a:t>
            </a:r>
            <a:r>
              <a:rPr lang="en-US" dirty="0">
                <a:solidFill>
                  <a:srgbClr val="FF0000"/>
                </a:solidFill>
              </a:rPr>
              <a:t>dependencies </a:t>
            </a:r>
            <a:r>
              <a:rPr lang="en-US" dirty="0"/>
              <a:t>does </a:t>
            </a:r>
            <a:r>
              <a:rPr lang="en-US" b="1" dirty="0">
                <a:solidFill>
                  <a:srgbClr val="FF0000"/>
                </a:solidFill>
              </a:rPr>
              <a:t>my service </a:t>
            </a:r>
            <a:r>
              <a:rPr lang="en-US" dirty="0"/>
              <a:t>have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What is </a:t>
            </a:r>
            <a:r>
              <a:rPr lang="en-US" dirty="0"/>
              <a:t>the </a:t>
            </a:r>
            <a:r>
              <a:rPr lang="en-US" dirty="0">
                <a:solidFill>
                  <a:srgbClr val="FF6600"/>
                </a:solidFill>
              </a:rPr>
              <a:t>Call Volume </a:t>
            </a:r>
            <a:r>
              <a:rPr lang="en-US" dirty="0"/>
              <a:t>on my Service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/>
              <a:t>Are any Dependency Services running </a:t>
            </a:r>
            <a:r>
              <a:rPr lang="en-US" b="1" dirty="0">
                <a:solidFill>
                  <a:srgbClr val="FF0000"/>
                </a:solidFill>
              </a:rPr>
              <a:t>Hot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/>
              <a:t>What are the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Top N Slowest </a:t>
            </a:r>
            <a:r>
              <a:rPr lang="en-US" dirty="0"/>
              <a:t>“Business Transactions”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/>
              <a:t>What are the </a:t>
            </a:r>
            <a:r>
              <a:rPr lang="en-US" b="1" dirty="0">
                <a:solidFill>
                  <a:srgbClr val="008000"/>
                </a:solidFill>
              </a:rPr>
              <a:t>sample HTTP Requests/Responses </a:t>
            </a:r>
            <a:r>
              <a:rPr lang="en-US" dirty="0"/>
              <a:t>that had a 500 Error Code in the last 30 minutes?</a:t>
            </a:r>
          </a:p>
        </p:txBody>
      </p:sp>
    </p:spTree>
    <p:extLst>
      <p:ext uri="{BB962C8B-B14F-4D97-AF65-F5344CB8AC3E}">
        <p14:creationId xmlns:p14="http://schemas.microsoft.com/office/powerpoint/2010/main" val="187593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Service Dependency Visualization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59" y="1279454"/>
            <a:ext cx="2254223" cy="29825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838" y="1610669"/>
            <a:ext cx="2057400" cy="213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8348" y="2428162"/>
            <a:ext cx="823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You 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379409" y="2568248"/>
            <a:ext cx="999140" cy="4482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24436" y="4454742"/>
            <a:ext cx="313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Your Service Dependency 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Monolithic Apps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301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857250"/>
          </a:xfrm>
        </p:spPr>
        <p:txBody>
          <a:bodyPr/>
          <a:lstStyle/>
          <a:p>
            <a:pPr algn="ctr"/>
            <a:r>
              <a:rPr lang="en-US" cap="none" dirty="0" smtClean="0"/>
              <a:t>Service Dependency Visualization</a:t>
            </a:r>
            <a:endParaRPr lang="en-US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16" y="1059073"/>
            <a:ext cx="5403864" cy="389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9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cap="none" dirty="0" smtClean="0"/>
              <a:t>Dependency Visualization</a:t>
            </a:r>
            <a:endParaRPr lang="en-US" sz="4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4203" y="1747528"/>
            <a:ext cx="8466898" cy="3110225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alp-demo-part-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117520"/>
            <a:ext cx="9144000" cy="372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3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56289" y="1942529"/>
            <a:ext cx="7924800" cy="857250"/>
          </a:xfrm>
        </p:spPr>
        <p:txBody>
          <a:bodyPr/>
          <a:lstStyle/>
          <a:p>
            <a:pPr algn="ctr"/>
            <a:r>
              <a:rPr lang="en-US" cap="none" dirty="0" smtClean="0"/>
              <a:t>Polyglot Ecosystem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55674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/>
              <a:t>Homogeneity in A Polyglot Ecosystem</a:t>
            </a:r>
            <a:endParaRPr lang="en-US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115" y="1233342"/>
            <a:ext cx="2905977" cy="30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7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TIP: Use a </a:t>
            </a:r>
            <a:r>
              <a:rPr lang="en-US" dirty="0" err="1" smtClean="0"/>
              <a:t>SideCar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3212539" cy="37256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Provides a common homogenous</a:t>
            </a:r>
            <a:br>
              <a:rPr lang="en-US" sz="2000" dirty="0" smtClean="0"/>
            </a:br>
            <a:r>
              <a:rPr lang="en-US" sz="2000" dirty="0" smtClean="0"/>
              <a:t>Operational/Infrastructural</a:t>
            </a:r>
            <a:br>
              <a:rPr lang="en-US" sz="2000" dirty="0" smtClean="0"/>
            </a:br>
            <a:r>
              <a:rPr lang="en-US" sz="2000" dirty="0" smtClean="0"/>
              <a:t>component for all your </a:t>
            </a:r>
            <a:r>
              <a:rPr lang="en-US" sz="2000" dirty="0" smtClean="0">
                <a:solidFill>
                  <a:srgbClr val="FF0000"/>
                </a:solidFill>
              </a:rPr>
              <a:t>non-JVM</a:t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/>
              <a:t>based </a:t>
            </a:r>
            <a:r>
              <a:rPr lang="en-US" sz="2000" dirty="0" err="1" smtClean="0"/>
              <a:t>MicroServices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575" y="942851"/>
            <a:ext cx="4951329" cy="345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10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err="1" smtClean="0"/>
              <a:t>Prana</a:t>
            </a:r>
            <a:r>
              <a:rPr lang="en-US" cap="none" dirty="0" smtClean="0"/>
              <a:t> Open Sourced!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7909432" cy="3725699"/>
          </a:xfrm>
        </p:spPr>
        <p:txBody>
          <a:bodyPr/>
          <a:lstStyle/>
          <a:p>
            <a:r>
              <a:rPr lang="en-US" dirty="0" smtClean="0"/>
              <a:t>Just this morning!</a:t>
            </a:r>
          </a:p>
          <a:p>
            <a:r>
              <a:rPr lang="en-US" dirty="0" smtClean="0">
                <a:hlinkClick r:id="rId2"/>
              </a:rPr>
              <a:t>http://github.com/netflix/Prana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592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Inter Process Communication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943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81" y="271068"/>
            <a:ext cx="8852747" cy="425054"/>
          </a:xfrm>
          <a:noFill/>
        </p:spPr>
        <p:txBody>
          <a:bodyPr/>
          <a:lstStyle/>
          <a:p>
            <a:pPr>
              <a:spcBef>
                <a:spcPts val="0"/>
              </a:spcBef>
            </a:pPr>
            <a:r>
              <a:rPr lang="en" sz="2800" cap="none" dirty="0">
                <a:solidFill>
                  <a:srgbClr val="FFFFFF"/>
                </a:solidFill>
              </a:rPr>
              <a:t>Netflix IPC Stack (1.0)</a:t>
            </a:r>
          </a:p>
        </p:txBody>
      </p:sp>
      <p:sp>
        <p:nvSpPr>
          <p:cNvPr id="4" name="Shape 187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i="0" kern="1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  <a:ea typeface="+mj-ea"/>
                <a:cs typeface="Arial"/>
              </a:defRPr>
            </a:lvl1pPr>
          </a:lstStyle>
          <a:p>
            <a:pPr>
              <a:spcBef>
                <a:spcPts val="0"/>
              </a:spcBef>
            </a:pPr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5" name="Shape 188"/>
          <p:cNvSpPr/>
          <p:nvPr/>
        </p:nvSpPr>
        <p:spPr>
          <a:xfrm>
            <a:off x="2344750" y="1412903"/>
            <a:ext cx="1432200" cy="3415199"/>
          </a:xfrm>
          <a:prstGeom prst="rect">
            <a:avLst/>
          </a:prstGeom>
          <a:noFill/>
          <a:ln w="762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cxnSp>
        <p:nvCxnSpPr>
          <p:cNvPr id="6" name="Shape 189"/>
          <p:cNvCxnSpPr/>
          <p:nvPr/>
        </p:nvCxnSpPr>
        <p:spPr>
          <a:xfrm>
            <a:off x="3233000" y="1461100"/>
            <a:ext cx="0" cy="3360000"/>
          </a:xfrm>
          <a:prstGeom prst="straightConnector1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4">
            <a:off x="3090260" y="2684042"/>
            <a:ext cx="788571" cy="2369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Shape 191"/>
          <p:cNvSpPr txBox="1"/>
          <p:nvPr/>
        </p:nvSpPr>
        <p:spPr>
          <a:xfrm>
            <a:off x="3385100" y="1336700"/>
            <a:ext cx="351300" cy="3442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A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p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a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c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h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endParaRPr sz="1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H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P C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l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i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t</a:t>
            </a:r>
          </a:p>
        </p:txBody>
      </p:sp>
      <p:sp>
        <p:nvSpPr>
          <p:cNvPr id="9" name="Shape 192"/>
          <p:cNvSpPr/>
          <p:nvPr/>
        </p:nvSpPr>
        <p:spPr>
          <a:xfrm>
            <a:off x="4852031" y="3986278"/>
            <a:ext cx="2506199" cy="569999"/>
          </a:xfrm>
          <a:prstGeom prst="rect">
            <a:avLst/>
          </a:prstGeom>
          <a:noFill/>
          <a:ln w="76200" cap="flat">
            <a:solidFill>
              <a:schemeClr val="tx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Eureka (Service Registry)</a:t>
            </a:r>
          </a:p>
        </p:txBody>
      </p:sp>
      <p:cxnSp>
        <p:nvCxnSpPr>
          <p:cNvPr id="10" name="Shape 193"/>
          <p:cNvCxnSpPr/>
          <p:nvPr/>
        </p:nvCxnSpPr>
        <p:spPr>
          <a:xfrm>
            <a:off x="5670475" y="1425303"/>
            <a:ext cx="0" cy="12476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" name="Shape 194"/>
          <p:cNvSpPr txBox="1"/>
          <p:nvPr/>
        </p:nvSpPr>
        <p:spPr>
          <a:xfrm>
            <a:off x="5149475" y="942461"/>
            <a:ext cx="1810800" cy="2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Server (Karyon)</a:t>
            </a:r>
          </a:p>
        </p:txBody>
      </p:sp>
      <p:sp>
        <p:nvSpPr>
          <p:cNvPr id="12" name="Shape 195"/>
          <p:cNvSpPr txBox="1"/>
          <p:nvPr/>
        </p:nvSpPr>
        <p:spPr>
          <a:xfrm>
            <a:off x="4981456" y="1493700"/>
            <a:ext cx="653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Apache</a:t>
            </a:r>
          </a:p>
        </p:txBody>
      </p:sp>
      <p:sp>
        <p:nvSpPr>
          <p:cNvPr id="13" name="Shape 196"/>
          <p:cNvSpPr txBox="1"/>
          <p:nvPr/>
        </p:nvSpPr>
        <p:spPr>
          <a:xfrm>
            <a:off x="4981456" y="2255700"/>
            <a:ext cx="653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Tomcat</a:t>
            </a:r>
          </a:p>
        </p:txBody>
      </p:sp>
      <p:grpSp>
        <p:nvGrpSpPr>
          <p:cNvPr id="14" name="Shape 197"/>
          <p:cNvGrpSpPr/>
          <p:nvPr/>
        </p:nvGrpSpPr>
        <p:grpSpPr>
          <a:xfrm>
            <a:off x="1312375" y="895102"/>
            <a:ext cx="2671500" cy="4076174"/>
            <a:chOff x="1312375" y="895100"/>
            <a:chExt cx="2671500" cy="4076174"/>
          </a:xfrm>
        </p:grpSpPr>
        <p:sp>
          <p:nvSpPr>
            <p:cNvPr id="15" name="Shape 198"/>
            <p:cNvSpPr txBox="1"/>
            <p:nvPr/>
          </p:nvSpPr>
          <p:spPr>
            <a:xfrm>
              <a:off x="1568075" y="895100"/>
              <a:ext cx="1810800" cy="28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</a:rPr>
                <a:t>Client</a:t>
              </a:r>
            </a:p>
          </p:txBody>
        </p:sp>
        <p:sp>
          <p:nvSpPr>
            <p:cNvPr id="16" name="Shape 199"/>
            <p:cNvSpPr/>
            <p:nvPr/>
          </p:nvSpPr>
          <p:spPr>
            <a:xfrm>
              <a:off x="1312375" y="1301375"/>
              <a:ext cx="2671500" cy="3669899"/>
            </a:xfrm>
            <a:prstGeom prst="rect">
              <a:avLst/>
            </a:prstGeom>
            <a:noFill/>
            <a:ln w="19050" cap="flat">
              <a:solidFill>
                <a:schemeClr val="dk2"/>
              </a:solidFill>
              <a:prstDash val="lgDashDot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7" name="Shape 200"/>
          <p:cNvSpPr/>
          <p:nvPr/>
        </p:nvSpPr>
        <p:spPr>
          <a:xfrm>
            <a:off x="1463875" y="1397375"/>
            <a:ext cx="351300" cy="3442800"/>
          </a:xfrm>
          <a:prstGeom prst="rect">
            <a:avLst/>
          </a:prstGeom>
          <a:noFill/>
          <a:ln w="762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Hy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r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18" name="Shape 201"/>
          <p:cNvSpPr/>
          <p:nvPr/>
        </p:nvSpPr>
        <p:spPr>
          <a:xfrm>
            <a:off x="1938500" y="1397300"/>
            <a:ext cx="294600" cy="3442800"/>
          </a:xfrm>
          <a:prstGeom prst="rect">
            <a:avLst/>
          </a:prstGeom>
          <a:noFill/>
          <a:ln w="762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EVCache</a:t>
            </a:r>
          </a:p>
        </p:txBody>
      </p:sp>
      <p:sp>
        <p:nvSpPr>
          <p:cNvPr id="19" name="Shape 202"/>
          <p:cNvSpPr txBox="1"/>
          <p:nvPr/>
        </p:nvSpPr>
        <p:spPr>
          <a:xfrm>
            <a:off x="2399381" y="1445053"/>
            <a:ext cx="819299" cy="509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dirty="0">
                <a:solidFill>
                  <a:srgbClr val="FFFFFF"/>
                </a:solidFill>
              </a:rPr>
              <a:t>Ribbon</a:t>
            </a:r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20" name="Shape 203"/>
          <p:cNvSpPr/>
          <p:nvPr/>
        </p:nvSpPr>
        <p:spPr>
          <a:xfrm>
            <a:off x="2495450" y="1940803"/>
            <a:ext cx="654000" cy="371825"/>
          </a:xfrm>
          <a:prstGeom prst="flowChartProcess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Load Balancing</a:t>
            </a:r>
          </a:p>
        </p:txBody>
      </p:sp>
      <p:sp>
        <p:nvSpPr>
          <p:cNvPr id="21" name="Shape 204"/>
          <p:cNvSpPr/>
          <p:nvPr/>
        </p:nvSpPr>
        <p:spPr>
          <a:xfrm>
            <a:off x="2442000" y="4074403"/>
            <a:ext cx="707450" cy="371825"/>
          </a:xfrm>
          <a:prstGeom prst="flowChartProcess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Eureka Integration</a:t>
            </a:r>
          </a:p>
        </p:txBody>
      </p:sp>
      <p:sp>
        <p:nvSpPr>
          <p:cNvPr id="22" name="Shape 205"/>
          <p:cNvSpPr/>
          <p:nvPr/>
        </p:nvSpPr>
        <p:spPr>
          <a:xfrm>
            <a:off x="2442000" y="2931403"/>
            <a:ext cx="707450" cy="371825"/>
          </a:xfrm>
          <a:prstGeom prst="flowChartProcess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Metrics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(Servo)</a:t>
            </a:r>
          </a:p>
        </p:txBody>
      </p:sp>
      <p:sp>
        <p:nvSpPr>
          <p:cNvPr id="23" name="Shape 206"/>
          <p:cNvSpPr txBox="1"/>
          <p:nvPr/>
        </p:nvSpPr>
        <p:spPr>
          <a:xfrm>
            <a:off x="5808175" y="1521250"/>
            <a:ext cx="1459800" cy="165300"/>
          </a:xfrm>
          <a:prstGeom prst="rect">
            <a:avLst/>
          </a:prstGeom>
          <a:noFill/>
          <a:ln w="9525" cap="flat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Bootstrapping (Governator)</a:t>
            </a:r>
          </a:p>
        </p:txBody>
      </p:sp>
      <p:sp>
        <p:nvSpPr>
          <p:cNvPr id="24" name="Shape 207"/>
          <p:cNvSpPr txBox="1"/>
          <p:nvPr/>
        </p:nvSpPr>
        <p:spPr>
          <a:xfrm>
            <a:off x="5808175" y="2130850"/>
            <a:ext cx="1459800" cy="165300"/>
          </a:xfrm>
          <a:prstGeom prst="rect">
            <a:avLst/>
          </a:prstGeom>
          <a:noFill/>
          <a:ln w="9525" cap="flat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Metrics (Servo)</a:t>
            </a:r>
          </a:p>
        </p:txBody>
      </p:sp>
      <p:sp>
        <p:nvSpPr>
          <p:cNvPr id="25" name="Shape 208"/>
          <p:cNvSpPr txBox="1"/>
          <p:nvPr/>
        </p:nvSpPr>
        <p:spPr>
          <a:xfrm>
            <a:off x="5808175" y="1826050"/>
            <a:ext cx="1459800" cy="165300"/>
          </a:xfrm>
          <a:prstGeom prst="rect">
            <a:avLst/>
          </a:prstGeom>
          <a:noFill/>
          <a:ln w="9525" cap="flat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Admin Console</a:t>
            </a:r>
          </a:p>
        </p:txBody>
      </p:sp>
      <p:grpSp>
        <p:nvGrpSpPr>
          <p:cNvPr id="26" name="Shape 209"/>
          <p:cNvGrpSpPr/>
          <p:nvPr/>
        </p:nvGrpSpPr>
        <p:grpSpPr>
          <a:xfrm>
            <a:off x="3818275" y="1797128"/>
            <a:ext cx="998400" cy="220499"/>
            <a:chOff x="3818275" y="1797125"/>
            <a:chExt cx="998400" cy="220499"/>
          </a:xfrm>
        </p:grpSpPr>
        <p:cxnSp>
          <p:nvCxnSpPr>
            <p:cNvPr id="27" name="Shape 210"/>
            <p:cNvCxnSpPr/>
            <p:nvPr/>
          </p:nvCxnSpPr>
          <p:spPr>
            <a:xfrm>
              <a:off x="3818275" y="2011025"/>
              <a:ext cx="998400" cy="6599"/>
            </a:xfrm>
            <a:prstGeom prst="straightConnector1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28" name="Shape 211"/>
            <p:cNvSpPr txBox="1"/>
            <p:nvPr/>
          </p:nvSpPr>
          <p:spPr>
            <a:xfrm>
              <a:off x="4045950" y="1797125"/>
              <a:ext cx="653999" cy="143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HTTP</a:t>
              </a:r>
            </a:p>
          </p:txBody>
        </p:sp>
      </p:grpSp>
      <p:cxnSp>
        <p:nvCxnSpPr>
          <p:cNvPr id="29" name="Shape 212"/>
          <p:cNvCxnSpPr/>
          <p:nvPr/>
        </p:nvCxnSpPr>
        <p:spPr>
          <a:xfrm>
            <a:off x="6487825" y="2600950"/>
            <a:ext cx="22800" cy="1365000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0" name="Shape 213"/>
          <p:cNvSpPr txBox="1"/>
          <p:nvPr/>
        </p:nvSpPr>
        <p:spPr>
          <a:xfrm>
            <a:off x="5808175" y="2435650"/>
            <a:ext cx="1459800" cy="165300"/>
          </a:xfrm>
          <a:prstGeom prst="rect">
            <a:avLst/>
          </a:prstGeom>
          <a:noFill/>
          <a:ln w="9525" cap="flat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Eureka Integration</a:t>
            </a:r>
          </a:p>
        </p:txBody>
      </p:sp>
      <p:cxnSp>
        <p:nvCxnSpPr>
          <p:cNvPr id="31" name="Shape 214"/>
          <p:cNvCxnSpPr>
            <a:stCxn id="21" idx="3"/>
            <a:endCxn id="9" idx="1"/>
          </p:cNvCxnSpPr>
          <p:nvPr/>
        </p:nvCxnSpPr>
        <p:spPr>
          <a:xfrm>
            <a:off x="3149456" y="4260312"/>
            <a:ext cx="1702575" cy="10962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2" name="Shape 215"/>
          <p:cNvSpPr/>
          <p:nvPr/>
        </p:nvSpPr>
        <p:spPr>
          <a:xfrm>
            <a:off x="4898556" y="1376698"/>
            <a:ext cx="2506199" cy="1294499"/>
          </a:xfrm>
          <a:prstGeom prst="rect">
            <a:avLst/>
          </a:prstGeom>
          <a:noFill/>
          <a:ln w="762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3" name="Shape 216"/>
          <p:cNvSpPr txBox="1"/>
          <p:nvPr/>
        </p:nvSpPr>
        <p:spPr>
          <a:xfrm>
            <a:off x="6360406" y="3181575"/>
            <a:ext cx="955199" cy="24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Registration</a:t>
            </a:r>
          </a:p>
        </p:txBody>
      </p:sp>
      <p:sp>
        <p:nvSpPr>
          <p:cNvPr id="34" name="Shape 217"/>
          <p:cNvSpPr txBox="1"/>
          <p:nvPr/>
        </p:nvSpPr>
        <p:spPr>
          <a:xfrm>
            <a:off x="3719575" y="4270875"/>
            <a:ext cx="998400" cy="2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Fetch Registry</a:t>
            </a:r>
          </a:p>
        </p:txBody>
      </p:sp>
      <p:pic>
        <p:nvPicPr>
          <p:cNvPr id="35" name="Shape 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9254" y="1843715"/>
            <a:ext cx="563699" cy="43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219"/>
          <p:cNvSpPr txBox="1"/>
          <p:nvPr/>
        </p:nvSpPr>
        <p:spPr>
          <a:xfrm>
            <a:off x="3947050" y="4485544"/>
            <a:ext cx="5196950" cy="6579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/>
              <a:t>A Blocking Architecture</a:t>
            </a:r>
          </a:p>
        </p:txBody>
      </p:sp>
    </p:spTree>
    <p:extLst>
      <p:ext uri="{BB962C8B-B14F-4D97-AF65-F5344CB8AC3E}">
        <p14:creationId xmlns:p14="http://schemas.microsoft.com/office/powerpoint/2010/main" val="207949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24"/>
          <p:cNvSpPr txBox="1">
            <a:spLocks/>
          </p:cNvSpPr>
          <p:nvPr/>
        </p:nvSpPr>
        <p:spPr>
          <a:xfrm>
            <a:off x="457200" y="-22621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  <a:ea typeface="+mj-ea"/>
                <a:cs typeface="Arial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dirty="0" smtClean="0">
                <a:solidFill>
                  <a:schemeClr val="tx1"/>
                </a:solidFill>
              </a:rPr>
              <a:t>Netflix IPC Stack (2.0)</a:t>
            </a:r>
            <a:endParaRPr lang="en" dirty="0">
              <a:solidFill>
                <a:schemeClr val="tx1"/>
              </a:solidFill>
            </a:endParaRPr>
          </a:p>
        </p:txBody>
      </p:sp>
      <p:sp>
        <p:nvSpPr>
          <p:cNvPr id="3" name="Shape 225"/>
          <p:cNvSpPr/>
          <p:nvPr/>
        </p:nvSpPr>
        <p:spPr>
          <a:xfrm>
            <a:off x="2344750" y="1756603"/>
            <a:ext cx="1432200" cy="2803499"/>
          </a:xfrm>
          <a:prstGeom prst="rect">
            <a:avLst/>
          </a:prstGeom>
          <a:noFill/>
          <a:ln w="19050" cap="flat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" name="Shape 226"/>
          <p:cNvSpPr txBox="1"/>
          <p:nvPr/>
        </p:nvSpPr>
        <p:spPr>
          <a:xfrm>
            <a:off x="1241321" y="818900"/>
            <a:ext cx="2549482" cy="2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Client (Ribbon 2.0)</a:t>
            </a:r>
          </a:p>
        </p:txBody>
      </p:sp>
      <p:sp>
        <p:nvSpPr>
          <p:cNvPr id="5" name="Shape 227"/>
          <p:cNvSpPr/>
          <p:nvPr/>
        </p:nvSpPr>
        <p:spPr>
          <a:xfrm>
            <a:off x="4852031" y="1412900"/>
            <a:ext cx="2506199" cy="1768800"/>
          </a:xfrm>
          <a:prstGeom prst="rect">
            <a:avLst/>
          </a:prstGeom>
          <a:noFill/>
          <a:ln w="76200" cap="flat">
            <a:solidFill>
              <a:srgbClr val="F2F2F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" name="Shape 228"/>
          <p:cNvSpPr/>
          <p:nvPr/>
        </p:nvSpPr>
        <p:spPr>
          <a:xfrm>
            <a:off x="4852031" y="3986278"/>
            <a:ext cx="2506199" cy="569999"/>
          </a:xfrm>
          <a:prstGeom prst="rect">
            <a:avLst/>
          </a:prstGeom>
          <a:noFill/>
          <a:ln w="76200" cap="flat">
            <a:solidFill>
              <a:srgbClr val="F2F2F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Eureka (Service Registry)</a:t>
            </a:r>
          </a:p>
        </p:txBody>
      </p:sp>
      <p:cxnSp>
        <p:nvCxnSpPr>
          <p:cNvPr id="7" name="Shape 229"/>
          <p:cNvCxnSpPr/>
          <p:nvPr/>
        </p:nvCxnSpPr>
        <p:spPr>
          <a:xfrm>
            <a:off x="5670481" y="1425303"/>
            <a:ext cx="3299" cy="17420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" name="Shape 230"/>
          <p:cNvSpPr txBox="1"/>
          <p:nvPr/>
        </p:nvSpPr>
        <p:spPr>
          <a:xfrm>
            <a:off x="5149475" y="895100"/>
            <a:ext cx="1810800" cy="2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chemeClr val="bg1"/>
                </a:solidFill>
              </a:rPr>
              <a:t>Server (Karyon)</a:t>
            </a:r>
          </a:p>
        </p:txBody>
      </p:sp>
      <p:sp>
        <p:nvSpPr>
          <p:cNvPr id="9" name="Shape 231"/>
          <p:cNvSpPr/>
          <p:nvPr/>
        </p:nvSpPr>
        <p:spPr>
          <a:xfrm>
            <a:off x="1335299" y="1316811"/>
            <a:ext cx="2502520" cy="3278018"/>
          </a:xfrm>
          <a:prstGeom prst="rect">
            <a:avLst/>
          </a:prstGeom>
          <a:noFill/>
          <a:ln w="76200" cap="flat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232"/>
          <p:cNvSpPr txBox="1"/>
          <p:nvPr/>
        </p:nvSpPr>
        <p:spPr>
          <a:xfrm>
            <a:off x="2344750" y="1384903"/>
            <a:ext cx="1432200" cy="371699"/>
          </a:xfrm>
          <a:prstGeom prst="rect">
            <a:avLst/>
          </a:prstGeom>
          <a:noFill/>
          <a:ln w="19050" cap="flat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Ribbon Transport</a:t>
            </a:r>
          </a:p>
        </p:txBody>
      </p:sp>
      <p:sp>
        <p:nvSpPr>
          <p:cNvPr id="11" name="Shape 233"/>
          <p:cNvSpPr/>
          <p:nvPr/>
        </p:nvSpPr>
        <p:spPr>
          <a:xfrm>
            <a:off x="2495450" y="1940803"/>
            <a:ext cx="654000" cy="371825"/>
          </a:xfrm>
          <a:prstGeom prst="flowChartProcess">
            <a:avLst/>
          </a:prstGeom>
          <a:noFill/>
          <a:ln w="9525" cap="flat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Load Balancing</a:t>
            </a:r>
          </a:p>
        </p:txBody>
      </p:sp>
      <p:sp>
        <p:nvSpPr>
          <p:cNvPr id="12" name="Shape 234"/>
          <p:cNvSpPr/>
          <p:nvPr/>
        </p:nvSpPr>
        <p:spPr>
          <a:xfrm>
            <a:off x="2442000" y="4074403"/>
            <a:ext cx="707450" cy="371825"/>
          </a:xfrm>
          <a:prstGeom prst="flowChartProcess">
            <a:avLst/>
          </a:prstGeom>
          <a:noFill/>
          <a:ln w="9525" cap="flat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Eureka Integration</a:t>
            </a:r>
          </a:p>
        </p:txBody>
      </p:sp>
      <p:sp>
        <p:nvSpPr>
          <p:cNvPr id="13" name="Shape 235"/>
          <p:cNvSpPr/>
          <p:nvPr/>
        </p:nvSpPr>
        <p:spPr>
          <a:xfrm>
            <a:off x="2442000" y="2855203"/>
            <a:ext cx="707450" cy="371825"/>
          </a:xfrm>
          <a:prstGeom prst="flowChartProcess">
            <a:avLst/>
          </a:prstGeom>
          <a:noFill/>
          <a:ln w="9525" cap="flat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Metrics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(Servo)</a:t>
            </a:r>
          </a:p>
        </p:txBody>
      </p:sp>
      <p:sp>
        <p:nvSpPr>
          <p:cNvPr id="14" name="Shape 236"/>
          <p:cNvSpPr txBox="1"/>
          <p:nvPr/>
        </p:nvSpPr>
        <p:spPr>
          <a:xfrm>
            <a:off x="5808175" y="1521250"/>
            <a:ext cx="1459800" cy="165300"/>
          </a:xfrm>
          <a:prstGeom prst="rect">
            <a:avLst/>
          </a:prstGeom>
          <a:noFill/>
          <a:ln w="9525" cap="flat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Bootstrapping (Governator)</a:t>
            </a:r>
          </a:p>
        </p:txBody>
      </p:sp>
      <p:sp>
        <p:nvSpPr>
          <p:cNvPr id="15" name="Shape 237"/>
          <p:cNvSpPr txBox="1"/>
          <p:nvPr/>
        </p:nvSpPr>
        <p:spPr>
          <a:xfrm>
            <a:off x="5808175" y="2359450"/>
            <a:ext cx="1459800" cy="165300"/>
          </a:xfrm>
          <a:prstGeom prst="rect">
            <a:avLst/>
          </a:prstGeom>
          <a:noFill/>
          <a:ln w="9525" cap="flat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Metrics (Servo)</a:t>
            </a:r>
          </a:p>
        </p:txBody>
      </p:sp>
      <p:sp>
        <p:nvSpPr>
          <p:cNvPr id="16" name="Shape 238"/>
          <p:cNvSpPr txBox="1"/>
          <p:nvPr/>
        </p:nvSpPr>
        <p:spPr>
          <a:xfrm>
            <a:off x="5808175" y="1902250"/>
            <a:ext cx="1459800" cy="165300"/>
          </a:xfrm>
          <a:prstGeom prst="rect">
            <a:avLst/>
          </a:prstGeom>
          <a:noFill/>
          <a:ln w="9525" cap="flat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Admin Console</a:t>
            </a:r>
          </a:p>
        </p:txBody>
      </p:sp>
      <p:sp>
        <p:nvSpPr>
          <p:cNvPr id="17" name="Shape 239"/>
          <p:cNvSpPr txBox="1"/>
          <p:nvPr/>
        </p:nvSpPr>
        <p:spPr>
          <a:xfrm>
            <a:off x="4045956" y="1263728"/>
            <a:ext cx="653999" cy="14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b="1">
                <a:solidFill>
                  <a:srgbClr val="FFFFFF"/>
                </a:solidFill>
              </a:rPr>
              <a:t>HTTP</a:t>
            </a:r>
          </a:p>
        </p:txBody>
      </p:sp>
      <p:cxnSp>
        <p:nvCxnSpPr>
          <p:cNvPr id="18" name="Shape 240"/>
          <p:cNvCxnSpPr>
            <a:stCxn id="19" idx="2"/>
          </p:cNvCxnSpPr>
          <p:nvPr/>
        </p:nvCxnSpPr>
        <p:spPr>
          <a:xfrm>
            <a:off x="6538081" y="2981950"/>
            <a:ext cx="16799" cy="970500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" name="Shape 241"/>
          <p:cNvSpPr txBox="1"/>
          <p:nvPr/>
        </p:nvSpPr>
        <p:spPr>
          <a:xfrm>
            <a:off x="5808175" y="2816650"/>
            <a:ext cx="1459800" cy="165300"/>
          </a:xfrm>
          <a:prstGeom prst="rect">
            <a:avLst/>
          </a:prstGeom>
          <a:noFill/>
          <a:ln w="9525" cap="flat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Eureka Integration</a:t>
            </a:r>
          </a:p>
        </p:txBody>
      </p:sp>
      <p:sp>
        <p:nvSpPr>
          <p:cNvPr id="20" name="Shape 242"/>
          <p:cNvSpPr txBox="1"/>
          <p:nvPr/>
        </p:nvSpPr>
        <p:spPr>
          <a:xfrm>
            <a:off x="6360406" y="3181575"/>
            <a:ext cx="955199" cy="24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Registration</a:t>
            </a:r>
          </a:p>
        </p:txBody>
      </p:sp>
      <p:sp>
        <p:nvSpPr>
          <p:cNvPr id="21" name="Shape 243"/>
          <p:cNvSpPr txBox="1"/>
          <p:nvPr/>
        </p:nvSpPr>
        <p:spPr>
          <a:xfrm>
            <a:off x="3719575" y="4270875"/>
            <a:ext cx="998400" cy="2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</a:rPr>
              <a:t>Fetch Registry</a:t>
            </a:r>
          </a:p>
        </p:txBody>
      </p:sp>
      <p:sp>
        <p:nvSpPr>
          <p:cNvPr id="22" name="Shape 244"/>
          <p:cNvSpPr/>
          <p:nvPr/>
        </p:nvSpPr>
        <p:spPr>
          <a:xfrm>
            <a:off x="1397780" y="1385400"/>
            <a:ext cx="905699" cy="3174600"/>
          </a:xfrm>
          <a:prstGeom prst="rect">
            <a:avLst/>
          </a:prstGeom>
          <a:noFill/>
          <a:ln w="19050" cap="flat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>
              <a:solidFill>
                <a:srgbClr val="FFFFFF"/>
              </a:solidFill>
            </a:endParaRPr>
          </a:p>
        </p:txBody>
      </p:sp>
      <p:sp>
        <p:nvSpPr>
          <p:cNvPr id="23" name="Shape 245"/>
          <p:cNvSpPr txBox="1"/>
          <p:nvPr/>
        </p:nvSpPr>
        <p:spPr>
          <a:xfrm>
            <a:off x="1493287" y="1575765"/>
            <a:ext cx="589034" cy="264034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>
                <a:solidFill>
                  <a:srgbClr val="FFFFFF"/>
                </a:solidFill>
              </a:rPr>
              <a:t>Ribbon</a:t>
            </a:r>
            <a:endParaRPr lang="en" sz="1000" dirty="0">
              <a:solidFill>
                <a:srgbClr val="FFFFFF"/>
              </a:solidFill>
            </a:endParaRPr>
          </a:p>
        </p:txBody>
      </p:sp>
      <p:sp>
        <p:nvSpPr>
          <p:cNvPr id="24" name="Shape 246"/>
          <p:cNvSpPr/>
          <p:nvPr/>
        </p:nvSpPr>
        <p:spPr>
          <a:xfrm>
            <a:off x="1504850" y="2321803"/>
            <a:ext cx="654000" cy="371825"/>
          </a:xfrm>
          <a:prstGeom prst="flowChartProcess">
            <a:avLst/>
          </a:prstGeom>
          <a:noFill/>
          <a:ln w="9525" cap="flat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 dirty="0">
                <a:solidFill>
                  <a:srgbClr val="FFFFFF"/>
                </a:solidFill>
              </a:rPr>
              <a:t>Hystrix</a:t>
            </a:r>
            <a:endParaRPr lang="en" sz="800" dirty="0">
              <a:solidFill>
                <a:srgbClr val="FFFFFF"/>
              </a:solidFill>
            </a:endParaRPr>
          </a:p>
        </p:txBody>
      </p:sp>
      <p:sp>
        <p:nvSpPr>
          <p:cNvPr id="25" name="Shape 247"/>
          <p:cNvSpPr/>
          <p:nvPr/>
        </p:nvSpPr>
        <p:spPr>
          <a:xfrm>
            <a:off x="1504850" y="3236203"/>
            <a:ext cx="654000" cy="371825"/>
          </a:xfrm>
          <a:prstGeom prst="flowChartProcess">
            <a:avLst/>
          </a:prstGeom>
          <a:noFill/>
          <a:ln w="9525" cap="flat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050" dirty="0">
                <a:solidFill>
                  <a:srgbClr val="FFFFFF"/>
                </a:solidFill>
              </a:rPr>
              <a:t>EVCache</a:t>
            </a:r>
            <a:endParaRPr lang="en" sz="800" dirty="0">
              <a:solidFill>
                <a:srgbClr val="FFFFFF"/>
              </a:solidFill>
            </a:endParaRPr>
          </a:p>
        </p:txBody>
      </p:sp>
      <p:sp>
        <p:nvSpPr>
          <p:cNvPr id="26" name="Shape 248"/>
          <p:cNvSpPr txBox="1"/>
          <p:nvPr/>
        </p:nvSpPr>
        <p:spPr>
          <a:xfrm>
            <a:off x="3236200" y="1397778"/>
            <a:ext cx="55200" cy="3048599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cxnSp>
        <p:nvCxnSpPr>
          <p:cNvPr id="27" name="Shape 249"/>
          <p:cNvCxnSpPr/>
          <p:nvPr/>
        </p:nvCxnSpPr>
        <p:spPr>
          <a:xfrm>
            <a:off x="3229325" y="1748459"/>
            <a:ext cx="27600" cy="2809500"/>
          </a:xfrm>
          <a:prstGeom prst="straightConnector1">
            <a:avLst/>
          </a:prstGeom>
          <a:noFill/>
          <a:ln w="19050" cap="flat">
            <a:solidFill>
              <a:schemeClr val="tx1">
                <a:lumMod val="95000"/>
              </a:schemeClr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28" name="Shape 250"/>
          <p:cNvGrpSpPr/>
          <p:nvPr/>
        </p:nvGrpSpPr>
        <p:grpSpPr>
          <a:xfrm>
            <a:off x="3276852" y="1491175"/>
            <a:ext cx="2456703" cy="2664024"/>
            <a:chOff x="3276846" y="1491175"/>
            <a:chExt cx="2456703" cy="2664024"/>
          </a:xfrm>
        </p:grpSpPr>
        <p:pic>
          <p:nvPicPr>
            <p:cNvPr id="29" name="Shape 2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76846" y="3714750"/>
              <a:ext cx="440449" cy="44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2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87975" y="1795975"/>
              <a:ext cx="440450" cy="440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Shape 253"/>
            <p:cNvSpPr txBox="1"/>
            <p:nvPr/>
          </p:nvSpPr>
          <p:spPr>
            <a:xfrm>
              <a:off x="3352800" y="2273600"/>
              <a:ext cx="2907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200" b="1">
                  <a:solidFill>
                    <a:srgbClr val="980000"/>
                  </a:solidFill>
                </a:rPr>
                <a:t>RxNet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" sz="1200" b="1">
                  <a:solidFill>
                    <a:srgbClr val="980000"/>
                  </a:solidFill>
                </a:rPr>
                <a:t>ty</a:t>
              </a:r>
            </a:p>
          </p:txBody>
        </p:sp>
        <p:pic>
          <p:nvPicPr>
            <p:cNvPr id="32" name="Shape 2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40575" y="1491175"/>
              <a:ext cx="440450" cy="440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2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29446" y="2571750"/>
              <a:ext cx="440449" cy="440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Shape 256"/>
            <p:cNvSpPr txBox="1"/>
            <p:nvPr/>
          </p:nvSpPr>
          <p:spPr>
            <a:xfrm>
              <a:off x="4907050" y="2017000"/>
              <a:ext cx="826499" cy="457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200" b="1">
                  <a:solidFill>
                    <a:srgbClr val="980000"/>
                  </a:solidFill>
                </a:rPr>
                <a:t>RxNetty</a:t>
              </a:r>
            </a:p>
          </p:txBody>
        </p:sp>
      </p:grpSp>
      <p:cxnSp>
        <p:nvCxnSpPr>
          <p:cNvPr id="35" name="Shape 257"/>
          <p:cNvCxnSpPr/>
          <p:nvPr/>
        </p:nvCxnSpPr>
        <p:spPr>
          <a:xfrm>
            <a:off x="3818275" y="1477626"/>
            <a:ext cx="998400" cy="6599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36" name="Shape 258"/>
          <p:cNvGrpSpPr/>
          <p:nvPr/>
        </p:nvGrpSpPr>
        <p:grpSpPr>
          <a:xfrm>
            <a:off x="3794250" y="1644728"/>
            <a:ext cx="1074600" cy="830099"/>
            <a:chOff x="3794250" y="1644725"/>
            <a:chExt cx="1074600" cy="830099"/>
          </a:xfrm>
        </p:grpSpPr>
        <p:cxnSp>
          <p:nvCxnSpPr>
            <p:cNvPr id="37" name="Shape 259"/>
            <p:cNvCxnSpPr/>
            <p:nvPr/>
          </p:nvCxnSpPr>
          <p:spPr>
            <a:xfrm>
              <a:off x="3818275" y="1782425"/>
              <a:ext cx="998400" cy="6599"/>
            </a:xfrm>
            <a:prstGeom prst="straightConnector1">
              <a:avLst/>
            </a:prstGeom>
            <a:noFill/>
            <a:ln w="19050" cap="flat">
              <a:solidFill>
                <a:srgbClr val="CC4125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38" name="Shape 260"/>
            <p:cNvSpPr txBox="1"/>
            <p:nvPr/>
          </p:nvSpPr>
          <p:spPr>
            <a:xfrm>
              <a:off x="4045950" y="1644725"/>
              <a:ext cx="653999" cy="143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000" b="1">
                  <a:solidFill>
                    <a:srgbClr val="980000"/>
                  </a:solidFill>
                </a:rPr>
                <a:t>UDP</a:t>
              </a:r>
            </a:p>
          </p:txBody>
        </p:sp>
        <p:sp>
          <p:nvSpPr>
            <p:cNvPr id="39" name="Shape 261"/>
            <p:cNvSpPr txBox="1"/>
            <p:nvPr/>
          </p:nvSpPr>
          <p:spPr>
            <a:xfrm>
              <a:off x="4045950" y="1873325"/>
              <a:ext cx="653999" cy="143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000" b="1">
                  <a:solidFill>
                    <a:srgbClr val="980000"/>
                  </a:solidFill>
                </a:rPr>
                <a:t>TCP</a:t>
              </a:r>
            </a:p>
          </p:txBody>
        </p:sp>
        <p:cxnSp>
          <p:nvCxnSpPr>
            <p:cNvPr id="40" name="Shape 262"/>
            <p:cNvCxnSpPr/>
            <p:nvPr/>
          </p:nvCxnSpPr>
          <p:spPr>
            <a:xfrm>
              <a:off x="3818275" y="2011025"/>
              <a:ext cx="998400" cy="6599"/>
            </a:xfrm>
            <a:prstGeom prst="straightConnector1">
              <a:avLst/>
            </a:prstGeom>
            <a:noFill/>
            <a:ln w="19050" cap="flat">
              <a:solidFill>
                <a:srgbClr val="CC4125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1" name="Shape 263"/>
            <p:cNvCxnSpPr/>
            <p:nvPr/>
          </p:nvCxnSpPr>
          <p:spPr>
            <a:xfrm>
              <a:off x="3818275" y="2239625"/>
              <a:ext cx="998400" cy="6599"/>
            </a:xfrm>
            <a:prstGeom prst="straightConnector1">
              <a:avLst/>
            </a:prstGeom>
            <a:noFill/>
            <a:ln w="19050" cap="flat">
              <a:solidFill>
                <a:srgbClr val="CC4125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2" name="Shape 264"/>
            <p:cNvSpPr txBox="1"/>
            <p:nvPr/>
          </p:nvSpPr>
          <p:spPr>
            <a:xfrm>
              <a:off x="3870450" y="2073923"/>
              <a:ext cx="998400" cy="143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000" b="1">
                  <a:solidFill>
                    <a:srgbClr val="980000"/>
                  </a:solidFill>
                </a:rPr>
                <a:t>WebSockets</a:t>
              </a:r>
            </a:p>
          </p:txBody>
        </p:sp>
        <p:sp>
          <p:nvSpPr>
            <p:cNvPr id="43" name="Shape 265"/>
            <p:cNvSpPr txBox="1"/>
            <p:nvPr/>
          </p:nvSpPr>
          <p:spPr>
            <a:xfrm>
              <a:off x="3794250" y="2302523"/>
              <a:ext cx="998400" cy="143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 b="1">
                  <a:solidFill>
                    <a:srgbClr val="980000"/>
                  </a:solidFill>
                </a:rPr>
                <a:t>SSE</a:t>
              </a:r>
            </a:p>
          </p:txBody>
        </p:sp>
        <p:cxnSp>
          <p:nvCxnSpPr>
            <p:cNvPr id="44" name="Shape 266"/>
            <p:cNvCxnSpPr/>
            <p:nvPr/>
          </p:nvCxnSpPr>
          <p:spPr>
            <a:xfrm>
              <a:off x="3818275" y="2468225"/>
              <a:ext cx="998400" cy="6599"/>
            </a:xfrm>
            <a:prstGeom prst="straightConnector1">
              <a:avLst/>
            </a:prstGeom>
            <a:noFill/>
            <a:ln w="19050" cap="flat">
              <a:solidFill>
                <a:srgbClr val="CC4125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cxnSp>
        <p:nvCxnSpPr>
          <p:cNvPr id="45" name="Shape 267"/>
          <p:cNvCxnSpPr>
            <a:stCxn id="12" idx="3"/>
          </p:cNvCxnSpPr>
          <p:nvPr/>
        </p:nvCxnSpPr>
        <p:spPr>
          <a:xfrm>
            <a:off x="3149454" y="4260315"/>
            <a:ext cx="1649699" cy="8699"/>
          </a:xfrm>
          <a:prstGeom prst="straightConnector1">
            <a:avLst/>
          </a:prstGeom>
          <a:noFill/>
          <a:ln w="19050" cap="flat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6" name="Shape 268"/>
          <p:cNvSpPr txBox="1"/>
          <p:nvPr/>
        </p:nvSpPr>
        <p:spPr>
          <a:xfrm>
            <a:off x="3523744" y="4691513"/>
            <a:ext cx="5620256" cy="45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</a:rPr>
              <a:t>A Completely Reactive Architecture</a:t>
            </a:r>
          </a:p>
        </p:txBody>
      </p:sp>
    </p:spTree>
    <p:extLst>
      <p:ext uri="{BB962C8B-B14F-4D97-AF65-F5344CB8AC3E}">
        <p14:creationId xmlns:p14="http://schemas.microsoft.com/office/powerpoint/2010/main" val="20007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90" y="203573"/>
            <a:ext cx="8366944" cy="830997"/>
          </a:xfrm>
        </p:spPr>
        <p:txBody>
          <a:bodyPr wrap="none" anchor="t">
            <a:noAutofit/>
          </a:bodyPr>
          <a:lstStyle/>
          <a:p>
            <a:pPr algn="ctr">
              <a:lnSpc>
                <a:spcPts val="4800"/>
              </a:lnSpc>
            </a:pPr>
            <a:r>
              <a:rPr lang="en-US" cap="none" dirty="0" smtClean="0"/>
              <a:t>Performance – Throughput </a:t>
            </a:r>
            <a:endParaRPr lang="en-US" cap="none" dirty="0"/>
          </a:p>
        </p:txBody>
      </p:sp>
      <p:pic>
        <p:nvPicPr>
          <p:cNvPr id="3" name="Shape 6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979" y="1015579"/>
            <a:ext cx="6593738" cy="23931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64241" y="3744473"/>
            <a:ext cx="7000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Bounded Thread model (Tomcat) </a:t>
            </a:r>
            <a:r>
              <a:rPr lang="en-US" sz="2000" dirty="0" err="1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vs</a:t>
            </a:r>
            <a:r>
              <a:rPr lang="en-US" sz="200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 Reactive </a:t>
            </a:r>
            <a:r>
              <a:rPr lang="en-US" sz="2000" dirty="0" err="1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Async</a:t>
            </a:r>
            <a:r>
              <a:rPr lang="en-US" sz="200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 (</a:t>
            </a:r>
            <a:r>
              <a:rPr lang="en-US" sz="2000" dirty="0" err="1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RxNetty</a:t>
            </a:r>
            <a:r>
              <a:rPr lang="en-US" sz="2000" dirty="0" smtClean="0">
                <a:gradFill>
                  <a:gsLst>
                    <a:gs pos="0">
                      <a:srgbClr val="FEFEFE"/>
                    </a:gs>
                    <a:gs pos="100000">
                      <a:srgbClr val="FEFEFE"/>
                    </a:gs>
                  </a:gsLst>
                  <a:lin ang="5400000" scaled="1"/>
                </a:gradFill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7220" y="4630054"/>
            <a:ext cx="7582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Details: </a:t>
            </a:r>
            <a:r>
              <a:rPr lang="en-US" dirty="0" smtClean="0">
                <a:solidFill>
                  <a:srgbClr val="FFFFFF"/>
                </a:solidFill>
                <a:hlinkClick r:id="rId4"/>
              </a:rPr>
              <a:t>http</a:t>
            </a:r>
            <a:r>
              <a:rPr lang="en-US" dirty="0">
                <a:solidFill>
                  <a:srgbClr val="FFFFFF"/>
                </a:solidFill>
                <a:hlinkClick r:id="rId4"/>
              </a:rPr>
              <a:t>://</a:t>
            </a:r>
            <a:r>
              <a:rPr lang="en-US" dirty="0" err="1">
                <a:solidFill>
                  <a:srgbClr val="FFFFFF"/>
                </a:solidFill>
                <a:hlinkClick r:id="rId4"/>
              </a:rPr>
              <a:t>www.meetup.com</a:t>
            </a:r>
            <a:r>
              <a:rPr lang="en-US" dirty="0">
                <a:solidFill>
                  <a:srgbClr val="FFFFFF"/>
                </a:solidFill>
                <a:hlinkClick r:id="rId4"/>
              </a:rPr>
              <a:t>/Netflix-Open-Source-Platform/events/184153592/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Monolithic App</a:t>
            </a:r>
            <a:endParaRPr lang="en-US" dirty="0"/>
          </a:p>
        </p:txBody>
      </p:sp>
      <p:pic>
        <p:nvPicPr>
          <p:cNvPr id="5" name="Picture Placeholder 4" descr="train017.gi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r="6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360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err="1" smtClean="0">
                <a:solidFill>
                  <a:srgbClr val="FF0000"/>
                </a:solidFill>
              </a:rPr>
              <a:t>NetflixOSS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90" y="203573"/>
            <a:ext cx="8366944" cy="830997"/>
          </a:xfrm>
        </p:spPr>
        <p:txBody>
          <a:bodyPr wrap="none" anchor="t">
            <a:noAutofit/>
          </a:bodyPr>
          <a:lstStyle/>
          <a:p>
            <a:pPr>
              <a:lnSpc>
                <a:spcPts val="4800"/>
              </a:lnSpc>
            </a:pPr>
            <a:r>
              <a:rPr lang="en-US" dirty="0" smtClean="0"/>
              <a:t>Leverage </a:t>
            </a:r>
            <a:r>
              <a:rPr lang="en-US" dirty="0" err="1" smtClean="0">
                <a:solidFill>
                  <a:srgbClr val="800000"/>
                </a:solidFill>
              </a:rPr>
              <a:t>NetflixOSS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" name="Shape 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311" y="1059977"/>
            <a:ext cx="4935567" cy="38256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484"/>
          <p:cNvSpPr txBox="1">
            <a:spLocks/>
          </p:cNvSpPr>
          <p:nvPr/>
        </p:nvSpPr>
        <p:spPr>
          <a:xfrm>
            <a:off x="3284727" y="3447306"/>
            <a:ext cx="5602595" cy="605011"/>
          </a:xfrm>
          <a:prstGeom prst="rect">
            <a:avLst/>
          </a:prstGeom>
          <a:solidFill>
            <a:srgbClr val="800000"/>
          </a:solidFill>
        </p:spPr>
        <p:txBody>
          <a:bodyPr vert="horz" lIns="91425" tIns="91425" rIns="91425" bIns="91425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  <a:ea typeface="+mj-ea"/>
                <a:cs typeface="Arial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" sz="3000" u="sng" dirty="0" smtClean="0">
                <a:solidFill>
                  <a:schemeClr val="hlink"/>
                </a:solidFill>
                <a:hlinkClick r:id="rId4"/>
              </a:rPr>
              <a:t>http://netflix.github.co</a:t>
            </a:r>
            <a:endParaRPr lang="en" sz="3000" u="sng" dirty="0">
              <a:solidFill>
                <a:schemeClr val="hlink"/>
              </a:solidFill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57630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599" y="1200150"/>
            <a:ext cx="7999813" cy="3665512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>
                <a:solidFill>
                  <a:srgbClr val="800000"/>
                </a:solidFill>
              </a:rPr>
              <a:t>Eureka</a:t>
            </a:r>
            <a:r>
              <a:rPr lang="en-US" sz="2600" dirty="0" smtClean="0"/>
              <a:t> – for Service Registry/Discovery</a:t>
            </a:r>
          </a:p>
          <a:p>
            <a:r>
              <a:rPr lang="en-US" sz="2600" dirty="0" err="1" smtClean="0">
                <a:solidFill>
                  <a:srgbClr val="800000"/>
                </a:solidFill>
              </a:rPr>
              <a:t>Karyon</a:t>
            </a:r>
            <a:r>
              <a:rPr lang="en-US" sz="2600" dirty="0" smtClean="0">
                <a:solidFill>
                  <a:srgbClr val="800000"/>
                </a:solidFill>
              </a:rPr>
              <a:t> </a:t>
            </a:r>
            <a:r>
              <a:rPr lang="en-US" sz="2600" dirty="0" smtClean="0"/>
              <a:t>– for Server (Reactive or threaded/servlet container based)</a:t>
            </a:r>
          </a:p>
          <a:p>
            <a:r>
              <a:rPr lang="en-US" sz="2600" dirty="0" smtClean="0">
                <a:solidFill>
                  <a:srgbClr val="800000"/>
                </a:solidFill>
              </a:rPr>
              <a:t>Ribbon</a:t>
            </a:r>
            <a:r>
              <a:rPr lang="en-US" sz="2600" dirty="0" smtClean="0"/>
              <a:t> – for IPC Client </a:t>
            </a:r>
          </a:p>
          <a:p>
            <a:pPr lvl="1"/>
            <a:r>
              <a:rPr lang="en-US" sz="1900" dirty="0" smtClean="0"/>
              <a:t>And Fault Tolerant Smart </a:t>
            </a:r>
            <a:r>
              <a:rPr lang="en-US" sz="1900" dirty="0" err="1" smtClean="0"/>
              <a:t>LoadBalancer</a:t>
            </a:r>
            <a:endParaRPr lang="en-US" sz="1900" dirty="0" smtClean="0"/>
          </a:p>
          <a:p>
            <a:r>
              <a:rPr lang="en-US" sz="2600" dirty="0" err="1" smtClean="0">
                <a:solidFill>
                  <a:srgbClr val="800000"/>
                </a:solidFill>
              </a:rPr>
              <a:t>Hystrix</a:t>
            </a:r>
            <a:r>
              <a:rPr lang="en-US" sz="2600" dirty="0" smtClean="0">
                <a:solidFill>
                  <a:srgbClr val="800000"/>
                </a:solidFill>
              </a:rPr>
              <a:t> </a:t>
            </a:r>
            <a:r>
              <a:rPr lang="en-US" sz="2600" dirty="0" smtClean="0"/>
              <a:t>– for Fault Tolerance and Resiliency</a:t>
            </a:r>
          </a:p>
          <a:p>
            <a:r>
              <a:rPr lang="en-US" sz="2600" dirty="0" err="1" smtClean="0">
                <a:solidFill>
                  <a:srgbClr val="800000"/>
                </a:solidFill>
              </a:rPr>
              <a:t>Archaius</a:t>
            </a:r>
            <a:r>
              <a:rPr lang="en-US" sz="2600" dirty="0" smtClean="0">
                <a:solidFill>
                  <a:srgbClr val="800000"/>
                </a:solidFill>
              </a:rPr>
              <a:t> </a:t>
            </a:r>
            <a:r>
              <a:rPr lang="en-US" sz="2600" dirty="0" smtClean="0"/>
              <a:t>– for distributed/dynamic Properties</a:t>
            </a:r>
          </a:p>
          <a:p>
            <a:r>
              <a:rPr lang="en-US" sz="2600" dirty="0" smtClean="0">
                <a:solidFill>
                  <a:srgbClr val="800000"/>
                </a:solidFill>
              </a:rPr>
              <a:t>Servo</a:t>
            </a:r>
            <a:r>
              <a:rPr lang="en-US" sz="2600" dirty="0" smtClean="0"/>
              <a:t> – unified Feature rich Metrics/Insight</a:t>
            </a:r>
          </a:p>
          <a:p>
            <a:r>
              <a:rPr lang="en-US" sz="2600" dirty="0" err="1" smtClean="0">
                <a:solidFill>
                  <a:srgbClr val="800000"/>
                </a:solidFill>
              </a:rPr>
              <a:t>EVCache</a:t>
            </a:r>
            <a:r>
              <a:rPr lang="en-US" sz="2600" dirty="0" smtClean="0"/>
              <a:t> – for distributed cache</a:t>
            </a:r>
          </a:p>
          <a:p>
            <a:r>
              <a:rPr lang="en-US" sz="2600" dirty="0" smtClean="0">
                <a:solidFill>
                  <a:srgbClr val="800000"/>
                </a:solidFill>
              </a:rPr>
              <a:t>Curator/Exhibitor </a:t>
            </a:r>
            <a:r>
              <a:rPr lang="en-US" sz="2600" dirty="0" smtClean="0"/>
              <a:t>– for zookeeper based operations</a:t>
            </a:r>
          </a:p>
          <a:p>
            <a:r>
              <a:rPr lang="en-US" sz="2600" dirty="0" smtClean="0"/>
              <a:t>…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499" y="284818"/>
            <a:ext cx="3713653" cy="66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Takeaways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0453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Takeaways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Monolithic apps – good for small </a:t>
            </a:r>
            <a:r>
              <a:rPr lang="en-US" sz="2000" dirty="0" smtClean="0"/>
              <a:t>organizations</a:t>
            </a:r>
            <a:endParaRPr lang="en-US" sz="2000" dirty="0" smtClean="0"/>
          </a:p>
          <a:p>
            <a:r>
              <a:rPr lang="en-US" sz="2000" dirty="0" err="1" smtClean="0"/>
              <a:t>MicroServices</a:t>
            </a:r>
            <a:r>
              <a:rPr lang="en-US" sz="2000" dirty="0" smtClean="0"/>
              <a:t> – have its challenges, but the benefits are many</a:t>
            </a:r>
          </a:p>
          <a:p>
            <a:pPr lvl="1"/>
            <a:r>
              <a:rPr lang="en-US" sz="2000" dirty="0" smtClean="0"/>
              <a:t>Consider adopting when your </a:t>
            </a:r>
            <a:r>
              <a:rPr lang="en-US" sz="2000" b="1" dirty="0" smtClean="0"/>
              <a:t>organization scales</a:t>
            </a:r>
          </a:p>
          <a:p>
            <a:pPr lvl="1"/>
            <a:r>
              <a:rPr lang="en-US" sz="2000" dirty="0" smtClean="0"/>
              <a:t>Leverage </a:t>
            </a:r>
            <a:r>
              <a:rPr lang="en-US" sz="2000" dirty="0" smtClean="0"/>
              <a:t>Best </a:t>
            </a:r>
            <a:r>
              <a:rPr lang="en-US" sz="2000" dirty="0" smtClean="0"/>
              <a:t>Practices</a:t>
            </a:r>
          </a:p>
          <a:p>
            <a:pPr lvl="2"/>
            <a:r>
              <a:rPr lang="en-US" sz="2000" dirty="0" smtClean="0"/>
              <a:t>An Elastic </a:t>
            </a:r>
            <a:r>
              <a:rPr lang="en-US" sz="2000" dirty="0" smtClean="0"/>
              <a:t>Cloud </a:t>
            </a:r>
            <a:r>
              <a:rPr lang="en-US" sz="2000" dirty="0" smtClean="0"/>
              <a:t>provides the </a:t>
            </a:r>
            <a:r>
              <a:rPr lang="en-US" sz="2000" b="1" dirty="0" smtClean="0"/>
              <a:t>ideal</a:t>
            </a:r>
            <a:r>
              <a:rPr lang="en-US" sz="2000" dirty="0" smtClean="0"/>
              <a:t> </a:t>
            </a:r>
            <a:r>
              <a:rPr lang="en-US" sz="2000" dirty="0" smtClean="0"/>
              <a:t>environment (Auto Scaling etc.)</a:t>
            </a:r>
            <a:endParaRPr lang="en-US" sz="2000" dirty="0" smtClean="0"/>
          </a:p>
          <a:p>
            <a:pPr lvl="2"/>
            <a:r>
              <a:rPr lang="en-US" sz="2000" dirty="0" err="1" smtClean="0"/>
              <a:t>NetflixOSS</a:t>
            </a:r>
            <a:r>
              <a:rPr lang="en-US" sz="2000" dirty="0" smtClean="0"/>
              <a:t> has many libraries/samples to aid you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633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/>
              <a:t>Questions?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8612" y="1200153"/>
            <a:ext cx="5988188" cy="3725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           </a:t>
            </a:r>
          </a:p>
          <a:p>
            <a:pPr marL="0" indent="0">
              <a:buNone/>
            </a:pPr>
            <a:r>
              <a:rPr lang="en-US" sz="4000" dirty="0" smtClean="0"/>
              <a:t>            @</a:t>
            </a:r>
            <a:r>
              <a:rPr lang="en-US" sz="4000" dirty="0" err="1" smtClean="0"/>
              <a:t>stonse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368" y="1894290"/>
            <a:ext cx="1308576" cy="106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074447" y="3253378"/>
            <a:ext cx="4633493" cy="1590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538" y="0"/>
            <a:ext cx="8229600" cy="857400"/>
          </a:xfrm>
        </p:spPr>
        <p:txBody>
          <a:bodyPr/>
          <a:lstStyle/>
          <a:p>
            <a:pPr algn="ctr"/>
            <a:r>
              <a:rPr lang="en-US" cap="none" dirty="0" smtClean="0"/>
              <a:t>Monolithic Architecture</a:t>
            </a:r>
            <a:endParaRPr lang="en-US" cap="none" dirty="0"/>
          </a:p>
        </p:txBody>
      </p:sp>
      <p:sp>
        <p:nvSpPr>
          <p:cNvPr id="10" name="Rectangle 9"/>
          <p:cNvSpPr/>
          <p:nvPr/>
        </p:nvSpPr>
        <p:spPr>
          <a:xfrm>
            <a:off x="3443660" y="2372879"/>
            <a:ext cx="1876278" cy="476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Load Balancer</a:t>
            </a:r>
            <a:endParaRPr lang="en-US" sz="1500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484770" y="3787539"/>
            <a:ext cx="23365" cy="879712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819081" y="3043765"/>
            <a:ext cx="4633493" cy="15905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Monolithic App</a:t>
            </a:r>
            <a:endParaRPr lang="en-US" sz="1500" dirty="0">
              <a:solidFill>
                <a:schemeClr val="tx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526279" y="2002475"/>
            <a:ext cx="7985627" cy="457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922042" y="3375603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Account Component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458775" y="3390690"/>
            <a:ext cx="1418649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Catalog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Component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638708" y="4012239"/>
            <a:ext cx="1685886" cy="549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Recommendation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Component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03545" y="3966469"/>
            <a:ext cx="1731650" cy="5648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Customer Service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Component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8" name="Can 47"/>
          <p:cNvSpPr/>
          <p:nvPr/>
        </p:nvSpPr>
        <p:spPr>
          <a:xfrm>
            <a:off x="7413596" y="3409932"/>
            <a:ext cx="1269921" cy="1258699"/>
          </a:xfrm>
          <a:prstGeom prst="ca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cxnSp>
        <p:nvCxnSpPr>
          <p:cNvPr id="58" name="Straight Connector 57"/>
          <p:cNvCxnSpPr>
            <a:endCxn id="10" idx="0"/>
          </p:cNvCxnSpPr>
          <p:nvPr/>
        </p:nvCxnSpPr>
        <p:spPr>
          <a:xfrm>
            <a:off x="4381804" y="2082577"/>
            <a:ext cx="1" cy="2903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0" idx="2"/>
          </p:cNvCxnSpPr>
          <p:nvPr/>
        </p:nvCxnSpPr>
        <p:spPr>
          <a:xfrm flipH="1">
            <a:off x="2574163" y="2849130"/>
            <a:ext cx="1807636" cy="171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0" idx="2"/>
          </p:cNvCxnSpPr>
          <p:nvPr/>
        </p:nvCxnSpPr>
        <p:spPr>
          <a:xfrm>
            <a:off x="4381802" y="2849129"/>
            <a:ext cx="2242381" cy="4463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49" idx="3"/>
            <a:endCxn id="48" idx="2"/>
          </p:cNvCxnSpPr>
          <p:nvPr/>
        </p:nvCxnSpPr>
        <p:spPr>
          <a:xfrm flipV="1">
            <a:off x="6707934" y="4039282"/>
            <a:ext cx="705656" cy="93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04240" y="1333697"/>
            <a:ext cx="8185122" cy="599494"/>
            <a:chOff x="6" y="1109702"/>
            <a:chExt cx="8857436" cy="801808"/>
          </a:xfrm>
          <a:solidFill>
            <a:srgbClr val="FFFFFF"/>
          </a:solidFill>
        </p:grpSpPr>
        <p:pic>
          <p:nvPicPr>
            <p:cNvPr id="27" name="Picture 26" descr="images-1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2163" y="1149571"/>
              <a:ext cx="1502723" cy="711975"/>
            </a:xfrm>
            <a:prstGeom prst="rect">
              <a:avLst/>
            </a:prstGeom>
            <a:grpFill/>
          </p:spPr>
        </p:pic>
        <p:pic>
          <p:nvPicPr>
            <p:cNvPr id="28" name="Picture 27" descr="images-2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52511">
                          <a14:foregroundMark x1="69406" y1="79130" x2="69406" y2="79130"/>
                          <a14:foregroundMark x1="58904" y1="80435" x2="58904" y2="80435"/>
                          <a14:foregroundMark x1="79452" y1="73478" x2="79452" y2="73478"/>
                          <a14:foregroundMark x1="52968" y1="88696" x2="52968" y2="886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14779" y="1109702"/>
              <a:ext cx="989608" cy="779485"/>
            </a:xfrm>
            <a:prstGeom prst="rect">
              <a:avLst/>
            </a:prstGeom>
            <a:grpFill/>
          </p:spPr>
        </p:pic>
        <p:pic>
          <p:nvPicPr>
            <p:cNvPr id="29" name="Picture 28" descr="images-3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3" b="100000" l="488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85986" y="1146376"/>
              <a:ext cx="1008003" cy="752642"/>
            </a:xfrm>
            <a:prstGeom prst="rect">
              <a:avLst/>
            </a:prstGeom>
            <a:grpFill/>
          </p:spPr>
        </p:pic>
        <p:pic>
          <p:nvPicPr>
            <p:cNvPr id="30" name="Picture 29" descr="images-4.jpg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6525">
                          <a14:foregroundMark x1="24324" y1="52577" x2="24324" y2="52577"/>
                          <a14:foregroundMark x1="24324" y1="29381" x2="24324" y2="293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" y="1152211"/>
              <a:ext cx="1256559" cy="705906"/>
            </a:xfrm>
            <a:prstGeom prst="rect">
              <a:avLst/>
            </a:prstGeom>
            <a:grpFill/>
          </p:spPr>
        </p:pic>
        <p:pic>
          <p:nvPicPr>
            <p:cNvPr id="31" name="Picture 30" descr="images-5.jpg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29242" y="1145245"/>
              <a:ext cx="1192368" cy="766265"/>
            </a:xfrm>
            <a:prstGeom prst="rect">
              <a:avLst/>
            </a:prstGeom>
            <a:grpFill/>
          </p:spPr>
        </p:pic>
        <p:pic>
          <p:nvPicPr>
            <p:cNvPr id="32" name="Picture 31" descr="images-6.jpg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952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0235" y="1109703"/>
              <a:ext cx="914544" cy="766795"/>
            </a:xfrm>
            <a:prstGeom prst="rect">
              <a:avLst/>
            </a:prstGeom>
            <a:grpFill/>
          </p:spPr>
        </p:pic>
        <p:pic>
          <p:nvPicPr>
            <p:cNvPr id="33" name="Picture 32" descr="images.jpg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9582" l="0" r="891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46270" y="1143698"/>
              <a:ext cx="868003" cy="737393"/>
            </a:xfrm>
            <a:prstGeom prst="rect">
              <a:avLst/>
            </a:prstGeom>
            <a:grpFill/>
          </p:spPr>
        </p:pic>
        <p:pic>
          <p:nvPicPr>
            <p:cNvPr id="34" name="Picture 33" descr="pc-mac-ad.jpg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1500" r="100000">
                          <a14:foregroundMark x1="66750" y1="26286" x2="66750" y2="26286"/>
                          <a14:foregroundMark x1="75000" y1="31714" x2="75000" y2="31714"/>
                          <a14:foregroundMark x1="63250" y1="61714" x2="63250" y2="61714"/>
                          <a14:backgroundMark x1="66750" y1="40000" x2="66750" y2="40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7817" y="1146377"/>
              <a:ext cx="1112562" cy="730119"/>
            </a:xfrm>
            <a:prstGeom prst="rect">
              <a:avLst/>
            </a:prstGeom>
            <a:grpFill/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478" b="100000" l="120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88329" y="1113190"/>
              <a:ext cx="1269113" cy="77599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7442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WS-ReInvent-MicroServices">
  <a:themeElements>
    <a:clrScheme name="AWS_re:Invent_2014">
      <a:dk1>
        <a:srgbClr val="000000"/>
      </a:dk1>
      <a:lt1>
        <a:srgbClr val="FFFFFF"/>
      </a:lt1>
      <a:dk2>
        <a:srgbClr val="F2A52C"/>
      </a:dk2>
      <a:lt2>
        <a:srgbClr val="D6D6D3"/>
      </a:lt2>
      <a:accent1>
        <a:srgbClr val="F2A52C"/>
      </a:accent1>
      <a:accent2>
        <a:srgbClr val="B22491"/>
      </a:accent2>
      <a:accent3>
        <a:srgbClr val="007CBC"/>
      </a:accent3>
      <a:accent4>
        <a:srgbClr val="8BC942"/>
      </a:accent4>
      <a:accent5>
        <a:srgbClr val="595959"/>
      </a:accent5>
      <a:accent6>
        <a:srgbClr val="FFFFFF"/>
      </a:accent6>
      <a:hlink>
        <a:srgbClr val="007CBC"/>
      </a:hlink>
      <a:folHlink>
        <a:srgbClr val="B224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700" dirty="0" err="1" smtClean="0">
            <a:gradFill>
              <a:gsLst>
                <a:gs pos="0">
                  <a:srgbClr val="FEFEFE"/>
                </a:gs>
                <a:gs pos="100000">
                  <a:srgbClr val="FEFEFE"/>
                </a:gs>
              </a:gsLst>
              <a:lin ang="5400000" scaled="1"/>
            </a:gra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reinvent-2014-template-Dark_v6.potx" id="{B89C75B5-5E71-4296-A9D8-575FE3AAD3E1}" vid="{7CA6107E-958F-456E-ABED-FA8B31E77178}"/>
    </a:ext>
  </a:extLst>
</a:theme>
</file>

<file path=ppt/theme/theme2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CAD1257093A848B7066675EE926BAE" ma:contentTypeVersion="1" ma:contentTypeDescription="Create a new document." ma:contentTypeScope="" ma:versionID="f1cae5c6ae88aba1a237e05ed3ad9d7e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97C89A-FD0C-431E-81F6-90225B937683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4F771E0-E80D-4EA8-BEC2-76983043A3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705B35A6-8B52-46A5-AE45-B98C6459DC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AWS-ReInvent-MicroServices.potx</Template>
  <TotalTime>20250</TotalTime>
  <Words>1839</Words>
  <Application>Microsoft Macintosh PowerPoint</Application>
  <PresentationFormat>On-screen Show (16:9)</PresentationFormat>
  <Paragraphs>521</Paragraphs>
  <Slides>85</Slides>
  <Notes>28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AWS-ReInvent-MicroServices</vt:lpstr>
      <vt:lpstr>Horizon</vt:lpstr>
      <vt:lpstr>Scalable Microservices at Netflix. Challenges and Tools of the Trade</vt:lpstr>
      <vt:lpstr>Who am I?</vt:lpstr>
      <vt:lpstr>Agenda</vt:lpstr>
      <vt:lpstr>Netflix - Evolution</vt:lpstr>
      <vt:lpstr>Netflix - Evolution</vt:lpstr>
      <vt:lpstr>Netflix Scale</vt:lpstr>
      <vt:lpstr>Monolithic Apps</vt:lpstr>
      <vt:lpstr>Monolithic App</vt:lpstr>
      <vt:lpstr>Monolithic Architecture</vt:lpstr>
      <vt:lpstr>Characteristics</vt:lpstr>
      <vt:lpstr>Pros</vt:lpstr>
      <vt:lpstr>Monolithic App – Evolution</vt:lpstr>
      <vt:lpstr>PowerPoint Presentation</vt:lpstr>
      <vt:lpstr>Evolution of a Monolithic App</vt:lpstr>
      <vt:lpstr>Monolithic App - Scaling</vt:lpstr>
      <vt:lpstr>Availability</vt:lpstr>
      <vt:lpstr>Availability</vt:lpstr>
      <vt:lpstr>Monolithic Apps – Failure &amp; Availability</vt:lpstr>
      <vt:lpstr>PowerPoint Presentation</vt:lpstr>
      <vt:lpstr>Tipping Point</vt:lpstr>
      <vt:lpstr>What are MicroServices?</vt:lpstr>
      <vt:lpstr>Not about …</vt:lpstr>
      <vt:lpstr>Characteristics</vt:lpstr>
      <vt:lpstr>Composability– unix philosophy</vt:lpstr>
      <vt:lpstr>Monolithic App (Various Components linked together)</vt:lpstr>
      <vt:lpstr>MicroServices – separate single purpose services</vt:lpstr>
      <vt:lpstr>Monolithic Architecture (Revisiting)</vt:lpstr>
      <vt:lpstr>Microservices Architecture</vt:lpstr>
      <vt:lpstr>Concept -&gt; Service Dependency Graph</vt:lpstr>
      <vt:lpstr>MicroServices - Why?</vt:lpstr>
      <vt:lpstr>Why?</vt:lpstr>
      <vt:lpstr>MicroServices - Challenges</vt:lpstr>
      <vt:lpstr>Challenges</vt:lpstr>
      <vt:lpstr>Overall Complexity</vt:lpstr>
      <vt:lpstr>Service Discovery</vt:lpstr>
      <vt:lpstr>Chattiness (and Fan Out)</vt:lpstr>
      <vt:lpstr>Data Serialization Overhead</vt:lpstr>
      <vt:lpstr>Challenges - Summary</vt:lpstr>
      <vt:lpstr>Best Practices/Tips</vt:lpstr>
      <vt:lpstr>Best Practice -&gt; Isolation/Access</vt:lpstr>
      <vt:lpstr>Best Practice -&gt; Loadbalancers</vt:lpstr>
      <vt:lpstr>Central (Proxy) Loadbalancer</vt:lpstr>
      <vt:lpstr>Client Loadbalancer</vt:lpstr>
      <vt:lpstr>Client based Smart Loadbalancer</vt:lpstr>
      <vt:lpstr>Best Practice -&gt; LoadBalancers</vt:lpstr>
      <vt:lpstr>Best Practices contd..</vt:lpstr>
      <vt:lpstr>Dependency Resiliency</vt:lpstr>
      <vt:lpstr>Service Hosed!!</vt:lpstr>
      <vt:lpstr>Availability</vt:lpstr>
      <vt:lpstr>Resiliency/Availability</vt:lpstr>
      <vt:lpstr>Handling Fan Outs</vt:lpstr>
      <vt:lpstr>Server Caching</vt:lpstr>
      <vt:lpstr>Composite (Materialized View) Caching</vt:lpstr>
      <vt:lpstr>BottleNecks/HotSpots</vt:lpstr>
      <vt:lpstr>Tip: Pass data via Headers</vt:lpstr>
      <vt:lpstr>Test Resiliency (of Overall MicroServices)</vt:lpstr>
      <vt:lpstr>PowerPoint Presentation</vt:lpstr>
      <vt:lpstr>PowerPoint Presentation</vt:lpstr>
      <vt:lpstr>Best Practices contd..</vt:lpstr>
      <vt:lpstr>Test Resiliency – to dependencies</vt:lpstr>
      <vt:lpstr>Test Resiliency</vt:lpstr>
      <vt:lpstr>Best Practices - Summary </vt:lpstr>
      <vt:lpstr>Tools of the Trade</vt:lpstr>
      <vt:lpstr>Auto Scaling</vt:lpstr>
      <vt:lpstr>Use Canary, Red/Black pushes</vt:lpstr>
      <vt:lpstr>PowerPoint Presentation</vt:lpstr>
      <vt:lpstr>MicroServices at Netflix</vt:lpstr>
      <vt:lpstr>Service Dependency Graph</vt:lpstr>
      <vt:lpstr>Service Dependency Visualization</vt:lpstr>
      <vt:lpstr>Service Dependency Visualization</vt:lpstr>
      <vt:lpstr>Dependency Visualization</vt:lpstr>
      <vt:lpstr>Polyglot Ecosystem</vt:lpstr>
      <vt:lpstr>Homogeneity in A Polyglot Ecosystem</vt:lpstr>
      <vt:lpstr>TIP: Use a SideCar</vt:lpstr>
      <vt:lpstr>Prana Open Sourced!</vt:lpstr>
      <vt:lpstr>Inter Process Communication</vt:lpstr>
      <vt:lpstr>Netflix IPC Stack (1.0)</vt:lpstr>
      <vt:lpstr>PowerPoint Presentation</vt:lpstr>
      <vt:lpstr>Performance – Throughput </vt:lpstr>
      <vt:lpstr>NetflixOSS</vt:lpstr>
      <vt:lpstr>Leverage NetflixOSS</vt:lpstr>
      <vt:lpstr>PowerPoint Presentation</vt:lpstr>
      <vt:lpstr>Takeaways</vt:lpstr>
      <vt:lpstr>Takeaways</vt:lpstr>
      <vt:lpstr>Questions?</vt:lpstr>
    </vt:vector>
  </TitlesOfParts>
  <Company>Amazon.com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Masterton</dc:creator>
  <cp:lastModifiedBy>Desktop</cp:lastModifiedBy>
  <cp:revision>325</cp:revision>
  <dcterms:created xsi:type="dcterms:W3CDTF">2014-09-04T17:17:45Z</dcterms:created>
  <dcterms:modified xsi:type="dcterms:W3CDTF">2014-11-05T18:53:33Z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0x01010061CAD1257093A848B7066675EE926BAE</vt:lpwstr>
  </property>
</Properties>
</file>