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216" r:id="rId1"/>
    <p:sldMasterId id="2147493946" r:id="rId2"/>
    <p:sldMasterId id="2147493954" r:id="rId3"/>
    <p:sldMasterId id="2147493962" r:id="rId4"/>
    <p:sldMasterId id="2147493972" r:id="rId5"/>
    <p:sldMasterId id="2147493981" r:id="rId6"/>
    <p:sldMasterId id="2147493989" r:id="rId7"/>
    <p:sldMasterId id="2147493999" r:id="rId8"/>
  </p:sldMasterIdLst>
  <p:notesMasterIdLst>
    <p:notesMasterId r:id="rId38"/>
  </p:notesMasterIdLst>
  <p:handoutMasterIdLst>
    <p:handoutMasterId r:id="rId39"/>
  </p:handoutMasterIdLst>
  <p:sldIdLst>
    <p:sldId id="949" r:id="rId9"/>
    <p:sldId id="958" r:id="rId10"/>
    <p:sldId id="959" r:id="rId11"/>
    <p:sldId id="931" r:id="rId12"/>
    <p:sldId id="933" r:id="rId13"/>
    <p:sldId id="961" r:id="rId14"/>
    <p:sldId id="936" r:id="rId15"/>
    <p:sldId id="953" r:id="rId16"/>
    <p:sldId id="935" r:id="rId17"/>
    <p:sldId id="932" r:id="rId18"/>
    <p:sldId id="904" r:id="rId19"/>
    <p:sldId id="905" r:id="rId20"/>
    <p:sldId id="906" r:id="rId21"/>
    <p:sldId id="907" r:id="rId22"/>
    <p:sldId id="939" r:id="rId23"/>
    <p:sldId id="937" r:id="rId24"/>
    <p:sldId id="960" r:id="rId25"/>
    <p:sldId id="927" r:id="rId26"/>
    <p:sldId id="946" r:id="rId27"/>
    <p:sldId id="942" r:id="rId28"/>
    <p:sldId id="948" r:id="rId29"/>
    <p:sldId id="940" r:id="rId30"/>
    <p:sldId id="943" r:id="rId31"/>
    <p:sldId id="962" r:id="rId32"/>
    <p:sldId id="963" r:id="rId33"/>
    <p:sldId id="951" r:id="rId34"/>
    <p:sldId id="952" r:id="rId35"/>
    <p:sldId id="955" r:id="rId36"/>
    <p:sldId id="954" r:id="rId37"/>
  </p:sldIdLst>
  <p:sldSz cx="9144000" cy="6858000" type="screen4x3"/>
  <p:notesSz cx="7007225" cy="9288463"/>
  <p:defaultTextStyle>
    <a:defPPr>
      <a:defRPr lang="en-US"/>
    </a:defPPr>
    <a:lvl1pPr algn="l" rtl="0" fontAlgn="base">
      <a:spcBef>
        <a:spcPct val="0"/>
      </a:spcBef>
      <a:spcAft>
        <a:spcPct val="0"/>
      </a:spcAft>
      <a:defRPr sz="2400" kern="1200">
        <a:solidFill>
          <a:schemeClr val="tx1"/>
        </a:solidFill>
        <a:latin typeface="Helvetica" pitchFamily="34" charset="0"/>
        <a:ea typeface="+mn-ea"/>
        <a:cs typeface="Times New Roman" pitchFamily="18" charset="0"/>
      </a:defRPr>
    </a:lvl1pPr>
    <a:lvl2pPr marL="457200" algn="l" rtl="0" fontAlgn="base">
      <a:spcBef>
        <a:spcPct val="0"/>
      </a:spcBef>
      <a:spcAft>
        <a:spcPct val="0"/>
      </a:spcAft>
      <a:defRPr sz="2400" kern="1200">
        <a:solidFill>
          <a:schemeClr val="tx1"/>
        </a:solidFill>
        <a:latin typeface="Helvetica" pitchFamily="34" charset="0"/>
        <a:ea typeface="+mn-ea"/>
        <a:cs typeface="Times New Roman" pitchFamily="18" charset="0"/>
      </a:defRPr>
    </a:lvl2pPr>
    <a:lvl3pPr marL="914400" algn="l" rtl="0" fontAlgn="base">
      <a:spcBef>
        <a:spcPct val="0"/>
      </a:spcBef>
      <a:spcAft>
        <a:spcPct val="0"/>
      </a:spcAft>
      <a:defRPr sz="2400" kern="1200">
        <a:solidFill>
          <a:schemeClr val="tx1"/>
        </a:solidFill>
        <a:latin typeface="Helvetica" pitchFamily="34" charset="0"/>
        <a:ea typeface="+mn-ea"/>
        <a:cs typeface="Times New Roman" pitchFamily="18" charset="0"/>
      </a:defRPr>
    </a:lvl3pPr>
    <a:lvl4pPr marL="1371600" algn="l" rtl="0" fontAlgn="base">
      <a:spcBef>
        <a:spcPct val="0"/>
      </a:spcBef>
      <a:spcAft>
        <a:spcPct val="0"/>
      </a:spcAft>
      <a:defRPr sz="2400" kern="1200">
        <a:solidFill>
          <a:schemeClr val="tx1"/>
        </a:solidFill>
        <a:latin typeface="Helvetica" pitchFamily="34" charset="0"/>
        <a:ea typeface="+mn-ea"/>
        <a:cs typeface="Times New Roman" pitchFamily="18" charset="0"/>
      </a:defRPr>
    </a:lvl4pPr>
    <a:lvl5pPr marL="1828800" algn="l" rtl="0" fontAlgn="base">
      <a:spcBef>
        <a:spcPct val="0"/>
      </a:spcBef>
      <a:spcAft>
        <a:spcPct val="0"/>
      </a:spcAft>
      <a:defRPr sz="2400" kern="1200">
        <a:solidFill>
          <a:schemeClr val="tx1"/>
        </a:solidFill>
        <a:latin typeface="Helvetica" pitchFamily="34" charset="0"/>
        <a:ea typeface="+mn-ea"/>
        <a:cs typeface="Times New Roman" pitchFamily="18" charset="0"/>
      </a:defRPr>
    </a:lvl5pPr>
    <a:lvl6pPr marL="2286000" algn="l" defTabSz="914400" rtl="0" eaLnBrk="1" latinLnBrk="0" hangingPunct="1">
      <a:defRPr sz="2400" kern="1200">
        <a:solidFill>
          <a:schemeClr val="tx1"/>
        </a:solidFill>
        <a:latin typeface="Helvetica" pitchFamily="34" charset="0"/>
        <a:ea typeface="+mn-ea"/>
        <a:cs typeface="Times New Roman" pitchFamily="18" charset="0"/>
      </a:defRPr>
    </a:lvl6pPr>
    <a:lvl7pPr marL="2743200" algn="l" defTabSz="914400" rtl="0" eaLnBrk="1" latinLnBrk="0" hangingPunct="1">
      <a:defRPr sz="2400" kern="1200">
        <a:solidFill>
          <a:schemeClr val="tx1"/>
        </a:solidFill>
        <a:latin typeface="Helvetica" pitchFamily="34" charset="0"/>
        <a:ea typeface="+mn-ea"/>
        <a:cs typeface="Times New Roman" pitchFamily="18" charset="0"/>
      </a:defRPr>
    </a:lvl7pPr>
    <a:lvl8pPr marL="3200400" algn="l" defTabSz="914400" rtl="0" eaLnBrk="1" latinLnBrk="0" hangingPunct="1">
      <a:defRPr sz="2400" kern="1200">
        <a:solidFill>
          <a:schemeClr val="tx1"/>
        </a:solidFill>
        <a:latin typeface="Helvetica" pitchFamily="34" charset="0"/>
        <a:ea typeface="+mn-ea"/>
        <a:cs typeface="Times New Roman" pitchFamily="18" charset="0"/>
      </a:defRPr>
    </a:lvl8pPr>
    <a:lvl9pPr marL="3657600" algn="l" defTabSz="914400" rtl="0" eaLnBrk="1" latinLnBrk="0" hangingPunct="1">
      <a:defRPr sz="2400" kern="1200">
        <a:solidFill>
          <a:schemeClr val="tx1"/>
        </a:solidFill>
        <a:latin typeface="Helvetica" pitchFamily="34" charset="0"/>
        <a:ea typeface="+mn-ea"/>
        <a:cs typeface="Times New Roman" pitchFamily="18" charset="0"/>
      </a:defRPr>
    </a:lvl9pPr>
  </p:defaultTextStyle>
  <p:extLst>
    <p:ext uri="{521415D9-36F7-43E2-AB2F-B90AF26B5E84}">
      <p14:sectionLst xmlns:p14="http://schemas.microsoft.com/office/powerpoint/2010/main">
        <p14:section name="Default Section" id="{FD7AF0BF-5799-4DC5-82C8-19C066A33C9D}">
          <p14:sldIdLst>
            <p14:sldId id="949"/>
            <p14:sldId id="958"/>
            <p14:sldId id="959"/>
            <p14:sldId id="931"/>
            <p14:sldId id="933"/>
            <p14:sldId id="961"/>
            <p14:sldId id="936"/>
            <p14:sldId id="953"/>
            <p14:sldId id="935"/>
            <p14:sldId id="932"/>
            <p14:sldId id="904"/>
            <p14:sldId id="905"/>
            <p14:sldId id="906"/>
            <p14:sldId id="907"/>
            <p14:sldId id="939"/>
            <p14:sldId id="937"/>
            <p14:sldId id="960"/>
            <p14:sldId id="927"/>
            <p14:sldId id="946"/>
            <p14:sldId id="942"/>
            <p14:sldId id="948"/>
            <p14:sldId id="940"/>
            <p14:sldId id="943"/>
            <p14:sldId id="962"/>
            <p14:sldId id="963"/>
            <p14:sldId id="951"/>
            <p14:sldId id="952"/>
            <p14:sldId id="955"/>
            <p14:sldId id="954"/>
          </p14:sldIdLst>
        </p14:section>
        <p14:section name="Road Ahead" id="{867F3966-B443-4AC0-990C-0F4AC2D989DD}">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666"/>
    <a:srgbClr val="FF461E"/>
    <a:srgbClr val="333399"/>
    <a:srgbClr val="336600"/>
    <a:srgbClr val="33CC33"/>
    <a:srgbClr val="003399"/>
    <a:srgbClr val="FFFFCC"/>
    <a:srgbClr val="8799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57" autoAdjust="0"/>
    <p:restoredTop sz="94687" autoAdjust="0"/>
  </p:normalViewPr>
  <p:slideViewPr>
    <p:cSldViewPr>
      <p:cViewPr>
        <p:scale>
          <a:sx n="108" d="100"/>
          <a:sy n="108" d="100"/>
        </p:scale>
        <p:origin x="-2736" y="-816"/>
      </p:cViewPr>
      <p:guideLst>
        <p:guide orient="horz" pos="4319"/>
        <p:guide pos="5759"/>
      </p:guideLst>
    </p:cSldViewPr>
  </p:slideViewPr>
  <p:outlineViewPr>
    <p:cViewPr>
      <p:scale>
        <a:sx n="33" d="100"/>
        <a:sy n="33" d="100"/>
      </p:scale>
      <p:origin x="0" y="7459"/>
    </p:cViewPr>
  </p:outlineViewPr>
  <p:notesTextViewPr>
    <p:cViewPr>
      <p:scale>
        <a:sx n="100" d="100"/>
        <a:sy n="100" d="100"/>
      </p:scale>
      <p:origin x="0" y="0"/>
    </p:cViewPr>
  </p:notesTextViewPr>
  <p:sorterViewPr>
    <p:cViewPr>
      <p:scale>
        <a:sx n="90" d="100"/>
        <a:sy n="90" d="100"/>
      </p:scale>
      <p:origin x="0" y="1128"/>
    </p:cViewPr>
  </p:sorterViewPr>
  <p:notesViewPr>
    <p:cSldViewPr>
      <p:cViewPr varScale="1">
        <p:scale>
          <a:sx n="34" d="100"/>
          <a:sy n="34" d="100"/>
        </p:scale>
        <p:origin x="-2280" y="-90"/>
      </p:cViewPr>
      <p:guideLst>
        <p:guide orient="horz" pos="2926"/>
        <p:guide pos="2207"/>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000" dirty="0">
                <a:solidFill>
                  <a:srgbClr val="000000"/>
                </a:solidFill>
              </a:rPr>
              <a:t>Audio only RTT Smart Routing </a:t>
            </a:r>
            <a:r>
              <a:rPr lang="en-US" sz="2000" dirty="0" smtClean="0">
                <a:solidFill>
                  <a:srgbClr val="000000"/>
                </a:solidFill>
              </a:rPr>
              <a:t>(Enabled</a:t>
            </a:r>
            <a:r>
              <a:rPr lang="en-US" sz="2000" dirty="0">
                <a:solidFill>
                  <a:srgbClr val="000000"/>
                </a:solidFill>
              </a:rPr>
              <a:t>/</a:t>
            </a:r>
            <a:r>
              <a:rPr lang="en-US" sz="2000" dirty="0" smtClean="0">
                <a:solidFill>
                  <a:srgbClr val="000000"/>
                </a:solidFill>
              </a:rPr>
              <a:t>Disabled)</a:t>
            </a:r>
            <a:endParaRPr lang="en-US" sz="2000" dirty="0">
              <a:solidFill>
                <a:srgbClr val="000000"/>
              </a:solidFill>
            </a:endParaRPr>
          </a:p>
        </c:rich>
      </c:tx>
      <c:layout>
        <c:manualLayout>
          <c:xMode val="edge"/>
          <c:yMode val="edge"/>
          <c:x val="0.183964591231652"/>
          <c:y val="0.015625"/>
        </c:manualLayout>
      </c:layout>
      <c:overlay val="0"/>
    </c:title>
    <c:autoTitleDeleted val="0"/>
    <c:plotArea>
      <c:layout/>
      <c:barChart>
        <c:barDir val="col"/>
        <c:grouping val="clustered"/>
        <c:varyColors val="0"/>
        <c:ser>
          <c:idx val="0"/>
          <c:order val="0"/>
          <c:tx>
            <c:strRef>
              <c:f>Sheet1!$B$1</c:f>
              <c:strCache>
                <c:ptCount val="1"/>
                <c:pt idx="0">
                  <c:v>RTT</c:v>
                </c:pt>
              </c:strCache>
            </c:strRef>
          </c:tx>
          <c:invertIfNegative val="0"/>
          <c:cat>
            <c:strRef>
              <c:f>Sheet1!$A$2:$A$20</c:f>
              <c:strCache>
                <c:ptCount val="19"/>
                <c:pt idx="0">
                  <c:v>IL</c:v>
                </c:pt>
                <c:pt idx="1">
                  <c:v>KW</c:v>
                </c:pt>
                <c:pt idx="2">
                  <c:v>TR</c:v>
                </c:pt>
                <c:pt idx="3">
                  <c:v>SA</c:v>
                </c:pt>
                <c:pt idx="4">
                  <c:v>CN</c:v>
                </c:pt>
                <c:pt idx="5">
                  <c:v>KR</c:v>
                </c:pt>
                <c:pt idx="6">
                  <c:v>UK</c:v>
                </c:pt>
                <c:pt idx="7">
                  <c:v>DE</c:v>
                </c:pt>
                <c:pt idx="8">
                  <c:v>MY</c:v>
                </c:pt>
                <c:pt idx="9">
                  <c:v>ALLOTHER</c:v>
                </c:pt>
                <c:pt idx="10">
                  <c:v>HK</c:v>
                </c:pt>
                <c:pt idx="11">
                  <c:v>ALL</c:v>
                </c:pt>
                <c:pt idx="12">
                  <c:v>ALLTOP</c:v>
                </c:pt>
                <c:pt idx="13">
                  <c:v>TW</c:v>
                </c:pt>
                <c:pt idx="14">
                  <c:v>TH</c:v>
                </c:pt>
                <c:pt idx="15">
                  <c:v>MX</c:v>
                </c:pt>
                <c:pt idx="16">
                  <c:v>IT</c:v>
                </c:pt>
                <c:pt idx="17">
                  <c:v>ES</c:v>
                </c:pt>
                <c:pt idx="18">
                  <c:v>US</c:v>
                </c:pt>
              </c:strCache>
            </c:strRef>
          </c:cat>
          <c:val>
            <c:numRef>
              <c:f>Sheet1!$B$2:$B$20</c:f>
              <c:numCache>
                <c:formatCode>General</c:formatCode>
                <c:ptCount val="19"/>
                <c:pt idx="0">
                  <c:v>0.706554918</c:v>
                </c:pt>
                <c:pt idx="1">
                  <c:v>0.735036958</c:v>
                </c:pt>
                <c:pt idx="2">
                  <c:v>0.751611044</c:v>
                </c:pt>
                <c:pt idx="3">
                  <c:v>0.762224866</c:v>
                </c:pt>
                <c:pt idx="4">
                  <c:v>0.773537863</c:v>
                </c:pt>
                <c:pt idx="5">
                  <c:v>0.786968815</c:v>
                </c:pt>
                <c:pt idx="6">
                  <c:v>0.816725852</c:v>
                </c:pt>
                <c:pt idx="7">
                  <c:v>0.832926463</c:v>
                </c:pt>
                <c:pt idx="8">
                  <c:v>0.855890475</c:v>
                </c:pt>
                <c:pt idx="9">
                  <c:v>0.898092634</c:v>
                </c:pt>
                <c:pt idx="10">
                  <c:v>0.909750893</c:v>
                </c:pt>
                <c:pt idx="11">
                  <c:v>0.913802629</c:v>
                </c:pt>
                <c:pt idx="12">
                  <c:v>0.924281289</c:v>
                </c:pt>
                <c:pt idx="13">
                  <c:v>0.9437213</c:v>
                </c:pt>
                <c:pt idx="14">
                  <c:v>0.964818596</c:v>
                </c:pt>
                <c:pt idx="15">
                  <c:v>1.000366873</c:v>
                </c:pt>
                <c:pt idx="16">
                  <c:v>1.002021402</c:v>
                </c:pt>
                <c:pt idx="17">
                  <c:v>1.002678307</c:v>
                </c:pt>
                <c:pt idx="18">
                  <c:v>1.005961786</c:v>
                </c:pt>
              </c:numCache>
            </c:numRef>
          </c:val>
        </c:ser>
        <c:dLbls>
          <c:showLegendKey val="0"/>
          <c:showVal val="0"/>
          <c:showCatName val="0"/>
          <c:showSerName val="0"/>
          <c:showPercent val="0"/>
          <c:showBubbleSize val="0"/>
        </c:dLbls>
        <c:gapWidth val="150"/>
        <c:axId val="-2053094504"/>
        <c:axId val="-2053801272"/>
      </c:barChart>
      <c:catAx>
        <c:axId val="-2053094504"/>
        <c:scaling>
          <c:orientation val="minMax"/>
        </c:scaling>
        <c:delete val="0"/>
        <c:axPos val="b"/>
        <c:majorTickMark val="out"/>
        <c:minorTickMark val="none"/>
        <c:tickLblPos val="nextTo"/>
        <c:crossAx val="-2053801272"/>
        <c:crosses val="autoZero"/>
        <c:auto val="1"/>
        <c:lblAlgn val="ctr"/>
        <c:lblOffset val="100"/>
        <c:noMultiLvlLbl val="0"/>
      </c:catAx>
      <c:valAx>
        <c:axId val="-2053801272"/>
        <c:scaling>
          <c:orientation val="minMax"/>
          <c:min val="0.6"/>
        </c:scaling>
        <c:delete val="0"/>
        <c:axPos val="l"/>
        <c:majorGridlines/>
        <c:numFmt formatCode="General" sourceLinked="1"/>
        <c:majorTickMark val="out"/>
        <c:minorTickMark val="none"/>
        <c:tickLblPos val="nextTo"/>
        <c:crossAx val="-205309450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solidFill>
                  <a:srgbClr val="000000"/>
                </a:solidFill>
              </a:rPr>
              <a:t>Video Bitrate Smart</a:t>
            </a:r>
            <a:r>
              <a:rPr lang="en-US" baseline="0" dirty="0" smtClean="0">
                <a:solidFill>
                  <a:srgbClr val="000000"/>
                </a:solidFill>
              </a:rPr>
              <a:t> Routing (Enable/Disable)  </a:t>
            </a:r>
            <a:endParaRPr lang="en-US" dirty="0">
              <a:solidFill>
                <a:srgbClr val="000000"/>
              </a:solidFill>
            </a:endParaRPr>
          </a:p>
        </c:rich>
      </c:tx>
      <c:layout/>
      <c:overlay val="0"/>
    </c:title>
    <c:autoTitleDeleted val="0"/>
    <c:plotArea>
      <c:layout/>
      <c:barChart>
        <c:barDir val="col"/>
        <c:grouping val="clustered"/>
        <c:varyColors val="0"/>
        <c:ser>
          <c:idx val="0"/>
          <c:order val="0"/>
          <c:tx>
            <c:strRef>
              <c:f>Sheet1!$B$1</c:f>
              <c:strCache>
                <c:ptCount val="1"/>
                <c:pt idx="0">
                  <c:v>Biterate Improvement</c:v>
                </c:pt>
              </c:strCache>
            </c:strRef>
          </c:tx>
          <c:invertIfNegative val="0"/>
          <c:cat>
            <c:strRef>
              <c:f>Sheet1!$A$2:$A$20</c:f>
              <c:strCache>
                <c:ptCount val="19"/>
                <c:pt idx="0">
                  <c:v>IL</c:v>
                </c:pt>
                <c:pt idx="1">
                  <c:v>KW</c:v>
                </c:pt>
                <c:pt idx="2">
                  <c:v>SA</c:v>
                </c:pt>
                <c:pt idx="3">
                  <c:v>CN</c:v>
                </c:pt>
                <c:pt idx="4">
                  <c:v>TR</c:v>
                </c:pt>
                <c:pt idx="5">
                  <c:v>ES</c:v>
                </c:pt>
                <c:pt idx="6">
                  <c:v>ALLOTHER</c:v>
                </c:pt>
                <c:pt idx="7">
                  <c:v>MY</c:v>
                </c:pt>
                <c:pt idx="8">
                  <c:v>KR</c:v>
                </c:pt>
                <c:pt idx="9">
                  <c:v>TH</c:v>
                </c:pt>
                <c:pt idx="10">
                  <c:v>ALL</c:v>
                </c:pt>
                <c:pt idx="11">
                  <c:v>ALLTOP</c:v>
                </c:pt>
                <c:pt idx="12">
                  <c:v>DE</c:v>
                </c:pt>
                <c:pt idx="13">
                  <c:v>UK</c:v>
                </c:pt>
                <c:pt idx="14">
                  <c:v>HK</c:v>
                </c:pt>
                <c:pt idx="15">
                  <c:v>US</c:v>
                </c:pt>
                <c:pt idx="16">
                  <c:v>TW</c:v>
                </c:pt>
                <c:pt idx="17">
                  <c:v>MX</c:v>
                </c:pt>
                <c:pt idx="18">
                  <c:v>IT</c:v>
                </c:pt>
              </c:strCache>
            </c:strRef>
          </c:cat>
          <c:val>
            <c:numRef>
              <c:f>Sheet1!$B$2:$B$20</c:f>
              <c:numCache>
                <c:formatCode>General</c:formatCode>
                <c:ptCount val="19"/>
                <c:pt idx="0">
                  <c:v>1.78568106</c:v>
                </c:pt>
                <c:pt idx="1">
                  <c:v>1.572285743</c:v>
                </c:pt>
                <c:pt idx="2">
                  <c:v>1.52624991</c:v>
                </c:pt>
                <c:pt idx="3">
                  <c:v>1.392825876</c:v>
                </c:pt>
                <c:pt idx="4">
                  <c:v>1.38308272</c:v>
                </c:pt>
                <c:pt idx="5">
                  <c:v>1.1809998</c:v>
                </c:pt>
                <c:pt idx="6">
                  <c:v>1.173789667</c:v>
                </c:pt>
                <c:pt idx="7">
                  <c:v>1.170885633</c:v>
                </c:pt>
                <c:pt idx="8">
                  <c:v>1.153132276</c:v>
                </c:pt>
                <c:pt idx="9">
                  <c:v>1.147148646</c:v>
                </c:pt>
                <c:pt idx="10">
                  <c:v>1.13391256</c:v>
                </c:pt>
                <c:pt idx="11">
                  <c:v>1.11995508</c:v>
                </c:pt>
                <c:pt idx="12">
                  <c:v>1.109007735</c:v>
                </c:pt>
                <c:pt idx="13">
                  <c:v>1.107309399</c:v>
                </c:pt>
                <c:pt idx="14">
                  <c:v>1.066638193</c:v>
                </c:pt>
                <c:pt idx="15">
                  <c:v>1.025356121</c:v>
                </c:pt>
                <c:pt idx="16">
                  <c:v>1.006482533</c:v>
                </c:pt>
                <c:pt idx="17">
                  <c:v>1.001516157</c:v>
                </c:pt>
                <c:pt idx="18">
                  <c:v>1.00004171</c:v>
                </c:pt>
              </c:numCache>
            </c:numRef>
          </c:val>
        </c:ser>
        <c:dLbls>
          <c:showLegendKey val="0"/>
          <c:showVal val="0"/>
          <c:showCatName val="0"/>
          <c:showSerName val="0"/>
          <c:showPercent val="0"/>
          <c:showBubbleSize val="0"/>
        </c:dLbls>
        <c:gapWidth val="150"/>
        <c:axId val="-2050585032"/>
        <c:axId val="-2050582392"/>
      </c:barChart>
      <c:catAx>
        <c:axId val="-2050585032"/>
        <c:scaling>
          <c:orientation val="minMax"/>
        </c:scaling>
        <c:delete val="0"/>
        <c:axPos val="b"/>
        <c:majorTickMark val="out"/>
        <c:minorTickMark val="none"/>
        <c:tickLblPos val="nextTo"/>
        <c:crossAx val="-2050582392"/>
        <c:crosses val="autoZero"/>
        <c:auto val="1"/>
        <c:lblAlgn val="ctr"/>
        <c:lblOffset val="100"/>
        <c:noMultiLvlLbl val="0"/>
      </c:catAx>
      <c:valAx>
        <c:axId val="-2050582392"/>
        <c:scaling>
          <c:orientation val="minMax"/>
          <c:min val="0.9"/>
        </c:scaling>
        <c:delete val="0"/>
        <c:axPos val="l"/>
        <c:majorGridlines/>
        <c:numFmt formatCode="General" sourceLinked="1"/>
        <c:majorTickMark val="out"/>
        <c:minorTickMark val="none"/>
        <c:tickLblPos val="nextTo"/>
        <c:crossAx val="-20505850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3550"/>
          </a:xfrm>
          <a:prstGeom prst="rect">
            <a:avLst/>
          </a:prstGeom>
        </p:spPr>
        <p:txBody>
          <a:bodyPr vert="horz" wrap="square" lIns="92302" tIns="46151" rIns="92302" bIns="46151" numCol="1" anchor="t" anchorCtr="0" compatLnSpc="1">
            <a:prstTxWarp prst="textNoShape">
              <a:avLst/>
            </a:prstTxWarp>
          </a:bodyPr>
          <a:lstStyle>
            <a:lvl1pPr>
              <a:defRPr sz="1200"/>
            </a:lvl1pPr>
          </a:lstStyle>
          <a:p>
            <a:endParaRPr lang="en-US" dirty="0"/>
          </a:p>
        </p:txBody>
      </p:sp>
      <p:sp>
        <p:nvSpPr>
          <p:cNvPr id="3" name="Date Placeholder 2"/>
          <p:cNvSpPr>
            <a:spLocks noGrp="1"/>
          </p:cNvSpPr>
          <p:nvPr>
            <p:ph type="dt" sz="quarter" idx="1"/>
          </p:nvPr>
        </p:nvSpPr>
        <p:spPr>
          <a:xfrm>
            <a:off x="3968750" y="0"/>
            <a:ext cx="3036888" cy="463550"/>
          </a:xfrm>
          <a:prstGeom prst="rect">
            <a:avLst/>
          </a:prstGeom>
        </p:spPr>
        <p:txBody>
          <a:bodyPr vert="horz" wrap="square" lIns="92302" tIns="46151" rIns="92302" bIns="46151" numCol="1" anchor="t" anchorCtr="0" compatLnSpc="1">
            <a:prstTxWarp prst="textNoShape">
              <a:avLst/>
            </a:prstTxWarp>
          </a:bodyPr>
          <a:lstStyle>
            <a:lvl1pPr algn="r">
              <a:defRPr sz="1200"/>
            </a:lvl1pPr>
          </a:lstStyle>
          <a:p>
            <a:fld id="{5A74E074-7582-474C-A9AE-0ACDCAFAA741}" type="datetime1">
              <a:rPr lang="en-US"/>
              <a:pPr/>
              <a:t>11/3/14</a:t>
            </a:fld>
            <a:endParaRPr lang="en-US" dirty="0"/>
          </a:p>
        </p:txBody>
      </p:sp>
      <p:sp>
        <p:nvSpPr>
          <p:cNvPr id="4" name="Footer Placeholder 3"/>
          <p:cNvSpPr>
            <a:spLocks noGrp="1"/>
          </p:cNvSpPr>
          <p:nvPr>
            <p:ph type="ftr" sz="quarter" idx="2"/>
          </p:nvPr>
        </p:nvSpPr>
        <p:spPr>
          <a:xfrm>
            <a:off x="0" y="8823325"/>
            <a:ext cx="3036888" cy="463550"/>
          </a:xfrm>
          <a:prstGeom prst="rect">
            <a:avLst/>
          </a:prstGeom>
        </p:spPr>
        <p:txBody>
          <a:bodyPr vert="horz" wrap="square" lIns="92302" tIns="46151" rIns="92302" bIns="46151" numCol="1" anchor="b" anchorCtr="0" compatLnSpc="1">
            <a:prstTxWarp prst="textNoShape">
              <a:avLst/>
            </a:prstTxWarp>
          </a:bodyPr>
          <a:lstStyle>
            <a:lvl1pPr>
              <a:defRPr sz="1200"/>
            </a:lvl1pPr>
          </a:lstStyle>
          <a:p>
            <a:endParaRPr lang="en-US" dirty="0"/>
          </a:p>
        </p:txBody>
      </p:sp>
      <p:sp>
        <p:nvSpPr>
          <p:cNvPr id="5" name="Slide Number Placeholder 4"/>
          <p:cNvSpPr>
            <a:spLocks noGrp="1"/>
          </p:cNvSpPr>
          <p:nvPr>
            <p:ph type="sldNum" sz="quarter" idx="3"/>
          </p:nvPr>
        </p:nvSpPr>
        <p:spPr>
          <a:xfrm>
            <a:off x="3968750" y="8823325"/>
            <a:ext cx="3036888" cy="463550"/>
          </a:xfrm>
          <a:prstGeom prst="rect">
            <a:avLst/>
          </a:prstGeom>
        </p:spPr>
        <p:txBody>
          <a:bodyPr vert="horz" wrap="square" lIns="92302" tIns="46151" rIns="92302" bIns="46151" numCol="1" anchor="b" anchorCtr="0" compatLnSpc="1">
            <a:prstTxWarp prst="textNoShape">
              <a:avLst/>
            </a:prstTxWarp>
          </a:bodyPr>
          <a:lstStyle>
            <a:lvl1pPr algn="r">
              <a:defRPr sz="1200"/>
            </a:lvl1pPr>
          </a:lstStyle>
          <a:p>
            <a:fld id="{A17C841B-535C-448D-9C0A-07B639FA9B0C}" type="slidenum">
              <a:rPr lang="en-US"/>
              <a:pPr/>
              <a:t>‹#›</a:t>
            </a:fld>
            <a:endParaRPr lang="en-US" dirty="0"/>
          </a:p>
        </p:txBody>
      </p:sp>
    </p:spTree>
    <p:extLst>
      <p:ext uri="{BB962C8B-B14F-4D97-AF65-F5344CB8AC3E}">
        <p14:creationId xmlns:p14="http://schemas.microsoft.com/office/powerpoint/2010/main" val="18976993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a:defRPr sz="1200">
                <a:latin typeface="Times New Roman" pitchFamily="18" charset="0"/>
              </a:defRPr>
            </a:lvl1pPr>
          </a:lstStyle>
          <a:p>
            <a:endParaRPr lang="en-US" dirty="0"/>
          </a:p>
        </p:txBody>
      </p:sp>
      <p:sp>
        <p:nvSpPr>
          <p:cNvPr id="13315" name="Rectangle 3"/>
          <p:cNvSpPr>
            <a:spLocks noGrp="1" noChangeArrowheads="1"/>
          </p:cNvSpPr>
          <p:nvPr>
            <p:ph type="dt" idx="1"/>
          </p:nvPr>
        </p:nvSpPr>
        <p:spPr bwMode="auto">
          <a:xfrm>
            <a:off x="3970338" y="0"/>
            <a:ext cx="3036887" cy="463550"/>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lvl1pPr algn="r">
              <a:defRPr sz="1200">
                <a:latin typeface="Times New Roman" pitchFamily="18" charset="0"/>
              </a:defRPr>
            </a:lvl1pPr>
          </a:lstStyle>
          <a:p>
            <a:endParaRPr lang="en-US" dirty="0"/>
          </a:p>
        </p:txBody>
      </p:sp>
      <p:sp>
        <p:nvSpPr>
          <p:cNvPr id="43012" name="Rectangle 4"/>
          <p:cNvSpPr>
            <a:spLocks noGrp="1" noRot="1" noChangeAspect="1" noChangeArrowheads="1" noTextEdit="1"/>
          </p:cNvSpPr>
          <p:nvPr>
            <p:ph type="sldImg" idx="2"/>
          </p:nvPr>
        </p:nvSpPr>
        <p:spPr bwMode="auto">
          <a:xfrm>
            <a:off x="1182688" y="698500"/>
            <a:ext cx="4643437" cy="3482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p:cNvSpPr>
            <a:spLocks noGrp="1" noChangeArrowheads="1"/>
          </p:cNvSpPr>
          <p:nvPr>
            <p:ph type="body" sz="quarter" idx="3"/>
          </p:nvPr>
        </p:nvSpPr>
        <p:spPr bwMode="auto">
          <a:xfrm>
            <a:off x="935038" y="4413250"/>
            <a:ext cx="5137150" cy="4176713"/>
          </a:xfrm>
          <a:prstGeom prst="rect">
            <a:avLst/>
          </a:prstGeom>
          <a:noFill/>
          <a:ln w="9525">
            <a:noFill/>
            <a:miter lim="800000"/>
            <a:headEnd/>
            <a:tailEnd/>
          </a:ln>
          <a:effectLst/>
        </p:spPr>
        <p:txBody>
          <a:bodyPr vert="horz" wrap="square" lIns="92302" tIns="46151" rIns="92302" bIns="4615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824913"/>
            <a:ext cx="3036888" cy="463550"/>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a:defRPr sz="1200">
                <a:latin typeface="Times New Roman" pitchFamily="18" charset="0"/>
              </a:defRPr>
            </a:lvl1pPr>
          </a:lstStyle>
          <a:p>
            <a:endParaRPr lang="en-US" dirty="0"/>
          </a:p>
        </p:txBody>
      </p:sp>
      <p:sp>
        <p:nvSpPr>
          <p:cNvPr id="13319" name="Rectangle 7"/>
          <p:cNvSpPr>
            <a:spLocks noGrp="1" noChangeArrowheads="1"/>
          </p:cNvSpPr>
          <p:nvPr>
            <p:ph type="sldNum" sz="quarter" idx="5"/>
          </p:nvPr>
        </p:nvSpPr>
        <p:spPr bwMode="auto">
          <a:xfrm>
            <a:off x="3970338" y="8824913"/>
            <a:ext cx="3036887" cy="463550"/>
          </a:xfrm>
          <a:prstGeom prst="rect">
            <a:avLst/>
          </a:prstGeom>
          <a:noFill/>
          <a:ln w="9525">
            <a:noFill/>
            <a:miter lim="800000"/>
            <a:headEnd/>
            <a:tailEnd/>
          </a:ln>
          <a:effectLst/>
        </p:spPr>
        <p:txBody>
          <a:bodyPr vert="horz" wrap="square" lIns="92302" tIns="46151" rIns="92302" bIns="46151" numCol="1" anchor="b" anchorCtr="0" compatLnSpc="1">
            <a:prstTxWarp prst="textNoShape">
              <a:avLst/>
            </a:prstTxWarp>
          </a:bodyPr>
          <a:lstStyle>
            <a:lvl1pPr algn="r">
              <a:defRPr sz="1200">
                <a:latin typeface="Times New Roman" pitchFamily="18" charset="0"/>
              </a:defRPr>
            </a:lvl1pPr>
          </a:lstStyle>
          <a:p>
            <a:fld id="{7E092ED7-8C17-4384-8F92-9562FC8CCFCE}" type="slidenum">
              <a:rPr lang="en-US"/>
              <a:pPr/>
              <a:t>‹#›</a:t>
            </a:fld>
            <a:endParaRPr lang="en-US" dirty="0"/>
          </a:p>
        </p:txBody>
      </p:sp>
    </p:spTree>
    <p:extLst>
      <p:ext uri="{BB962C8B-B14F-4D97-AF65-F5344CB8AC3E}">
        <p14:creationId xmlns:p14="http://schemas.microsoft.com/office/powerpoint/2010/main" val="324554170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Times New Roman" pitchFamily="-108" charset="0"/>
        <a:cs typeface="Times New Roman" charset="0"/>
      </a:defRPr>
    </a:lvl1pPr>
    <a:lvl2pPr marL="457200" algn="l" rtl="0" eaLnBrk="0" fontAlgn="base" hangingPunct="0">
      <a:spcBef>
        <a:spcPct val="30000"/>
      </a:spcBef>
      <a:spcAft>
        <a:spcPct val="0"/>
      </a:spcAft>
      <a:defRPr sz="1200" kern="1200">
        <a:solidFill>
          <a:schemeClr val="tx1"/>
        </a:solidFill>
        <a:latin typeface="Times New Roman" charset="0"/>
        <a:ea typeface="Times New Roman" pitchFamily="-108" charset="0"/>
        <a:cs typeface="Times New Roman" charset="0"/>
      </a:defRPr>
    </a:lvl2pPr>
    <a:lvl3pPr marL="914400" algn="l" rtl="0" eaLnBrk="0" fontAlgn="base" hangingPunct="0">
      <a:spcBef>
        <a:spcPct val="30000"/>
      </a:spcBef>
      <a:spcAft>
        <a:spcPct val="0"/>
      </a:spcAft>
      <a:defRPr sz="1200" kern="1200">
        <a:solidFill>
          <a:schemeClr val="tx1"/>
        </a:solidFill>
        <a:latin typeface="Times New Roman" charset="0"/>
        <a:ea typeface="Times New Roman" pitchFamily="-108" charset="0"/>
        <a:cs typeface="Times New Roman" charset="0"/>
      </a:defRPr>
    </a:lvl3pPr>
    <a:lvl4pPr marL="1371600" algn="l" rtl="0" eaLnBrk="0" fontAlgn="base" hangingPunct="0">
      <a:spcBef>
        <a:spcPct val="30000"/>
      </a:spcBef>
      <a:spcAft>
        <a:spcPct val="0"/>
      </a:spcAft>
      <a:defRPr sz="1200" kern="1200">
        <a:solidFill>
          <a:schemeClr val="tx1"/>
        </a:solidFill>
        <a:latin typeface="Times New Roman" charset="0"/>
        <a:ea typeface="Times New Roman" pitchFamily="-108" charset="0"/>
        <a:cs typeface="Times New Roman" charset="0"/>
      </a:defRPr>
    </a:lvl4pPr>
    <a:lvl5pPr marL="1828800" algn="l" rtl="0" eaLnBrk="0" fontAlgn="base" hangingPunct="0">
      <a:spcBef>
        <a:spcPct val="30000"/>
      </a:spcBef>
      <a:spcAft>
        <a:spcPct val="0"/>
      </a:spcAft>
      <a:defRPr sz="1200" kern="1200">
        <a:solidFill>
          <a:schemeClr val="tx1"/>
        </a:solidFill>
        <a:latin typeface="Times New Roman" charset="0"/>
        <a:ea typeface="Times New Roman" pitchFamily="-108" charset="0"/>
        <a:cs typeface="Times New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cs typeface="Times New Roman" pitchFamily="18"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853" indent="-285713" eaLnBrk="0" hangingPunct="0">
              <a:defRPr sz="2400">
                <a:solidFill>
                  <a:schemeClr val="tx1"/>
                </a:solidFill>
                <a:latin typeface="Helvetica" pitchFamily="34" charset="0"/>
                <a:cs typeface="Times New Roman" pitchFamily="18" charset="0"/>
              </a:defRPr>
            </a:lvl2pPr>
            <a:lvl3pPr marL="1142850" indent="-228570" eaLnBrk="0" hangingPunct="0">
              <a:defRPr sz="2400">
                <a:solidFill>
                  <a:schemeClr val="tx1"/>
                </a:solidFill>
                <a:latin typeface="Helvetica" pitchFamily="34" charset="0"/>
                <a:cs typeface="Times New Roman" pitchFamily="18" charset="0"/>
              </a:defRPr>
            </a:lvl3pPr>
            <a:lvl4pPr marL="1599990" indent="-228570" eaLnBrk="0" hangingPunct="0">
              <a:defRPr sz="2400">
                <a:solidFill>
                  <a:schemeClr val="tx1"/>
                </a:solidFill>
                <a:latin typeface="Helvetica" pitchFamily="34" charset="0"/>
                <a:cs typeface="Times New Roman" pitchFamily="18" charset="0"/>
              </a:defRPr>
            </a:lvl4pPr>
            <a:lvl5pPr marL="2057130" indent="-228570" eaLnBrk="0" hangingPunct="0">
              <a:defRPr sz="2400">
                <a:solidFill>
                  <a:schemeClr val="tx1"/>
                </a:solidFill>
                <a:latin typeface="Helvetica" pitchFamily="34" charset="0"/>
                <a:cs typeface="Times New Roman" pitchFamily="18" charset="0"/>
              </a:defRPr>
            </a:lvl5pPr>
            <a:lvl6pPr marL="2514270" indent="-22857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410" indent="-22857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8550" indent="-22857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5690" indent="-22857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fld id="{1B70B778-6227-4FE4-A3FE-156023ED4AE8}" type="slidenum">
              <a:rPr lang="en-US" sz="1200">
                <a:latin typeface="Times New Roman" pitchFamily="18" charset="0"/>
              </a:rPr>
              <a:pPr eaLnBrk="1" hangingPunct="1"/>
              <a:t>2</a:t>
            </a:fld>
            <a:endParaRPr lang="en-US" sz="1200" dirty="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cs typeface="Times New Roman" pitchFamily="18"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853" indent="-285713" eaLnBrk="0" hangingPunct="0">
              <a:defRPr sz="2400">
                <a:solidFill>
                  <a:schemeClr val="tx1"/>
                </a:solidFill>
                <a:latin typeface="Helvetica" pitchFamily="34" charset="0"/>
                <a:cs typeface="Times New Roman" pitchFamily="18" charset="0"/>
              </a:defRPr>
            </a:lvl2pPr>
            <a:lvl3pPr marL="1142850" indent="-228570" eaLnBrk="0" hangingPunct="0">
              <a:defRPr sz="2400">
                <a:solidFill>
                  <a:schemeClr val="tx1"/>
                </a:solidFill>
                <a:latin typeface="Helvetica" pitchFamily="34" charset="0"/>
                <a:cs typeface="Times New Roman" pitchFamily="18" charset="0"/>
              </a:defRPr>
            </a:lvl3pPr>
            <a:lvl4pPr marL="1599990" indent="-228570" eaLnBrk="0" hangingPunct="0">
              <a:defRPr sz="2400">
                <a:solidFill>
                  <a:schemeClr val="tx1"/>
                </a:solidFill>
                <a:latin typeface="Helvetica" pitchFamily="34" charset="0"/>
                <a:cs typeface="Times New Roman" pitchFamily="18" charset="0"/>
              </a:defRPr>
            </a:lvl4pPr>
            <a:lvl5pPr marL="2057130" indent="-228570" eaLnBrk="0" hangingPunct="0">
              <a:defRPr sz="2400">
                <a:solidFill>
                  <a:schemeClr val="tx1"/>
                </a:solidFill>
                <a:latin typeface="Helvetica" pitchFamily="34" charset="0"/>
                <a:cs typeface="Times New Roman" pitchFamily="18" charset="0"/>
              </a:defRPr>
            </a:lvl5pPr>
            <a:lvl6pPr marL="2514270" indent="-22857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410" indent="-22857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8550" indent="-22857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5690" indent="-22857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fld id="{1B70B778-6227-4FE4-A3FE-156023ED4AE8}" type="slidenum">
              <a:rPr lang="en-US" sz="1200">
                <a:latin typeface="Times New Roman" pitchFamily="18" charset="0"/>
              </a:rPr>
              <a:pPr eaLnBrk="1" hangingPunct="1"/>
              <a:t>3</a:t>
            </a:fld>
            <a:endParaRPr lang="en-US" sz="1200" dirty="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cs typeface="Times New Roman" pitchFamily="18"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853" indent="-285713" eaLnBrk="0" hangingPunct="0">
              <a:defRPr sz="2400">
                <a:solidFill>
                  <a:schemeClr val="tx1"/>
                </a:solidFill>
                <a:latin typeface="Helvetica" pitchFamily="34" charset="0"/>
                <a:cs typeface="Times New Roman" pitchFamily="18" charset="0"/>
              </a:defRPr>
            </a:lvl2pPr>
            <a:lvl3pPr marL="1142850" indent="-228570" eaLnBrk="0" hangingPunct="0">
              <a:defRPr sz="2400">
                <a:solidFill>
                  <a:schemeClr val="tx1"/>
                </a:solidFill>
                <a:latin typeface="Helvetica" pitchFamily="34" charset="0"/>
                <a:cs typeface="Times New Roman" pitchFamily="18" charset="0"/>
              </a:defRPr>
            </a:lvl3pPr>
            <a:lvl4pPr marL="1599990" indent="-228570" eaLnBrk="0" hangingPunct="0">
              <a:defRPr sz="2400">
                <a:solidFill>
                  <a:schemeClr val="tx1"/>
                </a:solidFill>
                <a:latin typeface="Helvetica" pitchFamily="34" charset="0"/>
                <a:cs typeface="Times New Roman" pitchFamily="18" charset="0"/>
              </a:defRPr>
            </a:lvl4pPr>
            <a:lvl5pPr marL="2057130" indent="-228570" eaLnBrk="0" hangingPunct="0">
              <a:defRPr sz="2400">
                <a:solidFill>
                  <a:schemeClr val="tx1"/>
                </a:solidFill>
                <a:latin typeface="Helvetica" pitchFamily="34" charset="0"/>
                <a:cs typeface="Times New Roman" pitchFamily="18" charset="0"/>
              </a:defRPr>
            </a:lvl5pPr>
            <a:lvl6pPr marL="2514270" indent="-22857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410" indent="-22857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8550" indent="-22857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5690" indent="-22857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fld id="{1B70B778-6227-4FE4-A3FE-156023ED4AE8}" type="slidenum">
              <a:rPr lang="en-US" sz="1200">
                <a:latin typeface="Times New Roman" pitchFamily="18" charset="0"/>
              </a:rPr>
              <a:pPr eaLnBrk="1" hangingPunct="1"/>
              <a:t>10</a:t>
            </a:fld>
            <a:endParaRPr lang="en-US" sz="1200" dirty="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cs typeface="Times New Roman" pitchFamily="18"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853" indent="-285713" eaLnBrk="0" hangingPunct="0">
              <a:defRPr sz="2400">
                <a:solidFill>
                  <a:schemeClr val="tx1"/>
                </a:solidFill>
                <a:latin typeface="Helvetica" pitchFamily="34" charset="0"/>
                <a:cs typeface="Times New Roman" pitchFamily="18" charset="0"/>
              </a:defRPr>
            </a:lvl2pPr>
            <a:lvl3pPr marL="1142850" indent="-228570" eaLnBrk="0" hangingPunct="0">
              <a:defRPr sz="2400">
                <a:solidFill>
                  <a:schemeClr val="tx1"/>
                </a:solidFill>
                <a:latin typeface="Helvetica" pitchFamily="34" charset="0"/>
                <a:cs typeface="Times New Roman" pitchFamily="18" charset="0"/>
              </a:defRPr>
            </a:lvl3pPr>
            <a:lvl4pPr marL="1599990" indent="-228570" eaLnBrk="0" hangingPunct="0">
              <a:defRPr sz="2400">
                <a:solidFill>
                  <a:schemeClr val="tx1"/>
                </a:solidFill>
                <a:latin typeface="Helvetica" pitchFamily="34" charset="0"/>
                <a:cs typeface="Times New Roman" pitchFamily="18" charset="0"/>
              </a:defRPr>
            </a:lvl4pPr>
            <a:lvl5pPr marL="2057130" indent="-228570" eaLnBrk="0" hangingPunct="0">
              <a:defRPr sz="2400">
                <a:solidFill>
                  <a:schemeClr val="tx1"/>
                </a:solidFill>
                <a:latin typeface="Helvetica" pitchFamily="34" charset="0"/>
                <a:cs typeface="Times New Roman" pitchFamily="18" charset="0"/>
              </a:defRPr>
            </a:lvl5pPr>
            <a:lvl6pPr marL="2514270" indent="-22857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410" indent="-22857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8550" indent="-22857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5690" indent="-22857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fld id="{E4AF537D-1A53-4449-8C39-FDE96025B56E}" type="slidenum">
              <a:rPr lang="en-US" sz="1200">
                <a:latin typeface="Times New Roman" pitchFamily="18" charset="0"/>
              </a:rPr>
              <a:pPr eaLnBrk="1" hangingPunct="1"/>
              <a:t>11</a:t>
            </a:fld>
            <a:endParaRPr lang="en-US" sz="1200" dirty="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cs typeface="Times New Roman" pitchFamily="18"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853" indent="-285713" eaLnBrk="0" hangingPunct="0">
              <a:defRPr sz="2400">
                <a:solidFill>
                  <a:schemeClr val="tx1"/>
                </a:solidFill>
                <a:latin typeface="Helvetica" pitchFamily="34" charset="0"/>
                <a:cs typeface="Times New Roman" pitchFamily="18" charset="0"/>
              </a:defRPr>
            </a:lvl2pPr>
            <a:lvl3pPr marL="1142850" indent="-228570" eaLnBrk="0" hangingPunct="0">
              <a:defRPr sz="2400">
                <a:solidFill>
                  <a:schemeClr val="tx1"/>
                </a:solidFill>
                <a:latin typeface="Helvetica" pitchFamily="34" charset="0"/>
                <a:cs typeface="Times New Roman" pitchFamily="18" charset="0"/>
              </a:defRPr>
            </a:lvl3pPr>
            <a:lvl4pPr marL="1599990" indent="-228570" eaLnBrk="0" hangingPunct="0">
              <a:defRPr sz="2400">
                <a:solidFill>
                  <a:schemeClr val="tx1"/>
                </a:solidFill>
                <a:latin typeface="Helvetica" pitchFamily="34" charset="0"/>
                <a:cs typeface="Times New Roman" pitchFamily="18" charset="0"/>
              </a:defRPr>
            </a:lvl4pPr>
            <a:lvl5pPr marL="2057130" indent="-228570" eaLnBrk="0" hangingPunct="0">
              <a:defRPr sz="2400">
                <a:solidFill>
                  <a:schemeClr val="tx1"/>
                </a:solidFill>
                <a:latin typeface="Helvetica" pitchFamily="34" charset="0"/>
                <a:cs typeface="Times New Roman" pitchFamily="18" charset="0"/>
              </a:defRPr>
            </a:lvl5pPr>
            <a:lvl6pPr marL="2514270" indent="-22857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410" indent="-22857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8550" indent="-22857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5690" indent="-22857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fld id="{E547A754-9F9B-4147-9EEA-6A3877107EA5}" type="slidenum">
              <a:rPr lang="en-US" sz="1200">
                <a:latin typeface="Times New Roman" pitchFamily="18" charset="0"/>
              </a:rPr>
              <a:pPr eaLnBrk="1" hangingPunct="1"/>
              <a:t>12</a:t>
            </a:fld>
            <a:endParaRPr lang="en-US" sz="1200" dirty="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cs typeface="Times New Roman" pitchFamily="18" charset="0"/>
            </a:endParaRPr>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853" indent="-285713" eaLnBrk="0" hangingPunct="0">
              <a:defRPr sz="2400">
                <a:solidFill>
                  <a:schemeClr val="tx1"/>
                </a:solidFill>
                <a:latin typeface="Helvetica" pitchFamily="34" charset="0"/>
                <a:cs typeface="Times New Roman" pitchFamily="18" charset="0"/>
              </a:defRPr>
            </a:lvl2pPr>
            <a:lvl3pPr marL="1142850" indent="-228570" eaLnBrk="0" hangingPunct="0">
              <a:defRPr sz="2400">
                <a:solidFill>
                  <a:schemeClr val="tx1"/>
                </a:solidFill>
                <a:latin typeface="Helvetica" pitchFamily="34" charset="0"/>
                <a:cs typeface="Times New Roman" pitchFamily="18" charset="0"/>
              </a:defRPr>
            </a:lvl3pPr>
            <a:lvl4pPr marL="1599990" indent="-228570" eaLnBrk="0" hangingPunct="0">
              <a:defRPr sz="2400">
                <a:solidFill>
                  <a:schemeClr val="tx1"/>
                </a:solidFill>
                <a:latin typeface="Helvetica" pitchFamily="34" charset="0"/>
                <a:cs typeface="Times New Roman" pitchFamily="18" charset="0"/>
              </a:defRPr>
            </a:lvl4pPr>
            <a:lvl5pPr marL="2057130" indent="-228570" eaLnBrk="0" hangingPunct="0">
              <a:defRPr sz="2400">
                <a:solidFill>
                  <a:schemeClr val="tx1"/>
                </a:solidFill>
                <a:latin typeface="Helvetica" pitchFamily="34" charset="0"/>
                <a:cs typeface="Times New Roman" pitchFamily="18" charset="0"/>
              </a:defRPr>
            </a:lvl5pPr>
            <a:lvl6pPr marL="2514270" indent="-22857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410" indent="-22857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8550" indent="-22857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5690" indent="-22857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fld id="{1F26987B-DD5B-4F3B-8960-E859BD12CE47}" type="slidenum">
              <a:rPr lang="en-US" sz="1200">
                <a:latin typeface="Times New Roman" pitchFamily="18" charset="0"/>
              </a:rPr>
              <a:pPr eaLnBrk="1" hangingPunct="1"/>
              <a:t>13</a:t>
            </a:fld>
            <a:endParaRPr lang="en-US" sz="1200" dirty="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cs typeface="Times New Roman" pitchFamily="18"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853" indent="-285713" eaLnBrk="0" hangingPunct="0">
              <a:defRPr sz="2400">
                <a:solidFill>
                  <a:schemeClr val="tx1"/>
                </a:solidFill>
                <a:latin typeface="Helvetica" pitchFamily="34" charset="0"/>
                <a:cs typeface="Times New Roman" pitchFamily="18" charset="0"/>
              </a:defRPr>
            </a:lvl2pPr>
            <a:lvl3pPr marL="1142850" indent="-228570" eaLnBrk="0" hangingPunct="0">
              <a:defRPr sz="2400">
                <a:solidFill>
                  <a:schemeClr val="tx1"/>
                </a:solidFill>
                <a:latin typeface="Helvetica" pitchFamily="34" charset="0"/>
                <a:cs typeface="Times New Roman" pitchFamily="18" charset="0"/>
              </a:defRPr>
            </a:lvl3pPr>
            <a:lvl4pPr marL="1599990" indent="-228570" eaLnBrk="0" hangingPunct="0">
              <a:defRPr sz="2400">
                <a:solidFill>
                  <a:schemeClr val="tx1"/>
                </a:solidFill>
                <a:latin typeface="Helvetica" pitchFamily="34" charset="0"/>
                <a:cs typeface="Times New Roman" pitchFamily="18" charset="0"/>
              </a:defRPr>
            </a:lvl4pPr>
            <a:lvl5pPr marL="2057130" indent="-228570" eaLnBrk="0" hangingPunct="0">
              <a:defRPr sz="2400">
                <a:solidFill>
                  <a:schemeClr val="tx1"/>
                </a:solidFill>
                <a:latin typeface="Helvetica" pitchFamily="34" charset="0"/>
                <a:cs typeface="Times New Roman" pitchFamily="18" charset="0"/>
              </a:defRPr>
            </a:lvl5pPr>
            <a:lvl6pPr marL="2514270" indent="-22857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410" indent="-22857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8550" indent="-22857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5690" indent="-22857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fld id="{CEDFC8BB-201C-4A93-9204-DEAC775BE297}" type="slidenum">
              <a:rPr lang="en-US" sz="1200">
                <a:latin typeface="Times New Roman" pitchFamily="18" charset="0"/>
              </a:rPr>
              <a:pPr eaLnBrk="1" hangingPunct="1"/>
              <a:t>14</a:t>
            </a:fld>
            <a:endParaRPr lang="en-US" sz="1200" dirty="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imes New Roman" pitchFamily="18" charset="0"/>
              <a:cs typeface="Times New Roman" pitchFamily="18"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fld id="{463FBF18-DD27-4604-A6CA-FBD898CA46BE}" type="slidenum">
              <a:rPr lang="en-US" sz="1200">
                <a:latin typeface="Times New Roman" pitchFamily="18" charset="0"/>
              </a:rPr>
              <a:pPr eaLnBrk="1" hangingPunct="1"/>
              <a:t>18</a:t>
            </a:fld>
            <a:endParaRPr lang="en-US" sz="1200" dirty="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0DB562-663E-8942-B943-1E7F87C7AB77}" type="slidenum">
              <a:rPr lang="en-US" smtClean="0"/>
              <a:t>23</a:t>
            </a:fld>
            <a:endParaRPr lang="en-US" dirty="0"/>
          </a:p>
        </p:txBody>
      </p:sp>
    </p:spTree>
    <p:extLst>
      <p:ext uri="{BB962C8B-B14F-4D97-AF65-F5344CB8AC3E}">
        <p14:creationId xmlns:p14="http://schemas.microsoft.com/office/powerpoint/2010/main" val="405880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 Id="rId3" Type="http://schemas.openxmlformats.org/officeDocument/2006/relationships/image" Target="../media/image2.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 Id="rId3"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 Id="rId3"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jpg"/><Relationship Id="rId3" Type="http://schemas.openxmlformats.org/officeDocument/2006/relationships/image" Target="../media/image2.jpe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8.jpg"/><Relationship Id="rId3" Type="http://schemas.openxmlformats.org/officeDocument/2006/relationships/image" Target="../media/image2.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jpg"/><Relationship Id="rId3" Type="http://schemas.openxmlformats.org/officeDocument/2006/relationships/image" Target="../media/image2.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0.png"/><Relationship Id="rId3" Type="http://schemas.openxmlformats.org/officeDocument/2006/relationships/image" Target="../media/image2.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2.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2.jpg"/><Relationship Id="rId3" Type="http://schemas.openxmlformats.org/officeDocument/2006/relationships/image" Target="../media/image2.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jpg"/><Relationship Id="rId3"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413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2">
    <p:spTree>
      <p:nvGrpSpPr>
        <p:cNvPr id="1" name=""/>
        <p:cNvGrpSpPr/>
        <p:nvPr/>
      </p:nvGrpSpPr>
      <p:grpSpPr>
        <a:xfrm>
          <a:off x="0" y="0"/>
          <a:ext cx="0" cy="0"/>
          <a:chOff x="0" y="0"/>
          <a:chExt cx="0" cy="0"/>
        </a:xfrm>
      </p:grpSpPr>
      <p:pic>
        <p:nvPicPr>
          <p:cNvPr id="3" name="Picture 2" descr="BGG1.jpg"/>
          <p:cNvPicPr>
            <a:picLocks noChangeAspect="1"/>
          </p:cNvPicPr>
          <p:nvPr userDrawn="1"/>
        </p:nvPicPr>
        <p:blipFill rotWithShape="1">
          <a:blip r:embed="rId2">
            <a:extLst>
              <a:ext uri="{28A0092B-C50C-407E-A947-70E740481C1C}">
                <a14:useLocalDpi xmlns:a14="http://schemas.microsoft.com/office/drawing/2010/main" val="0"/>
              </a:ext>
            </a:extLst>
          </a:blip>
          <a:srcRect l="25000"/>
          <a:stretch/>
        </p:blipFill>
        <p:spPr>
          <a:xfrm>
            <a:off x="0" y="0"/>
            <a:ext cx="9144000" cy="6858000"/>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9"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980429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3">
    <p:spTree>
      <p:nvGrpSpPr>
        <p:cNvPr id="1" name=""/>
        <p:cNvGrpSpPr/>
        <p:nvPr/>
      </p:nvGrpSpPr>
      <p:grpSpPr>
        <a:xfrm>
          <a:off x="0" y="0"/>
          <a:ext cx="0" cy="0"/>
          <a:chOff x="0" y="0"/>
          <a:chExt cx="0" cy="0"/>
        </a:xfrm>
      </p:grpSpPr>
      <p:pic>
        <p:nvPicPr>
          <p:cNvPr id="3" name="Picture 2" descr="shutterstock_192288323.jpg"/>
          <p:cNvPicPr>
            <a:picLocks noChangeAspect="1"/>
          </p:cNvPicPr>
          <p:nvPr userDrawn="1"/>
        </p:nvPicPr>
        <p:blipFill rotWithShape="1">
          <a:blip r:embed="rId2">
            <a:extLst>
              <a:ext uri="{28A0092B-C50C-407E-A947-70E740481C1C}">
                <a14:useLocalDpi xmlns:a14="http://schemas.microsoft.com/office/drawing/2010/main" val="0"/>
              </a:ext>
            </a:extLst>
          </a:blip>
          <a:srcRect l="21957" r="28426" b="768"/>
          <a:stretch/>
        </p:blipFill>
        <p:spPr>
          <a:xfrm rot="5400000" flipV="1">
            <a:off x="1143001" y="-1143000"/>
            <a:ext cx="6858000" cy="9144001"/>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9"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165396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4">
    <p:spTree>
      <p:nvGrpSpPr>
        <p:cNvPr id="1" name=""/>
        <p:cNvGrpSpPr/>
        <p:nvPr/>
      </p:nvGrpSpPr>
      <p:grpSpPr>
        <a:xfrm>
          <a:off x="0" y="0"/>
          <a:ext cx="0" cy="0"/>
          <a:chOff x="0" y="0"/>
          <a:chExt cx="0" cy="0"/>
        </a:xfrm>
      </p:grpSpPr>
      <p:pic>
        <p:nvPicPr>
          <p:cNvPr id="3" name="Picture 2" descr="o-HAPPY-PEOPLE-facebook_1.png"/>
          <p:cNvPicPr>
            <a:picLocks noChangeAspect="1"/>
          </p:cNvPicPr>
          <p:nvPr userDrawn="1"/>
        </p:nvPicPr>
        <p:blipFill rotWithShape="1">
          <a:blip r:embed="rId2">
            <a:extLst>
              <a:ext uri="{28A0092B-C50C-407E-A947-70E740481C1C}">
                <a14:useLocalDpi xmlns:a14="http://schemas.microsoft.com/office/drawing/2010/main" val="0"/>
              </a:ext>
            </a:extLst>
          </a:blip>
          <a:srcRect l="31475" r="3569" b="2566"/>
          <a:stretch/>
        </p:blipFill>
        <p:spPr>
          <a:xfrm>
            <a:off x="0" y="0"/>
            <a:ext cx="9144000" cy="6858000"/>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8"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4023885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5">
    <p:spTree>
      <p:nvGrpSpPr>
        <p:cNvPr id="1" name=""/>
        <p:cNvGrpSpPr/>
        <p:nvPr/>
      </p:nvGrpSpPr>
      <p:grpSpPr>
        <a:xfrm>
          <a:off x="0" y="0"/>
          <a:ext cx="0" cy="0"/>
          <a:chOff x="0" y="0"/>
          <a:chExt cx="0" cy="0"/>
        </a:xfrm>
      </p:grpSpPr>
      <p:pic>
        <p:nvPicPr>
          <p:cNvPr id="7" name="Picture 6" descr="BGG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11"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15"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2504070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6">
    <p:spTree>
      <p:nvGrpSpPr>
        <p:cNvPr id="1" name=""/>
        <p:cNvGrpSpPr/>
        <p:nvPr/>
      </p:nvGrpSpPr>
      <p:grpSpPr>
        <a:xfrm>
          <a:off x="0" y="0"/>
          <a:ext cx="0" cy="0"/>
          <a:chOff x="0" y="0"/>
          <a:chExt cx="0" cy="0"/>
        </a:xfrm>
      </p:grpSpPr>
      <p:pic>
        <p:nvPicPr>
          <p:cNvPr id="6" name="Picture 5" descr="shutterstock_203443393.jpg"/>
          <p:cNvPicPr>
            <a:picLocks noChangeAspect="1"/>
          </p:cNvPicPr>
          <p:nvPr userDrawn="1"/>
        </p:nvPicPr>
        <p:blipFill rotWithShape="1">
          <a:blip r:embed="rId2">
            <a:extLst>
              <a:ext uri="{28A0092B-C50C-407E-A947-70E740481C1C}">
                <a14:useLocalDpi xmlns:a14="http://schemas.microsoft.com/office/drawing/2010/main" val="0"/>
              </a:ext>
            </a:extLst>
          </a:blip>
          <a:srcRect l="14953" t="9043" r="4196"/>
          <a:stretch/>
        </p:blipFill>
        <p:spPr>
          <a:xfrm>
            <a:off x="0" y="0"/>
            <a:ext cx="9144000" cy="6858000"/>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8"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3681689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7">
    <p:spTree>
      <p:nvGrpSpPr>
        <p:cNvPr id="1" name=""/>
        <p:cNvGrpSpPr/>
        <p:nvPr/>
      </p:nvGrpSpPr>
      <p:grpSpPr>
        <a:xfrm>
          <a:off x="0" y="0"/>
          <a:ext cx="0" cy="0"/>
          <a:chOff x="0" y="0"/>
          <a:chExt cx="0" cy="0"/>
        </a:xfrm>
      </p:grpSpPr>
      <p:pic>
        <p:nvPicPr>
          <p:cNvPr id="7" name="Picture 6" descr="shutterstock_194888822.jpg"/>
          <p:cNvPicPr>
            <a:picLocks noChangeAspect="1"/>
          </p:cNvPicPr>
          <p:nvPr userDrawn="1"/>
        </p:nvPicPr>
        <p:blipFill rotWithShape="1">
          <a:blip r:embed="rId2">
            <a:extLst>
              <a:ext uri="{28A0092B-C50C-407E-A947-70E740481C1C}">
                <a14:useLocalDpi xmlns:a14="http://schemas.microsoft.com/office/drawing/2010/main" val="0"/>
              </a:ext>
            </a:extLst>
          </a:blip>
          <a:srcRect l="6488" t="764" r="6488" b="1336"/>
          <a:stretch/>
        </p:blipFill>
        <p:spPr>
          <a:xfrm>
            <a:off x="0" y="0"/>
            <a:ext cx="9144000" cy="6858000"/>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8"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4286997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Points on White 1">
    <p:spTree>
      <p:nvGrpSpPr>
        <p:cNvPr id="1" name=""/>
        <p:cNvGrpSpPr/>
        <p:nvPr/>
      </p:nvGrpSpPr>
      <p:grpSpPr>
        <a:xfrm>
          <a:off x="0" y="0"/>
          <a:ext cx="0" cy="0"/>
          <a:chOff x="0" y="0"/>
          <a:chExt cx="0" cy="0"/>
        </a:xfrm>
      </p:grpSpPr>
      <p:sp>
        <p:nvSpPr>
          <p:cNvPr id="28" name="Text Placeholder 27"/>
          <p:cNvSpPr>
            <a:spLocks noGrp="1"/>
          </p:cNvSpPr>
          <p:nvPr>
            <p:ph type="body" sz="quarter" idx="11"/>
          </p:nvPr>
        </p:nvSpPr>
        <p:spPr>
          <a:xfrm>
            <a:off x="801688" y="1225550"/>
            <a:ext cx="7576366" cy="3876675"/>
          </a:xfrm>
          <a:prstGeom prst="rect">
            <a:avLst/>
          </a:prstGeom>
        </p:spPr>
        <p:txBody>
          <a:bodyPr vert="horz" wrap="square" lIns="0" tIns="0" rIns="0" bIns="0" numCol="1" spcCol="0" anchor="t" anchorCtr="0">
            <a:noAutofit/>
          </a:bodyPr>
          <a:lstStyle>
            <a:lvl1pPr marL="0" indent="182880">
              <a:lnSpc>
                <a:spcPct val="100000"/>
              </a:lnSpc>
              <a:spcBef>
                <a:spcPts val="600"/>
              </a:spcBef>
              <a:spcAft>
                <a:spcPts val="0"/>
              </a:spcAft>
              <a:buClr>
                <a:schemeClr val="tx2"/>
              </a:buClr>
              <a:buSzPct val="90000"/>
              <a:buFont typeface="Wingdings" charset="2"/>
              <a:buChar char="§"/>
              <a:defRPr sz="3200">
                <a:solidFill>
                  <a:schemeClr val="bg1">
                    <a:lumMod val="65000"/>
                  </a:schemeClr>
                </a:solidFill>
                <a:latin typeface="Helvetica"/>
                <a:cs typeface="Helvetica"/>
              </a:defRPr>
            </a:lvl1pPr>
            <a:lvl2pPr marL="0" indent="182880">
              <a:lnSpc>
                <a:spcPct val="100000"/>
              </a:lnSpc>
              <a:spcBef>
                <a:spcPts val="600"/>
              </a:spcBef>
              <a:spcAft>
                <a:spcPts val="0"/>
              </a:spcAft>
              <a:buClr>
                <a:schemeClr val="tx2"/>
              </a:buClr>
              <a:buSzPct val="90000"/>
              <a:buFont typeface="Wingdings" charset="2"/>
              <a:buChar char="§"/>
              <a:defRPr sz="2800" b="1">
                <a:solidFill>
                  <a:schemeClr val="bg1">
                    <a:lumMod val="65000"/>
                  </a:schemeClr>
                </a:solidFill>
                <a:latin typeface="Helvetica"/>
                <a:cs typeface="Helvetica"/>
              </a:defRPr>
            </a:lvl2pPr>
            <a:lvl3pPr marL="0" indent="182880">
              <a:lnSpc>
                <a:spcPct val="100000"/>
              </a:lnSpc>
              <a:spcBef>
                <a:spcPts val="600"/>
              </a:spcBef>
              <a:spcAft>
                <a:spcPts val="0"/>
              </a:spcAft>
              <a:buClr>
                <a:schemeClr val="tx2"/>
              </a:buClr>
              <a:buSzPct val="90000"/>
              <a:buFont typeface="Wingdings" charset="2"/>
              <a:buChar char="§"/>
              <a:defRPr sz="1800" b="1">
                <a:solidFill>
                  <a:schemeClr val="bg1">
                    <a:lumMod val="65000"/>
                  </a:schemeClr>
                </a:solidFill>
                <a:latin typeface="Helvetica"/>
                <a:cs typeface="Helvetica"/>
              </a:defRPr>
            </a:lvl3pPr>
            <a:lvl4pPr marL="0" indent="182880">
              <a:lnSpc>
                <a:spcPct val="100000"/>
              </a:lnSpc>
              <a:spcBef>
                <a:spcPts val="600"/>
              </a:spcBef>
              <a:spcAft>
                <a:spcPts val="0"/>
              </a:spcAft>
              <a:buClr>
                <a:schemeClr val="tx2"/>
              </a:buClr>
              <a:buSzPct val="90000"/>
              <a:buFont typeface="Wingdings" charset="2"/>
              <a:buChar char="§"/>
              <a:defRPr sz="1400" b="0">
                <a:solidFill>
                  <a:schemeClr val="bg1">
                    <a:lumMod val="65000"/>
                  </a:schemeClr>
                </a:solidFill>
                <a:latin typeface="Helvetica"/>
                <a:cs typeface="Helvetica"/>
              </a:defRPr>
            </a:lvl4pPr>
            <a:lvl5pPr marL="0" indent="182880">
              <a:lnSpc>
                <a:spcPct val="100000"/>
              </a:lnSpc>
              <a:spcBef>
                <a:spcPts val="600"/>
              </a:spcBef>
              <a:spcAft>
                <a:spcPts val="0"/>
              </a:spcAft>
              <a:buClr>
                <a:schemeClr val="tx2"/>
              </a:buClr>
              <a:buSzPct val="90000"/>
              <a:buFont typeface="Wingdings" charset="2"/>
              <a:buChar char="§"/>
              <a:defRPr sz="1200" b="0">
                <a:solidFill>
                  <a:schemeClr val="bg1">
                    <a:lumMod val="65000"/>
                  </a:schemeClr>
                </a:solidFill>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 name="Title 28"/>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3253948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 Points on White 2">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US" dirty="0" smtClean="0"/>
              <a:t>TITLE</a:t>
            </a:r>
            <a:endParaRPr lang="en-US" dirty="0"/>
          </a:p>
        </p:txBody>
      </p:sp>
      <p:sp>
        <p:nvSpPr>
          <p:cNvPr id="15"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7580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n White">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136143"/>
            <a:ext cx="8229600" cy="4856336"/>
          </a:xfrm>
          <a:prstGeom prst="rect">
            <a:avLst/>
          </a:prstGeom>
        </p:spPr>
        <p:txBody>
          <a:bodyPr lIns="0" tIns="0" rIns="0" bIns="0"/>
          <a:lstStyle>
            <a:lvl1pPr>
              <a:buClr>
                <a:schemeClr val="tx2"/>
              </a:buClr>
              <a:defRPr>
                <a:solidFill>
                  <a:schemeClr val="bg1">
                    <a:lumMod val="65000"/>
                  </a:schemeClr>
                </a:solidFill>
              </a:defRPr>
            </a:lvl1pPr>
            <a:lvl2pPr>
              <a:buClr>
                <a:schemeClr val="tx2"/>
              </a:buClr>
              <a:defRPr>
                <a:solidFill>
                  <a:schemeClr val="bg1">
                    <a:lumMod val="65000"/>
                  </a:schemeClr>
                </a:solidFill>
              </a:defRPr>
            </a:lvl2pPr>
            <a:lvl3pPr>
              <a:buClr>
                <a:schemeClr val="tx2"/>
              </a:buClr>
              <a:defRPr>
                <a:solidFill>
                  <a:schemeClr val="bg1">
                    <a:lumMod val="65000"/>
                  </a:schemeClr>
                </a:solidFill>
              </a:defRPr>
            </a:lvl3pPr>
            <a:lvl4pPr>
              <a:buClr>
                <a:srgbClr val="F16446"/>
              </a:buClr>
              <a:defRPr>
                <a:solidFill>
                  <a:srgbClr val="BFBFBF"/>
                </a:solidFill>
              </a:defRPr>
            </a:lvl4pPr>
            <a:lvl5pPr>
              <a:buClr>
                <a:srgbClr val="F16446"/>
              </a:buClr>
              <a:defRPr>
                <a:solidFill>
                  <a:srgbClr val="BFBFB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840548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hart Placeholder 2"/>
          <p:cNvSpPr>
            <a:spLocks noGrp="1"/>
          </p:cNvSpPr>
          <p:nvPr>
            <p:ph type="chart" sz="quarter" idx="14"/>
          </p:nvPr>
        </p:nvSpPr>
        <p:spPr>
          <a:xfrm>
            <a:off x="543302" y="1126609"/>
            <a:ext cx="8229600" cy="4876800"/>
          </a:xfrm>
          <a:prstGeom prst="rect">
            <a:avLst/>
          </a:prstGeom>
        </p:spPr>
        <p:txBody>
          <a:bodyPr/>
          <a:lstStyle/>
          <a:p>
            <a:r>
              <a:rPr lang="en-US" dirty="0" smtClean="0"/>
              <a:t>Click icon to add chart</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500508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st slide">
    <p:spTree>
      <p:nvGrpSpPr>
        <p:cNvPr id="1" name=""/>
        <p:cNvGrpSpPr/>
        <p:nvPr/>
      </p:nvGrpSpPr>
      <p:grpSpPr>
        <a:xfrm>
          <a:off x="0" y="0"/>
          <a:ext cx="0" cy="0"/>
          <a:chOff x="0" y="0"/>
          <a:chExt cx="0" cy="0"/>
        </a:xfrm>
      </p:grpSpPr>
      <p:pic>
        <p:nvPicPr>
          <p:cNvPr id="7" name="Picture 6" descr="shutterstock_191479109_1.jpg"/>
          <p:cNvPicPr>
            <a:picLocks noChangeAspect="1"/>
          </p:cNvPicPr>
          <p:nvPr/>
        </p:nvPicPr>
        <p:blipFill rotWithShape="1">
          <a:blip r:embed="rId2">
            <a:extLst>
              <a:ext uri="{28A0092B-C50C-407E-A947-70E740481C1C}">
                <a14:useLocalDpi xmlns:a14="http://schemas.microsoft.com/office/drawing/2010/main" val="0"/>
              </a:ext>
            </a:extLst>
          </a:blip>
          <a:srcRect l="14099" t="15510" r="10705"/>
          <a:stretch/>
        </p:blipFill>
        <p:spPr>
          <a:xfrm>
            <a:off x="-1" y="-1"/>
            <a:ext cx="9144001" cy="6858001"/>
          </a:xfrm>
          <a:prstGeom prst="rect">
            <a:avLst/>
          </a:prstGeom>
        </p:spPr>
      </p:pic>
      <p:pic>
        <p:nvPicPr>
          <p:cNvPr id="8" name="Picture 7"/>
          <p:cNvPicPr>
            <a:picLocks noChangeAspect="1"/>
          </p:cNvPicPr>
          <p:nvPr/>
        </p:nvPicPr>
        <p:blipFill>
          <a:blip r:embed="rId3">
            <a:alphaModFix amt="88000"/>
          </a:blip>
          <a:stretch>
            <a:fillRect/>
          </a:stretch>
        </p:blipFill>
        <p:spPr>
          <a:xfrm>
            <a:off x="2794001" y="4635171"/>
            <a:ext cx="6350000" cy="1487716"/>
          </a:xfrm>
          <a:prstGeom prst="rect">
            <a:avLst/>
          </a:prstGeom>
        </p:spPr>
      </p:pic>
      <p:pic>
        <p:nvPicPr>
          <p:cNvPr id="9" name="Picture 8"/>
          <p:cNvPicPr>
            <a:picLocks noChangeAspect="1"/>
          </p:cNvPicPr>
          <p:nvPr/>
        </p:nvPicPr>
        <p:blipFill>
          <a:blip r:embed="rId4"/>
          <a:stretch>
            <a:fillRect/>
          </a:stretch>
        </p:blipFill>
        <p:spPr>
          <a:xfrm>
            <a:off x="3201750" y="5028419"/>
            <a:ext cx="1193800" cy="698500"/>
          </a:xfrm>
          <a:prstGeom prst="rect">
            <a:avLst/>
          </a:prstGeom>
        </p:spPr>
      </p:pic>
      <p:cxnSp>
        <p:nvCxnSpPr>
          <p:cNvPr id="10" name="Straight Connector 9"/>
          <p:cNvCxnSpPr/>
          <p:nvPr/>
        </p:nvCxnSpPr>
        <p:spPr>
          <a:xfrm>
            <a:off x="4791974" y="4910816"/>
            <a:ext cx="0" cy="9144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5027917" y="5414537"/>
            <a:ext cx="4888919" cy="342205"/>
          </a:xfrm>
          <a:prstGeom prst="rect">
            <a:avLst/>
          </a:prstGeom>
        </p:spPr>
        <p:txBody>
          <a:bodyPr vert="horz"/>
          <a:lstStyle>
            <a:lvl1pPr marL="0" indent="0">
              <a:buFontTx/>
              <a:buNone/>
              <a:defRPr sz="1400">
                <a:solidFill>
                  <a:srgbClr val="FFFFFF"/>
                </a:solidFill>
                <a:latin typeface="Helvetica"/>
                <a:cs typeface="Helvetica"/>
              </a:defRPr>
            </a:lvl1pPr>
          </a:lstStyle>
          <a:p>
            <a:pPr lvl="0"/>
            <a:r>
              <a:rPr lang="en-US" dirty="0" smtClean="0"/>
              <a:t>date</a:t>
            </a:r>
            <a:endParaRPr lang="en-US" dirty="0"/>
          </a:p>
        </p:txBody>
      </p:sp>
      <p:sp>
        <p:nvSpPr>
          <p:cNvPr id="5" name="Text Placeholder 4"/>
          <p:cNvSpPr>
            <a:spLocks noGrp="1"/>
          </p:cNvSpPr>
          <p:nvPr>
            <p:ph type="body" sz="quarter" idx="11" hasCustomPrompt="1"/>
          </p:nvPr>
        </p:nvSpPr>
        <p:spPr>
          <a:xfrm>
            <a:off x="5027919" y="4910816"/>
            <a:ext cx="4888918" cy="460355"/>
          </a:xfrm>
          <a:prstGeom prst="rect">
            <a:avLst/>
          </a:prstGeom>
        </p:spPr>
        <p:txBody>
          <a:bodyPr vert="horz"/>
          <a:lstStyle>
            <a:lvl1pPr marL="0" indent="0">
              <a:buFontTx/>
              <a:buNone/>
              <a:defRPr sz="2800" b="1">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PRESENTATION TITLE </a:t>
            </a:r>
            <a:endParaRPr lang="en-US" dirty="0"/>
          </a:p>
        </p:txBody>
      </p:sp>
      <p:sp>
        <p:nvSpPr>
          <p:cNvPr id="27" name="Rectangle 26"/>
          <p:cNvSpPr/>
          <p:nvPr/>
        </p:nvSpPr>
        <p:spPr>
          <a:xfrm>
            <a:off x="7500852" y="6537750"/>
            <a:ext cx="1643148" cy="184666"/>
          </a:xfrm>
          <a:prstGeom prst="rect">
            <a:avLst/>
          </a:prstGeom>
        </p:spPr>
        <p:txBody>
          <a:bodyPr wrap="none">
            <a:spAutoFit/>
          </a:bodyPr>
          <a:lstStyle/>
          <a:p>
            <a:pPr lvl="0"/>
            <a:r>
              <a:rPr lang="en-US" sz="600" dirty="0" smtClean="0">
                <a:solidFill>
                  <a:srgbClr val="FFFFFF"/>
                </a:solidFill>
                <a:latin typeface="Helvetica"/>
                <a:cs typeface="Helvetica"/>
              </a:rPr>
              <a:t>TangoMe, Inc. Proprietary and Confidential</a:t>
            </a:r>
            <a:endParaRPr lang="en-US" sz="600" dirty="0">
              <a:solidFill>
                <a:srgbClr val="FFFFFF"/>
              </a:solidFill>
              <a:latin typeface="Helvetica"/>
              <a:cs typeface="Helvetica"/>
            </a:endParaRPr>
          </a:p>
        </p:txBody>
      </p:sp>
    </p:spTree>
    <p:extLst>
      <p:ext uri="{BB962C8B-B14F-4D97-AF65-F5344CB8AC3E}">
        <p14:creationId xmlns:p14="http://schemas.microsoft.com/office/powerpoint/2010/main" val="3707870216"/>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rtArt Graphic">
    <p:spTree>
      <p:nvGrpSpPr>
        <p:cNvPr id="1" name=""/>
        <p:cNvGrpSpPr/>
        <p:nvPr/>
      </p:nvGrpSpPr>
      <p:grpSpPr>
        <a:xfrm>
          <a:off x="0" y="0"/>
          <a:ext cx="0" cy="0"/>
          <a:chOff x="0" y="0"/>
          <a:chExt cx="0" cy="0"/>
        </a:xfrm>
      </p:grpSpPr>
      <p:sp>
        <p:nvSpPr>
          <p:cNvPr id="7" name="SmartArt Placeholder 6"/>
          <p:cNvSpPr>
            <a:spLocks noGrp="1"/>
          </p:cNvSpPr>
          <p:nvPr>
            <p:ph type="dgm" sz="quarter" idx="13"/>
          </p:nvPr>
        </p:nvSpPr>
        <p:spPr>
          <a:xfrm>
            <a:off x="457200" y="1193800"/>
            <a:ext cx="8229600" cy="4876800"/>
          </a:xfrm>
        </p:spPr>
        <p:txBody>
          <a:bodyPr/>
          <a:lstStyle/>
          <a:p>
            <a:r>
              <a:rPr lang="en-US" dirty="0" smtClean="0"/>
              <a:t>Click icon to add SmartArt graphic</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22519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5089"/>
            <a:ext cx="4038600" cy="4525963"/>
          </a:xfrm>
        </p:spPr>
        <p:txBody>
          <a:bodyPr/>
          <a:lstStyle>
            <a:lvl1pPr>
              <a:defRPr sz="18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5089"/>
            <a:ext cx="4038600" cy="4525963"/>
          </a:xfrm>
        </p:spPr>
        <p:txBody>
          <a:bodyPr/>
          <a:lstStyle>
            <a:lvl1pPr>
              <a:defRPr sz="18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2173698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Objects">
    <p:spTree>
      <p:nvGrpSpPr>
        <p:cNvPr id="1" name=""/>
        <p:cNvGrpSpPr/>
        <p:nvPr/>
      </p:nvGrpSpPr>
      <p:grpSpPr>
        <a:xfrm>
          <a:off x="0" y="0"/>
          <a:ext cx="0" cy="0"/>
          <a:chOff x="0" y="0"/>
          <a:chExt cx="0" cy="0"/>
        </a:xfrm>
      </p:grpSpPr>
      <p:sp>
        <p:nvSpPr>
          <p:cNvPr id="18" name="Content Placeholder 2"/>
          <p:cNvSpPr>
            <a:spLocks noGrp="1"/>
          </p:cNvSpPr>
          <p:nvPr>
            <p:ph sz="half" idx="17"/>
          </p:nvPr>
        </p:nvSpPr>
        <p:spPr>
          <a:xfrm>
            <a:off x="502920" y="1143000"/>
            <a:ext cx="4022519"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19" name="Content Placeholder 3"/>
          <p:cNvSpPr>
            <a:spLocks noGrp="1"/>
          </p:cNvSpPr>
          <p:nvPr>
            <p:ph sz="half" idx="18"/>
          </p:nvPr>
        </p:nvSpPr>
        <p:spPr>
          <a:xfrm>
            <a:off x="502920" y="3703002"/>
            <a:ext cx="4022519"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0" name="Content Placeholder 4"/>
          <p:cNvSpPr>
            <a:spLocks noGrp="1"/>
          </p:cNvSpPr>
          <p:nvPr>
            <p:ph sz="half" idx="1"/>
          </p:nvPr>
        </p:nvSpPr>
        <p:spPr>
          <a:xfrm>
            <a:off x="4689474" y="1143000"/>
            <a:ext cx="4022725"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1" name="Content Placeholder 5"/>
          <p:cNvSpPr>
            <a:spLocks noGrp="1"/>
          </p:cNvSpPr>
          <p:nvPr>
            <p:ph sz="half" idx="16"/>
          </p:nvPr>
        </p:nvSpPr>
        <p:spPr>
          <a:xfrm>
            <a:off x="4689474" y="3707701"/>
            <a:ext cx="4022725"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881400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hone screeens">
    <p:spTree>
      <p:nvGrpSpPr>
        <p:cNvPr id="1" name=""/>
        <p:cNvGrpSpPr/>
        <p:nvPr/>
      </p:nvGrpSpPr>
      <p:grpSpPr>
        <a:xfrm>
          <a:off x="0" y="0"/>
          <a:ext cx="0" cy="0"/>
          <a:chOff x="0" y="0"/>
          <a:chExt cx="0" cy="0"/>
        </a:xfrm>
      </p:grpSpPr>
      <p:sp>
        <p:nvSpPr>
          <p:cNvPr id="11" name="Picture Placeholder 12"/>
          <p:cNvSpPr>
            <a:spLocks noGrp="1"/>
          </p:cNvSpPr>
          <p:nvPr>
            <p:ph type="pic" sz="quarter" idx="13"/>
          </p:nvPr>
        </p:nvSpPr>
        <p:spPr>
          <a:xfrm>
            <a:off x="0" y="2101785"/>
            <a:ext cx="2174878" cy="3693585"/>
          </a:xfrm>
          <a:prstGeom prst="rect">
            <a:avLst/>
          </a:prstGeom>
        </p:spPr>
        <p:txBody>
          <a:bodyPr/>
          <a:lstStyle/>
          <a:p>
            <a:r>
              <a:rPr lang="en-US" dirty="0" smtClean="0"/>
              <a:t>Drag picture to placeholder or click icon to add</a:t>
            </a:r>
            <a:endParaRPr lang="en-US" dirty="0"/>
          </a:p>
        </p:txBody>
      </p:sp>
      <p:sp>
        <p:nvSpPr>
          <p:cNvPr id="14" name="Picture Placeholder 12"/>
          <p:cNvSpPr>
            <a:spLocks noGrp="1"/>
          </p:cNvSpPr>
          <p:nvPr>
            <p:ph type="pic" sz="quarter" idx="14"/>
          </p:nvPr>
        </p:nvSpPr>
        <p:spPr>
          <a:xfrm>
            <a:off x="2320395" y="2101785"/>
            <a:ext cx="2174878" cy="3693585"/>
          </a:xfrm>
          <a:prstGeom prst="rect">
            <a:avLst/>
          </a:prstGeom>
        </p:spPr>
        <p:txBody>
          <a:bodyPr/>
          <a:lstStyle/>
          <a:p>
            <a:r>
              <a:rPr lang="en-US" dirty="0" smtClean="0"/>
              <a:t>Drag picture to placeholder or click icon to add</a:t>
            </a:r>
            <a:endParaRPr lang="en-US" dirty="0"/>
          </a:p>
        </p:txBody>
      </p:sp>
      <p:sp>
        <p:nvSpPr>
          <p:cNvPr id="15" name="Picture Placeholder 12"/>
          <p:cNvSpPr>
            <a:spLocks noGrp="1"/>
          </p:cNvSpPr>
          <p:nvPr>
            <p:ph type="pic" sz="quarter" idx="15"/>
          </p:nvPr>
        </p:nvSpPr>
        <p:spPr>
          <a:xfrm>
            <a:off x="4640790" y="2101785"/>
            <a:ext cx="2174878" cy="3693585"/>
          </a:xfrm>
          <a:prstGeom prst="rect">
            <a:avLst/>
          </a:prstGeom>
        </p:spPr>
        <p:txBody>
          <a:bodyPr/>
          <a:lstStyle/>
          <a:p>
            <a:r>
              <a:rPr lang="en-US" dirty="0" smtClean="0"/>
              <a:t>Drag picture to placeholder or click icon to add</a:t>
            </a:r>
            <a:endParaRPr lang="en-US" dirty="0"/>
          </a:p>
        </p:txBody>
      </p:sp>
      <p:sp>
        <p:nvSpPr>
          <p:cNvPr id="8" name="Picture Placeholder 12"/>
          <p:cNvSpPr>
            <a:spLocks noGrp="1"/>
          </p:cNvSpPr>
          <p:nvPr>
            <p:ph type="pic" sz="quarter" idx="16"/>
          </p:nvPr>
        </p:nvSpPr>
        <p:spPr>
          <a:xfrm>
            <a:off x="6961184" y="2101785"/>
            <a:ext cx="2174878" cy="3693585"/>
          </a:xfrm>
          <a:prstGeom prst="rect">
            <a:avLst/>
          </a:prstGeom>
        </p:spPr>
        <p:txBody>
          <a:bodyPr/>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747979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ne screens">
    <p:spTree>
      <p:nvGrpSpPr>
        <p:cNvPr id="1" name=""/>
        <p:cNvGrpSpPr/>
        <p:nvPr/>
      </p:nvGrpSpPr>
      <p:grpSpPr>
        <a:xfrm>
          <a:off x="0" y="0"/>
          <a:ext cx="0" cy="0"/>
          <a:chOff x="0" y="0"/>
          <a:chExt cx="0" cy="0"/>
        </a:xfrm>
      </p:grpSpPr>
      <p:sp>
        <p:nvSpPr>
          <p:cNvPr id="16" name="Picture Placeholder 12"/>
          <p:cNvSpPr>
            <a:spLocks noGrp="1"/>
          </p:cNvSpPr>
          <p:nvPr>
            <p:ph type="pic" sz="quarter" idx="13"/>
          </p:nvPr>
        </p:nvSpPr>
        <p:spPr>
          <a:xfrm>
            <a:off x="330200" y="1173163"/>
            <a:ext cx="2794000" cy="4745037"/>
          </a:xfrm>
        </p:spPr>
        <p:txBody>
          <a:bodyPr/>
          <a:lstStyle/>
          <a:p>
            <a:r>
              <a:rPr lang="en-US" dirty="0" smtClean="0"/>
              <a:t>Drag picture to placeholder or click icon to add</a:t>
            </a:r>
            <a:endParaRPr lang="en-US" dirty="0"/>
          </a:p>
        </p:txBody>
      </p:sp>
      <p:sp>
        <p:nvSpPr>
          <p:cNvPr id="17" name="Picture Placeholder 12"/>
          <p:cNvSpPr>
            <a:spLocks noGrp="1"/>
          </p:cNvSpPr>
          <p:nvPr>
            <p:ph type="pic" sz="quarter" idx="14"/>
          </p:nvPr>
        </p:nvSpPr>
        <p:spPr>
          <a:xfrm>
            <a:off x="3254631" y="1172520"/>
            <a:ext cx="2794000" cy="4745037"/>
          </a:xfrm>
        </p:spPr>
        <p:txBody>
          <a:bodyPr/>
          <a:lstStyle/>
          <a:p>
            <a:r>
              <a:rPr lang="en-US" dirty="0" smtClean="0"/>
              <a:t>Drag picture to placeholder or click icon to add</a:t>
            </a:r>
            <a:endParaRPr lang="en-US" dirty="0"/>
          </a:p>
        </p:txBody>
      </p:sp>
      <p:sp>
        <p:nvSpPr>
          <p:cNvPr id="18" name="Picture Placeholder 12"/>
          <p:cNvSpPr>
            <a:spLocks noGrp="1"/>
          </p:cNvSpPr>
          <p:nvPr>
            <p:ph type="pic" sz="quarter" idx="15"/>
          </p:nvPr>
        </p:nvSpPr>
        <p:spPr>
          <a:xfrm>
            <a:off x="6167943" y="1173163"/>
            <a:ext cx="2794000" cy="4745037"/>
          </a:xfrm>
        </p:spPr>
        <p:txBody>
          <a:bodyPr/>
          <a:lstStyle/>
          <a:p>
            <a:r>
              <a:rPr lang="en-US" dirty="0" smtClean="0"/>
              <a:t>Drag picture to placeholder or click icon to add</a:t>
            </a:r>
            <a:endParaRPr lang="en-US" dirty="0"/>
          </a:p>
        </p:txBody>
      </p:sp>
      <p:sp>
        <p:nvSpPr>
          <p:cNvPr id="3" name="Title 2"/>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3824894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on Orange">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136143"/>
            <a:ext cx="8229600" cy="4856336"/>
          </a:xfrm>
          <a:prstGeom prst="rect">
            <a:avLst/>
          </a:prstGeom>
        </p:spPr>
        <p:txBody>
          <a:bodyPr lIns="0" tIns="0" rIns="0" bIns="0"/>
          <a:lstStyle>
            <a:lvl1pPr>
              <a:buClr>
                <a:schemeClr val="tx2"/>
              </a:buClr>
              <a:defRPr>
                <a:solidFill>
                  <a:srgbClr val="FFFFFF"/>
                </a:solidFill>
              </a:defRPr>
            </a:lvl1pPr>
            <a:lvl2pPr>
              <a:buClr>
                <a:schemeClr val="tx2"/>
              </a:buClr>
              <a:defRPr>
                <a:solidFill>
                  <a:srgbClr val="FFFFFF"/>
                </a:solidFill>
              </a:defRPr>
            </a:lvl2pPr>
            <a:lvl3pPr>
              <a:buClr>
                <a:schemeClr val="tx2"/>
              </a:buClr>
              <a:defRPr>
                <a:solidFill>
                  <a:srgbClr val="FFFFFF"/>
                </a:solidFill>
              </a:defRPr>
            </a:lvl3pPr>
            <a:lvl4pPr>
              <a:buClr>
                <a:srgbClr val="F16446"/>
              </a:buClr>
              <a:defRPr>
                <a:solidFill>
                  <a:srgbClr val="BFBFBF"/>
                </a:solidFill>
              </a:defRPr>
            </a:lvl4pPr>
            <a:lvl5pPr>
              <a:buClr>
                <a:srgbClr val="F16446"/>
              </a:buClr>
              <a:defRPr>
                <a:solidFill>
                  <a:srgbClr val="BFBFB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2698958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 Points on Orange">
    <p:spTree>
      <p:nvGrpSpPr>
        <p:cNvPr id="1" name=""/>
        <p:cNvGrpSpPr/>
        <p:nvPr/>
      </p:nvGrpSpPr>
      <p:grpSpPr>
        <a:xfrm>
          <a:off x="0" y="0"/>
          <a:ext cx="0" cy="0"/>
          <a:chOff x="0" y="0"/>
          <a:chExt cx="0" cy="0"/>
        </a:xfrm>
      </p:grpSpPr>
      <p:sp>
        <p:nvSpPr>
          <p:cNvPr id="28" name="Text Placeholder 27"/>
          <p:cNvSpPr>
            <a:spLocks noGrp="1"/>
          </p:cNvSpPr>
          <p:nvPr>
            <p:ph type="body" sz="quarter" idx="11"/>
          </p:nvPr>
        </p:nvSpPr>
        <p:spPr>
          <a:xfrm>
            <a:off x="801688" y="1225550"/>
            <a:ext cx="7576366" cy="3876675"/>
          </a:xfrm>
          <a:prstGeom prst="rect">
            <a:avLst/>
          </a:prstGeom>
        </p:spPr>
        <p:txBody>
          <a:bodyPr vert="horz" wrap="square" lIns="0" tIns="0" rIns="0" bIns="0" numCol="1" spcCol="0" anchor="t" anchorCtr="0">
            <a:noAutofit/>
          </a:bodyPr>
          <a:lstStyle>
            <a:lvl1pPr marL="0" indent="182880">
              <a:lnSpc>
                <a:spcPct val="100000"/>
              </a:lnSpc>
              <a:spcBef>
                <a:spcPts val="600"/>
              </a:spcBef>
              <a:spcAft>
                <a:spcPts val="0"/>
              </a:spcAft>
              <a:buClr>
                <a:schemeClr val="tx2"/>
              </a:buClr>
              <a:buSzPct val="90000"/>
              <a:buFont typeface="Wingdings" charset="2"/>
              <a:buChar char="§"/>
              <a:defRPr sz="3200">
                <a:solidFill>
                  <a:srgbClr val="FFFFFF"/>
                </a:solidFill>
                <a:latin typeface="Helvetica"/>
                <a:cs typeface="Helvetica"/>
              </a:defRPr>
            </a:lvl1pPr>
            <a:lvl2pPr marL="0" indent="182880">
              <a:lnSpc>
                <a:spcPct val="100000"/>
              </a:lnSpc>
              <a:spcBef>
                <a:spcPts val="600"/>
              </a:spcBef>
              <a:spcAft>
                <a:spcPts val="0"/>
              </a:spcAft>
              <a:buClr>
                <a:schemeClr val="tx2"/>
              </a:buClr>
              <a:buSzPct val="90000"/>
              <a:buFont typeface="Wingdings" charset="2"/>
              <a:buChar char="§"/>
              <a:defRPr sz="2800" b="1">
                <a:solidFill>
                  <a:srgbClr val="FFFFFF"/>
                </a:solidFill>
                <a:latin typeface="Helvetica"/>
                <a:cs typeface="Helvetica"/>
              </a:defRPr>
            </a:lvl2pPr>
            <a:lvl3pPr marL="0" indent="182880">
              <a:lnSpc>
                <a:spcPct val="100000"/>
              </a:lnSpc>
              <a:spcBef>
                <a:spcPts val="600"/>
              </a:spcBef>
              <a:spcAft>
                <a:spcPts val="0"/>
              </a:spcAft>
              <a:buClr>
                <a:schemeClr val="tx2"/>
              </a:buClr>
              <a:buSzPct val="90000"/>
              <a:buFont typeface="Wingdings" charset="2"/>
              <a:buChar char="§"/>
              <a:defRPr sz="1800" b="1">
                <a:solidFill>
                  <a:srgbClr val="FFFFFF"/>
                </a:solidFill>
                <a:latin typeface="Helvetica"/>
                <a:cs typeface="Helvetica"/>
              </a:defRPr>
            </a:lvl3pPr>
            <a:lvl4pPr marL="0" indent="182880">
              <a:lnSpc>
                <a:spcPct val="100000"/>
              </a:lnSpc>
              <a:spcBef>
                <a:spcPts val="600"/>
              </a:spcBef>
              <a:spcAft>
                <a:spcPts val="0"/>
              </a:spcAft>
              <a:buClr>
                <a:schemeClr val="tx2"/>
              </a:buClr>
              <a:buSzPct val="90000"/>
              <a:buFont typeface="Wingdings" charset="2"/>
              <a:buChar char="§"/>
              <a:defRPr sz="1400" b="0">
                <a:solidFill>
                  <a:srgbClr val="FFFFFF"/>
                </a:solidFill>
                <a:latin typeface="Helvetica"/>
                <a:cs typeface="Helvetica"/>
              </a:defRPr>
            </a:lvl4pPr>
            <a:lvl5pPr marL="0" indent="182880">
              <a:lnSpc>
                <a:spcPct val="100000"/>
              </a:lnSpc>
              <a:spcBef>
                <a:spcPts val="600"/>
              </a:spcBef>
              <a:spcAft>
                <a:spcPts val="0"/>
              </a:spcAft>
              <a:buClr>
                <a:schemeClr val="tx2"/>
              </a:buClr>
              <a:buSzPct val="90000"/>
              <a:buFont typeface="Wingdings" charset="2"/>
              <a:buChar char="§"/>
              <a:defRPr sz="1200" b="0">
                <a:solidFill>
                  <a:srgbClr val="FFFFFF"/>
                </a:solidFill>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 name="Title 28"/>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3053912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hart Placeholder 2"/>
          <p:cNvSpPr>
            <a:spLocks noGrp="1"/>
          </p:cNvSpPr>
          <p:nvPr>
            <p:ph type="chart" sz="quarter" idx="14"/>
          </p:nvPr>
        </p:nvSpPr>
        <p:spPr>
          <a:xfrm>
            <a:off x="543302" y="1126609"/>
            <a:ext cx="8229600" cy="4876800"/>
          </a:xfrm>
          <a:prstGeom prst="rect">
            <a:avLst/>
          </a:prstGeom>
        </p:spPr>
        <p:txBody>
          <a:bodyPr/>
          <a:lstStyle/>
          <a:p>
            <a:r>
              <a:rPr lang="en-US" dirty="0" smtClean="0"/>
              <a:t>Click icon to add chart</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364881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rtArt Graphic">
    <p:spTree>
      <p:nvGrpSpPr>
        <p:cNvPr id="1" name=""/>
        <p:cNvGrpSpPr/>
        <p:nvPr/>
      </p:nvGrpSpPr>
      <p:grpSpPr>
        <a:xfrm>
          <a:off x="0" y="0"/>
          <a:ext cx="0" cy="0"/>
          <a:chOff x="0" y="0"/>
          <a:chExt cx="0" cy="0"/>
        </a:xfrm>
      </p:grpSpPr>
      <p:sp>
        <p:nvSpPr>
          <p:cNvPr id="7" name="SmartArt Placeholder 6"/>
          <p:cNvSpPr>
            <a:spLocks noGrp="1"/>
          </p:cNvSpPr>
          <p:nvPr>
            <p:ph type="dgm" sz="quarter" idx="13"/>
          </p:nvPr>
        </p:nvSpPr>
        <p:spPr>
          <a:xfrm>
            <a:off x="457200" y="1193800"/>
            <a:ext cx="8229600" cy="4876800"/>
          </a:xfrm>
        </p:spPr>
        <p:txBody>
          <a:bodyPr/>
          <a:lstStyle/>
          <a:p>
            <a:r>
              <a:rPr lang="en-US" dirty="0" smtClean="0"/>
              <a:t>Click icon to add SmartArt graphic</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344230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5089"/>
            <a:ext cx="4038600" cy="4525963"/>
          </a:xfrm>
        </p:spPr>
        <p:txBody>
          <a:bodyPr/>
          <a:lstStyle>
            <a:lvl1pPr>
              <a:defRPr sz="18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5089"/>
            <a:ext cx="4038600" cy="4525963"/>
          </a:xfrm>
        </p:spPr>
        <p:txBody>
          <a:bodyPr/>
          <a:lstStyle>
            <a:lvl1pPr>
              <a:defRPr sz="18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812889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ngo Story">
    <p:spTree>
      <p:nvGrpSpPr>
        <p:cNvPr id="1" name=""/>
        <p:cNvGrpSpPr/>
        <p:nvPr/>
      </p:nvGrpSpPr>
      <p:grpSpPr>
        <a:xfrm>
          <a:off x="0" y="0"/>
          <a:ext cx="0" cy="0"/>
          <a:chOff x="0" y="0"/>
          <a:chExt cx="0" cy="0"/>
        </a:xfrm>
      </p:grpSpPr>
      <p:pic>
        <p:nvPicPr>
          <p:cNvPr id="7" name="Picture 6" descr="Uri&amp;Eri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3">
            <a:alphaModFix amt="88000"/>
          </a:blip>
          <a:stretch>
            <a:fillRect/>
          </a:stretch>
        </p:blipFill>
        <p:spPr>
          <a:xfrm>
            <a:off x="0" y="4137383"/>
            <a:ext cx="9144000" cy="2273938"/>
          </a:xfrm>
          <a:prstGeom prst="rect">
            <a:avLst/>
          </a:prstGeom>
        </p:spPr>
      </p:pic>
      <p:sp>
        <p:nvSpPr>
          <p:cNvPr id="10" name="TextBox 9"/>
          <p:cNvSpPr txBox="1"/>
          <p:nvPr/>
        </p:nvSpPr>
        <p:spPr>
          <a:xfrm>
            <a:off x="254000" y="4855741"/>
            <a:ext cx="4251960" cy="1384995"/>
          </a:xfrm>
          <a:prstGeom prst="rect">
            <a:avLst/>
          </a:prstGeom>
          <a:noFill/>
        </p:spPr>
        <p:txBody>
          <a:bodyPr wrap="square" rtlCol="0">
            <a:spAutoFit/>
          </a:bodyPr>
          <a:lstStyle/>
          <a:p>
            <a:r>
              <a:rPr lang="en-US" sz="1200" dirty="0">
                <a:solidFill>
                  <a:schemeClr val="bg1"/>
                </a:solidFill>
                <a:latin typeface="Helvetica"/>
                <a:cs typeface="Helvetica"/>
              </a:rPr>
              <a:t>In 2009, both founders Uri </a:t>
            </a:r>
            <a:r>
              <a:rPr lang="en-US" sz="1200" dirty="0" smtClean="0">
                <a:solidFill>
                  <a:schemeClr val="bg1"/>
                </a:solidFill>
                <a:latin typeface="Helvetica"/>
                <a:cs typeface="Helvetica"/>
              </a:rPr>
              <a:t>Raz and </a:t>
            </a:r>
            <a:r>
              <a:rPr lang="en-US" sz="1200" dirty="0">
                <a:solidFill>
                  <a:schemeClr val="bg1"/>
                </a:solidFill>
                <a:latin typeface="Helvetica"/>
                <a:cs typeface="Helvetica"/>
              </a:rPr>
              <a:t>Eric </a:t>
            </a:r>
            <a:r>
              <a:rPr lang="en-US" sz="1200" dirty="0" smtClean="0">
                <a:solidFill>
                  <a:schemeClr val="bg1"/>
                </a:solidFill>
                <a:latin typeface="Helvetica"/>
                <a:cs typeface="Helvetica"/>
              </a:rPr>
              <a:t>Setton decided </a:t>
            </a:r>
            <a:r>
              <a:rPr lang="en-US" sz="1200" dirty="0">
                <a:solidFill>
                  <a:schemeClr val="bg1"/>
                </a:solidFill>
                <a:latin typeface="Helvetica"/>
                <a:cs typeface="Helvetica"/>
              </a:rPr>
              <a:t>to make the </a:t>
            </a:r>
            <a:r>
              <a:rPr lang="en-US" sz="1200" dirty="0" smtClean="0">
                <a:solidFill>
                  <a:schemeClr val="bg1"/>
                </a:solidFill>
                <a:latin typeface="Helvetica"/>
                <a:cs typeface="Helvetica"/>
              </a:rPr>
              <a:t>U.S. </a:t>
            </a:r>
            <a:r>
              <a:rPr lang="en-US" sz="1200" dirty="0">
                <a:solidFill>
                  <a:schemeClr val="bg1"/>
                </a:solidFill>
                <a:latin typeface="Helvetica"/>
                <a:cs typeface="Helvetica"/>
              </a:rPr>
              <a:t>their permanent home. Uri has family </a:t>
            </a:r>
            <a:r>
              <a:rPr lang="en-US" sz="1200" dirty="0" smtClean="0">
                <a:solidFill>
                  <a:schemeClr val="bg1"/>
                </a:solidFill>
                <a:latin typeface="Helvetica"/>
                <a:cs typeface="Helvetica"/>
              </a:rPr>
              <a:t>across three continents </a:t>
            </a:r>
            <a:r>
              <a:rPr lang="en-US" sz="1200" dirty="0">
                <a:solidFill>
                  <a:schemeClr val="bg1"/>
                </a:solidFill>
                <a:latin typeface="Helvetica"/>
                <a:cs typeface="Helvetica"/>
              </a:rPr>
              <a:t>and Eric was a new father who wanted his family in France to stay connected to his newborn daughter. Both Uri and Eric set forth to build an application that focused on chat, video and voice calling across any mobile </a:t>
            </a:r>
            <a:r>
              <a:rPr lang="en-US" sz="1200" dirty="0" smtClean="0">
                <a:solidFill>
                  <a:schemeClr val="bg1"/>
                </a:solidFill>
                <a:latin typeface="Helvetica"/>
                <a:cs typeface="Helvetica"/>
              </a:rPr>
              <a:t>platform over WiFi, 3G and 4G. </a:t>
            </a:r>
          </a:p>
        </p:txBody>
      </p:sp>
      <p:sp>
        <p:nvSpPr>
          <p:cNvPr id="11" name="TextBox 10"/>
          <p:cNvSpPr txBox="1"/>
          <p:nvPr/>
        </p:nvSpPr>
        <p:spPr>
          <a:xfrm>
            <a:off x="254000" y="4238783"/>
            <a:ext cx="6228080" cy="584776"/>
          </a:xfrm>
          <a:prstGeom prst="rect">
            <a:avLst/>
          </a:prstGeom>
          <a:noFill/>
        </p:spPr>
        <p:txBody>
          <a:bodyPr wrap="square" rtlCol="0">
            <a:spAutoFit/>
          </a:bodyPr>
          <a:lstStyle/>
          <a:p>
            <a:r>
              <a:rPr lang="en-US" sz="3200" b="1" dirty="0" smtClean="0">
                <a:solidFill>
                  <a:schemeClr val="bg1"/>
                </a:solidFill>
                <a:latin typeface="Helvetica"/>
                <a:cs typeface="Helvetica"/>
              </a:rPr>
              <a:t>OUR STORY</a:t>
            </a:r>
            <a:endParaRPr lang="en-US" sz="3200" b="1" dirty="0">
              <a:solidFill>
                <a:schemeClr val="bg1"/>
              </a:solidFill>
              <a:latin typeface="Helvetica"/>
              <a:cs typeface="Helvetica"/>
            </a:endParaRPr>
          </a:p>
        </p:txBody>
      </p:sp>
      <p:sp>
        <p:nvSpPr>
          <p:cNvPr id="13" name="TextBox 12"/>
          <p:cNvSpPr txBox="1"/>
          <p:nvPr/>
        </p:nvSpPr>
        <p:spPr>
          <a:xfrm>
            <a:off x="4633783" y="4855741"/>
            <a:ext cx="4119354" cy="1015663"/>
          </a:xfrm>
          <a:prstGeom prst="rect">
            <a:avLst/>
          </a:prstGeom>
          <a:noFill/>
        </p:spPr>
        <p:txBody>
          <a:bodyPr wrap="square" rtlCol="0">
            <a:spAutoFit/>
          </a:bodyPr>
          <a:lstStyle/>
          <a:p>
            <a:r>
              <a:rPr lang="en-US" sz="1200" dirty="0" smtClean="0">
                <a:solidFill>
                  <a:schemeClr val="bg1"/>
                </a:solidFill>
                <a:latin typeface="Helvetica"/>
                <a:cs typeface="Helvetica"/>
              </a:rPr>
              <a:t>By </a:t>
            </a:r>
            <a:r>
              <a:rPr lang="en-US" sz="1200" dirty="0">
                <a:solidFill>
                  <a:schemeClr val="bg1"/>
                </a:solidFill>
                <a:latin typeface="Helvetica"/>
                <a:cs typeface="Helvetica"/>
              </a:rPr>
              <a:t>September 2010, the Tango app was launched and in its first 10 days, more than one million people downloaded the app to connect with friends and families. Today, over </a:t>
            </a:r>
            <a:r>
              <a:rPr lang="en-US" sz="1200" dirty="0" smtClean="0">
                <a:solidFill>
                  <a:schemeClr val="bg1"/>
                </a:solidFill>
                <a:latin typeface="Helvetica"/>
                <a:cs typeface="Helvetica"/>
              </a:rPr>
              <a:t>250 </a:t>
            </a:r>
            <a:r>
              <a:rPr lang="en-US" sz="1200" dirty="0">
                <a:solidFill>
                  <a:schemeClr val="bg1"/>
                </a:solidFill>
                <a:latin typeface="Helvetica"/>
                <a:cs typeface="Helvetica"/>
              </a:rPr>
              <a:t>million of people around the world use Tango </a:t>
            </a:r>
            <a:r>
              <a:rPr lang="en-US" sz="1200" dirty="0" smtClean="0">
                <a:solidFill>
                  <a:schemeClr val="bg1"/>
                </a:solidFill>
                <a:latin typeface="Helvetica"/>
                <a:cs typeface="Helvetica"/>
              </a:rPr>
              <a:t>to </a:t>
            </a:r>
            <a:r>
              <a:rPr lang="en-US" sz="1200" dirty="0">
                <a:solidFill>
                  <a:schemeClr val="bg1"/>
                </a:solidFill>
                <a:latin typeface="Helvetica"/>
                <a:cs typeface="Helvetica"/>
              </a:rPr>
              <a:t>stay close to those they care about.</a:t>
            </a:r>
          </a:p>
        </p:txBody>
      </p:sp>
      <p:sp>
        <p:nvSpPr>
          <p:cNvPr id="17" name="Slide Number Placeholder 5"/>
          <p:cNvSpPr txBox="1">
            <a:spLocks/>
          </p:cNvSpPr>
          <p:nvPr/>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495086302"/>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Objects">
    <p:spTree>
      <p:nvGrpSpPr>
        <p:cNvPr id="1" name=""/>
        <p:cNvGrpSpPr/>
        <p:nvPr/>
      </p:nvGrpSpPr>
      <p:grpSpPr>
        <a:xfrm>
          <a:off x="0" y="0"/>
          <a:ext cx="0" cy="0"/>
          <a:chOff x="0" y="0"/>
          <a:chExt cx="0" cy="0"/>
        </a:xfrm>
      </p:grpSpPr>
      <p:sp>
        <p:nvSpPr>
          <p:cNvPr id="18" name="Content Placeholder 2"/>
          <p:cNvSpPr>
            <a:spLocks noGrp="1"/>
          </p:cNvSpPr>
          <p:nvPr>
            <p:ph sz="half" idx="17"/>
          </p:nvPr>
        </p:nvSpPr>
        <p:spPr>
          <a:xfrm>
            <a:off x="502920" y="1143000"/>
            <a:ext cx="4022519"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19" name="Content Placeholder 3"/>
          <p:cNvSpPr>
            <a:spLocks noGrp="1"/>
          </p:cNvSpPr>
          <p:nvPr>
            <p:ph sz="half" idx="18"/>
          </p:nvPr>
        </p:nvSpPr>
        <p:spPr>
          <a:xfrm>
            <a:off x="502920" y="3703002"/>
            <a:ext cx="4022519"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0" name="Content Placeholder 4"/>
          <p:cNvSpPr>
            <a:spLocks noGrp="1"/>
          </p:cNvSpPr>
          <p:nvPr>
            <p:ph sz="half" idx="1"/>
          </p:nvPr>
        </p:nvSpPr>
        <p:spPr>
          <a:xfrm>
            <a:off x="4689474" y="1143000"/>
            <a:ext cx="4022725"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1" name="Content Placeholder 5"/>
          <p:cNvSpPr>
            <a:spLocks noGrp="1"/>
          </p:cNvSpPr>
          <p:nvPr>
            <p:ph sz="half" idx="16"/>
          </p:nvPr>
        </p:nvSpPr>
        <p:spPr>
          <a:xfrm>
            <a:off x="4689474" y="3707701"/>
            <a:ext cx="4022725"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191786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hone screeens">
    <p:spTree>
      <p:nvGrpSpPr>
        <p:cNvPr id="1" name=""/>
        <p:cNvGrpSpPr/>
        <p:nvPr/>
      </p:nvGrpSpPr>
      <p:grpSpPr>
        <a:xfrm>
          <a:off x="0" y="0"/>
          <a:ext cx="0" cy="0"/>
          <a:chOff x="0" y="0"/>
          <a:chExt cx="0" cy="0"/>
        </a:xfrm>
      </p:grpSpPr>
      <p:sp>
        <p:nvSpPr>
          <p:cNvPr id="11" name="Picture Placeholder 12"/>
          <p:cNvSpPr>
            <a:spLocks noGrp="1"/>
          </p:cNvSpPr>
          <p:nvPr>
            <p:ph type="pic" sz="quarter" idx="13"/>
          </p:nvPr>
        </p:nvSpPr>
        <p:spPr>
          <a:xfrm>
            <a:off x="0" y="2101785"/>
            <a:ext cx="2174878" cy="3693585"/>
          </a:xfrm>
          <a:prstGeom prst="rect">
            <a:avLst/>
          </a:prstGeom>
        </p:spPr>
        <p:txBody>
          <a:bodyPr/>
          <a:lstStyle/>
          <a:p>
            <a:r>
              <a:rPr lang="en-US" dirty="0" smtClean="0"/>
              <a:t>Drag picture to placeholder or click icon to add</a:t>
            </a:r>
            <a:endParaRPr lang="en-US" dirty="0"/>
          </a:p>
        </p:txBody>
      </p:sp>
      <p:sp>
        <p:nvSpPr>
          <p:cNvPr id="14" name="Picture Placeholder 12"/>
          <p:cNvSpPr>
            <a:spLocks noGrp="1"/>
          </p:cNvSpPr>
          <p:nvPr>
            <p:ph type="pic" sz="quarter" idx="14"/>
          </p:nvPr>
        </p:nvSpPr>
        <p:spPr>
          <a:xfrm>
            <a:off x="2320395" y="2101785"/>
            <a:ext cx="2174878" cy="3693585"/>
          </a:xfrm>
          <a:prstGeom prst="rect">
            <a:avLst/>
          </a:prstGeom>
        </p:spPr>
        <p:txBody>
          <a:bodyPr/>
          <a:lstStyle/>
          <a:p>
            <a:r>
              <a:rPr lang="en-US" dirty="0" smtClean="0"/>
              <a:t>Drag picture to placeholder or click icon to add</a:t>
            </a:r>
            <a:endParaRPr lang="en-US" dirty="0"/>
          </a:p>
        </p:txBody>
      </p:sp>
      <p:sp>
        <p:nvSpPr>
          <p:cNvPr id="15" name="Picture Placeholder 12"/>
          <p:cNvSpPr>
            <a:spLocks noGrp="1"/>
          </p:cNvSpPr>
          <p:nvPr>
            <p:ph type="pic" sz="quarter" idx="15"/>
          </p:nvPr>
        </p:nvSpPr>
        <p:spPr>
          <a:xfrm>
            <a:off x="4640790" y="2101785"/>
            <a:ext cx="2174878" cy="3693585"/>
          </a:xfrm>
          <a:prstGeom prst="rect">
            <a:avLst/>
          </a:prstGeom>
        </p:spPr>
        <p:txBody>
          <a:bodyPr/>
          <a:lstStyle/>
          <a:p>
            <a:r>
              <a:rPr lang="en-US" dirty="0" smtClean="0"/>
              <a:t>Drag picture to placeholder or click icon to add</a:t>
            </a:r>
            <a:endParaRPr lang="en-US" dirty="0"/>
          </a:p>
        </p:txBody>
      </p:sp>
      <p:sp>
        <p:nvSpPr>
          <p:cNvPr id="8" name="Picture Placeholder 12"/>
          <p:cNvSpPr>
            <a:spLocks noGrp="1"/>
          </p:cNvSpPr>
          <p:nvPr>
            <p:ph type="pic" sz="quarter" idx="16"/>
          </p:nvPr>
        </p:nvSpPr>
        <p:spPr>
          <a:xfrm>
            <a:off x="6961184" y="2101785"/>
            <a:ext cx="2174878" cy="3693585"/>
          </a:xfrm>
          <a:prstGeom prst="rect">
            <a:avLst/>
          </a:prstGeom>
        </p:spPr>
        <p:txBody>
          <a:bodyPr/>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377210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phone screens">
    <p:spTree>
      <p:nvGrpSpPr>
        <p:cNvPr id="1" name=""/>
        <p:cNvGrpSpPr/>
        <p:nvPr/>
      </p:nvGrpSpPr>
      <p:grpSpPr>
        <a:xfrm>
          <a:off x="0" y="0"/>
          <a:ext cx="0" cy="0"/>
          <a:chOff x="0" y="0"/>
          <a:chExt cx="0" cy="0"/>
        </a:xfrm>
      </p:grpSpPr>
      <p:sp>
        <p:nvSpPr>
          <p:cNvPr id="16" name="Picture Placeholder 12"/>
          <p:cNvSpPr>
            <a:spLocks noGrp="1"/>
          </p:cNvSpPr>
          <p:nvPr>
            <p:ph type="pic" sz="quarter" idx="13"/>
          </p:nvPr>
        </p:nvSpPr>
        <p:spPr>
          <a:xfrm>
            <a:off x="330200" y="1173163"/>
            <a:ext cx="2794000" cy="4745037"/>
          </a:xfrm>
        </p:spPr>
        <p:txBody>
          <a:bodyPr/>
          <a:lstStyle/>
          <a:p>
            <a:r>
              <a:rPr lang="en-US" dirty="0" smtClean="0"/>
              <a:t>Drag picture to placeholder or click icon to add</a:t>
            </a:r>
            <a:endParaRPr lang="en-US" dirty="0"/>
          </a:p>
        </p:txBody>
      </p:sp>
      <p:sp>
        <p:nvSpPr>
          <p:cNvPr id="17" name="Picture Placeholder 12"/>
          <p:cNvSpPr>
            <a:spLocks noGrp="1"/>
          </p:cNvSpPr>
          <p:nvPr>
            <p:ph type="pic" sz="quarter" idx="14"/>
          </p:nvPr>
        </p:nvSpPr>
        <p:spPr>
          <a:xfrm>
            <a:off x="3254631" y="1172520"/>
            <a:ext cx="2794000" cy="4745037"/>
          </a:xfrm>
        </p:spPr>
        <p:txBody>
          <a:bodyPr/>
          <a:lstStyle/>
          <a:p>
            <a:r>
              <a:rPr lang="en-US" dirty="0" smtClean="0"/>
              <a:t>Drag picture to placeholder or click icon to add</a:t>
            </a:r>
            <a:endParaRPr lang="en-US" dirty="0"/>
          </a:p>
        </p:txBody>
      </p:sp>
      <p:sp>
        <p:nvSpPr>
          <p:cNvPr id="18" name="Picture Placeholder 12"/>
          <p:cNvSpPr>
            <a:spLocks noGrp="1"/>
          </p:cNvSpPr>
          <p:nvPr>
            <p:ph type="pic" sz="quarter" idx="15"/>
          </p:nvPr>
        </p:nvSpPr>
        <p:spPr>
          <a:xfrm>
            <a:off x="6167943" y="1173163"/>
            <a:ext cx="2794000" cy="4745037"/>
          </a:xfrm>
        </p:spPr>
        <p:txBody>
          <a:bodyPr/>
          <a:lstStyle/>
          <a:p>
            <a:r>
              <a:rPr lang="en-US" dirty="0" smtClean="0"/>
              <a:t>Drag picture to placeholder or click icon to add</a:t>
            </a:r>
            <a:endParaRPr lang="en-US" dirty="0"/>
          </a:p>
        </p:txBody>
      </p:sp>
      <p:sp>
        <p:nvSpPr>
          <p:cNvPr id="3" name="Title 2"/>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71824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1">
    <p:spTree>
      <p:nvGrpSpPr>
        <p:cNvPr id="1" name=""/>
        <p:cNvGrpSpPr/>
        <p:nvPr/>
      </p:nvGrpSpPr>
      <p:grpSpPr>
        <a:xfrm>
          <a:off x="0" y="0"/>
          <a:ext cx="0" cy="0"/>
          <a:chOff x="0" y="0"/>
          <a:chExt cx="0" cy="0"/>
        </a:xfrm>
      </p:grpSpPr>
      <p:pic>
        <p:nvPicPr>
          <p:cNvPr id="2" name="Picture 1" descr="Dividers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8"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4036845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2">
    <p:spTree>
      <p:nvGrpSpPr>
        <p:cNvPr id="1" name=""/>
        <p:cNvGrpSpPr/>
        <p:nvPr/>
      </p:nvGrpSpPr>
      <p:grpSpPr>
        <a:xfrm>
          <a:off x="0" y="0"/>
          <a:ext cx="0" cy="0"/>
          <a:chOff x="0" y="0"/>
          <a:chExt cx="0" cy="0"/>
        </a:xfrm>
      </p:grpSpPr>
      <p:pic>
        <p:nvPicPr>
          <p:cNvPr id="3" name="Picture 2" descr="BGG1.jpg"/>
          <p:cNvPicPr>
            <a:picLocks noChangeAspect="1"/>
          </p:cNvPicPr>
          <p:nvPr userDrawn="1"/>
        </p:nvPicPr>
        <p:blipFill rotWithShape="1">
          <a:blip r:embed="rId2">
            <a:extLst>
              <a:ext uri="{28A0092B-C50C-407E-A947-70E740481C1C}">
                <a14:useLocalDpi xmlns:a14="http://schemas.microsoft.com/office/drawing/2010/main" val="0"/>
              </a:ext>
            </a:extLst>
          </a:blip>
          <a:srcRect l="25000"/>
          <a:stretch/>
        </p:blipFill>
        <p:spPr>
          <a:xfrm>
            <a:off x="0" y="0"/>
            <a:ext cx="9144000" cy="6858000"/>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9"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9804294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3">
    <p:spTree>
      <p:nvGrpSpPr>
        <p:cNvPr id="1" name=""/>
        <p:cNvGrpSpPr/>
        <p:nvPr/>
      </p:nvGrpSpPr>
      <p:grpSpPr>
        <a:xfrm>
          <a:off x="0" y="0"/>
          <a:ext cx="0" cy="0"/>
          <a:chOff x="0" y="0"/>
          <a:chExt cx="0" cy="0"/>
        </a:xfrm>
      </p:grpSpPr>
      <p:pic>
        <p:nvPicPr>
          <p:cNvPr id="3" name="Picture 2" descr="shutterstock_192288323.jpg"/>
          <p:cNvPicPr>
            <a:picLocks noChangeAspect="1"/>
          </p:cNvPicPr>
          <p:nvPr userDrawn="1"/>
        </p:nvPicPr>
        <p:blipFill rotWithShape="1">
          <a:blip r:embed="rId2">
            <a:extLst>
              <a:ext uri="{28A0092B-C50C-407E-A947-70E740481C1C}">
                <a14:useLocalDpi xmlns:a14="http://schemas.microsoft.com/office/drawing/2010/main" val="0"/>
              </a:ext>
            </a:extLst>
          </a:blip>
          <a:srcRect l="21957" r="28426" b="768"/>
          <a:stretch/>
        </p:blipFill>
        <p:spPr>
          <a:xfrm rot="5400000" flipV="1">
            <a:off x="1143001" y="-1143000"/>
            <a:ext cx="6858000" cy="9144001"/>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9"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1653966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4">
    <p:spTree>
      <p:nvGrpSpPr>
        <p:cNvPr id="1" name=""/>
        <p:cNvGrpSpPr/>
        <p:nvPr/>
      </p:nvGrpSpPr>
      <p:grpSpPr>
        <a:xfrm>
          <a:off x="0" y="0"/>
          <a:ext cx="0" cy="0"/>
          <a:chOff x="0" y="0"/>
          <a:chExt cx="0" cy="0"/>
        </a:xfrm>
      </p:grpSpPr>
      <p:pic>
        <p:nvPicPr>
          <p:cNvPr id="3" name="Picture 2" descr="o-HAPPY-PEOPLE-facebook_1.png"/>
          <p:cNvPicPr>
            <a:picLocks noChangeAspect="1"/>
          </p:cNvPicPr>
          <p:nvPr userDrawn="1"/>
        </p:nvPicPr>
        <p:blipFill rotWithShape="1">
          <a:blip r:embed="rId2">
            <a:extLst>
              <a:ext uri="{28A0092B-C50C-407E-A947-70E740481C1C}">
                <a14:useLocalDpi xmlns:a14="http://schemas.microsoft.com/office/drawing/2010/main" val="0"/>
              </a:ext>
            </a:extLst>
          </a:blip>
          <a:srcRect l="31475" r="3569" b="2566"/>
          <a:stretch/>
        </p:blipFill>
        <p:spPr>
          <a:xfrm>
            <a:off x="0" y="0"/>
            <a:ext cx="9144000" cy="6858000"/>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8"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4023885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5">
    <p:spTree>
      <p:nvGrpSpPr>
        <p:cNvPr id="1" name=""/>
        <p:cNvGrpSpPr/>
        <p:nvPr/>
      </p:nvGrpSpPr>
      <p:grpSpPr>
        <a:xfrm>
          <a:off x="0" y="0"/>
          <a:ext cx="0" cy="0"/>
          <a:chOff x="0" y="0"/>
          <a:chExt cx="0" cy="0"/>
        </a:xfrm>
      </p:grpSpPr>
      <p:pic>
        <p:nvPicPr>
          <p:cNvPr id="7" name="Picture 6" descr="BGG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11"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15"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2504070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6">
    <p:spTree>
      <p:nvGrpSpPr>
        <p:cNvPr id="1" name=""/>
        <p:cNvGrpSpPr/>
        <p:nvPr/>
      </p:nvGrpSpPr>
      <p:grpSpPr>
        <a:xfrm>
          <a:off x="0" y="0"/>
          <a:ext cx="0" cy="0"/>
          <a:chOff x="0" y="0"/>
          <a:chExt cx="0" cy="0"/>
        </a:xfrm>
      </p:grpSpPr>
      <p:pic>
        <p:nvPicPr>
          <p:cNvPr id="6" name="Picture 5" descr="shutterstock_203443393.jpg"/>
          <p:cNvPicPr>
            <a:picLocks noChangeAspect="1"/>
          </p:cNvPicPr>
          <p:nvPr userDrawn="1"/>
        </p:nvPicPr>
        <p:blipFill rotWithShape="1">
          <a:blip r:embed="rId2">
            <a:extLst>
              <a:ext uri="{28A0092B-C50C-407E-A947-70E740481C1C}">
                <a14:useLocalDpi xmlns:a14="http://schemas.microsoft.com/office/drawing/2010/main" val="0"/>
              </a:ext>
            </a:extLst>
          </a:blip>
          <a:srcRect l="14953" t="9043" r="4196"/>
          <a:stretch/>
        </p:blipFill>
        <p:spPr>
          <a:xfrm>
            <a:off x="0" y="0"/>
            <a:ext cx="9144000" cy="6858000"/>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8"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36816899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7">
    <p:spTree>
      <p:nvGrpSpPr>
        <p:cNvPr id="1" name=""/>
        <p:cNvGrpSpPr/>
        <p:nvPr/>
      </p:nvGrpSpPr>
      <p:grpSpPr>
        <a:xfrm>
          <a:off x="0" y="0"/>
          <a:ext cx="0" cy="0"/>
          <a:chOff x="0" y="0"/>
          <a:chExt cx="0" cy="0"/>
        </a:xfrm>
      </p:grpSpPr>
      <p:pic>
        <p:nvPicPr>
          <p:cNvPr id="7" name="Picture 6" descr="shutterstock_194888822.jpg"/>
          <p:cNvPicPr>
            <a:picLocks noChangeAspect="1"/>
          </p:cNvPicPr>
          <p:nvPr userDrawn="1"/>
        </p:nvPicPr>
        <p:blipFill rotWithShape="1">
          <a:blip r:embed="rId2">
            <a:extLst>
              <a:ext uri="{28A0092B-C50C-407E-A947-70E740481C1C}">
                <a14:useLocalDpi xmlns:a14="http://schemas.microsoft.com/office/drawing/2010/main" val="0"/>
              </a:ext>
            </a:extLst>
          </a:blip>
          <a:srcRect l="6488" t="764" r="6488" b="1336"/>
          <a:stretch/>
        </p:blipFill>
        <p:spPr>
          <a:xfrm>
            <a:off x="0" y="0"/>
            <a:ext cx="9144000" cy="6858000"/>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8"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4286997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ast Slide">
    <p:spTree>
      <p:nvGrpSpPr>
        <p:cNvPr id="1" name=""/>
        <p:cNvGrpSpPr/>
        <p:nvPr/>
      </p:nvGrpSpPr>
      <p:grpSpPr>
        <a:xfrm>
          <a:off x="0" y="0"/>
          <a:ext cx="0" cy="0"/>
          <a:chOff x="0" y="0"/>
          <a:chExt cx="0" cy="0"/>
        </a:xfrm>
      </p:grpSpPr>
      <p:pic>
        <p:nvPicPr>
          <p:cNvPr id="8" name="Picture 7" descr="GridPic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 y="0"/>
            <a:ext cx="9144000" cy="6858000"/>
          </a:xfrm>
          <a:prstGeom prst="rect">
            <a:avLst/>
          </a:prstGeom>
        </p:spPr>
      </p:pic>
      <p:pic>
        <p:nvPicPr>
          <p:cNvPr id="9" name="Picture 8"/>
          <p:cNvPicPr>
            <a:picLocks noChangeAspect="1"/>
          </p:cNvPicPr>
          <p:nvPr/>
        </p:nvPicPr>
        <p:blipFill>
          <a:blip r:embed="rId3">
            <a:alphaModFix amt="88000"/>
          </a:blip>
          <a:stretch>
            <a:fillRect/>
          </a:stretch>
        </p:blipFill>
        <p:spPr>
          <a:xfrm>
            <a:off x="4263571" y="4635171"/>
            <a:ext cx="4880429" cy="1487716"/>
          </a:xfrm>
          <a:prstGeom prst="rect">
            <a:avLst/>
          </a:prstGeom>
        </p:spPr>
      </p:pic>
      <p:pic>
        <p:nvPicPr>
          <p:cNvPr id="10" name="Picture 9"/>
          <p:cNvPicPr>
            <a:picLocks noChangeAspect="1"/>
          </p:cNvPicPr>
          <p:nvPr/>
        </p:nvPicPr>
        <p:blipFill>
          <a:blip r:embed="rId4"/>
          <a:stretch>
            <a:fillRect/>
          </a:stretch>
        </p:blipFill>
        <p:spPr>
          <a:xfrm>
            <a:off x="4593842" y="5040788"/>
            <a:ext cx="1193800" cy="698500"/>
          </a:xfrm>
          <a:prstGeom prst="rect">
            <a:avLst/>
          </a:prstGeom>
        </p:spPr>
      </p:pic>
      <p:cxnSp>
        <p:nvCxnSpPr>
          <p:cNvPr id="13" name="Straight Connector 12"/>
          <p:cNvCxnSpPr/>
          <p:nvPr/>
        </p:nvCxnSpPr>
        <p:spPr>
          <a:xfrm>
            <a:off x="6101662" y="4910816"/>
            <a:ext cx="0" cy="9144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2"/>
          <p:cNvSpPr>
            <a:spLocks noGrp="1"/>
          </p:cNvSpPr>
          <p:nvPr>
            <p:ph type="body" sz="quarter" idx="10" hasCustomPrompt="1"/>
          </p:nvPr>
        </p:nvSpPr>
        <p:spPr>
          <a:xfrm>
            <a:off x="6329662" y="5414537"/>
            <a:ext cx="4888919" cy="342205"/>
          </a:xfrm>
          <a:prstGeom prst="rect">
            <a:avLst/>
          </a:prstGeom>
        </p:spPr>
        <p:txBody>
          <a:bodyPr vert="horz"/>
          <a:lstStyle>
            <a:lvl1pPr marL="0" indent="0">
              <a:buFontTx/>
              <a:buNone/>
              <a:defRPr sz="1400">
                <a:solidFill>
                  <a:srgbClr val="FFFFFF"/>
                </a:solidFill>
                <a:latin typeface="Helvetica"/>
                <a:cs typeface="Helvetica"/>
              </a:defRPr>
            </a:lvl1pPr>
          </a:lstStyle>
          <a:p>
            <a:pPr lvl="0"/>
            <a:r>
              <a:rPr lang="en-US" dirty="0" smtClean="0"/>
              <a:t>date</a:t>
            </a:r>
            <a:endParaRPr lang="en-US" dirty="0"/>
          </a:p>
        </p:txBody>
      </p:sp>
      <p:sp>
        <p:nvSpPr>
          <p:cNvPr id="15" name="Text Placeholder 4"/>
          <p:cNvSpPr>
            <a:spLocks noGrp="1"/>
          </p:cNvSpPr>
          <p:nvPr>
            <p:ph type="body" sz="quarter" idx="11" hasCustomPrompt="1"/>
          </p:nvPr>
        </p:nvSpPr>
        <p:spPr>
          <a:xfrm>
            <a:off x="6329664" y="4910816"/>
            <a:ext cx="4888918" cy="460355"/>
          </a:xfrm>
          <a:prstGeom prst="rect">
            <a:avLst/>
          </a:prstGeom>
        </p:spPr>
        <p:txBody>
          <a:bodyPr vert="horz"/>
          <a:lstStyle>
            <a:lvl1pPr marL="0" indent="0">
              <a:buFontTx/>
              <a:buNone/>
              <a:defRPr sz="2800" b="1">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THANK YOU</a:t>
            </a:r>
            <a:endParaRPr lang="en-US" dirty="0"/>
          </a:p>
        </p:txBody>
      </p:sp>
      <p:sp>
        <p:nvSpPr>
          <p:cNvPr id="18" name="Rectangle 17"/>
          <p:cNvSpPr/>
          <p:nvPr/>
        </p:nvSpPr>
        <p:spPr>
          <a:xfrm>
            <a:off x="7500852" y="6537750"/>
            <a:ext cx="1643148" cy="184666"/>
          </a:xfrm>
          <a:prstGeom prst="rect">
            <a:avLst/>
          </a:prstGeom>
        </p:spPr>
        <p:txBody>
          <a:bodyPr wrap="none">
            <a:spAutoFit/>
          </a:bodyPr>
          <a:lstStyle/>
          <a:p>
            <a:pPr lvl="0"/>
            <a:r>
              <a:rPr lang="en-US" sz="600" dirty="0" smtClean="0">
                <a:solidFill>
                  <a:srgbClr val="FFFFFF"/>
                </a:solidFill>
                <a:latin typeface="Helvetica"/>
                <a:cs typeface="Helvetica"/>
              </a:rPr>
              <a:t>TangoMe, Inc. Proprietary and Confidential</a:t>
            </a:r>
            <a:endParaRPr lang="en-US" sz="600" dirty="0">
              <a:solidFill>
                <a:srgbClr val="FFFFFF"/>
              </a:solidFill>
              <a:latin typeface="Helvetica"/>
              <a:cs typeface="Helvetica"/>
            </a:endParaRPr>
          </a:p>
        </p:txBody>
      </p:sp>
    </p:spTree>
    <p:extLst>
      <p:ext uri="{BB962C8B-B14F-4D97-AF65-F5344CB8AC3E}">
        <p14:creationId xmlns:p14="http://schemas.microsoft.com/office/powerpoint/2010/main" val="3278804196"/>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Points on White 1">
    <p:spTree>
      <p:nvGrpSpPr>
        <p:cNvPr id="1" name=""/>
        <p:cNvGrpSpPr/>
        <p:nvPr/>
      </p:nvGrpSpPr>
      <p:grpSpPr>
        <a:xfrm>
          <a:off x="0" y="0"/>
          <a:ext cx="0" cy="0"/>
          <a:chOff x="0" y="0"/>
          <a:chExt cx="0" cy="0"/>
        </a:xfrm>
      </p:grpSpPr>
      <p:sp>
        <p:nvSpPr>
          <p:cNvPr id="28" name="Text Placeholder 27"/>
          <p:cNvSpPr>
            <a:spLocks noGrp="1"/>
          </p:cNvSpPr>
          <p:nvPr>
            <p:ph type="body" sz="quarter" idx="11"/>
          </p:nvPr>
        </p:nvSpPr>
        <p:spPr>
          <a:xfrm>
            <a:off x="801688" y="1225550"/>
            <a:ext cx="7576366" cy="3876675"/>
          </a:xfrm>
          <a:prstGeom prst="rect">
            <a:avLst/>
          </a:prstGeom>
        </p:spPr>
        <p:txBody>
          <a:bodyPr vert="horz" wrap="square" lIns="0" tIns="0" rIns="0" bIns="0" numCol="1" spcCol="0" anchor="t" anchorCtr="0">
            <a:noAutofit/>
          </a:bodyPr>
          <a:lstStyle>
            <a:lvl1pPr marL="0" indent="182880">
              <a:lnSpc>
                <a:spcPct val="100000"/>
              </a:lnSpc>
              <a:spcBef>
                <a:spcPts val="600"/>
              </a:spcBef>
              <a:spcAft>
                <a:spcPts val="0"/>
              </a:spcAft>
              <a:buClr>
                <a:schemeClr val="tx2"/>
              </a:buClr>
              <a:buSzPct val="90000"/>
              <a:buFont typeface="Wingdings" charset="2"/>
              <a:buChar char="§"/>
              <a:defRPr sz="3200">
                <a:solidFill>
                  <a:schemeClr val="bg1">
                    <a:lumMod val="65000"/>
                  </a:schemeClr>
                </a:solidFill>
                <a:latin typeface="Helvetica"/>
                <a:cs typeface="Helvetica"/>
              </a:defRPr>
            </a:lvl1pPr>
            <a:lvl2pPr marL="0" indent="182880">
              <a:lnSpc>
                <a:spcPct val="100000"/>
              </a:lnSpc>
              <a:spcBef>
                <a:spcPts val="600"/>
              </a:spcBef>
              <a:spcAft>
                <a:spcPts val="0"/>
              </a:spcAft>
              <a:buClr>
                <a:schemeClr val="tx2"/>
              </a:buClr>
              <a:buSzPct val="90000"/>
              <a:buFont typeface="Wingdings" charset="2"/>
              <a:buChar char="§"/>
              <a:defRPr sz="2800" b="1">
                <a:solidFill>
                  <a:schemeClr val="bg1">
                    <a:lumMod val="65000"/>
                  </a:schemeClr>
                </a:solidFill>
                <a:latin typeface="Helvetica"/>
                <a:cs typeface="Helvetica"/>
              </a:defRPr>
            </a:lvl2pPr>
            <a:lvl3pPr marL="0" indent="182880">
              <a:lnSpc>
                <a:spcPct val="100000"/>
              </a:lnSpc>
              <a:spcBef>
                <a:spcPts val="600"/>
              </a:spcBef>
              <a:spcAft>
                <a:spcPts val="0"/>
              </a:spcAft>
              <a:buClr>
                <a:schemeClr val="tx2"/>
              </a:buClr>
              <a:buSzPct val="90000"/>
              <a:buFont typeface="Wingdings" charset="2"/>
              <a:buChar char="§"/>
              <a:defRPr sz="1800" b="1">
                <a:solidFill>
                  <a:schemeClr val="bg1">
                    <a:lumMod val="65000"/>
                  </a:schemeClr>
                </a:solidFill>
                <a:latin typeface="Helvetica"/>
                <a:cs typeface="Helvetica"/>
              </a:defRPr>
            </a:lvl3pPr>
            <a:lvl4pPr marL="0" indent="182880">
              <a:lnSpc>
                <a:spcPct val="100000"/>
              </a:lnSpc>
              <a:spcBef>
                <a:spcPts val="600"/>
              </a:spcBef>
              <a:spcAft>
                <a:spcPts val="0"/>
              </a:spcAft>
              <a:buClr>
                <a:schemeClr val="tx2"/>
              </a:buClr>
              <a:buSzPct val="90000"/>
              <a:buFont typeface="Wingdings" charset="2"/>
              <a:buChar char="§"/>
              <a:defRPr sz="1400" b="0">
                <a:solidFill>
                  <a:schemeClr val="bg1">
                    <a:lumMod val="65000"/>
                  </a:schemeClr>
                </a:solidFill>
                <a:latin typeface="Helvetica"/>
                <a:cs typeface="Helvetica"/>
              </a:defRPr>
            </a:lvl4pPr>
            <a:lvl5pPr marL="0" indent="182880">
              <a:lnSpc>
                <a:spcPct val="100000"/>
              </a:lnSpc>
              <a:spcBef>
                <a:spcPts val="600"/>
              </a:spcBef>
              <a:spcAft>
                <a:spcPts val="0"/>
              </a:spcAft>
              <a:buClr>
                <a:schemeClr val="tx2"/>
              </a:buClr>
              <a:buSzPct val="90000"/>
              <a:buFont typeface="Wingdings" charset="2"/>
              <a:buChar char="§"/>
              <a:defRPr sz="1200" b="0">
                <a:solidFill>
                  <a:schemeClr val="bg1">
                    <a:lumMod val="65000"/>
                  </a:schemeClr>
                </a:solidFill>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 name="Title 28"/>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32539486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Points on White 2">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US" dirty="0" smtClean="0"/>
              <a:t>TITLE</a:t>
            </a:r>
            <a:endParaRPr lang="en-US" dirty="0"/>
          </a:p>
        </p:txBody>
      </p:sp>
      <p:sp>
        <p:nvSpPr>
          <p:cNvPr id="15"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7580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on White">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136143"/>
            <a:ext cx="8229600" cy="4856336"/>
          </a:xfrm>
          <a:prstGeom prst="rect">
            <a:avLst/>
          </a:prstGeom>
        </p:spPr>
        <p:txBody>
          <a:bodyPr lIns="0" tIns="0" rIns="0" bIns="0"/>
          <a:lstStyle>
            <a:lvl1pPr>
              <a:buClr>
                <a:schemeClr val="tx2"/>
              </a:buClr>
              <a:defRPr>
                <a:solidFill>
                  <a:schemeClr val="bg1">
                    <a:lumMod val="65000"/>
                  </a:schemeClr>
                </a:solidFill>
              </a:defRPr>
            </a:lvl1pPr>
            <a:lvl2pPr>
              <a:buClr>
                <a:schemeClr val="tx2"/>
              </a:buClr>
              <a:defRPr>
                <a:solidFill>
                  <a:schemeClr val="bg1">
                    <a:lumMod val="65000"/>
                  </a:schemeClr>
                </a:solidFill>
              </a:defRPr>
            </a:lvl2pPr>
            <a:lvl3pPr>
              <a:buClr>
                <a:schemeClr val="tx2"/>
              </a:buClr>
              <a:defRPr>
                <a:solidFill>
                  <a:schemeClr val="bg1">
                    <a:lumMod val="65000"/>
                  </a:schemeClr>
                </a:solidFill>
              </a:defRPr>
            </a:lvl3pPr>
            <a:lvl4pPr>
              <a:buClr>
                <a:srgbClr val="F16446"/>
              </a:buClr>
              <a:defRPr>
                <a:solidFill>
                  <a:srgbClr val="BFBFBF"/>
                </a:solidFill>
              </a:defRPr>
            </a:lvl4pPr>
            <a:lvl5pPr>
              <a:buClr>
                <a:srgbClr val="F16446"/>
              </a:buClr>
              <a:defRPr>
                <a:solidFill>
                  <a:srgbClr val="BFBFB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840548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hart Placeholder 2"/>
          <p:cNvSpPr>
            <a:spLocks noGrp="1"/>
          </p:cNvSpPr>
          <p:nvPr>
            <p:ph type="chart" sz="quarter" idx="14"/>
          </p:nvPr>
        </p:nvSpPr>
        <p:spPr>
          <a:xfrm>
            <a:off x="543302" y="1126609"/>
            <a:ext cx="8229600" cy="4876800"/>
          </a:xfrm>
          <a:prstGeom prst="rect">
            <a:avLst/>
          </a:prstGeom>
        </p:spPr>
        <p:txBody>
          <a:bodyPr/>
          <a:lstStyle/>
          <a:p>
            <a:r>
              <a:rPr lang="en-US" dirty="0" smtClean="0"/>
              <a:t>Click icon to add chart</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500508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martArt Graphic">
    <p:spTree>
      <p:nvGrpSpPr>
        <p:cNvPr id="1" name=""/>
        <p:cNvGrpSpPr/>
        <p:nvPr/>
      </p:nvGrpSpPr>
      <p:grpSpPr>
        <a:xfrm>
          <a:off x="0" y="0"/>
          <a:ext cx="0" cy="0"/>
          <a:chOff x="0" y="0"/>
          <a:chExt cx="0" cy="0"/>
        </a:xfrm>
      </p:grpSpPr>
      <p:sp>
        <p:nvSpPr>
          <p:cNvPr id="7" name="SmartArt Placeholder 6"/>
          <p:cNvSpPr>
            <a:spLocks noGrp="1"/>
          </p:cNvSpPr>
          <p:nvPr>
            <p:ph type="dgm" sz="quarter" idx="13"/>
          </p:nvPr>
        </p:nvSpPr>
        <p:spPr>
          <a:xfrm>
            <a:off x="457200" y="1193800"/>
            <a:ext cx="8229600" cy="4876800"/>
          </a:xfrm>
        </p:spPr>
        <p:txBody>
          <a:bodyPr/>
          <a:lstStyle/>
          <a:p>
            <a:r>
              <a:rPr lang="en-US" dirty="0" smtClean="0"/>
              <a:t>Click icon to add SmartArt graphic</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225193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5089"/>
            <a:ext cx="4038600" cy="4525963"/>
          </a:xfrm>
        </p:spPr>
        <p:txBody>
          <a:bodyPr/>
          <a:lstStyle>
            <a:lvl1pPr>
              <a:defRPr sz="18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5089"/>
            <a:ext cx="4038600" cy="4525963"/>
          </a:xfrm>
        </p:spPr>
        <p:txBody>
          <a:bodyPr/>
          <a:lstStyle>
            <a:lvl1pPr>
              <a:defRPr sz="18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2173698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Objects">
    <p:spTree>
      <p:nvGrpSpPr>
        <p:cNvPr id="1" name=""/>
        <p:cNvGrpSpPr/>
        <p:nvPr/>
      </p:nvGrpSpPr>
      <p:grpSpPr>
        <a:xfrm>
          <a:off x="0" y="0"/>
          <a:ext cx="0" cy="0"/>
          <a:chOff x="0" y="0"/>
          <a:chExt cx="0" cy="0"/>
        </a:xfrm>
      </p:grpSpPr>
      <p:sp>
        <p:nvSpPr>
          <p:cNvPr id="18" name="Content Placeholder 2"/>
          <p:cNvSpPr>
            <a:spLocks noGrp="1"/>
          </p:cNvSpPr>
          <p:nvPr>
            <p:ph sz="half" idx="17"/>
          </p:nvPr>
        </p:nvSpPr>
        <p:spPr>
          <a:xfrm>
            <a:off x="502920" y="1143000"/>
            <a:ext cx="4022519"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19" name="Content Placeholder 3"/>
          <p:cNvSpPr>
            <a:spLocks noGrp="1"/>
          </p:cNvSpPr>
          <p:nvPr>
            <p:ph sz="half" idx="18"/>
          </p:nvPr>
        </p:nvSpPr>
        <p:spPr>
          <a:xfrm>
            <a:off x="502920" y="3703002"/>
            <a:ext cx="4022519"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0" name="Content Placeholder 4"/>
          <p:cNvSpPr>
            <a:spLocks noGrp="1"/>
          </p:cNvSpPr>
          <p:nvPr>
            <p:ph sz="half" idx="1"/>
          </p:nvPr>
        </p:nvSpPr>
        <p:spPr>
          <a:xfrm>
            <a:off x="4689474" y="1143000"/>
            <a:ext cx="4022725"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1" name="Content Placeholder 5"/>
          <p:cNvSpPr>
            <a:spLocks noGrp="1"/>
          </p:cNvSpPr>
          <p:nvPr>
            <p:ph sz="half" idx="16"/>
          </p:nvPr>
        </p:nvSpPr>
        <p:spPr>
          <a:xfrm>
            <a:off x="4689474" y="3707701"/>
            <a:ext cx="4022725"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8814005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phone screeens">
    <p:spTree>
      <p:nvGrpSpPr>
        <p:cNvPr id="1" name=""/>
        <p:cNvGrpSpPr/>
        <p:nvPr/>
      </p:nvGrpSpPr>
      <p:grpSpPr>
        <a:xfrm>
          <a:off x="0" y="0"/>
          <a:ext cx="0" cy="0"/>
          <a:chOff x="0" y="0"/>
          <a:chExt cx="0" cy="0"/>
        </a:xfrm>
      </p:grpSpPr>
      <p:sp>
        <p:nvSpPr>
          <p:cNvPr id="11" name="Picture Placeholder 12"/>
          <p:cNvSpPr>
            <a:spLocks noGrp="1"/>
          </p:cNvSpPr>
          <p:nvPr>
            <p:ph type="pic" sz="quarter" idx="13"/>
          </p:nvPr>
        </p:nvSpPr>
        <p:spPr>
          <a:xfrm>
            <a:off x="0" y="2101785"/>
            <a:ext cx="2174878" cy="3693585"/>
          </a:xfrm>
          <a:prstGeom prst="rect">
            <a:avLst/>
          </a:prstGeom>
        </p:spPr>
        <p:txBody>
          <a:bodyPr/>
          <a:lstStyle/>
          <a:p>
            <a:r>
              <a:rPr lang="en-US" dirty="0" smtClean="0"/>
              <a:t>Drag picture to placeholder or click icon to add</a:t>
            </a:r>
            <a:endParaRPr lang="en-US" dirty="0"/>
          </a:p>
        </p:txBody>
      </p:sp>
      <p:sp>
        <p:nvSpPr>
          <p:cNvPr id="14" name="Picture Placeholder 12"/>
          <p:cNvSpPr>
            <a:spLocks noGrp="1"/>
          </p:cNvSpPr>
          <p:nvPr>
            <p:ph type="pic" sz="quarter" idx="14"/>
          </p:nvPr>
        </p:nvSpPr>
        <p:spPr>
          <a:xfrm>
            <a:off x="2320395" y="2101785"/>
            <a:ext cx="2174878" cy="3693585"/>
          </a:xfrm>
          <a:prstGeom prst="rect">
            <a:avLst/>
          </a:prstGeom>
        </p:spPr>
        <p:txBody>
          <a:bodyPr/>
          <a:lstStyle/>
          <a:p>
            <a:r>
              <a:rPr lang="en-US" dirty="0" smtClean="0"/>
              <a:t>Drag picture to placeholder or click icon to add</a:t>
            </a:r>
            <a:endParaRPr lang="en-US" dirty="0"/>
          </a:p>
        </p:txBody>
      </p:sp>
      <p:sp>
        <p:nvSpPr>
          <p:cNvPr id="15" name="Picture Placeholder 12"/>
          <p:cNvSpPr>
            <a:spLocks noGrp="1"/>
          </p:cNvSpPr>
          <p:nvPr>
            <p:ph type="pic" sz="quarter" idx="15"/>
          </p:nvPr>
        </p:nvSpPr>
        <p:spPr>
          <a:xfrm>
            <a:off x="4640790" y="2101785"/>
            <a:ext cx="2174878" cy="3693585"/>
          </a:xfrm>
          <a:prstGeom prst="rect">
            <a:avLst/>
          </a:prstGeom>
        </p:spPr>
        <p:txBody>
          <a:bodyPr/>
          <a:lstStyle/>
          <a:p>
            <a:r>
              <a:rPr lang="en-US" dirty="0" smtClean="0"/>
              <a:t>Drag picture to placeholder or click icon to add</a:t>
            </a:r>
            <a:endParaRPr lang="en-US" dirty="0"/>
          </a:p>
        </p:txBody>
      </p:sp>
      <p:sp>
        <p:nvSpPr>
          <p:cNvPr id="8" name="Picture Placeholder 12"/>
          <p:cNvSpPr>
            <a:spLocks noGrp="1"/>
          </p:cNvSpPr>
          <p:nvPr>
            <p:ph type="pic" sz="quarter" idx="16"/>
          </p:nvPr>
        </p:nvSpPr>
        <p:spPr>
          <a:xfrm>
            <a:off x="6961184" y="2101785"/>
            <a:ext cx="2174878" cy="3693585"/>
          </a:xfrm>
          <a:prstGeom prst="rect">
            <a:avLst/>
          </a:prstGeom>
        </p:spPr>
        <p:txBody>
          <a:bodyPr/>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7479796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phone screens">
    <p:spTree>
      <p:nvGrpSpPr>
        <p:cNvPr id="1" name=""/>
        <p:cNvGrpSpPr/>
        <p:nvPr/>
      </p:nvGrpSpPr>
      <p:grpSpPr>
        <a:xfrm>
          <a:off x="0" y="0"/>
          <a:ext cx="0" cy="0"/>
          <a:chOff x="0" y="0"/>
          <a:chExt cx="0" cy="0"/>
        </a:xfrm>
      </p:grpSpPr>
      <p:sp>
        <p:nvSpPr>
          <p:cNvPr id="16" name="Picture Placeholder 12"/>
          <p:cNvSpPr>
            <a:spLocks noGrp="1"/>
          </p:cNvSpPr>
          <p:nvPr>
            <p:ph type="pic" sz="quarter" idx="13"/>
          </p:nvPr>
        </p:nvSpPr>
        <p:spPr>
          <a:xfrm>
            <a:off x="330200" y="1173163"/>
            <a:ext cx="2794000" cy="4745037"/>
          </a:xfrm>
        </p:spPr>
        <p:txBody>
          <a:bodyPr/>
          <a:lstStyle/>
          <a:p>
            <a:r>
              <a:rPr lang="en-US" dirty="0" smtClean="0"/>
              <a:t>Drag picture to placeholder or click icon to add</a:t>
            </a:r>
            <a:endParaRPr lang="en-US" dirty="0"/>
          </a:p>
        </p:txBody>
      </p:sp>
      <p:sp>
        <p:nvSpPr>
          <p:cNvPr id="17" name="Picture Placeholder 12"/>
          <p:cNvSpPr>
            <a:spLocks noGrp="1"/>
          </p:cNvSpPr>
          <p:nvPr>
            <p:ph type="pic" sz="quarter" idx="14"/>
          </p:nvPr>
        </p:nvSpPr>
        <p:spPr>
          <a:xfrm>
            <a:off x="3254631" y="1172520"/>
            <a:ext cx="2794000" cy="4745037"/>
          </a:xfrm>
        </p:spPr>
        <p:txBody>
          <a:bodyPr/>
          <a:lstStyle/>
          <a:p>
            <a:r>
              <a:rPr lang="en-US" dirty="0" smtClean="0"/>
              <a:t>Drag picture to placeholder or click icon to add</a:t>
            </a:r>
            <a:endParaRPr lang="en-US" dirty="0"/>
          </a:p>
        </p:txBody>
      </p:sp>
      <p:sp>
        <p:nvSpPr>
          <p:cNvPr id="18" name="Picture Placeholder 12"/>
          <p:cNvSpPr>
            <a:spLocks noGrp="1"/>
          </p:cNvSpPr>
          <p:nvPr>
            <p:ph type="pic" sz="quarter" idx="15"/>
          </p:nvPr>
        </p:nvSpPr>
        <p:spPr>
          <a:xfrm>
            <a:off x="6167943" y="1173163"/>
            <a:ext cx="2794000" cy="4745037"/>
          </a:xfrm>
        </p:spPr>
        <p:txBody>
          <a:bodyPr/>
          <a:lstStyle/>
          <a:p>
            <a:r>
              <a:rPr lang="en-US" dirty="0" smtClean="0"/>
              <a:t>Drag picture to placeholder or click icon to add</a:t>
            </a:r>
            <a:endParaRPr lang="en-US" dirty="0"/>
          </a:p>
        </p:txBody>
      </p:sp>
      <p:sp>
        <p:nvSpPr>
          <p:cNvPr id="3" name="Title 2"/>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38248947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on Orange">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136143"/>
            <a:ext cx="8229600" cy="4856336"/>
          </a:xfrm>
          <a:prstGeom prst="rect">
            <a:avLst/>
          </a:prstGeom>
        </p:spPr>
        <p:txBody>
          <a:bodyPr lIns="0" tIns="0" rIns="0" bIns="0"/>
          <a:lstStyle>
            <a:lvl1pPr>
              <a:buClr>
                <a:schemeClr val="tx2"/>
              </a:buClr>
              <a:defRPr>
                <a:solidFill>
                  <a:srgbClr val="FFFFFF"/>
                </a:solidFill>
              </a:defRPr>
            </a:lvl1pPr>
            <a:lvl2pPr>
              <a:buClr>
                <a:schemeClr val="tx2"/>
              </a:buClr>
              <a:defRPr>
                <a:solidFill>
                  <a:srgbClr val="FFFFFF"/>
                </a:solidFill>
              </a:defRPr>
            </a:lvl2pPr>
            <a:lvl3pPr>
              <a:buClr>
                <a:schemeClr val="tx2"/>
              </a:buClr>
              <a:defRPr>
                <a:solidFill>
                  <a:srgbClr val="FFFFFF"/>
                </a:solidFill>
              </a:defRPr>
            </a:lvl3pPr>
            <a:lvl4pPr>
              <a:buClr>
                <a:srgbClr val="F16446"/>
              </a:buClr>
              <a:defRPr>
                <a:solidFill>
                  <a:srgbClr val="BFBFBF"/>
                </a:solidFill>
              </a:defRPr>
            </a:lvl4pPr>
            <a:lvl5pPr>
              <a:buClr>
                <a:srgbClr val="F16446"/>
              </a:buClr>
              <a:defRPr>
                <a:solidFill>
                  <a:srgbClr val="BFBFBF"/>
                </a:solidFill>
              </a:defRPr>
            </a:lvl5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2698958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52400"/>
            <a:ext cx="8153400" cy="990600"/>
          </a:xfrm>
          <a:prstGeom prst="rect">
            <a:avLst/>
          </a:prstGeom>
          <a:noFill/>
          <a:ln w="9525">
            <a:noFill/>
            <a:miter lim="800000"/>
            <a:headEnd/>
            <a:tailEnd/>
          </a:ln>
        </p:spPr>
        <p:txBody>
          <a:bodyPr/>
          <a:lstStyle>
            <a:lvl1pPr>
              <a:defRPr lang="en-US" sz="4400" b="1" kern="1200" baseline="0" dirty="0">
                <a:solidFill>
                  <a:schemeClr val="tx1">
                    <a:lumMod val="75000"/>
                    <a:lumOff val="25000"/>
                  </a:schemeClr>
                </a:solidFill>
                <a:latin typeface="Calibri" pitchFamily="34" charset="0"/>
                <a:ea typeface="+mj-ea"/>
                <a:cs typeface="+mj-cs"/>
              </a:defRPr>
            </a:lvl1pPr>
          </a:lstStyle>
          <a:p>
            <a:pPr lvl="0"/>
            <a:r>
              <a:rPr lang="en-US" dirty="0" smtClean="0"/>
              <a:t>Click to edit Master title style</a:t>
            </a:r>
            <a:endParaRPr lang="en-US" dirty="0"/>
          </a:p>
        </p:txBody>
      </p:sp>
      <p:sp>
        <p:nvSpPr>
          <p:cNvPr id="8" name="Content Placeholder 7"/>
          <p:cNvSpPr>
            <a:spLocks noGrp="1"/>
          </p:cNvSpPr>
          <p:nvPr>
            <p:ph sz="quarter" idx="1"/>
          </p:nvPr>
        </p:nvSpPr>
        <p:spPr>
          <a:xfrm>
            <a:off x="612648" y="1600200"/>
            <a:ext cx="8153400" cy="4495800"/>
          </a:xfrm>
          <a:prstGeom prst="rect">
            <a:avLst/>
          </a:prstGeom>
          <a:noFill/>
          <a:ln w="9525">
            <a:noFill/>
            <a:miter lim="800000"/>
            <a:headEnd/>
            <a:tailEnd/>
          </a:ln>
        </p:spPr>
        <p:txBody>
          <a:bodyPr/>
          <a:lstStyle>
            <a:lvl1pPr algn="l" rtl="0" eaLnBrk="0" fontAlgn="base" hangingPunct="0">
              <a:spcAft>
                <a:spcPct val="0"/>
              </a:spcAft>
              <a:buClr>
                <a:schemeClr val="accent2"/>
              </a:buClr>
              <a:buSzPct val="100000"/>
              <a:buFont typeface="Wingdings" pitchFamily="2" charset="2"/>
              <a:buChar char="§"/>
              <a:defRPr lang="en-US" sz="2900" kern="1200" dirty="0" smtClean="0">
                <a:solidFill>
                  <a:schemeClr val="tx1"/>
                </a:solidFill>
                <a:latin typeface="Calibri" pitchFamily="34" charset="0"/>
                <a:ea typeface="+mn-ea"/>
                <a:cs typeface="+mn-cs"/>
              </a:defRPr>
            </a:lvl1pPr>
            <a:lvl2pPr algn="l" rtl="0" eaLnBrk="0" fontAlgn="base" hangingPunct="0">
              <a:spcAft>
                <a:spcPct val="0"/>
              </a:spcAft>
              <a:buClr>
                <a:schemeClr val="accent1"/>
              </a:buClr>
              <a:buSzPct val="80000"/>
              <a:buFont typeface="Wingdings" pitchFamily="2" charset="2"/>
              <a:buChar char="§"/>
              <a:defRPr lang="en-US" sz="2600" kern="1200" dirty="0" smtClean="0">
                <a:solidFill>
                  <a:schemeClr val="tx1"/>
                </a:solidFill>
                <a:latin typeface="Calibri" pitchFamily="34" charset="0"/>
                <a:ea typeface="+mn-ea"/>
                <a:cs typeface="+mn-cs"/>
              </a:defRPr>
            </a:lvl2pPr>
            <a:lvl3pPr algn="l" rtl="0" eaLnBrk="0" fontAlgn="base" hangingPunct="0">
              <a:spcAft>
                <a:spcPct val="0"/>
              </a:spcAft>
              <a:buClr>
                <a:schemeClr val="accent2"/>
              </a:buClr>
              <a:buFont typeface="Wingdings" pitchFamily="2" charset="2"/>
              <a:buChar char="§"/>
              <a:defRPr lang="en-US" sz="2300" kern="1200" dirty="0" smtClean="0">
                <a:solidFill>
                  <a:schemeClr val="tx1"/>
                </a:solidFill>
                <a:latin typeface="Calibri" pitchFamily="34" charset="0"/>
                <a:ea typeface="+mn-ea"/>
                <a:cs typeface="+mn-cs"/>
              </a:defRPr>
            </a:lvl3pPr>
            <a:lvl4pPr algn="l" rtl="0" eaLnBrk="0" fontAlgn="base" hangingPunct="0">
              <a:spcAft>
                <a:spcPct val="0"/>
              </a:spcAft>
              <a:buClr>
                <a:schemeClr val="accent1"/>
              </a:buClr>
              <a:buFont typeface="Wingdings" pitchFamily="2" charset="2"/>
              <a:buChar char="§"/>
              <a:defRPr lang="en-US" sz="2000" kern="1200" dirty="0" smtClean="0">
                <a:solidFill>
                  <a:schemeClr val="tx1"/>
                </a:solidFill>
                <a:latin typeface="Calibri" pitchFamily="34" charset="0"/>
                <a:ea typeface="+mn-ea"/>
                <a:cs typeface="+mn-cs"/>
              </a:defRPr>
            </a:lvl4pPr>
            <a:lvl5pPr algn="l" rtl="0" eaLnBrk="0" fontAlgn="base" hangingPunct="0">
              <a:spcAft>
                <a:spcPct val="0"/>
              </a:spcAft>
              <a:buClr>
                <a:schemeClr val="accent1">
                  <a:lumMod val="75000"/>
                </a:schemeClr>
              </a:buClr>
              <a:buSzPct val="75000"/>
              <a:buFont typeface="Wingdings" pitchFamily="2" charset="2"/>
              <a:buChar char="§"/>
              <a:defRPr lang="en-US" sz="2900" kern="1200" dirty="0">
                <a:solidFill>
                  <a:schemeClr val="tx1"/>
                </a:solidFill>
                <a:latin typeface="Calibri" pitchFamily="34" charset="0"/>
                <a:ea typeface="+mn-ea"/>
                <a:cs typeface="+mn-c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a:xfrm>
            <a:off x="6096000" y="6248400"/>
            <a:ext cx="2667000" cy="365125"/>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609600" y="6248400"/>
            <a:ext cx="5421313" cy="365125"/>
          </a:xfrm>
          <a:prstGeom prst="rect">
            <a:avLst/>
          </a:prstGeom>
        </p:spPr>
        <p:txBody>
          <a:bodyPr/>
          <a:lstStyle>
            <a:lvl1pPr>
              <a:defRPr/>
            </a:lvl1pPr>
          </a:lstStyle>
          <a:p>
            <a:pPr>
              <a:defRPr/>
            </a:pPr>
            <a:r>
              <a:rPr lang="en-US" dirty="0"/>
              <a:t>Confidential</a:t>
            </a:r>
          </a:p>
        </p:txBody>
      </p:sp>
      <p:sp>
        <p:nvSpPr>
          <p:cNvPr id="6" name="Slide Number Placeholder 5"/>
          <p:cNvSpPr>
            <a:spLocks noGrp="1"/>
          </p:cNvSpPr>
          <p:nvPr>
            <p:ph type="sldNum" sz="quarter" idx="12"/>
          </p:nvPr>
        </p:nvSpPr>
        <p:spPr>
          <a:xfrm>
            <a:off x="0" y="1287463"/>
            <a:ext cx="533400" cy="244475"/>
          </a:xfrm>
          <a:prstGeom prst="rect">
            <a:avLst/>
          </a:prstGeom>
        </p:spPr>
        <p:txBody>
          <a:bodyPr/>
          <a:lstStyle>
            <a:lvl1pPr>
              <a:defRPr/>
            </a:lvl1pPr>
          </a:lstStyle>
          <a:p>
            <a:fld id="{6F27E455-49B1-4F43-B4E3-C5334983C514}" type="slidenum">
              <a:rPr lang="en-US"/>
              <a:pPr/>
              <a:t>‹#›</a:t>
            </a:fld>
            <a:endParaRPr lang="en-US" dirty="0"/>
          </a:p>
        </p:txBody>
      </p:sp>
    </p:spTree>
    <p:extLst>
      <p:ext uri="{BB962C8B-B14F-4D97-AF65-F5344CB8AC3E}">
        <p14:creationId xmlns:p14="http://schemas.microsoft.com/office/powerpoint/2010/main" val="2010985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Points on Orange">
    <p:spTree>
      <p:nvGrpSpPr>
        <p:cNvPr id="1" name=""/>
        <p:cNvGrpSpPr/>
        <p:nvPr/>
      </p:nvGrpSpPr>
      <p:grpSpPr>
        <a:xfrm>
          <a:off x="0" y="0"/>
          <a:ext cx="0" cy="0"/>
          <a:chOff x="0" y="0"/>
          <a:chExt cx="0" cy="0"/>
        </a:xfrm>
      </p:grpSpPr>
      <p:sp>
        <p:nvSpPr>
          <p:cNvPr id="28" name="Text Placeholder 27"/>
          <p:cNvSpPr>
            <a:spLocks noGrp="1"/>
          </p:cNvSpPr>
          <p:nvPr>
            <p:ph type="body" sz="quarter" idx="11"/>
          </p:nvPr>
        </p:nvSpPr>
        <p:spPr>
          <a:xfrm>
            <a:off x="801688" y="1225550"/>
            <a:ext cx="7576366" cy="3876675"/>
          </a:xfrm>
          <a:prstGeom prst="rect">
            <a:avLst/>
          </a:prstGeom>
        </p:spPr>
        <p:txBody>
          <a:bodyPr vert="horz" wrap="square" lIns="0" tIns="0" rIns="0" bIns="0" numCol="1" spcCol="0" anchor="t" anchorCtr="0">
            <a:noAutofit/>
          </a:bodyPr>
          <a:lstStyle>
            <a:lvl1pPr marL="0" indent="182880">
              <a:lnSpc>
                <a:spcPct val="100000"/>
              </a:lnSpc>
              <a:spcBef>
                <a:spcPts val="600"/>
              </a:spcBef>
              <a:spcAft>
                <a:spcPts val="0"/>
              </a:spcAft>
              <a:buClr>
                <a:schemeClr val="tx2"/>
              </a:buClr>
              <a:buSzPct val="90000"/>
              <a:buFont typeface="Wingdings" charset="2"/>
              <a:buChar char="§"/>
              <a:defRPr sz="3200">
                <a:solidFill>
                  <a:srgbClr val="FFFFFF"/>
                </a:solidFill>
                <a:latin typeface="Helvetica"/>
                <a:cs typeface="Helvetica"/>
              </a:defRPr>
            </a:lvl1pPr>
            <a:lvl2pPr marL="0" indent="182880">
              <a:lnSpc>
                <a:spcPct val="100000"/>
              </a:lnSpc>
              <a:spcBef>
                <a:spcPts val="600"/>
              </a:spcBef>
              <a:spcAft>
                <a:spcPts val="0"/>
              </a:spcAft>
              <a:buClr>
                <a:schemeClr val="tx2"/>
              </a:buClr>
              <a:buSzPct val="90000"/>
              <a:buFont typeface="Wingdings" charset="2"/>
              <a:buChar char="§"/>
              <a:defRPr sz="2800" b="1">
                <a:solidFill>
                  <a:srgbClr val="FFFFFF"/>
                </a:solidFill>
                <a:latin typeface="Helvetica"/>
                <a:cs typeface="Helvetica"/>
              </a:defRPr>
            </a:lvl2pPr>
            <a:lvl3pPr marL="0" indent="182880">
              <a:lnSpc>
                <a:spcPct val="100000"/>
              </a:lnSpc>
              <a:spcBef>
                <a:spcPts val="600"/>
              </a:spcBef>
              <a:spcAft>
                <a:spcPts val="0"/>
              </a:spcAft>
              <a:buClr>
                <a:schemeClr val="tx2"/>
              </a:buClr>
              <a:buSzPct val="90000"/>
              <a:buFont typeface="Wingdings" charset="2"/>
              <a:buChar char="§"/>
              <a:defRPr sz="1800" b="1">
                <a:solidFill>
                  <a:srgbClr val="FFFFFF"/>
                </a:solidFill>
                <a:latin typeface="Helvetica"/>
                <a:cs typeface="Helvetica"/>
              </a:defRPr>
            </a:lvl3pPr>
            <a:lvl4pPr marL="0" indent="182880">
              <a:lnSpc>
                <a:spcPct val="100000"/>
              </a:lnSpc>
              <a:spcBef>
                <a:spcPts val="600"/>
              </a:spcBef>
              <a:spcAft>
                <a:spcPts val="0"/>
              </a:spcAft>
              <a:buClr>
                <a:schemeClr val="tx2"/>
              </a:buClr>
              <a:buSzPct val="90000"/>
              <a:buFont typeface="Wingdings" charset="2"/>
              <a:buChar char="§"/>
              <a:defRPr sz="1400" b="0">
                <a:solidFill>
                  <a:srgbClr val="FFFFFF"/>
                </a:solidFill>
                <a:latin typeface="Helvetica"/>
                <a:cs typeface="Helvetica"/>
              </a:defRPr>
            </a:lvl4pPr>
            <a:lvl5pPr marL="0" indent="182880">
              <a:lnSpc>
                <a:spcPct val="100000"/>
              </a:lnSpc>
              <a:spcBef>
                <a:spcPts val="600"/>
              </a:spcBef>
              <a:spcAft>
                <a:spcPts val="0"/>
              </a:spcAft>
              <a:buClr>
                <a:schemeClr val="tx2"/>
              </a:buClr>
              <a:buSzPct val="90000"/>
              <a:buFont typeface="Wingdings" charset="2"/>
              <a:buChar char="§"/>
              <a:defRPr sz="1200" b="0">
                <a:solidFill>
                  <a:srgbClr val="FFFFFF"/>
                </a:solidFill>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 name="Title 28"/>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3053912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Chart Placeholder 2"/>
          <p:cNvSpPr>
            <a:spLocks noGrp="1"/>
          </p:cNvSpPr>
          <p:nvPr>
            <p:ph type="chart" sz="quarter" idx="14"/>
          </p:nvPr>
        </p:nvSpPr>
        <p:spPr>
          <a:xfrm>
            <a:off x="543302" y="1126609"/>
            <a:ext cx="8229600" cy="4876800"/>
          </a:xfrm>
          <a:prstGeom prst="rect">
            <a:avLst/>
          </a:prstGeom>
        </p:spPr>
        <p:txBody>
          <a:bodyPr/>
          <a:lstStyle/>
          <a:p>
            <a:r>
              <a:rPr lang="en-US" dirty="0" smtClean="0"/>
              <a:t>Click icon to add chart</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364881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rtArt Graphic">
    <p:spTree>
      <p:nvGrpSpPr>
        <p:cNvPr id="1" name=""/>
        <p:cNvGrpSpPr/>
        <p:nvPr/>
      </p:nvGrpSpPr>
      <p:grpSpPr>
        <a:xfrm>
          <a:off x="0" y="0"/>
          <a:ext cx="0" cy="0"/>
          <a:chOff x="0" y="0"/>
          <a:chExt cx="0" cy="0"/>
        </a:xfrm>
      </p:grpSpPr>
      <p:sp>
        <p:nvSpPr>
          <p:cNvPr id="7" name="SmartArt Placeholder 6"/>
          <p:cNvSpPr>
            <a:spLocks noGrp="1"/>
          </p:cNvSpPr>
          <p:nvPr>
            <p:ph type="dgm" sz="quarter" idx="13"/>
          </p:nvPr>
        </p:nvSpPr>
        <p:spPr>
          <a:xfrm>
            <a:off x="457200" y="1193800"/>
            <a:ext cx="8229600" cy="4876800"/>
          </a:xfrm>
        </p:spPr>
        <p:txBody>
          <a:bodyPr/>
          <a:lstStyle/>
          <a:p>
            <a:r>
              <a:rPr lang="en-US" dirty="0" smtClean="0"/>
              <a:t>Click icon to add SmartArt graphic</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3442304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5089"/>
            <a:ext cx="4038600" cy="4525963"/>
          </a:xfrm>
        </p:spPr>
        <p:txBody>
          <a:bodyPr/>
          <a:lstStyle>
            <a:lvl1pPr>
              <a:defRPr sz="18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4648200" y="1205089"/>
            <a:ext cx="4038600" cy="4525963"/>
          </a:xfrm>
        </p:spPr>
        <p:txBody>
          <a:bodyPr/>
          <a:lstStyle>
            <a:lvl1pPr>
              <a:defRPr sz="18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812889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Objects">
    <p:spTree>
      <p:nvGrpSpPr>
        <p:cNvPr id="1" name=""/>
        <p:cNvGrpSpPr/>
        <p:nvPr/>
      </p:nvGrpSpPr>
      <p:grpSpPr>
        <a:xfrm>
          <a:off x="0" y="0"/>
          <a:ext cx="0" cy="0"/>
          <a:chOff x="0" y="0"/>
          <a:chExt cx="0" cy="0"/>
        </a:xfrm>
      </p:grpSpPr>
      <p:sp>
        <p:nvSpPr>
          <p:cNvPr id="18" name="Content Placeholder 2"/>
          <p:cNvSpPr>
            <a:spLocks noGrp="1"/>
          </p:cNvSpPr>
          <p:nvPr>
            <p:ph sz="half" idx="17"/>
          </p:nvPr>
        </p:nvSpPr>
        <p:spPr>
          <a:xfrm>
            <a:off x="502920" y="1143000"/>
            <a:ext cx="4022519"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19" name="Content Placeholder 3"/>
          <p:cNvSpPr>
            <a:spLocks noGrp="1"/>
          </p:cNvSpPr>
          <p:nvPr>
            <p:ph sz="half" idx="18"/>
          </p:nvPr>
        </p:nvSpPr>
        <p:spPr>
          <a:xfrm>
            <a:off x="502920" y="3703002"/>
            <a:ext cx="4022519"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0" name="Content Placeholder 4"/>
          <p:cNvSpPr>
            <a:spLocks noGrp="1"/>
          </p:cNvSpPr>
          <p:nvPr>
            <p:ph sz="half" idx="1"/>
          </p:nvPr>
        </p:nvSpPr>
        <p:spPr>
          <a:xfrm>
            <a:off x="4689474" y="1143000"/>
            <a:ext cx="4022725"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1" name="Content Placeholder 5"/>
          <p:cNvSpPr>
            <a:spLocks noGrp="1"/>
          </p:cNvSpPr>
          <p:nvPr>
            <p:ph sz="half" idx="16"/>
          </p:nvPr>
        </p:nvSpPr>
        <p:spPr>
          <a:xfrm>
            <a:off x="4689474" y="3707701"/>
            <a:ext cx="4022725" cy="2402523"/>
          </a:xfrm>
        </p:spPr>
        <p:txBody>
          <a:bodyPr>
            <a:normAutofit/>
          </a:bodyPr>
          <a:lstStyle>
            <a:lvl1pPr marL="342900" indent="-342900">
              <a:buFont typeface="Wingdings" charset="2"/>
              <a:buChar char="§"/>
              <a:defRPr sz="1800"/>
            </a:lvl1pPr>
          </a:lstStyle>
          <a:p>
            <a:pPr lvl="0"/>
            <a:r>
              <a:rPr lang="en-US" smtClean="0"/>
              <a:t>Click to edit Master text styles</a:t>
            </a:r>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191786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phone screeens">
    <p:spTree>
      <p:nvGrpSpPr>
        <p:cNvPr id="1" name=""/>
        <p:cNvGrpSpPr/>
        <p:nvPr/>
      </p:nvGrpSpPr>
      <p:grpSpPr>
        <a:xfrm>
          <a:off x="0" y="0"/>
          <a:ext cx="0" cy="0"/>
          <a:chOff x="0" y="0"/>
          <a:chExt cx="0" cy="0"/>
        </a:xfrm>
      </p:grpSpPr>
      <p:sp>
        <p:nvSpPr>
          <p:cNvPr id="11" name="Picture Placeholder 12"/>
          <p:cNvSpPr>
            <a:spLocks noGrp="1"/>
          </p:cNvSpPr>
          <p:nvPr>
            <p:ph type="pic" sz="quarter" idx="13"/>
          </p:nvPr>
        </p:nvSpPr>
        <p:spPr>
          <a:xfrm>
            <a:off x="0" y="2101785"/>
            <a:ext cx="2174878" cy="3693585"/>
          </a:xfrm>
          <a:prstGeom prst="rect">
            <a:avLst/>
          </a:prstGeom>
        </p:spPr>
        <p:txBody>
          <a:bodyPr/>
          <a:lstStyle/>
          <a:p>
            <a:r>
              <a:rPr lang="en-US" dirty="0" smtClean="0"/>
              <a:t>Drag picture to placeholder or click icon to add</a:t>
            </a:r>
            <a:endParaRPr lang="en-US" dirty="0"/>
          </a:p>
        </p:txBody>
      </p:sp>
      <p:sp>
        <p:nvSpPr>
          <p:cNvPr id="14" name="Picture Placeholder 12"/>
          <p:cNvSpPr>
            <a:spLocks noGrp="1"/>
          </p:cNvSpPr>
          <p:nvPr>
            <p:ph type="pic" sz="quarter" idx="14"/>
          </p:nvPr>
        </p:nvSpPr>
        <p:spPr>
          <a:xfrm>
            <a:off x="2320395" y="2101785"/>
            <a:ext cx="2174878" cy="3693585"/>
          </a:xfrm>
          <a:prstGeom prst="rect">
            <a:avLst/>
          </a:prstGeom>
        </p:spPr>
        <p:txBody>
          <a:bodyPr/>
          <a:lstStyle/>
          <a:p>
            <a:r>
              <a:rPr lang="en-US" dirty="0" smtClean="0"/>
              <a:t>Drag picture to placeholder or click icon to add</a:t>
            </a:r>
            <a:endParaRPr lang="en-US" dirty="0"/>
          </a:p>
        </p:txBody>
      </p:sp>
      <p:sp>
        <p:nvSpPr>
          <p:cNvPr id="15" name="Picture Placeholder 12"/>
          <p:cNvSpPr>
            <a:spLocks noGrp="1"/>
          </p:cNvSpPr>
          <p:nvPr>
            <p:ph type="pic" sz="quarter" idx="15"/>
          </p:nvPr>
        </p:nvSpPr>
        <p:spPr>
          <a:xfrm>
            <a:off x="4640790" y="2101785"/>
            <a:ext cx="2174878" cy="3693585"/>
          </a:xfrm>
          <a:prstGeom prst="rect">
            <a:avLst/>
          </a:prstGeom>
        </p:spPr>
        <p:txBody>
          <a:bodyPr/>
          <a:lstStyle/>
          <a:p>
            <a:r>
              <a:rPr lang="en-US" dirty="0" smtClean="0"/>
              <a:t>Drag picture to placeholder or click icon to add</a:t>
            </a:r>
            <a:endParaRPr lang="en-US" dirty="0"/>
          </a:p>
        </p:txBody>
      </p:sp>
      <p:sp>
        <p:nvSpPr>
          <p:cNvPr id="8" name="Picture Placeholder 12"/>
          <p:cNvSpPr>
            <a:spLocks noGrp="1"/>
          </p:cNvSpPr>
          <p:nvPr>
            <p:ph type="pic" sz="quarter" idx="16"/>
          </p:nvPr>
        </p:nvSpPr>
        <p:spPr>
          <a:xfrm>
            <a:off x="6961184" y="2101785"/>
            <a:ext cx="2174878" cy="3693585"/>
          </a:xfrm>
          <a:prstGeom prst="rect">
            <a:avLst/>
          </a:prstGeom>
        </p:spPr>
        <p:txBody>
          <a:bodyPr/>
          <a:lstStyle/>
          <a:p>
            <a:r>
              <a:rPr lang="en-US" dirty="0" smtClean="0"/>
              <a:t>Drag picture to placeholder or click icon to add</a:t>
            </a:r>
            <a:endParaRPr lang="en-US" dirty="0"/>
          </a:p>
        </p:txBody>
      </p:sp>
      <p:sp>
        <p:nvSpPr>
          <p:cNvPr id="2" name="Title 1"/>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13772106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phone screens">
    <p:spTree>
      <p:nvGrpSpPr>
        <p:cNvPr id="1" name=""/>
        <p:cNvGrpSpPr/>
        <p:nvPr/>
      </p:nvGrpSpPr>
      <p:grpSpPr>
        <a:xfrm>
          <a:off x="0" y="0"/>
          <a:ext cx="0" cy="0"/>
          <a:chOff x="0" y="0"/>
          <a:chExt cx="0" cy="0"/>
        </a:xfrm>
      </p:grpSpPr>
      <p:sp>
        <p:nvSpPr>
          <p:cNvPr id="16" name="Picture Placeholder 12"/>
          <p:cNvSpPr>
            <a:spLocks noGrp="1"/>
          </p:cNvSpPr>
          <p:nvPr>
            <p:ph type="pic" sz="quarter" idx="13"/>
          </p:nvPr>
        </p:nvSpPr>
        <p:spPr>
          <a:xfrm>
            <a:off x="330200" y="1173163"/>
            <a:ext cx="2794000" cy="4745037"/>
          </a:xfrm>
        </p:spPr>
        <p:txBody>
          <a:bodyPr/>
          <a:lstStyle/>
          <a:p>
            <a:r>
              <a:rPr lang="en-US" dirty="0" smtClean="0"/>
              <a:t>Drag picture to placeholder or click icon to add</a:t>
            </a:r>
            <a:endParaRPr lang="en-US" dirty="0"/>
          </a:p>
        </p:txBody>
      </p:sp>
      <p:sp>
        <p:nvSpPr>
          <p:cNvPr id="17" name="Picture Placeholder 12"/>
          <p:cNvSpPr>
            <a:spLocks noGrp="1"/>
          </p:cNvSpPr>
          <p:nvPr>
            <p:ph type="pic" sz="quarter" idx="14"/>
          </p:nvPr>
        </p:nvSpPr>
        <p:spPr>
          <a:xfrm>
            <a:off x="3254631" y="1172520"/>
            <a:ext cx="2794000" cy="4745037"/>
          </a:xfrm>
        </p:spPr>
        <p:txBody>
          <a:bodyPr/>
          <a:lstStyle/>
          <a:p>
            <a:r>
              <a:rPr lang="en-US" dirty="0" smtClean="0"/>
              <a:t>Drag picture to placeholder or click icon to add</a:t>
            </a:r>
            <a:endParaRPr lang="en-US" dirty="0"/>
          </a:p>
        </p:txBody>
      </p:sp>
      <p:sp>
        <p:nvSpPr>
          <p:cNvPr id="18" name="Picture Placeholder 12"/>
          <p:cNvSpPr>
            <a:spLocks noGrp="1"/>
          </p:cNvSpPr>
          <p:nvPr>
            <p:ph type="pic" sz="quarter" idx="15"/>
          </p:nvPr>
        </p:nvSpPr>
        <p:spPr>
          <a:xfrm>
            <a:off x="6167943" y="1173163"/>
            <a:ext cx="2794000" cy="4745037"/>
          </a:xfrm>
        </p:spPr>
        <p:txBody>
          <a:bodyPr/>
          <a:lstStyle/>
          <a:p>
            <a:r>
              <a:rPr lang="en-US" dirty="0" smtClean="0"/>
              <a:t>Drag picture to placeholder or click icon to add</a:t>
            </a:r>
            <a:endParaRPr lang="en-US" dirty="0"/>
          </a:p>
        </p:txBody>
      </p:sp>
      <p:sp>
        <p:nvSpPr>
          <p:cNvPr id="3" name="Title 2"/>
          <p:cNvSpPr>
            <a:spLocks noGrp="1"/>
          </p:cNvSpPr>
          <p:nvPr>
            <p:ph type="title" hasCustomPrompt="1"/>
          </p:nvPr>
        </p:nvSpPr>
        <p:spPr/>
        <p:txBody>
          <a:bodyPr/>
          <a:lstStyle/>
          <a:p>
            <a:r>
              <a:rPr lang="en-US" dirty="0" smtClean="0"/>
              <a:t>TITLE</a:t>
            </a:r>
            <a:endParaRPr lang="en-US" dirty="0"/>
          </a:p>
        </p:txBody>
      </p:sp>
    </p:spTree>
    <p:extLst>
      <p:ext uri="{BB962C8B-B14F-4D97-AF65-F5344CB8AC3E}">
        <p14:creationId xmlns:p14="http://schemas.microsoft.com/office/powerpoint/2010/main" val="71824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0" y="6248400"/>
            <a:ext cx="2667000" cy="365125"/>
          </a:xfrm>
          <a:prstGeom prst="rect">
            <a:avLst/>
          </a:prstGeom>
        </p:spPr>
        <p:txBody>
          <a:bodyPr/>
          <a:lstStyle>
            <a:lvl1pPr>
              <a:defRPr/>
            </a:lvl1pPr>
          </a:lstStyle>
          <a:p>
            <a:fld id="{43C24B6C-CA20-448E-A5DA-10077BBE81A8}" type="datetimeFigureOut">
              <a:rPr lang="en-US"/>
              <a:pPr/>
              <a:t>11/3/14</a:t>
            </a:fld>
            <a:endParaRPr lang="en-US" dirty="0"/>
          </a:p>
        </p:txBody>
      </p:sp>
      <p:sp>
        <p:nvSpPr>
          <p:cNvPr id="5" name="Footer Placeholder 4"/>
          <p:cNvSpPr>
            <a:spLocks noGrp="1"/>
          </p:cNvSpPr>
          <p:nvPr>
            <p:ph type="ftr" sz="quarter" idx="11"/>
          </p:nvPr>
        </p:nvSpPr>
        <p:spPr>
          <a:xfrm>
            <a:off x="609600" y="6248400"/>
            <a:ext cx="5421313" cy="365125"/>
          </a:xfrm>
          <a:prstGeom prst="rect">
            <a:avLst/>
          </a:prstGeom>
        </p:spPr>
        <p:txBody>
          <a:bodyPr/>
          <a:lstStyle>
            <a:lvl1pPr>
              <a:defRPr smtClean="0"/>
            </a:lvl1pPr>
          </a:lstStyle>
          <a:p>
            <a:endParaRPr lang="en-US" dirty="0"/>
          </a:p>
        </p:txBody>
      </p:sp>
      <p:sp>
        <p:nvSpPr>
          <p:cNvPr id="6" name="Slide Number Placeholder 5"/>
          <p:cNvSpPr>
            <a:spLocks noGrp="1"/>
          </p:cNvSpPr>
          <p:nvPr>
            <p:ph type="sldNum" sz="quarter" idx="12"/>
          </p:nvPr>
        </p:nvSpPr>
        <p:spPr>
          <a:xfrm>
            <a:off x="0" y="1271588"/>
            <a:ext cx="533400" cy="244475"/>
          </a:xfrm>
          <a:prstGeom prst="rect">
            <a:avLst/>
          </a:prstGeom>
        </p:spPr>
        <p:txBody>
          <a:bodyPr/>
          <a:lstStyle>
            <a:lvl1pPr>
              <a:defRPr/>
            </a:lvl1pPr>
          </a:lstStyle>
          <a:p>
            <a:fld id="{C4877A10-72BF-4A35-9E63-2BDB1E54CE91}" type="slidenum">
              <a:rPr lang="en-US"/>
              <a:pPr/>
              <a:t>‹#›</a:t>
            </a:fld>
            <a:endParaRPr lang="en-US" dirty="0"/>
          </a:p>
        </p:txBody>
      </p:sp>
    </p:spTree>
    <p:extLst>
      <p:ext uri="{BB962C8B-B14F-4D97-AF65-F5344CB8AC3E}">
        <p14:creationId xmlns:p14="http://schemas.microsoft.com/office/powerpoint/2010/main" val="2808643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153400" cy="9906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0" y="6248400"/>
            <a:ext cx="2667000" cy="365125"/>
          </a:xfrm>
          <a:prstGeom prst="rect">
            <a:avLst/>
          </a:prstGeom>
        </p:spPr>
        <p:txBody>
          <a:bodyPr/>
          <a:lstStyle>
            <a:lvl1pPr algn="l">
              <a:defRPr/>
            </a:lvl1pPr>
          </a:lstStyle>
          <a:p>
            <a:endParaRPr lang="en-US" dirty="0"/>
          </a:p>
        </p:txBody>
      </p:sp>
      <p:sp>
        <p:nvSpPr>
          <p:cNvPr id="4" name="Footer Placeholder 3"/>
          <p:cNvSpPr>
            <a:spLocks noGrp="1"/>
          </p:cNvSpPr>
          <p:nvPr>
            <p:ph type="ftr" sz="quarter" idx="11"/>
          </p:nvPr>
        </p:nvSpPr>
        <p:spPr>
          <a:xfrm>
            <a:off x="609600" y="6248400"/>
            <a:ext cx="5421313" cy="365125"/>
          </a:xfrm>
          <a:prstGeom prst="rect">
            <a:avLst/>
          </a:prstGeom>
        </p:spPr>
        <p:txBody>
          <a:bodyPr/>
          <a:lstStyle>
            <a:lvl1pPr>
              <a:defRPr/>
            </a:lvl1pPr>
          </a:lstStyle>
          <a:p>
            <a:pPr>
              <a:defRPr/>
            </a:pPr>
            <a:r>
              <a:rPr lang="en-US" dirty="0"/>
              <a:t>Confidential</a:t>
            </a:r>
          </a:p>
        </p:txBody>
      </p:sp>
      <p:sp>
        <p:nvSpPr>
          <p:cNvPr id="5" name="Slide Number Placeholder 4"/>
          <p:cNvSpPr>
            <a:spLocks noGrp="1"/>
          </p:cNvSpPr>
          <p:nvPr>
            <p:ph type="sldNum" sz="quarter" idx="12"/>
          </p:nvPr>
        </p:nvSpPr>
        <p:spPr>
          <a:xfrm>
            <a:off x="0" y="1271588"/>
            <a:ext cx="533400" cy="244475"/>
          </a:xfrm>
          <a:prstGeom prst="rect">
            <a:avLst/>
          </a:prstGeom>
        </p:spPr>
        <p:txBody>
          <a:bodyPr/>
          <a:lstStyle>
            <a:lvl1pPr>
              <a:defRPr/>
            </a:lvl1pPr>
          </a:lstStyle>
          <a:p>
            <a:fld id="{9C0A7635-4C9A-4A2C-899F-8AB0471E6D9F}" type="slidenum">
              <a:rPr lang="en-US"/>
              <a:pPr/>
              <a:t>‹#›</a:t>
            </a:fld>
            <a:endParaRPr lang="en-US" dirty="0"/>
          </a:p>
        </p:txBody>
      </p:sp>
    </p:spTree>
    <p:extLst>
      <p:ext uri="{BB962C8B-B14F-4D97-AF65-F5344CB8AC3E}">
        <p14:creationId xmlns:p14="http://schemas.microsoft.com/office/powerpoint/2010/main" val="381167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4" name="Picture 10" descr="tango_logo_with_taglin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1488" y="3632200"/>
            <a:ext cx="8229600"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010444" y="2362200"/>
            <a:ext cx="7123113" cy="1139825"/>
          </a:xfrm>
          <a:prstGeom prst="rect">
            <a:avLst/>
          </a:prstGeom>
        </p:spPr>
        <p:txBody>
          <a:bodyPr/>
          <a:lstStyle>
            <a:lvl1pPr marL="0" indent="0" algn="ctr">
              <a:spcBef>
                <a:spcPts val="300"/>
              </a:spcBef>
              <a:buNone/>
              <a:defRPr sz="4800" b="1" i="1" baseline="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Tree>
    <p:extLst>
      <p:ext uri="{BB962C8B-B14F-4D97-AF65-F5344CB8AC3E}">
        <p14:creationId xmlns:p14="http://schemas.microsoft.com/office/powerpoint/2010/main" val="297213901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1">
    <p:spTree>
      <p:nvGrpSpPr>
        <p:cNvPr id="1" name=""/>
        <p:cNvGrpSpPr/>
        <p:nvPr/>
      </p:nvGrpSpPr>
      <p:grpSpPr>
        <a:xfrm>
          <a:off x="0" y="0"/>
          <a:ext cx="0" cy="0"/>
          <a:chOff x="0" y="0"/>
          <a:chExt cx="0" cy="0"/>
        </a:xfrm>
      </p:grpSpPr>
      <p:pic>
        <p:nvPicPr>
          <p:cNvPr id="2" name="Picture 1" descr="Dividers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userDrawn="1"/>
        </p:nvPicPr>
        <p:blipFill>
          <a:blip r:embed="rId3">
            <a:alphaModFix amt="88000"/>
          </a:blip>
          <a:stretch>
            <a:fillRect/>
          </a:stretch>
        </p:blipFill>
        <p:spPr>
          <a:xfrm>
            <a:off x="-1" y="5105192"/>
            <a:ext cx="5333282" cy="1140899"/>
          </a:xfrm>
          <a:prstGeom prst="rect">
            <a:avLst/>
          </a:prstGeom>
        </p:spPr>
      </p:pic>
      <p:sp>
        <p:nvSpPr>
          <p:cNvPr id="5" name="Text Placeholder 4"/>
          <p:cNvSpPr>
            <a:spLocks noGrp="1"/>
          </p:cNvSpPr>
          <p:nvPr>
            <p:ph type="body" sz="quarter" idx="11" hasCustomPrompt="1"/>
          </p:nvPr>
        </p:nvSpPr>
        <p:spPr>
          <a:xfrm>
            <a:off x="31752" y="5363246"/>
            <a:ext cx="4888918" cy="460355"/>
          </a:xfrm>
          <a:prstGeom prst="rect">
            <a:avLst/>
          </a:prstGeom>
        </p:spPr>
        <p:txBody>
          <a:bodyPr vert="horz"/>
          <a:lstStyle>
            <a:lvl1pPr marL="0" indent="0">
              <a:buFontTx/>
              <a:buNone/>
              <a:defRPr sz="3200" b="1" baseline="0">
                <a:solidFill>
                  <a:srgbClr val="FFFFFF"/>
                </a:solidFill>
                <a:latin typeface="Helvetica"/>
                <a:cs typeface="Helvetica"/>
              </a:defRPr>
            </a:lvl1pPr>
            <a:lvl2pPr>
              <a:defRPr sz="1400">
                <a:solidFill>
                  <a:srgbClr val="FFFFFF"/>
                </a:solidFill>
                <a:latin typeface="Helvetica"/>
                <a:cs typeface="Helvetica"/>
              </a:defRPr>
            </a:lvl2pPr>
            <a:lvl3pPr>
              <a:defRPr sz="1400">
                <a:solidFill>
                  <a:srgbClr val="FFFFFF"/>
                </a:solidFill>
                <a:latin typeface="Helvetica"/>
                <a:cs typeface="Helvetica"/>
              </a:defRPr>
            </a:lvl3pPr>
            <a:lvl4pPr>
              <a:defRPr sz="1400">
                <a:solidFill>
                  <a:srgbClr val="FFFFFF"/>
                </a:solidFill>
                <a:latin typeface="Helvetica"/>
                <a:cs typeface="Helvetica"/>
              </a:defRPr>
            </a:lvl4pPr>
            <a:lvl5pPr>
              <a:defRPr sz="1400">
                <a:solidFill>
                  <a:srgbClr val="FFFFFF"/>
                </a:solidFill>
                <a:latin typeface="Helvetica"/>
                <a:cs typeface="Helvetica"/>
              </a:defRPr>
            </a:lvl5pPr>
          </a:lstStyle>
          <a:p>
            <a:pPr lvl="0"/>
            <a:r>
              <a:rPr lang="en-US" dirty="0" smtClean="0"/>
              <a:t>DIVIDER TITLE</a:t>
            </a:r>
            <a:endParaRPr lang="en-US" dirty="0"/>
          </a:p>
        </p:txBody>
      </p:sp>
      <p:sp>
        <p:nvSpPr>
          <p:cNvPr id="8" name="Slide Number Placeholder 5"/>
          <p:cNvSpPr txBox="1">
            <a:spLocks/>
          </p:cNvSpPr>
          <p:nvPr userDrawn="1"/>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403684508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theme" Target="../theme/theme2.xml"/><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theme" Target="../theme/theme3.xml"/><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theme" Target="../theme/theme4.xml"/><Relationship Id="rId11" Type="http://schemas.openxmlformats.org/officeDocument/2006/relationships/image" Target="../media/image14.emf"/><Relationship Id="rId1" Type="http://schemas.openxmlformats.org/officeDocument/2006/relationships/slideLayout" Target="../slideLayouts/slideLayout16.xml"/><Relationship Id="rId2"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theme" Target="../theme/theme5.xml"/><Relationship Id="rId10" Type="http://schemas.openxmlformats.org/officeDocument/2006/relationships/image" Target="../media/image15.jpe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theme" Target="../theme/theme6.xml"/><Relationship Id="rId1" Type="http://schemas.openxmlformats.org/officeDocument/2006/relationships/slideLayout" Target="../slideLayouts/slideLayout33.xml"/><Relationship Id="rId2" Type="http://schemas.openxmlformats.org/officeDocument/2006/relationships/slideLayout" Target="../slideLayouts/slideLayout3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theme" Target="../theme/theme7.xml"/><Relationship Id="rId11" Type="http://schemas.openxmlformats.org/officeDocument/2006/relationships/image" Target="../media/image14.emf"/><Relationship Id="rId1" Type="http://schemas.openxmlformats.org/officeDocument/2006/relationships/slideLayout" Target="../slideLayouts/slideLayout40.xml"/><Relationship Id="rId2"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theme" Target="../theme/theme8.xml"/><Relationship Id="rId10" Type="http://schemas.openxmlformats.org/officeDocument/2006/relationships/image" Target="../media/image15.jpeg"/><Relationship Id="rId1" Type="http://schemas.openxmlformats.org/officeDocument/2006/relationships/slideLayout" Target="../slideLayouts/slideLayout49.xml"/><Relationship Id="rId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867C27EF-74BD-4CC4-95B7-F6CDB90E17D7}" type="datetimeFigureOut">
              <a:rPr lang="en-US"/>
              <a:pPr/>
              <a:t>11/3/14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FC98CF2-0367-4C90-8BB0-44AA076F446F}"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93945"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charset="0"/>
        </a:defRPr>
      </a:lvl2pPr>
      <a:lvl3pPr algn="ctr" rtl="0" eaLnBrk="0" fontAlgn="base" hangingPunct="0">
        <a:spcBef>
          <a:spcPct val="0"/>
        </a:spcBef>
        <a:spcAft>
          <a:spcPct val="0"/>
        </a:spcAft>
        <a:defRPr sz="4400">
          <a:solidFill>
            <a:schemeClr val="tx1"/>
          </a:solidFill>
          <a:latin typeface="Calibri" charset="0"/>
        </a:defRPr>
      </a:lvl3pPr>
      <a:lvl4pPr algn="ctr" rtl="0" eaLnBrk="0" fontAlgn="base" hangingPunct="0">
        <a:spcBef>
          <a:spcPct val="0"/>
        </a:spcBef>
        <a:spcAft>
          <a:spcPct val="0"/>
        </a:spcAft>
        <a:defRPr sz="4400">
          <a:solidFill>
            <a:schemeClr val="tx1"/>
          </a:solidFill>
          <a:latin typeface="Calibri" charset="0"/>
        </a:defRPr>
      </a:lvl4pPr>
      <a:lvl5pPr algn="ctr" rtl="0" eaLnBrk="0" fontAlgn="base" hangingPunct="0">
        <a:spcBef>
          <a:spcPct val="0"/>
        </a:spcBef>
        <a:spcAft>
          <a:spcPct val="0"/>
        </a:spcAft>
        <a:defRPr sz="4400">
          <a:solidFill>
            <a:schemeClr val="tx1"/>
          </a:solidFill>
          <a:latin typeface="Calibri"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817141"/>
      </p:ext>
    </p:extLst>
  </p:cSld>
  <p:clrMap bg1="lt1" tx1="dk1" bg2="lt2" tx2="dk2" accent1="accent1" accent2="accent2" accent3="accent3" accent4="accent4" accent5="accent5" accent6="accent6" hlink="hlink" folHlink="folHlink"/>
  <p:sldLayoutIdLst>
    <p:sldLayoutId id="2147493947" r:id="rId1"/>
    <p:sldLayoutId id="2147493948" r:id="rId2"/>
    <p:sldLayoutId id="2147493949" r:id="rId3"/>
    <p:sldLayoutId id="2147493951" r:id="rId4"/>
    <p:sldLayoutId id="2147493952" r:id="rId5"/>
    <p:sldLayoutId id="2147493953" r:id="rId6"/>
    <p:sldLayoutId id="2147493940" r:id="rId7"/>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972363"/>
      </p:ext>
    </p:extLst>
  </p:cSld>
  <p:clrMap bg1="lt1" tx1="dk1" bg2="lt2" tx2="dk2" accent1="accent1" accent2="accent2" accent3="accent3" accent4="accent4" accent5="accent5" accent6="accent6" hlink="hlink" folHlink="folHlink"/>
  <p:sldLayoutIdLst>
    <p:sldLayoutId id="2147493955" r:id="rId1"/>
    <p:sldLayoutId id="2147493956" r:id="rId2"/>
    <p:sldLayoutId id="2147493957" r:id="rId3"/>
    <p:sldLayoutId id="2147493958" r:id="rId4"/>
    <p:sldLayoutId id="2147493959" r:id="rId5"/>
    <p:sldLayoutId id="2147493960" r:id="rId6"/>
    <p:sldLayoutId id="2147493961"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11"/>
          <a:stretch>
            <a:fillRect/>
          </a:stretch>
        </p:blipFill>
        <p:spPr>
          <a:xfrm>
            <a:off x="0" y="6403271"/>
            <a:ext cx="9144000" cy="469900"/>
          </a:xfrm>
          <a:prstGeom prst="rect">
            <a:avLst/>
          </a:prstGeom>
        </p:spPr>
      </p:pic>
      <p:sp>
        <p:nvSpPr>
          <p:cNvPr id="2" name="Title Placeholder 1"/>
          <p:cNvSpPr>
            <a:spLocks noGrp="1"/>
          </p:cNvSpPr>
          <p:nvPr>
            <p:ph type="title"/>
          </p:nvPr>
        </p:nvSpPr>
        <p:spPr>
          <a:xfrm>
            <a:off x="-77817" y="-335302"/>
            <a:ext cx="9083529" cy="1143000"/>
          </a:xfrm>
          <a:prstGeom prst="rect">
            <a:avLst/>
          </a:prstGeom>
        </p:spPr>
        <p:txBody>
          <a:bodyPr vert="horz" lIns="91440" tIns="45720" rIns="91440" bIns="45720" rtlCol="0" anchor="ctr">
            <a:normAutofit/>
          </a:bodyPr>
          <a:lstStyle/>
          <a:p>
            <a:r>
              <a:rPr lang="en-US" dirty="0" smtClean="0"/>
              <a:t>TITLE</a:t>
            </a:r>
            <a:endParaRPr lang="en-US" dirty="0"/>
          </a:p>
        </p:txBody>
      </p:sp>
      <p:sp>
        <p:nvSpPr>
          <p:cNvPr id="3" name="Text Placeholder 2"/>
          <p:cNvSpPr>
            <a:spLocks noGrp="1"/>
          </p:cNvSpPr>
          <p:nvPr>
            <p:ph type="body" idx="1"/>
          </p:nvPr>
        </p:nvSpPr>
        <p:spPr>
          <a:xfrm>
            <a:off x="457200" y="1229502"/>
            <a:ext cx="8229600" cy="489666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Slide Number Placeholder 5"/>
          <p:cNvSpPr txBox="1">
            <a:spLocks/>
          </p:cNvSpPr>
          <p:nvPr/>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16446"/>
                </a:solidFill>
                <a:latin typeface="Helvetica" panose="020B0604020202020204" pitchFamily="34" charset="0"/>
              </a:rPr>
              <a:pPr algn="ctr" eaLnBrk="1" hangingPunct="1"/>
              <a:t>‹#›</a:t>
            </a:fld>
            <a:r>
              <a:rPr lang="en-US" altLang="en-US" sz="1000" dirty="0">
                <a:solidFill>
                  <a:srgbClr val="F16446"/>
                </a:solidFill>
                <a:latin typeface="Helvetica" panose="020B0604020202020204" pitchFamily="34" charset="0"/>
              </a:rPr>
              <a:t> </a:t>
            </a:r>
          </a:p>
        </p:txBody>
      </p:sp>
    </p:spTree>
    <p:extLst>
      <p:ext uri="{BB962C8B-B14F-4D97-AF65-F5344CB8AC3E}">
        <p14:creationId xmlns:p14="http://schemas.microsoft.com/office/powerpoint/2010/main" val="3797077146"/>
      </p:ext>
    </p:extLst>
  </p:cSld>
  <p:clrMap bg1="lt1" tx1="dk1" bg2="lt2" tx2="dk2" accent1="accent1" accent2="accent2" accent3="accent3" accent4="accent4" accent5="accent5" accent6="accent6" hlink="hlink" folHlink="folHlink"/>
  <p:sldLayoutIdLst>
    <p:sldLayoutId id="2147493963" r:id="rId1"/>
    <p:sldLayoutId id="2147493964" r:id="rId2"/>
    <p:sldLayoutId id="2147493965" r:id="rId3"/>
    <p:sldLayoutId id="2147493966" r:id="rId4"/>
    <p:sldLayoutId id="2147493967" r:id="rId5"/>
    <p:sldLayoutId id="2147493968" r:id="rId6"/>
    <p:sldLayoutId id="2147493969" r:id="rId7"/>
    <p:sldLayoutId id="2147493970" r:id="rId8"/>
    <p:sldLayoutId id="2147493971" r:id="rId9"/>
  </p:sldLayoutIdLst>
  <p:hf hdr="0" ftr="0" dt="0"/>
  <p:txStyles>
    <p:titleStyle>
      <a:lvl1pPr algn="l" defTabSz="457200" rtl="0" eaLnBrk="1" latinLnBrk="0" hangingPunct="1">
        <a:spcBef>
          <a:spcPct val="0"/>
        </a:spcBef>
        <a:buNone/>
        <a:defRPr sz="5000" b="1" i="0" kern="1200">
          <a:solidFill>
            <a:srgbClr val="BFBFBF"/>
          </a:solidFill>
          <a:latin typeface="Helvetica"/>
          <a:ea typeface="+mj-ea"/>
          <a:cs typeface="+mj-cs"/>
        </a:defRPr>
      </a:lvl1pPr>
    </p:titleStyle>
    <p:bodyStyle>
      <a:lvl1pPr marL="342900" indent="-342900" algn="l" defTabSz="457200" rtl="0" eaLnBrk="1" latinLnBrk="0" hangingPunct="1">
        <a:spcBef>
          <a:spcPct val="20000"/>
        </a:spcBef>
        <a:buClr>
          <a:srgbClr val="F16446"/>
        </a:buClr>
        <a:buFont typeface="Wingdings" charset="2"/>
        <a:buChar char="§"/>
        <a:defRPr sz="1800" b="1" kern="1200">
          <a:solidFill>
            <a:srgbClr val="BFBFBF"/>
          </a:solidFill>
          <a:latin typeface="Helvetica"/>
          <a:ea typeface="+mn-ea"/>
          <a:cs typeface="Helvetica"/>
        </a:defRPr>
      </a:lvl1pPr>
      <a:lvl2pPr marL="742950" indent="-285750" algn="l" defTabSz="457200" rtl="0" eaLnBrk="1" latinLnBrk="0" hangingPunct="1">
        <a:spcBef>
          <a:spcPct val="20000"/>
        </a:spcBef>
        <a:buClr>
          <a:srgbClr val="F16446"/>
        </a:buClr>
        <a:buFont typeface="Arial"/>
        <a:buChar char="–"/>
        <a:defRPr sz="1400" b="0" kern="1200">
          <a:solidFill>
            <a:srgbClr val="BFBFBF"/>
          </a:solidFill>
          <a:latin typeface="Helvetica"/>
          <a:ea typeface="+mn-ea"/>
          <a:cs typeface="Helvetica"/>
        </a:defRPr>
      </a:lvl2pPr>
      <a:lvl3pPr marL="1143000" indent="-228600" algn="l" defTabSz="457200" rtl="0" eaLnBrk="1" latinLnBrk="0" hangingPunct="1">
        <a:spcBef>
          <a:spcPct val="20000"/>
        </a:spcBef>
        <a:buClr>
          <a:srgbClr val="F16446"/>
        </a:buClr>
        <a:buFont typeface="Wingdings" charset="2"/>
        <a:buChar char="§"/>
        <a:defRPr sz="1200" b="0" kern="1200">
          <a:solidFill>
            <a:srgbClr val="BFBFBF"/>
          </a:solidFill>
          <a:latin typeface="Helvetica"/>
          <a:ea typeface="+mn-ea"/>
          <a:cs typeface="Helvetica"/>
        </a:defRPr>
      </a:lvl3pPr>
      <a:lvl4pPr marL="1600200" indent="-228600" algn="l" defTabSz="457200" rtl="0" eaLnBrk="1" latinLnBrk="0" hangingPunct="1">
        <a:spcBef>
          <a:spcPct val="20000"/>
        </a:spcBef>
        <a:buClr>
          <a:srgbClr val="F16446"/>
        </a:buClr>
        <a:buFont typeface="Arial"/>
        <a:buChar char="–"/>
        <a:defRPr sz="2000" b="1" kern="1200">
          <a:solidFill>
            <a:srgbClr val="BFBFBF"/>
          </a:solidFill>
          <a:latin typeface="Helvetica"/>
          <a:ea typeface="+mn-ea"/>
          <a:cs typeface="Helvetica"/>
        </a:defRPr>
      </a:lvl4pPr>
      <a:lvl5pPr marL="2057400" indent="-228600" algn="l" defTabSz="457200" rtl="0" eaLnBrk="1" latinLnBrk="0" hangingPunct="1">
        <a:spcBef>
          <a:spcPct val="20000"/>
        </a:spcBef>
        <a:buClr>
          <a:srgbClr val="F16446"/>
        </a:buClr>
        <a:buFont typeface="Arial"/>
        <a:buChar char="»"/>
        <a:defRPr sz="2000" b="1" kern="1200">
          <a:solidFill>
            <a:srgbClr val="BFBFB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817" y="-335302"/>
            <a:ext cx="9083529" cy="1143000"/>
          </a:xfrm>
          <a:prstGeom prst="rect">
            <a:avLst/>
          </a:prstGeom>
        </p:spPr>
        <p:txBody>
          <a:bodyPr vert="horz" lIns="91440" tIns="45720" rIns="91440" bIns="45720" rtlCol="0" anchor="ctr">
            <a:normAutofit/>
          </a:bodyPr>
          <a:lstStyle/>
          <a:p>
            <a:r>
              <a:rPr lang="en-US" dirty="0" smtClean="0"/>
              <a:t>TITLE</a:t>
            </a:r>
            <a:endParaRPr lang="en-US" dirty="0"/>
          </a:p>
        </p:txBody>
      </p:sp>
      <p:sp>
        <p:nvSpPr>
          <p:cNvPr id="3" name="Text Placeholder 2"/>
          <p:cNvSpPr>
            <a:spLocks noGrp="1"/>
          </p:cNvSpPr>
          <p:nvPr>
            <p:ph type="body" idx="1"/>
          </p:nvPr>
        </p:nvSpPr>
        <p:spPr>
          <a:xfrm>
            <a:off x="457200" y="1229502"/>
            <a:ext cx="8229600" cy="489666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6" name="Picture 5"/>
          <p:cNvPicPr>
            <a:picLocks noChangeAspect="1"/>
          </p:cNvPicPr>
          <p:nvPr/>
        </p:nvPicPr>
        <p:blipFill>
          <a:blip r:embed="rId10"/>
          <a:stretch>
            <a:fillRect/>
          </a:stretch>
        </p:blipFill>
        <p:spPr>
          <a:xfrm>
            <a:off x="0" y="6402212"/>
            <a:ext cx="9144000" cy="469900"/>
          </a:xfrm>
          <a:prstGeom prst="rect">
            <a:avLst/>
          </a:prstGeom>
        </p:spPr>
      </p:pic>
      <p:sp>
        <p:nvSpPr>
          <p:cNvPr id="10" name="Slide Number Placeholder 5"/>
          <p:cNvSpPr txBox="1">
            <a:spLocks/>
          </p:cNvSpPr>
          <p:nvPr/>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2910452065"/>
      </p:ext>
    </p:extLst>
  </p:cSld>
  <p:clrMap bg1="dk1" tx1="lt1" bg2="dk2" tx2="lt2" accent1="accent1" accent2="accent2" accent3="accent3" accent4="accent4" accent5="accent5" accent6="accent6" hlink="hlink" folHlink="folHlink"/>
  <p:sldLayoutIdLst>
    <p:sldLayoutId id="2147493973" r:id="rId1"/>
    <p:sldLayoutId id="2147493974" r:id="rId2"/>
    <p:sldLayoutId id="2147493975" r:id="rId3"/>
    <p:sldLayoutId id="2147493976" r:id="rId4"/>
    <p:sldLayoutId id="2147493977" r:id="rId5"/>
    <p:sldLayoutId id="2147493978" r:id="rId6"/>
    <p:sldLayoutId id="2147493979" r:id="rId7"/>
    <p:sldLayoutId id="2147493980" r:id="rId8"/>
  </p:sldLayoutIdLst>
  <p:hf hdr="0" ftr="0" dt="0"/>
  <p:txStyles>
    <p:titleStyle>
      <a:lvl1pPr algn="l" defTabSz="457200" rtl="0" eaLnBrk="1" latinLnBrk="0" hangingPunct="1">
        <a:spcBef>
          <a:spcPct val="0"/>
        </a:spcBef>
        <a:buNone/>
        <a:defRPr sz="5000" b="1" i="0" kern="1200">
          <a:solidFill>
            <a:srgbClr val="FFFFFF"/>
          </a:solidFill>
          <a:latin typeface="Helvetica"/>
          <a:ea typeface="+mj-ea"/>
          <a:cs typeface="+mj-cs"/>
        </a:defRPr>
      </a:lvl1pPr>
    </p:titleStyle>
    <p:bodyStyle>
      <a:lvl1pPr marL="342900" indent="-342900" algn="l" defTabSz="457200" rtl="0" eaLnBrk="1" latinLnBrk="0" hangingPunct="1">
        <a:spcBef>
          <a:spcPct val="20000"/>
        </a:spcBef>
        <a:buClr>
          <a:schemeClr val="tx1"/>
        </a:buClr>
        <a:buFont typeface="Wingdings" charset="2"/>
        <a:buChar char="§"/>
        <a:defRPr sz="1800" b="1" kern="1200">
          <a:solidFill>
            <a:srgbClr val="FFFFFF"/>
          </a:solidFill>
          <a:latin typeface="Helvetica"/>
          <a:ea typeface="+mn-ea"/>
          <a:cs typeface="Helvetica"/>
        </a:defRPr>
      </a:lvl1pPr>
      <a:lvl2pPr marL="742950" indent="-285750" algn="l" defTabSz="457200" rtl="0" eaLnBrk="1" latinLnBrk="0" hangingPunct="1">
        <a:spcBef>
          <a:spcPct val="20000"/>
        </a:spcBef>
        <a:buClr>
          <a:schemeClr val="tx1"/>
        </a:buClr>
        <a:buFont typeface="Arial"/>
        <a:buChar char="–"/>
        <a:defRPr sz="1400" b="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tx1"/>
        </a:buClr>
        <a:buFont typeface="Wingdings" charset="2"/>
        <a:buChar char="§"/>
        <a:defRPr sz="1200" b="0" kern="1200">
          <a:solidFill>
            <a:srgbClr val="FFFFFF"/>
          </a:solidFill>
          <a:latin typeface="Helvetica"/>
          <a:ea typeface="+mn-ea"/>
          <a:cs typeface="Helvetica"/>
        </a:defRPr>
      </a:lvl3pPr>
      <a:lvl4pPr marL="1600200" indent="-228600" algn="l" defTabSz="457200" rtl="0" eaLnBrk="1" latinLnBrk="0" hangingPunct="1">
        <a:spcBef>
          <a:spcPct val="20000"/>
        </a:spcBef>
        <a:buClr>
          <a:srgbClr val="F16446"/>
        </a:buClr>
        <a:buFont typeface="Arial"/>
        <a:buChar char="–"/>
        <a:defRPr sz="2000" b="1" kern="1200">
          <a:solidFill>
            <a:srgbClr val="BFBFBF"/>
          </a:solidFill>
          <a:latin typeface="Helvetica"/>
          <a:ea typeface="+mn-ea"/>
          <a:cs typeface="Helvetica"/>
        </a:defRPr>
      </a:lvl4pPr>
      <a:lvl5pPr marL="2057400" indent="-228600" algn="l" defTabSz="457200" rtl="0" eaLnBrk="1" latinLnBrk="0" hangingPunct="1">
        <a:spcBef>
          <a:spcPct val="20000"/>
        </a:spcBef>
        <a:buClr>
          <a:srgbClr val="F16446"/>
        </a:buClr>
        <a:buFont typeface="Arial"/>
        <a:buChar char="»"/>
        <a:defRPr sz="2000" b="1" kern="1200">
          <a:solidFill>
            <a:srgbClr val="BFBFB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972363"/>
      </p:ext>
    </p:extLst>
  </p:cSld>
  <p:clrMap bg1="lt1" tx1="dk1" bg2="lt2" tx2="dk2" accent1="accent1" accent2="accent2" accent3="accent3" accent4="accent4" accent5="accent5" accent6="accent6" hlink="hlink" folHlink="folHlink"/>
  <p:sldLayoutIdLst>
    <p:sldLayoutId id="2147493982" r:id="rId1"/>
    <p:sldLayoutId id="2147493983" r:id="rId2"/>
    <p:sldLayoutId id="2147493984" r:id="rId3"/>
    <p:sldLayoutId id="2147493985" r:id="rId4"/>
    <p:sldLayoutId id="2147493986" r:id="rId5"/>
    <p:sldLayoutId id="2147493987" r:id="rId6"/>
    <p:sldLayoutId id="2147493988"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11"/>
          <a:stretch>
            <a:fillRect/>
          </a:stretch>
        </p:blipFill>
        <p:spPr>
          <a:xfrm>
            <a:off x="0" y="6403271"/>
            <a:ext cx="9144000" cy="469900"/>
          </a:xfrm>
          <a:prstGeom prst="rect">
            <a:avLst/>
          </a:prstGeom>
        </p:spPr>
      </p:pic>
      <p:sp>
        <p:nvSpPr>
          <p:cNvPr id="2" name="Title Placeholder 1"/>
          <p:cNvSpPr>
            <a:spLocks noGrp="1"/>
          </p:cNvSpPr>
          <p:nvPr>
            <p:ph type="title"/>
          </p:nvPr>
        </p:nvSpPr>
        <p:spPr>
          <a:xfrm>
            <a:off x="-77817" y="-335302"/>
            <a:ext cx="9083529" cy="1143000"/>
          </a:xfrm>
          <a:prstGeom prst="rect">
            <a:avLst/>
          </a:prstGeom>
        </p:spPr>
        <p:txBody>
          <a:bodyPr vert="horz" lIns="91440" tIns="45720" rIns="91440" bIns="45720" rtlCol="0" anchor="ctr">
            <a:normAutofit/>
          </a:bodyPr>
          <a:lstStyle/>
          <a:p>
            <a:r>
              <a:rPr lang="en-US" dirty="0" smtClean="0"/>
              <a:t>TITLE</a:t>
            </a:r>
            <a:endParaRPr lang="en-US" dirty="0"/>
          </a:p>
        </p:txBody>
      </p:sp>
      <p:sp>
        <p:nvSpPr>
          <p:cNvPr id="3" name="Text Placeholder 2"/>
          <p:cNvSpPr>
            <a:spLocks noGrp="1"/>
          </p:cNvSpPr>
          <p:nvPr>
            <p:ph type="body" idx="1"/>
          </p:nvPr>
        </p:nvSpPr>
        <p:spPr>
          <a:xfrm>
            <a:off x="457200" y="1229502"/>
            <a:ext cx="8229600" cy="489666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Slide Number Placeholder 5"/>
          <p:cNvSpPr txBox="1">
            <a:spLocks/>
          </p:cNvSpPr>
          <p:nvPr/>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16446"/>
                </a:solidFill>
                <a:latin typeface="Helvetica" panose="020B0604020202020204" pitchFamily="34" charset="0"/>
              </a:rPr>
              <a:pPr algn="ctr" eaLnBrk="1" hangingPunct="1"/>
              <a:t>‹#›</a:t>
            </a:fld>
            <a:r>
              <a:rPr lang="en-US" altLang="en-US" sz="1000" dirty="0">
                <a:solidFill>
                  <a:srgbClr val="F16446"/>
                </a:solidFill>
                <a:latin typeface="Helvetica" panose="020B0604020202020204" pitchFamily="34" charset="0"/>
              </a:rPr>
              <a:t> </a:t>
            </a:r>
          </a:p>
        </p:txBody>
      </p:sp>
    </p:spTree>
    <p:extLst>
      <p:ext uri="{BB962C8B-B14F-4D97-AF65-F5344CB8AC3E}">
        <p14:creationId xmlns:p14="http://schemas.microsoft.com/office/powerpoint/2010/main" val="3797077146"/>
      </p:ext>
    </p:extLst>
  </p:cSld>
  <p:clrMap bg1="lt1" tx1="dk1" bg2="lt2" tx2="dk2" accent1="accent1" accent2="accent2" accent3="accent3" accent4="accent4" accent5="accent5" accent6="accent6" hlink="hlink" folHlink="folHlink"/>
  <p:sldLayoutIdLst>
    <p:sldLayoutId id="2147493990" r:id="rId1"/>
    <p:sldLayoutId id="2147493991" r:id="rId2"/>
    <p:sldLayoutId id="2147493992" r:id="rId3"/>
    <p:sldLayoutId id="2147493993" r:id="rId4"/>
    <p:sldLayoutId id="2147493994" r:id="rId5"/>
    <p:sldLayoutId id="2147493995" r:id="rId6"/>
    <p:sldLayoutId id="2147493996" r:id="rId7"/>
    <p:sldLayoutId id="2147493997" r:id="rId8"/>
    <p:sldLayoutId id="2147493998" r:id="rId9"/>
  </p:sldLayoutIdLst>
  <p:hf hdr="0" ftr="0" dt="0"/>
  <p:txStyles>
    <p:titleStyle>
      <a:lvl1pPr algn="l" defTabSz="457200" rtl="0" eaLnBrk="1" latinLnBrk="0" hangingPunct="1">
        <a:spcBef>
          <a:spcPct val="0"/>
        </a:spcBef>
        <a:buNone/>
        <a:defRPr sz="5000" b="1" i="0" kern="1200">
          <a:solidFill>
            <a:srgbClr val="BFBFBF"/>
          </a:solidFill>
          <a:latin typeface="Helvetica"/>
          <a:ea typeface="+mj-ea"/>
          <a:cs typeface="+mj-cs"/>
        </a:defRPr>
      </a:lvl1pPr>
    </p:titleStyle>
    <p:bodyStyle>
      <a:lvl1pPr marL="342900" indent="-342900" algn="l" defTabSz="457200" rtl="0" eaLnBrk="1" latinLnBrk="0" hangingPunct="1">
        <a:spcBef>
          <a:spcPct val="20000"/>
        </a:spcBef>
        <a:buClr>
          <a:srgbClr val="F16446"/>
        </a:buClr>
        <a:buFont typeface="Wingdings" charset="2"/>
        <a:buChar char="§"/>
        <a:defRPr sz="1800" b="1" kern="1200">
          <a:solidFill>
            <a:srgbClr val="BFBFBF"/>
          </a:solidFill>
          <a:latin typeface="Helvetica"/>
          <a:ea typeface="+mn-ea"/>
          <a:cs typeface="Helvetica"/>
        </a:defRPr>
      </a:lvl1pPr>
      <a:lvl2pPr marL="742950" indent="-285750" algn="l" defTabSz="457200" rtl="0" eaLnBrk="1" latinLnBrk="0" hangingPunct="1">
        <a:spcBef>
          <a:spcPct val="20000"/>
        </a:spcBef>
        <a:buClr>
          <a:srgbClr val="F16446"/>
        </a:buClr>
        <a:buFont typeface="Arial"/>
        <a:buChar char="–"/>
        <a:defRPr sz="1400" b="0" kern="1200">
          <a:solidFill>
            <a:srgbClr val="BFBFBF"/>
          </a:solidFill>
          <a:latin typeface="Helvetica"/>
          <a:ea typeface="+mn-ea"/>
          <a:cs typeface="Helvetica"/>
        </a:defRPr>
      </a:lvl2pPr>
      <a:lvl3pPr marL="1143000" indent="-228600" algn="l" defTabSz="457200" rtl="0" eaLnBrk="1" latinLnBrk="0" hangingPunct="1">
        <a:spcBef>
          <a:spcPct val="20000"/>
        </a:spcBef>
        <a:buClr>
          <a:srgbClr val="F16446"/>
        </a:buClr>
        <a:buFont typeface="Wingdings" charset="2"/>
        <a:buChar char="§"/>
        <a:defRPr sz="1200" b="0" kern="1200">
          <a:solidFill>
            <a:srgbClr val="BFBFBF"/>
          </a:solidFill>
          <a:latin typeface="Helvetica"/>
          <a:ea typeface="+mn-ea"/>
          <a:cs typeface="Helvetica"/>
        </a:defRPr>
      </a:lvl3pPr>
      <a:lvl4pPr marL="1600200" indent="-228600" algn="l" defTabSz="457200" rtl="0" eaLnBrk="1" latinLnBrk="0" hangingPunct="1">
        <a:spcBef>
          <a:spcPct val="20000"/>
        </a:spcBef>
        <a:buClr>
          <a:srgbClr val="F16446"/>
        </a:buClr>
        <a:buFont typeface="Arial"/>
        <a:buChar char="–"/>
        <a:defRPr sz="2000" b="1" kern="1200">
          <a:solidFill>
            <a:srgbClr val="BFBFBF"/>
          </a:solidFill>
          <a:latin typeface="Helvetica"/>
          <a:ea typeface="+mn-ea"/>
          <a:cs typeface="Helvetica"/>
        </a:defRPr>
      </a:lvl4pPr>
      <a:lvl5pPr marL="2057400" indent="-228600" algn="l" defTabSz="457200" rtl="0" eaLnBrk="1" latinLnBrk="0" hangingPunct="1">
        <a:spcBef>
          <a:spcPct val="20000"/>
        </a:spcBef>
        <a:buClr>
          <a:srgbClr val="F16446"/>
        </a:buClr>
        <a:buFont typeface="Arial"/>
        <a:buChar char="»"/>
        <a:defRPr sz="2000" b="1" kern="1200">
          <a:solidFill>
            <a:srgbClr val="BFBFB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817" y="-335302"/>
            <a:ext cx="9083529" cy="1143000"/>
          </a:xfrm>
          <a:prstGeom prst="rect">
            <a:avLst/>
          </a:prstGeom>
        </p:spPr>
        <p:txBody>
          <a:bodyPr vert="horz" lIns="91440" tIns="45720" rIns="91440" bIns="45720" rtlCol="0" anchor="ctr">
            <a:normAutofit/>
          </a:bodyPr>
          <a:lstStyle/>
          <a:p>
            <a:r>
              <a:rPr lang="en-US" dirty="0" smtClean="0"/>
              <a:t>TITLE</a:t>
            </a:r>
            <a:endParaRPr lang="en-US" dirty="0"/>
          </a:p>
        </p:txBody>
      </p:sp>
      <p:sp>
        <p:nvSpPr>
          <p:cNvPr id="3" name="Text Placeholder 2"/>
          <p:cNvSpPr>
            <a:spLocks noGrp="1"/>
          </p:cNvSpPr>
          <p:nvPr>
            <p:ph type="body" idx="1"/>
          </p:nvPr>
        </p:nvSpPr>
        <p:spPr>
          <a:xfrm>
            <a:off x="457200" y="1229502"/>
            <a:ext cx="8229600" cy="489666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pic>
        <p:nvPicPr>
          <p:cNvPr id="6" name="Picture 5"/>
          <p:cNvPicPr>
            <a:picLocks noChangeAspect="1"/>
          </p:cNvPicPr>
          <p:nvPr/>
        </p:nvPicPr>
        <p:blipFill>
          <a:blip r:embed="rId10"/>
          <a:stretch>
            <a:fillRect/>
          </a:stretch>
        </p:blipFill>
        <p:spPr>
          <a:xfrm>
            <a:off x="0" y="6402212"/>
            <a:ext cx="9144000" cy="469900"/>
          </a:xfrm>
          <a:prstGeom prst="rect">
            <a:avLst/>
          </a:prstGeom>
        </p:spPr>
      </p:pic>
      <p:sp>
        <p:nvSpPr>
          <p:cNvPr id="10" name="Slide Number Placeholder 5"/>
          <p:cNvSpPr txBox="1">
            <a:spLocks/>
          </p:cNvSpPr>
          <p:nvPr/>
        </p:nvSpPr>
        <p:spPr bwMode="auto">
          <a:xfrm>
            <a:off x="4266339" y="6492801"/>
            <a:ext cx="602712" cy="16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6" tIns="19198" rIns="38396" bIns="19198"/>
          <a:lstStyle>
            <a:defPPr>
              <a:defRPr lang="en-US"/>
            </a:defPPr>
            <a:lvl1pPr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37931725" indent="-374745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2435225" indent="-1520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3654425" indent="-2282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4872038" indent="-3044825" algn="l" defTabSz="1216025"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4572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6pPr>
            <a:lvl7pPr marL="9144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7pPr>
            <a:lvl8pPr marL="13716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8pPr>
            <a:lvl9pPr marL="1828800" algn="l" defTabSz="914400" rtl="0" eaLnBrk="0" fontAlgn="base" latinLnBrk="0"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9pPr>
          </a:lstStyle>
          <a:p>
            <a:pPr algn="ctr" eaLnBrk="1" hangingPunct="1"/>
            <a:fld id="{621E7308-3FE3-4E26-97EE-AA5181BBC84B}" type="slidenum">
              <a:rPr lang="en-US" altLang="en-US" sz="1000">
                <a:solidFill>
                  <a:srgbClr val="FFFFFF"/>
                </a:solidFill>
                <a:latin typeface="Helvetica" panose="020B0604020202020204" pitchFamily="34" charset="0"/>
              </a:rPr>
              <a:pPr algn="ctr" eaLnBrk="1" hangingPunct="1"/>
              <a:t>‹#›</a:t>
            </a:fld>
            <a:r>
              <a:rPr lang="en-US" altLang="en-US" sz="1000" dirty="0">
                <a:solidFill>
                  <a:srgbClr val="FFFFFF"/>
                </a:solidFill>
                <a:latin typeface="Helvetica" panose="020B0604020202020204" pitchFamily="34" charset="0"/>
              </a:rPr>
              <a:t> </a:t>
            </a:r>
          </a:p>
        </p:txBody>
      </p:sp>
    </p:spTree>
    <p:extLst>
      <p:ext uri="{BB962C8B-B14F-4D97-AF65-F5344CB8AC3E}">
        <p14:creationId xmlns:p14="http://schemas.microsoft.com/office/powerpoint/2010/main" val="2910452065"/>
      </p:ext>
    </p:extLst>
  </p:cSld>
  <p:clrMap bg1="dk1" tx1="lt1" bg2="dk2" tx2="lt2" accent1="accent1" accent2="accent2" accent3="accent3" accent4="accent4" accent5="accent5" accent6="accent6" hlink="hlink" folHlink="folHlink"/>
  <p:sldLayoutIdLst>
    <p:sldLayoutId id="2147494000" r:id="rId1"/>
    <p:sldLayoutId id="2147494001" r:id="rId2"/>
    <p:sldLayoutId id="2147494002" r:id="rId3"/>
    <p:sldLayoutId id="2147494003" r:id="rId4"/>
    <p:sldLayoutId id="2147494004" r:id="rId5"/>
    <p:sldLayoutId id="2147494005" r:id="rId6"/>
    <p:sldLayoutId id="2147494006" r:id="rId7"/>
    <p:sldLayoutId id="2147494007" r:id="rId8"/>
  </p:sldLayoutIdLst>
  <p:hf hdr="0" ftr="0" dt="0"/>
  <p:txStyles>
    <p:titleStyle>
      <a:lvl1pPr algn="l" defTabSz="457200" rtl="0" eaLnBrk="1" latinLnBrk="0" hangingPunct="1">
        <a:spcBef>
          <a:spcPct val="0"/>
        </a:spcBef>
        <a:buNone/>
        <a:defRPr sz="5000" b="1" i="0" kern="1200">
          <a:solidFill>
            <a:srgbClr val="FFFFFF"/>
          </a:solidFill>
          <a:latin typeface="Helvetica"/>
          <a:ea typeface="+mj-ea"/>
          <a:cs typeface="+mj-cs"/>
        </a:defRPr>
      </a:lvl1pPr>
    </p:titleStyle>
    <p:bodyStyle>
      <a:lvl1pPr marL="342900" indent="-342900" algn="l" defTabSz="457200" rtl="0" eaLnBrk="1" latinLnBrk="0" hangingPunct="1">
        <a:spcBef>
          <a:spcPct val="20000"/>
        </a:spcBef>
        <a:buClr>
          <a:schemeClr val="tx1"/>
        </a:buClr>
        <a:buFont typeface="Wingdings" charset="2"/>
        <a:buChar char="§"/>
        <a:defRPr sz="1800" b="1" kern="1200">
          <a:solidFill>
            <a:srgbClr val="FFFFFF"/>
          </a:solidFill>
          <a:latin typeface="Helvetica"/>
          <a:ea typeface="+mn-ea"/>
          <a:cs typeface="Helvetica"/>
        </a:defRPr>
      </a:lvl1pPr>
      <a:lvl2pPr marL="742950" indent="-285750" algn="l" defTabSz="457200" rtl="0" eaLnBrk="1" latinLnBrk="0" hangingPunct="1">
        <a:spcBef>
          <a:spcPct val="20000"/>
        </a:spcBef>
        <a:buClr>
          <a:schemeClr val="tx1"/>
        </a:buClr>
        <a:buFont typeface="Arial"/>
        <a:buChar char="–"/>
        <a:defRPr sz="1400" b="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tx1"/>
        </a:buClr>
        <a:buFont typeface="Wingdings" charset="2"/>
        <a:buChar char="§"/>
        <a:defRPr sz="1200" b="0" kern="1200">
          <a:solidFill>
            <a:srgbClr val="FFFFFF"/>
          </a:solidFill>
          <a:latin typeface="Helvetica"/>
          <a:ea typeface="+mn-ea"/>
          <a:cs typeface="Helvetica"/>
        </a:defRPr>
      </a:lvl3pPr>
      <a:lvl4pPr marL="1600200" indent="-228600" algn="l" defTabSz="457200" rtl="0" eaLnBrk="1" latinLnBrk="0" hangingPunct="1">
        <a:spcBef>
          <a:spcPct val="20000"/>
        </a:spcBef>
        <a:buClr>
          <a:srgbClr val="F16446"/>
        </a:buClr>
        <a:buFont typeface="Arial"/>
        <a:buChar char="–"/>
        <a:defRPr sz="2000" b="1" kern="1200">
          <a:solidFill>
            <a:srgbClr val="BFBFBF"/>
          </a:solidFill>
          <a:latin typeface="Helvetica"/>
          <a:ea typeface="+mn-ea"/>
          <a:cs typeface="Helvetica"/>
        </a:defRPr>
      </a:lvl4pPr>
      <a:lvl5pPr marL="2057400" indent="-228600" algn="l" defTabSz="457200" rtl="0" eaLnBrk="1" latinLnBrk="0" hangingPunct="1">
        <a:spcBef>
          <a:spcPct val="20000"/>
        </a:spcBef>
        <a:buClr>
          <a:srgbClr val="F16446"/>
        </a:buClr>
        <a:buFont typeface="Arial"/>
        <a:buChar char="»"/>
        <a:defRPr sz="2000" b="1" kern="1200">
          <a:solidFill>
            <a:srgbClr val="BFBFB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jpe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chart" Target="../charts/char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800600" y="4876800"/>
            <a:ext cx="4888918" cy="460355"/>
          </a:xfrm>
        </p:spPr>
        <p:txBody>
          <a:bodyPr/>
          <a:lstStyle/>
          <a:p>
            <a:r>
              <a:rPr lang="en-US" sz="2400" dirty="0"/>
              <a:t>Infrastructure For </a:t>
            </a:r>
            <a:r>
              <a:rPr lang="en-US" sz="2400" dirty="0" smtClean="0"/>
              <a:t>Real-Time </a:t>
            </a:r>
            <a:r>
              <a:rPr lang="en-US" sz="2400" dirty="0"/>
              <a:t>Video Call </a:t>
            </a:r>
            <a:r>
              <a:rPr lang="en-US" sz="2400" dirty="0" smtClean="0"/>
              <a:t>Service</a:t>
            </a:r>
            <a:endParaRPr lang="en-US" sz="2400" dirty="0"/>
          </a:p>
        </p:txBody>
      </p:sp>
    </p:spTree>
    <p:extLst>
      <p:ext uri="{BB962C8B-B14F-4D97-AF65-F5344CB8AC3E}">
        <p14:creationId xmlns:p14="http://schemas.microsoft.com/office/powerpoint/2010/main" val="29586280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ubtitle 2"/>
          <p:cNvSpPr>
            <a:spLocks noGrp="1"/>
          </p:cNvSpPr>
          <p:nvPr>
            <p:ph type="body" sz="quarter" idx="11"/>
          </p:nvPr>
        </p:nvSpPr>
        <p:spPr/>
        <p:txBody>
          <a:bodyPr/>
          <a:lstStyle/>
          <a:p>
            <a:pPr marL="342900" indent="-342900" algn="l">
              <a:buFont typeface="Wingdings" pitchFamily="2" charset="2"/>
              <a:buChar char="§"/>
              <a:defRPr/>
            </a:pPr>
            <a:r>
              <a:rPr lang="en-US" sz="2400" dirty="0" smtClean="0">
                <a:solidFill>
                  <a:schemeClr val="tx1"/>
                </a:solidFill>
                <a:ea typeface="ＭＳ Ｐゴシック" pitchFamily="34" charset="-128"/>
              </a:rPr>
              <a:t>Fast</a:t>
            </a:r>
          </a:p>
          <a:p>
            <a:pPr marL="800100" lvl="1" indent="-342900" algn="l">
              <a:buFont typeface="Wingdings" pitchFamily="2" charset="2"/>
              <a:buChar char="§"/>
              <a:defRPr/>
            </a:pPr>
            <a:r>
              <a:rPr lang="en-US" sz="2000" dirty="0" smtClean="0">
                <a:solidFill>
                  <a:schemeClr val="tx1"/>
                </a:solidFill>
                <a:ea typeface="ＭＳ Ｐゴシック" pitchFamily="34" charset="-128"/>
              </a:rPr>
              <a:t>Less round trips (3 client-server round trips)</a:t>
            </a:r>
          </a:p>
          <a:p>
            <a:pPr marL="800100" lvl="1" indent="-342900" algn="l">
              <a:buFont typeface="Wingdings" pitchFamily="2" charset="2"/>
              <a:buChar char="§"/>
              <a:defRPr/>
            </a:pPr>
            <a:r>
              <a:rPr lang="en-US" sz="2000" dirty="0" smtClean="0">
                <a:solidFill>
                  <a:schemeClr val="tx1"/>
                </a:solidFill>
                <a:ea typeface="ＭＳ Ｐゴシック" pitchFamily="34" charset="-128"/>
              </a:rPr>
              <a:t>Fast retransmission (UDP by default)</a:t>
            </a:r>
          </a:p>
          <a:p>
            <a:pPr marL="800100" lvl="1" indent="-342900" algn="l">
              <a:buFont typeface="Wingdings" pitchFamily="2" charset="2"/>
              <a:buChar char="§"/>
              <a:defRPr/>
            </a:pPr>
            <a:r>
              <a:rPr lang="en-US" sz="2000" dirty="0" smtClean="0">
                <a:solidFill>
                  <a:schemeClr val="tx1"/>
                </a:solidFill>
                <a:ea typeface="ＭＳ Ｐゴシック" pitchFamily="34" charset="-128"/>
              </a:rPr>
              <a:t>All-in-one server (connecting/NAT traversal/relay)</a:t>
            </a:r>
          </a:p>
          <a:p>
            <a:pPr marL="342900" indent="-342900" algn="l">
              <a:buFont typeface="Wingdings" pitchFamily="2" charset="2"/>
              <a:buChar char="§"/>
              <a:defRPr/>
            </a:pPr>
            <a:r>
              <a:rPr lang="en-US" sz="2400" dirty="0" smtClean="0">
                <a:solidFill>
                  <a:schemeClr val="tx1"/>
                </a:solidFill>
                <a:ea typeface="ＭＳ Ｐゴシック" pitchFamily="34" charset="-128"/>
              </a:rPr>
              <a:t>Robust</a:t>
            </a:r>
            <a:endParaRPr lang="en-US" sz="2000" dirty="0" smtClean="0">
              <a:solidFill>
                <a:schemeClr val="tx1"/>
              </a:solidFill>
              <a:ea typeface="ＭＳ Ｐゴシック" pitchFamily="34" charset="-128"/>
            </a:endParaRPr>
          </a:p>
          <a:p>
            <a:pPr marL="800100" lvl="1" indent="-342900" algn="l">
              <a:buFont typeface="Wingdings" pitchFamily="2" charset="2"/>
              <a:buChar char="§"/>
              <a:defRPr/>
            </a:pPr>
            <a:r>
              <a:rPr lang="en-US" sz="2000" dirty="0" smtClean="0">
                <a:solidFill>
                  <a:schemeClr val="tx1"/>
                </a:solidFill>
                <a:ea typeface="ＭＳ Ｐゴシック" pitchFamily="34" charset="-128"/>
              </a:rPr>
              <a:t>STATELESS server design</a:t>
            </a:r>
          </a:p>
          <a:p>
            <a:pPr marL="800100" lvl="1" indent="-342900" algn="l">
              <a:buFont typeface="Wingdings" pitchFamily="2" charset="2"/>
              <a:buChar char="§"/>
              <a:defRPr/>
            </a:pPr>
            <a:r>
              <a:rPr lang="en-US" sz="2000" dirty="0" smtClean="0">
                <a:solidFill>
                  <a:schemeClr val="tx1"/>
                </a:solidFill>
                <a:ea typeface="ＭＳ Ｐゴシック" pitchFamily="34" charset="-128"/>
              </a:rPr>
              <a:t>Near-seamlessly Cellular/WiFi switch support</a:t>
            </a:r>
          </a:p>
          <a:p>
            <a:pPr marL="342900" indent="-342900" algn="l">
              <a:buFont typeface="Wingdings" pitchFamily="2" charset="2"/>
              <a:buChar char="§"/>
              <a:defRPr/>
            </a:pPr>
            <a:r>
              <a:rPr lang="en-US" sz="2400" dirty="0" smtClean="0">
                <a:solidFill>
                  <a:schemeClr val="tx1"/>
                </a:solidFill>
                <a:ea typeface="ＭＳ Ｐゴシック" pitchFamily="34" charset="-128"/>
              </a:rPr>
              <a:t>Easy to scale and geo-localize</a:t>
            </a:r>
          </a:p>
          <a:p>
            <a:pPr marL="800100" lvl="1" indent="-342900" algn="l">
              <a:buFont typeface="Wingdings" pitchFamily="2" charset="2"/>
              <a:buChar char="§"/>
              <a:defRPr/>
            </a:pPr>
            <a:r>
              <a:rPr lang="en-US" sz="2000" dirty="0">
                <a:solidFill>
                  <a:schemeClr val="tx1"/>
                </a:solidFill>
                <a:ea typeface="ＭＳ Ｐゴシック" pitchFamily="34" charset="-128"/>
              </a:rPr>
              <a:t>Servers are independent to each other</a:t>
            </a:r>
          </a:p>
          <a:p>
            <a:pPr algn="l">
              <a:buFont typeface="Wingdings" charset="2"/>
              <a:buNone/>
              <a:defRPr/>
            </a:pPr>
            <a:endParaRPr lang="en-US" sz="2800" dirty="0" smtClean="0">
              <a:solidFill>
                <a:schemeClr val="tx1"/>
              </a:solidFill>
              <a:ea typeface="ＭＳ Ｐゴシック" pitchFamily="34" charset="-128"/>
            </a:endParaRPr>
          </a:p>
          <a:p>
            <a:pPr algn="l">
              <a:buFont typeface="Wingdings" charset="2"/>
              <a:buNone/>
              <a:defRPr/>
            </a:pPr>
            <a:endParaRPr lang="en-US" sz="2800" b="1" dirty="0" smtClean="0">
              <a:solidFill>
                <a:schemeClr val="tx1"/>
              </a:solidFill>
              <a:ea typeface="ＭＳ Ｐゴシック" pitchFamily="34" charset="-128"/>
            </a:endParaRPr>
          </a:p>
        </p:txBody>
      </p:sp>
      <p:sp>
        <p:nvSpPr>
          <p:cNvPr id="28674" name="Title 1"/>
          <p:cNvSpPr>
            <a:spLocks noGrp="1"/>
          </p:cNvSpPr>
          <p:nvPr>
            <p:ph type="title"/>
          </p:nvPr>
        </p:nvSpPr>
        <p:spPr>
          <a:xfrm>
            <a:off x="0" y="-304800"/>
            <a:ext cx="9083529" cy="1143000"/>
          </a:xfrm>
        </p:spPr>
        <p:txBody>
          <a:bodyPr/>
          <a:lstStyle/>
          <a:p>
            <a:r>
              <a:rPr lang="en-US" i="1" dirty="0" smtClean="0">
                <a:ea typeface="ＭＳ Ｐゴシック" pitchFamily="34" charset="-128"/>
              </a:rPr>
              <a:t>SWIFT</a:t>
            </a:r>
            <a:r>
              <a:rPr lang="en-US" dirty="0" smtClean="0">
                <a:ea typeface="ＭＳ Ｐゴシック" pitchFamily="34" charset="-128"/>
              </a:rPr>
              <a:t> protocol design target</a:t>
            </a:r>
            <a:endParaRPr dirty="0" smtClean="0">
              <a:ea typeface="ＭＳ Ｐゴシック" pitchFamily="34" charset="-128"/>
            </a:endParaRPr>
          </a:p>
        </p:txBody>
      </p:sp>
    </p:spTree>
    <p:extLst>
      <p:ext uri="{BB962C8B-B14F-4D97-AF65-F5344CB8AC3E}">
        <p14:creationId xmlns:p14="http://schemas.microsoft.com/office/powerpoint/2010/main" val="301753303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fontScale="90000"/>
          </a:bodyPr>
          <a:lstStyle/>
          <a:p>
            <a:r>
              <a:rPr lang="en-US" i="1" dirty="0">
                <a:solidFill>
                  <a:schemeClr val="tx2"/>
                </a:solidFill>
                <a:ea typeface="ＭＳ Ｐゴシック" pitchFamily="34" charset="-128"/>
              </a:rPr>
              <a:t>SWIFT</a:t>
            </a:r>
            <a:r>
              <a:rPr dirty="0" smtClean="0">
                <a:ea typeface="ＭＳ Ｐゴシック" pitchFamily="34" charset="-128"/>
              </a:rPr>
              <a:t> </a:t>
            </a:r>
            <a:r>
              <a:rPr lang="en-US" dirty="0" smtClean="0">
                <a:solidFill>
                  <a:srgbClr val="000000"/>
                </a:solidFill>
                <a:ea typeface="ＭＳ Ｐゴシック" pitchFamily="34" charset="-128"/>
              </a:rPr>
              <a:t>protocol </a:t>
            </a:r>
            <a:r>
              <a:rPr dirty="0" smtClean="0">
                <a:solidFill>
                  <a:srgbClr val="000000"/>
                </a:solidFill>
                <a:ea typeface="ＭＳ Ｐゴシック" pitchFamily="34" charset="-128"/>
              </a:rPr>
              <a:t>(</a:t>
            </a:r>
            <a:r>
              <a:rPr lang="en-US" dirty="0" smtClean="0">
                <a:solidFill>
                  <a:srgbClr val="000000"/>
                </a:solidFill>
                <a:ea typeface="ＭＳ Ｐゴシック" pitchFamily="34" charset="-128"/>
              </a:rPr>
              <a:t>1</a:t>
            </a:r>
            <a:r>
              <a:rPr lang="en-US" baseline="30000" dirty="0" smtClean="0">
                <a:solidFill>
                  <a:srgbClr val="000000"/>
                </a:solidFill>
                <a:ea typeface="ＭＳ Ｐゴシック" pitchFamily="34" charset="-128"/>
              </a:rPr>
              <a:t>st</a:t>
            </a:r>
            <a:r>
              <a:rPr lang="en-US" dirty="0" smtClean="0">
                <a:solidFill>
                  <a:srgbClr val="000000"/>
                </a:solidFill>
                <a:ea typeface="ＭＳ Ｐゴシック" pitchFamily="34" charset="-128"/>
              </a:rPr>
              <a:t> round trip</a:t>
            </a:r>
            <a:r>
              <a:rPr dirty="0" smtClean="0">
                <a:solidFill>
                  <a:srgbClr val="000000"/>
                </a:solidFill>
                <a:ea typeface="ＭＳ Ｐゴシック" pitchFamily="34" charset="-128"/>
              </a:rPr>
              <a:t>)</a:t>
            </a:r>
          </a:p>
        </p:txBody>
      </p:sp>
      <p:sp>
        <p:nvSpPr>
          <p:cNvPr id="29699" name="Slide Number Placeholder 4"/>
          <p:cNvSpPr>
            <a:spLocks noGrp="1"/>
          </p:cNvSpPr>
          <p:nvPr>
            <p:ph type="sldNum" sz="quarter" idx="4294967295"/>
          </p:nvPr>
        </p:nvSpPr>
        <p:spPr bwMode="auto">
          <a:xfrm>
            <a:off x="0" y="1287463"/>
            <a:ext cx="5334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lnSpc>
                <a:spcPct val="80000"/>
              </a:lnSpc>
            </a:pPr>
            <a:fld id="{E8AF6E2D-965D-40CF-BF0A-2EB097BB170A}" type="slidenum">
              <a:rPr lang="en-US" sz="1200">
                <a:solidFill>
                  <a:srgbClr val="FFFFFF"/>
                </a:solidFill>
              </a:rPr>
              <a:pPr eaLnBrk="1" hangingPunct="1">
                <a:lnSpc>
                  <a:spcPct val="80000"/>
                </a:lnSpc>
              </a:pPr>
              <a:t>11</a:t>
            </a:fld>
            <a:endParaRPr lang="en-US" sz="1200" dirty="0">
              <a:solidFill>
                <a:srgbClr val="FFFFFF"/>
              </a:solidFill>
            </a:endParaRPr>
          </a:p>
        </p:txBody>
      </p:sp>
      <p:sp>
        <p:nvSpPr>
          <p:cNvPr id="3" name="Rectangle 2"/>
          <p:cNvSpPr/>
          <p:nvPr/>
        </p:nvSpPr>
        <p:spPr>
          <a:xfrm>
            <a:off x="2551113" y="1695450"/>
            <a:ext cx="2286000" cy="6858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Backend</a:t>
            </a:r>
            <a:endParaRPr lang="en-US" dirty="0"/>
          </a:p>
        </p:txBody>
      </p:sp>
      <p:sp>
        <p:nvSpPr>
          <p:cNvPr id="8" name="Rectangle 7"/>
          <p:cNvSpPr/>
          <p:nvPr/>
        </p:nvSpPr>
        <p:spPr>
          <a:xfrm>
            <a:off x="2403475" y="329565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SWIFT Server</a:t>
            </a:r>
          </a:p>
        </p:txBody>
      </p:sp>
      <p:sp>
        <p:nvSpPr>
          <p:cNvPr id="9" name="Rectangle 8"/>
          <p:cNvSpPr/>
          <p:nvPr/>
        </p:nvSpPr>
        <p:spPr>
          <a:xfrm>
            <a:off x="228600" y="53340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Caller</a:t>
            </a:r>
          </a:p>
        </p:txBody>
      </p:sp>
      <p:sp>
        <p:nvSpPr>
          <p:cNvPr id="10" name="Rectangle 9"/>
          <p:cNvSpPr/>
          <p:nvPr/>
        </p:nvSpPr>
        <p:spPr>
          <a:xfrm>
            <a:off x="5222875" y="535305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Callee</a:t>
            </a:r>
          </a:p>
        </p:txBody>
      </p:sp>
      <p:cxnSp>
        <p:nvCxnSpPr>
          <p:cNvPr id="6" name="Straight Arrow Connector 5"/>
          <p:cNvCxnSpPr/>
          <p:nvPr/>
        </p:nvCxnSpPr>
        <p:spPr>
          <a:xfrm flipV="1">
            <a:off x="1295400" y="4038600"/>
            <a:ext cx="1336675" cy="12954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29705" name="TextBox 6"/>
          <p:cNvSpPr txBox="1">
            <a:spLocks noChangeArrowheads="1"/>
          </p:cNvSpPr>
          <p:nvPr/>
        </p:nvSpPr>
        <p:spPr bwMode="auto">
          <a:xfrm>
            <a:off x="381000" y="4572000"/>
            <a:ext cx="1905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a:solidFill>
                  <a:srgbClr val="000000"/>
                </a:solidFill>
              </a:rPr>
              <a:t>Push </a:t>
            </a:r>
            <a:endParaRPr lang="en-US" sz="2000" b="1" dirty="0" smtClean="0">
              <a:solidFill>
                <a:srgbClr val="000000"/>
              </a:solidFill>
            </a:endParaRPr>
          </a:p>
          <a:p>
            <a:pPr eaLnBrk="1" hangingPunct="1"/>
            <a:r>
              <a:rPr lang="en-US" sz="2000" b="1" dirty="0" smtClean="0">
                <a:solidFill>
                  <a:srgbClr val="000000"/>
                </a:solidFill>
              </a:rPr>
              <a:t>Request</a:t>
            </a:r>
            <a:endParaRPr lang="en-US" sz="2000" b="1" dirty="0">
              <a:solidFill>
                <a:srgbClr val="000000"/>
              </a:solidFill>
            </a:endParaRPr>
          </a:p>
        </p:txBody>
      </p:sp>
      <p:cxnSp>
        <p:nvCxnSpPr>
          <p:cNvPr id="15" name="Straight Arrow Connector 14"/>
          <p:cNvCxnSpPr/>
          <p:nvPr/>
        </p:nvCxnSpPr>
        <p:spPr>
          <a:xfrm flipV="1">
            <a:off x="2590800" y="2403475"/>
            <a:ext cx="0" cy="892175"/>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 idx="1"/>
            <a:endCxn id="10" idx="0"/>
          </p:cNvCxnSpPr>
          <p:nvPr/>
        </p:nvCxnSpPr>
        <p:spPr>
          <a:xfrm flipH="1">
            <a:off x="6439694" y="3502360"/>
            <a:ext cx="1218406" cy="185069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29710" name="TextBox 25"/>
          <p:cNvSpPr txBox="1">
            <a:spLocks noChangeArrowheads="1"/>
          </p:cNvSpPr>
          <p:nvPr/>
        </p:nvSpPr>
        <p:spPr bwMode="auto">
          <a:xfrm>
            <a:off x="6400800" y="4038600"/>
            <a:ext cx="271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a:solidFill>
                  <a:srgbClr val="000000"/>
                </a:solidFill>
              </a:rPr>
              <a:t>Push Notification</a:t>
            </a:r>
          </a:p>
          <a:p>
            <a:pPr eaLnBrk="1" hangingPunct="1"/>
            <a:r>
              <a:rPr lang="en-US" sz="2000" b="1" dirty="0">
                <a:solidFill>
                  <a:srgbClr val="000000"/>
                </a:solidFill>
              </a:rPr>
              <a:t>(SWIFT </a:t>
            </a:r>
            <a:r>
              <a:rPr lang="en-US" sz="2000" b="1" dirty="0" smtClean="0">
                <a:solidFill>
                  <a:srgbClr val="000000"/>
                </a:solidFill>
              </a:rPr>
              <a:t>public address)</a:t>
            </a:r>
            <a:endParaRPr lang="en-US" sz="2000" b="1" dirty="0">
              <a:solidFill>
                <a:srgbClr val="000000"/>
              </a:solidFill>
            </a:endParaRPr>
          </a:p>
        </p:txBody>
      </p:sp>
      <p:sp>
        <p:nvSpPr>
          <p:cNvPr id="29711" name="TextBox 29"/>
          <p:cNvSpPr txBox="1">
            <a:spLocks noChangeArrowheads="1"/>
          </p:cNvSpPr>
          <p:nvPr/>
        </p:nvSpPr>
        <p:spPr bwMode="auto">
          <a:xfrm>
            <a:off x="685800" y="2641600"/>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Push Request</a:t>
            </a:r>
            <a:endParaRPr lang="en-US" sz="2000" b="1" dirty="0">
              <a:solidFill>
                <a:srgbClr val="000000"/>
              </a:solidFill>
            </a:endParaRPr>
          </a:p>
        </p:txBody>
      </p:sp>
      <p:cxnSp>
        <p:nvCxnSpPr>
          <p:cNvPr id="36" name="Straight Arrow Connector 35"/>
          <p:cNvCxnSpPr/>
          <p:nvPr/>
        </p:nvCxnSpPr>
        <p:spPr>
          <a:xfrm>
            <a:off x="3962400" y="3981450"/>
            <a:ext cx="1828800" cy="12954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29713" name="TextBox 39"/>
          <p:cNvSpPr txBox="1">
            <a:spLocks noChangeArrowheads="1"/>
          </p:cNvSpPr>
          <p:nvPr/>
        </p:nvSpPr>
        <p:spPr bwMode="auto">
          <a:xfrm>
            <a:off x="4114799" y="4365625"/>
            <a:ext cx="19034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Opportunistic</a:t>
            </a:r>
          </a:p>
          <a:p>
            <a:pPr eaLnBrk="1" hangingPunct="1"/>
            <a:r>
              <a:rPr lang="en-US" sz="2000" b="1" dirty="0" smtClean="0">
                <a:solidFill>
                  <a:srgbClr val="000000"/>
                </a:solidFill>
              </a:rPr>
              <a:t>SWIFT Push</a:t>
            </a:r>
            <a:endParaRPr lang="en-US" sz="2000" b="1" dirty="0">
              <a:solidFill>
                <a:srgbClr val="000000"/>
              </a:solidFill>
            </a:endParaRPr>
          </a:p>
        </p:txBody>
      </p:sp>
      <p:cxnSp>
        <p:nvCxnSpPr>
          <p:cNvPr id="41" name="Straight Arrow Connector 40"/>
          <p:cNvCxnSpPr/>
          <p:nvPr/>
        </p:nvCxnSpPr>
        <p:spPr>
          <a:xfrm>
            <a:off x="4876800" y="1828800"/>
            <a:ext cx="1276350" cy="150812"/>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895600" y="2403475"/>
            <a:ext cx="0" cy="892175"/>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29716" name="TextBox 50"/>
          <p:cNvSpPr txBox="1">
            <a:spLocks noChangeArrowheads="1"/>
          </p:cNvSpPr>
          <p:nvPr/>
        </p:nvSpPr>
        <p:spPr bwMode="auto">
          <a:xfrm>
            <a:off x="2895600" y="2495550"/>
            <a:ext cx="2667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err="1">
                <a:solidFill>
                  <a:srgbClr val="000000"/>
                </a:solidFill>
              </a:rPr>
              <a:t>Callee</a:t>
            </a:r>
            <a:r>
              <a:rPr lang="en-US" sz="2000" b="1" dirty="0">
                <a:solidFill>
                  <a:srgbClr val="000000"/>
                </a:solidFill>
              </a:rPr>
              <a:t> </a:t>
            </a:r>
            <a:r>
              <a:rPr lang="en-US" sz="2000" b="1" dirty="0" smtClean="0">
                <a:solidFill>
                  <a:srgbClr val="000000"/>
                </a:solidFill>
              </a:rPr>
              <a:t>Information &amp; Call Configuration</a:t>
            </a:r>
            <a:endParaRPr lang="en-US" sz="2000" b="1" dirty="0">
              <a:solidFill>
                <a:srgbClr val="000000"/>
              </a:solidFill>
            </a:endParaRPr>
          </a:p>
        </p:txBody>
      </p:sp>
      <p:cxnSp>
        <p:nvCxnSpPr>
          <p:cNvPr id="52" name="Straight Arrow Connector 51"/>
          <p:cNvCxnSpPr/>
          <p:nvPr/>
        </p:nvCxnSpPr>
        <p:spPr>
          <a:xfrm flipH="1">
            <a:off x="2074864" y="4013200"/>
            <a:ext cx="1201736" cy="126365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29718" name="TextBox 54"/>
          <p:cNvSpPr txBox="1">
            <a:spLocks noChangeArrowheads="1"/>
          </p:cNvSpPr>
          <p:nvPr/>
        </p:nvSpPr>
        <p:spPr bwMode="auto">
          <a:xfrm>
            <a:off x="2514600" y="4572000"/>
            <a:ext cx="1409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a:solidFill>
                  <a:srgbClr val="000000"/>
                </a:solidFill>
              </a:rPr>
              <a:t>Push Response</a:t>
            </a:r>
          </a:p>
        </p:txBody>
      </p:sp>
      <p:sp>
        <p:nvSpPr>
          <p:cNvPr id="4" name="Cloud 3"/>
          <p:cNvSpPr/>
          <p:nvPr/>
        </p:nvSpPr>
        <p:spPr>
          <a:xfrm>
            <a:off x="6172200" y="838200"/>
            <a:ext cx="2971800" cy="2667000"/>
          </a:xfrm>
          <a:prstGeom prst="cloud">
            <a:avLst/>
          </a:prstGeom>
          <a:solidFill>
            <a:schemeClr val="accent4">
              <a:lumMod val="60000"/>
              <a:lumOff val="40000"/>
            </a:schemeClr>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Push Notification Service</a:t>
            </a:r>
          </a:p>
          <a:p>
            <a:pPr algn="ctr"/>
            <a:r>
              <a:rPr lang="en-US" sz="1600" dirty="0" smtClean="0">
                <a:solidFill>
                  <a:srgbClr val="000000"/>
                </a:solidFill>
              </a:rPr>
              <a:t>Apple</a:t>
            </a:r>
          </a:p>
          <a:p>
            <a:pPr algn="ctr"/>
            <a:r>
              <a:rPr lang="en-US" sz="1600" dirty="0" smtClean="0">
                <a:solidFill>
                  <a:srgbClr val="000000"/>
                </a:solidFill>
              </a:rPr>
              <a:t>Google</a:t>
            </a:r>
          </a:p>
          <a:p>
            <a:pPr algn="ctr"/>
            <a:r>
              <a:rPr lang="en-US" sz="1600" dirty="0" smtClean="0">
                <a:solidFill>
                  <a:srgbClr val="000000"/>
                </a:solidFill>
              </a:rPr>
              <a:t>Microsoft</a:t>
            </a:r>
          </a:p>
          <a:p>
            <a:pPr algn="ctr"/>
            <a:r>
              <a:rPr lang="en-US" sz="1600" dirty="0" smtClean="0">
                <a:solidFill>
                  <a:srgbClr val="000000"/>
                </a:solidFill>
              </a:rPr>
              <a:t>Tango</a:t>
            </a:r>
            <a:endParaRPr lang="en-US" sz="1600" dirty="0">
              <a:solidFill>
                <a:srgbClr val="000000"/>
              </a:solidFill>
            </a:endParaRPr>
          </a:p>
        </p:txBody>
      </p:sp>
      <p:cxnSp>
        <p:nvCxnSpPr>
          <p:cNvPr id="25" name="Straight Arrow Connector 24"/>
          <p:cNvCxnSpPr/>
          <p:nvPr/>
        </p:nvCxnSpPr>
        <p:spPr>
          <a:xfrm>
            <a:off x="4876800" y="2133600"/>
            <a:ext cx="1066800" cy="1524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2046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711"/>
                                        </p:tgtEl>
                                        <p:attrNameLst>
                                          <p:attrName>style.visibility</p:attrName>
                                        </p:attrNameLst>
                                      </p:cBhvr>
                                      <p:to>
                                        <p:strVal val="visible"/>
                                      </p:to>
                                    </p:set>
                                    <p:animEffect transition="in" filter="dissolve">
                                      <p:cBhvr>
                                        <p:cTn id="10" dur="500"/>
                                        <p:tgtEl>
                                          <p:spTgt spid="297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9705"/>
                                        </p:tgtEl>
                                        <p:attrNameLst>
                                          <p:attrName>style.visibility</p:attrName>
                                        </p:attrNameLst>
                                      </p:cBhvr>
                                      <p:to>
                                        <p:strVal val="visible"/>
                                      </p:to>
                                    </p:set>
                                    <p:animEffect transition="in" filter="dissolve">
                                      <p:cBhvr>
                                        <p:cTn id="13" dur="500"/>
                                        <p:tgtEl>
                                          <p:spTgt spid="29705"/>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9718"/>
                                        </p:tgtEl>
                                        <p:attrNameLst>
                                          <p:attrName>style.visibility</p:attrName>
                                        </p:attrNameLst>
                                      </p:cBhvr>
                                      <p:to>
                                        <p:strVal val="visible"/>
                                      </p:to>
                                    </p:set>
                                    <p:animEffect transition="in" filter="dissolve">
                                      <p:cBhvr>
                                        <p:cTn id="21" dur="500"/>
                                        <p:tgtEl>
                                          <p:spTgt spid="29718"/>
                                        </p:tgtEl>
                                      </p:cBhvr>
                                    </p:animEffect>
                                  </p:childTnLst>
                                </p:cTn>
                              </p:par>
                              <p:par>
                                <p:cTn id="22" presetID="9" presetClass="entr" presetSubtype="0"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dissolve">
                                      <p:cBhvr>
                                        <p:cTn id="24" dur="500"/>
                                        <p:tgtEl>
                                          <p:spTgt spid="5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9716"/>
                                        </p:tgtEl>
                                        <p:attrNameLst>
                                          <p:attrName>style.visibility</p:attrName>
                                        </p:attrNameLst>
                                      </p:cBhvr>
                                      <p:to>
                                        <p:strVal val="visible"/>
                                      </p:to>
                                    </p:set>
                                    <p:animEffect transition="in" filter="dissolve">
                                      <p:cBhvr>
                                        <p:cTn id="27" dur="500"/>
                                        <p:tgtEl>
                                          <p:spTgt spid="29716"/>
                                        </p:tgtEl>
                                      </p:cBhvr>
                                    </p:animEffect>
                                  </p:childTnLst>
                                </p:cTn>
                              </p:par>
                              <p:par>
                                <p:cTn id="28" presetID="9"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dissolve">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dissolve">
                                      <p:cBhvr>
                                        <p:cTn id="35" dur="500"/>
                                        <p:tgtEl>
                                          <p:spTgt spid="41"/>
                                        </p:tgtEl>
                                      </p:cBhvr>
                                    </p:animEffect>
                                  </p:childTnLst>
                                </p:cTn>
                              </p:par>
                              <p:par>
                                <p:cTn id="36" presetID="9"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par>
                                <p:cTn id="39" presetID="9"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dissolve">
                                      <p:cBhvr>
                                        <p:cTn id="41" dur="500"/>
                                        <p:tgtEl>
                                          <p:spTgt spid="36"/>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9713"/>
                                        </p:tgtEl>
                                        <p:attrNameLst>
                                          <p:attrName>style.visibility</p:attrName>
                                        </p:attrNameLst>
                                      </p:cBhvr>
                                      <p:to>
                                        <p:strVal val="visible"/>
                                      </p:to>
                                    </p:set>
                                    <p:animEffect transition="in" filter="dissolve">
                                      <p:cBhvr>
                                        <p:cTn id="44" dur="500"/>
                                        <p:tgtEl>
                                          <p:spTgt spid="29713"/>
                                        </p:tgtEl>
                                      </p:cBhvr>
                                    </p:animEffect>
                                  </p:childTnLst>
                                </p:cTn>
                              </p:par>
                              <p:par>
                                <p:cTn id="45" presetID="9" presetClass="entr" presetSubtype="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p:bldP spid="29711" grpId="0"/>
      <p:bldP spid="29713" grpId="0"/>
      <p:bldP spid="29716" grpId="0"/>
      <p:bldP spid="297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fontScale="90000"/>
          </a:bodyPr>
          <a:lstStyle/>
          <a:p>
            <a:r>
              <a:rPr lang="en-US" i="1" dirty="0">
                <a:solidFill>
                  <a:schemeClr val="tx2"/>
                </a:solidFill>
                <a:ea typeface="ＭＳ Ｐゴシック" pitchFamily="34" charset="-128"/>
              </a:rPr>
              <a:t>SWIFT</a:t>
            </a:r>
            <a:r>
              <a:rPr lang="en-US" dirty="0">
                <a:ea typeface="ＭＳ Ｐゴシック" pitchFamily="34" charset="-128"/>
              </a:rPr>
              <a:t> </a:t>
            </a:r>
            <a:r>
              <a:rPr lang="en-US" dirty="0" smtClean="0">
                <a:solidFill>
                  <a:srgbClr val="000000"/>
                </a:solidFill>
                <a:ea typeface="ＭＳ Ｐゴシック" pitchFamily="34" charset="-128"/>
              </a:rPr>
              <a:t>protocol (2</a:t>
            </a:r>
            <a:r>
              <a:rPr lang="en-US" baseline="30000" dirty="0" smtClean="0">
                <a:solidFill>
                  <a:srgbClr val="000000"/>
                </a:solidFill>
                <a:ea typeface="ＭＳ Ｐゴシック" pitchFamily="34" charset="-128"/>
              </a:rPr>
              <a:t>nd</a:t>
            </a:r>
            <a:r>
              <a:rPr lang="en-US" dirty="0" smtClean="0">
                <a:solidFill>
                  <a:srgbClr val="000000"/>
                </a:solidFill>
                <a:ea typeface="ＭＳ Ｐゴシック" pitchFamily="34" charset="-128"/>
              </a:rPr>
              <a:t> round trip)</a:t>
            </a:r>
            <a:endParaRPr dirty="0" smtClean="0">
              <a:solidFill>
                <a:srgbClr val="000000"/>
              </a:solidFill>
              <a:ea typeface="ＭＳ Ｐゴシック" pitchFamily="34" charset="-128"/>
            </a:endParaRPr>
          </a:p>
        </p:txBody>
      </p:sp>
      <p:sp>
        <p:nvSpPr>
          <p:cNvPr id="3" name="Rectangle 2"/>
          <p:cNvSpPr/>
          <p:nvPr/>
        </p:nvSpPr>
        <p:spPr>
          <a:xfrm>
            <a:off x="3200400" y="1600200"/>
            <a:ext cx="2286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Backend</a:t>
            </a:r>
            <a:endParaRPr lang="en-US" dirty="0"/>
          </a:p>
        </p:txBody>
      </p:sp>
      <p:sp>
        <p:nvSpPr>
          <p:cNvPr id="8" name="Rectangle 7"/>
          <p:cNvSpPr/>
          <p:nvPr/>
        </p:nvSpPr>
        <p:spPr>
          <a:xfrm>
            <a:off x="3052763" y="32004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SWIFT Server</a:t>
            </a:r>
          </a:p>
        </p:txBody>
      </p:sp>
      <p:sp>
        <p:nvSpPr>
          <p:cNvPr id="9" name="Rectangle 8"/>
          <p:cNvSpPr/>
          <p:nvPr/>
        </p:nvSpPr>
        <p:spPr>
          <a:xfrm>
            <a:off x="838200" y="518160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Caller</a:t>
            </a:r>
          </a:p>
        </p:txBody>
      </p:sp>
      <p:sp>
        <p:nvSpPr>
          <p:cNvPr id="10" name="Rectangle 9"/>
          <p:cNvSpPr/>
          <p:nvPr/>
        </p:nvSpPr>
        <p:spPr>
          <a:xfrm>
            <a:off x="5872163" y="52578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Callee</a:t>
            </a:r>
          </a:p>
        </p:txBody>
      </p:sp>
      <p:cxnSp>
        <p:nvCxnSpPr>
          <p:cNvPr id="6" name="Straight Arrow Connector 5"/>
          <p:cNvCxnSpPr/>
          <p:nvPr/>
        </p:nvCxnSpPr>
        <p:spPr>
          <a:xfrm flipH="1" flipV="1">
            <a:off x="5334000" y="3962400"/>
            <a:ext cx="1600200" cy="11430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30729" name="TextBox 25"/>
          <p:cNvSpPr txBox="1">
            <a:spLocks noChangeArrowheads="1"/>
          </p:cNvSpPr>
          <p:nvPr/>
        </p:nvSpPr>
        <p:spPr bwMode="auto">
          <a:xfrm>
            <a:off x="6019800" y="4038600"/>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a:solidFill>
                  <a:srgbClr val="000000"/>
                </a:solidFill>
              </a:rPr>
              <a:t>Connect to </a:t>
            </a:r>
            <a:r>
              <a:rPr lang="en-US" sz="2000" b="1" dirty="0" smtClean="0">
                <a:solidFill>
                  <a:srgbClr val="000000"/>
                </a:solidFill>
              </a:rPr>
              <a:t>Caller</a:t>
            </a:r>
            <a:endParaRPr lang="en-US" sz="2000" b="1" dirty="0">
              <a:solidFill>
                <a:srgbClr val="000000"/>
              </a:solidFill>
            </a:endParaRPr>
          </a:p>
        </p:txBody>
      </p:sp>
      <p:cxnSp>
        <p:nvCxnSpPr>
          <p:cNvPr id="19" name="Straight Arrow Connector 18"/>
          <p:cNvCxnSpPr/>
          <p:nvPr/>
        </p:nvCxnSpPr>
        <p:spPr>
          <a:xfrm flipH="1">
            <a:off x="2286000" y="4038600"/>
            <a:ext cx="1600199" cy="9906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4648200" y="2362200"/>
            <a:ext cx="0" cy="7620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962400" y="2362200"/>
            <a:ext cx="0" cy="7620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30733" name="TextBox 28"/>
          <p:cNvSpPr txBox="1">
            <a:spLocks noChangeArrowheads="1"/>
          </p:cNvSpPr>
          <p:nvPr/>
        </p:nvSpPr>
        <p:spPr bwMode="auto">
          <a:xfrm>
            <a:off x="4876800" y="2438400"/>
            <a:ext cx="2057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Configuration Request</a:t>
            </a:r>
            <a:endParaRPr lang="en-US" sz="2000" b="1" dirty="0">
              <a:solidFill>
                <a:srgbClr val="000000"/>
              </a:solidFill>
            </a:endParaRPr>
          </a:p>
        </p:txBody>
      </p:sp>
      <p:sp>
        <p:nvSpPr>
          <p:cNvPr id="30734" name="TextBox 30"/>
          <p:cNvSpPr txBox="1">
            <a:spLocks noChangeArrowheads="1"/>
          </p:cNvSpPr>
          <p:nvPr/>
        </p:nvSpPr>
        <p:spPr bwMode="auto">
          <a:xfrm>
            <a:off x="2057400" y="2438400"/>
            <a:ext cx="1981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Configuration</a:t>
            </a:r>
          </a:p>
          <a:p>
            <a:pPr eaLnBrk="1" hangingPunct="1"/>
            <a:r>
              <a:rPr lang="en-US" sz="2000" b="1" dirty="0" smtClean="0">
                <a:solidFill>
                  <a:srgbClr val="000000"/>
                </a:solidFill>
              </a:rPr>
              <a:t>Response</a:t>
            </a:r>
            <a:endParaRPr lang="en-US" sz="2000" b="1" dirty="0">
              <a:solidFill>
                <a:srgbClr val="000000"/>
              </a:solidFill>
            </a:endParaRPr>
          </a:p>
        </p:txBody>
      </p:sp>
      <p:cxnSp>
        <p:nvCxnSpPr>
          <p:cNvPr id="32" name="Straight Arrow Connector 31"/>
          <p:cNvCxnSpPr/>
          <p:nvPr/>
        </p:nvCxnSpPr>
        <p:spPr>
          <a:xfrm>
            <a:off x="4724400" y="4038600"/>
            <a:ext cx="1600200" cy="11430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30736" name="TextBox 34"/>
          <p:cNvSpPr txBox="1">
            <a:spLocks noChangeArrowheads="1"/>
          </p:cNvSpPr>
          <p:nvPr/>
        </p:nvSpPr>
        <p:spPr bwMode="auto">
          <a:xfrm>
            <a:off x="3886200" y="4724400"/>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Configuration</a:t>
            </a:r>
          </a:p>
        </p:txBody>
      </p:sp>
      <p:sp>
        <p:nvSpPr>
          <p:cNvPr id="30737" name="TextBox 35"/>
          <p:cNvSpPr txBox="1">
            <a:spLocks noChangeArrowheads="1"/>
          </p:cNvSpPr>
          <p:nvPr/>
        </p:nvSpPr>
        <p:spPr bwMode="auto">
          <a:xfrm>
            <a:off x="228600" y="3962400"/>
            <a:ext cx="365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Callee’s External Address</a:t>
            </a:r>
          </a:p>
          <a:p>
            <a:pPr eaLnBrk="1" hangingPunct="1"/>
            <a:r>
              <a:rPr lang="en-US" sz="2000" b="1" dirty="0" smtClean="0">
                <a:solidFill>
                  <a:srgbClr val="000000"/>
                </a:solidFill>
              </a:rPr>
              <a:t>&amp; Configuration</a:t>
            </a:r>
            <a:endParaRPr lang="en-US" sz="2000" b="1" dirty="0">
              <a:solidFill>
                <a:srgbClr val="000000"/>
              </a:solidFill>
            </a:endParaRPr>
          </a:p>
        </p:txBody>
      </p:sp>
    </p:spTree>
    <p:extLst>
      <p:ext uri="{BB962C8B-B14F-4D97-AF65-F5344CB8AC3E}">
        <p14:creationId xmlns:p14="http://schemas.microsoft.com/office/powerpoint/2010/main" val="2569028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729"/>
                                        </p:tgtEl>
                                        <p:attrNameLst>
                                          <p:attrName>style.visibility</p:attrName>
                                        </p:attrNameLst>
                                      </p:cBhvr>
                                      <p:to>
                                        <p:strVal val="visible"/>
                                      </p:to>
                                    </p:set>
                                    <p:animEffect transition="in" filter="dissolve">
                                      <p:cBhvr>
                                        <p:cTn id="10" dur="500"/>
                                        <p:tgtEl>
                                          <p:spTgt spid="3072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733"/>
                                        </p:tgtEl>
                                        <p:attrNameLst>
                                          <p:attrName>style.visibility</p:attrName>
                                        </p:attrNameLst>
                                      </p:cBhvr>
                                      <p:to>
                                        <p:strVal val="visible"/>
                                      </p:to>
                                    </p:set>
                                    <p:animEffect transition="in" filter="dissolve">
                                      <p:cBhvr>
                                        <p:cTn id="13" dur="500"/>
                                        <p:tgtEl>
                                          <p:spTgt spid="30733"/>
                                        </p:tgtEl>
                                      </p:cBhvr>
                                    </p:animEffect>
                                  </p:childTnLst>
                                </p:cTn>
                              </p:par>
                              <p:par>
                                <p:cTn id="14" presetID="9"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0734"/>
                                        </p:tgtEl>
                                        <p:attrNameLst>
                                          <p:attrName>style.visibility</p:attrName>
                                        </p:attrNameLst>
                                      </p:cBhvr>
                                      <p:to>
                                        <p:strVal val="visible"/>
                                      </p:to>
                                    </p:set>
                                    <p:animEffect transition="in" filter="dissolve">
                                      <p:cBhvr>
                                        <p:cTn id="24" dur="500"/>
                                        <p:tgtEl>
                                          <p:spTgt spid="30734"/>
                                        </p:tgtEl>
                                      </p:cBhvr>
                                    </p:animEffect>
                                  </p:childTnLst>
                                </p:cTn>
                              </p:par>
                              <p:par>
                                <p:cTn id="25" presetID="9"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0736"/>
                                        </p:tgtEl>
                                        <p:attrNameLst>
                                          <p:attrName>style.visibility</p:attrName>
                                        </p:attrNameLst>
                                      </p:cBhvr>
                                      <p:to>
                                        <p:strVal val="visible"/>
                                      </p:to>
                                    </p:set>
                                    <p:animEffect transition="in" filter="dissolve">
                                      <p:cBhvr>
                                        <p:cTn id="30" dur="500"/>
                                        <p:tgtEl>
                                          <p:spTgt spid="3073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0737"/>
                                        </p:tgtEl>
                                        <p:attrNameLst>
                                          <p:attrName>style.visibility</p:attrName>
                                        </p:attrNameLst>
                                      </p:cBhvr>
                                      <p:to>
                                        <p:strVal val="visible"/>
                                      </p:to>
                                    </p:set>
                                    <p:anim calcmode="lin" valueType="num">
                                      <p:cBhvr additive="base">
                                        <p:cTn id="35" dur="500" fill="hold"/>
                                        <p:tgtEl>
                                          <p:spTgt spid="30737"/>
                                        </p:tgtEl>
                                        <p:attrNameLst>
                                          <p:attrName>ppt_x</p:attrName>
                                        </p:attrNameLst>
                                      </p:cBhvr>
                                      <p:tavLst>
                                        <p:tav tm="0">
                                          <p:val>
                                            <p:strVal val="#ppt_x"/>
                                          </p:val>
                                        </p:tav>
                                        <p:tav tm="100000">
                                          <p:val>
                                            <p:strVal val="#ppt_x"/>
                                          </p:val>
                                        </p:tav>
                                      </p:tavLst>
                                    </p:anim>
                                    <p:anim calcmode="lin" valueType="num">
                                      <p:cBhvr additive="base">
                                        <p:cTn id="36" dur="500" fill="hold"/>
                                        <p:tgtEl>
                                          <p:spTgt spid="3073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p:bldP spid="30733" grpId="0"/>
      <p:bldP spid="30734" grpId="0"/>
      <p:bldP spid="30736" grpId="0"/>
      <p:bldP spid="307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normAutofit fontScale="90000"/>
          </a:bodyPr>
          <a:lstStyle/>
          <a:p>
            <a:r>
              <a:rPr lang="en-US" i="1" dirty="0">
                <a:solidFill>
                  <a:schemeClr val="tx2"/>
                </a:solidFill>
                <a:ea typeface="ＭＳ Ｐゴシック" pitchFamily="34" charset="-128"/>
              </a:rPr>
              <a:t>SWIFT</a:t>
            </a:r>
            <a:r>
              <a:rPr lang="en-US" dirty="0">
                <a:ea typeface="ＭＳ Ｐゴシック" pitchFamily="34" charset="-128"/>
              </a:rPr>
              <a:t> </a:t>
            </a:r>
            <a:r>
              <a:rPr dirty="0" smtClean="0">
                <a:ea typeface="ＭＳ Ｐゴシック" pitchFamily="34" charset="-128"/>
              </a:rPr>
              <a:t> </a:t>
            </a:r>
            <a:r>
              <a:rPr lang="en-US" dirty="0" smtClean="0">
                <a:solidFill>
                  <a:srgbClr val="000000"/>
                </a:solidFill>
                <a:ea typeface="ＭＳ Ｐゴシック" pitchFamily="34" charset="-128"/>
              </a:rPr>
              <a:t>protocol (3</a:t>
            </a:r>
            <a:r>
              <a:rPr lang="en-US" baseline="30000" dirty="0" smtClean="0">
                <a:solidFill>
                  <a:srgbClr val="000000"/>
                </a:solidFill>
                <a:ea typeface="ＭＳ Ｐゴシック" pitchFamily="34" charset="-128"/>
              </a:rPr>
              <a:t>rd</a:t>
            </a:r>
            <a:r>
              <a:rPr lang="en-US" dirty="0" smtClean="0">
                <a:solidFill>
                  <a:srgbClr val="000000"/>
                </a:solidFill>
                <a:ea typeface="ＭＳ Ｐゴシック" pitchFamily="34" charset="-128"/>
              </a:rPr>
              <a:t> round trip)</a:t>
            </a:r>
            <a:endParaRPr dirty="0" smtClean="0">
              <a:solidFill>
                <a:srgbClr val="000000"/>
              </a:solidFill>
              <a:ea typeface="ＭＳ Ｐゴシック" pitchFamily="34" charset="-128"/>
            </a:endParaRPr>
          </a:p>
        </p:txBody>
      </p:sp>
      <p:sp>
        <p:nvSpPr>
          <p:cNvPr id="31747" name="Slide Number Placeholder 4"/>
          <p:cNvSpPr>
            <a:spLocks noGrp="1"/>
          </p:cNvSpPr>
          <p:nvPr>
            <p:ph type="sldNum" sz="quarter" idx="4294967295"/>
          </p:nvPr>
        </p:nvSpPr>
        <p:spPr bwMode="auto">
          <a:xfrm>
            <a:off x="0" y="1287463"/>
            <a:ext cx="5334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lnSpc>
                <a:spcPct val="80000"/>
              </a:lnSpc>
            </a:pPr>
            <a:fld id="{784C9817-4725-4665-A53A-CDBA148B1DA4}" type="slidenum">
              <a:rPr lang="en-US" sz="1200">
                <a:solidFill>
                  <a:srgbClr val="FFFFFF"/>
                </a:solidFill>
              </a:rPr>
              <a:pPr eaLnBrk="1" hangingPunct="1">
                <a:lnSpc>
                  <a:spcPct val="80000"/>
                </a:lnSpc>
              </a:pPr>
              <a:t>13</a:t>
            </a:fld>
            <a:endParaRPr lang="en-US" sz="1200" dirty="0">
              <a:solidFill>
                <a:srgbClr val="FFFFFF"/>
              </a:solidFill>
            </a:endParaRPr>
          </a:p>
        </p:txBody>
      </p:sp>
      <p:sp>
        <p:nvSpPr>
          <p:cNvPr id="8" name="Rectangle 7"/>
          <p:cNvSpPr/>
          <p:nvPr/>
        </p:nvSpPr>
        <p:spPr>
          <a:xfrm>
            <a:off x="3128963" y="28956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SWIFT Server</a:t>
            </a:r>
          </a:p>
        </p:txBody>
      </p:sp>
      <p:sp>
        <p:nvSpPr>
          <p:cNvPr id="9" name="Rectangle 8"/>
          <p:cNvSpPr/>
          <p:nvPr/>
        </p:nvSpPr>
        <p:spPr>
          <a:xfrm>
            <a:off x="914400" y="487680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Caller</a:t>
            </a:r>
          </a:p>
        </p:txBody>
      </p:sp>
      <p:sp>
        <p:nvSpPr>
          <p:cNvPr id="10" name="Rectangle 9"/>
          <p:cNvSpPr/>
          <p:nvPr/>
        </p:nvSpPr>
        <p:spPr>
          <a:xfrm>
            <a:off x="5948363" y="49530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Callee</a:t>
            </a:r>
          </a:p>
        </p:txBody>
      </p:sp>
      <p:cxnSp>
        <p:nvCxnSpPr>
          <p:cNvPr id="6" name="Straight Arrow Connector 5"/>
          <p:cNvCxnSpPr/>
          <p:nvPr/>
        </p:nvCxnSpPr>
        <p:spPr>
          <a:xfrm>
            <a:off x="4953000" y="3689350"/>
            <a:ext cx="1524000" cy="118745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478088" y="3689350"/>
            <a:ext cx="1257300" cy="10668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31754" name="TextBox 35"/>
          <p:cNvSpPr txBox="1">
            <a:spLocks noChangeArrowheads="1"/>
          </p:cNvSpPr>
          <p:nvPr/>
        </p:nvSpPr>
        <p:spPr bwMode="auto">
          <a:xfrm>
            <a:off x="1335088" y="3654425"/>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a:solidFill>
                  <a:srgbClr val="000000"/>
                </a:solidFill>
              </a:rPr>
              <a:t>Connect </a:t>
            </a:r>
            <a:r>
              <a:rPr lang="en-US" sz="2000" b="1" dirty="0" smtClean="0">
                <a:solidFill>
                  <a:srgbClr val="000000"/>
                </a:solidFill>
              </a:rPr>
              <a:t>Ack</a:t>
            </a:r>
            <a:endParaRPr lang="en-US" sz="2000" b="1" dirty="0">
              <a:solidFill>
                <a:srgbClr val="000000"/>
              </a:solidFill>
            </a:endParaRPr>
          </a:p>
        </p:txBody>
      </p:sp>
      <p:sp>
        <p:nvSpPr>
          <p:cNvPr id="31755" name="TextBox 42"/>
          <p:cNvSpPr txBox="1">
            <a:spLocks noChangeArrowheads="1"/>
          </p:cNvSpPr>
          <p:nvPr/>
        </p:nvSpPr>
        <p:spPr bwMode="auto">
          <a:xfrm>
            <a:off x="6019800" y="3581400"/>
            <a:ext cx="2286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a:solidFill>
                  <a:srgbClr val="000000"/>
                </a:solidFill>
              </a:rPr>
              <a:t>Connect Ack </a:t>
            </a:r>
            <a:r>
              <a:rPr lang="en-US" sz="2000" b="1" dirty="0" smtClean="0">
                <a:solidFill>
                  <a:srgbClr val="000000"/>
                </a:solidFill>
              </a:rPr>
              <a:t>(Caller’s External Address)</a:t>
            </a:r>
            <a:endParaRPr lang="en-US" sz="2000" b="1" dirty="0">
              <a:solidFill>
                <a:srgbClr val="000000"/>
              </a:solidFill>
            </a:endParaRPr>
          </a:p>
        </p:txBody>
      </p:sp>
      <p:sp>
        <p:nvSpPr>
          <p:cNvPr id="2" name="TextBox 1"/>
          <p:cNvSpPr txBox="1">
            <a:spLocks noChangeArrowheads="1"/>
          </p:cNvSpPr>
          <p:nvPr/>
        </p:nvSpPr>
        <p:spPr bwMode="auto">
          <a:xfrm>
            <a:off x="304800" y="1219200"/>
            <a:ext cx="88392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marL="342900" indent="-342900" eaLnBrk="1" hangingPunct="1">
              <a:buFont typeface="Arial"/>
              <a:buChar char="•"/>
            </a:pPr>
            <a:r>
              <a:rPr lang="en-US" b="1" i="1" dirty="0" smtClean="0">
                <a:solidFill>
                  <a:srgbClr val="000000"/>
                </a:solidFill>
              </a:rPr>
              <a:t>Connection is established in </a:t>
            </a:r>
            <a:r>
              <a:rPr lang="en-US" b="1" i="1" dirty="0">
                <a:solidFill>
                  <a:srgbClr val="000000"/>
                </a:solidFill>
              </a:rPr>
              <a:t>3 round </a:t>
            </a:r>
            <a:r>
              <a:rPr lang="en-US" b="1" i="1" dirty="0" smtClean="0">
                <a:solidFill>
                  <a:srgbClr val="000000"/>
                </a:solidFill>
              </a:rPr>
              <a:t>trips</a:t>
            </a:r>
          </a:p>
          <a:p>
            <a:pPr marL="342900" indent="-342900" eaLnBrk="1" hangingPunct="1">
              <a:buFont typeface="Arial"/>
              <a:buChar char="•"/>
            </a:pPr>
            <a:r>
              <a:rPr lang="en-US" b="1" i="1" dirty="0" smtClean="0">
                <a:solidFill>
                  <a:srgbClr val="000000"/>
                </a:solidFill>
              </a:rPr>
              <a:t>A relay channel is ready to </a:t>
            </a:r>
            <a:r>
              <a:rPr lang="en-US" b="1" i="1" dirty="0" smtClean="0">
                <a:solidFill>
                  <a:srgbClr val="000000"/>
                </a:solidFill>
              </a:rPr>
              <a:t>use</a:t>
            </a:r>
          </a:p>
          <a:p>
            <a:pPr marL="342900" indent="-342900" eaLnBrk="1" hangingPunct="1">
              <a:buFont typeface="Arial"/>
              <a:buChar char="•"/>
            </a:pPr>
            <a:r>
              <a:rPr lang="en-US" b="1" i="1" dirty="0" smtClean="0">
                <a:solidFill>
                  <a:srgbClr val="000000"/>
                </a:solidFill>
              </a:rPr>
              <a:t>UDP based protocol (control retransmission ourselves)</a:t>
            </a:r>
            <a:endParaRPr lang="en-US" b="1" i="1" dirty="0">
              <a:solidFill>
                <a:srgbClr val="000000"/>
              </a:solidFill>
            </a:endParaRPr>
          </a:p>
        </p:txBody>
      </p:sp>
    </p:spTree>
    <p:extLst>
      <p:ext uri="{BB962C8B-B14F-4D97-AF65-F5344CB8AC3E}">
        <p14:creationId xmlns:p14="http://schemas.microsoft.com/office/powerpoint/2010/main" val="502805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6933" y="-304800"/>
            <a:ext cx="9083529" cy="1143000"/>
          </a:xfrm>
        </p:spPr>
        <p:txBody>
          <a:bodyPr/>
          <a:lstStyle/>
          <a:p>
            <a:r>
              <a:rPr lang="en-US" i="1" dirty="0">
                <a:solidFill>
                  <a:schemeClr val="tx2"/>
                </a:solidFill>
                <a:ea typeface="ＭＳ Ｐゴシック" pitchFamily="34" charset="-128"/>
              </a:rPr>
              <a:t>SWIFT</a:t>
            </a:r>
            <a:r>
              <a:rPr lang="en-US" dirty="0">
                <a:ea typeface="ＭＳ Ｐゴシック" pitchFamily="34" charset="-128"/>
              </a:rPr>
              <a:t> </a:t>
            </a:r>
            <a:r>
              <a:rPr lang="en-US" dirty="0" smtClean="0">
                <a:solidFill>
                  <a:srgbClr val="000000"/>
                </a:solidFill>
                <a:ea typeface="ＭＳ Ｐゴシック" pitchFamily="34" charset="-128"/>
              </a:rPr>
              <a:t>peer-to-peer channel</a:t>
            </a:r>
            <a:endParaRPr dirty="0" smtClean="0">
              <a:solidFill>
                <a:srgbClr val="000000"/>
              </a:solidFill>
              <a:ea typeface="ＭＳ Ｐゴシック" pitchFamily="34" charset="-128"/>
            </a:endParaRPr>
          </a:p>
        </p:txBody>
      </p:sp>
      <p:sp>
        <p:nvSpPr>
          <p:cNvPr id="32771" name="Slide Number Placeholder 4"/>
          <p:cNvSpPr>
            <a:spLocks noGrp="1"/>
          </p:cNvSpPr>
          <p:nvPr>
            <p:ph type="sldNum" sz="quarter" idx="4294967295"/>
          </p:nvPr>
        </p:nvSpPr>
        <p:spPr bwMode="auto">
          <a:xfrm>
            <a:off x="0" y="1287463"/>
            <a:ext cx="5334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lnSpc>
                <a:spcPct val="80000"/>
              </a:lnSpc>
            </a:pPr>
            <a:fld id="{DFEB9AC7-17B6-4831-9426-B8793A3BDBCF}" type="slidenum">
              <a:rPr lang="en-US" sz="1200">
                <a:solidFill>
                  <a:srgbClr val="FFFFFF"/>
                </a:solidFill>
              </a:rPr>
              <a:pPr eaLnBrk="1" hangingPunct="1">
                <a:lnSpc>
                  <a:spcPct val="80000"/>
                </a:lnSpc>
              </a:pPr>
              <a:t>14</a:t>
            </a:fld>
            <a:endParaRPr lang="en-US" sz="1200" dirty="0">
              <a:solidFill>
                <a:srgbClr val="FFFFFF"/>
              </a:solidFill>
            </a:endParaRPr>
          </a:p>
        </p:txBody>
      </p:sp>
      <p:sp>
        <p:nvSpPr>
          <p:cNvPr id="8" name="Rectangle 7"/>
          <p:cNvSpPr/>
          <p:nvPr/>
        </p:nvSpPr>
        <p:spPr>
          <a:xfrm>
            <a:off x="2514600" y="243840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SWIFT Server</a:t>
            </a:r>
          </a:p>
        </p:txBody>
      </p:sp>
      <p:sp>
        <p:nvSpPr>
          <p:cNvPr id="9" name="Rectangle 8"/>
          <p:cNvSpPr/>
          <p:nvPr/>
        </p:nvSpPr>
        <p:spPr>
          <a:xfrm>
            <a:off x="533400" y="502920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Caller</a:t>
            </a:r>
          </a:p>
        </p:txBody>
      </p:sp>
      <p:sp>
        <p:nvSpPr>
          <p:cNvPr id="10" name="Rectangle 9"/>
          <p:cNvSpPr/>
          <p:nvPr/>
        </p:nvSpPr>
        <p:spPr>
          <a:xfrm>
            <a:off x="5567363" y="51054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Callee</a:t>
            </a:r>
          </a:p>
        </p:txBody>
      </p:sp>
      <p:sp>
        <p:nvSpPr>
          <p:cNvPr id="32777" name="TextBox 12"/>
          <p:cNvSpPr txBox="1">
            <a:spLocks noChangeArrowheads="1"/>
          </p:cNvSpPr>
          <p:nvPr/>
        </p:nvSpPr>
        <p:spPr bwMode="auto">
          <a:xfrm>
            <a:off x="2971800" y="4518025"/>
            <a:ext cx="27828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SWIFT Regular NAT </a:t>
            </a:r>
            <a:r>
              <a:rPr lang="en-US" sz="2000" b="1" dirty="0">
                <a:solidFill>
                  <a:srgbClr val="000000"/>
                </a:solidFill>
              </a:rPr>
              <a:t>Traversal</a:t>
            </a:r>
          </a:p>
        </p:txBody>
      </p:sp>
      <p:cxnSp>
        <p:nvCxnSpPr>
          <p:cNvPr id="16" name="Straight Arrow Connector 15"/>
          <p:cNvCxnSpPr/>
          <p:nvPr/>
        </p:nvCxnSpPr>
        <p:spPr>
          <a:xfrm flipH="1">
            <a:off x="3124200" y="5372100"/>
            <a:ext cx="2209800" cy="0"/>
          </a:xfrm>
          <a:prstGeom prst="straightConnector1">
            <a:avLst/>
          </a:prstGeom>
          <a:ln w="25400" cmpd="sng">
            <a:solidFill>
              <a:schemeClr val="accent4">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304800" y="106680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marL="342900" indent="-342900" eaLnBrk="1" hangingPunct="1">
              <a:buFont typeface="Arial"/>
              <a:buChar char="•"/>
            </a:pPr>
            <a:r>
              <a:rPr lang="en-US" b="1" i="1" dirty="0" smtClean="0">
                <a:solidFill>
                  <a:srgbClr val="000000"/>
                </a:solidFill>
              </a:rPr>
              <a:t>If NAT traversal (P2P) succeeds, we will seamlessly switch to P2P channel</a:t>
            </a:r>
            <a:endParaRPr lang="en-US" b="1" i="1" dirty="0">
              <a:solidFill>
                <a:srgbClr val="000000"/>
              </a:solidFill>
            </a:endParaRPr>
          </a:p>
        </p:txBody>
      </p:sp>
      <p:sp>
        <p:nvSpPr>
          <p:cNvPr id="32780" name="TextBox 13"/>
          <p:cNvSpPr txBox="1">
            <a:spLocks noChangeArrowheads="1"/>
          </p:cNvSpPr>
          <p:nvPr/>
        </p:nvSpPr>
        <p:spPr bwMode="auto">
          <a:xfrm>
            <a:off x="2971800" y="5514975"/>
            <a:ext cx="2855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a:solidFill>
                  <a:srgbClr val="000000"/>
                </a:solidFill>
              </a:rPr>
              <a:t>SWIFT NAT Symm Traversal</a:t>
            </a:r>
          </a:p>
        </p:txBody>
      </p:sp>
      <p:cxnSp>
        <p:nvCxnSpPr>
          <p:cNvPr id="13" name="Straight Arrow Connector 12"/>
          <p:cNvCxnSpPr/>
          <p:nvPr/>
        </p:nvCxnSpPr>
        <p:spPr>
          <a:xfrm flipV="1">
            <a:off x="1713309" y="3200400"/>
            <a:ext cx="1791891" cy="1788059"/>
          </a:xfrm>
          <a:prstGeom prst="straightConnector1">
            <a:avLst/>
          </a:prstGeom>
          <a:ln w="25400" cmpd="sng">
            <a:solidFill>
              <a:schemeClr val="accent3"/>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886200" y="3200400"/>
            <a:ext cx="2286000" cy="18288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21" name="TextBox 12"/>
          <p:cNvSpPr txBox="1">
            <a:spLocks noChangeArrowheads="1"/>
          </p:cNvSpPr>
          <p:nvPr/>
        </p:nvSpPr>
        <p:spPr bwMode="auto">
          <a:xfrm>
            <a:off x="990600" y="3581400"/>
            <a:ext cx="28590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Relay channel</a:t>
            </a:r>
            <a:endParaRPr lang="en-US" sz="2000" b="1" dirty="0">
              <a:solidFill>
                <a:srgbClr val="000000"/>
              </a:solidFill>
            </a:endParaRPr>
          </a:p>
        </p:txBody>
      </p:sp>
      <p:sp>
        <p:nvSpPr>
          <p:cNvPr id="14" name="Multiply 13"/>
          <p:cNvSpPr/>
          <p:nvPr/>
        </p:nvSpPr>
        <p:spPr>
          <a:xfrm>
            <a:off x="1905000" y="3986603"/>
            <a:ext cx="914400" cy="638145"/>
          </a:xfrm>
          <a:prstGeom prst="mathMultiply">
            <a:avLst/>
          </a:prstGeom>
          <a:solidFill>
            <a:srgbClr val="FF0000"/>
          </a:solid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urved Left Arrow 6"/>
          <p:cNvSpPr/>
          <p:nvPr/>
        </p:nvSpPr>
        <p:spPr>
          <a:xfrm>
            <a:off x="4419600" y="3886200"/>
            <a:ext cx="533400" cy="1447800"/>
          </a:xfrm>
          <a:prstGeom prst="curvedLeftArrow">
            <a:avLst/>
          </a:prstGeom>
          <a:solidFill>
            <a:schemeClr val="accent4">
              <a:lumMod val="75000"/>
            </a:schemeClr>
          </a:solidFill>
          <a:ln>
            <a:solidFill>
              <a:srgbClr val="21AED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 name="Multiply 21"/>
          <p:cNvSpPr/>
          <p:nvPr/>
        </p:nvSpPr>
        <p:spPr>
          <a:xfrm>
            <a:off x="4800600" y="3886200"/>
            <a:ext cx="914400" cy="638145"/>
          </a:xfrm>
          <a:prstGeom prst="mathMultiply">
            <a:avLst/>
          </a:prstGeom>
          <a:solidFill>
            <a:srgbClr val="FF0000"/>
          </a:solid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7529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777"/>
                                        </p:tgtEl>
                                        <p:attrNameLst>
                                          <p:attrName>style.visibility</p:attrName>
                                        </p:attrNameLst>
                                      </p:cBhvr>
                                      <p:to>
                                        <p:strVal val="visible"/>
                                      </p:to>
                                    </p:set>
                                    <p:animEffect transition="in" filter="dissolve">
                                      <p:cBhvr>
                                        <p:cTn id="10" dur="500"/>
                                        <p:tgtEl>
                                          <p:spTgt spid="3277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2780"/>
                                        </p:tgtEl>
                                        <p:attrNameLst>
                                          <p:attrName>style.visibility</p:attrName>
                                        </p:attrNameLst>
                                      </p:cBhvr>
                                      <p:to>
                                        <p:strVal val="visible"/>
                                      </p:to>
                                    </p:set>
                                    <p:animEffect transition="in" filter="dissolve">
                                      <p:cBhvr>
                                        <p:cTn id="13" dur="500"/>
                                        <p:tgtEl>
                                          <p:spTgt spid="3278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p:bldP spid="32780" grpId="0"/>
      <p:bldP spid="14" grpId="0" animBg="1"/>
      <p:bldP spid="7"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7" y="0"/>
            <a:ext cx="9083529" cy="1143000"/>
          </a:xfrm>
        </p:spPr>
        <p:txBody>
          <a:bodyPr>
            <a:normAutofit fontScale="90000"/>
          </a:bodyPr>
          <a:lstStyle/>
          <a:p>
            <a:r>
              <a:rPr lang="en-US" dirty="0" smtClean="0">
                <a:solidFill>
                  <a:srgbClr val="000000"/>
                </a:solidFill>
              </a:rPr>
              <a:t>Protocol State </a:t>
            </a:r>
            <a:r>
              <a:rPr lang="en-US" dirty="0">
                <a:solidFill>
                  <a:srgbClr val="000000"/>
                </a:solidFill>
              </a:rPr>
              <a:t>M</a:t>
            </a:r>
            <a:r>
              <a:rPr lang="en-US" dirty="0" smtClean="0">
                <a:solidFill>
                  <a:srgbClr val="000000"/>
                </a:solidFill>
              </a:rPr>
              <a:t>achine </a:t>
            </a:r>
            <a:br>
              <a:rPr lang="en-US" dirty="0" smtClean="0">
                <a:solidFill>
                  <a:srgbClr val="000000"/>
                </a:solidFill>
              </a:rPr>
            </a:br>
            <a:r>
              <a:rPr lang="en-US" dirty="0" smtClean="0">
                <a:solidFill>
                  <a:srgbClr val="000000"/>
                </a:solidFill>
              </a:rPr>
              <a:t>(client only)</a:t>
            </a:r>
            <a:endParaRPr lang="en-US" dirty="0">
              <a:solidFill>
                <a:srgbClr val="000000"/>
              </a:solidFill>
            </a:endParaRPr>
          </a:p>
        </p:txBody>
      </p:sp>
      <p:sp>
        <p:nvSpPr>
          <p:cNvPr id="3" name="Content Placeholder 2"/>
          <p:cNvSpPr>
            <a:spLocks noGrp="1"/>
          </p:cNvSpPr>
          <p:nvPr>
            <p:ph sz="quarter" idx="4294967295"/>
          </p:nvPr>
        </p:nvSpPr>
        <p:spPr>
          <a:xfrm>
            <a:off x="4648200" y="685800"/>
            <a:ext cx="4191000" cy="1219200"/>
          </a:xfrm>
        </p:spPr>
        <p:txBody>
          <a:bodyPr>
            <a:normAutofit/>
          </a:bodyPr>
          <a:lstStyle/>
          <a:p>
            <a:pPr>
              <a:buFont typeface="Arial"/>
              <a:buChar char="•"/>
            </a:pPr>
            <a:r>
              <a:rPr lang="en-US" sz="1600" dirty="0" smtClean="0">
                <a:solidFill>
                  <a:srgbClr val="000000"/>
                </a:solidFill>
              </a:rPr>
              <a:t>Handle communication between server and client</a:t>
            </a:r>
          </a:p>
          <a:p>
            <a:pPr>
              <a:buFont typeface="Arial"/>
              <a:buChar char="•"/>
            </a:pPr>
            <a:r>
              <a:rPr lang="en-US" sz="1600" dirty="0" smtClean="0">
                <a:solidFill>
                  <a:srgbClr val="000000"/>
                </a:solidFill>
              </a:rPr>
              <a:t>Handle retransmission on UDP</a:t>
            </a:r>
          </a:p>
          <a:p>
            <a:pPr>
              <a:buFont typeface="Arial"/>
              <a:buChar char="•"/>
            </a:pPr>
            <a:r>
              <a:rPr lang="en-US" sz="1600" dirty="0" smtClean="0">
                <a:solidFill>
                  <a:srgbClr val="000000"/>
                </a:solidFill>
              </a:rPr>
              <a:t>Handle NAT traversal</a:t>
            </a:r>
          </a:p>
          <a:p>
            <a:pPr>
              <a:buFont typeface="Arial"/>
              <a:buChar char="•"/>
            </a:pPr>
            <a:endParaRPr lang="en-US" sz="1600" dirty="0" smtClean="0">
              <a:solidFill>
                <a:srgbClr val="0000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8163127"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192491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Authentication</a:t>
            </a:r>
            <a:endParaRPr lang="en-US" dirty="0">
              <a:solidFill>
                <a:srgbClr val="000000"/>
              </a:solidFill>
            </a:endParaRPr>
          </a:p>
        </p:txBody>
      </p:sp>
      <p:sp>
        <p:nvSpPr>
          <p:cNvPr id="3" name="Content Placeholder 2"/>
          <p:cNvSpPr>
            <a:spLocks noGrp="1"/>
          </p:cNvSpPr>
          <p:nvPr>
            <p:ph sz="quarter" idx="4294967295"/>
          </p:nvPr>
        </p:nvSpPr>
        <p:spPr>
          <a:xfrm>
            <a:off x="381000" y="762000"/>
            <a:ext cx="8610600" cy="4495800"/>
          </a:xfrm>
        </p:spPr>
        <p:txBody>
          <a:bodyPr/>
          <a:lstStyle/>
          <a:p>
            <a:r>
              <a:rPr lang="en-US" sz="2400" dirty="0" smtClean="0">
                <a:solidFill>
                  <a:srgbClr val="000000"/>
                </a:solidFill>
              </a:rPr>
              <a:t>Based on auth token, which is inside every control packet</a:t>
            </a:r>
          </a:p>
          <a:p>
            <a:pPr lvl="1"/>
            <a:r>
              <a:rPr lang="en-US" sz="2000" dirty="0" smtClean="0">
                <a:solidFill>
                  <a:srgbClr val="000000"/>
                </a:solidFill>
              </a:rPr>
              <a:t>No </a:t>
            </a:r>
            <a:r>
              <a:rPr lang="en-US" sz="2000" dirty="0" smtClean="0">
                <a:solidFill>
                  <a:srgbClr val="000000"/>
                </a:solidFill>
              </a:rPr>
              <a:t>extra authentication round trips needed</a:t>
            </a:r>
          </a:p>
          <a:p>
            <a:pPr lvl="1"/>
            <a:r>
              <a:rPr lang="en-US" sz="2000" dirty="0" smtClean="0">
                <a:solidFill>
                  <a:srgbClr val="000000"/>
                </a:solidFill>
              </a:rPr>
              <a:t>No database access needed</a:t>
            </a:r>
          </a:p>
          <a:p>
            <a:pPr lvl="1"/>
            <a:r>
              <a:rPr lang="en-US" sz="2000" dirty="0" smtClean="0">
                <a:solidFill>
                  <a:srgbClr val="000000"/>
                </a:solidFill>
              </a:rPr>
              <a:t>Timestamp/sequence is used to prevent packet </a:t>
            </a:r>
            <a:r>
              <a:rPr lang="en-US" sz="2000" dirty="0" smtClean="0">
                <a:solidFill>
                  <a:srgbClr val="000000"/>
                </a:solidFill>
              </a:rPr>
              <a:t>replay attack</a:t>
            </a:r>
            <a:endParaRPr lang="en-US" sz="2000" dirty="0" smtClean="0">
              <a:solidFill>
                <a:srgbClr val="000000"/>
              </a:solidFill>
            </a:endParaRPr>
          </a:p>
        </p:txBody>
      </p:sp>
      <p:sp>
        <p:nvSpPr>
          <p:cNvPr id="4" name="Rectangle 3"/>
          <p:cNvSpPr/>
          <p:nvPr/>
        </p:nvSpPr>
        <p:spPr>
          <a:xfrm>
            <a:off x="217956" y="533400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Client</a:t>
            </a:r>
            <a:endParaRPr lang="en-US" dirty="0"/>
          </a:p>
        </p:txBody>
      </p:sp>
      <p:sp>
        <p:nvSpPr>
          <p:cNvPr id="5" name="Rectangle 4"/>
          <p:cNvSpPr/>
          <p:nvPr/>
        </p:nvSpPr>
        <p:spPr>
          <a:xfrm>
            <a:off x="141756" y="350520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Registration server</a:t>
            </a:r>
            <a:endParaRPr lang="en-US" dirty="0"/>
          </a:p>
        </p:txBody>
      </p:sp>
      <p:cxnSp>
        <p:nvCxnSpPr>
          <p:cNvPr id="7" name="Straight Arrow Connector 6"/>
          <p:cNvCxnSpPr/>
          <p:nvPr/>
        </p:nvCxnSpPr>
        <p:spPr>
          <a:xfrm flipV="1">
            <a:off x="1208556" y="4191000"/>
            <a:ext cx="0" cy="1143000"/>
          </a:xfrm>
          <a:prstGeom prst="straightConnector1">
            <a:avLst/>
          </a:prstGeom>
          <a:ln>
            <a:solidFill>
              <a:srgbClr val="71C495"/>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665756" y="4191000"/>
            <a:ext cx="0" cy="1143000"/>
          </a:xfrm>
          <a:prstGeom prst="straightConnector1">
            <a:avLst/>
          </a:prstGeom>
          <a:ln>
            <a:solidFill>
              <a:srgbClr val="71C495"/>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741956" y="4343400"/>
            <a:ext cx="2209800" cy="738664"/>
          </a:xfrm>
          <a:prstGeom prst="rect">
            <a:avLst/>
          </a:prstGeom>
          <a:noFill/>
        </p:spPr>
        <p:txBody>
          <a:bodyPr wrap="square" rtlCol="0">
            <a:spAutoFit/>
          </a:bodyPr>
          <a:lstStyle/>
          <a:p>
            <a:r>
              <a:rPr lang="en-US" sz="1400" dirty="0" smtClean="0">
                <a:solidFill>
                  <a:srgbClr val="000000"/>
                </a:solidFill>
              </a:rPr>
              <a:t>SWIFT  auth token:</a:t>
            </a:r>
          </a:p>
          <a:p>
            <a:r>
              <a:rPr lang="en-US" sz="1400" dirty="0" smtClean="0">
                <a:solidFill>
                  <a:srgbClr val="000000"/>
                </a:solidFill>
              </a:rPr>
              <a:t>Signed username</a:t>
            </a:r>
          </a:p>
          <a:p>
            <a:r>
              <a:rPr lang="en-US" sz="1400" dirty="0" smtClean="0">
                <a:solidFill>
                  <a:srgbClr val="000000"/>
                </a:solidFill>
              </a:rPr>
              <a:t>Signed password</a:t>
            </a:r>
            <a:endParaRPr lang="en-US" sz="1400" dirty="0">
              <a:solidFill>
                <a:srgbClr val="000000"/>
              </a:solidFill>
            </a:endParaRPr>
          </a:p>
        </p:txBody>
      </p:sp>
      <p:sp>
        <p:nvSpPr>
          <p:cNvPr id="15" name="TextBox 14"/>
          <p:cNvSpPr txBox="1"/>
          <p:nvPr/>
        </p:nvSpPr>
        <p:spPr>
          <a:xfrm>
            <a:off x="217956" y="4495800"/>
            <a:ext cx="1159933" cy="523220"/>
          </a:xfrm>
          <a:prstGeom prst="rect">
            <a:avLst/>
          </a:prstGeom>
          <a:noFill/>
        </p:spPr>
        <p:txBody>
          <a:bodyPr wrap="square" rtlCol="0">
            <a:spAutoFit/>
          </a:bodyPr>
          <a:lstStyle/>
          <a:p>
            <a:r>
              <a:rPr lang="en-US" sz="1400" dirty="0" smtClean="0">
                <a:solidFill>
                  <a:srgbClr val="000000"/>
                </a:solidFill>
              </a:rPr>
              <a:t>Username/</a:t>
            </a:r>
          </a:p>
          <a:p>
            <a:r>
              <a:rPr lang="en-US" sz="1400" dirty="0" smtClean="0">
                <a:solidFill>
                  <a:srgbClr val="000000"/>
                </a:solidFill>
              </a:rPr>
              <a:t>password</a:t>
            </a:r>
            <a:endParaRPr lang="en-US" sz="1400" dirty="0">
              <a:solidFill>
                <a:srgbClr val="000000"/>
              </a:solidFill>
            </a:endParaRPr>
          </a:p>
        </p:txBody>
      </p:sp>
      <p:sp>
        <p:nvSpPr>
          <p:cNvPr id="16" name="Rectangle 15"/>
          <p:cNvSpPr/>
          <p:nvPr/>
        </p:nvSpPr>
        <p:spPr>
          <a:xfrm>
            <a:off x="4332756" y="350520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SWIFT server</a:t>
            </a:r>
            <a:endParaRPr lang="en-US" dirty="0"/>
          </a:p>
        </p:txBody>
      </p:sp>
      <p:sp>
        <p:nvSpPr>
          <p:cNvPr id="20" name="Rectangle 19"/>
          <p:cNvSpPr/>
          <p:nvPr/>
        </p:nvSpPr>
        <p:spPr>
          <a:xfrm>
            <a:off x="522756" y="3200400"/>
            <a:ext cx="2057400" cy="3048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smtClean="0"/>
              <a:t>Server Shared Key</a:t>
            </a:r>
            <a:endParaRPr lang="en-US" sz="1600" dirty="0"/>
          </a:p>
        </p:txBody>
      </p:sp>
      <p:sp>
        <p:nvSpPr>
          <p:cNvPr id="21" name="Rectangle 20"/>
          <p:cNvSpPr/>
          <p:nvPr/>
        </p:nvSpPr>
        <p:spPr>
          <a:xfrm>
            <a:off x="4713756" y="3200400"/>
            <a:ext cx="2057400" cy="3048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smtClean="0"/>
              <a:t>Server Shared Key</a:t>
            </a:r>
            <a:endParaRPr lang="en-US" sz="1600" dirty="0"/>
          </a:p>
        </p:txBody>
      </p:sp>
      <p:cxnSp>
        <p:nvCxnSpPr>
          <p:cNvPr id="22" name="Straight Arrow Connector 21"/>
          <p:cNvCxnSpPr/>
          <p:nvPr/>
        </p:nvCxnSpPr>
        <p:spPr>
          <a:xfrm flipV="1">
            <a:off x="2732556" y="4267200"/>
            <a:ext cx="2438400" cy="1295400"/>
          </a:xfrm>
          <a:prstGeom prst="straightConnector1">
            <a:avLst/>
          </a:prstGeom>
          <a:ln>
            <a:solidFill>
              <a:srgbClr val="71C495"/>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256556" y="4648200"/>
            <a:ext cx="2590800" cy="1600438"/>
          </a:xfrm>
          <a:prstGeom prst="rect">
            <a:avLst/>
          </a:prstGeom>
          <a:noFill/>
        </p:spPr>
        <p:txBody>
          <a:bodyPr wrap="square" rtlCol="0">
            <a:spAutoFit/>
          </a:bodyPr>
          <a:lstStyle/>
          <a:p>
            <a:pPr marL="285750" indent="-285750">
              <a:buFont typeface="Arial"/>
              <a:buChar char="•"/>
            </a:pPr>
            <a:r>
              <a:rPr lang="en-US" sz="1400" dirty="0" smtClean="0">
                <a:solidFill>
                  <a:srgbClr val="000000"/>
                </a:solidFill>
              </a:rPr>
              <a:t>SWIFT auth token in packet header</a:t>
            </a:r>
          </a:p>
          <a:p>
            <a:pPr marL="285750" indent="-285750">
              <a:buFont typeface="Arial"/>
              <a:buChar char="•"/>
            </a:pPr>
            <a:r>
              <a:rPr lang="en-US" sz="1400" dirty="0" smtClean="0">
                <a:solidFill>
                  <a:srgbClr val="000000"/>
                </a:solidFill>
              </a:rPr>
              <a:t>Packet payload/timestamp/sequence is  encrypted by password</a:t>
            </a:r>
          </a:p>
          <a:p>
            <a:pPr marL="285750" indent="-285750">
              <a:buFont typeface="Arial"/>
              <a:buChar char="•"/>
            </a:pPr>
            <a:r>
              <a:rPr lang="en-US" sz="1400" dirty="0" smtClean="0">
                <a:solidFill>
                  <a:srgbClr val="000000"/>
                </a:solidFill>
              </a:rPr>
              <a:t>Hash of payload in packet header</a:t>
            </a:r>
            <a:endParaRPr lang="en-US" sz="1400" dirty="0">
              <a:solidFill>
                <a:srgbClr val="000000"/>
              </a:solidFill>
            </a:endParaRPr>
          </a:p>
        </p:txBody>
      </p:sp>
      <p:sp>
        <p:nvSpPr>
          <p:cNvPr id="27" name="TextBox 26"/>
          <p:cNvSpPr txBox="1"/>
          <p:nvPr/>
        </p:nvSpPr>
        <p:spPr>
          <a:xfrm>
            <a:off x="6923556" y="3200400"/>
            <a:ext cx="2209800" cy="2031325"/>
          </a:xfrm>
          <a:prstGeom prst="rect">
            <a:avLst/>
          </a:prstGeom>
          <a:noFill/>
        </p:spPr>
        <p:txBody>
          <a:bodyPr wrap="square" rtlCol="0">
            <a:spAutoFit/>
          </a:bodyPr>
          <a:lstStyle/>
          <a:p>
            <a:r>
              <a:rPr lang="en-US" sz="1400" dirty="0" smtClean="0">
                <a:solidFill>
                  <a:srgbClr val="000000"/>
                </a:solidFill>
              </a:rPr>
              <a:t>Decrypt:</a:t>
            </a:r>
          </a:p>
          <a:p>
            <a:pPr marL="285750" indent="-285750">
              <a:buFont typeface="Arial"/>
              <a:buChar char="•"/>
            </a:pPr>
            <a:r>
              <a:rPr lang="en-US" sz="1400" dirty="0" smtClean="0">
                <a:solidFill>
                  <a:srgbClr val="000000"/>
                </a:solidFill>
              </a:rPr>
              <a:t>Use shared key decrypt SWIFT auth token</a:t>
            </a:r>
          </a:p>
          <a:p>
            <a:pPr marL="285750" indent="-285750">
              <a:buFont typeface="Arial"/>
              <a:buChar char="•"/>
            </a:pPr>
            <a:r>
              <a:rPr lang="en-US" sz="1400" dirty="0" smtClean="0">
                <a:solidFill>
                  <a:srgbClr val="000000"/>
                </a:solidFill>
              </a:rPr>
              <a:t>Use password decrypt payload</a:t>
            </a:r>
          </a:p>
          <a:p>
            <a:pPr marL="285750" indent="-285750">
              <a:buFont typeface="Arial"/>
              <a:buChar char="•"/>
            </a:pPr>
            <a:r>
              <a:rPr lang="en-US" sz="1400" dirty="0" smtClean="0">
                <a:solidFill>
                  <a:srgbClr val="000000"/>
                </a:solidFill>
              </a:rPr>
              <a:t>Verify hash</a:t>
            </a:r>
          </a:p>
          <a:p>
            <a:pPr marL="285750" indent="-285750">
              <a:buFont typeface="Arial"/>
              <a:buChar char="•"/>
            </a:pPr>
            <a:r>
              <a:rPr lang="en-US" sz="1400" dirty="0" smtClean="0">
                <a:solidFill>
                  <a:srgbClr val="000000"/>
                </a:solidFill>
              </a:rPr>
              <a:t>Verify timestamp/sequence</a:t>
            </a:r>
            <a:endParaRPr lang="en-US" sz="1400" dirty="0">
              <a:solidFill>
                <a:srgbClr val="000000"/>
              </a:solidFill>
            </a:endParaRPr>
          </a:p>
        </p:txBody>
      </p:sp>
    </p:spTree>
    <p:extLst>
      <p:ext uri="{BB962C8B-B14F-4D97-AF65-F5344CB8AC3E}">
        <p14:creationId xmlns:p14="http://schemas.microsoft.com/office/powerpoint/2010/main" val="970591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20"/>
                                        </p:tgtEl>
                                        <p:attrNameLst>
                                          <p:attrName>r</p:attrName>
                                        </p:attrNameLst>
                                      </p:cBhvr>
                                    </p:animRot>
                                    <p:animRot by="-240000">
                                      <p:cBhvr>
                                        <p:cTn id="15" dur="200" fill="hold">
                                          <p:stCondLst>
                                            <p:cond delay="200"/>
                                          </p:stCondLst>
                                        </p:cTn>
                                        <p:tgtEl>
                                          <p:spTgt spid="20"/>
                                        </p:tgtEl>
                                        <p:attrNameLst>
                                          <p:attrName>r</p:attrName>
                                        </p:attrNameLst>
                                      </p:cBhvr>
                                    </p:animRot>
                                    <p:animRot by="240000">
                                      <p:cBhvr>
                                        <p:cTn id="16" dur="200" fill="hold">
                                          <p:stCondLst>
                                            <p:cond delay="400"/>
                                          </p:stCondLst>
                                        </p:cTn>
                                        <p:tgtEl>
                                          <p:spTgt spid="20"/>
                                        </p:tgtEl>
                                        <p:attrNameLst>
                                          <p:attrName>r</p:attrName>
                                        </p:attrNameLst>
                                      </p:cBhvr>
                                    </p:animRot>
                                    <p:animRot by="-240000">
                                      <p:cBhvr>
                                        <p:cTn id="17" dur="200" fill="hold">
                                          <p:stCondLst>
                                            <p:cond delay="600"/>
                                          </p:stCondLst>
                                        </p:cTn>
                                        <p:tgtEl>
                                          <p:spTgt spid="20"/>
                                        </p:tgtEl>
                                        <p:attrNameLst>
                                          <p:attrName>r</p:attrName>
                                        </p:attrNameLst>
                                      </p:cBhvr>
                                    </p:animRot>
                                    <p:animRot by="120000">
                                      <p:cBhvr>
                                        <p:cTn id="18" dur="200" fill="hold">
                                          <p:stCondLst>
                                            <p:cond delay="800"/>
                                          </p:stCondLst>
                                        </p:cTn>
                                        <p:tgtEl>
                                          <p:spTgt spid="2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ssolve">
                                      <p:cBhvr>
                                        <p:cTn id="31" dur="500"/>
                                        <p:tgtEl>
                                          <p:spTgt spid="2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dissolv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grpId="0" nodeType="clickEffect">
                                  <p:stCondLst>
                                    <p:cond delay="0"/>
                                  </p:stCondLst>
                                  <p:childTnLst>
                                    <p:animRot by="120000">
                                      <p:cBhvr>
                                        <p:cTn id="38" dur="100" fill="hold">
                                          <p:stCondLst>
                                            <p:cond delay="0"/>
                                          </p:stCondLst>
                                        </p:cTn>
                                        <p:tgtEl>
                                          <p:spTgt spid="21"/>
                                        </p:tgtEl>
                                        <p:attrNameLst>
                                          <p:attrName>r</p:attrName>
                                        </p:attrNameLst>
                                      </p:cBhvr>
                                    </p:animRot>
                                    <p:animRot by="-240000">
                                      <p:cBhvr>
                                        <p:cTn id="39" dur="200" fill="hold">
                                          <p:stCondLst>
                                            <p:cond delay="200"/>
                                          </p:stCondLst>
                                        </p:cTn>
                                        <p:tgtEl>
                                          <p:spTgt spid="21"/>
                                        </p:tgtEl>
                                        <p:attrNameLst>
                                          <p:attrName>r</p:attrName>
                                        </p:attrNameLst>
                                      </p:cBhvr>
                                    </p:animRot>
                                    <p:animRot by="240000">
                                      <p:cBhvr>
                                        <p:cTn id="40" dur="200" fill="hold">
                                          <p:stCondLst>
                                            <p:cond delay="400"/>
                                          </p:stCondLst>
                                        </p:cTn>
                                        <p:tgtEl>
                                          <p:spTgt spid="21"/>
                                        </p:tgtEl>
                                        <p:attrNameLst>
                                          <p:attrName>r</p:attrName>
                                        </p:attrNameLst>
                                      </p:cBhvr>
                                    </p:animRot>
                                    <p:animRot by="-240000">
                                      <p:cBhvr>
                                        <p:cTn id="41" dur="200" fill="hold">
                                          <p:stCondLst>
                                            <p:cond delay="600"/>
                                          </p:stCondLst>
                                        </p:cTn>
                                        <p:tgtEl>
                                          <p:spTgt spid="21"/>
                                        </p:tgtEl>
                                        <p:attrNameLst>
                                          <p:attrName>r</p:attrName>
                                        </p:attrNameLst>
                                      </p:cBhvr>
                                    </p:animRot>
                                    <p:animRot by="120000">
                                      <p:cBhvr>
                                        <p:cTn id="42" dur="200" fill="hold">
                                          <p:stCondLst>
                                            <p:cond delay="800"/>
                                          </p:stCondLst>
                                        </p:cTn>
                                        <p:tgtEl>
                                          <p:spTgt spid="21"/>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dissolv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animBg="1"/>
      <p:bldP spid="21" grpId="0" animBg="1"/>
      <p:bldP spid="2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Firewall Traversal</a:t>
            </a:r>
            <a:endParaRPr lang="en-US" dirty="0">
              <a:solidFill>
                <a:srgbClr val="000000"/>
              </a:solidFill>
            </a:endParaRPr>
          </a:p>
        </p:txBody>
      </p:sp>
      <p:sp>
        <p:nvSpPr>
          <p:cNvPr id="3" name="Content Placeholder 2"/>
          <p:cNvSpPr>
            <a:spLocks noGrp="1"/>
          </p:cNvSpPr>
          <p:nvPr>
            <p:ph sz="quarter" idx="4294967295"/>
          </p:nvPr>
        </p:nvSpPr>
        <p:spPr>
          <a:xfrm>
            <a:off x="533400" y="838200"/>
            <a:ext cx="8153400" cy="4495800"/>
          </a:xfrm>
        </p:spPr>
        <p:txBody>
          <a:bodyPr>
            <a:normAutofit/>
          </a:bodyPr>
          <a:lstStyle/>
          <a:p>
            <a:r>
              <a:rPr lang="en-US" sz="2400" dirty="0" smtClean="0">
                <a:solidFill>
                  <a:srgbClr val="000000"/>
                </a:solidFill>
              </a:rPr>
              <a:t>How to connect if UDP is blocked?</a:t>
            </a:r>
          </a:p>
          <a:p>
            <a:pPr lvl="1"/>
            <a:r>
              <a:rPr lang="en-US" sz="2400" dirty="0" smtClean="0">
                <a:solidFill>
                  <a:srgbClr val="000000"/>
                </a:solidFill>
              </a:rPr>
              <a:t>Use TCP with port 443 (SSL port) </a:t>
            </a:r>
          </a:p>
          <a:p>
            <a:pPr lvl="1"/>
            <a:r>
              <a:rPr lang="en-US" sz="2400" dirty="0">
                <a:solidFill>
                  <a:srgbClr val="000000"/>
                </a:solidFill>
              </a:rPr>
              <a:t>C</a:t>
            </a:r>
            <a:r>
              <a:rPr lang="en-US" sz="2400" dirty="0" smtClean="0">
                <a:solidFill>
                  <a:srgbClr val="000000"/>
                </a:solidFill>
              </a:rPr>
              <a:t>lient will connect to the server using UDP and TCP at the same time</a:t>
            </a:r>
          </a:p>
          <a:p>
            <a:pPr lvl="2"/>
            <a:r>
              <a:rPr lang="en-US" sz="2400" dirty="0" smtClean="0">
                <a:solidFill>
                  <a:srgbClr val="000000"/>
                </a:solidFill>
              </a:rPr>
              <a:t>No delay in terms of firewall traversal</a:t>
            </a:r>
          </a:p>
          <a:p>
            <a:pPr lvl="1"/>
            <a:r>
              <a:rPr lang="en-US" sz="2400" dirty="0" smtClean="0">
                <a:solidFill>
                  <a:srgbClr val="000000"/>
                </a:solidFill>
              </a:rPr>
              <a:t>TCP will be disconnected immediately after UDP goes through</a:t>
            </a:r>
            <a:endParaRPr lang="en-US" sz="2400" dirty="0">
              <a:solidFill>
                <a:srgbClr val="000000"/>
              </a:solidFill>
            </a:endParaRPr>
          </a:p>
        </p:txBody>
      </p:sp>
      <p:sp>
        <p:nvSpPr>
          <p:cNvPr id="4" name="Rectangle 3"/>
          <p:cNvSpPr/>
          <p:nvPr/>
        </p:nvSpPr>
        <p:spPr>
          <a:xfrm>
            <a:off x="1147763" y="563880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Caller</a:t>
            </a:r>
          </a:p>
        </p:txBody>
      </p:sp>
      <p:sp>
        <p:nvSpPr>
          <p:cNvPr id="5" name="Rectangle 4"/>
          <p:cNvSpPr/>
          <p:nvPr/>
        </p:nvSpPr>
        <p:spPr>
          <a:xfrm>
            <a:off x="5186363" y="56388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Callee</a:t>
            </a:r>
          </a:p>
        </p:txBody>
      </p:sp>
      <p:cxnSp>
        <p:nvCxnSpPr>
          <p:cNvPr id="6" name="Straight Arrow Connector 5"/>
          <p:cNvCxnSpPr/>
          <p:nvPr/>
        </p:nvCxnSpPr>
        <p:spPr>
          <a:xfrm flipV="1">
            <a:off x="1981200" y="4572000"/>
            <a:ext cx="1678781" cy="10668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4881564" y="4572000"/>
            <a:ext cx="1290636" cy="10668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433763" y="3810000"/>
            <a:ext cx="2133600" cy="744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SWIFT server</a:t>
            </a:r>
          </a:p>
        </p:txBody>
      </p:sp>
      <p:sp>
        <p:nvSpPr>
          <p:cNvPr id="14" name="TextBox 13"/>
          <p:cNvSpPr txBox="1">
            <a:spLocks noChangeArrowheads="1"/>
          </p:cNvSpPr>
          <p:nvPr/>
        </p:nvSpPr>
        <p:spPr bwMode="auto">
          <a:xfrm>
            <a:off x="2209800" y="4800600"/>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UDP</a:t>
            </a:r>
          </a:p>
        </p:txBody>
      </p:sp>
      <p:sp>
        <p:nvSpPr>
          <p:cNvPr id="15" name="TextBox 14"/>
          <p:cNvSpPr txBox="1">
            <a:spLocks noChangeArrowheads="1"/>
          </p:cNvSpPr>
          <p:nvPr/>
        </p:nvSpPr>
        <p:spPr bwMode="auto">
          <a:xfrm>
            <a:off x="4953000" y="50292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UDP</a:t>
            </a:r>
            <a:endParaRPr lang="en-US" sz="2000" b="1" dirty="0">
              <a:solidFill>
                <a:srgbClr val="000000"/>
              </a:solidFill>
            </a:endParaRPr>
          </a:p>
        </p:txBody>
      </p:sp>
      <p:sp>
        <p:nvSpPr>
          <p:cNvPr id="22" name="TextBox 21"/>
          <p:cNvSpPr txBox="1">
            <a:spLocks noChangeArrowheads="1"/>
          </p:cNvSpPr>
          <p:nvPr/>
        </p:nvSpPr>
        <p:spPr bwMode="auto">
          <a:xfrm>
            <a:off x="5715000" y="3962400"/>
            <a:ext cx="2859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endParaRPr lang="en-US" sz="2000" b="1" dirty="0"/>
          </a:p>
        </p:txBody>
      </p:sp>
      <p:cxnSp>
        <p:nvCxnSpPr>
          <p:cNvPr id="12" name="Straight Arrow Connector 11"/>
          <p:cNvCxnSpPr/>
          <p:nvPr/>
        </p:nvCxnSpPr>
        <p:spPr>
          <a:xfrm flipV="1">
            <a:off x="2817019" y="4572000"/>
            <a:ext cx="1678781" cy="1066800"/>
          </a:xfrm>
          <a:prstGeom prst="straightConnector1">
            <a:avLst/>
          </a:prstGeom>
          <a:ln w="25400" cmpd="sng">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410200" y="4572000"/>
            <a:ext cx="1369218" cy="1066800"/>
          </a:xfrm>
          <a:prstGeom prst="straightConnector1">
            <a:avLst/>
          </a:prstGeom>
          <a:ln w="25400" cmpd="sng">
            <a:solidFill>
              <a:srgbClr val="F7A29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5943600" y="47244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TCP</a:t>
            </a:r>
            <a:endParaRPr lang="en-US" sz="2000" b="1" dirty="0">
              <a:solidFill>
                <a:srgbClr val="000000"/>
              </a:solidFill>
            </a:endParaRPr>
          </a:p>
        </p:txBody>
      </p:sp>
      <p:sp>
        <p:nvSpPr>
          <p:cNvPr id="17" name="TextBox 16"/>
          <p:cNvSpPr txBox="1">
            <a:spLocks noChangeArrowheads="1"/>
          </p:cNvSpPr>
          <p:nvPr/>
        </p:nvSpPr>
        <p:spPr bwMode="auto">
          <a:xfrm>
            <a:off x="3505200" y="4953000"/>
            <a:ext cx="76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TCP</a:t>
            </a:r>
          </a:p>
        </p:txBody>
      </p:sp>
      <p:cxnSp>
        <p:nvCxnSpPr>
          <p:cNvPr id="18" name="Straight Arrow Connector 17"/>
          <p:cNvCxnSpPr/>
          <p:nvPr/>
        </p:nvCxnSpPr>
        <p:spPr>
          <a:xfrm flipH="1">
            <a:off x="2362200" y="4572000"/>
            <a:ext cx="1600200" cy="9906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5" idx="0"/>
          </p:cNvCxnSpPr>
          <p:nvPr/>
        </p:nvCxnSpPr>
        <p:spPr>
          <a:xfrm>
            <a:off x="5105400" y="4572000"/>
            <a:ext cx="1297782" cy="10668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24" name="Multiply 23"/>
          <p:cNvSpPr/>
          <p:nvPr/>
        </p:nvSpPr>
        <p:spPr>
          <a:xfrm>
            <a:off x="3276600" y="4800600"/>
            <a:ext cx="914400" cy="638145"/>
          </a:xfrm>
          <a:prstGeom prst="mathMultiply">
            <a:avLst/>
          </a:prstGeom>
          <a:solidFill>
            <a:srgbClr val="FF0000"/>
          </a:solid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Multiply 25"/>
          <p:cNvSpPr/>
          <p:nvPr/>
        </p:nvSpPr>
        <p:spPr>
          <a:xfrm>
            <a:off x="5791200" y="4724400"/>
            <a:ext cx="914400" cy="638145"/>
          </a:xfrm>
          <a:prstGeom prst="mathMultiply">
            <a:avLst/>
          </a:prstGeom>
          <a:solidFill>
            <a:srgbClr val="FF0000"/>
          </a:solid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6502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checkerboard(across)">
                                      <p:cBhvr>
                                        <p:cTn id="33" dur="500"/>
                                        <p:tgtEl>
                                          <p:spTgt spid="18"/>
                                        </p:tgtEl>
                                      </p:cBhvr>
                                    </p:animEffect>
                                  </p:childTnLst>
                                </p:cTn>
                              </p:par>
                              <p:par>
                                <p:cTn id="34" presetID="5" presetClass="entr" presetSubtype="1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heckerboard(across)">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1"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2" presetClass="entr" presetSubtype="4" fill="hold" grpId="1" nodeType="with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500" fill="hold"/>
                                        <p:tgtEl>
                                          <p:spTgt spid="26"/>
                                        </p:tgtEl>
                                        <p:attrNameLst>
                                          <p:attrName>ppt_x</p:attrName>
                                        </p:attrNameLst>
                                      </p:cBhvr>
                                      <p:tavLst>
                                        <p:tav tm="0">
                                          <p:val>
                                            <p:strVal val="#ppt_x"/>
                                          </p:val>
                                        </p:tav>
                                        <p:tav tm="100000">
                                          <p:val>
                                            <p:strVal val="#ppt_x"/>
                                          </p:val>
                                        </p:tav>
                                      </p:tavLst>
                                    </p:anim>
                                    <p:anim calcmode="lin" valueType="num">
                                      <p:cBhvr additive="base">
                                        <p:cTn id="4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24" grpId="1" animBg="1"/>
      <p:bldP spid="2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0"/>
            <a:ext cx="9448800" cy="1143000"/>
          </a:xfrm>
        </p:spPr>
        <p:txBody>
          <a:bodyPr>
            <a:normAutofit/>
          </a:bodyPr>
          <a:lstStyle/>
          <a:p>
            <a:r>
              <a:rPr lang="en-US" dirty="0" smtClean="0">
                <a:solidFill>
                  <a:srgbClr val="000000"/>
                </a:solidFill>
                <a:ea typeface="ＭＳ Ｐゴシック" pitchFamily="34" charset="-128"/>
              </a:rPr>
              <a:t>Geographic </a:t>
            </a:r>
            <a:r>
              <a:rPr dirty="0" smtClean="0">
                <a:solidFill>
                  <a:srgbClr val="000000"/>
                </a:solidFill>
                <a:ea typeface="ＭＳ Ｐゴシック" pitchFamily="34" charset="-128"/>
              </a:rPr>
              <a:t>Load </a:t>
            </a:r>
            <a:r>
              <a:rPr lang="en-US" dirty="0" smtClean="0">
                <a:solidFill>
                  <a:srgbClr val="000000"/>
                </a:solidFill>
                <a:ea typeface="ＭＳ Ｐゴシック" pitchFamily="34" charset="-128"/>
              </a:rPr>
              <a:t>b</a:t>
            </a:r>
            <a:r>
              <a:rPr dirty="0" smtClean="0">
                <a:solidFill>
                  <a:srgbClr val="000000"/>
                </a:solidFill>
                <a:ea typeface="ＭＳ Ｐゴシック" pitchFamily="34" charset="-128"/>
              </a:rPr>
              <a:t>alancing</a:t>
            </a:r>
          </a:p>
        </p:txBody>
      </p:sp>
      <p:sp>
        <p:nvSpPr>
          <p:cNvPr id="9" name="Rectangle 8"/>
          <p:cNvSpPr/>
          <p:nvPr/>
        </p:nvSpPr>
        <p:spPr>
          <a:xfrm>
            <a:off x="457200" y="533400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Caller</a:t>
            </a:r>
          </a:p>
        </p:txBody>
      </p:sp>
      <p:sp>
        <p:nvSpPr>
          <p:cNvPr id="10" name="Rectangle 9"/>
          <p:cNvSpPr/>
          <p:nvPr/>
        </p:nvSpPr>
        <p:spPr>
          <a:xfrm>
            <a:off x="5486400" y="53340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Callee</a:t>
            </a:r>
          </a:p>
        </p:txBody>
      </p:sp>
      <p:sp>
        <p:nvSpPr>
          <p:cNvPr id="13" name="TextBox 12"/>
          <p:cNvSpPr txBox="1">
            <a:spLocks noChangeArrowheads="1"/>
          </p:cNvSpPr>
          <p:nvPr/>
        </p:nvSpPr>
        <p:spPr bwMode="auto">
          <a:xfrm>
            <a:off x="2667000" y="4800600"/>
            <a:ext cx="2859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In US</a:t>
            </a:r>
            <a:endParaRPr lang="en-US" sz="2000" b="1" dirty="0">
              <a:solidFill>
                <a:srgbClr val="000000"/>
              </a:solidFill>
            </a:endParaRPr>
          </a:p>
        </p:txBody>
      </p:sp>
      <p:cxnSp>
        <p:nvCxnSpPr>
          <p:cNvPr id="16" name="Straight Arrow Connector 15"/>
          <p:cNvCxnSpPr/>
          <p:nvPr/>
        </p:nvCxnSpPr>
        <p:spPr>
          <a:xfrm flipV="1">
            <a:off x="2057400" y="2819400"/>
            <a:ext cx="2440781" cy="25146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886200" y="1676400"/>
            <a:ext cx="1295400" cy="7445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887" name="TextBox 44"/>
          <p:cNvSpPr txBox="1">
            <a:spLocks noChangeArrowheads="1"/>
          </p:cNvSpPr>
          <p:nvPr/>
        </p:nvSpPr>
        <p:spPr bwMode="auto">
          <a:xfrm>
            <a:off x="1295400" y="2743200"/>
            <a:ext cx="28590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1800" i="1" dirty="0" smtClean="0">
                <a:solidFill>
                  <a:srgbClr val="000000"/>
                </a:solidFill>
              </a:rPr>
              <a:t>Each server is independent</a:t>
            </a:r>
            <a:endParaRPr lang="en-US" sz="1800" i="1" dirty="0">
              <a:solidFill>
                <a:srgbClr val="000000"/>
              </a:solidFill>
            </a:endParaRPr>
          </a:p>
        </p:txBody>
      </p:sp>
      <p:cxnSp>
        <p:nvCxnSpPr>
          <p:cNvPr id="46" name="Straight Arrow Connector 45"/>
          <p:cNvCxnSpPr/>
          <p:nvPr/>
        </p:nvCxnSpPr>
        <p:spPr>
          <a:xfrm flipH="1" flipV="1">
            <a:off x="5029200" y="2819400"/>
            <a:ext cx="2209800" cy="25146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a:spLocks noChangeArrowheads="1"/>
          </p:cNvSpPr>
          <p:nvPr/>
        </p:nvSpPr>
        <p:spPr bwMode="auto">
          <a:xfrm>
            <a:off x="5507038" y="4805363"/>
            <a:ext cx="2860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In China</a:t>
            </a:r>
            <a:endParaRPr lang="en-US" sz="2000" b="1" dirty="0">
              <a:solidFill>
                <a:srgbClr val="000000"/>
              </a:solidFill>
            </a:endParaRPr>
          </a:p>
        </p:txBody>
      </p:sp>
      <p:cxnSp>
        <p:nvCxnSpPr>
          <p:cNvPr id="50" name="Straight Arrow Connector 49"/>
          <p:cNvCxnSpPr/>
          <p:nvPr/>
        </p:nvCxnSpPr>
        <p:spPr>
          <a:xfrm flipH="1">
            <a:off x="7467600" y="4419600"/>
            <a:ext cx="630237" cy="762000"/>
          </a:xfrm>
          <a:prstGeom prst="straightConnector1">
            <a:avLst/>
          </a:prstGeom>
          <a:ln w="25400" cmpd="sng">
            <a:solidFill>
              <a:schemeClr val="accent3"/>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a:spLocks noChangeArrowheads="1"/>
          </p:cNvSpPr>
          <p:nvPr/>
        </p:nvSpPr>
        <p:spPr bwMode="auto">
          <a:xfrm>
            <a:off x="6858000" y="3352800"/>
            <a:ext cx="20812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1800" b="1" i="1" dirty="0">
                <a:solidFill>
                  <a:schemeClr val="accent1">
                    <a:lumMod val="75000"/>
                  </a:schemeClr>
                </a:solidFill>
              </a:rPr>
              <a:t>Push notification</a:t>
            </a:r>
          </a:p>
          <a:p>
            <a:pPr eaLnBrk="1" hangingPunct="1"/>
            <a:r>
              <a:rPr lang="en-US" sz="1800" b="1" i="1" dirty="0">
                <a:solidFill>
                  <a:schemeClr val="accent1">
                    <a:lumMod val="75000"/>
                  </a:schemeClr>
                </a:solidFill>
              </a:rPr>
              <a:t>Contains public </a:t>
            </a:r>
            <a:r>
              <a:rPr lang="en-US" sz="1800" b="1" i="1" dirty="0" err="1" smtClean="0">
                <a:solidFill>
                  <a:schemeClr val="accent2"/>
                </a:solidFill>
              </a:rPr>
              <a:t>IP:port</a:t>
            </a:r>
            <a:r>
              <a:rPr lang="en-US" sz="1800" b="1" i="1" dirty="0" smtClean="0">
                <a:solidFill>
                  <a:schemeClr val="accent2"/>
                </a:solidFill>
              </a:rPr>
              <a:t> </a:t>
            </a:r>
            <a:r>
              <a:rPr lang="en-US" sz="1800" b="1" i="1" dirty="0" smtClean="0">
                <a:solidFill>
                  <a:schemeClr val="accent1">
                    <a:lumMod val="75000"/>
                  </a:schemeClr>
                </a:solidFill>
              </a:rPr>
              <a:t>of </a:t>
            </a:r>
            <a:r>
              <a:rPr lang="en-US" sz="1800" b="1" i="1" dirty="0">
                <a:solidFill>
                  <a:schemeClr val="accent1">
                    <a:lumMod val="75000"/>
                  </a:schemeClr>
                </a:solidFill>
              </a:rPr>
              <a:t>SWIFT server</a:t>
            </a:r>
          </a:p>
        </p:txBody>
      </p:sp>
      <p:sp>
        <p:nvSpPr>
          <p:cNvPr id="32" name="Cloud 31"/>
          <p:cNvSpPr/>
          <p:nvPr/>
        </p:nvSpPr>
        <p:spPr>
          <a:xfrm>
            <a:off x="228600" y="3505200"/>
            <a:ext cx="2743200" cy="1465580"/>
          </a:xfrm>
          <a:prstGeom prst="cloud">
            <a:avLst/>
          </a:prstGeom>
          <a:ln/>
        </p:spPr>
        <p:style>
          <a:lnRef idx="1">
            <a:schemeClr val="accent1"/>
          </a:lnRef>
          <a:fillRef idx="3">
            <a:schemeClr val="accent1"/>
          </a:fillRef>
          <a:effectRef idx="2">
            <a:schemeClr val="accent1"/>
          </a:effectRef>
          <a:fontRef idx="minor">
            <a:schemeClr val="lt1"/>
          </a:fontRef>
        </p:style>
        <p:txBody>
          <a:bodyPr/>
          <a:lstStyle/>
          <a:p>
            <a:r>
              <a:rPr lang="en-US" sz="1700" dirty="0" smtClean="0">
                <a:solidFill>
                  <a:schemeClr val="tx1">
                    <a:lumMod val="75000"/>
                  </a:schemeClr>
                </a:solidFill>
                <a:latin typeface="Helvetica"/>
                <a:cs typeface="Helvetica"/>
              </a:rPr>
              <a:t>Geo-aware DNS with round robin </a:t>
            </a:r>
          </a:p>
          <a:p>
            <a:r>
              <a:rPr lang="en-US" sz="1700" dirty="0" smtClean="0">
                <a:solidFill>
                  <a:schemeClr val="tx1">
                    <a:lumMod val="75000"/>
                  </a:schemeClr>
                </a:solidFill>
                <a:latin typeface="Helvetica"/>
                <a:cs typeface="Helvetica"/>
              </a:rPr>
              <a:t>By </a:t>
            </a:r>
            <a:r>
              <a:rPr lang="en-US" sz="1700" i="1" dirty="0" smtClean="0">
                <a:solidFill>
                  <a:schemeClr val="tx1">
                    <a:lumMod val="75000"/>
                  </a:schemeClr>
                </a:solidFill>
                <a:latin typeface="Helvetica"/>
                <a:cs typeface="Helvetica"/>
              </a:rPr>
              <a:t>CEDEXIS</a:t>
            </a:r>
          </a:p>
        </p:txBody>
      </p:sp>
      <p:sp>
        <p:nvSpPr>
          <p:cNvPr id="33" name="Rectangle 32"/>
          <p:cNvSpPr/>
          <p:nvPr/>
        </p:nvSpPr>
        <p:spPr>
          <a:xfrm>
            <a:off x="4038600" y="1828800"/>
            <a:ext cx="1295400" cy="7445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 name="Rectangle 34"/>
          <p:cNvSpPr/>
          <p:nvPr/>
        </p:nvSpPr>
        <p:spPr>
          <a:xfrm>
            <a:off x="4191000" y="1981200"/>
            <a:ext cx="1295400" cy="7445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US</a:t>
            </a:r>
          </a:p>
          <a:p>
            <a:pPr algn="ctr">
              <a:defRPr/>
            </a:pPr>
            <a:r>
              <a:rPr lang="en-US" dirty="0" smtClean="0"/>
              <a:t>Servers</a:t>
            </a:r>
            <a:endParaRPr lang="en-US" dirty="0"/>
          </a:p>
        </p:txBody>
      </p:sp>
      <p:sp>
        <p:nvSpPr>
          <p:cNvPr id="45" name="Rectangle 44"/>
          <p:cNvSpPr/>
          <p:nvPr/>
        </p:nvSpPr>
        <p:spPr>
          <a:xfrm>
            <a:off x="7162800" y="1676400"/>
            <a:ext cx="1295400" cy="7445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7" name="Rectangle 46"/>
          <p:cNvSpPr/>
          <p:nvPr/>
        </p:nvSpPr>
        <p:spPr>
          <a:xfrm>
            <a:off x="7315200" y="1828800"/>
            <a:ext cx="1295400" cy="7445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Rectangle 47"/>
          <p:cNvSpPr/>
          <p:nvPr/>
        </p:nvSpPr>
        <p:spPr>
          <a:xfrm>
            <a:off x="7467600" y="1981200"/>
            <a:ext cx="1295400" cy="7445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Ireland</a:t>
            </a:r>
          </a:p>
          <a:p>
            <a:pPr algn="ctr">
              <a:defRPr/>
            </a:pPr>
            <a:r>
              <a:rPr lang="en-US" dirty="0" smtClean="0"/>
              <a:t>Servers</a:t>
            </a:r>
            <a:endParaRPr lang="en-US" dirty="0"/>
          </a:p>
        </p:txBody>
      </p:sp>
      <p:sp>
        <p:nvSpPr>
          <p:cNvPr id="51" name="Rectangle 50"/>
          <p:cNvSpPr/>
          <p:nvPr/>
        </p:nvSpPr>
        <p:spPr>
          <a:xfrm>
            <a:off x="228600" y="1676400"/>
            <a:ext cx="1524000" cy="74453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2" name="Rectangle 51"/>
          <p:cNvSpPr/>
          <p:nvPr/>
        </p:nvSpPr>
        <p:spPr>
          <a:xfrm>
            <a:off x="381000" y="1828800"/>
            <a:ext cx="1600200" cy="74453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Rectangle 52"/>
          <p:cNvSpPr/>
          <p:nvPr/>
        </p:nvSpPr>
        <p:spPr>
          <a:xfrm>
            <a:off x="533400" y="1981200"/>
            <a:ext cx="1600200" cy="74453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Singapore</a:t>
            </a:r>
          </a:p>
          <a:p>
            <a:pPr algn="ctr">
              <a:defRPr/>
            </a:pPr>
            <a:r>
              <a:rPr lang="en-US" dirty="0" smtClean="0"/>
              <a:t>Servers</a:t>
            </a:r>
            <a:endParaRPr lang="en-US" dirty="0"/>
          </a:p>
        </p:txBody>
      </p:sp>
      <p:sp>
        <p:nvSpPr>
          <p:cNvPr id="11" name="TextBox 10"/>
          <p:cNvSpPr txBox="1"/>
          <p:nvPr/>
        </p:nvSpPr>
        <p:spPr>
          <a:xfrm>
            <a:off x="4876800" y="4114800"/>
            <a:ext cx="1676400" cy="646331"/>
          </a:xfrm>
          <a:prstGeom prst="rect">
            <a:avLst/>
          </a:prstGeom>
          <a:noFill/>
        </p:spPr>
        <p:txBody>
          <a:bodyPr wrap="square" rtlCol="0">
            <a:spAutoFit/>
          </a:bodyPr>
          <a:lstStyle/>
          <a:p>
            <a:r>
              <a:rPr lang="en-US" sz="1800" dirty="0">
                <a:solidFill>
                  <a:srgbClr val="000000"/>
                </a:solidFill>
              </a:rPr>
              <a:t>P</a:t>
            </a:r>
            <a:r>
              <a:rPr lang="en-US" sz="1800" dirty="0" smtClean="0">
                <a:solidFill>
                  <a:srgbClr val="000000"/>
                </a:solidFill>
              </a:rPr>
              <a:t>ulled to the same server</a:t>
            </a:r>
            <a:endParaRPr lang="en-US" sz="1800" dirty="0">
              <a:solidFill>
                <a:srgbClr val="000000"/>
              </a:solidFill>
            </a:endParaRPr>
          </a:p>
        </p:txBody>
      </p:sp>
    </p:spTree>
    <p:extLst>
      <p:ext uri="{BB962C8B-B14F-4D97-AF65-F5344CB8AC3E}">
        <p14:creationId xmlns:p14="http://schemas.microsoft.com/office/powerpoint/2010/main" val="3033327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strips(downLeft)">
                                      <p:cBhvr>
                                        <p:cTn id="15" dur="500"/>
                                        <p:tgtEl>
                                          <p:spTgt spid="50"/>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strips(downLeft)">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32"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p:txBody>
          <a:bodyPr/>
          <a:lstStyle/>
          <a:p>
            <a:r>
              <a:rPr lang="en-US" dirty="0" smtClean="0"/>
              <a:t>Faster connecting</a:t>
            </a:r>
          </a:p>
          <a:p>
            <a:pPr lvl="1">
              <a:buFont typeface="Wingdings" charset="2"/>
              <a:buChar char="Ø"/>
            </a:pPr>
            <a:r>
              <a:rPr lang="en-US" dirty="0" smtClean="0"/>
              <a:t>5x~10x faster than </a:t>
            </a:r>
            <a:r>
              <a:rPr lang="en-US" dirty="0" err="1" smtClean="0"/>
              <a:t>Jingle+TURN</a:t>
            </a:r>
            <a:r>
              <a:rPr lang="en-US" dirty="0" smtClean="0"/>
              <a:t> </a:t>
            </a:r>
            <a:r>
              <a:rPr lang="en-US" dirty="0" smtClean="0"/>
              <a:t>Protocol</a:t>
            </a:r>
          </a:p>
          <a:p>
            <a:pPr lvl="1">
              <a:buFont typeface="Wingdings" charset="2"/>
              <a:buChar char="Ø"/>
            </a:pPr>
            <a:endParaRPr lang="en-US" dirty="0"/>
          </a:p>
          <a:p>
            <a:r>
              <a:rPr lang="en-US" dirty="0"/>
              <a:t>Higher </a:t>
            </a:r>
            <a:r>
              <a:rPr lang="en-US" dirty="0" smtClean="0"/>
              <a:t>connection success </a:t>
            </a:r>
            <a:r>
              <a:rPr lang="en-US" dirty="0"/>
              <a:t>rate</a:t>
            </a:r>
          </a:p>
          <a:p>
            <a:pPr>
              <a:buFont typeface="Wingdings" charset="2"/>
              <a:buChar char="Ø"/>
            </a:pPr>
            <a:r>
              <a:rPr lang="en-US" sz="2800" dirty="0"/>
              <a:t>Over 30% more calls connected daily than  Jingle+TURN Protocol</a:t>
            </a:r>
          </a:p>
          <a:p>
            <a:endParaRPr lang="en-US" dirty="0"/>
          </a:p>
        </p:txBody>
      </p:sp>
      <p:sp>
        <p:nvSpPr>
          <p:cNvPr id="2" name="Title 1"/>
          <p:cNvSpPr>
            <a:spLocks noGrp="1"/>
          </p:cNvSpPr>
          <p:nvPr>
            <p:ph type="title"/>
          </p:nvPr>
        </p:nvSpPr>
        <p:spPr>
          <a:xfrm>
            <a:off x="0" y="-304800"/>
            <a:ext cx="9083529" cy="1143000"/>
          </a:xfrm>
        </p:spPr>
        <p:txBody>
          <a:bodyPr/>
          <a:lstStyle/>
          <a:p>
            <a:r>
              <a:rPr lang="en-US" i="1" dirty="0">
                <a:solidFill>
                  <a:schemeClr val="tx2"/>
                </a:solidFill>
                <a:ea typeface="ＭＳ Ｐゴシック" pitchFamily="34" charset="-128"/>
              </a:rPr>
              <a:t>SWIFT</a:t>
            </a:r>
            <a:r>
              <a:rPr lang="en-US" dirty="0">
                <a:ea typeface="ＭＳ Ｐゴシック" pitchFamily="34" charset="-128"/>
              </a:rPr>
              <a:t> </a:t>
            </a:r>
            <a:r>
              <a:rPr lang="en-US" dirty="0" smtClean="0"/>
              <a:t> Performance</a:t>
            </a:r>
            <a:endParaRPr lang="en-US" dirty="0"/>
          </a:p>
        </p:txBody>
      </p:sp>
    </p:spTree>
    <p:extLst>
      <p:ext uri="{BB962C8B-B14F-4D97-AF65-F5344CB8AC3E}">
        <p14:creationId xmlns:p14="http://schemas.microsoft.com/office/powerpoint/2010/main" val="20475316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0471" y="152400"/>
            <a:ext cx="9083529" cy="1143000"/>
          </a:xfrm>
        </p:spPr>
        <p:txBody>
          <a:bodyPr>
            <a:normAutofit fontScale="90000"/>
          </a:bodyPr>
          <a:lstStyle/>
          <a:p>
            <a:r>
              <a:rPr lang="en-US" dirty="0" smtClean="0">
                <a:solidFill>
                  <a:srgbClr val="000000"/>
                </a:solidFill>
                <a:ea typeface="ＭＳ Ｐゴシック" pitchFamily="34" charset="-128"/>
              </a:rPr>
              <a:t>Tango </a:t>
            </a:r>
            <a:r>
              <a:rPr lang="en-US" dirty="0">
                <a:solidFill>
                  <a:srgbClr val="000000"/>
                </a:solidFill>
                <a:ea typeface="ＭＳ Ｐゴシック" pitchFamily="34" charset="-128"/>
              </a:rPr>
              <a:t>– Communications, Social, Content</a:t>
            </a:r>
            <a:endParaRPr i="1" dirty="0" smtClean="0">
              <a:solidFill>
                <a:srgbClr val="FF0000"/>
              </a:solidFill>
              <a:ea typeface="ＭＳ Ｐゴシック" pitchFamily="34" charset="-128"/>
            </a:endParaRPr>
          </a:p>
        </p:txBody>
      </p:sp>
      <p:sp>
        <p:nvSpPr>
          <p:cNvPr id="28676" name="Slide Number Placeholder 4"/>
          <p:cNvSpPr>
            <a:spLocks noGrp="1"/>
          </p:cNvSpPr>
          <p:nvPr>
            <p:ph type="sldNum" sz="quarter" idx="4294967295"/>
          </p:nvPr>
        </p:nvSpPr>
        <p:spPr bwMode="auto">
          <a:xfrm>
            <a:off x="0" y="1287463"/>
            <a:ext cx="5334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lnSpc>
                <a:spcPct val="80000"/>
              </a:lnSpc>
            </a:pPr>
            <a:fld id="{50FC9B4A-A5E9-43D7-8DF6-F24555AED03C}" type="slidenum">
              <a:rPr lang="en-US" sz="1200">
                <a:solidFill>
                  <a:srgbClr val="FFFFFF"/>
                </a:solidFill>
              </a:rPr>
              <a:pPr eaLnBrk="1" hangingPunct="1">
                <a:lnSpc>
                  <a:spcPct val="80000"/>
                </a:lnSpc>
              </a:pPr>
              <a:t>2</a:t>
            </a:fld>
            <a:endParaRPr lang="en-US" sz="1200" dirty="0">
              <a:solidFill>
                <a:srgbClr val="FFFFFF"/>
              </a:solidFill>
            </a:endParaRPr>
          </a:p>
        </p:txBody>
      </p:sp>
      <p:pic>
        <p:nvPicPr>
          <p:cNvPr id="10" name="Content Placeholder 9" descr="one_slide_about_Tango_pptx.jpeg"/>
          <p:cNvPicPr>
            <a:picLocks noGrp="1" noChangeAspect="1"/>
          </p:cNvPicPr>
          <p:nvPr>
            <p:ph idx="1"/>
          </p:nvPr>
        </p:nvPicPr>
        <p:blipFill>
          <a:blip r:embed="rId3">
            <a:extLst>
              <a:ext uri="{28A0092B-C50C-407E-A947-70E740481C1C}">
                <a14:useLocalDpi xmlns:a14="http://schemas.microsoft.com/office/drawing/2010/main" val="0"/>
              </a:ext>
            </a:extLst>
          </a:blip>
          <a:srcRect l="-16052" r="-16052"/>
          <a:stretch>
            <a:fillRect/>
          </a:stretch>
        </p:blipFill>
        <p:spPr>
          <a:xfrm>
            <a:off x="-381000" y="1524000"/>
            <a:ext cx="7360636" cy="4343400"/>
          </a:xfrm>
        </p:spPr>
      </p:pic>
      <p:pic>
        <p:nvPicPr>
          <p:cNvPr id="11" name="Picture 10"/>
          <p:cNvPicPr>
            <a:picLocks noChangeAspect="1"/>
          </p:cNvPicPr>
          <p:nvPr/>
        </p:nvPicPr>
        <p:blipFill>
          <a:blip r:embed="rId4"/>
          <a:stretch>
            <a:fillRect/>
          </a:stretch>
        </p:blipFill>
        <p:spPr>
          <a:xfrm>
            <a:off x="4267200" y="2590800"/>
            <a:ext cx="609600" cy="605509"/>
          </a:xfrm>
          <a:prstGeom prst="rect">
            <a:avLst/>
          </a:prstGeom>
        </p:spPr>
      </p:pic>
      <p:pic>
        <p:nvPicPr>
          <p:cNvPr id="12" name="Picture 11"/>
          <p:cNvPicPr>
            <a:picLocks noChangeAspect="1"/>
          </p:cNvPicPr>
          <p:nvPr/>
        </p:nvPicPr>
        <p:blipFill>
          <a:blip r:embed="rId5"/>
          <a:stretch>
            <a:fillRect/>
          </a:stretch>
        </p:blipFill>
        <p:spPr>
          <a:xfrm>
            <a:off x="6019801" y="838200"/>
            <a:ext cx="1484462" cy="2667001"/>
          </a:xfrm>
          <a:prstGeom prst="rect">
            <a:avLst/>
          </a:prstGeom>
        </p:spPr>
      </p:pic>
      <p:pic>
        <p:nvPicPr>
          <p:cNvPr id="13" name="Picture 12"/>
          <p:cNvPicPr>
            <a:picLocks noChangeAspect="1"/>
          </p:cNvPicPr>
          <p:nvPr/>
        </p:nvPicPr>
        <p:blipFill>
          <a:blip r:embed="rId6"/>
          <a:stretch>
            <a:fillRect/>
          </a:stretch>
        </p:blipFill>
        <p:spPr>
          <a:xfrm>
            <a:off x="7620000" y="838200"/>
            <a:ext cx="1524000" cy="2703666"/>
          </a:xfrm>
          <a:prstGeom prst="rect">
            <a:avLst/>
          </a:prstGeom>
        </p:spPr>
      </p:pic>
      <p:pic>
        <p:nvPicPr>
          <p:cNvPr id="14" name="Picture 13" descr="Platform.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9434" y="3886200"/>
            <a:ext cx="2947565" cy="2311400"/>
          </a:xfrm>
          <a:prstGeom prst="rect">
            <a:avLst/>
          </a:prstGeom>
        </p:spPr>
      </p:pic>
    </p:spTree>
    <p:extLst>
      <p:ext uri="{BB962C8B-B14F-4D97-AF65-F5344CB8AC3E}">
        <p14:creationId xmlns:p14="http://schemas.microsoft.com/office/powerpoint/2010/main" val="25881129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533400" y="914400"/>
            <a:ext cx="8153400" cy="5486400"/>
          </a:xfrm>
        </p:spPr>
        <p:txBody>
          <a:bodyPr/>
          <a:lstStyle/>
          <a:p>
            <a:r>
              <a:rPr lang="en-US" sz="2800" dirty="0" smtClean="0">
                <a:solidFill>
                  <a:srgbClr val="000000"/>
                </a:solidFill>
              </a:rPr>
              <a:t>No </a:t>
            </a:r>
            <a:r>
              <a:rPr lang="en-US" sz="2800" dirty="0" smtClean="0">
                <a:solidFill>
                  <a:srgbClr val="000000"/>
                </a:solidFill>
              </a:rPr>
              <a:t>session/presence states kept </a:t>
            </a:r>
            <a:r>
              <a:rPr lang="en-US" sz="2800" dirty="0" smtClean="0">
                <a:solidFill>
                  <a:srgbClr val="000000"/>
                </a:solidFill>
              </a:rPr>
              <a:t>on server</a:t>
            </a:r>
          </a:p>
          <a:p>
            <a:r>
              <a:rPr lang="en-US" sz="2800" dirty="0" smtClean="0">
                <a:solidFill>
                  <a:srgbClr val="000000"/>
                </a:solidFill>
              </a:rPr>
              <a:t>We only keep a simple routing table</a:t>
            </a:r>
          </a:p>
          <a:p>
            <a:pPr lvl="2" indent="0">
              <a:buNone/>
            </a:pPr>
            <a:r>
              <a:rPr lang="en-US" sz="2000" b="0" dirty="0" smtClean="0"/>
              <a:t>     </a:t>
            </a:r>
            <a:endParaRPr lang="en-US" dirty="0" smtClean="0"/>
          </a:p>
          <a:p>
            <a:pPr lvl="2"/>
            <a:endParaRPr lang="en-US" dirty="0"/>
          </a:p>
          <a:p>
            <a:pPr lvl="2"/>
            <a:endParaRPr lang="en-US" dirty="0" smtClean="0"/>
          </a:p>
          <a:p>
            <a:pPr lvl="2" indent="0" algn="ctr">
              <a:buNone/>
            </a:pPr>
            <a:r>
              <a:rPr lang="en-US" b="0" u="sng" dirty="0">
                <a:solidFill>
                  <a:srgbClr val="000000"/>
                </a:solidFill>
              </a:rPr>
              <a:t>The table can be rebuilt even </a:t>
            </a:r>
            <a:r>
              <a:rPr lang="en-US" b="0" u="sng" dirty="0" smtClean="0">
                <a:solidFill>
                  <a:srgbClr val="000000"/>
                </a:solidFill>
              </a:rPr>
              <a:t>if the </a:t>
            </a:r>
            <a:r>
              <a:rPr lang="en-US" b="0" u="sng" dirty="0">
                <a:solidFill>
                  <a:srgbClr val="000000"/>
                </a:solidFill>
              </a:rPr>
              <a:t>SWIFT server </a:t>
            </a:r>
            <a:r>
              <a:rPr lang="en-US" b="0" u="sng" dirty="0" smtClean="0">
                <a:solidFill>
                  <a:srgbClr val="000000"/>
                </a:solidFill>
              </a:rPr>
              <a:t>restarts.</a:t>
            </a:r>
          </a:p>
          <a:p>
            <a:pPr lvl="2" indent="0" algn="ctr">
              <a:buNone/>
            </a:pPr>
            <a:r>
              <a:rPr lang="en-US" b="0" u="sng" dirty="0" smtClean="0">
                <a:solidFill>
                  <a:srgbClr val="000000"/>
                </a:solidFill>
              </a:rPr>
              <a:t>No calls will </a:t>
            </a:r>
            <a:r>
              <a:rPr lang="en-US" b="0" u="sng" dirty="0">
                <a:solidFill>
                  <a:srgbClr val="000000"/>
                </a:solidFill>
              </a:rPr>
              <a:t>be </a:t>
            </a:r>
            <a:r>
              <a:rPr lang="en-US" b="0" u="sng" dirty="0" smtClean="0">
                <a:solidFill>
                  <a:srgbClr val="000000"/>
                </a:solidFill>
              </a:rPr>
              <a:t>dropped.</a:t>
            </a:r>
            <a:endParaRPr lang="en-US" u="sng" dirty="0">
              <a:solidFill>
                <a:srgbClr val="000000"/>
              </a:solidFill>
            </a:endParaRPr>
          </a:p>
          <a:p>
            <a:r>
              <a:rPr lang="en-US" sz="2800" dirty="0" smtClean="0">
                <a:solidFill>
                  <a:srgbClr val="000000"/>
                </a:solidFill>
              </a:rPr>
              <a:t>Key to the service robustness</a:t>
            </a:r>
            <a:endParaRPr lang="en-US" sz="2800" dirty="0" smtClean="0">
              <a:solidFill>
                <a:srgbClr val="000000"/>
              </a:solidFill>
            </a:endParaRPr>
          </a:p>
          <a:p>
            <a:pPr lvl="3" indent="0">
              <a:buNone/>
            </a:pPr>
            <a:r>
              <a:rPr lang="en-US" sz="2400" dirty="0" smtClean="0">
                <a:solidFill>
                  <a:srgbClr val="000000"/>
                </a:solidFill>
              </a:rPr>
              <a:t>	- </a:t>
            </a:r>
            <a:r>
              <a:rPr lang="en-US" sz="2400" dirty="0" err="1" smtClean="0">
                <a:solidFill>
                  <a:srgbClr val="000000"/>
                </a:solidFill>
              </a:rPr>
              <a:t>WiFi</a:t>
            </a:r>
            <a:r>
              <a:rPr lang="en-US" sz="2400" dirty="0" smtClean="0">
                <a:solidFill>
                  <a:srgbClr val="000000"/>
                </a:solidFill>
              </a:rPr>
              <a:t>/Cellular switch in call </a:t>
            </a:r>
            <a:endParaRPr lang="en-US" sz="2400" dirty="0">
              <a:solidFill>
                <a:srgbClr val="000000"/>
              </a:solidFill>
            </a:endParaRPr>
          </a:p>
          <a:p>
            <a:pPr lvl="3" indent="0">
              <a:buNone/>
            </a:pPr>
            <a:r>
              <a:rPr lang="en-US" sz="2400" dirty="0" smtClean="0">
                <a:solidFill>
                  <a:srgbClr val="000000"/>
                </a:solidFill>
              </a:rPr>
              <a:t>	- </a:t>
            </a:r>
            <a:r>
              <a:rPr lang="en-US" sz="2400" dirty="0" err="1" smtClean="0">
                <a:solidFill>
                  <a:srgbClr val="000000"/>
                </a:solidFill>
              </a:rPr>
              <a:t>WiFi</a:t>
            </a:r>
            <a:r>
              <a:rPr lang="en-US" sz="2400" dirty="0" smtClean="0">
                <a:solidFill>
                  <a:srgbClr val="000000"/>
                </a:solidFill>
              </a:rPr>
              <a:t>/Cellular initiating</a:t>
            </a:r>
            <a:r>
              <a:rPr lang="en-US" sz="2400" dirty="0">
                <a:solidFill>
                  <a:srgbClr val="000000"/>
                </a:solidFill>
              </a:rPr>
              <a:t> </a:t>
            </a:r>
            <a:r>
              <a:rPr lang="en-US" sz="2400" dirty="0" smtClean="0">
                <a:solidFill>
                  <a:srgbClr val="000000"/>
                </a:solidFill>
              </a:rPr>
              <a:t>and receiving call</a:t>
            </a:r>
          </a:p>
          <a:p>
            <a:pPr lvl="3" indent="0">
              <a:buNone/>
            </a:pPr>
            <a:r>
              <a:rPr lang="en-US" sz="2400" dirty="0">
                <a:solidFill>
                  <a:srgbClr val="000000"/>
                </a:solidFill>
              </a:rPr>
              <a:t> </a:t>
            </a:r>
            <a:r>
              <a:rPr lang="en-US" sz="2400" dirty="0" smtClean="0">
                <a:solidFill>
                  <a:srgbClr val="000000"/>
                </a:solidFill>
              </a:rPr>
              <a:t>          - </a:t>
            </a:r>
            <a:r>
              <a:rPr lang="en-US" sz="2000" dirty="0" smtClean="0">
                <a:solidFill>
                  <a:srgbClr val="000000"/>
                </a:solidFill>
              </a:rPr>
              <a:t>Some phones may disconnect WiFi when the phone is asleep</a:t>
            </a:r>
          </a:p>
          <a:p>
            <a:pPr lvl="1" indent="0">
              <a:buNone/>
            </a:pPr>
            <a:r>
              <a:rPr lang="en-US" sz="2400" dirty="0" smtClean="0">
                <a:solidFill>
                  <a:srgbClr val="000000"/>
                </a:solidFill>
              </a:rPr>
              <a:t>    </a:t>
            </a:r>
            <a:r>
              <a:rPr lang="en-US" sz="2400" b="0" dirty="0" smtClean="0">
                <a:solidFill>
                  <a:srgbClr val="000000"/>
                </a:solidFill>
              </a:rPr>
              <a:t> - Smart relay routing</a:t>
            </a:r>
          </a:p>
        </p:txBody>
      </p:sp>
      <p:sp>
        <p:nvSpPr>
          <p:cNvPr id="2" name="Title 1"/>
          <p:cNvSpPr>
            <a:spLocks noGrp="1"/>
          </p:cNvSpPr>
          <p:nvPr>
            <p:ph type="title"/>
          </p:nvPr>
        </p:nvSpPr>
        <p:spPr/>
        <p:txBody>
          <a:bodyPr/>
          <a:lstStyle/>
          <a:p>
            <a:r>
              <a:rPr lang="en-US" dirty="0" smtClean="0">
                <a:solidFill>
                  <a:srgbClr val="000000"/>
                </a:solidFill>
              </a:rPr>
              <a:t>Stateless Design on Server</a:t>
            </a:r>
            <a:endParaRPr lang="en-US" dirty="0">
              <a:solidFill>
                <a:srgbClr val="0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53268646"/>
              </p:ext>
            </p:extLst>
          </p:nvPr>
        </p:nvGraphicFramePr>
        <p:xfrm>
          <a:off x="1905000" y="1981200"/>
          <a:ext cx="5410200" cy="914399"/>
        </p:xfrm>
        <a:graphic>
          <a:graphicData uri="http://schemas.openxmlformats.org/drawingml/2006/table">
            <a:tbl>
              <a:tblPr firstRow="1" bandRow="1">
                <a:tableStyleId>{5C22544A-7EE6-4342-B048-85BDC9FD1C3A}</a:tableStyleId>
              </a:tblPr>
              <a:tblGrid>
                <a:gridCol w="2705100"/>
                <a:gridCol w="2705100"/>
              </a:tblGrid>
              <a:tr h="279400">
                <a:tc>
                  <a:txBody>
                    <a:bodyPr/>
                    <a:lstStyle/>
                    <a:p>
                      <a:r>
                        <a:rPr lang="en-US" sz="1400" dirty="0" smtClean="0"/>
                        <a:t>client</a:t>
                      </a:r>
                      <a:r>
                        <a:rPr lang="en-US" sz="1400" baseline="0" dirty="0" smtClean="0"/>
                        <a:t> </a:t>
                      </a:r>
                      <a:r>
                        <a:rPr lang="en-US" sz="1400" dirty="0" smtClean="0"/>
                        <a:t>username</a:t>
                      </a:r>
                      <a:endParaRPr lang="en-US" sz="1400" dirty="0"/>
                    </a:p>
                  </a:txBody>
                  <a:tcPr/>
                </a:tc>
                <a:tc>
                  <a:txBody>
                    <a:bodyPr/>
                    <a:lstStyle/>
                    <a:p>
                      <a:r>
                        <a:rPr lang="en-US" sz="1400" dirty="0" smtClean="0"/>
                        <a:t>address</a:t>
                      </a:r>
                      <a:endParaRPr lang="en-US" sz="1400" dirty="0"/>
                    </a:p>
                  </a:txBody>
                  <a:tcPr/>
                </a:tc>
              </a:tr>
              <a:tr h="279400">
                <a:tc>
                  <a:txBody>
                    <a:bodyPr/>
                    <a:lstStyle/>
                    <a:p>
                      <a:r>
                        <a:rPr lang="en-US" sz="1400" dirty="0" smtClean="0"/>
                        <a:t>usernameA</a:t>
                      </a:r>
                      <a:endParaRPr lang="en-US" sz="1400" dirty="0"/>
                    </a:p>
                  </a:txBody>
                  <a:tcPr/>
                </a:tc>
                <a:tc>
                  <a:txBody>
                    <a:bodyPr/>
                    <a:lstStyle/>
                    <a:p>
                      <a:r>
                        <a:rPr lang="en-US" sz="1400" dirty="0" smtClean="0"/>
                        <a:t>IP:port of A</a:t>
                      </a:r>
                      <a:endParaRPr lang="en-US" sz="1400" dirty="0"/>
                    </a:p>
                  </a:txBody>
                  <a:tcPr/>
                </a:tc>
              </a:tr>
              <a:tr h="279400">
                <a:tc>
                  <a:txBody>
                    <a:bodyPr/>
                    <a:lstStyle/>
                    <a:p>
                      <a:r>
                        <a:rPr lang="en-US" sz="1400" dirty="0" smtClean="0"/>
                        <a:t>usernameB</a:t>
                      </a:r>
                      <a:endParaRPr lang="en-US" sz="1400" dirty="0"/>
                    </a:p>
                  </a:txBody>
                  <a:tcPr/>
                </a:tc>
                <a:tc>
                  <a:txBody>
                    <a:bodyPr/>
                    <a:lstStyle/>
                    <a:p>
                      <a:r>
                        <a:rPr lang="en-US" sz="1400" dirty="0" smtClean="0"/>
                        <a:t>IP:port of B</a:t>
                      </a:r>
                      <a:endParaRPr lang="en-US" sz="1400" dirty="0"/>
                    </a:p>
                  </a:txBody>
                  <a:tcPr/>
                </a:tc>
              </a:tr>
            </a:tbl>
          </a:graphicData>
        </a:graphic>
      </p:graphicFrame>
    </p:spTree>
    <p:extLst>
      <p:ext uri="{BB962C8B-B14F-4D97-AF65-F5344CB8AC3E}">
        <p14:creationId xmlns:p14="http://schemas.microsoft.com/office/powerpoint/2010/main" val="39811326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000000"/>
                </a:solidFill>
              </a:rPr>
              <a:t>Handle Network Switch</a:t>
            </a:r>
            <a:endParaRPr lang="en-US" dirty="0">
              <a:solidFill>
                <a:srgbClr val="000000"/>
              </a:solidFill>
            </a:endParaRPr>
          </a:p>
        </p:txBody>
      </p:sp>
      <p:sp>
        <p:nvSpPr>
          <p:cNvPr id="4" name="Content Placeholder 3"/>
          <p:cNvSpPr>
            <a:spLocks noGrp="1"/>
          </p:cNvSpPr>
          <p:nvPr>
            <p:ph sz="quarter" idx="4294967295"/>
          </p:nvPr>
        </p:nvSpPr>
        <p:spPr>
          <a:xfrm>
            <a:off x="304800" y="685800"/>
            <a:ext cx="8153400" cy="4495800"/>
          </a:xfrm>
        </p:spPr>
        <p:txBody>
          <a:bodyPr/>
          <a:lstStyle/>
          <a:p>
            <a:r>
              <a:rPr lang="en-US" sz="2400" dirty="0" smtClean="0">
                <a:solidFill>
                  <a:srgbClr val="000000"/>
                </a:solidFill>
              </a:rPr>
              <a:t>Purpose - no call drop when switching network (either in call or calling)</a:t>
            </a:r>
            <a:endParaRPr lang="en-US" sz="2400" dirty="0">
              <a:solidFill>
                <a:srgbClr val="000000"/>
              </a:solidFill>
            </a:endParaRPr>
          </a:p>
          <a:p>
            <a:pPr lvl="1"/>
            <a:r>
              <a:rPr lang="en-US" sz="2000" dirty="0" smtClean="0">
                <a:solidFill>
                  <a:srgbClr val="000000"/>
                </a:solidFill>
              </a:rPr>
              <a:t>Enter a WiFi from the cellular network</a:t>
            </a:r>
          </a:p>
          <a:p>
            <a:pPr lvl="1"/>
            <a:r>
              <a:rPr lang="en-US" sz="2000" dirty="0" smtClean="0">
                <a:solidFill>
                  <a:srgbClr val="000000"/>
                </a:solidFill>
              </a:rPr>
              <a:t>Moving out of a WiFi area to the cellular network</a:t>
            </a:r>
          </a:p>
          <a:p>
            <a:pPr lvl="1"/>
            <a:endParaRPr lang="en-US" sz="2000" dirty="0" smtClean="0"/>
          </a:p>
        </p:txBody>
      </p:sp>
      <p:sp>
        <p:nvSpPr>
          <p:cNvPr id="5" name="Rectangle 4"/>
          <p:cNvSpPr/>
          <p:nvPr/>
        </p:nvSpPr>
        <p:spPr>
          <a:xfrm>
            <a:off x="2864158" y="27432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SWIFT Server</a:t>
            </a:r>
          </a:p>
        </p:txBody>
      </p:sp>
      <p:sp>
        <p:nvSpPr>
          <p:cNvPr id="6" name="Rectangle 5"/>
          <p:cNvSpPr/>
          <p:nvPr/>
        </p:nvSpPr>
        <p:spPr>
          <a:xfrm>
            <a:off x="649595" y="4724400"/>
            <a:ext cx="1676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Client A</a:t>
            </a:r>
            <a:endParaRPr lang="en-US" dirty="0"/>
          </a:p>
        </p:txBody>
      </p:sp>
      <p:sp>
        <p:nvSpPr>
          <p:cNvPr id="7" name="Rectangle 6"/>
          <p:cNvSpPr/>
          <p:nvPr/>
        </p:nvSpPr>
        <p:spPr>
          <a:xfrm>
            <a:off x="6212195" y="4724400"/>
            <a:ext cx="1905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Client B</a:t>
            </a:r>
            <a:endParaRPr lang="en-US" dirty="0"/>
          </a:p>
        </p:txBody>
      </p:sp>
      <p:cxnSp>
        <p:nvCxnSpPr>
          <p:cNvPr id="9" name="Straight Arrow Connector 8"/>
          <p:cNvCxnSpPr/>
          <p:nvPr/>
        </p:nvCxnSpPr>
        <p:spPr>
          <a:xfrm>
            <a:off x="3087995" y="5562600"/>
            <a:ext cx="3124200" cy="0"/>
          </a:xfrm>
          <a:prstGeom prst="straightConnector1">
            <a:avLst/>
          </a:prstGeom>
          <a:ln w="25400" cmpd="sng">
            <a:solidFill>
              <a:srgbClr val="71C495"/>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545195" y="5562600"/>
            <a:ext cx="1924625" cy="461665"/>
          </a:xfrm>
          <a:prstGeom prst="rect">
            <a:avLst/>
          </a:prstGeom>
          <a:noFill/>
        </p:spPr>
        <p:txBody>
          <a:bodyPr wrap="none" rtlCol="0">
            <a:spAutoFit/>
          </a:bodyPr>
          <a:lstStyle/>
          <a:p>
            <a:r>
              <a:rPr lang="en-US" dirty="0" smtClean="0"/>
              <a:t>P2P channel</a:t>
            </a:r>
            <a:endParaRPr lang="en-US" dirty="0"/>
          </a:p>
        </p:txBody>
      </p:sp>
      <p:sp>
        <p:nvSpPr>
          <p:cNvPr id="27" name="Rectangle 26"/>
          <p:cNvSpPr/>
          <p:nvPr/>
        </p:nvSpPr>
        <p:spPr>
          <a:xfrm>
            <a:off x="2325995" y="5410200"/>
            <a:ext cx="685800" cy="282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solidFill>
                <a:srgbClr val="FFFFFF"/>
              </a:solidFill>
              <a:latin typeface="Arial" charset="0"/>
              <a:ea typeface="ＭＳ Ｐゴシック" charset="0"/>
              <a:cs typeface="Times New Roman" charset="0"/>
            </a:endParaRPr>
          </a:p>
        </p:txBody>
      </p:sp>
      <p:sp>
        <p:nvSpPr>
          <p:cNvPr id="30" name="TextBox 29"/>
          <p:cNvSpPr txBox="1"/>
          <p:nvPr/>
        </p:nvSpPr>
        <p:spPr>
          <a:xfrm>
            <a:off x="2402195" y="5334000"/>
            <a:ext cx="590990" cy="369332"/>
          </a:xfrm>
          <a:prstGeom prst="rect">
            <a:avLst/>
          </a:prstGeom>
          <a:noFill/>
        </p:spPr>
        <p:txBody>
          <a:bodyPr wrap="none" rtlCol="0">
            <a:spAutoFit/>
          </a:bodyPr>
          <a:lstStyle/>
          <a:p>
            <a:r>
              <a:rPr lang="en-US" sz="1800" dirty="0" smtClean="0"/>
              <a:t>LTE</a:t>
            </a:r>
            <a:endParaRPr lang="en-US" sz="1800" dirty="0"/>
          </a:p>
        </p:txBody>
      </p:sp>
      <p:grpSp>
        <p:nvGrpSpPr>
          <p:cNvPr id="36" name="Group 35"/>
          <p:cNvGrpSpPr/>
          <p:nvPr/>
        </p:nvGrpSpPr>
        <p:grpSpPr>
          <a:xfrm>
            <a:off x="2325995" y="4648200"/>
            <a:ext cx="722305" cy="369332"/>
            <a:chOff x="2133600" y="5257800"/>
            <a:chExt cx="722305" cy="369332"/>
          </a:xfrm>
        </p:grpSpPr>
        <p:sp>
          <p:nvSpPr>
            <p:cNvPr id="28" name="Rectangle 27"/>
            <p:cNvSpPr/>
            <p:nvPr/>
          </p:nvSpPr>
          <p:spPr>
            <a:xfrm>
              <a:off x="2133600" y="5334000"/>
              <a:ext cx="685800" cy="2825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endParaRPr lang="en-US" dirty="0">
                <a:solidFill>
                  <a:srgbClr val="FFFFFF"/>
                </a:solidFill>
                <a:latin typeface="Arial" charset="0"/>
                <a:ea typeface="ＭＳ Ｐゴシック" charset="0"/>
                <a:cs typeface="Times New Roman" charset="0"/>
              </a:endParaRPr>
            </a:p>
          </p:txBody>
        </p:sp>
        <p:sp>
          <p:nvSpPr>
            <p:cNvPr id="32" name="TextBox 31"/>
            <p:cNvSpPr txBox="1"/>
            <p:nvPr/>
          </p:nvSpPr>
          <p:spPr>
            <a:xfrm>
              <a:off x="2209800" y="5257800"/>
              <a:ext cx="646105" cy="369332"/>
            </a:xfrm>
            <a:prstGeom prst="rect">
              <a:avLst/>
            </a:prstGeom>
            <a:noFill/>
          </p:spPr>
          <p:txBody>
            <a:bodyPr wrap="none" rtlCol="0">
              <a:spAutoFit/>
            </a:bodyPr>
            <a:lstStyle/>
            <a:p>
              <a:r>
                <a:rPr lang="en-US" sz="1800" dirty="0" smtClean="0"/>
                <a:t>WiFi</a:t>
              </a:r>
              <a:endParaRPr lang="en-US" sz="1800" dirty="0"/>
            </a:p>
          </p:txBody>
        </p:sp>
      </p:grpSp>
      <p:sp>
        <p:nvSpPr>
          <p:cNvPr id="33" name="Multiply 32"/>
          <p:cNvSpPr/>
          <p:nvPr/>
        </p:nvSpPr>
        <p:spPr>
          <a:xfrm>
            <a:off x="2173595" y="5257800"/>
            <a:ext cx="914400" cy="638145"/>
          </a:xfrm>
          <a:prstGeom prst="mathMultiply">
            <a:avLst/>
          </a:prstGeom>
          <a:solidFill>
            <a:srgbClr val="FF0000"/>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Multiply 34"/>
          <p:cNvSpPr/>
          <p:nvPr/>
        </p:nvSpPr>
        <p:spPr>
          <a:xfrm>
            <a:off x="3697595" y="5257800"/>
            <a:ext cx="914400" cy="638145"/>
          </a:xfrm>
          <a:prstGeom prst="mathMultiply">
            <a:avLst/>
          </a:prstGeom>
          <a:solidFill>
            <a:srgbClr val="FF0000"/>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Curved Left Arrow 42"/>
          <p:cNvSpPr/>
          <p:nvPr/>
        </p:nvSpPr>
        <p:spPr>
          <a:xfrm>
            <a:off x="4078595" y="3581400"/>
            <a:ext cx="533400" cy="1219200"/>
          </a:xfrm>
          <a:prstGeom prst="curvedLeftArrow">
            <a:avLst>
              <a:gd name="adj1" fmla="val 28226"/>
              <a:gd name="adj2" fmla="val 66226"/>
              <a:gd name="adj3" fmla="val 25000"/>
            </a:avLst>
          </a:prstGeom>
          <a:solidFill>
            <a:srgbClr val="71C495"/>
          </a:solidFill>
          <a:ln>
            <a:solidFill>
              <a:srgbClr val="71C495"/>
            </a:solidFill>
            <a:head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44" name="Straight Arrow Connector 43"/>
          <p:cNvCxnSpPr/>
          <p:nvPr/>
        </p:nvCxnSpPr>
        <p:spPr>
          <a:xfrm flipV="1">
            <a:off x="2173595" y="3505200"/>
            <a:ext cx="1219200" cy="11430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4992995" y="3429000"/>
            <a:ext cx="1676400" cy="1219200"/>
          </a:xfrm>
          <a:prstGeom prst="straightConnector1">
            <a:avLst/>
          </a:prstGeom>
          <a:ln w="25400" cmpd="sng">
            <a:solidFill>
              <a:srgbClr val="71C495"/>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878195" y="4038600"/>
            <a:ext cx="3008005" cy="461665"/>
          </a:xfrm>
          <a:prstGeom prst="rect">
            <a:avLst/>
          </a:prstGeom>
          <a:noFill/>
        </p:spPr>
        <p:txBody>
          <a:bodyPr wrap="none" rtlCol="0">
            <a:spAutoFit/>
          </a:bodyPr>
          <a:lstStyle/>
          <a:p>
            <a:r>
              <a:rPr lang="en-US" dirty="0" smtClean="0">
                <a:solidFill>
                  <a:srgbClr val="000000"/>
                </a:solidFill>
              </a:rPr>
              <a:t>Keep alive </a:t>
            </a:r>
            <a:r>
              <a:rPr lang="en-US" dirty="0">
                <a:solidFill>
                  <a:srgbClr val="000000"/>
                </a:solidFill>
              </a:rPr>
              <a:t>heartbeat</a:t>
            </a:r>
          </a:p>
        </p:txBody>
      </p:sp>
      <p:sp>
        <p:nvSpPr>
          <p:cNvPr id="49" name="TextBox 48"/>
          <p:cNvSpPr txBox="1"/>
          <p:nvPr/>
        </p:nvSpPr>
        <p:spPr>
          <a:xfrm>
            <a:off x="5526395" y="4114800"/>
            <a:ext cx="3008005" cy="461665"/>
          </a:xfrm>
          <a:prstGeom prst="rect">
            <a:avLst/>
          </a:prstGeom>
          <a:noFill/>
        </p:spPr>
        <p:txBody>
          <a:bodyPr wrap="none" rtlCol="0">
            <a:spAutoFit/>
          </a:bodyPr>
          <a:lstStyle/>
          <a:p>
            <a:r>
              <a:rPr lang="en-US" dirty="0" smtClean="0">
                <a:solidFill>
                  <a:srgbClr val="000000"/>
                </a:solidFill>
              </a:rPr>
              <a:t>Keep alive heartbeat</a:t>
            </a:r>
            <a:endParaRPr lang="en-US" dirty="0">
              <a:solidFill>
                <a:srgbClr val="000000"/>
              </a:solidFill>
            </a:endParaRPr>
          </a:p>
        </p:txBody>
      </p:sp>
      <p:cxnSp>
        <p:nvCxnSpPr>
          <p:cNvPr id="50" name="Straight Arrow Connector 49"/>
          <p:cNvCxnSpPr/>
          <p:nvPr/>
        </p:nvCxnSpPr>
        <p:spPr>
          <a:xfrm>
            <a:off x="3087995" y="4876800"/>
            <a:ext cx="3124200" cy="0"/>
          </a:xfrm>
          <a:prstGeom prst="straightConnector1">
            <a:avLst/>
          </a:prstGeom>
          <a:ln w="25400" cmpd="sng">
            <a:solidFill>
              <a:srgbClr val="71C495"/>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3621395" y="4876800"/>
            <a:ext cx="1924625" cy="461665"/>
          </a:xfrm>
          <a:prstGeom prst="rect">
            <a:avLst/>
          </a:prstGeom>
          <a:noFill/>
        </p:spPr>
        <p:txBody>
          <a:bodyPr wrap="none" rtlCol="0">
            <a:spAutoFit/>
          </a:bodyPr>
          <a:lstStyle/>
          <a:p>
            <a:r>
              <a:rPr lang="en-US" dirty="0" smtClean="0">
                <a:solidFill>
                  <a:srgbClr val="000000"/>
                </a:solidFill>
              </a:rPr>
              <a:t>P2P channel</a:t>
            </a:r>
            <a:endParaRPr lang="en-US" dirty="0">
              <a:solidFill>
                <a:srgbClr val="000000"/>
              </a:solidFill>
            </a:endParaRPr>
          </a:p>
        </p:txBody>
      </p:sp>
      <p:sp>
        <p:nvSpPr>
          <p:cNvPr id="61" name="Curved Right Arrow 60"/>
          <p:cNvSpPr/>
          <p:nvPr/>
        </p:nvSpPr>
        <p:spPr>
          <a:xfrm rot="10800000">
            <a:off x="4459595" y="3429000"/>
            <a:ext cx="609600" cy="1371600"/>
          </a:xfrm>
          <a:prstGeom prst="curvedRightArrow">
            <a:avLst/>
          </a:prstGeom>
          <a:solidFill>
            <a:srgbClr val="71C495"/>
          </a:solidFill>
          <a:ln>
            <a:solidFill>
              <a:srgbClr val="71C49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62" name="TextBox 61"/>
          <p:cNvSpPr txBox="1"/>
          <p:nvPr/>
        </p:nvSpPr>
        <p:spPr>
          <a:xfrm>
            <a:off x="1716395" y="3733800"/>
            <a:ext cx="3400841" cy="461665"/>
          </a:xfrm>
          <a:prstGeom prst="rect">
            <a:avLst/>
          </a:prstGeom>
          <a:noFill/>
        </p:spPr>
        <p:txBody>
          <a:bodyPr wrap="none" rtlCol="0">
            <a:spAutoFit/>
          </a:bodyPr>
          <a:lstStyle/>
          <a:p>
            <a:r>
              <a:rPr lang="en-US" dirty="0" smtClean="0">
                <a:solidFill>
                  <a:srgbClr val="000000"/>
                </a:solidFill>
              </a:rPr>
              <a:t>Re-auth with keep-alive</a:t>
            </a:r>
            <a:endParaRPr lang="en-US" dirty="0">
              <a:solidFill>
                <a:srgbClr val="000000"/>
              </a:solidFill>
            </a:endParaRPr>
          </a:p>
        </p:txBody>
      </p:sp>
      <p:cxnSp>
        <p:nvCxnSpPr>
          <p:cNvPr id="64" name="Straight Arrow Connector 63"/>
          <p:cNvCxnSpPr/>
          <p:nvPr/>
        </p:nvCxnSpPr>
        <p:spPr>
          <a:xfrm flipV="1">
            <a:off x="2554595" y="3429000"/>
            <a:ext cx="1295400" cy="1219200"/>
          </a:xfrm>
          <a:prstGeom prst="straightConnector1">
            <a:avLst/>
          </a:prstGeom>
          <a:ln>
            <a:solidFill>
              <a:srgbClr val="71C495"/>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3545195" y="3962400"/>
            <a:ext cx="3127328" cy="461665"/>
          </a:xfrm>
          <a:prstGeom prst="rect">
            <a:avLst/>
          </a:prstGeom>
          <a:noFill/>
        </p:spPr>
        <p:txBody>
          <a:bodyPr wrap="none" rtlCol="0">
            <a:spAutoFit/>
          </a:bodyPr>
          <a:lstStyle/>
          <a:p>
            <a:r>
              <a:rPr lang="en-US" dirty="0" smtClean="0">
                <a:solidFill>
                  <a:srgbClr val="000000"/>
                </a:solidFill>
              </a:rPr>
              <a:t>Back to relay channel</a:t>
            </a:r>
            <a:endParaRPr lang="en-US" dirty="0">
              <a:solidFill>
                <a:srgbClr val="000000"/>
              </a:solidFill>
            </a:endParaRPr>
          </a:p>
        </p:txBody>
      </p:sp>
      <p:sp>
        <p:nvSpPr>
          <p:cNvPr id="68" name="TextBox 67"/>
          <p:cNvSpPr txBox="1"/>
          <p:nvPr/>
        </p:nvSpPr>
        <p:spPr>
          <a:xfrm>
            <a:off x="3621395" y="3886200"/>
            <a:ext cx="3908943" cy="461665"/>
          </a:xfrm>
          <a:prstGeom prst="rect">
            <a:avLst/>
          </a:prstGeom>
          <a:noFill/>
        </p:spPr>
        <p:txBody>
          <a:bodyPr wrap="none" rtlCol="0">
            <a:spAutoFit/>
          </a:bodyPr>
          <a:lstStyle/>
          <a:p>
            <a:r>
              <a:rPr lang="en-US" dirty="0" smtClean="0">
                <a:solidFill>
                  <a:srgbClr val="000000"/>
                </a:solidFill>
              </a:rPr>
              <a:t>Switch to new P2P channel</a:t>
            </a:r>
            <a:endParaRPr lang="en-US" dirty="0">
              <a:solidFill>
                <a:srgbClr val="000000"/>
              </a:solidFill>
            </a:endParaRPr>
          </a:p>
        </p:txBody>
      </p:sp>
    </p:spTree>
    <p:extLst>
      <p:ext uri="{BB962C8B-B14F-4D97-AF65-F5344CB8AC3E}">
        <p14:creationId xmlns:p14="http://schemas.microsoft.com/office/powerpoint/2010/main" val="4169689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par>
                                <p:cTn id="8" presetID="9"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ssolve">
                                      <p:cBhvr>
                                        <p:cTn id="10" dur="500"/>
                                        <p:tgtEl>
                                          <p:spTgt spid="44"/>
                                        </p:tgtEl>
                                      </p:cBhvr>
                                    </p:animEffect>
                                  </p:childTnLst>
                                </p:cTn>
                              </p:par>
                              <p:par>
                                <p:cTn id="11" presetID="9"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dissolve">
                                      <p:cBhvr>
                                        <p:cTn id="13" dur="500"/>
                                        <p:tgtEl>
                                          <p:spTgt spid="4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dissolv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1" nodeType="click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dissolve">
                                      <p:cBhvr>
                                        <p:cTn id="42" dur="500"/>
                                        <p:tgtEl>
                                          <p:spTgt spid="62"/>
                                        </p:tgtEl>
                                      </p:cBhvr>
                                    </p:animEffect>
                                  </p:childTnLst>
                                </p:cTn>
                              </p:par>
                              <p:par>
                                <p:cTn id="43" presetID="9"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dissolve">
                                      <p:cBhvr>
                                        <p:cTn id="45" dur="500"/>
                                        <p:tgtEl>
                                          <p:spTgt spid="64"/>
                                        </p:tgtEl>
                                      </p:cBhvr>
                                    </p:animEffect>
                                  </p:childTnLst>
                                </p:cTn>
                              </p:par>
                              <p:par>
                                <p:cTn id="46" presetID="9" presetClass="exit" presetSubtype="0" fill="hold" nodeType="withEffect">
                                  <p:stCondLst>
                                    <p:cond delay="0"/>
                                  </p:stCondLst>
                                  <p:childTnLst>
                                    <p:animEffect transition="out" filter="dissolv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par>
                                <p:cTn id="49" presetID="9" presetClass="exit" presetSubtype="0" fill="hold" grpId="1" nodeType="withEffect">
                                  <p:stCondLst>
                                    <p:cond delay="0"/>
                                  </p:stCondLst>
                                  <p:childTnLst>
                                    <p:animEffect transition="out" filter="dissolve">
                                      <p:cBhvr>
                                        <p:cTn id="50" dur="500"/>
                                        <p:tgtEl>
                                          <p:spTgt spid="48"/>
                                        </p:tgtEl>
                                      </p:cBhvr>
                                    </p:animEffect>
                                    <p:set>
                                      <p:cBhvr>
                                        <p:cTn id="51" dur="1" fill="hold">
                                          <p:stCondLst>
                                            <p:cond delay="499"/>
                                          </p:stCondLst>
                                        </p:cTn>
                                        <p:tgtEl>
                                          <p:spTgt spid="48"/>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 calcmode="lin" valueType="num">
                                      <p:cBhvr additive="base">
                                        <p:cTn id="56" dur="500" fill="hold"/>
                                        <p:tgtEl>
                                          <p:spTgt spid="61"/>
                                        </p:tgtEl>
                                        <p:attrNameLst>
                                          <p:attrName>ppt_x</p:attrName>
                                        </p:attrNameLst>
                                      </p:cBhvr>
                                      <p:tavLst>
                                        <p:tav tm="0">
                                          <p:val>
                                            <p:strVal val="#ppt_x"/>
                                          </p:val>
                                        </p:tav>
                                        <p:tav tm="100000">
                                          <p:val>
                                            <p:strVal val="#ppt_x"/>
                                          </p:val>
                                        </p:tav>
                                      </p:tavLst>
                                    </p:anim>
                                    <p:anim calcmode="lin" valueType="num">
                                      <p:cBhvr additive="base">
                                        <p:cTn id="57" dur="500" fill="hold"/>
                                        <p:tgtEl>
                                          <p:spTgt spid="61"/>
                                        </p:tgtEl>
                                        <p:attrNameLst>
                                          <p:attrName>ppt_y</p:attrName>
                                        </p:attrNameLst>
                                      </p:cBhvr>
                                      <p:tavLst>
                                        <p:tav tm="0">
                                          <p:val>
                                            <p:strVal val="1+#ppt_h/2"/>
                                          </p:val>
                                        </p:tav>
                                        <p:tav tm="100000">
                                          <p:val>
                                            <p:strVal val="#ppt_y"/>
                                          </p:val>
                                        </p:tav>
                                      </p:tavLst>
                                    </p:anim>
                                  </p:childTnLst>
                                </p:cTn>
                              </p:par>
                              <p:par>
                                <p:cTn id="58" presetID="9" presetClass="entr" presetSubtype="0"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dissolve">
                                      <p:cBhvr>
                                        <p:cTn id="60" dur="500"/>
                                        <p:tgtEl>
                                          <p:spTgt spid="66"/>
                                        </p:tgtEl>
                                      </p:cBhvr>
                                    </p:animEffect>
                                  </p:childTnLst>
                                </p:cTn>
                              </p:par>
                              <p:par>
                                <p:cTn id="61" presetID="9" presetClass="exit" presetSubtype="0" fill="hold" grpId="1" nodeType="withEffect">
                                  <p:stCondLst>
                                    <p:cond delay="0"/>
                                  </p:stCondLst>
                                  <p:childTnLst>
                                    <p:animEffect transition="out" filter="dissolve">
                                      <p:cBhvr>
                                        <p:cTn id="62" dur="500"/>
                                        <p:tgtEl>
                                          <p:spTgt spid="49"/>
                                        </p:tgtEl>
                                      </p:cBhvr>
                                    </p:animEffect>
                                    <p:set>
                                      <p:cBhvr>
                                        <p:cTn id="63" dur="1" fill="hold">
                                          <p:stCondLst>
                                            <p:cond delay="499"/>
                                          </p:stCondLst>
                                        </p:cTn>
                                        <p:tgtEl>
                                          <p:spTgt spid="49"/>
                                        </p:tgtEl>
                                        <p:attrNameLst>
                                          <p:attrName>style.visibility</p:attrName>
                                        </p:attrNameLst>
                                      </p:cBhvr>
                                      <p:to>
                                        <p:strVal val="hidden"/>
                                      </p:to>
                                    </p:set>
                                  </p:childTnLst>
                                </p:cTn>
                              </p:par>
                              <p:par>
                                <p:cTn id="64" presetID="9" presetClass="exit" presetSubtype="0" fill="hold" grpId="1" nodeType="withEffect">
                                  <p:stCondLst>
                                    <p:cond delay="0"/>
                                  </p:stCondLst>
                                  <p:childTnLst>
                                    <p:animEffect transition="out" filter="dissolve">
                                      <p:cBhvr>
                                        <p:cTn id="65" dur="500"/>
                                        <p:tgtEl>
                                          <p:spTgt spid="62"/>
                                        </p:tgtEl>
                                      </p:cBhvr>
                                    </p:animEffect>
                                    <p:set>
                                      <p:cBhvr>
                                        <p:cTn id="66" dur="1" fill="hold">
                                          <p:stCondLst>
                                            <p:cond delay="499"/>
                                          </p:stCondLst>
                                        </p:cTn>
                                        <p:tgtEl>
                                          <p:spTgt spid="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2" presetClass="entr" presetSubtype="4"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anim calcmode="lin" valueType="num">
                                      <p:cBhvr additive="base">
                                        <p:cTn id="71" dur="500"/>
                                        <p:tgtEl>
                                          <p:spTgt spid="52"/>
                                        </p:tgtEl>
                                        <p:attrNameLst>
                                          <p:attrName>ppt_y</p:attrName>
                                        </p:attrNameLst>
                                      </p:cBhvr>
                                      <p:tavLst>
                                        <p:tav tm="0">
                                          <p:val>
                                            <p:strVal val="#ppt_y+#ppt_h*1.125000"/>
                                          </p:val>
                                        </p:tav>
                                        <p:tav tm="100000">
                                          <p:val>
                                            <p:strVal val="#ppt_y"/>
                                          </p:val>
                                        </p:tav>
                                      </p:tavLst>
                                    </p:anim>
                                    <p:animEffect transition="in" filter="wipe(up)">
                                      <p:cBhvr>
                                        <p:cTn id="72" dur="500"/>
                                        <p:tgtEl>
                                          <p:spTgt spid="52"/>
                                        </p:tgtEl>
                                      </p:cBhvr>
                                    </p:animEffect>
                                  </p:childTnLst>
                                </p:cTn>
                              </p:par>
                              <p:par>
                                <p:cTn id="73" presetID="12" presetClass="entr" presetSubtype="4" fill="hold" nodeType="with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additive="base">
                                        <p:cTn id="75" dur="500"/>
                                        <p:tgtEl>
                                          <p:spTgt spid="50"/>
                                        </p:tgtEl>
                                        <p:attrNameLst>
                                          <p:attrName>ppt_y</p:attrName>
                                        </p:attrNameLst>
                                      </p:cBhvr>
                                      <p:tavLst>
                                        <p:tav tm="0">
                                          <p:val>
                                            <p:strVal val="#ppt_y+#ppt_h*1.125000"/>
                                          </p:val>
                                        </p:tav>
                                        <p:tav tm="100000">
                                          <p:val>
                                            <p:strVal val="#ppt_y"/>
                                          </p:val>
                                        </p:tav>
                                      </p:tavLst>
                                    </p:anim>
                                    <p:animEffect transition="in" filter="wipe(up)">
                                      <p:cBhvr>
                                        <p:cTn id="76" dur="500"/>
                                        <p:tgtEl>
                                          <p:spTgt spid="50"/>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xit" presetSubtype="0" fill="hold" grpId="1" nodeType="clickEffect">
                                  <p:stCondLst>
                                    <p:cond delay="0"/>
                                  </p:stCondLst>
                                  <p:childTnLst>
                                    <p:animEffect transition="out" filter="dissolve">
                                      <p:cBhvr>
                                        <p:cTn id="80" dur="500"/>
                                        <p:tgtEl>
                                          <p:spTgt spid="61"/>
                                        </p:tgtEl>
                                      </p:cBhvr>
                                    </p:animEffect>
                                    <p:set>
                                      <p:cBhvr>
                                        <p:cTn id="81" dur="1" fill="hold">
                                          <p:stCondLst>
                                            <p:cond delay="499"/>
                                          </p:stCondLst>
                                        </p:cTn>
                                        <p:tgtEl>
                                          <p:spTgt spid="61"/>
                                        </p:tgtEl>
                                        <p:attrNameLst>
                                          <p:attrName>style.visibility</p:attrName>
                                        </p:attrNameLst>
                                      </p:cBhvr>
                                      <p:to>
                                        <p:strVal val="hidden"/>
                                      </p:to>
                                    </p:set>
                                  </p:childTnLst>
                                </p:cTn>
                              </p:par>
                              <p:par>
                                <p:cTn id="82" presetID="9" presetClass="exit" presetSubtype="0" fill="hold" grpId="1" nodeType="withEffect">
                                  <p:stCondLst>
                                    <p:cond delay="0"/>
                                  </p:stCondLst>
                                  <p:childTnLst>
                                    <p:animEffect transition="out" filter="dissolve">
                                      <p:cBhvr>
                                        <p:cTn id="83" dur="500"/>
                                        <p:tgtEl>
                                          <p:spTgt spid="66"/>
                                        </p:tgtEl>
                                      </p:cBhvr>
                                    </p:animEffect>
                                    <p:set>
                                      <p:cBhvr>
                                        <p:cTn id="84" dur="1" fill="hold">
                                          <p:stCondLst>
                                            <p:cond delay="499"/>
                                          </p:stCondLst>
                                        </p:cTn>
                                        <p:tgtEl>
                                          <p:spTgt spid="66"/>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fade">
                                      <p:cBhvr>
                                        <p:cTn id="87" dur="500"/>
                                        <p:tgtEl>
                                          <p:spTgt spid="43"/>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68"/>
                                        </p:tgtEl>
                                        <p:attrNameLst>
                                          <p:attrName>style.visibility</p:attrName>
                                        </p:attrNameLst>
                                      </p:cBhvr>
                                      <p:to>
                                        <p:strVal val="visible"/>
                                      </p:to>
                                    </p:set>
                                    <p:animEffect transition="in" filter="dissolve">
                                      <p:cBhvr>
                                        <p:cTn id="9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35" grpId="0" animBg="1"/>
      <p:bldP spid="35" grpId="1" animBg="1"/>
      <p:bldP spid="43" grpId="0" animBg="1"/>
      <p:bldP spid="48" grpId="0"/>
      <p:bldP spid="48" grpId="1"/>
      <p:bldP spid="49" grpId="0"/>
      <p:bldP spid="49" grpId="1"/>
      <p:bldP spid="52" grpId="0"/>
      <p:bldP spid="61" grpId="0" animBg="1"/>
      <p:bldP spid="61" grpId="1" animBg="1"/>
      <p:bldP spid="62" grpId="0"/>
      <p:bldP spid="62" grpId="1"/>
      <p:bldP spid="66" grpId="0"/>
      <p:bldP spid="66" grpId="1"/>
      <p:bldP spid="6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67" y="-8467"/>
            <a:ext cx="9083529" cy="1143000"/>
          </a:xfrm>
        </p:spPr>
        <p:txBody>
          <a:bodyPr>
            <a:normAutofit fontScale="90000"/>
          </a:bodyPr>
          <a:lstStyle/>
          <a:p>
            <a:r>
              <a:rPr lang="en-US" dirty="0" smtClean="0">
                <a:solidFill>
                  <a:srgbClr val="000000"/>
                </a:solidFill>
              </a:rPr>
              <a:t>How to find the best server to relay?</a:t>
            </a:r>
            <a:endParaRPr lang="en-US" dirty="0">
              <a:solidFill>
                <a:srgbClr val="000000"/>
              </a:solidFill>
            </a:endParaRPr>
          </a:p>
        </p:txBody>
      </p:sp>
      <p:sp>
        <p:nvSpPr>
          <p:cNvPr id="4" name="Content Placeholder 3"/>
          <p:cNvSpPr>
            <a:spLocks noGrp="1"/>
          </p:cNvSpPr>
          <p:nvPr>
            <p:ph sz="quarter" idx="4294967295"/>
          </p:nvPr>
        </p:nvSpPr>
        <p:spPr>
          <a:xfrm>
            <a:off x="609600" y="1371600"/>
            <a:ext cx="8153400" cy="2590800"/>
          </a:xfrm>
        </p:spPr>
        <p:txBody>
          <a:bodyPr>
            <a:normAutofit fontScale="92500" lnSpcReduction="10000"/>
          </a:bodyPr>
          <a:lstStyle/>
          <a:p>
            <a:r>
              <a:rPr lang="en-US" sz="2400" dirty="0" smtClean="0">
                <a:solidFill>
                  <a:srgbClr val="000000"/>
                </a:solidFill>
              </a:rPr>
              <a:t>We have 30%~40% relay calls (not P2P)</a:t>
            </a:r>
            <a:endParaRPr lang="en-US" sz="2400" dirty="0">
              <a:solidFill>
                <a:srgbClr val="000000"/>
              </a:solidFill>
            </a:endParaRPr>
          </a:p>
          <a:p>
            <a:r>
              <a:rPr lang="en-US" sz="2400" dirty="0" smtClean="0">
                <a:solidFill>
                  <a:srgbClr val="000000"/>
                </a:solidFill>
                <a:sym typeface="Wingdings" pitchFamily="2" charset="2"/>
              </a:rPr>
              <a:t>Geo-aware DNS result is not working well</a:t>
            </a:r>
            <a:endParaRPr lang="en-US" sz="2400" dirty="0">
              <a:solidFill>
                <a:srgbClr val="000000"/>
              </a:solidFill>
              <a:sym typeface="Wingdings" pitchFamily="2" charset="2"/>
            </a:endParaRPr>
          </a:p>
          <a:p>
            <a:pPr lvl="1"/>
            <a:r>
              <a:rPr lang="en-US" sz="2000" dirty="0" smtClean="0">
                <a:solidFill>
                  <a:srgbClr val="000000"/>
                </a:solidFill>
                <a:sym typeface="Wingdings" pitchFamily="2" charset="2"/>
              </a:rPr>
              <a:t>Observation 1: Relay server is not equivalent between sites (US </a:t>
            </a:r>
            <a:r>
              <a:rPr lang="en-US" sz="2000" dirty="0" err="1" smtClean="0">
                <a:solidFill>
                  <a:srgbClr val="000000"/>
                </a:solidFill>
                <a:sym typeface="Wingdings" pitchFamily="2" charset="2"/>
              </a:rPr>
              <a:t>vs</a:t>
            </a:r>
            <a:r>
              <a:rPr lang="en-US" sz="2000" dirty="0" smtClean="0">
                <a:solidFill>
                  <a:srgbClr val="000000"/>
                </a:solidFill>
                <a:sym typeface="Wingdings" pitchFamily="2" charset="2"/>
              </a:rPr>
              <a:t> China)</a:t>
            </a:r>
          </a:p>
          <a:p>
            <a:pPr lvl="1"/>
            <a:r>
              <a:rPr lang="en-US" sz="2000" dirty="0">
                <a:solidFill>
                  <a:srgbClr val="000000"/>
                </a:solidFill>
                <a:sym typeface="Wingdings" pitchFamily="2" charset="2"/>
              </a:rPr>
              <a:t>Observation </a:t>
            </a:r>
            <a:r>
              <a:rPr lang="en-US" sz="2000" dirty="0" smtClean="0">
                <a:solidFill>
                  <a:srgbClr val="000000"/>
                </a:solidFill>
                <a:sym typeface="Wingdings" pitchFamily="2" charset="2"/>
              </a:rPr>
              <a:t>2: </a:t>
            </a:r>
            <a:r>
              <a:rPr lang="en-US" sz="2000" dirty="0">
                <a:solidFill>
                  <a:srgbClr val="000000"/>
                </a:solidFill>
                <a:sym typeface="Wingdings" pitchFamily="2" charset="2"/>
              </a:rPr>
              <a:t>US </a:t>
            </a:r>
            <a:r>
              <a:rPr lang="en-US" sz="2000" dirty="0" smtClean="0">
                <a:solidFill>
                  <a:srgbClr val="000000"/>
                </a:solidFill>
                <a:sym typeface="Wingdings" pitchFamily="2" charset="2"/>
              </a:rPr>
              <a:t>servers are better for the Middle East clients than Ireland servers, though it is geographically further</a:t>
            </a:r>
          </a:p>
          <a:p>
            <a:pPr lvl="1"/>
            <a:r>
              <a:rPr lang="en-US" sz="2000" dirty="0">
                <a:solidFill>
                  <a:srgbClr val="000000"/>
                </a:solidFill>
                <a:sym typeface="Wingdings" pitchFamily="2" charset="2"/>
              </a:rPr>
              <a:t>Observation </a:t>
            </a:r>
            <a:r>
              <a:rPr lang="en-US" sz="2000" dirty="0" smtClean="0">
                <a:solidFill>
                  <a:srgbClr val="000000"/>
                </a:solidFill>
                <a:sym typeface="Wingdings" pitchFamily="2" charset="2"/>
              </a:rPr>
              <a:t>3: </a:t>
            </a:r>
            <a:r>
              <a:rPr lang="en-US" sz="2000" dirty="0">
                <a:solidFill>
                  <a:srgbClr val="000000"/>
                </a:solidFill>
                <a:sym typeface="Wingdings" pitchFamily="2" charset="2"/>
              </a:rPr>
              <a:t>Sometimes </a:t>
            </a:r>
            <a:r>
              <a:rPr lang="en-US" sz="2000" dirty="0" smtClean="0">
                <a:solidFill>
                  <a:srgbClr val="000000"/>
                </a:solidFill>
                <a:sym typeface="Wingdings" pitchFamily="2" charset="2"/>
              </a:rPr>
              <a:t>two-hop relay is faster than a one-hop relay</a:t>
            </a:r>
          </a:p>
          <a:p>
            <a:pPr lvl="1"/>
            <a:endParaRPr lang="en-US" sz="2400" dirty="0" smtClean="0">
              <a:sym typeface="Wingdings" pitchFamily="2" charset="2"/>
            </a:endParaRPr>
          </a:p>
        </p:txBody>
      </p:sp>
      <p:sp>
        <p:nvSpPr>
          <p:cNvPr id="5" name="Rectangle 4"/>
          <p:cNvSpPr/>
          <p:nvPr/>
        </p:nvSpPr>
        <p:spPr>
          <a:xfrm>
            <a:off x="914400" y="38862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SWIFT </a:t>
            </a:r>
            <a:r>
              <a:rPr lang="en-US" dirty="0" smtClean="0"/>
              <a:t>Server (US)</a:t>
            </a:r>
            <a:endParaRPr lang="en-US" dirty="0"/>
          </a:p>
        </p:txBody>
      </p:sp>
      <p:sp>
        <p:nvSpPr>
          <p:cNvPr id="6" name="Rectangle 5"/>
          <p:cNvSpPr/>
          <p:nvPr/>
        </p:nvSpPr>
        <p:spPr>
          <a:xfrm>
            <a:off x="914400" y="5643880"/>
            <a:ext cx="2433638"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Client A (US)</a:t>
            </a:r>
            <a:endParaRPr lang="en-US" dirty="0"/>
          </a:p>
        </p:txBody>
      </p:sp>
      <p:sp>
        <p:nvSpPr>
          <p:cNvPr id="7" name="Rectangle 6"/>
          <p:cNvSpPr/>
          <p:nvPr/>
        </p:nvSpPr>
        <p:spPr>
          <a:xfrm>
            <a:off x="5943600" y="56388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Client B (China)</a:t>
            </a:r>
            <a:endParaRPr lang="en-US" dirty="0"/>
          </a:p>
        </p:txBody>
      </p:sp>
      <p:cxnSp>
        <p:nvCxnSpPr>
          <p:cNvPr id="8" name="Straight Arrow Connector 7"/>
          <p:cNvCxnSpPr/>
          <p:nvPr/>
        </p:nvCxnSpPr>
        <p:spPr>
          <a:xfrm flipV="1">
            <a:off x="2362200" y="4648200"/>
            <a:ext cx="4191000" cy="914400"/>
          </a:xfrm>
          <a:prstGeom prst="straightConnector1">
            <a:avLst/>
          </a:prstGeom>
          <a:ln w="25400" cmpd="sng">
            <a:solidFill>
              <a:srgbClr val="F16446"/>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42"/>
          <p:cNvSpPr txBox="1">
            <a:spLocks noChangeArrowheads="1"/>
          </p:cNvSpPr>
          <p:nvPr/>
        </p:nvSpPr>
        <p:spPr bwMode="auto">
          <a:xfrm>
            <a:off x="7696200" y="4800600"/>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50 </a:t>
            </a:r>
            <a:r>
              <a:rPr lang="en-US" sz="2000" b="1" dirty="0" err="1" smtClean="0">
                <a:solidFill>
                  <a:srgbClr val="000000"/>
                </a:solidFill>
              </a:rPr>
              <a:t>ms</a:t>
            </a:r>
            <a:endParaRPr lang="en-US" sz="2000" b="1" dirty="0">
              <a:solidFill>
                <a:srgbClr val="000000"/>
              </a:solidFill>
            </a:endParaRPr>
          </a:p>
        </p:txBody>
      </p:sp>
      <p:sp>
        <p:nvSpPr>
          <p:cNvPr id="10" name="Rectangle 9"/>
          <p:cNvSpPr/>
          <p:nvPr/>
        </p:nvSpPr>
        <p:spPr>
          <a:xfrm>
            <a:off x="5943600" y="38862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SWIFT </a:t>
            </a:r>
            <a:r>
              <a:rPr lang="en-US" dirty="0" smtClean="0"/>
              <a:t>Server</a:t>
            </a:r>
          </a:p>
          <a:p>
            <a:pPr algn="ctr">
              <a:defRPr/>
            </a:pPr>
            <a:r>
              <a:rPr lang="en-US" dirty="0" smtClean="0"/>
              <a:t>(China)</a:t>
            </a:r>
            <a:endParaRPr lang="en-US" dirty="0"/>
          </a:p>
        </p:txBody>
      </p:sp>
      <p:cxnSp>
        <p:nvCxnSpPr>
          <p:cNvPr id="11" name="Straight Arrow Connector 10"/>
          <p:cNvCxnSpPr/>
          <p:nvPr/>
        </p:nvCxnSpPr>
        <p:spPr>
          <a:xfrm>
            <a:off x="7543800" y="4572000"/>
            <a:ext cx="0" cy="1066800"/>
          </a:xfrm>
          <a:prstGeom prst="straightConnector1">
            <a:avLst/>
          </a:prstGeom>
          <a:ln w="25400" cmpd="sng">
            <a:solidFill>
              <a:srgbClr val="71C495"/>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895600" y="4648200"/>
            <a:ext cx="3949701" cy="929640"/>
          </a:xfrm>
          <a:prstGeom prst="straightConnector1">
            <a:avLst/>
          </a:prstGeom>
          <a:ln w="25400" cmpd="sng">
            <a:solidFill>
              <a:srgbClr val="71C495"/>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133600" y="4648200"/>
            <a:ext cx="329247" cy="934720"/>
          </a:xfrm>
          <a:prstGeom prst="straightConnector1">
            <a:avLst/>
          </a:prstGeom>
          <a:ln w="25400" cmpd="sng">
            <a:solidFill>
              <a:srgbClr val="71C495"/>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42"/>
          <p:cNvSpPr txBox="1">
            <a:spLocks noChangeArrowheads="1"/>
          </p:cNvSpPr>
          <p:nvPr/>
        </p:nvSpPr>
        <p:spPr bwMode="auto">
          <a:xfrm>
            <a:off x="1219200" y="4800600"/>
            <a:ext cx="1447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30 </a:t>
            </a:r>
            <a:r>
              <a:rPr lang="en-US" sz="2000" b="1" dirty="0" err="1" smtClean="0">
                <a:solidFill>
                  <a:srgbClr val="000000"/>
                </a:solidFill>
              </a:rPr>
              <a:t>ms</a:t>
            </a:r>
            <a:endParaRPr lang="en-US" sz="2000" b="1" dirty="0">
              <a:solidFill>
                <a:srgbClr val="000000"/>
              </a:solidFill>
            </a:endParaRPr>
          </a:p>
        </p:txBody>
      </p:sp>
      <p:sp>
        <p:nvSpPr>
          <p:cNvPr id="25" name="TextBox 42"/>
          <p:cNvSpPr txBox="1">
            <a:spLocks noChangeArrowheads="1"/>
          </p:cNvSpPr>
          <p:nvPr/>
        </p:nvSpPr>
        <p:spPr bwMode="auto">
          <a:xfrm>
            <a:off x="3581400" y="5715000"/>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dirty="0" smtClean="0">
                <a:solidFill>
                  <a:srgbClr val="FF0000"/>
                </a:solidFill>
              </a:rPr>
              <a:t>Long delay link</a:t>
            </a:r>
            <a:endParaRPr lang="en-US" sz="2000" dirty="0">
              <a:solidFill>
                <a:srgbClr val="FF0000"/>
              </a:solidFill>
            </a:endParaRPr>
          </a:p>
        </p:txBody>
      </p:sp>
      <p:sp>
        <p:nvSpPr>
          <p:cNvPr id="26" name="Down Arrow 25"/>
          <p:cNvSpPr/>
          <p:nvPr/>
        </p:nvSpPr>
        <p:spPr>
          <a:xfrm rot="8983734">
            <a:off x="3582350" y="5435551"/>
            <a:ext cx="304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42"/>
          <p:cNvSpPr txBox="1">
            <a:spLocks noChangeArrowheads="1"/>
          </p:cNvSpPr>
          <p:nvPr/>
        </p:nvSpPr>
        <p:spPr bwMode="auto">
          <a:xfrm>
            <a:off x="3276600" y="4572000"/>
            <a:ext cx="1447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rgbClr val="000000"/>
                </a:solidFill>
              </a:rPr>
              <a:t>300 </a:t>
            </a:r>
            <a:r>
              <a:rPr lang="en-US" sz="2000" b="1" dirty="0" err="1" smtClean="0">
                <a:solidFill>
                  <a:srgbClr val="000000"/>
                </a:solidFill>
              </a:rPr>
              <a:t>ms</a:t>
            </a:r>
            <a:endParaRPr lang="en-US" sz="2000" b="1" dirty="0">
              <a:solidFill>
                <a:srgbClr val="000000"/>
              </a:solidFill>
            </a:endParaRPr>
          </a:p>
        </p:txBody>
      </p:sp>
      <p:sp>
        <p:nvSpPr>
          <p:cNvPr id="17" name="TextBox 42"/>
          <p:cNvSpPr txBox="1">
            <a:spLocks noChangeArrowheads="1"/>
          </p:cNvSpPr>
          <p:nvPr/>
        </p:nvSpPr>
        <p:spPr bwMode="auto">
          <a:xfrm>
            <a:off x="2743200" y="5086290"/>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a:solidFill>
                  <a:srgbClr val="000000"/>
                </a:solidFill>
              </a:rPr>
              <a:t>6</a:t>
            </a:r>
            <a:r>
              <a:rPr lang="en-US" sz="2000" b="1" dirty="0" smtClean="0">
                <a:solidFill>
                  <a:srgbClr val="000000"/>
                </a:solidFill>
              </a:rPr>
              <a:t>00 </a:t>
            </a:r>
            <a:r>
              <a:rPr lang="en-US" sz="2000" b="1" dirty="0" err="1" smtClean="0">
                <a:solidFill>
                  <a:srgbClr val="000000"/>
                </a:solidFill>
              </a:rPr>
              <a:t>ms</a:t>
            </a:r>
            <a:endParaRPr lang="en-US" sz="2000" b="1" dirty="0">
              <a:solidFill>
                <a:srgbClr val="000000"/>
              </a:solidFill>
            </a:endParaRPr>
          </a:p>
        </p:txBody>
      </p:sp>
    </p:spTree>
    <p:extLst>
      <p:ext uri="{BB962C8B-B14F-4D97-AF65-F5344CB8AC3E}">
        <p14:creationId xmlns:p14="http://schemas.microsoft.com/office/powerpoint/2010/main" val="2666696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005712" cy="1143000"/>
          </a:xfrm>
        </p:spPr>
        <p:txBody>
          <a:bodyPr>
            <a:normAutofit fontScale="90000"/>
          </a:bodyPr>
          <a:lstStyle/>
          <a:p>
            <a:r>
              <a:rPr lang="en-US" dirty="0" smtClean="0">
                <a:solidFill>
                  <a:srgbClr val="000000"/>
                </a:solidFill>
              </a:rPr>
              <a:t>Geo-Aware DNS issues (cont.)</a:t>
            </a:r>
            <a:endParaRPr lang="en-US" dirty="0">
              <a:solidFill>
                <a:srgbClr val="000000"/>
              </a:solidFill>
            </a:endParaRPr>
          </a:p>
        </p:txBody>
      </p:sp>
      <p:sp>
        <p:nvSpPr>
          <p:cNvPr id="3" name="Content Placeholder 2"/>
          <p:cNvSpPr>
            <a:spLocks noGrp="1"/>
          </p:cNvSpPr>
          <p:nvPr>
            <p:ph sz="quarter" idx="4294967295"/>
          </p:nvPr>
        </p:nvSpPr>
        <p:spPr>
          <a:xfrm>
            <a:off x="685800" y="914400"/>
            <a:ext cx="8153400" cy="4918075"/>
          </a:xfrm>
        </p:spPr>
        <p:txBody>
          <a:bodyPr>
            <a:normAutofit/>
          </a:bodyPr>
          <a:lstStyle/>
          <a:p>
            <a:r>
              <a:rPr lang="en-US" sz="2400" dirty="0">
                <a:solidFill>
                  <a:srgbClr val="000000"/>
                </a:solidFill>
                <a:sym typeface="Wingdings" pitchFamily="2" charset="2"/>
              </a:rPr>
              <a:t>Geo-aware DNS result is not working </a:t>
            </a:r>
            <a:r>
              <a:rPr lang="en-US" sz="2400" dirty="0" smtClean="0">
                <a:solidFill>
                  <a:srgbClr val="000000"/>
                </a:solidFill>
                <a:sym typeface="Wingdings" pitchFamily="2" charset="2"/>
              </a:rPr>
              <a:t>well (cont.)</a:t>
            </a:r>
          </a:p>
          <a:p>
            <a:pPr lvl="1"/>
            <a:r>
              <a:rPr lang="en-US" sz="2000" b="0" dirty="0" smtClean="0">
                <a:solidFill>
                  <a:srgbClr val="000000"/>
                </a:solidFill>
              </a:rPr>
              <a:t>Observation 4: Latency could be quite different between a single client and different servers even in one country</a:t>
            </a:r>
          </a:p>
          <a:p>
            <a:pPr lvl="1"/>
            <a:r>
              <a:rPr lang="en-US" sz="2000" b="0" dirty="0" smtClean="0">
                <a:solidFill>
                  <a:srgbClr val="000000"/>
                </a:solidFill>
              </a:rPr>
              <a:t>Observation 5: Delay between one client and one server could be variable over time</a:t>
            </a:r>
          </a:p>
          <a:p>
            <a:pPr lvl="2"/>
            <a:r>
              <a:rPr lang="en-US" sz="1900" dirty="0" smtClean="0">
                <a:solidFill>
                  <a:srgbClr val="000000"/>
                </a:solidFill>
              </a:rPr>
              <a:t>Below is a network “ping” result from a China machine to 3 different US servers</a:t>
            </a:r>
          </a:p>
          <a:p>
            <a:pPr lvl="1"/>
            <a:endParaRPr lang="en-US" sz="2100" dirty="0"/>
          </a:p>
          <a:p>
            <a:pPr marL="457200" lvl="1" indent="0">
              <a:buNone/>
            </a:pPr>
            <a:endParaRPr lang="en-US" sz="2100" dirty="0" smtClean="0"/>
          </a:p>
        </p:txBody>
      </p:sp>
      <p:sp>
        <p:nvSpPr>
          <p:cNvPr id="4" name="Slide Number Placeholder 4"/>
          <p:cNvSpPr>
            <a:spLocks noGrp="1"/>
          </p:cNvSpPr>
          <p:nvPr>
            <p:ph type="sldNum" sz="quarter" idx="4294967295"/>
          </p:nvPr>
        </p:nvSpPr>
        <p:spPr bwMode="auto">
          <a:xfrm>
            <a:off x="0" y="1287463"/>
            <a:ext cx="5334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charset="0"/>
                <a:ea typeface="ＭＳ Ｐゴシック" charset="0"/>
                <a:cs typeface="Times New Roman" charset="0"/>
              </a:defRPr>
            </a:lvl1pPr>
            <a:lvl2pPr marL="742950" indent="-285750" eaLnBrk="0" hangingPunct="0">
              <a:defRPr sz="2400">
                <a:solidFill>
                  <a:schemeClr val="tx1"/>
                </a:solidFill>
                <a:latin typeface="Helvetica" charset="0"/>
                <a:ea typeface="Times New Roman" charset="0"/>
                <a:cs typeface="Times New Roman" charset="0"/>
              </a:defRPr>
            </a:lvl2pPr>
            <a:lvl3pPr marL="1143000" indent="-228600" eaLnBrk="0" hangingPunct="0">
              <a:defRPr sz="2400">
                <a:solidFill>
                  <a:schemeClr val="tx1"/>
                </a:solidFill>
                <a:latin typeface="Helvetica" charset="0"/>
                <a:ea typeface="Times New Roman" charset="0"/>
                <a:cs typeface="Times New Roman" charset="0"/>
              </a:defRPr>
            </a:lvl3pPr>
            <a:lvl4pPr marL="1600200" indent="-228600" eaLnBrk="0" hangingPunct="0">
              <a:defRPr sz="2400">
                <a:solidFill>
                  <a:schemeClr val="tx1"/>
                </a:solidFill>
                <a:latin typeface="Helvetica" charset="0"/>
                <a:ea typeface="Times New Roman" charset="0"/>
                <a:cs typeface="Times New Roman" charset="0"/>
              </a:defRPr>
            </a:lvl4pPr>
            <a:lvl5pPr marL="2057400" indent="-228600" eaLnBrk="0" hangingPunct="0">
              <a:defRPr sz="2400">
                <a:solidFill>
                  <a:schemeClr val="tx1"/>
                </a:solidFill>
                <a:latin typeface="Helvetica" charset="0"/>
                <a:ea typeface="Times New Roman" charset="0"/>
                <a:cs typeface="Times New Roman" charset="0"/>
              </a:defRPr>
            </a:lvl5pPr>
            <a:lvl6pPr marL="2514600" indent="-228600" eaLnBrk="0" fontAlgn="base" hangingPunct="0">
              <a:spcBef>
                <a:spcPct val="0"/>
              </a:spcBef>
              <a:spcAft>
                <a:spcPct val="0"/>
              </a:spcAft>
              <a:defRPr sz="2400">
                <a:solidFill>
                  <a:schemeClr val="tx1"/>
                </a:solidFill>
                <a:latin typeface="Helvetica" charset="0"/>
                <a:ea typeface="Times New Roman" charset="0"/>
                <a:cs typeface="Times New Roman" charset="0"/>
              </a:defRPr>
            </a:lvl6pPr>
            <a:lvl7pPr marL="2971800" indent="-228600" eaLnBrk="0" fontAlgn="base" hangingPunct="0">
              <a:spcBef>
                <a:spcPct val="0"/>
              </a:spcBef>
              <a:spcAft>
                <a:spcPct val="0"/>
              </a:spcAft>
              <a:defRPr sz="2400">
                <a:solidFill>
                  <a:schemeClr val="tx1"/>
                </a:solidFill>
                <a:latin typeface="Helvetica" charset="0"/>
                <a:ea typeface="Times New Roman" charset="0"/>
                <a:cs typeface="Times New Roman" charset="0"/>
              </a:defRPr>
            </a:lvl7pPr>
            <a:lvl8pPr marL="3429000" indent="-228600" eaLnBrk="0" fontAlgn="base" hangingPunct="0">
              <a:spcBef>
                <a:spcPct val="0"/>
              </a:spcBef>
              <a:spcAft>
                <a:spcPct val="0"/>
              </a:spcAft>
              <a:defRPr sz="2400">
                <a:solidFill>
                  <a:schemeClr val="tx1"/>
                </a:solidFill>
                <a:latin typeface="Helvetica" charset="0"/>
                <a:ea typeface="Times New Roman" charset="0"/>
                <a:cs typeface="Times New Roman" charset="0"/>
              </a:defRPr>
            </a:lvl8pPr>
            <a:lvl9pPr marL="3886200" indent="-228600" eaLnBrk="0" fontAlgn="base" hangingPunct="0">
              <a:spcBef>
                <a:spcPct val="0"/>
              </a:spcBef>
              <a:spcAft>
                <a:spcPct val="0"/>
              </a:spcAft>
              <a:defRPr sz="2400">
                <a:solidFill>
                  <a:schemeClr val="tx1"/>
                </a:solidFill>
                <a:latin typeface="Helvetica" charset="0"/>
                <a:ea typeface="Times New Roman" charset="0"/>
                <a:cs typeface="Times New Roman" charset="0"/>
              </a:defRPr>
            </a:lvl9pPr>
          </a:lstStyle>
          <a:p>
            <a:pPr eaLnBrk="1" hangingPunct="1">
              <a:lnSpc>
                <a:spcPct val="80000"/>
              </a:lnSpc>
            </a:pPr>
            <a:fld id="{0BF2B947-9CE9-7845-AF94-6A850BAAD037}" type="slidenum">
              <a:rPr lang="en-US" sz="1200">
                <a:solidFill>
                  <a:srgbClr val="FFFFFF"/>
                </a:solidFill>
              </a:rPr>
              <a:pPr eaLnBrk="1" hangingPunct="1">
                <a:lnSpc>
                  <a:spcPct val="80000"/>
                </a:lnSpc>
              </a:pPr>
              <a:t>23</a:t>
            </a:fld>
            <a:endParaRPr lang="en-US" sz="1200" dirty="0">
              <a:solidFill>
                <a:srgbClr val="FFFFFF"/>
              </a:solidFill>
            </a:endParaRPr>
          </a:p>
        </p:txBody>
      </p:sp>
      <p:pic>
        <p:nvPicPr>
          <p:cNvPr id="1026" name="Picture 4"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581400"/>
            <a:ext cx="4694238" cy="28495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38564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67" y="-8467"/>
            <a:ext cx="9083529" cy="1143000"/>
          </a:xfrm>
        </p:spPr>
        <p:txBody>
          <a:bodyPr>
            <a:normAutofit fontScale="90000"/>
          </a:bodyPr>
          <a:lstStyle/>
          <a:p>
            <a:r>
              <a:rPr lang="en-US" i="1" dirty="0" smtClean="0">
                <a:solidFill>
                  <a:srgbClr val="000000"/>
                </a:solidFill>
                <a:ea typeface="ＭＳ Ｐゴシック" pitchFamily="34" charset="-128"/>
              </a:rPr>
              <a:t>SWIFT</a:t>
            </a:r>
            <a:r>
              <a:rPr lang="en-US" dirty="0" smtClean="0">
                <a:solidFill>
                  <a:srgbClr val="000000"/>
                </a:solidFill>
                <a:ea typeface="ＭＳ Ｐゴシック" pitchFamily="34" charset="-128"/>
              </a:rPr>
              <a:t> </a:t>
            </a:r>
            <a:r>
              <a:rPr lang="en-US" dirty="0">
                <a:solidFill>
                  <a:srgbClr val="000000"/>
                </a:solidFill>
              </a:rPr>
              <a:t>Smart Routing for Relay Traffic</a:t>
            </a:r>
            <a:endParaRPr lang="en-US" dirty="0">
              <a:solidFill>
                <a:srgbClr val="000000"/>
              </a:solidFill>
            </a:endParaRPr>
          </a:p>
        </p:txBody>
      </p:sp>
      <p:sp>
        <p:nvSpPr>
          <p:cNvPr id="4" name="Content Placeholder 3"/>
          <p:cNvSpPr>
            <a:spLocks noGrp="1"/>
          </p:cNvSpPr>
          <p:nvPr>
            <p:ph sz="quarter" idx="4294967295"/>
          </p:nvPr>
        </p:nvSpPr>
        <p:spPr>
          <a:xfrm>
            <a:off x="609600" y="1371600"/>
            <a:ext cx="8153400" cy="2590800"/>
          </a:xfrm>
        </p:spPr>
        <p:txBody>
          <a:bodyPr>
            <a:normAutofit/>
          </a:bodyPr>
          <a:lstStyle/>
          <a:p>
            <a:pPr indent="0">
              <a:buNone/>
            </a:pPr>
            <a:r>
              <a:rPr lang="en-US" sz="2400" dirty="0">
                <a:solidFill>
                  <a:srgbClr val="000000"/>
                </a:solidFill>
              </a:rPr>
              <a:t>First location the 4 best “candidate SWIFT servers”</a:t>
            </a:r>
            <a:endParaRPr lang="en-US" sz="2000" dirty="0">
              <a:solidFill>
                <a:srgbClr val="000000"/>
              </a:solidFill>
            </a:endParaRPr>
          </a:p>
          <a:p>
            <a:pPr lvl="1"/>
            <a:r>
              <a:rPr lang="en-US" sz="2000" dirty="0">
                <a:solidFill>
                  <a:srgbClr val="000000"/>
                </a:solidFill>
              </a:rPr>
              <a:t>A) The server DNS returns (usually close to caller)</a:t>
            </a:r>
          </a:p>
          <a:p>
            <a:pPr lvl="1"/>
            <a:r>
              <a:rPr lang="en-US" sz="2000" dirty="0">
                <a:solidFill>
                  <a:srgbClr val="000000"/>
                </a:solidFill>
              </a:rPr>
              <a:t>B) The closest server to </a:t>
            </a:r>
            <a:r>
              <a:rPr lang="en-US" sz="2000" dirty="0" smtClean="0">
                <a:solidFill>
                  <a:srgbClr val="000000"/>
                </a:solidFill>
              </a:rPr>
              <a:t>caller (Server 1)</a:t>
            </a:r>
            <a:endParaRPr lang="en-US" sz="2000" dirty="0">
              <a:solidFill>
                <a:srgbClr val="000000"/>
              </a:solidFill>
            </a:endParaRPr>
          </a:p>
          <a:p>
            <a:pPr lvl="1"/>
            <a:r>
              <a:rPr lang="en-US" sz="2000" dirty="0">
                <a:solidFill>
                  <a:srgbClr val="000000"/>
                </a:solidFill>
              </a:rPr>
              <a:t>C) The closest server to </a:t>
            </a:r>
            <a:r>
              <a:rPr lang="en-US" sz="2000" dirty="0" err="1" smtClean="0">
                <a:solidFill>
                  <a:srgbClr val="000000"/>
                </a:solidFill>
              </a:rPr>
              <a:t>callee</a:t>
            </a:r>
            <a:r>
              <a:rPr lang="en-US" sz="2000" dirty="0" smtClean="0">
                <a:solidFill>
                  <a:srgbClr val="000000"/>
                </a:solidFill>
              </a:rPr>
              <a:t> (Server 3)</a:t>
            </a:r>
            <a:endParaRPr lang="en-US" sz="2000" dirty="0">
              <a:solidFill>
                <a:srgbClr val="000000"/>
              </a:solidFill>
            </a:endParaRPr>
          </a:p>
          <a:p>
            <a:pPr lvl="1"/>
            <a:r>
              <a:rPr lang="en-US" sz="2000" dirty="0">
                <a:solidFill>
                  <a:srgbClr val="000000"/>
                </a:solidFill>
              </a:rPr>
              <a:t>D) The </a:t>
            </a:r>
            <a:r>
              <a:rPr lang="en-US" sz="2000" dirty="0" smtClean="0">
                <a:solidFill>
                  <a:srgbClr val="000000"/>
                </a:solidFill>
              </a:rPr>
              <a:t>closest middle </a:t>
            </a:r>
            <a:r>
              <a:rPr lang="en-US" sz="2000" dirty="0">
                <a:solidFill>
                  <a:srgbClr val="000000"/>
                </a:solidFill>
              </a:rPr>
              <a:t>server in terms of the sum of delays to caller and </a:t>
            </a:r>
            <a:r>
              <a:rPr lang="en-US" sz="2000" dirty="0" err="1" smtClean="0">
                <a:solidFill>
                  <a:srgbClr val="000000"/>
                </a:solidFill>
              </a:rPr>
              <a:t>callee</a:t>
            </a:r>
            <a:r>
              <a:rPr lang="en-US" sz="2000" dirty="0" smtClean="0">
                <a:solidFill>
                  <a:srgbClr val="000000"/>
                </a:solidFill>
              </a:rPr>
              <a:t> (Server 2)</a:t>
            </a:r>
            <a:endParaRPr lang="en-US" sz="2000" dirty="0">
              <a:solidFill>
                <a:srgbClr val="000000"/>
              </a:solidFill>
            </a:endParaRPr>
          </a:p>
          <a:p>
            <a:pPr lvl="1"/>
            <a:endParaRPr lang="en-US" sz="2800" dirty="0" smtClean="0">
              <a:solidFill>
                <a:srgbClr val="000000"/>
              </a:solidFill>
              <a:sym typeface="Wingdings" pitchFamily="2" charset="2"/>
            </a:endParaRPr>
          </a:p>
        </p:txBody>
      </p:sp>
      <p:sp>
        <p:nvSpPr>
          <p:cNvPr id="5" name="Rectangle 4"/>
          <p:cNvSpPr/>
          <p:nvPr/>
        </p:nvSpPr>
        <p:spPr>
          <a:xfrm>
            <a:off x="914400" y="3886200"/>
            <a:ext cx="2433637" cy="685800"/>
          </a:xfrm>
          <a:prstGeom prst="rect">
            <a:avLst/>
          </a:prstGeom>
          <a:solidFill>
            <a:schemeClr val="accent3">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Server 1</a:t>
            </a:r>
            <a:endParaRPr lang="en-US" dirty="0"/>
          </a:p>
        </p:txBody>
      </p:sp>
      <p:sp>
        <p:nvSpPr>
          <p:cNvPr id="6" name="Rectangle 5"/>
          <p:cNvSpPr/>
          <p:nvPr/>
        </p:nvSpPr>
        <p:spPr>
          <a:xfrm>
            <a:off x="914400" y="5643880"/>
            <a:ext cx="2433638" cy="68580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Caller</a:t>
            </a:r>
            <a:endParaRPr lang="en-US" dirty="0"/>
          </a:p>
        </p:txBody>
      </p:sp>
      <p:sp>
        <p:nvSpPr>
          <p:cNvPr id="7" name="Rectangle 6"/>
          <p:cNvSpPr/>
          <p:nvPr/>
        </p:nvSpPr>
        <p:spPr>
          <a:xfrm>
            <a:off x="5943600" y="5638800"/>
            <a:ext cx="2433637" cy="6858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smtClean="0"/>
              <a:t>Callee</a:t>
            </a:r>
            <a:endParaRPr lang="en-US" dirty="0"/>
          </a:p>
        </p:txBody>
      </p:sp>
      <p:cxnSp>
        <p:nvCxnSpPr>
          <p:cNvPr id="8" name="Straight Arrow Connector 7"/>
          <p:cNvCxnSpPr/>
          <p:nvPr/>
        </p:nvCxnSpPr>
        <p:spPr>
          <a:xfrm flipV="1">
            <a:off x="2895600" y="4648200"/>
            <a:ext cx="4419600" cy="914400"/>
          </a:xfrm>
          <a:prstGeom prst="straightConnector1">
            <a:avLst/>
          </a:prstGeom>
          <a:ln w="25400" cmpd="sng">
            <a:solidFill>
              <a:srgbClr val="21AED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42"/>
          <p:cNvSpPr txBox="1">
            <a:spLocks noChangeArrowheads="1"/>
          </p:cNvSpPr>
          <p:nvPr/>
        </p:nvSpPr>
        <p:spPr bwMode="auto">
          <a:xfrm>
            <a:off x="7696200" y="4800600"/>
            <a:ext cx="228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a:solidFill>
                  <a:srgbClr val="21AEDF"/>
                </a:solidFill>
              </a:rPr>
              <a:t>2</a:t>
            </a:r>
            <a:r>
              <a:rPr lang="en-US" sz="2000" b="1" dirty="0" smtClean="0">
                <a:solidFill>
                  <a:srgbClr val="21AEDF"/>
                </a:solidFill>
              </a:rPr>
              <a:t>0 </a:t>
            </a:r>
            <a:r>
              <a:rPr lang="en-US" sz="2000" b="1" dirty="0" err="1" smtClean="0">
                <a:solidFill>
                  <a:srgbClr val="21AEDF"/>
                </a:solidFill>
              </a:rPr>
              <a:t>ms</a:t>
            </a:r>
            <a:endParaRPr lang="en-US" sz="2000" b="1" dirty="0">
              <a:solidFill>
                <a:srgbClr val="21AEDF"/>
              </a:solidFill>
            </a:endParaRPr>
          </a:p>
        </p:txBody>
      </p:sp>
      <p:sp>
        <p:nvSpPr>
          <p:cNvPr id="10" name="Rectangle 9"/>
          <p:cNvSpPr/>
          <p:nvPr/>
        </p:nvSpPr>
        <p:spPr>
          <a:xfrm>
            <a:off x="3586163" y="38862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Server 2</a:t>
            </a:r>
            <a:endParaRPr lang="en-US" dirty="0"/>
          </a:p>
        </p:txBody>
      </p:sp>
      <p:cxnSp>
        <p:nvCxnSpPr>
          <p:cNvPr id="11" name="Straight Arrow Connector 10"/>
          <p:cNvCxnSpPr/>
          <p:nvPr/>
        </p:nvCxnSpPr>
        <p:spPr>
          <a:xfrm>
            <a:off x="7543800" y="4572000"/>
            <a:ext cx="0" cy="1066800"/>
          </a:xfrm>
          <a:prstGeom prst="straightConnector1">
            <a:avLst/>
          </a:prstGeom>
          <a:ln w="25400" cmpd="sng">
            <a:solidFill>
              <a:srgbClr val="21AED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90800" y="4724400"/>
            <a:ext cx="3949701" cy="929640"/>
          </a:xfrm>
          <a:prstGeom prst="straightConnector1">
            <a:avLst/>
          </a:prstGeom>
          <a:ln w="25400" cmpd="sng">
            <a:solidFill>
              <a:srgbClr val="71C495"/>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133600" y="4648200"/>
            <a:ext cx="329247" cy="934720"/>
          </a:xfrm>
          <a:prstGeom prst="straightConnector1">
            <a:avLst/>
          </a:prstGeom>
          <a:ln w="25400" cmpd="sng">
            <a:solidFill>
              <a:srgbClr val="71C495"/>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TextBox 42"/>
          <p:cNvSpPr txBox="1">
            <a:spLocks noChangeArrowheads="1"/>
          </p:cNvSpPr>
          <p:nvPr/>
        </p:nvSpPr>
        <p:spPr bwMode="auto">
          <a:xfrm>
            <a:off x="1219200" y="4800600"/>
            <a:ext cx="1447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chemeClr val="accent3">
                    <a:lumMod val="75000"/>
                  </a:schemeClr>
                </a:solidFill>
              </a:rPr>
              <a:t>30 </a:t>
            </a:r>
            <a:r>
              <a:rPr lang="en-US" sz="2000" b="1" dirty="0" err="1" smtClean="0">
                <a:solidFill>
                  <a:schemeClr val="accent3">
                    <a:lumMod val="75000"/>
                  </a:schemeClr>
                </a:solidFill>
              </a:rPr>
              <a:t>ms</a:t>
            </a:r>
            <a:endParaRPr lang="en-US" sz="2000" b="1" dirty="0">
              <a:solidFill>
                <a:schemeClr val="accent3">
                  <a:lumMod val="75000"/>
                </a:schemeClr>
              </a:solidFill>
            </a:endParaRPr>
          </a:p>
        </p:txBody>
      </p:sp>
      <p:sp>
        <p:nvSpPr>
          <p:cNvPr id="16" name="TextBox 42"/>
          <p:cNvSpPr txBox="1">
            <a:spLocks noChangeArrowheads="1"/>
          </p:cNvSpPr>
          <p:nvPr/>
        </p:nvSpPr>
        <p:spPr bwMode="auto">
          <a:xfrm>
            <a:off x="4953000" y="4572000"/>
            <a:ext cx="1447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chemeClr val="accent1"/>
                </a:solidFill>
              </a:rPr>
              <a:t>12</a:t>
            </a:r>
            <a:r>
              <a:rPr lang="en-US" sz="2000" b="1" dirty="0" smtClean="0">
                <a:solidFill>
                  <a:schemeClr val="accent1"/>
                </a:solidFill>
              </a:rPr>
              <a:t>0 </a:t>
            </a:r>
            <a:r>
              <a:rPr lang="en-US" sz="2000" b="1" dirty="0" err="1" smtClean="0">
                <a:solidFill>
                  <a:schemeClr val="accent1"/>
                </a:solidFill>
              </a:rPr>
              <a:t>ms</a:t>
            </a:r>
            <a:endParaRPr lang="en-US" sz="2000" b="1" dirty="0">
              <a:solidFill>
                <a:schemeClr val="accent1"/>
              </a:solidFill>
            </a:endParaRPr>
          </a:p>
        </p:txBody>
      </p:sp>
      <p:sp>
        <p:nvSpPr>
          <p:cNvPr id="18" name="Rectangle 17"/>
          <p:cNvSpPr/>
          <p:nvPr/>
        </p:nvSpPr>
        <p:spPr>
          <a:xfrm>
            <a:off x="6248400" y="3886200"/>
            <a:ext cx="2433637" cy="6858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Server 3</a:t>
            </a:r>
            <a:endParaRPr lang="en-US" dirty="0"/>
          </a:p>
        </p:txBody>
      </p:sp>
      <p:cxnSp>
        <p:nvCxnSpPr>
          <p:cNvPr id="19" name="Straight Arrow Connector 18"/>
          <p:cNvCxnSpPr>
            <a:endCxn id="7" idx="0"/>
          </p:cNvCxnSpPr>
          <p:nvPr/>
        </p:nvCxnSpPr>
        <p:spPr>
          <a:xfrm>
            <a:off x="5029200" y="4572000"/>
            <a:ext cx="2131219" cy="1066800"/>
          </a:xfrm>
          <a:prstGeom prst="straightConnector1">
            <a:avLst/>
          </a:prstGeom>
          <a:ln w="25400" cmpd="sng">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514600" y="4572000"/>
            <a:ext cx="2286000" cy="990600"/>
          </a:xfrm>
          <a:prstGeom prst="straightConnector1">
            <a:avLst/>
          </a:prstGeom>
          <a:ln w="25400" cmpd="sng">
            <a:solidFill>
              <a:schemeClr val="accent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42"/>
          <p:cNvSpPr txBox="1">
            <a:spLocks noChangeArrowheads="1"/>
          </p:cNvSpPr>
          <p:nvPr/>
        </p:nvSpPr>
        <p:spPr bwMode="auto">
          <a:xfrm>
            <a:off x="3505200" y="4572000"/>
            <a:ext cx="1447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chemeClr val="accent1"/>
                </a:solidFill>
              </a:rPr>
              <a:t>130 </a:t>
            </a:r>
            <a:r>
              <a:rPr lang="en-US" sz="2000" b="1" dirty="0" err="1" smtClean="0">
                <a:solidFill>
                  <a:schemeClr val="accent1"/>
                </a:solidFill>
              </a:rPr>
              <a:t>ms</a:t>
            </a:r>
            <a:endParaRPr lang="en-US" sz="2000" b="1" dirty="0">
              <a:solidFill>
                <a:schemeClr val="accent1"/>
              </a:solidFill>
            </a:endParaRPr>
          </a:p>
        </p:txBody>
      </p:sp>
      <p:sp>
        <p:nvSpPr>
          <p:cNvPr id="28" name="TextBox 42"/>
          <p:cNvSpPr txBox="1">
            <a:spLocks noChangeArrowheads="1"/>
          </p:cNvSpPr>
          <p:nvPr/>
        </p:nvSpPr>
        <p:spPr bwMode="auto">
          <a:xfrm>
            <a:off x="2514600" y="4724400"/>
            <a:ext cx="1447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chemeClr val="accent3">
                    <a:lumMod val="75000"/>
                  </a:schemeClr>
                </a:solidFill>
              </a:rPr>
              <a:t>300 </a:t>
            </a:r>
            <a:r>
              <a:rPr lang="en-US" sz="2000" b="1" dirty="0" err="1" smtClean="0">
                <a:solidFill>
                  <a:schemeClr val="accent3">
                    <a:lumMod val="75000"/>
                  </a:schemeClr>
                </a:solidFill>
              </a:rPr>
              <a:t>ms</a:t>
            </a:r>
            <a:endParaRPr lang="en-US" sz="2000" b="1" dirty="0">
              <a:solidFill>
                <a:schemeClr val="accent3">
                  <a:lumMod val="75000"/>
                </a:schemeClr>
              </a:solidFill>
            </a:endParaRPr>
          </a:p>
        </p:txBody>
      </p:sp>
      <p:sp>
        <p:nvSpPr>
          <p:cNvPr id="29" name="TextBox 42"/>
          <p:cNvSpPr txBox="1">
            <a:spLocks noChangeArrowheads="1"/>
          </p:cNvSpPr>
          <p:nvPr/>
        </p:nvSpPr>
        <p:spPr bwMode="auto">
          <a:xfrm>
            <a:off x="6248400" y="4705290"/>
            <a:ext cx="1447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r>
              <a:rPr lang="en-US" sz="2000" b="1" dirty="0" smtClean="0">
                <a:solidFill>
                  <a:schemeClr val="accent4">
                    <a:lumMod val="75000"/>
                  </a:schemeClr>
                </a:solidFill>
              </a:rPr>
              <a:t>350 </a:t>
            </a:r>
            <a:r>
              <a:rPr lang="en-US" sz="2000" b="1" dirty="0" err="1" smtClean="0">
                <a:solidFill>
                  <a:schemeClr val="accent4">
                    <a:lumMod val="75000"/>
                  </a:schemeClr>
                </a:solidFill>
              </a:rPr>
              <a:t>ms</a:t>
            </a:r>
            <a:endParaRPr lang="en-US" sz="2000" b="1" dirty="0">
              <a:solidFill>
                <a:schemeClr val="accent4">
                  <a:lumMod val="75000"/>
                </a:schemeClr>
              </a:solidFill>
            </a:endParaRPr>
          </a:p>
        </p:txBody>
      </p:sp>
    </p:spTree>
    <p:extLst>
      <p:ext uri="{BB962C8B-B14F-4D97-AF65-F5344CB8AC3E}">
        <p14:creationId xmlns:p14="http://schemas.microsoft.com/office/powerpoint/2010/main" val="2294567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67" y="-8467"/>
            <a:ext cx="9083529" cy="1143000"/>
          </a:xfrm>
        </p:spPr>
        <p:txBody>
          <a:bodyPr>
            <a:normAutofit fontScale="90000"/>
          </a:bodyPr>
          <a:lstStyle/>
          <a:p>
            <a:r>
              <a:rPr lang="en-US" dirty="0" smtClean="0">
                <a:solidFill>
                  <a:srgbClr val="000000"/>
                </a:solidFill>
              </a:rPr>
              <a:t>How to find the best server to relay?</a:t>
            </a:r>
            <a:endParaRPr lang="en-US" dirty="0">
              <a:solidFill>
                <a:srgbClr val="000000"/>
              </a:solidFill>
            </a:endParaRPr>
          </a:p>
        </p:txBody>
      </p:sp>
      <p:sp>
        <p:nvSpPr>
          <p:cNvPr id="4" name="Content Placeholder 3"/>
          <p:cNvSpPr>
            <a:spLocks noGrp="1"/>
          </p:cNvSpPr>
          <p:nvPr>
            <p:ph sz="quarter" idx="4294967295"/>
          </p:nvPr>
        </p:nvSpPr>
        <p:spPr>
          <a:xfrm>
            <a:off x="609600" y="1371600"/>
            <a:ext cx="8153400" cy="2590800"/>
          </a:xfrm>
        </p:spPr>
        <p:txBody>
          <a:bodyPr>
            <a:normAutofit/>
          </a:bodyPr>
          <a:lstStyle/>
          <a:p>
            <a:r>
              <a:rPr lang="en-US" sz="2400" dirty="0" smtClean="0">
                <a:solidFill>
                  <a:srgbClr val="000000"/>
                </a:solidFill>
              </a:rPr>
              <a:t>Search </a:t>
            </a:r>
            <a:r>
              <a:rPr lang="en-US" sz="2400" dirty="0">
                <a:solidFill>
                  <a:srgbClr val="000000"/>
                </a:solidFill>
              </a:rPr>
              <a:t>the best path among all possible 1-hop and 2-hop paths through the 4 candidate servers</a:t>
            </a:r>
          </a:p>
          <a:p>
            <a:pPr lvl="1"/>
            <a:r>
              <a:rPr lang="en-US" sz="2000" dirty="0">
                <a:solidFill>
                  <a:srgbClr val="000000"/>
                </a:solidFill>
              </a:rPr>
              <a:t>Probing packets are sent every 30 seconds end-to-end through different paths</a:t>
            </a:r>
          </a:p>
          <a:p>
            <a:pPr lvl="1"/>
            <a:r>
              <a:rPr lang="en-US" sz="2000" dirty="0">
                <a:solidFill>
                  <a:srgbClr val="000000"/>
                </a:solidFill>
              </a:rPr>
              <a:t>The path would be seamlessly switched if a better one is found</a:t>
            </a:r>
          </a:p>
          <a:p>
            <a:pPr lvl="1"/>
            <a:endParaRPr lang="en-US" sz="2800" dirty="0" smtClean="0">
              <a:solidFill>
                <a:srgbClr val="000000"/>
              </a:solidFill>
              <a:sym typeface="Wingdings" pitchFamily="2" charset="2"/>
            </a:endParaRPr>
          </a:p>
        </p:txBody>
      </p:sp>
      <p:cxnSp>
        <p:nvCxnSpPr>
          <p:cNvPr id="11" name="Straight Arrow Connector 10"/>
          <p:cNvCxnSpPr>
            <a:stCxn id="23" idx="2"/>
            <a:endCxn id="22" idx="0"/>
          </p:cNvCxnSpPr>
          <p:nvPr/>
        </p:nvCxnSpPr>
        <p:spPr>
          <a:xfrm>
            <a:off x="6169819" y="4191000"/>
            <a:ext cx="0" cy="990600"/>
          </a:xfrm>
          <a:prstGeom prst="straightConnector1">
            <a:avLst/>
          </a:prstGeom>
          <a:ln w="25400" cmpd="sng">
            <a:solidFill>
              <a:srgbClr val="696867"/>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8" idx="2"/>
            <a:endCxn id="22" idx="0"/>
          </p:cNvCxnSpPr>
          <p:nvPr/>
        </p:nvCxnSpPr>
        <p:spPr>
          <a:xfrm>
            <a:off x="3274219" y="4191000"/>
            <a:ext cx="2895600" cy="990600"/>
          </a:xfrm>
          <a:prstGeom prst="straightConnector1">
            <a:avLst/>
          </a:prstGeom>
          <a:ln w="25400" cmpd="sng">
            <a:solidFill>
              <a:schemeClr val="tx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2"/>
            <a:endCxn id="27" idx="0"/>
          </p:cNvCxnSpPr>
          <p:nvPr/>
        </p:nvCxnSpPr>
        <p:spPr>
          <a:xfrm>
            <a:off x="3274219" y="4191000"/>
            <a:ext cx="0" cy="990600"/>
          </a:xfrm>
          <a:prstGeom prst="straightConnector1">
            <a:avLst/>
          </a:prstGeom>
          <a:ln w="25400" cmpd="sng">
            <a:solidFill>
              <a:srgbClr val="696867"/>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057400" y="3505200"/>
            <a:ext cx="2433637" cy="685800"/>
          </a:xfrm>
          <a:prstGeom prst="rect">
            <a:avLst/>
          </a:prstGeom>
          <a:solidFill>
            <a:schemeClr val="accent3">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Server (caller)</a:t>
            </a:r>
            <a:endParaRPr lang="en-US" dirty="0"/>
          </a:p>
        </p:txBody>
      </p:sp>
      <p:sp>
        <p:nvSpPr>
          <p:cNvPr id="19" name="Rectangle 18"/>
          <p:cNvSpPr/>
          <p:nvPr/>
        </p:nvSpPr>
        <p:spPr>
          <a:xfrm>
            <a:off x="152400" y="4419600"/>
            <a:ext cx="1219200" cy="685800"/>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Caller</a:t>
            </a:r>
            <a:endParaRPr lang="en-US" dirty="0"/>
          </a:p>
        </p:txBody>
      </p:sp>
      <p:sp>
        <p:nvSpPr>
          <p:cNvPr id="21" name="Rectangle 20"/>
          <p:cNvSpPr/>
          <p:nvPr/>
        </p:nvSpPr>
        <p:spPr>
          <a:xfrm>
            <a:off x="7696200" y="4343400"/>
            <a:ext cx="1300163" cy="685800"/>
          </a:xfrm>
          <a:prstGeom prst="rect">
            <a:avLst/>
          </a:prstGeom>
          <a:solidFill>
            <a:srgbClr val="21AEDF"/>
          </a:solidFill>
          <a:ln>
            <a:solidFill>
              <a:srgbClr val="21AED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smtClean="0"/>
              <a:t>Callee</a:t>
            </a:r>
            <a:endParaRPr lang="en-US" dirty="0"/>
          </a:p>
        </p:txBody>
      </p:sp>
      <p:sp>
        <p:nvSpPr>
          <p:cNvPr id="22" name="Rectangle 21"/>
          <p:cNvSpPr/>
          <p:nvPr/>
        </p:nvSpPr>
        <p:spPr>
          <a:xfrm>
            <a:off x="4953000" y="5181600"/>
            <a:ext cx="2433637"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Server (middle)</a:t>
            </a:r>
            <a:endParaRPr lang="en-US" dirty="0"/>
          </a:p>
        </p:txBody>
      </p:sp>
      <p:sp>
        <p:nvSpPr>
          <p:cNvPr id="23" name="Rectangle 22"/>
          <p:cNvSpPr/>
          <p:nvPr/>
        </p:nvSpPr>
        <p:spPr>
          <a:xfrm>
            <a:off x="4953000" y="3505200"/>
            <a:ext cx="2433637" cy="68580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Server (</a:t>
            </a:r>
            <a:r>
              <a:rPr lang="en-US" dirty="0" err="1" smtClean="0"/>
              <a:t>callee</a:t>
            </a:r>
            <a:r>
              <a:rPr lang="en-US" dirty="0" smtClean="0"/>
              <a:t>)</a:t>
            </a:r>
            <a:endParaRPr lang="en-US" dirty="0"/>
          </a:p>
        </p:txBody>
      </p:sp>
      <p:sp>
        <p:nvSpPr>
          <p:cNvPr id="27" name="Rectangle 26"/>
          <p:cNvSpPr/>
          <p:nvPr/>
        </p:nvSpPr>
        <p:spPr>
          <a:xfrm>
            <a:off x="2057400" y="5181600"/>
            <a:ext cx="2433637" cy="6858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t>Server (DNS)</a:t>
            </a:r>
            <a:endParaRPr lang="en-US" dirty="0"/>
          </a:p>
        </p:txBody>
      </p:sp>
      <p:cxnSp>
        <p:nvCxnSpPr>
          <p:cNvPr id="31" name="Straight Arrow Connector 30"/>
          <p:cNvCxnSpPr>
            <a:stCxn id="27" idx="0"/>
            <a:endCxn id="23" idx="2"/>
          </p:cNvCxnSpPr>
          <p:nvPr/>
        </p:nvCxnSpPr>
        <p:spPr>
          <a:xfrm flipV="1">
            <a:off x="3274219" y="4191000"/>
            <a:ext cx="2895600" cy="990600"/>
          </a:xfrm>
          <a:prstGeom prst="straightConnector1">
            <a:avLst/>
          </a:prstGeom>
          <a:ln w="25400" cmpd="sng">
            <a:solidFill>
              <a:schemeClr val="tx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7" idx="3"/>
            <a:endCxn id="22" idx="1"/>
          </p:cNvCxnSpPr>
          <p:nvPr/>
        </p:nvCxnSpPr>
        <p:spPr>
          <a:xfrm>
            <a:off x="4491037" y="5524500"/>
            <a:ext cx="461963" cy="0"/>
          </a:xfrm>
          <a:prstGeom prst="straightConnector1">
            <a:avLst/>
          </a:prstGeom>
          <a:ln w="25400" cmpd="sng">
            <a:solidFill>
              <a:schemeClr val="tx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18" idx="3"/>
            <a:endCxn id="23" idx="1"/>
          </p:cNvCxnSpPr>
          <p:nvPr/>
        </p:nvCxnSpPr>
        <p:spPr>
          <a:xfrm>
            <a:off x="4491037" y="3848100"/>
            <a:ext cx="461963" cy="0"/>
          </a:xfrm>
          <a:prstGeom prst="straightConnector1">
            <a:avLst/>
          </a:prstGeom>
          <a:ln w="25400" cmpd="sng">
            <a:solidFill>
              <a:schemeClr val="tx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8" idx="2"/>
            <a:endCxn id="19" idx="3"/>
          </p:cNvCxnSpPr>
          <p:nvPr/>
        </p:nvCxnSpPr>
        <p:spPr>
          <a:xfrm flipH="1">
            <a:off x="1371600" y="4191000"/>
            <a:ext cx="1902619" cy="571500"/>
          </a:xfrm>
          <a:prstGeom prst="straightConnector1">
            <a:avLst/>
          </a:prstGeom>
          <a:ln w="25400" cmpd="sng">
            <a:solidFill>
              <a:srgbClr val="696867"/>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7" idx="0"/>
            <a:endCxn id="19" idx="3"/>
          </p:cNvCxnSpPr>
          <p:nvPr/>
        </p:nvCxnSpPr>
        <p:spPr>
          <a:xfrm flipH="1" flipV="1">
            <a:off x="1371600" y="4762500"/>
            <a:ext cx="1902619" cy="419100"/>
          </a:xfrm>
          <a:prstGeom prst="straightConnector1">
            <a:avLst/>
          </a:prstGeom>
          <a:ln w="25400" cmpd="sng">
            <a:solidFill>
              <a:srgbClr val="696867"/>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1"/>
            <a:endCxn id="23" idx="2"/>
          </p:cNvCxnSpPr>
          <p:nvPr/>
        </p:nvCxnSpPr>
        <p:spPr>
          <a:xfrm flipH="1" flipV="1">
            <a:off x="6169819" y="4191000"/>
            <a:ext cx="1526381" cy="495300"/>
          </a:xfrm>
          <a:prstGeom prst="straightConnector1">
            <a:avLst/>
          </a:prstGeom>
          <a:ln w="25400" cmpd="sng">
            <a:solidFill>
              <a:srgbClr val="696867"/>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21" idx="1"/>
            <a:endCxn id="22" idx="0"/>
          </p:cNvCxnSpPr>
          <p:nvPr/>
        </p:nvCxnSpPr>
        <p:spPr>
          <a:xfrm flipH="1">
            <a:off x="6169819" y="4686300"/>
            <a:ext cx="1526381" cy="495300"/>
          </a:xfrm>
          <a:prstGeom prst="straightConnector1">
            <a:avLst/>
          </a:prstGeom>
          <a:ln w="25400" cmpd="sng">
            <a:solidFill>
              <a:srgbClr val="696867"/>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21" idx="1"/>
            <a:endCxn id="18" idx="2"/>
          </p:cNvCxnSpPr>
          <p:nvPr/>
        </p:nvCxnSpPr>
        <p:spPr>
          <a:xfrm flipH="1" flipV="1">
            <a:off x="3274219" y="4191000"/>
            <a:ext cx="4421981" cy="495300"/>
          </a:xfrm>
          <a:prstGeom prst="straightConnector1">
            <a:avLst/>
          </a:prstGeom>
          <a:ln w="25400" cmpd="sng">
            <a:solidFill>
              <a:srgbClr val="696867"/>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21" idx="1"/>
            <a:endCxn id="27" idx="0"/>
          </p:cNvCxnSpPr>
          <p:nvPr/>
        </p:nvCxnSpPr>
        <p:spPr>
          <a:xfrm flipH="1">
            <a:off x="3274219" y="4686300"/>
            <a:ext cx="4421981" cy="495300"/>
          </a:xfrm>
          <a:prstGeom prst="straightConnector1">
            <a:avLst/>
          </a:prstGeom>
          <a:ln w="25400" cmpd="sng">
            <a:solidFill>
              <a:srgbClr val="696867"/>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3" idx="2"/>
            <a:endCxn id="19" idx="3"/>
          </p:cNvCxnSpPr>
          <p:nvPr/>
        </p:nvCxnSpPr>
        <p:spPr>
          <a:xfrm flipH="1">
            <a:off x="1371600" y="4191000"/>
            <a:ext cx="4798219" cy="571500"/>
          </a:xfrm>
          <a:prstGeom prst="straightConnector1">
            <a:avLst/>
          </a:prstGeom>
          <a:ln w="25400" cmpd="sng">
            <a:solidFill>
              <a:srgbClr val="696867"/>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22" idx="0"/>
            <a:endCxn id="19" idx="3"/>
          </p:cNvCxnSpPr>
          <p:nvPr/>
        </p:nvCxnSpPr>
        <p:spPr>
          <a:xfrm flipH="1" flipV="1">
            <a:off x="1371600" y="4762500"/>
            <a:ext cx="4798219" cy="419100"/>
          </a:xfrm>
          <a:prstGeom prst="straightConnector1">
            <a:avLst/>
          </a:prstGeom>
          <a:ln w="25400" cmpd="sng">
            <a:solidFill>
              <a:srgbClr val="696867"/>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1124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Placeholder 5"/>
          <p:cNvGraphicFramePr>
            <a:graphicFrameLocks noGrp="1"/>
          </p:cNvGraphicFramePr>
          <p:nvPr>
            <p:ph type="chart" sz="quarter" idx="14"/>
            <p:extLst>
              <p:ext uri="{D42A27DB-BD31-4B8C-83A1-F6EECF244321}">
                <p14:modId xmlns:p14="http://schemas.microsoft.com/office/powerpoint/2010/main" val="3371474842"/>
              </p:ext>
            </p:extLst>
          </p:nvPr>
        </p:nvGraphicFramePr>
        <p:xfrm>
          <a:off x="685800" y="1143000"/>
          <a:ext cx="82296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p:txBody>
          <a:bodyPr/>
          <a:lstStyle/>
          <a:p>
            <a:r>
              <a:rPr lang="en-US" dirty="0">
                <a:solidFill>
                  <a:srgbClr val="000000"/>
                </a:solidFill>
              </a:rPr>
              <a:t>RTT improvement (A/B test)</a:t>
            </a:r>
          </a:p>
        </p:txBody>
      </p:sp>
      <p:sp>
        <p:nvSpPr>
          <p:cNvPr id="2" name="TextBox 1"/>
          <p:cNvSpPr txBox="1"/>
          <p:nvPr/>
        </p:nvSpPr>
        <p:spPr>
          <a:xfrm rot="16200000">
            <a:off x="42042" y="2777359"/>
            <a:ext cx="834784" cy="461665"/>
          </a:xfrm>
          <a:prstGeom prst="rect">
            <a:avLst/>
          </a:prstGeom>
          <a:noFill/>
        </p:spPr>
        <p:txBody>
          <a:bodyPr wrap="none" rtlCol="0">
            <a:spAutoFit/>
          </a:bodyPr>
          <a:lstStyle/>
          <a:p>
            <a:r>
              <a:rPr lang="en-US" dirty="0" smtClean="0"/>
              <a:t>kbps</a:t>
            </a:r>
            <a:endParaRPr lang="en-US" dirty="0"/>
          </a:p>
        </p:txBody>
      </p:sp>
    </p:spTree>
    <p:extLst>
      <p:ext uri="{BB962C8B-B14F-4D97-AF65-F5344CB8AC3E}">
        <p14:creationId xmlns:p14="http://schemas.microsoft.com/office/powerpoint/2010/main" val="34451411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Placeholder 5" title="Bitrate Improvement"/>
          <p:cNvGraphicFramePr>
            <a:graphicFrameLocks noGrp="1"/>
          </p:cNvGraphicFramePr>
          <p:nvPr>
            <p:ph type="chart" sz="quarter" idx="14"/>
            <p:extLst>
              <p:ext uri="{D42A27DB-BD31-4B8C-83A1-F6EECF244321}">
                <p14:modId xmlns:p14="http://schemas.microsoft.com/office/powerpoint/2010/main" val="51003365"/>
              </p:ext>
            </p:extLst>
          </p:nvPr>
        </p:nvGraphicFramePr>
        <p:xfrm>
          <a:off x="685800" y="1143000"/>
          <a:ext cx="8229600" cy="48768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p:cNvSpPr>
            <a:spLocks noGrp="1"/>
          </p:cNvSpPr>
          <p:nvPr>
            <p:ph type="title"/>
          </p:nvPr>
        </p:nvSpPr>
        <p:spPr/>
        <p:txBody>
          <a:bodyPr>
            <a:normAutofit fontScale="90000"/>
          </a:bodyPr>
          <a:lstStyle/>
          <a:p>
            <a:r>
              <a:rPr lang="en-US" dirty="0" smtClean="0">
                <a:solidFill>
                  <a:srgbClr val="000000"/>
                </a:solidFill>
              </a:rPr>
              <a:t>Bitrate Improvement (A/B test)</a:t>
            </a:r>
            <a:endParaRPr lang="en-US" dirty="0">
              <a:solidFill>
                <a:srgbClr val="000000"/>
              </a:solidFill>
            </a:endParaRPr>
          </a:p>
        </p:txBody>
      </p:sp>
      <p:sp>
        <p:nvSpPr>
          <p:cNvPr id="7" name="TextBox 6"/>
          <p:cNvSpPr txBox="1"/>
          <p:nvPr/>
        </p:nvSpPr>
        <p:spPr>
          <a:xfrm rot="16200000">
            <a:off x="-302566" y="2512368"/>
            <a:ext cx="1371600" cy="461665"/>
          </a:xfrm>
          <a:prstGeom prst="rect">
            <a:avLst/>
          </a:prstGeom>
          <a:noFill/>
        </p:spPr>
        <p:txBody>
          <a:bodyPr wrap="square" rtlCol="0">
            <a:spAutoFit/>
          </a:bodyPr>
          <a:lstStyle/>
          <a:p>
            <a:r>
              <a:rPr lang="en-US" dirty="0" smtClean="0"/>
              <a:t>kbps</a:t>
            </a:r>
            <a:endParaRPr lang="en-US" dirty="0"/>
          </a:p>
        </p:txBody>
      </p:sp>
    </p:spTree>
    <p:extLst>
      <p:ext uri="{BB962C8B-B14F-4D97-AF65-F5344CB8AC3E}">
        <p14:creationId xmlns:p14="http://schemas.microsoft.com/office/powerpoint/2010/main" val="41775648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00"/>
                </a:solidFill>
              </a:rPr>
              <a:t>Smart relay routing result</a:t>
            </a:r>
            <a:endParaRPr lang="en-US" dirty="0">
              <a:solidFill>
                <a:srgbClr val="000000"/>
              </a:solidFill>
            </a:endParaRPr>
          </a:p>
        </p:txBody>
      </p:sp>
      <p:sp>
        <p:nvSpPr>
          <p:cNvPr id="3" name="Content Placeholder 2"/>
          <p:cNvSpPr>
            <a:spLocks noGrp="1"/>
          </p:cNvSpPr>
          <p:nvPr>
            <p:ph idx="1"/>
          </p:nvPr>
        </p:nvSpPr>
        <p:spPr>
          <a:xfrm>
            <a:off x="457200" y="1219200"/>
            <a:ext cx="8229600" cy="4525963"/>
          </a:xfrm>
        </p:spPr>
        <p:txBody>
          <a:bodyPr>
            <a:noAutofit/>
          </a:bodyPr>
          <a:lstStyle/>
          <a:p>
            <a:r>
              <a:rPr lang="en-US" sz="3200" dirty="0" smtClean="0">
                <a:solidFill>
                  <a:srgbClr val="000000"/>
                </a:solidFill>
              </a:rPr>
              <a:t>End-to-end round trip time</a:t>
            </a:r>
          </a:p>
          <a:p>
            <a:pPr lvl="1"/>
            <a:r>
              <a:rPr lang="en-US" sz="2800" dirty="0" smtClean="0">
                <a:solidFill>
                  <a:srgbClr val="000000"/>
                </a:solidFill>
              </a:rPr>
              <a:t>In most countries, it has </a:t>
            </a:r>
            <a:r>
              <a:rPr lang="en-US" sz="2800" dirty="0" smtClean="0">
                <a:solidFill>
                  <a:schemeClr val="tx2"/>
                </a:solidFill>
              </a:rPr>
              <a:t>5% ~ 30% </a:t>
            </a:r>
            <a:r>
              <a:rPr lang="en-US" sz="2800" dirty="0" smtClean="0">
                <a:solidFill>
                  <a:srgbClr val="000000"/>
                </a:solidFill>
              </a:rPr>
              <a:t>reduction compared to </a:t>
            </a:r>
            <a:r>
              <a:rPr lang="en-US" sz="2800" dirty="0">
                <a:solidFill>
                  <a:srgbClr val="000000"/>
                </a:solidFill>
              </a:rPr>
              <a:t>traditional g</a:t>
            </a:r>
            <a:r>
              <a:rPr lang="en-US" sz="2800" dirty="0" smtClean="0">
                <a:solidFill>
                  <a:srgbClr val="000000"/>
                </a:solidFill>
              </a:rPr>
              <a:t>eo-aware DNS</a:t>
            </a:r>
          </a:p>
          <a:p>
            <a:endParaRPr lang="en-US" sz="3200" dirty="0">
              <a:solidFill>
                <a:srgbClr val="000000"/>
              </a:solidFill>
            </a:endParaRPr>
          </a:p>
          <a:p>
            <a:r>
              <a:rPr lang="en-US" sz="3200" dirty="0" smtClean="0">
                <a:solidFill>
                  <a:srgbClr val="000000"/>
                </a:solidFill>
              </a:rPr>
              <a:t>Video bit rate</a:t>
            </a:r>
          </a:p>
          <a:p>
            <a:pPr lvl="1"/>
            <a:r>
              <a:rPr lang="en-US" sz="2800" dirty="0" smtClean="0">
                <a:solidFill>
                  <a:srgbClr val="000000"/>
                </a:solidFill>
              </a:rPr>
              <a:t>In most countries,</a:t>
            </a:r>
            <a:r>
              <a:rPr lang="en-US" sz="2800" dirty="0">
                <a:solidFill>
                  <a:srgbClr val="000000"/>
                </a:solidFill>
              </a:rPr>
              <a:t> </a:t>
            </a:r>
            <a:r>
              <a:rPr lang="en-US" sz="2800" dirty="0" smtClean="0">
                <a:solidFill>
                  <a:srgbClr val="000000"/>
                </a:solidFill>
              </a:rPr>
              <a:t>it has </a:t>
            </a:r>
            <a:r>
              <a:rPr lang="en-US" sz="2800" dirty="0" smtClean="0">
                <a:solidFill>
                  <a:srgbClr val="F16446"/>
                </a:solidFill>
              </a:rPr>
              <a:t>5% ~ 70%</a:t>
            </a:r>
            <a:r>
              <a:rPr lang="en-US" sz="2800" dirty="0" smtClean="0">
                <a:solidFill>
                  <a:srgbClr val="000000"/>
                </a:solidFill>
              </a:rPr>
              <a:t> increase compared to traditional geo-aware DNS</a:t>
            </a:r>
            <a:endParaRPr lang="en-US" sz="1600" dirty="0">
              <a:solidFill>
                <a:srgbClr val="000000"/>
              </a:solidFill>
            </a:endParaRPr>
          </a:p>
        </p:txBody>
      </p:sp>
    </p:spTree>
    <p:extLst>
      <p:ext uri="{BB962C8B-B14F-4D97-AF65-F5344CB8AC3E}">
        <p14:creationId xmlns:p14="http://schemas.microsoft.com/office/powerpoint/2010/main" val="305510928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dirty="0" smtClean="0">
                <a:solidFill>
                  <a:srgbClr val="000000"/>
                </a:solidFill>
              </a:rPr>
              <a:t>The presentation slides will be on our </a:t>
            </a:r>
            <a:r>
              <a:rPr lang="en-US" dirty="0">
                <a:solidFill>
                  <a:srgbClr val="000000"/>
                </a:solidFill>
              </a:rPr>
              <a:t>blog tomorrow: </a:t>
            </a:r>
            <a:r>
              <a:rPr lang="en-US" dirty="0" smtClean="0">
                <a:solidFill>
                  <a:srgbClr val="000000"/>
                </a:solidFill>
              </a:rPr>
              <a:t>www.tango.me</a:t>
            </a:r>
            <a:r>
              <a:rPr lang="en-US" dirty="0">
                <a:solidFill>
                  <a:srgbClr val="000000"/>
                </a:solidFill>
              </a:rPr>
              <a:t>/</a:t>
            </a:r>
            <a:r>
              <a:rPr lang="en-US" dirty="0" smtClean="0">
                <a:solidFill>
                  <a:srgbClr val="000000"/>
                </a:solidFill>
              </a:rPr>
              <a:t>blog</a:t>
            </a:r>
          </a:p>
          <a:p>
            <a:pPr indent="0">
              <a:buNone/>
            </a:pPr>
            <a:endParaRPr lang="en-US" dirty="0" smtClean="0">
              <a:solidFill>
                <a:schemeClr val="tx1">
                  <a:lumMod val="50000"/>
                </a:schemeClr>
              </a:solidFill>
            </a:endParaRPr>
          </a:p>
          <a:p>
            <a:r>
              <a:rPr lang="en-US" dirty="0" smtClean="0">
                <a:solidFill>
                  <a:schemeClr val="tx1">
                    <a:lumMod val="50000"/>
                  </a:schemeClr>
                </a:solidFill>
              </a:rPr>
              <a:t>Questions: </a:t>
            </a:r>
            <a:r>
              <a:rPr lang="en-US" dirty="0" err="1" smtClean="0">
                <a:solidFill>
                  <a:schemeClr val="tx1">
                    <a:lumMod val="50000"/>
                  </a:schemeClr>
                </a:solidFill>
              </a:rPr>
              <a:t>meng@tango.me</a:t>
            </a:r>
            <a:endParaRPr lang="en-US" dirty="0" smtClean="0">
              <a:solidFill>
                <a:schemeClr val="tx1">
                  <a:lumMod val="50000"/>
                </a:schemeClr>
              </a:solidFill>
            </a:endParaRPr>
          </a:p>
          <a:p>
            <a:pPr indent="0">
              <a:buNone/>
            </a:pPr>
            <a:endParaRPr lang="en-US" dirty="0" smtClean="0"/>
          </a:p>
          <a:p>
            <a:pPr indent="0" algn="ctr">
              <a:buNone/>
            </a:pPr>
            <a:r>
              <a:rPr lang="en-US" dirty="0" smtClean="0">
                <a:solidFill>
                  <a:srgbClr val="000000"/>
                </a:solidFill>
              </a:rPr>
              <a:t>Visit our Tango Table for a Tango </a:t>
            </a:r>
          </a:p>
          <a:p>
            <a:pPr indent="0" algn="ctr">
              <a:buNone/>
            </a:pPr>
            <a:r>
              <a:rPr lang="en-US" dirty="0" smtClean="0">
                <a:solidFill>
                  <a:srgbClr val="000000"/>
                </a:solidFill>
              </a:rPr>
              <a:t>T-shirt and speak to our recruiters! </a:t>
            </a:r>
          </a:p>
        </p:txBody>
      </p:sp>
      <p:sp>
        <p:nvSpPr>
          <p:cNvPr id="3" name="Title 2"/>
          <p:cNvSpPr>
            <a:spLocks noGrp="1"/>
          </p:cNvSpPr>
          <p:nvPr>
            <p:ph type="title"/>
          </p:nvPr>
        </p:nvSpPr>
        <p:spPr/>
        <p:txBody>
          <a:bodyPr/>
          <a:lstStyle/>
          <a:p>
            <a:r>
              <a:rPr lang="en-US" dirty="0" smtClean="0">
                <a:solidFill>
                  <a:srgbClr val="000000"/>
                </a:solidFill>
              </a:rPr>
              <a:t>Thank You</a:t>
            </a:r>
            <a:endParaRPr lang="en-US" dirty="0">
              <a:solidFill>
                <a:srgbClr val="000000"/>
              </a:solidFill>
            </a:endParaRPr>
          </a:p>
        </p:txBody>
      </p:sp>
    </p:spTree>
    <p:extLst>
      <p:ext uri="{BB962C8B-B14F-4D97-AF65-F5344CB8AC3E}">
        <p14:creationId xmlns:p14="http://schemas.microsoft.com/office/powerpoint/2010/main" val="37967514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ubtitle 2"/>
          <p:cNvSpPr>
            <a:spLocks noGrp="1"/>
          </p:cNvSpPr>
          <p:nvPr>
            <p:ph idx="1"/>
          </p:nvPr>
        </p:nvSpPr>
        <p:spPr>
          <a:xfrm>
            <a:off x="457200" y="1136143"/>
            <a:ext cx="8534400" cy="4856336"/>
          </a:xfrm>
        </p:spPr>
        <p:txBody>
          <a:bodyPr/>
          <a:lstStyle/>
          <a:p>
            <a:pPr>
              <a:defRPr/>
            </a:pPr>
            <a:r>
              <a:rPr lang="en-US" sz="3600" b="1" i="1" dirty="0" smtClean="0">
                <a:solidFill>
                  <a:schemeClr val="tx2"/>
                </a:solidFill>
                <a:ea typeface="ＭＳ Ｐゴシック" pitchFamily="34" charset="-128"/>
              </a:rPr>
              <a:t>SWIFT</a:t>
            </a:r>
            <a:r>
              <a:rPr lang="en-US" sz="3600" dirty="0" smtClean="0">
                <a:solidFill>
                  <a:schemeClr val="tx1"/>
                </a:solidFill>
                <a:ea typeface="ＭＳ Ｐゴシック" pitchFamily="34" charset="-128"/>
              </a:rPr>
              <a:t> </a:t>
            </a:r>
            <a:r>
              <a:rPr lang="en-US" sz="3600" dirty="0">
                <a:solidFill>
                  <a:srgbClr val="000000"/>
                </a:solidFill>
                <a:ea typeface="ＭＳ Ｐゴシック" pitchFamily="34" charset="-128"/>
              </a:rPr>
              <a:t>s</a:t>
            </a:r>
            <a:r>
              <a:rPr lang="en-US" sz="3600" dirty="0" smtClean="0">
                <a:solidFill>
                  <a:srgbClr val="000000"/>
                </a:solidFill>
                <a:ea typeface="ＭＳ Ｐゴシック" pitchFamily="34" charset="-128"/>
              </a:rPr>
              <a:t>tands for -</a:t>
            </a:r>
          </a:p>
          <a:p>
            <a:pPr marL="0" indent="0" algn="l">
              <a:buNone/>
              <a:defRPr/>
            </a:pPr>
            <a:r>
              <a:rPr lang="en-US" sz="2400" dirty="0" smtClean="0">
                <a:solidFill>
                  <a:srgbClr val="000000"/>
                </a:solidFill>
                <a:ea typeface="ＭＳ Ｐゴシック" pitchFamily="34" charset="-128"/>
              </a:rPr>
              <a:t>“</a:t>
            </a:r>
            <a:r>
              <a:rPr lang="en-US" sz="2400" b="1" i="1" dirty="0" smtClean="0">
                <a:solidFill>
                  <a:srgbClr val="F16446"/>
                </a:solidFill>
                <a:ea typeface="ＭＳ Ｐゴシック" pitchFamily="34" charset="-128"/>
              </a:rPr>
              <a:t>S</a:t>
            </a:r>
            <a:r>
              <a:rPr lang="en-US" sz="2400" b="1" i="1" dirty="0" smtClean="0">
                <a:solidFill>
                  <a:srgbClr val="000000"/>
                </a:solidFill>
                <a:ea typeface="ＭＳ Ｐゴシック" pitchFamily="34" charset="-128"/>
              </a:rPr>
              <a:t>ecured</a:t>
            </a:r>
            <a:r>
              <a:rPr lang="en-US" sz="2400" b="1" i="1" dirty="0" smtClean="0">
                <a:solidFill>
                  <a:schemeClr val="tx1"/>
                </a:solidFill>
                <a:ea typeface="ＭＳ Ｐゴシック" pitchFamily="34" charset="-128"/>
              </a:rPr>
              <a:t> </a:t>
            </a:r>
            <a:r>
              <a:rPr lang="en-US" sz="2400" b="1" i="1" dirty="0" smtClean="0">
                <a:solidFill>
                  <a:srgbClr val="F16446"/>
                </a:solidFill>
                <a:ea typeface="ＭＳ Ｐゴシック" pitchFamily="34" charset="-128"/>
              </a:rPr>
              <a:t>W</a:t>
            </a:r>
            <a:r>
              <a:rPr lang="en-US" sz="2400" b="1" i="1" dirty="0" smtClean="0">
                <a:solidFill>
                  <a:srgbClr val="000000"/>
                </a:solidFill>
                <a:ea typeface="ＭＳ Ｐゴシック" pitchFamily="34" charset="-128"/>
              </a:rPr>
              <a:t>ireless session </a:t>
            </a:r>
            <a:r>
              <a:rPr lang="en-US" sz="2400" b="1" i="1" dirty="0" smtClean="0">
                <a:solidFill>
                  <a:srgbClr val="F16446"/>
                </a:solidFill>
                <a:ea typeface="ＭＳ Ｐゴシック" pitchFamily="34" charset="-128"/>
              </a:rPr>
              <a:t>I</a:t>
            </a:r>
            <a:r>
              <a:rPr lang="en-US" sz="2400" b="1" i="1" dirty="0" smtClean="0">
                <a:solidFill>
                  <a:srgbClr val="000000"/>
                </a:solidFill>
                <a:ea typeface="ＭＳ Ｐゴシック" pitchFamily="34" charset="-128"/>
              </a:rPr>
              <a:t>nitiate</a:t>
            </a:r>
            <a:r>
              <a:rPr lang="en-US" sz="2400" b="1" i="1" dirty="0" smtClean="0">
                <a:solidFill>
                  <a:schemeClr val="tx1"/>
                </a:solidFill>
                <a:ea typeface="ＭＳ Ｐゴシック" pitchFamily="34" charset="-128"/>
              </a:rPr>
              <a:t> </a:t>
            </a:r>
            <a:r>
              <a:rPr lang="en-US" sz="2400" b="1" i="1" dirty="0" smtClean="0">
                <a:solidFill>
                  <a:srgbClr val="F16446"/>
                </a:solidFill>
                <a:ea typeface="ＭＳ Ｐゴシック" pitchFamily="34" charset="-128"/>
              </a:rPr>
              <a:t>F</a:t>
            </a:r>
            <a:r>
              <a:rPr lang="en-US" sz="2400" b="1" i="1" dirty="0" smtClean="0">
                <a:solidFill>
                  <a:srgbClr val="000000"/>
                </a:solidFill>
                <a:ea typeface="ＭＳ Ｐゴシック" pitchFamily="34" charset="-128"/>
              </a:rPr>
              <a:t>ramework </a:t>
            </a:r>
            <a:r>
              <a:rPr lang="en-US" altLang="zh-CN" sz="2400" b="1" i="1" dirty="0" smtClean="0">
                <a:solidFill>
                  <a:srgbClr val="000000"/>
                </a:solidFill>
                <a:ea typeface="ＭＳ Ｐゴシック" pitchFamily="34" charset="-128"/>
              </a:rPr>
              <a:t>for </a:t>
            </a:r>
            <a:r>
              <a:rPr lang="en-US" sz="2400" b="1" i="1" dirty="0" smtClean="0">
                <a:solidFill>
                  <a:schemeClr val="tx2"/>
                </a:solidFill>
                <a:ea typeface="ＭＳ Ｐゴシック" pitchFamily="34" charset="-128"/>
              </a:rPr>
              <a:t>T</a:t>
            </a:r>
            <a:r>
              <a:rPr lang="en-US" sz="2400" b="1" i="1" dirty="0" smtClean="0">
                <a:solidFill>
                  <a:srgbClr val="000000"/>
                </a:solidFill>
                <a:ea typeface="ＭＳ Ｐゴシック" pitchFamily="34" charset="-128"/>
              </a:rPr>
              <a:t>ango</a:t>
            </a:r>
            <a:r>
              <a:rPr lang="en-US" sz="2400" dirty="0" smtClean="0">
                <a:solidFill>
                  <a:srgbClr val="000000"/>
                </a:solidFill>
                <a:ea typeface="ＭＳ Ｐゴシック" pitchFamily="34" charset="-128"/>
              </a:rPr>
              <a:t>”</a:t>
            </a:r>
            <a:r>
              <a:rPr lang="en-US" sz="2400" dirty="0" smtClean="0">
                <a:solidFill>
                  <a:schemeClr val="tx1"/>
                </a:solidFill>
                <a:ea typeface="ＭＳ Ｐゴシック" pitchFamily="34" charset="-128"/>
              </a:rPr>
              <a:t>     </a:t>
            </a:r>
          </a:p>
          <a:p>
            <a:pPr marL="0" indent="0" algn="l">
              <a:buNone/>
              <a:defRPr/>
            </a:pPr>
            <a:r>
              <a:rPr lang="en-US" sz="2400" dirty="0" smtClean="0">
                <a:solidFill>
                  <a:schemeClr val="tx1"/>
                </a:solidFill>
                <a:ea typeface="ＭＳ Ｐゴシック" pitchFamily="34" charset="-128"/>
              </a:rPr>
              <a:t> </a:t>
            </a:r>
            <a:r>
              <a:rPr lang="en-US" sz="2400" b="0" dirty="0" smtClean="0">
                <a:solidFill>
                  <a:srgbClr val="000000"/>
                </a:solidFill>
                <a:ea typeface="ＭＳ Ｐゴシック" pitchFamily="34" charset="-128"/>
              </a:rPr>
              <a:t>Innovated and patented protocol by Tango</a:t>
            </a:r>
          </a:p>
          <a:p>
            <a:pPr marL="0" indent="0" algn="l">
              <a:buNone/>
              <a:defRPr/>
            </a:pPr>
            <a:endParaRPr lang="en-US" sz="2400" b="0" dirty="0">
              <a:solidFill>
                <a:srgbClr val="000000"/>
              </a:solidFill>
              <a:ea typeface="ＭＳ Ｐゴシック" pitchFamily="34" charset="-128"/>
            </a:endParaRPr>
          </a:p>
          <a:p>
            <a:pPr marL="0" indent="0" algn="l">
              <a:buNone/>
              <a:defRPr/>
            </a:pPr>
            <a:endParaRPr lang="en-US" sz="2400" b="0" dirty="0" smtClean="0">
              <a:solidFill>
                <a:srgbClr val="000000"/>
              </a:solidFill>
              <a:ea typeface="ＭＳ Ｐゴシック" pitchFamily="34" charset="-128"/>
            </a:endParaRPr>
          </a:p>
          <a:p>
            <a:pPr>
              <a:defRPr/>
            </a:pPr>
            <a:r>
              <a:rPr lang="en-US" sz="3200" dirty="0">
                <a:solidFill>
                  <a:srgbClr val="000000"/>
                </a:solidFill>
                <a:ea typeface="ＭＳ Ｐゴシック" pitchFamily="34" charset="-128"/>
              </a:rPr>
              <a:t>S</a:t>
            </a:r>
            <a:r>
              <a:rPr lang="en-US" sz="3200" dirty="0" smtClean="0">
                <a:solidFill>
                  <a:srgbClr val="000000"/>
                </a:solidFill>
                <a:ea typeface="ＭＳ Ｐゴシック" pitchFamily="34" charset="-128"/>
              </a:rPr>
              <a:t>upports </a:t>
            </a:r>
            <a:r>
              <a:rPr lang="en-US" sz="3200" dirty="0">
                <a:solidFill>
                  <a:srgbClr val="000000"/>
                </a:solidFill>
                <a:ea typeface="ＭＳ Ｐゴシック" pitchFamily="34" charset="-128"/>
              </a:rPr>
              <a:t>Tango’s infrastructure of real-time video call service</a:t>
            </a:r>
          </a:p>
          <a:p>
            <a:pPr algn="l">
              <a:buFont typeface="Wingdings" charset="2"/>
              <a:buNone/>
              <a:defRPr/>
            </a:pPr>
            <a:endParaRPr lang="en-US" sz="2800" b="1" dirty="0" smtClean="0">
              <a:solidFill>
                <a:schemeClr val="tx1"/>
              </a:solidFill>
              <a:ea typeface="ＭＳ Ｐゴシック" pitchFamily="34" charset="-128"/>
            </a:endParaRPr>
          </a:p>
        </p:txBody>
      </p:sp>
      <p:sp>
        <p:nvSpPr>
          <p:cNvPr id="28674" name="Title 1"/>
          <p:cNvSpPr>
            <a:spLocks noGrp="1"/>
          </p:cNvSpPr>
          <p:nvPr>
            <p:ph type="title"/>
          </p:nvPr>
        </p:nvSpPr>
        <p:spPr/>
        <p:txBody>
          <a:bodyPr/>
          <a:lstStyle/>
          <a:p>
            <a:r>
              <a:rPr lang="en-US" dirty="0" smtClean="0">
                <a:solidFill>
                  <a:srgbClr val="000000"/>
                </a:solidFill>
                <a:ea typeface="ＭＳ Ｐゴシック" pitchFamily="34" charset="-128"/>
              </a:rPr>
              <a:t>What is </a:t>
            </a:r>
            <a:r>
              <a:rPr lang="en-US" i="1" dirty="0" smtClean="0">
                <a:solidFill>
                  <a:schemeClr val="tx2"/>
                </a:solidFill>
                <a:ea typeface="ＭＳ Ｐゴシック" pitchFamily="34" charset="-128"/>
              </a:rPr>
              <a:t>SWIFT</a:t>
            </a:r>
            <a:r>
              <a:rPr lang="en-US" i="1" dirty="0" smtClean="0">
                <a:solidFill>
                  <a:srgbClr val="FF0000"/>
                </a:solidFill>
                <a:ea typeface="ＭＳ Ｐゴシック" pitchFamily="34" charset="-128"/>
              </a:rPr>
              <a:t>?</a:t>
            </a:r>
            <a:endParaRPr i="1" dirty="0" smtClean="0">
              <a:solidFill>
                <a:srgbClr val="FF0000"/>
              </a:solidFill>
              <a:ea typeface="ＭＳ Ｐゴシック" pitchFamily="34" charset="-128"/>
            </a:endParaRPr>
          </a:p>
        </p:txBody>
      </p:sp>
      <p:sp>
        <p:nvSpPr>
          <p:cNvPr id="28676" name="Slide Number Placeholder 4"/>
          <p:cNvSpPr>
            <a:spLocks noGrp="1"/>
          </p:cNvSpPr>
          <p:nvPr>
            <p:ph type="sldNum" sz="quarter" idx="4294967295"/>
          </p:nvPr>
        </p:nvSpPr>
        <p:spPr bwMode="auto">
          <a:xfrm>
            <a:off x="0" y="1287463"/>
            <a:ext cx="5334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Helvetica" pitchFamily="34" charset="0"/>
                <a:cs typeface="Times New Roman" pitchFamily="18" charset="0"/>
              </a:defRPr>
            </a:lvl1pPr>
            <a:lvl2pPr marL="742950" indent="-285750" eaLnBrk="0" hangingPunct="0">
              <a:defRPr sz="2400">
                <a:solidFill>
                  <a:schemeClr val="tx1"/>
                </a:solidFill>
                <a:latin typeface="Helvetica" pitchFamily="34" charset="0"/>
                <a:cs typeface="Times New Roman" pitchFamily="18" charset="0"/>
              </a:defRPr>
            </a:lvl2pPr>
            <a:lvl3pPr marL="1143000" indent="-228600" eaLnBrk="0" hangingPunct="0">
              <a:defRPr sz="2400">
                <a:solidFill>
                  <a:schemeClr val="tx1"/>
                </a:solidFill>
                <a:latin typeface="Helvetica" pitchFamily="34" charset="0"/>
                <a:cs typeface="Times New Roman" pitchFamily="18" charset="0"/>
              </a:defRPr>
            </a:lvl3pPr>
            <a:lvl4pPr marL="1600200" indent="-228600" eaLnBrk="0" hangingPunct="0">
              <a:defRPr sz="2400">
                <a:solidFill>
                  <a:schemeClr val="tx1"/>
                </a:solidFill>
                <a:latin typeface="Helvetica" pitchFamily="34" charset="0"/>
                <a:cs typeface="Times New Roman" pitchFamily="18" charset="0"/>
              </a:defRPr>
            </a:lvl4pPr>
            <a:lvl5pPr marL="2057400" indent="-228600" eaLnBrk="0" hangingPunct="0">
              <a:defRPr sz="2400">
                <a:solidFill>
                  <a:schemeClr val="tx1"/>
                </a:solidFill>
                <a:latin typeface="Helvetica" pitchFamily="34" charset="0"/>
                <a:cs typeface="Times New Roman" pitchFamily="18" charset="0"/>
              </a:defRPr>
            </a:lvl5pPr>
            <a:lvl6pPr marL="2514600" indent="-228600" eaLnBrk="0" fontAlgn="base" hangingPunct="0">
              <a:spcBef>
                <a:spcPct val="0"/>
              </a:spcBef>
              <a:spcAft>
                <a:spcPct val="0"/>
              </a:spcAft>
              <a:defRPr sz="2400">
                <a:solidFill>
                  <a:schemeClr val="tx1"/>
                </a:solidFill>
                <a:latin typeface="Helvetica" pitchFamily="34" charset="0"/>
                <a:cs typeface="Times New Roman" pitchFamily="18" charset="0"/>
              </a:defRPr>
            </a:lvl6pPr>
            <a:lvl7pPr marL="2971800" indent="-228600" eaLnBrk="0" fontAlgn="base" hangingPunct="0">
              <a:spcBef>
                <a:spcPct val="0"/>
              </a:spcBef>
              <a:spcAft>
                <a:spcPct val="0"/>
              </a:spcAft>
              <a:defRPr sz="2400">
                <a:solidFill>
                  <a:schemeClr val="tx1"/>
                </a:solidFill>
                <a:latin typeface="Helvetica" pitchFamily="34" charset="0"/>
                <a:cs typeface="Times New Roman" pitchFamily="18" charset="0"/>
              </a:defRPr>
            </a:lvl7pPr>
            <a:lvl8pPr marL="3429000" indent="-228600" eaLnBrk="0" fontAlgn="base" hangingPunct="0">
              <a:spcBef>
                <a:spcPct val="0"/>
              </a:spcBef>
              <a:spcAft>
                <a:spcPct val="0"/>
              </a:spcAft>
              <a:defRPr sz="2400">
                <a:solidFill>
                  <a:schemeClr val="tx1"/>
                </a:solidFill>
                <a:latin typeface="Helvetica" pitchFamily="34" charset="0"/>
                <a:cs typeface="Times New Roman" pitchFamily="18" charset="0"/>
              </a:defRPr>
            </a:lvl8pPr>
            <a:lvl9pPr marL="3886200" indent="-228600" eaLnBrk="0" fontAlgn="base" hangingPunct="0">
              <a:spcBef>
                <a:spcPct val="0"/>
              </a:spcBef>
              <a:spcAft>
                <a:spcPct val="0"/>
              </a:spcAft>
              <a:defRPr sz="2400">
                <a:solidFill>
                  <a:schemeClr val="tx1"/>
                </a:solidFill>
                <a:latin typeface="Helvetica" pitchFamily="34" charset="0"/>
                <a:cs typeface="Times New Roman" pitchFamily="18" charset="0"/>
              </a:defRPr>
            </a:lvl9pPr>
          </a:lstStyle>
          <a:p>
            <a:pPr eaLnBrk="1" hangingPunct="1">
              <a:lnSpc>
                <a:spcPct val="80000"/>
              </a:lnSpc>
            </a:pPr>
            <a:fld id="{50FC9B4A-A5E9-43D7-8DF6-F24555AED03C}" type="slidenum">
              <a:rPr lang="en-US" sz="1200">
                <a:solidFill>
                  <a:srgbClr val="FFFFFF"/>
                </a:solidFill>
              </a:rPr>
              <a:pPr eaLnBrk="1" hangingPunct="1">
                <a:lnSpc>
                  <a:spcPct val="80000"/>
                </a:lnSpc>
              </a:pPr>
              <a:t>3</a:t>
            </a:fld>
            <a:endParaRPr lang="en-US" sz="1200" dirty="0">
              <a:solidFill>
                <a:srgbClr val="FFFFFF"/>
              </a:solidFill>
            </a:endParaRPr>
          </a:p>
        </p:txBody>
      </p:sp>
    </p:spTree>
    <p:extLst>
      <p:ext uri="{BB962C8B-B14F-4D97-AF65-F5344CB8AC3E}">
        <p14:creationId xmlns:p14="http://schemas.microsoft.com/office/powerpoint/2010/main" val="20310280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1"/>
          </p:nvPr>
        </p:nvSpPr>
        <p:spPr>
          <a:xfrm>
            <a:off x="838200" y="838200"/>
            <a:ext cx="7576366" cy="5181600"/>
          </a:xfrm>
        </p:spPr>
        <p:txBody>
          <a:bodyPr/>
          <a:lstStyle/>
          <a:p>
            <a:r>
              <a:rPr lang="en-US" sz="2400" dirty="0" smtClean="0"/>
              <a:t>Why was </a:t>
            </a:r>
            <a:r>
              <a:rPr lang="en-US" sz="2400" dirty="0"/>
              <a:t>SWIFT </a:t>
            </a:r>
            <a:r>
              <a:rPr lang="en-US" sz="2400" dirty="0" smtClean="0"/>
              <a:t>developed</a:t>
            </a:r>
            <a:r>
              <a:rPr lang="en-US" sz="2400" dirty="0"/>
              <a:t>?</a:t>
            </a:r>
          </a:p>
          <a:p>
            <a:r>
              <a:rPr lang="en-US" sz="2400" dirty="0" smtClean="0"/>
              <a:t>Overview of SWIFT Protocol</a:t>
            </a:r>
            <a:endParaRPr lang="en-US" sz="2400" dirty="0"/>
          </a:p>
          <a:p>
            <a:r>
              <a:rPr lang="en-US" sz="2400" dirty="0" smtClean="0"/>
              <a:t>Authentication</a:t>
            </a:r>
            <a:endParaRPr lang="en-US" sz="2400" dirty="0"/>
          </a:p>
          <a:p>
            <a:r>
              <a:rPr lang="en-US" sz="2400" dirty="0"/>
              <a:t>Firewall Traversal</a:t>
            </a:r>
          </a:p>
          <a:p>
            <a:r>
              <a:rPr lang="en-US" sz="2400" dirty="0" smtClean="0"/>
              <a:t>Geographic Load Balancing</a:t>
            </a:r>
            <a:endParaRPr lang="en-US" sz="2400" dirty="0"/>
          </a:p>
          <a:p>
            <a:r>
              <a:rPr lang="en-US" sz="2400" dirty="0"/>
              <a:t>Stateless Server Design</a:t>
            </a:r>
          </a:p>
          <a:p>
            <a:r>
              <a:rPr lang="en-US" sz="2400" dirty="0"/>
              <a:t>Network Switch without Call Drop</a:t>
            </a:r>
          </a:p>
          <a:p>
            <a:r>
              <a:rPr lang="en-US" sz="2400" dirty="0"/>
              <a:t>Smart </a:t>
            </a:r>
            <a:r>
              <a:rPr lang="en-US" sz="2400" dirty="0" smtClean="0"/>
              <a:t>Relay Routing</a:t>
            </a:r>
            <a:endParaRPr lang="en-US" sz="2400" dirty="0"/>
          </a:p>
        </p:txBody>
      </p:sp>
      <p:sp>
        <p:nvSpPr>
          <p:cNvPr id="2" name="Title 1"/>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4610818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71" y="152400"/>
            <a:ext cx="9083529" cy="1143000"/>
          </a:xfrm>
        </p:spPr>
        <p:txBody>
          <a:bodyPr>
            <a:normAutofit fontScale="90000"/>
          </a:bodyPr>
          <a:lstStyle/>
          <a:p>
            <a:r>
              <a:rPr lang="en-US" dirty="0" smtClean="0">
                <a:solidFill>
                  <a:srgbClr val="000000"/>
                </a:solidFill>
              </a:rPr>
              <a:t>What is protocol </a:t>
            </a:r>
            <a:br>
              <a:rPr lang="en-US" dirty="0" smtClean="0">
                <a:solidFill>
                  <a:srgbClr val="000000"/>
                </a:solidFill>
              </a:rPr>
            </a:br>
            <a:r>
              <a:rPr lang="en-US" dirty="0" smtClean="0">
                <a:solidFill>
                  <a:srgbClr val="000000"/>
                </a:solidFill>
              </a:rPr>
              <a:t>to establish a call over Internet</a:t>
            </a:r>
            <a:endParaRPr lang="en-US" dirty="0">
              <a:solidFill>
                <a:srgbClr val="000000"/>
              </a:solidFill>
            </a:endParaRPr>
          </a:p>
        </p:txBody>
      </p:sp>
      <p:sp>
        <p:nvSpPr>
          <p:cNvPr id="3" name="Content Placeholder 2"/>
          <p:cNvSpPr>
            <a:spLocks noGrp="1"/>
          </p:cNvSpPr>
          <p:nvPr>
            <p:ph idx="1"/>
          </p:nvPr>
        </p:nvSpPr>
        <p:spPr>
          <a:xfrm>
            <a:off x="457200" y="1752600"/>
            <a:ext cx="8229600" cy="4525963"/>
          </a:xfrm>
        </p:spPr>
        <p:txBody>
          <a:bodyPr>
            <a:normAutofit/>
          </a:bodyPr>
          <a:lstStyle/>
          <a:p>
            <a:r>
              <a:rPr lang="en-US" sz="2800" dirty="0" smtClean="0">
                <a:solidFill>
                  <a:srgbClr val="000000"/>
                </a:solidFill>
              </a:rPr>
              <a:t>Parties</a:t>
            </a:r>
          </a:p>
          <a:p>
            <a:pPr lvl="1"/>
            <a:r>
              <a:rPr lang="en-US" sz="2400" dirty="0" smtClean="0">
                <a:solidFill>
                  <a:srgbClr val="000000"/>
                </a:solidFill>
              </a:rPr>
              <a:t>Caller: initiate a call</a:t>
            </a:r>
          </a:p>
          <a:p>
            <a:pPr lvl="1"/>
            <a:r>
              <a:rPr lang="en-US" sz="2400" dirty="0" err="1" smtClean="0">
                <a:solidFill>
                  <a:srgbClr val="000000"/>
                </a:solidFill>
              </a:rPr>
              <a:t>Callee</a:t>
            </a:r>
            <a:r>
              <a:rPr lang="en-US" sz="2400" dirty="0" smtClean="0">
                <a:solidFill>
                  <a:srgbClr val="000000"/>
                </a:solidFill>
              </a:rPr>
              <a:t>: receive a call</a:t>
            </a:r>
            <a:endParaRPr lang="en-US" sz="2400" dirty="0">
              <a:solidFill>
                <a:srgbClr val="000000"/>
              </a:solidFill>
            </a:endParaRPr>
          </a:p>
          <a:p>
            <a:pPr lvl="1"/>
            <a:r>
              <a:rPr lang="en-US" sz="2400" dirty="0" smtClean="0">
                <a:solidFill>
                  <a:srgbClr val="000000"/>
                </a:solidFill>
              </a:rPr>
              <a:t>Server: help set up real-time channel</a:t>
            </a:r>
          </a:p>
          <a:p>
            <a:r>
              <a:rPr lang="en-US" sz="2800" dirty="0" smtClean="0">
                <a:solidFill>
                  <a:srgbClr val="000000"/>
                </a:solidFill>
              </a:rPr>
              <a:t>Goal</a:t>
            </a:r>
          </a:p>
          <a:p>
            <a:pPr lvl="1"/>
            <a:r>
              <a:rPr lang="en-US" sz="2400" b="1" i="1" dirty="0" smtClean="0">
                <a:solidFill>
                  <a:srgbClr val="F16446"/>
                </a:solidFill>
              </a:rPr>
              <a:t>Quickly</a:t>
            </a:r>
            <a:r>
              <a:rPr lang="en-US" sz="2400" dirty="0" smtClean="0">
                <a:solidFill>
                  <a:srgbClr val="F16446"/>
                </a:solidFill>
              </a:rPr>
              <a:t> </a:t>
            </a:r>
            <a:r>
              <a:rPr lang="en-US" sz="2400" dirty="0" smtClean="0">
                <a:solidFill>
                  <a:srgbClr val="000000"/>
                </a:solidFill>
              </a:rPr>
              <a:t>set up the best </a:t>
            </a:r>
            <a:r>
              <a:rPr lang="en-US" sz="2400" b="1" i="1" dirty="0" smtClean="0">
                <a:solidFill>
                  <a:srgbClr val="F16446"/>
                </a:solidFill>
              </a:rPr>
              <a:t>high-quality </a:t>
            </a:r>
            <a:r>
              <a:rPr lang="en-US" sz="2400" dirty="0" smtClean="0">
                <a:solidFill>
                  <a:srgbClr val="000000"/>
                </a:solidFill>
              </a:rPr>
              <a:t>channel between caller and </a:t>
            </a:r>
            <a:r>
              <a:rPr lang="en-US" sz="2400" dirty="0" err="1" smtClean="0">
                <a:solidFill>
                  <a:srgbClr val="000000"/>
                </a:solidFill>
              </a:rPr>
              <a:t>callee</a:t>
            </a:r>
            <a:r>
              <a:rPr lang="en-US" sz="2400" dirty="0" smtClean="0">
                <a:solidFill>
                  <a:srgbClr val="000000"/>
                </a:solidFill>
              </a:rPr>
              <a:t> to transmit voice and video</a:t>
            </a:r>
          </a:p>
          <a:p>
            <a:endParaRPr lang="en-US" sz="2800" dirty="0" smtClean="0">
              <a:solidFill>
                <a:srgbClr val="000000"/>
              </a:solidFill>
            </a:endParaRPr>
          </a:p>
          <a:p>
            <a:endParaRPr lang="en-US" sz="2800" dirty="0">
              <a:solidFill>
                <a:srgbClr val="000000"/>
              </a:solidFill>
            </a:endParaRPr>
          </a:p>
          <a:p>
            <a:endParaRPr lang="en-US" sz="2800" dirty="0" smtClean="0">
              <a:solidFill>
                <a:srgbClr val="000000"/>
              </a:solidFill>
            </a:endParaRPr>
          </a:p>
        </p:txBody>
      </p:sp>
    </p:spTree>
    <p:extLst>
      <p:ext uri="{BB962C8B-B14F-4D97-AF65-F5344CB8AC3E}">
        <p14:creationId xmlns:p14="http://schemas.microsoft.com/office/powerpoint/2010/main" val="22382261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33"/>
            <a:ext cx="9083529" cy="1143000"/>
          </a:xfrm>
        </p:spPr>
        <p:txBody>
          <a:bodyPr>
            <a:normAutofit fontScale="90000"/>
          </a:bodyPr>
          <a:lstStyle/>
          <a:p>
            <a:r>
              <a:rPr lang="en-US" dirty="0">
                <a:solidFill>
                  <a:srgbClr val="000000"/>
                </a:solidFill>
              </a:rPr>
              <a:t>Traditional </a:t>
            </a:r>
            <a:r>
              <a:rPr lang="en-US" dirty="0" smtClean="0">
                <a:solidFill>
                  <a:srgbClr val="000000"/>
                </a:solidFill>
              </a:rPr>
              <a:t>Protocol </a:t>
            </a:r>
            <a:br>
              <a:rPr lang="en-US" dirty="0" smtClean="0">
                <a:solidFill>
                  <a:srgbClr val="000000"/>
                </a:solidFill>
              </a:rPr>
            </a:br>
            <a:r>
              <a:rPr lang="en-US" dirty="0" smtClean="0">
                <a:solidFill>
                  <a:srgbClr val="000000"/>
                </a:solidFill>
              </a:rPr>
              <a:t>Jingle</a:t>
            </a:r>
            <a:r>
              <a:rPr lang="en-US" dirty="0">
                <a:solidFill>
                  <a:srgbClr val="000000"/>
                </a:solidFill>
              </a:rPr>
              <a:t>/SIP + </a:t>
            </a:r>
            <a:r>
              <a:rPr lang="en-US" dirty="0" smtClean="0">
                <a:solidFill>
                  <a:srgbClr val="000000"/>
                </a:solidFill>
              </a:rPr>
              <a:t>TURN Overview</a:t>
            </a:r>
            <a:endParaRPr lang="en-US" dirty="0">
              <a:solidFill>
                <a:srgbClr val="000000"/>
              </a:solidFill>
            </a:endParaRPr>
          </a:p>
        </p:txBody>
      </p:sp>
      <p:sp>
        <p:nvSpPr>
          <p:cNvPr id="3" name="Content Placeholder 2"/>
          <p:cNvSpPr>
            <a:spLocks noGrp="1"/>
          </p:cNvSpPr>
          <p:nvPr>
            <p:ph idx="1"/>
          </p:nvPr>
        </p:nvSpPr>
        <p:spPr>
          <a:xfrm>
            <a:off x="457200" y="1752600"/>
            <a:ext cx="8229600" cy="4525963"/>
          </a:xfrm>
        </p:spPr>
        <p:txBody>
          <a:bodyPr>
            <a:normAutofit/>
          </a:bodyPr>
          <a:lstStyle/>
          <a:p>
            <a:r>
              <a:rPr lang="en-US" sz="2800" dirty="0" smtClean="0">
                <a:solidFill>
                  <a:srgbClr val="000000"/>
                </a:solidFill>
              </a:rPr>
              <a:t>Jingle/SIP + TURN</a:t>
            </a:r>
          </a:p>
          <a:p>
            <a:pPr lvl="1"/>
            <a:r>
              <a:rPr lang="en-US" sz="2000" dirty="0" smtClean="0">
                <a:solidFill>
                  <a:srgbClr val="000000"/>
                </a:solidFill>
              </a:rPr>
              <a:t>Jingle/SIP: </a:t>
            </a:r>
            <a:r>
              <a:rPr lang="en-US" sz="2000" i="1" dirty="0" smtClean="0">
                <a:solidFill>
                  <a:srgbClr val="F16446"/>
                </a:solidFill>
              </a:rPr>
              <a:t>signaling protocol </a:t>
            </a:r>
            <a:r>
              <a:rPr lang="en-US" sz="2000" dirty="0" smtClean="0">
                <a:solidFill>
                  <a:srgbClr val="000000"/>
                </a:solidFill>
              </a:rPr>
              <a:t>to exchange metadata including peer-to-peer candidates (internal/external/relay addresses) between caller and </a:t>
            </a:r>
            <a:r>
              <a:rPr lang="en-US" sz="2000" dirty="0" err="1" smtClean="0">
                <a:solidFill>
                  <a:srgbClr val="000000"/>
                </a:solidFill>
              </a:rPr>
              <a:t>callee</a:t>
            </a:r>
            <a:endParaRPr lang="en-US" sz="2000" dirty="0" smtClean="0">
              <a:solidFill>
                <a:srgbClr val="000000"/>
              </a:solidFill>
            </a:endParaRPr>
          </a:p>
          <a:p>
            <a:pPr lvl="1"/>
            <a:r>
              <a:rPr lang="en-US" sz="2000" dirty="0" smtClean="0">
                <a:solidFill>
                  <a:srgbClr val="000000"/>
                </a:solidFill>
              </a:rPr>
              <a:t>TURN (Traversal Using Relays around NAT): used for NAT traversal (</a:t>
            </a:r>
            <a:r>
              <a:rPr lang="en-US" sz="2000" i="1" dirty="0" smtClean="0">
                <a:solidFill>
                  <a:schemeClr val="tx2"/>
                </a:solidFill>
              </a:rPr>
              <a:t>peer-to-peer, i.e., P2P</a:t>
            </a:r>
            <a:r>
              <a:rPr lang="en-US" sz="2000" dirty="0" smtClean="0">
                <a:solidFill>
                  <a:srgbClr val="000000"/>
                </a:solidFill>
              </a:rPr>
              <a:t>) and </a:t>
            </a:r>
            <a:r>
              <a:rPr lang="en-US" sz="2000" i="1" dirty="0" smtClean="0">
                <a:solidFill>
                  <a:srgbClr val="F16446"/>
                </a:solidFill>
              </a:rPr>
              <a:t>relay</a:t>
            </a:r>
          </a:p>
          <a:p>
            <a:r>
              <a:rPr lang="en-US" sz="2800" dirty="0">
                <a:solidFill>
                  <a:srgbClr val="000000"/>
                </a:solidFill>
              </a:rPr>
              <a:t>Protocol </a:t>
            </a:r>
            <a:r>
              <a:rPr lang="en-US" sz="2800" dirty="0" smtClean="0">
                <a:solidFill>
                  <a:srgbClr val="000000"/>
                </a:solidFill>
              </a:rPr>
              <a:t>Deficient</a:t>
            </a:r>
          </a:p>
          <a:p>
            <a:pPr lvl="1"/>
            <a:r>
              <a:rPr lang="en-US" sz="2000" dirty="0">
                <a:solidFill>
                  <a:srgbClr val="000000"/>
                </a:solidFill>
              </a:rPr>
              <a:t>T</a:t>
            </a:r>
            <a:r>
              <a:rPr lang="en-US" sz="2000" dirty="0" smtClean="0">
                <a:solidFill>
                  <a:srgbClr val="000000"/>
                </a:solidFill>
              </a:rPr>
              <a:t>oo many round trips to establish a call, particularly bad over wireless networks</a:t>
            </a:r>
          </a:p>
        </p:txBody>
      </p:sp>
    </p:spTree>
    <p:extLst>
      <p:ext uri="{BB962C8B-B14F-4D97-AF65-F5344CB8AC3E}">
        <p14:creationId xmlns:p14="http://schemas.microsoft.com/office/powerpoint/2010/main" val="39265433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25400"/>
            <a:ext cx="9083529" cy="1143000"/>
          </a:xfrm>
        </p:spPr>
        <p:txBody>
          <a:bodyPr>
            <a:normAutofit fontScale="90000"/>
          </a:bodyPr>
          <a:lstStyle/>
          <a:p>
            <a:r>
              <a:rPr lang="en-US" dirty="0" smtClean="0">
                <a:solidFill>
                  <a:srgbClr val="000000"/>
                </a:solidFill>
              </a:rPr>
              <a:t>Jingle+TURN solution Tango used before </a:t>
            </a:r>
            <a:r>
              <a:rPr lang="en-US" i="1" dirty="0" smtClean="0">
                <a:solidFill>
                  <a:schemeClr val="tx2"/>
                </a:solidFill>
                <a:ea typeface="ＭＳ Ｐゴシック" pitchFamily="34" charset="-128"/>
              </a:rPr>
              <a:t>SWIFT</a:t>
            </a:r>
            <a:r>
              <a:rPr lang="en-US" dirty="0" smtClean="0"/>
              <a:t> </a:t>
            </a:r>
            <a:endParaRPr lang="en-US" dirty="0"/>
          </a:p>
        </p:txBody>
      </p:sp>
      <p:sp>
        <p:nvSpPr>
          <p:cNvPr id="5" name="Rectangle 4"/>
          <p:cNvSpPr/>
          <p:nvPr/>
        </p:nvSpPr>
        <p:spPr>
          <a:xfrm>
            <a:off x="2514600" y="2514600"/>
            <a:ext cx="2195830" cy="445347"/>
          </a:xfrm>
          <a:prstGeom prst="rect">
            <a:avLst/>
          </a:prstGeom>
          <a:ln/>
        </p:spPr>
        <p:style>
          <a:lnRef idx="1">
            <a:schemeClr val="accent1"/>
          </a:lnRef>
          <a:fillRef idx="3">
            <a:schemeClr val="accent1"/>
          </a:fillRef>
          <a:effectRef idx="2">
            <a:schemeClr val="accent1"/>
          </a:effectRef>
          <a:fontRef idx="minor">
            <a:schemeClr val="lt1"/>
          </a:fontRef>
        </p:style>
        <p:txBody>
          <a:bodyPr/>
          <a:lstStyle/>
          <a:p>
            <a:r>
              <a:rPr lang="en-US" dirty="0" smtClean="0"/>
              <a:t>XMPP Server</a:t>
            </a:r>
            <a:endParaRPr lang="en-US" dirty="0"/>
          </a:p>
        </p:txBody>
      </p:sp>
      <p:sp>
        <p:nvSpPr>
          <p:cNvPr id="6" name="Rectangle 5"/>
          <p:cNvSpPr/>
          <p:nvPr/>
        </p:nvSpPr>
        <p:spPr>
          <a:xfrm>
            <a:off x="838200" y="5257800"/>
            <a:ext cx="1143000" cy="518160"/>
          </a:xfrm>
          <a:prstGeom prst="rect">
            <a:avLst/>
          </a:prstGeom>
          <a:ln/>
        </p:spPr>
        <p:style>
          <a:lnRef idx="1">
            <a:schemeClr val="accent1"/>
          </a:lnRef>
          <a:fillRef idx="3">
            <a:schemeClr val="accent1"/>
          </a:fillRef>
          <a:effectRef idx="2">
            <a:schemeClr val="accent1"/>
          </a:effectRef>
          <a:fontRef idx="minor">
            <a:schemeClr val="lt1"/>
          </a:fontRef>
        </p:style>
        <p:txBody>
          <a:bodyPr/>
          <a:lstStyle/>
          <a:p>
            <a:r>
              <a:rPr lang="en-US" dirty="0" smtClean="0"/>
              <a:t>Caller</a:t>
            </a:r>
          </a:p>
        </p:txBody>
      </p:sp>
      <p:sp>
        <p:nvSpPr>
          <p:cNvPr id="8" name="Rectangle 7"/>
          <p:cNvSpPr/>
          <p:nvPr/>
        </p:nvSpPr>
        <p:spPr>
          <a:xfrm>
            <a:off x="6393603" y="5257800"/>
            <a:ext cx="1150197" cy="457200"/>
          </a:xfrm>
          <a:prstGeom prst="rect">
            <a:avLst/>
          </a:prstGeom>
          <a:ln/>
        </p:spPr>
        <p:style>
          <a:lnRef idx="1">
            <a:schemeClr val="accent1"/>
          </a:lnRef>
          <a:fillRef idx="3">
            <a:schemeClr val="accent1"/>
          </a:fillRef>
          <a:effectRef idx="2">
            <a:schemeClr val="accent1"/>
          </a:effectRef>
          <a:fontRef idx="minor">
            <a:schemeClr val="lt1"/>
          </a:fontRef>
        </p:style>
        <p:txBody>
          <a:bodyPr/>
          <a:lstStyle/>
          <a:p>
            <a:r>
              <a:rPr lang="en-US" dirty="0" smtClean="0"/>
              <a:t>Callee</a:t>
            </a:r>
            <a:endParaRPr lang="en-US" dirty="0"/>
          </a:p>
        </p:txBody>
      </p:sp>
      <p:cxnSp>
        <p:nvCxnSpPr>
          <p:cNvPr id="9" name="Straight Connector 8"/>
          <p:cNvCxnSpPr/>
          <p:nvPr/>
        </p:nvCxnSpPr>
        <p:spPr>
          <a:xfrm flipV="1">
            <a:off x="1447800" y="3048000"/>
            <a:ext cx="1981200" cy="2133600"/>
          </a:xfrm>
          <a:prstGeom prst="line">
            <a:avLst/>
          </a:prstGeom>
          <a:ln>
            <a:solidFill>
              <a:srgbClr val="71C495"/>
            </a:solidFill>
            <a:tailEnd type="triangle" w="lg"/>
          </a:ln>
        </p:spPr>
        <p:style>
          <a:lnRef idx="2">
            <a:schemeClr val="accent1"/>
          </a:lnRef>
          <a:fillRef idx="0">
            <a:schemeClr val="accent1"/>
          </a:fillRef>
          <a:effectRef idx="1">
            <a:schemeClr val="accent1"/>
          </a:effectRef>
          <a:fontRef idx="minor">
            <a:schemeClr val="tx1"/>
          </a:fontRef>
        </p:style>
      </p:cxnSp>
      <p:sp>
        <p:nvSpPr>
          <p:cNvPr id="12" name="Cloud 11"/>
          <p:cNvSpPr/>
          <p:nvPr/>
        </p:nvSpPr>
        <p:spPr>
          <a:xfrm>
            <a:off x="6324600" y="1600200"/>
            <a:ext cx="1960880" cy="1313180"/>
          </a:xfrm>
          <a:prstGeom prst="cloud">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r>
              <a:rPr lang="en-US" dirty="0" smtClean="0"/>
              <a:t>Push       Service</a:t>
            </a:r>
            <a:endParaRPr lang="en-US" dirty="0"/>
          </a:p>
        </p:txBody>
      </p:sp>
      <p:cxnSp>
        <p:nvCxnSpPr>
          <p:cNvPr id="13" name="Curved Connector 12"/>
          <p:cNvCxnSpPr/>
          <p:nvPr/>
        </p:nvCxnSpPr>
        <p:spPr>
          <a:xfrm rot="5400000" flipH="1" flipV="1">
            <a:off x="4785044" y="1006156"/>
            <a:ext cx="304800" cy="2559687"/>
          </a:xfrm>
          <a:prstGeom prst="curvedConnector2">
            <a:avLst/>
          </a:prstGeom>
          <a:ln>
            <a:solidFill>
              <a:schemeClr val="accent3"/>
            </a:solidFill>
            <a:tailEnd type="triangle" w="lg"/>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6934200" y="2971800"/>
            <a:ext cx="346498" cy="2209800"/>
          </a:xfrm>
          <a:prstGeom prst="line">
            <a:avLst/>
          </a:prstGeom>
          <a:ln>
            <a:solidFill>
              <a:schemeClr val="accent3"/>
            </a:solidFill>
            <a:tailEnd type="triangle" w="lg"/>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315200" y="4038600"/>
            <a:ext cx="886180" cy="461665"/>
          </a:xfrm>
          <a:prstGeom prst="rect">
            <a:avLst/>
          </a:prstGeom>
          <a:noFill/>
        </p:spPr>
        <p:txBody>
          <a:bodyPr wrap="none" rtlCol="0">
            <a:spAutoFit/>
          </a:bodyPr>
          <a:lstStyle/>
          <a:p>
            <a:r>
              <a:rPr lang="en-US" dirty="0" smtClean="0">
                <a:solidFill>
                  <a:srgbClr val="000000"/>
                </a:solidFill>
              </a:rPr>
              <a:t>Push</a:t>
            </a:r>
            <a:endParaRPr lang="en-US" dirty="0">
              <a:solidFill>
                <a:srgbClr val="000000"/>
              </a:solidFill>
            </a:endParaRPr>
          </a:p>
        </p:txBody>
      </p:sp>
      <p:sp>
        <p:nvSpPr>
          <p:cNvPr id="40" name="TextBox 39"/>
          <p:cNvSpPr txBox="1"/>
          <p:nvPr/>
        </p:nvSpPr>
        <p:spPr>
          <a:xfrm>
            <a:off x="5410200" y="3657600"/>
            <a:ext cx="937727" cy="461665"/>
          </a:xfrm>
          <a:prstGeom prst="rect">
            <a:avLst/>
          </a:prstGeom>
          <a:noFill/>
        </p:spPr>
        <p:txBody>
          <a:bodyPr wrap="none" rtlCol="0">
            <a:spAutoFit/>
          </a:bodyPr>
          <a:lstStyle/>
          <a:p>
            <a:r>
              <a:rPr lang="en-US" dirty="0" smtClean="0">
                <a:solidFill>
                  <a:srgbClr val="000000"/>
                </a:solidFill>
              </a:rPr>
              <a:t>Login</a:t>
            </a:r>
            <a:endParaRPr lang="en-US" dirty="0">
              <a:solidFill>
                <a:srgbClr val="000000"/>
              </a:solidFill>
            </a:endParaRPr>
          </a:p>
        </p:txBody>
      </p:sp>
      <p:sp>
        <p:nvSpPr>
          <p:cNvPr id="64" name="Left Arrow 63"/>
          <p:cNvSpPr/>
          <p:nvPr/>
        </p:nvSpPr>
        <p:spPr>
          <a:xfrm rot="2551933">
            <a:off x="3786219" y="3993500"/>
            <a:ext cx="3116492" cy="240820"/>
          </a:xfrm>
          <a:prstGeom prst="leftArrow">
            <a:avLst/>
          </a:prstGeom>
          <a:solidFill>
            <a:srgbClr val="71C495"/>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7" name="Left-Right Arrow 66"/>
          <p:cNvSpPr/>
          <p:nvPr/>
        </p:nvSpPr>
        <p:spPr>
          <a:xfrm rot="18870234">
            <a:off x="1568976" y="4041747"/>
            <a:ext cx="2491951" cy="316250"/>
          </a:xfrm>
          <a:prstGeom prst="lef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8" name="Up-Down Arrow 67"/>
          <p:cNvSpPr/>
          <p:nvPr/>
        </p:nvSpPr>
        <p:spPr>
          <a:xfrm rot="18724166">
            <a:off x="4724921" y="2848589"/>
            <a:ext cx="282838" cy="2813232"/>
          </a:xfrm>
          <a:prstGeom prst="upDownArrow">
            <a:avLst/>
          </a:prstGeom>
          <a:solidFill>
            <a:srgbClr val="71C495"/>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9" name="TextBox 68"/>
          <p:cNvSpPr txBox="1"/>
          <p:nvPr/>
        </p:nvSpPr>
        <p:spPr>
          <a:xfrm>
            <a:off x="2590800" y="4495800"/>
            <a:ext cx="2537323" cy="400110"/>
          </a:xfrm>
          <a:prstGeom prst="rect">
            <a:avLst/>
          </a:prstGeom>
          <a:noFill/>
        </p:spPr>
        <p:txBody>
          <a:bodyPr wrap="none" rtlCol="0">
            <a:spAutoFit/>
          </a:bodyPr>
          <a:lstStyle/>
          <a:p>
            <a:r>
              <a:rPr lang="en-US" sz="2000" dirty="0" smtClean="0">
                <a:solidFill>
                  <a:srgbClr val="000000"/>
                </a:solidFill>
              </a:rPr>
              <a:t>Exchange meta data</a:t>
            </a:r>
            <a:endParaRPr lang="en-US" sz="2000" dirty="0">
              <a:solidFill>
                <a:srgbClr val="000000"/>
              </a:solidFill>
            </a:endParaRPr>
          </a:p>
        </p:txBody>
      </p:sp>
      <p:sp>
        <p:nvSpPr>
          <p:cNvPr id="17" name="Up-Down Arrow 16"/>
          <p:cNvSpPr/>
          <p:nvPr/>
        </p:nvSpPr>
        <p:spPr>
          <a:xfrm rot="16200000">
            <a:off x="4049583" y="3418018"/>
            <a:ext cx="282838" cy="4267201"/>
          </a:xfrm>
          <a:prstGeom prst="upDownArrow">
            <a:avLst/>
          </a:prstGeom>
          <a:solidFill>
            <a:srgbClr val="71C495"/>
          </a:solidFill>
          <a:ln>
            <a:solidFill>
              <a:srgbClr val="FFFFFF"/>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8" name="TextBox 17"/>
          <p:cNvSpPr txBox="1"/>
          <p:nvPr/>
        </p:nvSpPr>
        <p:spPr>
          <a:xfrm>
            <a:off x="2590800" y="5562600"/>
            <a:ext cx="3430754" cy="830997"/>
          </a:xfrm>
          <a:prstGeom prst="rect">
            <a:avLst/>
          </a:prstGeom>
          <a:noFill/>
        </p:spPr>
        <p:txBody>
          <a:bodyPr wrap="square" rtlCol="0">
            <a:spAutoFit/>
          </a:bodyPr>
          <a:lstStyle/>
          <a:p>
            <a:pPr algn="ctr"/>
            <a:r>
              <a:rPr lang="en-US" dirty="0" smtClean="0">
                <a:solidFill>
                  <a:srgbClr val="000000"/>
                </a:solidFill>
              </a:rPr>
              <a:t>UDP channel set up </a:t>
            </a:r>
          </a:p>
          <a:p>
            <a:pPr algn="ctr"/>
            <a:r>
              <a:rPr lang="en-US" dirty="0" smtClean="0">
                <a:solidFill>
                  <a:srgbClr val="000000"/>
                </a:solidFill>
              </a:rPr>
              <a:t>(peer-to-peer or relay)</a:t>
            </a:r>
            <a:endParaRPr lang="en-US" dirty="0">
              <a:solidFill>
                <a:srgbClr val="000000"/>
              </a:solidFill>
            </a:endParaRPr>
          </a:p>
        </p:txBody>
      </p:sp>
      <p:sp>
        <p:nvSpPr>
          <p:cNvPr id="19" name="TextBox 18"/>
          <p:cNvSpPr txBox="1"/>
          <p:nvPr/>
        </p:nvSpPr>
        <p:spPr>
          <a:xfrm>
            <a:off x="304800" y="3657600"/>
            <a:ext cx="1998263" cy="461665"/>
          </a:xfrm>
          <a:prstGeom prst="rect">
            <a:avLst/>
          </a:prstGeom>
          <a:noFill/>
        </p:spPr>
        <p:txBody>
          <a:bodyPr wrap="none" rtlCol="0">
            <a:spAutoFit/>
          </a:bodyPr>
          <a:lstStyle/>
          <a:p>
            <a:r>
              <a:rPr lang="en-US" dirty="0" smtClean="0">
                <a:solidFill>
                  <a:srgbClr val="000000"/>
                </a:solidFill>
              </a:rPr>
              <a:t>Push request</a:t>
            </a:r>
            <a:endParaRPr lang="en-US" dirty="0">
              <a:solidFill>
                <a:srgbClr val="000000"/>
              </a:solidFill>
            </a:endParaRPr>
          </a:p>
        </p:txBody>
      </p:sp>
    </p:spTree>
    <p:extLst>
      <p:ext uri="{BB962C8B-B14F-4D97-AF65-F5344CB8AC3E}">
        <p14:creationId xmlns:p14="http://schemas.microsoft.com/office/powerpoint/2010/main" val="964147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par>
                                <p:cTn id="10" presetID="9" presetClass="entr" presetSubtype="0" fill="hold" grpId="1"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par>
                                <p:cTn id="21" presetID="9"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500"/>
                                        <p:tgtEl>
                                          <p:spTgt spid="3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dissolv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dissolve">
                                      <p:cBhvr>
                                        <p:cTn id="31" dur="500"/>
                                        <p:tgtEl>
                                          <p:spTgt spid="6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dissolv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dissolve">
                                      <p:cBhvr>
                                        <p:cTn id="39" dur="500"/>
                                        <p:tgtEl>
                                          <p:spTgt spid="6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dissolve">
                                      <p:cBhvr>
                                        <p:cTn id="42" dur="500"/>
                                        <p:tgtEl>
                                          <p:spTgt spid="6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Effect transition="in" filter="dissolve">
                                      <p:cBhvr>
                                        <p:cTn id="45" dur="500"/>
                                        <p:tgtEl>
                                          <p:spTgt spid="69"/>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8" grpId="0"/>
      <p:bldP spid="40" grpId="0"/>
      <p:bldP spid="64" grpId="0" animBg="1"/>
      <p:bldP spid="67" grpId="0" animBg="1"/>
      <p:bldP spid="68" grpId="0" animBg="1"/>
      <p:bldP spid="69" grpId="0"/>
      <p:bldP spid="17" grpId="0" animBg="1"/>
      <p:bldP spid="18" grpId="0"/>
      <p:bldP spid="19" grpId="0"/>
      <p:bldP spid="1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solidFill>
                  <a:srgbClr val="000000"/>
                </a:solidFill>
                <a:latin typeface="Calibri"/>
                <a:cs typeface="Calibri"/>
              </a:rPr>
              <a:t>Tango: Jingle+TURN before </a:t>
            </a:r>
            <a:r>
              <a:rPr lang="en-US" i="1" dirty="0">
                <a:solidFill>
                  <a:schemeClr val="tx2"/>
                </a:solidFill>
                <a:ea typeface="ＭＳ Ｐゴシック" pitchFamily="34" charset="-128"/>
              </a:rPr>
              <a:t>SWIFT</a:t>
            </a:r>
            <a:endParaRPr lang="en-US" dirty="0"/>
          </a:p>
        </p:txBody>
      </p:sp>
      <p:cxnSp>
        <p:nvCxnSpPr>
          <p:cNvPr id="7" name="Straight Connector 6"/>
          <p:cNvCxnSpPr/>
          <p:nvPr/>
        </p:nvCxnSpPr>
        <p:spPr>
          <a:xfrm>
            <a:off x="2057400" y="914400"/>
            <a:ext cx="0" cy="4724400"/>
          </a:xfrm>
          <a:prstGeom prst="line">
            <a:avLst/>
          </a:prstGeom>
          <a:ln>
            <a:solidFill>
              <a:srgbClr val="F16446"/>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343400" y="914400"/>
            <a:ext cx="0" cy="4724400"/>
          </a:xfrm>
          <a:prstGeom prst="line">
            <a:avLst/>
          </a:prstGeom>
          <a:ln>
            <a:solidFill>
              <a:srgbClr val="F16446"/>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629400" y="1600200"/>
            <a:ext cx="0" cy="396240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447800" y="5791200"/>
            <a:ext cx="1108296" cy="461665"/>
          </a:xfrm>
          <a:prstGeom prst="rect">
            <a:avLst/>
          </a:prstGeom>
          <a:noFill/>
        </p:spPr>
        <p:txBody>
          <a:bodyPr wrap="none" rtlCol="0">
            <a:spAutoFit/>
          </a:bodyPr>
          <a:lstStyle/>
          <a:p>
            <a:r>
              <a:rPr lang="en-US" dirty="0" smtClean="0">
                <a:solidFill>
                  <a:srgbClr val="000000"/>
                </a:solidFill>
              </a:rPr>
              <a:t>CalleR</a:t>
            </a:r>
            <a:endParaRPr lang="en-US" dirty="0">
              <a:solidFill>
                <a:srgbClr val="000000"/>
              </a:solidFill>
            </a:endParaRPr>
          </a:p>
        </p:txBody>
      </p:sp>
      <p:sp>
        <p:nvSpPr>
          <p:cNvPr id="3" name="TextBox 2"/>
          <p:cNvSpPr txBox="1"/>
          <p:nvPr/>
        </p:nvSpPr>
        <p:spPr>
          <a:xfrm>
            <a:off x="3315922" y="5786735"/>
            <a:ext cx="2044149" cy="461665"/>
          </a:xfrm>
          <a:prstGeom prst="rect">
            <a:avLst/>
          </a:prstGeom>
          <a:noFill/>
        </p:spPr>
        <p:txBody>
          <a:bodyPr wrap="none" rtlCol="0">
            <a:spAutoFit/>
          </a:bodyPr>
          <a:lstStyle/>
          <a:p>
            <a:pPr algn="ctr"/>
            <a:r>
              <a:rPr lang="en-US" dirty="0" smtClean="0">
                <a:solidFill>
                  <a:srgbClr val="44A46E"/>
                </a:solidFill>
              </a:rPr>
              <a:t>XMPP Server</a:t>
            </a:r>
            <a:endParaRPr lang="en-US" dirty="0">
              <a:solidFill>
                <a:srgbClr val="44A46E"/>
              </a:solidFill>
            </a:endParaRPr>
          </a:p>
        </p:txBody>
      </p:sp>
      <p:sp>
        <p:nvSpPr>
          <p:cNvPr id="5" name="TextBox 4"/>
          <p:cNvSpPr txBox="1"/>
          <p:nvPr/>
        </p:nvSpPr>
        <p:spPr>
          <a:xfrm>
            <a:off x="6172200" y="5791200"/>
            <a:ext cx="1091314" cy="461665"/>
          </a:xfrm>
          <a:prstGeom prst="rect">
            <a:avLst/>
          </a:prstGeom>
          <a:noFill/>
        </p:spPr>
        <p:txBody>
          <a:bodyPr wrap="none" rtlCol="0">
            <a:spAutoFit/>
          </a:bodyPr>
          <a:lstStyle/>
          <a:p>
            <a:r>
              <a:rPr lang="en-US" dirty="0" err="1" smtClean="0">
                <a:solidFill>
                  <a:srgbClr val="000000"/>
                </a:solidFill>
              </a:rPr>
              <a:t>CalleE</a:t>
            </a:r>
            <a:endParaRPr lang="en-US" dirty="0">
              <a:solidFill>
                <a:srgbClr val="000000"/>
              </a:solidFill>
            </a:endParaRPr>
          </a:p>
        </p:txBody>
      </p:sp>
      <p:cxnSp>
        <p:nvCxnSpPr>
          <p:cNvPr id="25" name="Straight Arrow Connector 24"/>
          <p:cNvCxnSpPr/>
          <p:nvPr/>
        </p:nvCxnSpPr>
        <p:spPr>
          <a:xfrm flipH="1">
            <a:off x="685800" y="1600200"/>
            <a:ext cx="13716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62000" y="1905000"/>
            <a:ext cx="12954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7480" y="1676400"/>
            <a:ext cx="683300" cy="307777"/>
          </a:xfrm>
          <a:prstGeom prst="rect">
            <a:avLst/>
          </a:prstGeom>
          <a:noFill/>
        </p:spPr>
        <p:txBody>
          <a:bodyPr wrap="none" rtlCol="0">
            <a:spAutoFit/>
          </a:bodyPr>
          <a:lstStyle/>
          <a:p>
            <a:r>
              <a:rPr lang="en-US" sz="1400" dirty="0" smtClean="0">
                <a:solidFill>
                  <a:srgbClr val="44A46E"/>
                </a:solidFill>
              </a:rPr>
              <a:t>TURN</a:t>
            </a:r>
            <a:endParaRPr lang="en-US" sz="1400" dirty="0">
              <a:solidFill>
                <a:srgbClr val="44A46E"/>
              </a:solidFill>
            </a:endParaRPr>
          </a:p>
        </p:txBody>
      </p:sp>
      <p:sp>
        <p:nvSpPr>
          <p:cNvPr id="30" name="TextBox 29"/>
          <p:cNvSpPr txBox="1"/>
          <p:nvPr/>
        </p:nvSpPr>
        <p:spPr>
          <a:xfrm>
            <a:off x="1025997" y="1749623"/>
            <a:ext cx="1322548" cy="307777"/>
          </a:xfrm>
          <a:prstGeom prst="rect">
            <a:avLst/>
          </a:prstGeom>
          <a:noFill/>
        </p:spPr>
        <p:txBody>
          <a:bodyPr wrap="none" rtlCol="0">
            <a:spAutoFit/>
          </a:bodyPr>
          <a:lstStyle/>
          <a:p>
            <a:r>
              <a:rPr lang="en-US" sz="1400" dirty="0" smtClean="0">
                <a:solidFill>
                  <a:srgbClr val="000000"/>
                </a:solidFill>
              </a:rPr>
              <a:t>Authentication</a:t>
            </a:r>
            <a:endParaRPr lang="en-US" sz="1400" dirty="0">
              <a:solidFill>
                <a:srgbClr val="000000"/>
              </a:solidFill>
            </a:endParaRPr>
          </a:p>
        </p:txBody>
      </p:sp>
      <p:sp>
        <p:nvSpPr>
          <p:cNvPr id="31" name="TextBox 30"/>
          <p:cNvSpPr txBox="1"/>
          <p:nvPr/>
        </p:nvSpPr>
        <p:spPr>
          <a:xfrm>
            <a:off x="972940" y="2514600"/>
            <a:ext cx="1389260" cy="307777"/>
          </a:xfrm>
          <a:prstGeom prst="rect">
            <a:avLst/>
          </a:prstGeom>
          <a:noFill/>
        </p:spPr>
        <p:txBody>
          <a:bodyPr wrap="none" rtlCol="0">
            <a:spAutoFit/>
          </a:bodyPr>
          <a:lstStyle/>
          <a:p>
            <a:r>
              <a:rPr lang="en-US" sz="1400" dirty="0" smtClean="0">
                <a:solidFill>
                  <a:srgbClr val="000000"/>
                </a:solidFill>
              </a:rPr>
              <a:t>P2P Candidate</a:t>
            </a:r>
            <a:endParaRPr lang="en-US" sz="1400" dirty="0">
              <a:solidFill>
                <a:srgbClr val="000000"/>
              </a:solidFill>
            </a:endParaRPr>
          </a:p>
        </p:txBody>
      </p:sp>
      <p:cxnSp>
        <p:nvCxnSpPr>
          <p:cNvPr id="32" name="Straight Arrow Connector 31"/>
          <p:cNvCxnSpPr/>
          <p:nvPr/>
        </p:nvCxnSpPr>
        <p:spPr>
          <a:xfrm flipH="1">
            <a:off x="683903" y="2362200"/>
            <a:ext cx="1373497"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85800" y="2667000"/>
            <a:ext cx="13716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19377" y="2438400"/>
            <a:ext cx="683300" cy="307777"/>
          </a:xfrm>
          <a:prstGeom prst="rect">
            <a:avLst/>
          </a:prstGeom>
          <a:noFill/>
        </p:spPr>
        <p:txBody>
          <a:bodyPr wrap="none" rtlCol="0">
            <a:spAutoFit/>
          </a:bodyPr>
          <a:lstStyle/>
          <a:p>
            <a:r>
              <a:rPr lang="en-US" sz="1400" dirty="0" smtClean="0">
                <a:solidFill>
                  <a:schemeClr val="accent3">
                    <a:lumMod val="75000"/>
                  </a:schemeClr>
                </a:solidFill>
              </a:rPr>
              <a:t>TURN</a:t>
            </a:r>
            <a:endParaRPr lang="en-US" sz="1400" dirty="0">
              <a:solidFill>
                <a:schemeClr val="accent3">
                  <a:lumMod val="75000"/>
                </a:schemeClr>
              </a:solidFill>
            </a:endParaRPr>
          </a:p>
        </p:txBody>
      </p:sp>
      <p:sp>
        <p:nvSpPr>
          <p:cNvPr id="35" name="TextBox 34"/>
          <p:cNvSpPr txBox="1"/>
          <p:nvPr/>
        </p:nvSpPr>
        <p:spPr>
          <a:xfrm>
            <a:off x="730772" y="5105400"/>
            <a:ext cx="1479028" cy="307777"/>
          </a:xfrm>
          <a:prstGeom prst="rect">
            <a:avLst/>
          </a:prstGeom>
          <a:noFill/>
        </p:spPr>
        <p:txBody>
          <a:bodyPr wrap="none" rtlCol="0">
            <a:spAutoFit/>
          </a:bodyPr>
          <a:lstStyle/>
          <a:p>
            <a:r>
              <a:rPr lang="en-US" sz="1400" dirty="0" smtClean="0">
                <a:solidFill>
                  <a:srgbClr val="000000"/>
                </a:solidFill>
              </a:rPr>
              <a:t>P2P Negotiation</a:t>
            </a:r>
            <a:endParaRPr lang="en-US" sz="1400" dirty="0">
              <a:solidFill>
                <a:srgbClr val="000000"/>
              </a:solidFill>
            </a:endParaRPr>
          </a:p>
        </p:txBody>
      </p:sp>
      <p:cxnSp>
        <p:nvCxnSpPr>
          <p:cNvPr id="36" name="Straight Arrow Connector 35"/>
          <p:cNvCxnSpPr/>
          <p:nvPr/>
        </p:nvCxnSpPr>
        <p:spPr>
          <a:xfrm flipH="1">
            <a:off x="685800" y="5029200"/>
            <a:ext cx="13716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762000" y="5410200"/>
            <a:ext cx="12954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2057400" y="1600200"/>
            <a:ext cx="2286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2497534" y="1371600"/>
            <a:ext cx="1312466" cy="307777"/>
          </a:xfrm>
          <a:prstGeom prst="rect">
            <a:avLst/>
          </a:prstGeom>
          <a:noFill/>
        </p:spPr>
        <p:txBody>
          <a:bodyPr wrap="none" rtlCol="0">
            <a:spAutoFit/>
          </a:bodyPr>
          <a:lstStyle/>
          <a:p>
            <a:r>
              <a:rPr lang="en-US" sz="1400" dirty="0">
                <a:solidFill>
                  <a:srgbClr val="000000"/>
                </a:solidFill>
              </a:rPr>
              <a:t>Push </a:t>
            </a:r>
            <a:r>
              <a:rPr lang="en-US" sz="1400" dirty="0" smtClean="0">
                <a:solidFill>
                  <a:srgbClr val="000000"/>
                </a:solidFill>
              </a:rPr>
              <a:t>Request</a:t>
            </a:r>
            <a:endParaRPr lang="en-US" sz="1400" dirty="0">
              <a:solidFill>
                <a:srgbClr val="000000"/>
              </a:solidFill>
            </a:endParaRPr>
          </a:p>
        </p:txBody>
      </p:sp>
      <p:cxnSp>
        <p:nvCxnSpPr>
          <p:cNvPr id="52" name="Straight Arrow Connector 51"/>
          <p:cNvCxnSpPr/>
          <p:nvPr/>
        </p:nvCxnSpPr>
        <p:spPr>
          <a:xfrm>
            <a:off x="4343400" y="1828800"/>
            <a:ext cx="2286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4343400" y="2133600"/>
            <a:ext cx="2286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H="1">
            <a:off x="2057400" y="3048000"/>
            <a:ext cx="2286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2057400" y="4724400"/>
            <a:ext cx="2286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2057400" y="3352800"/>
            <a:ext cx="2286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2743200" y="2819400"/>
            <a:ext cx="943137" cy="307777"/>
          </a:xfrm>
          <a:prstGeom prst="rect">
            <a:avLst/>
          </a:prstGeom>
          <a:noFill/>
        </p:spPr>
        <p:txBody>
          <a:bodyPr wrap="none" rtlCol="0">
            <a:spAutoFit/>
          </a:bodyPr>
          <a:lstStyle/>
          <a:p>
            <a:r>
              <a:rPr lang="en-US" sz="1400" dirty="0">
                <a:solidFill>
                  <a:srgbClr val="000000"/>
                </a:solidFill>
              </a:rPr>
              <a:t>Presence</a:t>
            </a:r>
          </a:p>
        </p:txBody>
      </p:sp>
      <p:sp>
        <p:nvSpPr>
          <p:cNvPr id="67" name="TextBox 66"/>
          <p:cNvSpPr txBox="1"/>
          <p:nvPr/>
        </p:nvSpPr>
        <p:spPr>
          <a:xfrm>
            <a:off x="2366555" y="3429000"/>
            <a:ext cx="1748245" cy="307777"/>
          </a:xfrm>
          <a:prstGeom prst="rect">
            <a:avLst/>
          </a:prstGeom>
          <a:noFill/>
        </p:spPr>
        <p:txBody>
          <a:bodyPr wrap="none" rtlCol="0">
            <a:spAutoFit/>
          </a:bodyPr>
          <a:lstStyle/>
          <a:p>
            <a:r>
              <a:rPr lang="en-US" sz="1400" dirty="0" smtClean="0">
                <a:solidFill>
                  <a:srgbClr val="000000"/>
                </a:solidFill>
              </a:rPr>
              <a:t>Initiate (P2P </a:t>
            </a:r>
            <a:r>
              <a:rPr lang="en-US" sz="1400" dirty="0" err="1" smtClean="0">
                <a:solidFill>
                  <a:srgbClr val="000000"/>
                </a:solidFill>
              </a:rPr>
              <a:t>cands</a:t>
            </a:r>
            <a:r>
              <a:rPr lang="en-US" sz="1400" dirty="0" smtClean="0">
                <a:solidFill>
                  <a:srgbClr val="000000"/>
                </a:solidFill>
              </a:rPr>
              <a:t>)</a:t>
            </a:r>
            <a:endParaRPr lang="en-US" sz="1400" dirty="0">
              <a:solidFill>
                <a:srgbClr val="000000"/>
              </a:solidFill>
            </a:endParaRPr>
          </a:p>
        </p:txBody>
      </p:sp>
      <p:sp>
        <p:nvSpPr>
          <p:cNvPr id="68" name="TextBox 67"/>
          <p:cNvSpPr txBox="1"/>
          <p:nvPr/>
        </p:nvSpPr>
        <p:spPr>
          <a:xfrm>
            <a:off x="2819400" y="4800600"/>
            <a:ext cx="733532" cy="307777"/>
          </a:xfrm>
          <a:prstGeom prst="rect">
            <a:avLst/>
          </a:prstGeom>
          <a:noFill/>
        </p:spPr>
        <p:txBody>
          <a:bodyPr wrap="none" rtlCol="0">
            <a:spAutoFit/>
          </a:bodyPr>
          <a:lstStyle/>
          <a:p>
            <a:r>
              <a:rPr lang="en-US" sz="1400" dirty="0" smtClean="0">
                <a:solidFill>
                  <a:srgbClr val="000000"/>
                </a:solidFill>
              </a:rPr>
              <a:t>Accept</a:t>
            </a:r>
            <a:endParaRPr lang="en-US" sz="1400" dirty="0">
              <a:solidFill>
                <a:srgbClr val="000000"/>
              </a:solidFill>
            </a:endParaRPr>
          </a:p>
        </p:txBody>
      </p:sp>
      <p:sp>
        <p:nvSpPr>
          <p:cNvPr id="69" name="TextBox 68"/>
          <p:cNvSpPr txBox="1"/>
          <p:nvPr/>
        </p:nvSpPr>
        <p:spPr>
          <a:xfrm>
            <a:off x="4495800" y="1457980"/>
            <a:ext cx="1931288" cy="523220"/>
          </a:xfrm>
          <a:prstGeom prst="rect">
            <a:avLst/>
          </a:prstGeom>
          <a:noFill/>
        </p:spPr>
        <p:txBody>
          <a:bodyPr wrap="none" rtlCol="0">
            <a:spAutoFit/>
          </a:bodyPr>
          <a:lstStyle/>
          <a:p>
            <a:pPr algn="ctr"/>
            <a:r>
              <a:rPr lang="en-US" sz="1400" dirty="0" smtClean="0">
                <a:solidFill>
                  <a:srgbClr val="000000"/>
                </a:solidFill>
              </a:rPr>
              <a:t>Push Notification</a:t>
            </a:r>
          </a:p>
          <a:p>
            <a:pPr algn="ctr"/>
            <a:r>
              <a:rPr lang="en-US" sz="1400" dirty="0" smtClean="0">
                <a:solidFill>
                  <a:srgbClr val="000000"/>
                </a:solidFill>
              </a:rPr>
              <a:t>(Apple/Google/Tango)</a:t>
            </a:r>
            <a:endParaRPr lang="en-US" sz="1400" dirty="0">
              <a:solidFill>
                <a:srgbClr val="000000"/>
              </a:solidFill>
            </a:endParaRPr>
          </a:p>
        </p:txBody>
      </p:sp>
      <p:sp>
        <p:nvSpPr>
          <p:cNvPr id="70" name="TextBox 69"/>
          <p:cNvSpPr txBox="1"/>
          <p:nvPr/>
        </p:nvSpPr>
        <p:spPr>
          <a:xfrm>
            <a:off x="4800600" y="2209800"/>
            <a:ext cx="1837750" cy="307777"/>
          </a:xfrm>
          <a:prstGeom prst="rect">
            <a:avLst/>
          </a:prstGeom>
          <a:noFill/>
        </p:spPr>
        <p:txBody>
          <a:bodyPr wrap="none" rtlCol="0">
            <a:spAutoFit/>
          </a:bodyPr>
          <a:lstStyle/>
          <a:p>
            <a:r>
              <a:rPr lang="en-US" sz="1400" dirty="0" smtClean="0">
                <a:solidFill>
                  <a:srgbClr val="000000"/>
                </a:solidFill>
              </a:rPr>
              <a:t>Login (several RTTs)</a:t>
            </a:r>
            <a:endParaRPr lang="en-US" sz="1400" dirty="0">
              <a:solidFill>
                <a:srgbClr val="000000"/>
              </a:solidFill>
            </a:endParaRPr>
          </a:p>
        </p:txBody>
      </p:sp>
      <p:cxnSp>
        <p:nvCxnSpPr>
          <p:cNvPr id="72" name="Straight Arrow Connector 71"/>
          <p:cNvCxnSpPr/>
          <p:nvPr/>
        </p:nvCxnSpPr>
        <p:spPr>
          <a:xfrm>
            <a:off x="4343400" y="2438400"/>
            <a:ext cx="2286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4343400" y="2819400"/>
            <a:ext cx="2286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5029200" y="2667000"/>
            <a:ext cx="943137" cy="307777"/>
          </a:xfrm>
          <a:prstGeom prst="rect">
            <a:avLst/>
          </a:prstGeom>
        </p:spPr>
        <p:txBody>
          <a:bodyPr wrap="none">
            <a:spAutoFit/>
          </a:bodyPr>
          <a:lstStyle/>
          <a:p>
            <a:r>
              <a:rPr lang="en-US" sz="1400" dirty="0">
                <a:solidFill>
                  <a:srgbClr val="000000"/>
                </a:solidFill>
              </a:rPr>
              <a:t>Presence</a:t>
            </a:r>
          </a:p>
        </p:txBody>
      </p:sp>
      <p:cxnSp>
        <p:nvCxnSpPr>
          <p:cNvPr id="75" name="Straight Arrow Connector 74"/>
          <p:cNvCxnSpPr/>
          <p:nvPr/>
        </p:nvCxnSpPr>
        <p:spPr>
          <a:xfrm>
            <a:off x="4343400" y="3581400"/>
            <a:ext cx="2286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5105400" y="3654623"/>
            <a:ext cx="713632" cy="307777"/>
          </a:xfrm>
          <a:prstGeom prst="rect">
            <a:avLst/>
          </a:prstGeom>
          <a:noFill/>
        </p:spPr>
        <p:txBody>
          <a:bodyPr wrap="none" rtlCol="0">
            <a:spAutoFit/>
          </a:bodyPr>
          <a:lstStyle/>
          <a:p>
            <a:r>
              <a:rPr lang="en-US" sz="1400" dirty="0" smtClean="0">
                <a:solidFill>
                  <a:srgbClr val="000000"/>
                </a:solidFill>
              </a:rPr>
              <a:t>Initiate</a:t>
            </a:r>
            <a:endParaRPr lang="en-US" sz="1400" dirty="0">
              <a:solidFill>
                <a:srgbClr val="000000"/>
              </a:solidFill>
            </a:endParaRPr>
          </a:p>
        </p:txBody>
      </p:sp>
      <p:cxnSp>
        <p:nvCxnSpPr>
          <p:cNvPr id="79" name="Straight Arrow Connector 78"/>
          <p:cNvCxnSpPr/>
          <p:nvPr/>
        </p:nvCxnSpPr>
        <p:spPr>
          <a:xfrm flipH="1">
            <a:off x="4343400" y="4495800"/>
            <a:ext cx="2286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724400" y="4648200"/>
            <a:ext cx="1768145" cy="307777"/>
          </a:xfrm>
          <a:prstGeom prst="rect">
            <a:avLst/>
          </a:prstGeom>
          <a:noFill/>
        </p:spPr>
        <p:txBody>
          <a:bodyPr wrap="none" rtlCol="0">
            <a:spAutoFit/>
          </a:bodyPr>
          <a:lstStyle/>
          <a:p>
            <a:r>
              <a:rPr lang="en-US" sz="1400" dirty="0" smtClean="0">
                <a:solidFill>
                  <a:srgbClr val="000000"/>
                </a:solidFill>
              </a:rPr>
              <a:t>Accept (P2P </a:t>
            </a:r>
            <a:r>
              <a:rPr lang="en-US" sz="1400" dirty="0" err="1" smtClean="0">
                <a:solidFill>
                  <a:srgbClr val="000000"/>
                </a:solidFill>
              </a:rPr>
              <a:t>cands</a:t>
            </a:r>
            <a:r>
              <a:rPr lang="en-US" sz="1400" dirty="0" smtClean="0">
                <a:solidFill>
                  <a:srgbClr val="000000"/>
                </a:solidFill>
              </a:rPr>
              <a:t>)</a:t>
            </a:r>
            <a:endParaRPr lang="en-US" sz="1400" dirty="0">
              <a:solidFill>
                <a:srgbClr val="000000"/>
              </a:solidFill>
            </a:endParaRPr>
          </a:p>
        </p:txBody>
      </p:sp>
      <p:cxnSp>
        <p:nvCxnSpPr>
          <p:cNvPr id="83" name="Straight Arrow Connector 82"/>
          <p:cNvCxnSpPr/>
          <p:nvPr/>
        </p:nvCxnSpPr>
        <p:spPr>
          <a:xfrm>
            <a:off x="6629400" y="2133600"/>
            <a:ext cx="13716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H="1">
            <a:off x="6629400" y="2514600"/>
            <a:ext cx="13716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a:off x="6629400" y="2819400"/>
            <a:ext cx="13716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6629400" y="3276600"/>
            <a:ext cx="13716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6629400" y="3048000"/>
            <a:ext cx="1389260" cy="307777"/>
          </a:xfrm>
          <a:prstGeom prst="rect">
            <a:avLst/>
          </a:prstGeom>
          <a:noFill/>
        </p:spPr>
        <p:txBody>
          <a:bodyPr wrap="none" rtlCol="0">
            <a:spAutoFit/>
          </a:bodyPr>
          <a:lstStyle/>
          <a:p>
            <a:r>
              <a:rPr lang="en-US" sz="1400" dirty="0" smtClean="0">
                <a:solidFill>
                  <a:srgbClr val="000000"/>
                </a:solidFill>
              </a:rPr>
              <a:t>P2P Candidate</a:t>
            </a:r>
            <a:endParaRPr lang="en-US" sz="1400" dirty="0">
              <a:solidFill>
                <a:srgbClr val="000000"/>
              </a:solidFill>
            </a:endParaRPr>
          </a:p>
        </p:txBody>
      </p:sp>
      <p:cxnSp>
        <p:nvCxnSpPr>
          <p:cNvPr id="91" name="Straight Arrow Connector 90"/>
          <p:cNvCxnSpPr/>
          <p:nvPr/>
        </p:nvCxnSpPr>
        <p:spPr>
          <a:xfrm>
            <a:off x="6629400" y="4572000"/>
            <a:ext cx="14478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6629400" y="5029200"/>
            <a:ext cx="13716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6629400" y="4800600"/>
            <a:ext cx="1479028" cy="307777"/>
          </a:xfrm>
          <a:prstGeom prst="rect">
            <a:avLst/>
          </a:prstGeom>
          <a:noFill/>
        </p:spPr>
        <p:txBody>
          <a:bodyPr wrap="none" rtlCol="0">
            <a:spAutoFit/>
          </a:bodyPr>
          <a:lstStyle/>
          <a:p>
            <a:r>
              <a:rPr lang="en-US" sz="1400" dirty="0" smtClean="0">
                <a:solidFill>
                  <a:srgbClr val="000000"/>
                </a:solidFill>
              </a:rPr>
              <a:t>P2P Negotiation</a:t>
            </a:r>
            <a:endParaRPr lang="en-US" sz="1400" dirty="0">
              <a:solidFill>
                <a:srgbClr val="000000"/>
              </a:solidFill>
            </a:endParaRPr>
          </a:p>
        </p:txBody>
      </p:sp>
      <p:sp>
        <p:nvSpPr>
          <p:cNvPr id="95" name="TextBox 94"/>
          <p:cNvSpPr txBox="1"/>
          <p:nvPr/>
        </p:nvSpPr>
        <p:spPr>
          <a:xfrm>
            <a:off x="8077200" y="2362200"/>
            <a:ext cx="683300" cy="307777"/>
          </a:xfrm>
          <a:prstGeom prst="rect">
            <a:avLst/>
          </a:prstGeom>
          <a:noFill/>
        </p:spPr>
        <p:txBody>
          <a:bodyPr wrap="none" rtlCol="0">
            <a:spAutoFit/>
          </a:bodyPr>
          <a:lstStyle/>
          <a:p>
            <a:r>
              <a:rPr lang="en-US" sz="1400" dirty="0">
                <a:solidFill>
                  <a:srgbClr val="44A46E"/>
                </a:solidFill>
              </a:rPr>
              <a:t>TURN</a:t>
            </a:r>
          </a:p>
        </p:txBody>
      </p:sp>
      <p:sp>
        <p:nvSpPr>
          <p:cNvPr id="96" name="TextBox 95"/>
          <p:cNvSpPr txBox="1"/>
          <p:nvPr/>
        </p:nvSpPr>
        <p:spPr>
          <a:xfrm>
            <a:off x="8077200" y="3124200"/>
            <a:ext cx="683300" cy="307777"/>
          </a:xfrm>
          <a:prstGeom prst="rect">
            <a:avLst/>
          </a:prstGeom>
          <a:noFill/>
        </p:spPr>
        <p:txBody>
          <a:bodyPr wrap="none" rtlCol="0">
            <a:spAutoFit/>
          </a:bodyPr>
          <a:lstStyle/>
          <a:p>
            <a:r>
              <a:rPr lang="en-US" sz="1400" dirty="0" smtClean="0">
                <a:solidFill>
                  <a:srgbClr val="44A46E"/>
                </a:solidFill>
              </a:rPr>
              <a:t>TURN</a:t>
            </a:r>
            <a:endParaRPr lang="en-US" sz="1400" dirty="0">
              <a:solidFill>
                <a:srgbClr val="44A46E"/>
              </a:solidFill>
            </a:endParaRPr>
          </a:p>
        </p:txBody>
      </p:sp>
      <p:sp>
        <p:nvSpPr>
          <p:cNvPr id="97" name="Right Brace 96"/>
          <p:cNvSpPr/>
          <p:nvPr/>
        </p:nvSpPr>
        <p:spPr>
          <a:xfrm>
            <a:off x="6629400" y="3810000"/>
            <a:ext cx="228600" cy="6858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8" name="TextBox 97"/>
          <p:cNvSpPr txBox="1"/>
          <p:nvPr/>
        </p:nvSpPr>
        <p:spPr>
          <a:xfrm>
            <a:off x="6778688" y="4114800"/>
            <a:ext cx="1135910" cy="307777"/>
          </a:xfrm>
          <a:prstGeom prst="rect">
            <a:avLst/>
          </a:prstGeom>
          <a:noFill/>
        </p:spPr>
        <p:txBody>
          <a:bodyPr wrap="none" rtlCol="0">
            <a:spAutoFit/>
          </a:bodyPr>
          <a:lstStyle/>
          <a:p>
            <a:r>
              <a:rPr lang="en-US" sz="1400" dirty="0" smtClean="0">
                <a:solidFill>
                  <a:srgbClr val="000000"/>
                </a:solidFill>
              </a:rPr>
              <a:t>Waiting Call</a:t>
            </a:r>
            <a:endParaRPr lang="en-US" sz="1400" dirty="0">
              <a:solidFill>
                <a:srgbClr val="000000"/>
              </a:solidFill>
            </a:endParaRPr>
          </a:p>
        </p:txBody>
      </p:sp>
      <p:sp>
        <p:nvSpPr>
          <p:cNvPr id="99" name="TextBox 98"/>
          <p:cNvSpPr txBox="1"/>
          <p:nvPr/>
        </p:nvSpPr>
        <p:spPr>
          <a:xfrm>
            <a:off x="6705600" y="2286000"/>
            <a:ext cx="1322548" cy="307777"/>
          </a:xfrm>
          <a:prstGeom prst="rect">
            <a:avLst/>
          </a:prstGeom>
          <a:noFill/>
        </p:spPr>
        <p:txBody>
          <a:bodyPr wrap="none" rtlCol="0">
            <a:spAutoFit/>
          </a:bodyPr>
          <a:lstStyle/>
          <a:p>
            <a:r>
              <a:rPr lang="en-US" sz="1400" dirty="0" smtClean="0">
                <a:solidFill>
                  <a:srgbClr val="000000"/>
                </a:solidFill>
              </a:rPr>
              <a:t>Authentication</a:t>
            </a:r>
            <a:endParaRPr lang="en-US" sz="1400" dirty="0">
              <a:solidFill>
                <a:srgbClr val="000000"/>
              </a:solidFill>
            </a:endParaRPr>
          </a:p>
        </p:txBody>
      </p:sp>
      <p:sp>
        <p:nvSpPr>
          <p:cNvPr id="107" name="Rectangle 106"/>
          <p:cNvSpPr/>
          <p:nvPr/>
        </p:nvSpPr>
        <p:spPr>
          <a:xfrm>
            <a:off x="58692" y="838200"/>
            <a:ext cx="1900806" cy="369332"/>
          </a:xfrm>
          <a:prstGeom prst="rect">
            <a:avLst/>
          </a:prstGeom>
          <a:noFill/>
          <a:ln>
            <a:solidFill>
              <a:schemeClr val="accent2">
                <a:lumMod val="60000"/>
                <a:lumOff val="40000"/>
              </a:schemeClr>
            </a:solidFill>
          </a:ln>
        </p:spPr>
        <p:txBody>
          <a:bodyPr wrap="none" lIns="91440" tIns="45720" rIns="91440" bIns="45720">
            <a:spAutoFit/>
          </a:bodyPr>
          <a:lstStyle/>
          <a:p>
            <a:pPr algn="ctr"/>
            <a:r>
              <a:rPr lang="en-US" sz="18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Round Trips:</a:t>
            </a:r>
            <a:endParaRPr lang="en-US" sz="1800" b="1" i="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16353606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000000"/>
                </a:solidFill>
              </a:rPr>
              <a:t>Issues of Jingle+TURN solution</a:t>
            </a:r>
            <a:endParaRPr lang="en-US" dirty="0">
              <a:solidFill>
                <a:srgbClr val="000000"/>
              </a:solidFill>
            </a:endParaRPr>
          </a:p>
        </p:txBody>
      </p:sp>
      <p:sp>
        <p:nvSpPr>
          <p:cNvPr id="3" name="Content Placeholder 2"/>
          <p:cNvSpPr>
            <a:spLocks noGrp="1"/>
          </p:cNvSpPr>
          <p:nvPr>
            <p:ph idx="1"/>
          </p:nvPr>
        </p:nvSpPr>
        <p:spPr>
          <a:xfrm>
            <a:off x="457200" y="1219200"/>
            <a:ext cx="8229600" cy="4525963"/>
          </a:xfrm>
        </p:spPr>
        <p:txBody>
          <a:bodyPr>
            <a:noAutofit/>
          </a:bodyPr>
          <a:lstStyle/>
          <a:p>
            <a:r>
              <a:rPr lang="en-US" sz="3200" dirty="0" smtClean="0">
                <a:solidFill>
                  <a:srgbClr val="000000"/>
                </a:solidFill>
              </a:rPr>
              <a:t>Jingle+TURN solution</a:t>
            </a:r>
          </a:p>
          <a:p>
            <a:pPr lvl="1"/>
            <a:r>
              <a:rPr lang="en-US" sz="2400" dirty="0" smtClean="0">
                <a:solidFill>
                  <a:srgbClr val="000000"/>
                </a:solidFill>
              </a:rPr>
              <a:t>Too many client-server round trips to establish a call</a:t>
            </a:r>
          </a:p>
          <a:p>
            <a:pPr lvl="2"/>
            <a:r>
              <a:rPr lang="en-US" sz="2000" dirty="0" smtClean="0">
                <a:solidFill>
                  <a:srgbClr val="000000"/>
                </a:solidFill>
              </a:rPr>
              <a:t>TCP: 1.5 RTTs </a:t>
            </a:r>
          </a:p>
          <a:p>
            <a:pPr lvl="2"/>
            <a:r>
              <a:rPr lang="en-US" sz="2000" dirty="0" smtClean="0">
                <a:solidFill>
                  <a:srgbClr val="000000"/>
                </a:solidFill>
              </a:rPr>
              <a:t>SSL: 2.5 RTTs</a:t>
            </a:r>
          </a:p>
          <a:p>
            <a:pPr lvl="2"/>
            <a:r>
              <a:rPr lang="en-US" sz="2000" dirty="0" smtClean="0">
                <a:solidFill>
                  <a:srgbClr val="000000"/>
                </a:solidFill>
              </a:rPr>
              <a:t>Authentication (SASL): ~7 RTTs</a:t>
            </a:r>
          </a:p>
          <a:p>
            <a:pPr lvl="2"/>
            <a:r>
              <a:rPr lang="en-US" sz="2000" dirty="0" smtClean="0">
                <a:solidFill>
                  <a:srgbClr val="000000"/>
                </a:solidFill>
              </a:rPr>
              <a:t>Other RTTs (push/P2P/jingle session </a:t>
            </a:r>
            <a:r>
              <a:rPr lang="en-US" sz="2000" dirty="0" err="1" smtClean="0">
                <a:solidFill>
                  <a:srgbClr val="000000"/>
                </a:solidFill>
              </a:rPr>
              <a:t>msg</a:t>
            </a:r>
            <a:r>
              <a:rPr lang="en-US" sz="2000" dirty="0" smtClean="0">
                <a:solidFill>
                  <a:srgbClr val="000000"/>
                </a:solidFill>
              </a:rPr>
              <a:t>): ~6 RTTs</a:t>
            </a:r>
          </a:p>
          <a:p>
            <a:pPr lvl="1"/>
            <a:r>
              <a:rPr lang="en-US" sz="2200" dirty="0" smtClean="0">
                <a:solidFill>
                  <a:srgbClr val="000000"/>
                </a:solidFill>
              </a:rPr>
              <a:t>TCP has retransmission timeout exponential back-off (from 1.5 sec)</a:t>
            </a:r>
          </a:p>
          <a:p>
            <a:pPr lvl="2"/>
            <a:r>
              <a:rPr lang="en-US" sz="2000" dirty="0">
                <a:solidFill>
                  <a:srgbClr val="000000"/>
                </a:solidFill>
              </a:rPr>
              <a:t>Particularly poor on wireless network</a:t>
            </a:r>
          </a:p>
          <a:p>
            <a:pPr lvl="2"/>
            <a:r>
              <a:rPr lang="en-US" sz="2000" dirty="0">
                <a:solidFill>
                  <a:srgbClr val="000000"/>
                </a:solidFill>
              </a:rPr>
              <a:t>Difficult to </a:t>
            </a:r>
            <a:r>
              <a:rPr lang="en-US" sz="2000" dirty="0" smtClean="0">
                <a:solidFill>
                  <a:srgbClr val="000000"/>
                </a:solidFill>
              </a:rPr>
              <a:t>control this </a:t>
            </a:r>
            <a:r>
              <a:rPr lang="en-US" sz="2000" dirty="0">
                <a:solidFill>
                  <a:srgbClr val="000000"/>
                </a:solidFill>
              </a:rPr>
              <a:t>at the application layer</a:t>
            </a:r>
          </a:p>
        </p:txBody>
      </p:sp>
    </p:spTree>
    <p:extLst>
      <p:ext uri="{BB962C8B-B14F-4D97-AF65-F5344CB8AC3E}">
        <p14:creationId xmlns:p14="http://schemas.microsoft.com/office/powerpoint/2010/main" val="116094446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ango Template">
  <a:themeElements>
    <a:clrScheme name="Tango Colors">
      <a:dk1>
        <a:srgbClr val="8C8B8A"/>
      </a:dk1>
      <a:lt1>
        <a:srgbClr val="FFFFFF"/>
      </a:lt1>
      <a:dk2>
        <a:srgbClr val="F16446"/>
      </a:dk2>
      <a:lt2>
        <a:srgbClr val="FFFFFF"/>
      </a:lt2>
      <a:accent1>
        <a:srgbClr val="F16446"/>
      </a:accent1>
      <a:accent2>
        <a:srgbClr val="F7D472"/>
      </a:accent2>
      <a:accent3>
        <a:srgbClr val="71C495"/>
      </a:accent3>
      <a:accent4>
        <a:srgbClr val="6CC9EA"/>
      </a:accent4>
      <a:accent5>
        <a:srgbClr val="B6D44D"/>
      </a:accent5>
      <a:accent6>
        <a:srgbClr val="A196C9"/>
      </a:accent6>
      <a:hlink>
        <a:srgbClr val="F5F5F5"/>
      </a:hlink>
      <a:folHlink>
        <a:srgbClr val="B3B3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s">
  <a:themeElements>
    <a:clrScheme name="Tango Colors">
      <a:dk1>
        <a:srgbClr val="8C8B8A"/>
      </a:dk1>
      <a:lt1>
        <a:srgbClr val="FFFFFF"/>
      </a:lt1>
      <a:dk2>
        <a:srgbClr val="F16446"/>
      </a:dk2>
      <a:lt2>
        <a:srgbClr val="FFFFFF"/>
      </a:lt2>
      <a:accent1>
        <a:srgbClr val="F16446"/>
      </a:accent1>
      <a:accent2>
        <a:srgbClr val="F7D472"/>
      </a:accent2>
      <a:accent3>
        <a:srgbClr val="71C495"/>
      </a:accent3>
      <a:accent4>
        <a:srgbClr val="6CC9EA"/>
      </a:accent4>
      <a:accent5>
        <a:srgbClr val="B6D44D"/>
      </a:accent5>
      <a:accent6>
        <a:srgbClr val="A196C9"/>
      </a:accent6>
      <a:hlink>
        <a:srgbClr val="F5F5F5"/>
      </a:hlink>
      <a:folHlink>
        <a:srgbClr val="B3B3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tent - White">
  <a:themeElements>
    <a:clrScheme name="Tango Colors">
      <a:dk1>
        <a:srgbClr val="8C8B8A"/>
      </a:dk1>
      <a:lt1>
        <a:srgbClr val="FFFFFF"/>
      </a:lt1>
      <a:dk2>
        <a:srgbClr val="F16446"/>
      </a:dk2>
      <a:lt2>
        <a:srgbClr val="FFFFFF"/>
      </a:lt2>
      <a:accent1>
        <a:srgbClr val="F16446"/>
      </a:accent1>
      <a:accent2>
        <a:srgbClr val="F7D472"/>
      </a:accent2>
      <a:accent3>
        <a:srgbClr val="71C495"/>
      </a:accent3>
      <a:accent4>
        <a:srgbClr val="6CC9EA"/>
      </a:accent4>
      <a:accent5>
        <a:srgbClr val="B6D44D"/>
      </a:accent5>
      <a:accent6>
        <a:srgbClr val="A196C9"/>
      </a:accent6>
      <a:hlink>
        <a:srgbClr val="F5F5F5"/>
      </a:hlink>
      <a:folHlink>
        <a:srgbClr val="B3B3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tent - Orange">
  <a:themeElements>
    <a:clrScheme name="Tango Colors">
      <a:dk1>
        <a:srgbClr val="8C8B8A"/>
      </a:dk1>
      <a:lt1>
        <a:srgbClr val="FFFFFF"/>
      </a:lt1>
      <a:dk2>
        <a:srgbClr val="F16446"/>
      </a:dk2>
      <a:lt2>
        <a:srgbClr val="FFFFFF"/>
      </a:lt2>
      <a:accent1>
        <a:srgbClr val="F16446"/>
      </a:accent1>
      <a:accent2>
        <a:srgbClr val="F7D472"/>
      </a:accent2>
      <a:accent3>
        <a:srgbClr val="71C495"/>
      </a:accent3>
      <a:accent4>
        <a:srgbClr val="6CC9EA"/>
      </a:accent4>
      <a:accent5>
        <a:srgbClr val="B6D44D"/>
      </a:accent5>
      <a:accent6>
        <a:srgbClr val="A196C9"/>
      </a:accent6>
      <a:hlink>
        <a:srgbClr val="F5F5F5"/>
      </a:hlink>
      <a:folHlink>
        <a:srgbClr val="B3B3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Dividers">
  <a:themeElements>
    <a:clrScheme name="Tango Colors">
      <a:dk1>
        <a:srgbClr val="8C8B8A"/>
      </a:dk1>
      <a:lt1>
        <a:srgbClr val="FFFFFF"/>
      </a:lt1>
      <a:dk2>
        <a:srgbClr val="F16446"/>
      </a:dk2>
      <a:lt2>
        <a:srgbClr val="FFFFFF"/>
      </a:lt2>
      <a:accent1>
        <a:srgbClr val="F16446"/>
      </a:accent1>
      <a:accent2>
        <a:srgbClr val="F7D472"/>
      </a:accent2>
      <a:accent3>
        <a:srgbClr val="71C495"/>
      </a:accent3>
      <a:accent4>
        <a:srgbClr val="6CC9EA"/>
      </a:accent4>
      <a:accent5>
        <a:srgbClr val="B6D44D"/>
      </a:accent5>
      <a:accent6>
        <a:srgbClr val="A196C9"/>
      </a:accent6>
      <a:hlink>
        <a:srgbClr val="F5F5F5"/>
      </a:hlink>
      <a:folHlink>
        <a:srgbClr val="B3B3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ontent - White">
  <a:themeElements>
    <a:clrScheme name="Tango Colors">
      <a:dk1>
        <a:srgbClr val="8C8B8A"/>
      </a:dk1>
      <a:lt1>
        <a:srgbClr val="FFFFFF"/>
      </a:lt1>
      <a:dk2>
        <a:srgbClr val="F16446"/>
      </a:dk2>
      <a:lt2>
        <a:srgbClr val="FFFFFF"/>
      </a:lt2>
      <a:accent1>
        <a:srgbClr val="F16446"/>
      </a:accent1>
      <a:accent2>
        <a:srgbClr val="F7D472"/>
      </a:accent2>
      <a:accent3>
        <a:srgbClr val="71C495"/>
      </a:accent3>
      <a:accent4>
        <a:srgbClr val="6CC9EA"/>
      </a:accent4>
      <a:accent5>
        <a:srgbClr val="B6D44D"/>
      </a:accent5>
      <a:accent6>
        <a:srgbClr val="A196C9"/>
      </a:accent6>
      <a:hlink>
        <a:srgbClr val="F5F5F5"/>
      </a:hlink>
      <a:folHlink>
        <a:srgbClr val="B3B3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Content - Orange">
  <a:themeElements>
    <a:clrScheme name="Tango Colors">
      <a:dk1>
        <a:srgbClr val="8C8B8A"/>
      </a:dk1>
      <a:lt1>
        <a:srgbClr val="FFFFFF"/>
      </a:lt1>
      <a:dk2>
        <a:srgbClr val="F16446"/>
      </a:dk2>
      <a:lt2>
        <a:srgbClr val="FFFFFF"/>
      </a:lt2>
      <a:accent1>
        <a:srgbClr val="F16446"/>
      </a:accent1>
      <a:accent2>
        <a:srgbClr val="F7D472"/>
      </a:accent2>
      <a:accent3>
        <a:srgbClr val="71C495"/>
      </a:accent3>
      <a:accent4>
        <a:srgbClr val="6CC9EA"/>
      </a:accent4>
      <a:accent5>
        <a:srgbClr val="B6D44D"/>
      </a:accent5>
      <a:accent6>
        <a:srgbClr val="A196C9"/>
      </a:accent6>
      <a:hlink>
        <a:srgbClr val="F5F5F5"/>
      </a:hlink>
      <a:folHlink>
        <a:srgbClr val="B3B3B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69524</TotalTime>
  <Words>1427</Words>
  <Application>Microsoft Macintosh PowerPoint</Application>
  <PresentationFormat>On-screen Show (4:3)</PresentationFormat>
  <Paragraphs>317</Paragraphs>
  <Slides>29</Slides>
  <Notes>9</Notes>
  <HiddenSlides>0</HiddenSlides>
  <MMClips>0</MMClips>
  <ScaleCrop>false</ScaleCrop>
  <HeadingPairs>
    <vt:vector size="4" baseType="variant">
      <vt:variant>
        <vt:lpstr>Theme</vt:lpstr>
      </vt:variant>
      <vt:variant>
        <vt:i4>8</vt:i4>
      </vt:variant>
      <vt:variant>
        <vt:lpstr>Slide Titles</vt:lpstr>
      </vt:variant>
      <vt:variant>
        <vt:i4>29</vt:i4>
      </vt:variant>
    </vt:vector>
  </HeadingPairs>
  <TitlesOfParts>
    <vt:vector size="37" baseType="lpstr">
      <vt:lpstr>Custom Design</vt:lpstr>
      <vt:lpstr>Tango Template</vt:lpstr>
      <vt:lpstr>Dividers</vt:lpstr>
      <vt:lpstr>Content - White</vt:lpstr>
      <vt:lpstr>Content - Orange</vt:lpstr>
      <vt:lpstr>1_Dividers</vt:lpstr>
      <vt:lpstr>1_Content - White</vt:lpstr>
      <vt:lpstr>1_Content - Orange</vt:lpstr>
      <vt:lpstr>PowerPoint Presentation</vt:lpstr>
      <vt:lpstr>Tango – Communications, Social, Content</vt:lpstr>
      <vt:lpstr>What is SWIFT?</vt:lpstr>
      <vt:lpstr>Outline</vt:lpstr>
      <vt:lpstr>What is protocol  to establish a call over Internet</vt:lpstr>
      <vt:lpstr>Traditional Protocol  Jingle/SIP + TURN Overview</vt:lpstr>
      <vt:lpstr>Jingle+TURN solution Tango used before SWIFT </vt:lpstr>
      <vt:lpstr>Tango: Jingle+TURN before SWIFT</vt:lpstr>
      <vt:lpstr>Issues of Jingle+TURN solution</vt:lpstr>
      <vt:lpstr>SWIFT protocol design target</vt:lpstr>
      <vt:lpstr>SWIFT protocol (1st round trip)</vt:lpstr>
      <vt:lpstr>SWIFT protocol (2nd round trip)</vt:lpstr>
      <vt:lpstr>SWIFT  protocol (3rd round trip)</vt:lpstr>
      <vt:lpstr>SWIFT peer-to-peer channel</vt:lpstr>
      <vt:lpstr>Protocol State Machine  (client only)</vt:lpstr>
      <vt:lpstr>Authentication</vt:lpstr>
      <vt:lpstr>Firewall Traversal</vt:lpstr>
      <vt:lpstr>Geographic Load balancing</vt:lpstr>
      <vt:lpstr>SWIFT  Performance</vt:lpstr>
      <vt:lpstr>Stateless Design on Server</vt:lpstr>
      <vt:lpstr>Handle Network Switch</vt:lpstr>
      <vt:lpstr>How to find the best server to relay?</vt:lpstr>
      <vt:lpstr>Geo-Aware DNS issues (cont.)</vt:lpstr>
      <vt:lpstr>SWIFT Smart Routing for Relay Traffic</vt:lpstr>
      <vt:lpstr>How to find the best server to relay?</vt:lpstr>
      <vt:lpstr>RTT improvement (A/B test)</vt:lpstr>
      <vt:lpstr>Bitrate Improvement (A/B test)</vt:lpstr>
      <vt:lpstr>Smart relay routing result</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dc:creator>
  <cp:lastModifiedBy>Meng Zhang</cp:lastModifiedBy>
  <cp:revision>1889</cp:revision>
  <cp:lastPrinted>2014-10-31T18:53:13Z</cp:lastPrinted>
  <dcterms:created xsi:type="dcterms:W3CDTF">2010-11-22T05:44:34Z</dcterms:created>
  <dcterms:modified xsi:type="dcterms:W3CDTF">2014-11-04T21:21:09Z</dcterms:modified>
</cp:coreProperties>
</file>