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20"/>
  </p:notesMasterIdLst>
  <p:handoutMasterIdLst>
    <p:handoutMasterId r:id="rId21"/>
  </p:handoutMasterIdLst>
  <p:sldIdLst>
    <p:sldId id="557" r:id="rId2"/>
    <p:sldId id="719" r:id="rId3"/>
    <p:sldId id="710" r:id="rId4"/>
    <p:sldId id="709" r:id="rId5"/>
    <p:sldId id="697" r:id="rId6"/>
    <p:sldId id="699" r:id="rId7"/>
    <p:sldId id="712" r:id="rId8"/>
    <p:sldId id="717" r:id="rId9"/>
    <p:sldId id="707" r:id="rId10"/>
    <p:sldId id="703" r:id="rId11"/>
    <p:sldId id="722" r:id="rId12"/>
    <p:sldId id="714" r:id="rId13"/>
    <p:sldId id="720" r:id="rId14"/>
    <p:sldId id="721" r:id="rId15"/>
    <p:sldId id="723" r:id="rId16"/>
    <p:sldId id="716" r:id="rId17"/>
    <p:sldId id="711" r:id="rId18"/>
    <p:sldId id="694"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Pal" initials="" lastIdx="1" clrIdx="0"/>
  <p:cmAuthor id="1" name="Joe Gottlieb"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22327"/>
    <a:srgbClr val="FF8000"/>
    <a:srgbClr val="666699"/>
    <a:srgbClr val="5CCAFF"/>
    <a:srgbClr val="00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22" autoAdjust="0"/>
    <p:restoredTop sz="86387" autoAdjust="0"/>
  </p:normalViewPr>
  <p:slideViewPr>
    <p:cSldViewPr snapToGrid="0">
      <p:cViewPr>
        <p:scale>
          <a:sx n="100" d="100"/>
          <a:sy n="100" d="100"/>
        </p:scale>
        <p:origin x="-112" y="280"/>
      </p:cViewPr>
      <p:guideLst>
        <p:guide orient="horz" pos="2160"/>
        <p:guide pos="29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946B94C-4A3D-4AF1-AC8E-55C1499DD7A7}" type="datetimeFigureOut">
              <a:rPr lang="en-US"/>
              <a:pPr>
                <a:defRPr/>
              </a:pPr>
              <a:t>11/5/14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78A7462-D136-4E06-980E-2471C422476A}" type="slidenum">
              <a:rPr lang="en-US"/>
              <a:pPr>
                <a:defRPr/>
              </a:pPr>
              <a:t>‹#›</a:t>
            </a:fld>
            <a:endParaRPr lang="en-US" dirty="0"/>
          </a:p>
        </p:txBody>
      </p:sp>
    </p:spTree>
    <p:extLst>
      <p:ext uri="{BB962C8B-B14F-4D97-AF65-F5344CB8AC3E}">
        <p14:creationId xmlns:p14="http://schemas.microsoft.com/office/powerpoint/2010/main" val="653089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B17657F3-D444-4401-AA45-6B607A65628A}" type="datetimeFigureOut">
              <a:rPr lang="en-US"/>
              <a:pPr>
                <a:defRPr/>
              </a:pPr>
              <a:t>11/5/14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26B03C0-24EC-4AF5-9D25-1D79F98923E0}" type="slidenum">
              <a:rPr lang="en-US"/>
              <a:pPr>
                <a:defRPr/>
              </a:pPr>
              <a:t>‹#›</a:t>
            </a:fld>
            <a:endParaRPr lang="en-US" dirty="0"/>
          </a:p>
        </p:txBody>
      </p:sp>
    </p:spTree>
    <p:extLst>
      <p:ext uri="{BB962C8B-B14F-4D97-AF65-F5344CB8AC3E}">
        <p14:creationId xmlns:p14="http://schemas.microsoft.com/office/powerpoint/2010/main" val="37040153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a:t>
            </a:fld>
            <a:endParaRPr lang="en-US" dirty="0"/>
          </a:p>
        </p:txBody>
      </p:sp>
    </p:spTree>
    <p:extLst>
      <p:ext uri="{BB962C8B-B14F-4D97-AF65-F5344CB8AC3E}">
        <p14:creationId xmlns:p14="http://schemas.microsoft.com/office/powerpoint/2010/main" val="391848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example, e-commerce applications recommend products to a customer that other customers with similar behavior have viewed, enjoyed, or purchased. News applications would use a real-time recommendation engine to provide readers with fresh content, as stories come and go quickly. These application additions improve the user experience, increase sales, and help retain loyal customers.</a:t>
            </a:r>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3</a:t>
            </a:fld>
            <a:endParaRPr lang="en-US" dirty="0"/>
          </a:p>
        </p:txBody>
      </p:sp>
    </p:spTree>
    <p:extLst>
      <p:ext uri="{BB962C8B-B14F-4D97-AF65-F5344CB8AC3E}">
        <p14:creationId xmlns:p14="http://schemas.microsoft.com/office/powerpoint/2010/main" val="27889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0050" y="460375"/>
            <a:ext cx="3497263" cy="2624138"/>
          </a:xfrm>
        </p:spPr>
      </p:sp>
      <p:sp>
        <p:nvSpPr>
          <p:cNvPr id="3" name="Notes Placeholder 2"/>
          <p:cNvSpPr>
            <a:spLocks noGrp="1"/>
          </p:cNvSpPr>
          <p:nvPr>
            <p:ph type="body" idx="1"/>
          </p:nvPr>
        </p:nvSpPr>
        <p:spPr/>
        <p:txBody>
          <a:bodyPr/>
          <a:lstStyle/>
          <a:p>
            <a:r>
              <a:rPr lang="en-US" b="1" dirty="0" smtClean="0"/>
              <a:t>The Big Picture</a:t>
            </a:r>
          </a:p>
          <a:p>
            <a:r>
              <a:rPr lang="en-US" dirty="0" smtClean="0"/>
              <a:t>Aerospike is a distributed, scalable NoSQL database. It is architected with three key objectives:</a:t>
            </a:r>
          </a:p>
          <a:p>
            <a:pPr marL="171450" indent="-171450">
              <a:buFont typeface="Arial"/>
              <a:buChar char="•"/>
            </a:pPr>
            <a:r>
              <a:rPr lang="en-US" dirty="0" smtClean="0"/>
              <a:t>To create a flexible, scalable platform that would meet the needs of today’s web-scale applications</a:t>
            </a:r>
          </a:p>
          <a:p>
            <a:pPr marL="171450" indent="-171450">
              <a:buFont typeface="Arial"/>
              <a:buChar char="•"/>
            </a:pPr>
            <a:r>
              <a:rPr lang="en-US" dirty="0" smtClean="0"/>
              <a:t>To provide the robustness and reliability (ie, ACID) expected from traditional databases.</a:t>
            </a:r>
          </a:p>
          <a:p>
            <a:pPr marL="171450" indent="-171450">
              <a:buFont typeface="Arial"/>
              <a:buChar char="•"/>
            </a:pPr>
            <a:r>
              <a:rPr lang="en-US" dirty="0" smtClean="0"/>
              <a:t>To provide operational efficiency (minimal manual involvement)</a:t>
            </a:r>
          </a:p>
          <a:p>
            <a:r>
              <a:rPr lang="en-US" dirty="0" smtClean="0"/>
              <a:t>First published in the Proceedings of VLDB (Very Large Databases) in 2011, the Aerospike architecture consists of 3 layers:</a:t>
            </a:r>
          </a:p>
          <a:p>
            <a:pPr marL="228600" indent="-228600">
              <a:buFont typeface="+mj-lt"/>
              <a:buAutoNum type="arabicPeriod"/>
            </a:pPr>
            <a:r>
              <a:rPr lang="en-US" dirty="0" smtClean="0"/>
              <a:t>The cluster-aware Client Layer includes open source client libraries that implement Aerospike APIs, track nodes and know where data reside in the cluster.</a:t>
            </a:r>
          </a:p>
          <a:p>
            <a:pPr marL="228600" indent="-228600">
              <a:buFont typeface="+mj-lt"/>
              <a:buAutoNum type="arabicPeriod"/>
            </a:pPr>
            <a:r>
              <a:rPr lang="en-US" dirty="0" smtClean="0"/>
              <a:t>The self-managing Clustering and Data Distribution Layer oversees cluster communications and automates fail-over, replication, cross data center synchronization and intelligent re-balancing and data migration.</a:t>
            </a:r>
          </a:p>
          <a:p>
            <a:pPr marL="228600" indent="-228600">
              <a:buFont typeface="+mj-lt"/>
              <a:buAutoNum type="arabicPeriod"/>
            </a:pPr>
            <a:r>
              <a:rPr lang="en-US" dirty="0" smtClean="0"/>
              <a:t>The flash-optimized Data Storage Layer reliably stores data in RAM and Flash.</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Aerospike scales up and out on commodity servers. </a:t>
            </a:r>
            <a:r>
              <a:rPr lang="en-US" dirty="0" smtClean="0"/>
              <a:t/>
            </a:r>
            <a:br>
              <a:rPr lang="en-US" dirty="0" smtClean="0"/>
            </a:br>
            <a:r>
              <a:rPr lang="en-US" dirty="0" smtClean="0"/>
              <a:t>1) Each multi-threaded, multi-core, multi-cpu server is fast </a:t>
            </a:r>
            <a:br>
              <a:rPr lang="en-US" dirty="0" smtClean="0"/>
            </a:br>
            <a:r>
              <a:rPr lang="en-US" dirty="0" smtClean="0"/>
              <a:t>2) Each server scales up to manage up to 16TB of data, with parallel access to up to 20 SSDs </a:t>
            </a:r>
            <a:br>
              <a:rPr lang="en-US" dirty="0" smtClean="0"/>
            </a:br>
            <a:r>
              <a:rPr lang="en-US" dirty="0" smtClean="0"/>
              <a:t>3) Aerospike scales out linearly with each identical server added, to parallel process 100TB+ across the cluster</a:t>
            </a:r>
            <a:br>
              <a:rPr lang="en-US" dirty="0" smtClean="0"/>
            </a:br>
            <a:r>
              <a:rPr lang="en-US" dirty="0" smtClean="0"/>
              <a:t>(AppNexus was in production with a 50 node cluster that has now scaled up by increasing SSD capacity per node and reducing node count to 12, in preparation for scaling back up on node counts and SSD capacity )</a:t>
            </a:r>
            <a:br>
              <a:rPr lang="en-US" dirty="0" smtClean="0"/>
            </a:br>
            <a:r>
              <a:rPr lang="en-US" dirty="0" smtClean="0"/>
              <a:t>- see http://www.aerospike.com/wp-content/uploads/2013/12/Aerospike-AppNexus-SSD-Case-Study_Final.pdf </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SYNC replication within cluster for immediate consistency, #replicas from 1 to  #nodes in cluster, typical deployment has 2 or 3 copies of data;</a:t>
            </a:r>
            <a:r>
              <a:rPr lang="en-US" baseline="0" dirty="0" smtClean="0"/>
              <a:t> </a:t>
            </a:r>
            <a:r>
              <a:rPr lang="en-US" dirty="0" smtClean="0"/>
              <a:t>Can support ASYNC within cluster.</a:t>
            </a:r>
            <a:r>
              <a:rPr lang="en-US" baseline="0" dirty="0" smtClean="0"/>
              <a:t> </a:t>
            </a:r>
            <a:r>
              <a:rPr lang="en-US" dirty="0" smtClean="0"/>
              <a:t>ASYNC replication across clusters using Cross Data Center Replication (XDR). Writes automatically replicated across one or more locations. Fine grained control - individual sets or namespaces can be replicated across clusters in master/master/slave complex ring and star topologies.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8</a:t>
            </a:fld>
            <a:endParaRPr lang="en-US" dirty="0"/>
          </a:p>
        </p:txBody>
      </p:sp>
    </p:spTree>
    <p:extLst>
      <p:ext uri="{BB962C8B-B14F-4D97-AF65-F5344CB8AC3E}">
        <p14:creationId xmlns:p14="http://schemas.microsoft.com/office/powerpoint/2010/main" val="266743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Flaws:</a:t>
            </a:r>
          </a:p>
          <a:p>
            <a:endParaRPr lang="en-US" dirty="0" smtClean="0"/>
          </a:p>
          <a:p>
            <a:pPr marL="228600" indent="-228600">
              <a:buFont typeface="+mj-lt"/>
              <a:buAutoNum type="arabicPeriod"/>
            </a:pPr>
            <a:r>
              <a:rPr lang="en-US" sz="1200" kern="1200" dirty="0" smtClean="0">
                <a:solidFill>
                  <a:schemeClr val="tx1"/>
                </a:solidFill>
                <a:latin typeface="+mn-lt"/>
                <a:ea typeface="MS PGothic" pitchFamily="34" charset="-128"/>
                <a:cs typeface="MS PGothic" charset="0"/>
              </a:rPr>
              <a:t>Imagine that Jane has watched Harry Potter. It would be foolish to calculate similarity using the customer profiles who viewed this movie, because a very large number of people watched Harry Potter. If we generalize this idea, it would be that movies with the number of views over a certain threshold should be excluded.</a:t>
            </a:r>
          </a:p>
          <a:p>
            <a:pPr marL="228600" indent="-228600">
              <a:buFont typeface="+mj-lt"/>
              <a:buAutoNum type="arabicPeriod"/>
            </a:pPr>
            <a:r>
              <a:rPr lang="en-US" sz="1200" kern="1200" dirty="0" smtClean="0">
                <a:solidFill>
                  <a:schemeClr val="tx1"/>
                </a:solidFill>
                <a:latin typeface="+mn-lt"/>
                <a:ea typeface="MS PGothic" pitchFamily="34" charset="-128"/>
                <a:cs typeface="MS PGothic" charset="0"/>
              </a:rPr>
              <a:t>Cosine similarity assumes each element in the vector has the same weight. The elements in our vectors are the movie IDs, but we also have the rating of the movie also. A better similarity algorithm would include both the movie ID and its rating.</a:t>
            </a:r>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10</a:t>
            </a:fld>
            <a:endParaRPr lang="en-US" dirty="0"/>
          </a:p>
        </p:txBody>
      </p:sp>
    </p:spTree>
    <p:extLst>
      <p:ext uri="{BB962C8B-B14F-4D97-AF65-F5344CB8AC3E}">
        <p14:creationId xmlns:p14="http://schemas.microsoft.com/office/powerpoint/2010/main" val="301822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6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0"/>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8"/>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2940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0"/>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8"/>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2940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0"/>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8"/>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2940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0"/>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8"/>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2940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Rectangle 1"/>
          <p:cNvSpPr/>
          <p:nvPr userDrawn="1"/>
        </p:nvSpPr>
        <p:spPr>
          <a:xfrm>
            <a:off x="-1" y="0"/>
            <a:ext cx="9144001" cy="62271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62374" y="24582"/>
            <a:ext cx="8439150" cy="579716"/>
          </a:xfrm>
          <a:prstGeom prst="rect">
            <a:avLst/>
          </a:prstGeom>
          <a:solidFill>
            <a:srgbClr val="A01620"/>
          </a:solidFill>
          <a:ln>
            <a:noFill/>
          </a:ln>
        </p:spPr>
        <p:txBody>
          <a:bodyPr vert="horz" anchor="ctr"/>
          <a:lstStyle>
            <a:lvl1pPr algn="l">
              <a:defRPr sz="2800" b="1" i="0">
                <a:solidFill>
                  <a:schemeClr val="bg1"/>
                </a:solidFill>
                <a:latin typeface="Arial Narrow Bold"/>
                <a:cs typeface="Arial Narrow Bold"/>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Rectangle 1"/>
          <p:cNvSpPr/>
          <p:nvPr userDrawn="1"/>
        </p:nvSpPr>
        <p:spPr>
          <a:xfrm>
            <a:off x="-1" y="0"/>
            <a:ext cx="9144001" cy="62271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62374" y="24582"/>
            <a:ext cx="8439150" cy="579716"/>
          </a:xfrm>
          <a:prstGeom prst="rect">
            <a:avLst/>
          </a:prstGeom>
          <a:solidFill>
            <a:srgbClr val="A01620"/>
          </a:solidFill>
          <a:ln>
            <a:noFill/>
          </a:ln>
        </p:spPr>
        <p:txBody>
          <a:bodyPr vert="horz" anchor="ctr"/>
          <a:lstStyle>
            <a:lvl1pPr algn="l">
              <a:defRPr sz="2800" b="1" i="0">
                <a:solidFill>
                  <a:schemeClr val="bg1"/>
                </a:solidFill>
                <a:latin typeface="Arial Narrow Bold"/>
                <a:cs typeface="Arial Narrow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273084" y="1231330"/>
            <a:ext cx="8613124" cy="5049397"/>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100000"/>
              <a:buFont typeface="Lucida Grande"/>
              <a:buChar char="■"/>
              <a:tabLst/>
              <a:defRPr sz="2400" b="0" i="0" baseline="0">
                <a:solidFill>
                  <a:schemeClr val="accent3"/>
                </a:solidFill>
                <a:latin typeface="Arial Narrow"/>
                <a:cs typeface="Arial Narrow"/>
              </a:defRPr>
            </a:lvl1pPr>
            <a:lvl2pPr marL="628650" indent="-171450">
              <a:buClr>
                <a:schemeClr val="bg1">
                  <a:lumMod val="65000"/>
                </a:schemeClr>
              </a:buClr>
              <a:buSzPct val="100000"/>
              <a:buFont typeface="Lucida Grande"/>
              <a:buChar char="■"/>
              <a:defRPr sz="2000" b="0" i="0" baseline="0">
                <a:solidFill>
                  <a:schemeClr val="accent3"/>
                </a:solidFill>
                <a:latin typeface="Arial Narrow"/>
                <a:cs typeface="Arial Narrow"/>
              </a:defRPr>
            </a:lvl2pPr>
            <a:lvl3pPr marL="1092200" indent="-177800">
              <a:buClr>
                <a:schemeClr val="bg1">
                  <a:lumMod val="65000"/>
                </a:schemeClr>
              </a:buClr>
              <a:buSzPct val="100000"/>
              <a:buFont typeface="Lucida Grande"/>
              <a:buChar char="■"/>
              <a:defRPr sz="1800" b="0" i="0" baseline="0">
                <a:solidFill>
                  <a:schemeClr val="accent3"/>
                </a:solidFill>
                <a:latin typeface="Arial Narrow"/>
                <a:cs typeface="Arial Narrow"/>
              </a:defRPr>
            </a:lvl3pPr>
            <a:lvl4pPr marL="1487488" indent="-115888">
              <a:buClr>
                <a:schemeClr val="bg1">
                  <a:lumMod val="65000"/>
                </a:schemeClr>
              </a:buClr>
              <a:buSzPct val="100000"/>
              <a:buFont typeface="Lucida Grande"/>
              <a:buChar char="■"/>
              <a:defRPr sz="1400" b="0" i="0">
                <a:solidFill>
                  <a:schemeClr val="accent3"/>
                </a:solidFill>
                <a:latin typeface="Arial Narrow"/>
                <a:cs typeface="Arial Narrow"/>
              </a:defRPr>
            </a:lvl4pPr>
            <a:lvl5pPr marL="1947863" indent="-119063">
              <a:buClr>
                <a:schemeClr val="bg1">
                  <a:lumMod val="65000"/>
                </a:schemeClr>
              </a:buClr>
              <a:buSzPct val="100000"/>
              <a:buFont typeface="Lucida Grande"/>
              <a:buChar char="■"/>
              <a:defRPr sz="1200" b="0" i="0" baseline="0">
                <a:solidFill>
                  <a:schemeClr val="accent3"/>
                </a:solidFill>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86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5" name="Text Placeholder 3"/>
          <p:cNvSpPr>
            <a:spLocks noGrp="1"/>
          </p:cNvSpPr>
          <p:nvPr>
            <p:ph type="body" sz="quarter" idx="15"/>
          </p:nvPr>
        </p:nvSpPr>
        <p:spPr>
          <a:xfrm>
            <a:off x="298484" y="1231330"/>
            <a:ext cx="8613124" cy="5049397"/>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100000"/>
              <a:buFont typeface="Lucida Grande"/>
              <a:buChar char="■"/>
              <a:tabLst/>
              <a:defRPr sz="2400" b="0" i="0" baseline="0">
                <a:solidFill>
                  <a:schemeClr val="accent3"/>
                </a:solidFill>
                <a:latin typeface="Arial Narrow"/>
                <a:cs typeface="Arial Narrow"/>
              </a:defRPr>
            </a:lvl1pPr>
            <a:lvl2pPr marL="628650" indent="-171450">
              <a:buClr>
                <a:schemeClr val="bg1">
                  <a:lumMod val="65000"/>
                </a:schemeClr>
              </a:buClr>
              <a:buSzPct val="100000"/>
              <a:buFont typeface="Lucida Grande"/>
              <a:buChar char="■"/>
              <a:defRPr sz="2000" b="0" i="0" baseline="0">
                <a:solidFill>
                  <a:schemeClr val="accent3"/>
                </a:solidFill>
                <a:latin typeface="Arial Narrow"/>
                <a:cs typeface="Arial Narrow"/>
              </a:defRPr>
            </a:lvl2pPr>
            <a:lvl3pPr marL="1092200" indent="-177800">
              <a:buClr>
                <a:schemeClr val="bg1">
                  <a:lumMod val="65000"/>
                </a:schemeClr>
              </a:buClr>
              <a:buSzPct val="100000"/>
              <a:buFont typeface="Lucida Grande"/>
              <a:buChar char="■"/>
              <a:defRPr sz="1800" b="0" i="0" baseline="0">
                <a:solidFill>
                  <a:schemeClr val="accent3"/>
                </a:solidFill>
                <a:latin typeface="Arial Narrow"/>
                <a:cs typeface="Arial Narrow"/>
              </a:defRPr>
            </a:lvl3pPr>
            <a:lvl4pPr marL="1487488" indent="-115888">
              <a:buClr>
                <a:schemeClr val="bg1">
                  <a:lumMod val="65000"/>
                </a:schemeClr>
              </a:buClr>
              <a:buSzPct val="100000"/>
              <a:buFont typeface="Lucida Grande"/>
              <a:buChar char="■"/>
              <a:defRPr sz="1400" b="0" i="0">
                <a:solidFill>
                  <a:schemeClr val="accent3"/>
                </a:solidFill>
                <a:latin typeface="Arial Narrow"/>
                <a:cs typeface="Arial Narrow"/>
              </a:defRPr>
            </a:lvl4pPr>
            <a:lvl5pPr marL="1947863" indent="-119063">
              <a:buClr>
                <a:schemeClr val="bg1">
                  <a:lumMod val="65000"/>
                </a:schemeClr>
              </a:buClr>
              <a:buSzPct val="100000"/>
              <a:buFont typeface="Lucida Grande"/>
              <a:buChar char="■"/>
              <a:defRPr sz="1200" b="0" i="0" baseline="0">
                <a:solidFill>
                  <a:schemeClr val="accent3"/>
                </a:solidFill>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hasCustomPrompt="1"/>
          </p:nvPr>
        </p:nvSpPr>
        <p:spPr>
          <a:xfrm>
            <a:off x="0" y="0"/>
            <a:ext cx="9144000" cy="946727"/>
          </a:xfrm>
          <a:prstGeom prst="rect">
            <a:avLst/>
          </a:prstGeom>
          <a:solidFill>
            <a:schemeClr val="tx1">
              <a:lumMod val="65000"/>
              <a:lumOff val="35000"/>
            </a:schemeClr>
          </a:solidFill>
        </p:spPr>
        <p:txBody>
          <a:bodyPr vert="horz" anchor="ctr"/>
          <a:lstStyle>
            <a:lvl1pPr>
              <a:lnSpc>
                <a:spcPct val="90000"/>
              </a:lnSpc>
              <a:defRPr sz="2800" b="1">
                <a:solidFill>
                  <a:srgbClr val="FFFFFF"/>
                </a:solidFill>
                <a:latin typeface="Arial Narrow Bold"/>
                <a:cs typeface="Arial Narrow Bold"/>
              </a:defRPr>
            </a:lvl1pPr>
          </a:lstStyle>
          <a:p>
            <a:r>
              <a:rPr lang="en-US" dirty="0" smtClean="0"/>
              <a:t>Click to edit Master title style</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65517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0656" y="3086566"/>
            <a:ext cx="7693162" cy="457814"/>
          </a:xfrm>
          <a:prstGeom prst="rect">
            <a:avLst/>
          </a:prstGeom>
        </p:spPr>
        <p:txBody>
          <a:bodyPr anchor="b"/>
          <a:lstStyle>
            <a:lvl1pPr algn="l">
              <a:defRPr sz="2800" b="1" i="0" u="none" baseline="0">
                <a:solidFill>
                  <a:schemeClr val="bg2">
                    <a:lumMod val="50000"/>
                  </a:schemeClr>
                </a:solidFill>
                <a:latin typeface="Arial Narrow Bold"/>
                <a:cs typeface="Arial Narrow Bold"/>
              </a:defRPr>
            </a:lvl1pPr>
          </a:lstStyle>
          <a:p>
            <a:r>
              <a:rPr lang="en-US" dirty="0" smtClean="0"/>
              <a:t>Section slide name</a:t>
            </a:r>
            <a:endParaRPr lang="en-US" dirty="0"/>
          </a:p>
        </p:txBody>
      </p:sp>
      <p:pic>
        <p:nvPicPr>
          <p:cNvPr id="4" name="Picture 3"/>
          <p:cNvPicPr>
            <a:picLocks noChangeAspect="1"/>
          </p:cNvPicPr>
          <p:nvPr userDrawn="1"/>
        </p:nvPicPr>
        <p:blipFill>
          <a:blip r:embed="rId2"/>
          <a:stretch>
            <a:fillRect/>
          </a:stretch>
        </p:blipFill>
        <p:spPr>
          <a:xfrm>
            <a:off x="0" y="2998780"/>
            <a:ext cx="635000" cy="635000"/>
          </a:xfrm>
          <a:prstGeom prst="rect">
            <a:avLst/>
          </a:prstGeom>
        </p:spPr>
      </p:pic>
    </p:spTree>
    <p:extLst>
      <p:ext uri="{BB962C8B-B14F-4D97-AF65-F5344CB8AC3E}">
        <p14:creationId xmlns:p14="http://schemas.microsoft.com/office/powerpoint/2010/main" val="12691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72DC24-C402-654F-AFF6-A88DF25963D2}" type="datetimeFigureOut">
              <a:rPr lang="en-US" smtClean="0"/>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C22E87-A6C5-814A-A13C-5068FBAE97FF}" type="slidenum">
              <a:rPr lang="en-US" smtClean="0"/>
              <a:t>‹#›</a:t>
            </a:fld>
            <a:endParaRPr lang="en-US"/>
          </a:p>
        </p:txBody>
      </p:sp>
    </p:spTree>
    <p:extLst>
      <p:ext uri="{BB962C8B-B14F-4D97-AF65-F5344CB8AC3E}">
        <p14:creationId xmlns:p14="http://schemas.microsoft.com/office/powerpoint/2010/main" val="247014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
        <p:nvSpPr>
          <p:cNvPr id="3" name="Rectangle 2"/>
          <p:cNvSpPr/>
          <p:nvPr userDrawn="1"/>
        </p:nvSpPr>
        <p:spPr>
          <a:xfrm>
            <a:off x="0" y="0"/>
            <a:ext cx="9144000" cy="65369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08858"/>
            <a:ext cx="8229600" cy="910150"/>
          </a:xfrm>
          <a:prstGeom prst="rect">
            <a:avLst/>
          </a:prstGeom>
        </p:spPr>
        <p:txBody>
          <a:bodyPr anchor="b"/>
          <a:lstStyle>
            <a:lvl1pPr algn="l">
              <a:defRPr sz="2800" b="1" i="0" u="none" baseline="0">
                <a:solidFill>
                  <a:schemeClr val="bg1">
                    <a:lumMod val="50000"/>
                  </a:schemeClr>
                </a:solidFill>
                <a:latin typeface="Roboto Condensed Bold"/>
                <a:cs typeface="Roboto Condensed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681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d Banner with Text">
    <p:spTree>
      <p:nvGrpSpPr>
        <p:cNvPr id="1" name=""/>
        <p:cNvGrpSpPr/>
        <p:nvPr/>
      </p:nvGrpSpPr>
      <p:grpSpPr>
        <a:xfrm>
          <a:off x="0" y="0"/>
          <a:ext cx="0" cy="0"/>
          <a:chOff x="0" y="0"/>
          <a:chExt cx="0" cy="0"/>
        </a:xfrm>
      </p:grpSpPr>
      <p:sp>
        <p:nvSpPr>
          <p:cNvPr id="5" name="Text Placeholder 3"/>
          <p:cNvSpPr>
            <a:spLocks noGrp="1"/>
          </p:cNvSpPr>
          <p:nvPr>
            <p:ph type="body" sz="quarter" idx="15"/>
          </p:nvPr>
        </p:nvSpPr>
        <p:spPr>
          <a:xfrm>
            <a:off x="457200" y="791108"/>
            <a:ext cx="8229600" cy="5480737"/>
          </a:xfrm>
          <a:prstGeom prst="rect">
            <a:avLst/>
          </a:prstGeom>
        </p:spPr>
        <p:txBody>
          <a:bodyPr vert="horz">
            <a:normAutofit/>
          </a:bodyPr>
          <a:lstStyle>
            <a:lvl1pPr marL="280988" marR="0" indent="-280988"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000" baseline="0">
                <a:solidFill>
                  <a:schemeClr val="accent3"/>
                </a:solidFill>
                <a:latin typeface="Roboto Condensed Regular"/>
                <a:cs typeface="Roboto Condensed Regular"/>
              </a:defRPr>
            </a:lvl1pPr>
            <a:lvl2pPr marL="628650" indent="-171450">
              <a:buClr>
                <a:schemeClr val="accent2"/>
              </a:buClr>
              <a:buSzPct val="75000"/>
              <a:buFont typeface="Wingdings" charset="2"/>
              <a:buChar char="§"/>
              <a:defRPr sz="1800" baseline="0">
                <a:solidFill>
                  <a:schemeClr val="accent3"/>
                </a:solidFill>
                <a:latin typeface="Roboto Condensed Regular"/>
                <a:cs typeface="Roboto Condensed Regular"/>
              </a:defRPr>
            </a:lvl2pPr>
            <a:lvl3pPr marL="1092200" indent="-177800">
              <a:buClr>
                <a:schemeClr val="accent2"/>
              </a:buClr>
              <a:buSzPct val="55000"/>
              <a:buFont typeface="Wingdings" charset="2"/>
              <a:buChar char="u"/>
              <a:defRPr sz="1600" baseline="0">
                <a:solidFill>
                  <a:schemeClr val="accent3"/>
                </a:solidFill>
                <a:latin typeface="Roboto Condensed Regular"/>
                <a:cs typeface="Roboto Condensed Regular"/>
              </a:defRPr>
            </a:lvl3pPr>
            <a:lvl4pPr marL="1487488" indent="-115888">
              <a:buClr>
                <a:schemeClr val="accent2"/>
              </a:buClr>
              <a:buSzPct val="75000"/>
              <a:buFont typeface="Arial"/>
              <a:buChar char="•"/>
              <a:defRPr sz="1200">
                <a:solidFill>
                  <a:schemeClr val="accent3"/>
                </a:solidFill>
                <a:latin typeface="Roboto Condensed Regular"/>
                <a:cs typeface="Roboto Condensed Regular"/>
              </a:defRPr>
            </a:lvl4pPr>
            <a:lvl5pPr marL="1947863" indent="-119063">
              <a:buClr>
                <a:schemeClr val="accent2"/>
              </a:buClr>
              <a:buSzPct val="75000"/>
              <a:buFont typeface="Lucida Grande"/>
              <a:buChar char="­"/>
              <a:defRPr sz="110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0" y="1"/>
            <a:ext cx="9144000" cy="548224"/>
          </a:xfrm>
          <a:prstGeom prst="rect">
            <a:avLst/>
          </a:prstGeom>
          <a:solidFill>
            <a:schemeClr val="accent1"/>
          </a:solidFill>
          <a:ln>
            <a:noFill/>
          </a:ln>
          <a:effectLst/>
        </p:spPr>
        <p:txBody>
          <a:bodyPr vert="horz" anchor="b"/>
          <a:lstStyle>
            <a:lvl1pPr>
              <a:defRPr sz="3200" b="0" i="0">
                <a:solidFill>
                  <a:schemeClr val="bg1"/>
                </a:solidFill>
                <a:latin typeface="Roboto Condensed Bold"/>
                <a:cs typeface="Roboto Condensed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9823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0"/>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8"/>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418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1"/>
          <p:cNvSpPr txBox="1">
            <a:spLocks/>
          </p:cNvSpPr>
          <p:nvPr userDrawn="1"/>
        </p:nvSpPr>
        <p:spPr>
          <a:xfrm>
            <a:off x="1477818" y="6595533"/>
            <a:ext cx="7677727" cy="270934"/>
          </a:xfrm>
          <a:prstGeom prst="rect">
            <a:avLst/>
          </a:prstGeom>
          <a:solidFill>
            <a:schemeClr val="tx1">
              <a:lumMod val="85000"/>
              <a:lumOff val="15000"/>
            </a:schemeClr>
          </a:solidFill>
          <a:ln>
            <a:noFill/>
          </a:ln>
          <a:effectLst>
            <a:outerShdw blurRad="50800" dist="38100" dir="16200000" rotWithShape="0">
              <a:schemeClr val="bg2">
                <a:alpha val="40000"/>
              </a:schemeClr>
            </a:outerShdw>
          </a:effectLst>
        </p:spPr>
        <p:txBody>
          <a:bodyPr vert="horz" wrap="square" lIns="91440" tIns="45720" rIns="91440" bIns="45720" numCol="1" anchor="ctr"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bg1"/>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a:lstStyle>
          <a:p>
            <a:pPr marL="1828800" marR="0" lvl="4" indent="0" algn="l" defTabSz="428625" rtl="0" eaLnBrk="1" fontAlgn="base" latinLnBrk="0" hangingPunct="1">
              <a:lnSpc>
                <a:spcPct val="100000"/>
              </a:lnSpc>
              <a:spcBef>
                <a:spcPct val="0"/>
              </a:spcBef>
              <a:spcAft>
                <a:spcPct val="0"/>
              </a:spcAft>
              <a:buClrTx/>
              <a:buSzTx/>
              <a:buFontTx/>
              <a:buNone/>
              <a:tabLst>
                <a:tab pos="8626475" algn="r"/>
              </a:tabLst>
              <a:defRPr/>
            </a:pPr>
            <a:r>
              <a:rPr lang="en-US" sz="1000" b="0" i="0" dirty="0" smtClean="0">
                <a:solidFill>
                  <a:schemeClr val="bg1"/>
                </a:solidFill>
                <a:latin typeface="Arial Narrow"/>
                <a:cs typeface="Arial Narrow"/>
              </a:rPr>
              <a:t>© 2014 Aerospike.  All rights reserved. Confidential</a:t>
            </a:r>
            <a:endParaRPr lang="en-US" sz="1000" b="0" i="0" dirty="0">
              <a:solidFill>
                <a:schemeClr val="bg1"/>
              </a:solidFill>
              <a:latin typeface="Arial Narrow"/>
              <a:cs typeface="Arial Narrow"/>
            </a:endParaRPr>
          </a:p>
        </p:txBody>
      </p:sp>
      <p:pic>
        <p:nvPicPr>
          <p:cNvPr id="2" name="Picture 1" descr="aerospike_logo_set_horizontal.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6591951"/>
            <a:ext cx="1578297" cy="277268"/>
          </a:xfrm>
          <a:prstGeom prst="rect">
            <a:avLst/>
          </a:prstGeom>
          <a:effectLst>
            <a:outerShdw blurRad="50800" dist="38100" dir="16200000" rotWithShape="0">
              <a:schemeClr val="bg2">
                <a:alpha val="40000"/>
              </a:schemeClr>
            </a:outerShdw>
          </a:effectLst>
        </p:spPr>
      </p:pic>
      <p:sp>
        <p:nvSpPr>
          <p:cNvPr id="4" name="Rectangle 3"/>
          <p:cNvSpPr/>
          <p:nvPr userDrawn="1"/>
        </p:nvSpPr>
        <p:spPr>
          <a:xfrm>
            <a:off x="8717929" y="6612191"/>
            <a:ext cx="417880" cy="246221"/>
          </a:xfrm>
          <a:prstGeom prst="rect">
            <a:avLst/>
          </a:prstGeom>
        </p:spPr>
        <p:txBody>
          <a:bodyPr wrap="square">
            <a:spAutoFit/>
          </a:bodyPr>
          <a:lstStyle/>
          <a:p>
            <a:pPr algn="r"/>
            <a:fld id="{78C2F2D2-573E-4E79-9F6B-3B42662E5890}" type="slidenum">
              <a:rPr lang="en-US" sz="1000" smtClean="0">
                <a:solidFill>
                  <a:srgbClr val="FFFFFF"/>
                </a:solidFill>
                <a:latin typeface="Arial Narrow"/>
                <a:cs typeface="Arial Narrow"/>
              </a:rPr>
              <a:pPr algn="r"/>
              <a:t>‹#›</a:t>
            </a:fld>
            <a:endParaRPr lang="en-US" sz="1000" dirty="0">
              <a:solidFill>
                <a:srgbClr val="FFFFFF"/>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4095" r:id="rId1"/>
    <p:sldLayoutId id="2147484070" r:id="rId2"/>
    <p:sldLayoutId id="2147484096" r:id="rId3"/>
    <p:sldLayoutId id="2147484093" r:id="rId4"/>
    <p:sldLayoutId id="2147484094" r:id="rId5"/>
    <p:sldLayoutId id="2147484097" r:id="rId6"/>
    <p:sldLayoutId id="2147484099" r:id="rId7"/>
    <p:sldLayoutId id="2147484100" r:id="rId8"/>
    <p:sldLayoutId id="2147484104" r:id="rId9"/>
    <p:sldLayoutId id="2147484105" r:id="rId10"/>
    <p:sldLayoutId id="2147484106" r:id="rId11"/>
    <p:sldLayoutId id="2147484107" r:id="rId12"/>
    <p:sldLayoutId id="2147484108" r:id="rId1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4.jpg"/><Relationship Id="rId8" Type="http://schemas.openxmlformats.org/officeDocument/2006/relationships/image" Target="../media/image3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3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Word_Document4.docx"/><Relationship Id="rId5" Type="http://schemas.openxmlformats.org/officeDocument/2006/relationships/image" Target="../media/image3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hyperlink" Target="http://projects.spring.io/spring-boot/" TargetMode="External"/><Relationship Id="rId4" Type="http://schemas.openxmlformats.org/officeDocument/2006/relationships/hyperlink" Target="http://www.aerospike.com/" TargetMode="External"/><Relationship Id="rId5" Type="http://schemas.openxmlformats.org/officeDocument/2006/relationships/hyperlink" Target="http://www.mongodb.org/" TargetMode="External"/><Relationship Id="rId1" Type="http://schemas.openxmlformats.org/officeDocument/2006/relationships/slideLayout" Target="../slideLayouts/slideLayout8.xml"/><Relationship Id="rId2" Type="http://schemas.openxmlformats.org/officeDocument/2006/relationships/hyperlink" Target="https://github.com/aerospike/recommendation-engine-example.gi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peter@aerospike.com" TargetMode="External"/><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_s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93" y="-8467"/>
            <a:ext cx="9160934" cy="6866467"/>
          </a:xfrm>
          <a:prstGeom prst="rect">
            <a:avLst/>
          </a:prstGeom>
        </p:spPr>
      </p:pic>
      <p:sp>
        <p:nvSpPr>
          <p:cNvPr id="5" name="Title 1"/>
          <p:cNvSpPr txBox="1">
            <a:spLocks/>
          </p:cNvSpPr>
          <p:nvPr/>
        </p:nvSpPr>
        <p:spPr bwMode="auto">
          <a:xfrm>
            <a:off x="3616477" y="6151346"/>
            <a:ext cx="5152727"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6000" b="1" i="0" kern="1200" cap="all">
                <a:solidFill>
                  <a:schemeClr val="bg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a:lstStyle>
          <a:p>
            <a:pPr algn="l" eaLnBrk="1" hangingPunct="1"/>
            <a:r>
              <a:rPr lang="en-US" sz="1400" cap="none" dirty="0">
                <a:solidFill>
                  <a:prstClr val="white"/>
                </a:solidFill>
                <a:latin typeface="Arial Narrow"/>
                <a:ea typeface="MS PGothic" charset="0"/>
                <a:cs typeface="Arial Narrow"/>
              </a:rPr>
              <a:t>Aerospike  aer . o . spike [air-oh- spahyk] </a:t>
            </a:r>
            <a:br>
              <a:rPr lang="en-US" sz="1400" cap="none" dirty="0">
                <a:solidFill>
                  <a:prstClr val="white"/>
                </a:solidFill>
                <a:latin typeface="Arial Narrow"/>
                <a:ea typeface="MS PGothic" charset="0"/>
                <a:cs typeface="Arial Narrow"/>
              </a:rPr>
            </a:br>
            <a:r>
              <a:rPr lang="en-US" sz="1400" cap="none" dirty="0">
                <a:solidFill>
                  <a:prstClr val="white"/>
                </a:solidFill>
                <a:latin typeface="Arial Narrow"/>
                <a:ea typeface="MS PGothic" charset="0"/>
                <a:cs typeface="Arial Narrow"/>
              </a:rPr>
              <a:t>noun, 1. tip of a rocket that enhances speed and stability</a:t>
            </a:r>
            <a:endParaRPr lang="en-US" sz="1400" dirty="0">
              <a:latin typeface="Arial Narrow"/>
              <a:ea typeface="MS PGothic" charset="0"/>
              <a:cs typeface="Arial Narrow"/>
            </a:endParaRPr>
          </a:p>
        </p:txBody>
      </p:sp>
      <p:sp>
        <p:nvSpPr>
          <p:cNvPr id="6" name="Title 1"/>
          <p:cNvSpPr txBox="1">
            <a:spLocks/>
          </p:cNvSpPr>
          <p:nvPr/>
        </p:nvSpPr>
        <p:spPr>
          <a:xfrm>
            <a:off x="2719298" y="2049324"/>
            <a:ext cx="6320114" cy="2730775"/>
          </a:xfrm>
          <a:prstGeom prst="rect">
            <a:avLst/>
          </a:prstGeom>
        </p:spPr>
        <p:txBody>
          <a:bodyPr/>
          <a:lstStyle>
            <a:lvl1pPr algn="ctr" defTabSz="457200" rtl="0" eaLnBrk="0" fontAlgn="base" hangingPunct="0">
              <a:spcBef>
                <a:spcPct val="0"/>
              </a:spcBef>
              <a:spcAft>
                <a:spcPct val="0"/>
              </a:spcAft>
              <a:defRPr sz="6000" b="1" i="0" kern="1200" cap="all">
                <a:solidFill>
                  <a:schemeClr val="bg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a:lstStyle>
          <a:p>
            <a:r>
              <a:rPr lang="en-US" sz="2400" dirty="0" err="1">
                <a:solidFill>
                  <a:srgbClr val="800000"/>
                </a:solidFill>
              </a:rPr>
              <a:t>RESTful</a:t>
            </a:r>
            <a:r>
              <a:rPr lang="en-US" sz="2400" dirty="0">
                <a:solidFill>
                  <a:srgbClr val="800000"/>
                </a:solidFill>
              </a:rPr>
              <a:t> Recommendation Engine </a:t>
            </a:r>
            <a:endParaRPr lang="en-US" sz="2400" dirty="0" smtClean="0">
              <a:solidFill>
                <a:srgbClr val="800000"/>
              </a:solidFill>
            </a:endParaRPr>
          </a:p>
          <a:p>
            <a:r>
              <a:rPr lang="en-US" sz="2400" dirty="0" smtClean="0">
                <a:solidFill>
                  <a:srgbClr val="800000"/>
                </a:solidFill>
              </a:rPr>
              <a:t>using </a:t>
            </a:r>
            <a:r>
              <a:rPr lang="en-US" sz="2400" dirty="0">
                <a:solidFill>
                  <a:srgbClr val="800000"/>
                </a:solidFill>
              </a:rPr>
              <a:t>Spring, Aerospike and </a:t>
            </a:r>
            <a:r>
              <a:rPr lang="en-US" sz="2400" dirty="0" err="1">
                <a:solidFill>
                  <a:srgbClr val="800000"/>
                </a:solidFill>
              </a:rPr>
              <a:t>MongoDB</a:t>
            </a:r>
            <a:endParaRPr lang="en-US" sz="2400" dirty="0" smtClean="0">
              <a:solidFill>
                <a:srgbClr val="800000"/>
              </a:solidFill>
            </a:endParaRPr>
          </a:p>
          <a:p>
            <a:endParaRPr lang="en-US" sz="2400" dirty="0" smtClean="0"/>
          </a:p>
        </p:txBody>
      </p:sp>
      <p:pic>
        <p:nvPicPr>
          <p:cNvPr id="4" name="Picture 3" descr="aerospike_logo_set_horizontal.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3189306" cy="560283"/>
          </a:xfrm>
          <a:prstGeom prst="rect">
            <a:avLst/>
          </a:prstGeom>
        </p:spPr>
      </p:pic>
      <p:sp>
        <p:nvSpPr>
          <p:cNvPr id="3" name="Rectangle 2"/>
          <p:cNvSpPr/>
          <p:nvPr/>
        </p:nvSpPr>
        <p:spPr>
          <a:xfrm>
            <a:off x="3190497" y="106687"/>
            <a:ext cx="2811399" cy="369332"/>
          </a:xfrm>
          <a:prstGeom prst="rect">
            <a:avLst/>
          </a:prstGeom>
        </p:spPr>
        <p:txBody>
          <a:bodyPr wrap="none">
            <a:spAutoFit/>
          </a:bodyPr>
          <a:lstStyle/>
          <a:p>
            <a:r>
              <a:rPr lang="en-US" dirty="0" smtClean="0">
                <a:solidFill>
                  <a:schemeClr val="bg1"/>
                </a:solidFill>
                <a:latin typeface="Arial Narrow"/>
                <a:cs typeface="Arial Narrow"/>
              </a:rPr>
              <a:t>IN-MEMORY + NOSQL + ACID</a:t>
            </a:r>
            <a:endParaRPr lang="en-US" dirty="0">
              <a:solidFill>
                <a:schemeClr val="bg1"/>
              </a:solidFill>
            </a:endParaRPr>
          </a:p>
        </p:txBody>
      </p:sp>
      <p:sp>
        <p:nvSpPr>
          <p:cNvPr id="8" name="Title 1"/>
          <p:cNvSpPr txBox="1">
            <a:spLocks/>
          </p:cNvSpPr>
          <p:nvPr/>
        </p:nvSpPr>
        <p:spPr>
          <a:xfrm>
            <a:off x="3449781" y="4020411"/>
            <a:ext cx="5103091" cy="1177925"/>
          </a:xfrm>
          <a:prstGeom prst="rect">
            <a:avLst/>
          </a:prstGeom>
        </p:spPr>
        <p:txBody>
          <a:bodyPr/>
          <a:lstStyle>
            <a:lvl1pPr algn="ctr" defTabSz="457200" rtl="0" eaLnBrk="0" fontAlgn="base" hangingPunct="0">
              <a:spcBef>
                <a:spcPct val="0"/>
              </a:spcBef>
              <a:spcAft>
                <a:spcPct val="0"/>
              </a:spcAft>
              <a:defRPr sz="6000" b="1" i="0" kern="1200" cap="all">
                <a:solidFill>
                  <a:schemeClr val="bg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a:lstStyle>
          <a:p>
            <a:pPr eaLnBrk="1" fontAlgn="auto" hangingPunct="1">
              <a:spcAft>
                <a:spcPts val="0"/>
              </a:spcAft>
              <a:defRPr/>
            </a:pPr>
            <a:r>
              <a:rPr lang="en-US" sz="1800" dirty="0" smtClean="0">
                <a:ea typeface="+mj-ea"/>
                <a:cs typeface="+mj-cs"/>
              </a:rPr>
              <a:t>Peter Milne</a:t>
            </a:r>
          </a:p>
          <a:p>
            <a:pPr eaLnBrk="1" fontAlgn="auto" hangingPunct="1">
              <a:spcAft>
                <a:spcPts val="0"/>
              </a:spcAft>
              <a:defRPr/>
            </a:pPr>
            <a:r>
              <a:rPr lang="en-US" sz="1800" dirty="0" smtClean="0">
                <a:ea typeface="+mj-ea"/>
                <a:cs typeface="+mj-cs"/>
              </a:rPr>
              <a:t>Director of Application Engineering</a:t>
            </a:r>
          </a:p>
          <a:p>
            <a:pPr eaLnBrk="1" fontAlgn="auto" hangingPunct="1">
              <a:spcAft>
                <a:spcPts val="0"/>
              </a:spcAft>
              <a:defRPr/>
            </a:pPr>
            <a:endParaRPr lang="en-US" sz="1800" dirty="0" smtClean="0">
              <a:ea typeface="+mj-ea"/>
              <a:cs typeface="+mj-cs"/>
            </a:endParaRPr>
          </a:p>
          <a:p>
            <a:pPr eaLnBrk="1" fontAlgn="auto" hangingPunct="1">
              <a:spcAft>
                <a:spcPts val="0"/>
              </a:spcAft>
              <a:defRPr/>
            </a:pPr>
            <a:endParaRPr lang="en-US" sz="1800" dirty="0" smtClean="0">
              <a:ea typeface="+mj-ea"/>
              <a:cs typeface="+mj-cs"/>
            </a:endParaRPr>
          </a:p>
          <a:p>
            <a:pPr eaLnBrk="1" fontAlgn="auto" hangingPunct="1">
              <a:spcAft>
                <a:spcPts val="0"/>
              </a:spcAft>
              <a:defRPr/>
            </a:pPr>
            <a:r>
              <a:rPr lang="en-US" sz="1800" dirty="0" err="1" smtClean="0">
                <a:ea typeface="+mj-ea"/>
                <a:cs typeface="+mj-cs"/>
              </a:rPr>
              <a:t>Qcon</a:t>
            </a:r>
            <a:r>
              <a:rPr lang="en-US" sz="1800" dirty="0" smtClean="0">
                <a:ea typeface="+mj-ea"/>
                <a:cs typeface="+mj-cs"/>
              </a:rPr>
              <a:t> San Francisco</a:t>
            </a:r>
          </a:p>
          <a:p>
            <a:pPr eaLnBrk="1" fontAlgn="auto" hangingPunct="1">
              <a:spcAft>
                <a:spcPts val="0"/>
              </a:spcAft>
              <a:defRPr/>
            </a:pPr>
            <a:r>
              <a:rPr lang="en-US" sz="1800" dirty="0" smtClean="0">
                <a:ea typeface="+mj-ea"/>
                <a:cs typeface="+mj-cs"/>
              </a:rPr>
              <a:t>November 2014</a:t>
            </a:r>
          </a:p>
        </p:txBody>
      </p:sp>
    </p:spTree>
    <p:extLst>
      <p:ext uri="{BB962C8B-B14F-4D97-AF65-F5344CB8AC3E}">
        <p14:creationId xmlns:p14="http://schemas.microsoft.com/office/powerpoint/2010/main" val="41145540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
            </a:r>
            <a:r>
              <a:rPr lang="en-US" baseline="0" dirty="0" smtClean="0"/>
              <a:t> recommendation algorithm</a:t>
            </a:r>
            <a:endParaRPr lang="en-US" dirty="0"/>
          </a:p>
        </p:txBody>
      </p:sp>
      <p:sp>
        <p:nvSpPr>
          <p:cNvPr id="3" name="Text Placeholder 2"/>
          <p:cNvSpPr>
            <a:spLocks noGrp="1"/>
          </p:cNvSpPr>
          <p:nvPr>
            <p:ph type="body" sz="quarter" idx="15"/>
          </p:nvPr>
        </p:nvSpPr>
        <p:spPr>
          <a:prstGeom prst="rect">
            <a:avLst/>
          </a:prstGeom>
        </p:spPr>
        <p:txBody>
          <a:bodyPr/>
          <a:lstStyle/>
          <a:p>
            <a:pPr marL="457200" indent="-457200">
              <a:buFont typeface="+mj-lt"/>
              <a:buAutoNum type="arabicPeriod"/>
            </a:pPr>
            <a:r>
              <a:rPr lang="en-US" dirty="0" smtClean="0"/>
              <a:t>Jane </a:t>
            </a:r>
            <a:r>
              <a:rPr lang="en-US" dirty="0"/>
              <a:t>Doe accesses the application</a:t>
            </a:r>
          </a:p>
          <a:p>
            <a:pPr marL="457200" indent="-457200">
              <a:buFont typeface="+mj-lt"/>
              <a:buAutoNum type="arabicPeriod"/>
            </a:pPr>
            <a:r>
              <a:rPr lang="en-US" dirty="0"/>
              <a:t>Retrieve Jane’s User Profile</a:t>
            </a:r>
          </a:p>
          <a:p>
            <a:pPr marL="457200" indent="-457200">
              <a:buFont typeface="+mj-lt"/>
              <a:buAutoNum type="arabicPeriod"/>
            </a:pPr>
            <a:r>
              <a:rPr lang="en-US" dirty="0"/>
              <a:t>Retrieve the Movie record for each movie that Jane has watched</a:t>
            </a:r>
            <a:r>
              <a:rPr lang="en-US" dirty="0" smtClean="0"/>
              <a:t>. For </a:t>
            </a:r>
            <a:r>
              <a:rPr lang="en-US" dirty="0"/>
              <a:t>each movie:</a:t>
            </a:r>
          </a:p>
          <a:p>
            <a:pPr marL="795337" lvl="1" indent="-457200"/>
            <a:r>
              <a:rPr lang="en-US" dirty="0"/>
              <a:t>Retrieve each of the watched user profiles</a:t>
            </a:r>
          </a:p>
          <a:p>
            <a:pPr marL="795337" lvl="1" indent="-457200"/>
            <a:r>
              <a:rPr lang="en-US" dirty="0"/>
              <a:t>See if this profile is similar to Jane’s by giving it a score</a:t>
            </a:r>
          </a:p>
          <a:p>
            <a:pPr marL="457200" indent="-457200">
              <a:buFont typeface="+mj-lt"/>
              <a:buAutoNum type="arabicPeriod"/>
            </a:pPr>
            <a:r>
              <a:rPr lang="en-US" dirty="0"/>
              <a:t>Using the user profile with the highest similarity score, recommend the movies in this user profile that Jane has not seen.</a:t>
            </a:r>
            <a:endParaRPr lang="en-US" baseline="0" dirty="0" smtClean="0"/>
          </a:p>
        </p:txBody>
      </p:sp>
      <p:grpSp>
        <p:nvGrpSpPr>
          <p:cNvPr id="10" name="Group 9"/>
          <p:cNvGrpSpPr/>
          <p:nvPr/>
        </p:nvGrpSpPr>
        <p:grpSpPr>
          <a:xfrm>
            <a:off x="6516210" y="4247634"/>
            <a:ext cx="2183289" cy="2245043"/>
            <a:chOff x="6325710" y="4234934"/>
            <a:chExt cx="2183289" cy="2245043"/>
          </a:xfrm>
        </p:grpSpPr>
        <p:pic>
          <p:nvPicPr>
            <p:cNvPr id="4" name="Picture 3"/>
            <p:cNvPicPr>
              <a:picLocks noChangeAspect="1"/>
            </p:cNvPicPr>
            <p:nvPr/>
          </p:nvPicPr>
          <p:blipFill>
            <a:blip r:embed="rId3"/>
            <a:stretch>
              <a:fillRect/>
            </a:stretch>
          </p:blipFill>
          <p:spPr>
            <a:xfrm>
              <a:off x="6325710" y="4610100"/>
              <a:ext cx="2183289" cy="1595014"/>
            </a:xfrm>
            <a:prstGeom prst="rect">
              <a:avLst/>
            </a:prstGeom>
          </p:spPr>
        </p:pic>
        <p:sp>
          <p:nvSpPr>
            <p:cNvPr id="5" name="Rectangle 4"/>
            <p:cNvSpPr/>
            <p:nvPr/>
          </p:nvSpPr>
          <p:spPr>
            <a:xfrm>
              <a:off x="6701882" y="4234934"/>
              <a:ext cx="1556836" cy="369332"/>
            </a:xfrm>
            <a:prstGeom prst="rect">
              <a:avLst/>
            </a:prstGeom>
          </p:spPr>
          <p:txBody>
            <a:bodyPr wrap="none">
              <a:spAutoFit/>
            </a:bodyPr>
            <a:lstStyle/>
            <a:p>
              <a:r>
                <a:rPr lang="en-US" dirty="0"/>
                <a:t>A</a:t>
              </a:r>
              <a:r>
                <a:rPr lang="en-US" baseline="30000" dirty="0"/>
                <a:t>c </a:t>
              </a:r>
              <a:r>
                <a:rPr lang="en-US" dirty="0">
                  <a:sym typeface="Symbol"/>
                </a:rPr>
                <a:t></a:t>
              </a:r>
              <a:r>
                <a:rPr lang="en-US" dirty="0"/>
                <a:t> B = B \ A </a:t>
              </a:r>
            </a:p>
          </p:txBody>
        </p:sp>
        <p:sp>
          <p:nvSpPr>
            <p:cNvPr id="6" name="Rectangle 5"/>
            <p:cNvSpPr/>
            <p:nvPr/>
          </p:nvSpPr>
          <p:spPr>
            <a:xfrm>
              <a:off x="6477000" y="6172200"/>
              <a:ext cx="1905000" cy="307777"/>
            </a:xfrm>
            <a:prstGeom prst="rect">
              <a:avLst/>
            </a:prstGeom>
          </p:spPr>
          <p:txBody>
            <a:bodyPr wrap="square">
              <a:spAutoFit/>
            </a:bodyPr>
            <a:lstStyle/>
            <a:p>
              <a:r>
                <a:rPr lang="en-US" sz="1400" dirty="0"/>
                <a:t>Relative </a:t>
              </a:r>
              <a:r>
                <a:rPr lang="en-US" sz="1400" dirty="0" smtClean="0"/>
                <a:t>complement</a:t>
              </a:r>
              <a:endParaRPr lang="en-US" sz="1400" dirty="0"/>
            </a:p>
          </p:txBody>
        </p:sp>
        <p:sp>
          <p:nvSpPr>
            <p:cNvPr id="8" name="TextBox 7"/>
            <p:cNvSpPr txBox="1"/>
            <p:nvPr/>
          </p:nvSpPr>
          <p:spPr>
            <a:xfrm>
              <a:off x="6718300" y="5219700"/>
              <a:ext cx="325730" cy="369332"/>
            </a:xfrm>
            <a:prstGeom prst="rect">
              <a:avLst/>
            </a:prstGeom>
            <a:noFill/>
          </p:spPr>
          <p:txBody>
            <a:bodyPr wrap="none" rtlCol="0">
              <a:spAutoFit/>
            </a:bodyPr>
            <a:lstStyle/>
            <a:p>
              <a:r>
                <a:rPr lang="en-US" dirty="0" smtClean="0"/>
                <a:t>A</a:t>
              </a:r>
              <a:endParaRPr lang="en-US" dirty="0"/>
            </a:p>
          </p:txBody>
        </p:sp>
        <p:sp>
          <p:nvSpPr>
            <p:cNvPr id="9" name="TextBox 8"/>
            <p:cNvSpPr txBox="1"/>
            <p:nvPr/>
          </p:nvSpPr>
          <p:spPr>
            <a:xfrm>
              <a:off x="7785100" y="5232400"/>
              <a:ext cx="289898" cy="369332"/>
            </a:xfrm>
            <a:prstGeom prst="rect">
              <a:avLst/>
            </a:prstGeom>
            <a:noFill/>
          </p:spPr>
          <p:txBody>
            <a:bodyPr wrap="square" rtlCol="0">
              <a:spAutoFit/>
            </a:bodyPr>
            <a:lstStyle/>
            <a:p>
              <a:r>
                <a:rPr lang="en-US" dirty="0" smtClean="0"/>
                <a:t>B</a:t>
              </a:r>
              <a:endParaRPr lang="en-US" dirty="0"/>
            </a:p>
          </p:txBody>
        </p:sp>
      </p:grpSp>
      <p:sp>
        <p:nvSpPr>
          <p:cNvPr id="11" name="TextBox 10"/>
          <p:cNvSpPr txBox="1"/>
          <p:nvPr/>
        </p:nvSpPr>
        <p:spPr>
          <a:xfrm>
            <a:off x="596901" y="4673600"/>
            <a:ext cx="4864100" cy="1569660"/>
          </a:xfrm>
          <a:prstGeom prst="rect">
            <a:avLst/>
          </a:prstGeom>
          <a:noFill/>
        </p:spPr>
        <p:txBody>
          <a:bodyPr wrap="square" rtlCol="0">
            <a:spAutoFit/>
          </a:bodyPr>
          <a:lstStyle/>
          <a:p>
            <a:r>
              <a:rPr lang="en-US" sz="2400" dirty="0"/>
              <a:t>This is a </a:t>
            </a:r>
            <a:r>
              <a:rPr lang="en-US" sz="2400" b="1" dirty="0">
                <a:solidFill>
                  <a:srgbClr val="3366FF"/>
                </a:solidFill>
              </a:rPr>
              <a:t>very elementary</a:t>
            </a:r>
            <a:r>
              <a:rPr lang="en-US" sz="2400" b="1" dirty="0"/>
              <a:t> </a:t>
            </a:r>
            <a:r>
              <a:rPr lang="en-US" sz="2400" dirty="0"/>
              <a:t>technique and it is useful only as an illustration, and it does have several flaws</a:t>
            </a:r>
          </a:p>
        </p:txBody>
      </p:sp>
    </p:spTree>
    <p:extLst>
      <p:ext uri="{BB962C8B-B14F-4D97-AF65-F5344CB8AC3E}">
        <p14:creationId xmlns:p14="http://schemas.microsoft.com/office/powerpoint/2010/main" val="1768076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pic>
        <p:nvPicPr>
          <p:cNvPr id="5" name="Picture 4" descr="Movie 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 y="1112258"/>
            <a:ext cx="7226300" cy="4894842"/>
          </a:xfrm>
          <a:prstGeom prst="rect">
            <a:avLst/>
          </a:prstGeom>
        </p:spPr>
      </p:pic>
    </p:spTree>
    <p:extLst>
      <p:ext uri="{BB962C8B-B14F-4D97-AF65-F5344CB8AC3E}">
        <p14:creationId xmlns:p14="http://schemas.microsoft.com/office/powerpoint/2010/main" val="23814533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to Many</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6699503"/>
              </p:ext>
            </p:extLst>
          </p:nvPr>
        </p:nvGraphicFramePr>
        <p:xfrm>
          <a:off x="2933700" y="1466850"/>
          <a:ext cx="8229600" cy="1612900"/>
        </p:xfrm>
        <a:graphic>
          <a:graphicData uri="http://schemas.openxmlformats.org/presentationml/2006/ole">
            <mc:AlternateContent xmlns:mc="http://schemas.openxmlformats.org/markup-compatibility/2006">
              <mc:Choice xmlns:v="urn:schemas-microsoft-com:vml" Requires="v">
                <p:oleObj spid="_x0000_s5150" name="Document" r:id="rId4" imgW="8229600" imgH="1612900" progId="Word.Document.12">
                  <p:embed/>
                </p:oleObj>
              </mc:Choice>
              <mc:Fallback>
                <p:oleObj name="Document" r:id="rId4" imgW="8229600" imgH="1612900" progId="Word.Document.12">
                  <p:embed/>
                  <p:pic>
                    <p:nvPicPr>
                      <p:cNvPr id="0" name=""/>
                      <p:cNvPicPr/>
                      <p:nvPr/>
                    </p:nvPicPr>
                    <p:blipFill>
                      <a:blip r:embed="rId5"/>
                      <a:stretch>
                        <a:fillRect/>
                      </a:stretch>
                    </p:blipFill>
                    <p:spPr>
                      <a:xfrm>
                        <a:off x="2933700" y="1466850"/>
                        <a:ext cx="8229600" cy="1612900"/>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3048000" y="3778600"/>
            <a:ext cx="4965700" cy="2528546"/>
          </a:xfrm>
          <a:prstGeom prst="rect">
            <a:avLst/>
          </a:prstGeom>
        </p:spPr>
      </p:pic>
      <p:pic>
        <p:nvPicPr>
          <p:cNvPr id="7" name="Picture 6" descr="Aerospike_A_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200" y="3975100"/>
            <a:ext cx="1423416" cy="1642872"/>
          </a:xfrm>
          <a:prstGeom prst="rect">
            <a:avLst/>
          </a:prstGeom>
        </p:spPr>
      </p:pic>
      <p:pic>
        <p:nvPicPr>
          <p:cNvPr id="8" name="Picture 7"/>
          <p:cNvPicPr>
            <a:picLocks noChangeAspect="1"/>
          </p:cNvPicPr>
          <p:nvPr/>
        </p:nvPicPr>
        <p:blipFill>
          <a:blip r:embed="rId8"/>
          <a:stretch>
            <a:fillRect/>
          </a:stretch>
        </p:blipFill>
        <p:spPr>
          <a:xfrm>
            <a:off x="114300" y="1866900"/>
            <a:ext cx="2394857" cy="698500"/>
          </a:xfrm>
          <a:prstGeom prst="rect">
            <a:avLst/>
          </a:prstGeom>
        </p:spPr>
      </p:pic>
    </p:spTree>
    <p:extLst>
      <p:ext uri="{BB962C8B-B14F-4D97-AF65-F5344CB8AC3E}">
        <p14:creationId xmlns:p14="http://schemas.microsoft.com/office/powerpoint/2010/main" val="33552588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74" y="0"/>
            <a:ext cx="8439150" cy="579716"/>
          </a:xfrm>
        </p:spPr>
        <p:txBody>
          <a:bodyPr/>
          <a:lstStyle/>
          <a:p>
            <a:r>
              <a:rPr lang="en-US" dirty="0" smtClean="0"/>
              <a:t>The code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98546517"/>
              </p:ext>
            </p:extLst>
          </p:nvPr>
        </p:nvGraphicFramePr>
        <p:xfrm>
          <a:off x="1206500" y="1490662"/>
          <a:ext cx="7823200" cy="3663951"/>
        </p:xfrm>
        <a:graphic>
          <a:graphicData uri="http://schemas.openxmlformats.org/presentationml/2006/ole">
            <mc:AlternateContent xmlns:mc="http://schemas.openxmlformats.org/markup-compatibility/2006">
              <mc:Choice xmlns:v="urn:schemas-microsoft-com:vml" Requires="v">
                <p:oleObj spid="_x0000_s2097" name="Document" r:id="rId4" imgW="8801100" imgH="4114800" progId="Word.Document.12">
                  <p:embed/>
                </p:oleObj>
              </mc:Choice>
              <mc:Fallback>
                <p:oleObj name="Document" r:id="rId4" imgW="8801100" imgH="4114800" progId="Word.Document.12">
                  <p:embed/>
                  <p:pic>
                    <p:nvPicPr>
                      <p:cNvPr id="0" name=""/>
                      <p:cNvPicPr/>
                      <p:nvPr/>
                    </p:nvPicPr>
                    <p:blipFill>
                      <a:blip r:embed="rId5"/>
                      <a:stretch>
                        <a:fillRect/>
                      </a:stretch>
                    </p:blipFill>
                    <p:spPr>
                      <a:xfrm>
                        <a:off x="1206500" y="1490662"/>
                        <a:ext cx="7823200" cy="3663951"/>
                      </a:xfrm>
                      <a:prstGeom prst="rect">
                        <a:avLst/>
                      </a:prstGeom>
                    </p:spPr>
                  </p:pic>
                </p:oleObj>
              </mc:Fallback>
            </mc:AlternateContent>
          </a:graphicData>
        </a:graphic>
      </p:graphicFrame>
      <p:sp>
        <p:nvSpPr>
          <p:cNvPr id="3" name="Line Callout 1 (Accent Bar) 2"/>
          <p:cNvSpPr/>
          <p:nvPr/>
        </p:nvSpPr>
        <p:spPr>
          <a:xfrm>
            <a:off x="4279900" y="825500"/>
            <a:ext cx="1320800" cy="609600"/>
          </a:xfrm>
          <a:prstGeom prst="accentCallout1">
            <a:avLst>
              <a:gd name="adj1" fmla="val 37500"/>
              <a:gd name="adj2" fmla="val -8354"/>
              <a:gd name="adj3" fmla="val 102084"/>
              <a:gd name="adj4" fmla="val -100137"/>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solidFill>
                  <a:schemeClr val="tx1"/>
                </a:solidFill>
              </a:rPr>
              <a:t>RESTful</a:t>
            </a:r>
            <a:endParaRPr lang="en-US" dirty="0">
              <a:solidFill>
                <a:schemeClr val="tx1"/>
              </a:solidFill>
            </a:endParaRPr>
          </a:p>
        </p:txBody>
      </p:sp>
      <p:sp>
        <p:nvSpPr>
          <p:cNvPr id="7" name="Line Callout 1 (Accent Bar) 6"/>
          <p:cNvSpPr/>
          <p:nvPr/>
        </p:nvSpPr>
        <p:spPr>
          <a:xfrm>
            <a:off x="6819900" y="2451100"/>
            <a:ext cx="1739900" cy="609600"/>
          </a:xfrm>
          <a:prstGeom prst="accentCallout1">
            <a:avLst>
              <a:gd name="adj1" fmla="val 37500"/>
              <a:gd name="adj2" fmla="val -8354"/>
              <a:gd name="adj3" fmla="val 102084"/>
              <a:gd name="adj4" fmla="val -100137"/>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List of Movies watched</a:t>
            </a:r>
            <a:endParaRPr lang="en-US" dirty="0">
              <a:solidFill>
                <a:schemeClr val="tx1"/>
              </a:solidFill>
            </a:endParaRPr>
          </a:p>
        </p:txBody>
      </p:sp>
      <p:sp>
        <p:nvSpPr>
          <p:cNvPr id="8" name="Line Callout 1 (Accent Bar) 7"/>
          <p:cNvSpPr/>
          <p:nvPr/>
        </p:nvSpPr>
        <p:spPr>
          <a:xfrm>
            <a:off x="6451600" y="4102100"/>
            <a:ext cx="1917700" cy="609600"/>
          </a:xfrm>
          <a:prstGeom prst="accentCallout1">
            <a:avLst>
              <a:gd name="adj1" fmla="val 37500"/>
              <a:gd name="adj2" fmla="val -8354"/>
              <a:gd name="adj3" fmla="val 102084"/>
              <a:gd name="adj4" fmla="val -100137"/>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Make a vector</a:t>
            </a:r>
            <a:endParaRPr lang="en-US" dirty="0">
              <a:solidFill>
                <a:schemeClr val="tx1"/>
              </a:solidFill>
            </a:endParaRPr>
          </a:p>
        </p:txBody>
      </p:sp>
    </p:spTree>
    <p:extLst>
      <p:ext uri="{BB962C8B-B14F-4D97-AF65-F5344CB8AC3E}">
        <p14:creationId xmlns:p14="http://schemas.microsoft.com/office/powerpoint/2010/main" val="29879367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similar customer</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464773436"/>
              </p:ext>
            </p:extLst>
          </p:nvPr>
        </p:nvGraphicFramePr>
        <p:xfrm>
          <a:off x="1420812" y="1411288"/>
          <a:ext cx="6701496" cy="4379912"/>
        </p:xfrm>
        <a:graphic>
          <a:graphicData uri="http://schemas.openxmlformats.org/presentationml/2006/ole">
            <mc:AlternateContent xmlns:mc="http://schemas.openxmlformats.org/markup-compatibility/2006">
              <mc:Choice xmlns:v="urn:schemas-microsoft-com:vml" Requires="v">
                <p:oleObj spid="_x0000_s3115" name="Document" r:id="rId4" imgW="8229600" imgH="5346700" progId="Word.Document.12">
                  <p:embed/>
                </p:oleObj>
              </mc:Choice>
              <mc:Fallback>
                <p:oleObj name="Document" r:id="rId4" imgW="8229600" imgH="5346700" progId="Word.Document.12">
                  <p:embed/>
                  <p:pic>
                    <p:nvPicPr>
                      <p:cNvPr id="0" name=""/>
                      <p:cNvPicPr/>
                      <p:nvPr/>
                    </p:nvPicPr>
                    <p:blipFill>
                      <a:blip r:embed="rId5"/>
                      <a:stretch>
                        <a:fillRect/>
                      </a:stretch>
                    </p:blipFill>
                    <p:spPr>
                      <a:xfrm>
                        <a:off x="1420812" y="1411288"/>
                        <a:ext cx="6701496" cy="4379912"/>
                      </a:xfrm>
                      <a:prstGeom prst="rect">
                        <a:avLst/>
                      </a:prstGeom>
                    </p:spPr>
                  </p:pic>
                </p:oleObj>
              </mc:Fallback>
            </mc:AlternateContent>
          </a:graphicData>
        </a:graphic>
      </p:graphicFrame>
      <p:sp>
        <p:nvSpPr>
          <p:cNvPr id="4" name="Line Callout 1 (Accent Bar) 3"/>
          <p:cNvSpPr/>
          <p:nvPr/>
        </p:nvSpPr>
        <p:spPr>
          <a:xfrm>
            <a:off x="6692900" y="5524500"/>
            <a:ext cx="1892300" cy="609600"/>
          </a:xfrm>
          <a:prstGeom prst="accentCallout1">
            <a:avLst>
              <a:gd name="adj1" fmla="val 37500"/>
              <a:gd name="adj2" fmla="val -8354"/>
              <a:gd name="adj3" fmla="val -10416"/>
              <a:gd name="adj4" fmla="val -99175"/>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Cosine similarity</a:t>
            </a:r>
            <a:endParaRPr lang="en-US" dirty="0">
              <a:solidFill>
                <a:schemeClr val="tx1"/>
              </a:solidFill>
            </a:endParaRPr>
          </a:p>
        </p:txBody>
      </p:sp>
      <p:sp>
        <p:nvSpPr>
          <p:cNvPr id="5" name="Line Callout 1 (Accent Bar) 4"/>
          <p:cNvSpPr/>
          <p:nvPr/>
        </p:nvSpPr>
        <p:spPr>
          <a:xfrm>
            <a:off x="88900" y="4356100"/>
            <a:ext cx="1689100" cy="609600"/>
          </a:xfrm>
          <a:prstGeom prst="accentCallout1">
            <a:avLst>
              <a:gd name="adj1" fmla="val 43750"/>
              <a:gd name="adj2" fmla="val 108939"/>
              <a:gd name="adj3" fmla="val -14582"/>
              <a:gd name="adj4" fmla="val 17881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rPr>
              <a:t>Watched list</a:t>
            </a:r>
            <a:endParaRPr lang="en-US" dirty="0">
              <a:solidFill>
                <a:schemeClr val="tx1"/>
              </a:solidFill>
            </a:endParaRPr>
          </a:p>
        </p:txBody>
      </p:sp>
      <p:sp>
        <p:nvSpPr>
          <p:cNvPr id="6" name="Line Callout 1 (Accent Bar) 5"/>
          <p:cNvSpPr/>
          <p:nvPr/>
        </p:nvSpPr>
        <p:spPr>
          <a:xfrm>
            <a:off x="6489700" y="1485900"/>
            <a:ext cx="2032000" cy="609600"/>
          </a:xfrm>
          <a:prstGeom prst="accentCallout1">
            <a:avLst>
              <a:gd name="adj1" fmla="val 37500"/>
              <a:gd name="adj2" fmla="val -8354"/>
              <a:gd name="adj3" fmla="val 102084"/>
              <a:gd name="adj4" fmla="val -100137"/>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For each movie</a:t>
            </a:r>
            <a:endParaRPr lang="en-US" dirty="0">
              <a:solidFill>
                <a:schemeClr val="tx1"/>
              </a:solidFill>
            </a:endParaRPr>
          </a:p>
        </p:txBody>
      </p:sp>
      <p:sp>
        <p:nvSpPr>
          <p:cNvPr id="7" name="Line Callout 1 (Accent Bar) 6"/>
          <p:cNvSpPr/>
          <p:nvPr/>
        </p:nvSpPr>
        <p:spPr>
          <a:xfrm>
            <a:off x="7073900" y="2921000"/>
            <a:ext cx="1320800" cy="609600"/>
          </a:xfrm>
          <a:prstGeom prst="accentCallout1">
            <a:avLst>
              <a:gd name="adj1" fmla="val 37500"/>
              <a:gd name="adj2" fmla="val -8354"/>
              <a:gd name="adj3" fmla="val 102084"/>
              <a:gd name="adj4" fmla="val -100137"/>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For each customer</a:t>
            </a:r>
            <a:endParaRPr lang="en-US" dirty="0">
              <a:solidFill>
                <a:schemeClr val="tx1"/>
              </a:solidFill>
            </a:endParaRPr>
          </a:p>
        </p:txBody>
      </p:sp>
    </p:spTree>
    <p:extLst>
      <p:ext uri="{BB962C8B-B14F-4D97-AF65-F5344CB8AC3E}">
        <p14:creationId xmlns:p14="http://schemas.microsoft.com/office/powerpoint/2010/main" val="38047086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a:p>
        </p:txBody>
      </p:sp>
      <p:sp>
        <p:nvSpPr>
          <p:cNvPr id="3" name="Text Placeholder 2"/>
          <p:cNvSpPr>
            <a:spLocks noGrp="1"/>
          </p:cNvSpPr>
          <p:nvPr>
            <p:ph type="body" sz="quarter" idx="15"/>
          </p:nvPr>
        </p:nvSpPr>
        <p:spPr/>
        <p:txBody>
          <a:bodyPr/>
          <a:lstStyle/>
          <a:p>
            <a:r>
              <a:rPr lang="en-US" dirty="0" err="1" smtClean="0"/>
              <a:t>MongoDB</a:t>
            </a:r>
            <a:endParaRPr lang="en-US" dirty="0" smtClean="0"/>
          </a:p>
          <a:p>
            <a:pPr lvl="1"/>
            <a:r>
              <a:rPr lang="en-US" dirty="0" smtClean="0"/>
              <a:t>Technically seductive programmer interface</a:t>
            </a:r>
          </a:p>
          <a:p>
            <a:pPr lvl="1"/>
            <a:r>
              <a:rPr lang="en-US" dirty="0" smtClean="0"/>
              <a:t>Uses JSON ( the current fashion )</a:t>
            </a:r>
          </a:p>
          <a:p>
            <a:pPr lvl="1"/>
            <a:r>
              <a:rPr lang="en-US" dirty="0" smtClean="0"/>
              <a:t>Painful to scale – requires lots of servers</a:t>
            </a:r>
          </a:p>
          <a:p>
            <a:pPr lvl="1"/>
            <a:r>
              <a:rPr lang="en-US" dirty="0" smtClean="0"/>
              <a:t>Needed a big cluster - Ran out of RAM</a:t>
            </a:r>
          </a:p>
          <a:p>
            <a:pPr lvl="1"/>
            <a:endParaRPr lang="en-US" dirty="0"/>
          </a:p>
          <a:p>
            <a:r>
              <a:rPr lang="en-US" dirty="0" smtClean="0"/>
              <a:t>Aerospike</a:t>
            </a:r>
          </a:p>
          <a:p>
            <a:pPr lvl="1"/>
            <a:r>
              <a:rPr lang="en-US" dirty="0" smtClean="0"/>
              <a:t>Tiny cluster required</a:t>
            </a:r>
          </a:p>
          <a:p>
            <a:pPr lvl="1"/>
            <a:r>
              <a:rPr lang="en-US" dirty="0" smtClean="0"/>
              <a:t>Easy to scale</a:t>
            </a:r>
          </a:p>
          <a:p>
            <a:pPr lvl="1"/>
            <a:r>
              <a:rPr lang="en-US" dirty="0" smtClean="0"/>
              <a:t>Faster than Mongo</a:t>
            </a:r>
          </a:p>
          <a:p>
            <a:pPr lvl="1"/>
            <a:r>
              <a:rPr lang="en-US" dirty="0" smtClean="0"/>
              <a:t>Large Data Type are different to JSON – but good</a:t>
            </a:r>
          </a:p>
          <a:p>
            <a:pPr lvl="1"/>
            <a:endParaRPr lang="en-US" dirty="0"/>
          </a:p>
        </p:txBody>
      </p:sp>
    </p:spTree>
    <p:extLst>
      <p:ext uri="{BB962C8B-B14F-4D97-AF65-F5344CB8AC3E}">
        <p14:creationId xmlns:p14="http://schemas.microsoft.com/office/powerpoint/2010/main" val="2090445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pic>
        <p:nvPicPr>
          <p:cNvPr id="3" name="Picture 2"/>
          <p:cNvPicPr>
            <a:picLocks noChangeAspect="1"/>
          </p:cNvPicPr>
          <p:nvPr/>
        </p:nvPicPr>
        <p:blipFill>
          <a:blip r:embed="rId2"/>
          <a:stretch>
            <a:fillRect/>
          </a:stretch>
        </p:blipFill>
        <p:spPr>
          <a:xfrm>
            <a:off x="876301" y="2057400"/>
            <a:ext cx="2095694" cy="2756577"/>
          </a:xfrm>
          <a:prstGeom prst="rect">
            <a:avLst/>
          </a:prstGeom>
        </p:spPr>
      </p:pic>
      <p:pic>
        <p:nvPicPr>
          <p:cNvPr id="4" name="Picture 3"/>
          <p:cNvPicPr>
            <a:picLocks noChangeAspect="1"/>
          </p:cNvPicPr>
          <p:nvPr/>
        </p:nvPicPr>
        <p:blipFill>
          <a:blip r:embed="rId3"/>
          <a:stretch>
            <a:fillRect/>
          </a:stretch>
        </p:blipFill>
        <p:spPr>
          <a:xfrm>
            <a:off x="6121401" y="2057400"/>
            <a:ext cx="2251884" cy="2781300"/>
          </a:xfrm>
          <a:prstGeom prst="rect">
            <a:avLst/>
          </a:prstGeom>
        </p:spPr>
      </p:pic>
      <p:pic>
        <p:nvPicPr>
          <p:cNvPr id="5" name="Picture 4"/>
          <p:cNvPicPr>
            <a:picLocks noChangeAspect="1"/>
          </p:cNvPicPr>
          <p:nvPr/>
        </p:nvPicPr>
        <p:blipFill>
          <a:blip r:embed="rId4"/>
          <a:stretch>
            <a:fillRect/>
          </a:stretch>
        </p:blipFill>
        <p:spPr>
          <a:xfrm>
            <a:off x="3568700" y="2057401"/>
            <a:ext cx="2064343" cy="2708418"/>
          </a:xfrm>
          <a:prstGeom prst="rect">
            <a:avLst/>
          </a:prstGeom>
        </p:spPr>
      </p:pic>
    </p:spTree>
    <p:extLst>
      <p:ext uri="{BB962C8B-B14F-4D97-AF65-F5344CB8AC3E}">
        <p14:creationId xmlns:p14="http://schemas.microsoft.com/office/powerpoint/2010/main" val="38404320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err="1" smtClean="0"/>
              <a:t>GitHub</a:t>
            </a:r>
            <a:r>
              <a:rPr lang="en-US" dirty="0" smtClean="0"/>
              <a:t> – Recommendation engine example</a:t>
            </a:r>
          </a:p>
          <a:p>
            <a:pPr lvl="1"/>
            <a:r>
              <a:rPr lang="en-US" dirty="0" smtClean="0">
                <a:hlinkClick r:id="rId2"/>
              </a:rPr>
              <a:t>https://github.com/aerospike/recommendation-engine-example.git</a:t>
            </a:r>
            <a:endParaRPr lang="en-US" dirty="0" smtClean="0"/>
          </a:p>
          <a:p>
            <a:r>
              <a:rPr lang="en-US" dirty="0" smtClean="0"/>
              <a:t>Spring Boot</a:t>
            </a:r>
          </a:p>
          <a:p>
            <a:pPr lvl="1"/>
            <a:r>
              <a:rPr lang="en-US" dirty="0" smtClean="0">
                <a:hlinkClick r:id="rId3"/>
              </a:rPr>
              <a:t>http://projects.spring.io/spring-boot/</a:t>
            </a:r>
            <a:endParaRPr lang="en-US" dirty="0" smtClean="0"/>
          </a:p>
          <a:p>
            <a:r>
              <a:rPr lang="en-US" dirty="0" smtClean="0"/>
              <a:t>Aerospike</a:t>
            </a:r>
          </a:p>
          <a:p>
            <a:pPr lvl="1"/>
            <a:r>
              <a:rPr lang="en-US" dirty="0" smtClean="0">
                <a:hlinkClick r:id="rId4"/>
              </a:rPr>
              <a:t>http://www.aerospike.com/</a:t>
            </a:r>
            <a:endParaRPr lang="en-US" dirty="0" smtClean="0"/>
          </a:p>
          <a:p>
            <a:r>
              <a:rPr lang="en-US" dirty="0" err="1" smtClean="0"/>
              <a:t>MongoDB</a:t>
            </a:r>
            <a:endParaRPr lang="en-US" dirty="0" smtClean="0"/>
          </a:p>
          <a:p>
            <a:pPr lvl="1"/>
            <a:r>
              <a:rPr lang="en-US" dirty="0" smtClean="0">
                <a:hlinkClick r:id="rId5"/>
              </a:rPr>
              <a:t>http://www.mongodb.org/</a:t>
            </a:r>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573635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ospike_logo_set_horizont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0" y="850900"/>
            <a:ext cx="4120662" cy="723900"/>
          </a:xfrm>
          <a:prstGeom prst="rect">
            <a:avLst/>
          </a:prstGeom>
        </p:spPr>
      </p:pic>
      <p:sp>
        <p:nvSpPr>
          <p:cNvPr id="2" name="TextBox 1"/>
          <p:cNvSpPr txBox="1"/>
          <p:nvPr/>
        </p:nvSpPr>
        <p:spPr>
          <a:xfrm>
            <a:off x="3670300" y="3835401"/>
            <a:ext cx="3619500" cy="2308324"/>
          </a:xfrm>
          <a:prstGeom prst="rect">
            <a:avLst/>
          </a:prstGeom>
          <a:noFill/>
        </p:spPr>
        <p:txBody>
          <a:bodyPr wrap="square" rtlCol="0">
            <a:spAutoFit/>
          </a:bodyPr>
          <a:lstStyle/>
          <a:p>
            <a:endParaRPr lang="en-US" dirty="0" smtClean="0">
              <a:hlinkClick r:id="rId3"/>
            </a:endParaRPr>
          </a:p>
          <a:p>
            <a:r>
              <a:rPr lang="en-US" dirty="0" smtClean="0">
                <a:hlinkClick r:id="rId3"/>
              </a:rPr>
              <a:t>peter@aerospike.com</a:t>
            </a:r>
            <a:endParaRPr lang="en-US" dirty="0" smtClean="0"/>
          </a:p>
          <a:p>
            <a:endParaRPr lang="en-US" dirty="0" smtClean="0"/>
          </a:p>
          <a:p>
            <a:endParaRPr lang="en-US" dirty="0"/>
          </a:p>
          <a:p>
            <a:r>
              <a:rPr lang="en-US" dirty="0" smtClean="0"/>
              <a:t>helipilot50</a:t>
            </a:r>
          </a:p>
          <a:p>
            <a:endParaRPr lang="en-US" dirty="0"/>
          </a:p>
          <a:p>
            <a:endParaRPr lang="en-US" dirty="0" smtClean="0"/>
          </a:p>
          <a:p>
            <a:r>
              <a:rPr lang="en-US" dirty="0" smtClean="0"/>
              <a:t>@helipilot50</a:t>
            </a:r>
          </a:p>
        </p:txBody>
      </p:sp>
      <p:pic>
        <p:nvPicPr>
          <p:cNvPr id="6" name="Picture 5"/>
          <p:cNvPicPr>
            <a:picLocks noChangeAspect="1"/>
          </p:cNvPicPr>
          <p:nvPr/>
        </p:nvPicPr>
        <p:blipFill>
          <a:blip r:embed="rId4"/>
          <a:stretch>
            <a:fillRect/>
          </a:stretch>
        </p:blipFill>
        <p:spPr>
          <a:xfrm>
            <a:off x="3035300" y="3873500"/>
            <a:ext cx="596900" cy="596900"/>
          </a:xfrm>
          <a:prstGeom prst="rect">
            <a:avLst/>
          </a:prstGeom>
        </p:spPr>
      </p:pic>
      <p:pic>
        <p:nvPicPr>
          <p:cNvPr id="7" name="Picture 6"/>
          <p:cNvPicPr>
            <a:picLocks noChangeAspect="1"/>
          </p:cNvPicPr>
          <p:nvPr/>
        </p:nvPicPr>
        <p:blipFill>
          <a:blip r:embed="rId5"/>
          <a:stretch>
            <a:fillRect/>
          </a:stretch>
        </p:blipFill>
        <p:spPr>
          <a:xfrm>
            <a:off x="3022600" y="4813300"/>
            <a:ext cx="609600" cy="609600"/>
          </a:xfrm>
          <a:prstGeom prst="rect">
            <a:avLst/>
          </a:prstGeom>
        </p:spPr>
      </p:pic>
      <p:pic>
        <p:nvPicPr>
          <p:cNvPr id="8" name="Picture 7"/>
          <p:cNvPicPr>
            <a:picLocks noChangeAspect="1"/>
          </p:cNvPicPr>
          <p:nvPr/>
        </p:nvPicPr>
        <p:blipFill>
          <a:blip r:embed="rId6"/>
          <a:stretch>
            <a:fillRect/>
          </a:stretch>
        </p:blipFill>
        <p:spPr>
          <a:xfrm>
            <a:off x="2933700" y="5524500"/>
            <a:ext cx="711200" cy="711200"/>
          </a:xfrm>
          <a:prstGeom prst="rect">
            <a:avLst/>
          </a:prstGeom>
        </p:spPr>
      </p:pic>
      <p:sp>
        <p:nvSpPr>
          <p:cNvPr id="9" name="TextBox 8"/>
          <p:cNvSpPr txBox="1"/>
          <p:nvPr/>
        </p:nvSpPr>
        <p:spPr>
          <a:xfrm>
            <a:off x="2082800" y="2082800"/>
            <a:ext cx="5015716" cy="1323439"/>
          </a:xfrm>
          <a:prstGeom prst="rect">
            <a:avLst/>
          </a:prstGeom>
          <a:noFill/>
        </p:spPr>
        <p:txBody>
          <a:bodyPr wrap="none" rtlCol="0">
            <a:spAutoFit/>
          </a:bodyPr>
          <a:lstStyle/>
          <a:p>
            <a:r>
              <a:rPr lang="en-US" sz="8000" dirty="0" smtClean="0"/>
              <a:t>Questions?</a:t>
            </a:r>
            <a:endParaRPr lang="en-US" sz="2800" dirty="0"/>
          </a:p>
        </p:txBody>
      </p:sp>
    </p:spTree>
    <p:extLst>
      <p:ext uri="{BB962C8B-B14F-4D97-AF65-F5344CB8AC3E}">
        <p14:creationId xmlns:p14="http://schemas.microsoft.com/office/powerpoint/2010/main" val="1357819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Sagely  Advice</a:t>
            </a:r>
            <a:endParaRPr lang="en-US" dirty="0"/>
          </a:p>
        </p:txBody>
      </p:sp>
      <p:sp>
        <p:nvSpPr>
          <p:cNvPr id="6" name="Text Placeholder 5"/>
          <p:cNvSpPr>
            <a:spLocks noGrp="1"/>
          </p:cNvSpPr>
          <p:nvPr>
            <p:ph type="body" sz="quarter" idx="15"/>
          </p:nvPr>
        </p:nvSpPr>
        <p:spPr>
          <a:xfrm>
            <a:off x="273084" y="3659828"/>
            <a:ext cx="8613124" cy="2620899"/>
          </a:xfrm>
        </p:spPr>
        <p:txBody>
          <a:bodyPr>
            <a:normAutofit/>
          </a:bodyPr>
          <a:lstStyle/>
          <a:p>
            <a:pPr marL="0" indent="0">
              <a:buNone/>
            </a:pPr>
            <a:r>
              <a:rPr lang="en-US" sz="3200" dirty="0" smtClean="0"/>
              <a:t>Don</a:t>
            </a:r>
            <a:r>
              <a:rPr lang="fr-FR" sz="3200" dirty="0" smtClean="0"/>
              <a:t>’</a:t>
            </a:r>
            <a:r>
              <a:rPr lang="en-US" sz="3200" dirty="0" smtClean="0"/>
              <a:t>t let:</a:t>
            </a:r>
          </a:p>
          <a:p>
            <a:r>
              <a:rPr lang="en-US" sz="3200" dirty="0" smtClean="0"/>
              <a:t>Information </a:t>
            </a:r>
            <a:r>
              <a:rPr lang="en-US" sz="3200" b="1" dirty="0" smtClean="0">
                <a:solidFill>
                  <a:srgbClr val="0000FF"/>
                </a:solidFill>
              </a:rPr>
              <a:t>oversaturate</a:t>
            </a:r>
            <a:r>
              <a:rPr lang="en-US" sz="3200" dirty="0" smtClean="0"/>
              <a:t> your Knowledge</a:t>
            </a:r>
            <a:endParaRPr lang="en-US" sz="3200" dirty="0" smtClean="0">
              <a:solidFill>
                <a:srgbClr val="0000FF"/>
              </a:solidFill>
            </a:endParaRPr>
          </a:p>
          <a:p>
            <a:r>
              <a:rPr lang="en-US" sz="3200" dirty="0" smtClean="0"/>
              <a:t>Knowledge </a:t>
            </a:r>
            <a:r>
              <a:rPr lang="en-US" sz="3200" b="1" dirty="0" smtClean="0">
                <a:solidFill>
                  <a:srgbClr val="0000FF"/>
                </a:solidFill>
              </a:rPr>
              <a:t>distract</a:t>
            </a:r>
            <a:r>
              <a:rPr lang="en-US" sz="3200" dirty="0" smtClean="0"/>
              <a:t> you from Wisdom</a:t>
            </a:r>
            <a:endParaRPr lang="en-US" sz="3200" dirty="0">
              <a:solidFill>
                <a:srgbClr val="0000FF"/>
              </a:solidFill>
            </a:endParaRPr>
          </a:p>
        </p:txBody>
      </p:sp>
      <p:sp>
        <p:nvSpPr>
          <p:cNvPr id="4" name="Rectangle 3"/>
          <p:cNvSpPr/>
          <p:nvPr/>
        </p:nvSpPr>
        <p:spPr>
          <a:xfrm>
            <a:off x="685069" y="1308086"/>
            <a:ext cx="7936775" cy="1938992"/>
          </a:xfrm>
          <a:prstGeom prst="rect">
            <a:avLst/>
          </a:prstGeom>
        </p:spPr>
        <p:txBody>
          <a:bodyPr wrap="square">
            <a:spAutoFit/>
          </a:bodyPr>
          <a:lstStyle/>
          <a:p>
            <a:r>
              <a:rPr lang="en-US" sz="3200" b="1" i="1" dirty="0" smtClean="0"/>
              <a:t>Where </a:t>
            </a:r>
            <a:r>
              <a:rPr lang="en-US" sz="3200" b="1" i="1" dirty="0"/>
              <a:t>is the wisdom we have lost in knowledge</a:t>
            </a:r>
            <a:r>
              <a:rPr lang="en-US" sz="3200" b="1" i="1" dirty="0" smtClean="0"/>
              <a:t>? Where </a:t>
            </a:r>
            <a:r>
              <a:rPr lang="en-US" sz="3200" b="1" i="1" dirty="0"/>
              <a:t>is the knowledge we have lost in information</a:t>
            </a:r>
            <a:r>
              <a:rPr lang="en-US" sz="3200" b="1" i="1" dirty="0" smtClean="0"/>
              <a:t>?</a:t>
            </a:r>
          </a:p>
          <a:p>
            <a:r>
              <a:rPr lang="en-US" sz="2400" dirty="0" smtClean="0"/>
              <a:t>-</a:t>
            </a:r>
            <a:r>
              <a:rPr lang="en-US" sz="2400" dirty="0" err="1" smtClean="0"/>
              <a:t>T.S.Elliot</a:t>
            </a:r>
            <a:r>
              <a:rPr lang="en-US" sz="2400" dirty="0" smtClean="0"/>
              <a:t> 1934</a:t>
            </a:r>
            <a:endParaRPr lang="en-US" sz="2400" dirty="0"/>
          </a:p>
        </p:txBody>
      </p:sp>
    </p:spTree>
    <p:extLst>
      <p:ext uri="{BB962C8B-B14F-4D97-AF65-F5344CB8AC3E}">
        <p14:creationId xmlns:p14="http://schemas.microsoft.com/office/powerpoint/2010/main" val="1313864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Engines</a:t>
            </a:r>
            <a:endParaRPr lang="en-US" dirty="0"/>
          </a:p>
        </p:txBody>
      </p:sp>
      <p:sp>
        <p:nvSpPr>
          <p:cNvPr id="6" name="Text Placeholder 5"/>
          <p:cNvSpPr>
            <a:spLocks noGrp="1"/>
          </p:cNvSpPr>
          <p:nvPr>
            <p:ph type="body" sz="quarter" idx="15"/>
          </p:nvPr>
        </p:nvSpPr>
        <p:spPr>
          <a:xfrm>
            <a:off x="273084" y="1231331"/>
            <a:ext cx="4679916" cy="1537269"/>
          </a:xfrm>
        </p:spPr>
        <p:txBody>
          <a:bodyPr/>
          <a:lstStyle/>
          <a:p>
            <a:pPr marL="0" indent="0">
              <a:buNone/>
            </a:pPr>
            <a:r>
              <a:rPr lang="en-US" dirty="0"/>
              <a:t>Recommendation engines are used in applications to </a:t>
            </a:r>
            <a:r>
              <a:rPr lang="en-US" b="1" dirty="0">
                <a:solidFill>
                  <a:srgbClr val="3366FF"/>
                </a:solidFill>
              </a:rPr>
              <a:t>personalize</a:t>
            </a:r>
            <a:r>
              <a:rPr lang="en-US" dirty="0"/>
              <a:t> user experience. </a:t>
            </a:r>
          </a:p>
          <a:p>
            <a:endParaRPr lang="en-US" dirty="0"/>
          </a:p>
        </p:txBody>
      </p:sp>
      <p:pic>
        <p:nvPicPr>
          <p:cNvPr id="4" name="Picture 3"/>
          <p:cNvPicPr>
            <a:picLocks noChangeAspect="1"/>
          </p:cNvPicPr>
          <p:nvPr/>
        </p:nvPicPr>
        <p:blipFill>
          <a:blip r:embed="rId3"/>
          <a:stretch>
            <a:fillRect/>
          </a:stretch>
        </p:blipFill>
        <p:spPr>
          <a:xfrm>
            <a:off x="406400" y="4148484"/>
            <a:ext cx="3162300" cy="2101693"/>
          </a:xfrm>
          <a:prstGeom prst="rect">
            <a:avLst/>
          </a:prstGeom>
        </p:spPr>
      </p:pic>
      <p:pic>
        <p:nvPicPr>
          <p:cNvPr id="7" name="Picture 6"/>
          <p:cNvPicPr>
            <a:picLocks noChangeAspect="1"/>
          </p:cNvPicPr>
          <p:nvPr/>
        </p:nvPicPr>
        <p:blipFill>
          <a:blip r:embed="rId4"/>
          <a:stretch>
            <a:fillRect/>
          </a:stretch>
        </p:blipFill>
        <p:spPr>
          <a:xfrm>
            <a:off x="2527300" y="2336800"/>
            <a:ext cx="2742346" cy="1676400"/>
          </a:xfrm>
          <a:prstGeom prst="rect">
            <a:avLst/>
          </a:prstGeom>
        </p:spPr>
      </p:pic>
      <p:pic>
        <p:nvPicPr>
          <p:cNvPr id="8" name="Picture 7"/>
          <p:cNvPicPr>
            <a:picLocks noChangeAspect="1"/>
          </p:cNvPicPr>
          <p:nvPr/>
        </p:nvPicPr>
        <p:blipFill>
          <a:blip r:embed="rId5"/>
          <a:stretch>
            <a:fillRect/>
          </a:stretch>
        </p:blipFill>
        <p:spPr>
          <a:xfrm>
            <a:off x="5880100" y="1635198"/>
            <a:ext cx="2820703" cy="1679502"/>
          </a:xfrm>
          <a:prstGeom prst="rect">
            <a:avLst/>
          </a:prstGeom>
        </p:spPr>
      </p:pic>
      <p:pic>
        <p:nvPicPr>
          <p:cNvPr id="9" name="Picture 8"/>
          <p:cNvPicPr>
            <a:picLocks noChangeAspect="1"/>
          </p:cNvPicPr>
          <p:nvPr/>
        </p:nvPicPr>
        <p:blipFill>
          <a:blip r:embed="rId6"/>
          <a:stretch>
            <a:fillRect/>
          </a:stretch>
        </p:blipFill>
        <p:spPr>
          <a:xfrm>
            <a:off x="4978400" y="4628425"/>
            <a:ext cx="3251199" cy="1658074"/>
          </a:xfrm>
          <a:prstGeom prst="rect">
            <a:avLst/>
          </a:prstGeom>
        </p:spPr>
      </p:pic>
    </p:spTree>
    <p:extLst>
      <p:ext uri="{BB962C8B-B14F-4D97-AF65-F5344CB8AC3E}">
        <p14:creationId xmlns:p14="http://schemas.microsoft.com/office/powerpoint/2010/main" val="2224777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a:t>
            </a:r>
            <a:r>
              <a:rPr lang="en-US" baseline="0" dirty="0" smtClean="0"/>
              <a:t> recommendation</a:t>
            </a:r>
            <a:r>
              <a:rPr lang="en-US" dirty="0" smtClean="0"/>
              <a:t> Engine</a:t>
            </a:r>
            <a:endParaRPr lang="en-US" dirty="0"/>
          </a:p>
        </p:txBody>
      </p:sp>
      <p:sp>
        <p:nvSpPr>
          <p:cNvPr id="3" name="Text Placeholder 2"/>
          <p:cNvSpPr>
            <a:spLocks noGrp="1"/>
          </p:cNvSpPr>
          <p:nvPr>
            <p:ph type="body" sz="quarter" idx="15"/>
          </p:nvPr>
        </p:nvSpPr>
        <p:spPr>
          <a:prstGeom prst="rect">
            <a:avLst/>
          </a:prstGeom>
        </p:spPr>
        <p:txBody>
          <a:bodyPr/>
          <a:lstStyle/>
          <a:p>
            <a:r>
              <a:rPr lang="en-US" dirty="0" smtClean="0"/>
              <a:t>Similar to</a:t>
            </a:r>
          </a:p>
          <a:p>
            <a:pPr lvl="1"/>
            <a:r>
              <a:rPr lang="en-US" dirty="0" smtClean="0"/>
              <a:t> </a:t>
            </a:r>
            <a:r>
              <a:rPr lang="en-US" dirty="0" err="1" smtClean="0"/>
              <a:t>Hulu</a:t>
            </a:r>
            <a:r>
              <a:rPr lang="en-US" dirty="0"/>
              <a:t>,</a:t>
            </a:r>
            <a:r>
              <a:rPr lang="en-US" dirty="0" smtClean="0"/>
              <a:t> Netflix, YouTube, Daily Motion, </a:t>
            </a:r>
            <a:r>
              <a:rPr lang="en-US" dirty="0" err="1" smtClean="0"/>
              <a:t>etc</a:t>
            </a:r>
            <a:endParaRPr lang="en-US" dirty="0" smtClean="0"/>
          </a:p>
          <a:p>
            <a:r>
              <a:rPr lang="en-US" dirty="0" smtClean="0"/>
              <a:t>Context free</a:t>
            </a:r>
            <a:endParaRPr lang="en-US" baseline="0" dirty="0" smtClean="0"/>
          </a:p>
          <a:p>
            <a:r>
              <a:rPr lang="en-US" dirty="0" err="1" smtClean="0"/>
              <a:t>RESTful</a:t>
            </a:r>
            <a:r>
              <a:rPr lang="en-US" baseline="0" dirty="0" smtClean="0"/>
              <a:t> service</a:t>
            </a:r>
          </a:p>
          <a:p>
            <a:pPr lvl="1"/>
            <a:r>
              <a:rPr lang="en-US" dirty="0" smtClean="0"/>
              <a:t>Spring Boot</a:t>
            </a:r>
            <a:endParaRPr lang="en-US" baseline="0" dirty="0" smtClean="0"/>
          </a:p>
          <a:p>
            <a:r>
              <a:rPr lang="en-US" dirty="0" smtClean="0"/>
              <a:t>~100,000 Movies</a:t>
            </a:r>
          </a:p>
          <a:p>
            <a:r>
              <a:rPr lang="en-US" dirty="0" smtClean="0"/>
              <a:t>~800,000</a:t>
            </a:r>
            <a:r>
              <a:rPr lang="en-US" baseline="0" dirty="0" smtClean="0"/>
              <a:t> recommendations</a:t>
            </a:r>
            <a:endParaRPr lang="en-US" dirty="0" smtClean="0"/>
          </a:p>
          <a:p>
            <a:r>
              <a:rPr lang="en-US" baseline="0" dirty="0" smtClean="0"/>
              <a:t>Data store</a:t>
            </a:r>
          </a:p>
          <a:p>
            <a:pPr lvl="1"/>
            <a:r>
              <a:rPr lang="en-US" baseline="0" dirty="0" smtClean="0"/>
              <a:t>Aerospike</a:t>
            </a:r>
          </a:p>
          <a:p>
            <a:pPr lvl="1"/>
            <a:r>
              <a:rPr lang="en-US" baseline="0" dirty="0" err="1" smtClean="0"/>
              <a:t>MongoDB</a:t>
            </a:r>
            <a:endParaRPr lang="en-US" baseline="0" dirty="0" smtClean="0"/>
          </a:p>
          <a:p>
            <a:endParaRPr lang="en-US" baseline="0" dirty="0" smtClean="0"/>
          </a:p>
          <a:p>
            <a:endParaRPr lang="en-US" dirty="0"/>
          </a:p>
        </p:txBody>
      </p:sp>
      <p:pic>
        <p:nvPicPr>
          <p:cNvPr id="5" name="Picture 4" descr="Resul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4456684"/>
            <a:ext cx="5943600" cy="2084832"/>
          </a:xfrm>
          <a:prstGeom prst="rect">
            <a:avLst/>
          </a:prstGeom>
        </p:spPr>
      </p:pic>
    </p:spTree>
    <p:extLst>
      <p:ext uri="{BB962C8B-B14F-4D97-AF65-F5344CB8AC3E}">
        <p14:creationId xmlns:p14="http://schemas.microsoft.com/office/powerpoint/2010/main" val="42713698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RESTful</a:t>
            </a:r>
            <a:r>
              <a:rPr lang="en-US" dirty="0" smtClean="0"/>
              <a:t> web services</a:t>
            </a:r>
            <a:endParaRPr lang="en-US" dirty="0"/>
          </a:p>
        </p:txBody>
      </p:sp>
      <p:sp>
        <p:nvSpPr>
          <p:cNvPr id="4" name="Text Placeholder 3"/>
          <p:cNvSpPr>
            <a:spLocks noGrp="1"/>
          </p:cNvSpPr>
          <p:nvPr>
            <p:ph type="body" sz="quarter" idx="15"/>
          </p:nvPr>
        </p:nvSpPr>
        <p:spPr>
          <a:xfrm>
            <a:off x="273084" y="1231330"/>
            <a:ext cx="4273516" cy="5049397"/>
          </a:xfrm>
        </p:spPr>
        <p:txBody>
          <a:bodyPr/>
          <a:lstStyle/>
          <a:p>
            <a:r>
              <a:rPr lang="en-US" dirty="0" smtClean="0"/>
              <a:t>HTTP based</a:t>
            </a:r>
          </a:p>
          <a:p>
            <a:pPr lvl="1"/>
            <a:r>
              <a:rPr lang="en-US" dirty="0" smtClean="0"/>
              <a:t>GET</a:t>
            </a:r>
          </a:p>
          <a:p>
            <a:pPr lvl="1"/>
            <a:r>
              <a:rPr lang="en-US" dirty="0" smtClean="0"/>
              <a:t>POST</a:t>
            </a:r>
          </a:p>
          <a:p>
            <a:pPr lvl="1"/>
            <a:r>
              <a:rPr lang="en-US" dirty="0" smtClean="0"/>
              <a:t>PUT</a:t>
            </a:r>
          </a:p>
          <a:p>
            <a:pPr lvl="1"/>
            <a:r>
              <a:rPr lang="en-US" dirty="0" smtClean="0"/>
              <a:t>DELETE</a:t>
            </a:r>
          </a:p>
          <a:p>
            <a:r>
              <a:rPr lang="en-US" dirty="0" smtClean="0"/>
              <a:t>Payload</a:t>
            </a:r>
          </a:p>
          <a:p>
            <a:pPr lvl="1"/>
            <a:r>
              <a:rPr lang="en-US" dirty="0" smtClean="0"/>
              <a:t>XML</a:t>
            </a:r>
          </a:p>
          <a:p>
            <a:pPr lvl="1"/>
            <a:r>
              <a:rPr lang="en-US" dirty="0" smtClean="0"/>
              <a:t>JSON</a:t>
            </a:r>
          </a:p>
          <a:p>
            <a:pPr marL="0" indent="0">
              <a:buNone/>
            </a:pPr>
            <a:r>
              <a:rPr lang="en-US" dirty="0" smtClean="0"/>
              <a:t>Commonly called “</a:t>
            </a:r>
            <a:r>
              <a:rPr lang="en-US" b="1" dirty="0" smtClean="0">
                <a:solidFill>
                  <a:srgbClr val="3366FF"/>
                </a:solidFill>
              </a:rPr>
              <a:t>APIs</a:t>
            </a:r>
            <a:r>
              <a:rPr lang="en-US" dirty="0" smtClean="0"/>
              <a:t>”</a:t>
            </a:r>
          </a:p>
          <a:p>
            <a:r>
              <a:rPr lang="en-US" i="1" dirty="0" smtClean="0"/>
              <a:t>“APIs are like … Everybody has one”</a:t>
            </a:r>
          </a:p>
        </p:txBody>
      </p:sp>
      <p:pic>
        <p:nvPicPr>
          <p:cNvPr id="9" name="Picture 8"/>
          <p:cNvPicPr>
            <a:picLocks noChangeAspect="1"/>
          </p:cNvPicPr>
          <p:nvPr/>
        </p:nvPicPr>
        <p:blipFill>
          <a:blip r:embed="rId2"/>
          <a:stretch>
            <a:fillRect/>
          </a:stretch>
        </p:blipFill>
        <p:spPr>
          <a:xfrm>
            <a:off x="2082800" y="5791200"/>
            <a:ext cx="1320800" cy="467222"/>
          </a:xfrm>
          <a:prstGeom prst="rect">
            <a:avLst/>
          </a:prstGeom>
        </p:spPr>
      </p:pic>
      <p:pic>
        <p:nvPicPr>
          <p:cNvPr id="10" name="Picture 9"/>
          <p:cNvPicPr>
            <a:picLocks noChangeAspect="1"/>
          </p:cNvPicPr>
          <p:nvPr/>
        </p:nvPicPr>
        <p:blipFill>
          <a:blip r:embed="rId3"/>
          <a:stretch>
            <a:fillRect/>
          </a:stretch>
        </p:blipFill>
        <p:spPr>
          <a:xfrm>
            <a:off x="4445000" y="4356100"/>
            <a:ext cx="1574800" cy="428585"/>
          </a:xfrm>
          <a:prstGeom prst="rect">
            <a:avLst/>
          </a:prstGeom>
        </p:spPr>
      </p:pic>
      <p:pic>
        <p:nvPicPr>
          <p:cNvPr id="13" name="Picture 12"/>
          <p:cNvPicPr>
            <a:picLocks noChangeAspect="1"/>
          </p:cNvPicPr>
          <p:nvPr/>
        </p:nvPicPr>
        <p:blipFill>
          <a:blip r:embed="rId4"/>
          <a:stretch>
            <a:fillRect/>
          </a:stretch>
        </p:blipFill>
        <p:spPr>
          <a:xfrm>
            <a:off x="5854700" y="5219700"/>
            <a:ext cx="1665654" cy="393700"/>
          </a:xfrm>
          <a:prstGeom prst="rect">
            <a:avLst/>
          </a:prstGeom>
        </p:spPr>
      </p:pic>
      <p:pic>
        <p:nvPicPr>
          <p:cNvPr id="14" name="Picture 13"/>
          <p:cNvPicPr>
            <a:picLocks noChangeAspect="1"/>
          </p:cNvPicPr>
          <p:nvPr/>
        </p:nvPicPr>
        <p:blipFill>
          <a:blip r:embed="rId5"/>
          <a:stretch>
            <a:fillRect/>
          </a:stretch>
        </p:blipFill>
        <p:spPr>
          <a:xfrm>
            <a:off x="6235700" y="3924300"/>
            <a:ext cx="1447800" cy="580964"/>
          </a:xfrm>
          <a:prstGeom prst="rect">
            <a:avLst/>
          </a:prstGeom>
        </p:spPr>
      </p:pic>
      <p:pic>
        <p:nvPicPr>
          <p:cNvPr id="15" name="Picture 14"/>
          <p:cNvPicPr>
            <a:picLocks noChangeAspect="1"/>
          </p:cNvPicPr>
          <p:nvPr/>
        </p:nvPicPr>
        <p:blipFill>
          <a:blip r:embed="rId6"/>
          <a:stretch>
            <a:fillRect/>
          </a:stretch>
        </p:blipFill>
        <p:spPr>
          <a:xfrm>
            <a:off x="4457700" y="5003800"/>
            <a:ext cx="1422400" cy="468132"/>
          </a:xfrm>
          <a:prstGeom prst="rect">
            <a:avLst/>
          </a:prstGeom>
        </p:spPr>
      </p:pic>
      <p:pic>
        <p:nvPicPr>
          <p:cNvPr id="16" name="Picture 15"/>
          <p:cNvPicPr>
            <a:picLocks noChangeAspect="1"/>
          </p:cNvPicPr>
          <p:nvPr/>
        </p:nvPicPr>
        <p:blipFill>
          <a:blip r:embed="rId7"/>
          <a:stretch>
            <a:fillRect/>
          </a:stretch>
        </p:blipFill>
        <p:spPr>
          <a:xfrm>
            <a:off x="7150100" y="4508500"/>
            <a:ext cx="1257300" cy="556667"/>
          </a:xfrm>
          <a:prstGeom prst="rect">
            <a:avLst/>
          </a:prstGeom>
        </p:spPr>
      </p:pic>
      <p:pic>
        <p:nvPicPr>
          <p:cNvPr id="17" name="Picture 16"/>
          <p:cNvPicPr>
            <a:picLocks noChangeAspect="1"/>
          </p:cNvPicPr>
          <p:nvPr/>
        </p:nvPicPr>
        <p:blipFill>
          <a:blip r:embed="rId8"/>
          <a:stretch>
            <a:fillRect/>
          </a:stretch>
        </p:blipFill>
        <p:spPr>
          <a:xfrm>
            <a:off x="7124700" y="5626100"/>
            <a:ext cx="1155700" cy="493197"/>
          </a:xfrm>
          <a:prstGeom prst="rect">
            <a:avLst/>
          </a:prstGeom>
        </p:spPr>
      </p:pic>
      <p:pic>
        <p:nvPicPr>
          <p:cNvPr id="18" name="Picture 17"/>
          <p:cNvPicPr>
            <a:picLocks noChangeAspect="1"/>
          </p:cNvPicPr>
          <p:nvPr/>
        </p:nvPicPr>
        <p:blipFill>
          <a:blip r:embed="rId9"/>
          <a:stretch>
            <a:fillRect/>
          </a:stretch>
        </p:blipFill>
        <p:spPr>
          <a:xfrm>
            <a:off x="5524500" y="5740400"/>
            <a:ext cx="1016000" cy="317932"/>
          </a:xfrm>
          <a:prstGeom prst="rect">
            <a:avLst/>
          </a:prstGeom>
        </p:spPr>
      </p:pic>
      <p:pic>
        <p:nvPicPr>
          <p:cNvPr id="19" name="Picture 18"/>
          <p:cNvPicPr>
            <a:picLocks noChangeAspect="1"/>
          </p:cNvPicPr>
          <p:nvPr/>
        </p:nvPicPr>
        <p:blipFill>
          <a:blip r:embed="rId10"/>
          <a:stretch>
            <a:fillRect/>
          </a:stretch>
        </p:blipFill>
        <p:spPr>
          <a:xfrm>
            <a:off x="4102424" y="5702301"/>
            <a:ext cx="835127" cy="736600"/>
          </a:xfrm>
          <a:prstGeom prst="rect">
            <a:avLst/>
          </a:prstGeom>
        </p:spPr>
      </p:pic>
      <p:pic>
        <p:nvPicPr>
          <p:cNvPr id="22" name="Picture 21"/>
          <p:cNvPicPr>
            <a:picLocks noChangeAspect="1"/>
          </p:cNvPicPr>
          <p:nvPr/>
        </p:nvPicPr>
        <p:blipFill>
          <a:blip r:embed="rId11"/>
          <a:stretch>
            <a:fillRect/>
          </a:stretch>
        </p:blipFill>
        <p:spPr>
          <a:xfrm>
            <a:off x="2654300" y="843844"/>
            <a:ext cx="3276600" cy="2912532"/>
          </a:xfrm>
          <a:prstGeom prst="rect">
            <a:avLst/>
          </a:prstGeom>
        </p:spPr>
      </p:pic>
    </p:spTree>
    <p:extLst>
      <p:ext uri="{BB962C8B-B14F-4D97-AF65-F5344CB8AC3E}">
        <p14:creationId xmlns:p14="http://schemas.microsoft.com/office/powerpoint/2010/main" val="11460449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Boot</a:t>
            </a:r>
            <a:endParaRPr lang="en-US" dirty="0"/>
          </a:p>
        </p:txBody>
      </p:sp>
      <p:sp>
        <p:nvSpPr>
          <p:cNvPr id="5" name="Text Placeholder 4"/>
          <p:cNvSpPr>
            <a:spLocks noGrp="1"/>
          </p:cNvSpPr>
          <p:nvPr>
            <p:ph type="body" sz="quarter" idx="15"/>
          </p:nvPr>
        </p:nvSpPr>
        <p:spPr>
          <a:xfrm>
            <a:off x="273084" y="1231331"/>
            <a:ext cx="5327616" cy="2870770"/>
          </a:xfrm>
        </p:spPr>
        <p:txBody>
          <a:bodyPr>
            <a:normAutofit/>
          </a:bodyPr>
          <a:lstStyle/>
          <a:p>
            <a:pPr marL="0" indent="0">
              <a:buNone/>
            </a:pPr>
            <a:r>
              <a:rPr lang="en-US" i="1" dirty="0" smtClean="0"/>
              <a:t>“Spring </a:t>
            </a:r>
            <a:r>
              <a:rPr lang="en-US" i="1" dirty="0"/>
              <a:t>Boot makes it easy to create stand-alone, production-grade Spring based Applications that can you can </a:t>
            </a:r>
            <a:r>
              <a:rPr lang="en-US" b="1" i="1" dirty="0" smtClean="0">
                <a:solidFill>
                  <a:srgbClr val="3366FF"/>
                </a:solidFill>
              </a:rPr>
              <a:t>just run</a:t>
            </a:r>
            <a:r>
              <a:rPr lang="en-US" i="1" dirty="0" smtClean="0"/>
              <a:t>.” </a:t>
            </a:r>
          </a:p>
          <a:p>
            <a:pPr marL="0" indent="0">
              <a:buNone/>
            </a:pPr>
            <a:r>
              <a:rPr lang="en-US" dirty="0"/>
              <a:t>-- </a:t>
            </a:r>
            <a:r>
              <a:rPr lang="en-US" dirty="0" err="1" smtClean="0"/>
              <a:t>spring.io</a:t>
            </a:r>
            <a:endParaRPr lang="en-US" dirty="0" smtClean="0"/>
          </a:p>
        </p:txBody>
      </p:sp>
      <p:pic>
        <p:nvPicPr>
          <p:cNvPr id="4" name="Picture 3"/>
          <p:cNvPicPr>
            <a:picLocks noChangeAspect="1"/>
          </p:cNvPicPr>
          <p:nvPr/>
        </p:nvPicPr>
        <p:blipFill>
          <a:blip r:embed="rId3"/>
          <a:stretch>
            <a:fillRect/>
          </a:stretch>
        </p:blipFill>
        <p:spPr>
          <a:xfrm>
            <a:off x="5651500" y="1244600"/>
            <a:ext cx="2755900" cy="287020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933696478"/>
              </p:ext>
            </p:extLst>
          </p:nvPr>
        </p:nvGraphicFramePr>
        <p:xfrm>
          <a:off x="977900" y="3562350"/>
          <a:ext cx="5486400" cy="2578100"/>
        </p:xfrm>
        <a:graphic>
          <a:graphicData uri="http://schemas.openxmlformats.org/presentationml/2006/ole">
            <mc:AlternateContent xmlns:mc="http://schemas.openxmlformats.org/markup-compatibility/2006">
              <mc:Choice xmlns:v="urn:schemas-microsoft-com:vml" Requires="v">
                <p:oleObj spid="_x0000_s1071" name="Document" r:id="rId5" imgW="5486400" imgH="2578100" progId="Word.Document.12">
                  <p:embed/>
                </p:oleObj>
              </mc:Choice>
              <mc:Fallback>
                <p:oleObj name="Document" r:id="rId5" imgW="5486400" imgH="2578100" progId="Word.Document.12">
                  <p:embed/>
                  <p:pic>
                    <p:nvPicPr>
                      <p:cNvPr id="0" name=""/>
                      <p:cNvPicPr/>
                      <p:nvPr/>
                    </p:nvPicPr>
                    <p:blipFill>
                      <a:blip r:embed="rId6"/>
                      <a:stretch>
                        <a:fillRect/>
                      </a:stretch>
                    </p:blipFill>
                    <p:spPr>
                      <a:xfrm>
                        <a:off x="977900" y="3562350"/>
                        <a:ext cx="5486400" cy="2578100"/>
                      </a:xfrm>
                      <a:prstGeom prst="rect">
                        <a:avLst/>
                      </a:prstGeom>
                    </p:spPr>
                  </p:pic>
                </p:oleObj>
              </mc:Fallback>
            </mc:AlternateContent>
          </a:graphicData>
        </a:graphic>
      </p:graphicFrame>
    </p:spTree>
    <p:extLst>
      <p:ext uri="{BB962C8B-B14F-4D97-AF65-F5344CB8AC3E}">
        <p14:creationId xmlns:p14="http://schemas.microsoft.com/office/powerpoint/2010/main" val="27781943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endParaRPr lang="en-US" dirty="0"/>
          </a:p>
        </p:txBody>
      </p:sp>
      <p:sp>
        <p:nvSpPr>
          <p:cNvPr id="3" name="Text Placeholder 2"/>
          <p:cNvSpPr>
            <a:spLocks noGrp="1"/>
          </p:cNvSpPr>
          <p:nvPr>
            <p:ph type="body" sz="quarter" idx="15"/>
          </p:nvPr>
        </p:nvSpPr>
        <p:spPr>
          <a:prstGeom prst="rect">
            <a:avLst/>
          </a:prstGeom>
        </p:spPr>
        <p:txBody>
          <a:bodyPr/>
          <a:lstStyle/>
          <a:p>
            <a:r>
              <a:rPr lang="en-US" dirty="0" err="1" smtClean="0"/>
              <a:t>NoSQL</a:t>
            </a:r>
            <a:endParaRPr lang="en-US" dirty="0" smtClean="0"/>
          </a:p>
          <a:p>
            <a:r>
              <a:rPr lang="en-US" dirty="0" smtClean="0"/>
              <a:t>Schema less</a:t>
            </a:r>
          </a:p>
          <a:p>
            <a:r>
              <a:rPr lang="en-US" dirty="0" smtClean="0"/>
              <a:t>Data in JSON documents</a:t>
            </a:r>
          </a:p>
          <a:p>
            <a:pPr lvl="1"/>
            <a:r>
              <a:rPr lang="en-US" dirty="0" smtClean="0"/>
              <a:t>BSON on </a:t>
            </a:r>
            <a:r>
              <a:rPr lang="en-US" dirty="0"/>
              <a:t>s</a:t>
            </a:r>
            <a:r>
              <a:rPr lang="en-US" dirty="0" smtClean="0"/>
              <a:t>erver</a:t>
            </a:r>
          </a:p>
          <a:p>
            <a:r>
              <a:rPr lang="en-US" dirty="0" smtClean="0"/>
              <a:t>Seductive programmatic interface</a:t>
            </a:r>
          </a:p>
          <a:p>
            <a:pPr lvl="1"/>
            <a:r>
              <a:rPr lang="en-US" dirty="0" smtClean="0"/>
              <a:t>Fashionable JSON</a:t>
            </a:r>
          </a:p>
          <a:p>
            <a:pPr lvl="0"/>
            <a:r>
              <a:rPr lang="en-US" dirty="0" smtClean="0"/>
              <a:t>In-memory </a:t>
            </a:r>
            <a:r>
              <a:rPr lang="en-US" dirty="0" err="1" smtClean="0"/>
              <a:t>a.k.a</a:t>
            </a:r>
            <a:r>
              <a:rPr lang="en-US" dirty="0" smtClean="0"/>
              <a:t> RAM</a:t>
            </a:r>
          </a:p>
          <a:p>
            <a:pPr lvl="1"/>
            <a:r>
              <a:rPr lang="en-US" dirty="0" smtClean="0"/>
              <a:t>Fast</a:t>
            </a:r>
          </a:p>
          <a:p>
            <a:pPr marL="457200" lvl="1" indent="0">
              <a:buNone/>
            </a:pPr>
            <a:endParaRPr lang="en-US" dirty="0" smtClean="0"/>
          </a:p>
          <a:p>
            <a:pPr marL="457200" lvl="1" indent="0">
              <a:buNone/>
            </a:pPr>
            <a:endParaRPr lang="en-US" dirty="0"/>
          </a:p>
        </p:txBody>
      </p:sp>
      <p:pic>
        <p:nvPicPr>
          <p:cNvPr id="4" name="Picture 3"/>
          <p:cNvPicPr>
            <a:picLocks noChangeAspect="1"/>
          </p:cNvPicPr>
          <p:nvPr/>
        </p:nvPicPr>
        <p:blipFill>
          <a:blip r:embed="rId2"/>
          <a:stretch>
            <a:fillRect/>
          </a:stretch>
        </p:blipFill>
        <p:spPr>
          <a:xfrm>
            <a:off x="4864100" y="1549400"/>
            <a:ext cx="3200400" cy="2133600"/>
          </a:xfrm>
          <a:prstGeom prst="rect">
            <a:avLst/>
          </a:prstGeom>
        </p:spPr>
      </p:pic>
    </p:spTree>
    <p:extLst>
      <p:ext uri="{BB962C8B-B14F-4D97-AF65-F5344CB8AC3E}">
        <p14:creationId xmlns:p14="http://schemas.microsoft.com/office/powerpoint/2010/main" val="23907815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Aerospike</a:t>
            </a:r>
            <a:endParaRPr lang="en-US" dirty="0"/>
          </a:p>
        </p:txBody>
      </p:sp>
      <p:sp>
        <p:nvSpPr>
          <p:cNvPr id="8" name="Rectangle 7"/>
          <p:cNvSpPr/>
          <p:nvPr/>
        </p:nvSpPr>
        <p:spPr>
          <a:xfrm>
            <a:off x="179042" y="966032"/>
            <a:ext cx="2613351" cy="2554545"/>
          </a:xfrm>
          <a:prstGeom prst="rect">
            <a:avLst/>
          </a:prstGeom>
        </p:spPr>
        <p:txBody>
          <a:bodyPr wrap="square">
            <a:spAutoFit/>
          </a:bodyPr>
          <a:lstStyle/>
          <a:p>
            <a:pPr marL="342900" indent="-342900">
              <a:buFontTx/>
              <a:buAutoNum type="arabicParenR"/>
              <a:defRPr/>
            </a:pPr>
            <a:r>
              <a:rPr lang="en-US" sz="1600" b="1" dirty="0">
                <a:solidFill>
                  <a:schemeClr val="accent3"/>
                </a:solidFill>
                <a:latin typeface="Arial Narrow Bold"/>
                <a:cs typeface="Arial Narrow Bold"/>
              </a:rPr>
              <a:t>  </a:t>
            </a:r>
            <a:r>
              <a:rPr lang="en-US" sz="1600" b="1" dirty="0">
                <a:solidFill>
                  <a:srgbClr val="3366FF"/>
                </a:solidFill>
                <a:latin typeface="Arial Narrow Bold"/>
                <a:cs typeface="Arial Narrow Bold"/>
              </a:rPr>
              <a:t>No Hotspots </a:t>
            </a:r>
            <a:r>
              <a:rPr lang="en-US" sz="1600" b="1" dirty="0">
                <a:solidFill>
                  <a:schemeClr val="accent3"/>
                </a:solidFill>
                <a:latin typeface="Arial Narrow Bold"/>
                <a:cs typeface="Arial Narrow Bold"/>
              </a:rPr>
              <a:t/>
            </a:r>
            <a:br>
              <a:rPr lang="en-US" sz="1600" b="1" dirty="0">
                <a:solidFill>
                  <a:schemeClr val="accent3"/>
                </a:solidFill>
                <a:latin typeface="Arial Narrow Bold"/>
                <a:cs typeface="Arial Narrow Bold"/>
              </a:rPr>
            </a:br>
            <a:r>
              <a:rPr lang="en-US" sz="1600" b="1" dirty="0">
                <a:solidFill>
                  <a:schemeClr val="accent3"/>
                </a:solidFill>
                <a:latin typeface="Arial Narrow Bold"/>
                <a:cs typeface="Arial Narrow Bold"/>
              </a:rPr>
              <a:t>– DHT simplifies data partitioning</a:t>
            </a:r>
          </a:p>
          <a:p>
            <a:pPr marL="342900" indent="-342900">
              <a:buAutoNum type="arabicParenR"/>
              <a:defRPr/>
            </a:pPr>
            <a:endParaRPr lang="en-US" sz="1600" b="1" dirty="0">
              <a:solidFill>
                <a:schemeClr val="accent3"/>
              </a:solidFill>
              <a:latin typeface="Arial Narrow Bold"/>
              <a:cs typeface="Arial Narrow Bold"/>
            </a:endParaRPr>
          </a:p>
          <a:p>
            <a:pPr marL="342900" indent="-342900">
              <a:buAutoNum type="arabicParenR"/>
              <a:defRPr/>
            </a:pPr>
            <a:r>
              <a:rPr lang="en-US" sz="1600" b="1" dirty="0">
                <a:solidFill>
                  <a:schemeClr val="accent3"/>
                </a:solidFill>
                <a:latin typeface="Arial Narrow Bold"/>
                <a:cs typeface="Arial Narrow Bold"/>
              </a:rPr>
              <a:t>Smart Client – </a:t>
            </a:r>
            <a:r>
              <a:rPr lang="en-US" sz="1600" b="1" dirty="0">
                <a:solidFill>
                  <a:srgbClr val="3366FF"/>
                </a:solidFill>
                <a:latin typeface="Arial Narrow Bold"/>
                <a:cs typeface="Arial Narrow Bold"/>
              </a:rPr>
              <a:t>1 hop </a:t>
            </a:r>
            <a:r>
              <a:rPr lang="en-US" sz="1600" b="1" dirty="0">
                <a:solidFill>
                  <a:schemeClr val="accent3"/>
                </a:solidFill>
                <a:latin typeface="Arial Narrow Bold"/>
                <a:cs typeface="Arial Narrow Bold"/>
              </a:rPr>
              <a:t>to data, no load balancers</a:t>
            </a:r>
          </a:p>
          <a:p>
            <a:pPr marL="342900" indent="-342900">
              <a:buAutoNum type="arabicParenR"/>
              <a:defRPr/>
            </a:pPr>
            <a:endParaRPr lang="en-US" sz="1600" b="1" dirty="0">
              <a:solidFill>
                <a:schemeClr val="accent3"/>
              </a:solidFill>
              <a:latin typeface="Arial Narrow Bold"/>
              <a:cs typeface="Arial Narrow Bold"/>
            </a:endParaRPr>
          </a:p>
          <a:p>
            <a:pPr marL="342900" indent="-342900">
              <a:buAutoNum type="arabicParenR"/>
              <a:defRPr/>
            </a:pPr>
            <a:r>
              <a:rPr lang="en-US" sz="1600" b="1" dirty="0">
                <a:solidFill>
                  <a:schemeClr val="accent3"/>
                </a:solidFill>
                <a:latin typeface="Arial Narrow Bold"/>
                <a:cs typeface="Arial Narrow Bold"/>
              </a:rPr>
              <a:t> </a:t>
            </a:r>
            <a:r>
              <a:rPr lang="en-US" sz="1600" b="1" dirty="0">
                <a:solidFill>
                  <a:srgbClr val="3366FF"/>
                </a:solidFill>
                <a:latin typeface="Arial Narrow Bold"/>
                <a:cs typeface="Arial Narrow Bold"/>
              </a:rPr>
              <a:t>Shared Nothing Architecture</a:t>
            </a:r>
            <a:r>
              <a:rPr lang="en-US" sz="1600" b="1" dirty="0">
                <a:solidFill>
                  <a:schemeClr val="accent3"/>
                </a:solidFill>
                <a:latin typeface="Arial Narrow Bold"/>
                <a:cs typeface="Arial Narrow Bold"/>
              </a:rPr>
              <a:t>, </a:t>
            </a:r>
            <a:br>
              <a:rPr lang="en-US" sz="1600" b="1" dirty="0">
                <a:solidFill>
                  <a:schemeClr val="accent3"/>
                </a:solidFill>
                <a:latin typeface="Arial Narrow Bold"/>
                <a:cs typeface="Arial Narrow Bold"/>
              </a:rPr>
            </a:br>
            <a:r>
              <a:rPr lang="en-US" sz="1600" b="1" dirty="0">
                <a:solidFill>
                  <a:schemeClr val="accent3"/>
                </a:solidFill>
                <a:latin typeface="Arial Narrow Bold"/>
                <a:cs typeface="Arial Narrow Bold"/>
              </a:rPr>
              <a:t>every node is identical</a:t>
            </a:r>
          </a:p>
        </p:txBody>
      </p:sp>
      <p:sp>
        <p:nvSpPr>
          <p:cNvPr id="12" name="Rectangle 11"/>
          <p:cNvSpPr/>
          <p:nvPr/>
        </p:nvSpPr>
        <p:spPr>
          <a:xfrm>
            <a:off x="6179554" y="3172486"/>
            <a:ext cx="2669833" cy="2554545"/>
          </a:xfrm>
          <a:prstGeom prst="rect">
            <a:avLst/>
          </a:prstGeom>
        </p:spPr>
        <p:txBody>
          <a:bodyPr wrap="square">
            <a:spAutoFit/>
          </a:bodyPr>
          <a:lstStyle/>
          <a:p>
            <a:pPr marL="342900" indent="-342900">
              <a:buFont typeface="+mj-lt"/>
              <a:buAutoNum type="arabicParenR" startAt="4"/>
              <a:defRPr/>
            </a:pPr>
            <a:r>
              <a:rPr lang="en-US" sz="1600" b="1" dirty="0">
                <a:solidFill>
                  <a:schemeClr val="accent3"/>
                </a:solidFill>
                <a:latin typeface="Arial Narrow Bold"/>
                <a:cs typeface="Arial Narrow Bold"/>
              </a:rPr>
              <a:t>Single row </a:t>
            </a:r>
            <a:r>
              <a:rPr lang="en-US" sz="1600" b="1" dirty="0">
                <a:solidFill>
                  <a:srgbClr val="3366FF"/>
                </a:solidFill>
                <a:latin typeface="Arial Narrow Bold"/>
                <a:cs typeface="Arial Narrow Bold"/>
              </a:rPr>
              <a:t>ACID</a:t>
            </a:r>
            <a:r>
              <a:rPr lang="en-US" sz="1600" b="1" dirty="0">
                <a:solidFill>
                  <a:schemeClr val="accent3"/>
                </a:solidFill>
                <a:latin typeface="Arial Narrow Bold"/>
                <a:cs typeface="Arial Narrow Bold"/>
              </a:rPr>
              <a:t> </a:t>
            </a:r>
            <a:br>
              <a:rPr lang="en-US" sz="1600" b="1" dirty="0">
                <a:solidFill>
                  <a:schemeClr val="accent3"/>
                </a:solidFill>
                <a:latin typeface="Arial Narrow Bold"/>
                <a:cs typeface="Arial Narrow Bold"/>
              </a:rPr>
            </a:br>
            <a:r>
              <a:rPr lang="en-US" sz="1600" b="1" dirty="0">
                <a:solidFill>
                  <a:schemeClr val="accent3"/>
                </a:solidFill>
                <a:latin typeface="Arial Narrow Bold"/>
                <a:cs typeface="Arial Narrow Bold"/>
              </a:rPr>
              <a:t>– synch replication in cluster</a:t>
            </a:r>
          </a:p>
          <a:p>
            <a:pPr marL="342900" indent="-342900">
              <a:buFont typeface="+mj-lt"/>
              <a:buAutoNum type="arabicParenR" startAt="4"/>
              <a:defRPr/>
            </a:pPr>
            <a:endParaRPr lang="en-US" sz="1600" b="1" dirty="0">
              <a:solidFill>
                <a:schemeClr val="accent3"/>
              </a:solidFill>
              <a:latin typeface="Arial Narrow Bold"/>
              <a:cs typeface="Arial Narrow Bold"/>
            </a:endParaRPr>
          </a:p>
          <a:p>
            <a:pPr marL="342900" indent="-342900">
              <a:buFont typeface="+mj-lt"/>
              <a:buAutoNum type="arabicParenR" startAt="4"/>
              <a:defRPr/>
            </a:pPr>
            <a:r>
              <a:rPr lang="en-US" sz="1600" b="1" dirty="0">
                <a:solidFill>
                  <a:schemeClr val="accent3"/>
                </a:solidFill>
                <a:latin typeface="Arial Narrow Bold"/>
                <a:cs typeface="Arial Narrow Bold"/>
              </a:rPr>
              <a:t>Smart Cluster, </a:t>
            </a:r>
            <a:r>
              <a:rPr lang="en-US" sz="1600" b="1" dirty="0">
                <a:solidFill>
                  <a:srgbClr val="3366FF"/>
                </a:solidFill>
                <a:latin typeface="Arial Narrow Bold"/>
                <a:cs typeface="Arial Narrow Bold"/>
              </a:rPr>
              <a:t>Zero Touch </a:t>
            </a:r>
            <a:r>
              <a:rPr lang="en-US" sz="1600" b="1" dirty="0">
                <a:solidFill>
                  <a:srgbClr val="A01620"/>
                </a:solidFill>
                <a:latin typeface="Arial Narrow Bold"/>
                <a:cs typeface="Arial Narrow Bold"/>
              </a:rPr>
              <a:t/>
            </a:r>
            <a:br>
              <a:rPr lang="en-US" sz="1600" b="1" dirty="0">
                <a:solidFill>
                  <a:srgbClr val="A01620"/>
                </a:solidFill>
                <a:latin typeface="Arial Narrow Bold"/>
                <a:cs typeface="Arial Narrow Bold"/>
              </a:rPr>
            </a:br>
            <a:r>
              <a:rPr lang="en-US" sz="1600" b="1" dirty="0">
                <a:solidFill>
                  <a:schemeClr val="accent3"/>
                </a:solidFill>
                <a:latin typeface="Arial Narrow Bold"/>
                <a:cs typeface="Arial Narrow Bold"/>
              </a:rPr>
              <a:t>– auto-failover, rebalancing, rack aware, rolling </a:t>
            </a:r>
            <a:r>
              <a:rPr lang="en-US" sz="1600" b="1" dirty="0" smtClean="0">
                <a:solidFill>
                  <a:schemeClr val="accent3"/>
                </a:solidFill>
                <a:latin typeface="Arial Narrow Bold"/>
                <a:cs typeface="Arial Narrow Bold"/>
              </a:rPr>
              <a:t>upgrades </a:t>
            </a:r>
            <a:endParaRPr lang="en-US" sz="1600" b="1" dirty="0">
              <a:solidFill>
                <a:schemeClr val="accent3"/>
              </a:solidFill>
              <a:latin typeface="Arial Narrow Bold"/>
              <a:cs typeface="Arial Narrow Bold"/>
            </a:endParaRPr>
          </a:p>
          <a:p>
            <a:pPr marL="342900" indent="-342900">
              <a:buFont typeface="+mj-lt"/>
              <a:buAutoNum type="arabicParenR" startAt="4"/>
              <a:defRPr/>
            </a:pPr>
            <a:endParaRPr lang="en-US" sz="1600" b="1" dirty="0">
              <a:solidFill>
                <a:schemeClr val="accent3"/>
              </a:solidFill>
              <a:latin typeface="Arial Narrow Bold"/>
              <a:cs typeface="Arial Narrow Bold"/>
            </a:endParaRPr>
          </a:p>
          <a:p>
            <a:pPr marL="342900" indent="-342900">
              <a:buFont typeface="+mj-lt"/>
              <a:buAutoNum type="arabicParenR" startAt="4"/>
              <a:defRPr/>
            </a:pPr>
            <a:r>
              <a:rPr lang="en-US" sz="1600" b="1" dirty="0" smtClean="0">
                <a:solidFill>
                  <a:srgbClr val="3366FF"/>
                </a:solidFill>
                <a:latin typeface="Arial Narrow Bold"/>
                <a:cs typeface="Arial Narrow Bold"/>
              </a:rPr>
              <a:t>Flash</a:t>
            </a:r>
            <a:r>
              <a:rPr lang="en-US" sz="1600" b="1" dirty="0" smtClean="0">
                <a:solidFill>
                  <a:schemeClr val="accent3"/>
                </a:solidFill>
                <a:latin typeface="Arial Narrow Bold"/>
                <a:cs typeface="Arial Narrow Bold"/>
              </a:rPr>
              <a:t> Optimized</a:t>
            </a:r>
            <a:endParaRPr lang="en-US" sz="1600" b="1" dirty="0">
              <a:solidFill>
                <a:schemeClr val="accent3"/>
              </a:solidFill>
              <a:latin typeface="Arial Narrow Bold"/>
              <a:cs typeface="Arial Narrow Bold"/>
            </a:endParaRPr>
          </a:p>
        </p:txBody>
      </p:sp>
      <p:pic>
        <p:nvPicPr>
          <p:cNvPr id="11" name="Picture 10" descr="Peter_architecture-cli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250" y="1816101"/>
            <a:ext cx="3067050" cy="3334064"/>
          </a:xfrm>
          <a:prstGeom prst="rect">
            <a:avLst/>
          </a:prstGeom>
        </p:spPr>
      </p:pic>
      <p:pic>
        <p:nvPicPr>
          <p:cNvPr id="4" name="Picture 3" descr="Aerospike_A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684" y="893064"/>
            <a:ext cx="1550416" cy="1789452"/>
          </a:xfrm>
          <a:prstGeom prst="rect">
            <a:avLst/>
          </a:prstGeom>
        </p:spPr>
      </p:pic>
      <p:pic>
        <p:nvPicPr>
          <p:cNvPr id="2" name="Picture 1"/>
          <p:cNvPicPr>
            <a:picLocks noChangeAspect="1"/>
          </p:cNvPicPr>
          <p:nvPr/>
        </p:nvPicPr>
        <p:blipFill>
          <a:blip r:embed="rId5"/>
          <a:stretch>
            <a:fillRect/>
          </a:stretch>
        </p:blipFill>
        <p:spPr>
          <a:xfrm>
            <a:off x="647700" y="4546600"/>
            <a:ext cx="559816" cy="368300"/>
          </a:xfrm>
          <a:prstGeom prst="rect">
            <a:avLst/>
          </a:prstGeom>
        </p:spPr>
      </p:pic>
      <p:pic>
        <p:nvPicPr>
          <p:cNvPr id="5" name="Picture 4"/>
          <p:cNvPicPr>
            <a:picLocks noChangeAspect="1"/>
          </p:cNvPicPr>
          <p:nvPr/>
        </p:nvPicPr>
        <p:blipFill>
          <a:blip r:embed="rId6"/>
          <a:stretch>
            <a:fillRect/>
          </a:stretch>
        </p:blipFill>
        <p:spPr>
          <a:xfrm>
            <a:off x="1384300" y="4876800"/>
            <a:ext cx="952500" cy="266700"/>
          </a:xfrm>
          <a:prstGeom prst="rect">
            <a:avLst/>
          </a:prstGeom>
        </p:spPr>
      </p:pic>
      <p:pic>
        <p:nvPicPr>
          <p:cNvPr id="6" name="Picture 5"/>
          <p:cNvPicPr>
            <a:picLocks noChangeAspect="1"/>
          </p:cNvPicPr>
          <p:nvPr/>
        </p:nvPicPr>
        <p:blipFill>
          <a:blip r:embed="rId7"/>
          <a:stretch>
            <a:fillRect/>
          </a:stretch>
        </p:blipFill>
        <p:spPr>
          <a:xfrm>
            <a:off x="457200" y="5118100"/>
            <a:ext cx="823148" cy="317500"/>
          </a:xfrm>
          <a:prstGeom prst="rect">
            <a:avLst/>
          </a:prstGeom>
        </p:spPr>
      </p:pic>
      <p:pic>
        <p:nvPicPr>
          <p:cNvPr id="7" name="Picture 6"/>
          <p:cNvPicPr>
            <a:picLocks noChangeAspect="1"/>
          </p:cNvPicPr>
          <p:nvPr/>
        </p:nvPicPr>
        <p:blipFill>
          <a:blip r:embed="rId8"/>
          <a:stretch>
            <a:fillRect/>
          </a:stretch>
        </p:blipFill>
        <p:spPr>
          <a:xfrm>
            <a:off x="1143000" y="5372100"/>
            <a:ext cx="1348828" cy="279400"/>
          </a:xfrm>
          <a:prstGeom prst="rect">
            <a:avLst/>
          </a:prstGeom>
        </p:spPr>
      </p:pic>
      <p:pic>
        <p:nvPicPr>
          <p:cNvPr id="10" name="Picture 9"/>
          <p:cNvPicPr>
            <a:picLocks noChangeAspect="1"/>
          </p:cNvPicPr>
          <p:nvPr/>
        </p:nvPicPr>
        <p:blipFill>
          <a:blip r:embed="rId9"/>
          <a:stretch>
            <a:fillRect/>
          </a:stretch>
        </p:blipFill>
        <p:spPr>
          <a:xfrm>
            <a:off x="393700" y="5600700"/>
            <a:ext cx="742390" cy="673100"/>
          </a:xfrm>
          <a:prstGeom prst="rect">
            <a:avLst/>
          </a:prstGeom>
        </p:spPr>
      </p:pic>
      <p:pic>
        <p:nvPicPr>
          <p:cNvPr id="13" name="Picture 12"/>
          <p:cNvPicPr>
            <a:picLocks noChangeAspect="1"/>
          </p:cNvPicPr>
          <p:nvPr/>
        </p:nvPicPr>
        <p:blipFill>
          <a:blip r:embed="rId10"/>
          <a:stretch>
            <a:fillRect/>
          </a:stretch>
        </p:blipFill>
        <p:spPr>
          <a:xfrm>
            <a:off x="1511300" y="5892800"/>
            <a:ext cx="723900" cy="232682"/>
          </a:xfrm>
          <a:prstGeom prst="rect">
            <a:avLst/>
          </a:prstGeom>
        </p:spPr>
      </p:pic>
    </p:spTree>
    <p:extLst>
      <p:ext uri="{BB962C8B-B14F-4D97-AF65-F5344CB8AC3E}">
        <p14:creationId xmlns:p14="http://schemas.microsoft.com/office/powerpoint/2010/main" val="32827626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59684" y="1028700"/>
            <a:ext cx="4819215" cy="4940300"/>
          </a:xfrm>
          <a:prstGeom prst="rect">
            <a:avLst/>
          </a:prstGeom>
        </p:spPr>
      </p:pic>
      <p:sp>
        <p:nvSpPr>
          <p:cNvPr id="2" name="Title 1"/>
          <p:cNvSpPr>
            <a:spLocks noGrp="1"/>
          </p:cNvSpPr>
          <p:nvPr>
            <p:ph type="title"/>
          </p:nvPr>
        </p:nvSpPr>
        <p:spPr/>
        <p:txBody>
          <a:bodyPr/>
          <a:lstStyle/>
          <a:p>
            <a:r>
              <a:rPr lang="en-US" dirty="0" smtClean="0"/>
              <a:t>Cosine Similarity</a:t>
            </a:r>
            <a:endParaRPr lang="en-US" dirty="0"/>
          </a:p>
        </p:txBody>
      </p:sp>
      <p:sp>
        <p:nvSpPr>
          <p:cNvPr id="3" name="TextBox 2"/>
          <p:cNvSpPr txBox="1"/>
          <p:nvPr/>
        </p:nvSpPr>
        <p:spPr>
          <a:xfrm>
            <a:off x="330200" y="914401"/>
            <a:ext cx="4076700" cy="2308324"/>
          </a:xfrm>
          <a:prstGeom prst="rect">
            <a:avLst/>
          </a:prstGeom>
          <a:noFill/>
        </p:spPr>
        <p:txBody>
          <a:bodyPr wrap="square" rtlCol="0">
            <a:spAutoFit/>
          </a:bodyPr>
          <a:lstStyle/>
          <a:p>
            <a:r>
              <a:rPr lang="en-US" i="1" dirty="0" smtClean="0"/>
              <a:t>“Cosine </a:t>
            </a:r>
            <a:r>
              <a:rPr lang="en-US" i="1" dirty="0"/>
              <a:t>similarity is a measure of </a:t>
            </a:r>
            <a:r>
              <a:rPr lang="en-US" b="1" i="1" dirty="0">
                <a:solidFill>
                  <a:srgbClr val="0000FF"/>
                </a:solidFill>
              </a:rPr>
              <a:t>similarity between two vectors</a:t>
            </a:r>
            <a:r>
              <a:rPr lang="en-US" b="1" i="1" dirty="0"/>
              <a:t> </a:t>
            </a:r>
            <a:r>
              <a:rPr lang="en-US" i="1" dirty="0"/>
              <a:t>of an inner product space that measures the cosine of the angle between them. </a:t>
            </a:r>
            <a:r>
              <a:rPr lang="en-US" i="1" dirty="0" smtClean="0"/>
              <a:t>…. </a:t>
            </a:r>
            <a:r>
              <a:rPr lang="en-US" i="1" dirty="0"/>
              <a:t>Cosine similarity is particularly used in positive space, where the outcome is neatly bounded in [0,1]</a:t>
            </a:r>
            <a:r>
              <a:rPr lang="en-US" i="1" dirty="0" smtClean="0"/>
              <a:t>.” </a:t>
            </a:r>
            <a:r>
              <a:rPr lang="en-US" dirty="0" smtClean="0"/>
              <a:t>- Wikipedia</a:t>
            </a:r>
            <a:endParaRPr lang="en-US" dirty="0"/>
          </a:p>
        </p:txBody>
      </p:sp>
      <p:pic>
        <p:nvPicPr>
          <p:cNvPr id="4" name="Picture 3"/>
          <p:cNvPicPr>
            <a:picLocks noChangeAspect="1"/>
          </p:cNvPicPr>
          <p:nvPr/>
        </p:nvPicPr>
        <p:blipFill>
          <a:blip r:embed="rId3"/>
          <a:stretch>
            <a:fillRect/>
          </a:stretch>
        </p:blipFill>
        <p:spPr>
          <a:xfrm>
            <a:off x="381000" y="3953434"/>
            <a:ext cx="3810000" cy="1456765"/>
          </a:xfrm>
          <a:prstGeom prst="rect">
            <a:avLst/>
          </a:prstGeom>
        </p:spPr>
      </p:pic>
    </p:spTree>
    <p:extLst>
      <p:ext uri="{BB962C8B-B14F-4D97-AF65-F5344CB8AC3E}">
        <p14:creationId xmlns:p14="http://schemas.microsoft.com/office/powerpoint/2010/main" val="2422322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ody Pages">
  <a:themeElements>
    <a:clrScheme name="Custom 3">
      <a:dk1>
        <a:sysClr val="windowText" lastClr="000000"/>
      </a:dk1>
      <a:lt1>
        <a:sysClr val="window" lastClr="FFFFFF"/>
      </a:lt1>
      <a:dk2>
        <a:srgbClr val="7E4300"/>
      </a:dk2>
      <a:lt2>
        <a:srgbClr val="D1D3D4"/>
      </a:lt2>
      <a:accent1>
        <a:srgbClr val="A01620"/>
      </a:accent1>
      <a:accent2>
        <a:srgbClr val="F68623"/>
      </a:accent2>
      <a:accent3>
        <a:srgbClr val="777777"/>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223822</TotalTime>
  <Words>847</Words>
  <Application>Microsoft Macintosh PowerPoint</Application>
  <PresentationFormat>On-screen Show (4:3)</PresentationFormat>
  <Paragraphs>141</Paragraphs>
  <Slides>18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Body Pages</vt:lpstr>
      <vt:lpstr>Document</vt:lpstr>
      <vt:lpstr>PowerPoint Presentation</vt:lpstr>
      <vt:lpstr>Sagely  Advice</vt:lpstr>
      <vt:lpstr>Recommendation Engines</vt:lpstr>
      <vt:lpstr>Movie recommendation Engine</vt:lpstr>
      <vt:lpstr>RESTful web services</vt:lpstr>
      <vt:lpstr>Spring Boot</vt:lpstr>
      <vt:lpstr>MongoDB</vt:lpstr>
      <vt:lpstr>Aerospike</vt:lpstr>
      <vt:lpstr>Cosine Similarity</vt:lpstr>
      <vt:lpstr>The recommendation algorithm</vt:lpstr>
      <vt:lpstr>Data model</vt:lpstr>
      <vt:lpstr>One to Many</vt:lpstr>
      <vt:lpstr>The code</vt:lpstr>
      <vt:lpstr>Finding a similar customer</vt:lpstr>
      <vt:lpstr>Conclusions</vt:lpstr>
      <vt:lpstr>Books</vt:lpstr>
      <vt:lpstr>Resources</vt:lpstr>
      <vt:lpstr>PowerPoint Presentation</vt:lpstr>
    </vt:vector>
  </TitlesOfParts>
  <Company>Nyquist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Nyquist</dc:creator>
  <cp:lastModifiedBy>Peter Milne</cp:lastModifiedBy>
  <cp:revision>5298</cp:revision>
  <cp:lastPrinted>2014-07-14T15:01:10Z</cp:lastPrinted>
  <dcterms:created xsi:type="dcterms:W3CDTF">2012-07-31T22:57:23Z</dcterms:created>
  <dcterms:modified xsi:type="dcterms:W3CDTF">2014-11-06T00:44:47Z</dcterms:modified>
</cp:coreProperties>
</file>