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 id="2147483660" r:id="rId3"/>
  </p:sldMasterIdLst>
  <p:notesMasterIdLst>
    <p:notesMasterId r:id="rId37"/>
  </p:notesMasterIdLst>
  <p:handoutMasterIdLst>
    <p:handoutMasterId r:id="rId38"/>
  </p:handoutMasterIdLst>
  <p:sldIdLst>
    <p:sldId id="256" r:id="rId4"/>
    <p:sldId id="514" r:id="rId5"/>
    <p:sldId id="508" r:id="rId6"/>
    <p:sldId id="477" r:id="rId7"/>
    <p:sldId id="478" r:id="rId8"/>
    <p:sldId id="479" r:id="rId9"/>
    <p:sldId id="450" r:id="rId10"/>
    <p:sldId id="504" r:id="rId11"/>
    <p:sldId id="481" r:id="rId12"/>
    <p:sldId id="482" r:id="rId13"/>
    <p:sldId id="509" r:id="rId14"/>
    <p:sldId id="510" r:id="rId15"/>
    <p:sldId id="513" r:id="rId16"/>
    <p:sldId id="512" r:id="rId17"/>
    <p:sldId id="443" r:id="rId18"/>
    <p:sldId id="446" r:id="rId19"/>
    <p:sldId id="434" r:id="rId20"/>
    <p:sldId id="447" r:id="rId21"/>
    <p:sldId id="489" r:id="rId22"/>
    <p:sldId id="490" r:id="rId23"/>
    <p:sldId id="491" r:id="rId24"/>
    <p:sldId id="493" r:id="rId25"/>
    <p:sldId id="492" r:id="rId26"/>
    <p:sldId id="454" r:id="rId27"/>
    <p:sldId id="507" r:id="rId28"/>
    <p:sldId id="506" r:id="rId29"/>
    <p:sldId id="468" r:id="rId30"/>
    <p:sldId id="312" r:id="rId31"/>
    <p:sldId id="515" r:id="rId32"/>
    <p:sldId id="441" r:id="rId33"/>
    <p:sldId id="517" r:id="rId34"/>
    <p:sldId id="516" r:id="rId35"/>
    <p:sldId id="494"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5C3412-6096-B64C-8173-01622F140B4E}">
          <p14:sldIdLst>
            <p14:sldId id="256"/>
          </p14:sldIdLst>
        </p14:section>
        <p14:section name="Untitled Section" id="{55AE0BEC-17E6-184E-A9CD-4E40DCFD6F39}">
          <p14:sldIdLst>
            <p14:sldId id="514"/>
            <p14:sldId id="508"/>
            <p14:sldId id="477"/>
            <p14:sldId id="478"/>
            <p14:sldId id="479"/>
            <p14:sldId id="450"/>
            <p14:sldId id="504"/>
            <p14:sldId id="481"/>
            <p14:sldId id="482"/>
            <p14:sldId id="509"/>
            <p14:sldId id="510"/>
            <p14:sldId id="513"/>
            <p14:sldId id="512"/>
            <p14:sldId id="443"/>
            <p14:sldId id="446"/>
            <p14:sldId id="434"/>
            <p14:sldId id="447"/>
            <p14:sldId id="489"/>
            <p14:sldId id="490"/>
            <p14:sldId id="491"/>
            <p14:sldId id="493"/>
            <p14:sldId id="492"/>
            <p14:sldId id="454"/>
            <p14:sldId id="507"/>
            <p14:sldId id="506"/>
            <p14:sldId id="468"/>
            <p14:sldId id="312"/>
            <p14:sldId id="515"/>
            <p14:sldId id="441"/>
            <p14:sldId id="517"/>
            <p14:sldId id="516"/>
            <p14:sldId id="4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8" autoAdjust="0"/>
    <p:restoredTop sz="99563" autoAdjust="0"/>
  </p:normalViewPr>
  <p:slideViewPr>
    <p:cSldViewPr snapToGrid="0" snapToObjects="1">
      <p:cViewPr>
        <p:scale>
          <a:sx n="150" d="100"/>
          <a:sy n="150" d="100"/>
        </p:scale>
        <p:origin x="-824" y="-216"/>
      </p:cViewPr>
      <p:guideLst>
        <p:guide orient="horz" pos="1620"/>
        <p:guide pos="2880"/>
      </p:guideLst>
    </p:cSldViewPr>
  </p:slideViewPr>
  <p:outlineViewPr>
    <p:cViewPr>
      <p:scale>
        <a:sx n="33" d="100"/>
        <a:sy n="33" d="100"/>
      </p:scale>
      <p:origin x="0" y="6072"/>
    </p:cViewPr>
  </p:outlineViewPr>
  <p:notesTextViewPr>
    <p:cViewPr>
      <p:scale>
        <a:sx n="100" d="100"/>
        <a:sy n="100" d="100"/>
      </p:scale>
      <p:origin x="0" y="0"/>
    </p:cViewPr>
  </p:notesTextViewPr>
  <p:sorterViewPr>
    <p:cViewPr>
      <p:scale>
        <a:sx n="66" d="100"/>
        <a:sy n="66" d="100"/>
      </p:scale>
      <p:origin x="0" y="19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DBBAB7-3781-B348-9DC3-1E4C9AB129C4}" type="datetime1">
              <a:rPr lang="en-US" smtClean="0"/>
              <a:t>11/13/15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0C4E29-F45B-D44B-A2E3-584DCAEB1768}" type="slidenum">
              <a:rPr lang="en-US" smtClean="0"/>
              <a:t>‹#›</a:t>
            </a:fld>
            <a:endParaRPr lang="en-US"/>
          </a:p>
        </p:txBody>
      </p:sp>
    </p:spTree>
    <p:extLst>
      <p:ext uri="{BB962C8B-B14F-4D97-AF65-F5344CB8AC3E}">
        <p14:creationId xmlns:p14="http://schemas.microsoft.com/office/powerpoint/2010/main" val="31161822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45A77-0FBA-4544-A1B4-44899FCC7DF1}" type="datetime1">
              <a:rPr lang="en-US" smtClean="0"/>
              <a:t>11/13/15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60F18-28CC-5040-8351-EA84215DC7DE}" type="slidenum">
              <a:rPr lang="en-US" smtClean="0"/>
              <a:t>‹#›</a:t>
            </a:fld>
            <a:endParaRPr lang="en-US"/>
          </a:p>
        </p:txBody>
      </p:sp>
    </p:spTree>
    <p:extLst>
      <p:ext uri="{BB962C8B-B14F-4D97-AF65-F5344CB8AC3E}">
        <p14:creationId xmlns:p14="http://schemas.microsoft.com/office/powerpoint/2010/main" val="12216203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Thanks very much for coming to our session.</a:t>
            </a:r>
            <a:r>
              <a:rPr lang="en-US" baseline="0" dirty="0" smtClean="0"/>
              <a:t> </a:t>
            </a:r>
            <a:r>
              <a:rPr lang="en-US" dirty="0" smtClean="0"/>
              <a:t>This talk is about how to Optimize </a:t>
            </a:r>
            <a:r>
              <a:rPr lang="en-US" dirty="0" err="1" smtClean="0"/>
              <a:t>DevOps</a:t>
            </a:r>
            <a:r>
              <a:rPr lang="en-US" dirty="0" smtClean="0"/>
              <a:t> with a Single Codebase for Web and mobile Applications.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name is Charles Kendrick, Co founder and CTO of Isomorphic software. </a:t>
            </a:r>
            <a:r>
              <a:rPr lang="en-US" baseline="0" dirty="0" smtClean="0"/>
              <a:t>I co founded Isomorphic Software about 15 years ago basically because I thought there was a much better way to build powerful web applications.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B460F18-28CC-5040-8351-EA84215DC7DE}" type="slidenum">
              <a:rPr lang="en-US" smtClean="0"/>
              <a:t>1</a:t>
            </a:fld>
            <a:endParaRPr lang="en-US"/>
          </a:p>
        </p:txBody>
      </p:sp>
    </p:spTree>
    <p:extLst>
      <p:ext uri="{BB962C8B-B14F-4D97-AF65-F5344CB8AC3E}">
        <p14:creationId xmlns:p14="http://schemas.microsoft.com/office/powerpoint/2010/main" val="2352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first </a:t>
            </a:r>
            <a:r>
              <a:rPr lang="en-US" dirty="0" err="1" smtClean="0"/>
              <a:t>iphone</a:t>
            </a:r>
            <a:r>
              <a:rPr lang="en-US" dirty="0" smtClean="0"/>
              <a:t> was released I June 2007</a:t>
            </a:r>
          </a:p>
          <a:p>
            <a:r>
              <a:rPr lang="en-US" dirty="0" smtClean="0"/>
              <a:t>The </a:t>
            </a:r>
            <a:r>
              <a:rPr lang="en-US" dirty="0" err="1" smtClean="0"/>
              <a:t>iphone</a:t>
            </a:r>
            <a:r>
              <a:rPr lang="en-US" dirty="0" smtClean="0"/>
              <a:t> 6 was released in Sep 2014</a:t>
            </a:r>
          </a:p>
          <a:p>
            <a:endParaRPr lang="en-US" dirty="0" smtClean="0"/>
          </a:p>
          <a:p>
            <a:r>
              <a:rPr lang="en-US" dirty="0" smtClean="0"/>
              <a:t>In Just over 7 years, devices</a:t>
            </a:r>
            <a:r>
              <a:rPr lang="en-US" baseline="0" dirty="0" smtClean="0"/>
              <a:t> are 50x faster</a:t>
            </a:r>
          </a:p>
          <a:p>
            <a:endParaRPr lang="en-US" baseline="0" dirty="0" smtClean="0"/>
          </a:p>
          <a:p>
            <a:r>
              <a:rPr lang="en-US" sz="1200" kern="1200" dirty="0" smtClean="0">
                <a:solidFill>
                  <a:schemeClr val="tx1"/>
                </a:solidFill>
                <a:latin typeface="+mn-lt"/>
                <a:ea typeface="+mn-ea"/>
                <a:cs typeface="+mn-cs"/>
              </a:rPr>
              <a:t>parallel exponential increase in JavaScript performance for desktop and mobile browsers, and point out the two are additive trends.</a:t>
            </a:r>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11</a:t>
            </a:fld>
            <a:endParaRPr lang="en-US"/>
          </a:p>
        </p:txBody>
      </p:sp>
    </p:spTree>
    <p:extLst>
      <p:ext uri="{BB962C8B-B14F-4D97-AF65-F5344CB8AC3E}">
        <p14:creationId xmlns:p14="http://schemas.microsoft.com/office/powerpoint/2010/main" val="34691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latin typeface="+mn-lt"/>
                <a:ea typeface="+mn-ea"/>
                <a:cs typeface="+mn-cs"/>
              </a:rPr>
              <a:t>parallel exponential increase in JavaScript performance for desktop and mobile browsers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two </a:t>
            </a:r>
            <a:r>
              <a:rPr lang="en-US" sz="1200" kern="1200" dirty="0" err="1" smtClean="0">
                <a:solidFill>
                  <a:schemeClr val="tx1"/>
                </a:solidFill>
                <a:latin typeface="+mn-lt"/>
                <a:ea typeface="+mn-ea"/>
                <a:cs typeface="+mn-cs"/>
              </a:rPr>
              <a:t>tredns</a:t>
            </a:r>
            <a:r>
              <a:rPr lang="en-US" sz="1200" kern="1200" baseline="0" dirty="0" smtClean="0">
                <a:solidFill>
                  <a:schemeClr val="tx1"/>
                </a:solidFill>
                <a:latin typeface="+mn-lt"/>
                <a:ea typeface="+mn-ea"/>
                <a:cs typeface="+mn-cs"/>
              </a:rPr>
              <a:t> (device and browser)</a:t>
            </a:r>
            <a:r>
              <a:rPr lang="en-US" sz="1200" kern="1200" dirty="0" smtClean="0">
                <a:solidFill>
                  <a:schemeClr val="tx1"/>
                </a:solidFill>
                <a:latin typeface="+mn-lt"/>
                <a:ea typeface="+mn-ea"/>
                <a:cs typeface="+mn-cs"/>
              </a:rPr>
              <a:t> are additive trends.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less than two years, Kraken </a:t>
            </a:r>
            <a:r>
              <a:rPr lang="en-US" sz="1200" kern="1200" dirty="0" err="1" smtClean="0">
                <a:solidFill>
                  <a:schemeClr val="tx1"/>
                </a:solidFill>
                <a:latin typeface="+mn-lt"/>
                <a:ea typeface="+mn-ea"/>
                <a:cs typeface="+mn-cs"/>
              </a:rPr>
              <a:t>javascript</a:t>
            </a:r>
            <a:r>
              <a:rPr lang="en-US" sz="1200" kern="1200" dirty="0" smtClean="0">
                <a:solidFill>
                  <a:schemeClr val="tx1"/>
                </a:solidFill>
                <a:latin typeface="+mn-lt"/>
                <a:ea typeface="+mn-ea"/>
                <a:cs typeface="+mn-cs"/>
              </a:rPr>
              <a:t> benchmarks</a:t>
            </a:r>
            <a:r>
              <a:rPr lang="en-US" sz="1200" kern="1200" baseline="0" dirty="0" smtClean="0">
                <a:solidFill>
                  <a:schemeClr val="tx1"/>
                </a:solidFill>
                <a:latin typeface="+mn-lt"/>
                <a:ea typeface="+mn-ea"/>
                <a:cs typeface="+mn-cs"/>
              </a:rPr>
              <a:t> goes from 29,000 to 2000 </a:t>
            </a:r>
            <a:r>
              <a:rPr lang="en-US" sz="1200" kern="1200" baseline="0" dirty="0" err="1" smtClean="0">
                <a:solidFill>
                  <a:schemeClr val="tx1"/>
                </a:solidFill>
                <a:latin typeface="+mn-lt"/>
                <a:ea typeface="+mn-ea"/>
                <a:cs typeface="+mn-cs"/>
              </a:rPr>
              <a:t>ms.</a:t>
            </a:r>
            <a:r>
              <a:rPr lang="en-US" sz="1200" kern="1200" baseline="0" dirty="0" smtClean="0">
                <a:solidFill>
                  <a:schemeClr val="tx1"/>
                </a:solidFill>
                <a:latin typeface="+mn-lt"/>
                <a:ea typeface="+mn-ea"/>
                <a:cs typeface="+mn-cs"/>
              </a:rPr>
              <a:t> It is currently around 1000ms, making it approximately 30x faster since 2010</a:t>
            </a:r>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12</a:t>
            </a:fld>
            <a:endParaRPr lang="en-US"/>
          </a:p>
        </p:txBody>
      </p:sp>
    </p:spTree>
    <p:extLst>
      <p:ext uri="{BB962C8B-B14F-4D97-AF65-F5344CB8AC3E}">
        <p14:creationId xmlns:p14="http://schemas.microsoft.com/office/powerpoint/2010/main" val="34691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sz="1200" kern="1200" dirty="0" smtClean="0">
                <a:solidFill>
                  <a:schemeClr val="tx1"/>
                </a:solidFill>
                <a:latin typeface="+mn-lt"/>
                <a:ea typeface="+mn-ea"/>
                <a:cs typeface="+mn-cs"/>
              </a:rPr>
              <a:t>parallel exponential increase in JavaScript performance for desktop and mobile browsers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two </a:t>
            </a:r>
            <a:r>
              <a:rPr lang="en-US" sz="1200" kern="1200" dirty="0" err="1" smtClean="0">
                <a:solidFill>
                  <a:schemeClr val="tx1"/>
                </a:solidFill>
                <a:latin typeface="+mn-lt"/>
                <a:ea typeface="+mn-ea"/>
                <a:cs typeface="+mn-cs"/>
              </a:rPr>
              <a:t>tredns</a:t>
            </a:r>
            <a:r>
              <a:rPr lang="en-US" sz="1200" kern="1200" baseline="0" dirty="0" smtClean="0">
                <a:solidFill>
                  <a:schemeClr val="tx1"/>
                </a:solidFill>
                <a:latin typeface="+mn-lt"/>
                <a:ea typeface="+mn-ea"/>
                <a:cs typeface="+mn-cs"/>
              </a:rPr>
              <a:t> (device and browser)</a:t>
            </a:r>
            <a:r>
              <a:rPr lang="en-US" sz="1200" kern="1200" dirty="0" smtClean="0">
                <a:solidFill>
                  <a:schemeClr val="tx1"/>
                </a:solidFill>
                <a:latin typeface="+mn-lt"/>
                <a:ea typeface="+mn-ea"/>
                <a:cs typeface="+mn-cs"/>
              </a:rPr>
              <a:t> are additive trends.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less than two years, Kraken </a:t>
            </a:r>
            <a:r>
              <a:rPr lang="en-US" sz="1200" kern="1200" dirty="0" err="1" smtClean="0">
                <a:solidFill>
                  <a:schemeClr val="tx1"/>
                </a:solidFill>
                <a:latin typeface="+mn-lt"/>
                <a:ea typeface="+mn-ea"/>
                <a:cs typeface="+mn-cs"/>
              </a:rPr>
              <a:t>javascript</a:t>
            </a:r>
            <a:r>
              <a:rPr lang="en-US" sz="1200" kern="1200" dirty="0" smtClean="0">
                <a:solidFill>
                  <a:schemeClr val="tx1"/>
                </a:solidFill>
                <a:latin typeface="+mn-lt"/>
                <a:ea typeface="+mn-ea"/>
                <a:cs typeface="+mn-cs"/>
              </a:rPr>
              <a:t> benchmarks</a:t>
            </a:r>
            <a:r>
              <a:rPr lang="en-US" sz="1200" kern="1200" baseline="0" dirty="0" smtClean="0">
                <a:solidFill>
                  <a:schemeClr val="tx1"/>
                </a:solidFill>
                <a:latin typeface="+mn-lt"/>
                <a:ea typeface="+mn-ea"/>
                <a:cs typeface="+mn-cs"/>
              </a:rPr>
              <a:t> goes from 29,000 to 2000 </a:t>
            </a:r>
            <a:r>
              <a:rPr lang="en-US" sz="1200" kern="1200" baseline="0" dirty="0" err="1" smtClean="0">
                <a:solidFill>
                  <a:schemeClr val="tx1"/>
                </a:solidFill>
                <a:latin typeface="+mn-lt"/>
                <a:ea typeface="+mn-ea"/>
                <a:cs typeface="+mn-cs"/>
              </a:rPr>
              <a:t>ms.</a:t>
            </a:r>
            <a:r>
              <a:rPr lang="en-US" sz="1200" kern="1200" baseline="0" dirty="0" smtClean="0">
                <a:solidFill>
                  <a:schemeClr val="tx1"/>
                </a:solidFill>
                <a:latin typeface="+mn-lt"/>
                <a:ea typeface="+mn-ea"/>
                <a:cs typeface="+mn-cs"/>
              </a:rPr>
              <a:t> It is currently around 1000ms, making it approximately 30x faster since 2010</a:t>
            </a:r>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13</a:t>
            </a:fld>
            <a:endParaRPr lang="en-US"/>
          </a:p>
        </p:txBody>
      </p:sp>
    </p:spTree>
    <p:extLst>
      <p:ext uri="{BB962C8B-B14F-4D97-AF65-F5344CB8AC3E}">
        <p14:creationId xmlns:p14="http://schemas.microsoft.com/office/powerpoint/2010/main" val="3469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14</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face it, </a:t>
            </a:r>
            <a:r>
              <a:rPr lang="en-US" sz="1200" kern="1200" dirty="0" smtClean="0">
                <a:solidFill>
                  <a:schemeClr val="tx1"/>
                </a:solidFill>
                <a:latin typeface="+mn-lt"/>
                <a:ea typeface="+mn-ea"/>
                <a:cs typeface="+mn-cs"/>
              </a:rPr>
              <a:t>nothing is more inefficient than building the same application twice. </a:t>
            </a:r>
            <a:r>
              <a:rPr lang="en-US" dirty="0" smtClean="0"/>
              <a:t>There is obviously an alternative</a:t>
            </a:r>
            <a:r>
              <a:rPr lang="en-US" baseline="0" dirty="0" smtClean="0"/>
              <a:t> and that is to code each application once and run it on all devices.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also obviously, that is what we are here to talk about.</a:t>
            </a:r>
          </a:p>
          <a:p>
            <a:endParaRPr lang="en-US" baseline="0" dirty="0" smtClean="0"/>
          </a:p>
          <a:p>
            <a:r>
              <a:rPr lang="en-US" baseline="0" dirty="0" smtClean="0"/>
              <a:t>Sounds like some kind of Nirvana, right? It couldn’t possibly work, right?</a:t>
            </a:r>
          </a:p>
          <a:p>
            <a:endParaRPr lang="en-US" baseline="0" dirty="0" smtClean="0"/>
          </a:p>
          <a:p>
            <a:r>
              <a:rPr lang="en-US" baseline="0" dirty="0" smtClean="0"/>
              <a:t>So why wouldn’t it 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15</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First, let’s talk about …</a:t>
            </a:r>
          </a:p>
          <a:p>
            <a:endParaRPr lang="en-US" baseline="0" dirty="0" smtClean="0"/>
          </a:p>
          <a:p>
            <a:pPr marL="228600" indent="-228600">
              <a:buAutoNum type="arabicPeriod"/>
            </a:pPr>
            <a:r>
              <a:rPr lang="en-US" baseline="0" dirty="0" smtClean="0"/>
              <a:t>User experience challenges.</a:t>
            </a:r>
          </a:p>
          <a:p>
            <a:pPr marL="0" indent="0">
              <a:buNone/>
            </a:pPr>
            <a:endParaRPr lang="en-US" baseline="0" dirty="0" smtClean="0"/>
          </a:p>
          <a:p>
            <a:r>
              <a:rPr lang="en-US" baseline="0" dirty="0" smtClean="0"/>
              <a:t>Obviously our smartphones don’t come with a mouse to point and click. But they do come with cameras, GPS, accelerometers, the ability to make phone calls and more.</a:t>
            </a:r>
          </a:p>
          <a:p>
            <a:r>
              <a:rPr lang="en-US" baseline="0" dirty="0" smtClean="0"/>
              <a:t>So, we need to be able to interact with our applications differently when we access them on our phone.</a:t>
            </a:r>
          </a:p>
          <a:p>
            <a:endParaRPr lang="en-US" baseline="0" dirty="0" smtClean="0"/>
          </a:p>
          <a:p>
            <a:r>
              <a:rPr lang="en-US" baseline="0" dirty="0" smtClean="0"/>
              <a:t>If you look at the three screens here, this give an indication of the different amounts of real estate we have to deal with on different devices.</a:t>
            </a:r>
          </a:p>
          <a:p>
            <a:endParaRPr lang="en-US" baseline="0" dirty="0" smtClean="0"/>
          </a:p>
          <a:p>
            <a:r>
              <a:rPr lang="en-US" baseline="0" dirty="0" smtClean="0"/>
              <a:t>Lastly, our smartphone apps need to look a little different from our typical desktop web applications.</a:t>
            </a:r>
          </a:p>
          <a:p>
            <a:endParaRPr lang="en-US" baseline="0" dirty="0" smtClean="0"/>
          </a:p>
          <a:p>
            <a:r>
              <a:rPr lang="en-US" baseline="0" dirty="0" smtClean="0"/>
              <a:t>So how to we overcome these challenges …</a:t>
            </a:r>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16</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dirty="0" smtClean="0"/>
              <a:t>In the </a:t>
            </a:r>
            <a:r>
              <a:rPr lang="en-US" dirty="0" err="1" smtClean="0"/>
              <a:t>SmartCLient</a:t>
            </a:r>
            <a:r>
              <a:rPr lang="en-US" dirty="0" smtClean="0"/>
              <a:t> platform that I mentioned earlier, we have</a:t>
            </a:r>
            <a:r>
              <a:rPr lang="en-US" baseline="0" dirty="0" smtClean="0"/>
              <a:t> a host of functionality that – if for example, you code a desktop web application – will allow it to automatically function on any smartphone device.</a:t>
            </a:r>
          </a:p>
          <a:p>
            <a:pPr lvl="1"/>
            <a:endParaRPr lang="en-US" baseline="0" dirty="0" smtClean="0"/>
          </a:p>
          <a:p>
            <a:pPr lvl="1"/>
            <a:r>
              <a:rPr lang="en-US" baseline="0" dirty="0" smtClean="0"/>
              <a:t>Let’s take a dive into this, after which, I will show a live demo</a:t>
            </a:r>
          </a:p>
        </p:txBody>
      </p:sp>
      <p:sp>
        <p:nvSpPr>
          <p:cNvPr id="4" name="Slide Number Placeholder 3"/>
          <p:cNvSpPr>
            <a:spLocks noGrp="1"/>
          </p:cNvSpPr>
          <p:nvPr>
            <p:ph type="sldNum" sz="quarter" idx="10"/>
          </p:nvPr>
        </p:nvSpPr>
        <p:spPr/>
        <p:txBody>
          <a:bodyPr/>
          <a:lstStyle/>
          <a:p>
            <a:fld id="{9B460F18-28CC-5040-8351-EA84215DC7DE}" type="slidenum">
              <a:rPr lang="en-US" smtClean="0"/>
              <a:t>17</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Trying to cram a complex UI with multiple panes onto a smartphone screen creates a usability disaster. </a:t>
            </a:r>
          </a:p>
          <a:p>
            <a:pPr marL="0" indent="0">
              <a:buFontTx/>
              <a:buNone/>
            </a:pPr>
            <a:r>
              <a:rPr lang="en-US" sz="1200" kern="1200" dirty="0" smtClean="0">
                <a:solidFill>
                  <a:schemeClr val="tx1"/>
                </a:solidFill>
                <a:latin typeface="+mn-lt"/>
                <a:ea typeface="+mn-ea"/>
                <a:cs typeface="+mn-cs"/>
              </a:rPr>
              <a:t>With our solution, when multiple panes don’t fit side-by-side on a device, we automatically split them across pages. </a:t>
            </a:r>
          </a:p>
          <a:p>
            <a:pPr marL="0" indent="0">
              <a:buFontTx/>
              <a:buNone/>
            </a:pPr>
            <a:r>
              <a:rPr lang="en-US" sz="1200" kern="1200" dirty="0" smtClean="0">
                <a:solidFill>
                  <a:schemeClr val="tx1"/>
                </a:solidFill>
                <a:latin typeface="+mn-lt"/>
                <a:ea typeface="+mn-ea"/>
                <a:cs typeface="+mn-cs"/>
              </a:rPr>
              <a:t>Appropriate navigation controls are provided for each specific device class, and extremely smooth transitions deliver an enterprise grade experience.</a:t>
            </a: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baseline="0" dirty="0" smtClean="0">
                <a:solidFill>
                  <a:schemeClr val="tx1"/>
                </a:solidFill>
                <a:latin typeface="+mn-lt"/>
                <a:ea typeface="+mn-ea"/>
                <a:cs typeface="+mn-cs"/>
              </a:rPr>
              <a:t>Did I mention that no additional coding is needed to deliver this?</a:t>
            </a:r>
          </a:p>
          <a:p>
            <a:pPr marL="0" indent="0">
              <a:buFontTx/>
              <a:buNone/>
            </a:pPr>
            <a:endParaRPr lang="en-US" sz="1200" kern="1200" baseline="0" dirty="0" smtClean="0">
              <a:solidFill>
                <a:schemeClr val="tx1"/>
              </a:solidFill>
              <a:latin typeface="+mn-lt"/>
              <a:ea typeface="+mn-ea"/>
              <a:cs typeface="+mn-cs"/>
            </a:endParaRP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18</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Trying to cram a complex UI with multiple panes onto a smartphone screen creates a usability disaster. </a:t>
            </a:r>
          </a:p>
          <a:p>
            <a:pPr marL="0" indent="0">
              <a:buFontTx/>
              <a:buNone/>
            </a:pPr>
            <a:r>
              <a:rPr lang="en-US" sz="1200" kern="1200" dirty="0" smtClean="0">
                <a:solidFill>
                  <a:schemeClr val="tx1"/>
                </a:solidFill>
                <a:latin typeface="+mn-lt"/>
                <a:ea typeface="+mn-ea"/>
                <a:cs typeface="+mn-cs"/>
              </a:rPr>
              <a:t>With our solution, when multiple panes don’t fit side-by-side on a device, we automatically split them across pages. </a:t>
            </a:r>
          </a:p>
          <a:p>
            <a:pPr marL="0" indent="0">
              <a:buFontTx/>
              <a:buNone/>
            </a:pPr>
            <a:r>
              <a:rPr lang="en-US" sz="1200" kern="1200" dirty="0" smtClean="0">
                <a:solidFill>
                  <a:schemeClr val="tx1"/>
                </a:solidFill>
                <a:latin typeface="+mn-lt"/>
                <a:ea typeface="+mn-ea"/>
                <a:cs typeface="+mn-cs"/>
              </a:rPr>
              <a:t>Appropriate navigation controls are provided for each specific device class, and extremely smooth transitions deliver an enterprise grade experience.</a:t>
            </a: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baseline="0" dirty="0" smtClean="0">
                <a:solidFill>
                  <a:schemeClr val="tx1"/>
                </a:solidFill>
                <a:latin typeface="+mn-lt"/>
                <a:ea typeface="+mn-ea"/>
                <a:cs typeface="+mn-cs"/>
              </a:rPr>
              <a:t>Did I mention that no additional coding is needed to deliver this?</a:t>
            </a:r>
          </a:p>
          <a:p>
            <a:pPr marL="0" indent="0">
              <a:buFontTx/>
              <a:buNone/>
            </a:pPr>
            <a:endParaRPr lang="en-US" sz="1200" kern="1200" baseline="0" dirty="0" smtClean="0">
              <a:solidFill>
                <a:schemeClr val="tx1"/>
              </a:solidFill>
              <a:latin typeface="+mn-lt"/>
              <a:ea typeface="+mn-ea"/>
              <a:cs typeface="+mn-cs"/>
            </a:endParaRP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19</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Trying to cram a complex UI with multiple panes onto a smartphone screen creates a usability disaster. </a:t>
            </a:r>
          </a:p>
          <a:p>
            <a:pPr marL="0" indent="0">
              <a:buFontTx/>
              <a:buNone/>
            </a:pPr>
            <a:r>
              <a:rPr lang="en-US" sz="1200" kern="1200" dirty="0" smtClean="0">
                <a:solidFill>
                  <a:schemeClr val="tx1"/>
                </a:solidFill>
                <a:latin typeface="+mn-lt"/>
                <a:ea typeface="+mn-ea"/>
                <a:cs typeface="+mn-cs"/>
              </a:rPr>
              <a:t>With our solution, when multiple panes don’t fit side-by-side on a device, we automatically split them across pages. </a:t>
            </a:r>
          </a:p>
          <a:p>
            <a:pPr marL="0" indent="0">
              <a:buFontTx/>
              <a:buNone/>
            </a:pPr>
            <a:r>
              <a:rPr lang="en-US" sz="1200" kern="1200" dirty="0" smtClean="0">
                <a:solidFill>
                  <a:schemeClr val="tx1"/>
                </a:solidFill>
                <a:latin typeface="+mn-lt"/>
                <a:ea typeface="+mn-ea"/>
                <a:cs typeface="+mn-cs"/>
              </a:rPr>
              <a:t>Appropriate navigation controls are provided for each specific device class, and extremely smooth transitions deliver an enterprise grade experience.</a:t>
            </a: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baseline="0" dirty="0" smtClean="0">
                <a:solidFill>
                  <a:schemeClr val="tx1"/>
                </a:solidFill>
                <a:latin typeface="+mn-lt"/>
                <a:ea typeface="+mn-ea"/>
                <a:cs typeface="+mn-cs"/>
              </a:rPr>
              <a:t>Did I mention that no additional coding is needed to deliver this?</a:t>
            </a:r>
          </a:p>
          <a:p>
            <a:pPr marL="0" indent="0">
              <a:buFontTx/>
              <a:buNone/>
            </a:pPr>
            <a:endParaRPr lang="en-US" sz="1200" kern="1200" baseline="0" dirty="0" smtClean="0">
              <a:solidFill>
                <a:schemeClr val="tx1"/>
              </a:solidFill>
              <a:latin typeface="+mn-lt"/>
              <a:ea typeface="+mn-ea"/>
              <a:cs typeface="+mn-cs"/>
            </a:endParaRP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20</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Alot</a:t>
            </a:r>
            <a:r>
              <a:rPr lang="en-US" sz="1200" kern="1200" dirty="0" smtClean="0">
                <a:solidFill>
                  <a:schemeClr val="tx1"/>
                </a:solidFill>
                <a:latin typeface="+mn-lt"/>
                <a:ea typeface="+mn-ea"/>
                <a:cs typeface="+mn-cs"/>
              </a:rPr>
              <a:t> of analysts don't make the enterprise/consumer distinction and end up recommending strategies to enterprise that only make sense for consumer-facing applications.  Or, managers in enterprise try to emulate Facebook, LinkedIn, etc. because they "have successful" mobile strategies.  But enterprise mobile is a totally different problem, and the solutions are necessarily different.</a:t>
            </a:r>
          </a:p>
          <a:p>
            <a:endParaRPr lang="en-US" sz="1200" kern="120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The CEO is not going to be impressed that you spent $1M on a mobile app and "everybody loves it".  The question will be: did it increase productivity?</a:t>
            </a:r>
          </a:p>
        </p:txBody>
      </p:sp>
      <p:sp>
        <p:nvSpPr>
          <p:cNvPr id="4" name="Slide Number Placeholder 3"/>
          <p:cNvSpPr>
            <a:spLocks noGrp="1"/>
          </p:cNvSpPr>
          <p:nvPr>
            <p:ph type="sldNum" sz="quarter" idx="10"/>
          </p:nvPr>
        </p:nvSpPr>
        <p:spPr/>
        <p:txBody>
          <a:bodyPr/>
          <a:lstStyle/>
          <a:p>
            <a:fld id="{9B460F18-28CC-5040-8351-EA84215DC7DE}" type="slidenum">
              <a:rPr lang="en-US" smtClean="0"/>
              <a:t>2</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1200" kern="1200" dirty="0" smtClean="0">
                <a:solidFill>
                  <a:schemeClr val="tx1"/>
                </a:solidFill>
                <a:latin typeface="+mn-lt"/>
                <a:ea typeface="+mn-ea"/>
                <a:cs typeface="+mn-cs"/>
              </a:rPr>
              <a:t>Trying to cram a complex UI with multiple panes onto a smartphone screen creates a usability disaster. </a:t>
            </a:r>
          </a:p>
          <a:p>
            <a:pPr marL="0" indent="0">
              <a:buFontTx/>
              <a:buNone/>
            </a:pPr>
            <a:r>
              <a:rPr lang="en-US" sz="1200" kern="1200" dirty="0" smtClean="0">
                <a:solidFill>
                  <a:schemeClr val="tx1"/>
                </a:solidFill>
                <a:latin typeface="+mn-lt"/>
                <a:ea typeface="+mn-ea"/>
                <a:cs typeface="+mn-cs"/>
              </a:rPr>
              <a:t>With our solution, when multiple panes don’t fit side-by-side on a device, we automatically split them across pages. </a:t>
            </a:r>
          </a:p>
          <a:p>
            <a:pPr marL="0" indent="0">
              <a:buFontTx/>
              <a:buNone/>
            </a:pPr>
            <a:r>
              <a:rPr lang="en-US" sz="1200" kern="1200" dirty="0" smtClean="0">
                <a:solidFill>
                  <a:schemeClr val="tx1"/>
                </a:solidFill>
                <a:latin typeface="+mn-lt"/>
                <a:ea typeface="+mn-ea"/>
                <a:cs typeface="+mn-cs"/>
              </a:rPr>
              <a:t>Appropriate navigation controls are provided for each specific device class, and extremely smooth transitions deliver an enterprise grade experience.</a:t>
            </a: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baseline="0" dirty="0" smtClean="0">
                <a:solidFill>
                  <a:schemeClr val="tx1"/>
                </a:solidFill>
                <a:latin typeface="+mn-lt"/>
                <a:ea typeface="+mn-ea"/>
                <a:cs typeface="+mn-cs"/>
              </a:rPr>
              <a:t>Did I mention that no additional coding is needed to deliver this?</a:t>
            </a:r>
          </a:p>
          <a:p>
            <a:pPr marL="0" indent="0">
              <a:buFontTx/>
              <a:buNone/>
            </a:pPr>
            <a:endParaRPr lang="en-US" sz="1200" kern="1200" baseline="0" dirty="0" smtClean="0">
              <a:solidFill>
                <a:schemeClr val="tx1"/>
              </a:solidFill>
              <a:latin typeface="+mn-lt"/>
              <a:ea typeface="+mn-ea"/>
              <a:cs typeface="+mn-cs"/>
            </a:endParaRPr>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21</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components automatically adapt to the smaller screen size and different pointing behavior of mobile devices. Components like Combo Boxes, Menus and Dialogs will automatically use the entire screen and offer alternative UI for dismissal and navigation (for example: submenus slide in). Context menus and hovers can be triggered by finger taps or long touches.</a:t>
            </a:r>
          </a:p>
          <a:p>
            <a:r>
              <a:rPr lang="en-US" dirty="0" smtClean="0"/>
              <a:t>Because of these and many other automatic behavior changes for mobile devices, you really can build cross-device applications with a single technology and single codebase</a:t>
            </a:r>
          </a:p>
          <a:p>
            <a:endParaRPr lang="en-US" baseline="0" dirty="0" smtClean="0"/>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22</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components automatically adapt to the smaller screen size and different pointing behavior of mobile devices. Components like Combo Boxes, Menus and Dialogs will automatically use the entire screen and offer alternative UI for dismissal and navigation (for example: submenus slide in). Context menus and hovers can be triggered by finger taps or long touches.</a:t>
            </a:r>
          </a:p>
          <a:p>
            <a:r>
              <a:rPr lang="en-US" dirty="0" smtClean="0"/>
              <a:t>Because of these and many other automatic behavior changes for mobile devices, you really can build cross-device applications with a single technology and single codebase</a:t>
            </a:r>
          </a:p>
          <a:p>
            <a:endParaRPr lang="en-US" baseline="0" dirty="0" smtClean="0"/>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23</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components automatically adapt to the smaller screen size and different pointing behavior of mobile devices. Components like Combo Boxes, Menus and Dialogs will automatically use the entire screen and offer alternative UI for dismissal and navigation (for example: submenus slide in). Context menus and hovers can be triggered by finger taps or long touches.</a:t>
            </a:r>
          </a:p>
          <a:p>
            <a:r>
              <a:rPr lang="en-US" dirty="0" smtClean="0"/>
              <a:t>Because of these and many other automatic behavior changes for mobile devices, you really can build cross-device applications with a single technology and single codebase</a:t>
            </a:r>
          </a:p>
          <a:p>
            <a:endParaRPr lang="en-US" baseline="0" dirty="0" smtClean="0"/>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24</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components automatically adapt to the smaller screen size and different pointing behavior of mobile devices. Components like Combo Boxes, Menus and Dialogs will automatically use the entire screen and offer alternative UI for dismissal and navigation (for example: submenus slide in). Context menus and hovers can be triggered by finger taps or long touches.</a:t>
            </a:r>
          </a:p>
          <a:p>
            <a:r>
              <a:rPr lang="en-US" dirty="0" smtClean="0"/>
              <a:t>Because of these and many other automatic behavior changes for mobile devices, you really can build cross-device applications with a single technology and single codebase</a:t>
            </a:r>
          </a:p>
          <a:p>
            <a:endParaRPr lang="en-US" baseline="0" dirty="0" smtClean="0"/>
          </a:p>
          <a:p>
            <a:pPr marL="0" indent="0">
              <a:buFontTx/>
              <a:buNone/>
            </a:pPr>
            <a:endParaRPr lang="en-US" sz="1200" kern="1200" baseline="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25</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Responsive design” – using CSS tricks to adjust page layout by browser size  - is limited </a:t>
            </a:r>
          </a:p>
          <a:p>
            <a:r>
              <a:rPr lang="en-US" dirty="0" smtClean="0"/>
              <a:t>For example, when data length is dynamic </a:t>
            </a:r>
          </a:p>
          <a:p>
            <a:endParaRPr lang="en-US" dirty="0" smtClean="0"/>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NavigationBar</a:t>
            </a:r>
            <a:r>
              <a:rPr lang="en-US" sz="1200" kern="1200" dirty="0" smtClean="0">
                <a:solidFill>
                  <a:schemeClr val="tx1"/>
                </a:solidFill>
                <a:latin typeface="+mn-lt"/>
                <a:ea typeface="+mn-ea"/>
                <a:cs typeface="+mn-cs"/>
              </a:rPr>
              <a:t> component features intelligent auto-fitting behavior for the title area, designed to make best use of space for titles that may be based on dynamic data, such as a property of the selected record in a grid.</a:t>
            </a:r>
          </a:p>
          <a:p>
            <a:r>
              <a:rPr lang="en-US" sz="1200" kern="1200" dirty="0" smtClean="0">
                <a:solidFill>
                  <a:schemeClr val="tx1"/>
                </a:solidFill>
                <a:latin typeface="+mn-lt"/>
                <a:ea typeface="+mn-ea"/>
                <a:cs typeface="+mn-cs"/>
              </a:rPr>
              <a:t>See here the behaviors with different titles:</a:t>
            </a:r>
          </a:p>
          <a:p>
            <a:pPr marL="171450" indent="-171450">
              <a:buFont typeface="Arial"/>
              <a:buChar cha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Bai</a:t>
            </a:r>
            <a:r>
              <a:rPr lang="en-US" sz="1200" kern="1200" dirty="0" smtClean="0">
                <a:solidFill>
                  <a:schemeClr val="tx1"/>
                </a:solidFill>
                <a:latin typeface="+mn-lt"/>
                <a:ea typeface="+mn-ea"/>
                <a:cs typeface="+mn-cs"/>
              </a:rPr>
              <a:t>" fits neatly and is centered</a:t>
            </a:r>
          </a:p>
          <a:p>
            <a:pPr marL="171450" indent="-171450">
              <a:buFont typeface="Arial"/>
              <a:buChar char="•"/>
            </a:pPr>
            <a:r>
              <a:rPr lang="en-US" sz="1200" kern="1200" dirty="0" smtClean="0">
                <a:solidFill>
                  <a:schemeClr val="tx1"/>
                </a:solidFill>
                <a:latin typeface="+mn-lt"/>
                <a:ea typeface="+mn-ea"/>
                <a:cs typeface="+mn-cs"/>
              </a:rPr>
              <a:t>“Abe Jacobs" is slightly too long to fit with the navigation buttons, so it is intentionally placed slightly off-center, up to a configurable maximum off-center distance</a:t>
            </a:r>
          </a:p>
          <a:p>
            <a:pPr marL="171450" indent="-171450">
              <a:buFont typeface="Arial"/>
              <a:buChar char="•"/>
            </a:pPr>
            <a:r>
              <a:rPr lang="en-US" sz="1200" kern="1200" dirty="0" smtClean="0">
                <a:solidFill>
                  <a:schemeClr val="tx1"/>
                </a:solidFill>
                <a:latin typeface="+mn-lt"/>
                <a:ea typeface="+mn-ea"/>
                <a:cs typeface="+mn-cs"/>
              </a:rPr>
              <a:t>A longer title like "</a:t>
            </a:r>
            <a:r>
              <a:rPr lang="en-US" sz="1200" kern="1200" dirty="0" err="1" smtClean="0">
                <a:solidFill>
                  <a:schemeClr val="tx1"/>
                </a:solidFill>
                <a:latin typeface="+mn-lt"/>
                <a:ea typeface="+mn-ea"/>
                <a:cs typeface="+mn-cs"/>
              </a:rPr>
              <a:t>Izabella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Chernyak</a:t>
            </a:r>
            <a:r>
              <a:rPr lang="en-US" sz="1200" kern="1200" dirty="0" smtClean="0">
                <a:solidFill>
                  <a:schemeClr val="tx1"/>
                </a:solidFill>
                <a:latin typeface="+mn-lt"/>
                <a:ea typeface="+mn-ea"/>
                <a:cs typeface="+mn-cs"/>
              </a:rPr>
              <a:t> F.", the title of the left navigation button is hidden (leaving just the left-pointing arrow)</a:t>
            </a:r>
          </a:p>
          <a:p>
            <a:pPr marL="171450" indent="-171450">
              <a:buFont typeface="Arial"/>
              <a:buChar char="•"/>
            </a:pPr>
            <a:r>
              <a:rPr lang="en-US" sz="1200" kern="1200" dirty="0" smtClean="0">
                <a:solidFill>
                  <a:schemeClr val="tx1"/>
                </a:solidFill>
                <a:latin typeface="+mn-lt"/>
                <a:ea typeface="+mn-ea"/>
                <a:cs typeface="+mn-cs"/>
              </a:rPr>
              <a:t>finally, for a very long title like "Christine Bergeron </a:t>
            </a:r>
            <a:r>
              <a:rPr lang="en-US" sz="1200" kern="1200" dirty="0" err="1" smtClean="0">
                <a:solidFill>
                  <a:schemeClr val="tx1"/>
                </a:solidFill>
                <a:latin typeface="+mn-lt"/>
                <a:ea typeface="+mn-ea"/>
                <a:cs typeface="+mn-cs"/>
              </a:rPr>
              <a:t>Fewell</a:t>
            </a:r>
            <a:r>
              <a:rPr lang="en-US" sz="1200" kern="1200" dirty="0" smtClean="0">
                <a:solidFill>
                  <a:schemeClr val="tx1"/>
                </a:solidFill>
                <a:latin typeface="+mn-lt"/>
                <a:ea typeface="+mn-ea"/>
                <a:cs typeface="+mn-cs"/>
              </a:rPr>
              <a:t>", the title is clipped and an ellipsis shown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that while auto-fitting works regardless of the skin or browser used, the specific titles chosen for this sample may be slightly shorter or longer in different skins or on computers will less fonts installed, and so may trigger the auto-fitting behaviors described above differently.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Charles: Describe the API and code structures that enable these capabilities.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26</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r>
              <a:rPr lang="en-US" sz="1200" kern="1200" baseline="0" dirty="0" smtClean="0">
                <a:solidFill>
                  <a:schemeClr val="tx1"/>
                </a:solidFill>
                <a:latin typeface="+mn-lt"/>
                <a:ea typeface="+mn-ea"/>
                <a:cs typeface="+mn-cs"/>
              </a:rPr>
              <a:t>Responsiveness</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You may remember the </a:t>
            </a:r>
            <a:r>
              <a:rPr lang="en-US" sz="1200" kern="1200" dirty="0" err="1" smtClean="0">
                <a:solidFill>
                  <a:schemeClr val="tx1"/>
                </a:solidFill>
                <a:latin typeface="+mn-lt"/>
                <a:ea typeface="+mn-ea"/>
                <a:cs typeface="+mn-cs"/>
              </a:rPr>
              <a:t>marketecture</a:t>
            </a:r>
            <a:r>
              <a:rPr lang="en-US" sz="1200" kern="1200" dirty="0" smtClean="0">
                <a:solidFill>
                  <a:schemeClr val="tx1"/>
                </a:solidFill>
                <a:latin typeface="+mn-lt"/>
                <a:ea typeface="+mn-ea"/>
                <a:cs typeface="+mn-cs"/>
              </a:rPr>
              <a:t> diagram from</a:t>
            </a:r>
            <a:r>
              <a:rPr lang="en-US" sz="1200" kern="1200" baseline="0" dirty="0" smtClean="0">
                <a:solidFill>
                  <a:schemeClr val="tx1"/>
                </a:solidFill>
                <a:latin typeface="+mn-lt"/>
                <a:ea typeface="+mn-ea"/>
                <a:cs typeface="+mn-cs"/>
              </a:rPr>
              <a:t> the start of the presentation. Components are just part of our complete platform.</a:t>
            </a:r>
          </a:p>
          <a:p>
            <a:endParaRPr lang="en-US" sz="1200" kern="1200" baseline="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SmartClient's</a:t>
            </a:r>
            <a:r>
              <a:rPr lang="en-US" sz="1200" kern="1200" dirty="0" smtClean="0">
                <a:solidFill>
                  <a:schemeClr val="tx1"/>
                </a:solidFill>
                <a:latin typeface="+mn-lt"/>
                <a:ea typeface="+mn-ea"/>
                <a:cs typeface="+mn-cs"/>
              </a:rPr>
              <a:t> components have built-in awareness of data operations, so they know when already-fetched data can be re-used, and they know how to automatically update cached data. This means snappy performance.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also</a:t>
            </a:r>
            <a:r>
              <a:rPr lang="en-US" sz="1200" kern="1200" baseline="0" dirty="0" smtClean="0">
                <a:solidFill>
                  <a:schemeClr val="tx1"/>
                </a:solidFill>
                <a:latin typeface="+mn-lt"/>
                <a:ea typeface="+mn-ea"/>
                <a:cs typeface="+mn-cs"/>
              </a:rPr>
              <a:t> the leap in browser technologies in the past 3-5 years have helped this cause tremendously.</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27</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Seeing is believing. So,</a:t>
            </a:r>
            <a:r>
              <a:rPr lang="en-US" baseline="0" dirty="0" smtClean="0"/>
              <a:t> w</a:t>
            </a:r>
            <a:r>
              <a:rPr lang="en-US" dirty="0" smtClean="0"/>
              <a:t>ithout further adieu, let’s give you a demo</a:t>
            </a:r>
            <a:r>
              <a:rPr lang="en-US" baseline="0" dirty="0" smtClean="0"/>
              <a:t> and as we go I will describe </a:t>
            </a:r>
            <a:r>
              <a:rPr lang="en-US" sz="1200" kern="1200" dirty="0" smtClean="0">
                <a:solidFill>
                  <a:schemeClr val="tx1"/>
                </a:solidFill>
                <a:latin typeface="+mn-lt"/>
                <a:ea typeface="+mn-ea"/>
                <a:cs typeface="+mn-cs"/>
              </a:rPr>
              <a:t>the API and code structures that enable these capabilities.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28</a:t>
            </a:fld>
            <a:endParaRPr lang="en-US"/>
          </a:p>
        </p:txBody>
      </p:sp>
    </p:spTree>
    <p:extLst>
      <p:ext uri="{BB962C8B-B14F-4D97-AF65-F5344CB8AC3E}">
        <p14:creationId xmlns:p14="http://schemas.microsoft.com/office/powerpoint/2010/main" val="2212067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It is being actively and successfully used – in production – by numerous large enterprise applications.</a:t>
            </a:r>
          </a:p>
          <a:p>
            <a:r>
              <a:rPr lang="en-US" baseline="0" dirty="0" smtClean="0"/>
              <a:t>We also have comprehensive documentation, and support, training and consulting if you would like it.</a:t>
            </a:r>
          </a:p>
          <a:p>
            <a:endParaRPr lang="en-US" dirty="0" smtClean="0"/>
          </a:p>
          <a:p>
            <a:r>
              <a:rPr lang="en-US" dirty="0" smtClean="0"/>
              <a:t>I would like to encourage you to play with and learn more about using a single codebase for all devices. I feel confident this is the way forward. </a:t>
            </a:r>
          </a:p>
          <a:p>
            <a:r>
              <a:rPr lang="en-US" dirty="0" smtClean="0"/>
              <a:t>We offer a 60 day free trial, but we also have an LGPL version.</a:t>
            </a:r>
            <a:endParaRPr lang="en-US" baseline="0" dirty="0" smtClean="0"/>
          </a:p>
          <a:p>
            <a:pPr marL="0" indent="0">
              <a:buFontTx/>
              <a:buNone/>
            </a:pPr>
            <a:endParaRPr lang="en-US" baseline="0" dirty="0" smtClean="0"/>
          </a:p>
          <a:p>
            <a:pPr marL="0" indent="0">
              <a:buFontTx/>
              <a:buNone/>
            </a:pPr>
            <a:r>
              <a:rPr lang="en-US" baseline="0" dirty="0" smtClean="0"/>
              <a:t>Does anyone have any questions?</a:t>
            </a:r>
          </a:p>
          <a:p>
            <a:pPr marL="0" indent="0">
              <a:buFontTx/>
              <a:buNone/>
            </a:pPr>
            <a:endParaRPr lang="en-US" baseline="0" dirty="0" smtClean="0"/>
          </a:p>
          <a:p>
            <a:pPr marL="0" indent="0">
              <a:buFontTx/>
              <a:buNone/>
            </a:pPr>
            <a:r>
              <a:rPr lang="en-US" baseline="0" dirty="0" smtClean="0"/>
              <a:t>Please visit our website for more details, or feel free to come up after the session and ask questions. </a:t>
            </a:r>
          </a:p>
          <a:p>
            <a:pPr marL="0" indent="0">
              <a:buFontTx/>
              <a:buNone/>
            </a:pPr>
            <a:endParaRPr lang="en-US" baseline="0" dirty="0" smtClean="0"/>
          </a:p>
          <a:p>
            <a:pPr marL="0" indent="0">
              <a:buFontTx/>
              <a:buNone/>
            </a:pPr>
            <a:r>
              <a:rPr lang="en-US" baseline="0" dirty="0" smtClean="0"/>
              <a:t>In our marketing, we talk about having a single codebase for all devices as “the key to </a:t>
            </a:r>
            <a:r>
              <a:rPr lang="en-US" baseline="0" dirty="0" err="1" smtClean="0"/>
              <a:t>productivtiy</a:t>
            </a:r>
            <a:r>
              <a:rPr lang="en-US" baseline="0" dirty="0" smtClean="0"/>
              <a:t>”. So, we have some key shaped thumb drives here which have some additional info loaded up on them. Please feel free to come up and help yourself.</a:t>
            </a:r>
          </a:p>
          <a:p>
            <a:pPr marL="0" indent="0">
              <a:buFontTx/>
              <a:buNone/>
            </a:pPr>
            <a:endParaRPr lang="en-US" baseline="0" dirty="0" smtClean="0"/>
          </a:p>
          <a:p>
            <a:pPr marL="0" indent="0">
              <a:buFontTx/>
              <a:buNone/>
            </a:pPr>
            <a:r>
              <a:rPr lang="en-US" baseline="0" dirty="0" smtClean="0"/>
              <a:t>Please also note that we have another session on ? At ?.</a:t>
            </a:r>
          </a:p>
          <a:p>
            <a:pPr marL="0" indent="0">
              <a:buFontTx/>
              <a:buNone/>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30</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Thanks very much for coming to our session.</a:t>
            </a:r>
            <a:r>
              <a:rPr lang="en-US" baseline="0" dirty="0" smtClean="0"/>
              <a:t> </a:t>
            </a:r>
            <a:r>
              <a:rPr lang="en-US" dirty="0" smtClean="0"/>
              <a:t>This talk is about how to Optimize </a:t>
            </a:r>
            <a:r>
              <a:rPr lang="en-US" dirty="0" err="1" smtClean="0"/>
              <a:t>DevOps</a:t>
            </a:r>
            <a:r>
              <a:rPr lang="en-US" dirty="0" smtClean="0"/>
              <a:t> with a Single Codebase for Web and mobile Applications.</a:t>
            </a:r>
          </a:p>
          <a:p>
            <a:r>
              <a:rPr lang="en-US" dirty="0" smtClean="0"/>
              <a:t>My name is Charles Kendrick, Co founder and CTO of Isomorphic software.</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Copyright © 2014 Isomorphic Software, All rights reserved.</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9B460F18-28CC-5040-8351-EA84215DC7DE}" type="slidenum">
              <a:rPr lang="en-US" smtClean="0"/>
              <a:t>33</a:t>
            </a:fld>
            <a:endParaRPr lang="en-US"/>
          </a:p>
        </p:txBody>
      </p:sp>
    </p:spTree>
    <p:extLst>
      <p:ext uri="{BB962C8B-B14F-4D97-AF65-F5344CB8AC3E}">
        <p14:creationId xmlns:p14="http://schemas.microsoft.com/office/powerpoint/2010/main" val="2352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Just a little background Isomorphic Software. As I said earlier, I co founded Isomorphic Software about 15 years ago basically because I thought there was a much better way to build powerful web applications.</a:t>
            </a:r>
          </a:p>
          <a:p>
            <a:endParaRPr lang="en-US" baseline="0" dirty="0" smtClean="0"/>
          </a:p>
          <a:p>
            <a:r>
              <a:rPr lang="en-US" baseline="0" dirty="0" smtClean="0"/>
              <a:t>So we have actually been doing all this for a long time before AJAX was even called AJAX.</a:t>
            </a:r>
          </a:p>
          <a:p>
            <a:endParaRPr lang="en-US" baseline="0" dirty="0" smtClean="0"/>
          </a:p>
          <a:p>
            <a:r>
              <a:rPr lang="en-US" baseline="0" dirty="0" smtClean="0"/>
              <a:t>Since then we have had a number of firsts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(Phillips semiconductors) Built the first RIA ever (2001). Every UI component was completely generated inside the browser in </a:t>
            </a:r>
            <a:r>
              <a:rPr lang="en-US" baseline="0" dirty="0" err="1" smtClean="0"/>
              <a:t>javascript</a:t>
            </a:r>
            <a:r>
              <a:rPr lang="en-US" baseline="0" dirty="0" smtClean="0"/>
              <a:t> … years before anyone else  </a:t>
            </a:r>
          </a:p>
          <a:p>
            <a:pPr marL="171450" indent="-171450">
              <a:buFont typeface="Arial"/>
              <a:buChar char="•"/>
            </a:pPr>
            <a:r>
              <a:rPr lang="en-US" baseline="0" dirty="0" smtClean="0"/>
              <a:t>First to deliver an OLAP </a:t>
            </a:r>
            <a:r>
              <a:rPr lang="en-US" baseline="0" dirty="0" err="1" smtClean="0"/>
              <a:t>datacube</a:t>
            </a:r>
            <a:r>
              <a:rPr lang="en-US" baseline="0" dirty="0" smtClean="0"/>
              <a:t> interface in a browser based on AJAX RIA technology (</a:t>
            </a:r>
            <a:r>
              <a:rPr lang="en-US" baseline="0" dirty="0" err="1" smtClean="0"/>
              <a:t>informatica</a:t>
            </a:r>
            <a:r>
              <a:rPr lang="en-US" baseline="0" dirty="0" smtClean="0"/>
              <a:t>) – 2003</a:t>
            </a:r>
          </a:p>
          <a:p>
            <a:pPr marL="171450" indent="-171450">
              <a:buFont typeface="Arial"/>
              <a:buChar char="•"/>
            </a:pPr>
            <a:r>
              <a:rPr lang="en-US" baseline="0" dirty="0" smtClean="0"/>
              <a:t>First to provide an integrated client server framework – java backend, </a:t>
            </a:r>
            <a:r>
              <a:rPr lang="en-US" baseline="0" dirty="0" err="1" smtClean="0"/>
              <a:t>javascript</a:t>
            </a:r>
            <a:r>
              <a:rPr lang="en-US" baseline="0" dirty="0" smtClean="0"/>
              <a:t> front end with integrated functionality such as the ability to configure client and server behaviors from a single file</a:t>
            </a:r>
          </a:p>
          <a:p>
            <a:pPr marL="171450" indent="-171450">
              <a:buFont typeface="Arial"/>
              <a:buChar char="•"/>
            </a:pPr>
            <a:r>
              <a:rPr lang="en-US" baseline="0" dirty="0" smtClean="0"/>
              <a:t>First to allow visual application building inside the browser – 2004/05 – 10 years ago</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a:p>
            <a:pPr marL="0" indent="0">
              <a:buFontTx/>
              <a:buNone/>
            </a:pPr>
            <a:endParaRPr lang="en-US" baseline="0" dirty="0" smtClean="0"/>
          </a:p>
          <a:p>
            <a:pPr marL="171450" indent="-171450">
              <a:buFontTx/>
              <a:buChar char="-"/>
            </a:pP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3</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mn-cs"/>
            </a:endParaRPr>
          </a:p>
          <a:p>
            <a:r>
              <a:rPr lang="en-US" dirty="0" smtClean="0"/>
              <a:t>The image of two processes is a little miss leading as of course not everything is repeated. There are certainly savings in design, for example.</a:t>
            </a:r>
          </a:p>
          <a:p>
            <a:endParaRPr lang="en-US" dirty="0" smtClean="0"/>
          </a:p>
          <a:p>
            <a:r>
              <a:rPr lang="en-US" sz="1200" kern="1200" dirty="0" smtClean="0">
                <a:solidFill>
                  <a:schemeClr val="tx1"/>
                </a:solidFill>
                <a:latin typeface="+mn-lt"/>
                <a:ea typeface="+mn-ea"/>
                <a:cs typeface="+mn-cs"/>
              </a:rPr>
              <a:t>We at Isomorphic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started down this path with </a:t>
            </a:r>
            <a:r>
              <a:rPr lang="en-US" sz="1200" kern="1200" dirty="0" err="1" smtClean="0">
                <a:solidFill>
                  <a:schemeClr val="tx1"/>
                </a:solidFill>
                <a:latin typeface="+mn-lt"/>
                <a:ea typeface="+mn-ea"/>
                <a:cs typeface="+mn-cs"/>
              </a:rPr>
              <a:t>SmartGWT.mobile</a:t>
            </a:r>
            <a:r>
              <a:rPr lang="en-US" sz="1200" kern="1200" dirty="0" smtClean="0">
                <a:solidFill>
                  <a:schemeClr val="tx1"/>
                </a:solidFill>
                <a:latin typeface="+mn-lt"/>
                <a:ea typeface="+mn-ea"/>
                <a:cs typeface="+mn-cs"/>
              </a:rPr>
              <a:t>, and decided to relegate it to a niche. </a:t>
            </a:r>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4</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solutions such as Titanium, which make it so that you don't quite have to build the app 3 times, but more like 2 and a half - once for desktop, then once for mobile with some adjustments per platform</a:t>
            </a:r>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5</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segue into our ultra-powerful components and appear to be</a:t>
            </a:r>
            <a:r>
              <a:rPr lang="en-US" baseline="0" dirty="0" smtClean="0"/>
              <a:t> </a:t>
            </a:r>
            <a:r>
              <a:rPr lang="en-US" dirty="0" smtClean="0"/>
              <a:t>staying on topic rather than drifting into our own marketing – </a:t>
            </a:r>
          </a:p>
          <a:p>
            <a:endParaRPr lang="en-US" dirty="0" smtClean="0"/>
          </a:p>
          <a:p>
            <a:r>
              <a:rPr lang="en-US" sz="1200" kern="1200" dirty="0" smtClean="0">
                <a:solidFill>
                  <a:schemeClr val="tx1"/>
                </a:solidFill>
                <a:latin typeface="+mn-lt"/>
                <a:ea typeface="+mn-ea"/>
                <a:cs typeface="+mn-cs"/>
              </a:rPr>
              <a:t>Talking points: </a:t>
            </a:r>
          </a:p>
          <a:p>
            <a:pPr marL="171450" indent="-171450">
              <a:buFontTx/>
              <a:buChar char="-"/>
            </a:pPr>
            <a:r>
              <a:rPr lang="en-US" sz="1200" kern="1200" dirty="0" smtClean="0">
                <a:solidFill>
                  <a:schemeClr val="tx1"/>
                </a:solidFill>
                <a:latin typeface="+mn-lt"/>
                <a:ea typeface="+mn-ea"/>
                <a:cs typeface="+mn-cs"/>
              </a:rPr>
              <a:t>Mobile support is a must, but "mobile first" just cripples the primary interface.</a:t>
            </a:r>
          </a:p>
          <a:p>
            <a:pPr marL="171450" indent="-171450">
              <a:buFontTx/>
              <a:buChar char="-"/>
            </a:pPr>
            <a:r>
              <a:rPr lang="en-US" sz="1200" kern="1200" dirty="0" smtClean="0">
                <a:solidFill>
                  <a:schemeClr val="tx1"/>
                </a:solidFill>
                <a:latin typeface="+mn-lt"/>
                <a:ea typeface="+mn-ea"/>
                <a:cs typeface="+mn-cs"/>
              </a:rPr>
              <a:t>Users will ask "where's my frozen columns, filter on any column, group by any column, saved search, chart any column, export to Excel, </a:t>
            </a:r>
            <a:r>
              <a:rPr lang="en-US" sz="1200" kern="1200" dirty="0" err="1" smtClean="0">
                <a:solidFill>
                  <a:schemeClr val="tx1"/>
                </a:solidFill>
                <a:latin typeface="+mn-lt"/>
                <a:ea typeface="+mn-ea"/>
                <a:cs typeface="+mn-cs"/>
              </a:rPr>
              <a:t>etc</a:t>
            </a:r>
            <a:r>
              <a:rPr lang="en-US" sz="1200" kern="1200" dirty="0" smtClean="0">
                <a:solidFill>
                  <a:schemeClr val="tx1"/>
                </a:solidFill>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Enterprise apps are expected to be very, very powerful and your app will look dated if you can't match these capabilities’</a:t>
            </a:r>
          </a:p>
          <a:p>
            <a:pPr marL="171450" indent="-171450">
              <a:buFontTx/>
              <a:buChar char="-"/>
            </a:pP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6</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of our customers – Alpha Theory – has over</a:t>
            </a:r>
            <a:r>
              <a:rPr lang="en-US" baseline="0" dirty="0" smtClean="0"/>
              <a:t> 700 columns in a single grid, providing views, </a:t>
            </a:r>
            <a:r>
              <a:rPr lang="en-US" baseline="0" dirty="0" err="1" smtClean="0"/>
              <a:t>hiliting</a:t>
            </a:r>
            <a:r>
              <a:rPr lang="en-US" baseline="0" dirty="0" smtClean="0"/>
              <a:t>, ordering, real time updates, formulas, etc.</a:t>
            </a:r>
          </a:p>
          <a:p>
            <a:endParaRPr lang="en-US" baseline="0" dirty="0" smtClean="0"/>
          </a:p>
          <a:p>
            <a:r>
              <a:rPr lang="en-US" dirty="0" smtClean="0"/>
              <a:t>In</a:t>
            </a:r>
            <a:r>
              <a:rPr lang="en-US" baseline="0" dirty="0" smtClean="0"/>
              <a:t> the SmartClient platform, w</a:t>
            </a:r>
            <a:r>
              <a:rPr lang="en-US" dirty="0" smtClean="0"/>
              <a:t>e have hundreds of UI components</a:t>
            </a:r>
          </a:p>
          <a:p>
            <a:r>
              <a:rPr lang="en-US" dirty="0" smtClean="0"/>
              <a:t>Work</a:t>
            </a:r>
            <a:r>
              <a:rPr lang="en-US" baseline="0" dirty="0" smtClean="0"/>
              <a:t> on all browsers</a:t>
            </a:r>
          </a:p>
          <a:p>
            <a:r>
              <a:rPr lang="en-US" baseline="0" dirty="0" smtClean="0"/>
              <a:t>No plugins</a:t>
            </a:r>
          </a:p>
          <a:p>
            <a:endParaRPr lang="en-US" dirty="0" smtClean="0"/>
          </a:p>
          <a:p>
            <a:r>
              <a:rPr lang="en-US" dirty="0" smtClean="0"/>
              <a:t>Broadest deepest, most advanced set of components available</a:t>
            </a:r>
          </a:p>
          <a:p>
            <a:endParaRPr lang="en-US" baseline="0" dirty="0" smtClean="0"/>
          </a:p>
          <a:p>
            <a:r>
              <a:rPr lang="en-US" baseline="0" dirty="0" smtClean="0"/>
              <a:t>To give you one example out of hundreds, let’s just take grids. With our grids, you can pivot, export, highlight values based on rules, freeze columns, edit inline, visualize in charts, and so much more. With our grids you get the functionality of excel in a web browser.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easily add all those capabilities to your web applications.</a:t>
            </a:r>
          </a:p>
          <a:p>
            <a:endParaRPr lang="en-US" baseline="0" dirty="0" smtClean="0"/>
          </a:p>
          <a:p>
            <a:r>
              <a:rPr lang="en-US" baseline="0" dirty="0" smtClean="0"/>
              <a:t>Again, grids are just one of hundreds of components.</a:t>
            </a:r>
          </a:p>
          <a:p>
            <a:endParaRPr lang="en-US" baseline="0" dirty="0" smtClean="0"/>
          </a:p>
          <a:p>
            <a:r>
              <a:rPr lang="en-US" baseline="0" dirty="0" smtClean="0"/>
              <a:t>More importantly for today’s conversation, our components are device-aware, and the layouts that you build with them will respond automatically to the device screen size.</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7</a:t>
            </a:fld>
            <a:endParaRPr lang="en-US"/>
          </a:p>
        </p:txBody>
      </p:sp>
    </p:spTree>
    <p:extLst>
      <p:ext uri="{BB962C8B-B14F-4D97-AF65-F5344CB8AC3E}">
        <p14:creationId xmlns:p14="http://schemas.microsoft.com/office/powerpoint/2010/main" val="143225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brief tour of some of the power of a grid, like on the fly grouping, filtering, adaptive filtering behavior (huge on mobile).</a:t>
            </a:r>
            <a:endParaRPr lang="en-US" dirty="0" smtClean="0"/>
          </a:p>
          <a:p>
            <a:endParaRPr lang="en-US" dirty="0"/>
          </a:p>
        </p:txBody>
      </p:sp>
      <p:sp>
        <p:nvSpPr>
          <p:cNvPr id="4" name="Slide Number Placeholder 3"/>
          <p:cNvSpPr>
            <a:spLocks noGrp="1"/>
          </p:cNvSpPr>
          <p:nvPr>
            <p:ph type="sldNum" sz="quarter" idx="10"/>
          </p:nvPr>
        </p:nvSpPr>
        <p:spPr/>
        <p:txBody>
          <a:bodyPr/>
          <a:lstStyle/>
          <a:p>
            <a:fld id="{9B460F18-28CC-5040-8351-EA84215DC7DE}" type="slidenum">
              <a:rPr lang="en-US" smtClean="0"/>
              <a:t>8</a:t>
            </a:fld>
            <a:endParaRPr lang="en-US"/>
          </a:p>
        </p:txBody>
      </p:sp>
    </p:spTree>
    <p:extLst>
      <p:ext uri="{BB962C8B-B14F-4D97-AF65-F5344CB8AC3E}">
        <p14:creationId xmlns:p14="http://schemas.microsoft.com/office/powerpoint/2010/main" val="361999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Develop a single underlying system that allows for a unified experience across platforms and device sizes.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Microsoft clearly trying to do the same with recent Windows refreshes</a:t>
            </a:r>
          </a:p>
          <a:p>
            <a:r>
              <a:rPr lang="en-US" sz="1200" kern="1200" dirty="0" smtClean="0">
                <a:solidFill>
                  <a:schemeClr val="tx1"/>
                </a:solidFill>
                <a:latin typeface="+mn-lt"/>
                <a:ea typeface="+mn-ea"/>
                <a:cs typeface="+mn-cs"/>
              </a:rPr>
              <a:t>- there have been missteps, still, many say Google's "Material Design" direction is largely inspired by Microsoft's direction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Conclusion: if it's a positive thing that web and mobile use the same design language, that removes one of the primary reasons people claim they need different implementation technologies for mobile </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web.  "Same look?  Same tech."</a:t>
            </a:r>
            <a:endParaRPr lang="en-US" baseline="0" dirty="0" smtClean="0"/>
          </a:p>
        </p:txBody>
      </p:sp>
      <p:sp>
        <p:nvSpPr>
          <p:cNvPr id="4" name="Slide Number Placeholder 3"/>
          <p:cNvSpPr>
            <a:spLocks noGrp="1"/>
          </p:cNvSpPr>
          <p:nvPr>
            <p:ph type="sldNum" sz="quarter" idx="10"/>
          </p:nvPr>
        </p:nvSpPr>
        <p:spPr/>
        <p:txBody>
          <a:bodyPr/>
          <a:lstStyle/>
          <a:p>
            <a:fld id="{9B460F18-28CC-5040-8351-EA84215DC7DE}" type="slidenum">
              <a:rPr lang="en-US" smtClean="0"/>
              <a:t>9</a:t>
            </a:fld>
            <a:endParaRPr lang="en-US"/>
          </a:p>
        </p:txBody>
      </p:sp>
    </p:spTree>
    <p:extLst>
      <p:ext uri="{BB962C8B-B14F-4D97-AF65-F5344CB8AC3E}">
        <p14:creationId xmlns:p14="http://schemas.microsoft.com/office/powerpoint/2010/main" val="143225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F3B1A1-17B5-4D47-BDCB-BAAC6DD65F68}"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111966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C5716-6AE6-AD40-A5B3-46A1B54FE375}"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412789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58B33-A4D7-AF4B-862C-FB1B9D534D03}"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420732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930" y="1597819"/>
            <a:ext cx="5791200" cy="1102519"/>
          </a:xfrm>
        </p:spPr>
        <p:txBody>
          <a:bodyPr wrap="square"/>
          <a:lstStyle>
            <a:lvl1pPr algn="r">
              <a:defRPr baseline="0"/>
            </a:lvl1pPr>
          </a:lstStyle>
          <a:p>
            <a:r>
              <a:rPr lang="en-US" dirty="0" smtClean="0"/>
              <a:t>Isomorphic Software</a:t>
            </a:r>
            <a:endParaRPr lang="en-US" dirty="0"/>
          </a:p>
        </p:txBody>
      </p:sp>
      <p:sp>
        <p:nvSpPr>
          <p:cNvPr id="3" name="Subtitle 2"/>
          <p:cNvSpPr>
            <a:spLocks noGrp="1"/>
          </p:cNvSpPr>
          <p:nvPr>
            <p:ph type="subTitle" idx="1"/>
          </p:nvPr>
        </p:nvSpPr>
        <p:spPr>
          <a:xfrm>
            <a:off x="1202260" y="2787650"/>
            <a:ext cx="6400800" cy="5334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5477927" y="3321050"/>
            <a:ext cx="2133600" cy="273844"/>
          </a:xfrm>
        </p:spPr>
        <p:txBody>
          <a:bodyPr/>
          <a:lstStyle>
            <a:lvl1pPr algn="r">
              <a:defRPr/>
            </a:lvl1pPr>
          </a:lstStyle>
          <a:p>
            <a:fld id="{33F3B1A1-17B5-4D47-BDCB-BAAC6DD65F68}" type="datetime1">
              <a:rPr lang="en-US" smtClean="0"/>
              <a:pPr/>
              <a:t>11/13/15</a:t>
            </a:fld>
            <a:endParaRPr lang="en-US"/>
          </a:p>
        </p:txBody>
      </p:sp>
      <p:pic>
        <p:nvPicPr>
          <p:cNvPr id="10" name="Picture 9" descr="isomorphic_logo_twitter400x400tran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1729" y="1746247"/>
            <a:ext cx="1024467" cy="768350"/>
          </a:xfrm>
          <a:prstGeom prst="rect">
            <a:avLst/>
          </a:prstGeom>
        </p:spPr>
      </p:pic>
    </p:spTree>
    <p:extLst>
      <p:ext uri="{BB962C8B-B14F-4D97-AF65-F5344CB8AC3E}">
        <p14:creationId xmlns:p14="http://schemas.microsoft.com/office/powerpoint/2010/main" val="47590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24E7A-B20A-6344-A65D-259D5FF0D39B}"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373845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FDA5AA-95A4-2443-8887-28F71BAE7E22}"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278992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24FE59-4BE4-5844-A02A-03402E2D4741}"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228750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21EE5-7FF9-DD4D-A0F1-2B121EA22D1D}" type="datetime1">
              <a:rPr lang="en-US" smtClean="0"/>
              <a:t>11/13/15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115165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C6FFE8-A36B-BF46-87FF-E8195229E028}" type="datetime1">
              <a:rPr lang="en-US" smtClean="0"/>
              <a:t>11/13/15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94891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018CF-2144-FA4A-AA52-E19F9987BAAE}" type="datetime1">
              <a:rPr lang="en-US" smtClean="0"/>
              <a:t>11/13/15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1211194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1AB73-BFC8-4E47-A9D5-07DAC4E18A08}"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18437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24E7A-B20A-6344-A65D-259D5FF0D39B}"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422095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77DA4-D4C6-D543-81AD-3FFA185BEC02}"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2984416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BC5716-6AE6-AD40-A5B3-46A1B54FE375}"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435783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58B33-A4D7-AF4B-862C-FB1B9D534D03}"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21172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C0282C-FB66-B54D-8152-C2EA56E07C44}"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422907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0282C-FB66-B54D-8152-C2EA56E07C44}"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143511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0282C-FB66-B54D-8152-C2EA56E07C44}"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2013232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0282C-FB66-B54D-8152-C2EA56E07C44}"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4227383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0282C-FB66-B54D-8152-C2EA56E07C44}" type="datetimeFigureOut">
              <a:rPr lang="en-US" smtClean="0"/>
              <a:t>11/13/15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2006214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0282C-FB66-B54D-8152-C2EA56E07C44}" type="datetimeFigureOut">
              <a:rPr lang="en-US" smtClean="0"/>
              <a:t>11/13/15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2489475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0282C-FB66-B54D-8152-C2EA56E07C44}" type="datetimeFigureOut">
              <a:rPr lang="en-US" smtClean="0"/>
              <a:t>11/13/15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360202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FDA5AA-95A4-2443-8887-28F71BAE7E22}" type="datetime1">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132011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0282C-FB66-B54D-8152-C2EA56E07C44}"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1817604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0282C-FB66-B54D-8152-C2EA56E07C44}" type="datetimeFigureOut">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4273081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0282C-FB66-B54D-8152-C2EA56E07C44}"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3595284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0282C-FB66-B54D-8152-C2EA56E07C44}" type="datetimeFigureOut">
              <a:rPr lang="en-US" smtClean="0"/>
              <a:t>11/13/15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D5848-E77F-9F4F-9D54-4D920C4B0264}" type="slidenum">
              <a:rPr lang="en-US" smtClean="0"/>
              <a:t>‹#›</a:t>
            </a:fld>
            <a:endParaRPr lang="en-US"/>
          </a:p>
        </p:txBody>
      </p:sp>
    </p:spTree>
    <p:extLst>
      <p:ext uri="{BB962C8B-B14F-4D97-AF65-F5344CB8AC3E}">
        <p14:creationId xmlns:p14="http://schemas.microsoft.com/office/powerpoint/2010/main" val="294036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24FE59-4BE4-5844-A02A-03402E2D4741}"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04765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21EE5-7FF9-DD4D-A0F1-2B121EA22D1D}" type="datetime1">
              <a:rPr lang="en-US" smtClean="0"/>
              <a:t>11/13/15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336944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C6FFE8-A36B-BF46-87FF-E8195229E028}" type="datetime1">
              <a:rPr lang="en-US" smtClean="0"/>
              <a:t>11/13/15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81362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018CF-2144-FA4A-AA52-E19F9987BAAE}" type="datetime1">
              <a:rPr lang="en-US" smtClean="0"/>
              <a:t>11/13/15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185211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1AB73-BFC8-4E47-A9D5-07DAC4E18A08}"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277529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77DA4-D4C6-D543-81AD-3FFA185BEC02}" type="datetime1">
              <a:rPr lang="en-US" smtClean="0"/>
              <a:t>11/13/15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FE1C8C-2374-8F40-B616-E11CB419A6A2}" type="slidenum">
              <a:rPr lang="en-US" smtClean="0"/>
              <a:t>‹#›</a:t>
            </a:fld>
            <a:endParaRPr lang="en-US"/>
          </a:p>
        </p:txBody>
      </p:sp>
    </p:spTree>
    <p:extLst>
      <p:ext uri="{BB962C8B-B14F-4D97-AF65-F5344CB8AC3E}">
        <p14:creationId xmlns:p14="http://schemas.microsoft.com/office/powerpoint/2010/main" val="12853686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0E0495F-49C0-3249-9788-8AEF4CCE66D8}" type="datetime1">
              <a:rPr lang="en-US" smtClean="0"/>
              <a:t>11/13/15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FE1C8C-2374-8F40-B616-E11CB419A6A2}" type="slidenum">
              <a:rPr lang="en-US" smtClean="0"/>
              <a:t>‹#›</a:t>
            </a:fld>
            <a:endParaRPr lang="en-US"/>
          </a:p>
        </p:txBody>
      </p:sp>
    </p:spTree>
    <p:extLst>
      <p:ext uri="{BB962C8B-B14F-4D97-AF65-F5344CB8AC3E}">
        <p14:creationId xmlns:p14="http://schemas.microsoft.com/office/powerpoint/2010/main" val="2219132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0E0495F-49C0-3249-9788-8AEF4CCE66D8}" type="datetime1">
              <a:rPr lang="en-US" smtClean="0"/>
              <a:t>11/13/15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FE1C8C-2374-8F40-B616-E11CB419A6A2}" type="slidenum">
              <a:rPr lang="en-US" smtClean="0"/>
              <a:t>‹#›</a:t>
            </a:fld>
            <a:endParaRPr lang="en-US"/>
          </a:p>
        </p:txBody>
      </p:sp>
    </p:spTree>
    <p:extLst>
      <p:ext uri="{BB962C8B-B14F-4D97-AF65-F5344CB8AC3E}">
        <p14:creationId xmlns:p14="http://schemas.microsoft.com/office/powerpoint/2010/main" val="3684377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2C0282C-FB66-B54D-8152-C2EA56E07C44}" type="datetimeFigureOut">
              <a:rPr lang="en-US" smtClean="0"/>
              <a:t>11/13/15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47D5848-E77F-9F4F-9D54-4D920C4B0264}" type="slidenum">
              <a:rPr lang="en-US" smtClean="0"/>
              <a:t>‹#›</a:t>
            </a:fld>
            <a:endParaRPr lang="en-US"/>
          </a:p>
        </p:txBody>
      </p:sp>
    </p:spTree>
    <p:extLst>
      <p:ext uri="{BB962C8B-B14F-4D97-AF65-F5344CB8AC3E}">
        <p14:creationId xmlns:p14="http://schemas.microsoft.com/office/powerpoint/2010/main" val="3143934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7.png"/><Relationship Id="rId5" Type="http://schemas.openxmlformats.org/officeDocument/2006/relationships/image" Target="../media/image38.jpg"/><Relationship Id="rId6"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0.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gi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3068" y="1881170"/>
            <a:ext cx="7838496" cy="1613194"/>
          </a:xfrm>
        </p:spPr>
        <p:txBody>
          <a:bodyPr>
            <a:normAutofit/>
          </a:bodyPr>
          <a:lstStyle/>
          <a:p>
            <a:r>
              <a:rPr lang="en-US" sz="3800" b="1" dirty="0" smtClean="0">
                <a:solidFill>
                  <a:schemeClr val="bg1"/>
                </a:solidFill>
              </a:rPr>
              <a:t>Automatically Adapting UI from Desktop to Mobile</a:t>
            </a:r>
            <a:endParaRPr lang="en-US" dirty="0">
              <a:solidFill>
                <a:schemeClr val="bg1"/>
              </a:solidFill>
            </a:endParaRPr>
          </a:p>
        </p:txBody>
      </p:sp>
      <p:pic>
        <p:nvPicPr>
          <p:cNvPr id="7" name="Picture 6" descr="Isomorphic_logo_solο.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51" y="4211692"/>
            <a:ext cx="2270249" cy="980363"/>
          </a:xfrm>
          <a:prstGeom prst="rect">
            <a:avLst/>
          </a:prstGeom>
        </p:spPr>
      </p:pic>
      <p:sp>
        <p:nvSpPr>
          <p:cNvPr id="8" name="TextBox 7"/>
          <p:cNvSpPr txBox="1"/>
          <p:nvPr/>
        </p:nvSpPr>
        <p:spPr>
          <a:xfrm>
            <a:off x="1693353" y="4914894"/>
            <a:ext cx="5960534" cy="276999"/>
          </a:xfrm>
          <a:prstGeom prst="rect">
            <a:avLst/>
          </a:prstGeom>
          <a:noFill/>
        </p:spPr>
        <p:txBody>
          <a:bodyPr wrap="square" rtlCol="0">
            <a:spAutoFit/>
          </a:bodyPr>
          <a:lstStyle/>
          <a:p>
            <a:pPr algn="ctr"/>
            <a:r>
              <a:rPr lang="en-US" sz="1200" i="1" dirty="0">
                <a:solidFill>
                  <a:schemeClr val="bg1"/>
                </a:solidFill>
              </a:rPr>
              <a:t>Copyright © </a:t>
            </a:r>
            <a:r>
              <a:rPr lang="en-US" sz="1200" i="1" dirty="0" smtClean="0">
                <a:solidFill>
                  <a:schemeClr val="bg1"/>
                </a:solidFill>
              </a:rPr>
              <a:t>2015 </a:t>
            </a:r>
            <a:r>
              <a:rPr lang="en-US" sz="1200" i="1" dirty="0">
                <a:solidFill>
                  <a:schemeClr val="bg1"/>
                </a:solidFill>
              </a:rPr>
              <a:t>Isomorphic Software, All rights reserved</a:t>
            </a:r>
            <a:r>
              <a:rPr lang="en-US" sz="1200" i="1" dirty="0" smtClean="0">
                <a:solidFill>
                  <a:schemeClr val="bg1"/>
                </a:solidFill>
              </a:rPr>
              <a:t>.</a:t>
            </a:r>
            <a:endParaRPr lang="en-US" sz="1200" dirty="0">
              <a:solidFill>
                <a:schemeClr val="bg1"/>
              </a:solidFill>
            </a:endParaRPr>
          </a:p>
        </p:txBody>
      </p:sp>
      <p:sp>
        <p:nvSpPr>
          <p:cNvPr id="5" name="Diagonal Stripe 4"/>
          <p:cNvSpPr/>
          <p:nvPr/>
        </p:nvSpPr>
        <p:spPr>
          <a:xfrm>
            <a:off x="3051" y="0"/>
            <a:ext cx="3873500" cy="2541255"/>
          </a:xfrm>
          <a:prstGeom prst="diagStripe">
            <a:avLst>
              <a:gd name="adj" fmla="val 7298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rot="19593653">
            <a:off x="218720" y="782537"/>
            <a:ext cx="3068128" cy="461665"/>
          </a:xfrm>
          <a:prstGeom prst="rect">
            <a:avLst/>
          </a:prstGeom>
          <a:noFill/>
        </p:spPr>
        <p:txBody>
          <a:bodyPr wrap="square" rtlCol="0">
            <a:spAutoFit/>
          </a:bodyPr>
          <a:lstStyle/>
          <a:p>
            <a:r>
              <a:rPr lang="en-US" sz="2400" b="1" dirty="0">
                <a:solidFill>
                  <a:schemeClr val="bg1"/>
                </a:solidFill>
              </a:rPr>
              <a:t>Visit us at Booth #</a:t>
            </a:r>
            <a:r>
              <a:rPr lang="en-US" sz="2400" b="1" dirty="0" smtClean="0">
                <a:solidFill>
                  <a:schemeClr val="bg1"/>
                </a:solidFill>
              </a:rPr>
              <a:t>15</a:t>
            </a:r>
            <a:endParaRPr lang="en-US" sz="2400" b="1" dirty="0">
              <a:solidFill>
                <a:schemeClr val="bg1"/>
              </a:solidFill>
            </a:endParaRPr>
          </a:p>
        </p:txBody>
      </p:sp>
    </p:spTree>
    <p:extLst>
      <p:ext uri="{BB962C8B-B14F-4D97-AF65-F5344CB8AC3E}">
        <p14:creationId xmlns:p14="http://schemas.microsoft.com/office/powerpoint/2010/main" val="36691656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5733" y="789512"/>
            <a:ext cx="2637368" cy="2677682"/>
          </a:xfrm>
          <a:prstGeom prst="rect">
            <a:avLst/>
          </a:prstGeom>
        </p:spPr>
      </p:pic>
      <p:sp>
        <p:nvSpPr>
          <p:cNvPr id="3" name="Content Placeholder 2"/>
          <p:cNvSpPr>
            <a:spLocks noGrp="1"/>
          </p:cNvSpPr>
          <p:nvPr>
            <p:ph idx="1"/>
          </p:nvPr>
        </p:nvSpPr>
        <p:spPr>
          <a:xfrm>
            <a:off x="3213101" y="1257435"/>
            <a:ext cx="5689599" cy="2124074"/>
          </a:xfrm>
        </p:spPr>
        <p:txBody>
          <a:bodyPr>
            <a:normAutofit fontScale="92500"/>
          </a:bodyPr>
          <a:lstStyle/>
          <a:p>
            <a:pPr marL="0" indent="0" algn="ctr">
              <a:buNone/>
            </a:pPr>
            <a:r>
              <a:rPr lang="en-US" sz="3900" dirty="0" smtClean="0">
                <a:solidFill>
                  <a:schemeClr val="accent1">
                    <a:lumMod val="75000"/>
                  </a:schemeClr>
                </a:solidFill>
              </a:rPr>
              <a:t>Why do we </a:t>
            </a:r>
            <a:r>
              <a:rPr lang="en-US" sz="3900" dirty="0">
                <a:solidFill>
                  <a:schemeClr val="accent1">
                    <a:lumMod val="75000"/>
                  </a:schemeClr>
                </a:solidFill>
              </a:rPr>
              <a:t>need different implementation technologies for </a:t>
            </a:r>
            <a:r>
              <a:rPr lang="en-US" sz="3900" dirty="0" smtClean="0">
                <a:solidFill>
                  <a:schemeClr val="accent1">
                    <a:lumMod val="75000"/>
                  </a:schemeClr>
                </a:solidFill>
              </a:rPr>
              <a:t>mobile versus web? </a:t>
            </a:r>
            <a:r>
              <a:rPr lang="en-US" sz="3900" dirty="0"/>
              <a:t> </a:t>
            </a:r>
            <a:endParaRPr lang="en-US" sz="3900" dirty="0" smtClean="0"/>
          </a:p>
        </p:txBody>
      </p:sp>
      <p:sp>
        <p:nvSpPr>
          <p:cNvPr id="4" name="Slide Number Placeholder 3"/>
          <p:cNvSpPr>
            <a:spLocks noGrp="1"/>
          </p:cNvSpPr>
          <p:nvPr>
            <p:ph type="sldNum" sz="quarter" idx="12"/>
          </p:nvPr>
        </p:nvSpPr>
        <p:spPr/>
        <p:txBody>
          <a:bodyPr/>
          <a:lstStyle/>
          <a:p>
            <a:fld id="{DFFE1C8C-2374-8F40-B616-E11CB419A6A2}" type="slidenum">
              <a:rPr lang="en-US" smtClean="0"/>
              <a:t>10</a:t>
            </a:fld>
            <a:endParaRPr lang="en-US"/>
          </a:p>
        </p:txBody>
      </p:sp>
      <p:sp>
        <p:nvSpPr>
          <p:cNvPr id="6" name="Content Placeholder 2"/>
          <p:cNvSpPr txBox="1">
            <a:spLocks/>
          </p:cNvSpPr>
          <p:nvPr/>
        </p:nvSpPr>
        <p:spPr>
          <a:xfrm>
            <a:off x="1949586" y="3487307"/>
            <a:ext cx="6026014" cy="8848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endParaRPr lang="en-US" dirty="0" smtClean="0"/>
          </a:p>
          <a:p>
            <a:pPr marL="0" indent="0" algn="ctr">
              <a:buFont typeface="Arial"/>
              <a:buNone/>
            </a:pPr>
            <a:r>
              <a:rPr lang="en-US" sz="5800" b="1" dirty="0" smtClean="0"/>
              <a:t>Same look?  Same tech.</a:t>
            </a:r>
          </a:p>
        </p:txBody>
      </p:sp>
      <p:sp>
        <p:nvSpPr>
          <p:cNvPr id="7" name="Rectangle 6"/>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txBox="1">
            <a:spLocks/>
          </p:cNvSpPr>
          <p:nvPr/>
        </p:nvSpPr>
        <p:spPr>
          <a:xfrm>
            <a:off x="203200" y="28575"/>
            <a:ext cx="85979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If visual design language is unified …</a:t>
            </a:r>
            <a:endParaRPr lang="en-US" dirty="0">
              <a:solidFill>
                <a:schemeClr val="bg1"/>
              </a:solidFill>
            </a:endParaRPr>
          </a:p>
        </p:txBody>
      </p:sp>
      <p:sp>
        <p:nvSpPr>
          <p:cNvPr id="9" name="Rectangle 8"/>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773156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57200" y="766800"/>
            <a:ext cx="8013700" cy="3580171"/>
          </a:xfrm>
          <a:prstGeom prst="rect">
            <a:avLst/>
          </a:prstGeom>
        </p:spPr>
      </p:pic>
      <p:pic>
        <p:nvPicPr>
          <p:cNvPr id="5" name="Content Placeholder 4"/>
          <p:cNvPicPr>
            <a:picLocks noGrp="1" noChangeAspect="1"/>
          </p:cNvPicPr>
          <p:nvPr>
            <p:ph idx="1"/>
          </p:nvPr>
        </p:nvPicPr>
        <p:blipFill>
          <a:blip r:embed="rId4"/>
          <a:srcRect t="4675" b="4675"/>
          <a:stretch>
            <a:fillRect/>
          </a:stretch>
        </p:blipFill>
        <p:spPr>
          <a:xfrm>
            <a:off x="457200" y="1498599"/>
            <a:ext cx="6959600" cy="2848373"/>
          </a:xfrm>
        </p:spPr>
      </p:pic>
      <p:sp>
        <p:nvSpPr>
          <p:cNvPr id="4" name="Slide Number Placeholder 3"/>
          <p:cNvSpPr>
            <a:spLocks noGrp="1"/>
          </p:cNvSpPr>
          <p:nvPr>
            <p:ph type="sldNum" sz="quarter" idx="12"/>
          </p:nvPr>
        </p:nvSpPr>
        <p:spPr/>
        <p:txBody>
          <a:bodyPr/>
          <a:lstStyle/>
          <a:p>
            <a:fld id="{DFFE1C8C-2374-8F40-B616-E11CB419A6A2}" type="slidenum">
              <a:rPr lang="en-US" smtClean="0"/>
              <a:t>11</a:t>
            </a:fld>
            <a:endParaRPr lang="en-US"/>
          </a:p>
        </p:txBody>
      </p:sp>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Outdated </a:t>
            </a:r>
            <a:r>
              <a:rPr lang="en-US" dirty="0">
                <a:solidFill>
                  <a:schemeClr val="bg1"/>
                </a:solidFill>
              </a:rPr>
              <a:t>P</a:t>
            </a:r>
            <a:r>
              <a:rPr lang="en-US" dirty="0" smtClean="0">
                <a:solidFill>
                  <a:schemeClr val="bg1"/>
                </a:solidFill>
              </a:rPr>
              <a:t>erformance Perceptions</a:t>
            </a:r>
            <a:endParaRPr lang="en-US" dirty="0">
              <a:solidFill>
                <a:schemeClr val="bg1"/>
              </a:solidFill>
            </a:endParaRPr>
          </a:p>
        </p:txBody>
      </p:sp>
      <p:sp>
        <p:nvSpPr>
          <p:cNvPr id="8" name="Content Placeholder 2"/>
          <p:cNvSpPr txBox="1">
            <a:spLocks/>
          </p:cNvSpPr>
          <p:nvPr/>
        </p:nvSpPr>
        <p:spPr>
          <a:xfrm>
            <a:off x="1381943" y="4415061"/>
            <a:ext cx="952972" cy="3522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tx1">
                    <a:lumMod val="65000"/>
                    <a:lumOff val="35000"/>
                  </a:schemeClr>
                </a:solidFill>
              </a:rPr>
              <a:t>2007</a:t>
            </a:r>
          </a:p>
        </p:txBody>
      </p:sp>
      <p:sp>
        <p:nvSpPr>
          <p:cNvPr id="9" name="Content Placeholder 2"/>
          <p:cNvSpPr txBox="1">
            <a:spLocks/>
          </p:cNvSpPr>
          <p:nvPr/>
        </p:nvSpPr>
        <p:spPr>
          <a:xfrm>
            <a:off x="7219696" y="4415061"/>
            <a:ext cx="952972" cy="3522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tx1">
                    <a:lumMod val="65000"/>
                    <a:lumOff val="35000"/>
                  </a:schemeClr>
                </a:solidFill>
              </a:rPr>
              <a:t>2015</a:t>
            </a:r>
            <a:endParaRPr lang="en-US" dirty="0" smtClean="0">
              <a:solidFill>
                <a:schemeClr val="tx1">
                  <a:lumMod val="65000"/>
                  <a:lumOff val="35000"/>
                </a:schemeClr>
              </a:solidFill>
            </a:endParaRPr>
          </a:p>
        </p:txBody>
      </p:sp>
      <p:pic>
        <p:nvPicPr>
          <p:cNvPr id="11" name="Picture 10"/>
          <p:cNvPicPr>
            <a:picLocks noChangeAspect="1"/>
          </p:cNvPicPr>
          <p:nvPr/>
        </p:nvPicPr>
        <p:blipFill>
          <a:blip r:embed="rId5"/>
          <a:stretch>
            <a:fillRect/>
          </a:stretch>
        </p:blipFill>
        <p:spPr>
          <a:xfrm>
            <a:off x="6129865" y="1095232"/>
            <a:ext cx="1616303" cy="1292366"/>
          </a:xfrm>
          <a:prstGeom prst="rect">
            <a:avLst/>
          </a:prstGeom>
        </p:spPr>
      </p:pic>
      <p:pic>
        <p:nvPicPr>
          <p:cNvPr id="12" name="Picture 11"/>
          <p:cNvPicPr>
            <a:picLocks noChangeAspect="1"/>
          </p:cNvPicPr>
          <p:nvPr/>
        </p:nvPicPr>
        <p:blipFill>
          <a:blip r:embed="rId6"/>
          <a:stretch>
            <a:fillRect/>
          </a:stretch>
        </p:blipFill>
        <p:spPr>
          <a:xfrm>
            <a:off x="6726767" y="2386368"/>
            <a:ext cx="1202265" cy="1960604"/>
          </a:xfrm>
          <a:prstGeom prst="rect">
            <a:avLst/>
          </a:prstGeom>
        </p:spPr>
      </p:pic>
      <p:pic>
        <p:nvPicPr>
          <p:cNvPr id="13" name="Picture 12"/>
          <p:cNvPicPr>
            <a:picLocks noChangeAspect="1"/>
          </p:cNvPicPr>
          <p:nvPr/>
        </p:nvPicPr>
        <p:blipFill>
          <a:blip r:embed="rId7"/>
          <a:stretch>
            <a:fillRect/>
          </a:stretch>
        </p:blipFill>
        <p:spPr>
          <a:xfrm>
            <a:off x="7219696" y="858170"/>
            <a:ext cx="824109" cy="217733"/>
          </a:xfrm>
          <a:prstGeom prst="rect">
            <a:avLst/>
          </a:prstGeom>
        </p:spPr>
      </p:pic>
      <p:pic>
        <p:nvPicPr>
          <p:cNvPr id="2" name="Picture 1"/>
          <p:cNvPicPr>
            <a:picLocks noChangeAspect="1"/>
          </p:cNvPicPr>
          <p:nvPr/>
        </p:nvPicPr>
        <p:blipFill rotWithShape="1">
          <a:blip r:embed="rId7"/>
          <a:srcRect l="73288"/>
          <a:stretch/>
        </p:blipFill>
        <p:spPr>
          <a:xfrm>
            <a:off x="6616700" y="1320799"/>
            <a:ext cx="220133" cy="217733"/>
          </a:xfrm>
          <a:prstGeom prst="rect">
            <a:avLst/>
          </a:prstGeom>
        </p:spPr>
      </p:pic>
      <p:pic>
        <p:nvPicPr>
          <p:cNvPr id="18" name="Picture 17"/>
          <p:cNvPicPr>
            <a:picLocks noChangeAspect="1"/>
          </p:cNvPicPr>
          <p:nvPr/>
        </p:nvPicPr>
        <p:blipFill>
          <a:blip r:embed="rId3"/>
          <a:stretch>
            <a:fillRect/>
          </a:stretch>
        </p:blipFill>
        <p:spPr>
          <a:xfrm>
            <a:off x="4318000" y="2336800"/>
            <a:ext cx="495300" cy="469900"/>
          </a:xfrm>
          <a:prstGeom prst="rect">
            <a:avLst/>
          </a:prstGeom>
        </p:spPr>
      </p:pic>
      <p:pic>
        <p:nvPicPr>
          <p:cNvPr id="19" name="Picture 18"/>
          <p:cNvPicPr>
            <a:picLocks noChangeAspect="1"/>
          </p:cNvPicPr>
          <p:nvPr/>
        </p:nvPicPr>
        <p:blipFill>
          <a:blip r:embed="rId3"/>
          <a:stretch>
            <a:fillRect/>
          </a:stretch>
        </p:blipFill>
        <p:spPr>
          <a:xfrm>
            <a:off x="4318000" y="2336800"/>
            <a:ext cx="495300" cy="469900"/>
          </a:xfrm>
          <a:prstGeom prst="rect">
            <a:avLst/>
          </a:prstGeom>
        </p:spPr>
      </p:pic>
      <p:pic>
        <p:nvPicPr>
          <p:cNvPr id="20" name="Picture 19"/>
          <p:cNvPicPr>
            <a:picLocks noChangeAspect="1"/>
          </p:cNvPicPr>
          <p:nvPr/>
        </p:nvPicPr>
        <p:blipFill>
          <a:blip r:embed="rId3"/>
          <a:stretch>
            <a:fillRect/>
          </a:stretch>
        </p:blipFill>
        <p:spPr>
          <a:xfrm>
            <a:off x="4318000" y="2336800"/>
            <a:ext cx="495300" cy="469900"/>
          </a:xfrm>
          <a:prstGeom prst="rect">
            <a:avLst/>
          </a:prstGeom>
        </p:spPr>
      </p:pic>
      <p:pic>
        <p:nvPicPr>
          <p:cNvPr id="31" name="Picture 30"/>
          <p:cNvPicPr>
            <a:picLocks noChangeAspect="1"/>
          </p:cNvPicPr>
          <p:nvPr/>
        </p:nvPicPr>
        <p:blipFill>
          <a:blip r:embed="rId3"/>
          <a:stretch>
            <a:fillRect/>
          </a:stretch>
        </p:blipFill>
        <p:spPr>
          <a:xfrm>
            <a:off x="1327150" y="1727814"/>
            <a:ext cx="1748852" cy="1446571"/>
          </a:xfrm>
          <a:prstGeom prst="rect">
            <a:avLst/>
          </a:prstGeom>
        </p:spPr>
      </p:pic>
      <p:pic>
        <p:nvPicPr>
          <p:cNvPr id="32" name="Picture 31"/>
          <p:cNvPicPr>
            <a:picLocks noChangeAspect="1"/>
          </p:cNvPicPr>
          <p:nvPr/>
        </p:nvPicPr>
        <p:blipFill>
          <a:blip r:embed="rId8"/>
          <a:stretch>
            <a:fillRect/>
          </a:stretch>
        </p:blipFill>
        <p:spPr>
          <a:xfrm>
            <a:off x="7970840" y="921668"/>
            <a:ext cx="107830" cy="111978"/>
          </a:xfrm>
          <a:prstGeom prst="rect">
            <a:avLst/>
          </a:prstGeom>
        </p:spPr>
      </p:pic>
      <p:pic>
        <p:nvPicPr>
          <p:cNvPr id="33" name="Picture 32"/>
          <p:cNvPicPr>
            <a:picLocks noChangeAspect="1"/>
          </p:cNvPicPr>
          <p:nvPr/>
        </p:nvPicPr>
        <p:blipFill>
          <a:blip r:embed="rId9"/>
          <a:stretch>
            <a:fillRect/>
          </a:stretch>
        </p:blipFill>
        <p:spPr>
          <a:xfrm>
            <a:off x="1339850" y="1373432"/>
            <a:ext cx="836085" cy="240792"/>
          </a:xfrm>
          <a:prstGeom prst="rect">
            <a:avLst/>
          </a:prstGeom>
        </p:spPr>
      </p:pic>
      <p:pic>
        <p:nvPicPr>
          <p:cNvPr id="34" name="Picture 33"/>
          <p:cNvPicPr>
            <a:picLocks noChangeAspect="1"/>
          </p:cNvPicPr>
          <p:nvPr/>
        </p:nvPicPr>
        <p:blipFill>
          <a:blip r:embed="rId10"/>
          <a:stretch>
            <a:fillRect/>
          </a:stretch>
        </p:blipFill>
        <p:spPr>
          <a:xfrm>
            <a:off x="1327150" y="2381248"/>
            <a:ext cx="946150" cy="254000"/>
          </a:xfrm>
          <a:prstGeom prst="rect">
            <a:avLst/>
          </a:prstGeom>
        </p:spPr>
      </p:pic>
      <p:sp>
        <p:nvSpPr>
          <p:cNvPr id="35" name="TextBox 34"/>
          <p:cNvSpPr txBox="1"/>
          <p:nvPr/>
        </p:nvSpPr>
        <p:spPr>
          <a:xfrm>
            <a:off x="8705850" y="1181100"/>
            <a:ext cx="184666" cy="369332"/>
          </a:xfrm>
          <a:prstGeom prst="rect">
            <a:avLst/>
          </a:prstGeom>
          <a:noFill/>
        </p:spPr>
        <p:txBody>
          <a:bodyPr wrap="none" rtlCol="0">
            <a:spAutoFit/>
          </a:bodyPr>
          <a:lstStyle/>
          <a:p>
            <a:endParaRPr lang="en-US" dirty="0"/>
          </a:p>
        </p:txBody>
      </p:sp>
      <p:sp>
        <p:nvSpPr>
          <p:cNvPr id="14" name="TextBox 13"/>
          <p:cNvSpPr txBox="1"/>
          <p:nvPr/>
        </p:nvSpPr>
        <p:spPr>
          <a:xfrm>
            <a:off x="1276350" y="1405182"/>
            <a:ext cx="1930400" cy="1107996"/>
          </a:xfrm>
          <a:prstGeom prst="rect">
            <a:avLst/>
          </a:prstGeom>
          <a:noFill/>
        </p:spPr>
        <p:txBody>
          <a:bodyPr wrap="square" rtlCol="0">
            <a:spAutoFit/>
          </a:bodyPr>
          <a:lstStyle/>
          <a:p>
            <a:r>
              <a:rPr lang="en-US" sz="6600" dirty="0" smtClean="0">
                <a:solidFill>
                  <a:schemeClr val="tx2">
                    <a:lumMod val="60000"/>
                    <a:lumOff val="40000"/>
                  </a:schemeClr>
                </a:solidFill>
                <a:latin typeface="Helvetica Neue Light"/>
                <a:cs typeface="Helvetica Neue Light"/>
              </a:rPr>
              <a:t>85x</a:t>
            </a:r>
            <a:endParaRPr lang="en-US" sz="6600" dirty="0" smtClean="0">
              <a:solidFill>
                <a:schemeClr val="tx2">
                  <a:lumMod val="60000"/>
                  <a:lumOff val="40000"/>
                </a:schemeClr>
              </a:solidFill>
              <a:latin typeface="Helvetica Neue Light"/>
              <a:cs typeface="Helvetica Neue Light"/>
            </a:endParaRPr>
          </a:p>
        </p:txBody>
      </p:sp>
    </p:spTree>
    <p:extLst>
      <p:ext uri="{BB962C8B-B14F-4D97-AF65-F5344CB8AC3E}">
        <p14:creationId xmlns:p14="http://schemas.microsoft.com/office/powerpoint/2010/main" val="38183269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Outdated </a:t>
            </a:r>
            <a:r>
              <a:rPr lang="en-US" dirty="0">
                <a:solidFill>
                  <a:schemeClr val="bg1"/>
                </a:solidFill>
              </a:rPr>
              <a:t>P</a:t>
            </a:r>
            <a:r>
              <a:rPr lang="en-US" dirty="0" smtClean="0">
                <a:solidFill>
                  <a:schemeClr val="bg1"/>
                </a:solidFill>
              </a:rPr>
              <a:t>erformance Perceptions</a:t>
            </a:r>
            <a:endParaRPr lang="en-US" dirty="0">
              <a:solidFill>
                <a:schemeClr val="bg1"/>
              </a:solidFill>
            </a:endParaRPr>
          </a:p>
        </p:txBody>
      </p:sp>
      <p:sp>
        <p:nvSpPr>
          <p:cNvPr id="8" name="Content Placeholder 2"/>
          <p:cNvSpPr txBox="1">
            <a:spLocks/>
          </p:cNvSpPr>
          <p:nvPr/>
        </p:nvSpPr>
        <p:spPr>
          <a:xfrm>
            <a:off x="2914386" y="4415061"/>
            <a:ext cx="952972" cy="3522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tx1">
                    <a:lumMod val="65000"/>
                    <a:lumOff val="35000"/>
                  </a:schemeClr>
                </a:solidFill>
              </a:rPr>
              <a:t>2007</a:t>
            </a:r>
          </a:p>
        </p:txBody>
      </p:sp>
      <p:pic>
        <p:nvPicPr>
          <p:cNvPr id="2" name="Picture 1"/>
          <p:cNvPicPr>
            <a:picLocks noChangeAspect="1"/>
          </p:cNvPicPr>
          <p:nvPr/>
        </p:nvPicPr>
        <p:blipFill rotWithShape="1">
          <a:blip r:embed="rId3"/>
          <a:srcRect t="73704"/>
          <a:stretch/>
        </p:blipFill>
        <p:spPr>
          <a:xfrm>
            <a:off x="2349473" y="3790951"/>
            <a:ext cx="6197600" cy="1153613"/>
          </a:xfrm>
          <a:prstGeom prst="rect">
            <a:avLst/>
          </a:prstGeom>
        </p:spPr>
      </p:pic>
      <p:pic>
        <p:nvPicPr>
          <p:cNvPr id="10" name="Picture 9"/>
          <p:cNvPicPr>
            <a:picLocks noChangeAspect="1"/>
          </p:cNvPicPr>
          <p:nvPr/>
        </p:nvPicPr>
        <p:blipFill rotWithShape="1">
          <a:blip r:embed="rId3"/>
          <a:srcRect t="1" b="37169"/>
          <a:stretch/>
        </p:blipFill>
        <p:spPr>
          <a:xfrm>
            <a:off x="2349473" y="1047750"/>
            <a:ext cx="6197600" cy="2756396"/>
          </a:xfrm>
          <a:prstGeom prst="rect">
            <a:avLst/>
          </a:prstGeom>
        </p:spPr>
      </p:pic>
      <p:sp>
        <p:nvSpPr>
          <p:cNvPr id="9" name="Content Placeholder 2"/>
          <p:cNvSpPr txBox="1">
            <a:spLocks/>
          </p:cNvSpPr>
          <p:nvPr/>
        </p:nvSpPr>
        <p:spPr>
          <a:xfrm>
            <a:off x="348982" y="4392613"/>
            <a:ext cx="1987786" cy="3522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tx1">
                    <a:lumMod val="65000"/>
                    <a:lumOff val="35000"/>
                  </a:schemeClr>
                </a:solidFill>
              </a:rPr>
              <a:t>Jan 2010</a:t>
            </a:r>
          </a:p>
        </p:txBody>
      </p:sp>
      <p:sp>
        <p:nvSpPr>
          <p:cNvPr id="11" name="Content Placeholder 2"/>
          <p:cNvSpPr txBox="1">
            <a:spLocks/>
          </p:cNvSpPr>
          <p:nvPr/>
        </p:nvSpPr>
        <p:spPr>
          <a:xfrm>
            <a:off x="304770" y="1260477"/>
            <a:ext cx="1987786" cy="35220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tx1">
                    <a:lumMod val="65000"/>
                    <a:lumOff val="35000"/>
                  </a:schemeClr>
                </a:solidFill>
              </a:rPr>
              <a:t>Nov 2012</a:t>
            </a:r>
          </a:p>
        </p:txBody>
      </p:sp>
      <p:pic>
        <p:nvPicPr>
          <p:cNvPr id="12" name="Picture 11"/>
          <p:cNvPicPr>
            <a:picLocks noChangeAspect="1"/>
          </p:cNvPicPr>
          <p:nvPr/>
        </p:nvPicPr>
        <p:blipFill>
          <a:blip r:embed="rId4"/>
          <a:stretch>
            <a:fillRect/>
          </a:stretch>
        </p:blipFill>
        <p:spPr>
          <a:xfrm>
            <a:off x="5932990" y="1004888"/>
            <a:ext cx="901700" cy="180975"/>
          </a:xfrm>
          <a:prstGeom prst="rect">
            <a:avLst/>
          </a:prstGeom>
        </p:spPr>
      </p:pic>
      <p:pic>
        <p:nvPicPr>
          <p:cNvPr id="15" name="Picture 14"/>
          <p:cNvPicPr>
            <a:picLocks noChangeAspect="1"/>
          </p:cNvPicPr>
          <p:nvPr/>
        </p:nvPicPr>
        <p:blipFill>
          <a:blip r:embed="rId5"/>
          <a:stretch>
            <a:fillRect/>
          </a:stretch>
        </p:blipFill>
        <p:spPr>
          <a:xfrm>
            <a:off x="7746973" y="1066800"/>
            <a:ext cx="800100" cy="257175"/>
          </a:xfrm>
          <a:prstGeom prst="rect">
            <a:avLst/>
          </a:prstGeom>
        </p:spPr>
      </p:pic>
      <p:pic>
        <p:nvPicPr>
          <p:cNvPr id="17" name="Picture 16"/>
          <p:cNvPicPr>
            <a:picLocks noChangeAspect="1"/>
          </p:cNvPicPr>
          <p:nvPr/>
        </p:nvPicPr>
        <p:blipFill>
          <a:blip r:embed="rId6"/>
          <a:stretch>
            <a:fillRect/>
          </a:stretch>
        </p:blipFill>
        <p:spPr>
          <a:xfrm>
            <a:off x="6421941" y="876411"/>
            <a:ext cx="164592" cy="123444"/>
          </a:xfrm>
          <a:prstGeom prst="rect">
            <a:avLst/>
          </a:prstGeom>
        </p:spPr>
      </p:pic>
      <p:pic>
        <p:nvPicPr>
          <p:cNvPr id="18" name="Picture 17"/>
          <p:cNvPicPr>
            <a:picLocks noChangeAspect="1"/>
          </p:cNvPicPr>
          <p:nvPr/>
        </p:nvPicPr>
        <p:blipFill>
          <a:blip r:embed="rId5"/>
          <a:stretch>
            <a:fillRect/>
          </a:stretch>
        </p:blipFill>
        <p:spPr>
          <a:xfrm>
            <a:off x="4821948" y="1047750"/>
            <a:ext cx="3263665" cy="138113"/>
          </a:xfrm>
          <a:prstGeom prst="rect">
            <a:avLst/>
          </a:prstGeom>
        </p:spPr>
      </p:pic>
      <p:sp>
        <p:nvSpPr>
          <p:cNvPr id="16" name="Content Placeholder 2"/>
          <p:cNvSpPr txBox="1">
            <a:spLocks/>
          </p:cNvSpPr>
          <p:nvPr/>
        </p:nvSpPr>
        <p:spPr>
          <a:xfrm>
            <a:off x="2396041" y="828787"/>
            <a:ext cx="4267200" cy="35220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olidFill>
                  <a:schemeClr val="tx1">
                    <a:lumMod val="85000"/>
                    <a:lumOff val="15000"/>
                  </a:schemeClr>
                </a:solidFill>
              </a:rPr>
              <a:t>Kraken </a:t>
            </a:r>
            <a:r>
              <a:rPr lang="en-US" b="1" dirty="0" err="1" smtClean="0">
                <a:solidFill>
                  <a:schemeClr val="tx1">
                    <a:lumMod val="85000"/>
                    <a:lumOff val="15000"/>
                  </a:schemeClr>
                </a:solidFill>
              </a:rPr>
              <a:t>Javascript</a:t>
            </a:r>
            <a:r>
              <a:rPr lang="en-US" b="1" dirty="0" smtClean="0">
                <a:solidFill>
                  <a:schemeClr val="tx1">
                    <a:lumMod val="85000"/>
                    <a:lumOff val="15000"/>
                  </a:schemeClr>
                </a:solidFill>
              </a:rPr>
              <a:t> Benchmark (shorter is better)</a:t>
            </a:r>
          </a:p>
        </p:txBody>
      </p:sp>
      <p:sp>
        <p:nvSpPr>
          <p:cNvPr id="19" name="Content Placeholder 2"/>
          <p:cNvSpPr txBox="1">
            <a:spLocks/>
          </p:cNvSpPr>
          <p:nvPr/>
        </p:nvSpPr>
        <p:spPr>
          <a:xfrm>
            <a:off x="6529890" y="814498"/>
            <a:ext cx="1200150" cy="23287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smtClean="0">
                <a:solidFill>
                  <a:schemeClr val="tx1">
                    <a:lumMod val="85000"/>
                    <a:lumOff val="15000"/>
                  </a:schemeClr>
                </a:solidFill>
              </a:rPr>
              <a:t>Milliseconds</a:t>
            </a:r>
          </a:p>
        </p:txBody>
      </p:sp>
      <p:sp>
        <p:nvSpPr>
          <p:cNvPr id="20" name="Up Arrow 19"/>
          <p:cNvSpPr/>
          <p:nvPr/>
        </p:nvSpPr>
        <p:spPr>
          <a:xfrm>
            <a:off x="996918" y="1612678"/>
            <a:ext cx="209550" cy="2729135"/>
          </a:xfrm>
          <a:prstGeom prst="upArrow">
            <a:avLst/>
          </a:prstGeom>
          <a:gradFill>
            <a:gsLst>
              <a:gs pos="0">
                <a:schemeClr val="tx1">
                  <a:lumMod val="65000"/>
                  <a:lumOff val="35000"/>
                </a:schemeClr>
              </a:gs>
              <a:gs pos="100000">
                <a:schemeClr val="bg1">
                  <a:lumMod val="8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383860" y="1298576"/>
            <a:ext cx="1930400" cy="369332"/>
          </a:xfrm>
          <a:prstGeom prst="rect">
            <a:avLst/>
          </a:prstGeom>
          <a:noFill/>
        </p:spPr>
        <p:txBody>
          <a:bodyPr wrap="square" rtlCol="0">
            <a:spAutoFit/>
          </a:bodyPr>
          <a:lstStyle/>
          <a:p>
            <a:r>
              <a:rPr lang="en-US" dirty="0" smtClean="0">
                <a:solidFill>
                  <a:schemeClr val="tx1">
                    <a:lumMod val="50000"/>
                    <a:lumOff val="50000"/>
                  </a:schemeClr>
                </a:solidFill>
                <a:latin typeface="Helvetica Neue"/>
                <a:cs typeface="Helvetica Neue"/>
              </a:rPr>
              <a:t>NOW UP TO</a:t>
            </a:r>
          </a:p>
        </p:txBody>
      </p:sp>
      <p:sp>
        <p:nvSpPr>
          <p:cNvPr id="23" name="TextBox 22"/>
          <p:cNvSpPr txBox="1"/>
          <p:nvPr/>
        </p:nvSpPr>
        <p:spPr>
          <a:xfrm>
            <a:off x="6337270" y="1390648"/>
            <a:ext cx="1930400" cy="1107996"/>
          </a:xfrm>
          <a:prstGeom prst="rect">
            <a:avLst/>
          </a:prstGeom>
          <a:noFill/>
        </p:spPr>
        <p:txBody>
          <a:bodyPr wrap="square" rtlCol="0">
            <a:spAutoFit/>
          </a:bodyPr>
          <a:lstStyle/>
          <a:p>
            <a:r>
              <a:rPr lang="en-US" sz="6600" dirty="0" smtClean="0">
                <a:solidFill>
                  <a:schemeClr val="tx2">
                    <a:lumMod val="40000"/>
                    <a:lumOff val="60000"/>
                  </a:schemeClr>
                </a:solidFill>
                <a:latin typeface="Helvetica Neue Light"/>
                <a:cs typeface="Helvetica Neue Light"/>
              </a:rPr>
              <a:t>30x</a:t>
            </a:r>
          </a:p>
        </p:txBody>
      </p:sp>
      <p:sp>
        <p:nvSpPr>
          <p:cNvPr id="24" name="TextBox 23"/>
          <p:cNvSpPr txBox="1"/>
          <p:nvPr/>
        </p:nvSpPr>
        <p:spPr>
          <a:xfrm>
            <a:off x="6383836" y="2304796"/>
            <a:ext cx="1930400" cy="369332"/>
          </a:xfrm>
          <a:prstGeom prst="rect">
            <a:avLst/>
          </a:prstGeom>
          <a:noFill/>
        </p:spPr>
        <p:txBody>
          <a:bodyPr wrap="square" rtlCol="0">
            <a:spAutoFit/>
          </a:bodyPr>
          <a:lstStyle/>
          <a:p>
            <a:r>
              <a:rPr lang="en-US" dirty="0" smtClean="0">
                <a:solidFill>
                  <a:schemeClr val="tx1">
                    <a:lumMod val="50000"/>
                    <a:lumOff val="50000"/>
                  </a:schemeClr>
                </a:solidFill>
                <a:latin typeface="Helvetica Neue"/>
                <a:cs typeface="Helvetica Neue"/>
              </a:rPr>
              <a:t>FASTER</a:t>
            </a:r>
            <a:endParaRPr lang="en-US" dirty="0">
              <a:solidFill>
                <a:schemeClr val="tx1">
                  <a:lumMod val="50000"/>
                  <a:lumOff val="50000"/>
                </a:schemeClr>
              </a:solidFill>
              <a:latin typeface="Helvetica Neue"/>
              <a:cs typeface="Helvetica Neue"/>
            </a:endParaRPr>
          </a:p>
        </p:txBody>
      </p:sp>
      <p:pic>
        <p:nvPicPr>
          <p:cNvPr id="25" name="Picture 24"/>
          <p:cNvPicPr>
            <a:picLocks noChangeAspect="1"/>
          </p:cNvPicPr>
          <p:nvPr/>
        </p:nvPicPr>
        <p:blipFill>
          <a:blip r:embed="rId5"/>
          <a:stretch>
            <a:fillRect/>
          </a:stretch>
        </p:blipFill>
        <p:spPr>
          <a:xfrm>
            <a:off x="3467308" y="1025255"/>
            <a:ext cx="2036025" cy="181133"/>
          </a:xfrm>
          <a:prstGeom prst="rect">
            <a:avLst/>
          </a:prstGeom>
        </p:spPr>
      </p:pic>
    </p:spTree>
    <p:extLst>
      <p:ext uri="{BB962C8B-B14F-4D97-AF65-F5344CB8AC3E}">
        <p14:creationId xmlns:p14="http://schemas.microsoft.com/office/powerpoint/2010/main" val="14312568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Outdated </a:t>
            </a:r>
            <a:r>
              <a:rPr lang="en-US" dirty="0">
                <a:solidFill>
                  <a:schemeClr val="bg1"/>
                </a:solidFill>
              </a:rPr>
              <a:t>P</a:t>
            </a:r>
            <a:r>
              <a:rPr lang="en-US" dirty="0" smtClean="0">
                <a:solidFill>
                  <a:schemeClr val="bg1"/>
                </a:solidFill>
              </a:rPr>
              <a:t>erformance Perceptions</a:t>
            </a:r>
            <a:endParaRPr lang="en-US" dirty="0">
              <a:solidFill>
                <a:schemeClr val="bg1"/>
              </a:solidFill>
            </a:endParaRPr>
          </a:p>
        </p:txBody>
      </p:sp>
      <p:pic>
        <p:nvPicPr>
          <p:cNvPr id="12" name="Picture 11"/>
          <p:cNvPicPr>
            <a:picLocks noChangeAspect="1"/>
          </p:cNvPicPr>
          <p:nvPr/>
        </p:nvPicPr>
        <p:blipFill>
          <a:blip r:embed="rId3"/>
          <a:stretch>
            <a:fillRect/>
          </a:stretch>
        </p:blipFill>
        <p:spPr>
          <a:xfrm>
            <a:off x="5932990" y="1068386"/>
            <a:ext cx="901700" cy="180975"/>
          </a:xfrm>
          <a:prstGeom prst="rect">
            <a:avLst/>
          </a:prstGeom>
        </p:spPr>
      </p:pic>
      <p:pic>
        <p:nvPicPr>
          <p:cNvPr id="15" name="Picture 14"/>
          <p:cNvPicPr>
            <a:picLocks noChangeAspect="1"/>
          </p:cNvPicPr>
          <p:nvPr/>
        </p:nvPicPr>
        <p:blipFill>
          <a:blip r:embed="rId4"/>
          <a:stretch>
            <a:fillRect/>
          </a:stretch>
        </p:blipFill>
        <p:spPr>
          <a:xfrm>
            <a:off x="7746973" y="1130299"/>
            <a:ext cx="800100" cy="257175"/>
          </a:xfrm>
          <a:prstGeom prst="rect">
            <a:avLst/>
          </a:prstGeom>
        </p:spPr>
      </p:pic>
      <p:pic>
        <p:nvPicPr>
          <p:cNvPr id="18" name="Picture 17"/>
          <p:cNvPicPr>
            <a:picLocks noChangeAspect="1"/>
          </p:cNvPicPr>
          <p:nvPr/>
        </p:nvPicPr>
        <p:blipFill>
          <a:blip r:embed="rId4"/>
          <a:stretch>
            <a:fillRect/>
          </a:stretch>
        </p:blipFill>
        <p:spPr>
          <a:xfrm>
            <a:off x="4821948" y="1111249"/>
            <a:ext cx="3263665" cy="138113"/>
          </a:xfrm>
          <a:prstGeom prst="rect">
            <a:avLst/>
          </a:prstGeom>
        </p:spPr>
      </p:pic>
      <p:sp>
        <p:nvSpPr>
          <p:cNvPr id="23" name="TextBox 22"/>
          <p:cNvSpPr txBox="1"/>
          <p:nvPr/>
        </p:nvSpPr>
        <p:spPr>
          <a:xfrm>
            <a:off x="1295367" y="1061308"/>
            <a:ext cx="6705603" cy="1015663"/>
          </a:xfrm>
          <a:prstGeom prst="rect">
            <a:avLst/>
          </a:prstGeom>
          <a:noFill/>
        </p:spPr>
        <p:txBody>
          <a:bodyPr wrap="square" rtlCol="0">
            <a:spAutoFit/>
          </a:bodyPr>
          <a:lstStyle/>
          <a:p>
            <a:pPr algn="ctr"/>
            <a:r>
              <a:rPr lang="en-US" sz="6000" dirty="0" smtClean="0">
                <a:solidFill>
                  <a:schemeClr val="tx2">
                    <a:lumMod val="40000"/>
                    <a:lumOff val="60000"/>
                  </a:schemeClr>
                </a:solidFill>
                <a:latin typeface="Lucida Grande"/>
                <a:cs typeface="Lucida Grande"/>
              </a:rPr>
              <a:t>85</a:t>
            </a:r>
            <a:r>
              <a:rPr lang="en-US" sz="6000" dirty="0" smtClean="0">
                <a:solidFill>
                  <a:schemeClr val="tx2">
                    <a:lumMod val="40000"/>
                    <a:lumOff val="60000"/>
                  </a:schemeClr>
                </a:solidFill>
                <a:latin typeface="Lucida Grande"/>
                <a:cs typeface="Lucida Grande"/>
              </a:rPr>
              <a:t> </a:t>
            </a:r>
            <a:r>
              <a:rPr lang="en-US" sz="6000" dirty="0" smtClean="0">
                <a:solidFill>
                  <a:schemeClr val="tx2">
                    <a:lumMod val="40000"/>
                    <a:lumOff val="60000"/>
                  </a:schemeClr>
                </a:solidFill>
                <a:latin typeface="Lucida Grande"/>
                <a:cs typeface="Lucida Grande"/>
              </a:rPr>
              <a:t>X 30 = </a:t>
            </a:r>
            <a:r>
              <a:rPr lang="en-US" sz="6000" dirty="0" smtClean="0">
                <a:solidFill>
                  <a:schemeClr val="tx2">
                    <a:lumMod val="40000"/>
                    <a:lumOff val="60000"/>
                  </a:schemeClr>
                </a:solidFill>
                <a:latin typeface="Lucida Grande"/>
                <a:cs typeface="Lucida Grande"/>
              </a:rPr>
              <a:t>2550 </a:t>
            </a:r>
            <a:endParaRPr lang="en-US" sz="6000" dirty="0" smtClean="0">
              <a:solidFill>
                <a:schemeClr val="tx2">
                  <a:lumMod val="40000"/>
                  <a:lumOff val="60000"/>
                </a:schemeClr>
              </a:solidFill>
              <a:latin typeface="Lucida Grande"/>
              <a:cs typeface="Lucida Grande"/>
            </a:endParaRPr>
          </a:p>
        </p:txBody>
      </p:sp>
      <p:sp>
        <p:nvSpPr>
          <p:cNvPr id="13" name="Content Placeholder 2"/>
          <p:cNvSpPr txBox="1">
            <a:spLocks/>
          </p:cNvSpPr>
          <p:nvPr/>
        </p:nvSpPr>
        <p:spPr>
          <a:xfrm>
            <a:off x="385215" y="2285884"/>
            <a:ext cx="8415866" cy="5716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chemeClr val="tx1">
                    <a:lumMod val="65000"/>
                    <a:lumOff val="35000"/>
                  </a:schemeClr>
                </a:solidFill>
              </a:rPr>
              <a:t>… even with a built in </a:t>
            </a:r>
            <a:r>
              <a:rPr lang="en-US" dirty="0" smtClean="0">
                <a:solidFill>
                  <a:srgbClr val="0000FF"/>
                </a:solidFill>
              </a:rPr>
              <a:t>skepticism factor </a:t>
            </a:r>
            <a:r>
              <a:rPr lang="en-US" dirty="0" smtClean="0">
                <a:solidFill>
                  <a:schemeClr val="tx1">
                    <a:lumMod val="65000"/>
                    <a:lumOff val="35000"/>
                  </a:schemeClr>
                </a:solidFill>
              </a:rPr>
              <a:t>of </a:t>
            </a:r>
            <a:r>
              <a:rPr lang="en-US" dirty="0" smtClean="0">
                <a:solidFill>
                  <a:srgbClr val="0000FF"/>
                </a:solidFill>
              </a:rPr>
              <a:t>10:</a:t>
            </a:r>
          </a:p>
        </p:txBody>
      </p:sp>
      <p:sp>
        <p:nvSpPr>
          <p:cNvPr id="14" name="TextBox 13"/>
          <p:cNvSpPr txBox="1"/>
          <p:nvPr/>
        </p:nvSpPr>
        <p:spPr>
          <a:xfrm>
            <a:off x="1227629" y="2801216"/>
            <a:ext cx="6705603" cy="1015663"/>
          </a:xfrm>
          <a:prstGeom prst="rect">
            <a:avLst/>
          </a:prstGeom>
          <a:noFill/>
        </p:spPr>
        <p:txBody>
          <a:bodyPr wrap="square" rtlCol="0">
            <a:spAutoFit/>
          </a:bodyPr>
          <a:lstStyle/>
          <a:p>
            <a:pPr algn="ctr"/>
            <a:r>
              <a:rPr lang="en-US" sz="6000" dirty="0" smtClean="0">
                <a:solidFill>
                  <a:schemeClr val="tx2">
                    <a:lumMod val="40000"/>
                    <a:lumOff val="60000"/>
                  </a:schemeClr>
                </a:solidFill>
                <a:latin typeface="Lucida Grande"/>
                <a:cs typeface="Lucida Grande"/>
              </a:rPr>
              <a:t>255</a:t>
            </a:r>
            <a:r>
              <a:rPr lang="en-US" sz="6000" dirty="0" smtClean="0">
                <a:solidFill>
                  <a:schemeClr val="tx2">
                    <a:lumMod val="40000"/>
                    <a:lumOff val="60000"/>
                  </a:schemeClr>
                </a:solidFill>
                <a:latin typeface="Lucida Grande"/>
                <a:cs typeface="Lucida Grande"/>
              </a:rPr>
              <a:t>0 </a:t>
            </a:r>
            <a:r>
              <a:rPr lang="en-US" sz="6000" dirty="0" smtClean="0">
                <a:solidFill>
                  <a:schemeClr val="tx2">
                    <a:lumMod val="40000"/>
                    <a:lumOff val="60000"/>
                  </a:schemeClr>
                </a:solidFill>
                <a:latin typeface="Lucida Grande"/>
                <a:cs typeface="Lucida Grande"/>
              </a:rPr>
              <a:t>/ 10 = </a:t>
            </a:r>
            <a:r>
              <a:rPr lang="en-US" sz="6000" dirty="0" smtClean="0">
                <a:solidFill>
                  <a:schemeClr val="tx2">
                    <a:lumMod val="40000"/>
                    <a:lumOff val="60000"/>
                  </a:schemeClr>
                </a:solidFill>
                <a:latin typeface="Lucida Grande"/>
                <a:cs typeface="Lucida Grande"/>
              </a:rPr>
              <a:t>255 </a:t>
            </a:r>
            <a:endParaRPr lang="en-US" sz="6000" dirty="0" smtClean="0">
              <a:solidFill>
                <a:schemeClr val="tx2">
                  <a:lumMod val="40000"/>
                  <a:lumOff val="60000"/>
                </a:schemeClr>
              </a:solidFill>
              <a:latin typeface="Lucida Grande"/>
              <a:cs typeface="Lucida Grande"/>
            </a:endParaRPr>
          </a:p>
        </p:txBody>
      </p:sp>
      <p:sp>
        <p:nvSpPr>
          <p:cNvPr id="16" name="Content Placeholder 2"/>
          <p:cNvSpPr txBox="1">
            <a:spLocks/>
          </p:cNvSpPr>
          <p:nvPr/>
        </p:nvSpPr>
        <p:spPr>
          <a:xfrm>
            <a:off x="474134" y="3911482"/>
            <a:ext cx="8415866" cy="5716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solidFill>
                  <a:schemeClr val="tx1">
                    <a:lumMod val="65000"/>
                    <a:lumOff val="35000"/>
                  </a:schemeClr>
                </a:solidFill>
              </a:rPr>
              <a:t>What used to take </a:t>
            </a:r>
            <a:r>
              <a:rPr lang="en-US" dirty="0">
                <a:solidFill>
                  <a:srgbClr val="0000FF"/>
                </a:solidFill>
              </a:rPr>
              <a:t>2</a:t>
            </a:r>
            <a:r>
              <a:rPr lang="en-US" dirty="0" smtClean="0">
                <a:solidFill>
                  <a:srgbClr val="0000FF"/>
                </a:solidFill>
              </a:rPr>
              <a:t>5 </a:t>
            </a:r>
            <a:r>
              <a:rPr lang="en-US" dirty="0" err="1" smtClean="0">
                <a:solidFill>
                  <a:srgbClr val="0000FF"/>
                </a:solidFill>
              </a:rPr>
              <a:t>secs</a:t>
            </a:r>
            <a:r>
              <a:rPr lang="en-US" dirty="0" smtClean="0">
                <a:solidFill>
                  <a:srgbClr val="0000FF"/>
                </a:solidFill>
              </a:rPr>
              <a:t> </a:t>
            </a:r>
            <a:r>
              <a:rPr lang="en-US" dirty="0" smtClean="0">
                <a:solidFill>
                  <a:schemeClr val="tx1">
                    <a:lumMod val="65000"/>
                    <a:lumOff val="35000"/>
                  </a:schemeClr>
                </a:solidFill>
              </a:rPr>
              <a:t>now takes </a:t>
            </a:r>
            <a:r>
              <a:rPr lang="en-US" dirty="0" smtClean="0">
                <a:solidFill>
                  <a:schemeClr val="tx1">
                    <a:lumMod val="65000"/>
                    <a:lumOff val="35000"/>
                  </a:schemeClr>
                </a:solidFill>
              </a:rPr>
              <a:t>&lt;</a:t>
            </a:r>
            <a:r>
              <a:rPr lang="en-US" dirty="0" smtClean="0">
                <a:solidFill>
                  <a:srgbClr val="0000FF"/>
                </a:solidFill>
              </a:rPr>
              <a:t>0.1 </a:t>
            </a:r>
            <a:r>
              <a:rPr lang="en-US" dirty="0" err="1" smtClean="0">
                <a:solidFill>
                  <a:srgbClr val="0000FF"/>
                </a:solidFill>
              </a:rPr>
              <a:t>secs</a:t>
            </a:r>
            <a:endParaRPr lang="en-US" dirty="0" smtClean="0">
              <a:solidFill>
                <a:srgbClr val="0000FF"/>
              </a:solidFill>
            </a:endParaRPr>
          </a:p>
        </p:txBody>
      </p:sp>
    </p:spTree>
    <p:extLst>
      <p:ext uri="{BB962C8B-B14F-4D97-AF65-F5344CB8AC3E}">
        <p14:creationId xmlns:p14="http://schemas.microsoft.com/office/powerpoint/2010/main" val="8517137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utterstock_235783879.jpg"/>
          <p:cNvPicPr>
            <a:picLocks noChangeAspect="1"/>
          </p:cNvPicPr>
          <p:nvPr/>
        </p:nvPicPr>
        <p:blipFill rotWithShape="1">
          <a:blip r:embed="rId3">
            <a:extLst>
              <a:ext uri="{28A0092B-C50C-407E-A947-70E740481C1C}">
                <a14:useLocalDpi xmlns:a14="http://schemas.microsoft.com/office/drawing/2010/main" val="0"/>
              </a:ext>
            </a:extLst>
          </a:blip>
          <a:srcRect t="13887"/>
          <a:stretch/>
        </p:blipFill>
        <p:spPr>
          <a:xfrm>
            <a:off x="-1" y="0"/>
            <a:ext cx="9144000" cy="3937584"/>
          </a:xfrm>
          <a:prstGeom prst="rect">
            <a:avLst/>
          </a:prstGeom>
        </p:spPr>
      </p:pic>
      <p:sp>
        <p:nvSpPr>
          <p:cNvPr id="4" name="Slide Number Placeholder 3"/>
          <p:cNvSpPr>
            <a:spLocks noGrp="1"/>
          </p:cNvSpPr>
          <p:nvPr>
            <p:ph type="sldNum" sz="quarter" idx="12"/>
          </p:nvPr>
        </p:nvSpPr>
        <p:spPr/>
        <p:txBody>
          <a:bodyPr/>
          <a:lstStyle/>
          <a:p>
            <a:fld id="{DFFE1C8C-2374-8F40-B616-E11CB419A6A2}" type="slidenum">
              <a:rPr lang="en-US" smtClean="0"/>
              <a:t>14</a:t>
            </a:fld>
            <a:endParaRPr lang="en-US"/>
          </a:p>
        </p:txBody>
      </p:sp>
      <p:sp>
        <p:nvSpPr>
          <p:cNvPr id="6" name="Title 1"/>
          <p:cNvSpPr txBox="1">
            <a:spLocks/>
          </p:cNvSpPr>
          <p:nvPr/>
        </p:nvSpPr>
        <p:spPr>
          <a:xfrm>
            <a:off x="-1" y="617220"/>
            <a:ext cx="9177867" cy="4973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tx1">
                    <a:lumMod val="85000"/>
                    <a:lumOff val="15000"/>
                  </a:schemeClr>
                </a:solidFill>
              </a:rPr>
              <a:t>New Performance Landscape</a:t>
            </a:r>
            <a:endParaRPr lang="en-US" sz="4800" b="1" dirty="0">
              <a:solidFill>
                <a:schemeClr val="tx1">
                  <a:lumMod val="85000"/>
                  <a:lumOff val="15000"/>
                </a:schemeClr>
              </a:solidFill>
            </a:endParaRPr>
          </a:p>
        </p:txBody>
      </p:sp>
      <p:pic>
        <p:nvPicPr>
          <p:cNvPr id="8" name="Picture 7"/>
          <p:cNvPicPr>
            <a:picLocks noChangeAspect="1"/>
          </p:cNvPicPr>
          <p:nvPr/>
        </p:nvPicPr>
        <p:blipFill>
          <a:blip r:embed="rId4"/>
          <a:stretch>
            <a:fillRect/>
          </a:stretch>
        </p:blipFill>
        <p:spPr>
          <a:xfrm>
            <a:off x="1" y="3771636"/>
            <a:ext cx="9177867" cy="1371865"/>
          </a:xfrm>
          <a:prstGeom prst="rect">
            <a:avLst/>
          </a:prstGeom>
        </p:spPr>
      </p:pic>
      <p:sp>
        <p:nvSpPr>
          <p:cNvPr id="15" name="Rectangle 14"/>
          <p:cNvSpPr/>
          <p:nvPr/>
        </p:nvSpPr>
        <p:spPr>
          <a:xfrm>
            <a:off x="4605872" y="1989885"/>
            <a:ext cx="4538129" cy="2246769"/>
          </a:xfrm>
          <a:prstGeom prst="rect">
            <a:avLst/>
          </a:prstGeom>
        </p:spPr>
        <p:txBody>
          <a:bodyPr wrap="square">
            <a:spAutoFit/>
          </a:bodyPr>
          <a:lstStyle/>
          <a:p>
            <a:r>
              <a:rPr lang="en-US" sz="2000" dirty="0" smtClean="0">
                <a:solidFill>
                  <a:srgbClr val="FFFFFF"/>
                </a:solidFill>
              </a:rPr>
              <a:t>Cheap </a:t>
            </a:r>
            <a:r>
              <a:rPr lang="en-US" sz="2000" dirty="0">
                <a:solidFill>
                  <a:srgbClr val="FFFFFF"/>
                </a:solidFill>
              </a:rPr>
              <a:t>smartphones </a:t>
            </a:r>
            <a:r>
              <a:rPr lang="en-US" sz="2000" dirty="0" smtClean="0">
                <a:solidFill>
                  <a:srgbClr val="FFFFFF"/>
                </a:solidFill>
              </a:rPr>
              <a:t>much more </a:t>
            </a:r>
            <a:r>
              <a:rPr lang="en-US" sz="2000" dirty="0">
                <a:solidFill>
                  <a:srgbClr val="FFFFFF"/>
                </a:solidFill>
              </a:rPr>
              <a:t>capable</a:t>
            </a:r>
          </a:p>
          <a:p>
            <a:pPr marL="285750" indent="-285750">
              <a:buFont typeface="Arial"/>
              <a:buChar char="•"/>
            </a:pPr>
            <a:r>
              <a:rPr lang="en-US" sz="2000" dirty="0" smtClean="0">
                <a:solidFill>
                  <a:srgbClr val="FFFFFF"/>
                </a:solidFill>
              </a:rPr>
              <a:t>Mobile </a:t>
            </a:r>
            <a:r>
              <a:rPr lang="en-US" sz="2000" dirty="0">
                <a:solidFill>
                  <a:srgbClr val="FFFFFF"/>
                </a:solidFill>
              </a:rPr>
              <a:t>browsers much faster than old IE</a:t>
            </a:r>
          </a:p>
          <a:p>
            <a:pPr marL="285750" indent="-285750">
              <a:buFont typeface="Arial"/>
              <a:buChar char="•"/>
            </a:pPr>
            <a:r>
              <a:rPr lang="en-US" sz="2000" dirty="0" smtClean="0">
                <a:solidFill>
                  <a:srgbClr val="FFFFFF"/>
                </a:solidFill>
              </a:rPr>
              <a:t>Standards </a:t>
            </a:r>
            <a:r>
              <a:rPr lang="en-US" sz="2000" dirty="0">
                <a:solidFill>
                  <a:srgbClr val="FFFFFF"/>
                </a:solidFill>
              </a:rPr>
              <a:t>support </a:t>
            </a:r>
            <a:r>
              <a:rPr lang="en-US" sz="2000" dirty="0" smtClean="0">
                <a:solidFill>
                  <a:srgbClr val="FFFFFF"/>
                </a:solidFill>
              </a:rPr>
              <a:t>enables leaner </a:t>
            </a:r>
            <a:r>
              <a:rPr lang="en-US" sz="2000" dirty="0">
                <a:solidFill>
                  <a:srgbClr val="FFFFFF"/>
                </a:solidFill>
              </a:rPr>
              <a:t>implementation</a:t>
            </a:r>
          </a:p>
          <a:p>
            <a:pPr marL="285750" indent="-285750">
              <a:buFont typeface="Arial"/>
              <a:buChar char="•"/>
            </a:pPr>
            <a:r>
              <a:rPr lang="en-US" sz="2000" dirty="0" smtClean="0">
                <a:solidFill>
                  <a:srgbClr val="FFFFFF"/>
                </a:solidFill>
              </a:rPr>
              <a:t>CPUs in the ballpark</a:t>
            </a:r>
            <a:endParaRPr lang="en-US" sz="2000" dirty="0">
              <a:solidFill>
                <a:srgbClr val="FFFFFF"/>
              </a:solidFill>
            </a:endParaRPr>
          </a:p>
          <a:p>
            <a:pPr marL="285750" indent="-285750">
              <a:buFont typeface="Arial"/>
              <a:buChar char="•"/>
            </a:pPr>
            <a:r>
              <a:rPr lang="en-US" sz="2000" dirty="0" smtClean="0">
                <a:solidFill>
                  <a:srgbClr val="FFFFFF"/>
                </a:solidFill>
              </a:rPr>
              <a:t>Network </a:t>
            </a:r>
            <a:r>
              <a:rPr lang="en-US" sz="2000" dirty="0">
                <a:solidFill>
                  <a:srgbClr val="FFFFFF"/>
                </a:solidFill>
              </a:rPr>
              <a:t>much faster</a:t>
            </a:r>
          </a:p>
        </p:txBody>
      </p:sp>
      <p:sp>
        <p:nvSpPr>
          <p:cNvPr id="14" name="Content Placeholder 2"/>
          <p:cNvSpPr txBox="1">
            <a:spLocks/>
          </p:cNvSpPr>
          <p:nvPr/>
        </p:nvSpPr>
        <p:spPr>
          <a:xfrm>
            <a:off x="203201" y="1989885"/>
            <a:ext cx="4402670" cy="23314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solidFill>
                  <a:schemeClr val="bg1"/>
                </a:solidFill>
              </a:rPr>
              <a:t>Worst case scenario for desktop:</a:t>
            </a:r>
          </a:p>
          <a:p>
            <a:r>
              <a:rPr lang="en-US" sz="2200" dirty="0" smtClean="0">
                <a:solidFill>
                  <a:schemeClr val="bg1"/>
                </a:solidFill>
              </a:rPr>
              <a:t>IE8</a:t>
            </a:r>
          </a:p>
          <a:p>
            <a:r>
              <a:rPr lang="en-US" sz="2200" dirty="0" smtClean="0">
                <a:solidFill>
                  <a:schemeClr val="bg1"/>
                </a:solidFill>
              </a:rPr>
              <a:t>5yr old cheap laptop</a:t>
            </a:r>
          </a:p>
          <a:p>
            <a:r>
              <a:rPr lang="en-US" sz="2200" dirty="0" smtClean="0">
                <a:solidFill>
                  <a:schemeClr val="bg1"/>
                </a:solidFill>
              </a:rPr>
              <a:t>DSL line shared between ~30 people</a:t>
            </a:r>
          </a:p>
          <a:p>
            <a:pPr marL="0" indent="0">
              <a:buFont typeface="Arial"/>
              <a:buNone/>
            </a:pPr>
            <a:endParaRPr lang="en-US" sz="2400" dirty="0" smtClean="0"/>
          </a:p>
        </p:txBody>
      </p:sp>
      <p:sp>
        <p:nvSpPr>
          <p:cNvPr id="9" name="Rectangle 8"/>
          <p:cNvSpPr/>
          <p:nvPr/>
        </p:nvSpPr>
        <p:spPr>
          <a:xfrm>
            <a:off x="1354665" y="4513757"/>
            <a:ext cx="7645692" cy="461665"/>
          </a:xfrm>
          <a:prstGeom prst="rect">
            <a:avLst/>
          </a:prstGeom>
        </p:spPr>
        <p:txBody>
          <a:bodyPr wrap="square">
            <a:spAutoFit/>
          </a:bodyPr>
          <a:lstStyle/>
          <a:p>
            <a:pPr algn="r"/>
            <a:r>
              <a:rPr lang="en-US" sz="2400" dirty="0" smtClean="0">
                <a:solidFill>
                  <a:schemeClr val="bg1"/>
                </a:solidFill>
              </a:rPr>
              <a:t>… we put our mobile</a:t>
            </a:r>
            <a:r>
              <a:rPr lang="en-US" sz="2400" dirty="0">
                <a:solidFill>
                  <a:schemeClr val="bg1"/>
                </a:solidFill>
              </a:rPr>
              <a:t>-specific framework in a niche</a:t>
            </a:r>
          </a:p>
        </p:txBody>
      </p:sp>
    </p:spTree>
    <p:extLst>
      <p:ext uri="{BB962C8B-B14F-4D97-AF65-F5344CB8AC3E}">
        <p14:creationId xmlns:p14="http://schemas.microsoft.com/office/powerpoint/2010/main" val="35187491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3200" y="28575"/>
            <a:ext cx="80264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Pricing</a:t>
            </a:r>
            <a:endParaRPr lang="en-US" dirty="0">
              <a:solidFill>
                <a:schemeClr val="bg1"/>
              </a:solidFill>
            </a:endParaRPr>
          </a:p>
        </p:txBody>
      </p:sp>
      <p:pic>
        <p:nvPicPr>
          <p:cNvPr id="5" name="Picture 4" descr="shutterstock_246304126.jpg"/>
          <p:cNvPicPr>
            <a:picLocks noChangeAspect="1"/>
          </p:cNvPicPr>
          <p:nvPr/>
        </p:nvPicPr>
        <p:blipFill rotWithShape="1">
          <a:blip r:embed="rId3">
            <a:extLst>
              <a:ext uri="{28A0092B-C50C-407E-A947-70E740481C1C}">
                <a14:useLocalDpi xmlns:a14="http://schemas.microsoft.com/office/drawing/2010/main" val="0"/>
              </a:ext>
            </a:extLst>
          </a:blip>
          <a:srcRect b="9412"/>
          <a:stretch/>
        </p:blipFill>
        <p:spPr>
          <a:xfrm>
            <a:off x="1625599" y="2173150"/>
            <a:ext cx="6057901" cy="2970350"/>
          </a:xfrm>
          <a:prstGeom prst="rect">
            <a:avLst/>
          </a:prstGeom>
        </p:spPr>
      </p:pic>
      <p:sp>
        <p:nvSpPr>
          <p:cNvPr id="11" name="Content Placeholder 2"/>
          <p:cNvSpPr txBox="1">
            <a:spLocks/>
          </p:cNvSpPr>
          <p:nvPr/>
        </p:nvSpPr>
        <p:spPr>
          <a:xfrm>
            <a:off x="906046" y="215772"/>
            <a:ext cx="7561795" cy="18511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dirty="0" smtClean="0"/>
              <a:t>How about coding applications once and running them on all devices? </a:t>
            </a:r>
          </a:p>
          <a:p>
            <a:pPr marL="0" indent="0" algn="ctr">
              <a:buFont typeface="Arial"/>
              <a:buNone/>
            </a:pPr>
            <a:endParaRPr lang="en-US" dirty="0" smtClean="0"/>
          </a:p>
        </p:txBody>
      </p:sp>
    </p:spTree>
    <p:extLst>
      <p:ext uri="{BB962C8B-B14F-4D97-AF65-F5344CB8AC3E}">
        <p14:creationId xmlns:p14="http://schemas.microsoft.com/office/powerpoint/2010/main" val="22010114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16</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17776"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Challenges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p:cNvPicPr>
            <a:picLocks noChangeAspect="1"/>
          </p:cNvPicPr>
          <p:nvPr/>
        </p:nvPicPr>
        <p:blipFill>
          <a:blip r:embed="rId3"/>
          <a:stretch>
            <a:fillRect/>
          </a:stretch>
        </p:blipFill>
        <p:spPr>
          <a:xfrm>
            <a:off x="5308600" y="2774116"/>
            <a:ext cx="3612376" cy="1979413"/>
          </a:xfrm>
          <a:prstGeom prst="rect">
            <a:avLst/>
          </a:prstGeom>
        </p:spPr>
      </p:pic>
      <p:sp>
        <p:nvSpPr>
          <p:cNvPr id="3" name="Content Placeholder 2"/>
          <p:cNvSpPr>
            <a:spLocks noGrp="1"/>
          </p:cNvSpPr>
          <p:nvPr>
            <p:ph idx="1"/>
          </p:nvPr>
        </p:nvSpPr>
        <p:spPr>
          <a:xfrm>
            <a:off x="457200" y="929197"/>
            <a:ext cx="8463776" cy="1870817"/>
          </a:xfrm>
        </p:spPr>
        <p:txBody>
          <a:bodyPr>
            <a:normAutofit fontScale="92500" lnSpcReduction="20000"/>
          </a:bodyPr>
          <a:lstStyle/>
          <a:p>
            <a:r>
              <a:rPr lang="en-US" dirty="0"/>
              <a:t>Varying screen sizes</a:t>
            </a:r>
          </a:p>
          <a:p>
            <a:r>
              <a:rPr lang="en-US" dirty="0" smtClean="0"/>
              <a:t>Interactivity </a:t>
            </a:r>
            <a:r>
              <a:rPr lang="en-US" dirty="0"/>
              <a:t>(e.g. click </a:t>
            </a:r>
            <a:r>
              <a:rPr lang="en-US" dirty="0" err="1"/>
              <a:t>vs</a:t>
            </a:r>
            <a:r>
              <a:rPr lang="en-US" dirty="0"/>
              <a:t> touch)</a:t>
            </a:r>
          </a:p>
          <a:p>
            <a:r>
              <a:rPr lang="en-US" dirty="0" smtClean="0"/>
              <a:t>Look and feel</a:t>
            </a:r>
          </a:p>
          <a:p>
            <a:r>
              <a:rPr lang="en-US" dirty="0" smtClean="0"/>
              <a:t>Responsiveness / performance</a:t>
            </a:r>
          </a:p>
          <a:p>
            <a:pPr marL="0" indent="0">
              <a:buNone/>
            </a:pPr>
            <a:endParaRPr lang="en-US" dirty="0" smtClean="0"/>
          </a:p>
        </p:txBody>
      </p:sp>
    </p:spTree>
    <p:extLst>
      <p:ext uri="{BB962C8B-B14F-4D97-AF65-F5344CB8AC3E}">
        <p14:creationId xmlns:p14="http://schemas.microsoft.com/office/powerpoint/2010/main" val="28694617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200" y="930082"/>
            <a:ext cx="8453163" cy="2432243"/>
          </a:xfrm>
        </p:spPr>
        <p:txBody>
          <a:bodyPr>
            <a:normAutofit fontScale="92500" lnSpcReduction="20000"/>
          </a:bodyPr>
          <a:lstStyle/>
          <a:p>
            <a:r>
              <a:rPr lang="en-US" dirty="0" smtClean="0"/>
              <a:t>Responsive layouts</a:t>
            </a:r>
            <a:endParaRPr lang="en-US" dirty="0"/>
          </a:p>
          <a:p>
            <a:r>
              <a:rPr lang="en-US" dirty="0" smtClean="0"/>
              <a:t>Intelligent </a:t>
            </a:r>
            <a:r>
              <a:rPr lang="en-US" dirty="0"/>
              <a:t>auto-</a:t>
            </a:r>
            <a:r>
              <a:rPr lang="en-US" dirty="0" smtClean="0"/>
              <a:t>fitting</a:t>
            </a:r>
          </a:p>
          <a:p>
            <a:r>
              <a:rPr lang="en-US" dirty="0"/>
              <a:t>Device-aware components</a:t>
            </a:r>
          </a:p>
          <a:p>
            <a:r>
              <a:rPr lang="en-US" dirty="0" smtClean="0"/>
              <a:t>Adaptive UI</a:t>
            </a:r>
          </a:p>
          <a:p>
            <a:r>
              <a:rPr lang="en-US" dirty="0"/>
              <a:t>Intelligent data management</a:t>
            </a:r>
          </a:p>
        </p:txBody>
      </p:sp>
      <p:sp>
        <p:nvSpPr>
          <p:cNvPr id="4" name="Slide Number Placeholder 3"/>
          <p:cNvSpPr>
            <a:spLocks noGrp="1"/>
          </p:cNvSpPr>
          <p:nvPr>
            <p:ph type="sldNum" sz="quarter" idx="12"/>
          </p:nvPr>
        </p:nvSpPr>
        <p:spPr/>
        <p:txBody>
          <a:bodyPr/>
          <a:lstStyle/>
          <a:p>
            <a:fld id="{DFFE1C8C-2374-8F40-B616-E11CB419A6A2}" type="slidenum">
              <a:rPr lang="en-US" smtClean="0"/>
              <a:t>17</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Solution</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0" name="Picture 9"/>
          <p:cNvPicPr>
            <a:picLocks noChangeAspect="1"/>
          </p:cNvPicPr>
          <p:nvPr/>
        </p:nvPicPr>
        <p:blipFill>
          <a:blip r:embed="rId3">
            <a:alphaModFix amt="17000"/>
          </a:blip>
          <a:stretch>
            <a:fillRect/>
          </a:stretch>
        </p:blipFill>
        <p:spPr>
          <a:xfrm>
            <a:off x="6282266" y="2685713"/>
            <a:ext cx="2790271" cy="2133600"/>
          </a:xfrm>
          <a:prstGeom prst="rect">
            <a:avLst/>
          </a:prstGeom>
        </p:spPr>
      </p:pic>
    </p:spTree>
    <p:extLst>
      <p:ext uri="{BB962C8B-B14F-4D97-AF65-F5344CB8AC3E}">
        <p14:creationId xmlns:p14="http://schemas.microsoft.com/office/powerpoint/2010/main" val="13602509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18</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Responsive Layouts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descr="NEW all devices responsive 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1" y="1177838"/>
            <a:ext cx="6248399" cy="2611757"/>
          </a:xfrm>
          <a:prstGeom prst="rect">
            <a:avLst/>
          </a:prstGeom>
        </p:spPr>
      </p:pic>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sp>
        <p:nvSpPr>
          <p:cNvPr id="11" name="Content Placeholder 2"/>
          <p:cNvSpPr>
            <a:spLocks noGrp="1"/>
          </p:cNvSpPr>
          <p:nvPr>
            <p:ph idx="1"/>
          </p:nvPr>
        </p:nvSpPr>
        <p:spPr>
          <a:xfrm>
            <a:off x="1015528" y="3994770"/>
            <a:ext cx="7318348" cy="538042"/>
          </a:xfrm>
        </p:spPr>
        <p:txBody>
          <a:bodyPr>
            <a:normAutofit fontScale="85000" lnSpcReduction="10000"/>
          </a:bodyPr>
          <a:lstStyle/>
          <a:p>
            <a:pPr marL="0" indent="0">
              <a:buNone/>
            </a:pPr>
            <a:r>
              <a:rPr lang="en-US" dirty="0" smtClean="0"/>
              <a:t>This happens automatically – no additional coding</a:t>
            </a:r>
          </a:p>
        </p:txBody>
      </p:sp>
    </p:spTree>
    <p:extLst>
      <p:ext uri="{BB962C8B-B14F-4D97-AF65-F5344CB8AC3E}">
        <p14:creationId xmlns:p14="http://schemas.microsoft.com/office/powerpoint/2010/main" val="28573969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19</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Responsive Layouts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descr="NEW all devices responsive 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466" y="757965"/>
            <a:ext cx="2647053" cy="1034576"/>
          </a:xfrm>
          <a:prstGeom prst="rect">
            <a:avLst/>
          </a:prstGeom>
        </p:spPr>
      </p:pic>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0" name="Picture 9" descr="NEW all devices responsive V2.png"/>
          <p:cNvPicPr>
            <a:picLocks noChangeAspect="1"/>
          </p:cNvPicPr>
          <p:nvPr/>
        </p:nvPicPr>
        <p:blipFill rotWithShape="1">
          <a:blip r:embed="rId3">
            <a:extLst>
              <a:ext uri="{28A0092B-C50C-407E-A947-70E740481C1C}">
                <a14:useLocalDpi xmlns:a14="http://schemas.microsoft.com/office/drawing/2010/main" val="0"/>
              </a:ext>
            </a:extLst>
          </a:blip>
          <a:srcRect r="52030" b="6370"/>
          <a:stretch/>
        </p:blipFill>
        <p:spPr>
          <a:xfrm>
            <a:off x="401306" y="1367269"/>
            <a:ext cx="4678694" cy="3673838"/>
          </a:xfrm>
          <a:prstGeom prst="rect">
            <a:avLst/>
          </a:prstGeom>
        </p:spPr>
      </p:pic>
      <p:pic>
        <p:nvPicPr>
          <p:cNvPr id="16" name="Picture 15"/>
          <p:cNvPicPr>
            <a:picLocks noChangeAspect="1"/>
          </p:cNvPicPr>
          <p:nvPr/>
        </p:nvPicPr>
        <p:blipFill>
          <a:blip r:embed="rId4"/>
          <a:stretch>
            <a:fillRect/>
          </a:stretch>
        </p:blipFill>
        <p:spPr>
          <a:xfrm>
            <a:off x="866232" y="1909057"/>
            <a:ext cx="3975805" cy="1921061"/>
          </a:xfrm>
          <a:prstGeom prst="rect">
            <a:avLst/>
          </a:prstGeom>
        </p:spPr>
      </p:pic>
      <p:sp>
        <p:nvSpPr>
          <p:cNvPr id="18" name="Rectangle 17"/>
          <p:cNvSpPr/>
          <p:nvPr/>
        </p:nvSpPr>
        <p:spPr>
          <a:xfrm>
            <a:off x="7552265" y="755587"/>
            <a:ext cx="1540933" cy="115164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rot="5400000">
            <a:off x="713833" y="2462510"/>
            <a:ext cx="147092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Tree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ctangle 19"/>
          <p:cNvSpPr/>
          <p:nvPr/>
        </p:nvSpPr>
        <p:spPr>
          <a:xfrm>
            <a:off x="2582412" y="2114377"/>
            <a:ext cx="1537897" cy="923330"/>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Grid</a:t>
            </a:r>
          </a:p>
        </p:txBody>
      </p:sp>
      <p:sp>
        <p:nvSpPr>
          <p:cNvPr id="21" name="Rectangle 20"/>
          <p:cNvSpPr/>
          <p:nvPr/>
        </p:nvSpPr>
        <p:spPr>
          <a:xfrm>
            <a:off x="2082800" y="3041476"/>
            <a:ext cx="2476500"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Details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2781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698136" y="2438404"/>
            <a:ext cx="4314272" cy="2197097"/>
          </a:xfrm>
          <a:prstGeom prst="roundRect">
            <a:avLst/>
          </a:prstGeom>
          <a:solidFill>
            <a:schemeClr val="bg1">
              <a:lumMod val="85000"/>
            </a:schemeClr>
          </a:solidFill>
          <a:ln w="6350">
            <a:solidFill>
              <a:schemeClr val="tx1">
                <a:lumMod val="50000"/>
                <a:lumOff val="50000"/>
              </a:schemeClr>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135468" y="2438404"/>
            <a:ext cx="4314272" cy="2197097"/>
          </a:xfrm>
          <a:prstGeom prst="roundRect">
            <a:avLst/>
          </a:prstGeom>
          <a:solidFill>
            <a:schemeClr val="bg1">
              <a:lumMod val="85000"/>
            </a:schemeClr>
          </a:solidFill>
          <a:ln w="6350">
            <a:solidFill>
              <a:schemeClr val="tx1">
                <a:lumMod val="50000"/>
                <a:lumOff val="50000"/>
              </a:schemeClr>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5468" y="2823586"/>
            <a:ext cx="4314272" cy="1862714"/>
          </a:xfrm>
        </p:spPr>
        <p:txBody>
          <a:bodyPr>
            <a:normAutofit fontScale="85000" lnSpcReduction="10000"/>
          </a:bodyPr>
          <a:lstStyle/>
          <a:p>
            <a:pPr marL="169863" indent="-169863"/>
            <a:r>
              <a:rPr lang="en-US" sz="2400" dirty="0" smtClean="0"/>
              <a:t>Goal is engagement for revenue generation</a:t>
            </a:r>
          </a:p>
          <a:p>
            <a:pPr marL="169863" indent="-169863"/>
            <a:r>
              <a:rPr lang="en-US" sz="2400" dirty="0" smtClean="0"/>
              <a:t>Simple, addictive UI – content focused</a:t>
            </a:r>
          </a:p>
          <a:p>
            <a:pPr marL="169863" indent="-169863"/>
            <a:r>
              <a:rPr lang="en-US" sz="2400" dirty="0" smtClean="0"/>
              <a:t>Single flagship app</a:t>
            </a:r>
          </a:p>
          <a:p>
            <a:pPr marL="169863" indent="-169863"/>
            <a:r>
              <a:rPr lang="en-US" sz="2400" dirty="0" smtClean="0"/>
              <a:t>Mostly mobile traffic</a:t>
            </a:r>
          </a:p>
          <a:p>
            <a:pPr marL="0" indent="0">
              <a:buNone/>
            </a:pPr>
            <a:endParaRPr lang="en-US" sz="2400" dirty="0"/>
          </a:p>
          <a:p>
            <a:endParaRPr lang="en-US" sz="2800" dirty="0" smtClean="0"/>
          </a:p>
        </p:txBody>
      </p:sp>
      <p:sp>
        <p:nvSpPr>
          <p:cNvPr id="4" name="Slide Number Placeholder 3"/>
          <p:cNvSpPr>
            <a:spLocks noGrp="1"/>
          </p:cNvSpPr>
          <p:nvPr>
            <p:ph type="sldNum" sz="quarter" idx="12"/>
          </p:nvPr>
        </p:nvSpPr>
        <p:spPr/>
        <p:txBody>
          <a:bodyPr/>
          <a:lstStyle/>
          <a:p>
            <a:fld id="{DFFE1C8C-2374-8F40-B616-E11CB419A6A2}" type="slidenum">
              <a:rPr lang="en-US" smtClean="0"/>
              <a:t>2</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53426"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Approaching mobile as an Enterprise</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tent Placeholder 2"/>
          <p:cNvSpPr txBox="1">
            <a:spLocks/>
          </p:cNvSpPr>
          <p:nvPr/>
        </p:nvSpPr>
        <p:spPr>
          <a:xfrm>
            <a:off x="4724401" y="2858914"/>
            <a:ext cx="4288007" cy="177658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r>
              <a:rPr lang="en-US" sz="2000" dirty="0" smtClean="0"/>
              <a:t>Goal is productivity for operational </a:t>
            </a:r>
            <a:r>
              <a:rPr lang="en-US" sz="2000" dirty="0" smtClean="0"/>
              <a:t>efficiency</a:t>
            </a:r>
          </a:p>
          <a:p>
            <a:pPr marL="169863" indent="-169863"/>
            <a:r>
              <a:rPr lang="en-US" sz="2000" dirty="0" smtClean="0"/>
              <a:t>Expect </a:t>
            </a:r>
            <a:r>
              <a:rPr lang="en-US" sz="2000" dirty="0" smtClean="0"/>
              <a:t>sophisticated UI features</a:t>
            </a:r>
          </a:p>
          <a:p>
            <a:pPr marL="169863" indent="-169863"/>
            <a:r>
              <a:rPr lang="en-US" sz="2000" dirty="0" smtClean="0"/>
              <a:t>Multiple different apps</a:t>
            </a:r>
          </a:p>
          <a:p>
            <a:pPr marL="169863" indent="-169863"/>
            <a:r>
              <a:rPr lang="en-US" sz="2000" dirty="0" smtClean="0"/>
              <a:t>Mostly desktop use</a:t>
            </a:r>
          </a:p>
          <a:p>
            <a:endParaRPr lang="en-US" sz="2400" dirty="0" smtClean="0"/>
          </a:p>
          <a:p>
            <a:endParaRPr lang="en-US" sz="2800" dirty="0" smtClean="0"/>
          </a:p>
        </p:txBody>
      </p:sp>
      <p:sp>
        <p:nvSpPr>
          <p:cNvPr id="15" name="Content Placeholder 2"/>
          <p:cNvSpPr txBox="1">
            <a:spLocks/>
          </p:cNvSpPr>
          <p:nvPr/>
        </p:nvSpPr>
        <p:spPr>
          <a:xfrm>
            <a:off x="508001" y="2412869"/>
            <a:ext cx="3335867" cy="5800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smtClean="0">
                <a:solidFill>
                  <a:schemeClr val="tx1">
                    <a:lumMod val="75000"/>
                    <a:lumOff val="25000"/>
                  </a:schemeClr>
                </a:solidFill>
              </a:rPr>
              <a:t>Consumer</a:t>
            </a:r>
          </a:p>
          <a:p>
            <a:pPr marL="0" indent="0" algn="ctr">
              <a:buFont typeface="Arial"/>
              <a:buNone/>
            </a:pPr>
            <a:endParaRPr lang="en-US" sz="2400" b="1" dirty="0" smtClean="0">
              <a:solidFill>
                <a:schemeClr val="tx1">
                  <a:lumMod val="65000"/>
                  <a:lumOff val="35000"/>
                </a:schemeClr>
              </a:solidFill>
            </a:endParaRPr>
          </a:p>
          <a:p>
            <a:pPr marL="0" indent="0" algn="ctr">
              <a:buNone/>
            </a:pPr>
            <a:endParaRPr lang="en-US" sz="2800" b="1" dirty="0" smtClean="0">
              <a:solidFill>
                <a:schemeClr val="tx1">
                  <a:lumMod val="65000"/>
                  <a:lumOff val="35000"/>
                </a:schemeClr>
              </a:solidFill>
            </a:endParaRPr>
          </a:p>
        </p:txBody>
      </p:sp>
      <p:sp>
        <p:nvSpPr>
          <p:cNvPr id="16" name="Content Placeholder 2"/>
          <p:cNvSpPr txBox="1">
            <a:spLocks/>
          </p:cNvSpPr>
          <p:nvPr/>
        </p:nvSpPr>
        <p:spPr>
          <a:xfrm>
            <a:off x="4724401" y="2400169"/>
            <a:ext cx="4220274" cy="5800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smtClean="0">
                <a:solidFill>
                  <a:srgbClr val="404040"/>
                </a:solidFill>
              </a:rPr>
              <a:t>Enterprise</a:t>
            </a:r>
          </a:p>
          <a:p>
            <a:pPr algn="ctr"/>
            <a:endParaRPr lang="en-US" sz="2800" b="1" dirty="0" smtClean="0">
              <a:solidFill>
                <a:schemeClr val="tx1">
                  <a:lumMod val="65000"/>
                  <a:lumOff val="35000"/>
                </a:schemeClr>
              </a:solidFill>
            </a:endParaRPr>
          </a:p>
        </p:txBody>
      </p:sp>
      <p:pic>
        <p:nvPicPr>
          <p:cNvPr id="18" name="Picture 17"/>
          <p:cNvPicPr>
            <a:picLocks noChangeAspect="1"/>
          </p:cNvPicPr>
          <p:nvPr/>
        </p:nvPicPr>
        <p:blipFill>
          <a:blip r:embed="rId3"/>
          <a:stretch>
            <a:fillRect/>
          </a:stretch>
        </p:blipFill>
        <p:spPr>
          <a:xfrm>
            <a:off x="592670" y="1061778"/>
            <a:ext cx="863598" cy="825499"/>
          </a:xfrm>
          <a:prstGeom prst="rect">
            <a:avLst/>
          </a:prstGeom>
        </p:spPr>
      </p:pic>
      <p:sp>
        <p:nvSpPr>
          <p:cNvPr id="23" name="Rounded Rectangle 22"/>
          <p:cNvSpPr/>
          <p:nvPr/>
        </p:nvSpPr>
        <p:spPr>
          <a:xfrm>
            <a:off x="169334" y="825498"/>
            <a:ext cx="8869338" cy="1312484"/>
          </a:xfrm>
          <a:prstGeom prst="roundRect">
            <a:avLst/>
          </a:prstGeom>
          <a:noFill/>
          <a:ln w="6350">
            <a:solidFill>
              <a:schemeClr val="tx1">
                <a:lumMod val="50000"/>
                <a:lumOff val="50000"/>
              </a:schemeClr>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2472269" y="1037322"/>
            <a:ext cx="4521693" cy="88476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400" dirty="0" smtClean="0"/>
              <a:t>You are not Facebook</a:t>
            </a:r>
          </a:p>
          <a:p>
            <a:pPr marL="457200" indent="-457200">
              <a:buFont typeface="+mj-lt"/>
              <a:buAutoNum type="arabicPeriod"/>
            </a:pPr>
            <a:r>
              <a:rPr lang="en-US" sz="2400" dirty="0"/>
              <a:t>Your users are not teenagers</a:t>
            </a:r>
          </a:p>
          <a:p>
            <a:pPr marL="0" indent="0">
              <a:buNone/>
            </a:pPr>
            <a:endParaRPr lang="en-US" sz="2400" dirty="0" smtClean="0"/>
          </a:p>
          <a:p>
            <a:endParaRPr lang="en-US" sz="2400" dirty="0" smtClean="0"/>
          </a:p>
          <a:p>
            <a:endParaRPr lang="en-US" sz="2800" dirty="0" smtClean="0"/>
          </a:p>
        </p:txBody>
      </p:sp>
      <p:pic>
        <p:nvPicPr>
          <p:cNvPr id="27" name="Picture 26" descr="shutterstock_59177890.jpg"/>
          <p:cNvPicPr>
            <a:picLocks noChangeAspect="1"/>
          </p:cNvPicPr>
          <p:nvPr/>
        </p:nvPicPr>
        <p:blipFill rotWithShape="1">
          <a:blip r:embed="rId4">
            <a:extLst>
              <a:ext uri="{28A0092B-C50C-407E-A947-70E740481C1C}">
                <a14:useLocalDpi xmlns:a14="http://schemas.microsoft.com/office/drawing/2010/main" val="0"/>
              </a:ext>
            </a:extLst>
          </a:blip>
          <a:srcRect t="10003" b="14351"/>
          <a:stretch/>
        </p:blipFill>
        <p:spPr>
          <a:xfrm>
            <a:off x="7434220" y="899399"/>
            <a:ext cx="1138280" cy="1166832"/>
          </a:xfrm>
          <a:prstGeom prst="rect">
            <a:avLst/>
          </a:prstGeom>
        </p:spPr>
      </p:pic>
      <p:sp>
        <p:nvSpPr>
          <p:cNvPr id="28" name="Multiply 27"/>
          <p:cNvSpPr/>
          <p:nvPr/>
        </p:nvSpPr>
        <p:spPr>
          <a:xfrm>
            <a:off x="6892359" y="876297"/>
            <a:ext cx="981641" cy="769066"/>
          </a:xfrm>
          <a:prstGeom prst="mathMultiply">
            <a:avLst>
              <a:gd name="adj1" fmla="val 11212"/>
            </a:avLst>
          </a:prstGeom>
          <a:solidFill>
            <a:srgbClr val="FF0000"/>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
          <p:cNvSpPr txBox="1">
            <a:spLocks/>
          </p:cNvSpPr>
          <p:nvPr/>
        </p:nvSpPr>
        <p:spPr>
          <a:xfrm>
            <a:off x="2969931" y="627256"/>
            <a:ext cx="3237995" cy="434522"/>
          </a:xfrm>
          <a:prstGeom prst="rect">
            <a:avLst/>
          </a:prstGeom>
          <a:solidFill>
            <a:schemeClr val="bg1"/>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solidFill>
                  <a:schemeClr val="tx1">
                    <a:lumMod val="75000"/>
                    <a:lumOff val="25000"/>
                  </a:schemeClr>
                </a:solidFill>
              </a:rPr>
              <a:t>Things to remember</a:t>
            </a:r>
          </a:p>
          <a:p>
            <a:pPr algn="ctr"/>
            <a:endParaRPr lang="en-US" sz="2800" b="1" dirty="0" smtClean="0">
              <a:solidFill>
                <a:schemeClr val="tx1">
                  <a:lumMod val="65000"/>
                  <a:lumOff val="35000"/>
                </a:schemeClr>
              </a:solidFill>
            </a:endParaRPr>
          </a:p>
        </p:txBody>
      </p:sp>
      <p:sp>
        <p:nvSpPr>
          <p:cNvPr id="32" name="Oval 31"/>
          <p:cNvSpPr/>
          <p:nvPr/>
        </p:nvSpPr>
        <p:spPr>
          <a:xfrm>
            <a:off x="3980329" y="1822766"/>
            <a:ext cx="1175006" cy="1174444"/>
          </a:xfrm>
          <a:prstGeom prst="ellipse">
            <a:avLst/>
          </a:prstGeom>
          <a:gradFill flip="none" rotWithShape="1">
            <a:gsLst>
              <a:gs pos="0">
                <a:schemeClr val="tx1">
                  <a:lumMod val="75000"/>
                  <a:lumOff val="25000"/>
                </a:schemeClr>
              </a:gs>
              <a:gs pos="100000">
                <a:schemeClr val="bg1">
                  <a:lumMod val="75000"/>
                </a:schemeClr>
              </a:gs>
            </a:gsLst>
            <a:path path="circle">
              <a:fillToRect l="100000" t="100000"/>
            </a:path>
            <a:tileRect r="-100000" b="-100000"/>
          </a:gradFill>
          <a:ln>
            <a:solidFill>
              <a:schemeClr val="bg1">
                <a:lumMod val="6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4105466" y="1956948"/>
            <a:ext cx="1330133" cy="90196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6600" b="1" dirty="0" err="1" smtClean="0">
                <a:solidFill>
                  <a:srgbClr val="FFFFFF"/>
                </a:solidFill>
              </a:rPr>
              <a:t>Vs</a:t>
            </a:r>
            <a:endParaRPr lang="en-US" sz="6600" b="1" dirty="0" smtClean="0">
              <a:solidFill>
                <a:srgbClr val="FFFFFF"/>
              </a:solidFill>
            </a:endParaRPr>
          </a:p>
        </p:txBody>
      </p:sp>
      <p:sp>
        <p:nvSpPr>
          <p:cNvPr id="21" name="Multiply 20"/>
          <p:cNvSpPr/>
          <p:nvPr/>
        </p:nvSpPr>
        <p:spPr>
          <a:xfrm>
            <a:off x="101849" y="899399"/>
            <a:ext cx="981641" cy="769066"/>
          </a:xfrm>
          <a:prstGeom prst="mathMultiply">
            <a:avLst>
              <a:gd name="adj1" fmla="val 11212"/>
            </a:avLst>
          </a:prstGeom>
          <a:solidFill>
            <a:srgbClr val="FF0000"/>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2746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NEW all devices responsive 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466" y="757965"/>
            <a:ext cx="2647053" cy="1034576"/>
          </a:xfrm>
          <a:prstGeom prst="rect">
            <a:avLst/>
          </a:prstGeom>
        </p:spPr>
      </p:pic>
      <p:sp>
        <p:nvSpPr>
          <p:cNvPr id="4" name="Slide Number Placeholder 3"/>
          <p:cNvSpPr>
            <a:spLocks noGrp="1"/>
          </p:cNvSpPr>
          <p:nvPr>
            <p:ph type="sldNum" sz="quarter" idx="12"/>
          </p:nvPr>
        </p:nvSpPr>
        <p:spPr/>
        <p:txBody>
          <a:bodyPr/>
          <a:lstStyle/>
          <a:p>
            <a:fld id="{DFFE1C8C-2374-8F40-B616-E11CB419A6A2}" type="slidenum">
              <a:rPr lang="en-US" smtClean="0"/>
              <a:t>20</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Responsive Layouts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2" name="Picture 11" descr="NEW all devices responsive V2.png"/>
          <p:cNvPicPr>
            <a:picLocks noChangeAspect="1"/>
          </p:cNvPicPr>
          <p:nvPr/>
        </p:nvPicPr>
        <p:blipFill rotWithShape="1">
          <a:blip r:embed="rId3">
            <a:extLst>
              <a:ext uri="{28A0092B-C50C-407E-A947-70E740481C1C}">
                <a14:useLocalDpi xmlns:a14="http://schemas.microsoft.com/office/drawing/2010/main" val="0"/>
              </a:ext>
            </a:extLst>
          </a:blip>
          <a:srcRect l="75577" t="7756" b="51121"/>
          <a:stretch/>
        </p:blipFill>
        <p:spPr>
          <a:xfrm>
            <a:off x="700933" y="2012952"/>
            <a:ext cx="3330120" cy="2209798"/>
          </a:xfrm>
          <a:prstGeom prst="rect">
            <a:avLst/>
          </a:prstGeom>
        </p:spPr>
      </p:pic>
      <p:pic>
        <p:nvPicPr>
          <p:cNvPr id="17" name="Picture 16"/>
          <p:cNvPicPr>
            <a:picLocks noChangeAspect="1"/>
          </p:cNvPicPr>
          <p:nvPr/>
        </p:nvPicPr>
        <p:blipFill>
          <a:blip r:embed="rId4"/>
          <a:stretch>
            <a:fillRect/>
          </a:stretch>
        </p:blipFill>
        <p:spPr>
          <a:xfrm>
            <a:off x="673416" y="2476500"/>
            <a:ext cx="317005" cy="1085850"/>
          </a:xfrm>
          <a:prstGeom prst="rect">
            <a:avLst/>
          </a:prstGeom>
        </p:spPr>
      </p:pic>
      <p:pic>
        <p:nvPicPr>
          <p:cNvPr id="21" name="Picture 20" descr="iPadimage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528" y="2338378"/>
            <a:ext cx="2464144" cy="1560521"/>
          </a:xfrm>
          <a:prstGeom prst="rect">
            <a:avLst/>
          </a:prstGeom>
        </p:spPr>
      </p:pic>
      <p:pic>
        <p:nvPicPr>
          <p:cNvPr id="22" name="Picture 21" descr="NEW all devices responsive V2.png"/>
          <p:cNvPicPr>
            <a:picLocks noChangeAspect="1"/>
          </p:cNvPicPr>
          <p:nvPr/>
        </p:nvPicPr>
        <p:blipFill rotWithShape="1">
          <a:blip r:embed="rId3">
            <a:extLst>
              <a:ext uri="{28A0092B-C50C-407E-A947-70E740481C1C}">
                <a14:useLocalDpi xmlns:a14="http://schemas.microsoft.com/office/drawing/2010/main" val="0"/>
              </a:ext>
            </a:extLst>
          </a:blip>
          <a:srcRect l="75577" t="7756" b="51121"/>
          <a:stretch/>
        </p:blipFill>
        <p:spPr>
          <a:xfrm>
            <a:off x="4937580" y="2012952"/>
            <a:ext cx="3330120" cy="2209798"/>
          </a:xfrm>
          <a:prstGeom prst="rect">
            <a:avLst/>
          </a:prstGeom>
        </p:spPr>
      </p:pic>
      <p:pic>
        <p:nvPicPr>
          <p:cNvPr id="23" name="Picture 22"/>
          <p:cNvPicPr>
            <a:picLocks noChangeAspect="1"/>
          </p:cNvPicPr>
          <p:nvPr/>
        </p:nvPicPr>
        <p:blipFill>
          <a:blip r:embed="rId4"/>
          <a:stretch>
            <a:fillRect/>
          </a:stretch>
        </p:blipFill>
        <p:spPr>
          <a:xfrm>
            <a:off x="4910063" y="2476500"/>
            <a:ext cx="317005" cy="1085850"/>
          </a:xfrm>
          <a:prstGeom prst="rect">
            <a:avLst/>
          </a:prstGeom>
        </p:spPr>
      </p:pic>
      <p:pic>
        <p:nvPicPr>
          <p:cNvPr id="24" name="Picture 23" descr="iPadimage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0613" y="2330023"/>
            <a:ext cx="2477337" cy="1568876"/>
          </a:xfrm>
          <a:prstGeom prst="rect">
            <a:avLst/>
          </a:prstGeom>
        </p:spPr>
      </p:pic>
      <p:sp>
        <p:nvSpPr>
          <p:cNvPr id="26" name="Rectangle 25"/>
          <p:cNvSpPr/>
          <p:nvPr/>
        </p:nvSpPr>
        <p:spPr>
          <a:xfrm>
            <a:off x="7518397" y="1282702"/>
            <a:ext cx="1540933" cy="592391"/>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943607" y="772861"/>
            <a:ext cx="1540933" cy="93528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5400000">
            <a:off x="972630" y="2886556"/>
            <a:ext cx="1232729"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Tree</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rot="5400000">
            <a:off x="5129195" y="2907985"/>
            <a:ext cx="1186167" cy="769441"/>
          </a:xfrm>
          <a:prstGeom prst="rect">
            <a:avLst/>
          </a:prstGeom>
          <a:no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Grid</a:t>
            </a:r>
          </a:p>
        </p:txBody>
      </p:sp>
      <p:sp>
        <p:nvSpPr>
          <p:cNvPr id="19" name="Rectangle 18"/>
          <p:cNvSpPr/>
          <p:nvPr/>
        </p:nvSpPr>
        <p:spPr>
          <a:xfrm>
            <a:off x="1771212" y="2971279"/>
            <a:ext cx="1800844"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Details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Rectangle 19"/>
          <p:cNvSpPr/>
          <p:nvPr/>
        </p:nvSpPr>
        <p:spPr>
          <a:xfrm>
            <a:off x="5992950" y="3003029"/>
            <a:ext cx="1800844"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Details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208527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NEW all devices responsive 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466" y="757965"/>
            <a:ext cx="2647053" cy="1034576"/>
          </a:xfrm>
          <a:prstGeom prst="rect">
            <a:avLst/>
          </a:prstGeom>
        </p:spPr>
      </p:pic>
      <p:sp>
        <p:nvSpPr>
          <p:cNvPr id="4" name="Slide Number Placeholder 3"/>
          <p:cNvSpPr>
            <a:spLocks noGrp="1"/>
          </p:cNvSpPr>
          <p:nvPr>
            <p:ph type="sldNum" sz="quarter" idx="12"/>
          </p:nvPr>
        </p:nvSpPr>
        <p:spPr/>
        <p:txBody>
          <a:bodyPr/>
          <a:lstStyle/>
          <a:p>
            <a:fld id="{DFFE1C8C-2374-8F40-B616-E11CB419A6A2}" type="slidenum">
              <a:rPr lang="en-US" smtClean="0"/>
              <a:t>21</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Responsive Layouts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4"/>
          <a:srcRect l="30002" t="4244" r="29946" b="2937"/>
          <a:stretch/>
        </p:blipFill>
        <p:spPr>
          <a:xfrm>
            <a:off x="582600" y="1989398"/>
            <a:ext cx="1386246" cy="2571750"/>
          </a:xfrm>
          <a:prstGeom prst="rect">
            <a:avLst/>
          </a:prstGeom>
        </p:spPr>
      </p:pic>
      <p:pic>
        <p:nvPicPr>
          <p:cNvPr id="15" name="Picture 14"/>
          <p:cNvPicPr>
            <a:picLocks noChangeAspect="1"/>
          </p:cNvPicPr>
          <p:nvPr/>
        </p:nvPicPr>
        <p:blipFill rotWithShape="1">
          <a:blip r:embed="rId4"/>
          <a:srcRect l="30002" t="4244" r="29946" b="2937"/>
          <a:stretch/>
        </p:blipFill>
        <p:spPr>
          <a:xfrm>
            <a:off x="2817800" y="1989398"/>
            <a:ext cx="1386246" cy="2571750"/>
          </a:xfrm>
          <a:prstGeom prst="rect">
            <a:avLst/>
          </a:prstGeom>
        </p:spPr>
      </p:pic>
      <p:pic>
        <p:nvPicPr>
          <p:cNvPr id="17" name="Picture 16"/>
          <p:cNvPicPr>
            <a:picLocks noChangeAspect="1"/>
          </p:cNvPicPr>
          <p:nvPr/>
        </p:nvPicPr>
        <p:blipFill rotWithShape="1">
          <a:blip r:embed="rId4"/>
          <a:srcRect l="30002" t="4244" r="29946" b="2937"/>
          <a:stretch/>
        </p:blipFill>
        <p:spPr>
          <a:xfrm>
            <a:off x="4971252" y="1989398"/>
            <a:ext cx="1386246" cy="2571750"/>
          </a:xfrm>
          <a:prstGeom prst="rect">
            <a:avLst/>
          </a:prstGeom>
        </p:spPr>
      </p:pic>
      <p:pic>
        <p:nvPicPr>
          <p:cNvPr id="14" name="Picture 13" descr="iphoneimage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470" y="2305953"/>
            <a:ext cx="998979" cy="1862138"/>
          </a:xfrm>
          <a:prstGeom prst="rect">
            <a:avLst/>
          </a:prstGeom>
        </p:spPr>
      </p:pic>
      <p:pic>
        <p:nvPicPr>
          <p:cNvPr id="18" name="Picture 17" descr="iPhoneimage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959" y="2291657"/>
            <a:ext cx="1027978" cy="1881888"/>
          </a:xfrm>
          <a:prstGeom prst="rect">
            <a:avLst/>
          </a:prstGeom>
        </p:spPr>
      </p:pic>
      <p:pic>
        <p:nvPicPr>
          <p:cNvPr id="19" name="Picture 18" descr="iPhoneimage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312" y="2310709"/>
            <a:ext cx="1019791" cy="1866899"/>
          </a:xfrm>
          <a:prstGeom prst="rect">
            <a:avLst/>
          </a:prstGeom>
        </p:spPr>
      </p:pic>
      <p:sp>
        <p:nvSpPr>
          <p:cNvPr id="21" name="Rectangle 20"/>
          <p:cNvSpPr/>
          <p:nvPr/>
        </p:nvSpPr>
        <p:spPr>
          <a:xfrm>
            <a:off x="7543800" y="679452"/>
            <a:ext cx="1334721" cy="592391"/>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922939" y="757965"/>
            <a:ext cx="1540933" cy="93528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5400000">
            <a:off x="777158" y="2891373"/>
            <a:ext cx="1137451" cy="707886"/>
          </a:xfrm>
          <a:prstGeom prst="rect">
            <a:avLst/>
          </a:prstGeom>
          <a:noFill/>
        </p:spPr>
        <p:txBody>
          <a:bodyPr wrap="none" lIns="91440" tIns="45720" rIns="91440" bIns="45720">
            <a:spAutoFit/>
          </a:bodyPr>
          <a:lstStyle/>
          <a:p>
            <a:pPr algn="ct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Tree</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Rectangle 22"/>
          <p:cNvSpPr/>
          <p:nvPr/>
        </p:nvSpPr>
        <p:spPr>
          <a:xfrm rot="5400000">
            <a:off x="3041531" y="2888907"/>
            <a:ext cx="1095121" cy="707886"/>
          </a:xfrm>
          <a:prstGeom prst="rect">
            <a:avLst/>
          </a:prstGeom>
          <a:noFill/>
        </p:spPr>
        <p:txBody>
          <a:bodyPr wrap="non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Grid</a:t>
            </a:r>
          </a:p>
        </p:txBody>
      </p:sp>
      <p:sp>
        <p:nvSpPr>
          <p:cNvPr id="24" name="Rectangle 23"/>
          <p:cNvSpPr/>
          <p:nvPr/>
        </p:nvSpPr>
        <p:spPr>
          <a:xfrm rot="5400000">
            <a:off x="4911829" y="2894348"/>
            <a:ext cx="1653918" cy="707886"/>
          </a:xfrm>
          <a:prstGeom prst="rect">
            <a:avLst/>
          </a:prstGeom>
          <a:noFill/>
        </p:spPr>
        <p:txBody>
          <a:bodyPr wrap="none" lIns="91440" tIns="45720" rIns="91440" bIns="45720">
            <a:spAutoFit/>
          </a:bodyPr>
          <a:lstStyle/>
          <a:p>
            <a:pPr algn="ctr"/>
            <a:r>
              <a:rPr lang="en-U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Details</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208527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22</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Adaptive UI: Filtering &amp; Search</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3"/>
          <a:stretch>
            <a:fillRect/>
          </a:stretch>
        </p:blipFill>
        <p:spPr>
          <a:xfrm>
            <a:off x="6337300" y="1697831"/>
            <a:ext cx="1706033" cy="2857500"/>
          </a:xfrm>
          <a:prstGeom prst="rect">
            <a:avLst/>
          </a:prstGeom>
        </p:spPr>
      </p:pic>
      <p:sp>
        <p:nvSpPr>
          <p:cNvPr id="12" name="Content Placeholder 2"/>
          <p:cNvSpPr txBox="1">
            <a:spLocks/>
          </p:cNvSpPr>
          <p:nvPr/>
        </p:nvSpPr>
        <p:spPr>
          <a:xfrm>
            <a:off x="317500" y="789834"/>
            <a:ext cx="8451544" cy="1901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Filters and search fill mobile screen</a:t>
            </a:r>
          </a:p>
          <a:p>
            <a:r>
              <a:rPr lang="en-US" dirty="0" smtClean="0"/>
              <a:t>Appear as popup on desktop</a:t>
            </a:r>
          </a:p>
          <a:p>
            <a:pPr marL="0" indent="0">
              <a:buNone/>
            </a:pPr>
            <a:endParaRPr lang="en-US" dirty="0" smtClean="0"/>
          </a:p>
          <a:p>
            <a:endParaRPr lang="en-US" dirty="0" smtClean="0"/>
          </a:p>
          <a:p>
            <a:pPr marL="0" indent="0">
              <a:buFont typeface="Arial"/>
              <a:buNone/>
            </a:pPr>
            <a:endParaRPr lang="en-US" dirty="0" smtClean="0"/>
          </a:p>
        </p:txBody>
      </p:sp>
      <p:pic>
        <p:nvPicPr>
          <p:cNvPr id="13" name="Picture 12" descr="NEW all devices responsive V2.png"/>
          <p:cNvPicPr>
            <a:picLocks noChangeAspect="1"/>
          </p:cNvPicPr>
          <p:nvPr/>
        </p:nvPicPr>
        <p:blipFill rotWithShape="1">
          <a:blip r:embed="rId4">
            <a:extLst>
              <a:ext uri="{28A0092B-C50C-407E-A947-70E740481C1C}">
                <a14:useLocalDpi xmlns:a14="http://schemas.microsoft.com/office/drawing/2010/main" val="0"/>
              </a:ext>
            </a:extLst>
          </a:blip>
          <a:srcRect l="2236" t="8849" r="53352" b="6370"/>
          <a:stretch/>
        </p:blipFill>
        <p:spPr>
          <a:xfrm>
            <a:off x="566248" y="2050390"/>
            <a:ext cx="3607819" cy="2831576"/>
          </a:xfrm>
          <a:prstGeom prst="rect">
            <a:avLst/>
          </a:prstGeom>
        </p:spPr>
      </p:pic>
      <p:pic>
        <p:nvPicPr>
          <p:cNvPr id="8" name="Picture 7"/>
          <p:cNvPicPr>
            <a:picLocks noChangeAspect="1"/>
          </p:cNvPicPr>
          <p:nvPr/>
        </p:nvPicPr>
        <p:blipFill>
          <a:blip r:embed="rId5"/>
          <a:stretch>
            <a:fillRect/>
          </a:stretch>
        </p:blipFill>
        <p:spPr>
          <a:xfrm>
            <a:off x="752517" y="2204701"/>
            <a:ext cx="3295117" cy="1629112"/>
          </a:xfrm>
          <a:prstGeom prst="rect">
            <a:avLst/>
          </a:prstGeom>
        </p:spPr>
      </p:pic>
      <p:pic>
        <p:nvPicPr>
          <p:cNvPr id="16" name="Picture 15"/>
          <p:cNvPicPr>
            <a:picLocks noChangeAspect="1"/>
          </p:cNvPicPr>
          <p:nvPr/>
        </p:nvPicPr>
        <p:blipFill rotWithShape="1">
          <a:blip r:embed="rId6"/>
          <a:srcRect l="50556" t="63262" r="22083" b="1535"/>
          <a:stretch/>
        </p:blipFill>
        <p:spPr>
          <a:xfrm>
            <a:off x="54017" y="2614612"/>
            <a:ext cx="1994916" cy="1595438"/>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rotWithShape="1">
          <a:blip r:embed="rId6"/>
          <a:srcRect l="50556" t="63262" r="22083" b="1535"/>
          <a:stretch/>
        </p:blipFill>
        <p:spPr>
          <a:xfrm>
            <a:off x="2581171" y="3164662"/>
            <a:ext cx="661564" cy="564950"/>
          </a:xfrm>
          <a:prstGeom prst="ellipse">
            <a:avLst/>
          </a:prstGeom>
          <a:ln w="12700" cap="rnd">
            <a:solidFill>
              <a:srgbClr val="4F81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Connector 9"/>
          <p:cNvCxnSpPr/>
          <p:nvPr/>
        </p:nvCxnSpPr>
        <p:spPr>
          <a:xfrm flipH="1" flipV="1">
            <a:off x="1481667" y="2690990"/>
            <a:ext cx="1490133" cy="473498"/>
          </a:xfrm>
          <a:prstGeom prst="line">
            <a:avLst/>
          </a:prstGeom>
          <a:ln w="12700">
            <a:solidFill>
              <a:srgbClr val="4F81BD"/>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320800" y="3729612"/>
            <a:ext cx="1744534" cy="480438"/>
          </a:xfrm>
          <a:prstGeom prst="line">
            <a:avLst/>
          </a:prstGeom>
          <a:ln w="12700">
            <a:solidFill>
              <a:srgbClr val="4F81B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89852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23</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Adaptive UI: Calendar</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sp>
        <p:nvSpPr>
          <p:cNvPr id="12" name="Content Placeholder 2"/>
          <p:cNvSpPr txBox="1">
            <a:spLocks/>
          </p:cNvSpPr>
          <p:nvPr/>
        </p:nvSpPr>
        <p:spPr>
          <a:xfrm>
            <a:off x="309032" y="792496"/>
            <a:ext cx="8034868" cy="1901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Desktop: Tabs for Day / Week / Month view</a:t>
            </a:r>
          </a:p>
          <a:p>
            <a:r>
              <a:rPr lang="en-US" dirty="0" smtClean="0"/>
              <a:t>Mobile: Pivot </a:t>
            </a:r>
            <a:r>
              <a:rPr lang="en-US" dirty="0"/>
              <a:t>to </a:t>
            </a:r>
            <a:r>
              <a:rPr lang="en-US" dirty="0" smtClean="0"/>
              <a:t>change view</a:t>
            </a:r>
          </a:p>
          <a:p>
            <a:endParaRPr lang="en-US" dirty="0" smtClean="0"/>
          </a:p>
          <a:p>
            <a:pPr marL="0" indent="0">
              <a:buFont typeface="Arial"/>
              <a:buNone/>
            </a:pPr>
            <a:endParaRPr lang="en-US" dirty="0" smtClean="0"/>
          </a:p>
        </p:txBody>
      </p:sp>
      <p:pic>
        <p:nvPicPr>
          <p:cNvPr id="13" name="Picture 12" descr="NEW all devices responsive V2.png"/>
          <p:cNvPicPr>
            <a:picLocks noChangeAspect="1"/>
          </p:cNvPicPr>
          <p:nvPr/>
        </p:nvPicPr>
        <p:blipFill rotWithShape="1">
          <a:blip r:embed="rId3">
            <a:extLst>
              <a:ext uri="{28A0092B-C50C-407E-A947-70E740481C1C}">
                <a14:useLocalDpi xmlns:a14="http://schemas.microsoft.com/office/drawing/2010/main" val="0"/>
              </a:ext>
            </a:extLst>
          </a:blip>
          <a:srcRect l="2236" t="8849" r="53352" b="6370"/>
          <a:stretch/>
        </p:blipFill>
        <p:spPr>
          <a:xfrm>
            <a:off x="575733" y="2057400"/>
            <a:ext cx="3674534" cy="2831576"/>
          </a:xfrm>
          <a:prstGeom prst="rect">
            <a:avLst/>
          </a:prstGeom>
        </p:spPr>
      </p:pic>
      <p:pic>
        <p:nvPicPr>
          <p:cNvPr id="8" name="Picture 7"/>
          <p:cNvPicPr>
            <a:picLocks noChangeAspect="1"/>
          </p:cNvPicPr>
          <p:nvPr/>
        </p:nvPicPr>
        <p:blipFill>
          <a:blip r:embed="rId4"/>
          <a:stretch>
            <a:fillRect/>
          </a:stretch>
        </p:blipFill>
        <p:spPr>
          <a:xfrm>
            <a:off x="782228" y="2266952"/>
            <a:ext cx="3293577" cy="1594690"/>
          </a:xfrm>
          <a:prstGeom prst="rect">
            <a:avLst/>
          </a:prstGeom>
        </p:spPr>
      </p:pic>
      <p:pic>
        <p:nvPicPr>
          <p:cNvPr id="14" name="Picture 13"/>
          <p:cNvPicPr>
            <a:picLocks noChangeAspect="1"/>
          </p:cNvPicPr>
          <p:nvPr/>
        </p:nvPicPr>
        <p:blipFill rotWithShape="1">
          <a:blip r:embed="rId4"/>
          <a:srcRect l="82808" b="76176"/>
          <a:stretch/>
        </p:blipFill>
        <p:spPr>
          <a:xfrm>
            <a:off x="440266" y="2997159"/>
            <a:ext cx="1801281" cy="1253535"/>
          </a:xfrm>
          <a:prstGeom prst="ellipse">
            <a:avLst/>
          </a:prstGeom>
          <a:ln w="63500" cap="rnd">
            <a:solidFill>
              <a:schemeClr val="accent1">
                <a:lumMod val="75000"/>
              </a:schemeClr>
            </a:solidFill>
          </a:ln>
          <a:effectLst>
            <a:innerShdw blurRad="63500" dist="50800" dir="8220000">
              <a:srgbClr val="000000">
                <a:alpha val="50000"/>
              </a:srgbClr>
            </a:inn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rotWithShape="1">
          <a:blip r:embed="rId5"/>
          <a:srcRect l="30002" t="4244" r="29946" b="2937"/>
          <a:stretch/>
        </p:blipFill>
        <p:spPr>
          <a:xfrm>
            <a:off x="7190832" y="2038310"/>
            <a:ext cx="1394368" cy="2571750"/>
          </a:xfrm>
          <a:prstGeom prst="rect">
            <a:avLst/>
          </a:prstGeom>
        </p:spPr>
      </p:pic>
      <p:sp>
        <p:nvSpPr>
          <p:cNvPr id="17" name="Circular Arrow 16"/>
          <p:cNvSpPr/>
          <p:nvPr/>
        </p:nvSpPr>
        <p:spPr>
          <a:xfrm rot="18040191" flipH="1">
            <a:off x="6370729" y="2349543"/>
            <a:ext cx="844204" cy="1183305"/>
          </a:xfrm>
          <a:prstGeom prst="circularArrow">
            <a:avLst>
              <a:gd name="adj1" fmla="val 10914"/>
              <a:gd name="adj2" fmla="val 1841150"/>
              <a:gd name="adj3" fmla="val 20376642"/>
              <a:gd name="adj4" fmla="val 9001148"/>
              <a:gd name="adj5" fmla="val 15015"/>
            </a:avLst>
          </a:prstGeom>
          <a:solidFill>
            <a:schemeClr val="accent1">
              <a:lumMod val="75000"/>
              <a:alpha val="8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iphonecalendar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488" y="2371237"/>
            <a:ext cx="1022545" cy="1861038"/>
          </a:xfrm>
          <a:prstGeom prst="rect">
            <a:avLst/>
          </a:prstGeom>
        </p:spPr>
      </p:pic>
      <p:pic>
        <p:nvPicPr>
          <p:cNvPr id="16" name="Picture 15"/>
          <p:cNvPicPr>
            <a:picLocks noChangeAspect="1"/>
          </p:cNvPicPr>
          <p:nvPr/>
        </p:nvPicPr>
        <p:blipFill rotWithShape="1">
          <a:blip r:embed="rId5"/>
          <a:srcRect l="30002" t="4244" r="29946" b="2937"/>
          <a:stretch/>
        </p:blipFill>
        <p:spPr>
          <a:xfrm rot="16200000">
            <a:off x="6593345" y="2725858"/>
            <a:ext cx="1426776" cy="2760133"/>
          </a:xfrm>
          <a:prstGeom prst="rect">
            <a:avLst/>
          </a:prstGeom>
        </p:spPr>
      </p:pic>
      <p:pic>
        <p:nvPicPr>
          <p:cNvPr id="18" name="Picture 17" descr="iPhoneCalendar1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1828" y="3583778"/>
            <a:ext cx="2004662" cy="1050135"/>
          </a:xfrm>
          <a:prstGeom prst="rect">
            <a:avLst/>
          </a:prstGeom>
        </p:spPr>
      </p:pic>
      <p:sp>
        <p:nvSpPr>
          <p:cNvPr id="3" name="Oval 2"/>
          <p:cNvSpPr/>
          <p:nvPr/>
        </p:nvSpPr>
        <p:spPr>
          <a:xfrm>
            <a:off x="3477187" y="2266457"/>
            <a:ext cx="573217" cy="378314"/>
          </a:xfrm>
          <a:prstGeom prst="ellipse">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endCxn id="3" idx="1"/>
          </p:cNvCxnSpPr>
          <p:nvPr/>
        </p:nvCxnSpPr>
        <p:spPr>
          <a:xfrm flipV="1">
            <a:off x="876300" y="2321860"/>
            <a:ext cx="2684833" cy="743074"/>
          </a:xfrm>
          <a:prstGeom prst="line">
            <a:avLst/>
          </a:prstGeom>
          <a:ln w="127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4" idx="5"/>
            <a:endCxn id="3" idx="5"/>
          </p:cNvCxnSpPr>
          <p:nvPr/>
        </p:nvCxnSpPr>
        <p:spPr>
          <a:xfrm flipV="1">
            <a:off x="1977756" y="2589368"/>
            <a:ext cx="1988702" cy="1477750"/>
          </a:xfrm>
          <a:prstGeom prst="line">
            <a:avLst/>
          </a:prstGeom>
          <a:ln w="12700">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89852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24</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Adaptive UI: Details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p:cNvPicPr>
            <a:picLocks noChangeAspect="1"/>
          </p:cNvPicPr>
          <p:nvPr/>
        </p:nvPicPr>
        <p:blipFill rotWithShape="1">
          <a:blip r:embed="rId3"/>
          <a:srcRect l="2547" b="50000"/>
          <a:stretch/>
        </p:blipFill>
        <p:spPr>
          <a:xfrm>
            <a:off x="4140200" y="1294996"/>
            <a:ext cx="1611183" cy="257175"/>
          </a:xfrm>
          <a:prstGeom prst="rect">
            <a:avLst/>
          </a:prstGeom>
        </p:spPr>
      </p:pic>
      <p:pic>
        <p:nvPicPr>
          <p:cNvPr id="14" name="Picture 13"/>
          <p:cNvPicPr>
            <a:picLocks noChangeAspect="1"/>
          </p:cNvPicPr>
          <p:nvPr/>
        </p:nvPicPr>
        <p:blipFill rotWithShape="1">
          <a:blip r:embed="rId3"/>
          <a:srcRect l="2547" t="50000"/>
          <a:stretch/>
        </p:blipFill>
        <p:spPr>
          <a:xfrm>
            <a:off x="6426200" y="1294996"/>
            <a:ext cx="1701800" cy="257175"/>
          </a:xfrm>
          <a:prstGeom prst="rect">
            <a:avLst/>
          </a:prstGeom>
        </p:spPr>
      </p:pic>
      <p:cxnSp>
        <p:nvCxnSpPr>
          <p:cNvPr id="17" name="Straight Connector 16"/>
          <p:cNvCxnSpPr/>
          <p:nvPr/>
        </p:nvCxnSpPr>
        <p:spPr>
          <a:xfrm>
            <a:off x="6062638" y="1047750"/>
            <a:ext cx="0" cy="790575"/>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2"/>
          <p:cNvSpPr txBox="1">
            <a:spLocks/>
          </p:cNvSpPr>
          <p:nvPr/>
        </p:nvSpPr>
        <p:spPr>
          <a:xfrm>
            <a:off x="867832" y="1040146"/>
            <a:ext cx="2332568" cy="95057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Spinner look and feel</a:t>
            </a:r>
          </a:p>
          <a:p>
            <a:pPr marL="0" indent="0" algn="ctr">
              <a:buNone/>
            </a:pPr>
            <a:endParaRPr lang="en-US" dirty="0" smtClean="0"/>
          </a:p>
          <a:p>
            <a:pPr marL="0" indent="0" algn="ctr">
              <a:buNone/>
            </a:pPr>
            <a:endParaRPr lang="en-US" dirty="0" smtClean="0"/>
          </a:p>
        </p:txBody>
      </p:sp>
      <p:sp>
        <p:nvSpPr>
          <p:cNvPr id="21" name="Content Placeholder 2"/>
          <p:cNvSpPr txBox="1">
            <a:spLocks/>
          </p:cNvSpPr>
          <p:nvPr/>
        </p:nvSpPr>
        <p:spPr>
          <a:xfrm>
            <a:off x="4648200" y="2907046"/>
            <a:ext cx="4127500" cy="13601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Target touch area expanded when items are small</a:t>
            </a:r>
          </a:p>
          <a:p>
            <a:pPr marL="0" indent="0" algn="ctr">
              <a:buNone/>
            </a:pPr>
            <a:endParaRPr lang="en-US" dirty="0" smtClean="0"/>
          </a:p>
          <a:p>
            <a:pPr marL="0" indent="0" algn="ctr">
              <a:buNone/>
            </a:pPr>
            <a:endParaRPr lang="en-US" dirty="0" smtClean="0"/>
          </a:p>
        </p:txBody>
      </p:sp>
      <p:pic>
        <p:nvPicPr>
          <p:cNvPr id="22" name="Picture 21"/>
          <p:cNvPicPr>
            <a:picLocks noChangeAspect="1"/>
          </p:cNvPicPr>
          <p:nvPr/>
        </p:nvPicPr>
        <p:blipFill rotWithShape="1">
          <a:blip r:embed="rId4"/>
          <a:srcRect l="30002" t="4244" r="29946" b="69861"/>
          <a:stretch/>
        </p:blipFill>
        <p:spPr>
          <a:xfrm>
            <a:off x="314783" y="2502646"/>
            <a:ext cx="4079417" cy="1735979"/>
          </a:xfrm>
          <a:prstGeom prst="rect">
            <a:avLst/>
          </a:prstGeom>
        </p:spPr>
      </p:pic>
      <p:pic>
        <p:nvPicPr>
          <p:cNvPr id="23" name="Picture 22" descr="XIMG_6992.PNG"/>
          <p:cNvPicPr>
            <a:picLocks noChangeAspect="1"/>
          </p:cNvPicPr>
          <p:nvPr/>
        </p:nvPicPr>
        <p:blipFill rotWithShape="1">
          <a:blip r:embed="rId5">
            <a:extLst>
              <a:ext uri="{28A0092B-C50C-407E-A947-70E740481C1C}">
                <a14:useLocalDpi xmlns:a14="http://schemas.microsoft.com/office/drawing/2010/main" val="0"/>
              </a:ext>
            </a:extLst>
          </a:blip>
          <a:srcRect b="78782"/>
          <a:stretch/>
        </p:blipFill>
        <p:spPr>
          <a:xfrm>
            <a:off x="857568" y="3276600"/>
            <a:ext cx="3012236" cy="962025"/>
          </a:xfrm>
          <a:prstGeom prst="rect">
            <a:avLst/>
          </a:prstGeom>
        </p:spPr>
      </p:pic>
      <p:sp>
        <p:nvSpPr>
          <p:cNvPr id="24" name="Rectangle 23"/>
          <p:cNvSpPr/>
          <p:nvPr/>
        </p:nvSpPr>
        <p:spPr>
          <a:xfrm>
            <a:off x="3530599" y="3714750"/>
            <a:ext cx="353163" cy="295275"/>
          </a:xfrm>
          <a:prstGeom prst="rect">
            <a:avLst/>
          </a:prstGeom>
          <a:solidFill>
            <a:srgbClr val="FF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0796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25</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868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Animations: </a:t>
            </a:r>
            <a:r>
              <a:rPr lang="en-US" dirty="0" err="1" smtClean="0">
                <a:solidFill>
                  <a:schemeClr val="bg1"/>
                </a:solidFill>
              </a:rPr>
              <a:t>NavBar</a:t>
            </a:r>
            <a:r>
              <a:rPr lang="en-US" dirty="0" smtClean="0">
                <a:solidFill>
                  <a:schemeClr val="bg1"/>
                </a:solidFill>
              </a:rPr>
              <a:t> Example</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Content Placeholder 2"/>
          <p:cNvSpPr txBox="1">
            <a:spLocks/>
          </p:cNvSpPr>
          <p:nvPr/>
        </p:nvSpPr>
        <p:spPr>
          <a:xfrm>
            <a:off x="774700" y="2830846"/>
            <a:ext cx="8115300" cy="13601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Looks cool + helps </a:t>
            </a:r>
            <a:r>
              <a:rPr lang="en-US" sz="2800" dirty="0"/>
              <a:t>users keep </a:t>
            </a:r>
            <a:r>
              <a:rPr lang="en-US" sz="2800" dirty="0" smtClean="0"/>
              <a:t>sense </a:t>
            </a:r>
            <a:r>
              <a:rPr lang="en-US" sz="2800" dirty="0"/>
              <a:t>of </a:t>
            </a:r>
            <a:r>
              <a:rPr lang="en-US" sz="2800" dirty="0" smtClean="0"/>
              <a:t>place</a:t>
            </a:r>
          </a:p>
          <a:p>
            <a:r>
              <a:rPr lang="en-US" sz="2800" dirty="0" smtClean="0"/>
              <a:t>Clicked </a:t>
            </a:r>
            <a:r>
              <a:rPr lang="en-US" sz="2800" dirty="0"/>
              <a:t>button glides in to be the new </a:t>
            </a:r>
            <a:r>
              <a:rPr lang="en-US" sz="2800" dirty="0" smtClean="0"/>
              <a:t>heading</a:t>
            </a:r>
            <a:endParaRPr lang="en-US" sz="2800" dirty="0"/>
          </a:p>
          <a:p>
            <a:r>
              <a:rPr lang="en-US" sz="2800" dirty="0"/>
              <a:t>N</a:t>
            </a:r>
            <a:r>
              <a:rPr lang="en-US" sz="2800" dirty="0" smtClean="0"/>
              <a:t>ew </a:t>
            </a:r>
            <a:r>
              <a:rPr lang="en-US" sz="2800" dirty="0"/>
              <a:t>buttons fade in to </a:t>
            </a:r>
            <a:r>
              <a:rPr lang="en-US" sz="2800" dirty="0" smtClean="0"/>
              <a:t>place</a:t>
            </a:r>
          </a:p>
          <a:p>
            <a:pPr marL="0" indent="0" algn="ctr">
              <a:buNone/>
            </a:pPr>
            <a:endParaRPr lang="en-US" dirty="0" smtClean="0"/>
          </a:p>
          <a:p>
            <a:pPr marL="0" indent="0" algn="ctr">
              <a:buNone/>
            </a:pPr>
            <a:endParaRPr lang="en-US" dirty="0" smtClean="0"/>
          </a:p>
        </p:txBody>
      </p:sp>
      <p:pic>
        <p:nvPicPr>
          <p:cNvPr id="3" name="Picture 2" descr="ezgif.com-crop-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1" y="1581150"/>
            <a:ext cx="5194300" cy="781050"/>
          </a:xfrm>
          <a:prstGeom prst="rect">
            <a:avLst/>
          </a:prstGeom>
        </p:spPr>
      </p:pic>
      <p:sp>
        <p:nvSpPr>
          <p:cNvPr id="16" name="Content Placeholder 2"/>
          <p:cNvSpPr txBox="1">
            <a:spLocks/>
          </p:cNvSpPr>
          <p:nvPr/>
        </p:nvSpPr>
        <p:spPr>
          <a:xfrm>
            <a:off x="101600" y="830596"/>
            <a:ext cx="8293100" cy="6553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Subtle</a:t>
            </a:r>
            <a:r>
              <a:rPr lang="en-US" dirty="0"/>
              <a:t>, built in animations / transitions </a:t>
            </a:r>
            <a:endParaRPr lang="en-US" dirty="0" smtClean="0"/>
          </a:p>
          <a:p>
            <a:pPr marL="0" indent="0" algn="ctr">
              <a:buNone/>
            </a:pPr>
            <a:endParaRPr lang="en-US" dirty="0" smtClean="0"/>
          </a:p>
          <a:p>
            <a:pPr marL="0" indent="0" algn="ctr">
              <a:buNone/>
            </a:pPr>
            <a:endParaRPr lang="en-US" dirty="0" smtClean="0"/>
          </a:p>
        </p:txBody>
      </p:sp>
    </p:spTree>
    <p:extLst>
      <p:ext uri="{BB962C8B-B14F-4D97-AF65-F5344CB8AC3E}">
        <p14:creationId xmlns:p14="http://schemas.microsoft.com/office/powerpoint/2010/main" val="18445770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26</a:t>
            </a:fld>
            <a:endParaRPr lang="en-US" dirty="0"/>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41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Intelligent Auto-fitting</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sp>
        <p:nvSpPr>
          <p:cNvPr id="12" name="Content Placeholder 2"/>
          <p:cNvSpPr txBox="1">
            <a:spLocks/>
          </p:cNvSpPr>
          <p:nvPr/>
        </p:nvSpPr>
        <p:spPr>
          <a:xfrm>
            <a:off x="546100" y="831945"/>
            <a:ext cx="8331200" cy="1901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t>P</a:t>
            </a:r>
            <a:r>
              <a:rPr lang="en-US" sz="2600" dirty="0" smtClean="0"/>
              <a:t>ervasive </a:t>
            </a:r>
            <a:r>
              <a:rPr lang="en-US" sz="2600" dirty="0"/>
              <a:t>auto-fitting </a:t>
            </a:r>
            <a:r>
              <a:rPr lang="en-US" sz="2600" dirty="0" smtClean="0"/>
              <a:t>capabilities go way beyond </a:t>
            </a:r>
            <a:r>
              <a:rPr lang="en-US" sz="2600" dirty="0"/>
              <a:t>“responsive </a:t>
            </a:r>
            <a:r>
              <a:rPr lang="en-US" sz="2600" dirty="0" smtClean="0"/>
              <a:t>design”</a:t>
            </a:r>
          </a:p>
          <a:p>
            <a:r>
              <a:rPr lang="en-US" sz="2600" dirty="0" smtClean="0"/>
              <a:t>Works </a:t>
            </a:r>
            <a:r>
              <a:rPr lang="en-US" sz="2600" dirty="0"/>
              <a:t>for dynamic </a:t>
            </a:r>
            <a:r>
              <a:rPr lang="en-US" sz="2600" dirty="0" smtClean="0"/>
              <a:t>data, </a:t>
            </a:r>
            <a:r>
              <a:rPr lang="en-US" sz="2600" dirty="0"/>
              <a:t>whose size can’t be </a:t>
            </a:r>
            <a:r>
              <a:rPr lang="en-US" sz="2600" dirty="0" smtClean="0"/>
              <a:t>anticipated</a:t>
            </a:r>
          </a:p>
          <a:p>
            <a:pPr marL="0" indent="0">
              <a:buNone/>
            </a:pPr>
            <a:endParaRPr lang="en-US" dirty="0" smtClean="0"/>
          </a:p>
        </p:txBody>
      </p:sp>
      <p:pic>
        <p:nvPicPr>
          <p:cNvPr id="13" name="Picture 12"/>
          <p:cNvPicPr>
            <a:picLocks noChangeAspect="1"/>
          </p:cNvPicPr>
          <p:nvPr/>
        </p:nvPicPr>
        <p:blipFill>
          <a:blip r:embed="rId3"/>
          <a:stretch>
            <a:fillRect/>
          </a:stretch>
        </p:blipFill>
        <p:spPr>
          <a:xfrm>
            <a:off x="1422399" y="3686506"/>
            <a:ext cx="2948545" cy="1125092"/>
          </a:xfrm>
          <a:prstGeom prst="rect">
            <a:avLst/>
          </a:prstGeom>
        </p:spPr>
      </p:pic>
      <p:pic>
        <p:nvPicPr>
          <p:cNvPr id="16" name="Picture 15"/>
          <p:cNvPicPr>
            <a:picLocks noChangeAspect="1"/>
          </p:cNvPicPr>
          <p:nvPr/>
        </p:nvPicPr>
        <p:blipFill>
          <a:blip r:embed="rId4"/>
          <a:stretch>
            <a:fillRect/>
          </a:stretch>
        </p:blipFill>
        <p:spPr>
          <a:xfrm>
            <a:off x="1766091" y="4550994"/>
            <a:ext cx="2148620" cy="260604"/>
          </a:xfrm>
          <a:prstGeom prst="rect">
            <a:avLst/>
          </a:prstGeom>
        </p:spPr>
      </p:pic>
      <p:pic>
        <p:nvPicPr>
          <p:cNvPr id="18" name="Picture 17"/>
          <p:cNvPicPr>
            <a:picLocks noChangeAspect="1"/>
          </p:cNvPicPr>
          <p:nvPr/>
        </p:nvPicPr>
        <p:blipFill>
          <a:blip r:embed="rId3"/>
          <a:stretch>
            <a:fillRect/>
          </a:stretch>
        </p:blipFill>
        <p:spPr>
          <a:xfrm>
            <a:off x="1409699" y="2423542"/>
            <a:ext cx="2948545" cy="1125092"/>
          </a:xfrm>
          <a:prstGeom prst="rect">
            <a:avLst/>
          </a:prstGeom>
        </p:spPr>
      </p:pic>
      <p:pic>
        <p:nvPicPr>
          <p:cNvPr id="20" name="Picture 19"/>
          <p:cNvPicPr>
            <a:picLocks noChangeAspect="1"/>
          </p:cNvPicPr>
          <p:nvPr/>
        </p:nvPicPr>
        <p:blipFill>
          <a:blip r:embed="rId3"/>
          <a:stretch>
            <a:fillRect/>
          </a:stretch>
        </p:blipFill>
        <p:spPr>
          <a:xfrm>
            <a:off x="4714659" y="2423542"/>
            <a:ext cx="2948545" cy="1125092"/>
          </a:xfrm>
          <a:prstGeom prst="rect">
            <a:avLst/>
          </a:prstGeom>
        </p:spPr>
      </p:pic>
      <p:pic>
        <p:nvPicPr>
          <p:cNvPr id="3" name="Picture 2"/>
          <p:cNvPicPr>
            <a:picLocks noChangeAspect="1"/>
          </p:cNvPicPr>
          <p:nvPr/>
        </p:nvPicPr>
        <p:blipFill>
          <a:blip r:embed="rId5"/>
          <a:stretch>
            <a:fillRect/>
          </a:stretch>
        </p:blipFill>
        <p:spPr>
          <a:xfrm>
            <a:off x="1757943" y="3281744"/>
            <a:ext cx="2121908" cy="257364"/>
          </a:xfrm>
          <a:prstGeom prst="rect">
            <a:avLst/>
          </a:prstGeom>
        </p:spPr>
      </p:pic>
      <p:pic>
        <p:nvPicPr>
          <p:cNvPr id="10" name="Picture 9"/>
          <p:cNvPicPr>
            <a:picLocks noChangeAspect="1"/>
          </p:cNvPicPr>
          <p:nvPr/>
        </p:nvPicPr>
        <p:blipFill>
          <a:blip r:embed="rId6"/>
          <a:stretch>
            <a:fillRect/>
          </a:stretch>
        </p:blipFill>
        <p:spPr>
          <a:xfrm>
            <a:off x="5059439" y="3276983"/>
            <a:ext cx="2124632" cy="257695"/>
          </a:xfrm>
          <a:prstGeom prst="rect">
            <a:avLst/>
          </a:prstGeom>
        </p:spPr>
      </p:pic>
      <p:pic>
        <p:nvPicPr>
          <p:cNvPr id="19" name="Picture 18"/>
          <p:cNvPicPr>
            <a:picLocks noChangeAspect="1"/>
          </p:cNvPicPr>
          <p:nvPr/>
        </p:nvPicPr>
        <p:blipFill>
          <a:blip r:embed="rId3"/>
          <a:stretch>
            <a:fillRect/>
          </a:stretch>
        </p:blipFill>
        <p:spPr>
          <a:xfrm>
            <a:off x="4714659" y="3686506"/>
            <a:ext cx="2948545" cy="1125092"/>
          </a:xfrm>
          <a:prstGeom prst="rect">
            <a:avLst/>
          </a:prstGeom>
        </p:spPr>
      </p:pic>
      <p:pic>
        <p:nvPicPr>
          <p:cNvPr id="15" name="Picture 14"/>
          <p:cNvPicPr>
            <a:picLocks noChangeAspect="1"/>
          </p:cNvPicPr>
          <p:nvPr/>
        </p:nvPicPr>
        <p:blipFill rotWithShape="1">
          <a:blip r:embed="rId7"/>
          <a:srcRect l="1" r="-1652"/>
          <a:stretch/>
        </p:blipFill>
        <p:spPr>
          <a:xfrm>
            <a:off x="5062323" y="4546231"/>
            <a:ext cx="2167467" cy="258617"/>
          </a:xfrm>
          <a:prstGeom prst="rect">
            <a:avLst/>
          </a:prstGeom>
        </p:spPr>
      </p:pic>
      <p:cxnSp>
        <p:nvCxnSpPr>
          <p:cNvPr id="22" name="Straight Connector 21"/>
          <p:cNvCxnSpPr>
            <a:endCxn id="16" idx="2"/>
          </p:cNvCxnSpPr>
          <p:nvPr/>
        </p:nvCxnSpPr>
        <p:spPr>
          <a:xfrm>
            <a:off x="2840401" y="2686050"/>
            <a:ext cx="0" cy="2125548"/>
          </a:xfrm>
          <a:prstGeom prst="line">
            <a:avLst/>
          </a:prstGeom>
          <a:ln w="34925">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9866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0" y="891982"/>
            <a:ext cx="8458439" cy="3394472"/>
          </a:xfrm>
        </p:spPr>
        <p:txBody>
          <a:bodyPr>
            <a:normAutofit/>
          </a:bodyPr>
          <a:lstStyle/>
          <a:p>
            <a:r>
              <a:rPr lang="en-US" dirty="0" smtClean="0"/>
              <a:t>Data services eliminate redundant server trips</a:t>
            </a:r>
          </a:p>
          <a:p>
            <a:r>
              <a:rPr lang="en-US" dirty="0"/>
              <a:t>C</a:t>
            </a:r>
            <a:r>
              <a:rPr lang="en-US" dirty="0" smtClean="0"/>
              <a:t>omponents </a:t>
            </a:r>
            <a:r>
              <a:rPr lang="en-US" dirty="0"/>
              <a:t>have built-in awareness of data </a:t>
            </a:r>
            <a:r>
              <a:rPr lang="en-US" dirty="0" smtClean="0"/>
              <a:t>operations:</a:t>
            </a:r>
          </a:p>
          <a:p>
            <a:pPr lvl="1"/>
            <a:r>
              <a:rPr lang="en-US" sz="2400" dirty="0" smtClean="0"/>
              <a:t>Know when to re-use already-fetched data</a:t>
            </a:r>
          </a:p>
          <a:p>
            <a:pPr lvl="1"/>
            <a:r>
              <a:rPr lang="en-US" sz="2400" dirty="0" smtClean="0"/>
              <a:t>Automatically update cached data</a:t>
            </a:r>
          </a:p>
          <a:p>
            <a:r>
              <a:rPr lang="en-US" dirty="0" smtClean="0"/>
              <a:t>Advances in browser technology</a:t>
            </a:r>
            <a:endParaRPr lang="en-US" dirty="0"/>
          </a:p>
        </p:txBody>
      </p:sp>
      <p:sp>
        <p:nvSpPr>
          <p:cNvPr id="4" name="Slide Number Placeholder 3"/>
          <p:cNvSpPr>
            <a:spLocks noGrp="1"/>
          </p:cNvSpPr>
          <p:nvPr>
            <p:ph type="sldNum" sz="quarter" idx="12"/>
          </p:nvPr>
        </p:nvSpPr>
        <p:spPr/>
        <p:txBody>
          <a:bodyPr/>
          <a:lstStyle/>
          <a:p>
            <a:fld id="{DFFE1C8C-2374-8F40-B616-E11CB419A6A2}" type="slidenum">
              <a:rPr lang="en-US" smtClean="0"/>
              <a:t>27</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Intelligent Data Management</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0" name="Picture 9" descr="Marketecture_Diagram_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3035931"/>
            <a:ext cx="2243863" cy="1731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8833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Rectangle 4"/>
          <p:cNvSpPr/>
          <p:nvPr/>
        </p:nvSpPr>
        <p:spPr>
          <a:xfrm>
            <a:off x="0" y="601615"/>
            <a:ext cx="9144000" cy="362748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2055207" y="1597819"/>
            <a:ext cx="4986215" cy="1102519"/>
          </a:xfrm>
        </p:spPr>
        <p:txBody>
          <a:bodyPr/>
          <a:lstStyle/>
          <a:p>
            <a:r>
              <a:rPr lang="en-US" dirty="0" smtClean="0">
                <a:solidFill>
                  <a:srgbClr val="FFFFFF"/>
                </a:solidFill>
              </a:rPr>
              <a:t>Live Demo</a:t>
            </a:r>
            <a:endParaRPr lang="en-US" dirty="0">
              <a:solidFill>
                <a:srgbClr val="FFFFFF"/>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30255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40310" b="-2487"/>
          <a:stretch/>
        </p:blipFill>
        <p:spPr>
          <a:xfrm>
            <a:off x="723900" y="2556524"/>
            <a:ext cx="7620000" cy="2210739"/>
          </a:xfrm>
        </p:spPr>
      </p:pic>
      <p:sp>
        <p:nvSpPr>
          <p:cNvPr id="4" name="Slide Number Placeholder 3"/>
          <p:cNvSpPr>
            <a:spLocks noGrp="1"/>
          </p:cNvSpPr>
          <p:nvPr>
            <p:ph type="sldNum" sz="quarter" idx="12"/>
          </p:nvPr>
        </p:nvSpPr>
        <p:spPr/>
        <p:txBody>
          <a:bodyPr/>
          <a:lstStyle/>
          <a:p>
            <a:endParaRPr lang="en-US" dirty="0"/>
          </a:p>
        </p:txBody>
      </p:sp>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Who is using this?</a:t>
            </a:r>
            <a:endParaRPr lang="en-US" dirty="0">
              <a:solidFill>
                <a:schemeClr val="bg1"/>
              </a:solidFill>
            </a:endParaRPr>
          </a:p>
        </p:txBody>
      </p:sp>
      <p:sp>
        <p:nvSpPr>
          <p:cNvPr id="8" name="Content Placeholder 2"/>
          <p:cNvSpPr txBox="1">
            <a:spLocks/>
          </p:cNvSpPr>
          <p:nvPr/>
        </p:nvSpPr>
        <p:spPr>
          <a:xfrm>
            <a:off x="343900" y="891982"/>
            <a:ext cx="8458439"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smtClean="0"/>
              <a:t>Leveraged across the Fortune 500</a:t>
            </a:r>
          </a:p>
          <a:p>
            <a:pPr marL="0" indent="0" algn="ctr">
              <a:spcBef>
                <a:spcPts val="68"/>
              </a:spcBef>
              <a:buNone/>
            </a:pPr>
            <a:r>
              <a:rPr lang="en-US" sz="2800" dirty="0"/>
              <a:t>t</a:t>
            </a:r>
            <a:r>
              <a:rPr lang="en-US" sz="2800" dirty="0" smtClean="0"/>
              <a:t>o build critical business applications</a:t>
            </a:r>
            <a:endParaRPr lang="en-US" sz="2800" dirty="0"/>
          </a:p>
        </p:txBody>
      </p:sp>
      <p:sp>
        <p:nvSpPr>
          <p:cNvPr id="10" name="Rectangle 9"/>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770206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8246"/>
            <a:ext cx="8399426" cy="3394472"/>
          </a:xfrm>
        </p:spPr>
        <p:txBody>
          <a:bodyPr>
            <a:normAutofit/>
          </a:bodyPr>
          <a:lstStyle/>
          <a:p>
            <a:r>
              <a:rPr lang="en-US" sz="2800" dirty="0" smtClean="0"/>
              <a:t>Do </a:t>
            </a:r>
            <a:r>
              <a:rPr lang="en-US" sz="2800" dirty="0"/>
              <a:t>it right, do it well, do it </a:t>
            </a:r>
            <a:r>
              <a:rPr lang="en-US" sz="2800" dirty="0" smtClean="0"/>
              <a:t>first</a:t>
            </a:r>
            <a:endParaRPr lang="en-US" sz="2800" dirty="0"/>
          </a:p>
          <a:p>
            <a:r>
              <a:rPr lang="en-US" sz="2800" dirty="0" smtClean="0"/>
              <a:t>Offer a complete web application </a:t>
            </a:r>
            <a:r>
              <a:rPr lang="en-US" sz="2800" dirty="0" err="1" smtClean="0"/>
              <a:t>dev</a:t>
            </a:r>
            <a:r>
              <a:rPr lang="en-US" sz="2800" dirty="0" smtClean="0"/>
              <a:t> platform</a:t>
            </a:r>
          </a:p>
          <a:p>
            <a:r>
              <a:rPr lang="en-US" sz="2800" dirty="0" smtClean="0"/>
              <a:t>Make it easy </a:t>
            </a:r>
            <a:r>
              <a:rPr lang="en-US" sz="2800" dirty="0"/>
              <a:t>to build powerful enterprise web applications </a:t>
            </a:r>
          </a:p>
          <a:p>
            <a:endParaRPr lang="en-US" sz="2800" dirty="0" smtClean="0"/>
          </a:p>
        </p:txBody>
      </p:sp>
      <p:sp>
        <p:nvSpPr>
          <p:cNvPr id="4" name="Slide Number Placeholder 3"/>
          <p:cNvSpPr>
            <a:spLocks noGrp="1"/>
          </p:cNvSpPr>
          <p:nvPr>
            <p:ph type="sldNum" sz="quarter" idx="12"/>
          </p:nvPr>
        </p:nvSpPr>
        <p:spPr/>
        <p:txBody>
          <a:bodyPr/>
          <a:lstStyle/>
          <a:p>
            <a:fld id="{DFFE1C8C-2374-8F40-B616-E11CB419A6A2}" type="slidenum">
              <a:rPr lang="en-US" smtClean="0"/>
              <a:t>3</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0264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About Isomorphic Software</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a:blip r:embed="rId3">
            <a:alphaModFix amt="17000"/>
          </a:blip>
          <a:stretch>
            <a:fillRect/>
          </a:stretch>
        </p:blipFill>
        <p:spPr>
          <a:xfrm>
            <a:off x="6282266" y="2685713"/>
            <a:ext cx="2790271" cy="2133600"/>
          </a:xfrm>
          <a:prstGeom prst="rect">
            <a:avLst/>
          </a:prstGeom>
        </p:spPr>
      </p:pic>
    </p:spTree>
    <p:extLst>
      <p:ext uri="{BB962C8B-B14F-4D97-AF65-F5344CB8AC3E}">
        <p14:creationId xmlns:p14="http://schemas.microsoft.com/office/powerpoint/2010/main" val="33526457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Last Few Things …</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2031474" y="1047445"/>
            <a:ext cx="5347011" cy="624077"/>
          </a:xfrm>
          <a:prstGeom prst="rect">
            <a:avLst/>
          </a:prstGeom>
          <a:solidFill>
            <a:srgbClr val="FF6600"/>
          </a:solidFill>
          <a:ln>
            <a:solidFill>
              <a:srgbClr val="FF660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2400" dirty="0" smtClean="0"/>
              <a:t> 1.  Full Featured Free Trial (60 Days)</a:t>
            </a:r>
            <a:endParaRPr lang="en-US" sz="2400" dirty="0"/>
          </a:p>
        </p:txBody>
      </p:sp>
      <p:sp>
        <p:nvSpPr>
          <p:cNvPr id="14" name="Rectangle 13"/>
          <p:cNvSpPr/>
          <p:nvPr/>
        </p:nvSpPr>
        <p:spPr>
          <a:xfrm>
            <a:off x="2031474" y="1974687"/>
            <a:ext cx="5347011" cy="624077"/>
          </a:xfrm>
          <a:prstGeom prst="rect">
            <a:avLst/>
          </a:prstGeom>
          <a:solidFill>
            <a:schemeClr val="accent1"/>
          </a:solidFill>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2400" dirty="0" smtClean="0"/>
              <a:t> 2.  LGPL &amp; Commercial </a:t>
            </a:r>
            <a:r>
              <a:rPr lang="en-US" sz="2400" dirty="0"/>
              <a:t>L</a:t>
            </a:r>
            <a:r>
              <a:rPr lang="en-US" sz="2400" dirty="0" smtClean="0"/>
              <a:t>icenses</a:t>
            </a:r>
            <a:endParaRPr lang="en-US" sz="2400" dirty="0"/>
          </a:p>
        </p:txBody>
      </p:sp>
      <p:sp>
        <p:nvSpPr>
          <p:cNvPr id="18" name="Rectangle 17"/>
          <p:cNvSpPr/>
          <p:nvPr/>
        </p:nvSpPr>
        <p:spPr>
          <a:xfrm>
            <a:off x="2020526" y="3780589"/>
            <a:ext cx="5358174" cy="624077"/>
          </a:xfrm>
          <a:prstGeom prst="rect">
            <a:avLst/>
          </a:prstGeom>
          <a:solidFill>
            <a:schemeClr val="accent1">
              <a:lumMod val="50000"/>
            </a:schemeClr>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2400" dirty="0" smtClean="0"/>
              <a:t> 4. </a:t>
            </a:r>
            <a:r>
              <a:rPr lang="en-US" sz="2400" dirty="0"/>
              <a:t>Learn more at </a:t>
            </a:r>
            <a:r>
              <a:rPr lang="en-US" sz="2400" dirty="0" err="1" smtClean="0"/>
              <a:t>www.SmartClient.com</a:t>
            </a:r>
            <a:endParaRPr lang="en-US" sz="2400" dirty="0"/>
          </a:p>
        </p:txBody>
      </p:sp>
      <p:sp>
        <p:nvSpPr>
          <p:cNvPr id="22" name="Rectangle 21"/>
          <p:cNvSpPr/>
          <p:nvPr/>
        </p:nvSpPr>
        <p:spPr>
          <a:xfrm>
            <a:off x="2020517" y="2877297"/>
            <a:ext cx="5358174" cy="624077"/>
          </a:xfrm>
          <a:prstGeom prst="rect">
            <a:avLst/>
          </a:prstGeom>
          <a:solidFill>
            <a:schemeClr val="tx1">
              <a:lumMod val="65000"/>
              <a:lumOff val="35000"/>
            </a:schemeClr>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2400" dirty="0" smtClean="0"/>
              <a:t> 3.  Write UI in Java or </a:t>
            </a:r>
            <a:r>
              <a:rPr lang="en-US" sz="2400" dirty="0" err="1" smtClean="0"/>
              <a:t>Javascript</a:t>
            </a:r>
            <a:endParaRPr lang="en-US" sz="2400" dirty="0"/>
          </a:p>
        </p:txBody>
      </p:sp>
    </p:spTree>
    <p:extLst>
      <p:ext uri="{BB962C8B-B14F-4D97-AF65-F5344CB8AC3E}">
        <p14:creationId xmlns:p14="http://schemas.microsoft.com/office/powerpoint/2010/main" val="15838799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31</a:t>
            </a:fld>
            <a:endParaRPr lang="en-US"/>
          </a:p>
        </p:txBody>
      </p:sp>
      <p:pic>
        <p:nvPicPr>
          <p:cNvPr id="5" name="Picture 4"/>
          <p:cNvPicPr>
            <a:picLocks noChangeAspect="1"/>
          </p:cNvPicPr>
          <p:nvPr/>
        </p:nvPicPr>
        <p:blipFill>
          <a:blip r:embed="rId2"/>
          <a:stretch>
            <a:fillRect/>
          </a:stretch>
        </p:blipFill>
        <p:spPr>
          <a:xfrm>
            <a:off x="2933709" y="1286932"/>
            <a:ext cx="3110446" cy="3157991"/>
          </a:xfrm>
          <a:prstGeom prst="rect">
            <a:avLst/>
          </a:prstGeom>
        </p:spPr>
      </p:pic>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p:cNvSpPr txBox="1">
            <a:spLocks/>
          </p:cNvSpPr>
          <p:nvPr/>
        </p:nvSpPr>
        <p:spPr>
          <a:xfrm>
            <a:off x="203200" y="28575"/>
            <a:ext cx="867532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Questions?</a:t>
            </a:r>
            <a:endParaRPr lang="en-US" dirty="0">
              <a:solidFill>
                <a:schemeClr val="bg1"/>
              </a:solidFill>
            </a:endParaRPr>
          </a:p>
        </p:txBody>
      </p:sp>
      <p:sp>
        <p:nvSpPr>
          <p:cNvPr id="8" name="Rectangle 7"/>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648497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32</a:t>
            </a:fld>
            <a:endParaRPr lang="en-US"/>
          </a:p>
        </p:txBody>
      </p:sp>
      <p:pic>
        <p:nvPicPr>
          <p:cNvPr id="8" name="Content Placeholder 7"/>
          <p:cNvPicPr>
            <a:picLocks noGrp="1" noChangeAspect="1"/>
          </p:cNvPicPr>
          <p:nvPr>
            <p:ph idx="1"/>
          </p:nvPr>
        </p:nvPicPr>
        <p:blipFill rotWithShape="1">
          <a:blip r:embed="rId2"/>
          <a:srcRect l="-84" r="38"/>
          <a:stretch/>
        </p:blipFill>
        <p:spPr>
          <a:xfrm>
            <a:off x="1473200" y="1016000"/>
            <a:ext cx="6540454" cy="1048040"/>
          </a:xfrm>
        </p:spPr>
      </p:pic>
      <p:sp>
        <p:nvSpPr>
          <p:cNvPr id="9" name="Diagonal Stripe 8"/>
          <p:cNvSpPr/>
          <p:nvPr/>
        </p:nvSpPr>
        <p:spPr>
          <a:xfrm>
            <a:off x="-250949" y="-190500"/>
            <a:ext cx="3873500" cy="2541255"/>
          </a:xfrm>
          <a:prstGeom prst="diagStripe">
            <a:avLst>
              <a:gd name="adj" fmla="val 72989"/>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Box 9"/>
          <p:cNvSpPr txBox="1"/>
          <p:nvPr/>
        </p:nvSpPr>
        <p:spPr>
          <a:xfrm rot="19593653">
            <a:off x="-35280" y="592037"/>
            <a:ext cx="3068128" cy="461665"/>
          </a:xfrm>
          <a:prstGeom prst="rect">
            <a:avLst/>
          </a:prstGeom>
          <a:noFill/>
        </p:spPr>
        <p:txBody>
          <a:bodyPr wrap="square" rtlCol="0">
            <a:spAutoFit/>
          </a:bodyPr>
          <a:lstStyle/>
          <a:p>
            <a:r>
              <a:rPr lang="en-US" sz="2400" b="1" dirty="0">
                <a:solidFill>
                  <a:schemeClr val="bg1"/>
                </a:solidFill>
              </a:rPr>
              <a:t>Visit us at Booth #</a:t>
            </a:r>
            <a:r>
              <a:rPr lang="en-US" sz="2400" b="1" dirty="0" smtClean="0">
                <a:solidFill>
                  <a:schemeClr val="bg1"/>
                </a:solidFill>
              </a:rPr>
              <a:t>15</a:t>
            </a:r>
            <a:endParaRPr lang="en-US" sz="2400" b="1" dirty="0">
              <a:solidFill>
                <a:schemeClr val="bg1"/>
              </a:solidFill>
            </a:endParaRPr>
          </a:p>
        </p:txBody>
      </p:sp>
      <p:pic>
        <p:nvPicPr>
          <p:cNvPr id="11" name="Picture 10"/>
          <p:cNvPicPr>
            <a:picLocks noChangeAspect="1"/>
          </p:cNvPicPr>
          <p:nvPr/>
        </p:nvPicPr>
        <p:blipFill>
          <a:blip r:embed="rId3"/>
          <a:stretch>
            <a:fillRect/>
          </a:stretch>
        </p:blipFill>
        <p:spPr>
          <a:xfrm>
            <a:off x="1910895" y="2480309"/>
            <a:ext cx="3804106" cy="1986922"/>
          </a:xfrm>
          <a:prstGeom prst="rect">
            <a:avLst/>
          </a:prstGeom>
        </p:spPr>
      </p:pic>
      <p:pic>
        <p:nvPicPr>
          <p:cNvPr id="12" name="Picture 11"/>
          <p:cNvPicPr>
            <a:picLocks noChangeAspect="1"/>
          </p:cNvPicPr>
          <p:nvPr/>
        </p:nvPicPr>
        <p:blipFill>
          <a:blip r:embed="rId4"/>
          <a:stretch>
            <a:fillRect/>
          </a:stretch>
        </p:blipFill>
        <p:spPr>
          <a:xfrm>
            <a:off x="6438900" y="2235200"/>
            <a:ext cx="1653257" cy="2584854"/>
          </a:xfrm>
          <a:prstGeom prst="rect">
            <a:avLst/>
          </a:prstGeom>
        </p:spPr>
      </p:pic>
    </p:spTree>
    <p:extLst>
      <p:ext uri="{BB962C8B-B14F-4D97-AF65-F5344CB8AC3E}">
        <p14:creationId xmlns:p14="http://schemas.microsoft.com/office/powerpoint/2010/main" val="42050121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70961"/>
            <a:ext cx="6536267" cy="1892312"/>
          </a:xfrm>
        </p:spPr>
        <p:txBody>
          <a:bodyPr>
            <a:normAutofit/>
          </a:bodyPr>
          <a:lstStyle/>
          <a:p>
            <a:r>
              <a:rPr lang="en-US" sz="3800" b="1" dirty="0" smtClean="0">
                <a:solidFill>
                  <a:schemeClr val="bg1"/>
                </a:solidFill>
              </a:rPr>
              <a:t>Thank you from Isomorphic Software!</a:t>
            </a:r>
            <a:endParaRPr lang="en-US" dirty="0">
              <a:solidFill>
                <a:schemeClr val="bg1"/>
              </a:solidFill>
            </a:endParaRPr>
          </a:p>
        </p:txBody>
      </p:sp>
      <p:sp>
        <p:nvSpPr>
          <p:cNvPr id="4" name="Title 1"/>
          <p:cNvSpPr txBox="1">
            <a:spLocks/>
          </p:cNvSpPr>
          <p:nvPr/>
        </p:nvSpPr>
        <p:spPr>
          <a:xfrm>
            <a:off x="1371600" y="4927999"/>
            <a:ext cx="7772400" cy="2155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en-US" sz="900" dirty="0">
              <a:solidFill>
                <a:srgbClr val="FFFFFF"/>
              </a:solidFill>
            </a:endParaRPr>
          </a:p>
        </p:txBody>
      </p:sp>
      <p:sp>
        <p:nvSpPr>
          <p:cNvPr id="5" name="Subtitle 2"/>
          <p:cNvSpPr txBox="1">
            <a:spLocks/>
          </p:cNvSpPr>
          <p:nvPr/>
        </p:nvSpPr>
        <p:spPr>
          <a:xfrm>
            <a:off x="1960504" y="2176381"/>
            <a:ext cx="5298654" cy="71022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p>
        </p:txBody>
      </p:sp>
      <p:pic>
        <p:nvPicPr>
          <p:cNvPr id="7" name="Picture 6" descr="Isomorphic_logo_solο.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51" y="4211692"/>
            <a:ext cx="1965449" cy="980363"/>
          </a:xfrm>
          <a:prstGeom prst="rect">
            <a:avLst/>
          </a:prstGeom>
        </p:spPr>
      </p:pic>
      <p:sp>
        <p:nvSpPr>
          <p:cNvPr id="6" name="Subtitle 2"/>
          <p:cNvSpPr txBox="1">
            <a:spLocks/>
          </p:cNvSpPr>
          <p:nvPr/>
        </p:nvSpPr>
        <p:spPr>
          <a:xfrm>
            <a:off x="1371600" y="2808159"/>
            <a:ext cx="6576060" cy="71022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b="1" dirty="0" err="1" smtClean="0">
                <a:solidFill>
                  <a:schemeClr val="bg1">
                    <a:lumMod val="85000"/>
                  </a:schemeClr>
                </a:solidFill>
              </a:rPr>
              <a:t>www.SmartClient.com</a:t>
            </a:r>
            <a:endParaRPr lang="en-US" sz="2800" dirty="0">
              <a:solidFill>
                <a:schemeClr val="bg1">
                  <a:lumMod val="85000"/>
                </a:schemeClr>
              </a:solidFill>
            </a:endParaRPr>
          </a:p>
        </p:txBody>
      </p:sp>
      <p:sp>
        <p:nvSpPr>
          <p:cNvPr id="2" name="TextBox 1"/>
          <p:cNvSpPr txBox="1"/>
          <p:nvPr/>
        </p:nvSpPr>
        <p:spPr>
          <a:xfrm>
            <a:off x="1693353" y="4914894"/>
            <a:ext cx="5960534" cy="276999"/>
          </a:xfrm>
          <a:prstGeom prst="rect">
            <a:avLst/>
          </a:prstGeom>
          <a:noFill/>
        </p:spPr>
        <p:txBody>
          <a:bodyPr wrap="square" rtlCol="0">
            <a:spAutoFit/>
          </a:bodyPr>
          <a:lstStyle/>
          <a:p>
            <a:pPr algn="ctr"/>
            <a:r>
              <a:rPr lang="en-US" sz="1200" i="1" dirty="0">
                <a:solidFill>
                  <a:schemeClr val="bg1"/>
                </a:solidFill>
              </a:rPr>
              <a:t>Copyright © </a:t>
            </a:r>
            <a:r>
              <a:rPr lang="en-US" sz="1200" i="1" dirty="0" smtClean="0">
                <a:solidFill>
                  <a:schemeClr val="bg1"/>
                </a:solidFill>
              </a:rPr>
              <a:t>2015 </a:t>
            </a:r>
            <a:r>
              <a:rPr lang="en-US" sz="1200" i="1" dirty="0">
                <a:solidFill>
                  <a:schemeClr val="bg1"/>
                </a:solidFill>
              </a:rPr>
              <a:t>Isomorphic Software, All rights reserved</a:t>
            </a:r>
            <a:r>
              <a:rPr lang="en-US" sz="1200" i="1" dirty="0" smtClean="0">
                <a:solidFill>
                  <a:schemeClr val="bg1"/>
                </a:solidFill>
              </a:rPr>
              <a:t>.</a:t>
            </a:r>
            <a:endParaRPr lang="en-US" sz="1200" dirty="0">
              <a:solidFill>
                <a:schemeClr val="bg1"/>
              </a:solidFill>
            </a:endParaRPr>
          </a:p>
        </p:txBody>
      </p:sp>
    </p:spTree>
    <p:extLst>
      <p:ext uri="{BB962C8B-B14F-4D97-AF65-F5344CB8AC3E}">
        <p14:creationId xmlns:p14="http://schemas.microsoft.com/office/powerpoint/2010/main" val="33206781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200" y="891982"/>
            <a:ext cx="8580163" cy="3394472"/>
          </a:xfrm>
        </p:spPr>
        <p:txBody>
          <a:bodyPr>
            <a:normAutofit/>
          </a:bodyPr>
          <a:lstStyle/>
          <a:p>
            <a:pPr marL="0" indent="0">
              <a:buNone/>
            </a:pPr>
            <a:r>
              <a:rPr lang="en-US" sz="3600" b="1" dirty="0" smtClean="0"/>
              <a:t>#1. </a:t>
            </a:r>
            <a:r>
              <a:rPr lang="en-US" dirty="0" smtClean="0"/>
              <a:t>Use different </a:t>
            </a:r>
            <a:r>
              <a:rPr lang="en-US" dirty="0"/>
              <a:t>web </a:t>
            </a:r>
            <a:r>
              <a:rPr lang="en-US" dirty="0" smtClean="0"/>
              <a:t>technologies </a:t>
            </a:r>
            <a:r>
              <a:rPr lang="en-US" dirty="0"/>
              <a:t>for </a:t>
            </a:r>
            <a:r>
              <a:rPr lang="en-US" dirty="0" smtClean="0"/>
              <a:t>desktop </a:t>
            </a:r>
            <a:r>
              <a:rPr lang="en-US" dirty="0" err="1"/>
              <a:t>vs</a:t>
            </a:r>
            <a:r>
              <a:rPr lang="en-US" dirty="0"/>
              <a:t> mobile </a:t>
            </a:r>
            <a:r>
              <a:rPr lang="en-US" dirty="0" smtClean="0"/>
              <a:t>apps</a:t>
            </a:r>
          </a:p>
          <a:p>
            <a:pPr marL="0" indent="0">
              <a:buNone/>
            </a:pPr>
            <a:endParaRPr lang="en-US" sz="2000" dirty="0" smtClean="0"/>
          </a:p>
          <a:p>
            <a:pPr lvl="1"/>
            <a:r>
              <a:rPr lang="en-US" sz="2400" dirty="0" smtClean="0"/>
              <a:t>Separate, mobile specific framework </a:t>
            </a:r>
            <a:r>
              <a:rPr lang="en-US" sz="2400" dirty="0" smtClean="0"/>
              <a:t>and</a:t>
            </a:r>
            <a:r>
              <a:rPr lang="en-US" sz="2400" dirty="0" smtClean="0"/>
              <a:t> component </a:t>
            </a:r>
            <a:r>
              <a:rPr lang="en-US" sz="2400" dirty="0" smtClean="0"/>
              <a:t>set</a:t>
            </a:r>
          </a:p>
          <a:p>
            <a:pPr lvl="1"/>
            <a:r>
              <a:rPr lang="en-US" sz="2400" dirty="0" smtClean="0"/>
              <a:t>Build the app twice</a:t>
            </a:r>
          </a:p>
          <a:p>
            <a:endParaRPr lang="en-US" dirty="0"/>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What are the Options?</a:t>
            </a:r>
            <a:endParaRPr lang="en-US" dirty="0">
              <a:solidFill>
                <a:schemeClr val="bg1"/>
              </a:solidFill>
            </a:endParaRPr>
          </a:p>
        </p:txBody>
      </p:sp>
      <p:sp>
        <p:nvSpPr>
          <p:cNvPr id="7" name="Rectangle 6"/>
          <p:cNvSpPr/>
          <p:nvPr/>
        </p:nvSpPr>
        <p:spPr>
          <a:xfrm>
            <a:off x="-5588" y="488745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2" name="Picture 11"/>
          <p:cNvPicPr>
            <a:picLocks noChangeAspect="1"/>
          </p:cNvPicPr>
          <p:nvPr/>
        </p:nvPicPr>
        <p:blipFill>
          <a:blip r:embed="rId3"/>
          <a:stretch>
            <a:fillRect/>
          </a:stretch>
        </p:blipFill>
        <p:spPr>
          <a:xfrm>
            <a:off x="7710758" y="3343275"/>
            <a:ext cx="603517" cy="998183"/>
          </a:xfrm>
          <a:prstGeom prst="rect">
            <a:avLst/>
          </a:prstGeom>
        </p:spPr>
      </p:pic>
      <p:pic>
        <p:nvPicPr>
          <p:cNvPr id="13" name="Picture 12" descr="NEW all devices responsive V2.png"/>
          <p:cNvPicPr>
            <a:picLocks noChangeAspect="1"/>
          </p:cNvPicPr>
          <p:nvPr/>
        </p:nvPicPr>
        <p:blipFill rotWithShape="1">
          <a:blip r:embed="rId4">
            <a:extLst>
              <a:ext uri="{28A0092B-C50C-407E-A947-70E740481C1C}">
                <a14:useLocalDpi xmlns:a14="http://schemas.microsoft.com/office/drawing/2010/main" val="0"/>
              </a:ext>
            </a:extLst>
          </a:blip>
          <a:srcRect l="2236" t="8849" r="53352" b="6370"/>
          <a:stretch/>
        </p:blipFill>
        <p:spPr>
          <a:xfrm>
            <a:off x="4714145" y="3290137"/>
            <a:ext cx="1568872" cy="1217570"/>
          </a:xfrm>
          <a:prstGeom prst="rect">
            <a:avLst/>
          </a:prstGeom>
        </p:spPr>
      </p:pic>
      <p:pic>
        <p:nvPicPr>
          <p:cNvPr id="14" name="Picture 13"/>
          <p:cNvPicPr>
            <a:picLocks noChangeAspect="1"/>
          </p:cNvPicPr>
          <p:nvPr/>
        </p:nvPicPr>
        <p:blipFill>
          <a:blip r:embed="rId5"/>
          <a:stretch>
            <a:fillRect/>
          </a:stretch>
        </p:blipFill>
        <p:spPr>
          <a:xfrm>
            <a:off x="4794977" y="3381375"/>
            <a:ext cx="1401970" cy="685397"/>
          </a:xfrm>
          <a:prstGeom prst="rect">
            <a:avLst/>
          </a:prstGeom>
        </p:spPr>
      </p:pic>
      <p:pic>
        <p:nvPicPr>
          <p:cNvPr id="10" name="Picture 9"/>
          <p:cNvPicPr>
            <a:picLocks noChangeAspect="1"/>
          </p:cNvPicPr>
          <p:nvPr/>
        </p:nvPicPr>
        <p:blipFill>
          <a:blip r:embed="rId6"/>
          <a:stretch>
            <a:fillRect/>
          </a:stretch>
        </p:blipFill>
        <p:spPr>
          <a:xfrm>
            <a:off x="4592843" y="4444528"/>
            <a:ext cx="1848268" cy="240656"/>
          </a:xfrm>
          <a:prstGeom prst="rect">
            <a:avLst/>
          </a:prstGeom>
        </p:spPr>
      </p:pic>
      <p:pic>
        <p:nvPicPr>
          <p:cNvPr id="17" name="Picture 16"/>
          <p:cNvPicPr>
            <a:picLocks noChangeAspect="1"/>
          </p:cNvPicPr>
          <p:nvPr/>
        </p:nvPicPr>
        <p:blipFill>
          <a:blip r:embed="rId6"/>
          <a:stretch>
            <a:fillRect/>
          </a:stretch>
        </p:blipFill>
        <p:spPr>
          <a:xfrm>
            <a:off x="6963499" y="4444528"/>
            <a:ext cx="1848268" cy="240656"/>
          </a:xfrm>
          <a:prstGeom prst="rect">
            <a:avLst/>
          </a:prstGeom>
        </p:spPr>
      </p:pic>
    </p:spTree>
    <p:extLst>
      <p:ext uri="{BB962C8B-B14F-4D97-AF65-F5344CB8AC3E}">
        <p14:creationId xmlns:p14="http://schemas.microsoft.com/office/powerpoint/2010/main" val="25036286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200" y="891982"/>
            <a:ext cx="8458439" cy="3394472"/>
          </a:xfrm>
        </p:spPr>
        <p:txBody>
          <a:bodyPr>
            <a:normAutofit/>
          </a:bodyPr>
          <a:lstStyle/>
          <a:p>
            <a:pPr marL="0" indent="0">
              <a:buNone/>
            </a:pPr>
            <a:r>
              <a:rPr lang="en-US" sz="3600" b="1" dirty="0" smtClean="0"/>
              <a:t>#2.</a:t>
            </a:r>
            <a:r>
              <a:rPr lang="en-US" dirty="0" smtClean="0"/>
              <a:t> Build a </a:t>
            </a:r>
            <a:r>
              <a:rPr lang="en-US" dirty="0"/>
              <a:t>web app, then native mobile apps </a:t>
            </a:r>
            <a:r>
              <a:rPr lang="en-US" dirty="0" smtClean="0"/>
              <a:t>per platform</a:t>
            </a:r>
            <a:endParaRPr lang="en-US" dirty="0"/>
          </a:p>
          <a:p>
            <a:endParaRPr lang="en-US" sz="2000" dirty="0"/>
          </a:p>
          <a:p>
            <a:pPr lvl="1"/>
            <a:r>
              <a:rPr lang="en-US" sz="2400" dirty="0" smtClean="0"/>
              <a:t>Between </a:t>
            </a:r>
            <a:r>
              <a:rPr lang="en-US" sz="2400" dirty="0"/>
              <a:t>web, </a:t>
            </a:r>
            <a:r>
              <a:rPr lang="en-US" sz="2400" dirty="0" err="1"/>
              <a:t>iOS</a:t>
            </a:r>
            <a:r>
              <a:rPr lang="en-US" sz="2400" dirty="0"/>
              <a:t>, Android, build app 3 times</a:t>
            </a:r>
          </a:p>
          <a:p>
            <a:pPr lvl="1"/>
            <a:r>
              <a:rPr lang="en-US" sz="2400" dirty="0" smtClean="0"/>
              <a:t>Most organizations will have to ignore Windows Phone, Blackberry, </a:t>
            </a:r>
            <a:r>
              <a:rPr lang="en-US" sz="2400" dirty="0" err="1" smtClean="0"/>
              <a:t>Tizen</a:t>
            </a:r>
            <a:r>
              <a:rPr lang="en-US" sz="2400" dirty="0" smtClean="0"/>
              <a:t> …</a:t>
            </a:r>
          </a:p>
        </p:txBody>
      </p:sp>
      <p:sp>
        <p:nvSpPr>
          <p:cNvPr id="4" name="Slide Number Placeholder 3"/>
          <p:cNvSpPr>
            <a:spLocks noGrp="1"/>
          </p:cNvSpPr>
          <p:nvPr>
            <p:ph type="sldNum" sz="quarter" idx="12"/>
          </p:nvPr>
        </p:nvSpPr>
        <p:spPr/>
        <p:txBody>
          <a:bodyPr/>
          <a:lstStyle/>
          <a:p>
            <a:fld id="{DFFE1C8C-2374-8F40-B616-E11CB419A6A2}" type="slidenum">
              <a:rPr lang="en-US" smtClean="0"/>
              <a:t>5</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What are the Options?</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p:cNvPicPr>
            <a:picLocks noChangeAspect="1"/>
          </p:cNvPicPr>
          <p:nvPr/>
        </p:nvPicPr>
        <p:blipFill>
          <a:blip r:embed="rId3">
            <a:alphaModFix amt="17000"/>
          </a:blip>
          <a:stretch>
            <a:fillRect/>
          </a:stretch>
        </p:blipFill>
        <p:spPr>
          <a:xfrm>
            <a:off x="6282266" y="2685713"/>
            <a:ext cx="2790271" cy="2133600"/>
          </a:xfrm>
          <a:prstGeom prst="rect">
            <a:avLst/>
          </a:prstGeom>
        </p:spPr>
      </p:pic>
    </p:spTree>
    <p:extLst>
      <p:ext uri="{BB962C8B-B14F-4D97-AF65-F5344CB8AC3E}">
        <p14:creationId xmlns:p14="http://schemas.microsoft.com/office/powerpoint/2010/main" val="13605955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200" y="891982"/>
            <a:ext cx="8458439" cy="3394472"/>
          </a:xfrm>
        </p:spPr>
        <p:txBody>
          <a:bodyPr>
            <a:normAutofit/>
          </a:bodyPr>
          <a:lstStyle/>
          <a:p>
            <a:pPr marL="0" indent="0">
              <a:buNone/>
            </a:pPr>
            <a:r>
              <a:rPr lang="en-US" sz="3600" b="1" dirty="0" smtClean="0"/>
              <a:t>#3.</a:t>
            </a:r>
            <a:r>
              <a:rPr lang="en-US" sz="3600" dirty="0" smtClean="0"/>
              <a:t> </a:t>
            </a:r>
            <a:r>
              <a:rPr lang="en-US" dirty="0" smtClean="0"/>
              <a:t>Use </a:t>
            </a:r>
            <a:r>
              <a:rPr lang="en-US" dirty="0" err="1" smtClean="0"/>
              <a:t>ultralight</a:t>
            </a:r>
            <a:r>
              <a:rPr lang="en-US" dirty="0"/>
              <a:t>, mobile-specific </a:t>
            </a:r>
            <a:r>
              <a:rPr lang="en-US" dirty="0" smtClean="0"/>
              <a:t>technology, </a:t>
            </a:r>
            <a:r>
              <a:rPr lang="en-US" dirty="0"/>
              <a:t>even for the desktop </a:t>
            </a:r>
            <a:r>
              <a:rPr lang="en-US" dirty="0" smtClean="0"/>
              <a:t>version</a:t>
            </a:r>
            <a:endParaRPr lang="en-US" dirty="0" smtClean="0"/>
          </a:p>
          <a:p>
            <a:pPr lvl="1"/>
            <a:r>
              <a:rPr lang="en-US" sz="2400" dirty="0" smtClean="0"/>
              <a:t>Desktop applications will lack power and flexibility</a:t>
            </a:r>
          </a:p>
          <a:p>
            <a:pPr lvl="1"/>
            <a:r>
              <a:rPr lang="en-US" sz="2400" dirty="0"/>
              <a:t>Desktop interface may be 70-90% of actual usage</a:t>
            </a:r>
          </a:p>
        </p:txBody>
      </p:sp>
      <p:sp>
        <p:nvSpPr>
          <p:cNvPr id="4" name="Slide Number Placeholder 3"/>
          <p:cNvSpPr>
            <a:spLocks noGrp="1"/>
          </p:cNvSpPr>
          <p:nvPr>
            <p:ph type="sldNum" sz="quarter" idx="12"/>
          </p:nvPr>
        </p:nvSpPr>
        <p:spPr/>
        <p:txBody>
          <a:bodyPr/>
          <a:lstStyle/>
          <a:p>
            <a:fld id="{DFFE1C8C-2374-8F40-B616-E11CB419A6A2}" type="slidenum">
              <a:rPr lang="en-US" smtClean="0"/>
              <a:t>6</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708163"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What are the Options?</a:t>
            </a:r>
            <a:endParaRPr lang="en-US" dirty="0">
              <a:solidFill>
                <a:schemeClr val="bg1"/>
              </a:solidFill>
            </a:endParaRPr>
          </a:p>
        </p:txBody>
      </p:sp>
      <p:pic>
        <p:nvPicPr>
          <p:cNvPr id="8" name="Picture 7"/>
          <p:cNvPicPr>
            <a:picLocks noChangeAspect="1"/>
          </p:cNvPicPr>
          <p:nvPr/>
        </p:nvPicPr>
        <p:blipFill rotWithShape="1">
          <a:blip r:embed="rId3"/>
          <a:srcRect b="6369"/>
          <a:stretch/>
        </p:blipFill>
        <p:spPr>
          <a:xfrm>
            <a:off x="804332" y="3714412"/>
            <a:ext cx="2808885" cy="1429088"/>
          </a:xfrm>
          <a:prstGeom prst="rect">
            <a:avLst/>
          </a:prstGeom>
        </p:spPr>
      </p:pic>
      <p:pic>
        <p:nvPicPr>
          <p:cNvPr id="2" name="Picture 1"/>
          <p:cNvPicPr>
            <a:picLocks noChangeAspect="1"/>
          </p:cNvPicPr>
          <p:nvPr/>
        </p:nvPicPr>
        <p:blipFill rotWithShape="1">
          <a:blip r:embed="rId4"/>
          <a:srcRect r="5264" b="32728"/>
          <a:stretch/>
        </p:blipFill>
        <p:spPr>
          <a:xfrm>
            <a:off x="5772218" y="3695362"/>
            <a:ext cx="2393882" cy="1448138"/>
          </a:xfrm>
          <a:prstGeom prst="rect">
            <a:avLst/>
          </a:prstGeom>
        </p:spPr>
      </p:pic>
      <p:sp>
        <p:nvSpPr>
          <p:cNvPr id="10" name="Content Placeholder 2"/>
          <p:cNvSpPr txBox="1">
            <a:spLocks/>
          </p:cNvSpPr>
          <p:nvPr/>
        </p:nvSpPr>
        <p:spPr>
          <a:xfrm>
            <a:off x="417861" y="3093121"/>
            <a:ext cx="8002238" cy="10034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None/>
            </a:pPr>
            <a:r>
              <a:rPr lang="en-US" sz="2800" dirty="0" smtClean="0">
                <a:solidFill>
                  <a:srgbClr val="FF0000"/>
                </a:solidFill>
              </a:rPr>
              <a:t>Lightweight is not a good thing when you’re up against heavyweights</a:t>
            </a:r>
            <a:endParaRPr lang="en-US" sz="2800" dirty="0">
              <a:solidFill>
                <a:srgbClr val="FF0000"/>
              </a:solidFill>
            </a:endParaRPr>
          </a:p>
        </p:txBody>
      </p:sp>
    </p:spTree>
    <p:extLst>
      <p:ext uri="{BB962C8B-B14F-4D97-AF65-F5344CB8AC3E}">
        <p14:creationId xmlns:p14="http://schemas.microsoft.com/office/powerpoint/2010/main" val="37164645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7</a:t>
            </a:fld>
            <a:endParaRPr lang="en-US"/>
          </a:p>
        </p:txBody>
      </p:sp>
      <p:sp>
        <p:nvSpPr>
          <p:cNvPr id="5" name="Rectangle 4"/>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p:cNvSpPr txBox="1">
            <a:spLocks/>
          </p:cNvSpPr>
          <p:nvPr/>
        </p:nvSpPr>
        <p:spPr>
          <a:xfrm>
            <a:off x="203200" y="28575"/>
            <a:ext cx="85979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Advanced UI Components (Example)</a:t>
            </a:r>
            <a:endParaRPr lang="en-US" dirty="0">
              <a:solidFill>
                <a:schemeClr val="bg1"/>
              </a:solidFill>
            </a:endParaRPr>
          </a:p>
        </p:txBody>
      </p:sp>
      <p:sp>
        <p:nvSpPr>
          <p:cNvPr id="7" name="Rectangle 6"/>
          <p:cNvSpPr/>
          <p:nvPr/>
        </p:nvSpPr>
        <p:spPr>
          <a:xfrm>
            <a:off x="0" y="4881966"/>
            <a:ext cx="9162288" cy="26557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223024" y="757964"/>
            <a:ext cx="2842310" cy="369332"/>
          </a:xfrm>
          <a:prstGeom prst="rect">
            <a:avLst/>
          </a:prstGeom>
          <a:noFill/>
        </p:spPr>
        <p:txBody>
          <a:bodyPr wrap="square" rtlCol="0">
            <a:spAutoFit/>
          </a:bodyPr>
          <a:lstStyle/>
          <a:p>
            <a:endParaRPr lang="en-US" dirty="0"/>
          </a:p>
        </p:txBody>
      </p:sp>
      <p:pic>
        <p:nvPicPr>
          <p:cNvPr id="15" name="Picture 14" descr="cube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288" y="3349938"/>
            <a:ext cx="1284508" cy="1094515"/>
          </a:xfrm>
          <a:prstGeom prst="rect">
            <a:avLst/>
          </a:prstGeom>
        </p:spPr>
      </p:pic>
      <p:pic>
        <p:nvPicPr>
          <p:cNvPr id="17" name="Picture 16" descr="graph-chart_540x500p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23" y="3293549"/>
            <a:ext cx="1589115" cy="1251258"/>
          </a:xfrm>
          <a:prstGeom prst="rect">
            <a:avLst/>
          </a:prstGeom>
        </p:spPr>
      </p:pic>
      <p:pic>
        <p:nvPicPr>
          <p:cNvPr id="20" name="Picture 19"/>
          <p:cNvPicPr>
            <a:picLocks noChangeAspect="1"/>
          </p:cNvPicPr>
          <p:nvPr/>
        </p:nvPicPr>
        <p:blipFill>
          <a:blip r:embed="rId5"/>
          <a:stretch>
            <a:fillRect/>
          </a:stretch>
        </p:blipFill>
        <p:spPr>
          <a:xfrm>
            <a:off x="728129" y="950293"/>
            <a:ext cx="3129730" cy="2258586"/>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6"/>
          <a:stretch>
            <a:fillRect/>
          </a:stretch>
        </p:blipFill>
        <p:spPr>
          <a:xfrm>
            <a:off x="7110811" y="3407088"/>
            <a:ext cx="1305064" cy="1112030"/>
          </a:xfrm>
          <a:prstGeom prst="rect">
            <a:avLst/>
          </a:prstGeom>
        </p:spPr>
      </p:pic>
      <p:sp>
        <p:nvSpPr>
          <p:cNvPr id="22" name="Content Placeholder 2"/>
          <p:cNvSpPr>
            <a:spLocks noGrp="1"/>
          </p:cNvSpPr>
          <p:nvPr>
            <p:ph idx="1"/>
          </p:nvPr>
        </p:nvSpPr>
        <p:spPr>
          <a:xfrm>
            <a:off x="4324308" y="881141"/>
            <a:ext cx="4693490" cy="1901156"/>
          </a:xfrm>
        </p:spPr>
        <p:txBody>
          <a:bodyPr>
            <a:normAutofit fontScale="92500" lnSpcReduction="10000"/>
          </a:bodyPr>
          <a:lstStyle/>
          <a:p>
            <a:r>
              <a:rPr lang="en-US" sz="3000" dirty="0" smtClean="0"/>
              <a:t>Freeze, Inline edit, resize</a:t>
            </a:r>
          </a:p>
          <a:p>
            <a:r>
              <a:rPr lang="en-US" sz="3000" dirty="0" err="1" smtClean="0"/>
              <a:t>Hiliting</a:t>
            </a:r>
            <a:r>
              <a:rPr lang="en-US" sz="3000" dirty="0" smtClean="0"/>
              <a:t>, formulas, charts</a:t>
            </a:r>
          </a:p>
          <a:p>
            <a:r>
              <a:rPr lang="en-US" sz="3000" dirty="0" smtClean="0"/>
              <a:t>Filter, order, export</a:t>
            </a:r>
          </a:p>
          <a:p>
            <a:r>
              <a:rPr lang="en-US" sz="3000" dirty="0" smtClean="0"/>
              <a:t>Pivot, ad-hoc analysis</a:t>
            </a:r>
          </a:p>
          <a:p>
            <a:pPr marL="0" indent="0">
              <a:buNone/>
            </a:pPr>
            <a:endParaRPr lang="en-US" dirty="0" smtClean="0"/>
          </a:p>
        </p:txBody>
      </p:sp>
    </p:spTree>
    <p:extLst>
      <p:ext uri="{BB962C8B-B14F-4D97-AF65-F5344CB8AC3E}">
        <p14:creationId xmlns:p14="http://schemas.microsoft.com/office/powerpoint/2010/main" val="8458332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615"/>
            <a:ext cx="9144000" cy="362748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2055207" y="1597819"/>
            <a:ext cx="4986215" cy="1102519"/>
          </a:xfrm>
        </p:spPr>
        <p:txBody>
          <a:bodyPr/>
          <a:lstStyle/>
          <a:p>
            <a:r>
              <a:rPr lang="en-US" dirty="0" smtClean="0">
                <a:solidFill>
                  <a:srgbClr val="FFFFFF"/>
                </a:solidFill>
              </a:rPr>
              <a:t>Live Demo</a:t>
            </a:r>
            <a:endParaRPr lang="en-US" dirty="0">
              <a:solidFill>
                <a:srgbClr val="FFFFFF"/>
              </a:solidFill>
            </a:endParaRPr>
          </a:p>
        </p:txBody>
      </p:sp>
      <p:sp>
        <p:nvSpPr>
          <p:cNvPr id="3" name="Subtitle 2"/>
          <p:cNvSpPr>
            <a:spLocks noGrp="1"/>
          </p:cNvSpPr>
          <p:nvPr>
            <p:ph type="subTitle" idx="1"/>
          </p:nvPr>
        </p:nvSpPr>
        <p:spPr>
          <a:xfrm>
            <a:off x="2184400" y="2914650"/>
            <a:ext cx="5168900" cy="1314450"/>
          </a:xfrm>
        </p:spPr>
        <p:txBody>
          <a:bodyPr>
            <a:normAutofit/>
          </a:bodyPr>
          <a:lstStyle/>
          <a:p>
            <a:r>
              <a:rPr lang="en-US" dirty="0" smtClean="0">
                <a:solidFill>
                  <a:schemeClr val="bg1">
                    <a:lumMod val="75000"/>
                  </a:schemeClr>
                </a:solidFill>
              </a:rPr>
              <a:t>Brief </a:t>
            </a:r>
            <a:r>
              <a:rPr lang="en-US" dirty="0">
                <a:solidFill>
                  <a:schemeClr val="bg1">
                    <a:lumMod val="75000"/>
                  </a:schemeClr>
                </a:solidFill>
              </a:rPr>
              <a:t>tour of some of the power of a </a:t>
            </a:r>
            <a:r>
              <a:rPr lang="en-US" dirty="0" smtClean="0">
                <a:solidFill>
                  <a:schemeClr val="bg1">
                    <a:lumMod val="75000"/>
                  </a:schemeClr>
                </a:solidFill>
              </a:rPr>
              <a:t>grid.</a:t>
            </a:r>
            <a:endParaRPr lang="en-US" dirty="0"/>
          </a:p>
        </p:txBody>
      </p:sp>
      <p:sp>
        <p:nvSpPr>
          <p:cNvPr id="6" name="Rectangle 5"/>
          <p:cNvSpPr/>
          <p:nvPr/>
        </p:nvSpPr>
        <p:spPr>
          <a:xfrm>
            <a:off x="0" y="0"/>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0" y="4229100"/>
            <a:ext cx="9162288" cy="91843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988595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FFE1C8C-2374-8F40-B616-E11CB419A6A2}" type="slidenum">
              <a:rPr lang="en-US" smtClean="0"/>
              <a:t>9</a:t>
            </a:fld>
            <a:endParaRPr lang="en-US"/>
          </a:p>
        </p:txBody>
      </p:sp>
      <p:sp>
        <p:nvSpPr>
          <p:cNvPr id="6" name="Title 1"/>
          <p:cNvSpPr txBox="1">
            <a:spLocks/>
          </p:cNvSpPr>
          <p:nvPr/>
        </p:nvSpPr>
        <p:spPr>
          <a:xfrm>
            <a:off x="203200" y="28575"/>
            <a:ext cx="802640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There is a better way</a:t>
            </a:r>
            <a:endParaRPr lang="en-US" dirty="0">
              <a:solidFill>
                <a:schemeClr val="bg1"/>
              </a:solidFill>
            </a:endParaRPr>
          </a:p>
        </p:txBody>
      </p:sp>
      <p:sp>
        <p:nvSpPr>
          <p:cNvPr id="10" name="Content Placeholder 2"/>
          <p:cNvSpPr>
            <a:spLocks noGrp="1"/>
          </p:cNvSpPr>
          <p:nvPr>
            <p:ph idx="1"/>
          </p:nvPr>
        </p:nvSpPr>
        <p:spPr>
          <a:xfrm>
            <a:off x="303928" y="748968"/>
            <a:ext cx="2782172" cy="736835"/>
          </a:xfrm>
        </p:spPr>
        <p:txBody>
          <a:bodyPr>
            <a:normAutofit fontScale="85000" lnSpcReduction="20000"/>
          </a:bodyPr>
          <a:lstStyle/>
          <a:p>
            <a:pPr marL="0" indent="0" algn="ctr">
              <a:buNone/>
            </a:pPr>
            <a:r>
              <a:rPr lang="en-US" sz="3000" b="1" dirty="0" err="1" smtClean="0">
                <a:solidFill>
                  <a:schemeClr val="tx1">
                    <a:lumMod val="65000"/>
                    <a:lumOff val="35000"/>
                  </a:schemeClr>
                </a:solidFill>
              </a:rPr>
              <a:t>Skeuomorphism</a:t>
            </a:r>
            <a:r>
              <a:rPr lang="en-US" sz="3000" b="1" dirty="0" smtClean="0">
                <a:solidFill>
                  <a:schemeClr val="tx1">
                    <a:lumMod val="65000"/>
                    <a:lumOff val="35000"/>
                  </a:schemeClr>
                </a:solidFill>
              </a:rPr>
              <a:t> is </a:t>
            </a:r>
            <a:r>
              <a:rPr lang="en-US" sz="3000" b="1" dirty="0">
                <a:solidFill>
                  <a:schemeClr val="tx1">
                    <a:lumMod val="65000"/>
                    <a:lumOff val="35000"/>
                  </a:schemeClr>
                </a:solidFill>
              </a:rPr>
              <a:t>dead</a:t>
            </a:r>
          </a:p>
          <a:p>
            <a:pPr marL="0" indent="0" algn="ctr">
              <a:buNone/>
            </a:pPr>
            <a:endParaRPr lang="en-US" dirty="0" smtClean="0"/>
          </a:p>
        </p:txBody>
      </p:sp>
      <p:sp>
        <p:nvSpPr>
          <p:cNvPr id="11" name="Rectangle 10"/>
          <p:cNvSpPr/>
          <p:nvPr/>
        </p:nvSpPr>
        <p:spPr>
          <a:xfrm>
            <a:off x="-872" y="-665"/>
            <a:ext cx="9144000" cy="6172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txBox="1">
            <a:spLocks/>
          </p:cNvSpPr>
          <p:nvPr/>
        </p:nvSpPr>
        <p:spPr>
          <a:xfrm>
            <a:off x="202328" y="27911"/>
            <a:ext cx="8730930" cy="49731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Where are we headed?</a:t>
            </a:r>
            <a:endParaRPr lang="en-US" sz="4500" dirty="0">
              <a:solidFill>
                <a:schemeClr val="bg1"/>
              </a:solidFill>
            </a:endParaRPr>
          </a:p>
        </p:txBody>
      </p:sp>
      <p:pic>
        <p:nvPicPr>
          <p:cNvPr id="8" name="Picture 7"/>
          <p:cNvPicPr>
            <a:picLocks noChangeAspect="1"/>
          </p:cNvPicPr>
          <p:nvPr/>
        </p:nvPicPr>
        <p:blipFill>
          <a:blip r:embed="rId3"/>
          <a:stretch>
            <a:fillRect/>
          </a:stretch>
        </p:blipFill>
        <p:spPr>
          <a:xfrm>
            <a:off x="885074" y="1790505"/>
            <a:ext cx="1337426" cy="2333723"/>
          </a:xfrm>
          <a:prstGeom prst="rect">
            <a:avLst/>
          </a:prstGeom>
        </p:spPr>
      </p:pic>
      <p:pic>
        <p:nvPicPr>
          <p:cNvPr id="9" name="Picture 8"/>
          <p:cNvPicPr>
            <a:picLocks noChangeAspect="1"/>
          </p:cNvPicPr>
          <p:nvPr/>
        </p:nvPicPr>
        <p:blipFill>
          <a:blip r:embed="rId4"/>
          <a:stretch>
            <a:fillRect/>
          </a:stretch>
        </p:blipFill>
        <p:spPr>
          <a:xfrm>
            <a:off x="1053442" y="2152537"/>
            <a:ext cx="1031418" cy="1685941"/>
          </a:xfrm>
          <a:prstGeom prst="rect">
            <a:avLst/>
          </a:prstGeom>
        </p:spPr>
      </p:pic>
      <p:sp>
        <p:nvSpPr>
          <p:cNvPr id="7" name="Right Arrow 6"/>
          <p:cNvSpPr/>
          <p:nvPr/>
        </p:nvSpPr>
        <p:spPr>
          <a:xfrm>
            <a:off x="2997200" y="2581275"/>
            <a:ext cx="1181100" cy="6858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6032693" y="3429000"/>
            <a:ext cx="1389808" cy="1038225"/>
          </a:xfrm>
          <a:prstGeom prst="rect">
            <a:avLst/>
          </a:prstGeom>
        </p:spPr>
      </p:pic>
      <p:sp>
        <p:nvSpPr>
          <p:cNvPr id="18" name="Content Placeholder 2"/>
          <p:cNvSpPr txBox="1">
            <a:spLocks/>
          </p:cNvSpPr>
          <p:nvPr/>
        </p:nvSpPr>
        <p:spPr>
          <a:xfrm>
            <a:off x="4767658" y="4380946"/>
            <a:ext cx="4046142" cy="5649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00" dirty="0" smtClean="0"/>
              <a:t>Windows </a:t>
            </a:r>
            <a:r>
              <a:rPr lang="en-US" sz="1900" dirty="0"/>
              <a:t>desktop/phone UI converging</a:t>
            </a:r>
            <a:endParaRPr lang="en-US" sz="1900" dirty="0" smtClean="0"/>
          </a:p>
          <a:p>
            <a:pPr marL="0" indent="0" algn="ctr">
              <a:buFont typeface="Arial"/>
              <a:buNone/>
            </a:pPr>
            <a:endParaRPr lang="en-US" sz="1900" dirty="0" smtClean="0"/>
          </a:p>
        </p:txBody>
      </p:sp>
      <p:pic>
        <p:nvPicPr>
          <p:cNvPr id="2" name="Picture 1"/>
          <p:cNvPicPr>
            <a:picLocks noChangeAspect="1"/>
          </p:cNvPicPr>
          <p:nvPr/>
        </p:nvPicPr>
        <p:blipFill>
          <a:blip r:embed="rId6"/>
          <a:stretch>
            <a:fillRect/>
          </a:stretch>
        </p:blipFill>
        <p:spPr>
          <a:xfrm>
            <a:off x="5171440" y="1351389"/>
            <a:ext cx="3219034" cy="1448961"/>
          </a:xfrm>
          <a:prstGeom prst="rect">
            <a:avLst/>
          </a:prstGeom>
        </p:spPr>
      </p:pic>
      <p:sp>
        <p:nvSpPr>
          <p:cNvPr id="13" name="Content Placeholder 2"/>
          <p:cNvSpPr txBox="1">
            <a:spLocks/>
          </p:cNvSpPr>
          <p:nvPr/>
        </p:nvSpPr>
        <p:spPr>
          <a:xfrm>
            <a:off x="4457700" y="822802"/>
            <a:ext cx="4475558" cy="68214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chemeClr val="tx1">
                    <a:lumMod val="65000"/>
                    <a:lumOff val="35000"/>
                  </a:schemeClr>
                </a:solidFill>
              </a:rPr>
              <a:t>Unified web, desktop and mobile design language</a:t>
            </a:r>
          </a:p>
          <a:p>
            <a:pPr marL="0" indent="0" algn="ctr">
              <a:buFont typeface="Arial"/>
              <a:buNone/>
            </a:pPr>
            <a:endParaRPr lang="en-US" dirty="0" smtClean="0"/>
          </a:p>
        </p:txBody>
      </p:sp>
      <p:sp>
        <p:nvSpPr>
          <p:cNvPr id="14" name="Content Placeholder 2"/>
          <p:cNvSpPr txBox="1">
            <a:spLocks/>
          </p:cNvSpPr>
          <p:nvPr/>
        </p:nvSpPr>
        <p:spPr>
          <a:xfrm>
            <a:off x="4666058" y="2620846"/>
            <a:ext cx="4318000" cy="41072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t>Google's </a:t>
            </a:r>
            <a:r>
              <a:rPr lang="en-US" sz="2400" dirty="0"/>
              <a:t>"</a:t>
            </a:r>
            <a:r>
              <a:rPr lang="en-US" sz="2400" i="1" dirty="0"/>
              <a:t>Material </a:t>
            </a:r>
            <a:r>
              <a:rPr lang="en-US" sz="2400" i="1" dirty="0" smtClean="0"/>
              <a:t>Design</a:t>
            </a:r>
            <a:r>
              <a:rPr lang="en-US" sz="2400" dirty="0" smtClean="0"/>
              <a:t>”</a:t>
            </a:r>
            <a:endParaRPr lang="en-US" dirty="0" smtClean="0"/>
          </a:p>
          <a:p>
            <a:pPr marL="0" indent="0" algn="ctr">
              <a:buFont typeface="Arial"/>
              <a:buNone/>
            </a:pPr>
            <a:endParaRPr lang="en-US" dirty="0" smtClean="0"/>
          </a:p>
        </p:txBody>
      </p:sp>
    </p:spTree>
    <p:extLst>
      <p:ext uri="{BB962C8B-B14F-4D97-AF65-F5344CB8AC3E}">
        <p14:creationId xmlns:p14="http://schemas.microsoft.com/office/powerpoint/2010/main" val="3704361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246061</TotalTime>
  <Words>3259</Words>
  <Application>Microsoft Macintosh PowerPoint</Application>
  <PresentationFormat>On-screen Show (16:9)</PresentationFormat>
  <Paragraphs>412</Paragraphs>
  <Slides>33</Slides>
  <Notes>29</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 Demo</vt:lpstr>
      <vt:lpstr>PowerPoint Presentation</vt:lpstr>
      <vt:lpstr>PowerPoint Presentation</vt:lpstr>
      <vt:lpstr>PowerPoint Presentation</vt:lpstr>
      <vt:lpstr>PowerPoint Presentation</vt:lpstr>
      <vt:lpstr>PowerPoint Presentation</vt:lpstr>
    </vt:vector>
  </TitlesOfParts>
  <Company>Isomorphic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Plan</dc:title>
  <dc:creator>Jason Hardy-Smith</dc:creator>
  <cp:lastModifiedBy>Jason Hardy-Smith</cp:lastModifiedBy>
  <cp:revision>566</cp:revision>
  <dcterms:created xsi:type="dcterms:W3CDTF">2013-08-14T18:11:55Z</dcterms:created>
  <dcterms:modified xsi:type="dcterms:W3CDTF">2015-11-14T01:08:50Z</dcterms:modified>
</cp:coreProperties>
</file>