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54" r:id="rId2"/>
    <p:sldId id="511" r:id="rId3"/>
    <p:sldId id="519" r:id="rId4"/>
    <p:sldId id="520" r:id="rId5"/>
    <p:sldId id="522" r:id="rId6"/>
    <p:sldId id="492" r:id="rId7"/>
    <p:sldId id="491" r:id="rId8"/>
    <p:sldId id="483" r:id="rId9"/>
    <p:sldId id="493" r:id="rId10"/>
    <p:sldId id="494" r:id="rId11"/>
    <p:sldId id="528" r:id="rId12"/>
    <p:sldId id="495" r:id="rId13"/>
    <p:sldId id="529" r:id="rId14"/>
    <p:sldId id="527" r:id="rId15"/>
    <p:sldId id="525" r:id="rId16"/>
    <p:sldId id="500" r:id="rId17"/>
    <p:sldId id="501" r:id="rId18"/>
    <p:sldId id="502" r:id="rId19"/>
    <p:sldId id="503" r:id="rId20"/>
    <p:sldId id="504" r:id="rId21"/>
    <p:sldId id="505" r:id="rId22"/>
    <p:sldId id="506" r:id="rId23"/>
    <p:sldId id="507" r:id="rId24"/>
    <p:sldId id="508" r:id="rId25"/>
    <p:sldId id="509" r:id="rId26"/>
    <p:sldId id="526" r:id="rId27"/>
    <p:sldId id="530" r:id="rId28"/>
    <p:sldId id="523" r:id="rId29"/>
    <p:sldId id="524" r:id="rId30"/>
    <p:sldId id="521" r:id="rId31"/>
    <p:sldId id="482" r:id="rId3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0019"/>
    <a:srgbClr val="267AC2"/>
    <a:srgbClr val="FC000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37" autoAdjust="0"/>
    <p:restoredTop sz="70017"/>
  </p:normalViewPr>
  <p:slideViewPr>
    <p:cSldViewPr snapToGrid="0" snapToObjects="1">
      <p:cViewPr varScale="1">
        <p:scale>
          <a:sx n="82" d="100"/>
          <a:sy n="82" d="100"/>
        </p:scale>
        <p:origin x="944" y="168"/>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C3C4C-4F02-43E4-8296-23D3D78BF858}" type="datetimeFigureOut">
              <a:rPr lang="en-US" smtClean="0"/>
              <a:t>11/13/15</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2ADBD-2D65-4DFB-B178-B51A92E4F670}" type="slidenum">
              <a:rPr lang="en-US" smtClean="0"/>
              <a:t>‹#›</a:t>
            </a:fld>
            <a:endParaRPr lang="en-US" dirty="0"/>
          </a:p>
        </p:txBody>
      </p:sp>
    </p:spTree>
    <p:extLst>
      <p:ext uri="{BB962C8B-B14F-4D97-AF65-F5344CB8AC3E}">
        <p14:creationId xmlns:p14="http://schemas.microsoft.com/office/powerpoint/2010/main" val="5716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Ian Goldsmith, I</a:t>
            </a:r>
            <a:r>
              <a:rPr lang="en-US" baseline="0" dirty="0" smtClean="0"/>
              <a:t> own the products for </a:t>
            </a:r>
            <a:r>
              <a:rPr lang="en-US" baseline="0" dirty="0" err="1" smtClean="0"/>
              <a:t>Akana</a:t>
            </a:r>
            <a:r>
              <a:rPr lang="en-US" baseline="0" dirty="0" smtClean="0"/>
              <a:t>, a leading providers of enterprise API solutions, with a </a:t>
            </a:r>
            <a:r>
              <a:rPr lang="en-US" baseline="0" dirty="0" err="1" smtClean="0"/>
              <a:t>stong</a:t>
            </a:r>
            <a:r>
              <a:rPr lang="en-US" baseline="0" dirty="0" smtClean="0"/>
              <a:t> focus on security.  I’ve been working in security for over 25 years now, and have seen more than my share of change in that time.</a:t>
            </a:r>
            <a:endParaRPr lang="en-US" dirty="0" smtClean="0"/>
          </a:p>
          <a:p>
            <a:endParaRPr lang="en-US" dirty="0" smtClean="0"/>
          </a:p>
          <a:p>
            <a:r>
              <a:rPr lang="en-US" dirty="0" smtClean="0"/>
              <a:t>I’m going to spend most of the time we have this morning discussion security concerns and solutions for APIs and how they may differ</a:t>
            </a:r>
            <a:r>
              <a:rPr lang="en-US" baseline="0" dirty="0" smtClean="0"/>
              <a:t> from traditional approaches to internet security.</a:t>
            </a:r>
          </a:p>
          <a:p>
            <a:endParaRPr lang="en-US" baseline="0" dirty="0" smtClean="0"/>
          </a:p>
          <a:p>
            <a:r>
              <a:rPr lang="en-US" baseline="0" dirty="0" smtClean="0"/>
              <a:t>Before I start into all that though, I’d like to take a couple of minutes to ensure that we’re all on the same page about what companies use APIs for, and why they’re so important.  I’ll also touch on the (well to be honest my) definition of an API.</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a:t>
            </a:fld>
            <a:endParaRPr lang="en-US" dirty="0"/>
          </a:p>
        </p:txBody>
      </p:sp>
    </p:spTree>
    <p:extLst>
      <p:ext uri="{BB962C8B-B14F-4D97-AF65-F5344CB8AC3E}">
        <p14:creationId xmlns:p14="http://schemas.microsoft.com/office/powerpoint/2010/main" val="201749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Complexity of additional access mechanisms</a:t>
            </a:r>
            <a:r>
              <a:rPr lang="en-US" baseline="0" dirty="0" smtClean="0"/>
              <a:t> to data and functions that had tradition remained locked inside the enterprise.</a:t>
            </a:r>
          </a:p>
          <a:p>
            <a:endParaRPr lang="en-US" baseline="0" dirty="0" smtClean="0"/>
          </a:p>
          <a:p>
            <a:r>
              <a:rPr lang="en-US" baseline="0" dirty="0" smtClean="0"/>
              <a:t>No easy way to handle SOAP and the complexities of WS-Security from mobile devices and 3</a:t>
            </a:r>
            <a:r>
              <a:rPr lang="en-US" baseline="30000" dirty="0" smtClean="0"/>
              <a:t>rd</a:t>
            </a:r>
            <a:r>
              <a:rPr lang="en-US" baseline="0" dirty="0" smtClean="0"/>
              <a:t> party apps.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APIs are often part of Web Applications – SPWA, and are increasingly </a:t>
            </a:r>
            <a:r>
              <a:rPr lang="en-US" baseline="0" dirty="0" err="1" smtClean="0"/>
              <a:t>baing</a:t>
            </a:r>
            <a:r>
              <a:rPr lang="en-US" baseline="0" dirty="0" smtClean="0"/>
              <a:t> subjected to attacks listed under the OWASP (</a:t>
            </a:r>
            <a:r>
              <a:rPr lang="en-US" sz="1200" b="0" i="0" kern="1200" dirty="0" smtClean="0">
                <a:solidFill>
                  <a:schemeClr val="tx1"/>
                </a:solidFill>
                <a:effectLst/>
                <a:latin typeface="+mn-lt"/>
                <a:ea typeface="+mn-ea"/>
                <a:cs typeface="+mn-cs"/>
              </a:rPr>
              <a:t>Open Web Application Security Project</a:t>
            </a:r>
          </a:p>
          <a:p>
            <a:r>
              <a:rPr lang="en-US" baseline="0" dirty="0" smtClean="0"/>
              <a:t>) Top Ten.</a:t>
            </a:r>
          </a:p>
          <a:p>
            <a:endParaRPr lang="en-US" baseline="0" dirty="0" smtClean="0"/>
          </a:p>
          <a:p>
            <a:r>
              <a:rPr lang="en-US" baseline="0" dirty="0" smtClean="0"/>
              <a:t>Some aspects of Web Application design has had to change to enable APIs to be part of the application, specifically adding things like CORS.  </a:t>
            </a:r>
          </a:p>
          <a:p>
            <a:endParaRPr lang="en-US" baseline="0" dirty="0" smtClean="0"/>
          </a:p>
          <a:p>
            <a:r>
              <a:rPr lang="en-US" baseline="0" dirty="0" smtClean="0"/>
              <a:t>Techniques to prevent things like XSS and CSRF can prevent a valid consumer from accessing an API, and so there are mitigation techniques required to keep things working properly.</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12</a:t>
            </a:fld>
            <a:endParaRPr lang="en-US" dirty="0"/>
          </a:p>
        </p:txBody>
      </p:sp>
    </p:spTree>
    <p:extLst>
      <p:ext uri="{BB962C8B-B14F-4D97-AF65-F5344CB8AC3E}">
        <p14:creationId xmlns:p14="http://schemas.microsoft.com/office/powerpoint/2010/main" val="47318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PCI?  Does not apply to products.</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14</a:t>
            </a:fld>
            <a:endParaRPr lang="en-US" dirty="0"/>
          </a:p>
        </p:txBody>
      </p:sp>
    </p:spTree>
    <p:extLst>
      <p:ext uri="{BB962C8B-B14F-4D97-AF65-F5344CB8AC3E}">
        <p14:creationId xmlns:p14="http://schemas.microsoft.com/office/powerpoint/2010/main" val="1660036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intro over.  Let’s move into the meat.</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15</a:t>
            </a:fld>
            <a:endParaRPr lang="en-US" dirty="0"/>
          </a:p>
        </p:txBody>
      </p:sp>
    </p:spTree>
    <p:extLst>
      <p:ext uri="{BB962C8B-B14F-4D97-AF65-F5344CB8AC3E}">
        <p14:creationId xmlns:p14="http://schemas.microsoft.com/office/powerpoint/2010/main" val="175601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cover</a:t>
            </a:r>
            <a:r>
              <a:rPr lang="en-US" baseline="0" dirty="0" smtClean="0"/>
              <a:t> these 6 basics of securing APIs.  </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16</a:t>
            </a:fld>
            <a:endParaRPr lang="en-US" dirty="0"/>
          </a:p>
        </p:txBody>
      </p:sp>
    </p:spTree>
    <p:extLst>
      <p:ext uri="{BB962C8B-B14F-4D97-AF65-F5344CB8AC3E}">
        <p14:creationId xmlns:p14="http://schemas.microsoft.com/office/powerpoint/2010/main" val="40918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SAML still relevant for</a:t>
            </a:r>
            <a:r>
              <a:rPr lang="en-US" baseline="0" dirty="0" smtClean="0"/>
              <a:t> APIs?  My opinion, not really, possibly in some vendor (Microsoft) specific environments.</a:t>
            </a:r>
          </a:p>
          <a:p>
            <a:endParaRPr lang="en-US" baseline="0" dirty="0" smtClean="0"/>
          </a:p>
          <a:p>
            <a:r>
              <a:rPr lang="en-US" baseline="0" dirty="0" smtClean="0"/>
              <a:t>The basic idea in most of these scenarios is that the user/application communicates with an identity provider to retrieve one or more tokens (an identity assertion - credential, and an attribute or authorization assertion).  It then passes these tokens to the API that uses them to identify the end user and determine if that user is allowed to do anything.  In a well-designed system these same tokens can be used for accessing multiple APIs or services.</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17</a:t>
            </a:fld>
            <a:endParaRPr lang="en-US" dirty="0"/>
          </a:p>
        </p:txBody>
      </p:sp>
    </p:spTree>
    <p:extLst>
      <p:ext uri="{BB962C8B-B14F-4D97-AF65-F5344CB8AC3E}">
        <p14:creationId xmlns:p14="http://schemas.microsoft.com/office/powerpoint/2010/main" val="37708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allowing an application to post your </a:t>
            </a:r>
            <a:r>
              <a:rPr lang="en-US" dirty="0" err="1" smtClean="0"/>
              <a:t>facebook</a:t>
            </a:r>
            <a:r>
              <a:rPr lang="en-US" dirty="0" smtClean="0"/>
              <a:t> timeline.</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18</a:t>
            </a:fld>
            <a:endParaRPr lang="en-US" dirty="0"/>
          </a:p>
        </p:txBody>
      </p:sp>
    </p:spTree>
    <p:extLst>
      <p:ext uri="{BB962C8B-B14F-4D97-AF65-F5344CB8AC3E}">
        <p14:creationId xmlns:p14="http://schemas.microsoft.com/office/powerpoint/2010/main" val="144443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Design-time and runtime.</a:t>
            </a:r>
          </a:p>
          <a:p>
            <a:endParaRPr lang="en-US" dirty="0" smtClean="0"/>
          </a:p>
          <a:p>
            <a:r>
              <a:rPr lang="en-US" dirty="0" smtClean="0"/>
              <a:t>Manufacturing company single API</a:t>
            </a:r>
            <a:r>
              <a:rPr lang="en-US" baseline="0" dirty="0" smtClean="0"/>
              <a:t> </a:t>
            </a:r>
            <a:r>
              <a:rPr lang="en-US" dirty="0" smtClean="0"/>
              <a:t>example</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21</a:t>
            </a:fld>
            <a:endParaRPr lang="en-US" dirty="0"/>
          </a:p>
        </p:txBody>
      </p:sp>
    </p:spTree>
    <p:extLst>
      <p:ext uri="{BB962C8B-B14F-4D97-AF65-F5344CB8AC3E}">
        <p14:creationId xmlns:p14="http://schemas.microsoft.com/office/powerpoint/2010/main" val="156491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ICAP for AV</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24</a:t>
            </a:fld>
            <a:endParaRPr lang="en-US" dirty="0"/>
          </a:p>
        </p:txBody>
      </p:sp>
    </p:spTree>
    <p:extLst>
      <p:ext uri="{BB962C8B-B14F-4D97-AF65-F5344CB8AC3E}">
        <p14:creationId xmlns:p14="http://schemas.microsoft.com/office/powerpoint/2010/main" val="110583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on a per-consumer basis</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25</a:t>
            </a:fld>
            <a:endParaRPr lang="en-US" dirty="0"/>
          </a:p>
        </p:txBody>
      </p:sp>
    </p:spTree>
    <p:extLst>
      <p:ext uri="{BB962C8B-B14F-4D97-AF65-F5344CB8AC3E}">
        <p14:creationId xmlns:p14="http://schemas.microsoft.com/office/powerpoint/2010/main" val="141949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you deliver all the above security requirements</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26</a:t>
            </a:fld>
            <a:endParaRPr lang="en-US" dirty="0"/>
          </a:p>
        </p:txBody>
      </p:sp>
    </p:spTree>
    <p:extLst>
      <p:ext uri="{BB962C8B-B14F-4D97-AF65-F5344CB8AC3E}">
        <p14:creationId xmlns:p14="http://schemas.microsoft.com/office/powerpoint/2010/main" val="127335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APIs are not always exposed outside the enterprise (in fact the majority of the APIs out there are still inside the enterprise, these just aren’t the scenarios we all hear so much about) it’s the external use-cases that drive business value and hence excitement.  It’s also the APIs that companies expose outside the enterprise that introduce the most risks, but we’ll get to that later.  One of the main reasons companies are adopting APIs is to drive a multi-channel strategy.  </a:t>
            </a:r>
          </a:p>
          <a:p>
            <a:endParaRPr lang="en-US" baseline="0" dirty="0" smtClean="0"/>
          </a:p>
          <a:p>
            <a:r>
              <a:rPr lang="en-US" baseline="0" dirty="0" smtClean="0"/>
              <a:t>Consumers are connected via a growing range of devices – key to reach them where they are</a:t>
            </a:r>
          </a:p>
          <a:p>
            <a:r>
              <a:rPr lang="en-US" baseline="0" dirty="0" err="1" smtClean="0"/>
              <a:t>IoT</a:t>
            </a:r>
            <a:r>
              <a:rPr lang="en-US" baseline="0" dirty="0" smtClean="0"/>
              <a:t> emerging</a:t>
            </a:r>
          </a:p>
          <a:p>
            <a:r>
              <a:rPr lang="en-US" baseline="0" dirty="0" smtClean="0"/>
              <a:t>Context as important as content</a:t>
            </a:r>
          </a:p>
        </p:txBody>
      </p:sp>
      <p:sp>
        <p:nvSpPr>
          <p:cNvPr id="4" name="Slide Number Placeholder 3"/>
          <p:cNvSpPr>
            <a:spLocks noGrp="1"/>
          </p:cNvSpPr>
          <p:nvPr>
            <p:ph type="sldNum" sz="quarter" idx="10"/>
          </p:nvPr>
        </p:nvSpPr>
        <p:spPr/>
        <p:txBody>
          <a:bodyPr/>
          <a:lstStyle/>
          <a:p>
            <a:fld id="{CDD2ADBD-2D65-4DFB-B178-B51A92E4F670}" type="slidenum">
              <a:rPr lang="en-US" smtClean="0"/>
              <a:t>2</a:t>
            </a:fld>
            <a:endParaRPr lang="en-US" dirty="0"/>
          </a:p>
        </p:txBody>
      </p:sp>
    </p:spTree>
    <p:extLst>
      <p:ext uri="{BB962C8B-B14F-4D97-AF65-F5344CB8AC3E}">
        <p14:creationId xmlns:p14="http://schemas.microsoft.com/office/powerpoint/2010/main" val="185561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Innovate outside the enterprise</a:t>
            </a:r>
          </a:p>
          <a:p>
            <a:r>
              <a:rPr lang="en-US" dirty="0" smtClean="0"/>
              <a:t>Small number of internal developers building a great API allow you to leverage the power of a vast community of external developers</a:t>
            </a:r>
          </a:p>
          <a:p>
            <a:r>
              <a:rPr lang="en-US" dirty="0" smtClean="0"/>
              <a:t>	Netflix</a:t>
            </a:r>
            <a:r>
              <a:rPr lang="en-US" baseline="0" dirty="0" smtClean="0"/>
              <a:t> &amp; Twitter are the poster children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3</a:t>
            </a:fld>
            <a:endParaRPr lang="en-US" dirty="0"/>
          </a:p>
        </p:txBody>
      </p:sp>
    </p:spTree>
    <p:extLst>
      <p:ext uri="{BB962C8B-B14F-4D97-AF65-F5344CB8AC3E}">
        <p14:creationId xmlns:p14="http://schemas.microsoft.com/office/powerpoint/2010/main" val="83826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multi-</a:t>
            </a:r>
            <a:r>
              <a:rPr lang="en-US" dirty="0" err="1" smtClean="0"/>
              <a:t>channle</a:t>
            </a:r>
            <a:r>
              <a:rPr lang="en-US" dirty="0" smtClean="0"/>
              <a:t> and external</a:t>
            </a:r>
            <a:r>
              <a:rPr lang="en-US" baseline="0" dirty="0" smtClean="0"/>
              <a:t> innovation really mean for the business</a:t>
            </a:r>
          </a:p>
          <a:p>
            <a:endParaRPr lang="en-US" baseline="0" dirty="0" smtClean="0"/>
          </a:p>
          <a:p>
            <a:r>
              <a:rPr lang="en-US" baseline="0" dirty="0" smtClean="0"/>
              <a:t>It’s about new opportunities</a:t>
            </a:r>
          </a:p>
          <a:p>
            <a:endParaRPr lang="en-US" baseline="0" dirty="0" smtClean="0"/>
          </a:p>
          <a:p>
            <a:r>
              <a:rPr lang="en-US" baseline="0" dirty="0" smtClean="0"/>
              <a:t>Twitter – new ways of using the service, tweet from various sites, search twitter for content, </a:t>
            </a:r>
            <a:r>
              <a:rPr lang="en-US" baseline="0" dirty="0" err="1" smtClean="0"/>
              <a:t>etc</a:t>
            </a:r>
            <a:endParaRPr lang="en-US" baseline="0" dirty="0" smtClean="0"/>
          </a:p>
          <a:p>
            <a:r>
              <a:rPr lang="en-US" baseline="0" dirty="0" smtClean="0"/>
              <a:t>Netflix – proliferation of </a:t>
            </a:r>
            <a:r>
              <a:rPr lang="en-US" baseline="0" dirty="0" err="1" smtClean="0"/>
              <a:t>netflix</a:t>
            </a:r>
            <a:r>
              <a:rPr lang="en-US" baseline="0" dirty="0" smtClean="0"/>
              <a:t> app on a huge range of devices and internet connected TVs </a:t>
            </a:r>
            <a:r>
              <a:rPr lang="en-US" baseline="0" dirty="0" err="1" smtClean="0"/>
              <a:t>etc</a:t>
            </a:r>
            <a:endParaRPr lang="en-US" baseline="0" dirty="0" smtClean="0"/>
          </a:p>
          <a:p>
            <a:r>
              <a:rPr lang="en-US" baseline="0" dirty="0" err="1" smtClean="0"/>
              <a:t>IoT</a:t>
            </a:r>
            <a:r>
              <a:rPr lang="en-US" baseline="0" dirty="0" smtClean="0"/>
              <a:t> – monitor and control a huge (and incredibly rapidly growing) range of devices both in the home and in the business</a:t>
            </a:r>
          </a:p>
          <a:p>
            <a:r>
              <a:rPr lang="en-US" baseline="0" dirty="0" err="1" smtClean="0"/>
              <a:t>Twillio</a:t>
            </a:r>
            <a:r>
              <a:rPr lang="en-US" baseline="0" dirty="0" smtClean="0"/>
              <a:t> – identify new ways to market</a:t>
            </a:r>
          </a:p>
          <a:p>
            <a:r>
              <a:rPr lang="en-US" baseline="0" dirty="0" smtClean="0"/>
              <a:t>Salesforce – grow the partner network with partner driven integrations</a:t>
            </a:r>
          </a:p>
          <a:p>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4</a:t>
            </a:fld>
            <a:endParaRPr lang="en-US" dirty="0"/>
          </a:p>
        </p:txBody>
      </p:sp>
    </p:spTree>
    <p:extLst>
      <p:ext uri="{BB962C8B-B14F-4D97-AF65-F5344CB8AC3E}">
        <p14:creationId xmlns:p14="http://schemas.microsoft.com/office/powerpoint/2010/main" val="9633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Ping the audience on their security programs</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5</a:t>
            </a:fld>
            <a:endParaRPr lang="en-US" dirty="0"/>
          </a:p>
        </p:txBody>
      </p:sp>
    </p:spTree>
    <p:extLst>
      <p:ext uri="{BB962C8B-B14F-4D97-AF65-F5344CB8AC3E}">
        <p14:creationId xmlns:p14="http://schemas.microsoft.com/office/powerpoint/2010/main" val="157159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look at the security concerns around APIs</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8</a:t>
            </a:fld>
            <a:endParaRPr lang="en-US" dirty="0"/>
          </a:p>
        </p:txBody>
      </p:sp>
    </p:spTree>
    <p:extLst>
      <p:ext uri="{BB962C8B-B14F-4D97-AF65-F5344CB8AC3E}">
        <p14:creationId xmlns:p14="http://schemas.microsoft.com/office/powerpoint/2010/main" val="184342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old days</a:t>
            </a:r>
            <a:r>
              <a:rPr lang="en-US" baseline="0" dirty="0" smtClean="0"/>
              <a:t> of simple client server applications security was a simple matter of a firewall, and maybe a username password at the front door of the application.  Once a user was inside the network, they were inside everything.</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9</a:t>
            </a:fld>
            <a:endParaRPr lang="en-US" dirty="0"/>
          </a:p>
        </p:txBody>
      </p:sp>
    </p:spTree>
    <p:extLst>
      <p:ext uri="{BB962C8B-B14F-4D97-AF65-F5344CB8AC3E}">
        <p14:creationId xmlns:p14="http://schemas.microsoft.com/office/powerpoint/2010/main" val="69334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SOAP based services</a:t>
            </a:r>
            <a:r>
              <a:rPr lang="en-US" baseline="0" dirty="0" smtClean="0"/>
              <a:t> started life with a vision of being the way that B2B communication would all happen.  Security concerns quickly </a:t>
            </a:r>
            <a:r>
              <a:rPr lang="en-US" baseline="0" dirty="0" err="1" smtClean="0"/>
              <a:t>scuppered</a:t>
            </a:r>
            <a:r>
              <a:rPr lang="en-US" baseline="0" dirty="0" smtClean="0"/>
              <a:t> that, and by the time the standards bodies properly addressed security with WS-Security, WS-Policy, WS-Federation, </a:t>
            </a:r>
            <a:r>
              <a:rPr lang="en-US" baseline="0" dirty="0" err="1" smtClean="0"/>
              <a:t>etc</a:t>
            </a:r>
            <a:r>
              <a:rPr lang="en-US" baseline="0" dirty="0" smtClean="0"/>
              <a:t>, it had become so complex that it was:</a:t>
            </a:r>
          </a:p>
          <a:p>
            <a:pPr marL="228600" indent="-228600">
              <a:buAutoNum type="alphaLcParenR"/>
            </a:pPr>
            <a:r>
              <a:rPr lang="en-US" baseline="0" dirty="0" smtClean="0"/>
              <a:t>Very difficult for anyone to really use, </a:t>
            </a:r>
          </a:p>
          <a:p>
            <a:pPr marL="228600" indent="-228600">
              <a:buAutoNum type="alphaLcParenR"/>
            </a:pPr>
            <a:r>
              <a:rPr lang="en-US" baseline="0" dirty="0" smtClean="0"/>
              <a:t>Borderline non-interoperable because of the range of options in configuration</a:t>
            </a:r>
          </a:p>
          <a:p>
            <a:pPr marL="228600" indent="-228600">
              <a:buAutoNum type="alphaLcParenR"/>
            </a:pPr>
            <a:endParaRPr lang="en-US" baseline="0" dirty="0" smtClean="0"/>
          </a:p>
          <a:p>
            <a:pPr marL="0" indent="0">
              <a:buNone/>
            </a:pPr>
            <a:r>
              <a:rPr lang="en-US" baseline="0" dirty="0" smtClean="0"/>
              <a:t>Web services are in use in some B2B environments with strong security, but they certainly didn’t become the ubiquitous replacement for EDI technologies that we all hoped they might.</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10</a:t>
            </a:fld>
            <a:endParaRPr lang="en-US" dirty="0"/>
          </a:p>
        </p:txBody>
      </p:sp>
    </p:spTree>
    <p:extLst>
      <p:ext uri="{BB962C8B-B14F-4D97-AF65-F5344CB8AC3E}">
        <p14:creationId xmlns:p14="http://schemas.microsoft.com/office/powerpoint/2010/main" val="213014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just the policy, not even the definition document.  Trivial huh?</a:t>
            </a:r>
            <a:endParaRPr lang="en-US" dirty="0"/>
          </a:p>
        </p:txBody>
      </p:sp>
      <p:sp>
        <p:nvSpPr>
          <p:cNvPr id="4" name="Slide Number Placeholder 3"/>
          <p:cNvSpPr>
            <a:spLocks noGrp="1"/>
          </p:cNvSpPr>
          <p:nvPr>
            <p:ph type="sldNum" sz="quarter" idx="10"/>
          </p:nvPr>
        </p:nvSpPr>
        <p:spPr/>
        <p:txBody>
          <a:bodyPr/>
          <a:lstStyle/>
          <a:p>
            <a:fld id="{CDD2ADBD-2D65-4DFB-B178-B51A92E4F670}" type="slidenum">
              <a:rPr lang="en-US" smtClean="0"/>
              <a:t>11</a:t>
            </a:fld>
            <a:endParaRPr lang="en-US" dirty="0"/>
          </a:p>
        </p:txBody>
      </p:sp>
    </p:spTree>
    <p:extLst>
      <p:ext uri="{BB962C8B-B14F-4D97-AF65-F5344CB8AC3E}">
        <p14:creationId xmlns:p14="http://schemas.microsoft.com/office/powerpoint/2010/main" val="49889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735"/>
            <a:ext cx="4051267" cy="668716"/>
          </a:xfrm>
          <a:prstGeom prst="rect">
            <a:avLst/>
          </a:prstGeom>
        </p:spPr>
        <p:txBody>
          <a:bodyPr/>
          <a:lstStyle>
            <a:lvl1pPr algn="l">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85800" y="2260713"/>
            <a:ext cx="4051267" cy="1774066"/>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3256" y="-10714"/>
            <a:ext cx="5401733" cy="5379613"/>
          </a:xfrm>
          <a:prstGeom prst="rect">
            <a:avLst/>
          </a:prstGeom>
        </p:spPr>
      </p:pic>
    </p:spTree>
    <p:extLst>
      <p:ext uri="{BB962C8B-B14F-4D97-AF65-F5344CB8AC3E}">
        <p14:creationId xmlns:p14="http://schemas.microsoft.com/office/powerpoint/2010/main" val="834673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43076" y="186613"/>
            <a:ext cx="8355411" cy="570359"/>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F2F2F3CD-A99E-E341-85EA-AD632BAEF20F}"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60603" y="337326"/>
            <a:ext cx="854684" cy="351523"/>
          </a:xfrm>
          <a:prstGeom prst="rect">
            <a:avLst/>
          </a:prstGeom>
        </p:spPr>
      </p:pic>
    </p:spTree>
    <p:extLst>
      <p:ext uri="{BB962C8B-B14F-4D97-AF65-F5344CB8AC3E}">
        <p14:creationId xmlns:p14="http://schemas.microsoft.com/office/powerpoint/2010/main" val="270941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6959"/>
            <a:ext cx="2133600" cy="304271"/>
          </a:xfrm>
          <a:prstGeom prst="rect">
            <a:avLst/>
          </a:prstGeom>
        </p:spPr>
        <p:txBody>
          <a:bodyPr/>
          <a:lstStyle/>
          <a:p>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F2F2F3CD-A99E-E341-85EA-AD632BAEF20F}" type="slidenum">
              <a:rPr lang="en-US" smtClean="0"/>
              <a:t>‹#›</a:t>
            </a:fld>
            <a:endParaRPr lang="en-US" dirty="0"/>
          </a:p>
        </p:txBody>
      </p:sp>
    </p:spTree>
    <p:extLst>
      <p:ext uri="{BB962C8B-B14F-4D97-AF65-F5344CB8AC3E}">
        <p14:creationId xmlns:p14="http://schemas.microsoft.com/office/powerpoint/2010/main" val="192882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6427" y="393338"/>
            <a:ext cx="9144000" cy="353219"/>
          </a:xfrm>
        </p:spPr>
        <p:txBody>
          <a:bodyPr/>
          <a:lstStyle>
            <a:lvl1pPr>
              <a:defRPr sz="3200"/>
            </a:lvl1pPr>
          </a:lstStyle>
          <a:p>
            <a:r>
              <a:rPr lang="en-US"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a:off x="60603" y="337326"/>
            <a:ext cx="854684" cy="351523"/>
          </a:xfrm>
          <a:prstGeom prst="rect">
            <a:avLst/>
          </a:prstGeom>
        </p:spPr>
      </p:pic>
    </p:spTree>
    <p:extLst>
      <p:ext uri="{BB962C8B-B14F-4D97-AF65-F5344CB8AC3E}">
        <p14:creationId xmlns:p14="http://schemas.microsoft.com/office/powerpoint/2010/main" val="7326323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5715000" y="1431397"/>
            <a:ext cx="3352800" cy="3712104"/>
          </a:xfrm>
        </p:spPr>
        <p:txBody>
          <a:bodyPr/>
          <a:lstStyle/>
          <a:p>
            <a:r>
              <a:rPr lang="en-US" smtClean="0"/>
              <a:t>Drag picture to placeholder or click icon to add</a:t>
            </a:r>
            <a:endParaRPr lang="en-US"/>
          </a:p>
        </p:txBody>
      </p:sp>
      <p:sp>
        <p:nvSpPr>
          <p:cNvPr id="2" name="Title 1"/>
          <p:cNvSpPr>
            <a:spLocks noGrp="1"/>
          </p:cNvSpPr>
          <p:nvPr>
            <p:ph type="title"/>
          </p:nvPr>
        </p:nvSpPr>
        <p:spPr>
          <a:xfrm>
            <a:off x="381000" y="381001"/>
            <a:ext cx="9144000" cy="353219"/>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43002"/>
            <a:ext cx="5334000" cy="4327261"/>
          </a:xfrm>
        </p:spPr>
        <p:txBody>
          <a:bodyPr/>
          <a:lstStyle>
            <a:lvl1pPr>
              <a:defRPr sz="2000"/>
            </a:lvl1pPr>
            <a:lvl2pPr>
              <a:defRPr sz="18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bwMode="auto">
          <a:xfrm>
            <a:off x="381000" y="762000"/>
            <a:ext cx="8763000" cy="0"/>
          </a:xfrm>
          <a:prstGeom prst="line">
            <a:avLst/>
          </a:prstGeom>
          <a:noFill/>
          <a:ln w="28575"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49206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287" y="269456"/>
            <a:ext cx="8751167" cy="49372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stretch>
            <a:fillRect/>
          </a:stretch>
        </p:blipFill>
        <p:spPr>
          <a:xfrm>
            <a:off x="60603" y="337326"/>
            <a:ext cx="854684" cy="351523"/>
          </a:xfrm>
          <a:prstGeom prst="rect">
            <a:avLst/>
          </a:prstGeom>
        </p:spPr>
      </p:pic>
    </p:spTree>
    <p:extLst>
      <p:ext uri="{BB962C8B-B14F-4D97-AF65-F5344CB8AC3E}">
        <p14:creationId xmlns:p14="http://schemas.microsoft.com/office/powerpoint/2010/main" val="578902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0494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4003" y="174894"/>
            <a:ext cx="8589792" cy="57035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a:stretch>
            <a:fillRect/>
          </a:stretch>
        </p:blipFill>
        <p:spPr>
          <a:xfrm>
            <a:off x="60603" y="337326"/>
            <a:ext cx="854684" cy="351523"/>
          </a:xfrm>
          <a:prstGeom prst="rect">
            <a:avLst/>
          </a:prstGeom>
        </p:spPr>
      </p:pic>
    </p:spTree>
    <p:extLst>
      <p:ext uri="{BB962C8B-B14F-4D97-AF65-F5344CB8AC3E}">
        <p14:creationId xmlns:p14="http://schemas.microsoft.com/office/powerpoint/2010/main" val="35581420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1098" y="181989"/>
            <a:ext cx="8599169" cy="559411"/>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stretch>
            <a:fillRect/>
          </a:stretch>
        </p:blipFill>
        <p:spPr>
          <a:xfrm>
            <a:off x="60603" y="337326"/>
            <a:ext cx="854684" cy="351523"/>
          </a:xfrm>
          <a:prstGeom prst="rect">
            <a:avLst/>
          </a:prstGeom>
        </p:spPr>
      </p:pic>
    </p:spTree>
    <p:extLst>
      <p:ext uri="{BB962C8B-B14F-4D97-AF65-F5344CB8AC3E}">
        <p14:creationId xmlns:p14="http://schemas.microsoft.com/office/powerpoint/2010/main" val="15947800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115" y="342317"/>
            <a:ext cx="8229600" cy="406135"/>
          </a:xfrm>
          <a:prstGeom prst="rect">
            <a:avLst/>
          </a:prstGeom>
        </p:spPr>
        <p:txBody>
          <a:bodyPr/>
          <a:lstStyle/>
          <a:p>
            <a:r>
              <a:rPr lang="en-US"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a:off x="60603" y="337326"/>
            <a:ext cx="854684" cy="351523"/>
          </a:xfrm>
          <a:prstGeom prst="rect">
            <a:avLst/>
          </a:prstGeom>
        </p:spPr>
      </p:pic>
    </p:spTree>
    <p:extLst>
      <p:ext uri="{BB962C8B-B14F-4D97-AF65-F5344CB8AC3E}">
        <p14:creationId xmlns:p14="http://schemas.microsoft.com/office/powerpoint/2010/main" val="2028549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836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endParaRPr lang="en-US" dirty="0"/>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F2F2F3CD-A99E-E341-85EA-AD632BAEF20F}" type="slidenum">
              <a:rPr lang="en-US" smtClean="0"/>
              <a:t>‹#›</a:t>
            </a:fld>
            <a:endParaRPr lang="en-US" dirty="0"/>
          </a:p>
        </p:txBody>
      </p:sp>
    </p:spTree>
    <p:extLst>
      <p:ext uri="{BB962C8B-B14F-4D97-AF65-F5344CB8AC3E}">
        <p14:creationId xmlns:p14="http://schemas.microsoft.com/office/powerpoint/2010/main" val="19659864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endParaRPr lang="en-US" dirty="0"/>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F2F2F3CD-A99E-E341-85EA-AD632BAEF20F}" type="slidenum">
              <a:rPr lang="en-US" smtClean="0"/>
              <a:t>‹#›</a:t>
            </a:fld>
            <a:endParaRPr lang="en-US" dirty="0"/>
          </a:p>
        </p:txBody>
      </p:sp>
    </p:spTree>
    <p:extLst>
      <p:ext uri="{BB962C8B-B14F-4D97-AF65-F5344CB8AC3E}">
        <p14:creationId xmlns:p14="http://schemas.microsoft.com/office/powerpoint/2010/main" val="24260705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884" y="1003483"/>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noChangeArrowheads="1"/>
          </p:cNvSpPr>
          <p:nvPr>
            <p:ph type="title"/>
          </p:nvPr>
        </p:nvSpPr>
        <p:spPr bwMode="auto">
          <a:xfrm>
            <a:off x="-77927" y="244028"/>
            <a:ext cx="8431611"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     Click to edit Master title style</a:t>
            </a:r>
          </a:p>
        </p:txBody>
      </p:sp>
      <p:sp>
        <p:nvSpPr>
          <p:cNvPr id="2" name="TextBox 1"/>
          <p:cNvSpPr txBox="1"/>
          <p:nvPr userDrawn="1"/>
        </p:nvSpPr>
        <p:spPr>
          <a:xfrm>
            <a:off x="341884" y="5441240"/>
            <a:ext cx="2163228"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smtClean="0">
                <a:solidFill>
                  <a:prstClr val="black">
                    <a:lumMod val="95000"/>
                    <a:lumOff val="5000"/>
                  </a:prstClr>
                </a:solidFill>
                <a:latin typeface="Helvetica Light"/>
                <a:cs typeface="Helvetica Light"/>
              </a:rPr>
              <a:t>© 2015 Akana. All Rights Reserved. </a:t>
            </a:r>
          </a:p>
        </p:txBody>
      </p:sp>
      <p:pic>
        <p:nvPicPr>
          <p:cNvPr id="6" name="Picture 5" descr="akana-logo-final.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78336" y="5207974"/>
            <a:ext cx="1166943" cy="466777"/>
          </a:xfrm>
          <a:prstGeom prst="rect">
            <a:avLst/>
          </a:prstGeom>
        </p:spPr>
      </p:pic>
    </p:spTree>
    <p:extLst>
      <p:ext uri="{BB962C8B-B14F-4D97-AF65-F5344CB8AC3E}">
        <p14:creationId xmlns:p14="http://schemas.microsoft.com/office/powerpoint/2010/main" val="2785393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iming>
    <p:tnLst>
      <p:par>
        <p:cTn id="1" dur="indefinite" restart="never" nodeType="tmRoot"/>
      </p:par>
    </p:tnLst>
  </p:timing>
  <p:hf sldNum="0" hdr="0" ftr="0" dt="0"/>
  <p:txStyles>
    <p:titleStyle>
      <a:lvl1pPr algn="l" defTabSz="457200" rtl="0" eaLnBrk="1" latinLnBrk="0" hangingPunct="1">
        <a:spcBef>
          <a:spcPct val="0"/>
        </a:spcBef>
        <a:buNone/>
        <a:defRPr sz="3200" b="0" i="0" kern="1200">
          <a:solidFill>
            <a:srgbClr val="FC0006"/>
          </a:solidFill>
          <a:latin typeface="Helvetica Light"/>
          <a:ea typeface="+mj-ea"/>
          <a:cs typeface="Helvetica Light"/>
        </a:defRPr>
      </a:lvl1pPr>
    </p:titleStyle>
    <p:bodyStyle>
      <a:lvl1pPr marL="342900" indent="-342900" algn="l" defTabSz="457200" rtl="0" eaLnBrk="1" latinLnBrk="0" hangingPunct="1">
        <a:spcBef>
          <a:spcPct val="20000"/>
        </a:spcBef>
        <a:buFont typeface="Arial"/>
        <a:buChar char="•"/>
        <a:defRPr sz="1800" b="0" i="0" kern="1200">
          <a:solidFill>
            <a:schemeClr val="tx1">
              <a:lumMod val="65000"/>
              <a:lumOff val="35000"/>
            </a:schemeClr>
          </a:solidFill>
          <a:latin typeface="Helvetica Light"/>
          <a:ea typeface="+mn-ea"/>
          <a:cs typeface="Helvetica Light"/>
        </a:defRPr>
      </a:lvl1pPr>
      <a:lvl2pPr marL="742950" indent="-285750" algn="l" defTabSz="457200" rtl="0" eaLnBrk="1" latinLnBrk="0" hangingPunct="1">
        <a:spcBef>
          <a:spcPct val="20000"/>
        </a:spcBef>
        <a:buFont typeface="Arial"/>
        <a:buChar char="–"/>
        <a:defRPr sz="1600" b="0" i="0" kern="1200">
          <a:solidFill>
            <a:schemeClr val="tx1">
              <a:lumMod val="65000"/>
              <a:lumOff val="35000"/>
            </a:schemeClr>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lumMod val="65000"/>
              <a:lumOff val="35000"/>
            </a:schemeClr>
          </a:solidFill>
          <a:latin typeface="Helvetica Light"/>
          <a:ea typeface="+mn-ea"/>
          <a:cs typeface="Helvetica Light"/>
        </a:defRPr>
      </a:lvl3pPr>
      <a:lvl4pPr marL="1600200" indent="-228600" algn="l" defTabSz="457200" rtl="0" eaLnBrk="1" latinLnBrk="0" hangingPunct="1">
        <a:spcBef>
          <a:spcPct val="20000"/>
        </a:spcBef>
        <a:buFont typeface="Arial"/>
        <a:buChar char="–"/>
        <a:defRPr sz="1200" b="0" i="0" kern="1200">
          <a:solidFill>
            <a:schemeClr val="tx1">
              <a:lumMod val="65000"/>
              <a:lumOff val="35000"/>
            </a:schemeClr>
          </a:solidFill>
          <a:latin typeface="Helvetica Light"/>
          <a:ea typeface="+mn-ea"/>
          <a:cs typeface="Helvetica Light"/>
        </a:defRPr>
      </a:lvl4pPr>
      <a:lvl5pPr marL="2057400" indent="-228600" algn="l" defTabSz="457200" rtl="0" eaLnBrk="1" latinLnBrk="0" hangingPunct="1">
        <a:spcBef>
          <a:spcPct val="20000"/>
        </a:spcBef>
        <a:buFont typeface="Arial"/>
        <a:buChar char="»"/>
        <a:defRPr sz="1200" b="0" i="0" kern="1200">
          <a:solidFill>
            <a:schemeClr val="tx1">
              <a:lumMod val="65000"/>
              <a:lumOff val="35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7.jpeg"/><Relationship Id="rId6" Type="http://schemas.openxmlformats.org/officeDocument/2006/relationships/image" Target="../media/image15.tiff"/><Relationship Id="rId7" Type="http://schemas.openxmlformats.org/officeDocument/2006/relationships/image" Target="../media/image16.tiff"/><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5.tiff"/><Relationship Id="rId9" Type="http://schemas.openxmlformats.org/officeDocument/2006/relationships/image" Target="../media/image16.tiff"/><Relationship Id="rId10" Type="http://schemas.openxmlformats.org/officeDocument/2006/relationships/image" Target="../media/image20.tiff"/><Relationship Id="rId11" Type="http://schemas.openxmlformats.org/officeDocument/2006/relationships/image" Target="../media/image21.tif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e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image" Target="../media/image41.png"/><Relationship Id="rId15" Type="http://schemas.openxmlformats.org/officeDocument/2006/relationships/image" Target="../media/image42.png"/><Relationship Id="rId1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jpe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hyperlink" Target="http://apis.foo.com/resources/sample/foo?app_id=myid&amp;app_key=mykey" TargetMode="External"/><Relationship Id="rId10"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jpg"/><Relationship Id="rId3"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2.png"/></Relationships>
</file>

<file path=ppt/slides/_rels/slide26.xml.rels><?xml version="1.0" encoding="UTF-8" standalone="yes"?>
<Relationships xmlns="http://schemas.openxmlformats.org/package/2006/relationships"><Relationship Id="rId11" Type="http://schemas.openxmlformats.org/officeDocument/2006/relationships/image" Target="../media/image71.png"/><Relationship Id="rId12" Type="http://schemas.openxmlformats.org/officeDocument/2006/relationships/image" Target="../media/image72.png"/><Relationship Id="rId13" Type="http://schemas.openxmlformats.org/officeDocument/2006/relationships/image" Target="../media/image73.png"/><Relationship Id="rId14" Type="http://schemas.openxmlformats.org/officeDocument/2006/relationships/image" Target="../media/image74.png"/><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5.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6.png"/><Relationship Id="rId3"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79.jpg"/><Relationship Id="rId4" Type="http://schemas.openxmlformats.org/officeDocument/2006/relationships/image" Target="../media/image80.png"/><Relationship Id="rId5" Type="http://schemas.openxmlformats.org/officeDocument/2006/relationships/image" Target="../media/image81.png"/><Relationship Id="rId1" Type="http://schemas.openxmlformats.org/officeDocument/2006/relationships/slideLayout" Target="../slideLayouts/slideLayout12.xml"/><Relationship Id="rId2" Type="http://schemas.openxmlformats.org/officeDocument/2006/relationships/hyperlink" Target="http://resource.so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tiff"/><Relationship Id="rId6" Type="http://schemas.openxmlformats.org/officeDocument/2006/relationships/image" Target="../media/image16.tiff"/><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364151"/>
            <a:ext cx="4873752" cy="668716"/>
          </a:xfrm>
        </p:spPr>
        <p:txBody>
          <a:bodyPr/>
          <a:lstStyle/>
          <a:p>
            <a:r>
              <a:rPr lang="en-US" dirty="0" smtClean="0"/>
              <a:t>Deconstructing API Security</a:t>
            </a:r>
            <a:r>
              <a:rPr lang="en-US" dirty="0"/>
              <a:t>                </a:t>
            </a:r>
            <a:endParaRPr lang="en-US" b="1" dirty="0">
              <a:latin typeface="Helvetica"/>
              <a:cs typeface="Helvetica"/>
            </a:endParaRPr>
          </a:p>
        </p:txBody>
      </p:sp>
      <p:sp>
        <p:nvSpPr>
          <p:cNvPr id="2" name="TextBox 1"/>
          <p:cNvSpPr txBox="1"/>
          <p:nvPr/>
        </p:nvSpPr>
        <p:spPr>
          <a:xfrm>
            <a:off x="685800" y="4648200"/>
            <a:ext cx="2184400" cy="646331"/>
          </a:xfrm>
          <a:prstGeom prst="rect">
            <a:avLst/>
          </a:prstGeom>
          <a:noFill/>
        </p:spPr>
        <p:txBody>
          <a:bodyPr wrap="square" rtlCol="0">
            <a:spAutoFit/>
          </a:bodyPr>
          <a:lstStyle/>
          <a:p>
            <a:r>
              <a:rPr lang="en-US" dirty="0" smtClean="0">
                <a:latin typeface="Helvetica Light"/>
                <a:cs typeface="Helvetica Light"/>
              </a:rPr>
              <a:t>Ian Goldsmith</a:t>
            </a:r>
            <a:endParaRPr lang="en-US" dirty="0" smtClean="0">
              <a:latin typeface="Helvetica Light"/>
              <a:cs typeface="Helvetica Light"/>
            </a:endParaRPr>
          </a:p>
          <a:p>
            <a:r>
              <a:rPr lang="en-US" dirty="0" smtClean="0">
                <a:latin typeface="Helvetica Light"/>
                <a:cs typeface="Helvetica Light"/>
              </a:rPr>
              <a:t>@</a:t>
            </a:r>
            <a:r>
              <a:rPr lang="en-US" dirty="0" err="1" smtClean="0">
                <a:latin typeface="Helvetica Light"/>
                <a:cs typeface="Helvetica Light"/>
              </a:rPr>
              <a:t>apibuilder</a:t>
            </a:r>
            <a:endParaRPr lang="en-US" dirty="0">
              <a:latin typeface="Helvetica Light"/>
              <a:cs typeface="Helvetica Light"/>
            </a:endParaRPr>
          </a:p>
        </p:txBody>
      </p:sp>
    </p:spTree>
    <p:extLst>
      <p:ext uri="{BB962C8B-B14F-4D97-AF65-F5344CB8AC3E}">
        <p14:creationId xmlns:p14="http://schemas.microsoft.com/office/powerpoint/2010/main" val="135057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65057"/>
            <a:ext cx="9144000" cy="353219"/>
          </a:xfrm>
        </p:spPr>
        <p:txBody>
          <a:bodyPr/>
          <a:lstStyle/>
          <a:p>
            <a:r>
              <a:rPr lang="en-US" dirty="0" smtClean="0"/>
              <a:t>Web Services</a:t>
            </a:r>
            <a:endParaRPr lang="en-US" dirty="0"/>
          </a:p>
        </p:txBody>
      </p:sp>
      <p:pic>
        <p:nvPicPr>
          <p:cNvPr id="3" name="Picture 2"/>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5524500" y="4381500"/>
            <a:ext cx="514091" cy="514091"/>
          </a:xfrm>
          <a:prstGeom prst="rect">
            <a:avLst/>
          </a:prstGeom>
        </p:spPr>
      </p:pic>
      <p:pic>
        <p:nvPicPr>
          <p:cNvPr id="4" name="Picture 3"/>
          <p:cNvPicPr>
            <a:picLocks noChangeAspect="1"/>
          </p:cNvPicPr>
          <p:nvPr/>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4699000" y="4496670"/>
            <a:ext cx="519830" cy="519830"/>
          </a:xfrm>
          <a:prstGeom prst="rect">
            <a:avLst/>
          </a:prstGeom>
        </p:spPr>
      </p:pic>
      <p:cxnSp>
        <p:nvCxnSpPr>
          <p:cNvPr id="7" name="Straight Connector 6"/>
          <p:cNvCxnSpPr/>
          <p:nvPr/>
        </p:nvCxnSpPr>
        <p:spPr bwMode="auto">
          <a:xfrm>
            <a:off x="2540000" y="2984500"/>
            <a:ext cx="2857500" cy="0"/>
          </a:xfrm>
          <a:prstGeom prst="line">
            <a:avLst/>
          </a:prstGeom>
          <a:noFill/>
          <a:ln w="57150" cap="flat" cmpd="sng" algn="ctr">
            <a:solidFill>
              <a:srgbClr val="C8332C"/>
            </a:solidFill>
            <a:prstDash val="sysDash"/>
            <a:round/>
            <a:headEnd type="none" w="med" len="med"/>
            <a:tailEnd type="none" w="med" len="med"/>
          </a:ln>
          <a:effectLst/>
        </p:spPr>
      </p:cxnSp>
      <p:sp>
        <p:nvSpPr>
          <p:cNvPr id="10" name="TextBox 9"/>
          <p:cNvSpPr txBox="1"/>
          <p:nvPr/>
        </p:nvSpPr>
        <p:spPr>
          <a:xfrm>
            <a:off x="1397000" y="952501"/>
            <a:ext cx="5080000" cy="323165"/>
          </a:xfrm>
          <a:prstGeom prst="rect">
            <a:avLst/>
          </a:prstGeom>
          <a:noFill/>
        </p:spPr>
        <p:txBody>
          <a:bodyPr wrap="square" rtlCol="0">
            <a:spAutoFit/>
          </a:bodyPr>
          <a:lstStyle/>
          <a:p>
            <a:r>
              <a:rPr lang="en-US" sz="1500" dirty="0">
                <a:solidFill>
                  <a:srgbClr val="FF0000"/>
                </a:solidFill>
                <a:latin typeface="Helvetica Light" charset="0"/>
                <a:ea typeface="Helvetica Light" charset="0"/>
                <a:cs typeface="Helvetica Light" charset="0"/>
              </a:rPr>
              <a:t>The enterprise opened slightly with Web Services/SOAP</a:t>
            </a:r>
          </a:p>
        </p:txBody>
      </p:sp>
      <p:sp>
        <p:nvSpPr>
          <p:cNvPr id="15" name="Rectangle 14"/>
          <p:cNvSpPr/>
          <p:nvPr/>
        </p:nvSpPr>
        <p:spPr bwMode="auto">
          <a:xfrm>
            <a:off x="3429000" y="4064000"/>
            <a:ext cx="3048000" cy="1016000"/>
          </a:xfrm>
          <a:prstGeom prst="rect">
            <a:avLst/>
          </a:prstGeom>
          <a:noFill/>
          <a:ln w="9525" cap="flat" cmpd="sng" algn="ctr">
            <a:solidFill>
              <a:srgbClr val="4F81BD"/>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fontAlgn="base">
              <a:spcBef>
                <a:spcPct val="0"/>
              </a:spcBef>
              <a:spcAft>
                <a:spcPct val="0"/>
              </a:spcAft>
            </a:pPr>
            <a:endParaRPr lang="en-US" sz="1500" i="1">
              <a:latin typeface="Arial" pitchFamily="34" charset="0"/>
            </a:endParaRPr>
          </a:p>
        </p:txBody>
      </p:sp>
      <p:cxnSp>
        <p:nvCxnSpPr>
          <p:cNvPr id="17" name="Curved Connector 16"/>
          <p:cNvCxnSpPr>
            <a:endCxn id="15" idx="0"/>
          </p:cNvCxnSpPr>
          <p:nvPr/>
        </p:nvCxnSpPr>
        <p:spPr bwMode="auto">
          <a:xfrm rot="10800000" flipV="1">
            <a:off x="4953000" y="3333750"/>
            <a:ext cx="1016000" cy="730250"/>
          </a:xfrm>
          <a:prstGeom prst="curvedConnector2">
            <a:avLst/>
          </a:prstGeom>
          <a:noFill/>
          <a:ln w="28575" cap="flat" cmpd="sng" algn="ctr">
            <a:solidFill>
              <a:srgbClr val="C8332C"/>
            </a:solidFill>
            <a:prstDash val="solid"/>
            <a:round/>
            <a:headEnd type="none" w="med" len="med"/>
            <a:tailEnd type="none" w="med" len="med"/>
          </a:ln>
          <a:effectLst/>
        </p:spPr>
      </p:cxnSp>
      <p:cxnSp>
        <p:nvCxnSpPr>
          <p:cNvPr id="21" name="Curved Connector 20"/>
          <p:cNvCxnSpPr/>
          <p:nvPr/>
        </p:nvCxnSpPr>
        <p:spPr bwMode="auto">
          <a:xfrm>
            <a:off x="3429000" y="2190750"/>
            <a:ext cx="1016000" cy="793750"/>
          </a:xfrm>
          <a:prstGeom prst="curvedConnector3">
            <a:avLst>
              <a:gd name="adj1" fmla="val 100259"/>
            </a:avLst>
          </a:prstGeom>
          <a:noFill/>
          <a:ln w="28575" cap="flat" cmpd="sng" algn="ctr">
            <a:solidFill>
              <a:srgbClr val="C8332C"/>
            </a:solidFill>
            <a:prstDash val="solid"/>
            <a:round/>
            <a:headEnd type="none" w="med" len="med"/>
            <a:tailEnd type="none" w="med" len="med"/>
          </a:ln>
          <a:effectLst/>
        </p:spPr>
      </p:cxnSp>
      <p:sp>
        <p:nvSpPr>
          <p:cNvPr id="23" name="TextBox 22"/>
          <p:cNvSpPr txBox="1"/>
          <p:nvPr/>
        </p:nvSpPr>
        <p:spPr>
          <a:xfrm>
            <a:off x="1079500" y="3429000"/>
            <a:ext cx="2159000" cy="1529137"/>
          </a:xfrm>
          <a:prstGeom prst="rect">
            <a:avLst/>
          </a:prstGeom>
          <a:noFill/>
        </p:spPr>
        <p:txBody>
          <a:bodyPr wrap="square" rtlCol="0">
            <a:spAutoFit/>
          </a:bodyPr>
          <a:lstStyle/>
          <a:p>
            <a:pPr marL="238115" indent="-238115">
              <a:buFont typeface="Arial"/>
              <a:buChar char="•"/>
            </a:pPr>
            <a:r>
              <a:rPr lang="en-US" sz="1167" dirty="0">
                <a:solidFill>
                  <a:srgbClr val="FF0000"/>
                </a:solidFill>
                <a:latin typeface="Helvetica Light"/>
                <a:cs typeface="Helvetica Light"/>
              </a:rPr>
              <a:t>SSL/TLS, Certificate based, PKI, WS-Trust</a:t>
            </a:r>
          </a:p>
          <a:p>
            <a:pPr marL="238115" indent="-238115">
              <a:buFont typeface="Arial"/>
              <a:buChar char="•"/>
            </a:pPr>
            <a:endParaRPr lang="en-US" sz="1167" dirty="0">
              <a:solidFill>
                <a:srgbClr val="FF0000"/>
              </a:solidFill>
              <a:latin typeface="Helvetica Light"/>
              <a:cs typeface="Helvetica Light"/>
            </a:endParaRPr>
          </a:p>
          <a:p>
            <a:pPr marL="238115" indent="-238115">
              <a:buFont typeface="Arial"/>
              <a:buChar char="•"/>
            </a:pPr>
            <a:r>
              <a:rPr lang="en-US" sz="1167" dirty="0">
                <a:solidFill>
                  <a:srgbClr val="FF0000"/>
                </a:solidFill>
                <a:latin typeface="Helvetica Light"/>
                <a:cs typeface="Helvetica Light"/>
              </a:rPr>
              <a:t>Some B2B and Partners applications</a:t>
            </a:r>
          </a:p>
          <a:p>
            <a:pPr marL="238115" indent="-238115">
              <a:buFont typeface="Arial"/>
              <a:buChar char="•"/>
            </a:pPr>
            <a:endParaRPr lang="en-US" sz="1167" dirty="0">
              <a:solidFill>
                <a:srgbClr val="FF0000"/>
              </a:solidFill>
              <a:latin typeface="Helvetica Light"/>
              <a:cs typeface="Helvetica Light"/>
            </a:endParaRPr>
          </a:p>
          <a:p>
            <a:pPr marL="238115" indent="-238115">
              <a:buFont typeface="Arial"/>
              <a:buChar char="•"/>
            </a:pPr>
            <a:r>
              <a:rPr lang="en-US" sz="1167" dirty="0">
                <a:solidFill>
                  <a:srgbClr val="FF0000"/>
                </a:solidFill>
                <a:latin typeface="Helvetica Light"/>
                <a:cs typeface="Helvetica Light"/>
              </a:rPr>
              <a:t>Complex, but quite secure and flexible</a:t>
            </a:r>
          </a:p>
        </p:txBody>
      </p:sp>
      <p:pic>
        <p:nvPicPr>
          <p:cNvPr id="16" name="Picture 15" descr="FlatBlueGear.jpg"/>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4699000" y="3873500"/>
            <a:ext cx="381000" cy="381000"/>
          </a:xfrm>
          <a:prstGeom prst="rect">
            <a:avLst/>
          </a:prstGeom>
        </p:spPr>
      </p:pic>
      <p:pic>
        <p:nvPicPr>
          <p:cNvPr id="18" name="Picture 17" descr="FlatBlueGear.jpg"/>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4254500" y="2794000"/>
            <a:ext cx="381000" cy="381000"/>
          </a:xfrm>
          <a:prstGeom prst="rect">
            <a:avLst/>
          </a:prstGeom>
        </p:spPr>
      </p:pic>
      <p:cxnSp>
        <p:nvCxnSpPr>
          <p:cNvPr id="8" name="Curved Connector 7"/>
          <p:cNvCxnSpPr>
            <a:endCxn id="16" idx="1"/>
          </p:cNvCxnSpPr>
          <p:nvPr/>
        </p:nvCxnSpPr>
        <p:spPr bwMode="auto">
          <a:xfrm rot="5400000" flipH="1" flipV="1">
            <a:off x="4270375" y="3952875"/>
            <a:ext cx="317500" cy="539750"/>
          </a:xfrm>
          <a:prstGeom prst="curvedConnector2">
            <a:avLst/>
          </a:prstGeom>
          <a:noFill/>
          <a:ln w="28575" cap="flat" cmpd="sng" algn="ctr">
            <a:solidFill>
              <a:srgbClr val="C8332C"/>
            </a:solidFill>
            <a:prstDash val="solid"/>
            <a:round/>
            <a:headEnd type="none" w="med" len="med"/>
            <a:tailEnd type="none" w="med" len="med"/>
          </a:ln>
          <a:effectLst/>
        </p:spPr>
      </p:cxnSp>
      <p:cxnSp>
        <p:nvCxnSpPr>
          <p:cNvPr id="12" name="Curved Connector 11"/>
          <p:cNvCxnSpPr>
            <a:stCxn id="4" idx="0"/>
            <a:endCxn id="16" idx="2"/>
          </p:cNvCxnSpPr>
          <p:nvPr/>
        </p:nvCxnSpPr>
        <p:spPr bwMode="auto">
          <a:xfrm rot="16200000" flipV="1">
            <a:off x="4803123" y="4340878"/>
            <a:ext cx="242170" cy="69415"/>
          </a:xfrm>
          <a:prstGeom prst="curvedConnector3">
            <a:avLst/>
          </a:prstGeom>
          <a:noFill/>
          <a:ln w="28575" cap="flat" cmpd="sng" algn="ctr">
            <a:solidFill>
              <a:srgbClr val="C8332C"/>
            </a:solidFill>
            <a:prstDash val="solid"/>
            <a:round/>
            <a:headEnd type="none" w="med" len="med"/>
            <a:tailEnd type="none" w="med" len="med"/>
          </a:ln>
          <a:effectLst/>
        </p:spPr>
      </p:cxnSp>
      <p:cxnSp>
        <p:nvCxnSpPr>
          <p:cNvPr id="19" name="Curved Connector 18"/>
          <p:cNvCxnSpPr>
            <a:stCxn id="3" idx="0"/>
            <a:endCxn id="16" idx="3"/>
          </p:cNvCxnSpPr>
          <p:nvPr/>
        </p:nvCxnSpPr>
        <p:spPr bwMode="auto">
          <a:xfrm rot="16200000" flipV="1">
            <a:off x="5272023" y="3871977"/>
            <a:ext cx="317500" cy="701546"/>
          </a:xfrm>
          <a:prstGeom prst="curvedConnector2">
            <a:avLst/>
          </a:prstGeom>
          <a:noFill/>
          <a:ln w="28575" cap="flat" cmpd="sng" algn="ctr">
            <a:solidFill>
              <a:srgbClr val="C8332C"/>
            </a:solidFill>
            <a:prstDash val="solid"/>
            <a:round/>
            <a:headEnd type="none" w="med" len="med"/>
            <a:tailEnd type="none" w="med" len="med"/>
          </a:ln>
          <a:effectLst/>
        </p:spPr>
      </p:cxnSp>
      <p:cxnSp>
        <p:nvCxnSpPr>
          <p:cNvPr id="22" name="Curved Connector 21"/>
          <p:cNvCxnSpPr>
            <a:stCxn id="16" idx="0"/>
            <a:endCxn id="18" idx="2"/>
          </p:cNvCxnSpPr>
          <p:nvPr/>
        </p:nvCxnSpPr>
        <p:spPr bwMode="auto">
          <a:xfrm rot="16200000" flipV="1">
            <a:off x="4318000" y="3302000"/>
            <a:ext cx="698500" cy="444500"/>
          </a:xfrm>
          <a:prstGeom prst="curvedConnector3">
            <a:avLst/>
          </a:prstGeom>
          <a:noFill/>
          <a:ln w="28575" cap="flat" cmpd="sng" algn="ctr">
            <a:solidFill>
              <a:srgbClr val="C8332C"/>
            </a:solidFill>
            <a:prstDash val="solid"/>
            <a:round/>
            <a:headEnd type="arrow"/>
            <a:tailEnd type="arrow"/>
          </a:ln>
          <a:effectLst/>
        </p:spPr>
      </p:cxnSp>
      <p:pic>
        <p:nvPicPr>
          <p:cNvPr id="20" name="Picture 19"/>
          <p:cNvPicPr>
            <a:picLocks noChangeAspect="1"/>
          </p:cNvPicPr>
          <p:nvPr/>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2777319" y="1905001"/>
            <a:ext cx="586853" cy="586853"/>
          </a:xfrm>
          <a:prstGeom prst="rect">
            <a:avLst/>
          </a:prstGeom>
        </p:spPr>
      </p:pic>
      <p:pic>
        <p:nvPicPr>
          <p:cNvPr id="24" name="Picture 23"/>
          <p:cNvPicPr>
            <a:picLocks noChangeAspect="1"/>
          </p:cNvPicPr>
          <p:nvPr/>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6038591" y="3135573"/>
            <a:ext cx="586853" cy="586853"/>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18056" y="4381500"/>
            <a:ext cx="375924" cy="583330"/>
          </a:xfrm>
          <a:prstGeom prst="rect">
            <a:avLst/>
          </a:prstGeom>
        </p:spPr>
      </p:pic>
    </p:spTree>
    <p:extLst>
      <p:ext uri="{BB962C8B-B14F-4D97-AF65-F5344CB8AC3E}">
        <p14:creationId xmlns:p14="http://schemas.microsoft.com/office/powerpoint/2010/main" val="1255179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WS-Security Policy</a:t>
            </a:r>
            <a:endParaRPr lang="en-US" dirty="0"/>
          </a:p>
        </p:txBody>
      </p:sp>
      <p:sp>
        <p:nvSpPr>
          <p:cNvPr id="5" name="Content Placeholder 4"/>
          <p:cNvSpPr>
            <a:spLocks noGrp="1"/>
          </p:cNvSpPr>
          <p:nvPr>
            <p:ph idx="1"/>
          </p:nvPr>
        </p:nvSpPr>
        <p:spPr>
          <a:xfrm>
            <a:off x="698345" y="987042"/>
            <a:ext cx="3997641" cy="3771636"/>
          </a:xfrm>
        </p:spPr>
        <p:txBody>
          <a:bodyPr>
            <a:normAutofit fontScale="25000" lnSpcReduction="20000"/>
          </a:bodyPr>
          <a:lstStyle/>
          <a:p>
            <a:pPr marL="0" indent="0">
              <a:buNone/>
            </a:pPr>
            <a:r>
              <a:rPr lang="en-US" sz="3200" dirty="0">
                <a:latin typeface="+mn-lt"/>
              </a:rPr>
              <a:t>&lt;</a:t>
            </a:r>
            <a:r>
              <a:rPr lang="en-US" sz="3200" dirty="0" err="1">
                <a:latin typeface="+mn-lt"/>
              </a:rPr>
              <a:t>wsp:Policy</a:t>
            </a:r>
            <a:r>
              <a:rPr lang="en-US" sz="3200" dirty="0">
                <a:latin typeface="+mn-lt"/>
              </a:rPr>
              <a:t> </a:t>
            </a:r>
            <a:r>
              <a:rPr lang="en-US" sz="3200" dirty="0" err="1">
                <a:latin typeface="+mn-lt"/>
              </a:rPr>
              <a:t>wsu:Id</a:t>
            </a:r>
            <a:r>
              <a:rPr lang="en-US" sz="3200" dirty="0">
                <a:latin typeface="+mn-lt"/>
              </a:rPr>
              <a:t>="WSS11SamlWithCertificates_policy"&gt;</a:t>
            </a:r>
          </a:p>
          <a:p>
            <a:pPr marL="0" indent="0">
              <a:buNone/>
            </a:pPr>
            <a:r>
              <a:rPr lang="en-US" sz="3200" dirty="0">
                <a:latin typeface="+mn-lt"/>
              </a:rPr>
              <a:t>  &lt;</a:t>
            </a:r>
            <a:r>
              <a:rPr lang="en-US" sz="3200" dirty="0" err="1">
                <a:latin typeface="+mn-lt"/>
              </a:rPr>
              <a:t>wsp:ExactlyOne</a:t>
            </a:r>
            <a:r>
              <a:rPr lang="en-US" sz="3200" dirty="0">
                <a:latin typeface="+mn-lt"/>
              </a:rPr>
              <a:t>&gt;</a:t>
            </a:r>
          </a:p>
          <a:p>
            <a:pPr marL="0" indent="0">
              <a:buNone/>
            </a:pPr>
            <a:r>
              <a:rPr lang="en-US" sz="3200" dirty="0">
                <a:latin typeface="+mn-lt"/>
              </a:rPr>
              <a:t>    &lt;</a:t>
            </a:r>
            <a:r>
              <a:rPr lang="en-US" sz="3200" dirty="0" err="1">
                <a:latin typeface="+mn-lt"/>
              </a:rPr>
              <a:t>wsp:All</a:t>
            </a:r>
            <a:r>
              <a:rPr lang="en-US" sz="3200" dirty="0">
                <a:latin typeface="+mn-lt"/>
              </a:rPr>
              <a:t>&gt;</a:t>
            </a:r>
          </a:p>
          <a:p>
            <a:pPr marL="0" indent="0">
              <a:buNone/>
            </a:pPr>
            <a:r>
              <a:rPr lang="en-US" sz="3200" dirty="0">
                <a:latin typeface="+mn-lt"/>
              </a:rPr>
              <a:t>      &lt;</a:t>
            </a:r>
            <a:r>
              <a:rPr lang="en-US" sz="3200" dirty="0" err="1">
                <a:latin typeface="+mn-lt"/>
              </a:rPr>
              <a:t>sp:SymmetricBinding</a:t>
            </a:r>
            <a:r>
              <a:rPr lang="en-US" sz="3200" dirty="0">
                <a:latin typeface="+mn-lt"/>
              </a:rPr>
              <a:t>&gt;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a:t>
            </a:r>
            <a:r>
              <a:rPr lang="en-US" sz="3200" dirty="0" err="1">
                <a:latin typeface="+mn-lt"/>
              </a:rPr>
              <a:t>sp:ProtectionToken</a:t>
            </a:r>
            <a:r>
              <a:rPr lang="en-US" sz="3200" dirty="0">
                <a:latin typeface="+mn-lt"/>
              </a:rPr>
              <a:t>&gt;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&lt;sp:X509Token </a:t>
            </a:r>
            <a:r>
              <a:rPr lang="en-US" sz="3200" dirty="0" err="1">
                <a:latin typeface="+mn-lt"/>
              </a:rPr>
              <a:t>sp:IncludeToken</a:t>
            </a:r>
            <a:r>
              <a:rPr lang="en-US" sz="3200" dirty="0">
                <a:latin typeface="+mn-lt"/>
              </a:rPr>
              <a:t>="http://</a:t>
            </a:r>
            <a:r>
              <a:rPr lang="en-US" sz="3200" dirty="0" err="1">
                <a:latin typeface="+mn-lt"/>
              </a:rPr>
              <a:t>docs.oasis‑open.org</a:t>
            </a:r>
            <a:r>
              <a:rPr lang="en-US" sz="3200" dirty="0">
                <a:latin typeface="+mn-lt"/>
              </a:rPr>
              <a:t>/</a:t>
            </a:r>
            <a:r>
              <a:rPr lang="en-US" sz="3200" dirty="0" err="1">
                <a:latin typeface="+mn-lt"/>
              </a:rPr>
              <a:t>ws‑sx</a:t>
            </a:r>
            <a:r>
              <a:rPr lang="en-US" sz="3200" dirty="0">
                <a:latin typeface="+mn-lt"/>
              </a:rPr>
              <a:t>/</a:t>
            </a:r>
            <a:r>
              <a:rPr lang="en-US" sz="3200" dirty="0" err="1">
                <a:latin typeface="+mn-lt"/>
              </a:rPr>
              <a:t>ws</a:t>
            </a:r>
            <a:r>
              <a:rPr lang="en-US" sz="3200" dirty="0">
                <a:latin typeface="+mn-lt"/>
              </a:rPr>
              <a:t>-icy/200702/</a:t>
            </a:r>
            <a:r>
              <a:rPr lang="en-US" sz="3200" dirty="0" err="1">
                <a:latin typeface="+mn-lt"/>
              </a:rPr>
              <a:t>IncludeToken</a:t>
            </a:r>
            <a:r>
              <a:rPr lang="en-US" sz="3200" dirty="0">
                <a:latin typeface="+mn-lt"/>
              </a:rPr>
              <a:t>/Never”&gt;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a:t>
            </a:r>
            <a:r>
              <a:rPr lang="en-US" sz="3200" dirty="0" err="1">
                <a:latin typeface="+mn-lt"/>
              </a:rPr>
              <a:t>sp:RequireThumbprintReference</a:t>
            </a:r>
            <a:r>
              <a:rPr lang="en-US" sz="3200" dirty="0">
                <a:latin typeface="+mn-lt"/>
              </a:rPr>
              <a:t>/&gt;</a:t>
            </a:r>
          </a:p>
          <a:p>
            <a:pPr marL="0" indent="0">
              <a:buNone/>
            </a:pPr>
            <a:r>
              <a:rPr lang="en-US" sz="3200" dirty="0">
                <a:latin typeface="+mn-lt"/>
              </a:rPr>
              <a:t>                  &lt;</a:t>
            </a:r>
            <a:r>
              <a:rPr lang="en-US" sz="3200" dirty="0" err="1">
                <a:latin typeface="+mn-lt"/>
              </a:rPr>
              <a:t>sp:RequireDerivedKeys</a:t>
            </a:r>
            <a:r>
              <a:rPr lang="en-US" sz="3200" dirty="0">
                <a:latin typeface="+mn-lt"/>
              </a:rPr>
              <a:t> </a:t>
            </a:r>
            <a:r>
              <a:rPr lang="en-US" sz="3200" dirty="0" err="1">
                <a:latin typeface="+mn-lt"/>
              </a:rPr>
              <a:t>wsp:Optional</a:t>
            </a:r>
            <a:r>
              <a:rPr lang="en-US" sz="3200" dirty="0">
                <a:latin typeface="+mn-lt"/>
              </a:rPr>
              <a:t>="true"/&gt;</a:t>
            </a:r>
          </a:p>
          <a:p>
            <a:pPr marL="0" indent="0">
              <a:buNone/>
            </a:pPr>
            <a:r>
              <a:rPr lang="en-US" sz="3200" dirty="0">
                <a:latin typeface="+mn-lt"/>
              </a:rPr>
              <a:t>                  &lt;sp:WssX509V3Token10/&gt;</a:t>
            </a:r>
          </a:p>
          <a:p>
            <a:pPr marL="0" indent="0">
              <a:buNone/>
            </a:pPr>
            <a:r>
              <a:rPr lang="en-US" sz="3200" dirty="0" smtClean="0">
                <a:latin typeface="+mn-lt"/>
              </a:rPr>
              <a:t>                &lt;/</a:t>
            </a:r>
            <a:r>
              <a:rPr lang="en-US" sz="3200" dirty="0" err="1" smtClean="0">
                <a:latin typeface="+mn-lt"/>
              </a:rPr>
              <a:t>wsp:Policy</a:t>
            </a:r>
            <a:r>
              <a:rPr lang="en-US" sz="3200" dirty="0" smtClean="0">
                <a:latin typeface="+mn-lt"/>
              </a:rPr>
              <a:t>&gt;</a:t>
            </a:r>
          </a:p>
          <a:p>
            <a:pPr marL="0" indent="0">
              <a:buNone/>
            </a:pPr>
            <a:r>
              <a:rPr lang="en-US" sz="3200" dirty="0" smtClean="0">
                <a:latin typeface="+mn-lt"/>
              </a:rPr>
              <a:t>              </a:t>
            </a:r>
            <a:r>
              <a:rPr lang="en-US" sz="3200" dirty="0">
                <a:latin typeface="+mn-lt"/>
              </a:rPr>
              <a:t>&lt;/sp:X509Token&gt;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a:t>
            </a:r>
            <a:r>
              <a:rPr lang="en-US" sz="3200" dirty="0" err="1">
                <a:latin typeface="+mn-lt"/>
              </a:rPr>
              <a:t>sp:ProtectionToken</a:t>
            </a:r>
            <a:r>
              <a:rPr lang="en-US" sz="3200" dirty="0">
                <a:latin typeface="+mn-lt"/>
              </a:rPr>
              <a:t>&gt;</a:t>
            </a:r>
          </a:p>
          <a:p>
            <a:pPr marL="0" indent="0">
              <a:buNone/>
            </a:pPr>
            <a:r>
              <a:rPr lang="en-US" sz="3200" dirty="0">
                <a:latin typeface="+mn-lt"/>
              </a:rPr>
              <a:t>          &lt;</a:t>
            </a:r>
            <a:r>
              <a:rPr lang="en-US" sz="3200" dirty="0" err="1">
                <a:latin typeface="+mn-lt"/>
              </a:rPr>
              <a:t>sp:AlgorithmSuite</a:t>
            </a:r>
            <a:r>
              <a:rPr lang="en-US" sz="3200" dirty="0">
                <a:latin typeface="+mn-lt"/>
              </a:rPr>
              <a:t>&gt;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&lt;sp:Basic256/&gt;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a:t>
            </a:r>
            <a:r>
              <a:rPr lang="en-US" sz="3200" dirty="0" err="1">
                <a:latin typeface="+mn-lt"/>
              </a:rPr>
              <a:t>sp:AlgorithmSuite</a:t>
            </a:r>
            <a:r>
              <a:rPr lang="en-US" sz="3200" dirty="0">
                <a:latin typeface="+mn-lt"/>
              </a:rPr>
              <a:t>&gt;</a:t>
            </a:r>
          </a:p>
          <a:p>
            <a:pPr marL="0" indent="0">
              <a:buNone/>
            </a:pPr>
            <a:r>
              <a:rPr lang="en-US" sz="3200" dirty="0">
                <a:latin typeface="+mn-lt"/>
              </a:rPr>
              <a:t>          &lt;</a:t>
            </a:r>
            <a:r>
              <a:rPr lang="en-US" sz="3200" dirty="0" err="1">
                <a:latin typeface="+mn-lt"/>
              </a:rPr>
              <a:t>sp:Layout</a:t>
            </a:r>
            <a:r>
              <a:rPr lang="en-US" sz="3200" dirty="0">
                <a:latin typeface="+mn-lt"/>
              </a:rPr>
              <a:t>&gt;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a:t>
            </a:r>
            <a:r>
              <a:rPr lang="en-US" sz="3200" dirty="0" err="1">
                <a:latin typeface="+mn-lt"/>
              </a:rPr>
              <a:t>sp:Strict</a:t>
            </a:r>
            <a:r>
              <a:rPr lang="en-US" sz="3200" dirty="0">
                <a:latin typeface="+mn-lt"/>
              </a:rPr>
              <a:t>/&gt;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a:t>
            </a:r>
            <a:r>
              <a:rPr lang="en-US" sz="3200" dirty="0" err="1">
                <a:latin typeface="+mn-lt"/>
              </a:rPr>
              <a:t>sp:Layout</a:t>
            </a:r>
            <a:r>
              <a:rPr lang="en-US" sz="3200" dirty="0">
                <a:latin typeface="+mn-lt"/>
              </a:rPr>
              <a:t>&gt;</a:t>
            </a:r>
          </a:p>
          <a:p>
            <a:pPr marL="0" indent="0">
              <a:buNone/>
            </a:pPr>
            <a:r>
              <a:rPr lang="en-US" sz="3200" dirty="0">
                <a:latin typeface="+mn-lt"/>
              </a:rPr>
              <a:t>          &lt;</a:t>
            </a:r>
            <a:r>
              <a:rPr lang="en-US" sz="3200" dirty="0" err="1">
                <a:latin typeface="+mn-lt"/>
              </a:rPr>
              <a:t>sp:IncludeTimestamp</a:t>
            </a:r>
            <a:r>
              <a:rPr lang="en-US" sz="3200" dirty="0">
                <a:latin typeface="+mn-lt"/>
              </a:rPr>
              <a:t>/&gt;</a:t>
            </a:r>
          </a:p>
          <a:p>
            <a:pPr marL="0" indent="0">
              <a:buNone/>
            </a:pPr>
            <a:r>
              <a:rPr lang="en-US" sz="3200" dirty="0">
                <a:latin typeface="+mn-lt"/>
              </a:rPr>
              <a:t>          &lt;</a:t>
            </a:r>
            <a:r>
              <a:rPr lang="en-US" sz="3200" dirty="0" err="1">
                <a:latin typeface="+mn-lt"/>
              </a:rPr>
              <a:t>sp:OnlySignEntireHeadersAndBody</a:t>
            </a:r>
            <a:r>
              <a:rPr lang="en-US" sz="3200" dirty="0">
                <a:latin typeface="+mn-lt"/>
              </a:rPr>
              <a:t>/&gt;</a:t>
            </a:r>
          </a:p>
          <a:p>
            <a:pPr marL="0" indent="0">
              <a:buNone/>
            </a:pPr>
            <a:r>
              <a:rPr lang="en-US" sz="3200" dirty="0">
                <a:latin typeface="+mn-lt"/>
              </a:rPr>
              <a:t>        &lt;/</a:t>
            </a:r>
            <a:r>
              <a:rPr lang="en-US" sz="3200" dirty="0" err="1">
                <a:latin typeface="+mn-lt"/>
              </a:rPr>
              <a:t>wsp:Policy</a:t>
            </a:r>
            <a:r>
              <a:rPr lang="en-US" sz="3200" dirty="0">
                <a:latin typeface="+mn-lt"/>
              </a:rPr>
              <a:t>&gt;</a:t>
            </a:r>
          </a:p>
          <a:p>
            <a:pPr marL="0" indent="0">
              <a:buNone/>
            </a:pPr>
            <a:r>
              <a:rPr lang="en-US" sz="3200" dirty="0">
                <a:latin typeface="+mn-lt"/>
              </a:rPr>
              <a:t>      &lt;/</a:t>
            </a:r>
            <a:r>
              <a:rPr lang="en-US" sz="3200" dirty="0" err="1">
                <a:latin typeface="+mn-lt"/>
              </a:rPr>
              <a:t>sp:SymmetricBinding</a:t>
            </a:r>
            <a:r>
              <a:rPr lang="en-US" sz="3200" dirty="0">
                <a:latin typeface="+mn-lt"/>
              </a:rPr>
              <a:t>&gt;</a:t>
            </a:r>
          </a:p>
          <a:p>
            <a:pPr marL="0" indent="0">
              <a:buNone/>
            </a:pPr>
            <a:endParaRPr lang="en-US" dirty="0">
              <a:latin typeface="+mn-lt"/>
            </a:endParaRPr>
          </a:p>
        </p:txBody>
      </p:sp>
      <p:sp>
        <p:nvSpPr>
          <p:cNvPr id="6" name="Rectangle 5"/>
          <p:cNvSpPr/>
          <p:nvPr/>
        </p:nvSpPr>
        <p:spPr>
          <a:xfrm>
            <a:off x="4920712" y="989467"/>
            <a:ext cx="3820333" cy="3785652"/>
          </a:xfrm>
          <a:prstGeom prst="rect">
            <a:avLst/>
          </a:prstGeom>
        </p:spPr>
        <p:txBody>
          <a:bodyPr wrap="square">
            <a:spAutoFit/>
          </a:bodyPr>
          <a:lstStyle/>
          <a:p>
            <a:r>
              <a:rPr lang="en-US" sz="800" dirty="0"/>
              <a:t>&lt;</a:t>
            </a:r>
            <a:r>
              <a:rPr lang="en-US" sz="800" dirty="0" err="1"/>
              <a:t>sp:SignedSupportingTokens</a:t>
            </a:r>
            <a:r>
              <a:rPr lang="en-US" sz="800" dirty="0"/>
              <a:t>&gt;</a:t>
            </a:r>
          </a:p>
          <a:p>
            <a:r>
              <a:rPr lang="en-US" sz="800" dirty="0"/>
              <a:t>        &lt;</a:t>
            </a:r>
            <a:r>
              <a:rPr lang="en-US" sz="800" dirty="0" err="1"/>
              <a:t>wsp:Policy</a:t>
            </a:r>
            <a:r>
              <a:rPr lang="en-US" sz="800" dirty="0"/>
              <a:t>&gt;</a:t>
            </a:r>
          </a:p>
          <a:p>
            <a:r>
              <a:rPr lang="en-US" sz="800" dirty="0"/>
              <a:t>          &lt;</a:t>
            </a:r>
            <a:r>
              <a:rPr lang="en-US" sz="800" dirty="0" err="1"/>
              <a:t>sp:SamlToken</a:t>
            </a:r>
            <a:r>
              <a:rPr lang="en-US" sz="800" dirty="0"/>
              <a:t> </a:t>
            </a:r>
            <a:r>
              <a:rPr lang="en-US" sz="800" dirty="0" err="1"/>
              <a:t>sp:IncludeToken</a:t>
            </a:r>
            <a:r>
              <a:rPr lang="en-US" sz="800" dirty="0"/>
              <a:t>= "http://</a:t>
            </a:r>
            <a:r>
              <a:rPr lang="en-US" sz="800" dirty="0" err="1"/>
              <a:t>docs.oasis-open.org</a:t>
            </a:r>
            <a:r>
              <a:rPr lang="en-US" sz="800" dirty="0"/>
              <a:t>/</a:t>
            </a:r>
            <a:r>
              <a:rPr lang="en-US" sz="800" dirty="0" err="1"/>
              <a:t>ws-sx</a:t>
            </a:r>
            <a:r>
              <a:rPr lang="en-US" sz="800" dirty="0"/>
              <a:t>/</a:t>
            </a:r>
            <a:r>
              <a:rPr lang="en-US" sz="800" dirty="0" err="1"/>
              <a:t>ws-securitypolicy</a:t>
            </a:r>
            <a:r>
              <a:rPr lang="en-US" sz="800" dirty="0"/>
              <a:t>/200702/</a:t>
            </a:r>
            <a:r>
              <a:rPr lang="en-US" sz="800" dirty="0" err="1"/>
              <a:t>IncludeToken</a:t>
            </a:r>
            <a:r>
              <a:rPr lang="en-US" sz="800" dirty="0"/>
              <a:t>/</a:t>
            </a:r>
            <a:r>
              <a:rPr lang="en-US" sz="800" dirty="0" err="1"/>
              <a:t>AlwaysToRecipient</a:t>
            </a:r>
            <a:r>
              <a:rPr lang="en-US" sz="800" dirty="0"/>
              <a:t>"&gt;</a:t>
            </a:r>
          </a:p>
          <a:p>
            <a:r>
              <a:rPr lang="en-US" sz="800" dirty="0"/>
              <a:t>            &lt;</a:t>
            </a:r>
            <a:r>
              <a:rPr lang="en-US" sz="800" dirty="0" err="1"/>
              <a:t>wsp:Policy</a:t>
            </a:r>
            <a:r>
              <a:rPr lang="en-US" sz="800" dirty="0"/>
              <a:t>&gt;</a:t>
            </a:r>
          </a:p>
          <a:p>
            <a:r>
              <a:rPr lang="en-US" sz="800" dirty="0"/>
              <a:t>              &lt;sp:WssSamlV11Token11/&gt;</a:t>
            </a:r>
          </a:p>
          <a:p>
            <a:r>
              <a:rPr lang="en-US" sz="800" dirty="0"/>
              <a:t>            &lt;/</a:t>
            </a:r>
            <a:r>
              <a:rPr lang="en-US" sz="800" dirty="0" err="1"/>
              <a:t>wsp:Policy</a:t>
            </a:r>
            <a:r>
              <a:rPr lang="en-US" sz="800" dirty="0"/>
              <a:t>&gt;</a:t>
            </a:r>
          </a:p>
          <a:p>
            <a:r>
              <a:rPr lang="en-US" sz="800" dirty="0"/>
              <a:t>          &lt;/</a:t>
            </a:r>
            <a:r>
              <a:rPr lang="en-US" sz="800" dirty="0" err="1"/>
              <a:t>sp:SamlToken</a:t>
            </a:r>
            <a:r>
              <a:rPr lang="en-US" sz="800" dirty="0"/>
              <a:t>&gt;</a:t>
            </a:r>
          </a:p>
          <a:p>
            <a:r>
              <a:rPr lang="en-US" sz="800" dirty="0"/>
              <a:t>        &lt;/</a:t>
            </a:r>
            <a:r>
              <a:rPr lang="en-US" sz="800" dirty="0" err="1"/>
              <a:t>wsp:Policy</a:t>
            </a:r>
            <a:r>
              <a:rPr lang="en-US" sz="800" dirty="0"/>
              <a:t>&gt;</a:t>
            </a:r>
          </a:p>
          <a:p>
            <a:r>
              <a:rPr lang="en-US" sz="800" dirty="0"/>
              <a:t>      &lt;/</a:t>
            </a:r>
            <a:r>
              <a:rPr lang="en-US" sz="800" dirty="0" err="1"/>
              <a:t>sp:SignedSupportingTokens</a:t>
            </a:r>
            <a:r>
              <a:rPr lang="en-US" sz="800" dirty="0"/>
              <a:t>&gt;</a:t>
            </a:r>
          </a:p>
          <a:p>
            <a:r>
              <a:rPr lang="en-US" sz="800" dirty="0"/>
              <a:t>      &lt;</a:t>
            </a:r>
            <a:r>
              <a:rPr lang="en-US" sz="800" dirty="0" err="1"/>
              <a:t>sp:EndorsingSupportingTokens</a:t>
            </a:r>
            <a:r>
              <a:rPr lang="en-US" sz="800" dirty="0"/>
              <a:t>&gt;</a:t>
            </a:r>
          </a:p>
          <a:p>
            <a:r>
              <a:rPr lang="en-US" sz="800" dirty="0"/>
              <a:t>        &lt;</a:t>
            </a:r>
            <a:r>
              <a:rPr lang="en-US" sz="800" dirty="0" err="1"/>
              <a:t>wsp:Policy</a:t>
            </a:r>
            <a:r>
              <a:rPr lang="en-US" sz="800" dirty="0"/>
              <a:t>&gt;</a:t>
            </a:r>
          </a:p>
          <a:p>
            <a:r>
              <a:rPr lang="en-US" sz="800" dirty="0"/>
              <a:t>          &lt;sp:X509Token </a:t>
            </a:r>
            <a:r>
              <a:rPr lang="en-US" sz="800" dirty="0" err="1"/>
              <a:t>sp:IncludeToken</a:t>
            </a:r>
            <a:r>
              <a:rPr lang="en-US" sz="800" dirty="0"/>
              <a:t>=”</a:t>
            </a:r>
            <a:r>
              <a:rPr lang="en-US" sz="800" dirty="0" err="1"/>
              <a:t>AlwaysToRecipient</a:t>
            </a:r>
            <a:r>
              <a:rPr lang="en-US" sz="800" dirty="0"/>
              <a:t>"&gt;</a:t>
            </a:r>
          </a:p>
          <a:p>
            <a:r>
              <a:rPr lang="en-US" sz="800" dirty="0"/>
              <a:t>            &lt;</a:t>
            </a:r>
            <a:r>
              <a:rPr lang="en-US" sz="800" dirty="0" err="1"/>
              <a:t>wsp:Policy</a:t>
            </a:r>
            <a:r>
              <a:rPr lang="en-US" sz="800" dirty="0"/>
              <a:t>&gt;</a:t>
            </a:r>
          </a:p>
          <a:p>
            <a:r>
              <a:rPr lang="en-US" sz="800" dirty="0"/>
              <a:t>              &lt;sp:WssX509V3Token11/&gt;</a:t>
            </a:r>
          </a:p>
          <a:p>
            <a:r>
              <a:rPr lang="en-US" sz="800" dirty="0"/>
              <a:t>            &lt;/</a:t>
            </a:r>
            <a:r>
              <a:rPr lang="en-US" sz="800" dirty="0" err="1"/>
              <a:t>wsp:Policy</a:t>
            </a:r>
            <a:r>
              <a:rPr lang="en-US" sz="800" dirty="0"/>
              <a:t>&gt;</a:t>
            </a:r>
          </a:p>
          <a:p>
            <a:r>
              <a:rPr lang="en-US" sz="800" dirty="0"/>
              <a:t>          &lt;/sp:X509Token&gt;</a:t>
            </a:r>
          </a:p>
          <a:p>
            <a:r>
              <a:rPr lang="en-US" sz="800" dirty="0"/>
              <a:t>        &lt;/</a:t>
            </a:r>
            <a:r>
              <a:rPr lang="en-US" sz="800" dirty="0" err="1"/>
              <a:t>wsp:Policy</a:t>
            </a:r>
            <a:r>
              <a:rPr lang="en-US" sz="800" dirty="0"/>
              <a:t>&gt;</a:t>
            </a:r>
          </a:p>
          <a:p>
            <a:r>
              <a:rPr lang="en-US" sz="800" dirty="0"/>
              <a:t>      &lt;/</a:t>
            </a:r>
            <a:r>
              <a:rPr lang="en-US" sz="800" dirty="0" err="1"/>
              <a:t>sp:EndorsingSupportingTokens</a:t>
            </a:r>
            <a:r>
              <a:rPr lang="en-US" sz="800" dirty="0"/>
              <a:t>&gt;</a:t>
            </a:r>
          </a:p>
          <a:p>
            <a:r>
              <a:rPr lang="en-US" sz="800" dirty="0"/>
              <a:t>      &lt;sp:Wss11&gt;</a:t>
            </a:r>
          </a:p>
          <a:p>
            <a:r>
              <a:rPr lang="en-US" sz="800" dirty="0"/>
              <a:t>        &lt;</a:t>
            </a:r>
            <a:r>
              <a:rPr lang="en-US" sz="800" dirty="0" err="1"/>
              <a:t>wsp:Policy</a:t>
            </a:r>
            <a:r>
              <a:rPr lang="en-US" sz="800" dirty="0"/>
              <a:t>&gt;</a:t>
            </a:r>
          </a:p>
          <a:p>
            <a:r>
              <a:rPr lang="en-US" sz="800" dirty="0"/>
              <a:t>          &lt;</a:t>
            </a:r>
            <a:r>
              <a:rPr lang="en-US" sz="800" dirty="0" err="1"/>
              <a:t>sp:MustSupportRefKeyIdentifier</a:t>
            </a:r>
            <a:r>
              <a:rPr lang="en-US" sz="800" dirty="0"/>
              <a:t>/&gt;</a:t>
            </a:r>
          </a:p>
          <a:p>
            <a:r>
              <a:rPr lang="en-US" sz="800" dirty="0"/>
              <a:t>          &lt;</a:t>
            </a:r>
            <a:r>
              <a:rPr lang="en-US" sz="800" dirty="0" err="1"/>
              <a:t>sp:MustSupportRefIssuerSerial</a:t>
            </a:r>
            <a:r>
              <a:rPr lang="en-US" sz="800" dirty="0"/>
              <a:t>/&gt;</a:t>
            </a:r>
          </a:p>
          <a:p>
            <a:r>
              <a:rPr lang="en-US" sz="800" dirty="0"/>
              <a:t>          &lt;</a:t>
            </a:r>
            <a:r>
              <a:rPr lang="en-US" sz="800" dirty="0" err="1"/>
              <a:t>sp:MustSupportRefThumbprint</a:t>
            </a:r>
            <a:r>
              <a:rPr lang="en-US" sz="800" dirty="0"/>
              <a:t>/&gt;</a:t>
            </a:r>
          </a:p>
          <a:p>
            <a:r>
              <a:rPr lang="en-US" sz="800" dirty="0"/>
              <a:t>          &lt;</a:t>
            </a:r>
            <a:r>
              <a:rPr lang="en-US" sz="800" dirty="0" err="1"/>
              <a:t>sp:MustSupportRefEncryptedKey</a:t>
            </a:r>
            <a:r>
              <a:rPr lang="en-US" sz="800" dirty="0"/>
              <a:t>/&gt;</a:t>
            </a:r>
          </a:p>
          <a:p>
            <a:r>
              <a:rPr lang="en-US" sz="800" dirty="0"/>
              <a:t>        &lt;/</a:t>
            </a:r>
            <a:r>
              <a:rPr lang="en-US" sz="800" dirty="0" err="1"/>
              <a:t>wsp:Policy</a:t>
            </a:r>
            <a:r>
              <a:rPr lang="en-US" sz="800" dirty="0"/>
              <a:t>&gt;</a:t>
            </a:r>
          </a:p>
          <a:p>
            <a:r>
              <a:rPr lang="en-US" sz="800" dirty="0"/>
              <a:t>      &lt;/sp:Wss11&gt;</a:t>
            </a:r>
          </a:p>
          <a:p>
            <a:r>
              <a:rPr lang="en-US" sz="800" dirty="0"/>
              <a:t>    &lt;/</a:t>
            </a:r>
            <a:r>
              <a:rPr lang="en-US" sz="800" dirty="0" err="1"/>
              <a:t>wsp:All</a:t>
            </a:r>
            <a:r>
              <a:rPr lang="en-US" sz="800" dirty="0"/>
              <a:t>&gt;</a:t>
            </a:r>
          </a:p>
          <a:p>
            <a:r>
              <a:rPr lang="en-US" sz="800" dirty="0"/>
              <a:t>  &lt;/</a:t>
            </a:r>
            <a:r>
              <a:rPr lang="en-US" sz="800" dirty="0" err="1"/>
              <a:t>wsp:ExactlyOne</a:t>
            </a:r>
            <a:r>
              <a:rPr lang="en-US" sz="800" dirty="0"/>
              <a:t>&gt;</a:t>
            </a:r>
          </a:p>
          <a:p>
            <a:r>
              <a:rPr lang="en-US" sz="800" dirty="0"/>
              <a:t>&lt;/</a:t>
            </a:r>
            <a:r>
              <a:rPr lang="en-US" sz="800" dirty="0" err="1"/>
              <a:t>wsp:Policy</a:t>
            </a:r>
            <a:r>
              <a:rPr lang="en-US" sz="800" dirty="0"/>
              <a:t>&gt;</a:t>
            </a:r>
          </a:p>
        </p:txBody>
      </p:sp>
    </p:spTree>
    <p:extLst>
      <p:ext uri="{BB962C8B-B14F-4D97-AF65-F5344CB8AC3E}">
        <p14:creationId xmlns:p14="http://schemas.microsoft.com/office/powerpoint/2010/main" val="1137661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74020"/>
            <a:ext cx="9144000" cy="353219"/>
          </a:xfrm>
        </p:spPr>
        <p:txBody>
          <a:bodyPr/>
          <a:lstStyle/>
          <a:p>
            <a:r>
              <a:rPr lang="en-US" dirty="0" smtClean="0"/>
              <a:t>And then came APIs</a:t>
            </a:r>
            <a:endParaRPr lang="en-US" dirty="0"/>
          </a:p>
        </p:txBody>
      </p:sp>
      <p:pic>
        <p:nvPicPr>
          <p:cNvPr id="3" name="Picture 2"/>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5524500" y="4381500"/>
            <a:ext cx="514091" cy="514091"/>
          </a:xfrm>
          <a:prstGeom prst="rect">
            <a:avLst/>
          </a:prstGeom>
        </p:spPr>
      </p:pic>
      <p:pic>
        <p:nvPicPr>
          <p:cNvPr id="4" name="Picture 3"/>
          <p:cNvPicPr>
            <a:picLocks noChangeAspect="1"/>
          </p:cNvPicPr>
          <p:nvPr/>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4699000" y="4445000"/>
            <a:ext cx="519830" cy="519830"/>
          </a:xfrm>
          <a:prstGeom prst="rect">
            <a:avLst/>
          </a:prstGeom>
        </p:spPr>
      </p:pic>
      <p:cxnSp>
        <p:nvCxnSpPr>
          <p:cNvPr id="7" name="Straight Connector 6"/>
          <p:cNvCxnSpPr/>
          <p:nvPr/>
        </p:nvCxnSpPr>
        <p:spPr bwMode="auto">
          <a:xfrm>
            <a:off x="2540000" y="2984500"/>
            <a:ext cx="4381500" cy="0"/>
          </a:xfrm>
          <a:prstGeom prst="line">
            <a:avLst/>
          </a:prstGeom>
          <a:noFill/>
          <a:ln w="57150" cap="flat" cmpd="sng" algn="ctr">
            <a:solidFill>
              <a:srgbClr val="C8332C"/>
            </a:solidFill>
            <a:prstDash val="sysDash"/>
            <a:round/>
            <a:headEnd type="none" w="med" len="med"/>
            <a:tailEnd type="none" w="med" len="med"/>
          </a:ln>
          <a:effectLst/>
        </p:spPr>
      </p:cxnSp>
      <p:sp>
        <p:nvSpPr>
          <p:cNvPr id="10" name="TextBox 9"/>
          <p:cNvSpPr txBox="1"/>
          <p:nvPr/>
        </p:nvSpPr>
        <p:spPr>
          <a:xfrm>
            <a:off x="1397000" y="952501"/>
            <a:ext cx="5080000" cy="323165"/>
          </a:xfrm>
          <a:prstGeom prst="rect">
            <a:avLst/>
          </a:prstGeom>
          <a:noFill/>
        </p:spPr>
        <p:txBody>
          <a:bodyPr wrap="square" rtlCol="0">
            <a:spAutoFit/>
          </a:bodyPr>
          <a:lstStyle/>
          <a:p>
            <a:r>
              <a:rPr lang="en-US" sz="1500" dirty="0">
                <a:solidFill>
                  <a:srgbClr val="FF0000"/>
                </a:solidFill>
                <a:latin typeface="Helvetica Light" charset="0"/>
                <a:ea typeface="Helvetica Light" charset="0"/>
                <a:cs typeface="Helvetica Light" charset="0"/>
              </a:rPr>
              <a:t>Disrupting how and where information is accessed</a:t>
            </a:r>
          </a:p>
        </p:txBody>
      </p:sp>
      <p:sp>
        <p:nvSpPr>
          <p:cNvPr id="15" name="Rectangle 14"/>
          <p:cNvSpPr/>
          <p:nvPr/>
        </p:nvSpPr>
        <p:spPr bwMode="auto">
          <a:xfrm>
            <a:off x="3429000" y="4064000"/>
            <a:ext cx="3048000" cy="1016000"/>
          </a:xfrm>
          <a:prstGeom prst="rect">
            <a:avLst/>
          </a:prstGeom>
          <a:noFill/>
          <a:ln w="9525" cap="flat" cmpd="sng" algn="ctr">
            <a:solidFill>
              <a:srgbClr val="4F81BD"/>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fontAlgn="base">
              <a:spcBef>
                <a:spcPct val="0"/>
              </a:spcBef>
              <a:spcAft>
                <a:spcPct val="0"/>
              </a:spcAft>
            </a:pPr>
            <a:endParaRPr lang="en-US" sz="1500" i="1">
              <a:latin typeface="Arial" pitchFamily="34" charset="0"/>
            </a:endParaRPr>
          </a:p>
        </p:txBody>
      </p:sp>
      <p:pic>
        <p:nvPicPr>
          <p:cNvPr id="16" name="Picture 15" descr="FlatBlueGear.jpg"/>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4699000" y="3873500"/>
            <a:ext cx="381000" cy="381000"/>
          </a:xfrm>
          <a:prstGeom prst="rect">
            <a:avLst/>
          </a:prstGeom>
        </p:spPr>
      </p:pic>
      <p:pic>
        <p:nvPicPr>
          <p:cNvPr id="18" name="Picture 17" descr="FlatBlueGear.jpg"/>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4254500" y="2794000"/>
            <a:ext cx="381000" cy="381000"/>
          </a:xfrm>
          <a:prstGeom prst="rect">
            <a:avLst/>
          </a:prstGeom>
        </p:spPr>
      </p:pic>
      <p:cxnSp>
        <p:nvCxnSpPr>
          <p:cNvPr id="8" name="Curved Connector 7"/>
          <p:cNvCxnSpPr>
            <a:endCxn id="16" idx="1"/>
          </p:cNvCxnSpPr>
          <p:nvPr/>
        </p:nvCxnSpPr>
        <p:spPr bwMode="auto">
          <a:xfrm rot="5400000" flipH="1" flipV="1">
            <a:off x="4270375" y="3952875"/>
            <a:ext cx="317500" cy="539750"/>
          </a:xfrm>
          <a:prstGeom prst="curvedConnector2">
            <a:avLst/>
          </a:prstGeom>
          <a:noFill/>
          <a:ln w="28575" cap="flat" cmpd="sng" algn="ctr">
            <a:solidFill>
              <a:srgbClr val="C8332C"/>
            </a:solidFill>
            <a:prstDash val="solid"/>
            <a:round/>
            <a:headEnd type="none" w="med" len="med"/>
            <a:tailEnd type="none" w="med" len="med"/>
          </a:ln>
          <a:effectLst/>
        </p:spPr>
      </p:cxnSp>
      <p:cxnSp>
        <p:nvCxnSpPr>
          <p:cNvPr id="12" name="Curved Connector 11"/>
          <p:cNvCxnSpPr>
            <a:stCxn id="4" idx="0"/>
            <a:endCxn id="16" idx="2"/>
          </p:cNvCxnSpPr>
          <p:nvPr/>
        </p:nvCxnSpPr>
        <p:spPr bwMode="auto">
          <a:xfrm rot="16200000" flipV="1">
            <a:off x="4828958" y="4315043"/>
            <a:ext cx="190500" cy="69415"/>
          </a:xfrm>
          <a:prstGeom prst="curvedConnector3">
            <a:avLst/>
          </a:prstGeom>
          <a:noFill/>
          <a:ln w="28575" cap="flat" cmpd="sng" algn="ctr">
            <a:solidFill>
              <a:srgbClr val="C8332C"/>
            </a:solidFill>
            <a:prstDash val="solid"/>
            <a:round/>
            <a:headEnd type="none" w="med" len="med"/>
            <a:tailEnd type="none" w="med" len="med"/>
          </a:ln>
          <a:effectLst/>
        </p:spPr>
      </p:cxnSp>
      <p:cxnSp>
        <p:nvCxnSpPr>
          <p:cNvPr id="19" name="Curved Connector 18"/>
          <p:cNvCxnSpPr>
            <a:stCxn id="3" idx="0"/>
            <a:endCxn id="16" idx="3"/>
          </p:cNvCxnSpPr>
          <p:nvPr/>
        </p:nvCxnSpPr>
        <p:spPr bwMode="auto">
          <a:xfrm rot="16200000" flipV="1">
            <a:off x="5272023" y="3871977"/>
            <a:ext cx="317500" cy="701546"/>
          </a:xfrm>
          <a:prstGeom prst="curvedConnector2">
            <a:avLst/>
          </a:prstGeom>
          <a:noFill/>
          <a:ln w="28575" cap="flat" cmpd="sng" algn="ctr">
            <a:solidFill>
              <a:srgbClr val="C8332C"/>
            </a:solidFill>
            <a:prstDash val="solid"/>
            <a:round/>
            <a:headEnd type="none" w="med" len="med"/>
            <a:tailEnd type="none" w="med" len="med"/>
          </a:ln>
          <a:effectLst/>
        </p:spPr>
      </p:cxnSp>
      <p:cxnSp>
        <p:nvCxnSpPr>
          <p:cNvPr id="22" name="Curved Connector 21"/>
          <p:cNvCxnSpPr>
            <a:stCxn id="16" idx="0"/>
            <a:endCxn id="18" idx="2"/>
          </p:cNvCxnSpPr>
          <p:nvPr/>
        </p:nvCxnSpPr>
        <p:spPr bwMode="auto">
          <a:xfrm rot="16200000" flipV="1">
            <a:off x="4318000" y="3302000"/>
            <a:ext cx="698500" cy="444500"/>
          </a:xfrm>
          <a:prstGeom prst="curvedConnector3">
            <a:avLst/>
          </a:prstGeom>
          <a:noFill/>
          <a:ln w="28575" cap="flat" cmpd="sng" algn="ctr">
            <a:solidFill>
              <a:srgbClr val="C8332C"/>
            </a:solidFill>
            <a:prstDash val="solid"/>
            <a:round/>
            <a:headEnd type="arrow"/>
            <a:tailEnd type="arrow"/>
          </a:ln>
          <a:effectLst/>
        </p:spPr>
      </p:cxnSp>
      <p:pic>
        <p:nvPicPr>
          <p:cNvPr id="25" name="Picture 24"/>
          <p:cNvPicPr>
            <a:picLocks noChangeAspect="1"/>
          </p:cNvPicPr>
          <p:nvPr/>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3886363" y="1558168"/>
            <a:ext cx="914261" cy="914261"/>
          </a:xfrm>
          <a:prstGeom prst="rect">
            <a:avLst/>
          </a:prstGeom>
        </p:spPr>
      </p:pic>
      <p:pic>
        <p:nvPicPr>
          <p:cNvPr id="13" name="Picture 12"/>
          <p:cNvPicPr>
            <a:picLocks noChangeAspect="1"/>
          </p:cNvPicPr>
          <p:nvPr/>
        </p:nvPicPr>
        <p:blipFill>
          <a:blip r:embed="rId7"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6477000" y="1661583"/>
            <a:ext cx="687917" cy="687917"/>
          </a:xfrm>
          <a:prstGeom prst="rect">
            <a:avLst/>
          </a:prstGeom>
        </p:spPr>
      </p:pic>
      <p:sp>
        <p:nvSpPr>
          <p:cNvPr id="21" name="TextBox 20"/>
          <p:cNvSpPr txBox="1"/>
          <p:nvPr/>
        </p:nvSpPr>
        <p:spPr>
          <a:xfrm>
            <a:off x="1079500" y="3429001"/>
            <a:ext cx="2159000" cy="1529137"/>
          </a:xfrm>
          <a:prstGeom prst="rect">
            <a:avLst/>
          </a:prstGeom>
          <a:noFill/>
        </p:spPr>
        <p:txBody>
          <a:bodyPr wrap="square" rtlCol="0">
            <a:spAutoFit/>
          </a:bodyPr>
          <a:lstStyle/>
          <a:p>
            <a:pPr marL="238115" indent="-238115">
              <a:buFont typeface="Arial"/>
              <a:buChar char="•"/>
            </a:pPr>
            <a:r>
              <a:rPr lang="en-US" sz="1167" dirty="0">
                <a:solidFill>
                  <a:srgbClr val="FF0000"/>
                </a:solidFill>
                <a:latin typeface="Helvetica Light"/>
                <a:cs typeface="Helvetica Light"/>
              </a:rPr>
              <a:t>Mobile and Social Apps don</a:t>
            </a:r>
            <a:r>
              <a:rPr lang="fr-FR" sz="1167" dirty="0">
                <a:solidFill>
                  <a:srgbClr val="FF0000"/>
                </a:solidFill>
                <a:latin typeface="Helvetica Light"/>
                <a:cs typeface="Helvetica Light"/>
              </a:rPr>
              <a:t>’</a:t>
            </a:r>
            <a:r>
              <a:rPr lang="en-US" sz="1167" dirty="0">
                <a:solidFill>
                  <a:srgbClr val="FF0000"/>
                </a:solidFill>
                <a:latin typeface="Helvetica Light"/>
                <a:cs typeface="Helvetica Light"/>
              </a:rPr>
              <a:t>t’ understand PKI, WS-Security, etc.</a:t>
            </a:r>
          </a:p>
          <a:p>
            <a:pPr marL="238115" indent="-238115">
              <a:buFont typeface="Arial"/>
              <a:buChar char="•"/>
            </a:pPr>
            <a:endParaRPr lang="en-US" sz="1167" dirty="0">
              <a:solidFill>
                <a:srgbClr val="FF0000"/>
              </a:solidFill>
              <a:latin typeface="Helvetica Light"/>
              <a:cs typeface="Helvetica Light"/>
            </a:endParaRPr>
          </a:p>
          <a:p>
            <a:pPr marL="238115" indent="-238115">
              <a:buFont typeface="Arial"/>
              <a:buChar char="•"/>
            </a:pPr>
            <a:r>
              <a:rPr lang="en-US" sz="1167" dirty="0">
                <a:solidFill>
                  <a:srgbClr val="FF0000"/>
                </a:solidFill>
                <a:latin typeface="Helvetica Light"/>
                <a:cs typeface="Helvetica Light"/>
              </a:rPr>
              <a:t>Focus on human readability, developer adoption</a:t>
            </a:r>
          </a:p>
          <a:p>
            <a:pPr marL="238115" indent="-238115">
              <a:buFont typeface="Arial"/>
              <a:buChar char="•"/>
            </a:pPr>
            <a:endParaRPr lang="en-US" sz="1167" dirty="0">
              <a:solidFill>
                <a:srgbClr val="FF0000"/>
              </a:solidFill>
              <a:latin typeface="Helvetica Light"/>
              <a:cs typeface="Helvetica Light"/>
            </a:endParaRPr>
          </a:p>
        </p:txBody>
      </p:sp>
      <p:pic>
        <p:nvPicPr>
          <p:cNvPr id="23" name="Picture 22"/>
          <p:cNvPicPr>
            <a:picLocks noChangeAspect="1"/>
          </p:cNvPicPr>
          <p:nvPr/>
        </p:nvPicPr>
        <p:blipFill>
          <a:blip r:embed="rId8"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1760563" y="1750390"/>
            <a:ext cx="586853" cy="586853"/>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18056" y="4381500"/>
            <a:ext cx="375924" cy="583330"/>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22042" y="1733527"/>
            <a:ext cx="632916" cy="632916"/>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43500" y="1585465"/>
            <a:ext cx="762000" cy="762000"/>
          </a:xfrm>
          <a:prstGeom prst="rect">
            <a:avLst/>
          </a:prstGeom>
        </p:spPr>
      </p:pic>
    </p:spTree>
    <p:extLst>
      <p:ext uri="{BB962C8B-B14F-4D97-AF65-F5344CB8AC3E}">
        <p14:creationId xmlns:p14="http://schemas.microsoft.com/office/powerpoint/2010/main" val="524872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Top Ten</a:t>
            </a:r>
            <a:endParaRPr lang="en-US" dirty="0"/>
          </a:p>
        </p:txBody>
      </p:sp>
      <p:sp>
        <p:nvSpPr>
          <p:cNvPr id="3" name="Content Placeholder 2"/>
          <p:cNvSpPr>
            <a:spLocks noGrp="1"/>
          </p:cNvSpPr>
          <p:nvPr>
            <p:ph idx="1"/>
          </p:nvPr>
        </p:nvSpPr>
        <p:spPr/>
        <p:txBody>
          <a:bodyPr/>
          <a:lstStyle/>
          <a:p>
            <a:r>
              <a:rPr lang="en-US" dirty="0" smtClean="0"/>
              <a:t>A1 – Injection</a:t>
            </a:r>
          </a:p>
          <a:p>
            <a:r>
              <a:rPr lang="en-US" dirty="0" smtClean="0"/>
              <a:t>A2 – Broken authentication and session management</a:t>
            </a:r>
          </a:p>
          <a:p>
            <a:r>
              <a:rPr lang="en-US" dirty="0" smtClean="0"/>
              <a:t>A3 – Cross-site scripting (XSS)</a:t>
            </a:r>
          </a:p>
          <a:p>
            <a:r>
              <a:rPr lang="en-US" dirty="0" smtClean="0"/>
              <a:t>A4 – Insecure direct object references</a:t>
            </a:r>
          </a:p>
          <a:p>
            <a:r>
              <a:rPr lang="en-US" dirty="0" smtClean="0"/>
              <a:t>A5 – Security misconfiguration</a:t>
            </a:r>
          </a:p>
          <a:p>
            <a:r>
              <a:rPr lang="en-US" dirty="0" smtClean="0"/>
              <a:t>A6 – Sensitive data exposure</a:t>
            </a:r>
          </a:p>
          <a:p>
            <a:r>
              <a:rPr lang="en-US" dirty="0" smtClean="0"/>
              <a:t>A7 – Missing function-level access control</a:t>
            </a:r>
          </a:p>
          <a:p>
            <a:r>
              <a:rPr lang="en-US" dirty="0" smtClean="0"/>
              <a:t>A8 – Cross-site request forgery (CSRF)</a:t>
            </a:r>
          </a:p>
          <a:p>
            <a:r>
              <a:rPr lang="en-US" dirty="0" smtClean="0"/>
              <a:t>A9 – Using components with known </a:t>
            </a:r>
            <a:r>
              <a:rPr lang="en-US" dirty="0" err="1" smtClean="0"/>
              <a:t>vulnerabilitites</a:t>
            </a:r>
            <a:endParaRPr lang="en-US" dirty="0" smtClean="0"/>
          </a:p>
          <a:p>
            <a:r>
              <a:rPr lang="en-US" dirty="0" smtClean="0"/>
              <a:t>A10 – </a:t>
            </a:r>
            <a:r>
              <a:rPr lang="en-US" dirty="0" err="1" smtClean="0"/>
              <a:t>Unvalidated</a:t>
            </a:r>
            <a:r>
              <a:rPr lang="en-US" dirty="0" smtClean="0"/>
              <a:t> redirects and forwards</a:t>
            </a:r>
            <a:endParaRPr lang="en-US" dirty="0"/>
          </a:p>
        </p:txBody>
      </p:sp>
    </p:spTree>
    <p:extLst>
      <p:ext uri="{BB962C8B-B14F-4D97-AF65-F5344CB8AC3E}">
        <p14:creationId xmlns:p14="http://schemas.microsoft.com/office/powerpoint/2010/main" val="1200898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287" y="299273"/>
            <a:ext cx="8751167" cy="493721"/>
          </a:xfrm>
        </p:spPr>
        <p:txBody>
          <a:bodyPr/>
          <a:lstStyle/>
          <a:p>
            <a:r>
              <a:rPr lang="en-US" dirty="0" smtClean="0"/>
              <a:t>PCI </a:t>
            </a:r>
            <a:r>
              <a:rPr lang="en-US" dirty="0" smtClean="0"/>
              <a:t>Compliance</a:t>
            </a:r>
            <a:endParaRPr lang="en-US" dirty="0"/>
          </a:p>
        </p:txBody>
      </p:sp>
      <p:sp>
        <p:nvSpPr>
          <p:cNvPr id="3" name="Content Placeholder 2"/>
          <p:cNvSpPr>
            <a:spLocks noGrp="1"/>
          </p:cNvSpPr>
          <p:nvPr>
            <p:ph idx="1"/>
          </p:nvPr>
        </p:nvSpPr>
        <p:spPr>
          <a:xfrm>
            <a:off x="661373" y="1693472"/>
            <a:ext cx="8229600" cy="3771636"/>
          </a:xfrm>
        </p:spPr>
        <p:txBody>
          <a:bodyPr>
            <a:normAutofit/>
          </a:bodyPr>
          <a:lstStyle/>
          <a:p>
            <a:r>
              <a:rPr lang="en-US" sz="2800" dirty="0" smtClean="0"/>
              <a:t>APIs are now part of e-commerce</a:t>
            </a:r>
          </a:p>
          <a:p>
            <a:endParaRPr lang="en-US" sz="2800" dirty="0"/>
          </a:p>
          <a:p>
            <a:r>
              <a:rPr lang="en-US" sz="2800" dirty="0" smtClean="0"/>
              <a:t>Card payments pass through API</a:t>
            </a:r>
          </a:p>
          <a:p>
            <a:pPr marL="0" indent="0">
              <a:buNone/>
            </a:pPr>
            <a:endParaRPr lang="en-US" sz="2800" dirty="0"/>
          </a:p>
          <a:p>
            <a:r>
              <a:rPr lang="en-US" sz="2800" dirty="0"/>
              <a:t>T</a:t>
            </a:r>
            <a:r>
              <a:rPr lang="en-US" sz="2800" dirty="0" smtClean="0"/>
              <a:t>he infrastructure underlying the API?</a:t>
            </a:r>
          </a:p>
          <a:p>
            <a:pPr marL="0" indent="0">
              <a:buNone/>
            </a:pPr>
            <a:endParaRPr lang="en-US" dirty="0"/>
          </a:p>
        </p:txBody>
      </p:sp>
    </p:spTree>
    <p:extLst>
      <p:ext uri="{BB962C8B-B14F-4D97-AF65-F5344CB8AC3E}">
        <p14:creationId xmlns:p14="http://schemas.microsoft.com/office/powerpoint/2010/main" val="93755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APIS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4519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8866" y="2582335"/>
            <a:ext cx="1052891" cy="668586"/>
          </a:xfrm>
          <a:prstGeom prst="rect">
            <a:avLst/>
          </a:prstGeom>
        </p:spPr>
      </p:pic>
      <p:sp>
        <p:nvSpPr>
          <p:cNvPr id="2" name="Title 1"/>
          <p:cNvSpPr>
            <a:spLocks noGrp="1"/>
          </p:cNvSpPr>
          <p:nvPr>
            <p:ph type="title"/>
          </p:nvPr>
        </p:nvSpPr>
        <p:spPr>
          <a:xfrm>
            <a:off x="956427" y="449610"/>
            <a:ext cx="9144000" cy="353219"/>
          </a:xfrm>
        </p:spPr>
        <p:txBody>
          <a:bodyPr/>
          <a:lstStyle/>
          <a:p>
            <a:r>
              <a:rPr lang="en-US" dirty="0" smtClean="0"/>
              <a:t>Securing APIs</a:t>
            </a:r>
            <a:endParaRPr lang="en-US" dirty="0"/>
          </a:p>
        </p:txBody>
      </p:sp>
      <p:pic>
        <p:nvPicPr>
          <p:cNvPr id="5" name="Picture 4"/>
          <p:cNvPicPr>
            <a:picLocks noChangeAspect="1"/>
          </p:cNvPicPr>
          <p:nvPr/>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762000" y="2730500"/>
            <a:ext cx="431800" cy="359833"/>
          </a:xfrm>
          <a:prstGeom prst="rect">
            <a:avLst/>
          </a:prstGeom>
        </p:spPr>
      </p:pic>
      <p:pic>
        <p:nvPicPr>
          <p:cNvPr id="6" name="Picture 5"/>
          <p:cNvPicPr>
            <a:picLocks noChangeAspect="1"/>
          </p:cNvPicPr>
          <p:nvPr/>
        </p:nvPicPr>
        <p:blipFill>
          <a:blip r:embed="rId5">
            <a:duotone>
              <a:prstClr val="black"/>
              <a:schemeClr val="bg1">
                <a:lumMod val="50000"/>
                <a:tint val="45000"/>
                <a:satMod val="400000"/>
              </a:schemeClr>
            </a:duotone>
          </a:blip>
          <a:stretch>
            <a:fillRect/>
          </a:stretch>
        </p:blipFill>
        <p:spPr>
          <a:xfrm>
            <a:off x="7391400" y="2286000"/>
            <a:ext cx="990600" cy="825500"/>
          </a:xfrm>
          <a:prstGeom prst="rect">
            <a:avLst/>
          </a:prstGeom>
        </p:spPr>
      </p:pic>
      <p:cxnSp>
        <p:nvCxnSpPr>
          <p:cNvPr id="8" name="Straight Arrow Connector 7"/>
          <p:cNvCxnSpPr>
            <a:stCxn id="5" idx="3"/>
          </p:cNvCxnSpPr>
          <p:nvPr/>
        </p:nvCxnSpPr>
        <p:spPr bwMode="auto">
          <a:xfrm>
            <a:off x="1193800" y="2910417"/>
            <a:ext cx="939800" cy="10583"/>
          </a:xfrm>
          <a:prstGeom prst="straightConnector1">
            <a:avLst/>
          </a:prstGeom>
          <a:noFill/>
          <a:ln w="38100" cap="flat" cmpd="sng" algn="ctr">
            <a:solidFill>
              <a:schemeClr val="bg1">
                <a:lumMod val="50000"/>
              </a:schemeClr>
            </a:solidFill>
            <a:prstDash val="solid"/>
            <a:round/>
            <a:headEnd type="arrow"/>
            <a:tailEnd type="arrow"/>
          </a:ln>
          <a:effectLst/>
        </p:spPr>
      </p:cxnSp>
      <p:cxnSp>
        <p:nvCxnSpPr>
          <p:cNvPr id="15" name="Straight Arrow Connector 14"/>
          <p:cNvCxnSpPr/>
          <p:nvPr/>
        </p:nvCxnSpPr>
        <p:spPr bwMode="auto">
          <a:xfrm flipV="1">
            <a:off x="4572000" y="2159000"/>
            <a:ext cx="914400" cy="762000"/>
          </a:xfrm>
          <a:prstGeom prst="straightConnector1">
            <a:avLst/>
          </a:prstGeom>
          <a:noFill/>
          <a:ln w="38100" cap="flat" cmpd="sng" algn="ctr">
            <a:solidFill>
              <a:schemeClr val="bg1">
                <a:lumMod val="50000"/>
              </a:schemeClr>
            </a:solidFill>
            <a:prstDash val="solid"/>
            <a:round/>
            <a:headEnd type="arrow"/>
            <a:tailEnd type="arrow"/>
          </a:ln>
          <a:effectLst/>
        </p:spPr>
      </p:cxnSp>
      <p:sp>
        <p:nvSpPr>
          <p:cNvPr id="16" name="Oval 15"/>
          <p:cNvSpPr/>
          <p:nvPr/>
        </p:nvSpPr>
        <p:spPr bwMode="auto">
          <a:xfrm>
            <a:off x="609600" y="1397000"/>
            <a:ext cx="381000" cy="31750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solidFill>
                <a:effectLst/>
                <a:latin typeface="Helvetica Light"/>
                <a:cs typeface="Helvetica Light"/>
              </a:rPr>
              <a:t>1</a:t>
            </a:r>
          </a:p>
        </p:txBody>
      </p:sp>
      <p:sp>
        <p:nvSpPr>
          <p:cNvPr id="17" name="TextBox 16"/>
          <p:cNvSpPr txBox="1"/>
          <p:nvPr/>
        </p:nvSpPr>
        <p:spPr>
          <a:xfrm>
            <a:off x="1066800" y="1333500"/>
            <a:ext cx="2362200" cy="523220"/>
          </a:xfrm>
          <a:prstGeom prst="rect">
            <a:avLst/>
          </a:prstGeom>
          <a:noFill/>
        </p:spPr>
        <p:txBody>
          <a:bodyPr wrap="square" rtlCol="0">
            <a:spAutoFit/>
          </a:bodyPr>
          <a:lstStyle/>
          <a:p>
            <a:r>
              <a:rPr lang="en-US" sz="1400" i="0" dirty="0" smtClean="0">
                <a:latin typeface="Helvetica Light"/>
                <a:cs typeface="Helvetica Light"/>
              </a:rPr>
              <a:t>Authentication &amp; Authorization</a:t>
            </a:r>
          </a:p>
        </p:txBody>
      </p:sp>
      <p:sp>
        <p:nvSpPr>
          <p:cNvPr id="18" name="Oval 17"/>
          <p:cNvSpPr/>
          <p:nvPr/>
        </p:nvSpPr>
        <p:spPr bwMode="auto">
          <a:xfrm>
            <a:off x="1524000" y="3713609"/>
            <a:ext cx="381000" cy="31750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i="0" dirty="0">
                <a:solidFill>
                  <a:schemeClr val="bg1"/>
                </a:solidFill>
                <a:latin typeface="Helvetica Light"/>
                <a:cs typeface="Helvetica Light"/>
              </a:rPr>
              <a:t>2</a:t>
            </a:r>
            <a:endParaRPr kumimoji="0" lang="en-US" sz="1400" i="0" u="none" strike="noStrike" cap="none" normalizeH="0" baseline="0" dirty="0" smtClean="0">
              <a:ln>
                <a:noFill/>
              </a:ln>
              <a:solidFill>
                <a:schemeClr val="bg1"/>
              </a:solidFill>
              <a:effectLst/>
              <a:latin typeface="Helvetica Light"/>
              <a:cs typeface="Helvetica Light"/>
            </a:endParaRPr>
          </a:p>
        </p:txBody>
      </p:sp>
      <p:sp>
        <p:nvSpPr>
          <p:cNvPr id="19" name="TextBox 18"/>
          <p:cNvSpPr txBox="1"/>
          <p:nvPr/>
        </p:nvSpPr>
        <p:spPr>
          <a:xfrm>
            <a:off x="1981200" y="3744019"/>
            <a:ext cx="2362200" cy="523220"/>
          </a:xfrm>
          <a:prstGeom prst="rect">
            <a:avLst/>
          </a:prstGeom>
          <a:noFill/>
        </p:spPr>
        <p:txBody>
          <a:bodyPr wrap="square" rtlCol="0">
            <a:spAutoFit/>
          </a:bodyPr>
          <a:lstStyle/>
          <a:p>
            <a:r>
              <a:rPr lang="en-US" sz="1400" i="0" dirty="0" smtClean="0">
                <a:latin typeface="Helvetica Light"/>
                <a:cs typeface="Helvetica Light"/>
              </a:rPr>
              <a:t>App Key Validation/</a:t>
            </a:r>
          </a:p>
          <a:p>
            <a:r>
              <a:rPr lang="en-US" sz="1400" i="0" dirty="0" smtClean="0">
                <a:latin typeface="Helvetica Light"/>
                <a:cs typeface="Helvetica Light"/>
              </a:rPr>
              <a:t>Licensing</a:t>
            </a:r>
          </a:p>
        </p:txBody>
      </p:sp>
      <p:sp>
        <p:nvSpPr>
          <p:cNvPr id="20" name="Oval 19"/>
          <p:cNvSpPr/>
          <p:nvPr/>
        </p:nvSpPr>
        <p:spPr bwMode="auto">
          <a:xfrm>
            <a:off x="2209800" y="2222500"/>
            <a:ext cx="381000" cy="31750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i="0" dirty="0" smtClean="0">
                <a:solidFill>
                  <a:schemeClr val="bg1"/>
                </a:solidFill>
                <a:latin typeface="Helvetica Light"/>
                <a:cs typeface="Helvetica Light"/>
              </a:rPr>
              <a:t>3</a:t>
            </a:r>
            <a:endParaRPr kumimoji="0" lang="en-US" sz="1400" i="0" u="none" strike="noStrike" cap="none" normalizeH="0" baseline="0" dirty="0" smtClean="0">
              <a:ln>
                <a:noFill/>
              </a:ln>
              <a:solidFill>
                <a:schemeClr val="bg1"/>
              </a:solidFill>
              <a:effectLst/>
              <a:latin typeface="Helvetica Light"/>
              <a:cs typeface="Helvetica Light"/>
            </a:endParaRPr>
          </a:p>
        </p:txBody>
      </p:sp>
      <p:sp>
        <p:nvSpPr>
          <p:cNvPr id="21" name="TextBox 20"/>
          <p:cNvSpPr txBox="1"/>
          <p:nvPr/>
        </p:nvSpPr>
        <p:spPr>
          <a:xfrm>
            <a:off x="2667000" y="2222500"/>
            <a:ext cx="2362200" cy="307777"/>
          </a:xfrm>
          <a:prstGeom prst="rect">
            <a:avLst/>
          </a:prstGeom>
          <a:noFill/>
        </p:spPr>
        <p:txBody>
          <a:bodyPr wrap="square" rtlCol="0">
            <a:spAutoFit/>
          </a:bodyPr>
          <a:lstStyle/>
          <a:p>
            <a:r>
              <a:rPr lang="en-US" sz="1400" i="0" dirty="0" smtClean="0">
                <a:latin typeface="Helvetica Light"/>
                <a:cs typeface="Helvetica Light"/>
              </a:rPr>
              <a:t>Message Security</a:t>
            </a:r>
          </a:p>
        </p:txBody>
      </p:sp>
      <p:sp>
        <p:nvSpPr>
          <p:cNvPr id="22" name="Oval 21"/>
          <p:cNvSpPr/>
          <p:nvPr/>
        </p:nvSpPr>
        <p:spPr bwMode="auto">
          <a:xfrm>
            <a:off x="4038600" y="4275386"/>
            <a:ext cx="381000" cy="31750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i="0" dirty="0" smtClean="0">
                <a:solidFill>
                  <a:schemeClr val="bg1"/>
                </a:solidFill>
                <a:latin typeface="Helvetica Light"/>
                <a:cs typeface="Helvetica Light"/>
              </a:rPr>
              <a:t>4</a:t>
            </a:r>
            <a:endParaRPr kumimoji="0" lang="en-US" sz="1400" i="0" u="none" strike="noStrike" cap="none" normalizeH="0" baseline="0" dirty="0" smtClean="0">
              <a:ln>
                <a:noFill/>
              </a:ln>
              <a:solidFill>
                <a:schemeClr val="bg1"/>
              </a:solidFill>
              <a:effectLst/>
              <a:latin typeface="Helvetica Light"/>
              <a:cs typeface="Helvetica Light"/>
            </a:endParaRPr>
          </a:p>
        </p:txBody>
      </p:sp>
      <p:sp>
        <p:nvSpPr>
          <p:cNvPr id="23" name="TextBox 22"/>
          <p:cNvSpPr txBox="1"/>
          <p:nvPr/>
        </p:nvSpPr>
        <p:spPr>
          <a:xfrm>
            <a:off x="4572000" y="4315520"/>
            <a:ext cx="2362200" cy="307777"/>
          </a:xfrm>
          <a:prstGeom prst="rect">
            <a:avLst/>
          </a:prstGeom>
          <a:noFill/>
        </p:spPr>
        <p:txBody>
          <a:bodyPr wrap="square" rtlCol="0">
            <a:spAutoFit/>
          </a:bodyPr>
          <a:lstStyle/>
          <a:p>
            <a:r>
              <a:rPr lang="en-US" sz="1400" i="0" dirty="0" smtClean="0">
                <a:latin typeface="Helvetica Light"/>
                <a:cs typeface="Helvetica Light"/>
              </a:rPr>
              <a:t>Threat Protection</a:t>
            </a:r>
          </a:p>
        </p:txBody>
      </p:sp>
      <p:cxnSp>
        <p:nvCxnSpPr>
          <p:cNvPr id="26" name="Straight Arrow Connector 25"/>
          <p:cNvCxnSpPr/>
          <p:nvPr/>
        </p:nvCxnSpPr>
        <p:spPr bwMode="auto">
          <a:xfrm flipH="1" flipV="1">
            <a:off x="5638800" y="2159000"/>
            <a:ext cx="1295400" cy="698500"/>
          </a:xfrm>
          <a:prstGeom prst="straightConnector1">
            <a:avLst/>
          </a:prstGeom>
          <a:noFill/>
          <a:ln w="38100" cap="flat" cmpd="sng" algn="ctr">
            <a:solidFill>
              <a:schemeClr val="bg1">
                <a:lumMod val="50000"/>
              </a:schemeClr>
            </a:solidFill>
            <a:prstDash val="solid"/>
            <a:round/>
            <a:headEnd type="arrow"/>
            <a:tailEnd type="arrow"/>
          </a:ln>
          <a:effectLst/>
        </p:spPr>
      </p:cxnSp>
      <p:sp>
        <p:nvSpPr>
          <p:cNvPr id="28" name="Oval 27"/>
          <p:cNvSpPr/>
          <p:nvPr/>
        </p:nvSpPr>
        <p:spPr bwMode="auto">
          <a:xfrm>
            <a:off x="5562600" y="782886"/>
            <a:ext cx="381000" cy="31750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i="0" dirty="0">
                <a:solidFill>
                  <a:schemeClr val="bg1"/>
                </a:solidFill>
                <a:latin typeface="Helvetica Light"/>
                <a:cs typeface="Helvetica Light"/>
              </a:rPr>
              <a:t>5</a:t>
            </a:r>
            <a:endParaRPr kumimoji="0" lang="en-US" sz="1400" i="0" u="none" strike="noStrike" cap="none" normalizeH="0" baseline="0" dirty="0" smtClean="0">
              <a:ln>
                <a:noFill/>
              </a:ln>
              <a:solidFill>
                <a:schemeClr val="bg1"/>
              </a:solidFill>
              <a:effectLst/>
              <a:latin typeface="Helvetica Light"/>
              <a:cs typeface="Helvetica Light"/>
            </a:endParaRPr>
          </a:p>
        </p:txBody>
      </p:sp>
      <p:sp>
        <p:nvSpPr>
          <p:cNvPr id="29" name="TextBox 28"/>
          <p:cNvSpPr txBox="1"/>
          <p:nvPr/>
        </p:nvSpPr>
        <p:spPr>
          <a:xfrm>
            <a:off x="6019800" y="823019"/>
            <a:ext cx="2362200" cy="307777"/>
          </a:xfrm>
          <a:prstGeom prst="rect">
            <a:avLst/>
          </a:prstGeom>
          <a:noFill/>
        </p:spPr>
        <p:txBody>
          <a:bodyPr wrap="square" rtlCol="0">
            <a:spAutoFit/>
          </a:bodyPr>
          <a:lstStyle/>
          <a:p>
            <a:r>
              <a:rPr lang="en-US" sz="1400" i="0" dirty="0" smtClean="0">
                <a:latin typeface="Helvetica Light"/>
                <a:cs typeface="Helvetica Light"/>
              </a:rPr>
              <a:t>Content Filtering</a:t>
            </a:r>
          </a:p>
        </p:txBody>
      </p:sp>
      <p:pic>
        <p:nvPicPr>
          <p:cNvPr id="30" name="Picture 29"/>
          <p:cNvPicPr>
            <a:picLocks noChangeAspect="1"/>
          </p:cNvPicPr>
          <p:nvPr/>
        </p:nvPicPr>
        <p:blipFill>
          <a:blip r:embed="rId6"/>
          <a:stretch>
            <a:fillRect/>
          </a:stretch>
        </p:blipFill>
        <p:spPr>
          <a:xfrm>
            <a:off x="4419600" y="4572000"/>
            <a:ext cx="990600" cy="825500"/>
          </a:xfrm>
          <a:prstGeom prst="rect">
            <a:avLst/>
          </a:prstGeom>
        </p:spPr>
      </p:pic>
      <p:pic>
        <p:nvPicPr>
          <p:cNvPr id="10" name="Picture 9" descr="FlatBlueGear.jpg"/>
          <p:cNvPicPr>
            <a:picLocks noChangeAspect="1"/>
          </p:cNvPicPr>
          <p:nvPr/>
        </p:nvPicPr>
        <p:blipFill>
          <a:blip r:embed="rId7"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3886200" y="2730500"/>
            <a:ext cx="457200" cy="381000"/>
          </a:xfrm>
          <a:prstGeom prst="rect">
            <a:avLst/>
          </a:prstGeom>
        </p:spPr>
      </p:pic>
      <p:cxnSp>
        <p:nvCxnSpPr>
          <p:cNvPr id="25" name="Straight Arrow Connector 24"/>
          <p:cNvCxnSpPr/>
          <p:nvPr/>
        </p:nvCxnSpPr>
        <p:spPr bwMode="auto">
          <a:xfrm>
            <a:off x="2819400" y="2921000"/>
            <a:ext cx="939800" cy="10583"/>
          </a:xfrm>
          <a:prstGeom prst="straightConnector1">
            <a:avLst/>
          </a:prstGeom>
          <a:noFill/>
          <a:ln w="38100" cap="flat" cmpd="sng" algn="ctr">
            <a:solidFill>
              <a:schemeClr val="bg1">
                <a:lumMod val="50000"/>
              </a:schemeClr>
            </a:solidFill>
            <a:prstDash val="solid"/>
            <a:round/>
            <a:headEnd type="arrow"/>
            <a:tailEnd type="arrow"/>
          </a:ln>
          <a:effectLst/>
        </p:spPr>
      </p:cxnSp>
      <p:sp>
        <p:nvSpPr>
          <p:cNvPr id="27" name="Oval 26"/>
          <p:cNvSpPr/>
          <p:nvPr/>
        </p:nvSpPr>
        <p:spPr bwMode="auto">
          <a:xfrm>
            <a:off x="6629400" y="1206500"/>
            <a:ext cx="381000" cy="317500"/>
          </a:xfrm>
          <a:prstGeom prst="ellipse">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i="0" dirty="0">
                <a:solidFill>
                  <a:schemeClr val="bg1"/>
                </a:solidFill>
                <a:latin typeface="Helvetica Light"/>
                <a:cs typeface="Helvetica Light"/>
              </a:rPr>
              <a:t>6</a:t>
            </a:r>
            <a:endParaRPr kumimoji="0" lang="en-US" sz="1400" i="0" u="none" strike="noStrike" cap="none" normalizeH="0" baseline="0" dirty="0" smtClean="0">
              <a:ln>
                <a:noFill/>
              </a:ln>
              <a:solidFill>
                <a:schemeClr val="bg1"/>
              </a:solidFill>
              <a:effectLst/>
              <a:latin typeface="Helvetica Light"/>
              <a:cs typeface="Helvetica Light"/>
            </a:endParaRPr>
          </a:p>
        </p:txBody>
      </p:sp>
      <p:sp>
        <p:nvSpPr>
          <p:cNvPr id="31" name="TextBox 30"/>
          <p:cNvSpPr txBox="1"/>
          <p:nvPr/>
        </p:nvSpPr>
        <p:spPr>
          <a:xfrm>
            <a:off x="7086600" y="1246634"/>
            <a:ext cx="2362200" cy="307777"/>
          </a:xfrm>
          <a:prstGeom prst="rect">
            <a:avLst/>
          </a:prstGeom>
          <a:noFill/>
        </p:spPr>
        <p:txBody>
          <a:bodyPr wrap="square" rtlCol="0">
            <a:spAutoFit/>
          </a:bodyPr>
          <a:lstStyle/>
          <a:p>
            <a:r>
              <a:rPr lang="en-US" sz="1400" i="0" dirty="0" smtClean="0">
                <a:latin typeface="Helvetica Light"/>
                <a:cs typeface="Helvetica Light"/>
              </a:rPr>
              <a:t>Rate Limiting</a:t>
            </a:r>
          </a:p>
        </p:txBody>
      </p:sp>
      <p:cxnSp>
        <p:nvCxnSpPr>
          <p:cNvPr id="12" name="Straight Connector 11"/>
          <p:cNvCxnSpPr/>
          <p:nvPr/>
        </p:nvCxnSpPr>
        <p:spPr bwMode="auto">
          <a:xfrm>
            <a:off x="7086600" y="2095500"/>
            <a:ext cx="0" cy="2857500"/>
          </a:xfrm>
          <a:prstGeom prst="line">
            <a:avLst/>
          </a:prstGeom>
          <a:noFill/>
          <a:ln w="57150" cap="flat" cmpd="sng" algn="ctr">
            <a:solidFill>
              <a:srgbClr val="C8332C"/>
            </a:solidFill>
            <a:prstDash val="sysDash"/>
            <a:round/>
            <a:headEnd type="none" w="med" len="med"/>
            <a:tailEnd type="none" w="med" len="med"/>
          </a:ln>
          <a:effectLst/>
        </p:spPr>
      </p:cxnSp>
      <p:cxnSp>
        <p:nvCxnSpPr>
          <p:cNvPr id="32" name="Straight Arrow Connector 31"/>
          <p:cNvCxnSpPr/>
          <p:nvPr/>
        </p:nvCxnSpPr>
        <p:spPr bwMode="auto">
          <a:xfrm>
            <a:off x="4724400" y="2921000"/>
            <a:ext cx="2133600" cy="0"/>
          </a:xfrm>
          <a:prstGeom prst="straightConnector1">
            <a:avLst/>
          </a:prstGeom>
          <a:noFill/>
          <a:ln w="38100" cap="flat" cmpd="sng" algn="ctr">
            <a:solidFill>
              <a:schemeClr val="bg1">
                <a:lumMod val="50000"/>
              </a:schemeClr>
            </a:solidFill>
            <a:prstDash val="solid"/>
            <a:round/>
            <a:headEnd type="arrow"/>
            <a:tailEnd type="arrow"/>
          </a:ln>
          <a:effectLst/>
        </p:spPr>
      </p:cxnSp>
      <p:pic>
        <p:nvPicPr>
          <p:cNvPr id="34" name="Picture 33"/>
          <p:cNvPicPr>
            <a:picLocks noChangeAspect="1"/>
          </p:cNvPicPr>
          <p:nvPr/>
        </p:nvPicPr>
        <p:blipFill>
          <a:blip r:embed="rId8"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7620001" y="3302000"/>
            <a:ext cx="616909" cy="514091"/>
          </a:xfrm>
          <a:prstGeom prst="rect">
            <a:avLst/>
          </a:prstGeom>
        </p:spPr>
      </p:pic>
      <p:pic>
        <p:nvPicPr>
          <p:cNvPr id="35" name="Picture 34"/>
          <p:cNvPicPr>
            <a:picLocks noChangeAspect="1"/>
          </p:cNvPicPr>
          <p:nvPr/>
        </p:nvPicPr>
        <p:blipFill>
          <a:blip r:embed="rId9"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7620000" y="4191000"/>
            <a:ext cx="623796" cy="519830"/>
          </a:xfrm>
          <a:prstGeom prst="rect">
            <a:avLst/>
          </a:prstGeom>
        </p:spPr>
      </p:pic>
      <p:pic>
        <p:nvPicPr>
          <p:cNvPr id="33" name="Picture 32"/>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447800" y="4254500"/>
            <a:ext cx="431800" cy="359833"/>
          </a:xfrm>
          <a:prstGeom prst="rect">
            <a:avLst/>
          </a:prstGeom>
        </p:spPr>
      </p:pic>
      <p:pic>
        <p:nvPicPr>
          <p:cNvPr id="36" name="Picture 35"/>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600200" y="4381500"/>
            <a:ext cx="431800" cy="359833"/>
          </a:xfrm>
          <a:prstGeom prst="rect">
            <a:avLst/>
          </a:prstGeom>
        </p:spPr>
      </p:pic>
      <p:pic>
        <p:nvPicPr>
          <p:cNvPr id="37" name="Picture 36"/>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676400" y="4508500"/>
            <a:ext cx="431800" cy="359833"/>
          </a:xfrm>
          <a:prstGeom prst="rect">
            <a:avLst/>
          </a:prstGeom>
        </p:spPr>
      </p:pic>
      <p:sp>
        <p:nvSpPr>
          <p:cNvPr id="38" name="TextBox 37"/>
          <p:cNvSpPr txBox="1"/>
          <p:nvPr/>
        </p:nvSpPr>
        <p:spPr>
          <a:xfrm>
            <a:off x="1447800" y="4889500"/>
            <a:ext cx="2362200" cy="307777"/>
          </a:xfrm>
          <a:prstGeom prst="rect">
            <a:avLst/>
          </a:prstGeom>
          <a:noFill/>
        </p:spPr>
        <p:txBody>
          <a:bodyPr wrap="square" rtlCol="0">
            <a:spAutoFit/>
          </a:bodyPr>
          <a:lstStyle/>
          <a:p>
            <a:r>
              <a:rPr lang="en-US" sz="1400" i="0" dirty="0" smtClean="0">
                <a:latin typeface="Helvetica Light"/>
                <a:cs typeface="Helvetica Light"/>
              </a:rPr>
              <a:t>Developers</a:t>
            </a:r>
          </a:p>
        </p:txBody>
      </p:sp>
      <p:pic>
        <p:nvPicPr>
          <p:cNvPr id="39" name="Picture 38"/>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204301" y="1053763"/>
            <a:ext cx="1173798" cy="1098808"/>
          </a:xfrm>
          <a:prstGeom prst="rect">
            <a:avLst/>
          </a:prstGeom>
        </p:spPr>
      </p:pic>
    </p:spTree>
    <p:extLst>
      <p:ext uri="{BB962C8B-B14F-4D97-AF65-F5344CB8AC3E}">
        <p14:creationId xmlns:p14="http://schemas.microsoft.com/office/powerpoint/2010/main" val="439493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Authentication/Authorization/SSO</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60449" y="1837894"/>
            <a:ext cx="669727" cy="5556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73137" y="2801937"/>
            <a:ext cx="757687" cy="4921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73137" y="3619500"/>
            <a:ext cx="685800" cy="571500"/>
          </a:xfrm>
          <a:prstGeom prst="rect">
            <a:avLst/>
          </a:prstGeom>
        </p:spPr>
      </p:pic>
      <p:pic>
        <p:nvPicPr>
          <p:cNvPr id="10" name="Picture 9"/>
          <p:cNvPicPr>
            <a:picLocks noChangeAspect="1"/>
          </p:cNvPicPr>
          <p:nvPr/>
        </p:nvPicPr>
        <p:blipFill>
          <a:blip r:embed="rId6" cstate="print">
            <a:duotone>
              <a:prstClr val="black"/>
              <a:srgbClr val="0F75BC">
                <a:tint val="45000"/>
                <a:satMod val="400000"/>
              </a:srgbClr>
            </a:duotone>
            <a:extLst>
              <a:ext uri="{28A0092B-C50C-407E-A947-70E740481C1C}">
                <a14:useLocalDpi xmlns:a14="http://schemas.microsoft.com/office/drawing/2010/main"/>
              </a:ext>
            </a:extLst>
          </a:blip>
          <a:stretch>
            <a:fillRect/>
          </a:stretch>
        </p:blipFill>
        <p:spPr>
          <a:xfrm>
            <a:off x="457200" y="1778000"/>
            <a:ext cx="1066800" cy="889000"/>
          </a:xfrm>
          <a:prstGeom prst="rect">
            <a:avLst/>
          </a:prstGeom>
        </p:spPr>
      </p:pic>
      <p:pic>
        <p:nvPicPr>
          <p:cNvPr id="11" name="Picture 10" descr="FlatBlueGear.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18882" y="2543705"/>
            <a:ext cx="743039" cy="703008"/>
          </a:xfrm>
          <a:prstGeom prst="rect">
            <a:avLst/>
          </a:prstGeom>
        </p:spPr>
      </p:pic>
      <p:pic>
        <p:nvPicPr>
          <p:cNvPr id="12" name="Picture 11"/>
          <p:cNvPicPr>
            <a:picLocks noChangeAspect="1"/>
          </p:cNvPicPr>
          <p:nvPr/>
        </p:nvPicPr>
        <p:blipFill>
          <a:blip r:embed="rId8"/>
          <a:stretch>
            <a:fillRect/>
          </a:stretch>
        </p:blipFill>
        <p:spPr>
          <a:xfrm>
            <a:off x="7609984" y="2519703"/>
            <a:ext cx="818709" cy="861798"/>
          </a:xfrm>
          <a:prstGeom prst="rect">
            <a:avLst/>
          </a:prstGeom>
        </p:spPr>
      </p:pic>
      <p:cxnSp>
        <p:nvCxnSpPr>
          <p:cNvPr id="15" name="Straight Connector 14"/>
          <p:cNvCxnSpPr/>
          <p:nvPr/>
        </p:nvCxnSpPr>
        <p:spPr bwMode="auto">
          <a:xfrm>
            <a:off x="1981200" y="1968500"/>
            <a:ext cx="0" cy="2159000"/>
          </a:xfrm>
          <a:prstGeom prst="line">
            <a:avLst/>
          </a:prstGeom>
          <a:noFill/>
          <a:ln w="9525" cap="flat" cmpd="sng" algn="ctr">
            <a:solidFill>
              <a:srgbClr val="A6A6A6"/>
            </a:solidFill>
            <a:prstDash val="solid"/>
            <a:round/>
            <a:headEnd type="none" w="med" len="med"/>
            <a:tailEnd type="none" w="med" len="med"/>
          </a:ln>
          <a:effectLst/>
        </p:spPr>
      </p:cxnSp>
      <p:cxnSp>
        <p:nvCxnSpPr>
          <p:cNvPr id="17" name="Straight Connector 16"/>
          <p:cNvCxnSpPr/>
          <p:nvPr/>
        </p:nvCxnSpPr>
        <p:spPr bwMode="auto">
          <a:xfrm>
            <a:off x="4572000" y="1968500"/>
            <a:ext cx="0" cy="2159000"/>
          </a:xfrm>
          <a:prstGeom prst="line">
            <a:avLst/>
          </a:prstGeom>
          <a:noFill/>
          <a:ln w="9525" cap="flat" cmpd="sng" algn="ctr">
            <a:solidFill>
              <a:srgbClr val="A6A6A6"/>
            </a:solidFill>
            <a:prstDash val="solid"/>
            <a:round/>
            <a:headEnd type="none" w="med" len="med"/>
            <a:tailEnd type="none" w="med" len="med"/>
          </a:ln>
          <a:effectLst/>
        </p:spPr>
      </p:cxnSp>
      <p:cxnSp>
        <p:nvCxnSpPr>
          <p:cNvPr id="18" name="Straight Connector 17"/>
          <p:cNvCxnSpPr/>
          <p:nvPr/>
        </p:nvCxnSpPr>
        <p:spPr bwMode="auto">
          <a:xfrm>
            <a:off x="6629400" y="1968500"/>
            <a:ext cx="0" cy="2159000"/>
          </a:xfrm>
          <a:prstGeom prst="line">
            <a:avLst/>
          </a:prstGeom>
          <a:noFill/>
          <a:ln w="9525" cap="flat" cmpd="sng" algn="ctr">
            <a:solidFill>
              <a:srgbClr val="A6A6A6"/>
            </a:solidFill>
            <a:prstDash val="solid"/>
            <a:round/>
            <a:headEnd type="none" w="med" len="med"/>
            <a:tailEnd type="none" w="med" len="med"/>
          </a:ln>
          <a:effectLst/>
        </p:spPr>
      </p:cxnSp>
      <p:pic>
        <p:nvPicPr>
          <p:cNvPr id="19" name="Picture 18"/>
          <p:cNvPicPr>
            <a:picLocks noChangeAspect="1"/>
          </p:cNvPicPr>
          <p:nvPr/>
        </p:nvPicPr>
        <p:blipFill>
          <a:blip r:embed="rId9">
            <a:duotone>
              <a:schemeClr val="accent1">
                <a:shade val="45000"/>
                <a:satMod val="135000"/>
              </a:schemeClr>
              <a:prstClr val="white"/>
            </a:duotone>
          </a:blip>
          <a:stretch>
            <a:fillRect/>
          </a:stretch>
        </p:blipFill>
        <p:spPr>
          <a:xfrm>
            <a:off x="609600" y="3365500"/>
            <a:ext cx="990600" cy="825500"/>
          </a:xfrm>
          <a:prstGeom prst="rect">
            <a:avLst/>
          </a:prstGeom>
        </p:spPr>
      </p:pic>
      <p:sp>
        <p:nvSpPr>
          <p:cNvPr id="20" name="Right Arrow 19"/>
          <p:cNvSpPr/>
          <p:nvPr/>
        </p:nvSpPr>
        <p:spPr bwMode="auto">
          <a:xfrm>
            <a:off x="4002113" y="2667000"/>
            <a:ext cx="1066800" cy="444500"/>
          </a:xfrm>
          <a:prstGeom prst="rightArrow">
            <a:avLst/>
          </a:prstGeom>
          <a:solidFill>
            <a:schemeClr val="bg1">
              <a:lumMod val="95000"/>
            </a:schemeClr>
          </a:solidFill>
          <a:ln w="9525"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sp>
        <p:nvSpPr>
          <p:cNvPr id="21" name="Right Arrow 20"/>
          <p:cNvSpPr/>
          <p:nvPr/>
        </p:nvSpPr>
        <p:spPr bwMode="auto">
          <a:xfrm>
            <a:off x="6172200" y="2667000"/>
            <a:ext cx="1066800" cy="444500"/>
          </a:xfrm>
          <a:prstGeom prst="rightArrow">
            <a:avLst/>
          </a:prstGeom>
          <a:solidFill>
            <a:schemeClr val="bg1">
              <a:lumMod val="95000"/>
            </a:schemeClr>
          </a:solidFill>
          <a:ln w="9525"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609600" y="825501"/>
            <a:ext cx="6629400" cy="646331"/>
          </a:xfrm>
          <a:prstGeom prst="rect">
            <a:avLst/>
          </a:prstGeom>
          <a:noFill/>
          <a:ln>
            <a:solidFill>
              <a:srgbClr val="0F75BC"/>
            </a:solidFill>
          </a:ln>
        </p:spPr>
        <p:txBody>
          <a:bodyPr wrap="square" rtlCol="0">
            <a:spAutoFit/>
          </a:bodyPr>
          <a:lstStyle/>
          <a:p>
            <a:r>
              <a:rPr lang="en-US" i="0" dirty="0" smtClean="0">
                <a:solidFill>
                  <a:srgbClr val="0F75BC"/>
                </a:solidFill>
                <a:latin typeface="Helvetica Light"/>
                <a:cs typeface="Helvetica Light"/>
              </a:rPr>
              <a:t>Control and restrict access to your APIs</a:t>
            </a:r>
          </a:p>
          <a:p>
            <a:r>
              <a:rPr lang="en-US" i="0" dirty="0" smtClean="0">
                <a:solidFill>
                  <a:srgbClr val="0F75BC"/>
                </a:solidFill>
                <a:latin typeface="Helvetica Light"/>
                <a:cs typeface="Helvetica Light"/>
              </a:rPr>
              <a:t>Make it easy yet secure</a:t>
            </a:r>
            <a:endParaRPr lang="en-US" i="0" dirty="0">
              <a:solidFill>
                <a:srgbClr val="0F75BC"/>
              </a:solidFill>
              <a:latin typeface="Helvetica Light"/>
              <a:cs typeface="Helvetica Light"/>
            </a:endParaRPr>
          </a:p>
        </p:txBody>
      </p:sp>
      <p:cxnSp>
        <p:nvCxnSpPr>
          <p:cNvPr id="9" name="Straight Arrow Connector 8"/>
          <p:cNvCxnSpPr/>
          <p:nvPr/>
        </p:nvCxnSpPr>
        <p:spPr bwMode="auto">
          <a:xfrm flipH="1">
            <a:off x="7415740" y="3489603"/>
            <a:ext cx="356660" cy="415935"/>
          </a:xfrm>
          <a:prstGeom prst="straightConnector1">
            <a:avLst/>
          </a:prstGeom>
          <a:noFill/>
          <a:ln w="28575" cap="flat" cmpd="sng" algn="ctr">
            <a:solidFill>
              <a:srgbClr val="0F75BC"/>
            </a:solidFill>
            <a:prstDash val="solid"/>
            <a:round/>
            <a:headEnd type="none" w="med" len="med"/>
            <a:tailEnd type="arrow"/>
          </a:ln>
          <a:effectLst/>
        </p:spPr>
      </p:cxnSp>
      <p:cxnSp>
        <p:nvCxnSpPr>
          <p:cNvPr id="22" name="Straight Arrow Connector 21"/>
          <p:cNvCxnSpPr/>
          <p:nvPr/>
        </p:nvCxnSpPr>
        <p:spPr bwMode="auto">
          <a:xfrm flipH="1">
            <a:off x="8073406" y="3489603"/>
            <a:ext cx="3795" cy="447432"/>
          </a:xfrm>
          <a:prstGeom prst="straightConnector1">
            <a:avLst/>
          </a:prstGeom>
          <a:noFill/>
          <a:ln w="28575" cap="flat" cmpd="sng" algn="ctr">
            <a:solidFill>
              <a:srgbClr val="0F75BC"/>
            </a:solidFill>
            <a:prstDash val="solid"/>
            <a:round/>
            <a:headEnd type="none" w="med" len="med"/>
            <a:tailEnd type="arrow"/>
          </a:ln>
          <a:effectLst/>
        </p:spPr>
      </p:cxnSp>
      <p:cxnSp>
        <p:nvCxnSpPr>
          <p:cNvPr id="25" name="Straight Arrow Connector 24"/>
          <p:cNvCxnSpPr/>
          <p:nvPr/>
        </p:nvCxnSpPr>
        <p:spPr bwMode="auto">
          <a:xfrm>
            <a:off x="8305801" y="3489604"/>
            <a:ext cx="387473" cy="428534"/>
          </a:xfrm>
          <a:prstGeom prst="straightConnector1">
            <a:avLst/>
          </a:prstGeom>
          <a:noFill/>
          <a:ln w="28575" cap="flat" cmpd="sng" algn="ctr">
            <a:solidFill>
              <a:srgbClr val="0F75BC"/>
            </a:solidFill>
            <a:prstDash val="solid"/>
            <a:round/>
            <a:headEnd type="none" w="med" len="med"/>
            <a:tailEnd type="arrow"/>
          </a:ln>
          <a:effectLst/>
        </p:spPr>
      </p:cxnSp>
      <p:pic>
        <p:nvPicPr>
          <p:cNvPr id="27" name="Picture 26"/>
          <p:cNvPicPr>
            <a:picLocks noChangeAspect="1"/>
          </p:cNvPicPr>
          <p:nvPr/>
        </p:nvPicPr>
        <p:blipFill>
          <a:blip r:embed="rId10"/>
          <a:stretch>
            <a:fillRect/>
          </a:stretch>
        </p:blipFill>
        <p:spPr>
          <a:xfrm>
            <a:off x="8031846" y="3994349"/>
            <a:ext cx="852407" cy="254000"/>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541353" y="4392060"/>
            <a:ext cx="322148" cy="201083"/>
          </a:xfrm>
          <a:prstGeom prst="rect">
            <a:avLst/>
          </a:prstGeom>
        </p:spPr>
      </p:pic>
      <p:pic>
        <p:nvPicPr>
          <p:cNvPr id="29" name="Picture 28"/>
          <p:cNvPicPr>
            <a:picLocks noChangeAspect="1"/>
          </p:cNvPicPr>
          <p:nvPr/>
        </p:nvPicPr>
        <p:blipFill>
          <a:blip r:embed="rId12"/>
          <a:stretch>
            <a:fillRect/>
          </a:stretch>
        </p:blipFill>
        <p:spPr>
          <a:xfrm>
            <a:off x="7017353" y="4074560"/>
            <a:ext cx="939800" cy="159018"/>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322153" y="4328560"/>
            <a:ext cx="838200" cy="311830"/>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992415" y="1661583"/>
            <a:ext cx="423146" cy="352622"/>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740793" y="1661583"/>
            <a:ext cx="423146" cy="352622"/>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451373" y="1661584"/>
            <a:ext cx="430705" cy="358921"/>
          </a:xfrm>
          <a:prstGeom prst="rect">
            <a:avLst/>
          </a:prstGeom>
        </p:spPr>
      </p:pic>
      <p:cxnSp>
        <p:nvCxnSpPr>
          <p:cNvPr id="31" name="Straight Arrow Connector 30"/>
          <p:cNvCxnSpPr/>
          <p:nvPr/>
        </p:nvCxnSpPr>
        <p:spPr bwMode="auto">
          <a:xfrm flipH="1" flipV="1">
            <a:off x="7294790" y="2097653"/>
            <a:ext cx="430884" cy="390553"/>
          </a:xfrm>
          <a:prstGeom prst="straightConnector1">
            <a:avLst/>
          </a:prstGeom>
          <a:noFill/>
          <a:ln w="28575" cap="flat" cmpd="sng" algn="ctr">
            <a:solidFill>
              <a:srgbClr val="0F75BC"/>
            </a:solidFill>
            <a:prstDash val="solid"/>
            <a:round/>
            <a:headEnd type="none" w="med" len="med"/>
            <a:tailEnd type="arrow"/>
          </a:ln>
          <a:effectLst/>
        </p:spPr>
      </p:cxnSp>
      <p:cxnSp>
        <p:nvCxnSpPr>
          <p:cNvPr id="34" name="Straight Arrow Connector 33"/>
          <p:cNvCxnSpPr/>
          <p:nvPr/>
        </p:nvCxnSpPr>
        <p:spPr bwMode="auto">
          <a:xfrm flipV="1">
            <a:off x="8339197" y="2097652"/>
            <a:ext cx="354077" cy="404167"/>
          </a:xfrm>
          <a:prstGeom prst="straightConnector1">
            <a:avLst/>
          </a:prstGeom>
          <a:noFill/>
          <a:ln w="28575" cap="flat" cmpd="sng" algn="ctr">
            <a:solidFill>
              <a:srgbClr val="0F75BC"/>
            </a:solidFill>
            <a:prstDash val="solid"/>
            <a:round/>
            <a:headEnd type="none" w="med" len="med"/>
            <a:tailEnd type="arrow"/>
          </a:ln>
          <a:effectLst/>
        </p:spPr>
      </p:cxnSp>
      <p:cxnSp>
        <p:nvCxnSpPr>
          <p:cNvPr id="36" name="Straight Arrow Connector 35"/>
          <p:cNvCxnSpPr/>
          <p:nvPr/>
        </p:nvCxnSpPr>
        <p:spPr bwMode="auto">
          <a:xfrm flipV="1">
            <a:off x="8060713" y="2085054"/>
            <a:ext cx="12693" cy="373686"/>
          </a:xfrm>
          <a:prstGeom prst="straightConnector1">
            <a:avLst/>
          </a:prstGeom>
          <a:noFill/>
          <a:ln w="28575" cap="flat" cmpd="sng" algn="ctr">
            <a:solidFill>
              <a:srgbClr val="0F75BC"/>
            </a:solidFill>
            <a:prstDash val="solid"/>
            <a:round/>
            <a:headEnd type="none" w="med" len="med"/>
            <a:tailEnd type="arrow"/>
          </a:ln>
          <a:effectLst/>
        </p:spPr>
      </p:cxnSp>
      <p:sp>
        <p:nvSpPr>
          <p:cNvPr id="13" name="Right Arrow 12"/>
          <p:cNvSpPr/>
          <p:nvPr/>
        </p:nvSpPr>
        <p:spPr bwMode="auto">
          <a:xfrm>
            <a:off x="1449948" y="2730500"/>
            <a:ext cx="1066800" cy="444500"/>
          </a:xfrm>
          <a:prstGeom prst="rightArrow">
            <a:avLst/>
          </a:prstGeom>
          <a:solidFill>
            <a:schemeClr val="bg1">
              <a:lumMod val="95000"/>
            </a:schemeClr>
          </a:solidFill>
          <a:ln w="9525" cap="flat" cmpd="sng" algn="ctr">
            <a:solidFill>
              <a:srgbClr val="A6A6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990892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49610"/>
            <a:ext cx="9144000" cy="353219"/>
          </a:xfrm>
        </p:spPr>
        <p:txBody>
          <a:bodyPr/>
          <a:lstStyle/>
          <a:p>
            <a:r>
              <a:rPr lang="en-US" dirty="0" smtClean="0"/>
              <a:t>Understanding OAuth</a:t>
            </a:r>
            <a:endParaRPr lang="en-US" dirty="0"/>
          </a:p>
        </p:txBody>
      </p:sp>
      <p:pic>
        <p:nvPicPr>
          <p:cNvPr id="4" name="Picture 3"/>
          <p:cNvPicPr>
            <a:picLocks noChangeAspect="1"/>
          </p:cNvPicPr>
          <p:nvPr/>
        </p:nvPicPr>
        <p:blipFill>
          <a:blip r:embed="rId3" cstate="print">
            <a:duotone>
              <a:prstClr val="black"/>
              <a:srgbClr val="0F75BC">
                <a:tint val="45000"/>
                <a:satMod val="400000"/>
              </a:srgbClr>
            </a:duotone>
            <a:extLst>
              <a:ext uri="{28A0092B-C50C-407E-A947-70E740481C1C}">
                <a14:useLocalDpi xmlns:a14="http://schemas.microsoft.com/office/drawing/2010/main"/>
              </a:ext>
            </a:extLst>
          </a:blip>
          <a:stretch>
            <a:fillRect/>
          </a:stretch>
        </p:blipFill>
        <p:spPr>
          <a:xfrm>
            <a:off x="1143000" y="3302000"/>
            <a:ext cx="762000" cy="635000"/>
          </a:xfrm>
          <a:prstGeom prst="rect">
            <a:avLst/>
          </a:prstGeom>
        </p:spPr>
      </p:pic>
      <p:sp>
        <p:nvSpPr>
          <p:cNvPr id="5" name="TextBox 4"/>
          <p:cNvSpPr txBox="1"/>
          <p:nvPr/>
        </p:nvSpPr>
        <p:spPr>
          <a:xfrm>
            <a:off x="990600" y="952501"/>
            <a:ext cx="5791200" cy="646331"/>
          </a:xfrm>
          <a:prstGeom prst="rect">
            <a:avLst/>
          </a:prstGeom>
          <a:noFill/>
          <a:ln>
            <a:solidFill>
              <a:srgbClr val="0F75BC"/>
            </a:solidFill>
          </a:ln>
        </p:spPr>
        <p:txBody>
          <a:bodyPr wrap="square" rtlCol="0">
            <a:spAutoFit/>
          </a:bodyPr>
          <a:lstStyle/>
          <a:p>
            <a:r>
              <a:rPr lang="en-US" i="0" dirty="0" smtClean="0">
                <a:solidFill>
                  <a:srgbClr val="0F75BC"/>
                </a:solidFill>
                <a:latin typeface="Helvetica Light"/>
                <a:cs typeface="Helvetica Light"/>
              </a:rPr>
              <a:t>OAuth lets a person delegate constrained access from one app to another</a:t>
            </a:r>
            <a:endParaRPr lang="en-US" i="0" dirty="0">
              <a:solidFill>
                <a:srgbClr val="0F75BC"/>
              </a:solidFill>
              <a:latin typeface="Helvetica Light"/>
              <a:cs typeface="Helvetica Light"/>
            </a:endParaRPr>
          </a:p>
        </p:txBody>
      </p:sp>
      <p:pic>
        <p:nvPicPr>
          <p:cNvPr id="6" name="Picture 5"/>
          <p:cNvPicPr>
            <a:picLocks noChangeAspect="1"/>
          </p:cNvPicPr>
          <p:nvPr/>
        </p:nvPicPr>
        <p:blipFill>
          <a:blip r:embed="rId4"/>
          <a:stretch>
            <a:fillRect/>
          </a:stretch>
        </p:blipFill>
        <p:spPr>
          <a:xfrm>
            <a:off x="3810000" y="1905000"/>
            <a:ext cx="1054100" cy="8784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67601" y="3619500"/>
            <a:ext cx="616909" cy="5140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58000" y="3683000"/>
            <a:ext cx="623796" cy="519830"/>
          </a:xfrm>
          <a:prstGeom prst="rect">
            <a:avLst/>
          </a:prstGeom>
        </p:spPr>
      </p:pic>
      <p:sp>
        <p:nvSpPr>
          <p:cNvPr id="9" name="Rectangle 8"/>
          <p:cNvSpPr/>
          <p:nvPr/>
        </p:nvSpPr>
        <p:spPr bwMode="auto">
          <a:xfrm>
            <a:off x="6553200" y="3365500"/>
            <a:ext cx="1828800" cy="1333500"/>
          </a:xfrm>
          <a:prstGeom prst="rect">
            <a:avLst/>
          </a:prstGeom>
          <a:noFill/>
          <a:ln w="9525" cap="flat" cmpd="sng" algn="ctr">
            <a:solidFill>
              <a:srgbClr val="0F75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cxnSp>
        <p:nvCxnSpPr>
          <p:cNvPr id="11" name="Straight Arrow Connector 10"/>
          <p:cNvCxnSpPr/>
          <p:nvPr/>
        </p:nvCxnSpPr>
        <p:spPr bwMode="auto">
          <a:xfrm flipV="1">
            <a:off x="1905000" y="2540000"/>
            <a:ext cx="1905000" cy="952500"/>
          </a:xfrm>
          <a:prstGeom prst="straightConnector1">
            <a:avLst/>
          </a:prstGeom>
          <a:noFill/>
          <a:ln w="38100" cap="flat" cmpd="sng" algn="ctr">
            <a:solidFill>
              <a:srgbClr val="0F75BC"/>
            </a:solidFill>
            <a:prstDash val="solid"/>
            <a:round/>
            <a:headEnd type="none" w="med" len="med"/>
            <a:tailEnd type="arrow"/>
          </a:ln>
          <a:effectLst/>
        </p:spPr>
      </p:cxnSp>
      <p:cxnSp>
        <p:nvCxnSpPr>
          <p:cNvPr id="12" name="Straight Arrow Connector 11"/>
          <p:cNvCxnSpPr/>
          <p:nvPr/>
        </p:nvCxnSpPr>
        <p:spPr bwMode="auto">
          <a:xfrm>
            <a:off x="4953000" y="2540000"/>
            <a:ext cx="1600200" cy="1270000"/>
          </a:xfrm>
          <a:prstGeom prst="straightConnector1">
            <a:avLst/>
          </a:prstGeom>
          <a:noFill/>
          <a:ln w="38100" cap="flat" cmpd="sng" algn="ctr">
            <a:solidFill>
              <a:srgbClr val="0F75BC"/>
            </a:solidFill>
            <a:prstDash val="solid"/>
            <a:round/>
            <a:headEnd type="none" w="med" len="med"/>
            <a:tailEnd type="arrow"/>
          </a:ln>
          <a:effectLst/>
        </p:spPr>
      </p:cxnSp>
      <p:cxnSp>
        <p:nvCxnSpPr>
          <p:cNvPr id="14" name="Straight Arrow Connector 13"/>
          <p:cNvCxnSpPr/>
          <p:nvPr/>
        </p:nvCxnSpPr>
        <p:spPr bwMode="auto">
          <a:xfrm>
            <a:off x="1981200" y="3873500"/>
            <a:ext cx="4343400" cy="0"/>
          </a:xfrm>
          <a:prstGeom prst="straightConnector1">
            <a:avLst/>
          </a:prstGeom>
          <a:noFill/>
          <a:ln w="38100" cap="flat" cmpd="sng" algn="ctr">
            <a:solidFill>
              <a:srgbClr val="0F75BC"/>
            </a:solidFill>
            <a:prstDash val="solid"/>
            <a:round/>
            <a:headEnd type="none" w="med" len="med"/>
            <a:tailEnd type="arrow"/>
          </a:ln>
          <a:effectLst/>
        </p:spPr>
      </p:cxnSp>
      <p:sp>
        <p:nvSpPr>
          <p:cNvPr id="16" name="TextBox 15"/>
          <p:cNvSpPr txBox="1"/>
          <p:nvPr/>
        </p:nvSpPr>
        <p:spPr>
          <a:xfrm>
            <a:off x="990600" y="4064000"/>
            <a:ext cx="914400" cy="369332"/>
          </a:xfrm>
          <a:prstGeom prst="rect">
            <a:avLst/>
          </a:prstGeom>
          <a:noFill/>
        </p:spPr>
        <p:txBody>
          <a:bodyPr wrap="square" rtlCol="0">
            <a:spAutoFit/>
          </a:bodyPr>
          <a:lstStyle/>
          <a:p>
            <a:pPr algn="ctr"/>
            <a:r>
              <a:rPr lang="en-US" i="0" dirty="0" smtClean="0">
                <a:latin typeface="Helvetica Light"/>
                <a:cs typeface="Helvetica Light"/>
              </a:rPr>
              <a:t>User</a:t>
            </a:r>
            <a:endParaRPr lang="en-US" i="0" dirty="0">
              <a:latin typeface="Helvetica Light"/>
              <a:cs typeface="Helvetica Light"/>
            </a:endParaRPr>
          </a:p>
        </p:txBody>
      </p:sp>
      <p:sp>
        <p:nvSpPr>
          <p:cNvPr id="17" name="TextBox 16"/>
          <p:cNvSpPr txBox="1"/>
          <p:nvPr/>
        </p:nvSpPr>
        <p:spPr>
          <a:xfrm>
            <a:off x="609600" y="2794001"/>
            <a:ext cx="1371600" cy="646331"/>
          </a:xfrm>
          <a:prstGeom prst="rect">
            <a:avLst/>
          </a:prstGeom>
          <a:noFill/>
        </p:spPr>
        <p:txBody>
          <a:bodyPr wrap="square" rtlCol="0">
            <a:spAutoFit/>
          </a:bodyPr>
          <a:lstStyle/>
          <a:p>
            <a:pPr algn="ctr"/>
            <a:r>
              <a:rPr lang="en-US" i="0" dirty="0" smtClean="0">
                <a:latin typeface="Helvetica Light"/>
                <a:cs typeface="Helvetica Light"/>
              </a:rPr>
              <a:t>Resource Owner</a:t>
            </a:r>
            <a:endParaRPr lang="en-US" i="0" dirty="0">
              <a:latin typeface="Helvetica Light"/>
              <a:cs typeface="Helvetica Light"/>
            </a:endParaRPr>
          </a:p>
        </p:txBody>
      </p:sp>
      <p:sp>
        <p:nvSpPr>
          <p:cNvPr id="18" name="TextBox 17"/>
          <p:cNvSpPr txBox="1"/>
          <p:nvPr/>
        </p:nvSpPr>
        <p:spPr>
          <a:xfrm>
            <a:off x="4876800" y="1714501"/>
            <a:ext cx="914400" cy="646331"/>
          </a:xfrm>
          <a:prstGeom prst="rect">
            <a:avLst/>
          </a:prstGeom>
          <a:noFill/>
        </p:spPr>
        <p:txBody>
          <a:bodyPr wrap="square" rtlCol="0">
            <a:spAutoFit/>
          </a:bodyPr>
          <a:lstStyle/>
          <a:p>
            <a:pPr algn="ctr"/>
            <a:r>
              <a:rPr lang="en-US" i="0" dirty="0" smtClean="0">
                <a:latin typeface="Helvetica Light"/>
                <a:cs typeface="Helvetica Light"/>
              </a:rPr>
              <a:t>Client App</a:t>
            </a:r>
            <a:endParaRPr lang="en-US" i="0" dirty="0">
              <a:latin typeface="Helvetica Light"/>
              <a:cs typeface="Helvetica Light"/>
            </a:endParaRPr>
          </a:p>
        </p:txBody>
      </p:sp>
      <p:sp>
        <p:nvSpPr>
          <p:cNvPr id="19" name="TextBox 18"/>
          <p:cNvSpPr txBox="1"/>
          <p:nvPr/>
        </p:nvSpPr>
        <p:spPr>
          <a:xfrm>
            <a:off x="7239000" y="2730501"/>
            <a:ext cx="1447800" cy="646331"/>
          </a:xfrm>
          <a:prstGeom prst="rect">
            <a:avLst/>
          </a:prstGeom>
          <a:noFill/>
        </p:spPr>
        <p:txBody>
          <a:bodyPr wrap="square" rtlCol="0">
            <a:spAutoFit/>
          </a:bodyPr>
          <a:lstStyle/>
          <a:p>
            <a:pPr algn="ctr"/>
            <a:r>
              <a:rPr lang="en-US" i="0" dirty="0" smtClean="0">
                <a:latin typeface="Helvetica Light"/>
                <a:cs typeface="Helvetica Light"/>
              </a:rPr>
              <a:t>Resource Server</a:t>
            </a:r>
            <a:endParaRPr lang="en-US" i="0" dirty="0">
              <a:latin typeface="Helvetica Light"/>
              <a:cs typeface="Helvetica Light"/>
            </a:endParaRPr>
          </a:p>
        </p:txBody>
      </p:sp>
    </p:spTree>
    <p:extLst>
      <p:ext uri="{BB962C8B-B14F-4D97-AF65-F5344CB8AC3E}">
        <p14:creationId xmlns:p14="http://schemas.microsoft.com/office/powerpoint/2010/main" val="17602435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35542"/>
            <a:ext cx="9144000" cy="353219"/>
          </a:xfrm>
        </p:spPr>
        <p:txBody>
          <a:bodyPr/>
          <a:lstStyle/>
          <a:p>
            <a:r>
              <a:rPr lang="en-US" dirty="0" smtClean="0"/>
              <a:t>OAuth Flow</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80584"/>
            <a:ext cx="9144000" cy="31416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1" y="825500"/>
            <a:ext cx="6171545" cy="45382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545167"/>
            <a:ext cx="9144000" cy="2609313"/>
          </a:xfrm>
          <a:prstGeom prst="rect">
            <a:avLst/>
          </a:prstGeom>
        </p:spPr>
      </p:pic>
    </p:spTree>
    <p:extLst>
      <p:ext uri="{BB962C8B-B14F-4D97-AF65-F5344CB8AC3E}">
        <p14:creationId xmlns:p14="http://schemas.microsoft.com/office/powerpoint/2010/main" val="1231192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APIs Extend your Digital Ecosystems</a:t>
            </a:r>
            <a:endParaRPr lang="en-US" dirty="0"/>
          </a:p>
        </p:txBody>
      </p:sp>
      <p:pic>
        <p:nvPicPr>
          <p:cNvPr id="3" name="Picture 2" descr="API-spoke-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046" y="1042630"/>
            <a:ext cx="6228287" cy="3725366"/>
          </a:xfrm>
          <a:prstGeom prst="rect">
            <a:avLst/>
          </a:prstGeom>
        </p:spPr>
      </p:pic>
    </p:spTree>
    <p:extLst>
      <p:ext uri="{BB962C8B-B14F-4D97-AF65-F5344CB8AC3E}">
        <p14:creationId xmlns:p14="http://schemas.microsoft.com/office/powerpoint/2010/main" val="752392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63678"/>
            <a:ext cx="9144000" cy="353219"/>
          </a:xfrm>
        </p:spPr>
        <p:txBody>
          <a:bodyPr/>
          <a:lstStyle/>
          <a:p>
            <a:r>
              <a:rPr lang="en-US" dirty="0" smtClean="0"/>
              <a:t>OAuth – You need</a:t>
            </a:r>
            <a:endParaRPr lang="en-US" dirty="0"/>
          </a:p>
        </p:txBody>
      </p:sp>
      <p:sp>
        <p:nvSpPr>
          <p:cNvPr id="3" name="TextBox 2"/>
          <p:cNvSpPr txBox="1"/>
          <p:nvPr/>
        </p:nvSpPr>
        <p:spPr>
          <a:xfrm>
            <a:off x="1676400" y="1714500"/>
            <a:ext cx="5562600" cy="3693319"/>
          </a:xfrm>
          <a:prstGeom prst="rect">
            <a:avLst/>
          </a:prstGeom>
          <a:noFill/>
          <a:ln>
            <a:solidFill>
              <a:srgbClr val="0F75BC"/>
            </a:solidFill>
          </a:ln>
        </p:spPr>
        <p:txBody>
          <a:bodyPr wrap="square" rtlCol="0">
            <a:spAutoFit/>
          </a:bodyPr>
          <a:lstStyle/>
          <a:p>
            <a:pPr marL="285750" indent="-285750">
              <a:buFont typeface="Arial"/>
              <a:buChar char="•"/>
            </a:pPr>
            <a:r>
              <a:rPr lang="en-US" i="0" dirty="0" smtClean="0">
                <a:latin typeface="Helvetica Light"/>
                <a:cs typeface="Helvetica Light"/>
              </a:rPr>
              <a:t>OAuth Clients</a:t>
            </a:r>
          </a:p>
          <a:p>
            <a:pPr marL="742950" lvl="1" indent="-285750">
              <a:buFont typeface="Arial"/>
              <a:buChar char="•"/>
            </a:pPr>
            <a:r>
              <a:rPr lang="en-US" i="0" dirty="0" smtClean="0">
                <a:latin typeface="Helvetica Light"/>
                <a:cs typeface="Helvetica Light"/>
              </a:rPr>
              <a:t>Provisioning</a:t>
            </a:r>
          </a:p>
          <a:p>
            <a:pPr marL="742950" lvl="1" indent="-285750">
              <a:buFont typeface="Arial"/>
              <a:buChar char="•"/>
            </a:pPr>
            <a:r>
              <a:rPr lang="en-US" i="0" dirty="0" smtClean="0">
                <a:latin typeface="Helvetica Light"/>
                <a:cs typeface="Helvetica Light"/>
              </a:rPr>
              <a:t>Approval Flow</a:t>
            </a:r>
          </a:p>
          <a:p>
            <a:pPr marL="285750" indent="-285750">
              <a:buFont typeface="Arial"/>
              <a:buChar char="•"/>
            </a:pPr>
            <a:r>
              <a:rPr lang="en-US" i="0" dirty="0" smtClean="0">
                <a:latin typeface="Helvetica Light"/>
                <a:cs typeface="Helvetica Light"/>
              </a:rPr>
              <a:t>OAuth Server</a:t>
            </a:r>
          </a:p>
          <a:p>
            <a:pPr marL="742950" lvl="1" indent="-285750">
              <a:buFont typeface="Arial"/>
              <a:buChar char="•"/>
            </a:pPr>
            <a:r>
              <a:rPr lang="en-US" i="0" dirty="0" smtClean="0">
                <a:latin typeface="Helvetica Light"/>
                <a:cs typeface="Helvetica Light"/>
              </a:rPr>
              <a:t>Identity Integration</a:t>
            </a:r>
          </a:p>
          <a:p>
            <a:pPr marL="742950" lvl="1" indent="-285750">
              <a:buFont typeface="Arial"/>
              <a:buChar char="•"/>
            </a:pPr>
            <a:r>
              <a:rPr lang="en-US" i="0" dirty="0" smtClean="0">
                <a:latin typeface="Helvetica Light"/>
                <a:cs typeface="Helvetica Light"/>
              </a:rPr>
              <a:t>Token Validation</a:t>
            </a:r>
          </a:p>
          <a:p>
            <a:pPr marL="742950" lvl="1" indent="-285750">
              <a:buFont typeface="Arial"/>
              <a:buChar char="•"/>
            </a:pPr>
            <a:r>
              <a:rPr lang="en-US" i="0" dirty="0" smtClean="0">
                <a:latin typeface="Helvetica Light"/>
                <a:cs typeface="Helvetica Light"/>
              </a:rPr>
              <a:t>Token Issue/refresh</a:t>
            </a:r>
            <a:endParaRPr lang="en-US" i="0" dirty="0">
              <a:latin typeface="Helvetica Light"/>
              <a:cs typeface="Helvetica Light"/>
            </a:endParaRPr>
          </a:p>
          <a:p>
            <a:pPr marL="285750" indent="-285750">
              <a:buFont typeface="Arial"/>
              <a:buChar char="•"/>
            </a:pPr>
            <a:r>
              <a:rPr lang="en-US" i="0" dirty="0" smtClean="0">
                <a:latin typeface="Helvetica Light"/>
                <a:cs typeface="Helvetica Light"/>
              </a:rPr>
              <a:t>Token Mediation (SAML, LDAP </a:t>
            </a:r>
            <a:r>
              <a:rPr lang="en-US" i="0" dirty="0" err="1" smtClean="0">
                <a:latin typeface="Helvetica Light"/>
                <a:cs typeface="Helvetica Light"/>
              </a:rPr>
              <a:t>etc</a:t>
            </a:r>
            <a:r>
              <a:rPr lang="en-US" i="0" dirty="0" smtClean="0">
                <a:latin typeface="Helvetica Light"/>
                <a:cs typeface="Helvetica Light"/>
              </a:rPr>
              <a:t>)</a:t>
            </a:r>
            <a:endParaRPr lang="en-US" i="0" dirty="0">
              <a:latin typeface="Helvetica Light"/>
              <a:cs typeface="Helvetica Light"/>
            </a:endParaRPr>
          </a:p>
          <a:p>
            <a:pPr marL="285750" indent="-285750">
              <a:buFont typeface="Arial"/>
              <a:buChar char="•"/>
            </a:pPr>
            <a:r>
              <a:rPr lang="en-US" i="0" dirty="0" err="1" smtClean="0">
                <a:latin typeface="Helvetica Light"/>
                <a:cs typeface="Helvetica Light"/>
              </a:rPr>
              <a:t>QoS</a:t>
            </a:r>
            <a:r>
              <a:rPr lang="en-US" i="0" dirty="0" smtClean="0">
                <a:latin typeface="Helvetica Light"/>
                <a:cs typeface="Helvetica Light"/>
              </a:rPr>
              <a:t>, Monitoring</a:t>
            </a:r>
          </a:p>
          <a:p>
            <a:pPr marL="285750" indent="-285750">
              <a:buFont typeface="Arial"/>
              <a:buChar char="•"/>
            </a:pPr>
            <a:r>
              <a:rPr lang="en-US" i="0" dirty="0" smtClean="0">
                <a:latin typeface="Helvetica Light"/>
                <a:cs typeface="Helvetica Light"/>
              </a:rPr>
              <a:t>Policy Management</a:t>
            </a:r>
          </a:p>
          <a:p>
            <a:pPr marL="285750" indent="-285750">
              <a:buFont typeface="Arial"/>
              <a:buChar char="•"/>
            </a:pPr>
            <a:r>
              <a:rPr lang="en-US" i="0" dirty="0" smtClean="0">
                <a:latin typeface="Helvetica Light"/>
                <a:cs typeface="Helvetica Light"/>
              </a:rPr>
              <a:t>API </a:t>
            </a:r>
            <a:r>
              <a:rPr lang="en-US" i="0" dirty="0" err="1" smtClean="0">
                <a:latin typeface="Helvetica Light"/>
                <a:cs typeface="Helvetica Light"/>
              </a:rPr>
              <a:t>Proxying</a:t>
            </a:r>
            <a:endParaRPr lang="en-US" i="0" dirty="0" smtClean="0">
              <a:latin typeface="Helvetica Light"/>
              <a:cs typeface="Helvetica Light"/>
            </a:endParaRPr>
          </a:p>
          <a:p>
            <a:pPr marL="285750" indent="-285750">
              <a:buFont typeface="Arial"/>
              <a:buChar char="•"/>
            </a:pPr>
            <a:r>
              <a:rPr lang="en-US" i="0" dirty="0" smtClean="0">
                <a:latin typeface="Helvetica Light"/>
                <a:cs typeface="Helvetica Light"/>
              </a:rPr>
              <a:t>Reporting</a:t>
            </a:r>
          </a:p>
          <a:p>
            <a:pPr marL="285750" indent="-285750">
              <a:buFont typeface="Arial"/>
              <a:buChar char="•"/>
            </a:pPr>
            <a:r>
              <a:rPr lang="en-US" i="0" dirty="0" smtClean="0">
                <a:latin typeface="Helvetica Light"/>
                <a:cs typeface="Helvetica Light"/>
              </a:rPr>
              <a:t>Analytics</a:t>
            </a:r>
          </a:p>
        </p:txBody>
      </p:sp>
      <p:sp>
        <p:nvSpPr>
          <p:cNvPr id="4" name="TextBox 3"/>
          <p:cNvSpPr txBox="1"/>
          <p:nvPr/>
        </p:nvSpPr>
        <p:spPr>
          <a:xfrm>
            <a:off x="838200" y="952500"/>
            <a:ext cx="3129366" cy="380354"/>
          </a:xfrm>
          <a:prstGeom prst="rect">
            <a:avLst/>
          </a:prstGeom>
          <a:noFill/>
          <a:ln>
            <a:solidFill>
              <a:srgbClr val="0F75BC"/>
            </a:solidFill>
          </a:ln>
        </p:spPr>
        <p:txBody>
          <a:bodyPr wrap="square" rtlCol="0">
            <a:spAutoFit/>
          </a:bodyPr>
          <a:lstStyle/>
          <a:p>
            <a:r>
              <a:rPr lang="en-US" i="0" dirty="0" err="1" smtClean="0">
                <a:solidFill>
                  <a:srgbClr val="0F75BC"/>
                </a:solidFill>
                <a:latin typeface="Helvetica Light"/>
                <a:cs typeface="Helvetica Light"/>
              </a:rPr>
              <a:t>OAuth</a:t>
            </a:r>
            <a:r>
              <a:rPr lang="en-US" i="0" dirty="0" smtClean="0">
                <a:solidFill>
                  <a:srgbClr val="0F75BC"/>
                </a:solidFill>
                <a:latin typeface="Helvetica Light"/>
                <a:cs typeface="Helvetica Light"/>
              </a:rPr>
              <a:t> </a:t>
            </a:r>
            <a:r>
              <a:rPr lang="en-US" i="0" dirty="0" smtClean="0">
                <a:solidFill>
                  <a:srgbClr val="0F75BC"/>
                </a:solidFill>
                <a:latin typeface="Helvetica Light"/>
                <a:cs typeface="Helvetica Light"/>
              </a:rPr>
              <a:t>has become complex</a:t>
            </a:r>
            <a:endParaRPr lang="en-US" i="0" dirty="0">
              <a:solidFill>
                <a:srgbClr val="0F75BC"/>
              </a:solidFill>
              <a:latin typeface="Helvetica Light"/>
              <a:cs typeface="Helvetica Light"/>
            </a:endParaRPr>
          </a:p>
        </p:txBody>
      </p:sp>
    </p:spTree>
    <p:extLst>
      <p:ext uri="{BB962C8B-B14F-4D97-AF65-F5344CB8AC3E}">
        <p14:creationId xmlns:p14="http://schemas.microsoft.com/office/powerpoint/2010/main" val="16225974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115" y="398589"/>
            <a:ext cx="8229600" cy="406135"/>
          </a:xfrm>
        </p:spPr>
        <p:txBody>
          <a:bodyPr/>
          <a:lstStyle/>
          <a:p>
            <a:r>
              <a:rPr lang="en-US" dirty="0" smtClean="0"/>
              <a:t>Licensing</a:t>
            </a:r>
            <a:endParaRPr lang="en-US" dirty="0"/>
          </a:p>
        </p:txBody>
      </p:sp>
      <p:pic>
        <p:nvPicPr>
          <p:cNvPr id="4" name="Picture 3" descr="0f75bc-75x75px_Licens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4600" y="2667000"/>
            <a:ext cx="1143000" cy="952500"/>
          </a:xfrm>
          <a:prstGeom prst="rect">
            <a:avLst/>
          </a:prstGeom>
        </p:spPr>
      </p:pic>
      <p:pic>
        <p:nvPicPr>
          <p:cNvPr id="6" name="Picture 5"/>
          <p:cNvPicPr>
            <a:picLocks noChangeAspect="1"/>
          </p:cNvPicPr>
          <p:nvPr/>
        </p:nvPicPr>
        <p:blipFill>
          <a:blip r:embed="rId4"/>
          <a:stretch>
            <a:fillRect/>
          </a:stretch>
        </p:blipFill>
        <p:spPr>
          <a:xfrm>
            <a:off x="4495800" y="2540000"/>
            <a:ext cx="2286000" cy="1143000"/>
          </a:xfrm>
          <a:prstGeom prst="rect">
            <a:avLst/>
          </a:prstGeom>
        </p:spPr>
      </p:pic>
      <p:pic>
        <p:nvPicPr>
          <p:cNvPr id="8" name="Picture 7"/>
          <p:cNvPicPr>
            <a:picLocks noChangeAspect="1"/>
          </p:cNvPicPr>
          <p:nvPr/>
        </p:nvPicPr>
        <p:blipFill>
          <a:blip r:embed="rId5"/>
          <a:stretch>
            <a:fillRect/>
          </a:stretch>
        </p:blipFill>
        <p:spPr>
          <a:xfrm>
            <a:off x="457200" y="2667000"/>
            <a:ext cx="1130300" cy="941917"/>
          </a:xfrm>
          <a:prstGeom prst="rect">
            <a:avLst/>
          </a:prstGeom>
        </p:spPr>
      </p:pic>
      <p:pic>
        <p:nvPicPr>
          <p:cNvPr id="10" name="Picture 9" descr="FlatBlueGear.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91400" y="2476500"/>
            <a:ext cx="1371600" cy="1143000"/>
          </a:xfrm>
          <a:prstGeom prst="rect">
            <a:avLst/>
          </a:prstGeom>
        </p:spPr>
      </p:pic>
      <p:cxnSp>
        <p:nvCxnSpPr>
          <p:cNvPr id="11" name="Straight Arrow Connector 10"/>
          <p:cNvCxnSpPr/>
          <p:nvPr/>
        </p:nvCxnSpPr>
        <p:spPr bwMode="auto">
          <a:xfrm>
            <a:off x="1752600" y="3111500"/>
            <a:ext cx="685800" cy="0"/>
          </a:xfrm>
          <a:prstGeom prst="straightConnector1">
            <a:avLst/>
          </a:prstGeom>
          <a:noFill/>
          <a:ln w="38100" cap="flat" cmpd="sng" algn="ctr">
            <a:solidFill>
              <a:srgbClr val="0F75BC"/>
            </a:solidFill>
            <a:prstDash val="solid"/>
            <a:round/>
            <a:headEnd type="none" w="med" len="med"/>
            <a:tailEnd type="arrow"/>
          </a:ln>
          <a:effectLst/>
        </p:spPr>
      </p:cxnSp>
      <p:cxnSp>
        <p:nvCxnSpPr>
          <p:cNvPr id="13" name="Straight Arrow Connector 12"/>
          <p:cNvCxnSpPr/>
          <p:nvPr/>
        </p:nvCxnSpPr>
        <p:spPr bwMode="auto">
          <a:xfrm>
            <a:off x="3733800" y="3111500"/>
            <a:ext cx="685800" cy="0"/>
          </a:xfrm>
          <a:prstGeom prst="straightConnector1">
            <a:avLst/>
          </a:prstGeom>
          <a:noFill/>
          <a:ln w="38100" cap="flat" cmpd="sng" algn="ctr">
            <a:solidFill>
              <a:srgbClr val="0F75BC"/>
            </a:solidFill>
            <a:prstDash val="solid"/>
            <a:round/>
            <a:headEnd type="none" w="med" len="med"/>
            <a:tailEnd type="arrow"/>
          </a:ln>
          <a:effectLst/>
        </p:spPr>
      </p:cxnSp>
      <p:cxnSp>
        <p:nvCxnSpPr>
          <p:cNvPr id="14" name="Straight Arrow Connector 13"/>
          <p:cNvCxnSpPr/>
          <p:nvPr/>
        </p:nvCxnSpPr>
        <p:spPr bwMode="auto">
          <a:xfrm>
            <a:off x="6705600" y="3111500"/>
            <a:ext cx="685800" cy="0"/>
          </a:xfrm>
          <a:prstGeom prst="straightConnector1">
            <a:avLst/>
          </a:prstGeom>
          <a:noFill/>
          <a:ln w="38100" cap="flat" cmpd="sng" algn="ctr">
            <a:solidFill>
              <a:srgbClr val="0F75BC"/>
            </a:solidFill>
            <a:prstDash val="solid"/>
            <a:round/>
            <a:headEnd type="none" w="med" len="med"/>
            <a:tailEnd type="arrow"/>
          </a:ln>
          <a:effectLst/>
        </p:spPr>
      </p:cxnSp>
      <p:sp>
        <p:nvSpPr>
          <p:cNvPr id="12" name="TextBox 11"/>
          <p:cNvSpPr txBox="1"/>
          <p:nvPr/>
        </p:nvSpPr>
        <p:spPr>
          <a:xfrm>
            <a:off x="609600" y="1048891"/>
            <a:ext cx="6629400" cy="646331"/>
          </a:xfrm>
          <a:prstGeom prst="rect">
            <a:avLst/>
          </a:prstGeom>
          <a:solidFill>
            <a:srgbClr val="FFFFFF"/>
          </a:solidFill>
          <a:ln>
            <a:solidFill>
              <a:srgbClr val="0F75BC"/>
            </a:solidFill>
          </a:ln>
        </p:spPr>
        <p:txBody>
          <a:bodyPr wrap="square" rtlCol="0">
            <a:spAutoFit/>
          </a:bodyPr>
          <a:lstStyle/>
          <a:p>
            <a:r>
              <a:rPr lang="en-US" i="0" dirty="0" smtClean="0">
                <a:solidFill>
                  <a:srgbClr val="0F75BC"/>
                </a:solidFill>
                <a:latin typeface="Helvetica Light"/>
                <a:cs typeface="Helvetica Light"/>
              </a:rPr>
              <a:t>Package your APIs in different ways</a:t>
            </a:r>
          </a:p>
          <a:p>
            <a:r>
              <a:rPr lang="en-US" i="0" dirty="0" smtClean="0">
                <a:solidFill>
                  <a:srgbClr val="0F75BC"/>
                </a:solidFill>
                <a:latin typeface="Helvetica Light"/>
                <a:cs typeface="Helvetica Light"/>
              </a:rPr>
              <a:t>Use API keys to restrict what the App can access</a:t>
            </a:r>
            <a:endParaRPr lang="en-US" i="0" dirty="0">
              <a:solidFill>
                <a:srgbClr val="0F75BC"/>
              </a:solidFill>
              <a:latin typeface="Helvetica Light"/>
              <a:cs typeface="Helvetica Light"/>
            </a:endParaRPr>
          </a:p>
        </p:txBody>
      </p:sp>
      <p:sp>
        <p:nvSpPr>
          <p:cNvPr id="15" name="Content Placeholder 2"/>
          <p:cNvSpPr txBox="1">
            <a:spLocks/>
          </p:cNvSpPr>
          <p:nvPr/>
        </p:nvSpPr>
        <p:spPr bwMode="auto">
          <a:xfrm>
            <a:off x="680550" y="4064000"/>
            <a:ext cx="3891450" cy="10795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000">
                <a:solidFill>
                  <a:schemeClr val="tx1"/>
                </a:solidFill>
                <a:latin typeface="+mn-lt"/>
              </a:defRPr>
            </a:lvl4pPr>
            <a:lvl5pPr marL="2057400" indent="-228600" algn="l" rtl="0" eaLnBrk="1" fontAlgn="base" hangingPunct="1">
              <a:spcBef>
                <a:spcPct val="20000"/>
              </a:spcBef>
              <a:spcAft>
                <a:spcPct val="0"/>
              </a:spcAft>
              <a:buChar char="»"/>
              <a:defRPr sz="800">
                <a:solidFill>
                  <a:schemeClr val="tx1"/>
                </a:solidFill>
                <a:latin typeface="+mn-lt"/>
              </a:defRPr>
            </a:lvl5pPr>
            <a:lvl6pPr marL="2514600" indent="-228600" algn="l" rtl="0" eaLnBrk="1" fontAlgn="base" hangingPunct="1">
              <a:spcBef>
                <a:spcPct val="20000"/>
              </a:spcBef>
              <a:spcAft>
                <a:spcPct val="0"/>
              </a:spcAft>
              <a:buChar char="»"/>
              <a:defRPr sz="800">
                <a:solidFill>
                  <a:schemeClr val="tx1"/>
                </a:solidFill>
                <a:latin typeface="+mn-lt"/>
              </a:defRPr>
            </a:lvl6pPr>
            <a:lvl7pPr marL="2971800" indent="-228600" algn="l" rtl="0" eaLnBrk="1" fontAlgn="base" hangingPunct="1">
              <a:spcBef>
                <a:spcPct val="20000"/>
              </a:spcBef>
              <a:spcAft>
                <a:spcPct val="0"/>
              </a:spcAft>
              <a:buChar char="»"/>
              <a:defRPr sz="800">
                <a:solidFill>
                  <a:schemeClr val="tx1"/>
                </a:solidFill>
                <a:latin typeface="+mn-lt"/>
              </a:defRPr>
            </a:lvl7pPr>
            <a:lvl8pPr marL="3429000" indent="-228600" algn="l" rtl="0" eaLnBrk="1" fontAlgn="base" hangingPunct="1">
              <a:spcBef>
                <a:spcPct val="20000"/>
              </a:spcBef>
              <a:spcAft>
                <a:spcPct val="0"/>
              </a:spcAft>
              <a:buChar char="»"/>
              <a:defRPr sz="800">
                <a:solidFill>
                  <a:schemeClr val="tx1"/>
                </a:solidFill>
                <a:latin typeface="+mn-lt"/>
              </a:defRPr>
            </a:lvl8pPr>
            <a:lvl9pPr marL="3886200" indent="-228600" algn="l" rtl="0" eaLnBrk="1" fontAlgn="base" hangingPunct="1">
              <a:spcBef>
                <a:spcPct val="20000"/>
              </a:spcBef>
              <a:spcAft>
                <a:spcPct val="0"/>
              </a:spcAft>
              <a:buChar char="»"/>
              <a:defRPr sz="800">
                <a:solidFill>
                  <a:schemeClr val="tx1"/>
                </a:solidFill>
                <a:latin typeface="+mn-lt"/>
              </a:defRPr>
            </a:lvl9pPr>
          </a:lstStyle>
          <a:p>
            <a:pPr marL="0" indent="0" defTabSz="914400">
              <a:buNone/>
            </a:pPr>
            <a:r>
              <a:rPr lang="en-US" sz="1400" i="0" kern="0" dirty="0" smtClean="0">
                <a:latin typeface="Helvetica Light"/>
                <a:cs typeface="Helvetica Light"/>
              </a:rPr>
              <a:t>The licenses control:</a:t>
            </a:r>
          </a:p>
          <a:p>
            <a:pPr lvl="1" defTabSz="914400"/>
            <a:r>
              <a:rPr lang="en-US" sz="1200" i="0" kern="0" dirty="0" smtClean="0">
                <a:latin typeface="Helvetica Light"/>
                <a:cs typeface="Helvetica Light"/>
              </a:rPr>
              <a:t>OAuth Authorization Scopes</a:t>
            </a:r>
          </a:p>
          <a:p>
            <a:pPr lvl="1" defTabSz="914400"/>
            <a:r>
              <a:rPr lang="en-US" sz="1200" i="0" kern="0" dirty="0" smtClean="0">
                <a:latin typeface="Helvetica Light"/>
                <a:cs typeface="Helvetica Light"/>
              </a:rPr>
              <a:t>Document visibility</a:t>
            </a:r>
          </a:p>
          <a:p>
            <a:pPr lvl="1" defTabSz="914400"/>
            <a:r>
              <a:rPr lang="en-US" sz="1200" i="0" kern="0" dirty="0" smtClean="0">
                <a:latin typeface="Helvetica Light"/>
                <a:cs typeface="Helvetica Light"/>
              </a:rPr>
              <a:t>Quota policies</a:t>
            </a:r>
            <a:endParaRPr lang="en-US" sz="1200" i="0" kern="0" dirty="0">
              <a:latin typeface="Helvetica Light"/>
              <a:cs typeface="Helvetica Light"/>
            </a:endParaRPr>
          </a:p>
        </p:txBody>
      </p:sp>
    </p:spTree>
    <p:extLst>
      <p:ext uri="{BB962C8B-B14F-4D97-AF65-F5344CB8AC3E}">
        <p14:creationId xmlns:p14="http://schemas.microsoft.com/office/powerpoint/2010/main" val="11153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6427" y="449610"/>
            <a:ext cx="9144000" cy="353219"/>
          </a:xfrm>
        </p:spPr>
        <p:txBody>
          <a:bodyPr/>
          <a:lstStyle/>
          <a:p>
            <a:r>
              <a:rPr lang="en-US" dirty="0" smtClean="0"/>
              <a:t>Message and Parameter Security</a:t>
            </a:r>
            <a:endParaRPr lang="en-US" dirty="0"/>
          </a:p>
        </p:txBody>
      </p:sp>
      <p:sp>
        <p:nvSpPr>
          <p:cNvPr id="23" name="Rectangle 22"/>
          <p:cNvSpPr/>
          <p:nvPr/>
        </p:nvSpPr>
        <p:spPr bwMode="auto">
          <a:xfrm>
            <a:off x="1905000" y="952500"/>
            <a:ext cx="990600" cy="2476500"/>
          </a:xfrm>
          <a:prstGeom prst="rect">
            <a:avLst/>
          </a:prstGeom>
          <a:noFill/>
          <a:ln w="9525" cap="flat" cmpd="sng" algn="ctr">
            <a:solidFill>
              <a:srgbClr val="0F75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pic>
        <p:nvPicPr>
          <p:cNvPr id="24" name="Picture 23" descr="FlatBlueGear.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87588" y="1961657"/>
            <a:ext cx="465412" cy="387843"/>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5602" y="1968501"/>
            <a:ext cx="376793" cy="31399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5600" y="2730500"/>
            <a:ext cx="381000" cy="317500"/>
          </a:xfrm>
          <a:prstGeom prst="rect">
            <a:avLst/>
          </a:prstGeom>
        </p:spPr>
      </p:pic>
      <p:pic>
        <p:nvPicPr>
          <p:cNvPr id="27" name="Picture 2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608984" y="1189486"/>
            <a:ext cx="477617" cy="398014"/>
          </a:xfrm>
          <a:prstGeom prst="rect">
            <a:avLst/>
          </a:prstGeom>
        </p:spPr>
      </p:pic>
      <p:cxnSp>
        <p:nvCxnSpPr>
          <p:cNvPr id="30" name="Straight Arrow Connector 29"/>
          <p:cNvCxnSpPr/>
          <p:nvPr/>
        </p:nvCxnSpPr>
        <p:spPr bwMode="auto">
          <a:xfrm>
            <a:off x="5257800" y="2159000"/>
            <a:ext cx="914400" cy="0"/>
          </a:xfrm>
          <a:prstGeom prst="straightConnector1">
            <a:avLst/>
          </a:prstGeom>
          <a:noFill/>
          <a:ln w="28575" cap="flat" cmpd="sng" algn="ctr">
            <a:solidFill>
              <a:srgbClr val="4F81BD"/>
            </a:solidFill>
            <a:prstDash val="solid"/>
            <a:round/>
            <a:headEnd type="arrow"/>
            <a:tailEnd type="arrow"/>
          </a:ln>
          <a:effectLst/>
        </p:spPr>
      </p:cxnSp>
      <p:cxnSp>
        <p:nvCxnSpPr>
          <p:cNvPr id="31" name="Straight Arrow Connector 30"/>
          <p:cNvCxnSpPr/>
          <p:nvPr/>
        </p:nvCxnSpPr>
        <p:spPr bwMode="auto">
          <a:xfrm>
            <a:off x="3200400" y="2159000"/>
            <a:ext cx="914400" cy="0"/>
          </a:xfrm>
          <a:prstGeom prst="straightConnector1">
            <a:avLst/>
          </a:prstGeom>
          <a:noFill/>
          <a:ln w="28575" cap="flat" cmpd="sng" algn="ctr">
            <a:solidFill>
              <a:srgbClr val="4F81BD"/>
            </a:solidFill>
            <a:prstDash val="solid"/>
            <a:round/>
            <a:headEnd type="arrow"/>
            <a:tailEnd type="arrow"/>
          </a:ln>
          <a:effectLst/>
        </p:spPr>
      </p:cxnSp>
      <p:pic>
        <p:nvPicPr>
          <p:cNvPr id="32" name="Picture 3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33601" y="2667000"/>
            <a:ext cx="605035" cy="504196"/>
          </a:xfrm>
          <a:prstGeom prst="rect">
            <a:avLst/>
          </a:prstGeom>
        </p:spPr>
      </p:pic>
      <p:pic>
        <p:nvPicPr>
          <p:cNvPr id="33" name="Picture 3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46301" y="1968501"/>
            <a:ext cx="550738" cy="458948"/>
          </a:xfrm>
          <a:prstGeom prst="rect">
            <a:avLst/>
          </a:prstGeom>
        </p:spPr>
      </p:pic>
      <p:pic>
        <p:nvPicPr>
          <p:cNvPr id="34" name="Picture 33"/>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89383" y="1270000"/>
            <a:ext cx="457655" cy="381379"/>
          </a:xfrm>
          <a:prstGeom prst="rect">
            <a:avLst/>
          </a:prstGeom>
        </p:spPr>
      </p:pic>
      <p:sp>
        <p:nvSpPr>
          <p:cNvPr id="37" name="Rectangle 36"/>
          <p:cNvSpPr/>
          <p:nvPr/>
        </p:nvSpPr>
        <p:spPr bwMode="auto">
          <a:xfrm>
            <a:off x="6400800" y="952500"/>
            <a:ext cx="990600" cy="2476500"/>
          </a:xfrm>
          <a:prstGeom prst="rect">
            <a:avLst/>
          </a:prstGeom>
          <a:noFill/>
          <a:ln w="9525" cap="flat" cmpd="sng" algn="ctr">
            <a:solidFill>
              <a:srgbClr val="0F75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914400" y="3638947"/>
            <a:ext cx="6934200" cy="1600438"/>
          </a:xfrm>
          <a:prstGeom prst="rect">
            <a:avLst/>
          </a:prstGeom>
          <a:noFill/>
        </p:spPr>
        <p:txBody>
          <a:bodyPr wrap="square" rtlCol="0">
            <a:spAutoFit/>
          </a:bodyPr>
          <a:lstStyle/>
          <a:p>
            <a:r>
              <a:rPr lang="en-US" sz="1400" i="0" dirty="0" smtClean="0">
                <a:latin typeface="Helvetica Light"/>
                <a:cs typeface="Helvetica Light"/>
              </a:rPr>
              <a:t>HTTP Parameter</a:t>
            </a:r>
          </a:p>
          <a:p>
            <a:pPr marL="285750" indent="-285750">
              <a:buFont typeface="Arial"/>
              <a:buChar char="•"/>
            </a:pPr>
            <a:r>
              <a:rPr lang="en-US" sz="1400" i="0" dirty="0">
                <a:latin typeface="Helvetica Light"/>
                <a:cs typeface="Helvetica Light"/>
                <a:hlinkClick r:id="rId9"/>
              </a:rPr>
              <a:t>http://</a:t>
            </a:r>
            <a:r>
              <a:rPr lang="en-US" sz="1400" i="0" dirty="0" smtClean="0">
                <a:latin typeface="Helvetica Light"/>
                <a:cs typeface="Helvetica Light"/>
                <a:hlinkClick r:id="rId9"/>
              </a:rPr>
              <a:t>apis.foo.com</a:t>
            </a:r>
            <a:r>
              <a:rPr lang="en-US" sz="1400" i="0" dirty="0">
                <a:latin typeface="Helvetica Light"/>
                <a:cs typeface="Helvetica Light"/>
                <a:hlinkClick r:id="rId9"/>
              </a:rPr>
              <a:t>/resources</a:t>
            </a:r>
            <a:r>
              <a:rPr lang="en-US" sz="1400" i="0" dirty="0" smtClean="0">
                <a:latin typeface="Helvetica Light"/>
                <a:cs typeface="Helvetica Light"/>
                <a:hlinkClick r:id="rId9"/>
              </a:rPr>
              <a:t>/sample/</a:t>
            </a:r>
            <a:r>
              <a:rPr lang="en-US" sz="1400" i="0" dirty="0">
                <a:latin typeface="Helvetica Light"/>
                <a:cs typeface="Helvetica Light"/>
                <a:hlinkClick r:id="rId9"/>
              </a:rPr>
              <a:t>foo?app_id=myid&amp;app_key=</a:t>
            </a:r>
            <a:r>
              <a:rPr lang="en-US" sz="1400" i="0" dirty="0" smtClean="0">
                <a:latin typeface="Helvetica Light"/>
                <a:cs typeface="Helvetica Light"/>
                <a:hlinkClick r:id="rId9"/>
              </a:rPr>
              <a:t>mykey</a:t>
            </a:r>
            <a:endParaRPr lang="en-US" sz="1400" i="0" dirty="0" smtClean="0">
              <a:latin typeface="Helvetica Light"/>
              <a:cs typeface="Helvetica Light"/>
            </a:endParaRPr>
          </a:p>
          <a:p>
            <a:pPr marL="285750" indent="-285750">
              <a:buFont typeface="Arial"/>
              <a:buChar char="•"/>
            </a:pPr>
            <a:r>
              <a:rPr lang="en-US" sz="1400" i="0" dirty="0" smtClean="0">
                <a:latin typeface="Helvetica Light"/>
                <a:cs typeface="Helvetica Light"/>
              </a:rPr>
              <a:t>Protect API Keys with HMAC – Hash-based Message Authentication Code</a:t>
            </a:r>
          </a:p>
          <a:p>
            <a:endParaRPr lang="en-US" sz="1400" i="0" dirty="0" smtClean="0">
              <a:latin typeface="Helvetica Light"/>
              <a:cs typeface="Helvetica Light"/>
            </a:endParaRPr>
          </a:p>
          <a:p>
            <a:r>
              <a:rPr lang="en-US" sz="1400" i="0" dirty="0" smtClean="0">
                <a:latin typeface="Helvetica Light"/>
                <a:cs typeface="Helvetica Light"/>
              </a:rPr>
              <a:t>Message Security</a:t>
            </a:r>
          </a:p>
          <a:p>
            <a:pPr marL="285750" indent="-285750">
              <a:buFont typeface="Arial"/>
              <a:buChar char="•"/>
            </a:pPr>
            <a:r>
              <a:rPr lang="en-US" sz="1400" i="0" dirty="0" smtClean="0">
                <a:latin typeface="Helvetica Light"/>
                <a:cs typeface="Helvetica Light"/>
              </a:rPr>
              <a:t>Implement HTTPS</a:t>
            </a:r>
            <a:endParaRPr lang="en-US" sz="1400" i="0" dirty="0">
              <a:latin typeface="Helvetica Light"/>
              <a:cs typeface="Helvetica Light"/>
            </a:endParaRPr>
          </a:p>
          <a:p>
            <a:pPr marL="285750" indent="-285750">
              <a:buFont typeface="Arial"/>
              <a:buChar char="•"/>
            </a:pPr>
            <a:r>
              <a:rPr lang="en-US" sz="1400" i="0" dirty="0" smtClean="0">
                <a:latin typeface="Helvetica Light"/>
                <a:cs typeface="Helvetica Light"/>
              </a:rPr>
              <a:t>JWS/JWE, XML Encryption &amp; Signature</a:t>
            </a:r>
            <a:endParaRPr lang="en-US" sz="1400" i="0" dirty="0">
              <a:latin typeface="Helvetica Light"/>
              <a:cs typeface="Helvetica Light"/>
            </a:endParaRPr>
          </a:p>
        </p:txBody>
      </p:sp>
      <p:pic>
        <p:nvPicPr>
          <p:cNvPr id="40" name="Picture 39"/>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429000" y="1587500"/>
            <a:ext cx="482600" cy="402167"/>
          </a:xfrm>
          <a:prstGeom prst="rect">
            <a:avLst/>
          </a:prstGeom>
        </p:spPr>
      </p:pic>
      <p:pic>
        <p:nvPicPr>
          <p:cNvPr id="41" name="Picture 40"/>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562600" y="1587500"/>
            <a:ext cx="482600" cy="402167"/>
          </a:xfrm>
          <a:prstGeom prst="rect">
            <a:avLst/>
          </a:prstGeom>
        </p:spPr>
      </p:pic>
    </p:spTree>
    <p:extLst>
      <p:ext uri="{BB962C8B-B14F-4D97-AF65-F5344CB8AC3E}">
        <p14:creationId xmlns:p14="http://schemas.microsoft.com/office/powerpoint/2010/main" val="338888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Protection</a:t>
            </a:r>
            <a:endParaRPr lang="en-US" dirty="0"/>
          </a:p>
        </p:txBody>
      </p:sp>
      <p:sp>
        <p:nvSpPr>
          <p:cNvPr id="3" name="Content Placeholder 2"/>
          <p:cNvSpPr>
            <a:spLocks noGrp="1"/>
          </p:cNvSpPr>
          <p:nvPr>
            <p:ph idx="1"/>
          </p:nvPr>
        </p:nvSpPr>
        <p:spPr>
          <a:xfrm>
            <a:off x="381000" y="1143002"/>
            <a:ext cx="4191000" cy="4327261"/>
          </a:xfrm>
        </p:spPr>
        <p:txBody>
          <a:bodyPr/>
          <a:lstStyle/>
          <a:p>
            <a:r>
              <a:rPr lang="en-US" sz="1800" dirty="0" smtClean="0">
                <a:latin typeface="Helvetica Light"/>
                <a:cs typeface="Helvetica Light"/>
              </a:rPr>
              <a:t>Denial of Service</a:t>
            </a:r>
          </a:p>
          <a:p>
            <a:r>
              <a:rPr lang="en-US" sz="1800" dirty="0" smtClean="0">
                <a:latin typeface="Helvetica Light"/>
                <a:cs typeface="Helvetica Light"/>
              </a:rPr>
              <a:t>Injection Attacks</a:t>
            </a:r>
          </a:p>
          <a:p>
            <a:pPr lvl="1"/>
            <a:r>
              <a:rPr lang="en-US" dirty="0">
                <a:latin typeface="Helvetica Light"/>
                <a:cs typeface="Helvetica Light"/>
              </a:rPr>
              <a:t>Detect and prevent SQL, JavaScript or </a:t>
            </a:r>
            <a:r>
              <a:rPr lang="en-US" dirty="0" err="1">
                <a:latin typeface="Helvetica Light"/>
                <a:cs typeface="Helvetica Light"/>
              </a:rPr>
              <a:t>XPath</a:t>
            </a:r>
            <a:r>
              <a:rPr lang="en-US" dirty="0">
                <a:latin typeface="Helvetica Light"/>
                <a:cs typeface="Helvetica Light"/>
              </a:rPr>
              <a:t>/XQuery injection attacks </a:t>
            </a:r>
            <a:endParaRPr lang="en-US" dirty="0" smtClean="0">
              <a:latin typeface="Helvetica Light"/>
              <a:cs typeface="Helvetica Light"/>
            </a:endParaRPr>
          </a:p>
          <a:p>
            <a:r>
              <a:rPr lang="en-US" sz="1800" dirty="0" smtClean="0">
                <a:latin typeface="Helvetica Light"/>
                <a:cs typeface="Helvetica Light"/>
              </a:rPr>
              <a:t>Cross Site Scripting</a:t>
            </a:r>
          </a:p>
          <a:p>
            <a:r>
              <a:rPr lang="en-US" sz="1800" dirty="0">
                <a:latin typeface="Helvetica Light"/>
                <a:cs typeface="Helvetica Light"/>
              </a:rPr>
              <a:t>Network address and range blacklists/whitelists </a:t>
            </a:r>
            <a:endParaRPr lang="en-US" sz="1800" dirty="0" smtClean="0">
              <a:latin typeface="Helvetica Light"/>
              <a:cs typeface="Helvetica Light"/>
            </a:endParaRPr>
          </a:p>
          <a:p>
            <a:r>
              <a:rPr lang="en-US" sz="1800" dirty="0" smtClean="0">
                <a:latin typeface="Helvetica Light"/>
                <a:cs typeface="Helvetica Light"/>
              </a:rPr>
              <a:t>HTTP Parameter Stuffing</a:t>
            </a:r>
            <a:endParaRPr lang="en-US" sz="1800" dirty="0">
              <a:latin typeface="Helvetica Light"/>
              <a:cs typeface="Helvetica Light"/>
            </a:endParaRPr>
          </a:p>
          <a:p>
            <a:endParaRPr lang="en-US" sz="1800" dirty="0" smtClean="0">
              <a:latin typeface="Helvetica Light"/>
              <a:cs typeface="Helvetica Light"/>
            </a:endParaRPr>
          </a:p>
          <a:p>
            <a:endParaRPr lang="en-US" sz="1800" dirty="0" smtClean="0">
              <a:latin typeface="Helvetica Light"/>
              <a:cs typeface="Helvetica Light"/>
            </a:endParaRPr>
          </a:p>
          <a:p>
            <a:pPr marL="0" indent="0">
              <a:buNone/>
            </a:pPr>
            <a:endParaRPr lang="en-US" sz="1800" dirty="0">
              <a:latin typeface="Helvetica Light"/>
              <a:cs typeface="Helvetica Light"/>
            </a:endParaRPr>
          </a:p>
          <a:p>
            <a:endParaRPr lang="en-US" sz="1800" dirty="0" smtClean="0">
              <a:latin typeface="Helvetica Light"/>
              <a:cs typeface="Helvetica Light"/>
            </a:endParaRPr>
          </a:p>
        </p:txBody>
      </p:sp>
      <p:pic>
        <p:nvPicPr>
          <p:cNvPr id="1026" name="Picture 2" descr="C:\workspaces\zuma\com.soa.atmosphere.content\userdocs\home\landing\images\protection-1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8898" y="1151415"/>
            <a:ext cx="1818703" cy="151558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435600" y="2664037"/>
            <a:ext cx="2413000" cy="2034963"/>
          </a:xfrm>
          <a:prstGeom prst="rect">
            <a:avLst/>
          </a:prstGeom>
        </p:spPr>
      </p:pic>
    </p:spTree>
    <p:extLst>
      <p:ext uri="{BB962C8B-B14F-4D97-AF65-F5344CB8AC3E}">
        <p14:creationId xmlns:p14="http://schemas.microsoft.com/office/powerpoint/2010/main" val="214746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 </a:t>
            </a:r>
            <a:r>
              <a:rPr lang="en-US" dirty="0" smtClean="0"/>
              <a:t>Threats</a:t>
            </a:r>
            <a:endParaRPr lang="en-US" dirty="0"/>
          </a:p>
        </p:txBody>
      </p:sp>
      <p:sp>
        <p:nvSpPr>
          <p:cNvPr id="5" name="TextBox 4"/>
          <p:cNvSpPr txBox="1"/>
          <p:nvPr/>
        </p:nvSpPr>
        <p:spPr>
          <a:xfrm>
            <a:off x="838200" y="1079500"/>
            <a:ext cx="3733800" cy="4113946"/>
          </a:xfrm>
          <a:prstGeom prst="rect">
            <a:avLst/>
          </a:prstGeom>
          <a:noFill/>
        </p:spPr>
        <p:txBody>
          <a:bodyPr wrap="square" rtlCol="0">
            <a:spAutoFit/>
          </a:bodyPr>
          <a:lstStyle/>
          <a:p>
            <a:pPr marL="457200" indent="-457200">
              <a:buFont typeface="Arial"/>
              <a:buChar char="•"/>
            </a:pPr>
            <a:r>
              <a:rPr lang="en-US" sz="2800" i="0" baseline="30000" dirty="0" smtClean="0">
                <a:latin typeface="Helvetica Light"/>
                <a:cs typeface="Helvetica Light"/>
              </a:rPr>
              <a:t>Provide </a:t>
            </a:r>
            <a:r>
              <a:rPr lang="en-US" sz="2800" i="0" baseline="30000" dirty="0">
                <a:latin typeface="Helvetica Light"/>
                <a:cs typeface="Helvetica Light"/>
              </a:rPr>
              <a:t>a content firewall, protecting against malicious </a:t>
            </a:r>
            <a:r>
              <a:rPr lang="en-US" sz="2800" i="0" baseline="30000" dirty="0" smtClean="0">
                <a:latin typeface="Helvetica Light"/>
                <a:cs typeface="Helvetica Light"/>
              </a:rPr>
              <a:t>content</a:t>
            </a:r>
            <a:endParaRPr lang="en-US" sz="2400" i="0" baseline="30000" dirty="0">
              <a:latin typeface="Helvetica Light"/>
              <a:cs typeface="Helvetica Light"/>
            </a:endParaRPr>
          </a:p>
          <a:p>
            <a:pPr marL="914400" lvl="1" indent="-457200">
              <a:buFont typeface="Arial"/>
              <a:buChar char="•"/>
            </a:pPr>
            <a:r>
              <a:rPr lang="en-US" sz="2400" i="0" baseline="30000" dirty="0" smtClean="0">
                <a:latin typeface="Helvetica Light"/>
                <a:cs typeface="Helvetica Light"/>
              </a:rPr>
              <a:t>Validate </a:t>
            </a:r>
            <a:r>
              <a:rPr lang="en-US" sz="2400" i="0" baseline="30000" dirty="0">
                <a:latin typeface="Helvetica Light"/>
                <a:cs typeface="Helvetica Light"/>
              </a:rPr>
              <a:t>message content including message headers, form and query parameters, XML and JSON data structures. </a:t>
            </a:r>
            <a:endParaRPr lang="en-US" sz="2400" i="0" baseline="30000" dirty="0" smtClean="0">
              <a:latin typeface="Helvetica Light"/>
              <a:cs typeface="Helvetica Light"/>
            </a:endParaRPr>
          </a:p>
          <a:p>
            <a:pPr marL="914400" lvl="1" indent="-457200">
              <a:buFont typeface="Arial"/>
              <a:buChar char="•"/>
            </a:pPr>
            <a:r>
              <a:rPr lang="en-US" sz="2400" i="0" baseline="30000" dirty="0" smtClean="0">
                <a:latin typeface="Helvetica Light"/>
                <a:cs typeface="Helvetica Light"/>
              </a:rPr>
              <a:t>Policies </a:t>
            </a:r>
            <a:r>
              <a:rPr lang="en-US" sz="2400" i="0" baseline="30000" dirty="0">
                <a:latin typeface="Helvetica Light"/>
                <a:cs typeface="Helvetica Light"/>
              </a:rPr>
              <a:t>for XML and JSON </a:t>
            </a:r>
            <a:r>
              <a:rPr lang="en-US" sz="2400" i="0" baseline="30000" dirty="0" err="1" smtClean="0">
                <a:latin typeface="Helvetica Light"/>
                <a:cs typeface="Helvetica Light"/>
              </a:rPr>
              <a:t>DoS</a:t>
            </a:r>
            <a:r>
              <a:rPr lang="en-US" sz="2400" i="0" baseline="30000" dirty="0" smtClean="0">
                <a:latin typeface="Helvetica Light"/>
                <a:cs typeface="Helvetica Light"/>
              </a:rPr>
              <a:t> </a:t>
            </a:r>
          </a:p>
          <a:p>
            <a:pPr marL="457200" indent="-457200">
              <a:buFont typeface="Arial"/>
              <a:buChar char="•"/>
            </a:pPr>
            <a:r>
              <a:rPr lang="en-US" sz="2800" i="0" baseline="30000" dirty="0" smtClean="0">
                <a:latin typeface="Helvetica Light"/>
                <a:cs typeface="Helvetica Light"/>
              </a:rPr>
              <a:t>Protection </a:t>
            </a:r>
            <a:r>
              <a:rPr lang="en-US" sz="2800" i="0" baseline="30000" dirty="0">
                <a:latin typeface="Helvetica Light"/>
                <a:cs typeface="Helvetica Light"/>
              </a:rPr>
              <a:t>against viruses in attachments and other binary content via ICAP integration with leading anti-virus engines</a:t>
            </a:r>
            <a:endParaRPr lang="en-US" sz="2800" i="0" dirty="0">
              <a:latin typeface="Helvetica Light"/>
              <a:cs typeface="Helvetica Light"/>
            </a:endParaRPr>
          </a:p>
        </p:txBody>
      </p:sp>
      <p:pic>
        <p:nvPicPr>
          <p:cNvPr id="6" name="Picture 5"/>
          <p:cNvPicPr>
            <a:picLocks noChangeAspect="1"/>
          </p:cNvPicPr>
          <p:nvPr/>
        </p:nvPicPr>
        <p:blipFill>
          <a:blip r:embed="rId3"/>
          <a:stretch>
            <a:fillRect/>
          </a:stretch>
        </p:blipFill>
        <p:spPr>
          <a:xfrm>
            <a:off x="5791200" y="1968500"/>
            <a:ext cx="2413000" cy="2010833"/>
          </a:xfrm>
          <a:prstGeom prst="rect">
            <a:avLst/>
          </a:prstGeom>
        </p:spPr>
      </p:pic>
      <p:pic>
        <p:nvPicPr>
          <p:cNvPr id="7" name="Picture 6" descr="FlatBlueGea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2200" y="1460500"/>
            <a:ext cx="533400" cy="444500"/>
          </a:xfrm>
          <a:prstGeom prst="rect">
            <a:avLst/>
          </a:prstGeom>
        </p:spPr>
      </p:pic>
      <p:pic>
        <p:nvPicPr>
          <p:cNvPr id="8" name="Picture 7" descr="FlatBlueGea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0" y="1460500"/>
            <a:ext cx="533400" cy="444500"/>
          </a:xfrm>
          <a:prstGeom prst="rect">
            <a:avLst/>
          </a:prstGeom>
        </p:spPr>
      </p:pic>
      <p:pic>
        <p:nvPicPr>
          <p:cNvPr id="9" name="Picture 8" descr="FlatBlueGea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3800" y="1460500"/>
            <a:ext cx="533400" cy="444500"/>
          </a:xfrm>
          <a:prstGeom prst="rect">
            <a:avLst/>
          </a:prstGeom>
        </p:spPr>
      </p:pic>
      <p:pic>
        <p:nvPicPr>
          <p:cNvPr id="10" name="Picture 9" descr="FlatBlueGea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5600" y="4127500"/>
            <a:ext cx="533400" cy="444500"/>
          </a:xfrm>
          <a:prstGeom prst="rect">
            <a:avLst/>
          </a:prstGeom>
        </p:spPr>
      </p:pic>
    </p:spTree>
    <p:extLst>
      <p:ext uri="{BB962C8B-B14F-4D97-AF65-F5344CB8AC3E}">
        <p14:creationId xmlns:p14="http://schemas.microsoft.com/office/powerpoint/2010/main" val="438792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 Management/Rate Limiting</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2079625"/>
            <a:ext cx="2209800" cy="2555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609600" y="952501"/>
            <a:ext cx="6629400" cy="646331"/>
          </a:xfrm>
          <a:prstGeom prst="rect">
            <a:avLst/>
          </a:prstGeom>
          <a:solidFill>
            <a:srgbClr val="FFFFFF"/>
          </a:solidFill>
          <a:ln>
            <a:solidFill>
              <a:srgbClr val="0F75BC"/>
            </a:solidFill>
          </a:ln>
        </p:spPr>
        <p:txBody>
          <a:bodyPr wrap="square" rtlCol="0">
            <a:spAutoFit/>
          </a:bodyPr>
          <a:lstStyle/>
          <a:p>
            <a:r>
              <a:rPr lang="en-US" i="0" dirty="0" smtClean="0">
                <a:solidFill>
                  <a:srgbClr val="0F75BC"/>
                </a:solidFill>
                <a:latin typeface="Helvetica Light"/>
                <a:cs typeface="Helvetica Light"/>
              </a:rPr>
              <a:t>Restrict the number of calls an App can make</a:t>
            </a:r>
          </a:p>
          <a:p>
            <a:r>
              <a:rPr lang="en-US" i="0" dirty="0" smtClean="0">
                <a:solidFill>
                  <a:srgbClr val="0F75BC"/>
                </a:solidFill>
                <a:latin typeface="Helvetica Light"/>
                <a:cs typeface="Helvetica Light"/>
              </a:rPr>
              <a:t>Apply controls based on context, affinity, segmentation etc.</a:t>
            </a:r>
            <a:endParaRPr lang="en-US" i="0" dirty="0">
              <a:solidFill>
                <a:srgbClr val="0F75BC"/>
              </a:solidFill>
              <a:latin typeface="Helvetica Light"/>
              <a:cs typeface="Helvetica Light"/>
            </a:endParaRPr>
          </a:p>
        </p:txBody>
      </p:sp>
    </p:spTree>
    <p:extLst>
      <p:ext uri="{BB962C8B-B14F-4D97-AF65-F5344CB8AC3E}">
        <p14:creationId xmlns:p14="http://schemas.microsoft.com/office/powerpoint/2010/main" val="191116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Gateway</a:t>
            </a:r>
            <a:endParaRPr lang="en-US" dirty="0"/>
          </a:p>
        </p:txBody>
      </p:sp>
      <p:pic>
        <p:nvPicPr>
          <p:cNvPr id="3" name="Picture 2"/>
          <p:cNvPicPr>
            <a:picLocks noChangeAspect="1"/>
          </p:cNvPicPr>
          <p:nvPr/>
        </p:nvPicPr>
        <p:blipFill>
          <a:blip r:embed="rId3"/>
          <a:stretch>
            <a:fillRect/>
          </a:stretch>
        </p:blipFill>
        <p:spPr>
          <a:xfrm>
            <a:off x="1066800" y="762000"/>
            <a:ext cx="4013200" cy="4488917"/>
          </a:xfrm>
          <a:prstGeom prst="rect">
            <a:avLst/>
          </a:prstGeom>
        </p:spPr>
      </p:pic>
      <p:pic>
        <p:nvPicPr>
          <p:cNvPr id="4" name="Picture 3" descr="0f75bc-75x75px_Authentication.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7400" y="1845731"/>
            <a:ext cx="222250" cy="185208"/>
          </a:xfrm>
          <a:prstGeom prst="rect">
            <a:avLst/>
          </a:prstGeom>
        </p:spPr>
      </p:pic>
      <p:pic>
        <p:nvPicPr>
          <p:cNvPr id="5" name="Picture 4" descr="0f75bc-75x75px_Encrypti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67400" y="2823627"/>
            <a:ext cx="222250" cy="185208"/>
          </a:xfrm>
          <a:prstGeom prst="rect">
            <a:avLst/>
          </a:prstGeom>
        </p:spPr>
      </p:pic>
      <p:pic>
        <p:nvPicPr>
          <p:cNvPr id="6" name="Picture 5" descr="0f75bc-75x75px_I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67400" y="2472259"/>
            <a:ext cx="222250" cy="185208"/>
          </a:xfrm>
          <a:prstGeom prst="rect">
            <a:avLst/>
          </a:prstGeom>
        </p:spPr>
      </p:pic>
      <p:pic>
        <p:nvPicPr>
          <p:cNvPr id="7" name="Picture 6" descr="0f75bc-75x75px_Mediation.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67400" y="3141127"/>
            <a:ext cx="222250" cy="185208"/>
          </a:xfrm>
          <a:prstGeom prst="rect">
            <a:avLst/>
          </a:prstGeom>
        </p:spPr>
      </p:pic>
      <p:pic>
        <p:nvPicPr>
          <p:cNvPr id="8" name="Picture 7" descr="0f75bc-75x75px_Orchestration.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67400" y="4068221"/>
            <a:ext cx="222250" cy="185208"/>
          </a:xfrm>
          <a:prstGeom prst="rect">
            <a:avLst/>
          </a:prstGeom>
        </p:spPr>
      </p:pic>
      <p:pic>
        <p:nvPicPr>
          <p:cNvPr id="9" name="Picture 8" descr="0f75bc-75x75px_Paging.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67400" y="3759188"/>
            <a:ext cx="222250" cy="185208"/>
          </a:xfrm>
          <a:prstGeom prst="rect">
            <a:avLst/>
          </a:prstGeom>
        </p:spPr>
      </p:pic>
      <p:pic>
        <p:nvPicPr>
          <p:cNvPr id="10" name="Picture 9" descr="0f75bc-75x75px_Proctection.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67400" y="2175929"/>
            <a:ext cx="222250" cy="185208"/>
          </a:xfrm>
          <a:prstGeom prst="rect">
            <a:avLst/>
          </a:prstGeom>
        </p:spPr>
      </p:pic>
      <p:pic>
        <p:nvPicPr>
          <p:cNvPr id="11" name="Picture 10" descr="0f75bc-75x75px_Quality.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67400" y="3454391"/>
            <a:ext cx="222250" cy="185208"/>
          </a:xfrm>
          <a:prstGeom prst="rect">
            <a:avLst/>
          </a:prstGeom>
        </p:spPr>
      </p:pic>
      <p:pic>
        <p:nvPicPr>
          <p:cNvPr id="12" name="Picture 11" descr="0f75bc-75x75px_Scripting.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867400" y="4423820"/>
            <a:ext cx="222250" cy="185208"/>
          </a:xfrm>
          <a:prstGeom prst="rect">
            <a:avLst/>
          </a:prstGeom>
        </p:spPr>
      </p:pic>
      <p:pic>
        <p:nvPicPr>
          <p:cNvPr id="13" name="Picture 12" descr="0f75bc-75x75px_Security.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867400" y="1519764"/>
            <a:ext cx="222250" cy="185208"/>
          </a:xfrm>
          <a:prstGeom prst="rect">
            <a:avLst/>
          </a:prstGeom>
        </p:spPr>
      </p:pic>
      <p:sp>
        <p:nvSpPr>
          <p:cNvPr id="14" name="TextBox 13"/>
          <p:cNvSpPr txBox="1"/>
          <p:nvPr/>
        </p:nvSpPr>
        <p:spPr>
          <a:xfrm>
            <a:off x="6256867" y="1054095"/>
            <a:ext cx="1600200" cy="3629198"/>
          </a:xfrm>
          <a:prstGeom prst="rect">
            <a:avLst/>
          </a:prstGeom>
          <a:noFill/>
          <a:ln>
            <a:solidFill>
              <a:srgbClr val="FFFFFF"/>
            </a:solidFill>
          </a:ln>
        </p:spPr>
        <p:txBody>
          <a:bodyPr wrap="square" rtlCol="0">
            <a:spAutoFit/>
          </a:bodyPr>
          <a:lstStyle/>
          <a:p>
            <a:pPr>
              <a:lnSpc>
                <a:spcPct val="150000"/>
              </a:lnSpc>
            </a:pPr>
            <a:r>
              <a:rPr lang="en-US" sz="1400" i="0" dirty="0" smtClean="0">
                <a:solidFill>
                  <a:srgbClr val="C8332C"/>
                </a:solidFill>
                <a:latin typeface="Helvetica"/>
                <a:cs typeface="Helvetica"/>
              </a:rPr>
              <a:t>Gateway</a:t>
            </a:r>
          </a:p>
          <a:p>
            <a:pPr>
              <a:lnSpc>
                <a:spcPct val="150000"/>
              </a:lnSpc>
            </a:pPr>
            <a:r>
              <a:rPr lang="en-US" sz="1400" i="0" dirty="0" smtClean="0">
                <a:solidFill>
                  <a:srgbClr val="7F7F7F"/>
                </a:solidFill>
                <a:latin typeface="Helvetica Light"/>
                <a:cs typeface="Helvetica Light"/>
              </a:rPr>
              <a:t>Security</a:t>
            </a:r>
          </a:p>
          <a:p>
            <a:pPr>
              <a:lnSpc>
                <a:spcPct val="150000"/>
              </a:lnSpc>
            </a:pPr>
            <a:r>
              <a:rPr lang="en-US" sz="1400" i="0" dirty="0" smtClean="0">
                <a:solidFill>
                  <a:srgbClr val="7F7F7F"/>
                </a:solidFill>
                <a:latin typeface="Helvetica Light"/>
                <a:cs typeface="Helvetica Light"/>
              </a:rPr>
              <a:t>Authentication</a:t>
            </a:r>
          </a:p>
          <a:p>
            <a:pPr>
              <a:lnSpc>
                <a:spcPct val="150000"/>
              </a:lnSpc>
            </a:pPr>
            <a:r>
              <a:rPr lang="en-US" sz="1400" i="0" dirty="0" smtClean="0">
                <a:solidFill>
                  <a:srgbClr val="7F7F7F"/>
                </a:solidFill>
                <a:latin typeface="Helvetica Light"/>
                <a:cs typeface="Helvetica Light"/>
              </a:rPr>
              <a:t>Protection</a:t>
            </a:r>
          </a:p>
          <a:p>
            <a:pPr>
              <a:lnSpc>
                <a:spcPct val="150000"/>
              </a:lnSpc>
            </a:pPr>
            <a:r>
              <a:rPr lang="en-US" sz="1400" i="0" dirty="0" smtClean="0">
                <a:solidFill>
                  <a:srgbClr val="7F7F7F"/>
                </a:solidFill>
                <a:latin typeface="Helvetica Light"/>
                <a:cs typeface="Helvetica Light"/>
              </a:rPr>
              <a:t>IAM Integration</a:t>
            </a:r>
          </a:p>
          <a:p>
            <a:pPr>
              <a:lnSpc>
                <a:spcPct val="150000"/>
              </a:lnSpc>
            </a:pPr>
            <a:r>
              <a:rPr lang="en-US" sz="1400" i="0" dirty="0" smtClean="0">
                <a:solidFill>
                  <a:srgbClr val="7F7F7F"/>
                </a:solidFill>
                <a:latin typeface="Helvetica Light"/>
                <a:cs typeface="Helvetica Light"/>
              </a:rPr>
              <a:t>Encryption</a:t>
            </a:r>
          </a:p>
          <a:p>
            <a:pPr>
              <a:lnSpc>
                <a:spcPct val="150000"/>
              </a:lnSpc>
            </a:pPr>
            <a:r>
              <a:rPr lang="en-US" sz="1400" i="0" dirty="0" smtClean="0">
                <a:solidFill>
                  <a:srgbClr val="7F7F7F"/>
                </a:solidFill>
                <a:latin typeface="Helvetica Light"/>
                <a:cs typeface="Helvetica Light"/>
              </a:rPr>
              <a:t>Mediation</a:t>
            </a:r>
          </a:p>
          <a:p>
            <a:pPr>
              <a:lnSpc>
                <a:spcPct val="150000"/>
              </a:lnSpc>
            </a:pPr>
            <a:r>
              <a:rPr lang="en-US" sz="1400" i="0" dirty="0" smtClean="0">
                <a:solidFill>
                  <a:srgbClr val="7F7F7F"/>
                </a:solidFill>
                <a:latin typeface="Helvetica Light"/>
                <a:cs typeface="Helvetica Light"/>
              </a:rPr>
              <a:t>Quality of Service</a:t>
            </a:r>
          </a:p>
          <a:p>
            <a:pPr>
              <a:lnSpc>
                <a:spcPct val="150000"/>
              </a:lnSpc>
            </a:pPr>
            <a:r>
              <a:rPr lang="en-US" sz="1400" i="0" dirty="0" smtClean="0">
                <a:solidFill>
                  <a:srgbClr val="7F7F7F"/>
                </a:solidFill>
                <a:latin typeface="Helvetica Light"/>
                <a:cs typeface="Helvetica Light"/>
              </a:rPr>
              <a:t>Paging/Caching</a:t>
            </a:r>
          </a:p>
          <a:p>
            <a:pPr>
              <a:lnSpc>
                <a:spcPct val="150000"/>
              </a:lnSpc>
            </a:pPr>
            <a:r>
              <a:rPr lang="en-US" sz="1400" i="0" dirty="0" smtClean="0">
                <a:solidFill>
                  <a:srgbClr val="7F7F7F"/>
                </a:solidFill>
                <a:latin typeface="Helvetica Light"/>
                <a:cs typeface="Helvetica Light"/>
              </a:rPr>
              <a:t>Orchestration</a:t>
            </a:r>
          </a:p>
          <a:p>
            <a:pPr>
              <a:lnSpc>
                <a:spcPct val="150000"/>
              </a:lnSpc>
            </a:pPr>
            <a:r>
              <a:rPr lang="en-US" sz="1400" i="0" dirty="0" smtClean="0">
                <a:solidFill>
                  <a:srgbClr val="7F7F7F"/>
                </a:solidFill>
                <a:latin typeface="Helvetica Light"/>
                <a:cs typeface="Helvetica Light"/>
              </a:rPr>
              <a:t>Scripting</a:t>
            </a:r>
            <a:endParaRPr lang="en-US" sz="1400" i="0" dirty="0">
              <a:solidFill>
                <a:srgbClr val="7F7F7F"/>
              </a:solidFill>
              <a:latin typeface="Helvetica Light"/>
              <a:cs typeface="Helvetica Light"/>
            </a:endParaRPr>
          </a:p>
        </p:txBody>
      </p:sp>
      <p:pic>
        <p:nvPicPr>
          <p:cNvPr id="15" name="Picture 14" descr="c8332c-75x75px_Gateway.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867401" y="1206501"/>
            <a:ext cx="239183" cy="199319"/>
          </a:xfrm>
          <a:prstGeom prst="rect">
            <a:avLst/>
          </a:prstGeom>
        </p:spPr>
      </p:pic>
    </p:spTree>
    <p:extLst>
      <p:ext uri="{BB962C8B-B14F-4D97-AF65-F5344CB8AC3E}">
        <p14:creationId xmlns:p14="http://schemas.microsoft.com/office/powerpoint/2010/main" val="1319041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Managing and Automating Security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76638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563371"/>
            <a:ext cx="9235440" cy="6910159"/>
          </a:xfrm>
          <a:prstGeom prst="rect">
            <a:avLst/>
          </a:prstGeom>
        </p:spPr>
      </p:pic>
      <p:sp>
        <p:nvSpPr>
          <p:cNvPr id="4" name="TextBox 3"/>
          <p:cNvSpPr txBox="1"/>
          <p:nvPr/>
        </p:nvSpPr>
        <p:spPr>
          <a:xfrm>
            <a:off x="6784848" y="5020056"/>
            <a:ext cx="2359152" cy="261610"/>
          </a:xfrm>
          <a:prstGeom prst="rect">
            <a:avLst/>
          </a:prstGeom>
          <a:noFill/>
        </p:spPr>
        <p:txBody>
          <a:bodyPr wrap="square" rtlCol="0">
            <a:spAutoFit/>
          </a:bodyPr>
          <a:lstStyle/>
          <a:p>
            <a:r>
              <a:rPr lang="en-US" sz="1050" dirty="0" smtClean="0">
                <a:solidFill>
                  <a:schemeClr val="bg1"/>
                </a:solidFill>
                <a:latin typeface="Helvetica Light" charset="0"/>
                <a:ea typeface="Helvetica Light" charset="0"/>
                <a:cs typeface="Helvetica Light" charset="0"/>
              </a:rPr>
              <a:t>Credit : Peter </a:t>
            </a:r>
            <a:r>
              <a:rPr lang="en-US" sz="1050" dirty="0" err="1" smtClean="0">
                <a:solidFill>
                  <a:schemeClr val="bg1"/>
                </a:solidFill>
                <a:latin typeface="Helvetica Light" charset="0"/>
                <a:ea typeface="Helvetica Light" charset="0"/>
                <a:cs typeface="Helvetica Light" charset="0"/>
              </a:rPr>
              <a:t>Cheslock</a:t>
            </a:r>
            <a:endParaRPr lang="en-US" sz="1050" dirty="0">
              <a:solidFill>
                <a:schemeClr val="bg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79987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263" y="939327"/>
            <a:ext cx="9144000" cy="353219"/>
          </a:xfrm>
        </p:spPr>
        <p:txBody>
          <a:bodyPr/>
          <a:lstStyle/>
          <a:p>
            <a:r>
              <a:rPr lang="en-US" strike="sngStrike" dirty="0" smtClean="0"/>
              <a:t>Govern</a:t>
            </a:r>
            <a:r>
              <a:rPr lang="en-US" dirty="0" smtClean="0"/>
              <a:t> Manage your </a:t>
            </a:r>
            <a:br>
              <a:rPr lang="en-US" dirty="0" smtClean="0"/>
            </a:br>
            <a:r>
              <a:rPr lang="en-US" dirty="0" smtClean="0"/>
              <a:t>Development/Deployment Process</a:t>
            </a:r>
            <a:endParaRPr lang="en-US" dirty="0"/>
          </a:p>
        </p:txBody>
      </p:sp>
      <p:pic>
        <p:nvPicPr>
          <p:cNvPr id="18" name="Picture 17"/>
          <p:cNvPicPr>
            <a:picLocks noChangeAspect="1"/>
          </p:cNvPicPr>
          <p:nvPr/>
        </p:nvPicPr>
        <p:blipFill>
          <a:blip r:embed="rId2"/>
          <a:stretch>
            <a:fillRect/>
          </a:stretch>
        </p:blipFill>
        <p:spPr>
          <a:xfrm>
            <a:off x="5953401" y="1298086"/>
            <a:ext cx="812303" cy="812303"/>
          </a:xfrm>
          <a:prstGeom prst="rect">
            <a:avLst/>
          </a:prstGeom>
        </p:spPr>
      </p:pic>
      <p:sp>
        <p:nvSpPr>
          <p:cNvPr id="19" name="TextBox 18"/>
          <p:cNvSpPr txBox="1"/>
          <p:nvPr/>
        </p:nvSpPr>
        <p:spPr>
          <a:xfrm>
            <a:off x="640839" y="1500264"/>
            <a:ext cx="3632004" cy="3323987"/>
          </a:xfrm>
          <a:prstGeom prst="rect">
            <a:avLst/>
          </a:prstGeom>
          <a:noFill/>
        </p:spPr>
        <p:txBody>
          <a:bodyPr wrap="square" rtlCol="0">
            <a:spAutoFit/>
          </a:bodyPr>
          <a:lstStyle/>
          <a:p>
            <a:pPr marL="238115" indent="-238115">
              <a:buFont typeface="Arial"/>
              <a:buChar char="•"/>
            </a:pPr>
            <a:r>
              <a:rPr lang="en-US" sz="1500" dirty="0">
                <a:solidFill>
                  <a:schemeClr val="bg1">
                    <a:lumMod val="50000"/>
                  </a:schemeClr>
                </a:solidFill>
                <a:latin typeface="Helvetica Light" charset="0"/>
                <a:ea typeface="Helvetica Light" charset="0"/>
                <a:cs typeface="Helvetica Light" charset="0"/>
              </a:rPr>
              <a:t>API Initiatives need to integrated with your </a:t>
            </a:r>
            <a:r>
              <a:rPr lang="en-US" sz="1500" dirty="0" err="1" smtClean="0">
                <a:solidFill>
                  <a:schemeClr val="bg1">
                    <a:lumMod val="50000"/>
                  </a:schemeClr>
                </a:solidFill>
                <a:latin typeface="Helvetica Light" charset="0"/>
                <a:ea typeface="Helvetica Light" charset="0"/>
                <a:cs typeface="Helvetica Light" charset="0"/>
              </a:rPr>
              <a:t>DevOps</a:t>
            </a:r>
            <a:endParaRPr lang="en-US" sz="1500" dirty="0">
              <a:solidFill>
                <a:schemeClr val="bg1">
                  <a:lumMod val="50000"/>
                </a:schemeClr>
              </a:solidFill>
              <a:latin typeface="Helvetica Light" charset="0"/>
              <a:ea typeface="Helvetica Light" charset="0"/>
              <a:cs typeface="Helvetica Light" charset="0"/>
            </a:endParaRPr>
          </a:p>
          <a:p>
            <a:endParaRPr lang="en-US" sz="1500" dirty="0">
              <a:solidFill>
                <a:schemeClr val="bg1">
                  <a:lumMod val="50000"/>
                </a:schemeClr>
              </a:solidFill>
              <a:latin typeface="Helvetica Light" charset="0"/>
              <a:ea typeface="Helvetica Light" charset="0"/>
              <a:cs typeface="Helvetica Light" charset="0"/>
            </a:endParaRPr>
          </a:p>
          <a:p>
            <a:pPr marL="238115" indent="-238115">
              <a:buFont typeface="Arial"/>
              <a:buChar char="•"/>
            </a:pPr>
            <a:r>
              <a:rPr lang="en-US" sz="1500" dirty="0">
                <a:solidFill>
                  <a:schemeClr val="bg1">
                    <a:lumMod val="50000"/>
                  </a:schemeClr>
                </a:solidFill>
                <a:latin typeface="Helvetica Light" charset="0"/>
                <a:ea typeface="Helvetica Light" charset="0"/>
                <a:cs typeface="Helvetica Light" charset="0"/>
              </a:rPr>
              <a:t>Define and track multiple API and versions and the dependencies on those versions throughout the process. </a:t>
            </a:r>
          </a:p>
          <a:p>
            <a:pPr marL="238115" indent="-238115">
              <a:buFont typeface="Arial"/>
              <a:buChar char="•"/>
            </a:pPr>
            <a:endParaRPr lang="en-US" sz="1500" dirty="0">
              <a:solidFill>
                <a:schemeClr val="bg1">
                  <a:lumMod val="50000"/>
                </a:schemeClr>
              </a:solidFill>
              <a:latin typeface="Helvetica Light" charset="0"/>
              <a:ea typeface="Helvetica Light" charset="0"/>
              <a:cs typeface="Helvetica Light" charset="0"/>
            </a:endParaRPr>
          </a:p>
          <a:p>
            <a:pPr marL="238115" indent="-238115">
              <a:buFont typeface="Arial"/>
              <a:buChar char="•"/>
            </a:pPr>
            <a:r>
              <a:rPr lang="en-US" sz="1500" dirty="0">
                <a:solidFill>
                  <a:schemeClr val="bg1">
                    <a:lumMod val="50000"/>
                  </a:schemeClr>
                </a:solidFill>
                <a:latin typeface="Helvetica Light" charset="0"/>
                <a:ea typeface="Helvetica Light" charset="0"/>
                <a:cs typeface="Helvetica Light" charset="0"/>
              </a:rPr>
              <a:t>Integrated with your development tools – </a:t>
            </a:r>
            <a:r>
              <a:rPr lang="en-US" sz="1500" dirty="0" smtClean="0">
                <a:solidFill>
                  <a:schemeClr val="bg1">
                    <a:lumMod val="50000"/>
                  </a:schemeClr>
                </a:solidFill>
                <a:latin typeface="Helvetica Light" charset="0"/>
                <a:ea typeface="Helvetica Light" charset="0"/>
                <a:cs typeface="Helvetica Light" charset="0"/>
              </a:rPr>
              <a:t>IDE, </a:t>
            </a:r>
            <a:r>
              <a:rPr lang="en-US" sz="1500" dirty="0" err="1" smtClean="0">
                <a:solidFill>
                  <a:schemeClr val="bg1">
                    <a:lumMod val="50000"/>
                  </a:schemeClr>
                </a:solidFill>
                <a:latin typeface="Helvetica Light" charset="0"/>
                <a:ea typeface="Helvetica Light" charset="0"/>
                <a:cs typeface="Helvetica Light" charset="0"/>
              </a:rPr>
              <a:t>Github</a:t>
            </a:r>
            <a:r>
              <a:rPr lang="en-US" sz="1500" dirty="0" smtClean="0">
                <a:solidFill>
                  <a:schemeClr val="bg1">
                    <a:lumMod val="50000"/>
                  </a:schemeClr>
                </a:solidFill>
                <a:latin typeface="Helvetica Light" charset="0"/>
                <a:ea typeface="Helvetica Light" charset="0"/>
                <a:cs typeface="Helvetica Light" charset="0"/>
              </a:rPr>
              <a:t>, Chef, Puppet</a:t>
            </a:r>
          </a:p>
          <a:p>
            <a:pPr marL="238115" indent="-238115">
              <a:buFont typeface="Arial"/>
              <a:buChar char="•"/>
            </a:pPr>
            <a:endParaRPr lang="en-US" sz="1500" dirty="0">
              <a:solidFill>
                <a:schemeClr val="bg1">
                  <a:lumMod val="50000"/>
                </a:schemeClr>
              </a:solidFill>
              <a:latin typeface="Helvetica Light" charset="0"/>
              <a:ea typeface="Helvetica Light" charset="0"/>
              <a:cs typeface="Helvetica Light" charset="0"/>
            </a:endParaRPr>
          </a:p>
          <a:p>
            <a:pPr marL="238115" indent="-238115">
              <a:buFont typeface="Arial"/>
              <a:buChar char="•"/>
            </a:pPr>
            <a:r>
              <a:rPr lang="en-US" sz="1500" dirty="0" smtClean="0">
                <a:solidFill>
                  <a:schemeClr val="bg1">
                    <a:lumMod val="50000"/>
                  </a:schemeClr>
                </a:solidFill>
                <a:latin typeface="Helvetica Light" charset="0"/>
                <a:ea typeface="Helvetica Light" charset="0"/>
                <a:cs typeface="Helvetica Light" charset="0"/>
              </a:rPr>
              <a:t>Integrated with your deployment Tools</a:t>
            </a:r>
            <a:endParaRPr lang="en-US" sz="1500" dirty="0">
              <a:solidFill>
                <a:schemeClr val="bg1">
                  <a:lumMod val="50000"/>
                </a:schemeClr>
              </a:solidFill>
              <a:latin typeface="Helvetica Light" charset="0"/>
              <a:ea typeface="Helvetica Light" charset="0"/>
              <a:cs typeface="Helvetica Light" charset="0"/>
            </a:endParaRPr>
          </a:p>
          <a:p>
            <a:pPr marL="238115" indent="-238115">
              <a:buFont typeface="Arial"/>
              <a:buChar char="•"/>
            </a:pPr>
            <a:endParaRPr lang="en-US" sz="1500" dirty="0">
              <a:solidFill>
                <a:schemeClr val="bg1">
                  <a:lumMod val="50000"/>
                </a:schemeClr>
              </a:solidFill>
              <a:latin typeface="Helvetica Light" charset="0"/>
              <a:ea typeface="Helvetica Light" charset="0"/>
              <a:cs typeface="Helvetica Light" charset="0"/>
            </a:endParaRPr>
          </a:p>
        </p:txBody>
      </p:sp>
      <p:sp>
        <p:nvSpPr>
          <p:cNvPr id="20" name="Line 192"/>
          <p:cNvSpPr>
            <a:spLocks noChangeShapeType="1"/>
          </p:cNvSpPr>
          <p:nvPr/>
        </p:nvSpPr>
        <p:spPr bwMode="auto">
          <a:xfrm flipH="1">
            <a:off x="5579263" y="2423588"/>
            <a:ext cx="0" cy="877452"/>
          </a:xfrm>
          <a:prstGeom prst="line">
            <a:avLst/>
          </a:prstGeom>
          <a:noFill/>
          <a:ln w="25400">
            <a:solidFill>
              <a:srgbClr val="9F9F9F"/>
            </a:solidFill>
            <a:round/>
            <a:headEnd type="triangle" w="med" len="med"/>
            <a:tailEnd type="triangle" w="med" len="med"/>
          </a:ln>
          <a:extLst>
            <a:ext uri="{909E8E84-426E-40dd-AFC4-6F175D3DCCD1}">
              <a14:hiddenFill xmlns="" xmlns:a14="http://schemas.microsoft.com/office/drawing/2010/main">
                <a:noFill/>
              </a14:hiddenFill>
            </a:ext>
          </a:extLst>
        </p:spPr>
        <p:txBody>
          <a:bodyPr wrap="square"/>
          <a:lstStyle/>
          <a:p>
            <a:endParaRPr lang="en-US" sz="1500" dirty="0"/>
          </a:p>
        </p:txBody>
      </p:sp>
      <p:sp>
        <p:nvSpPr>
          <p:cNvPr id="21" name="Line 192"/>
          <p:cNvSpPr>
            <a:spLocks noChangeShapeType="1"/>
          </p:cNvSpPr>
          <p:nvPr/>
        </p:nvSpPr>
        <p:spPr bwMode="auto">
          <a:xfrm flipH="1">
            <a:off x="7278119" y="2400222"/>
            <a:ext cx="0" cy="877452"/>
          </a:xfrm>
          <a:prstGeom prst="line">
            <a:avLst/>
          </a:prstGeom>
          <a:noFill/>
          <a:ln w="25400">
            <a:solidFill>
              <a:srgbClr val="9F9F9F"/>
            </a:solidFill>
            <a:round/>
            <a:headEnd type="triangle" w="med" len="med"/>
            <a:tailEnd type="triangle" w="med" len="med"/>
          </a:ln>
          <a:extLst>
            <a:ext uri="{909E8E84-426E-40dd-AFC4-6F175D3DCCD1}">
              <a14:hiddenFill xmlns="" xmlns:a14="http://schemas.microsoft.com/office/drawing/2010/main">
                <a:noFill/>
              </a14:hiddenFill>
            </a:ext>
          </a:extLst>
        </p:spPr>
        <p:txBody>
          <a:bodyPr wrap="square"/>
          <a:lstStyle/>
          <a:p>
            <a:endParaRPr lang="en-US" sz="1500" dirty="0"/>
          </a:p>
        </p:txBody>
      </p:sp>
      <p:sp>
        <p:nvSpPr>
          <p:cNvPr id="15" name="TextBox 14"/>
          <p:cNvSpPr txBox="1"/>
          <p:nvPr/>
        </p:nvSpPr>
        <p:spPr>
          <a:xfrm>
            <a:off x="6862667" y="1556422"/>
            <a:ext cx="498014" cy="271934"/>
          </a:xfrm>
          <a:prstGeom prst="rect">
            <a:avLst/>
          </a:prstGeom>
          <a:noFill/>
        </p:spPr>
        <p:txBody>
          <a:bodyPr wrap="square" rtlCol="0">
            <a:spAutoFit/>
          </a:bodyPr>
          <a:lstStyle/>
          <a:p>
            <a:r>
              <a:rPr lang="en-US" sz="1167" dirty="0">
                <a:solidFill>
                  <a:srgbClr val="4F81BD"/>
                </a:solidFill>
                <a:latin typeface="Calibri"/>
                <a:cs typeface="Calibri"/>
              </a:rPr>
              <a:t>APIs</a:t>
            </a:r>
          </a:p>
        </p:txBody>
      </p:sp>
      <p:sp>
        <p:nvSpPr>
          <p:cNvPr id="16" name="TextBox 15"/>
          <p:cNvSpPr txBox="1"/>
          <p:nvPr/>
        </p:nvSpPr>
        <p:spPr>
          <a:xfrm>
            <a:off x="6086225" y="3093515"/>
            <a:ext cx="1252818" cy="271934"/>
          </a:xfrm>
          <a:prstGeom prst="rect">
            <a:avLst/>
          </a:prstGeom>
          <a:noFill/>
        </p:spPr>
        <p:txBody>
          <a:bodyPr wrap="square" rtlCol="0">
            <a:spAutoFit/>
          </a:bodyPr>
          <a:lstStyle/>
          <a:p>
            <a:r>
              <a:rPr lang="en-US" sz="1167" dirty="0">
                <a:solidFill>
                  <a:schemeClr val="accent1"/>
                </a:solidFill>
                <a:latin typeface="Calibri"/>
                <a:cs typeface="Calibri"/>
              </a:rPr>
              <a:t>Lifecycle</a:t>
            </a:r>
            <a:endParaRPr lang="en-US" sz="1500" dirty="0">
              <a:solidFill>
                <a:schemeClr val="accent1"/>
              </a:solidFill>
              <a:latin typeface="Calibri"/>
              <a:cs typeface="Calibri"/>
            </a:endParaRPr>
          </a:p>
        </p:txBody>
      </p:sp>
      <p:cxnSp>
        <p:nvCxnSpPr>
          <p:cNvPr id="17" name="Straight Connector 16"/>
          <p:cNvCxnSpPr/>
          <p:nvPr/>
        </p:nvCxnSpPr>
        <p:spPr bwMode="auto">
          <a:xfrm>
            <a:off x="5228559" y="2225688"/>
            <a:ext cx="2357784" cy="0"/>
          </a:xfrm>
          <a:prstGeom prst="line">
            <a:avLst/>
          </a:prstGeom>
          <a:noFill/>
          <a:ln w="9525" cap="flat" cmpd="sng" algn="ctr">
            <a:solidFill>
              <a:srgbClr val="4F81BD"/>
            </a:solidFill>
            <a:prstDash val="dash"/>
            <a:round/>
            <a:headEnd type="none" w="med" len="med"/>
            <a:tailEnd type="none" w="med" len="med"/>
          </a:ln>
          <a:effectLst/>
        </p:spPr>
      </p:cxnSp>
      <p:cxnSp>
        <p:nvCxnSpPr>
          <p:cNvPr id="22" name="Straight Connector 21"/>
          <p:cNvCxnSpPr/>
          <p:nvPr/>
        </p:nvCxnSpPr>
        <p:spPr bwMode="auto">
          <a:xfrm>
            <a:off x="5228559" y="3431869"/>
            <a:ext cx="2357784" cy="0"/>
          </a:xfrm>
          <a:prstGeom prst="line">
            <a:avLst/>
          </a:prstGeom>
          <a:noFill/>
          <a:ln w="9525" cap="flat" cmpd="sng" algn="ctr">
            <a:solidFill>
              <a:srgbClr val="4F81BD"/>
            </a:solidFill>
            <a:prstDash val="dash"/>
            <a:round/>
            <a:headEnd type="none" w="med" len="med"/>
            <a:tailEnd type="none" w="med" len="med"/>
          </a:ln>
          <a:effectLst/>
        </p:spPr>
      </p:cxnSp>
      <p:pic>
        <p:nvPicPr>
          <p:cNvPr id="3" name="Picture 2"/>
          <p:cNvPicPr>
            <a:picLocks noChangeAspect="1"/>
          </p:cNvPicPr>
          <p:nvPr/>
        </p:nvPicPr>
        <p:blipFill>
          <a:blip r:embed="rId3"/>
          <a:stretch>
            <a:fillRect/>
          </a:stretch>
        </p:blipFill>
        <p:spPr>
          <a:xfrm>
            <a:off x="4277607" y="3969820"/>
            <a:ext cx="3970165" cy="279221"/>
          </a:xfrm>
          <a:prstGeom prst="rect">
            <a:avLst/>
          </a:prstGeom>
        </p:spPr>
      </p:pic>
      <p:grpSp>
        <p:nvGrpSpPr>
          <p:cNvPr id="14" name="Group 13"/>
          <p:cNvGrpSpPr/>
          <p:nvPr/>
        </p:nvGrpSpPr>
        <p:grpSpPr>
          <a:xfrm>
            <a:off x="6003920" y="2350090"/>
            <a:ext cx="819838" cy="821251"/>
            <a:chOff x="395290" y="1648809"/>
            <a:chExt cx="1892300" cy="1892136"/>
          </a:xfrm>
        </p:grpSpPr>
        <p:sp>
          <p:nvSpPr>
            <p:cNvPr id="23" name="Freeform 18"/>
            <p:cNvSpPr>
              <a:spLocks noChangeAspect="1"/>
            </p:cNvSpPr>
            <p:nvPr/>
          </p:nvSpPr>
          <p:spPr bwMode="auto">
            <a:xfrm>
              <a:off x="403051" y="1952627"/>
              <a:ext cx="363766" cy="549734"/>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24" name="Freeform 19"/>
            <p:cNvSpPr>
              <a:spLocks noChangeAspect="1"/>
            </p:cNvSpPr>
            <p:nvPr/>
          </p:nvSpPr>
          <p:spPr bwMode="auto">
            <a:xfrm>
              <a:off x="717837" y="1664927"/>
              <a:ext cx="571632" cy="396931"/>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25" name="Freeform 20"/>
            <p:cNvSpPr>
              <a:spLocks noChangeAspect="1"/>
            </p:cNvSpPr>
            <p:nvPr/>
          </p:nvSpPr>
          <p:spPr bwMode="auto">
            <a:xfrm>
              <a:off x="395290" y="2477888"/>
              <a:ext cx="327927" cy="630314"/>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26" name="Freeform 21"/>
            <p:cNvSpPr>
              <a:spLocks noChangeAspect="1"/>
            </p:cNvSpPr>
            <p:nvPr/>
          </p:nvSpPr>
          <p:spPr bwMode="auto">
            <a:xfrm>
              <a:off x="1268563" y="1648809"/>
              <a:ext cx="538780" cy="275166"/>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27" name="Freeform 22"/>
            <p:cNvSpPr>
              <a:spLocks noChangeAspect="1"/>
            </p:cNvSpPr>
            <p:nvPr/>
          </p:nvSpPr>
          <p:spPr bwMode="auto">
            <a:xfrm>
              <a:off x="1741638" y="1802808"/>
              <a:ext cx="477854" cy="565253"/>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28" name="Freeform 23"/>
            <p:cNvSpPr>
              <a:spLocks noChangeAspect="1"/>
            </p:cNvSpPr>
            <p:nvPr/>
          </p:nvSpPr>
          <p:spPr bwMode="auto">
            <a:xfrm>
              <a:off x="2042093" y="2334634"/>
              <a:ext cx="245497" cy="607632"/>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29" name="Freeform 24"/>
            <p:cNvSpPr>
              <a:spLocks noChangeAspect="1"/>
            </p:cNvSpPr>
            <p:nvPr/>
          </p:nvSpPr>
          <p:spPr bwMode="auto">
            <a:xfrm>
              <a:off x="1717148" y="2902276"/>
              <a:ext cx="496370" cy="47213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30" name="Freeform 25"/>
            <p:cNvSpPr>
              <a:spLocks noChangeAspect="1"/>
            </p:cNvSpPr>
            <p:nvPr/>
          </p:nvSpPr>
          <p:spPr bwMode="auto">
            <a:xfrm>
              <a:off x="1062489" y="3253842"/>
              <a:ext cx="720962" cy="287103"/>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sp>
          <p:nvSpPr>
            <p:cNvPr id="31" name="Freeform 26"/>
            <p:cNvSpPr>
              <a:spLocks noChangeAspect="1"/>
            </p:cNvSpPr>
            <p:nvPr/>
          </p:nvSpPr>
          <p:spPr bwMode="auto">
            <a:xfrm>
              <a:off x="597779" y="3037770"/>
              <a:ext cx="504135" cy="452440"/>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rgbClr val="B6B6B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lstStyle/>
            <a:p>
              <a:pPr>
                <a:defRPr/>
              </a:pPr>
              <a:endParaRPr lang="en-US" sz="1500" dirty="0"/>
            </a:p>
          </p:txBody>
        </p:sp>
      </p:grpSp>
    </p:spTree>
    <p:extLst>
      <p:ext uri="{BB962C8B-B14F-4D97-AF65-F5344CB8AC3E}">
        <p14:creationId xmlns:p14="http://schemas.microsoft.com/office/powerpoint/2010/main" val="846942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Developers &amp; Partners Ecosystems</a:t>
            </a:r>
            <a:endParaRPr lang="en-US" dirty="0"/>
          </a:p>
        </p:txBody>
      </p:sp>
      <p:pic>
        <p:nvPicPr>
          <p:cNvPr id="3" name="Picture 2" descr="110429-08.png"/>
          <p:cNvPicPr>
            <a:picLocks noChangeAspect="1"/>
          </p:cNvPicPr>
          <p:nvPr/>
        </p:nvPicPr>
        <p:blipFill>
          <a:blip r:embed="rId3"/>
          <a:stretch>
            <a:fillRect/>
          </a:stretch>
        </p:blipFill>
        <p:spPr>
          <a:xfrm>
            <a:off x="821181" y="982906"/>
            <a:ext cx="4233512" cy="3960495"/>
          </a:xfrm>
          <a:prstGeom prst="rect">
            <a:avLst/>
          </a:prstGeom>
        </p:spPr>
      </p:pic>
      <p:sp>
        <p:nvSpPr>
          <p:cNvPr id="4" name="TextBox 3"/>
          <p:cNvSpPr txBox="1"/>
          <p:nvPr/>
        </p:nvSpPr>
        <p:spPr>
          <a:xfrm>
            <a:off x="5452264" y="1355940"/>
            <a:ext cx="3303823" cy="2246769"/>
          </a:xfrm>
          <a:prstGeom prst="rect">
            <a:avLst/>
          </a:prstGeom>
          <a:noFill/>
        </p:spPr>
        <p:txBody>
          <a:bodyPr wrap="square" rtlCol="0">
            <a:spAutoFit/>
          </a:bodyPr>
          <a:lstStyle/>
          <a:p>
            <a:r>
              <a:rPr lang="en-US" sz="2800" dirty="0">
                <a:solidFill>
                  <a:srgbClr val="626262"/>
                </a:solidFill>
                <a:latin typeface="Helvetica Light"/>
                <a:cs typeface="Helvetica Light"/>
              </a:rPr>
              <a:t>T</a:t>
            </a:r>
            <a:r>
              <a:rPr lang="en-US" sz="2800" dirty="0" smtClean="0">
                <a:solidFill>
                  <a:srgbClr val="626262"/>
                </a:solidFill>
                <a:latin typeface="Helvetica Light"/>
                <a:cs typeface="Helvetica Light"/>
              </a:rPr>
              <a:t>ap into an extended eco-system of developers with </a:t>
            </a:r>
            <a:r>
              <a:rPr lang="en-US" sz="2800" dirty="0" smtClean="0">
                <a:solidFill>
                  <a:schemeClr val="accent2"/>
                </a:solidFill>
                <a:latin typeface="Helvetica Light"/>
                <a:cs typeface="Helvetica Light"/>
              </a:rPr>
              <a:t>APIs</a:t>
            </a:r>
            <a:endParaRPr lang="en-US" sz="2800" dirty="0">
              <a:solidFill>
                <a:schemeClr val="accent2"/>
              </a:solidFill>
              <a:latin typeface="Helvetica Light"/>
              <a:cs typeface="Helvetica Light"/>
            </a:endParaRPr>
          </a:p>
        </p:txBody>
      </p:sp>
    </p:spTree>
    <p:extLst>
      <p:ext uri="{BB962C8B-B14F-4D97-AF65-F5344CB8AC3E}">
        <p14:creationId xmlns:p14="http://schemas.microsoft.com/office/powerpoint/2010/main" val="1869470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Governance of Apps</a:t>
            </a:r>
            <a:endParaRPr lang="en-US" dirty="0"/>
          </a:p>
        </p:txBody>
      </p:sp>
      <p:sp>
        <p:nvSpPr>
          <p:cNvPr id="3" name="Content Placeholder 2"/>
          <p:cNvSpPr>
            <a:spLocks noGrp="1"/>
          </p:cNvSpPr>
          <p:nvPr>
            <p:ph idx="1"/>
          </p:nvPr>
        </p:nvSpPr>
        <p:spPr>
          <a:xfrm>
            <a:off x="341884" y="1003482"/>
            <a:ext cx="8229600" cy="4647509"/>
          </a:xfrm>
        </p:spPr>
        <p:txBody>
          <a:bodyPr>
            <a:normAutofit fontScale="92500" lnSpcReduction="20000"/>
          </a:bodyPr>
          <a:lstStyle/>
          <a:p>
            <a:r>
              <a:rPr lang="en-US" dirty="0" smtClean="0"/>
              <a:t>User and App onboarding</a:t>
            </a:r>
          </a:p>
          <a:p>
            <a:pPr lvl="1"/>
            <a:r>
              <a:rPr lang="en-US" dirty="0" smtClean="0">
                <a:latin typeface="Helvetica"/>
                <a:cs typeface="Helvetica"/>
              </a:rPr>
              <a:t>Configurable forms to gather user/app info, collect agreements, etc.</a:t>
            </a:r>
          </a:p>
          <a:p>
            <a:pPr lvl="1"/>
            <a:r>
              <a:rPr lang="en-US" dirty="0" smtClean="0"/>
              <a:t>Configurable role-based notifications and approvals</a:t>
            </a:r>
            <a:endParaRPr lang="en-US" dirty="0" smtClean="0">
              <a:latin typeface="Helvetica"/>
              <a:cs typeface="Helvetica"/>
            </a:endParaRPr>
          </a:p>
          <a:p>
            <a:endParaRPr lang="en-US" dirty="0" smtClean="0">
              <a:latin typeface="Helvetica"/>
              <a:cs typeface="Helvetica"/>
            </a:endParaRPr>
          </a:p>
          <a:p>
            <a:endParaRPr lang="en-US" dirty="0" smtClean="0">
              <a:latin typeface="Helvetica"/>
              <a:cs typeface="Helvetica"/>
            </a:endParaRPr>
          </a:p>
          <a:p>
            <a:endParaRPr lang="en-US" dirty="0"/>
          </a:p>
          <a:p>
            <a:endParaRPr lang="en-US" dirty="0" smtClean="0">
              <a:latin typeface="Helvetica"/>
              <a:cs typeface="Helvetica"/>
            </a:endParaRPr>
          </a:p>
          <a:p>
            <a:endParaRPr lang="en-US" dirty="0"/>
          </a:p>
          <a:p>
            <a:endParaRPr lang="en-US" dirty="0" smtClean="0">
              <a:latin typeface="Helvetica"/>
              <a:cs typeface="Helvetica"/>
            </a:endParaRPr>
          </a:p>
          <a:p>
            <a:endParaRPr lang="en-US" dirty="0"/>
          </a:p>
          <a:p>
            <a:endParaRPr lang="en-US" dirty="0" smtClean="0">
              <a:latin typeface="Helvetica"/>
              <a:cs typeface="Helvetica"/>
            </a:endParaRPr>
          </a:p>
          <a:p>
            <a:endParaRPr lang="en-US" dirty="0" smtClean="0"/>
          </a:p>
          <a:p>
            <a:endParaRPr lang="en-US" dirty="0"/>
          </a:p>
          <a:p>
            <a:pPr marL="0" indent="0">
              <a:buNone/>
            </a:pPr>
            <a:endParaRPr lang="en-US" dirty="0"/>
          </a:p>
          <a:p>
            <a:r>
              <a:rPr lang="en-US" dirty="0"/>
              <a:t>Mobile app based </a:t>
            </a:r>
            <a:r>
              <a:rPr lang="en-US" dirty="0" smtClean="0"/>
              <a:t>API SDLC </a:t>
            </a:r>
            <a:r>
              <a:rPr lang="en-US" dirty="0"/>
              <a:t>approvals</a:t>
            </a:r>
          </a:p>
          <a:p>
            <a:pPr lvl="1"/>
            <a:r>
              <a:rPr lang="en-US" dirty="0"/>
              <a:t>Deliver approval requests to stakeholders on their preferred platform</a:t>
            </a:r>
          </a:p>
          <a:p>
            <a:r>
              <a:rPr lang="en-US" dirty="0" err="1" smtClean="0">
                <a:latin typeface="Helvetica"/>
                <a:cs typeface="Helvetica"/>
              </a:rPr>
              <a:t>DevOps</a:t>
            </a:r>
            <a:r>
              <a:rPr lang="en-US" dirty="0" smtClean="0">
                <a:latin typeface="Helvetica"/>
                <a:cs typeface="Helvetica"/>
              </a:rPr>
              <a:t> automation</a:t>
            </a:r>
          </a:p>
          <a:p>
            <a:pPr marL="457200" lvl="1" indent="0">
              <a:buNone/>
            </a:pPr>
            <a:endParaRPr lang="en-US" dirty="0" smtClean="0">
              <a:latin typeface="Helvetica"/>
              <a:cs typeface="Helvetica"/>
            </a:endParaRPr>
          </a:p>
          <a:p>
            <a:pPr lvl="1"/>
            <a:endParaRPr lang="en-US" dirty="0" smtClean="0">
              <a:latin typeface="Helvetica"/>
              <a:cs typeface="Helvetica"/>
            </a:endParaRPr>
          </a:p>
        </p:txBody>
      </p:sp>
      <p:pic>
        <p:nvPicPr>
          <p:cNvPr id="4" name="Picture 2" descr="9FBB7CE1-043C-4FE7-844C-299A56EE5E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1" y="1837944"/>
            <a:ext cx="3597142" cy="266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318776"/>
      </p:ext>
    </p:extLst>
  </p:cSld>
  <p:clrMapOvr>
    <a:masterClrMapping/>
  </p:clrMapOvr>
  <mc:AlternateContent xmlns:mc="http://schemas.openxmlformats.org/markup-compatibility/2006" xmlns:p14="http://schemas.microsoft.com/office/powerpoint/2010/main">
    <mc:Choice Requires="p14">
      <p:transition p14:dur="0" advTm="800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API Resources and API University</a:t>
            </a:r>
            <a:endParaRPr lang="en-US" dirty="0"/>
          </a:p>
        </p:txBody>
      </p:sp>
      <p:sp>
        <p:nvSpPr>
          <p:cNvPr id="7" name="Content Placeholder 6"/>
          <p:cNvSpPr>
            <a:spLocks noGrp="1"/>
          </p:cNvSpPr>
          <p:nvPr>
            <p:ph idx="4294967295"/>
          </p:nvPr>
        </p:nvSpPr>
        <p:spPr>
          <a:xfrm>
            <a:off x="687396" y="1139825"/>
            <a:ext cx="7542204" cy="3771900"/>
          </a:xfrm>
        </p:spPr>
        <p:txBody>
          <a:bodyPr/>
          <a:lstStyle/>
          <a:p>
            <a:r>
              <a:rPr lang="en-US" dirty="0" smtClean="0">
                <a:latin typeface="Helvetica Light"/>
                <a:cs typeface="Helvetica Light"/>
              </a:rPr>
              <a:t>Resource Center</a:t>
            </a:r>
          </a:p>
          <a:p>
            <a:pPr lvl="1"/>
            <a:r>
              <a:rPr lang="en-US" dirty="0">
                <a:latin typeface="Helvetica Light"/>
                <a:cs typeface="Helvetica Light"/>
                <a:hlinkClick r:id="rId2"/>
              </a:rPr>
              <a:t>http://</a:t>
            </a:r>
            <a:r>
              <a:rPr lang="en-US" dirty="0" smtClean="0">
                <a:latin typeface="Helvetica Light"/>
                <a:cs typeface="Helvetica Light"/>
                <a:hlinkClick r:id="rId2"/>
              </a:rPr>
              <a:t>resource.akana.com/</a:t>
            </a:r>
            <a:endParaRPr lang="en-US" dirty="0">
              <a:latin typeface="Helvetica Light"/>
              <a:cs typeface="Helvetica Light"/>
            </a:endParaRPr>
          </a:p>
          <a:p>
            <a:r>
              <a:rPr lang="en-US" dirty="0" smtClean="0">
                <a:latin typeface="Helvetica Light"/>
                <a:cs typeface="Helvetica Light"/>
              </a:rPr>
              <a:t>Follow us on:</a:t>
            </a:r>
          </a:p>
          <a:p>
            <a:pPr marL="0" indent="0">
              <a:buNone/>
            </a:pPr>
            <a:endParaRPr lang="en-US" dirty="0" smtClean="0">
              <a:latin typeface="Helvetica Light"/>
              <a:cs typeface="Helvetica Light"/>
            </a:endParaRPr>
          </a:p>
          <a:p>
            <a:pPr marL="0" indent="0">
              <a:buNone/>
            </a:pPr>
            <a:endParaRPr lang="en-US" dirty="0" smtClean="0">
              <a:latin typeface="Helvetica Light"/>
              <a:cs typeface="Helvetica Light"/>
            </a:endParaRPr>
          </a:p>
        </p:txBody>
      </p:sp>
      <p:pic>
        <p:nvPicPr>
          <p:cNvPr id="9" name="Picture 8" descr="faceboo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7866" y="3111500"/>
            <a:ext cx="514423" cy="482394"/>
          </a:xfrm>
          <a:prstGeom prst="rect">
            <a:avLst/>
          </a:prstGeom>
        </p:spPr>
      </p:pic>
      <p:pic>
        <p:nvPicPr>
          <p:cNvPr id="10" name="Picture 9" descr="linkedI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97866" y="3776840"/>
            <a:ext cx="514423" cy="482394"/>
          </a:xfrm>
          <a:prstGeom prst="rect">
            <a:avLst/>
          </a:prstGeom>
        </p:spPr>
      </p:pic>
      <p:pic>
        <p:nvPicPr>
          <p:cNvPr id="11" name="Picture 10" descr="twitter.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69123" y="4457360"/>
            <a:ext cx="535329" cy="501998"/>
          </a:xfrm>
          <a:prstGeom prst="rect">
            <a:avLst/>
          </a:prstGeom>
        </p:spPr>
      </p:pic>
      <p:sp>
        <p:nvSpPr>
          <p:cNvPr id="12" name="TextBox 11"/>
          <p:cNvSpPr txBox="1"/>
          <p:nvPr/>
        </p:nvSpPr>
        <p:spPr>
          <a:xfrm>
            <a:off x="2971801" y="3201902"/>
            <a:ext cx="3567052" cy="369332"/>
          </a:xfrm>
          <a:prstGeom prst="rect">
            <a:avLst/>
          </a:prstGeom>
          <a:noFill/>
        </p:spPr>
        <p:txBody>
          <a:bodyPr wrap="square" rtlCol="0">
            <a:spAutoFit/>
          </a:bodyPr>
          <a:lstStyle/>
          <a:p>
            <a:r>
              <a:rPr lang="en-US" dirty="0" err="1" smtClean="0">
                <a:latin typeface="Calibri"/>
                <a:cs typeface="Calibri"/>
              </a:rPr>
              <a:t>www.facebook.com</a:t>
            </a:r>
            <a:r>
              <a:rPr lang="en-US" dirty="0" smtClean="0">
                <a:latin typeface="Calibri"/>
                <a:cs typeface="Calibri"/>
              </a:rPr>
              <a:t>/</a:t>
            </a:r>
            <a:r>
              <a:rPr lang="en-US" dirty="0" err="1" smtClean="0">
                <a:latin typeface="Calibri"/>
                <a:cs typeface="Calibri"/>
              </a:rPr>
              <a:t>soasoftware</a:t>
            </a:r>
            <a:endParaRPr lang="en-US" dirty="0">
              <a:latin typeface="Calibri"/>
              <a:cs typeface="Calibri"/>
            </a:endParaRPr>
          </a:p>
        </p:txBody>
      </p:sp>
      <p:sp>
        <p:nvSpPr>
          <p:cNvPr id="13" name="TextBox 12"/>
          <p:cNvSpPr txBox="1"/>
          <p:nvPr/>
        </p:nvSpPr>
        <p:spPr>
          <a:xfrm>
            <a:off x="2971801" y="3858099"/>
            <a:ext cx="4358859" cy="369332"/>
          </a:xfrm>
          <a:prstGeom prst="rect">
            <a:avLst/>
          </a:prstGeom>
          <a:noFill/>
        </p:spPr>
        <p:txBody>
          <a:bodyPr wrap="square" rtlCol="0">
            <a:spAutoFit/>
          </a:bodyPr>
          <a:lstStyle/>
          <a:p>
            <a:r>
              <a:rPr lang="en-US" dirty="0" err="1" smtClean="0">
                <a:latin typeface="Calibri"/>
                <a:cs typeface="Calibri"/>
              </a:rPr>
              <a:t>www.linkedin.com</a:t>
            </a:r>
            <a:r>
              <a:rPr lang="en-US" dirty="0" smtClean="0">
                <a:latin typeface="Calibri"/>
                <a:cs typeface="Calibri"/>
              </a:rPr>
              <a:t>/company/</a:t>
            </a:r>
            <a:r>
              <a:rPr lang="en-US" dirty="0" err="1" smtClean="0">
                <a:latin typeface="Calibri"/>
                <a:cs typeface="Calibri"/>
              </a:rPr>
              <a:t>soasoftware</a:t>
            </a:r>
            <a:endParaRPr lang="en-US" dirty="0">
              <a:latin typeface="Calibri"/>
              <a:cs typeface="Calibri"/>
            </a:endParaRPr>
          </a:p>
        </p:txBody>
      </p:sp>
      <p:sp>
        <p:nvSpPr>
          <p:cNvPr id="14" name="TextBox 13"/>
          <p:cNvSpPr txBox="1"/>
          <p:nvPr/>
        </p:nvSpPr>
        <p:spPr>
          <a:xfrm>
            <a:off x="2971802" y="4573096"/>
            <a:ext cx="4358859" cy="369332"/>
          </a:xfrm>
          <a:prstGeom prst="rect">
            <a:avLst/>
          </a:prstGeom>
          <a:noFill/>
        </p:spPr>
        <p:txBody>
          <a:bodyPr wrap="square" rtlCol="0">
            <a:spAutoFit/>
          </a:bodyPr>
          <a:lstStyle/>
          <a:p>
            <a:r>
              <a:rPr lang="en-US" dirty="0" smtClean="0">
                <a:latin typeface="Calibri"/>
                <a:cs typeface="Calibri"/>
              </a:rPr>
              <a:t>@</a:t>
            </a:r>
            <a:r>
              <a:rPr lang="en-US" dirty="0" err="1" smtClean="0">
                <a:latin typeface="Calibri"/>
                <a:cs typeface="Calibri"/>
              </a:rPr>
              <a:t>soasoftwareinc</a:t>
            </a:r>
            <a:endParaRPr lang="en-US" dirty="0">
              <a:latin typeface="Calibri"/>
              <a:cs typeface="Calibri"/>
            </a:endParaRPr>
          </a:p>
        </p:txBody>
      </p:sp>
    </p:spTree>
    <p:extLst>
      <p:ext uri="{BB962C8B-B14F-4D97-AF65-F5344CB8AC3E}">
        <p14:creationId xmlns:p14="http://schemas.microsoft.com/office/powerpoint/2010/main" val="1096689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new Opportunities with APIs</a:t>
            </a:r>
            <a:endParaRPr lang="en-US" dirty="0"/>
          </a:p>
        </p:txBody>
      </p:sp>
      <p:sp>
        <p:nvSpPr>
          <p:cNvPr id="3" name="TextBox 2"/>
          <p:cNvSpPr txBox="1"/>
          <p:nvPr/>
        </p:nvSpPr>
        <p:spPr>
          <a:xfrm>
            <a:off x="838200" y="1016000"/>
            <a:ext cx="4114800" cy="3319370"/>
          </a:xfrm>
          <a:prstGeom prst="rect">
            <a:avLst/>
          </a:prstGeom>
          <a:noFill/>
        </p:spPr>
        <p:txBody>
          <a:bodyPr wrap="square" rtlCol="0">
            <a:spAutoFit/>
          </a:bodyPr>
          <a:lstStyle/>
          <a:p>
            <a:pPr marL="285750" indent="-285750">
              <a:lnSpc>
                <a:spcPct val="130000"/>
              </a:lnSpc>
              <a:buClr>
                <a:srgbClr val="0F75BC"/>
              </a:buClr>
              <a:buFont typeface="Wingdings" charset="2"/>
              <a:buChar char="ü"/>
            </a:pPr>
            <a:r>
              <a:rPr lang="en-US" i="0" dirty="0" smtClean="0">
                <a:solidFill>
                  <a:srgbClr val="454545"/>
                </a:solidFill>
                <a:latin typeface="Helvetica Light"/>
                <a:cs typeface="Helvetica Light"/>
              </a:rPr>
              <a:t>Drive Innovation</a:t>
            </a:r>
          </a:p>
          <a:p>
            <a:pPr>
              <a:lnSpc>
                <a:spcPct val="130000"/>
              </a:lnSpc>
              <a:buClr>
                <a:srgbClr val="0F75BC"/>
              </a:buClr>
            </a:pPr>
            <a:endParaRPr lang="en-US" i="0" dirty="0" smtClean="0">
              <a:solidFill>
                <a:srgbClr val="454545"/>
              </a:solidFill>
              <a:latin typeface="Helvetica Light"/>
              <a:cs typeface="Helvetica Light"/>
            </a:endParaRPr>
          </a:p>
          <a:p>
            <a:pPr marL="285750" indent="-285750">
              <a:lnSpc>
                <a:spcPct val="130000"/>
              </a:lnSpc>
              <a:buClr>
                <a:srgbClr val="0F75BC"/>
              </a:buClr>
              <a:buFont typeface="Wingdings" charset="2"/>
              <a:buChar char="ü"/>
            </a:pPr>
            <a:r>
              <a:rPr lang="en-US" i="0" dirty="0" smtClean="0">
                <a:solidFill>
                  <a:srgbClr val="454545"/>
                </a:solidFill>
                <a:latin typeface="Helvetica Light"/>
                <a:cs typeface="Helvetica Light"/>
              </a:rPr>
              <a:t>Increase Reach</a:t>
            </a:r>
          </a:p>
          <a:p>
            <a:pPr>
              <a:lnSpc>
                <a:spcPct val="130000"/>
              </a:lnSpc>
              <a:buClr>
                <a:srgbClr val="0F75BC"/>
              </a:buClr>
            </a:pPr>
            <a:endParaRPr lang="en-US" i="0" dirty="0" smtClean="0">
              <a:solidFill>
                <a:srgbClr val="454545"/>
              </a:solidFill>
              <a:latin typeface="Helvetica Light"/>
              <a:cs typeface="Helvetica Light"/>
            </a:endParaRPr>
          </a:p>
          <a:p>
            <a:pPr marL="285750" indent="-285750">
              <a:lnSpc>
                <a:spcPct val="130000"/>
              </a:lnSpc>
              <a:buClr>
                <a:srgbClr val="0F75BC"/>
              </a:buClr>
              <a:buFont typeface="Wingdings" charset="2"/>
              <a:buChar char="ü"/>
            </a:pPr>
            <a:r>
              <a:rPr lang="en-US" i="0" dirty="0" smtClean="0">
                <a:solidFill>
                  <a:srgbClr val="454545"/>
                </a:solidFill>
                <a:latin typeface="Helvetica Light"/>
                <a:cs typeface="Helvetica Light"/>
              </a:rPr>
              <a:t>Support New Devices</a:t>
            </a:r>
          </a:p>
          <a:p>
            <a:pPr marL="285750" indent="-285750">
              <a:lnSpc>
                <a:spcPct val="130000"/>
              </a:lnSpc>
              <a:buClr>
                <a:srgbClr val="0F75BC"/>
              </a:buClr>
              <a:buFont typeface="Wingdings" charset="2"/>
              <a:buChar char="ü"/>
            </a:pPr>
            <a:endParaRPr lang="en-US" i="0" dirty="0" smtClean="0">
              <a:solidFill>
                <a:srgbClr val="454545"/>
              </a:solidFill>
              <a:latin typeface="Helvetica Light"/>
              <a:cs typeface="Helvetica Light"/>
            </a:endParaRPr>
          </a:p>
          <a:p>
            <a:pPr marL="285750" indent="-285750">
              <a:lnSpc>
                <a:spcPct val="130000"/>
              </a:lnSpc>
              <a:buClr>
                <a:srgbClr val="0F75BC"/>
              </a:buClr>
              <a:buFont typeface="Wingdings" charset="2"/>
              <a:buChar char="ü"/>
            </a:pPr>
            <a:r>
              <a:rPr lang="en-US" i="0" dirty="0" smtClean="0">
                <a:solidFill>
                  <a:srgbClr val="454545"/>
                </a:solidFill>
                <a:latin typeface="Helvetica Light"/>
                <a:cs typeface="Helvetica Light"/>
              </a:rPr>
              <a:t>Discover New Business Models</a:t>
            </a:r>
          </a:p>
          <a:p>
            <a:pPr>
              <a:lnSpc>
                <a:spcPct val="130000"/>
              </a:lnSpc>
              <a:buClr>
                <a:srgbClr val="0F75BC"/>
              </a:buClr>
            </a:pPr>
            <a:endParaRPr lang="en-US" i="0" dirty="0" smtClean="0">
              <a:solidFill>
                <a:srgbClr val="454545"/>
              </a:solidFill>
              <a:latin typeface="Helvetica Light"/>
              <a:cs typeface="Helvetica Light"/>
            </a:endParaRPr>
          </a:p>
          <a:p>
            <a:pPr marL="285750" indent="-285750">
              <a:lnSpc>
                <a:spcPct val="130000"/>
              </a:lnSpc>
              <a:buClr>
                <a:srgbClr val="0F75BC"/>
              </a:buClr>
              <a:buFont typeface="Wingdings" charset="2"/>
              <a:buChar char="ü"/>
            </a:pPr>
            <a:r>
              <a:rPr lang="en-US" i="0" dirty="0" smtClean="0">
                <a:solidFill>
                  <a:srgbClr val="454545"/>
                </a:solidFill>
                <a:latin typeface="Helvetica Light"/>
                <a:cs typeface="Helvetica Light"/>
              </a:rPr>
              <a:t>Increase Partner Network</a:t>
            </a:r>
          </a:p>
        </p:txBody>
      </p:sp>
      <p:cxnSp>
        <p:nvCxnSpPr>
          <p:cNvPr id="6" name="Straight Connector 5"/>
          <p:cNvCxnSpPr/>
          <p:nvPr/>
        </p:nvCxnSpPr>
        <p:spPr bwMode="auto">
          <a:xfrm>
            <a:off x="1188640" y="1686952"/>
            <a:ext cx="6096000" cy="0"/>
          </a:xfrm>
          <a:prstGeom prst="line">
            <a:avLst/>
          </a:prstGeom>
          <a:noFill/>
          <a:ln w="9525" cap="flat" cmpd="sng" algn="ctr">
            <a:solidFill>
              <a:schemeClr val="bg1">
                <a:lumMod val="65000"/>
              </a:schemeClr>
            </a:solidFill>
            <a:prstDash val="solid"/>
            <a:round/>
            <a:headEnd type="none" w="med" len="med"/>
            <a:tailEnd type="none" w="med" len="med"/>
          </a:ln>
          <a:effectLst/>
        </p:spPr>
      </p:cxnSp>
      <p:cxnSp>
        <p:nvCxnSpPr>
          <p:cNvPr id="8" name="Straight Connector 7"/>
          <p:cNvCxnSpPr/>
          <p:nvPr/>
        </p:nvCxnSpPr>
        <p:spPr bwMode="auto">
          <a:xfrm>
            <a:off x="1201598" y="2400992"/>
            <a:ext cx="6096000" cy="0"/>
          </a:xfrm>
          <a:prstGeom prst="line">
            <a:avLst/>
          </a:prstGeom>
          <a:noFill/>
          <a:ln w="9525" cap="flat" cmpd="sng" algn="ctr">
            <a:solidFill>
              <a:schemeClr val="bg1">
                <a:lumMod val="65000"/>
              </a:schemeClr>
            </a:solidFill>
            <a:prstDash val="solid"/>
            <a:round/>
            <a:headEnd type="none" w="med" len="med"/>
            <a:tailEnd type="none" w="med" len="med"/>
          </a:ln>
          <a:effectLst/>
        </p:spPr>
      </p:cxnSp>
      <p:cxnSp>
        <p:nvCxnSpPr>
          <p:cNvPr id="9" name="Straight Connector 8"/>
          <p:cNvCxnSpPr/>
          <p:nvPr/>
        </p:nvCxnSpPr>
        <p:spPr bwMode="auto">
          <a:xfrm>
            <a:off x="1233993" y="3103700"/>
            <a:ext cx="6096000" cy="0"/>
          </a:xfrm>
          <a:prstGeom prst="line">
            <a:avLst/>
          </a:prstGeom>
          <a:noFill/>
          <a:ln w="9525" cap="flat" cmpd="sng" algn="ctr">
            <a:solidFill>
              <a:schemeClr val="bg1">
                <a:lumMod val="65000"/>
              </a:schemeClr>
            </a:solidFill>
            <a:prstDash val="solid"/>
            <a:round/>
            <a:headEnd type="none" w="med" len="med"/>
            <a:tailEnd type="none" w="med" len="med"/>
          </a:ln>
          <a:effectLst/>
        </p:spPr>
      </p:cxnSp>
      <p:cxnSp>
        <p:nvCxnSpPr>
          <p:cNvPr id="10" name="Straight Connector 9"/>
          <p:cNvCxnSpPr/>
          <p:nvPr/>
        </p:nvCxnSpPr>
        <p:spPr bwMode="auto">
          <a:xfrm>
            <a:off x="1253430" y="3824220"/>
            <a:ext cx="6096000" cy="0"/>
          </a:xfrm>
          <a:prstGeom prst="line">
            <a:avLst/>
          </a:prstGeom>
          <a:noFill/>
          <a:ln w="9525" cap="flat" cmpd="sng" algn="ctr">
            <a:solidFill>
              <a:schemeClr val="bg1">
                <a:lumMod val="65000"/>
              </a:schemeClr>
            </a:solidFill>
            <a:prstDash val="solid"/>
            <a:round/>
            <a:headEnd type="none" w="med" len="med"/>
            <a:tailEnd type="none" w="med" len="med"/>
          </a:ln>
          <a:effectLst/>
        </p:spPr>
      </p:cxnSp>
      <p:pic>
        <p:nvPicPr>
          <p:cNvPr id="11" name="Picture 10"/>
          <p:cNvPicPr>
            <a:picLocks noChangeAspect="1"/>
          </p:cNvPicPr>
          <p:nvPr/>
        </p:nvPicPr>
        <p:blipFill>
          <a:blip r:embed="rId3">
            <a:duotone>
              <a:schemeClr val="accent1">
                <a:shade val="45000"/>
                <a:satMod val="135000"/>
              </a:schemeClr>
              <a:prstClr val="white"/>
            </a:duotone>
          </a:blip>
          <a:stretch>
            <a:fillRect/>
          </a:stretch>
        </p:blipFill>
        <p:spPr>
          <a:xfrm>
            <a:off x="6693254" y="2400992"/>
            <a:ext cx="688284" cy="635000"/>
          </a:xfrm>
          <a:prstGeom prst="rect">
            <a:avLst/>
          </a:prstGeom>
        </p:spPr>
      </p:pic>
      <p:pic>
        <p:nvPicPr>
          <p:cNvPr id="12" name="Picture 11"/>
          <p:cNvPicPr>
            <a:picLocks noChangeAspect="1"/>
          </p:cNvPicPr>
          <p:nvPr/>
        </p:nvPicPr>
        <p:blipFill>
          <a:blip r:embed="rId4">
            <a:duotone>
              <a:schemeClr val="accent1">
                <a:shade val="45000"/>
                <a:satMod val="135000"/>
              </a:schemeClr>
              <a:prstClr val="white"/>
            </a:duotone>
          </a:blip>
          <a:stretch>
            <a:fillRect/>
          </a:stretch>
        </p:blipFill>
        <p:spPr>
          <a:xfrm>
            <a:off x="6440055" y="3252750"/>
            <a:ext cx="1111842" cy="317500"/>
          </a:xfrm>
          <a:prstGeom prst="rect">
            <a:avLst/>
          </a:prstGeom>
        </p:spPr>
      </p:pic>
      <p:pic>
        <p:nvPicPr>
          <p:cNvPr id="14" name="Picture 13"/>
          <p:cNvPicPr>
            <a:picLocks noChangeAspect="1"/>
          </p:cNvPicPr>
          <p:nvPr/>
        </p:nvPicPr>
        <p:blipFill>
          <a:blip r:embed="rId5">
            <a:duotone>
              <a:schemeClr val="accent1">
                <a:shade val="45000"/>
                <a:satMod val="135000"/>
              </a:schemeClr>
              <a:prstClr val="white"/>
            </a:duotone>
          </a:blip>
          <a:stretch>
            <a:fillRect/>
          </a:stretch>
        </p:blipFill>
        <p:spPr>
          <a:xfrm>
            <a:off x="6414201" y="3843660"/>
            <a:ext cx="1195936" cy="698500"/>
          </a:xfrm>
          <a:prstGeom prst="rect">
            <a:avLst/>
          </a:prstGeom>
        </p:spPr>
      </p:pic>
      <p:pic>
        <p:nvPicPr>
          <p:cNvPr id="15" name="Picture 14"/>
          <p:cNvPicPr>
            <a:picLocks noChangeAspect="1"/>
          </p:cNvPicPr>
          <p:nvPr/>
        </p:nvPicPr>
        <p:blipFill rotWithShape="1">
          <a:blip r:embed="rId6">
            <a:duotone>
              <a:schemeClr val="accent1">
                <a:shade val="45000"/>
                <a:satMod val="135000"/>
              </a:schemeClr>
              <a:prstClr val="white"/>
            </a:duotone>
          </a:blip>
          <a:srcRect t="10208" b="19822"/>
          <a:stretch/>
        </p:blipFill>
        <p:spPr>
          <a:xfrm>
            <a:off x="6440055" y="1710606"/>
            <a:ext cx="1170082" cy="550765"/>
          </a:xfrm>
          <a:prstGeom prst="rect">
            <a:avLst/>
          </a:prstGeom>
        </p:spPr>
      </p:pic>
      <p:pic>
        <p:nvPicPr>
          <p:cNvPr id="16" name="Picture 15"/>
          <p:cNvPicPr>
            <a:picLocks noChangeAspect="1"/>
          </p:cNvPicPr>
          <p:nvPr/>
        </p:nvPicPr>
        <p:blipFill>
          <a:blip r:embed="rId7">
            <a:duotone>
              <a:schemeClr val="accent1">
                <a:shade val="45000"/>
                <a:satMod val="135000"/>
              </a:schemeClr>
              <a:prstClr val="white"/>
            </a:duotone>
          </a:blip>
          <a:stretch>
            <a:fillRect/>
          </a:stretch>
        </p:blipFill>
        <p:spPr>
          <a:xfrm>
            <a:off x="6647007" y="990080"/>
            <a:ext cx="619455" cy="571500"/>
          </a:xfrm>
          <a:prstGeom prst="rect">
            <a:avLst/>
          </a:prstGeom>
        </p:spPr>
      </p:pic>
    </p:spTree>
    <p:extLst>
      <p:ext uri="{BB962C8B-B14F-4D97-AF65-F5344CB8AC3E}">
        <p14:creationId xmlns:p14="http://schemas.microsoft.com/office/powerpoint/2010/main" val="1553249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API security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35354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72850"/>
            <a:ext cx="9144000" cy="353219"/>
          </a:xfrm>
        </p:spPr>
        <p:txBody>
          <a:bodyPr/>
          <a:lstStyle/>
          <a:p>
            <a:r>
              <a:rPr lang="en-US" dirty="0" smtClean="0"/>
              <a:t>API Consumer Security?</a:t>
            </a:r>
            <a:endParaRPr lang="en-US" dirty="0"/>
          </a:p>
        </p:txBody>
      </p:sp>
      <p:pic>
        <p:nvPicPr>
          <p:cNvPr id="3" name="Picture 2"/>
          <p:cNvPicPr>
            <a:picLocks noChangeAspect="1"/>
          </p:cNvPicPr>
          <p:nvPr/>
        </p:nvPicPr>
        <p:blipFill>
          <a:blip r:embed="rId2"/>
          <a:stretch>
            <a:fillRect/>
          </a:stretch>
        </p:blipFill>
        <p:spPr>
          <a:xfrm>
            <a:off x="1358137" y="1661215"/>
            <a:ext cx="6500402" cy="2344254"/>
          </a:xfrm>
          <a:prstGeom prst="rect">
            <a:avLst/>
          </a:prstGeom>
        </p:spPr>
      </p:pic>
    </p:spTree>
    <p:extLst>
      <p:ext uri="{BB962C8B-B14F-4D97-AF65-F5344CB8AC3E}">
        <p14:creationId xmlns:p14="http://schemas.microsoft.com/office/powerpoint/2010/main" val="14725763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72850"/>
            <a:ext cx="9144000" cy="353219"/>
          </a:xfrm>
        </p:spPr>
        <p:txBody>
          <a:bodyPr/>
          <a:lstStyle/>
          <a:p>
            <a:r>
              <a:rPr lang="en-US" dirty="0" smtClean="0"/>
              <a:t>Major API Security Concerns</a:t>
            </a:r>
            <a:endParaRPr lang="en-US" dirty="0"/>
          </a:p>
        </p:txBody>
      </p:sp>
      <p:pic>
        <p:nvPicPr>
          <p:cNvPr id="3" name="Picture 2"/>
          <p:cNvPicPr>
            <a:picLocks noChangeAspect="1"/>
          </p:cNvPicPr>
          <p:nvPr/>
        </p:nvPicPr>
        <p:blipFill>
          <a:blip r:embed="rId2"/>
          <a:stretch>
            <a:fillRect/>
          </a:stretch>
        </p:blipFill>
        <p:spPr>
          <a:xfrm>
            <a:off x="2313542" y="1063997"/>
            <a:ext cx="5138056" cy="3926644"/>
          </a:xfrm>
          <a:prstGeom prst="rect">
            <a:avLst/>
          </a:prstGeom>
        </p:spPr>
      </p:pic>
    </p:spTree>
    <p:extLst>
      <p:ext uri="{BB962C8B-B14F-4D97-AF65-F5344CB8AC3E}">
        <p14:creationId xmlns:p14="http://schemas.microsoft.com/office/powerpoint/2010/main" val="136495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Evolution of SECURITY IN Digital </a:t>
            </a:r>
            <a:r>
              <a:rPr lang="en-US" dirty="0" err="1" smtClean="0"/>
              <a:t>CHAnnels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862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27" y="441106"/>
            <a:ext cx="9144000" cy="353219"/>
          </a:xfrm>
        </p:spPr>
        <p:txBody>
          <a:bodyPr/>
          <a:lstStyle/>
          <a:p>
            <a:r>
              <a:rPr lang="en-US" dirty="0"/>
              <a:t>Client-Server/ Web </a:t>
            </a:r>
            <a:r>
              <a:rPr lang="en-US" dirty="0" smtClean="0"/>
              <a:t>Applications</a:t>
            </a:r>
            <a:endParaRPr lang="en-US" dirty="0"/>
          </a:p>
        </p:txBody>
      </p:sp>
      <p:pic>
        <p:nvPicPr>
          <p:cNvPr id="3" name="Picture 2"/>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5524500" y="4381500"/>
            <a:ext cx="514091" cy="514091"/>
          </a:xfrm>
          <a:prstGeom prst="rect">
            <a:avLst/>
          </a:prstGeom>
        </p:spPr>
      </p:pic>
      <p:pic>
        <p:nvPicPr>
          <p:cNvPr id="4" name="Picture 3"/>
          <p:cNvPicPr>
            <a:picLocks noChangeAspect="1"/>
          </p:cNvPicPr>
          <p:nvPr/>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4699000" y="4445000"/>
            <a:ext cx="519830" cy="519830"/>
          </a:xfrm>
          <a:prstGeom prst="rect">
            <a:avLst/>
          </a:prstGeom>
        </p:spPr>
      </p:pic>
      <p:cxnSp>
        <p:nvCxnSpPr>
          <p:cNvPr id="7" name="Straight Connector 6"/>
          <p:cNvCxnSpPr/>
          <p:nvPr/>
        </p:nvCxnSpPr>
        <p:spPr bwMode="auto">
          <a:xfrm>
            <a:off x="2540000" y="2984500"/>
            <a:ext cx="3429000" cy="0"/>
          </a:xfrm>
          <a:prstGeom prst="line">
            <a:avLst/>
          </a:prstGeom>
          <a:noFill/>
          <a:ln w="57150" cap="flat" cmpd="sng" algn="ctr">
            <a:solidFill>
              <a:srgbClr val="C8332C"/>
            </a:solidFill>
            <a:prstDash val="sysDash"/>
            <a:round/>
            <a:headEnd type="none" w="med" len="med"/>
            <a:tailEnd type="none" w="med" len="med"/>
          </a:ln>
          <a:effectLst/>
        </p:spPr>
      </p:cxnSp>
      <p:sp>
        <p:nvSpPr>
          <p:cNvPr id="15" name="Rectangle 14"/>
          <p:cNvSpPr/>
          <p:nvPr/>
        </p:nvSpPr>
        <p:spPr bwMode="auto">
          <a:xfrm>
            <a:off x="3429000" y="4064000"/>
            <a:ext cx="3048000" cy="1016000"/>
          </a:xfrm>
          <a:prstGeom prst="rect">
            <a:avLst/>
          </a:prstGeom>
          <a:noFill/>
          <a:ln w="127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6200" tIns="38100" rIns="76200" bIns="38100" numCol="1" rtlCol="0" anchor="t" anchorCtr="0" compatLnSpc="1">
            <a:prstTxWarp prst="textNoShape">
              <a:avLst/>
            </a:prstTxWarp>
          </a:bodyPr>
          <a:lstStyle/>
          <a:p>
            <a:pPr defTabSz="761970" fontAlgn="base">
              <a:spcBef>
                <a:spcPct val="0"/>
              </a:spcBef>
              <a:spcAft>
                <a:spcPct val="0"/>
              </a:spcAft>
            </a:pPr>
            <a:endParaRPr lang="en-US" sz="1500" i="1">
              <a:latin typeface="Arial" pitchFamily="34" charset="0"/>
            </a:endParaRPr>
          </a:p>
        </p:txBody>
      </p:sp>
      <p:cxnSp>
        <p:nvCxnSpPr>
          <p:cNvPr id="17" name="Curved Connector 16"/>
          <p:cNvCxnSpPr>
            <a:endCxn id="15" idx="0"/>
          </p:cNvCxnSpPr>
          <p:nvPr/>
        </p:nvCxnSpPr>
        <p:spPr bwMode="auto">
          <a:xfrm rot="10800000" flipV="1">
            <a:off x="4953000" y="3397250"/>
            <a:ext cx="1016000" cy="666750"/>
          </a:xfrm>
          <a:prstGeom prst="curvedConnector2">
            <a:avLst/>
          </a:prstGeom>
          <a:noFill/>
          <a:ln w="28575" cap="flat" cmpd="sng" algn="ctr">
            <a:solidFill>
              <a:srgbClr val="C8332C"/>
            </a:solidFill>
            <a:prstDash val="solid"/>
            <a:round/>
            <a:headEnd type="none" w="med" len="med"/>
            <a:tailEnd type="none" w="med" len="med"/>
          </a:ln>
          <a:effectLst/>
        </p:spPr>
      </p:cxnSp>
      <p:cxnSp>
        <p:nvCxnSpPr>
          <p:cNvPr id="21" name="Curved Connector 20"/>
          <p:cNvCxnSpPr/>
          <p:nvPr/>
        </p:nvCxnSpPr>
        <p:spPr bwMode="auto">
          <a:xfrm>
            <a:off x="3429000" y="2190750"/>
            <a:ext cx="1016000" cy="793750"/>
          </a:xfrm>
          <a:prstGeom prst="curvedConnector3">
            <a:avLst>
              <a:gd name="adj1" fmla="val 100259"/>
            </a:avLst>
          </a:prstGeom>
          <a:noFill/>
          <a:ln w="28575" cap="flat" cmpd="sng" algn="ctr">
            <a:solidFill>
              <a:srgbClr val="C8332C"/>
            </a:solidFill>
            <a:prstDash val="solid"/>
            <a:round/>
            <a:headEnd type="none" w="med" len="med"/>
            <a:tailEnd type="none" w="med" len="med"/>
          </a:ln>
          <a:effectLst/>
        </p:spPr>
      </p:cxnSp>
      <p:sp>
        <p:nvSpPr>
          <p:cNvPr id="23" name="TextBox 22"/>
          <p:cNvSpPr txBox="1"/>
          <p:nvPr/>
        </p:nvSpPr>
        <p:spPr>
          <a:xfrm>
            <a:off x="1079500" y="3429000"/>
            <a:ext cx="2159000" cy="1169936"/>
          </a:xfrm>
          <a:prstGeom prst="rect">
            <a:avLst/>
          </a:prstGeom>
          <a:noFill/>
        </p:spPr>
        <p:txBody>
          <a:bodyPr wrap="square" rtlCol="0">
            <a:spAutoFit/>
          </a:bodyPr>
          <a:lstStyle/>
          <a:p>
            <a:pPr marL="238115" indent="-238115">
              <a:buFont typeface="Arial"/>
              <a:buChar char="•"/>
            </a:pPr>
            <a:r>
              <a:rPr lang="en-US" sz="1167" dirty="0">
                <a:solidFill>
                  <a:srgbClr val="FF0000"/>
                </a:solidFill>
                <a:latin typeface="Helvetica Light"/>
                <a:cs typeface="Helvetica Light"/>
              </a:rPr>
              <a:t>No Programmatic Access</a:t>
            </a:r>
          </a:p>
          <a:p>
            <a:pPr marL="238115" indent="-238115">
              <a:buFont typeface="Arial"/>
              <a:buChar char="•"/>
            </a:pPr>
            <a:endParaRPr lang="en-US" sz="1167" dirty="0">
              <a:solidFill>
                <a:srgbClr val="FF0000"/>
              </a:solidFill>
              <a:latin typeface="Helvetica Light"/>
              <a:cs typeface="Helvetica Light"/>
            </a:endParaRPr>
          </a:p>
          <a:p>
            <a:pPr marL="238115" indent="-238115">
              <a:buFont typeface="Arial"/>
              <a:buChar char="•"/>
            </a:pPr>
            <a:r>
              <a:rPr lang="en-US" sz="1167" dirty="0">
                <a:solidFill>
                  <a:srgbClr val="FF0000"/>
                </a:solidFill>
                <a:latin typeface="Helvetica Light"/>
                <a:cs typeface="Helvetica Light"/>
              </a:rPr>
              <a:t>Security through network isolation</a:t>
            </a:r>
          </a:p>
          <a:p>
            <a:pPr marL="238115" indent="-238115">
              <a:buFont typeface="Arial"/>
              <a:buChar char="•"/>
            </a:pPr>
            <a:endParaRPr lang="en-US" sz="1167" dirty="0">
              <a:solidFill>
                <a:srgbClr val="FF0000"/>
              </a:solidFill>
              <a:latin typeface="Helvetica Light"/>
              <a:cs typeface="Helvetica Light"/>
            </a:endParaRPr>
          </a:p>
          <a:p>
            <a:pPr marL="238115" indent="-238115">
              <a:buFont typeface="Arial"/>
              <a:buChar char="•"/>
            </a:pPr>
            <a:r>
              <a:rPr lang="en-US" sz="1167" dirty="0">
                <a:solidFill>
                  <a:srgbClr val="FF0000"/>
                </a:solidFill>
                <a:latin typeface="Helvetica Light"/>
                <a:cs typeface="Helvetica Light"/>
              </a:rPr>
              <a:t>Limited Users</a:t>
            </a:r>
          </a:p>
        </p:txBody>
      </p:sp>
      <p:sp>
        <p:nvSpPr>
          <p:cNvPr id="13" name="TextBox 12"/>
          <p:cNvSpPr txBox="1"/>
          <p:nvPr/>
        </p:nvSpPr>
        <p:spPr>
          <a:xfrm>
            <a:off x="1397000" y="952501"/>
            <a:ext cx="5080000" cy="553998"/>
          </a:xfrm>
          <a:prstGeom prst="rect">
            <a:avLst/>
          </a:prstGeom>
          <a:noFill/>
        </p:spPr>
        <p:txBody>
          <a:bodyPr wrap="square" rtlCol="0">
            <a:spAutoFit/>
          </a:bodyPr>
          <a:lstStyle/>
          <a:p>
            <a:r>
              <a:rPr lang="en-US" sz="1500" dirty="0">
                <a:solidFill>
                  <a:srgbClr val="FF0000"/>
                </a:solidFill>
                <a:latin typeface="Helvetica Light" charset="0"/>
                <a:ea typeface="Helvetica Light" charset="0"/>
                <a:cs typeface="Helvetica Light" charset="0"/>
              </a:rPr>
              <a:t>Access locations and variability of operations were limited</a:t>
            </a:r>
          </a:p>
        </p:txBody>
      </p:sp>
      <p:pic>
        <p:nvPicPr>
          <p:cNvPr id="5" name="Picture 4"/>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2777319" y="1905001"/>
            <a:ext cx="586853" cy="586853"/>
          </a:xfrm>
          <a:prstGeom prst="rect">
            <a:avLst/>
          </a:prstGeom>
        </p:spPr>
      </p:pic>
      <p:pic>
        <p:nvPicPr>
          <p:cNvPr id="16" name="Picture 15"/>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6038591" y="3135573"/>
            <a:ext cx="586853" cy="58685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8056" y="4381500"/>
            <a:ext cx="375924" cy="583330"/>
          </a:xfrm>
          <a:prstGeom prst="rect">
            <a:avLst/>
          </a:prstGeom>
        </p:spPr>
      </p:pic>
    </p:spTree>
    <p:extLst>
      <p:ext uri="{BB962C8B-B14F-4D97-AF65-F5344CB8AC3E}">
        <p14:creationId xmlns:p14="http://schemas.microsoft.com/office/powerpoint/2010/main" val="4987778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Akana 16x9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Akana 16x9 </Template>
  <TotalTime>10369</TotalTime>
  <Words>1738</Words>
  <Application>Microsoft Macintosh PowerPoint</Application>
  <PresentationFormat>On-screen Show (16:10)</PresentationFormat>
  <Paragraphs>311</Paragraphs>
  <Slides>31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Helvetica</vt:lpstr>
      <vt:lpstr>Helvetica Light</vt:lpstr>
      <vt:lpstr>Wingdings</vt:lpstr>
      <vt:lpstr>Arial</vt:lpstr>
      <vt:lpstr>Akana 16x9 </vt:lpstr>
      <vt:lpstr>Deconstructing API Security                </vt:lpstr>
      <vt:lpstr>APIs Extend your Digital Ecosystems</vt:lpstr>
      <vt:lpstr>Leverage Developers &amp; Partners Ecosystems</vt:lpstr>
      <vt:lpstr>Capture new Opportunities with APIs</vt:lpstr>
      <vt:lpstr>API security</vt:lpstr>
      <vt:lpstr>API Consumer Security?</vt:lpstr>
      <vt:lpstr>Major API Security Concerns</vt:lpstr>
      <vt:lpstr>Evolution of SECURITY IN Digital CHAnnels</vt:lpstr>
      <vt:lpstr>Client-Server/ Web Applications</vt:lpstr>
      <vt:lpstr>Web Services</vt:lpstr>
      <vt:lpstr>WS-Security Policy</vt:lpstr>
      <vt:lpstr>And then came APIs</vt:lpstr>
      <vt:lpstr>OWASP Top Ten</vt:lpstr>
      <vt:lpstr>PCI Compliance</vt:lpstr>
      <vt:lpstr>Securing APIS</vt:lpstr>
      <vt:lpstr>Securing APIs</vt:lpstr>
      <vt:lpstr>Authentication/Authorization/SSO</vt:lpstr>
      <vt:lpstr>Understanding OAuth</vt:lpstr>
      <vt:lpstr>OAuth Flow</vt:lpstr>
      <vt:lpstr>OAuth – You need</vt:lpstr>
      <vt:lpstr>Licensing</vt:lpstr>
      <vt:lpstr>Message and Parameter Security</vt:lpstr>
      <vt:lpstr>Threat Protection</vt:lpstr>
      <vt:lpstr>Content Threats</vt:lpstr>
      <vt:lpstr>Quota Management/Rate Limiting</vt:lpstr>
      <vt:lpstr>API Gateway</vt:lpstr>
      <vt:lpstr>Managing and Automating Security</vt:lpstr>
      <vt:lpstr>PowerPoint Presentation</vt:lpstr>
      <vt:lpstr>Govern Manage your  Development/Deployment Process</vt:lpstr>
      <vt:lpstr>Automated Governance of Apps</vt:lpstr>
      <vt:lpstr>API Resources and API University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Security</dc:title>
  <dc:creator>Sachin Agarwal</dc:creator>
  <cp:lastModifiedBy>Ian Goldsmith</cp:lastModifiedBy>
  <cp:revision>47</cp:revision>
  <dcterms:created xsi:type="dcterms:W3CDTF">2015-09-11T15:27:25Z</dcterms:created>
  <dcterms:modified xsi:type="dcterms:W3CDTF">2015-11-16T14:28:56Z</dcterms:modified>
</cp:coreProperties>
</file>