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1" r:id="rId2"/>
    <p:sldId id="328" r:id="rId3"/>
    <p:sldId id="317" r:id="rId4"/>
    <p:sldId id="326" r:id="rId5"/>
    <p:sldId id="271" r:id="rId6"/>
    <p:sldId id="323" r:id="rId7"/>
    <p:sldId id="332" r:id="rId8"/>
    <p:sldId id="347" r:id="rId9"/>
    <p:sldId id="337" r:id="rId10"/>
    <p:sldId id="335" r:id="rId11"/>
    <p:sldId id="336" r:id="rId12"/>
    <p:sldId id="348" r:id="rId13"/>
    <p:sldId id="338" r:id="rId14"/>
    <p:sldId id="339" r:id="rId15"/>
    <p:sldId id="350" r:id="rId16"/>
    <p:sldId id="340" r:id="rId17"/>
    <p:sldId id="344" r:id="rId18"/>
    <p:sldId id="342" r:id="rId19"/>
    <p:sldId id="345" r:id="rId20"/>
    <p:sldId id="346" r:id="rId21"/>
    <p:sldId id="343" r:id="rId22"/>
    <p:sldId id="327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 Silvers" initials="J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66757F"/>
    <a:srgbClr val="65A603"/>
    <a:srgbClr val="00ACEE"/>
    <a:srgbClr val="55ACEE"/>
    <a:srgbClr val="244362"/>
    <a:srgbClr val="DB0912"/>
    <a:srgbClr val="9F07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79" autoAdjust="0"/>
    <p:restoredTop sz="86344" autoAdjust="0"/>
  </p:normalViewPr>
  <p:slideViewPr>
    <p:cSldViewPr snapToGrid="0" snapToObjects="1">
      <p:cViewPr varScale="1">
        <p:scale>
          <a:sx n="101" d="100"/>
          <a:sy n="101" d="100"/>
        </p:scale>
        <p:origin x="14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7D6CA-7570-1649-8759-52A6702D9971}" type="datetimeFigureOut">
              <a:rPr lang="en-US" smtClean="0"/>
              <a:t>11/17/15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C0E6-49CD-4146-B373-3FCC94D5E1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859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AA586-4197-084E-A48E-D32ECED5A458}" type="datetimeFigureOut">
              <a:rPr lang="en-US" smtClean="0"/>
              <a:t>11/17/15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86096-A721-8D42-9788-3B4288FED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722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740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56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50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96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28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6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75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83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98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1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3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56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 2014</a:t>
            </a:r>
            <a:r>
              <a:rPr lang="en-US" baseline="0" dirty="0" smtClean="0"/>
              <a:t> – marking the start of the great </a:t>
            </a:r>
            <a:r>
              <a:rPr lang="en-US" baseline="0" dirty="0" err="1" smtClean="0"/>
              <a:t>bitnami</a:t>
            </a:r>
            <a:r>
              <a:rPr lang="en-US" baseline="0" dirty="0" smtClean="0"/>
              <a:t> container movement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Connor and I (joining on the same day) were guinea pigs for a new </a:t>
            </a:r>
            <a:r>
              <a:rPr lang="en-US" baseline="0" dirty="0" err="1" smtClean="0"/>
              <a:t>docker</a:t>
            </a:r>
            <a:r>
              <a:rPr lang="en-US" baseline="0" dirty="0" smtClean="0"/>
              <a:t> environment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Testing it out for one or two </a:t>
            </a:r>
            <a:r>
              <a:rPr lang="en-US" baseline="0" dirty="0" err="1" smtClean="0"/>
              <a:t>webdev</a:t>
            </a:r>
            <a:r>
              <a:rPr lang="en-US" baseline="0" dirty="0" smtClean="0"/>
              <a:t> projects to see if it was a viable option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Let’s just say… it wasn’t what it was cracked up to be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3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8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76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21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7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86096-A721-8D42-9788-3B4288FED57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0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tnami_blue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793875"/>
            <a:ext cx="9144000" cy="327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2" y="2185106"/>
            <a:ext cx="4875336" cy="167555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30098"/>
            <a:ext cx="6400800" cy="532039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>
                <a:solidFill>
                  <a:srgbClr val="244362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73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43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rot="16200000">
            <a:off x="3574340" y="-1710239"/>
            <a:ext cx="0" cy="5790083"/>
          </a:xfrm>
          <a:prstGeom prst="line">
            <a:avLst/>
          </a:prstGeom>
          <a:ln>
            <a:gradFill flip="none" rotWithShape="1">
              <a:gsLst>
                <a:gs pos="50000">
                  <a:schemeClr val="bg1">
                    <a:lumMod val="85000"/>
                  </a:schemeClr>
                </a:gs>
                <a:gs pos="0">
                  <a:prstClr val="white">
                    <a:alpha val="0"/>
                  </a:prstClr>
                </a:gs>
              </a:gsLst>
              <a:lin ang="16200000" scaled="0"/>
              <a:tileRect/>
            </a:gra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4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tnami_blue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36158"/>
            <a:ext cx="7772400" cy="1500187"/>
          </a:xfrm>
        </p:spPr>
        <p:txBody>
          <a:bodyPr anchor="t"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4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9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90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9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4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6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7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tnami_White_bars5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9298" y="274638"/>
            <a:ext cx="8007502" cy="9101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298" y="1600200"/>
            <a:ext cx="800750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42690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44AD1F0A-5193-1C47-8996-B5B44FE5DC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1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rgbClr val="244362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1" i="0" kern="1200">
          <a:solidFill>
            <a:srgbClr val="244362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44362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244362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244362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244362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26" Type="http://schemas.openxmlformats.org/officeDocument/2006/relationships/image" Target="../media/image29.png"/><Relationship Id="rId27" Type="http://schemas.openxmlformats.org/officeDocument/2006/relationships/image" Target="../media/image30.png"/><Relationship Id="rId28" Type="http://schemas.openxmlformats.org/officeDocument/2006/relationships/image" Target="../media/image31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30" Type="http://schemas.openxmlformats.org/officeDocument/2006/relationships/image" Target="../media/image33.png"/><Relationship Id="rId31" Type="http://schemas.openxmlformats.org/officeDocument/2006/relationships/image" Target="../media/image34.png"/><Relationship Id="rId32" Type="http://schemas.openxmlformats.org/officeDocument/2006/relationships/image" Target="../media/image35.png"/><Relationship Id="rId9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33" Type="http://schemas.openxmlformats.org/officeDocument/2006/relationships/image" Target="../media/image36.png"/><Relationship Id="rId34" Type="http://schemas.openxmlformats.org/officeDocument/2006/relationships/image" Target="../media/image37.png"/><Relationship Id="rId35" Type="http://schemas.openxmlformats.org/officeDocument/2006/relationships/image" Target="../media/image38.png"/><Relationship Id="rId36" Type="http://schemas.openxmlformats.org/officeDocument/2006/relationships/image" Target="../media/image39.tiff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79667" y="428309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solidFill>
                <a:srgbClr val="244362"/>
              </a:solidFill>
              <a:latin typeface="Helvetica Neue"/>
              <a:cs typeface="Helvetica Neue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6200000">
            <a:off x="4572000" y="1206739"/>
            <a:ext cx="0" cy="5790083"/>
          </a:xfrm>
          <a:prstGeom prst="line">
            <a:avLst/>
          </a:prstGeom>
          <a:ln>
            <a:gradFill flip="none" rotWithShape="1">
              <a:gsLst>
                <a:gs pos="50000">
                  <a:schemeClr val="bg1">
                    <a:lumMod val="85000"/>
                  </a:schemeClr>
                </a:gs>
                <a:gs pos="100000">
                  <a:prstClr val="white">
                    <a:alpha val="0"/>
                  </a:prstClr>
                </a:gs>
                <a:gs pos="0">
                  <a:srgbClr val="9F070E">
                    <a:alpha val="0"/>
                  </a:srgbClr>
                </a:gs>
              </a:gsLst>
              <a:lin ang="16200000" scaled="0"/>
              <a:tileRect/>
            </a:gra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One click to </a:t>
            </a:r>
            <a:r>
              <a:rPr lang="en-US" dirty="0" smtClean="0"/>
              <a:t>application awesomeness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958" y="5355468"/>
            <a:ext cx="57900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“I love the Bitnami guys. They make it dead simple for anybody to run an application in the cloud.” </a:t>
            </a:r>
            <a:endParaRPr lang="en-US" dirty="0" smtClean="0">
              <a:solidFill>
                <a:schemeClr val="bg2"/>
              </a:solidFill>
            </a:endParaRPr>
          </a:p>
          <a:p>
            <a:endParaRPr lang="en-US" sz="800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– </a:t>
            </a:r>
            <a:r>
              <a:rPr lang="en-US" dirty="0">
                <a:solidFill>
                  <a:schemeClr val="bg2"/>
                </a:solidFill>
              </a:rPr>
              <a:t>Dr. Werner Vogels, vice president and CTO, Amazon</a:t>
            </a:r>
          </a:p>
        </p:txBody>
      </p:sp>
    </p:spTree>
    <p:extLst>
      <p:ext uri="{BB962C8B-B14F-4D97-AF65-F5344CB8AC3E}">
        <p14:creationId xmlns:p14="http://schemas.microsoft.com/office/powerpoint/2010/main" val="367856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3946" y="-8467"/>
            <a:ext cx="12265741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v2 aka Doing It Less Wrong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9" y="2413228"/>
            <a:ext cx="2413000" cy="2413000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2916580" y="3251140"/>
            <a:ext cx="737175" cy="737175"/>
          </a:xfrm>
          <a:prstGeom prst="mathPl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276" y="2413228"/>
            <a:ext cx="2391456" cy="2413000"/>
          </a:xfrm>
          <a:prstGeom prst="rect">
            <a:avLst/>
          </a:prstGeom>
        </p:spPr>
      </p:pic>
      <p:sp>
        <p:nvSpPr>
          <p:cNvPr id="10" name="Plus 9"/>
          <p:cNvSpPr/>
          <p:nvPr/>
        </p:nvSpPr>
        <p:spPr>
          <a:xfrm>
            <a:off x="6072840" y="3251140"/>
            <a:ext cx="737175" cy="737175"/>
          </a:xfrm>
          <a:prstGeom prst="mathPl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81189" y="3300227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ndale Mono" charset="0"/>
                <a:ea typeface="Andale Mono" charset="0"/>
                <a:cs typeface="Andale Mono" charset="0"/>
              </a:rPr>
              <a:t>harp</a:t>
            </a:r>
            <a:endParaRPr lang="en-US" sz="3600" dirty="0"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2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workflow/mindset was difficult to switch 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324196" y="2977121"/>
            <a:ext cx="2493818" cy="137991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you add my SSH keys so I can deploy?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6192982" y="2209810"/>
            <a:ext cx="2493818" cy="137991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</a:t>
            </a:r>
            <a:r>
              <a:rPr lang="en-US" dirty="0" err="1" smtClean="0"/>
              <a:t>tmux</a:t>
            </a:r>
            <a:r>
              <a:rPr lang="en-US" dirty="0" smtClean="0"/>
              <a:t> configuration isn’t being copied in??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3627120" y="4021985"/>
            <a:ext cx="2493818" cy="137991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 </a:t>
            </a:r>
            <a:r>
              <a:rPr lang="en-US" dirty="0" err="1" smtClean="0"/>
              <a:t>emacs</a:t>
            </a:r>
            <a:r>
              <a:rPr lang="en-US" dirty="0" smtClean="0"/>
              <a:t> installed?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2818014" y="1735984"/>
            <a:ext cx="2493818" cy="137991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do I install </a:t>
            </a:r>
            <a:r>
              <a:rPr lang="en-US" dirty="0" err="1" smtClean="0"/>
              <a:t>zsh</a:t>
            </a:r>
            <a:r>
              <a:rPr lang="en-US" dirty="0" smtClean="0"/>
              <a:t> with my fancy prompt?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49" y="1625600"/>
            <a:ext cx="7116939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v3 – What we’re doing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1749" y="2863368"/>
            <a:ext cx="243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ndale Mono" charset="0"/>
                <a:ea typeface="Andale Mono" charset="0"/>
                <a:cs typeface="Andale Mono" charset="0"/>
              </a:rPr>
              <a:t>dinghy</a:t>
            </a:r>
            <a:endParaRPr lang="en-US" sz="3600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7" name="Plus 6"/>
          <p:cNvSpPr/>
          <p:nvPr/>
        </p:nvSpPr>
        <p:spPr>
          <a:xfrm>
            <a:off x="2161487" y="2864112"/>
            <a:ext cx="737175" cy="737175"/>
          </a:xfrm>
          <a:prstGeom prst="mathPl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04" y="1872814"/>
            <a:ext cx="2010731" cy="2462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8722" y="5628297"/>
            <a:ext cx="408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https</a:t>
            </a:r>
            <a:r>
              <a:rPr lang="en-US" dirty="0"/>
              <a:t>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codekitchen</a:t>
            </a:r>
            <a:r>
              <a:rPr lang="en-US" dirty="0"/>
              <a:t>/dinghy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1405" y="28633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Plus 8"/>
          <p:cNvSpPr/>
          <p:nvPr/>
        </p:nvSpPr>
        <p:spPr>
          <a:xfrm>
            <a:off x="5272844" y="2864112"/>
            <a:ext cx="737175" cy="737175"/>
          </a:xfrm>
          <a:prstGeom prst="mathPl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9314" y="2632534"/>
            <a:ext cx="298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ndale Mono" charset="0"/>
                <a:ea typeface="Andale Mono" charset="0"/>
                <a:cs typeface="Andale Mono" charset="0"/>
              </a:rPr>
              <a:t>b</a:t>
            </a:r>
            <a:r>
              <a:rPr lang="en-US" sz="3600" dirty="0" err="1" smtClean="0">
                <a:latin typeface="Andale Mono" charset="0"/>
                <a:ea typeface="Andale Mono" charset="0"/>
                <a:cs typeface="Andale Mono" charset="0"/>
              </a:rPr>
              <a:t>itnami</a:t>
            </a:r>
            <a:endParaRPr lang="en-US" sz="3600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algn="ctr"/>
            <a:r>
              <a:rPr lang="en-US" sz="3600" dirty="0" smtClean="0">
                <a:latin typeface="Andale Mono" charset="0"/>
                <a:ea typeface="Andale Mono" charset="0"/>
                <a:cs typeface="Andale Mono" charset="0"/>
              </a:rPr>
              <a:t>containers</a:t>
            </a:r>
            <a:endParaRPr lang="en-US" sz="3600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6759" y="26325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*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363" y="59272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*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6404" y="5959202"/>
            <a:ext cx="281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bitnami.com</a:t>
            </a:r>
            <a:r>
              <a:rPr lang="en-US" dirty="0" smtClean="0"/>
              <a:t>/</a:t>
            </a:r>
            <a:r>
              <a:rPr lang="en-US" dirty="0" err="1" smtClean="0"/>
              <a:t>docker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04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5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55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Great?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Containers by default</a:t>
            </a:r>
          </a:p>
          <a:p>
            <a:endParaRPr lang="en-US" dirty="0"/>
          </a:p>
          <a:p>
            <a:r>
              <a:rPr lang="en-US" dirty="0" smtClean="0"/>
              <a:t>Setup is trivial, consistent on Mac and Linux laptops</a:t>
            </a:r>
          </a:p>
          <a:p>
            <a:endParaRPr lang="en-US" dirty="0"/>
          </a:p>
          <a:p>
            <a:r>
              <a:rPr lang="en-US" dirty="0" smtClean="0"/>
              <a:t>Company doubled in size (mostly engineers)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 smtClean="0"/>
              <a:t>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88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Docker</a:t>
            </a:r>
            <a:r>
              <a:rPr lang="en-US" dirty="0"/>
              <a:t>-compose &amp; </a:t>
            </a:r>
            <a:r>
              <a:rPr lang="en-US" dirty="0" err="1"/>
              <a:t>docker</a:t>
            </a:r>
            <a:r>
              <a:rPr lang="en-US" dirty="0"/>
              <a:t> exec is awkward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Architectural implications of containers</a:t>
            </a:r>
          </a:p>
          <a:p>
            <a:endParaRPr lang="en-US" dirty="0"/>
          </a:p>
          <a:p>
            <a:r>
              <a:rPr lang="en-US" dirty="0" smtClean="0"/>
              <a:t>Update CI system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To share or not to share data services </a:t>
            </a:r>
            <a:r>
              <a:rPr lang="en-US" dirty="0" smtClean="0"/>
              <a:t>(</a:t>
            </a:r>
            <a:r>
              <a:rPr lang="en-US" dirty="0" err="1" smtClean="0"/>
              <a:t>dev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Better Secret Sharing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0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Runtimes-as-a-Service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61" y="1291986"/>
            <a:ext cx="6567305" cy="50616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26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77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(Ongoing) Container Journey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Bitnami?</a:t>
            </a:r>
          </a:p>
          <a:p>
            <a:endParaRPr lang="en-US" dirty="0"/>
          </a:p>
          <a:p>
            <a:r>
              <a:rPr lang="en-US" dirty="0" smtClean="0"/>
              <a:t>Why Containers?</a:t>
            </a:r>
          </a:p>
          <a:p>
            <a:endParaRPr lang="en-US" dirty="0"/>
          </a:p>
          <a:p>
            <a:r>
              <a:rPr lang="en-US" dirty="0" smtClean="0"/>
              <a:t>What is harp?</a:t>
            </a:r>
          </a:p>
          <a:p>
            <a:endParaRPr lang="en-US" dirty="0"/>
          </a:p>
          <a:p>
            <a:r>
              <a:rPr lang="en-US" dirty="0" smtClean="0"/>
              <a:t>What have we learned?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What’s </a:t>
            </a:r>
            <a:r>
              <a:rPr lang="en-US" dirty="0" err="1" smtClean="0"/>
              <a:t>Stacksmith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Blatant Hiring Plug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9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Bitnami?</a:t>
            </a:r>
          </a:p>
          <a:p>
            <a:endParaRPr lang="en-US" dirty="0"/>
          </a:p>
          <a:p>
            <a:r>
              <a:rPr lang="en-US" dirty="0" smtClean="0"/>
              <a:t>Why Containers?</a:t>
            </a:r>
          </a:p>
          <a:p>
            <a:endParaRPr lang="en-US" dirty="0"/>
          </a:p>
          <a:p>
            <a:r>
              <a:rPr lang="en-US" dirty="0" smtClean="0"/>
              <a:t>What is harp?</a:t>
            </a:r>
          </a:p>
          <a:p>
            <a:endParaRPr lang="en-US" dirty="0"/>
          </a:p>
          <a:p>
            <a:r>
              <a:rPr lang="en-US" dirty="0" smtClean="0"/>
              <a:t>What have we learned?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What’s </a:t>
            </a:r>
            <a:r>
              <a:rPr lang="en-US" dirty="0" err="1" smtClean="0"/>
              <a:t>Stacksmith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Blatant Hiring Plug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98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Hiring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San Francisco (Mission St.) &amp; Spain (</a:t>
            </a:r>
            <a:r>
              <a:rPr lang="en-US" dirty="0" err="1" smtClean="0"/>
              <a:t>Sevilla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99" y="2149014"/>
            <a:ext cx="7607300" cy="39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7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7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16200000">
            <a:off x="3574340" y="765252"/>
            <a:ext cx="0" cy="5790083"/>
          </a:xfrm>
          <a:prstGeom prst="line">
            <a:avLst/>
          </a:prstGeom>
          <a:ln>
            <a:gradFill flip="none" rotWithShape="1">
              <a:gsLst>
                <a:gs pos="50000">
                  <a:srgbClr val="00ACEE">
                    <a:alpha val="22000"/>
                  </a:srgbClr>
                </a:gs>
                <a:gs pos="0">
                  <a:prstClr val="white">
                    <a:alpha val="0"/>
                  </a:prstClr>
                </a:gs>
              </a:gsLst>
              <a:lin ang="16200000" scaled="0"/>
              <a:tileRect/>
            </a:gra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0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2675" y="2125580"/>
            <a:ext cx="53114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244362"/>
                </a:solidFill>
                <a:latin typeface="Helvetica Neue Medium"/>
                <a:cs typeface="Helvetica Neue Medium"/>
              </a:rPr>
              <a:t>Bitnami is the easiest way to deploy, run and manage applications &amp; stacks in the cloud </a:t>
            </a:r>
            <a:r>
              <a:rPr lang="en-US" sz="2000" dirty="0" smtClean="0">
                <a:solidFill>
                  <a:srgbClr val="244362"/>
                </a:solidFill>
                <a:latin typeface="Helvetica Neue Medium"/>
                <a:cs typeface="Helvetica Neue Medium"/>
              </a:rPr>
              <a:t>(and everywhere else).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bit-rock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749" y="920298"/>
            <a:ext cx="3624193" cy="593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282055" y="5241556"/>
            <a:ext cx="8579890" cy="85112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440397" y="5468121"/>
            <a:ext cx="3596788" cy="464504"/>
            <a:chOff x="587954" y="5122273"/>
            <a:chExt cx="3892227" cy="50265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7999" y="5163863"/>
              <a:ext cx="992182" cy="3937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954" y="5122273"/>
              <a:ext cx="544002" cy="50265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7700" y="5122273"/>
              <a:ext cx="430258" cy="50265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5327" y="5122273"/>
              <a:ext cx="464937" cy="46493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9981" y="5122273"/>
              <a:ext cx="1241295" cy="464937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2278894" y="47589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dirty="0" smtClean="0">
                <a:solidFill>
                  <a:srgbClr val="00ACEE"/>
                </a:solidFill>
                <a:latin typeface="Helvetica Neue Medium"/>
                <a:cs typeface="Helvetica Neue Medium"/>
              </a:rPr>
              <a:t>Supported Platforms</a:t>
            </a:r>
            <a:endParaRPr lang="en-US" dirty="0">
              <a:solidFill>
                <a:srgbClr val="00ACEE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99" name="Title 9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More than </a:t>
            </a:r>
            <a:r>
              <a:rPr lang="en-US" dirty="0" smtClean="0"/>
              <a:t>120 Bitnami Applications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9298" y="1779600"/>
            <a:ext cx="1898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44362"/>
                </a:solidFill>
                <a:latin typeface="Helvetica Neue"/>
                <a:cs typeface="Helvetica Neue"/>
              </a:rPr>
              <a:t>Developer Tools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634916" y="1779600"/>
            <a:ext cx="1788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44362"/>
                </a:solidFill>
                <a:latin typeface="Helvetica Neue"/>
                <a:cs typeface="Helvetica Neue"/>
              </a:rPr>
              <a:t>Business Apps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637870" y="1771124"/>
            <a:ext cx="1556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44362"/>
                </a:solidFill>
                <a:latin typeface="Helvetica Neue"/>
                <a:cs typeface="Helvetica Neue"/>
              </a:rPr>
              <a:t>Infrastructure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6454749" y="2381774"/>
            <a:ext cx="1920902" cy="1803559"/>
            <a:chOff x="6454749" y="2161632"/>
            <a:chExt cx="1920902" cy="18035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4749" y="2161632"/>
              <a:ext cx="698500" cy="742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54749" y="3212379"/>
              <a:ext cx="698500" cy="742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83965" y="2696965"/>
              <a:ext cx="698500" cy="742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68583" y="2161632"/>
              <a:ext cx="698500" cy="7429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61664" y="2696116"/>
              <a:ext cx="698500" cy="7429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77151" y="2161632"/>
              <a:ext cx="698500" cy="7429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68579" y="3222241"/>
              <a:ext cx="698500" cy="7429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77151" y="3222241"/>
              <a:ext cx="698500" cy="74295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17211" y="2377541"/>
            <a:ext cx="1920028" cy="1790858"/>
            <a:chOff x="405536" y="2148932"/>
            <a:chExt cx="1920028" cy="17908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5536" y="3196840"/>
              <a:ext cx="698500" cy="7429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19825" y="2148932"/>
              <a:ext cx="698500" cy="7429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19825" y="3196840"/>
              <a:ext cx="698500" cy="7429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28616" y="2671564"/>
              <a:ext cx="698500" cy="7429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627064" y="3196840"/>
              <a:ext cx="698500" cy="7429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27064" y="2157390"/>
              <a:ext cx="698500" cy="7429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05536" y="2148932"/>
              <a:ext cx="698500" cy="7429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20918" y="2671233"/>
              <a:ext cx="698500" cy="742950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52562" y="2394457"/>
            <a:ext cx="698500" cy="7429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66394" y="2394457"/>
            <a:ext cx="698500" cy="7429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87520" y="2394457"/>
            <a:ext cx="698500" cy="7429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70955" y="2919854"/>
            <a:ext cx="698500" cy="7429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80032" y="2394457"/>
            <a:ext cx="698500" cy="7429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85352" y="3451729"/>
            <a:ext cx="698500" cy="7429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260265" y="3441661"/>
            <a:ext cx="698500" cy="7429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795414" y="2917265"/>
            <a:ext cx="698500" cy="7429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78437" y="2934199"/>
            <a:ext cx="698500" cy="7429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867558" y="3461673"/>
            <a:ext cx="698500" cy="7429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87520" y="3460196"/>
            <a:ext cx="698500" cy="7429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131515" y="5556963"/>
            <a:ext cx="1362399" cy="3134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675023" y="5602653"/>
            <a:ext cx="1559451" cy="1954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442014" y="5611402"/>
            <a:ext cx="1255050" cy="1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488" y="972950"/>
            <a:ext cx="6983912" cy="3962400"/>
          </a:xfrm>
          <a:prstGeom prst="rect">
            <a:avLst/>
          </a:prstGeom>
        </p:spPr>
      </p:pic>
      <p:pic>
        <p:nvPicPr>
          <p:cNvPr id="6" name="Picture 5" descr="o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1566332"/>
            <a:ext cx="4725192" cy="42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 descr="Screen Shot 2014-05-27 at 10.32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20" y="882718"/>
            <a:ext cx="2688503" cy="1856588"/>
          </a:xfrm>
          <a:prstGeom prst="rect">
            <a:avLst/>
          </a:prstGeom>
        </p:spPr>
      </p:pic>
      <p:pic>
        <p:nvPicPr>
          <p:cNvPr id="9" name="Picture 8" descr="Screen Shot 2014-05-27 at 10.33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05" y="3141361"/>
            <a:ext cx="2146757" cy="20719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3204" y="454637"/>
            <a:ext cx="161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Helvetica Neue"/>
                <a:cs typeface="Helvetica Neue"/>
              </a:rPr>
              <a:t>Bitnami.com</a:t>
            </a:r>
            <a:endParaRPr lang="en-US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4671" y="488770"/>
            <a:ext cx="2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Neue"/>
                <a:cs typeface="Helvetica Neue"/>
              </a:rPr>
              <a:t>Cloud Marketplaces</a:t>
            </a:r>
            <a:endParaRPr lang="en-US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7" descr="Screen Shot 2014-05-27 at 10.33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05" y="882718"/>
            <a:ext cx="2144091" cy="2192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46055" y="465400"/>
            <a:ext cx="268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Helvetica Neue"/>
                <a:cs typeface="Helvetica Neue"/>
              </a:rPr>
              <a:t>Cloud Launch Pads</a:t>
            </a:r>
            <a:endParaRPr lang="en-US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55" y="2868973"/>
            <a:ext cx="2688503" cy="1911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3" y="882718"/>
            <a:ext cx="2677945" cy="2019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1" y="3074843"/>
            <a:ext cx="2679607" cy="206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1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Containers?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91" y="1455472"/>
            <a:ext cx="4905582" cy="47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59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v1 aka Doing It All Wrong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D1F0A-5193-1C47-8996-B5B44FE5DC3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483" y="5397347"/>
            <a:ext cx="626447" cy="626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9" y="1728034"/>
            <a:ext cx="8585200" cy="1943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449" y="1570941"/>
            <a:ext cx="79643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Huge *** </a:t>
            </a:r>
            <a:r>
              <a:rPr lang="en-US" sz="66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dockerfile</a:t>
            </a:r>
            <a:endParaRPr lang="en-US" sz="6600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7" name="Plus 6"/>
          <p:cNvSpPr/>
          <p:nvPr/>
        </p:nvSpPr>
        <p:spPr>
          <a:xfrm>
            <a:off x="805919" y="4168885"/>
            <a:ext cx="737175" cy="737175"/>
          </a:xfrm>
          <a:prstGeom prst="mathPl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27811" y="4364182"/>
            <a:ext cx="73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mysql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7584" y="4548848"/>
            <a:ext cx="64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dirty="0" err="1" smtClean="0"/>
              <a:t>edis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139346" y="4237829"/>
            <a:ext cx="141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uby runtime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08679" y="4364182"/>
            <a:ext cx="146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ode runtime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776" y="104334"/>
            <a:ext cx="10447423" cy="62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86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25958</TotalTime>
  <Words>375</Words>
  <Application>Microsoft Macintosh PowerPoint</Application>
  <PresentationFormat>On-screen Show (4:3)</PresentationFormat>
  <Paragraphs>130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Andale Mono</vt:lpstr>
      <vt:lpstr>Arial</vt:lpstr>
      <vt:lpstr>Calibri</vt:lpstr>
      <vt:lpstr>Helvetica Neue</vt:lpstr>
      <vt:lpstr>Helvetica Neue Medium</vt:lpstr>
      <vt:lpstr>Office Theme</vt:lpstr>
      <vt:lpstr>PowerPoint Presentation</vt:lpstr>
      <vt:lpstr>Our (Ongoing) Container Journey</vt:lpstr>
      <vt:lpstr>PowerPoint Presentation</vt:lpstr>
      <vt:lpstr>More than 120 Bitnami Applications</vt:lpstr>
      <vt:lpstr>PowerPoint Presentation</vt:lpstr>
      <vt:lpstr>PowerPoint Presentation</vt:lpstr>
      <vt:lpstr>Why Containers?</vt:lpstr>
      <vt:lpstr>v1 aka Doing It All Wrong</vt:lpstr>
      <vt:lpstr>PowerPoint Presentation</vt:lpstr>
      <vt:lpstr>PowerPoint Presentation</vt:lpstr>
      <vt:lpstr>v2 aka Doing It Less Wrong</vt:lpstr>
      <vt:lpstr>New workflow/mindset was difficult to switch to</vt:lpstr>
      <vt:lpstr>PowerPoint Presentation</vt:lpstr>
      <vt:lpstr>v3 – What we’re doing now</vt:lpstr>
      <vt:lpstr>PowerPoint Presentation</vt:lpstr>
      <vt:lpstr>What’s Great?</vt:lpstr>
      <vt:lpstr>What’s Next?</vt:lpstr>
      <vt:lpstr>Language Runtimes-as-a-Service</vt:lpstr>
      <vt:lpstr>Demo</vt:lpstr>
      <vt:lpstr>Summary</vt:lpstr>
      <vt:lpstr>We are Hiring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Frost</dc:creator>
  <cp:lastModifiedBy>Simon Bennett</cp:lastModifiedBy>
  <cp:revision>338</cp:revision>
  <dcterms:created xsi:type="dcterms:W3CDTF">2014-01-12T01:11:13Z</dcterms:created>
  <dcterms:modified xsi:type="dcterms:W3CDTF">2015-11-17T19:30:17Z</dcterms:modified>
</cp:coreProperties>
</file>