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8" r:id="rId2"/>
    <p:sldId id="537" r:id="rId3"/>
    <p:sldId id="538" r:id="rId4"/>
    <p:sldId id="597" r:id="rId5"/>
    <p:sldId id="613" r:id="rId6"/>
    <p:sldId id="608" r:id="rId7"/>
    <p:sldId id="610" r:id="rId8"/>
    <p:sldId id="611" r:id="rId9"/>
    <p:sldId id="598" r:id="rId10"/>
    <p:sldId id="599" r:id="rId11"/>
    <p:sldId id="600" r:id="rId12"/>
    <p:sldId id="601" r:id="rId13"/>
    <p:sldId id="612" r:id="rId14"/>
    <p:sldId id="603" r:id="rId15"/>
    <p:sldId id="604" r:id="rId16"/>
    <p:sldId id="606" r:id="rId17"/>
    <p:sldId id="607" r:id="rId18"/>
    <p:sldId id="415" r:id="rId19"/>
    <p:sldId id="584" r:id="rId20"/>
    <p:sldId id="561" r:id="rId21"/>
    <p:sldId id="567" r:id="rId22"/>
    <p:sldId id="593" r:id="rId23"/>
    <p:sldId id="301" r:id="rId24"/>
    <p:sldId id="513" r:id="rId25"/>
    <p:sldId id="572" r:id="rId26"/>
    <p:sldId id="571" r:id="rId27"/>
    <p:sldId id="577" r:id="rId28"/>
    <p:sldId id="553" r:id="rId29"/>
    <p:sldId id="554" r:id="rId30"/>
    <p:sldId id="555" r:id="rId31"/>
    <p:sldId id="556" r:id="rId32"/>
    <p:sldId id="547" r:id="rId33"/>
    <p:sldId id="602" r:id="rId34"/>
    <p:sldId id="512" r:id="rId35"/>
    <p:sldId id="496" r:id="rId36"/>
    <p:sldId id="453" r:id="rId37"/>
    <p:sldId id="616" r:id="rId38"/>
    <p:sldId id="61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B6B89B-77B5-524C-A657-D5F541F72FE7}">
          <p14:sldIdLst>
            <p14:sldId id="268"/>
            <p14:sldId id="537"/>
            <p14:sldId id="538"/>
            <p14:sldId id="597"/>
            <p14:sldId id="613"/>
            <p14:sldId id="608"/>
            <p14:sldId id="610"/>
            <p14:sldId id="611"/>
            <p14:sldId id="598"/>
            <p14:sldId id="599"/>
            <p14:sldId id="600"/>
            <p14:sldId id="601"/>
            <p14:sldId id="612"/>
            <p14:sldId id="603"/>
            <p14:sldId id="604"/>
            <p14:sldId id="606"/>
            <p14:sldId id="607"/>
            <p14:sldId id="415"/>
            <p14:sldId id="584"/>
            <p14:sldId id="561"/>
            <p14:sldId id="567"/>
            <p14:sldId id="593"/>
            <p14:sldId id="301"/>
            <p14:sldId id="513"/>
            <p14:sldId id="572"/>
            <p14:sldId id="571"/>
            <p14:sldId id="577"/>
            <p14:sldId id="553"/>
            <p14:sldId id="554"/>
            <p14:sldId id="555"/>
            <p14:sldId id="556"/>
            <p14:sldId id="547"/>
            <p14:sldId id="602"/>
            <p14:sldId id="512"/>
            <p14:sldId id="496"/>
            <p14:sldId id="453"/>
            <p14:sldId id="616"/>
            <p14:sldId id="6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131313"/>
    <a:srgbClr val="7B26A6"/>
    <a:srgbClr val="000000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3" autoAdjust="0"/>
    <p:restoredTop sz="99855" autoAdjust="0"/>
  </p:normalViewPr>
  <p:slideViewPr>
    <p:cSldViewPr snapToObjects="1">
      <p:cViewPr varScale="1">
        <p:scale>
          <a:sx n="73" d="100"/>
          <a:sy n="73" d="100"/>
        </p:scale>
        <p:origin x="1314" y="78"/>
      </p:cViewPr>
      <p:guideLst>
        <p:guide orient="horz" pos="225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C82C6-DAA8-C445-ABEA-36B983ECC7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CEDCC-9CBB-2049-B1FF-84CA7121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6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Mirror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5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65158-4D0C-DA43-BED9-6241544463A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5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EDCC-9CBB-2049-B1FF-84CA712133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7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9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2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C136-E1AA-FE49-9D59-DBB24A0BCA0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A5C9-617A-CA4F-A065-C6A32DBDA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3538C136-E1AA-FE49-9D59-DBB24A0BCA00}" type="datetimeFigureOut">
              <a:rPr lang="en-US" smtClean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C1AFA5C9-617A-CA4F-A065-C6A32DBDAA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4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7.gif"/><Relationship Id="rId1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lcordotnet/falcor.n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ithub.com/falcordotnet/falcor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638800"/>
            <a:ext cx="1828800" cy="9144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86000" y="4648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>
                <a:solidFill>
                  <a:srgbClr val="434343"/>
                </a:solidFill>
              </a:rPr>
              <a:t>Jafar Husain</a:t>
            </a:r>
          </a:p>
          <a:p>
            <a:pPr algn="r"/>
            <a:r>
              <a:rPr lang="en-US" sz="2000" dirty="0" smtClean="0">
                <a:solidFill>
                  <a:srgbClr val="434343"/>
                </a:solidFill>
              </a:rPr>
              <a:t>Michael Paulson</a:t>
            </a:r>
          </a:p>
          <a:p>
            <a:pPr algn="r"/>
            <a:r>
              <a:rPr lang="en-US" sz="2000" dirty="0" smtClean="0">
                <a:solidFill>
                  <a:srgbClr val="434343"/>
                </a:solidFill>
              </a:rPr>
              <a:t>@</a:t>
            </a:r>
            <a:r>
              <a:rPr lang="en-US" sz="2000" dirty="0" err="1" smtClean="0">
                <a:solidFill>
                  <a:srgbClr val="434343"/>
                </a:solidFill>
              </a:rPr>
              <a:t>falcorjs</a:t>
            </a:r>
            <a:endParaRPr lang="en-US" sz="2000" dirty="0">
              <a:solidFill>
                <a:srgbClr val="43434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653145"/>
            <a:ext cx="1676400" cy="1766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2748216"/>
            <a:ext cx="3337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Eurostile"/>
                <a:cs typeface="Eurostile"/>
              </a:rPr>
              <a:t>FALCOR</a:t>
            </a:r>
            <a:endParaRPr lang="en-US" sz="7200" dirty="0">
              <a:latin typeface="Eurostile"/>
              <a:cs typeface="Eurostile"/>
            </a:endParaRPr>
          </a:p>
        </p:txBody>
      </p:sp>
      <p:pic>
        <p:nvPicPr>
          <p:cNvPr id="32" name="Picture 31" descr="falcor_icononly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21" y="2681641"/>
            <a:ext cx="1386979" cy="15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144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Once the web was a place to </a:t>
            </a:r>
            <a:r>
              <a:rPr lang="en-US" sz="3600" dirty="0" smtClean="0">
                <a:solidFill>
                  <a:schemeClr val="accent4"/>
                </a:solidFill>
              </a:rPr>
              <a:t>get </a:t>
            </a:r>
            <a:r>
              <a:rPr lang="en-US" sz="3600" dirty="0" smtClean="0"/>
              <a:t>things.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33400" y="3810000"/>
            <a:ext cx="2667000" cy="747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477000" y="3644900"/>
            <a:ext cx="1808978" cy="161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797300" y="3585022"/>
            <a:ext cx="1689100" cy="16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144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Today the web is a place to </a:t>
            </a:r>
            <a:r>
              <a:rPr lang="en-US" sz="3600" dirty="0" smtClean="0">
                <a:solidFill>
                  <a:schemeClr val="accent4"/>
                </a:solidFill>
              </a:rPr>
              <a:t>do </a:t>
            </a:r>
            <a:r>
              <a:rPr lang="en-US" sz="3600" dirty="0" smtClean="0"/>
              <a:t>things.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429000"/>
            <a:ext cx="1905000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3581400"/>
            <a:ext cx="14224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7084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563409" y="2746498"/>
            <a:ext cx="3549255" cy="3345054"/>
            <a:chOff x="2851545" y="2401168"/>
            <a:chExt cx="3549255" cy="3345054"/>
          </a:xfrm>
        </p:grpSpPr>
        <p:sp>
          <p:nvSpPr>
            <p:cNvPr id="4" name="Rectangle 3"/>
            <p:cNvSpPr/>
            <p:nvPr/>
          </p:nvSpPr>
          <p:spPr>
            <a:xfrm>
              <a:off x="3505200" y="2401168"/>
              <a:ext cx="2241144" cy="853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Web Server</a:t>
              </a:r>
              <a:endParaRPr lang="en-US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6" name="Straight Arrow Connector 5"/>
            <p:cNvCxnSpPr>
              <a:stCxn id="4" idx="2"/>
              <a:endCxn id="11" idx="0"/>
            </p:cNvCxnSpPr>
            <p:nvPr/>
          </p:nvCxnSpPr>
          <p:spPr>
            <a:xfrm flipH="1">
              <a:off x="3324356" y="3254916"/>
              <a:ext cx="1301416" cy="1545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4" idx="2"/>
              <a:endCxn id="16" idx="0"/>
            </p:cNvCxnSpPr>
            <p:nvPr/>
          </p:nvCxnSpPr>
          <p:spPr>
            <a:xfrm>
              <a:off x="4625772" y="3254916"/>
              <a:ext cx="6817" cy="1545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2"/>
              <a:endCxn id="19" idx="0"/>
            </p:cNvCxnSpPr>
            <p:nvPr/>
          </p:nvCxnSpPr>
          <p:spPr>
            <a:xfrm>
              <a:off x="4625772" y="3254916"/>
              <a:ext cx="1302217" cy="1545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851545" y="4800600"/>
              <a:ext cx="945622" cy="9456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4953000"/>
              <a:ext cx="657929" cy="657929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159778" y="4800600"/>
              <a:ext cx="945622" cy="9456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2864" y="4898960"/>
              <a:ext cx="685800" cy="6858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5455178" y="4800600"/>
              <a:ext cx="945622" cy="9456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600" y="4876800"/>
              <a:ext cx="762000" cy="762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12464" y="2750946"/>
            <a:ext cx="3549255" cy="3345054"/>
            <a:chOff x="4756545" y="1997597"/>
            <a:chExt cx="3549255" cy="33450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1720" y="4754880"/>
              <a:ext cx="853439" cy="2641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8062" y="4648200"/>
              <a:ext cx="876298" cy="419099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4756545" y="1997597"/>
              <a:ext cx="3549255" cy="3345054"/>
              <a:chOff x="2851545" y="2401168"/>
              <a:chExt cx="3549255" cy="334505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505200" y="2401168"/>
                <a:ext cx="2241144" cy="85374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Avenir Book"/>
                    <a:cs typeface="Avenir Book"/>
                  </a:rPr>
                  <a:t>Application Server</a:t>
                </a:r>
                <a:endParaRPr lang="en-US" dirty="0">
                  <a:solidFill>
                    <a:srgbClr val="FFFFFF"/>
                  </a:solidFill>
                  <a:latin typeface="Avenir Book"/>
                  <a:cs typeface="Avenir Book"/>
                </a:endParaRPr>
              </a:p>
            </p:txBody>
          </p:sp>
          <p:cxnSp>
            <p:nvCxnSpPr>
              <p:cNvPr id="28" name="Straight Arrow Connector 27"/>
              <p:cNvCxnSpPr>
                <a:stCxn id="27" idx="2"/>
                <a:endCxn id="31" idx="0"/>
              </p:cNvCxnSpPr>
              <p:nvPr/>
            </p:nvCxnSpPr>
            <p:spPr>
              <a:xfrm flipH="1">
                <a:off x="3324356" y="3254916"/>
                <a:ext cx="1301416" cy="15456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7" idx="2"/>
                <a:endCxn id="35" idx="0"/>
              </p:cNvCxnSpPr>
              <p:nvPr/>
            </p:nvCxnSpPr>
            <p:spPr>
              <a:xfrm>
                <a:off x="4625772" y="3254916"/>
                <a:ext cx="1302217" cy="15456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2851545" y="4800600"/>
                <a:ext cx="945622" cy="94562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onsolas"/>
                  <a:cs typeface="Consola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55178" y="4800600"/>
                <a:ext cx="945622" cy="94562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itle 3"/>
          <p:cNvSpPr txBox="1">
            <a:spLocks/>
          </p:cNvSpPr>
          <p:nvPr/>
        </p:nvSpPr>
        <p:spPr>
          <a:xfrm>
            <a:off x="381000" y="533400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6"/>
                </a:solidFill>
              </a:rPr>
              <a:t>Web Pages </a:t>
            </a:r>
            <a:r>
              <a:rPr lang="en-US" sz="2800" dirty="0" smtClean="0"/>
              <a:t>serve </a:t>
            </a:r>
            <a:r>
              <a:rPr lang="en-US" sz="2100" dirty="0" smtClean="0"/>
              <a:t>small </a:t>
            </a:r>
            <a:r>
              <a:rPr lang="en-US" sz="2800" dirty="0" smtClean="0"/>
              <a:t>amounts of </a:t>
            </a:r>
            <a:r>
              <a:rPr lang="en-US" sz="3300" dirty="0" smtClean="0"/>
              <a:t>large </a:t>
            </a:r>
            <a:r>
              <a:rPr lang="en-US" sz="2800" dirty="0" smtClean="0"/>
              <a:t>resources.</a:t>
            </a:r>
            <a:endParaRPr lang="en-US" sz="2800" dirty="0"/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304800" y="12192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9951C0"/>
                </a:solidFill>
              </a:rPr>
              <a:t>Web Apps </a:t>
            </a:r>
            <a:r>
              <a:rPr lang="en-US" sz="2800" dirty="0" smtClean="0"/>
              <a:t>serve </a:t>
            </a:r>
            <a:r>
              <a:rPr lang="en-US" sz="3300" dirty="0" smtClean="0"/>
              <a:t>large </a:t>
            </a:r>
            <a:r>
              <a:rPr lang="en-US" sz="2800" dirty="0" smtClean="0"/>
              <a:t>amounts of </a:t>
            </a:r>
            <a:r>
              <a:rPr lang="en-US" sz="2100" dirty="0" smtClean="0"/>
              <a:t>small</a:t>
            </a:r>
            <a:r>
              <a:rPr lang="en-US" sz="2100" dirty="0" smtClean="0">
                <a:solidFill>
                  <a:schemeClr val="accent4"/>
                </a:solidFill>
              </a:rPr>
              <a:t> </a:t>
            </a:r>
            <a:r>
              <a:rPr lang="en-US" sz="2800" dirty="0" smtClean="0"/>
              <a:t>resources.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4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8914E-7 -9.41476E-7 L -0.24992 -9.41476E-7 " pathEditMode="relative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600200"/>
            <a:ext cx="82296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34343"/>
                </a:solidFill>
              </a:rPr>
              <a:t>http://</a:t>
            </a:r>
            <a:r>
              <a:rPr lang="en-US" dirty="0" err="1" smtClean="0">
                <a:solidFill>
                  <a:srgbClr val="434343"/>
                </a:solidFill>
              </a:rPr>
              <a:t>www.netflix.com</a:t>
            </a:r>
            <a:r>
              <a:rPr lang="en-US" dirty="0" smtClean="0">
                <a:solidFill>
                  <a:srgbClr val="434343"/>
                </a:solidFill>
              </a:rPr>
              <a:t>/</a:t>
            </a:r>
            <a:r>
              <a:rPr lang="en-US" dirty="0" err="1" smtClean="0">
                <a:solidFill>
                  <a:srgbClr val="434343"/>
                </a:solidFill>
              </a:rPr>
              <a:t>genreLists</a:t>
            </a:r>
            <a:endParaRPr lang="en-US" dirty="0" smtClean="0">
              <a:solidFill>
                <a:srgbClr val="434343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4"/>
                </a:solidFill>
              </a:rPr>
              <a:t>?</a:t>
            </a:r>
            <a:r>
              <a:rPr lang="en-US" dirty="0" err="1" smtClean="0">
                <a:solidFill>
                  <a:schemeClr val="accent4"/>
                </a:solidFill>
              </a:rPr>
              <a:t>rowOffset</a:t>
            </a:r>
            <a:r>
              <a:rPr lang="en-US" dirty="0" smtClean="0">
                <a:solidFill>
                  <a:schemeClr val="accent4"/>
                </a:solidFill>
              </a:rPr>
              <a:t>=0&amp;rowSize=5&amp;colOffset=5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4"/>
                </a:solidFill>
              </a:rPr>
              <a:t>&amp;</a:t>
            </a:r>
            <a:r>
              <a:rPr lang="en-US" dirty="0" err="1" smtClean="0">
                <a:solidFill>
                  <a:schemeClr val="accent4"/>
                </a:solidFill>
              </a:rPr>
              <a:t>colSize</a:t>
            </a:r>
            <a:r>
              <a:rPr lang="en-US" dirty="0" smtClean="0">
                <a:solidFill>
                  <a:schemeClr val="accent4"/>
                </a:solidFill>
              </a:rPr>
              <a:t>=15&amp;titleprops=</a:t>
            </a:r>
            <a:r>
              <a:rPr lang="en-US" dirty="0" err="1" smtClean="0">
                <a:solidFill>
                  <a:schemeClr val="accent4"/>
                </a:solidFill>
              </a:rPr>
              <a:t>name,boxshot</a:t>
            </a:r>
            <a:endParaRPr lang="en-US" dirty="0" smtClean="0">
              <a:solidFill>
                <a:schemeClr val="accent4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34343"/>
                </a:solidFill>
              </a:rPr>
              <a:t>http://www.netflix.com/setRating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AA029D"/>
                </a:solidFill>
              </a:rPr>
              <a:t>?</a:t>
            </a:r>
            <a:r>
              <a:rPr lang="en-US" dirty="0" err="1" smtClean="0">
                <a:solidFill>
                  <a:srgbClr val="AA029D"/>
                </a:solidFill>
              </a:rPr>
              <a:t>titleId</a:t>
            </a:r>
            <a:r>
              <a:rPr lang="en-US" dirty="0" smtClean="0">
                <a:solidFill>
                  <a:srgbClr val="AA029D"/>
                </a:solidFill>
              </a:rPr>
              <a:t>=5&amp;view=</a:t>
            </a:r>
            <a:r>
              <a:rPr lang="en-US" dirty="0" err="1" smtClean="0">
                <a:solidFill>
                  <a:srgbClr val="AA029D"/>
                </a:solidFill>
              </a:rPr>
              <a:t>movieDetailPage</a:t>
            </a:r>
            <a:endParaRPr lang="en-US" dirty="0" smtClean="0">
              <a:solidFill>
                <a:srgbClr val="AA029D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951C0"/>
                </a:solidFill>
              </a:rPr>
              <a:t>REST-less</a:t>
            </a:r>
            <a:r>
              <a:rPr lang="en-US" dirty="0" smtClean="0">
                <a:solidFill>
                  <a:srgbClr val="AA029D"/>
                </a:solidFill>
              </a:rPr>
              <a:t> </a:t>
            </a:r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2577" y="5229761"/>
            <a:ext cx="1640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201</a:t>
            </a:r>
            <a:endParaRPr lang="en-US" sz="8000" dirty="0">
              <a:latin typeface="Impact"/>
              <a:cs typeface="Impac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3369" y="5229761"/>
            <a:ext cx="734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0</a:t>
            </a:r>
            <a:endParaRPr lang="en-US" sz="8000" dirty="0">
              <a:latin typeface="Impact"/>
              <a:cs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229761"/>
            <a:ext cx="5753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1</a:t>
            </a:r>
            <a:endParaRPr lang="en-US" sz="8000" dirty="0">
              <a:latin typeface="Impact"/>
              <a:cs typeface="Impac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535924"/>
            <a:ext cx="2092818" cy="1046409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34343"/>
                </a:solidFill>
              </a:rPr>
              <a:t>Netflix’s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REST</a:t>
            </a:r>
            <a:r>
              <a:rPr lang="en-US" dirty="0" err="1" smtClean="0"/>
              <a:t>ful</a:t>
            </a:r>
            <a:r>
              <a:rPr lang="en-US" dirty="0" smtClean="0"/>
              <a:t> API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1600201"/>
            <a:ext cx="8229600" cy="293572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www.netflix.com</a:t>
            </a:r>
            <a:r>
              <a:rPr lang="en-US" dirty="0" smtClean="0"/>
              <a:t>/</a:t>
            </a:r>
            <a:r>
              <a:rPr lang="en-US" dirty="0" err="1" smtClean="0"/>
              <a:t>genreList</a:t>
            </a:r>
            <a:r>
              <a:rPr lang="en-US" dirty="0" smtClean="0"/>
              <a:t>/12429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www.netflix.com</a:t>
            </a:r>
            <a:r>
              <a:rPr lang="en-US" dirty="0" smtClean="0"/>
              <a:t>/title/1601923</a:t>
            </a:r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54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951C0"/>
                </a:solidFill>
              </a:rPr>
              <a:t>RPC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295400" y="1752600"/>
            <a:ext cx="6934200" cy="16002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819400"/>
            <a:ext cx="281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genreList?pageSize</a:t>
            </a:r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=13x15</a:t>
            </a:r>
            <a:endParaRPr lang="en-US" sz="14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2819400"/>
            <a:ext cx="251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search?text</a:t>
            </a:r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=house</a:t>
            </a:r>
            <a:endParaRPr lang="en-US" sz="14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2819400"/>
            <a:ext cx="281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genreList</a:t>
            </a:r>
            <a:r>
              <a:rPr lang="en-US" sz="1400" dirty="0" err="1" smtClean="0">
                <a:solidFill>
                  <a:srgbClr val="9951C0"/>
                </a:solidFill>
                <a:latin typeface="Avenir Book"/>
                <a:cs typeface="Avenir Book"/>
              </a:rPr>
              <a:t>?pageSize</a:t>
            </a:r>
            <a:r>
              <a:rPr lang="en-US" sz="1400" dirty="0" smtClean="0">
                <a:solidFill>
                  <a:srgbClr val="9951C0"/>
                </a:solidFill>
                <a:latin typeface="Avenir Book"/>
                <a:cs typeface="Avenir Book"/>
              </a:rPr>
              <a:t>=13x15</a:t>
            </a:r>
            <a:endParaRPr lang="en-US" sz="1400" dirty="0">
              <a:solidFill>
                <a:srgbClr val="9951C0"/>
              </a:solidFill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2819400"/>
            <a:ext cx="251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search</a:t>
            </a:r>
            <a:r>
              <a:rPr lang="en-US" sz="1400" dirty="0" err="1" smtClean="0">
                <a:solidFill>
                  <a:srgbClr val="9951C0"/>
                </a:solidFill>
                <a:latin typeface="Avenir Book"/>
                <a:cs typeface="Avenir Book"/>
              </a:rPr>
              <a:t>?text</a:t>
            </a:r>
            <a:r>
              <a:rPr lang="en-US" sz="1400" dirty="0" smtClean="0">
                <a:solidFill>
                  <a:srgbClr val="9951C0"/>
                </a:solidFill>
                <a:latin typeface="Avenir Book"/>
                <a:cs typeface="Avenir Book"/>
              </a:rPr>
              <a:t>=</a:t>
            </a:r>
            <a:r>
              <a:rPr lang="en-US" sz="1400" dirty="0" err="1" smtClean="0">
                <a:solidFill>
                  <a:srgbClr val="9951C0"/>
                </a:solidFill>
                <a:latin typeface="Avenir Book"/>
                <a:cs typeface="Avenir Book"/>
              </a:rPr>
              <a:t>netflix</a:t>
            </a:r>
            <a:endParaRPr lang="en-US" sz="1400" dirty="0">
              <a:solidFill>
                <a:srgbClr val="9951C0"/>
              </a:solidFill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2819400"/>
            <a:ext cx="251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titleDetails?id</a:t>
            </a:r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=342</a:t>
            </a:r>
            <a:endParaRPr lang="en-US" sz="14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819400"/>
            <a:ext cx="251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titleDetails</a:t>
            </a:r>
            <a:r>
              <a:rPr lang="en-US" sz="1400" dirty="0" err="1" smtClean="0">
                <a:solidFill>
                  <a:srgbClr val="9951C0"/>
                </a:solidFill>
                <a:latin typeface="Avenir Book"/>
                <a:cs typeface="Avenir Book"/>
              </a:rPr>
              <a:t>?id</a:t>
            </a:r>
            <a:r>
              <a:rPr lang="en-US" sz="1400" dirty="0" smtClean="0">
                <a:solidFill>
                  <a:srgbClr val="9951C0"/>
                </a:solidFill>
                <a:latin typeface="Avenir Book"/>
                <a:cs typeface="Avenir Book"/>
              </a:rPr>
              <a:t>=342</a:t>
            </a:r>
            <a:endParaRPr lang="en-US" sz="1400" dirty="0">
              <a:solidFill>
                <a:srgbClr val="9951C0"/>
              </a:solidFill>
              <a:latin typeface="Avenir Book"/>
              <a:cs typeface="Avenir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64552" y="4179187"/>
            <a:ext cx="1473848" cy="2374013"/>
            <a:chOff x="3352800" y="3264787"/>
            <a:chExt cx="2514600" cy="40504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3264787"/>
              <a:ext cx="2514600" cy="40504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3583632"/>
              <a:ext cx="1923937" cy="2974034"/>
            </a:xfrm>
            <a:prstGeom prst="rect">
              <a:avLst/>
            </a:prstGeom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951C0"/>
                </a:solidFill>
              </a:rPr>
              <a:t>RPC</a:t>
            </a:r>
            <a:endParaRPr lang="en-US" dirty="0">
              <a:solidFill>
                <a:srgbClr val="9951C0"/>
              </a:solidFill>
            </a:endParaRPr>
          </a:p>
        </p:txBody>
      </p:sp>
      <p:cxnSp>
        <p:nvCxnSpPr>
          <p:cNvPr id="18" name="Straight Arrow Connector 17"/>
          <p:cNvCxnSpPr>
            <a:stCxn id="11" idx="0"/>
            <a:endCxn id="5" idx="2"/>
          </p:cNvCxnSpPr>
          <p:nvPr/>
        </p:nvCxnSpPr>
        <p:spPr>
          <a:xfrm flipV="1">
            <a:off x="1701476" y="3429000"/>
            <a:ext cx="13024" cy="750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962400" y="4171532"/>
            <a:ext cx="1473848" cy="2374013"/>
            <a:chOff x="3352800" y="3264787"/>
            <a:chExt cx="2514600" cy="40504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3264787"/>
              <a:ext cx="2514600" cy="40504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3583632"/>
              <a:ext cx="1923937" cy="2974034"/>
            </a:xfrm>
            <a:prstGeom prst="rect">
              <a:avLst/>
            </a:prstGeom>
          </p:spPr>
        </p:pic>
      </p:grpSp>
      <p:cxnSp>
        <p:nvCxnSpPr>
          <p:cNvPr id="24" name="Straight Arrow Connector 23"/>
          <p:cNvCxnSpPr/>
          <p:nvPr/>
        </p:nvCxnSpPr>
        <p:spPr>
          <a:xfrm flipV="1">
            <a:off x="4711376" y="3429000"/>
            <a:ext cx="13024" cy="750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454576" y="3429000"/>
            <a:ext cx="13024" cy="750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755752" y="4179187"/>
            <a:ext cx="1473848" cy="2374013"/>
            <a:chOff x="3352800" y="3264787"/>
            <a:chExt cx="2514600" cy="40504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3264787"/>
              <a:ext cx="2514600" cy="40504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3583632"/>
              <a:ext cx="1923937" cy="297403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14" y="4366068"/>
            <a:ext cx="1089630" cy="1743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728" y="4383680"/>
            <a:ext cx="1087699" cy="174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RPC: No Cache Consistency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962400" y="2438400"/>
            <a:ext cx="1219200" cy="1219200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Title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62400" y="3048000"/>
            <a:ext cx="1219200" cy="1219200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Title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62400" y="3733800"/>
            <a:ext cx="1219200" cy="1219200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Title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76600" y="1752600"/>
            <a:ext cx="1371600" cy="6858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Personalized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Genre Lists</a:t>
            </a:r>
            <a:endParaRPr lang="en-US" sz="11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2000" y="1905000"/>
            <a:ext cx="3810000" cy="3429000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Avenir Book"/>
                <a:cs typeface="Avenir Book"/>
              </a:rPr>
              <a:t>genreLists</a:t>
            </a:r>
            <a:endParaRPr lang="en-US" dirty="0" smtClean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venir Book"/>
                <a:cs typeface="Avenir Book"/>
              </a:rPr>
              <a:t>  ?page=4x4</a:t>
            </a:r>
          </a:p>
          <a:p>
            <a:r>
              <a:rPr lang="en-US" dirty="0" smtClean="0">
                <a:solidFill>
                  <a:schemeClr val="tx1"/>
                </a:solidFill>
                <a:latin typeface="Avenir Book"/>
                <a:cs typeface="Avenir Book"/>
              </a:rPr>
              <a:t>  &amp;props=</a:t>
            </a:r>
            <a:r>
              <a:rPr lang="en-US" dirty="0" err="1" smtClean="0">
                <a:solidFill>
                  <a:schemeClr val="tx1"/>
                </a:solidFill>
                <a:latin typeface="Avenir Book"/>
                <a:cs typeface="Avenir Book"/>
              </a:rPr>
              <a:t>name,title</a:t>
            </a:r>
            <a:endParaRPr lang="en-US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62400" y="4038600"/>
            <a:ext cx="4724400" cy="990600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Avenir Book"/>
                <a:cs typeface="Avenir Book"/>
              </a:rPr>
              <a:t>getTitleDetails?id</a:t>
            </a:r>
            <a:r>
              <a:rPr lang="en-US" dirty="0" smtClean="0">
                <a:solidFill>
                  <a:schemeClr val="tx1"/>
                </a:solidFill>
                <a:latin typeface="Avenir Book"/>
                <a:cs typeface="Avenir Book"/>
              </a:rPr>
              <a:t>=3432</a:t>
            </a:r>
            <a:endParaRPr lang="en-US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81200" y="4461934"/>
            <a:ext cx="4357137" cy="1562331"/>
            <a:chOff x="2209800" y="4461934"/>
            <a:chExt cx="4357137" cy="156233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4445000" y="4461934"/>
              <a:ext cx="0" cy="1015999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209800" y="5562600"/>
              <a:ext cx="4357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Same info, two different URLS!</a:t>
              </a:r>
              <a:endParaRPr lang="en-US" sz="2400" dirty="0">
                <a:solidFill>
                  <a:schemeClr val="accent6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5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274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114800" cy="1447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Cache Consistency</a:t>
            </a:r>
          </a:p>
          <a:p>
            <a:r>
              <a:rPr lang="en-US" sz="2800" dirty="0" smtClean="0"/>
              <a:t>Loose Coupling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57200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RPC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1676400"/>
            <a:ext cx="43434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Small Message Sizes</a:t>
            </a:r>
          </a:p>
          <a:p>
            <a:r>
              <a:rPr lang="en-US" sz="2800" dirty="0" smtClean="0"/>
              <a:t>Low Latency</a:t>
            </a:r>
          </a:p>
        </p:txBody>
      </p:sp>
      <p:cxnSp>
        <p:nvCxnSpPr>
          <p:cNvPr id="9" name="Elbow Connector 8"/>
          <p:cNvCxnSpPr>
            <a:stCxn id="5" idx="2"/>
          </p:cNvCxnSpPr>
          <p:nvPr/>
        </p:nvCxnSpPr>
        <p:spPr>
          <a:xfrm rot="5400000">
            <a:off x="5067300" y="2628900"/>
            <a:ext cx="1181100" cy="21717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" idx="2"/>
          </p:cNvCxnSpPr>
          <p:nvPr/>
        </p:nvCxnSpPr>
        <p:spPr>
          <a:xfrm rot="16200000" flipH="1">
            <a:off x="2952750" y="2686049"/>
            <a:ext cx="1181101" cy="20574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33706" y="4310152"/>
            <a:ext cx="89549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latin typeface="Avenir Book"/>
                <a:cs typeface="Avenir Book"/>
              </a:rPr>
              <a:t>?</a:t>
            </a:r>
            <a:endParaRPr lang="en-US" sz="115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9051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919927" y="2576945"/>
            <a:ext cx="1676400" cy="1766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96327" y="2743200"/>
            <a:ext cx="3337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Eurostile"/>
                <a:cs typeface="Eurostile"/>
              </a:rPr>
              <a:t>FALCOR</a:t>
            </a:r>
            <a:endParaRPr lang="en-US" sz="7200" dirty="0">
              <a:latin typeface="Eurostile"/>
              <a:cs typeface="Eurostile"/>
            </a:endParaRPr>
          </a:p>
        </p:txBody>
      </p:sp>
      <p:pic>
        <p:nvPicPr>
          <p:cNvPr id="28" name="Picture 27" descr="falcor_icononly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9" y="2667000"/>
            <a:ext cx="1433511" cy="15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>
                <a:solidFill>
                  <a:srgbClr val="9951C0"/>
                </a:solidFill>
              </a:rPr>
              <a:t>Falcor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52400"/>
            <a:ext cx="11338560" cy="701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7086600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Every user wants to believe that the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entire cloud is on their device.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err="1" smtClean="0"/>
              <a:t>Falcor</a:t>
            </a:r>
            <a:r>
              <a:rPr lang="en-US" dirty="0" smtClean="0"/>
              <a:t> is </a:t>
            </a:r>
            <a:r>
              <a:rPr lang="en-US" sz="3600" b="1" u="sng" dirty="0" smtClean="0"/>
              <a:t>not</a:t>
            </a:r>
            <a:r>
              <a:rPr lang="en-US" sz="3600" dirty="0" smtClean="0"/>
              <a:t> </a:t>
            </a:r>
            <a:r>
              <a:rPr lang="en-US" dirty="0" smtClean="0"/>
              <a:t>a replacement for your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5"/>
                </a:solidFill>
              </a:rPr>
              <a:t>Database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4"/>
                </a:solidFill>
              </a:rPr>
              <a:t>MVC framework</a:t>
            </a:r>
            <a:r>
              <a:rPr lang="en-US" dirty="0" smtClean="0"/>
              <a:t>, </a:t>
            </a:r>
          </a:p>
          <a:p>
            <a:pPr marL="0" indent="0" algn="ctr">
              <a:buNone/>
            </a:pPr>
            <a:r>
              <a:rPr lang="en-US" dirty="0" smtClean="0"/>
              <a:t>or your </a:t>
            </a:r>
            <a:r>
              <a:rPr lang="en-US" dirty="0" smtClean="0">
                <a:solidFill>
                  <a:schemeClr val="accent3"/>
                </a:solidFill>
              </a:rPr>
              <a:t>Web Server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2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682837" y="7162800"/>
            <a:ext cx="2260763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" y="7162800"/>
            <a:ext cx="2260763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err="1" smtClean="0"/>
              <a:t>Falcor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/>
                </a:solidFill>
              </a:rPr>
              <a:t>fits into your existing stack,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434343"/>
                </a:solidFill>
              </a:rPr>
              <a:t>allowing the layers to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434343"/>
                </a:solidFill>
              </a:rPr>
              <a:t>c</a:t>
            </a:r>
            <a:r>
              <a:rPr lang="en-US" dirty="0" smtClean="0">
                <a:solidFill>
                  <a:srgbClr val="434343"/>
                </a:solidFill>
              </a:rPr>
              <a:t>ommunicate more efficiently.</a:t>
            </a:r>
          </a:p>
        </p:txBody>
      </p:sp>
      <p:pic>
        <p:nvPicPr>
          <p:cNvPr id="4" name="Picture 3" descr="falcor_icononly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24" y="8132542"/>
            <a:ext cx="957776" cy="104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7924800"/>
            <a:ext cx="1422563" cy="711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7609927"/>
            <a:ext cx="336072" cy="619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583671"/>
            <a:ext cx="1676400" cy="493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8382000"/>
            <a:ext cx="838200" cy="562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29" y="9296400"/>
            <a:ext cx="651008" cy="6510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8559882"/>
            <a:ext cx="1355862" cy="833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0" y="9601200"/>
            <a:ext cx="610327" cy="3803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600" y="8500821"/>
            <a:ext cx="968396" cy="795637"/>
          </a:xfrm>
          <a:prstGeom prst="rect">
            <a:avLst/>
          </a:prstGeom>
        </p:spPr>
      </p:pic>
      <p:pic>
        <p:nvPicPr>
          <p:cNvPr id="22" name="Picture 21" descr="falcor_icononly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153400"/>
            <a:ext cx="957776" cy="10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loud 50"/>
          <p:cNvSpPr/>
          <p:nvPr/>
        </p:nvSpPr>
        <p:spPr>
          <a:xfrm>
            <a:off x="-381000" y="-2895600"/>
            <a:ext cx="10439400" cy="5943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2852" y="4191000"/>
            <a:ext cx="1585204" cy="1371600"/>
            <a:chOff x="1106878" y="-878488"/>
            <a:chExt cx="4379523" cy="3789389"/>
          </a:xfrm>
        </p:grpSpPr>
        <p:pic>
          <p:nvPicPr>
            <p:cNvPr id="6" name="Picture 5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1106878" y="-878488"/>
              <a:ext cx="2810256" cy="2810256"/>
            </a:xfrm>
            <a:prstGeom prst="rect">
              <a:avLst/>
            </a:prstGeom>
          </p:spPr>
        </p:pic>
        <p:pic>
          <p:nvPicPr>
            <p:cNvPr id="7" name="Picture 6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45" y="100645"/>
              <a:ext cx="2810256" cy="281025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47800" y="533400"/>
            <a:ext cx="6248400" cy="914400"/>
            <a:chOff x="1447800" y="533400"/>
            <a:chExt cx="6248400" cy="914400"/>
          </a:xfrm>
        </p:grpSpPr>
        <p:sp>
          <p:nvSpPr>
            <p:cNvPr id="10" name="Can 9"/>
            <p:cNvSpPr/>
            <p:nvPr/>
          </p:nvSpPr>
          <p:spPr>
            <a:xfrm>
              <a:off x="4114800" y="533400"/>
              <a:ext cx="1066800" cy="914400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434343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6629400" y="533400"/>
              <a:ext cx="1066800" cy="914400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434343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1447800" y="533400"/>
              <a:ext cx="1066800" cy="914400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434343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200" y="1447800"/>
            <a:ext cx="5181600" cy="1676400"/>
            <a:chOff x="1981200" y="1066800"/>
            <a:chExt cx="5181600" cy="1676400"/>
          </a:xfrm>
        </p:grpSpPr>
        <p:sp>
          <p:nvSpPr>
            <p:cNvPr id="8" name="Rectangle 7"/>
            <p:cNvSpPr/>
            <p:nvPr/>
          </p:nvSpPr>
          <p:spPr>
            <a:xfrm>
              <a:off x="2895600" y="2209800"/>
              <a:ext cx="35052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onsolas"/>
                  <a:cs typeface="Consolas"/>
                </a:rPr>
                <a:t>/</a:t>
              </a:r>
              <a:r>
                <a:rPr lang="en-US" dirty="0" err="1" smtClean="0">
                  <a:solidFill>
                    <a:schemeClr val="tx1"/>
                  </a:solidFill>
                  <a:latin typeface="Consolas"/>
                  <a:cs typeface="Consolas"/>
                </a:rPr>
                <a:t>model.json</a:t>
              </a:r>
              <a:endParaRPr lang="en-US" sz="2400" dirty="0">
                <a:solidFill>
                  <a:srgbClr val="AA029D"/>
                </a:solidFill>
                <a:latin typeface="Consolas"/>
                <a:cs typeface="Consolas"/>
              </a:endParaRPr>
            </a:p>
          </p:txBody>
        </p:sp>
        <p:cxnSp>
          <p:nvCxnSpPr>
            <p:cNvPr id="18" name="Elbow Connector 17"/>
            <p:cNvCxnSpPr>
              <a:stCxn id="12" idx="3"/>
              <a:endCxn id="8" idx="0"/>
            </p:cNvCxnSpPr>
            <p:nvPr/>
          </p:nvCxnSpPr>
          <p:spPr>
            <a:xfrm rot="16200000" flipH="1">
              <a:off x="2743200" y="304800"/>
              <a:ext cx="1143000" cy="2667000"/>
            </a:xfrm>
            <a:prstGeom prst="bentConnector3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11" idx="3"/>
              <a:endCxn id="8" idx="0"/>
            </p:cNvCxnSpPr>
            <p:nvPr/>
          </p:nvCxnSpPr>
          <p:spPr>
            <a:xfrm rot="5400000">
              <a:off x="5334000" y="381000"/>
              <a:ext cx="1143000" cy="2514600"/>
            </a:xfrm>
            <a:prstGeom prst="bentConnector3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0" idx="3"/>
            </p:cNvCxnSpPr>
            <p:nvPr/>
          </p:nvCxnSpPr>
          <p:spPr>
            <a:xfrm>
              <a:off x="4648200" y="1066800"/>
              <a:ext cx="0" cy="1143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322451" y="1676400"/>
            <a:ext cx="609600" cy="609600"/>
            <a:chOff x="304800" y="2971800"/>
            <a:chExt cx="1066800" cy="1066800"/>
          </a:xfrm>
        </p:grpSpPr>
        <p:sp>
          <p:nvSpPr>
            <p:cNvPr id="56" name="Rectangle 55"/>
            <p:cNvSpPr/>
            <p:nvPr/>
          </p:nvSpPr>
          <p:spPr>
            <a:xfrm>
              <a:off x="304800" y="2971800"/>
              <a:ext cx="1066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pic>
          <p:nvPicPr>
            <p:cNvPr id="43" name="Picture 42" descr="falcor_icononly.e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124200"/>
              <a:ext cx="700216" cy="762000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3875252" y="4267200"/>
            <a:ext cx="1563688" cy="1143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343400" y="5334000"/>
            <a:ext cx="661218" cy="1219200"/>
            <a:chOff x="3998686" y="4114800"/>
            <a:chExt cx="1335314" cy="246214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8686" y="4114800"/>
              <a:ext cx="1335314" cy="246214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200" y="6192654"/>
              <a:ext cx="188047" cy="145309"/>
            </a:xfrm>
            <a:prstGeom prst="rect">
              <a:avLst/>
            </a:prstGeom>
          </p:spPr>
        </p:pic>
      </p:grpSp>
      <p:cxnSp>
        <p:nvCxnSpPr>
          <p:cNvPr id="4" name="Straight Arrow Connector 3"/>
          <p:cNvCxnSpPr>
            <a:stCxn id="2" idx="0"/>
            <a:endCxn id="8" idx="2"/>
          </p:cNvCxnSpPr>
          <p:nvPr/>
        </p:nvCxnSpPr>
        <p:spPr>
          <a:xfrm flipH="1" flipV="1">
            <a:off x="4648200" y="3124200"/>
            <a:ext cx="8896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343400" y="3429000"/>
            <a:ext cx="609600" cy="609600"/>
            <a:chOff x="304800" y="2971800"/>
            <a:chExt cx="1066800" cy="1066800"/>
          </a:xfrm>
        </p:grpSpPr>
        <p:sp>
          <p:nvSpPr>
            <p:cNvPr id="33" name="Rectangle 32"/>
            <p:cNvSpPr/>
            <p:nvPr/>
          </p:nvSpPr>
          <p:spPr>
            <a:xfrm>
              <a:off x="304800" y="2971800"/>
              <a:ext cx="1066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pic>
          <p:nvPicPr>
            <p:cNvPr id="34" name="Picture 33" descr="falcor_icononly.e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124200"/>
              <a:ext cx="700216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3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2819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/>
              <a:t>An </a:t>
            </a:r>
            <a:r>
              <a:rPr lang="en-US" dirty="0" err="1" smtClean="0">
                <a:solidFill>
                  <a:srgbClr val="9951C0"/>
                </a:solidFill>
              </a:rPr>
              <a:t>Async</a:t>
            </a:r>
            <a:r>
              <a:rPr lang="en-US" dirty="0" smtClean="0">
                <a:solidFill>
                  <a:srgbClr val="9951C0"/>
                </a:solidFill>
              </a:rPr>
              <a:t> Model</a:t>
            </a:r>
            <a:endParaRPr lang="en-US" i="1" dirty="0">
              <a:solidFill>
                <a:srgbClr val="9951C0"/>
              </a:solidFill>
            </a:endParaRPr>
          </a:p>
        </p:txBody>
      </p:sp>
      <p:pic>
        <p:nvPicPr>
          <p:cNvPr id="3" name="Picture 2" descr="falcor_icononly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181600"/>
            <a:ext cx="1281111" cy="13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060780" y="1921208"/>
            <a:ext cx="2882820" cy="2009027"/>
            <a:chOff x="1106878" y="-1407107"/>
            <a:chExt cx="6196056" cy="4318008"/>
          </a:xfrm>
        </p:grpSpPr>
        <p:pic>
          <p:nvPicPr>
            <p:cNvPr id="61" name="Picture 60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1106878" y="-878488"/>
              <a:ext cx="2810256" cy="2810256"/>
            </a:xfrm>
            <a:prstGeom prst="rect">
              <a:avLst/>
            </a:prstGeom>
          </p:spPr>
        </p:pic>
        <p:pic>
          <p:nvPicPr>
            <p:cNvPr id="62" name="Picture 61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4492678" y="-928768"/>
              <a:ext cx="2810256" cy="2810256"/>
            </a:xfrm>
            <a:prstGeom prst="rect">
              <a:avLst/>
            </a:prstGeom>
          </p:spPr>
        </p:pic>
        <p:pic>
          <p:nvPicPr>
            <p:cNvPr id="75" name="Picture 74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788">
              <a:off x="2348496" y="-1407107"/>
              <a:ext cx="2810256" cy="2810256"/>
            </a:xfrm>
            <a:prstGeom prst="rect">
              <a:avLst/>
            </a:prstGeom>
          </p:spPr>
        </p:pic>
        <p:pic>
          <p:nvPicPr>
            <p:cNvPr id="76" name="Picture 75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45" y="100645"/>
              <a:ext cx="2810256" cy="2810256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819400" y="1963666"/>
            <a:ext cx="3657600" cy="1718985"/>
          </a:xfrm>
          <a:prstGeom prst="ellipse">
            <a:avLst/>
          </a:prstGeom>
          <a:solidFill>
            <a:schemeClr val="bg1">
              <a:alpha val="60000"/>
            </a:schemeClr>
          </a:solidFill>
          <a:ln w="5715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0" name="Elbow Connector 69"/>
          <p:cNvCxnSpPr>
            <a:endCxn id="2" idx="4"/>
          </p:cNvCxnSpPr>
          <p:nvPr/>
        </p:nvCxnSpPr>
        <p:spPr>
          <a:xfrm rot="5400000" flipH="1" flipV="1">
            <a:off x="4165424" y="4165426"/>
            <a:ext cx="965550" cy="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126441" y="4396979"/>
            <a:ext cx="1473848" cy="2374013"/>
            <a:chOff x="3352800" y="3264787"/>
            <a:chExt cx="2514600" cy="4050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3264787"/>
              <a:ext cx="2514600" cy="405041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3583632"/>
              <a:ext cx="1923937" cy="297403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3903" y="4583860"/>
            <a:ext cx="1089630" cy="1743130"/>
          </a:xfrm>
          <a:prstGeom prst="rect">
            <a:avLst/>
          </a:prstGeom>
        </p:spPr>
      </p:pic>
      <p:sp>
        <p:nvSpPr>
          <p:cNvPr id="44" name="Cloud 43"/>
          <p:cNvSpPr/>
          <p:nvPr/>
        </p:nvSpPr>
        <p:spPr>
          <a:xfrm>
            <a:off x="533400" y="-1219200"/>
            <a:ext cx="8077200" cy="240725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060780" y="-598505"/>
            <a:ext cx="2882820" cy="2009027"/>
            <a:chOff x="1106878" y="-1407107"/>
            <a:chExt cx="6196056" cy="4318008"/>
          </a:xfrm>
        </p:grpSpPr>
        <p:pic>
          <p:nvPicPr>
            <p:cNvPr id="51" name="Picture 50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1106878" y="-878488"/>
              <a:ext cx="2810256" cy="2810256"/>
            </a:xfrm>
            <a:prstGeom prst="rect">
              <a:avLst/>
            </a:prstGeom>
          </p:spPr>
        </p:pic>
        <p:pic>
          <p:nvPicPr>
            <p:cNvPr id="52" name="Picture 51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4492678" y="-928768"/>
              <a:ext cx="2810256" cy="2810256"/>
            </a:xfrm>
            <a:prstGeom prst="rect">
              <a:avLst/>
            </a:prstGeom>
          </p:spPr>
        </p:pic>
        <p:pic>
          <p:nvPicPr>
            <p:cNvPr id="54" name="Picture 53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788">
              <a:off x="2348496" y="-1407107"/>
              <a:ext cx="2810256" cy="2810256"/>
            </a:xfrm>
            <a:prstGeom prst="rect">
              <a:avLst/>
            </a:prstGeom>
          </p:spPr>
        </p:pic>
        <p:pic>
          <p:nvPicPr>
            <p:cNvPr id="56" name="Picture 55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45" y="100644"/>
              <a:ext cx="2810256" cy="2810257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670360" y="1066800"/>
            <a:ext cx="792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nsolas"/>
                <a:cs typeface="Consolas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Consolas"/>
                <a:cs typeface="Consolas"/>
              </a:rPr>
              <a:t>member.json</a:t>
            </a:r>
            <a:endParaRPr lang="en-US" sz="2400" dirty="0">
              <a:solidFill>
                <a:srgbClr val="AA029D"/>
              </a:solidFill>
              <a:latin typeface="Consolas"/>
              <a:cs typeface="Consola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686" y="4114800"/>
            <a:ext cx="1335314" cy="246214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638" y="4394758"/>
            <a:ext cx="990600" cy="174313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006" y="4397847"/>
            <a:ext cx="990600" cy="17400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968" y="4395656"/>
            <a:ext cx="980736" cy="1743130"/>
          </a:xfrm>
          <a:prstGeom prst="rect">
            <a:avLst/>
          </a:prstGeom>
        </p:spPr>
      </p:pic>
      <p:pic>
        <p:nvPicPr>
          <p:cNvPr id="68" name="Picture 67" descr="color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38" y="96295"/>
            <a:ext cx="828134" cy="1035889"/>
          </a:xfrm>
          <a:prstGeom prst="rect">
            <a:avLst/>
          </a:prstGeom>
        </p:spPr>
      </p:pic>
      <p:pic>
        <p:nvPicPr>
          <p:cNvPr id="69" name="Picture 68" descr="spinner1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6" y="4961314"/>
            <a:ext cx="401302" cy="4013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0427" y="5401688"/>
            <a:ext cx="1439373" cy="3080258"/>
          </a:xfrm>
          <a:prstGeom prst="rect">
            <a:avLst/>
          </a:prstGeom>
        </p:spPr>
      </p:pic>
      <p:pic>
        <p:nvPicPr>
          <p:cNvPr id="74" name="Picture 73" descr="color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38" y="99073"/>
            <a:ext cx="828134" cy="1035889"/>
          </a:xfrm>
          <a:prstGeom prst="rect">
            <a:avLst/>
          </a:prstGeom>
        </p:spPr>
      </p:pic>
      <p:pic>
        <p:nvPicPr>
          <p:cNvPr id="80" name="Picture 79" descr="color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47" y="99073"/>
            <a:ext cx="828134" cy="103588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63904" y="1066800"/>
            <a:ext cx="792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nsolas"/>
                <a:cs typeface="Consolas"/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  <a:latin typeface="Consolas"/>
                <a:cs typeface="Consolas"/>
              </a:rPr>
              <a:t>member.json</a:t>
            </a:r>
            <a:r>
              <a:rPr lang="en-US" sz="2000" dirty="0" smtClean="0">
                <a:solidFill>
                  <a:srgbClr val="9951C0"/>
                </a:solidFill>
                <a:latin typeface="Consolas"/>
                <a:cs typeface="Consolas"/>
              </a:rPr>
              <a:t>?...</a:t>
            </a:r>
            <a:endParaRPr lang="en-US" sz="1600" dirty="0">
              <a:solidFill>
                <a:srgbClr val="9951C0"/>
              </a:solidFill>
              <a:latin typeface="Consolas"/>
              <a:cs typeface="Consola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648200" y="1588735"/>
            <a:ext cx="0" cy="381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4300044" y="2870782"/>
            <a:ext cx="457200" cy="457200"/>
          </a:xfrm>
          <a:prstGeom prst="roundRect">
            <a:avLst/>
          </a:prstGeom>
          <a:noFill/>
          <a:ln w="57150" cmpd="sng">
            <a:solidFill>
              <a:srgbClr val="9951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7200" y="6192654"/>
            <a:ext cx="188047" cy="145309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4180052" y="3077251"/>
            <a:ext cx="533400" cy="558451"/>
          </a:xfrm>
          <a:prstGeom prst="roundRect">
            <a:avLst/>
          </a:prstGeom>
          <a:noFill/>
          <a:ln w="57150" cmpd="sng">
            <a:solidFill>
              <a:srgbClr val="9951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027" y="6172200"/>
            <a:ext cx="1439373" cy="3080258"/>
          </a:xfrm>
          <a:prstGeom prst="rect">
            <a:avLst/>
          </a:prstGeom>
        </p:spPr>
      </p:pic>
      <p:pic>
        <p:nvPicPr>
          <p:cNvPr id="67" name="Picture 66" descr="falcor_icononly.em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181600"/>
            <a:ext cx="1281111" cy="13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447E-6 -3.54003E-6 L -2.04447E-6 0.3678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397E-6 2.77044E-6 L -0.00018 0.3678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839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38991E-6 L -2.11038E-6 0.3681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840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60" grpId="0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85" grpId="0" animBg="1"/>
      <p:bldP spid="85" grpId="1" animBg="1"/>
      <p:bldP spid="88" grpId="0" animBg="1"/>
      <p:bldP spid="8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00" y="1676400"/>
            <a:ext cx="2402114" cy="44291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707711" y="2198261"/>
            <a:ext cx="1782003" cy="3135739"/>
            <a:chOff x="1752600" y="2207848"/>
            <a:chExt cx="1782003" cy="3135739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2207848"/>
              <a:ext cx="1782003" cy="313573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0" y="4306276"/>
              <a:ext cx="429846" cy="617416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526" y="990600"/>
            <a:ext cx="5074074" cy="25370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2747" y="3948545"/>
            <a:ext cx="4736579" cy="1766455"/>
            <a:chOff x="1919927" y="4419600"/>
            <a:chExt cx="4736579" cy="1766455"/>
          </a:xfrm>
        </p:grpSpPr>
        <p:sp>
          <p:nvSpPr>
            <p:cNvPr id="9" name="Rectangle 8"/>
            <p:cNvSpPr/>
            <p:nvPr/>
          </p:nvSpPr>
          <p:spPr>
            <a:xfrm>
              <a:off x="1919927" y="4419600"/>
              <a:ext cx="1676400" cy="1766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81400" y="4683204"/>
              <a:ext cx="307510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Eurostile"/>
                  <a:cs typeface="Eurostile"/>
                </a:rPr>
                <a:t>FALCOR</a:t>
              </a:r>
              <a:endParaRPr lang="en-US" sz="6600" dirty="0">
                <a:latin typeface="Eurostile"/>
                <a:cs typeface="Eurostile"/>
              </a:endParaRPr>
            </a:p>
          </p:txBody>
        </p:sp>
        <p:pic>
          <p:nvPicPr>
            <p:cNvPr id="11" name="Picture 10" descr="falcor_icononly.em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889" y="4509655"/>
              <a:ext cx="1433511" cy="15599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038600" y="2971800"/>
            <a:ext cx="10687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venir Book"/>
                <a:cs typeface="Avenir Book"/>
              </a:rPr>
              <a:t>on</a:t>
            </a:r>
            <a:endParaRPr lang="en-US" sz="6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641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5486400" cy="57080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295400" y="457200"/>
            <a:ext cx="6248400" cy="1066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06163"/>
            <a:ext cx="2635674" cy="13178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0740" y="1600200"/>
            <a:ext cx="914400" cy="3048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0600" y="1549272"/>
            <a:ext cx="2362200" cy="2489328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1200" y="1981200"/>
            <a:ext cx="2438400" cy="1981200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02940" y="1473072"/>
            <a:ext cx="2383660" cy="5003928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600" y="1651128"/>
            <a:ext cx="2667000" cy="4673472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64540" y="2438400"/>
            <a:ext cx="2002660" cy="1066800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1905000"/>
            <a:ext cx="1273940" cy="1828800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Live Coding a mini-Netflix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>
                <a:solidFill>
                  <a:srgbClr val="9951C0"/>
                </a:solidFill>
              </a:rPr>
              <a:t>Falcor</a:t>
            </a:r>
            <a:endParaRPr lang="en-US" dirty="0">
              <a:solidFill>
                <a:srgbClr val="9951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Netflix’s Domain Model is a </a:t>
            </a:r>
            <a:r>
              <a:rPr lang="en-US" dirty="0" smtClean="0">
                <a:solidFill>
                  <a:schemeClr val="accent4"/>
                </a:solidFill>
              </a:rPr>
              <a:t>Graph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336802"/>
            <a:ext cx="3809999" cy="6349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17" y="3029529"/>
            <a:ext cx="2886363" cy="4618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52" y="4917411"/>
            <a:ext cx="653529" cy="9243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708402"/>
            <a:ext cx="653529" cy="9243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0400" y="3632202"/>
            <a:ext cx="773652" cy="1066800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4200" y="3556002"/>
            <a:ext cx="2971800" cy="1219200"/>
          </a:xfrm>
          <a:prstGeom prst="rect">
            <a:avLst/>
          </a:prstGeom>
          <a:noFill/>
          <a:ln w="76200" cmpd="sng">
            <a:solidFill>
              <a:srgbClr val="9951C0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124200" y="4775202"/>
            <a:ext cx="2971800" cy="1219200"/>
          </a:xfrm>
          <a:prstGeom prst="rect">
            <a:avLst/>
          </a:prstGeom>
          <a:noFill/>
          <a:ln w="76200" cmpd="sng">
            <a:solidFill>
              <a:srgbClr val="9951C0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-4114800" y="3657600"/>
            <a:ext cx="457200" cy="457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-2743200" y="2514600"/>
            <a:ext cx="457200" cy="4572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-2743200" y="4876800"/>
            <a:ext cx="457200" cy="4572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5400" y="3429000"/>
            <a:ext cx="653529" cy="924315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24" idx="7"/>
            <a:endCxn id="25" idx="3"/>
          </p:cNvCxnSpPr>
          <p:nvPr/>
        </p:nvCxnSpPr>
        <p:spPr>
          <a:xfrm flipV="1">
            <a:off x="-3724555" y="2904845"/>
            <a:ext cx="1048310" cy="819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5"/>
            <a:endCxn id="26" idx="1"/>
          </p:cNvCxnSpPr>
          <p:nvPr/>
        </p:nvCxnSpPr>
        <p:spPr>
          <a:xfrm>
            <a:off x="-3724555" y="4047845"/>
            <a:ext cx="1048310" cy="89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5"/>
          </p:cNvCxnSpPr>
          <p:nvPr/>
        </p:nvCxnSpPr>
        <p:spPr>
          <a:xfrm>
            <a:off x="-2352955" y="2904845"/>
            <a:ext cx="1057555" cy="819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7"/>
          </p:cNvCxnSpPr>
          <p:nvPr/>
        </p:nvCxnSpPr>
        <p:spPr>
          <a:xfrm flipV="1">
            <a:off x="-2352955" y="4114800"/>
            <a:ext cx="1057555" cy="828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-3657600" y="2133600"/>
            <a:ext cx="247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“Suggestions </a:t>
            </a:r>
            <a:r>
              <a:rPr lang="en-US" dirty="0">
                <a:latin typeface="Avenir Book"/>
                <a:cs typeface="Avenir Book"/>
              </a:rPr>
              <a:t>for </a:t>
            </a:r>
            <a:r>
              <a:rPr lang="en-US" dirty="0" smtClean="0">
                <a:latin typeface="Avenir Book"/>
                <a:cs typeface="Avenir Book"/>
              </a:rPr>
              <a:t>You”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505200" y="5421868"/>
            <a:ext cx="18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“New Releases”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4648200" y="3124200"/>
            <a:ext cx="133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Genre Lists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5330" y="4851402"/>
            <a:ext cx="773652" cy="1066800"/>
          </a:xfrm>
          <a:prstGeom prst="rect">
            <a:avLst/>
          </a:prstGeom>
          <a:noFill/>
          <a:ln w="76200" cmpd="sng">
            <a:solidFill>
              <a:schemeClr val="accent5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5400" y="3429000"/>
            <a:ext cx="653529" cy="9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912 0 " pathEditMode="relative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333 0 " pathEditMode="relative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42" grpId="0"/>
      <p:bldP spid="43" grpId="0"/>
      <p:bldP spid="48" grpId="0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JSON is for Trees.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670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382000" cy="1905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What if you could </a:t>
            </a:r>
            <a:r>
              <a:rPr lang="en-US" dirty="0" smtClean="0">
                <a:solidFill>
                  <a:schemeClr val="accent4"/>
                </a:solidFill>
              </a:rPr>
              <a:t>code </a:t>
            </a:r>
            <a:r>
              <a:rPr lang="en-US" dirty="0" smtClean="0"/>
              <a:t>that 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47978"/>
            <a:ext cx="1422400" cy="200942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971800" y="3657600"/>
            <a:ext cx="457200" cy="457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43400" y="2514600"/>
            <a:ext cx="457200" cy="4572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43400" y="4876800"/>
            <a:ext cx="457200" cy="4572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429000"/>
            <a:ext cx="653529" cy="924315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8" idx="7"/>
            <a:endCxn id="20" idx="3"/>
          </p:cNvCxnSpPr>
          <p:nvPr/>
        </p:nvCxnSpPr>
        <p:spPr>
          <a:xfrm flipV="1">
            <a:off x="3362045" y="2904845"/>
            <a:ext cx="1048310" cy="819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5"/>
            <a:endCxn id="21" idx="1"/>
          </p:cNvCxnSpPr>
          <p:nvPr/>
        </p:nvCxnSpPr>
        <p:spPr>
          <a:xfrm>
            <a:off x="3362045" y="4047845"/>
            <a:ext cx="1048310" cy="89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5"/>
          </p:cNvCxnSpPr>
          <p:nvPr/>
        </p:nvCxnSpPr>
        <p:spPr>
          <a:xfrm>
            <a:off x="4733645" y="2904845"/>
            <a:ext cx="1057555" cy="819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7"/>
          </p:cNvCxnSpPr>
          <p:nvPr/>
        </p:nvCxnSpPr>
        <p:spPr>
          <a:xfrm flipV="1">
            <a:off x="4733645" y="4114800"/>
            <a:ext cx="1057555" cy="828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76600" y="2133600"/>
            <a:ext cx="247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“Suggestions </a:t>
            </a:r>
            <a:r>
              <a:rPr lang="en-US" dirty="0">
                <a:latin typeface="Avenir Book"/>
                <a:cs typeface="Avenir Book"/>
              </a:rPr>
              <a:t>for </a:t>
            </a:r>
            <a:r>
              <a:rPr lang="en-US" dirty="0" smtClean="0">
                <a:latin typeface="Avenir Book"/>
                <a:cs typeface="Avenir Book"/>
              </a:rPr>
              <a:t>You”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1400" y="5421868"/>
            <a:ext cx="18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“New Releases”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0200" y="3669268"/>
            <a:ext cx="133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Genre Lists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429000"/>
            <a:ext cx="653529" cy="924315"/>
          </a:xfrm>
          <a:prstGeom prst="rect">
            <a:avLst/>
          </a:prstGeom>
        </p:spPr>
      </p:pic>
      <p:cxnSp>
        <p:nvCxnSpPr>
          <p:cNvPr id="34" name="Straight Arrow Connector 33"/>
          <p:cNvCxnSpPr>
            <a:stCxn id="20" idx="6"/>
          </p:cNvCxnSpPr>
          <p:nvPr/>
        </p:nvCxnSpPr>
        <p:spPr>
          <a:xfrm>
            <a:off x="4800600" y="2743200"/>
            <a:ext cx="990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6"/>
          </p:cNvCxnSpPr>
          <p:nvPr/>
        </p:nvCxnSpPr>
        <p:spPr>
          <a:xfrm>
            <a:off x="4800600" y="5105400"/>
            <a:ext cx="990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91200" y="4970280"/>
            <a:ext cx="6535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Consolas"/>
                <a:cs typeface="Consolas"/>
              </a:rPr>
              <a:t>id:956</a:t>
            </a:r>
            <a:endParaRPr lang="en-US" sz="1100" dirty="0">
              <a:solidFill>
                <a:schemeClr val="tx1"/>
              </a:solidFill>
              <a:latin typeface="Consolas"/>
              <a:cs typeface="Consola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1200" y="2623800"/>
            <a:ext cx="6535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Consolas"/>
                <a:cs typeface="Consolas"/>
              </a:rPr>
              <a:t>id:956</a:t>
            </a:r>
            <a:endParaRPr lang="en-US" sz="1100" dirty="0">
              <a:solidFill>
                <a:schemeClr val="tx1"/>
              </a:solidFill>
              <a:latin typeface="Consolas"/>
              <a:cs typeface="Consola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7602" y="685800"/>
            <a:ext cx="518598" cy="89966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9677400" y="1295400"/>
            <a:ext cx="5867400" cy="51054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55556E-6 L 5.55556E-7 -0.16667 " pathEditMode="relative" ptsTypes="AA">
                                      <p:cBhvr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5.55556E-7 0.17685 " pathEditMode="relative" ptsTypes="AA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2 -0.01202 L -1.56489 -0.012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1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317E-7 -2.87101E-6 L -1.56974 -2.8710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87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137E-6 6.38003E-7 L -1.53227 6.38003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176E-6 -0.16667 L -1.06176E-6 0.0164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54E-6 0.17684 L 3.61554E-6 0.0161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4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93E-6 -1.7337E-6 L 1.38793E-6 0.1775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8423 " pathEditMode="relative" ptsTypes="AA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4" grpId="1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25750"/>
            <a:ext cx="8229600" cy="1143000"/>
          </a:xfrm>
        </p:spPr>
        <p:txBody>
          <a:bodyPr/>
          <a:lstStyle/>
          <a:p>
            <a:r>
              <a:rPr lang="en-US" dirty="0" smtClean="0"/>
              <a:t>Introducing </a:t>
            </a:r>
            <a:r>
              <a:rPr lang="en-US" dirty="0" smtClean="0">
                <a:solidFill>
                  <a:srgbClr val="9951C0"/>
                </a:solidFill>
              </a:rPr>
              <a:t>JSON Graph</a:t>
            </a:r>
            <a:endParaRPr lang="en-US" i="1" dirty="0">
              <a:solidFill>
                <a:srgbClr val="9951C0"/>
              </a:solidFill>
            </a:endParaRPr>
          </a:p>
        </p:txBody>
      </p:sp>
      <p:pic>
        <p:nvPicPr>
          <p:cNvPr id="4" name="Picture 3" descr="falcor_icononly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1" y="2681641"/>
            <a:ext cx="1386979" cy="15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lbow Connector 15"/>
          <p:cNvCxnSpPr>
            <a:stCxn id="14" idx="0"/>
            <a:endCxn id="9" idx="3"/>
          </p:cNvCxnSpPr>
          <p:nvPr/>
        </p:nvCxnSpPr>
        <p:spPr>
          <a:xfrm rot="16200000" flipV="1">
            <a:off x="2476500" y="2247900"/>
            <a:ext cx="1447800" cy="2133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20" idx="0"/>
            <a:endCxn id="7" idx="3"/>
          </p:cNvCxnSpPr>
          <p:nvPr/>
        </p:nvCxnSpPr>
        <p:spPr>
          <a:xfrm rot="5400000" flipH="1" flipV="1">
            <a:off x="3962400" y="3200400"/>
            <a:ext cx="1219200" cy="127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5" idx="0"/>
            <a:endCxn id="8" idx="3"/>
          </p:cNvCxnSpPr>
          <p:nvPr/>
        </p:nvCxnSpPr>
        <p:spPr>
          <a:xfrm rot="5400000" flipH="1" flipV="1">
            <a:off x="5257800" y="2286000"/>
            <a:ext cx="1295400" cy="19050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</a:t>
            </a:r>
            <a:r>
              <a:rPr lang="en-US" dirty="0" smtClean="0">
                <a:solidFill>
                  <a:srgbClr val="9951C0"/>
                </a:solidFill>
              </a:rPr>
              <a:t>Routed </a:t>
            </a:r>
            <a:r>
              <a:rPr lang="en-US" dirty="0" smtClean="0"/>
              <a:t>Model					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3124200" y="2864644"/>
            <a:ext cx="2971800" cy="213598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		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67000"/>
            <a:ext cx="2667000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4648200"/>
            <a:ext cx="3048000" cy="533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venir Book"/>
                <a:cs typeface="Avenir Book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Avenir Book"/>
                <a:cs typeface="Avenir Book"/>
              </a:rPr>
              <a:t>member.json</a:t>
            </a:r>
            <a:endParaRPr lang="en-US" sz="24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7" name="Can 6"/>
          <p:cNvSpPr/>
          <p:nvPr/>
        </p:nvSpPr>
        <p:spPr>
          <a:xfrm>
            <a:off x="4038600" y="1676400"/>
            <a:ext cx="1066800" cy="9144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434343"/>
                </a:solidFill>
                <a:latin typeface="Avenir Book"/>
                <a:cs typeface="Avenir Book"/>
              </a:rPr>
              <a:t>genres</a:t>
            </a:r>
            <a:endParaRPr lang="en-US" dirty="0">
              <a:solidFill>
                <a:srgbClr val="434343"/>
              </a:solidFill>
              <a:latin typeface="Avenir Book"/>
              <a:cs typeface="Avenir Book"/>
            </a:endParaRPr>
          </a:p>
        </p:txBody>
      </p:sp>
      <p:sp>
        <p:nvSpPr>
          <p:cNvPr id="8" name="Can 7"/>
          <p:cNvSpPr/>
          <p:nvPr/>
        </p:nvSpPr>
        <p:spPr>
          <a:xfrm>
            <a:off x="6324600" y="1676400"/>
            <a:ext cx="1066800" cy="9144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434343"/>
                </a:solidFill>
                <a:latin typeface="Avenir Book"/>
                <a:cs typeface="Avenir Book"/>
              </a:rPr>
              <a:t>titles</a:t>
            </a:r>
            <a:endParaRPr lang="en-US" dirty="0">
              <a:solidFill>
                <a:srgbClr val="434343"/>
              </a:solidFill>
              <a:latin typeface="Avenir Book"/>
              <a:cs typeface="Avenir Book"/>
            </a:endParaRPr>
          </a:p>
        </p:txBody>
      </p:sp>
      <p:sp>
        <p:nvSpPr>
          <p:cNvPr id="9" name="Can 8"/>
          <p:cNvSpPr/>
          <p:nvPr/>
        </p:nvSpPr>
        <p:spPr>
          <a:xfrm>
            <a:off x="1600200" y="1676400"/>
            <a:ext cx="1066800" cy="9144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434343"/>
                </a:solidFill>
                <a:latin typeface="Avenir Book"/>
                <a:cs typeface="Avenir Book"/>
              </a:rPr>
              <a:t>ratings</a:t>
            </a:r>
            <a:endParaRPr lang="en-US" dirty="0">
              <a:solidFill>
                <a:srgbClr val="434343"/>
              </a:solidFill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3352800"/>
            <a:ext cx="1905000" cy="1219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24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4038600"/>
            <a:ext cx="152400" cy="152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5800" y="3810000"/>
            <a:ext cx="152400" cy="152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3886200"/>
            <a:ext cx="152400" cy="152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Falcor</a:t>
            </a:r>
            <a:r>
              <a:rPr lang="en-US" dirty="0" smtClean="0"/>
              <a:t> on the Server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Caching benefits of REST</a:t>
            </a:r>
          </a:p>
          <a:p>
            <a:r>
              <a:rPr lang="en-US" dirty="0" smtClean="0"/>
              <a:t>Low-latency/Small message size of RPC</a:t>
            </a:r>
          </a:p>
          <a:p>
            <a:r>
              <a:rPr lang="en-US" dirty="0" smtClean="0"/>
              <a:t>Supports Function 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 flipV="1">
            <a:off x="4648200" y="1588735"/>
            <a:ext cx="0" cy="381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060780" y="1921208"/>
            <a:ext cx="2882820" cy="2009027"/>
            <a:chOff x="1106878" y="-1407107"/>
            <a:chExt cx="6196056" cy="4318008"/>
          </a:xfrm>
        </p:grpSpPr>
        <p:pic>
          <p:nvPicPr>
            <p:cNvPr id="61" name="Picture 60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1106878" y="-878488"/>
              <a:ext cx="2810256" cy="2810256"/>
            </a:xfrm>
            <a:prstGeom prst="rect">
              <a:avLst/>
            </a:prstGeom>
          </p:spPr>
        </p:pic>
        <p:pic>
          <p:nvPicPr>
            <p:cNvPr id="62" name="Picture 61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4492678" y="-928768"/>
              <a:ext cx="2810256" cy="2810256"/>
            </a:xfrm>
            <a:prstGeom prst="rect">
              <a:avLst/>
            </a:prstGeom>
          </p:spPr>
        </p:pic>
        <p:pic>
          <p:nvPicPr>
            <p:cNvPr id="75" name="Picture 74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788">
              <a:off x="2348496" y="-1407107"/>
              <a:ext cx="2810256" cy="2810256"/>
            </a:xfrm>
            <a:prstGeom prst="rect">
              <a:avLst/>
            </a:prstGeom>
          </p:spPr>
        </p:pic>
        <p:pic>
          <p:nvPicPr>
            <p:cNvPr id="76" name="Picture 75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45" y="100645"/>
              <a:ext cx="2810256" cy="2810256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895600" y="1963666"/>
            <a:ext cx="3657600" cy="1718985"/>
          </a:xfrm>
          <a:prstGeom prst="ellipse">
            <a:avLst/>
          </a:prstGeom>
          <a:solidFill>
            <a:schemeClr val="bg1">
              <a:alpha val="60000"/>
            </a:schemeClr>
          </a:solidFill>
          <a:ln w="57150" cmpd="sng">
            <a:solidFill>
              <a:srgbClr val="9951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4" name="Cloud 43"/>
          <p:cNvSpPr/>
          <p:nvPr/>
        </p:nvSpPr>
        <p:spPr>
          <a:xfrm>
            <a:off x="533400" y="-1219200"/>
            <a:ext cx="8077200" cy="240725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060780" y="-598505"/>
            <a:ext cx="2882820" cy="2009027"/>
            <a:chOff x="1106878" y="-1407107"/>
            <a:chExt cx="6196056" cy="4318008"/>
          </a:xfrm>
        </p:grpSpPr>
        <p:pic>
          <p:nvPicPr>
            <p:cNvPr id="51" name="Picture 50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1106878" y="-878488"/>
              <a:ext cx="2810256" cy="2810256"/>
            </a:xfrm>
            <a:prstGeom prst="rect">
              <a:avLst/>
            </a:prstGeom>
          </p:spPr>
        </p:pic>
        <p:pic>
          <p:nvPicPr>
            <p:cNvPr id="52" name="Picture 51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7598">
              <a:off x="4492678" y="-928768"/>
              <a:ext cx="2810256" cy="2810256"/>
            </a:xfrm>
            <a:prstGeom prst="rect">
              <a:avLst/>
            </a:prstGeom>
          </p:spPr>
        </p:pic>
        <p:pic>
          <p:nvPicPr>
            <p:cNvPr id="54" name="Picture 53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788">
              <a:off x="2348496" y="-1407107"/>
              <a:ext cx="2810256" cy="2810256"/>
            </a:xfrm>
            <a:prstGeom prst="rect">
              <a:avLst/>
            </a:prstGeom>
          </p:spPr>
        </p:pic>
        <p:pic>
          <p:nvPicPr>
            <p:cNvPr id="56" name="Picture 55" descr="blackand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45" y="100644"/>
              <a:ext cx="2810256" cy="2810257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670360" y="1066800"/>
            <a:ext cx="792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nsolas"/>
                <a:cs typeface="Consolas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Consolas"/>
                <a:cs typeface="Consolas"/>
              </a:rPr>
              <a:t>member.json</a:t>
            </a:r>
            <a:endParaRPr lang="en-US" sz="2400" dirty="0">
              <a:solidFill>
                <a:srgbClr val="AA029D"/>
              </a:solidFill>
              <a:latin typeface="Consolas"/>
              <a:cs typeface="Consolas"/>
            </a:endParaRPr>
          </a:p>
        </p:txBody>
      </p:sp>
      <p:pic>
        <p:nvPicPr>
          <p:cNvPr id="68" name="Picture 67" descr="colo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38" y="96295"/>
            <a:ext cx="828134" cy="103588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63904" y="1066800"/>
            <a:ext cx="792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nsolas"/>
                <a:cs typeface="Consolas"/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  <a:latin typeface="Consolas"/>
                <a:cs typeface="Consolas"/>
              </a:rPr>
              <a:t>member.json</a:t>
            </a:r>
            <a:r>
              <a:rPr lang="en-US" sz="1600" dirty="0" err="1" smtClean="0">
                <a:solidFill>
                  <a:srgbClr val="9951C0"/>
                </a:solidFill>
                <a:latin typeface="Consolas"/>
                <a:cs typeface="Consolas"/>
              </a:rPr>
              <a:t>?path</a:t>
            </a:r>
            <a:r>
              <a:rPr lang="en-US" sz="1600" dirty="0" smtClean="0">
                <a:solidFill>
                  <a:srgbClr val="9951C0"/>
                </a:solidFill>
                <a:latin typeface="Consolas"/>
                <a:cs typeface="Consolas"/>
              </a:rPr>
              <a:t>=</a:t>
            </a:r>
            <a:r>
              <a:rPr lang="en-US" sz="1600" dirty="0" err="1" smtClean="0">
                <a:solidFill>
                  <a:srgbClr val="9951C0"/>
                </a:solidFill>
                <a:latin typeface="Consolas"/>
                <a:cs typeface="Consolas"/>
              </a:rPr>
              <a:t>titlesById</a:t>
            </a:r>
            <a:r>
              <a:rPr lang="en-US" sz="1600" dirty="0" smtClean="0">
                <a:solidFill>
                  <a:srgbClr val="9951C0"/>
                </a:solidFill>
                <a:latin typeface="Consolas"/>
                <a:cs typeface="Consolas"/>
              </a:rPr>
              <a:t>[2344][“name”, “description”…”staffing”]</a:t>
            </a:r>
            <a:endParaRPr lang="en-US" sz="1600" dirty="0">
              <a:solidFill>
                <a:srgbClr val="9951C0"/>
              </a:solidFill>
              <a:latin typeface="Consolas"/>
              <a:cs typeface="Consolas"/>
            </a:endParaRPr>
          </a:p>
        </p:txBody>
      </p:sp>
      <p:cxnSp>
        <p:nvCxnSpPr>
          <p:cNvPr id="5" name="Elbow Connector 4"/>
          <p:cNvCxnSpPr>
            <a:stCxn id="3" idx="0"/>
          </p:cNvCxnSpPr>
          <p:nvPr/>
        </p:nvCxnSpPr>
        <p:spPr>
          <a:xfrm rot="5400000" flipH="1" flipV="1">
            <a:off x="3657531" y="4102275"/>
            <a:ext cx="1117949" cy="990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73" idx="0"/>
          </p:cNvCxnSpPr>
          <p:nvPr/>
        </p:nvCxnSpPr>
        <p:spPr>
          <a:xfrm rot="16200000" flipV="1">
            <a:off x="4648131" y="4102275"/>
            <a:ext cx="1117949" cy="990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572000" y="3733800"/>
            <a:ext cx="283048" cy="283048"/>
          </a:xfrm>
          <a:prstGeom prst="ellipse">
            <a:avLst/>
          </a:prstGeom>
          <a:solidFill>
            <a:schemeClr val="bg1">
              <a:alpha val="60000"/>
            </a:schemeClr>
          </a:solidFill>
          <a:ln w="5715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94" idx="0"/>
          </p:cNvCxnSpPr>
          <p:nvPr/>
        </p:nvCxnSpPr>
        <p:spPr>
          <a:xfrm flipH="1" flipV="1">
            <a:off x="4489884" y="3341729"/>
            <a:ext cx="223640" cy="392071"/>
          </a:xfrm>
          <a:prstGeom prst="straightConnector1">
            <a:avLst/>
          </a:prstGeom>
          <a:ln>
            <a:solidFill>
              <a:srgbClr val="9951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81000" y="2622715"/>
            <a:ext cx="1752600" cy="609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Show Detail Controller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3" name="Elbow Connector 12"/>
          <p:cNvCxnSpPr>
            <a:stCxn id="95" idx="3"/>
          </p:cNvCxnSpPr>
          <p:nvPr/>
        </p:nvCxnSpPr>
        <p:spPr>
          <a:xfrm>
            <a:off x="2133600" y="2927515"/>
            <a:ext cx="2356284" cy="4142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99" idx="0"/>
          </p:cNvCxnSpPr>
          <p:nvPr/>
        </p:nvCxnSpPr>
        <p:spPr>
          <a:xfrm rot="5400000" flipH="1" flipV="1">
            <a:off x="3960300" y="4419600"/>
            <a:ext cx="1132504" cy="37050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100" idx="0"/>
          </p:cNvCxnSpPr>
          <p:nvPr/>
        </p:nvCxnSpPr>
        <p:spPr>
          <a:xfrm rot="5400000" flipH="1" flipV="1">
            <a:off x="4140304" y="4605000"/>
            <a:ext cx="1137900" cy="510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98" idx="0"/>
          </p:cNvCxnSpPr>
          <p:nvPr/>
        </p:nvCxnSpPr>
        <p:spPr>
          <a:xfrm rot="16200000" flipV="1">
            <a:off x="4330805" y="4419600"/>
            <a:ext cx="1143000" cy="3810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4978505" y="51816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227000" y="5171104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92404" y="51765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810000" y="5105400"/>
            <a:ext cx="183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&lt;html&gt;&lt;/html&gt;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6905" y="5156549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588105" y="5156549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276601" y="5004149"/>
            <a:ext cx="2743199" cy="4572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venir Book"/>
                <a:cs typeface="Avenir Book"/>
              </a:rPr>
              <a:t>Show Detail View</a:t>
            </a:r>
            <a:endParaRPr lang="en-US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67" name="Content Placeholder 2"/>
          <p:cNvSpPr>
            <a:spLocks noGrp="1"/>
          </p:cNvSpPr>
          <p:nvPr>
            <p:ph idx="1"/>
          </p:nvPr>
        </p:nvSpPr>
        <p:spPr>
          <a:xfrm>
            <a:off x="533400" y="5004148"/>
            <a:ext cx="8229600" cy="1322841"/>
          </a:xfrm>
          <a:solidFill>
            <a:schemeClr val="bg2"/>
          </a:solidFill>
          <a:ln w="38100" cmpd="sng">
            <a:solidFill>
              <a:schemeClr val="accent5"/>
            </a:solidFill>
          </a:ln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US" sz="2000" dirty="0" smtClean="0">
                <a:latin typeface="Consolas"/>
                <a:cs typeface="Consolas"/>
              </a:rPr>
              <a:t>&lt;div&gt;</a:t>
            </a:r>
          </a:p>
          <a:p>
            <a:pPr marL="0" indent="0">
              <a:buNone/>
            </a:pPr>
            <a:r>
              <a:rPr lang="en-US" sz="2000" dirty="0">
                <a:latin typeface="Consolas"/>
                <a:cs typeface="Consolas"/>
              </a:rPr>
              <a:t>	</a:t>
            </a:r>
            <a:r>
              <a:rPr lang="en-US" sz="2000" dirty="0" smtClean="0">
                <a:latin typeface="Consolas"/>
                <a:cs typeface="Consolas"/>
              </a:rPr>
              <a:t>{{ </a:t>
            </a:r>
            <a:r>
              <a:rPr lang="en-US" sz="2000" dirty="0" err="1" smtClean="0">
                <a:latin typeface="Consolas"/>
                <a:cs typeface="Consolas"/>
              </a:rPr>
              <a:t>title.getValue</a:t>
            </a:r>
            <a:r>
              <a:rPr lang="en-US" sz="2000" dirty="0" smtClean="0">
                <a:latin typeface="Consolas"/>
                <a:cs typeface="Consolas"/>
              </a:rPr>
              <a:t>(“name”)</a:t>
            </a:r>
            <a:r>
              <a:rPr lang="en-US" sz="2000" dirty="0" smtClean="0">
                <a:solidFill>
                  <a:srgbClr val="9951C0"/>
                </a:solidFill>
                <a:latin typeface="Consolas"/>
                <a:cs typeface="Consolas"/>
              </a:rPr>
              <a:t>|</a:t>
            </a:r>
            <a:r>
              <a:rPr lang="en-US" sz="2000" dirty="0" err="1" smtClean="0">
                <a:solidFill>
                  <a:srgbClr val="9951C0"/>
                </a:solidFill>
                <a:latin typeface="Consolas"/>
                <a:cs typeface="Consolas"/>
              </a:rPr>
              <a:t>async</a:t>
            </a:r>
            <a:r>
              <a:rPr lang="en-US" sz="2000" dirty="0" smtClean="0">
                <a:latin typeface="Consolas"/>
                <a:cs typeface="Consolas"/>
              </a:rPr>
              <a:t>}}</a:t>
            </a:r>
          </a:p>
          <a:p>
            <a:pPr marL="0" indent="0">
              <a:buNone/>
            </a:pPr>
            <a:r>
              <a:rPr lang="en-US" sz="2000" dirty="0" smtClean="0">
                <a:latin typeface="Consolas"/>
                <a:cs typeface="Consolas"/>
              </a:rPr>
              <a:t> 	{{ </a:t>
            </a:r>
            <a:r>
              <a:rPr lang="en-US" sz="2000" dirty="0" err="1" smtClean="0">
                <a:latin typeface="Consolas"/>
                <a:cs typeface="Consolas"/>
              </a:rPr>
              <a:t>title.getValue</a:t>
            </a:r>
            <a:r>
              <a:rPr lang="en-US" sz="2000" dirty="0" smtClean="0">
                <a:latin typeface="Consolas"/>
                <a:cs typeface="Consolas"/>
              </a:rPr>
              <a:t>(“description”)</a:t>
            </a:r>
            <a:r>
              <a:rPr lang="en-US" sz="2000" dirty="0" smtClean="0">
                <a:solidFill>
                  <a:srgbClr val="9951C0"/>
                </a:solidFill>
                <a:latin typeface="Consolas"/>
                <a:cs typeface="Consolas"/>
              </a:rPr>
              <a:t>|</a:t>
            </a:r>
            <a:r>
              <a:rPr lang="en-US" sz="2000" dirty="0" err="1" smtClean="0">
                <a:solidFill>
                  <a:srgbClr val="9951C0"/>
                </a:solidFill>
                <a:latin typeface="Consolas"/>
                <a:cs typeface="Consolas"/>
              </a:rPr>
              <a:t>async</a:t>
            </a:r>
            <a:r>
              <a:rPr lang="en-US" sz="2000" dirty="0" smtClean="0">
                <a:latin typeface="Consolas"/>
                <a:cs typeface="Consolas"/>
              </a:rPr>
              <a:t>}}</a:t>
            </a:r>
          </a:p>
          <a:p>
            <a:pPr marL="0" indent="0">
              <a:buNone/>
            </a:pPr>
            <a:r>
              <a:rPr lang="en-US" sz="2000" dirty="0">
                <a:latin typeface="Consolas"/>
                <a:cs typeface="Consolas"/>
              </a:rPr>
              <a:t> </a:t>
            </a:r>
            <a:r>
              <a:rPr lang="en-US" sz="2000" dirty="0" smtClean="0">
                <a:latin typeface="Consolas"/>
                <a:cs typeface="Consolas"/>
              </a:rPr>
              <a:t>   …</a:t>
            </a:r>
          </a:p>
          <a:p>
            <a:pPr marL="0" indent="0">
              <a:buNone/>
            </a:pPr>
            <a:r>
              <a:rPr lang="en-US" sz="2000" dirty="0" smtClean="0">
                <a:latin typeface="Consolas"/>
                <a:cs typeface="Consolas"/>
              </a:rPr>
              <a:t>     {</a:t>
            </a:r>
            <a:r>
              <a:rPr lang="en-US" sz="2000" dirty="0">
                <a:latin typeface="Consolas"/>
                <a:cs typeface="Consolas"/>
              </a:rPr>
              <a:t>{ </a:t>
            </a:r>
            <a:r>
              <a:rPr lang="en-US" sz="2000" dirty="0" err="1">
                <a:latin typeface="Consolas"/>
                <a:cs typeface="Consolas"/>
              </a:rPr>
              <a:t>title.getValue</a:t>
            </a:r>
            <a:r>
              <a:rPr lang="en-US" sz="2000" dirty="0">
                <a:latin typeface="Consolas"/>
                <a:cs typeface="Consolas"/>
              </a:rPr>
              <a:t>(</a:t>
            </a:r>
            <a:r>
              <a:rPr lang="en-US" sz="2000" dirty="0" smtClean="0">
                <a:latin typeface="Consolas"/>
                <a:cs typeface="Consolas"/>
              </a:rPr>
              <a:t>“staffing”</a:t>
            </a:r>
            <a:r>
              <a:rPr lang="en-US" sz="2000" dirty="0">
                <a:latin typeface="Consolas"/>
                <a:cs typeface="Consolas"/>
              </a:rPr>
              <a:t>)</a:t>
            </a:r>
            <a:r>
              <a:rPr lang="en-US" sz="2000" dirty="0">
                <a:solidFill>
                  <a:srgbClr val="9951C0"/>
                </a:solidFill>
                <a:latin typeface="Consolas"/>
                <a:cs typeface="Consolas"/>
              </a:rPr>
              <a:t>|</a:t>
            </a:r>
            <a:r>
              <a:rPr lang="en-US" sz="2000" dirty="0" err="1">
                <a:solidFill>
                  <a:srgbClr val="9951C0"/>
                </a:solidFill>
                <a:latin typeface="Consolas"/>
                <a:cs typeface="Consolas"/>
              </a:rPr>
              <a:t>async</a:t>
            </a:r>
            <a:r>
              <a:rPr lang="en-US" sz="2000" dirty="0">
                <a:latin typeface="Consolas"/>
                <a:cs typeface="Consolas"/>
              </a:rPr>
              <a:t>}}</a:t>
            </a:r>
            <a:endParaRPr lang="en-US" sz="2000" dirty="0" smtClean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000" dirty="0" smtClean="0">
                <a:latin typeface="Consolas"/>
                <a:cs typeface="Consolas"/>
              </a:rPr>
              <a:t>&lt;/div&gt;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046" y="4400934"/>
            <a:ext cx="1335314" cy="246214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446" y="4680892"/>
            <a:ext cx="990600" cy="1743130"/>
          </a:xfrm>
          <a:prstGeom prst="rect">
            <a:avLst/>
          </a:prstGeom>
        </p:spPr>
      </p:pic>
      <p:grpSp>
        <p:nvGrpSpPr>
          <p:cNvPr id="106" name="Group 105"/>
          <p:cNvGrpSpPr/>
          <p:nvPr/>
        </p:nvGrpSpPr>
        <p:grpSpPr>
          <a:xfrm>
            <a:off x="4191446" y="4691854"/>
            <a:ext cx="990600" cy="1740041"/>
            <a:chOff x="5562600" y="4786720"/>
            <a:chExt cx="990600" cy="1740041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600" y="4786720"/>
              <a:ext cx="990600" cy="1740041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5571240" y="5867400"/>
              <a:ext cx="968983" cy="64135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638800" y="5867400"/>
              <a:ext cx="838200" cy="178625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600" dirty="0" smtClean="0">
                  <a:solidFill>
                    <a:srgbClr val="FFFFFF"/>
                  </a:solidFill>
                  <a:latin typeface="Arial"/>
                  <a:cs typeface="Arial"/>
                </a:rPr>
                <a:t>Related Titles</a:t>
              </a:r>
              <a:endParaRPr lang="en-US" sz="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1" name="Rounded Rectangle 110"/>
          <p:cNvSpPr/>
          <p:nvPr/>
        </p:nvSpPr>
        <p:spPr>
          <a:xfrm>
            <a:off x="4115246" y="5620134"/>
            <a:ext cx="713616" cy="167352"/>
          </a:xfrm>
          <a:prstGeom prst="roundRect">
            <a:avLst/>
          </a:prstGeom>
          <a:noFill/>
          <a:ln w="57150" cmpd="sng">
            <a:solidFill>
              <a:srgbClr val="9951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447E-6 -3.54003E-6 L -2.04447E-6 0.367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9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2.77778E-7 0.1331 " pathEditMode="relative" ptsTypes="AA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5" grpId="1" animBg="1"/>
      <p:bldP spid="94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96" grpId="0"/>
      <p:bldP spid="96" grpId="1"/>
      <p:bldP spid="3" grpId="0" animBg="1"/>
      <p:bldP spid="3" grpId="1" animBg="1"/>
      <p:bldP spid="3" grpId="2" animBg="1"/>
      <p:bldP spid="73" grpId="0" animBg="1"/>
      <p:bldP spid="73" grpId="1" animBg="1"/>
      <p:bldP spid="73" grpId="2" animBg="1"/>
      <p:bldP spid="72" grpId="0" animBg="1"/>
      <p:bldP spid="67" grpId="0" animBg="1"/>
      <p:bldP spid="67" grpId="1" animBg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505" y="3387426"/>
            <a:ext cx="1286695" cy="1005199"/>
            <a:chOff x="1075505" y="3414401"/>
            <a:chExt cx="1286695" cy="10051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505" y="3414401"/>
              <a:ext cx="1286695" cy="10051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3490792"/>
              <a:ext cx="1107732" cy="83099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72200" y="2486561"/>
            <a:ext cx="2667000" cy="1974146"/>
            <a:chOff x="6172200" y="2536216"/>
            <a:chExt cx="2667000" cy="197414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2200" y="2536216"/>
              <a:ext cx="2667000" cy="197414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964" y="2785582"/>
              <a:ext cx="2442016" cy="1371599"/>
            </a:xfrm>
            <a:prstGeom prst="rect">
              <a:avLst/>
            </a:prstGeom>
          </p:spPr>
        </p:pic>
      </p:grpSp>
      <p:sp>
        <p:nvSpPr>
          <p:cNvPr id="24" name="Shape 57"/>
          <p:cNvSpPr/>
          <p:nvPr/>
        </p:nvSpPr>
        <p:spPr>
          <a:xfrm>
            <a:off x="533400" y="0"/>
            <a:ext cx="8077200" cy="16255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44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Three JavaScript UIs</a:t>
            </a:r>
            <a:endParaRPr lang="en-US" sz="4400" b="0" i="0" u="none" strike="noStrike" cap="none" baseline="0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971800" y="3007718"/>
            <a:ext cx="2514600" cy="1357086"/>
            <a:chOff x="2819400" y="3034693"/>
            <a:chExt cx="2514600" cy="135708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2819400" y="3034693"/>
              <a:ext cx="2514600" cy="135708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3192836" y="3115745"/>
              <a:ext cx="1803940" cy="114064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3464009"/>
            <a:ext cx="1107732" cy="8307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309024" y="3074265"/>
            <a:ext cx="1872576" cy="11602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192" y="2769463"/>
            <a:ext cx="2442016" cy="13715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11197" y="2746875"/>
            <a:ext cx="2451803" cy="137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1089919"/>
            <a:ext cx="1227667" cy="13348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13719"/>
            <a:ext cx="1227667" cy="13348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937519"/>
            <a:ext cx="1227667" cy="1334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00135" y="2735927"/>
            <a:ext cx="2452369" cy="14164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4800600"/>
            <a:ext cx="2635674" cy="13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Open-Sourcing Soon!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access available for </a:t>
            </a:r>
            <a:r>
              <a:rPr lang="en-US" dirty="0" err="1" smtClean="0"/>
              <a:t>devs</a:t>
            </a:r>
            <a:r>
              <a:rPr lang="en-US" dirty="0" smtClean="0"/>
              <a:t> willing to help with…</a:t>
            </a:r>
          </a:p>
          <a:p>
            <a:pPr lvl="1"/>
            <a:r>
              <a:rPr lang="en-US" dirty="0" smtClean="0"/>
              <a:t>MVC integration</a:t>
            </a:r>
          </a:p>
          <a:p>
            <a:pPr lvl="1"/>
            <a:r>
              <a:rPr lang="en-US" dirty="0" smtClean="0"/>
              <a:t>Ports to other languages (Java)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jhusain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falcorjs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802574"/>
            <a:ext cx="571500" cy="464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12174"/>
            <a:ext cx="571500" cy="464626"/>
          </a:xfrm>
          <a:prstGeom prst="rect">
            <a:avLst/>
          </a:prstGeom>
        </p:spPr>
      </p:pic>
      <p:pic>
        <p:nvPicPr>
          <p:cNvPr id="8" name="Picture 7" descr="falcor_icononly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21" y="5029200"/>
            <a:ext cx="1386979" cy="15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91"/>
            <a:ext cx="8229600" cy="1143000"/>
          </a:xfrm>
        </p:spPr>
        <p:txBody>
          <a:bodyPr/>
          <a:lstStyle/>
          <a:p>
            <a:r>
              <a:rPr lang="en-US" dirty="0" smtClean="0"/>
              <a:t>Falcor.NET </a:t>
            </a:r>
            <a:r>
              <a:rPr lang="en-US" dirty="0" smtClean="0"/>
              <a:t>Router API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6504" y="1175591"/>
            <a:ext cx="949606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sz="12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public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NetflixRouter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FalcorRouter</a:t>
            </a:r>
            <a:endParaRPr lang="en-US" sz="1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{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NetflixRouter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userId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{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Get[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titlesById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[{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ranges:titleIds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}]['rating']"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 =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parameters =&gt;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{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</a:t>
            </a:r>
            <a:r>
              <a:rPr lang="en-US" sz="1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List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titleIds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parameters.titleIds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ratings =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ratingService.GetRatingsAsync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titleIds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userId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results =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titleIds.Select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titleId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=&gt;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{</a:t>
            </a:r>
          </a:p>
          <a:p>
            <a:r>
              <a:rPr lang="nn-NO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</a:t>
            </a:r>
            <a:r>
              <a:rPr lang="nn-NO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nn-NO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rating = ratings.SingleOrDefault(r =&gt; r.TitleId == titleId);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path = Path(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titlesById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titleId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(rating ==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path.Keys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userRating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"rating"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).Undefined();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rating.Error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path.Keys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userRating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"rating"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).Error(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rating.ErrorMessage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path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    .Key(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userRating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).Atom(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rating.UserRating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    .Key(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"rating"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).Atom(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rating.Rating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});</a:t>
            </a:r>
          </a:p>
          <a:p>
            <a:endParaRPr lang="en-US" sz="1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</a:t>
            </a:r>
            <a:r>
              <a:rPr lang="en-US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Complete(results);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Get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genrelist.mylist</a:t>
            </a:r>
            <a:r>
              <a:rPr lang="en-US" sz="12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 = </a:t>
            </a:r>
            <a:r>
              <a:rPr lang="en-US" sz="1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_ 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=&gt; { ... };</a:t>
            </a:r>
            <a:endParaRPr lang="en-US" sz="1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626680" y="5964225"/>
            <a:ext cx="8060120" cy="648506"/>
            <a:chOff x="228600" y="5964225"/>
            <a:chExt cx="8060120" cy="648506"/>
          </a:xfrm>
        </p:grpSpPr>
        <p:sp>
          <p:nvSpPr>
            <p:cNvPr id="3" name="TextBox 2">
              <a:hlinkClick r:id="rId3"/>
            </p:cNvPr>
            <p:cNvSpPr txBox="1"/>
            <p:nvPr/>
          </p:nvSpPr>
          <p:spPr>
            <a:xfrm>
              <a:off x="999480" y="5964225"/>
              <a:ext cx="72892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https://github.com/falcordotnet/falcor.net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971937"/>
              <a:ext cx="770880" cy="640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94" y="20574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public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Startup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{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public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Configuration(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IAppBuilder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app)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	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app.UseFalcor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"/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model.json</a:t>
            </a:r>
            <a:r>
              <a:rPr lang="en-US" dirty="0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routerFactory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config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=&gt; 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NetflixRouter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(...));</a:t>
            </a: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6680" y="5964225"/>
            <a:ext cx="8060120" cy="648506"/>
            <a:chOff x="228600" y="5964225"/>
            <a:chExt cx="8060120" cy="648506"/>
          </a:xfrm>
        </p:grpSpPr>
        <p:sp>
          <p:nvSpPr>
            <p:cNvPr id="5" name="TextBox 4">
              <a:hlinkClick r:id="rId2"/>
            </p:cNvPr>
            <p:cNvSpPr txBox="1"/>
            <p:nvPr/>
          </p:nvSpPr>
          <p:spPr>
            <a:xfrm>
              <a:off x="999480" y="5964225"/>
              <a:ext cx="72892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https://github.com/falcordotnet/falcor.net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971937"/>
              <a:ext cx="770880" cy="640794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325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/>
              <a:t>Falcor.NET OWIN Middleware</a:t>
            </a:r>
          </a:p>
        </p:txBody>
      </p:sp>
    </p:spTree>
    <p:extLst>
      <p:ext uri="{BB962C8B-B14F-4D97-AF65-F5344CB8AC3E}">
        <p14:creationId xmlns:p14="http://schemas.microsoft.com/office/powerpoint/2010/main" val="14251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951C0"/>
                </a:solidFill>
              </a:rPr>
              <a:t>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Graph of Resources (WWW)</a:t>
            </a:r>
          </a:p>
          <a:p>
            <a:r>
              <a:rPr lang="en-US" sz="2800" dirty="0" smtClean="0"/>
              <a:t>Each Resource has a Unique Identifier (URL)</a:t>
            </a:r>
          </a:p>
          <a:p>
            <a:r>
              <a:rPr lang="en-US" sz="2800" dirty="0" smtClean="0"/>
              <a:t>VERBs for transforming resource state</a:t>
            </a:r>
          </a:p>
          <a:p>
            <a:pPr lvl="1"/>
            <a:r>
              <a:rPr lang="en-US" sz="2400" dirty="0" smtClean="0"/>
              <a:t>GET</a:t>
            </a:r>
          </a:p>
          <a:p>
            <a:pPr lvl="1"/>
            <a:r>
              <a:rPr lang="en-US" sz="2400" dirty="0" smtClean="0"/>
              <a:t>PUT</a:t>
            </a:r>
          </a:p>
          <a:p>
            <a:pPr lvl="1"/>
            <a:r>
              <a:rPr lang="en-US" sz="2400" dirty="0" smtClean="0"/>
              <a:t>POST</a:t>
            </a:r>
          </a:p>
          <a:p>
            <a:pPr lvl="1"/>
            <a:r>
              <a:rPr lang="en-US" sz="2400" dirty="0" smtClean="0"/>
              <a:t>DELETE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572000"/>
            <a:ext cx="18097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7032" r="7032"/>
          <a:stretch>
            <a:fillRect/>
          </a:stretch>
        </p:blipFill>
        <p:spPr>
          <a:xfrm>
            <a:off x="-2729569" y="-152400"/>
            <a:ext cx="14132627" cy="7772400"/>
          </a:xfrm>
        </p:spPr>
      </p:pic>
      <p:sp>
        <p:nvSpPr>
          <p:cNvPr id="5" name="Rectangle 4"/>
          <p:cNvSpPr/>
          <p:nvPr/>
        </p:nvSpPr>
        <p:spPr>
          <a:xfrm>
            <a:off x="838200" y="2133600"/>
            <a:ext cx="75438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solidFill>
                  <a:srgbClr val="434343"/>
                </a:solidFill>
                <a:latin typeface="Avenir Book"/>
                <a:cs typeface="Avenir Book"/>
              </a:rPr>
              <a:t> is a browsing problem</a:t>
            </a:r>
            <a:r>
              <a:rPr lang="en-US" sz="3600" i="1" dirty="0" smtClean="0">
                <a:solidFill>
                  <a:srgbClr val="434343"/>
                </a:solidFill>
                <a:latin typeface="Avenir Book"/>
                <a:cs typeface="Avenir Book"/>
              </a:rPr>
              <a:t>.</a:t>
            </a:r>
            <a:endParaRPr lang="en-US" sz="3200" dirty="0">
              <a:solidFill>
                <a:srgbClr val="434343"/>
              </a:solidFill>
              <a:latin typeface="Avenir Book"/>
              <a:cs typeface="Avenir Book"/>
            </a:endParaRPr>
          </a:p>
          <a:p>
            <a:pPr algn="ctr"/>
            <a:endParaRPr lang="en-US" sz="3600" dirty="0">
              <a:solidFill>
                <a:srgbClr val="434343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62200"/>
            <a:ext cx="2931018" cy="14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600200"/>
            <a:ext cx="82296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34343"/>
                </a:solidFill>
              </a:rPr>
              <a:t>http://</a:t>
            </a:r>
            <a:r>
              <a:rPr lang="en-US" dirty="0" err="1" smtClean="0">
                <a:solidFill>
                  <a:srgbClr val="434343"/>
                </a:solidFill>
              </a:rPr>
              <a:t>www.netflix.com</a:t>
            </a:r>
            <a:r>
              <a:rPr lang="en-US" dirty="0" smtClean="0">
                <a:solidFill>
                  <a:srgbClr val="434343"/>
                </a:solidFill>
              </a:rPr>
              <a:t>/</a:t>
            </a:r>
            <a:r>
              <a:rPr lang="en-US" dirty="0" err="1" smtClean="0">
                <a:solidFill>
                  <a:srgbClr val="434343"/>
                </a:solidFill>
              </a:rPr>
              <a:t>genreLists</a:t>
            </a:r>
            <a:endParaRPr lang="en-US" dirty="0" smtClean="0">
              <a:solidFill>
                <a:srgbClr val="434343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4"/>
                </a:solidFill>
              </a:rPr>
              <a:t>?</a:t>
            </a:r>
            <a:r>
              <a:rPr lang="en-US" dirty="0" err="1" smtClean="0">
                <a:solidFill>
                  <a:schemeClr val="accent4"/>
                </a:solidFill>
              </a:rPr>
              <a:t>rowOffset</a:t>
            </a:r>
            <a:r>
              <a:rPr lang="en-US" dirty="0" smtClean="0">
                <a:solidFill>
                  <a:schemeClr val="accent4"/>
                </a:solidFill>
              </a:rPr>
              <a:t>=0&amp;rowSize=5&amp;colOffset=5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4"/>
                </a:solidFill>
              </a:rPr>
              <a:t>&amp;</a:t>
            </a:r>
            <a:r>
              <a:rPr lang="en-US" dirty="0" err="1" smtClean="0">
                <a:solidFill>
                  <a:schemeClr val="accent4"/>
                </a:solidFill>
              </a:rPr>
              <a:t>colSize</a:t>
            </a:r>
            <a:r>
              <a:rPr lang="en-US" dirty="0" smtClean="0">
                <a:solidFill>
                  <a:schemeClr val="accent4"/>
                </a:solidFill>
              </a:rPr>
              <a:t>=15&amp;titleprops=</a:t>
            </a:r>
            <a:r>
              <a:rPr lang="en-US" dirty="0" err="1" smtClean="0">
                <a:solidFill>
                  <a:schemeClr val="accent4"/>
                </a:solidFill>
              </a:rPr>
              <a:t>name,boxshot</a:t>
            </a:r>
            <a:endParaRPr lang="en-US" dirty="0" smtClean="0">
              <a:solidFill>
                <a:schemeClr val="accent4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34343"/>
                </a:solidFill>
              </a:rPr>
              <a:t>http://www.netflix.com/setRating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AA029D"/>
                </a:solidFill>
              </a:rPr>
              <a:t>?</a:t>
            </a:r>
            <a:r>
              <a:rPr lang="en-US" dirty="0" err="1" smtClean="0">
                <a:solidFill>
                  <a:srgbClr val="AA029D"/>
                </a:solidFill>
              </a:rPr>
              <a:t>titleId</a:t>
            </a:r>
            <a:r>
              <a:rPr lang="en-US" dirty="0" smtClean="0">
                <a:solidFill>
                  <a:srgbClr val="AA029D"/>
                </a:solidFill>
              </a:rPr>
              <a:t>=5&amp;view=</a:t>
            </a:r>
            <a:r>
              <a:rPr lang="en-US" dirty="0" err="1" smtClean="0">
                <a:solidFill>
                  <a:srgbClr val="AA029D"/>
                </a:solidFill>
              </a:rPr>
              <a:t>movieDetailPage</a:t>
            </a:r>
            <a:endParaRPr lang="en-US" dirty="0" smtClean="0">
              <a:solidFill>
                <a:srgbClr val="AA029D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951C0"/>
                </a:solidFill>
              </a:rPr>
              <a:t>REST-less</a:t>
            </a:r>
            <a:r>
              <a:rPr lang="en-US" dirty="0" smtClean="0">
                <a:solidFill>
                  <a:srgbClr val="AA029D"/>
                </a:solidFill>
              </a:rPr>
              <a:t> </a:t>
            </a:r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2577" y="5229761"/>
            <a:ext cx="1640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201</a:t>
            </a:r>
            <a:endParaRPr lang="en-US" sz="8000" dirty="0">
              <a:latin typeface="Impact"/>
              <a:cs typeface="Impac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3369" y="5229761"/>
            <a:ext cx="734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0</a:t>
            </a:r>
            <a:endParaRPr lang="en-US" sz="8000" dirty="0">
              <a:latin typeface="Impact"/>
              <a:cs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229761"/>
            <a:ext cx="5753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Impact"/>
                <a:cs typeface="Impact"/>
              </a:rPr>
              <a:t>1</a:t>
            </a:r>
            <a:endParaRPr lang="en-US" sz="8000" dirty="0">
              <a:latin typeface="Impact"/>
              <a:cs typeface="Impac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535924"/>
            <a:ext cx="2092818" cy="1046409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34343"/>
                </a:solidFill>
              </a:rPr>
              <a:t>Netflix’s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REST</a:t>
            </a:r>
            <a:r>
              <a:rPr lang="en-US" dirty="0" err="1" smtClean="0"/>
              <a:t>ful</a:t>
            </a:r>
            <a:r>
              <a:rPr lang="en-US" dirty="0" smtClean="0"/>
              <a:t> API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1600201"/>
            <a:ext cx="8229600" cy="293572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www.netflix.com</a:t>
            </a:r>
            <a:r>
              <a:rPr lang="en-US" dirty="0" smtClean="0"/>
              <a:t>/</a:t>
            </a:r>
            <a:r>
              <a:rPr lang="en-US" dirty="0" err="1" smtClean="0"/>
              <a:t>genreList</a:t>
            </a:r>
            <a:r>
              <a:rPr lang="en-US" dirty="0" smtClean="0"/>
              <a:t>/12429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www.netflix.com</a:t>
            </a:r>
            <a:r>
              <a:rPr lang="en-US" dirty="0" smtClean="0"/>
              <a:t>/title/1601923</a:t>
            </a:r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3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34343"/>
                </a:solidFill>
              </a:rPr>
              <a:t>Title Resource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424355"/>
            <a:ext cx="2514600" cy="4050413"/>
          </a:xfrm>
          <a:prstGeom prst="rect">
            <a:avLst/>
          </a:prstGeom>
        </p:spPr>
      </p:pic>
      <p:pic>
        <p:nvPicPr>
          <p:cNvPr id="12" name="Picture 11" descr="spinner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80" y="3886200"/>
            <a:ext cx="952622" cy="952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743200"/>
            <a:ext cx="1923937" cy="29740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657" y="4700455"/>
            <a:ext cx="446891" cy="633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08689" y="4596094"/>
            <a:ext cx="644711" cy="814106"/>
          </a:xfrm>
          <a:prstGeom prst="rect">
            <a:avLst/>
          </a:prstGeom>
          <a:noFill/>
          <a:ln w="76200" cmpd="sng">
            <a:solidFill>
              <a:srgbClr val="1290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90FF"/>
              </a:solidFill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33400" y="1600200"/>
            <a:ext cx="579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dirty="0" smtClean="0"/>
              <a:t>http://</a:t>
            </a:r>
            <a:r>
              <a:rPr lang="en-US" sz="3000" dirty="0" err="1" smtClean="0"/>
              <a:t>netflix.com</a:t>
            </a:r>
            <a:r>
              <a:rPr lang="en-US" sz="3000" dirty="0" smtClean="0"/>
              <a:t>/titles/95632123</a:t>
            </a:r>
          </a:p>
          <a:p>
            <a:pPr marL="0" indent="0">
              <a:buFont typeface="Arial"/>
              <a:buNone/>
            </a:pPr>
            <a:endParaRPr lang="en-US" sz="2600" dirty="0" smtClean="0"/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   id: 2523,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   name: “House of Cards”,</a:t>
            </a:r>
          </a:p>
          <a:p>
            <a:pPr marL="0" indent="0">
              <a:buNone/>
            </a:pPr>
            <a:r>
              <a:rPr lang="en-US" sz="1900" dirty="0" smtClean="0">
                <a:latin typeface="Consolas"/>
                <a:cs typeface="Consolas"/>
              </a:rPr>
              <a:t>   </a:t>
            </a:r>
            <a:r>
              <a:rPr lang="en-US" sz="1900" dirty="0" err="1" smtClean="0">
                <a:latin typeface="Consolas"/>
                <a:cs typeface="Consolas"/>
              </a:rPr>
              <a:t>boxshot</a:t>
            </a:r>
            <a:r>
              <a:rPr lang="en-US" sz="1900" dirty="0" smtClean="0">
                <a:latin typeface="Consolas"/>
                <a:cs typeface="Consolas"/>
              </a:rPr>
              <a:t>: “http://…/</a:t>
            </a:r>
            <a:r>
              <a:rPr lang="en-US" sz="1900" dirty="0">
                <a:latin typeface="Consolas"/>
                <a:cs typeface="Consolas"/>
              </a:rPr>
              <a:t>018-192-x50</a:t>
            </a:r>
            <a:r>
              <a:rPr lang="en-US" sz="1900" dirty="0" smtClean="0">
                <a:latin typeface="Consolas"/>
                <a:cs typeface="Consolas"/>
              </a:rPr>
              <a:t>.png”,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   rating: 5,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   bookmark: 52119562,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   director</a:t>
            </a:r>
            <a:r>
              <a:rPr lang="en-US" sz="1900" dirty="0">
                <a:latin typeface="Consolas"/>
                <a:cs typeface="Consolas"/>
              </a:rPr>
              <a:t>: “David Fincher”</a:t>
            </a:r>
            <a:r>
              <a:rPr lang="en-US" sz="1900" dirty="0" smtClean="0">
                <a:latin typeface="Consolas"/>
                <a:cs typeface="Consolas"/>
              </a:rPr>
              <a:t>,</a:t>
            </a:r>
          </a:p>
          <a:p>
            <a:pPr marL="0" indent="0">
              <a:buNone/>
            </a:pPr>
            <a:r>
              <a:rPr lang="en-US" sz="1900" dirty="0">
                <a:latin typeface="Consolas"/>
                <a:cs typeface="Consolas"/>
              </a:rPr>
              <a:t> </a:t>
            </a:r>
            <a:r>
              <a:rPr lang="en-US" sz="1900" dirty="0" smtClean="0">
                <a:latin typeface="Consolas"/>
                <a:cs typeface="Consolas"/>
              </a:rPr>
              <a:t>  </a:t>
            </a:r>
            <a:r>
              <a:rPr lang="en-US" sz="19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onsolas"/>
                <a:cs typeface="Consolas"/>
              </a:rPr>
              <a:t>// a few more field</a:t>
            </a:r>
            <a:r>
              <a:rPr lang="en-US" sz="1900" dirty="0" smtClean="0">
                <a:solidFill>
                  <a:srgbClr val="8E8E8E"/>
                </a:solidFill>
                <a:latin typeface="Consolas"/>
                <a:cs typeface="Consolas"/>
              </a:rPr>
              <a:t>s</a:t>
            </a:r>
          </a:p>
          <a:p>
            <a:pPr marL="0" indent="0">
              <a:buFont typeface="Arial"/>
              <a:buNone/>
            </a:pPr>
            <a:r>
              <a:rPr lang="en-US" sz="1900" dirty="0" smtClean="0">
                <a:latin typeface="Consolas"/>
                <a:cs typeface="Consolas"/>
              </a:rPr>
              <a:t>}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latin typeface="Consolas"/>
                <a:cs typeface="Consolas"/>
              </a:rPr>
              <a:t>  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951C0"/>
                </a:solidFill>
              </a:rPr>
              <a:t>REST</a:t>
            </a:r>
            <a:r>
              <a:rPr lang="en-US" dirty="0"/>
              <a:t> </a:t>
            </a:r>
            <a:r>
              <a:rPr lang="en-US" dirty="0" smtClean="0"/>
              <a:t>Latency</a:t>
            </a:r>
            <a:endParaRPr lang="en-US" dirty="0">
              <a:solidFill>
                <a:srgbClr val="AA029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286" y="3886200"/>
            <a:ext cx="955420" cy="955420"/>
          </a:xfrm>
          <a:prstGeom prst="rect">
            <a:avLst/>
          </a:prstGeom>
        </p:spPr>
      </p:pic>
      <p:pic>
        <p:nvPicPr>
          <p:cNvPr id="6" name="Picture 5" descr="spinner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86" y="3886200"/>
            <a:ext cx="952622" cy="95262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72200" y="3124200"/>
            <a:ext cx="1985505" cy="3198168"/>
            <a:chOff x="6324600" y="2424355"/>
            <a:chExt cx="2514600" cy="405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2424355"/>
              <a:ext cx="2514600" cy="40504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9400" y="2743200"/>
              <a:ext cx="1923937" cy="297403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441654" y="3429000"/>
            <a:ext cx="1450684" cy="234090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1654" y="3581400"/>
            <a:ext cx="762210" cy="57001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5106" y="4276756"/>
            <a:ext cx="381000" cy="51428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6106" y="4267200"/>
            <a:ext cx="381000" cy="52384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7106" y="4267200"/>
            <a:ext cx="381000" cy="52384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8106" y="4276756"/>
            <a:ext cx="381000" cy="51428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4764" y="4905774"/>
            <a:ext cx="381000" cy="5430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5106" y="5562600"/>
            <a:ext cx="381000" cy="152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6106" y="5562600"/>
            <a:ext cx="381000" cy="152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7106" y="5562600"/>
            <a:ext cx="381000" cy="152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48106" y="5562600"/>
            <a:ext cx="381000" cy="152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7200" y="160020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01: GET /</a:t>
            </a:r>
            <a:r>
              <a:rPr lang="en-US" sz="1800" dirty="0" err="1" smtClean="0"/>
              <a:t>genreLists</a:t>
            </a:r>
            <a:endParaRPr lang="en-US" sz="1800" dirty="0" smtClean="0"/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57200" y="2249099"/>
            <a:ext cx="5001313" cy="69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02: GET </a:t>
            </a:r>
            <a:r>
              <a:rPr lang="en-US" sz="1800" dirty="0" err="1" smtClean="0"/>
              <a:t>netflix.com</a:t>
            </a:r>
            <a:r>
              <a:rPr lang="en-US" sz="1800" dirty="0" smtClean="0"/>
              <a:t>/titles/956325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03: GET cdn01.netflix.com/072-192-x50.png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3246575"/>
            <a:ext cx="4800600" cy="71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04: GET </a:t>
            </a:r>
            <a:r>
              <a:rPr lang="en-US" sz="1800" dirty="0" err="1" smtClean="0"/>
              <a:t>netflix.com</a:t>
            </a:r>
            <a:r>
              <a:rPr lang="en-US" sz="1800" dirty="0" smtClean="0"/>
              <a:t>/titles/992338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05: GET cdn03.netflix.com/018-192-x50.png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57200" y="4237175"/>
            <a:ext cx="4572000" cy="71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06: GET </a:t>
            </a:r>
            <a:r>
              <a:rPr lang="en-US" sz="1800" dirty="0" err="1" smtClean="0"/>
              <a:t>netflix.com</a:t>
            </a:r>
            <a:r>
              <a:rPr lang="en-US" sz="1800" dirty="0" smtClean="0"/>
              <a:t>/titles/912738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07: GET cdn09.netflix.com/651-70x50.png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362200" y="4648200"/>
            <a:ext cx="8382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…</a:t>
            </a:r>
          </a:p>
          <a:p>
            <a:pPr marL="0" indent="0">
              <a:buFont typeface="Arial"/>
              <a:buNone/>
            </a:pPr>
            <a:endParaRPr lang="en-US" sz="4800" dirty="0" smtClean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5553464"/>
            <a:ext cx="4648200" cy="80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AA029D"/>
                </a:solidFill>
              </a:rPr>
              <a:t>27</a:t>
            </a:r>
            <a:r>
              <a:rPr lang="en-US" sz="1800" dirty="0" smtClean="0"/>
              <a:t>: GET </a:t>
            </a:r>
            <a:r>
              <a:rPr lang="en-US" sz="1800" dirty="0" err="1" smtClean="0"/>
              <a:t>netflix.com</a:t>
            </a:r>
            <a:r>
              <a:rPr lang="en-US" sz="1800" dirty="0" smtClean="0"/>
              <a:t>/titles/561826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AA029D"/>
                </a:solidFill>
              </a:rPr>
              <a:t>28</a:t>
            </a:r>
            <a:r>
              <a:rPr lang="en-US" sz="1800" dirty="0" smtClean="0"/>
              <a:t>: GET cdn23.netflix.com/018-70x50.png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6810251" y="4905774"/>
            <a:ext cx="381000" cy="5430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02408" y="4939045"/>
            <a:ext cx="381000" cy="5430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48106" y="4923935"/>
            <a:ext cx="381000" cy="5430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6896" y="3581400"/>
            <a:ext cx="762210" cy="57001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9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00"/>
                            </p:stCondLst>
                            <p:childTnLst>
                              <p:par>
                                <p:cTn id="6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300"/>
                            </p:stCondLst>
                            <p:childTnLst>
                              <p:par>
                                <p:cTn id="6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700"/>
                            </p:stCondLst>
                            <p:childTnLst>
                              <p:par>
                                <p:cTn id="7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00"/>
                            </p:stCondLst>
                            <p:childTnLst>
                              <p:par>
                                <p:cTn id="8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100"/>
                            </p:stCondLst>
                            <p:childTnLst>
                              <p:par>
                                <p:cTn id="8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300"/>
                            </p:stCondLst>
                            <p:childTnLst>
                              <p:par>
                                <p:cTn id="8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/>
      <p:bldP spid="30" grpId="0" build="p"/>
      <p:bldP spid="31" grpId="0" build="p"/>
      <p:bldP spid="32" grpId="0" build="p"/>
      <p:bldP spid="33" grpId="0"/>
      <p:bldP spid="34" grpId="0" build="p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7">
      <a:dk1>
        <a:srgbClr val="434343"/>
      </a:dk1>
      <a:lt1>
        <a:sysClr val="window" lastClr="FFFFFF"/>
      </a:lt1>
      <a:dk2>
        <a:srgbClr val="1F497D"/>
      </a:dk2>
      <a:lt2>
        <a:srgbClr val="EEECE1"/>
      </a:lt2>
      <a:accent1>
        <a:srgbClr val="0C5EC0"/>
      </a:accent1>
      <a:accent2>
        <a:srgbClr val="C0504D"/>
      </a:accent2>
      <a:accent3>
        <a:srgbClr val="89CB24"/>
      </a:accent3>
      <a:accent4>
        <a:srgbClr val="9951C0"/>
      </a:accent4>
      <a:accent5>
        <a:srgbClr val="378EDC"/>
      </a:accent5>
      <a:accent6>
        <a:srgbClr val="9951C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55230</TotalTime>
  <Words>650</Words>
  <Application>Microsoft Office PowerPoint</Application>
  <PresentationFormat>On-screen Show (4:3)</PresentationFormat>
  <Paragraphs>205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Avenir Book</vt:lpstr>
      <vt:lpstr>Calibri</vt:lpstr>
      <vt:lpstr>Consolas</vt:lpstr>
      <vt:lpstr>Eurostile</vt:lpstr>
      <vt:lpstr>Impact</vt:lpstr>
      <vt:lpstr>Montserrat</vt:lpstr>
      <vt:lpstr>Office Theme</vt:lpstr>
      <vt:lpstr>PowerPoint Presentation</vt:lpstr>
      <vt:lpstr>PowerPoint Presentation</vt:lpstr>
      <vt:lpstr>PowerPoint Presentation</vt:lpstr>
      <vt:lpstr>REST</vt:lpstr>
      <vt:lpstr>The World Wide Web</vt:lpstr>
      <vt:lpstr>PowerPoint Presentation</vt:lpstr>
      <vt:lpstr>PowerPoint Presentation</vt:lpstr>
      <vt:lpstr>Title Resource</vt:lpstr>
      <vt:lpstr>REST Latency</vt:lpstr>
      <vt:lpstr>PowerPoint Presentation</vt:lpstr>
      <vt:lpstr>PowerPoint Presentation</vt:lpstr>
      <vt:lpstr>PowerPoint Presentation</vt:lpstr>
      <vt:lpstr>PowerPoint Presentation</vt:lpstr>
      <vt:lpstr>RPC</vt:lpstr>
      <vt:lpstr>PowerPoint Presentation</vt:lpstr>
      <vt:lpstr>RPC: No Cache Consistency</vt:lpstr>
      <vt:lpstr>REST</vt:lpstr>
      <vt:lpstr>PowerPoint Presentation</vt:lpstr>
      <vt:lpstr>What is Falcor?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Coding a mini-Netflix with Falcor</vt:lpstr>
      <vt:lpstr>Netflix’s Domain Model is a Graph</vt:lpstr>
      <vt:lpstr>JSON is for Trees.</vt:lpstr>
      <vt:lpstr>PowerPoint Presentation</vt:lpstr>
      <vt:lpstr>Introducing JSON Graph</vt:lpstr>
      <vt:lpstr>Building a Routed Model     </vt:lpstr>
      <vt:lpstr>Falcor on the Server</vt:lpstr>
      <vt:lpstr>PowerPoint Presentation</vt:lpstr>
      <vt:lpstr>PowerPoint Presentation</vt:lpstr>
      <vt:lpstr>Open-Sourcing Soon!</vt:lpstr>
      <vt:lpstr>Falcor.NET Router API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 Husain</dc:creator>
  <cp:lastModifiedBy>Craig Smitham</cp:lastModifiedBy>
  <cp:revision>3155</cp:revision>
  <dcterms:created xsi:type="dcterms:W3CDTF">2015-02-02T18:19:54Z</dcterms:created>
  <dcterms:modified xsi:type="dcterms:W3CDTF">2015-11-16T20:45:49Z</dcterms:modified>
</cp:coreProperties>
</file>