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7" r:id="rId2"/>
    <p:sldId id="259" r:id="rId3"/>
    <p:sldId id="306" r:id="rId4"/>
    <p:sldId id="260" r:id="rId5"/>
    <p:sldId id="291" r:id="rId6"/>
    <p:sldId id="261" r:id="rId7"/>
    <p:sldId id="262" r:id="rId8"/>
    <p:sldId id="263" r:id="rId9"/>
    <p:sldId id="264" r:id="rId10"/>
    <p:sldId id="265" r:id="rId11"/>
    <p:sldId id="283" r:id="rId12"/>
    <p:sldId id="284" r:id="rId13"/>
    <p:sldId id="279" r:id="rId14"/>
    <p:sldId id="266" r:id="rId15"/>
    <p:sldId id="267" r:id="rId16"/>
    <p:sldId id="268" r:id="rId17"/>
    <p:sldId id="269" r:id="rId18"/>
    <p:sldId id="280" r:id="rId19"/>
    <p:sldId id="270" r:id="rId20"/>
    <p:sldId id="271" r:id="rId21"/>
    <p:sldId id="272" r:id="rId22"/>
    <p:sldId id="286" r:id="rId23"/>
    <p:sldId id="281" r:id="rId24"/>
    <p:sldId id="275" r:id="rId25"/>
    <p:sldId id="273" r:id="rId26"/>
    <p:sldId id="276" r:id="rId27"/>
    <p:sldId id="278" r:id="rId28"/>
    <p:sldId id="274" r:id="rId29"/>
    <p:sldId id="282" r:id="rId30"/>
    <p:sldId id="305" r:id="rId31"/>
    <p:sldId id="285" r:id="rId32"/>
    <p:sldId id="277" r:id="rId33"/>
    <p:sldId id="287" r:id="rId34"/>
    <p:sldId id="302" r:id="rId35"/>
    <p:sldId id="295" r:id="rId36"/>
    <p:sldId id="292" r:id="rId37"/>
    <p:sldId id="293" r:id="rId38"/>
    <p:sldId id="294" r:id="rId39"/>
    <p:sldId id="288" r:id="rId40"/>
    <p:sldId id="289" r:id="rId41"/>
    <p:sldId id="297" r:id="rId42"/>
    <p:sldId id="298" r:id="rId43"/>
    <p:sldId id="296" r:id="rId44"/>
    <p:sldId id="303" r:id="rId45"/>
    <p:sldId id="300" r:id="rId46"/>
    <p:sldId id="307" r:id="rId47"/>
    <p:sldId id="299" r:id="rId48"/>
    <p:sldId id="301" r:id="rId49"/>
    <p:sldId id="30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6" autoAdjust="0"/>
    <p:restoredTop sz="70315" autoAdjust="0"/>
  </p:normalViewPr>
  <p:slideViewPr>
    <p:cSldViewPr snapToGrid="0">
      <p:cViewPr varScale="1">
        <p:scale>
          <a:sx n="48" d="100"/>
          <a:sy n="48" d="100"/>
        </p:scale>
        <p:origin x="30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97AB8A-EFB7-4D1A-8329-D77D6AFCAE69}" type="datetimeFigureOut">
              <a:rPr lang="en-US" smtClean="0"/>
              <a:t>11/17/2015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50BB66-E706-4D91-9778-B45FAEEF23F0}" type="slidenum">
              <a:rPr lang="en-US" smtClean="0"/>
              <a:t>‹#›</a:t>
            </a:fld>
            <a:endParaRPr lang="en-US"/>
          </a:p>
        </p:txBody>
      </p:sp>
    </p:spTree>
    <p:extLst>
      <p:ext uri="{BB962C8B-B14F-4D97-AF65-F5344CB8AC3E}">
        <p14:creationId xmlns:p14="http://schemas.microsoft.com/office/powerpoint/2010/main" val="1588797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r>
              <a:rPr lang="en-US" baseline="0" dirty="0" smtClean="0"/>
              <a:t> I’m Lucian Wischik, here to talk with you about how we’re designing the next version of C#.</a:t>
            </a:r>
          </a:p>
          <a:p>
            <a:endParaRPr lang="en-US" baseline="0" dirty="0" smtClean="0"/>
          </a:p>
          <a:p>
            <a:r>
              <a:rPr lang="en-US" baseline="0" dirty="0" smtClean="0"/>
              <a:t>Say, how many of you have worked on C# code in the past six months? Java?</a:t>
            </a:r>
          </a:p>
          <a:p>
            <a:r>
              <a:rPr lang="en-US" baseline="0" dirty="0" smtClean="0"/>
              <a:t>I think this’ll be interesting to you because there’s a lot of cross-fertilization between languages. I hope in this room we’ll have a discussion about language design, hear what you think, have an opportunity to influence future language design.</a:t>
            </a:r>
          </a:p>
          <a:p>
            <a:endParaRPr lang="en-US" baseline="0" dirty="0" smtClean="0"/>
          </a:p>
          <a:p>
            <a:r>
              <a:rPr lang="en-US" baseline="0" dirty="0" smtClean="0"/>
              <a:t>I work at Microsoft on the C# language design team.</a:t>
            </a: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TechReady 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26A3EA0-FC91-4CBD-BD70-BDFE1481EF7B}"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11/17/2015</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16786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C# compiler compiles to bytecode. The compiler’s on </a:t>
            </a:r>
            <a:r>
              <a:rPr lang="en-US" baseline="0" dirty="0" err="1" smtClean="0"/>
              <a:t>github</a:t>
            </a:r>
            <a:r>
              <a:rPr lang="en-US" baseline="0" dirty="0" smtClean="0"/>
              <a:t>, called “</a:t>
            </a:r>
            <a:r>
              <a:rPr lang="en-US" baseline="0" dirty="0" err="1" smtClean="0"/>
              <a:t>roslyn</a:t>
            </a:r>
            <a:r>
              <a:rPr lang="en-US" baseline="0" dirty="0" smtClean="0"/>
              <a:t>”.</a:t>
            </a:r>
          </a:p>
          <a:p>
            <a:r>
              <a:rPr lang="en-US" baseline="0" dirty="0" smtClean="0"/>
              <a:t>Actually the C# compiler used to be written in C++, in a codebase that had become kind of unwieldy.</a:t>
            </a:r>
          </a:p>
          <a:p>
            <a:r>
              <a:rPr lang="en-US" baseline="0" dirty="0" smtClean="0"/>
              <a:t>We rewrote it from scratch in C#. Took about 5 years, finished just this summer. We took a page out of functional programming’s book, used immutable data-structures and deterministic transforms, so now it runs faster on multicore and is actually a really fun codebase.</a:t>
            </a:r>
          </a:p>
          <a:p>
            <a:r>
              <a:rPr lang="en-US" baseline="0" dirty="0" smtClean="0"/>
              <a:t>[CLICK]</a:t>
            </a:r>
          </a:p>
          <a:p>
            <a:r>
              <a:rPr lang="en-US" baseline="0" dirty="0" smtClean="0"/>
              <a:t>Why is it called Roslyn? Because the architect of this rewrite was sitting in a small town called Roslyn in Eastern Washington, drinking the local beer also called Roslyn, and I guess the name kind of stuck.</a:t>
            </a:r>
          </a:p>
          <a:p>
            <a:r>
              <a:rPr lang="en-US" baseline="0" dirty="0" smtClean="0"/>
              <a:t>[CLICK]</a:t>
            </a:r>
          </a:p>
          <a:p>
            <a:r>
              <a:rPr lang="en-US" baseline="0" dirty="0" smtClean="0"/>
              <a:t>Anyway, the bytecode runs on a </a:t>
            </a:r>
            <a:r>
              <a:rPr lang="en-US" baseline="0" dirty="0" err="1" smtClean="0"/>
              <a:t>JITing</a:t>
            </a:r>
            <a:r>
              <a:rPr lang="en-US" baseline="0" dirty="0" smtClean="0"/>
              <a:t> garbage-collecting VM called </a:t>
            </a:r>
            <a:r>
              <a:rPr lang="en-US" baseline="0" dirty="0" err="1" smtClean="0"/>
              <a:t>CoreCLR</a:t>
            </a:r>
            <a:r>
              <a:rPr lang="en-US" baseline="0" dirty="0" smtClean="0"/>
              <a:t>, and runs on Linux, OSX, FreeBSD, Windows. </a:t>
            </a:r>
            <a:r>
              <a:rPr lang="en-US" baseline="0" dirty="0" err="1" smtClean="0"/>
              <a:t>Xamarin</a:t>
            </a:r>
            <a:r>
              <a:rPr lang="en-US" baseline="0" dirty="0" smtClean="0"/>
              <a:t> also have a VM for Android.</a:t>
            </a:r>
          </a:p>
          <a:p>
            <a:r>
              <a:rPr lang="en-US" baseline="0" dirty="0" smtClean="0"/>
              <a:t>[CLICK]</a:t>
            </a:r>
          </a:p>
          <a:p>
            <a:r>
              <a:rPr lang="en-US" baseline="0" dirty="0" smtClean="0"/>
              <a:t>Or, you can run the bytecode through a further compiler to native – faster startup time, lower working set, and the OS doesn’t need to have </a:t>
            </a:r>
            <a:r>
              <a:rPr lang="en-US" baseline="0" dirty="0" err="1" smtClean="0"/>
              <a:t>writable+executable</a:t>
            </a:r>
            <a:r>
              <a:rPr lang="en-US" baseline="0" dirty="0" smtClean="0"/>
              <a:t> pages which is nice for security. </a:t>
            </a:r>
            <a:r>
              <a:rPr lang="en-US" baseline="0" dirty="0" err="1" smtClean="0"/>
              <a:t>Xamarin</a:t>
            </a:r>
            <a:r>
              <a:rPr lang="en-US" baseline="0" dirty="0" smtClean="0"/>
              <a:t> does this for C# on iOS. We do it so far for C# on Windows 10.</a:t>
            </a:r>
          </a:p>
          <a:p>
            <a:r>
              <a:rPr lang="en-US" baseline="0" dirty="0" smtClean="0"/>
              <a:t>[CLICK]</a:t>
            </a:r>
          </a:p>
          <a:p>
            <a:r>
              <a:rPr lang="en-US" baseline="0" dirty="0" smtClean="0"/>
              <a:t>The VM and native still have garbage collection. What do we do about GC latency? It doesn’t seem to be a problem. Like, the C# compiler itself, every single keystroke it has to generate an immutable syntax tree of the entire program, re-resolve symbols, but typing responsiveness never gets above 80ms and is normally at 40ms, below the threshold of awareness. Although it gets slower depending on how much beer you’ve drunk.</a:t>
            </a:r>
          </a:p>
        </p:txBody>
      </p:sp>
      <p:sp>
        <p:nvSpPr>
          <p:cNvPr id="4" name="Slide Number Placeholder 3"/>
          <p:cNvSpPr>
            <a:spLocks noGrp="1"/>
          </p:cNvSpPr>
          <p:nvPr>
            <p:ph type="sldNum" sz="quarter" idx="10"/>
          </p:nvPr>
        </p:nvSpPr>
        <p:spPr/>
        <p:txBody>
          <a:bodyPr/>
          <a:lstStyle/>
          <a:p>
            <a:fld id="{1750BB66-E706-4D91-9778-B45FAEEF23F0}" type="slidenum">
              <a:rPr lang="en-US" smtClean="0"/>
              <a:t>10</a:t>
            </a:fld>
            <a:endParaRPr lang="en-US"/>
          </a:p>
        </p:txBody>
      </p:sp>
    </p:spTree>
    <p:extLst>
      <p:ext uri="{BB962C8B-B14F-4D97-AF65-F5344CB8AC3E}">
        <p14:creationId xmlns:p14="http://schemas.microsoft.com/office/powerpoint/2010/main" val="4260512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you at yesterday’s “modern languages” track?</a:t>
            </a:r>
          </a:p>
          <a:p>
            <a:r>
              <a:rPr lang="en-US" dirty="0" smtClean="0"/>
              <a:t>[CLICK]</a:t>
            </a:r>
          </a:p>
          <a:p>
            <a:r>
              <a:rPr lang="en-US" dirty="0" smtClean="0"/>
              <a:t>Mainstream languages stuck in the 1980s. Interesting, from my viewpoint Go and Swift are already mainstream languages</a:t>
            </a:r>
            <a:r>
              <a:rPr lang="en-US" baseline="0" dirty="0" smtClean="0"/>
              <a:t> in their areas. </a:t>
            </a:r>
          </a:p>
          <a:p>
            <a:r>
              <a:rPr lang="en-US" baseline="0" dirty="0" smtClean="0"/>
              <a:t>[CLICK]</a:t>
            </a:r>
          </a:p>
          <a:p>
            <a:r>
              <a:rPr lang="en-US" baseline="0" dirty="0" smtClean="0"/>
              <a:t>And today’s .NET track starts out with the dinosaurs!</a:t>
            </a:r>
          </a:p>
          <a:p>
            <a:endParaRPr lang="en-US" baseline="0" dirty="0" smtClean="0"/>
          </a:p>
          <a:p>
            <a:r>
              <a:rPr lang="en-US" dirty="0" smtClean="0"/>
              <a:t>I’ll be talking about how C# is and continues to be a modern language in all these areas. First</a:t>
            </a:r>
            <a:r>
              <a:rPr lang="en-US" baseline="0" dirty="0" smtClean="0"/>
              <a:t> I want to talk about two areas that weren’t listed though – OSS, which is basically table-stakes. Go and Rust are already there. Microsoft came late to the game so we’ve had to be extra open to catch up. And Swift will become OSS in a month or two. And the other area is a rich productive development environment – for the places where developer productivity is a bottleneck, not just runtime perf.</a:t>
            </a:r>
          </a:p>
          <a:p>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11</a:t>
            </a:fld>
            <a:endParaRPr lang="en-US"/>
          </a:p>
        </p:txBody>
      </p:sp>
    </p:spTree>
    <p:extLst>
      <p:ext uri="{BB962C8B-B14F-4D97-AF65-F5344CB8AC3E}">
        <p14:creationId xmlns:p14="http://schemas.microsoft.com/office/powerpoint/2010/main" val="324514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important</a:t>
            </a:r>
            <a:r>
              <a:rPr lang="en-US" baseline="0" dirty="0" smtClean="0"/>
              <a:t> part of C# is providing that productive developer experience.</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12</a:t>
            </a:fld>
            <a:endParaRPr lang="en-US"/>
          </a:p>
        </p:txBody>
      </p:sp>
    </p:spTree>
    <p:extLst>
      <p:ext uri="{BB962C8B-B14F-4D97-AF65-F5344CB8AC3E}">
        <p14:creationId xmlns:p14="http://schemas.microsoft.com/office/powerpoint/2010/main" val="104315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I should say, the Roslyn compiler and language service provides it.</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13</a:t>
            </a:fld>
            <a:endParaRPr lang="en-US"/>
          </a:p>
        </p:txBody>
      </p:sp>
    </p:spTree>
    <p:extLst>
      <p:ext uri="{BB962C8B-B14F-4D97-AF65-F5344CB8AC3E}">
        <p14:creationId xmlns:p14="http://schemas.microsoft.com/office/powerpoint/2010/main" val="727218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Things like information in tooltips, greyed out redundant code, inline temporary variables, quick-fixes, previews.</a:t>
            </a:r>
          </a:p>
          <a:p>
            <a:endParaRPr lang="en-US" dirty="0" smtClean="0"/>
          </a:p>
          <a:p>
            <a:r>
              <a:rPr lang="en-US" dirty="0" smtClean="0"/>
              <a:t>Let’s step back.</a:t>
            </a:r>
            <a:r>
              <a:rPr lang="en-US" baseline="0" dirty="0" smtClean="0"/>
              <a:t> Try an experiment. I’d like you to try this now. Imagine in your head, if I asked you to design a some software for school administration -- students and teachers – what’s in your head? How many of you imagined curly braces and semicolons? And how many imagined inheritance hierarchy? It’s about a higher level of abstraction. Well, some of you do. Part of the Roslyn rewrite was to raise the bar in making these higher level things available to the compiler, to the IDE, to plugins. A modern compiler isn’t just a black box that takes in code and spits out binaries. It’s also a service that lets the IDE query, inspect, reason about the code.</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14</a:t>
            </a:fld>
            <a:endParaRPr lang="en-US"/>
          </a:p>
        </p:txBody>
      </p:sp>
    </p:spTree>
    <p:extLst>
      <p:ext uri="{BB962C8B-B14F-4D97-AF65-F5344CB8AC3E}">
        <p14:creationId xmlns:p14="http://schemas.microsoft.com/office/powerpoint/2010/main" val="1659276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 example.</a:t>
            </a:r>
            <a:r>
              <a:rPr lang="en-US" baseline="0" dirty="0" smtClean="0"/>
              <a:t> Imagine if you could take your company’s codebase, like here our Roslyn codebase is half a million lines of code. And we use that compiler-as-a-service to dig into it, break it apart, expose it all via a webpage that’s regenerated nightly.</a:t>
            </a:r>
          </a:p>
          <a:p>
            <a:r>
              <a:rPr lang="en-US" baseline="0" dirty="0" smtClean="0"/>
              <a:t>[CLICK]</a:t>
            </a:r>
          </a:p>
          <a:p>
            <a:r>
              <a:rPr lang="en-US" baseline="0" dirty="0" smtClean="0"/>
              <a:t>Like, if I wanted to see how the syntax of an If statement is represented, search for it, and I can click to see where it’s referenced. An If has a condition, an “If” clause, and an optional “Else” clause.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Say, how many of you have coded a compiler, or part of one?</a:t>
            </a:r>
          </a:p>
          <a:p>
            <a:endParaRPr lang="en-US" baseline="0" dirty="0" smtClean="0"/>
          </a:p>
          <a:p>
            <a:r>
              <a:rPr lang="en-US" baseline="0" dirty="0" smtClean="0"/>
              <a:t>I thought we could do a bit of C# compiler coding here right now, just to get started. Also because it’s exactly how we’re designing the next version of C#.</a:t>
            </a:r>
          </a:p>
          <a:p>
            <a:endParaRPr lang="en-US" baseline="0" dirty="0" smtClean="0"/>
          </a:p>
        </p:txBody>
      </p:sp>
      <p:sp>
        <p:nvSpPr>
          <p:cNvPr id="4" name="Slide Number Placeholder 3"/>
          <p:cNvSpPr>
            <a:spLocks noGrp="1"/>
          </p:cNvSpPr>
          <p:nvPr>
            <p:ph type="sldNum" sz="quarter" idx="10"/>
          </p:nvPr>
        </p:nvSpPr>
        <p:spPr/>
        <p:txBody>
          <a:bodyPr/>
          <a:lstStyle/>
          <a:p>
            <a:fld id="{1750BB66-E706-4D91-9778-B45FAEEF23F0}" type="slidenum">
              <a:rPr lang="en-US" smtClean="0"/>
              <a:t>15</a:t>
            </a:fld>
            <a:endParaRPr lang="en-US"/>
          </a:p>
        </p:txBody>
      </p:sp>
    </p:spTree>
    <p:extLst>
      <p:ext uri="{BB962C8B-B14F-4D97-AF65-F5344CB8AC3E}">
        <p14:creationId xmlns:p14="http://schemas.microsoft.com/office/powerpoint/2010/main" val="1825011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thought we could start with this, last year’s “</a:t>
            </a:r>
            <a:r>
              <a:rPr lang="en-US" dirty="0" err="1" smtClean="0"/>
              <a:t>goto</a:t>
            </a:r>
            <a:r>
              <a:rPr lang="en-US" dirty="0" smtClean="0"/>
              <a:t> fail” security bug.</a:t>
            </a:r>
          </a:p>
          <a:p>
            <a:r>
              <a:rPr lang="en-US" dirty="0" smtClean="0"/>
              <a:t>People’s knee-jerk response was to blame the coding style,</a:t>
            </a:r>
            <a:r>
              <a:rPr lang="en-US" baseline="0" dirty="0" smtClean="0"/>
              <a:t> to say you should always have braces on your ifs. It was a wrong response, but let’s go with it for sake of argument.</a:t>
            </a:r>
          </a:p>
          <a:p>
            <a:endParaRPr lang="en-US" baseline="0" dirty="0" smtClean="0"/>
          </a:p>
          <a:p>
            <a:r>
              <a:rPr lang="en-US" baseline="0" dirty="0" smtClean="0"/>
              <a:t>Let’s modify the C# compiler to error out if you omit the braces.</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16</a:t>
            </a:fld>
            <a:endParaRPr lang="en-US"/>
          </a:p>
        </p:txBody>
      </p:sp>
    </p:spTree>
    <p:extLst>
      <p:ext uri="{BB962C8B-B14F-4D97-AF65-F5344CB8AC3E}">
        <p14:creationId xmlns:p14="http://schemas.microsoft.com/office/powerpoint/2010/main" val="650993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create a new “Roslyn analyzer”. Analyzers hook into any stage of the compiler pipeline</a:t>
            </a:r>
            <a:r>
              <a:rPr lang="en-US" baseline="0" dirty="0" smtClean="0"/>
              <a:t> and their role is to produce error messages and quick-fixes. Mine will error out if you miss a brace, so let’s type out those strings. And I’ll make it an error, not a warning.</a:t>
            </a:r>
          </a:p>
          <a:p>
            <a:endParaRPr lang="en-US" baseline="0" dirty="0" smtClean="0"/>
          </a:p>
          <a:p>
            <a:r>
              <a:rPr lang="en-US" baseline="0" dirty="0" smtClean="0"/>
              <a:t>Analyzers can run upon symbols, after names have been resolved and the compiler’s figured out all your type declarations. But I’ll write one that runs just on syntax trees. On </a:t>
            </a:r>
            <a:r>
              <a:rPr lang="en-US" baseline="0" dirty="0" err="1" smtClean="0"/>
              <a:t>IfStatement</a:t>
            </a:r>
            <a:r>
              <a:rPr lang="en-US" baseline="0" dirty="0" smtClean="0"/>
              <a:t> syntax trees.</a:t>
            </a:r>
          </a:p>
          <a:p>
            <a:endParaRPr lang="en-US" baseline="0" dirty="0" smtClean="0"/>
          </a:p>
          <a:p>
            <a:r>
              <a:rPr lang="en-US" baseline="0" dirty="0" smtClean="0"/>
              <a:t>Let’s use the quick-fix to generate a stub for this method.</a:t>
            </a:r>
          </a:p>
          <a:p>
            <a:r>
              <a:rPr lang="en-US" baseline="0" dirty="0" smtClean="0"/>
              <a:t>I don’t want it to throw </a:t>
            </a:r>
            <a:r>
              <a:rPr lang="en-US" baseline="0" dirty="0" err="1" smtClean="0"/>
              <a:t>NotImplementedException</a:t>
            </a:r>
            <a:r>
              <a:rPr lang="en-US" baseline="0" dirty="0" smtClean="0"/>
              <a:t>.</a:t>
            </a:r>
          </a:p>
          <a:p>
            <a:r>
              <a:rPr lang="en-US" baseline="0" dirty="0" smtClean="0"/>
              <a:t>But actually I’m not sure what I want it to do, so I’ll set a breakpoint here and run.</a:t>
            </a:r>
          </a:p>
          <a:p>
            <a:endParaRPr lang="en-US" baseline="0" dirty="0" smtClean="0"/>
          </a:p>
          <a:p>
            <a:r>
              <a:rPr lang="en-US" baseline="0" dirty="0" smtClean="0"/>
              <a:t>This’ll launch a new instance of Visual Studio. It’s like Inception. Visual Studios all the way down.</a:t>
            </a:r>
          </a:p>
          <a:p>
            <a:r>
              <a:rPr lang="en-US" baseline="0" dirty="0" smtClean="0"/>
              <a:t>I can debug stuff, see what I’ve got.</a:t>
            </a:r>
          </a:p>
          <a:p>
            <a:r>
              <a:rPr lang="en-US" baseline="0" dirty="0" smtClean="0"/>
              <a:t>That gives me the clue, so I’ll type away. Get out the If statement.</a:t>
            </a:r>
          </a:p>
          <a:p>
            <a:r>
              <a:rPr lang="en-US" baseline="0" dirty="0" smtClean="0"/>
              <a:t>Get the If clause part of it.</a:t>
            </a:r>
          </a:p>
          <a:p>
            <a:endParaRPr lang="en-US" baseline="0" dirty="0" smtClean="0"/>
          </a:p>
          <a:p>
            <a:r>
              <a:rPr lang="en-US" baseline="0" dirty="0" smtClean="0"/>
              <a:t>This ?. is a null-safe dot operator. Only dots into it if it’s not null. We saw it in Swift and copied it.</a:t>
            </a:r>
          </a:p>
          <a:p>
            <a:r>
              <a:rPr lang="en-US" baseline="0" dirty="0" smtClean="0"/>
              <a:t>I can debug-step through the code I’ve just written, see what it’s done.</a:t>
            </a:r>
          </a:p>
          <a:p>
            <a:endParaRPr lang="en-US" baseline="0" dirty="0" smtClean="0"/>
          </a:p>
          <a:p>
            <a:r>
              <a:rPr lang="en-US" baseline="0" dirty="0" smtClean="0"/>
              <a:t>If the If clause was a block, inside curly braces, then it’s okay.</a:t>
            </a:r>
          </a:p>
          <a:p>
            <a:r>
              <a:rPr lang="en-US" baseline="0" dirty="0" smtClean="0"/>
              <a:t>Heh </a:t>
            </a:r>
            <a:r>
              <a:rPr lang="en-US" baseline="0" dirty="0" err="1" smtClean="0"/>
              <a:t>heh</a:t>
            </a:r>
            <a:r>
              <a:rPr lang="en-US" baseline="0" dirty="0" smtClean="0"/>
              <a:t>. My little joke.</a:t>
            </a:r>
          </a:p>
          <a:p>
            <a:r>
              <a:rPr lang="en-US" baseline="0" dirty="0" smtClean="0"/>
              <a:t>Otherwise we’ll report our error message.</a:t>
            </a:r>
          </a:p>
          <a:p>
            <a:endParaRPr lang="en-US" baseline="0" dirty="0" smtClean="0"/>
          </a:p>
          <a:p>
            <a:r>
              <a:rPr lang="en-US" baseline="0" dirty="0" smtClean="0"/>
              <a:t>Now run it. You can see the error squiggles that our analyzer has produced.</a:t>
            </a:r>
          </a:p>
          <a:p>
            <a:endParaRPr lang="en-US" baseline="0" dirty="0" smtClean="0"/>
          </a:p>
          <a:p>
            <a:r>
              <a:rPr lang="en-US" baseline="0" dirty="0" smtClean="0"/>
              <a:t>Actually, the punchline is that all of this was needless. The compiler already gave an “unreachable code” error that would have detected </a:t>
            </a:r>
            <a:r>
              <a:rPr lang="en-US" baseline="0" dirty="0" err="1" smtClean="0"/>
              <a:t>goto</a:t>
            </a:r>
            <a:r>
              <a:rPr lang="en-US" baseline="0" dirty="0" smtClean="0"/>
              <a:t> fail bug, and our knee-jerk analyzer wasn’t even needed.</a:t>
            </a:r>
          </a:p>
          <a:p>
            <a:endParaRPr lang="en-US" baseline="0" dirty="0" smtClean="0"/>
          </a:p>
          <a:p>
            <a:r>
              <a:rPr lang="en-US" baseline="0" dirty="0" smtClean="0"/>
              <a:t>Actually, that’s not the real punchline. The real punchline is that you saw how C# has democratized a bit of compiler writing. I guess like Java has done with annotation authoring. For C# this analyzer bit is easy for anyone to do, to analyze the syntax and semantics of C# code. Like a team uses it to enforce team coding guidelines, or there are a bunch of libraries that you download from the C# package manager and they come with built-in warnings if you don’t use the APIs right.</a:t>
            </a:r>
          </a:p>
          <a:p>
            <a:endParaRPr lang="en-US" baseline="0" dirty="0" smtClean="0"/>
          </a:p>
          <a:p>
            <a:r>
              <a:rPr lang="en-US" baseline="0" dirty="0" smtClean="0"/>
              <a:t>What else you saw was coding in the middle of a debug session. I guess you’re used to this if you do </a:t>
            </a:r>
            <a:r>
              <a:rPr lang="en-US" baseline="0" dirty="0" err="1" smtClean="0"/>
              <a:t>Javascript</a:t>
            </a:r>
            <a:r>
              <a:rPr lang="en-US" baseline="0" dirty="0" smtClean="0"/>
              <a:t>, less so if you do C++. We call it “Edit and Continue”. I guess REPLs are great, Playgrounds are great, and Edit and Continue is also great for some things.</a:t>
            </a:r>
          </a:p>
          <a:p>
            <a:endParaRPr lang="en-US" baseline="0" dirty="0" smtClean="0"/>
          </a:p>
        </p:txBody>
      </p:sp>
      <p:sp>
        <p:nvSpPr>
          <p:cNvPr id="4" name="Slide Number Placeholder 3"/>
          <p:cNvSpPr>
            <a:spLocks noGrp="1"/>
          </p:cNvSpPr>
          <p:nvPr>
            <p:ph type="sldNum" sz="quarter" idx="10"/>
          </p:nvPr>
        </p:nvSpPr>
        <p:spPr/>
        <p:txBody>
          <a:bodyPr/>
          <a:lstStyle/>
          <a:p>
            <a:fld id="{1750BB66-E706-4D91-9778-B45FAEEF23F0}" type="slidenum">
              <a:rPr lang="en-US" smtClean="0"/>
              <a:t>17</a:t>
            </a:fld>
            <a:endParaRPr lang="en-US"/>
          </a:p>
        </p:txBody>
      </p:sp>
    </p:spTree>
    <p:extLst>
      <p:ext uri="{BB962C8B-B14F-4D97-AF65-F5344CB8AC3E}">
        <p14:creationId xmlns:p14="http://schemas.microsoft.com/office/powerpoint/2010/main" val="3774256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that’s the language-service parts, with their low barrier to entry. And the open-source parts?</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18</a:t>
            </a:fld>
            <a:endParaRPr lang="en-US"/>
          </a:p>
        </p:txBody>
      </p:sp>
    </p:spTree>
    <p:extLst>
      <p:ext uri="{BB962C8B-B14F-4D97-AF65-F5344CB8AC3E}">
        <p14:creationId xmlns:p14="http://schemas.microsoft.com/office/powerpoint/2010/main" val="132200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I said, our C# compiler is all coded in the open. Fork it on </a:t>
            </a:r>
            <a:r>
              <a:rPr lang="en-US" dirty="0" err="1" smtClean="0"/>
              <a:t>github</a:t>
            </a:r>
            <a:r>
              <a:rPr lang="en-US" dirty="0" smtClean="0"/>
              <a:t>.</a:t>
            </a:r>
          </a:p>
          <a:p>
            <a:endParaRPr lang="en-US" dirty="0" smtClean="0"/>
          </a:p>
          <a:p>
            <a:r>
              <a:rPr lang="en-US" dirty="0" smtClean="0"/>
              <a:t>If you clone it</a:t>
            </a:r>
          </a:p>
          <a:p>
            <a:r>
              <a:rPr lang="en-US" dirty="0" smtClean="0"/>
              <a:t>[CLICK]</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19</a:t>
            </a:fld>
            <a:endParaRPr lang="en-US"/>
          </a:p>
        </p:txBody>
      </p:sp>
    </p:spTree>
    <p:extLst>
      <p:ext uri="{BB962C8B-B14F-4D97-AF65-F5344CB8AC3E}">
        <p14:creationId xmlns:p14="http://schemas.microsoft.com/office/powerpoint/2010/main" val="3469189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this Microsoft</a:t>
            </a:r>
            <a:r>
              <a:rPr lang="en-US" baseline="0" dirty="0" smtClean="0"/>
              <a:t> (from the 90s)</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2</a:t>
            </a:fld>
            <a:endParaRPr lang="en-US"/>
          </a:p>
        </p:txBody>
      </p:sp>
    </p:spTree>
    <p:extLst>
      <p:ext uri="{BB962C8B-B14F-4D97-AF65-F5344CB8AC3E}">
        <p14:creationId xmlns:p14="http://schemas.microsoft.com/office/powerpoint/2010/main" val="1635835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Load</a:t>
            </a:r>
            <a:r>
              <a:rPr lang="en-US" baseline="0" dirty="0" smtClean="0"/>
              <a:t> it into Visual Studio, here’s where the actual compiler does its compiling stuff. Like, here’s the bit where it lowers If Statements into bytecode.</a:t>
            </a:r>
          </a:p>
          <a:p>
            <a:endParaRPr lang="en-US" baseline="0" dirty="0" smtClean="0"/>
          </a:p>
          <a:p>
            <a:r>
              <a:rPr lang="en-US" baseline="0" dirty="0" smtClean="0"/>
              <a:t>And I can edit the code, set a breakpoint, and run it, just like I did before.</a:t>
            </a:r>
          </a:p>
          <a:p>
            <a:endParaRPr lang="en-US" baseline="0" dirty="0" smtClean="0"/>
          </a:p>
          <a:p>
            <a:r>
              <a:rPr lang="en-US" baseline="0" dirty="0" smtClean="0"/>
              <a:t>It takes several minutes to build! And actually it doesn’t quite work yet, because of silly code-signing issues. This will start working in the next Visual Studio update, later this year.</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20</a:t>
            </a:fld>
            <a:endParaRPr lang="en-US"/>
          </a:p>
        </p:txBody>
      </p:sp>
    </p:spTree>
    <p:extLst>
      <p:ext uri="{BB962C8B-B14F-4D97-AF65-F5344CB8AC3E}">
        <p14:creationId xmlns:p14="http://schemas.microsoft.com/office/powerpoint/2010/main" val="1625019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had thought that compiler and JIT and VM stuff would be too esoteric for the community to get involved, but we were wrong.</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C36367F-9E19-45E1-A14E-643A1DDF72A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12877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we’ve been having fun with it! For the first year of open-source Roslyn</a:t>
            </a:r>
            <a:r>
              <a:rPr lang="en-US" baseline="0" dirty="0" smtClean="0"/>
              <a:t> on </a:t>
            </a:r>
            <a:r>
              <a:rPr lang="en-US" baseline="0" dirty="0" err="1" smtClean="0"/>
              <a:t>github</a:t>
            </a:r>
            <a:r>
              <a:rPr lang="en-US" baseline="0" dirty="0" smtClean="0"/>
              <a:t>, for anyone whose pull-request got accepted, we sent them a Cup&lt;T&gt;. We went down to the workshop to laser-etch the SHA1 of their commit on the back. We didn’t tell folks in advance we were doing this, so people were pretty happy.</a:t>
            </a:r>
          </a:p>
          <a:p>
            <a:endParaRPr lang="en-US" dirty="0"/>
          </a:p>
        </p:txBody>
      </p:sp>
      <p:sp>
        <p:nvSpPr>
          <p:cNvPr id="4" name="Slide Number Placeholder 3"/>
          <p:cNvSpPr>
            <a:spLocks noGrp="1"/>
          </p:cNvSpPr>
          <p:nvPr>
            <p:ph type="sldNum" sz="quarter" idx="10"/>
          </p:nvPr>
        </p:nvSpPr>
        <p:spPr/>
        <p:txBody>
          <a:bodyPr/>
          <a:lstStyle/>
          <a:p>
            <a:fld id="{5C36367F-9E19-45E1-A14E-643A1DDF72A7}" type="slidenum">
              <a:rPr lang="en-US" smtClean="0"/>
              <a:t>22</a:t>
            </a:fld>
            <a:endParaRPr lang="en-US"/>
          </a:p>
        </p:txBody>
      </p:sp>
    </p:spTree>
    <p:extLst>
      <p:ext uri="{BB962C8B-B14F-4D97-AF65-F5344CB8AC3E}">
        <p14:creationId xmlns:p14="http://schemas.microsoft.com/office/powerpoint/2010/main" val="434225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the compiler being open source.</a:t>
            </a:r>
          </a:p>
          <a:p>
            <a:endParaRPr lang="en-US" dirty="0" smtClean="0"/>
          </a:p>
          <a:p>
            <a:r>
              <a:rPr lang="en-US" dirty="0" smtClean="0"/>
              <a:t>But also the LANGUAGE is open-source. What does that mean?</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23</a:t>
            </a:fld>
            <a:endParaRPr lang="en-US"/>
          </a:p>
        </p:txBody>
      </p:sp>
    </p:spTree>
    <p:extLst>
      <p:ext uri="{BB962C8B-B14F-4D97-AF65-F5344CB8AC3E}">
        <p14:creationId xmlns:p14="http://schemas.microsoft.com/office/powerpoint/2010/main" val="3624376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still have a language design team at Microsoft.</a:t>
            </a:r>
            <a:r>
              <a:rPr lang="en-US" baseline="0" dirty="0" smtClean="0"/>
              <a:t> We meet four hours a week. We put the meeting notes up on </a:t>
            </a:r>
            <a:r>
              <a:rPr lang="en-US" baseline="0" dirty="0" err="1" smtClean="0"/>
              <a:t>github</a:t>
            </a:r>
            <a:r>
              <a:rPr lang="en-US" baseline="0" dirty="0" smtClean="0"/>
              <a:t>.</a:t>
            </a:r>
          </a:p>
          <a:p>
            <a:endParaRPr lang="en-US" baseline="0" dirty="0" smtClean="0"/>
          </a:p>
          <a:p>
            <a:r>
              <a:rPr lang="en-US" baseline="0" dirty="0" smtClean="0"/>
              <a:t>Actually, we were overwhelmed. In a good way. 248 comments form the first set of language notes. And they were all high-quality thoughtful ones.</a:t>
            </a:r>
          </a:p>
          <a:p>
            <a:endParaRPr lang="en-US" baseline="0" dirty="0" smtClean="0"/>
          </a:p>
          <a:p>
            <a:r>
              <a:rPr lang="en-US" baseline="0" dirty="0" smtClean="0"/>
              <a:t>That’s because everyone has experience and opinions about the language they use!</a:t>
            </a:r>
            <a:endParaRPr lang="en-US" dirty="0"/>
          </a:p>
        </p:txBody>
      </p:sp>
      <p:sp>
        <p:nvSpPr>
          <p:cNvPr id="4" name="Slide Number Placeholder 3"/>
          <p:cNvSpPr>
            <a:spLocks noGrp="1"/>
          </p:cNvSpPr>
          <p:nvPr>
            <p:ph type="sldNum" sz="quarter" idx="10"/>
          </p:nvPr>
        </p:nvSpPr>
        <p:spPr/>
        <p:txBody>
          <a:bodyPr/>
          <a:lstStyle/>
          <a:p>
            <a:fld id="{5C36367F-9E19-45E1-A14E-643A1DDF72A7}" type="slidenum">
              <a:rPr lang="en-US" smtClean="0"/>
              <a:t>24</a:t>
            </a:fld>
            <a:endParaRPr lang="en-US"/>
          </a:p>
        </p:txBody>
      </p:sp>
    </p:spTree>
    <p:extLst>
      <p:ext uri="{BB962C8B-B14F-4D97-AF65-F5344CB8AC3E}">
        <p14:creationId xmlns:p14="http://schemas.microsoft.com/office/powerpoint/2010/main" val="3618720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There’s a kind of tension. How to harness all that enthusiasm?</a:t>
            </a:r>
          </a:p>
        </p:txBody>
      </p:sp>
      <p:sp>
        <p:nvSpPr>
          <p:cNvPr id="4" name="Slide Number Placeholder 3"/>
          <p:cNvSpPr>
            <a:spLocks noGrp="1"/>
          </p:cNvSpPr>
          <p:nvPr>
            <p:ph type="sldNum" sz="quarter" idx="10"/>
          </p:nvPr>
        </p:nvSpPr>
        <p:spPr/>
        <p:txBody>
          <a:bodyPr/>
          <a:lstStyle/>
          <a:p>
            <a:fld id="{5C36367F-9E19-45E1-A14E-643A1DDF72A7}" type="slidenum">
              <a:rPr lang="en-US" smtClean="0"/>
              <a:t>25</a:t>
            </a:fld>
            <a:endParaRPr lang="en-US"/>
          </a:p>
        </p:txBody>
      </p:sp>
    </p:spTree>
    <p:extLst>
      <p:ext uri="{BB962C8B-B14F-4D97-AF65-F5344CB8AC3E}">
        <p14:creationId xmlns:p14="http://schemas.microsoft.com/office/powerpoint/2010/main" val="748561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don’t want folks to go off the deep end with massive pull-requests</a:t>
            </a:r>
            <a:r>
              <a:rPr lang="en-US" baseline="0" dirty="0" smtClean="0"/>
              <a:t> that the language design team thinks are just wrong for the language.</a:t>
            </a:r>
          </a:p>
          <a:p>
            <a:endParaRPr lang="en-US" baseline="0" dirty="0" smtClean="0"/>
          </a:p>
          <a:p>
            <a:r>
              <a:rPr lang="en-US" baseline="0" dirty="0" smtClean="0"/>
              <a:t>That happened with a few compiler architecture pull-requests that we had to reject.</a:t>
            </a:r>
          </a:p>
        </p:txBody>
      </p:sp>
      <p:sp>
        <p:nvSpPr>
          <p:cNvPr id="4" name="Slide Number Placeholder 3"/>
          <p:cNvSpPr>
            <a:spLocks noGrp="1"/>
          </p:cNvSpPr>
          <p:nvPr>
            <p:ph type="sldNum" sz="quarter" idx="10"/>
          </p:nvPr>
        </p:nvSpPr>
        <p:spPr/>
        <p:txBody>
          <a:bodyPr/>
          <a:lstStyle/>
          <a:p>
            <a:fld id="{1750BB66-E706-4D91-9778-B45FAEEF23F0}" type="slidenum">
              <a:rPr lang="en-US" smtClean="0"/>
              <a:t>26</a:t>
            </a:fld>
            <a:endParaRPr lang="en-US"/>
          </a:p>
        </p:txBody>
      </p:sp>
    </p:spTree>
    <p:extLst>
      <p:ext uri="{BB962C8B-B14F-4D97-AF65-F5344CB8AC3E}">
        <p14:creationId xmlns:p14="http://schemas.microsoft.com/office/powerpoint/2010/main" val="632008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guess</a:t>
            </a:r>
            <a:r>
              <a:rPr lang="en-US" baseline="0" dirty="0" smtClean="0"/>
              <a:t> can you think of anything that’s better for having been invented in a committee?</a:t>
            </a:r>
          </a:p>
          <a:p>
            <a:endParaRPr lang="en-US" baseline="0" dirty="0" smtClean="0"/>
          </a:p>
          <a:p>
            <a:r>
              <a:rPr lang="en-US" baseline="0" dirty="0" smtClean="0"/>
              <a:t>Me neither. So it’s individuals who put up proposals on </a:t>
            </a:r>
            <a:r>
              <a:rPr lang="en-US" baseline="0" dirty="0" err="1" smtClean="0"/>
              <a:t>github</a:t>
            </a:r>
            <a:r>
              <a:rPr lang="en-US" baseline="0" dirty="0" smtClean="0"/>
              <a:t> – members of the public, or folks on the C# language design team, who have passion or insight about their feature. Just like with C++. Maybe do a prototype.</a:t>
            </a:r>
          </a:p>
          <a:p>
            <a:endParaRPr lang="en-US" baseline="0" dirty="0" smtClean="0"/>
          </a:p>
        </p:txBody>
      </p:sp>
      <p:sp>
        <p:nvSpPr>
          <p:cNvPr id="4" name="Slide Number Placeholder 3"/>
          <p:cNvSpPr>
            <a:spLocks noGrp="1"/>
          </p:cNvSpPr>
          <p:nvPr>
            <p:ph type="sldNum" sz="quarter" idx="10"/>
          </p:nvPr>
        </p:nvSpPr>
        <p:spPr/>
        <p:txBody>
          <a:bodyPr/>
          <a:lstStyle/>
          <a:p>
            <a:fld id="{1750BB66-E706-4D91-9778-B45FAEEF23F0}" type="slidenum">
              <a:rPr lang="en-US" smtClean="0"/>
              <a:t>27</a:t>
            </a:fld>
            <a:endParaRPr lang="en-US"/>
          </a:p>
        </p:txBody>
      </p:sp>
    </p:spTree>
    <p:extLst>
      <p:ext uri="{BB962C8B-B14F-4D97-AF65-F5344CB8AC3E}">
        <p14:creationId xmlns:p14="http://schemas.microsoft.com/office/powerpoint/2010/main" val="1857376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It’s still down to the language design team to make sure that the proposals stay true to the kind of C# feel.</a:t>
            </a:r>
          </a:p>
          <a:p>
            <a:endParaRPr lang="en-US" baseline="0" dirty="0" smtClean="0"/>
          </a:p>
          <a:p>
            <a:r>
              <a:rPr lang="en-US" baseline="0" dirty="0" smtClean="0"/>
              <a:t>So let’s do some language design together! For the rest of this talk, I’ve pulled out three of the proposals for C#7.</a:t>
            </a:r>
            <a:endParaRPr lang="en-US" dirty="0"/>
          </a:p>
        </p:txBody>
      </p:sp>
      <p:sp>
        <p:nvSpPr>
          <p:cNvPr id="4" name="Slide Number Placeholder 3"/>
          <p:cNvSpPr>
            <a:spLocks noGrp="1"/>
          </p:cNvSpPr>
          <p:nvPr>
            <p:ph type="sldNum" sz="quarter" idx="10"/>
          </p:nvPr>
        </p:nvSpPr>
        <p:spPr/>
        <p:txBody>
          <a:bodyPr/>
          <a:lstStyle/>
          <a:p>
            <a:fld id="{5C36367F-9E19-45E1-A14E-643A1DDF72A7}" type="slidenum">
              <a:rPr lang="en-US" smtClean="0"/>
              <a:t>28</a:t>
            </a:fld>
            <a:endParaRPr lang="en-US"/>
          </a:p>
        </p:txBody>
      </p:sp>
    </p:spTree>
    <p:extLst>
      <p:ext uri="{BB962C8B-B14F-4D97-AF65-F5344CB8AC3E}">
        <p14:creationId xmlns:p14="http://schemas.microsoft.com/office/powerpoint/2010/main" val="2649821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thought it’d be interesting to start with a language design failure. I’ll talk about three language design things. One failure, one likely success, one meh.</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29</a:t>
            </a:fld>
            <a:endParaRPr lang="en-US"/>
          </a:p>
        </p:txBody>
      </p:sp>
    </p:spTree>
    <p:extLst>
      <p:ext uri="{BB962C8B-B14F-4D97-AF65-F5344CB8AC3E}">
        <p14:creationId xmlns:p14="http://schemas.microsoft.com/office/powerpoint/2010/main" val="2092056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Heh. Not this Microsof</a:t>
            </a:r>
            <a:r>
              <a:rPr lang="en-US" baseline="0" dirty="0" smtClean="0"/>
              <a:t>t either.</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3</a:t>
            </a:fld>
            <a:endParaRPr lang="en-US"/>
          </a:p>
        </p:txBody>
      </p:sp>
    </p:spTree>
    <p:extLst>
      <p:ext uri="{BB962C8B-B14F-4D97-AF65-F5344CB8AC3E}">
        <p14:creationId xmlns:p14="http://schemas.microsoft.com/office/powerpoint/2010/main" val="2878011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Professor Sir Tony Hoare was the guy who invented null references,</a:t>
            </a:r>
            <a:r>
              <a:rPr lang="en-US" baseline="0" dirty="0" smtClean="0"/>
              <a:t> who invented the </a:t>
            </a:r>
            <a:r>
              <a:rPr lang="en-US" dirty="0" smtClean="0"/>
              <a:t>crashes</a:t>
            </a:r>
            <a:r>
              <a:rPr lang="en-US" baseline="0" dirty="0" smtClean="0"/>
              <a:t> you get from following a null reference</a:t>
            </a:r>
            <a:r>
              <a:rPr lang="en-US" dirty="0" smtClean="0"/>
              <a:t>.</a:t>
            </a:r>
            <a:r>
              <a:rPr lang="en-US" baseline="0" dirty="0" smtClean="0"/>
              <a:t> He called it his billion-dollar mistake for all the pain he’s wrought.</a:t>
            </a:r>
          </a:p>
          <a:p>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30</a:t>
            </a:fld>
            <a:endParaRPr lang="en-US"/>
          </a:p>
        </p:txBody>
      </p:sp>
    </p:spTree>
    <p:extLst>
      <p:ext uri="{BB962C8B-B14F-4D97-AF65-F5344CB8AC3E}">
        <p14:creationId xmlns:p14="http://schemas.microsoft.com/office/powerpoint/2010/main" val="1777739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Functional</a:t>
            </a:r>
            <a:r>
              <a:rPr lang="en-US" baseline="0" dirty="0" smtClean="0"/>
              <a:t> languages like F# have been avoiding this problem for years, with what they call “option types”, Some or None.</a:t>
            </a:r>
          </a:p>
          <a:p>
            <a:r>
              <a:rPr lang="en-US" baseline="0" dirty="0" smtClean="0"/>
              <a:t>[CLICK]</a:t>
            </a:r>
          </a:p>
          <a:p>
            <a:r>
              <a:rPr lang="en-US" baseline="0" dirty="0" smtClean="0"/>
              <a:t>Swift took the same functional idea, but somehow made it beautiful, and brought it into the mainstream. I think just the use of ? Did it. So if you have a String, it’s guaranteed not to be null. If you have a String? then it might be null. There are places, especially interop with the huge </a:t>
            </a:r>
            <a:r>
              <a:rPr lang="en-US" baseline="0" dirty="0" err="1" smtClean="0"/>
              <a:t>ObjectiveC</a:t>
            </a:r>
            <a:r>
              <a:rPr lang="en-US" baseline="0" dirty="0" smtClean="0"/>
              <a:t> legacy, where that kind of care gets too cumbersome, so they added another option String!.</a:t>
            </a:r>
          </a:p>
          <a:p>
            <a:endParaRPr lang="en-US" baseline="0" dirty="0" smtClean="0"/>
          </a:p>
          <a:p>
            <a:r>
              <a:rPr lang="en-US" baseline="0" dirty="0" smtClean="0"/>
              <a:t>Swift got to do that because it’s a new language from scratch. But if you’re C# or Java you don’t have that luxury. We’ve been exploring a different avenue. We thought, can we avoid the complexity of three string types?</a:t>
            </a:r>
          </a:p>
          <a:p>
            <a:r>
              <a:rPr lang="en-US" baseline="0" dirty="0" smtClean="0"/>
              <a:t>[CLICK]</a:t>
            </a:r>
          </a:p>
          <a:p>
            <a:r>
              <a:rPr lang="en-US" baseline="0" dirty="0" smtClean="0"/>
              <a:t>Look at this. It sees you’re checking for null, so it knows this variable has the potential to be null, and that’s why it knows to warn. It’s using dataflow to figure this out, to understand the meaning of your normal null-checking idioms.</a:t>
            </a:r>
          </a:p>
          <a:p>
            <a:endParaRPr lang="en-US" baseline="0" dirty="0" smtClean="0"/>
          </a:p>
          <a:p>
            <a:r>
              <a:rPr lang="en-US" baseline="0" dirty="0" smtClean="0"/>
              <a:t>Something that’s interesting here is that null safety isn’t about adding new possibilities to the language. It’s solely about giving warnings or errors on existing code. That sound familiar? Yeah, it’s an analyzer. All of this prototype was implemented as an analyzer, like we saw before.</a:t>
            </a:r>
          </a:p>
          <a:p>
            <a:endParaRPr lang="en-US" baseline="0" dirty="0" smtClean="0"/>
          </a:p>
          <a:p>
            <a:r>
              <a:rPr lang="en-US" baseline="0" dirty="0" smtClean="0"/>
              <a:t>Actually, what if there were no null-checking idioms in the code, but you still want to opt into the analysis? Here’s where we would like to use the question-mark syntax. But an analyzer can’t change the language, so we did it with an attribute, like a Java annotation.</a:t>
            </a:r>
          </a:p>
          <a:p>
            <a:endParaRPr lang="en-US" baseline="0" dirty="0" smtClean="0"/>
          </a:p>
          <a:p>
            <a:r>
              <a:rPr lang="en-US" baseline="0" dirty="0" smtClean="0"/>
              <a:t>Part of the philosophy here was to find a sweet spot between valuable and cumbersome. Like, we don’t need to pay back all of Tony Hoare’s billion dollar mistake. If can make the feature really low-overhead, few new concepts, then even if it pays back only five hundred million dollars, it’s probably worth the tradeoff.</a:t>
            </a:r>
          </a:p>
        </p:txBody>
      </p:sp>
      <p:sp>
        <p:nvSpPr>
          <p:cNvPr id="4" name="Slide Number Placeholder 3"/>
          <p:cNvSpPr>
            <a:spLocks noGrp="1"/>
          </p:cNvSpPr>
          <p:nvPr>
            <p:ph type="sldNum" sz="quarter" idx="10"/>
          </p:nvPr>
        </p:nvSpPr>
        <p:spPr/>
        <p:txBody>
          <a:bodyPr/>
          <a:lstStyle/>
          <a:p>
            <a:fld id="{1750BB66-E706-4D91-9778-B45FAEEF23F0}" type="slidenum">
              <a:rPr lang="en-US" smtClean="0"/>
              <a:t>31</a:t>
            </a:fld>
            <a:endParaRPr lang="en-US"/>
          </a:p>
        </p:txBody>
      </p:sp>
    </p:spTree>
    <p:extLst>
      <p:ext uri="{BB962C8B-B14F-4D97-AF65-F5344CB8AC3E}">
        <p14:creationId xmlns:p14="http://schemas.microsoft.com/office/powerpoint/2010/main" val="3039069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code for this prototype is all on </a:t>
            </a:r>
            <a:r>
              <a:rPr lang="en-US" dirty="0" err="1" smtClean="0"/>
              <a:t>github</a:t>
            </a:r>
            <a:r>
              <a:rPr lang="en-US" dirty="0" smtClean="0"/>
              <a:t>. We’re facing big challenges mainly</a:t>
            </a:r>
            <a:r>
              <a:rPr lang="en-US" baseline="0" dirty="0" smtClean="0"/>
              <a:t> around the ecosystem</a:t>
            </a:r>
            <a:r>
              <a:rPr lang="en-US" dirty="0" smtClean="0"/>
              <a:t>,</a:t>
            </a:r>
            <a:r>
              <a:rPr lang="en-US" baseline="0" dirty="0" smtClean="0"/>
              <a:t> like what if you use a library that has all this stuff while you’re still on the older C#. Then when you upgrade C#, is your code suddenly going to break?</a:t>
            </a:r>
          </a:p>
          <a:p>
            <a:endParaRPr lang="en-US" baseline="0" dirty="0" smtClean="0"/>
          </a:p>
          <a:p>
            <a:r>
              <a:rPr lang="en-US" baseline="0" dirty="0" smtClean="0"/>
              <a:t>Personally, this is my top favorite feature, but my expectation of it working out are low. Our next step is for a dev to turn it into a real complete prototype. This feature’s too delicate to predict without seeing it for real.</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32</a:t>
            </a:fld>
            <a:endParaRPr lang="en-US"/>
          </a:p>
        </p:txBody>
      </p:sp>
    </p:spTree>
    <p:extLst>
      <p:ext uri="{BB962C8B-B14F-4D97-AF65-F5344CB8AC3E}">
        <p14:creationId xmlns:p14="http://schemas.microsoft.com/office/powerpoint/2010/main" val="19957042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about something more likely? Pattern-matching!</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33</a:t>
            </a:fld>
            <a:endParaRPr lang="en-US"/>
          </a:p>
        </p:txBody>
      </p:sp>
    </p:spTree>
    <p:extLst>
      <p:ext uri="{BB962C8B-B14F-4D97-AF65-F5344CB8AC3E}">
        <p14:creationId xmlns:p14="http://schemas.microsoft.com/office/powerpoint/2010/main" val="14602939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was an interesting article by Ted Neward. He said that ORMs, Object Relational Mappers between database schema and object-oriented classes, he said they’re the Vietnam of computer science.</a:t>
            </a:r>
          </a:p>
          <a:p>
            <a:endParaRPr lang="en-US" baseline="0" dirty="0" smtClean="0"/>
          </a:p>
          <a:p>
            <a:r>
              <a:rPr lang="en-US" baseline="0" dirty="0" smtClean="0"/>
              <a:t>By that he means we’ve thrown technology after technology at them, but every one has problems, there’s always an impedance mismatch between two very different domains of data, that ORMs are never a clear win.</a:t>
            </a:r>
          </a:p>
        </p:txBody>
      </p:sp>
      <p:sp>
        <p:nvSpPr>
          <p:cNvPr id="4" name="Slide Number Placeholder 3"/>
          <p:cNvSpPr>
            <a:spLocks noGrp="1"/>
          </p:cNvSpPr>
          <p:nvPr>
            <p:ph type="sldNum" sz="quarter" idx="10"/>
          </p:nvPr>
        </p:nvSpPr>
        <p:spPr/>
        <p:txBody>
          <a:bodyPr/>
          <a:lstStyle/>
          <a:p>
            <a:fld id="{1750BB66-E706-4D91-9778-B45FAEEF23F0}" type="slidenum">
              <a:rPr lang="en-US" smtClean="0"/>
              <a:t>34</a:t>
            </a:fld>
            <a:endParaRPr lang="en-US"/>
          </a:p>
        </p:txBody>
      </p:sp>
    </p:spTree>
    <p:extLst>
      <p:ext uri="{BB962C8B-B14F-4D97-AF65-F5344CB8AC3E}">
        <p14:creationId xmlns:p14="http://schemas.microsoft.com/office/powerpoint/2010/main" val="2515557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look at this. Say you have a</a:t>
            </a:r>
            <a:r>
              <a:rPr lang="en-US" baseline="0" dirty="0" smtClean="0"/>
              <a:t> class hierarchy with Person, Student and Teacher.</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35</a:t>
            </a:fld>
            <a:endParaRPr lang="en-US"/>
          </a:p>
        </p:txBody>
      </p:sp>
    </p:spTree>
    <p:extLst>
      <p:ext uri="{BB962C8B-B14F-4D97-AF65-F5344CB8AC3E}">
        <p14:creationId xmlns:p14="http://schemas.microsoft.com/office/powerpoint/2010/main" val="146111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if I’m both a student and a teacher?</a:t>
            </a:r>
          </a:p>
          <a:p>
            <a:endParaRPr lang="en-US" dirty="0" smtClean="0"/>
          </a:p>
          <a:p>
            <a:r>
              <a:rPr lang="en-US" dirty="0" smtClean="0"/>
              <a:t>Be quiet, Darth. You’re only a teacher of evil.</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36</a:t>
            </a:fld>
            <a:endParaRPr lang="en-US"/>
          </a:p>
        </p:txBody>
      </p:sp>
    </p:spTree>
    <p:extLst>
      <p:ext uri="{BB962C8B-B14F-4D97-AF65-F5344CB8AC3E}">
        <p14:creationId xmlns:p14="http://schemas.microsoft.com/office/powerpoint/2010/main" val="2886486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normal</a:t>
            </a:r>
            <a:r>
              <a:rPr lang="en-US" baseline="0" dirty="0" smtClean="0"/>
              <a:t> object-oriented way is to stick in a virtual method for each verb you want on that data. It’s all nice an encapsulated.</a:t>
            </a:r>
          </a:p>
          <a:p>
            <a:endParaRPr lang="en-US" baseline="0" dirty="0" smtClean="0"/>
          </a:p>
          <a:p>
            <a:r>
              <a:rPr lang="en-US" baseline="0" dirty="0" smtClean="0"/>
              <a:t>This is great for extensibility. You can add new kinds of data easily, so long as the set of verbs doesn’t change.</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37</a:t>
            </a:fld>
            <a:endParaRPr lang="en-US"/>
          </a:p>
        </p:txBody>
      </p:sp>
    </p:spTree>
    <p:extLst>
      <p:ext uri="{BB962C8B-B14F-4D97-AF65-F5344CB8AC3E}">
        <p14:creationId xmlns:p14="http://schemas.microsoft.com/office/powerpoint/2010/main" val="34517965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sometimes we’re in</a:t>
            </a:r>
            <a:r>
              <a:rPr lang="en-US" baseline="0" dirty="0" smtClean="0"/>
              <a:t> a world where the ontology data isn’t what changes, like wire-formats of data over the internet.</a:t>
            </a:r>
          </a:p>
          <a:p>
            <a:r>
              <a:rPr lang="en-US" baseline="0" dirty="0" smtClean="0"/>
              <a:t>[CLICK]</a:t>
            </a:r>
          </a:p>
          <a:p>
            <a:r>
              <a:rPr lang="en-US" baseline="0" dirty="0" smtClean="0"/>
              <a:t>Instead it’s the set of verbs that changes more frequently. Maybe the server needs one set of verbs, and a client needs a different set of verbs.</a:t>
            </a:r>
          </a:p>
          <a:p>
            <a:endParaRPr lang="en-US" baseline="0" dirty="0" smtClean="0"/>
          </a:p>
          <a:p>
            <a:r>
              <a:rPr lang="en-US" dirty="0" smtClean="0"/>
              <a:t>It’s not the same as Ted’s ORM Vietnam,</a:t>
            </a:r>
            <a:r>
              <a:rPr lang="en-US" baseline="0" dirty="0" smtClean="0"/>
              <a:t> but this wire impedance mismatch is becoming a key pain point for modern development.</a:t>
            </a:r>
          </a:p>
          <a:p>
            <a:endParaRPr lang="en-US" baseline="0" dirty="0" smtClean="0"/>
          </a:p>
          <a:p>
            <a:r>
              <a:rPr lang="en-US" baseline="0" dirty="0" smtClean="0"/>
              <a:t>And this is where the functional idioms really come into their own. Where you don’t use encapsulation. And you write methods that can handle the different kinds of data.</a:t>
            </a:r>
          </a:p>
          <a:p>
            <a:endParaRPr lang="en-US" baseline="0" dirty="0" smtClean="0"/>
          </a:p>
          <a:p>
            <a:r>
              <a:rPr lang="en-US" baseline="0" dirty="0" smtClean="0"/>
              <a:t>But to make this palatable, you need a nice language syntax for writing that kind of method. Which is where pattern-matching comes in.</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38</a:t>
            </a:fld>
            <a:endParaRPr lang="en-US"/>
          </a:p>
        </p:txBody>
      </p:sp>
    </p:spTree>
    <p:extLst>
      <p:ext uri="{BB962C8B-B14F-4D97-AF65-F5344CB8AC3E}">
        <p14:creationId xmlns:p14="http://schemas.microsoft.com/office/powerpoint/2010/main" val="3946045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what functional languages do, like </a:t>
            </a:r>
            <a:r>
              <a:rPr lang="en-US" dirty="0" err="1" smtClean="0"/>
              <a:t>Caml</a:t>
            </a:r>
            <a:r>
              <a:rPr lang="en-US" baseline="0" dirty="0" smtClean="0"/>
              <a:t> and its derivative F#. They have a match expression, which decomposes the variable “p” into the constituent parts of its three possible types. Like, it might be a student made up of Name and Grade, or a teacher made up of name and subject, or a normal person.</a:t>
            </a:r>
          </a:p>
          <a:p>
            <a:r>
              <a:rPr lang="en-US" baseline="0" dirty="0" smtClean="0"/>
              <a:t>Scala and F# actually take it further with “active patterns”, user-defined decompositions.</a:t>
            </a:r>
          </a:p>
          <a:p>
            <a:r>
              <a:rPr lang="en-US" baseline="0" dirty="0" smtClean="0"/>
              <a:t>[CLICK]</a:t>
            </a:r>
          </a:p>
          <a:p>
            <a:r>
              <a:rPr lang="en-US" baseline="0" dirty="0" smtClean="0"/>
              <a:t>Typescript does it differently. It lets you write in the </a:t>
            </a:r>
            <a:r>
              <a:rPr lang="en-US" baseline="0" dirty="0" err="1" smtClean="0"/>
              <a:t>Javascript</a:t>
            </a:r>
            <a:r>
              <a:rPr lang="en-US" baseline="0" dirty="0" smtClean="0"/>
              <a:t> idiom, but puts a type system on top of it. So in here, if person p happens to be a Student, then in the If clause this variable “p” actually changes its type, because of type Student. That’s pretty powerful.</a:t>
            </a:r>
          </a:p>
          <a:p>
            <a:endParaRPr lang="en-US" baseline="0" dirty="0" smtClean="0"/>
          </a:p>
        </p:txBody>
      </p:sp>
      <p:sp>
        <p:nvSpPr>
          <p:cNvPr id="4" name="Slide Number Placeholder 3"/>
          <p:cNvSpPr>
            <a:spLocks noGrp="1"/>
          </p:cNvSpPr>
          <p:nvPr>
            <p:ph type="sldNum" sz="quarter" idx="10"/>
          </p:nvPr>
        </p:nvSpPr>
        <p:spPr/>
        <p:txBody>
          <a:bodyPr/>
          <a:lstStyle/>
          <a:p>
            <a:fld id="{1750BB66-E706-4D91-9778-B45FAEEF23F0}" type="slidenum">
              <a:rPr lang="en-US" smtClean="0"/>
              <a:t>39</a:t>
            </a:fld>
            <a:endParaRPr lang="en-US"/>
          </a:p>
        </p:txBody>
      </p:sp>
    </p:spTree>
    <p:extLst>
      <p:ext uri="{BB962C8B-B14F-4D97-AF65-F5344CB8AC3E}">
        <p14:creationId xmlns:p14="http://schemas.microsoft.com/office/powerpoint/2010/main" val="2966639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work in this</a:t>
            </a:r>
            <a:r>
              <a:rPr lang="en-US" baseline="0" dirty="0" smtClean="0"/>
              <a:t> Microsoft. Everyone in our division lives on </a:t>
            </a:r>
            <a:r>
              <a:rPr lang="en-US" baseline="0" dirty="0" err="1" smtClean="0"/>
              <a:t>github</a:t>
            </a:r>
            <a:r>
              <a:rPr lang="en-US" baseline="0" dirty="0" smtClean="0"/>
              <a:t>, does their day-to-day working life in the open on </a:t>
            </a:r>
            <a:r>
              <a:rPr lang="en-US" baseline="0" dirty="0" err="1" smtClean="0"/>
              <a:t>github</a:t>
            </a:r>
            <a:r>
              <a:rPr lang="en-US" baseline="0" dirty="0" smtClean="0"/>
              <a:t>, working on a our MIT- and Apache-licensed products.</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4</a:t>
            </a:fld>
            <a:endParaRPr lang="en-US"/>
          </a:p>
        </p:txBody>
      </p:sp>
    </p:spTree>
    <p:extLst>
      <p:ext uri="{BB962C8B-B14F-4D97-AF65-F5344CB8AC3E}">
        <p14:creationId xmlns:p14="http://schemas.microsoft.com/office/powerpoint/2010/main" val="3388112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what we’ve got</a:t>
            </a:r>
            <a:r>
              <a:rPr lang="en-US" baseline="0" dirty="0" smtClean="0"/>
              <a:t> so far in prototype for C#7.</a:t>
            </a:r>
          </a:p>
          <a:p>
            <a:endParaRPr lang="en-US" baseline="0" dirty="0" smtClean="0"/>
          </a:p>
          <a:p>
            <a:r>
              <a:rPr lang="en-US" baseline="0" dirty="0" smtClean="0"/>
              <a:t>The current idiom is pretty ugly. You declare the variable up-front, then attempt a type-cast with an inline assignment.</a:t>
            </a:r>
          </a:p>
          <a:p>
            <a:endParaRPr lang="en-US" baseline="0" dirty="0" smtClean="0"/>
          </a:p>
          <a:p>
            <a:r>
              <a:rPr lang="en-US" baseline="0" dirty="0" smtClean="0"/>
              <a:t>We started with something like F#, where the “as” test can declare a variable. It’s not using the same variable like typescript. That seemed a bit too scary. Anyway, this variable “s” is in scope for the “if” clause.</a:t>
            </a:r>
          </a:p>
          <a:p>
            <a:endParaRPr lang="en-US" baseline="0" dirty="0" smtClean="0"/>
          </a:p>
          <a:p>
            <a:r>
              <a:rPr lang="en-US" baseline="0" dirty="0" smtClean="0"/>
              <a:t>Next step is to put it into a switch statement, cleaner than just a sequence of ifs. We figured we could re-use the existing C# switch keyword since it does pretty much the same thing. Also with a “when” clause. The switch would be a bit more efficient, because the compiler could optimize to just a single </a:t>
            </a:r>
            <a:r>
              <a:rPr lang="en-US" baseline="0" dirty="0" err="1" smtClean="0"/>
              <a:t>typetest</a:t>
            </a:r>
            <a:r>
              <a:rPr lang="en-US" baseline="0" dirty="0" smtClean="0"/>
              <a:t> against student.</a:t>
            </a:r>
          </a:p>
          <a:p>
            <a:endParaRPr lang="en-US" baseline="0" dirty="0" smtClean="0"/>
          </a:p>
          <a:p>
            <a:r>
              <a:rPr lang="en-US" baseline="0" dirty="0" smtClean="0"/>
              <a:t>Then we’d likely also want an expression form, like F#. We imagined switch is a statement with statements inside for each case, but match is an expression with expression inside.</a:t>
            </a:r>
          </a:p>
          <a:p>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40</a:t>
            </a:fld>
            <a:endParaRPr lang="en-US"/>
          </a:p>
        </p:txBody>
      </p:sp>
    </p:spTree>
    <p:extLst>
      <p:ext uri="{BB962C8B-B14F-4D97-AF65-F5344CB8AC3E}">
        <p14:creationId xmlns:p14="http://schemas.microsoft.com/office/powerpoint/2010/main" val="34540101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we have it. The proposal’s up on</a:t>
            </a:r>
            <a:r>
              <a:rPr lang="en-US" baseline="0" dirty="0" smtClean="0"/>
              <a:t> </a:t>
            </a:r>
            <a:r>
              <a:rPr lang="en-US" baseline="0" dirty="0" err="1" smtClean="0"/>
              <a:t>github</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41</a:t>
            </a:fld>
            <a:endParaRPr lang="en-US"/>
          </a:p>
        </p:txBody>
      </p:sp>
    </p:spTree>
    <p:extLst>
      <p:ext uri="{BB962C8B-B14F-4D97-AF65-F5344CB8AC3E}">
        <p14:creationId xmlns:p14="http://schemas.microsoft.com/office/powerpoint/2010/main" val="9863037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one of course had major new syntax. It couldn’t be done as an analyzer. So it’s in a fork of C#, like I showed you.</a:t>
            </a:r>
          </a:p>
          <a:p>
            <a:endParaRPr lang="en-US" dirty="0" smtClean="0"/>
          </a:p>
          <a:p>
            <a:r>
              <a:rPr lang="en-US" dirty="0" smtClean="0"/>
              <a:t>What do you think? Me, I’m torn. I like this because it’s so nice from functional programming. But the typescript idea is really compelling.</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42</a:t>
            </a:fld>
            <a:endParaRPr lang="en-US"/>
          </a:p>
        </p:txBody>
      </p:sp>
    </p:spTree>
    <p:extLst>
      <p:ext uri="{BB962C8B-B14F-4D97-AF65-F5344CB8AC3E}">
        <p14:creationId xmlns:p14="http://schemas.microsoft.com/office/powerpoint/2010/main" val="36458765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final area of language</a:t>
            </a:r>
            <a:r>
              <a:rPr lang="en-US" baseline="0" dirty="0" smtClean="0"/>
              <a:t> design.</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43</a:t>
            </a:fld>
            <a:endParaRPr lang="en-US"/>
          </a:p>
        </p:txBody>
      </p:sp>
    </p:spTree>
    <p:extLst>
      <p:ext uri="{BB962C8B-B14F-4D97-AF65-F5344CB8AC3E}">
        <p14:creationId xmlns:p14="http://schemas.microsoft.com/office/powerpoint/2010/main" val="36922991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a funny article by</a:t>
            </a:r>
            <a:r>
              <a:rPr lang="en-US" baseline="0" dirty="0" smtClean="0"/>
              <a:t> Miguel. Callbacks considered harmful. He likes the async/await feature from C#6 because it untangles the spaghetti code you get from callbacks.</a:t>
            </a:r>
          </a:p>
          <a:p>
            <a:endParaRPr lang="en-US" baseline="0" dirty="0" smtClean="0"/>
          </a:p>
          <a:p>
            <a:r>
              <a:rPr lang="en-US" baseline="0" dirty="0" smtClean="0"/>
              <a:t>Actually he said it stronger. He said “I use async-await because I’m not an animal”.</a:t>
            </a:r>
          </a:p>
        </p:txBody>
      </p:sp>
      <p:sp>
        <p:nvSpPr>
          <p:cNvPr id="4" name="Slide Number Placeholder 3"/>
          <p:cNvSpPr>
            <a:spLocks noGrp="1"/>
          </p:cNvSpPr>
          <p:nvPr>
            <p:ph type="sldNum" sz="quarter" idx="10"/>
          </p:nvPr>
        </p:nvSpPr>
        <p:spPr/>
        <p:txBody>
          <a:bodyPr/>
          <a:lstStyle/>
          <a:p>
            <a:fld id="{1750BB66-E706-4D91-9778-B45FAEEF23F0}" type="slidenum">
              <a:rPr lang="en-US" smtClean="0"/>
              <a:t>44</a:t>
            </a:fld>
            <a:endParaRPr lang="en-US"/>
          </a:p>
        </p:txBody>
      </p:sp>
    </p:spTree>
    <p:extLst>
      <p:ext uri="{BB962C8B-B14F-4D97-AF65-F5344CB8AC3E}">
        <p14:creationId xmlns:p14="http://schemas.microsoft.com/office/powerpoint/2010/main" val="23284336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Async was</a:t>
            </a:r>
            <a:r>
              <a:rPr lang="en-US" baseline="0" dirty="0" smtClean="0"/>
              <a:t> first done in F#. Man I love that language. If everyone coded in a modern functional language like F# or Sala, I swear, the world would have about 60% of its bug defect rate, and more projects would be completed on time, and fewer would fail outright.</a:t>
            </a:r>
          </a:p>
          <a:p>
            <a:r>
              <a:rPr lang="en-US" baseline="0" dirty="0" smtClean="0"/>
              <a:t>[CLICK]</a:t>
            </a:r>
          </a:p>
          <a:p>
            <a:r>
              <a:rPr lang="en-US" baseline="0" dirty="0" smtClean="0"/>
              <a:t>Anyway, we in C# copied it from F#. Funny story. At the time, our management told us in no uncertain terms “no new features”. We had to spend our time fixing bugs. So my manager worked double hours to cover my workload, and I worked double hours to do the work of two developers, and over summer of 2010 I implemented </a:t>
            </a:r>
            <a:r>
              <a:rPr lang="en-US" baseline="0" dirty="0" err="1" smtClean="0"/>
              <a:t>async+await</a:t>
            </a:r>
            <a:r>
              <a:rPr lang="en-US" baseline="0" dirty="0" smtClean="0"/>
              <a:t> in the C# and VB compilers. Sort of on the sly. My colleague Stephen Toub did all the library implementation, which is a major part of the feature.</a:t>
            </a:r>
          </a:p>
          <a:p>
            <a:r>
              <a:rPr lang="en-US" baseline="0" dirty="0" smtClean="0"/>
              <a:t>The innovation we brought to the table was that F# did async by interpretation, but we did it by a compile-time transformation into a state machine. Much more efficient.</a:t>
            </a:r>
          </a:p>
          <a:p>
            <a:r>
              <a:rPr lang="en-US" baseline="0" dirty="0" smtClean="0"/>
              <a:t>[CLICK]</a:t>
            </a:r>
          </a:p>
          <a:p>
            <a:r>
              <a:rPr lang="en-US" baseline="0" dirty="0" smtClean="0"/>
              <a:t>Python copied it soon after. Their innovation was to unify it with iterators in a beautiful way.</a:t>
            </a:r>
          </a:p>
          <a:p>
            <a:r>
              <a:rPr lang="en-US" baseline="0" dirty="0" smtClean="0"/>
              <a:t>[CLICK]</a:t>
            </a:r>
          </a:p>
          <a:p>
            <a:r>
              <a:rPr lang="en-US" baseline="0" dirty="0" smtClean="0"/>
              <a:t>In </a:t>
            </a:r>
            <a:r>
              <a:rPr lang="en-US" baseline="0" dirty="0" err="1" smtClean="0"/>
              <a:t>Javascript</a:t>
            </a:r>
            <a:r>
              <a:rPr lang="en-US" baseline="0" dirty="0" smtClean="0"/>
              <a:t>, async-await looks likely for EcmaScript2016 standard.</a:t>
            </a:r>
          </a:p>
          <a:p>
            <a:r>
              <a:rPr lang="en-US" baseline="0" dirty="0" smtClean="0"/>
              <a:t>[CLICK]</a:t>
            </a:r>
          </a:p>
          <a:p>
            <a:r>
              <a:rPr lang="en-US" baseline="0" dirty="0" smtClean="0"/>
              <a:t>And in C++ the async-await feature is in proposal stage. The innovation they’ve brought there, in typical C++ fashion, is a zero overhead implementation. Really slick.</a:t>
            </a:r>
          </a:p>
          <a:p>
            <a:endParaRPr lang="en-US" baseline="0" dirty="0" smtClean="0"/>
          </a:p>
          <a:p>
            <a:endParaRPr lang="en-US" baseline="0" dirty="0" smtClean="0"/>
          </a:p>
          <a:p>
            <a:r>
              <a:rPr lang="en-US" baseline="0" dirty="0" smtClean="0"/>
              <a:t>So C# is now a little behind the curve. Still ahead of the languages that don’t have async-await of course. But in C#7 we’re likely to unify await with iterators, a bit like from Python.</a:t>
            </a:r>
          </a:p>
        </p:txBody>
      </p:sp>
      <p:sp>
        <p:nvSpPr>
          <p:cNvPr id="4" name="Slide Number Placeholder 3"/>
          <p:cNvSpPr>
            <a:spLocks noGrp="1"/>
          </p:cNvSpPr>
          <p:nvPr>
            <p:ph type="sldNum" sz="quarter" idx="10"/>
          </p:nvPr>
        </p:nvSpPr>
        <p:spPr/>
        <p:txBody>
          <a:bodyPr/>
          <a:lstStyle/>
          <a:p>
            <a:fld id="{1750BB66-E706-4D91-9778-B45FAEEF23F0}" type="slidenum">
              <a:rPr lang="en-US" smtClean="0"/>
              <a:t>45</a:t>
            </a:fld>
            <a:endParaRPr lang="en-US"/>
          </a:p>
        </p:txBody>
      </p:sp>
    </p:spTree>
    <p:extLst>
      <p:ext uri="{BB962C8B-B14F-4D97-AF65-F5344CB8AC3E}">
        <p14:creationId xmlns:p14="http://schemas.microsoft.com/office/powerpoint/2010/main" val="8729840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place where VS is ahead of the curve is async debugging.</a:t>
            </a:r>
          </a:p>
          <a:p>
            <a:endParaRPr lang="en-US" dirty="0" smtClean="0"/>
          </a:p>
          <a:p>
            <a:r>
              <a:rPr lang="en-US" dirty="0" smtClean="0"/>
              <a:t>Things like chrome developer tools, they give you </a:t>
            </a:r>
            <a:r>
              <a:rPr lang="en-US" i="1" dirty="0" smtClean="0"/>
              <a:t>causality </a:t>
            </a:r>
            <a:r>
              <a:rPr lang="en-US" i="1" dirty="0" err="1" smtClean="0"/>
              <a:t>callstacks</a:t>
            </a:r>
            <a:r>
              <a:rPr lang="en-US" i="0" dirty="0" smtClean="0"/>
              <a:t> which says where</a:t>
            </a:r>
            <a:r>
              <a:rPr lang="en-US" i="0" baseline="0" dirty="0" smtClean="0"/>
              <a:t> you’ve come from. That can get weird. And the key thing about a </a:t>
            </a:r>
            <a:r>
              <a:rPr lang="en-US" i="0" baseline="0" dirty="0" err="1" smtClean="0"/>
              <a:t>callstack</a:t>
            </a:r>
            <a:r>
              <a:rPr lang="en-US" i="0" baseline="0" dirty="0" smtClean="0"/>
              <a:t>, despite it’s name, is that it shows where you’re going to </a:t>
            </a:r>
            <a:r>
              <a:rPr lang="en-US" i="1" baseline="0" dirty="0" smtClean="0"/>
              <a:t>return to</a:t>
            </a:r>
            <a:r>
              <a:rPr lang="en-US" i="0" baseline="0" dirty="0" smtClean="0"/>
              <a:t>. Like, it shows where the next CPU RET instruction will jump back to.</a:t>
            </a:r>
          </a:p>
          <a:p>
            <a:endParaRPr lang="en-US" i="0" baseline="0" dirty="0" smtClean="0"/>
          </a:p>
          <a:p>
            <a:r>
              <a:rPr lang="en-US" i="0" baseline="0" dirty="0" smtClean="0"/>
              <a:t>So VS does the same with async </a:t>
            </a:r>
            <a:r>
              <a:rPr lang="en-US" i="0" baseline="0" dirty="0" err="1" smtClean="0"/>
              <a:t>callstacks</a:t>
            </a:r>
            <a:r>
              <a:rPr lang="en-US" i="0" baseline="0" dirty="0" smtClean="0"/>
              <a:t>. Shows where the async method will return to. Because, by definition, the place it’ll return is still live, still has a stack frame, still has local variables. It means that async </a:t>
            </a:r>
            <a:r>
              <a:rPr lang="en-US" i="0" baseline="0" dirty="0" err="1" smtClean="0"/>
              <a:t>callstacks</a:t>
            </a:r>
            <a:r>
              <a:rPr lang="en-US" i="0" baseline="0" dirty="0" smtClean="0"/>
              <a:t> have zero runtime overhead, and they’re a great debugging tool even on a </a:t>
            </a:r>
            <a:r>
              <a:rPr lang="en-US" i="0" baseline="0" dirty="0" err="1" smtClean="0"/>
              <a:t>coredump</a:t>
            </a:r>
            <a:r>
              <a:rPr lang="en-US" i="0" baseline="0" dirty="0" smtClean="0"/>
              <a:t> from a production machine.</a:t>
            </a:r>
          </a:p>
          <a:p>
            <a:endParaRPr lang="en-US" i="1" dirty="0"/>
          </a:p>
        </p:txBody>
      </p:sp>
      <p:sp>
        <p:nvSpPr>
          <p:cNvPr id="4" name="Slide Number Placeholder 3"/>
          <p:cNvSpPr>
            <a:spLocks noGrp="1"/>
          </p:cNvSpPr>
          <p:nvPr>
            <p:ph type="sldNum" sz="quarter" idx="10"/>
          </p:nvPr>
        </p:nvSpPr>
        <p:spPr/>
        <p:txBody>
          <a:bodyPr/>
          <a:lstStyle/>
          <a:p>
            <a:fld id="{1750BB66-E706-4D91-9778-B45FAEEF23F0}" type="slidenum">
              <a:rPr lang="en-US" smtClean="0"/>
              <a:t>46</a:t>
            </a:fld>
            <a:endParaRPr lang="en-US"/>
          </a:p>
        </p:txBody>
      </p:sp>
    </p:spTree>
    <p:extLst>
      <p:ext uri="{BB962C8B-B14F-4D97-AF65-F5344CB8AC3E}">
        <p14:creationId xmlns:p14="http://schemas.microsoft.com/office/powerpoint/2010/main" val="24528851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blog</a:t>
            </a:r>
            <a:r>
              <a:rPr lang="en-US" baseline="0" dirty="0" smtClean="0"/>
              <a:t> post caught my eye recently. A company that migrated from Python to Go, and loved it.</a:t>
            </a:r>
          </a:p>
          <a:p>
            <a:endParaRPr lang="en-US" baseline="0" dirty="0" smtClean="0"/>
          </a:p>
          <a:p>
            <a:r>
              <a:rPr lang="en-US" baseline="0" dirty="0" smtClean="0"/>
              <a:t>What they liked about it was channels. It helped them parallelize their code, make use of multicore CPUs, so their </a:t>
            </a:r>
            <a:r>
              <a:rPr lang="en-US" baseline="0" dirty="0" err="1" smtClean="0"/>
              <a:t>webservice</a:t>
            </a:r>
            <a:r>
              <a:rPr lang="en-US" baseline="0" dirty="0" smtClean="0"/>
              <a:t> has lower latency.</a:t>
            </a:r>
          </a:p>
          <a:p>
            <a:endParaRPr lang="en-US" baseline="0" dirty="0" smtClean="0"/>
          </a:p>
          <a:p>
            <a:r>
              <a:rPr lang="en-US" baseline="0" dirty="0" smtClean="0"/>
              <a:t>I love channels! Did my PhD on them.</a:t>
            </a:r>
          </a:p>
          <a:p>
            <a:endParaRPr lang="en-US" baseline="0" dirty="0" smtClean="0"/>
          </a:p>
          <a:p>
            <a:r>
              <a:rPr lang="en-US" baseline="0" dirty="0" smtClean="0"/>
              <a:t>Q. What’s even lighter-weight than a go-routine?</a:t>
            </a:r>
          </a:p>
          <a:p>
            <a:r>
              <a:rPr lang="en-US" baseline="0" dirty="0" smtClean="0"/>
              <a:t>A. Nothing!</a:t>
            </a:r>
          </a:p>
          <a:p>
            <a:endParaRPr lang="en-US" baseline="0" dirty="0" smtClean="0"/>
          </a:p>
          <a:p>
            <a:r>
              <a:rPr lang="en-US" baseline="0" dirty="0" smtClean="0"/>
              <a:t>[CLICK]</a:t>
            </a:r>
          </a:p>
          <a:p>
            <a:endParaRPr lang="en-US" baseline="0" dirty="0" smtClean="0"/>
          </a:p>
          <a:p>
            <a:r>
              <a:rPr lang="en-US" baseline="0" dirty="0" smtClean="0"/>
              <a:t>I mean, technically, </a:t>
            </a:r>
            <a:r>
              <a:rPr lang="en-US" i="1" baseline="0" dirty="0" smtClean="0"/>
              <a:t>nothing</a:t>
            </a:r>
            <a:r>
              <a:rPr lang="en-US" i="0" baseline="0" dirty="0" smtClean="0"/>
              <a:t>. This is the equivalent in C#. Except, unlike the channels, it avoids allocating its equivalent of a </a:t>
            </a:r>
            <a:r>
              <a:rPr lang="en-US" i="0" baseline="0" dirty="0" err="1" smtClean="0"/>
              <a:t>goroutine</a:t>
            </a:r>
            <a:r>
              <a:rPr lang="en-US" i="0" baseline="0" dirty="0" smtClean="0"/>
              <a:t> for every </a:t>
            </a:r>
            <a:r>
              <a:rPr lang="en-US" i="0" baseline="0" dirty="0" err="1" smtClean="0"/>
              <a:t>workitem</a:t>
            </a:r>
            <a:r>
              <a:rPr lang="en-US" i="0" baseline="0" dirty="0" smtClean="0"/>
              <a:t>. Only allocates as many as there are threads, and recycles them as they get done.</a:t>
            </a:r>
          </a:p>
          <a:p>
            <a:endParaRPr lang="en-US" i="0" baseline="0" dirty="0" smtClean="0"/>
          </a:p>
          <a:p>
            <a:r>
              <a:rPr lang="en-US" baseline="0" dirty="0" smtClean="0"/>
              <a:t>It uses a higher-level abstraction, “parallelizable lists”, which I guess feels similar to the kind of parallelization that SQL databases will feel free to do for their query executions.</a:t>
            </a:r>
          </a:p>
          <a:p>
            <a:endParaRPr lang="en-US" baseline="0" dirty="0" smtClean="0"/>
          </a:p>
          <a:p>
            <a:r>
              <a:rPr lang="en-US" baseline="0" dirty="0" smtClean="0"/>
              <a:t>I think the deal is that channels are usually the second-best abstraction for coding most problems, but they’re at least universal. That’s why we heard that Go does more with less. It gets by with just one abstraction, whereas C# has several different abstractions each optimized for a particular scenario.</a:t>
            </a:r>
          </a:p>
          <a:p>
            <a:endParaRPr lang="en-US" baseline="0" dirty="0" smtClean="0"/>
          </a:p>
          <a:p>
            <a:r>
              <a:rPr lang="en-US" baseline="0" dirty="0" smtClean="0"/>
              <a:t>[CLICK]</a:t>
            </a:r>
          </a:p>
          <a:p>
            <a:endParaRPr lang="en-US" baseline="0" dirty="0" smtClean="0"/>
          </a:p>
          <a:p>
            <a:r>
              <a:rPr lang="en-US" baseline="0" dirty="0" smtClean="0"/>
              <a:t>Like here, I wrote a fractal that runs in 60ms per frame on my $90 phone from Walmart. How’d it do that? Not with channels. I used C# to program the GPU. That was the best solution in this case.</a:t>
            </a:r>
          </a:p>
          <a:p>
            <a:endParaRPr lang="en-US" baseline="0" dirty="0" smtClean="0"/>
          </a:p>
          <a:p>
            <a:r>
              <a:rPr lang="en-US" baseline="0" dirty="0" smtClean="0"/>
              <a:t>Well, I think we’re likely to add a Channel API into the C# standard library, but it won’t have the beautiful language syntax like Go has. We’ll see how things work out.</a:t>
            </a:r>
          </a:p>
          <a:p>
            <a:endParaRPr lang="en-US" baseline="0" dirty="0" smtClean="0"/>
          </a:p>
        </p:txBody>
      </p:sp>
      <p:sp>
        <p:nvSpPr>
          <p:cNvPr id="4" name="Slide Number Placeholder 3"/>
          <p:cNvSpPr>
            <a:spLocks noGrp="1"/>
          </p:cNvSpPr>
          <p:nvPr>
            <p:ph type="sldNum" sz="quarter" idx="10"/>
          </p:nvPr>
        </p:nvSpPr>
        <p:spPr/>
        <p:txBody>
          <a:bodyPr/>
          <a:lstStyle/>
          <a:p>
            <a:fld id="{1750BB66-E706-4D91-9778-B45FAEEF23F0}" type="slidenum">
              <a:rPr lang="en-US" smtClean="0"/>
              <a:t>47</a:t>
            </a:fld>
            <a:endParaRPr lang="en-US"/>
          </a:p>
        </p:txBody>
      </p:sp>
    </p:spTree>
    <p:extLst>
      <p:ext uri="{BB962C8B-B14F-4D97-AF65-F5344CB8AC3E}">
        <p14:creationId xmlns:p14="http://schemas.microsoft.com/office/powerpoint/2010/main" val="32865202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with that, </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48</a:t>
            </a:fld>
            <a:endParaRPr lang="en-US"/>
          </a:p>
        </p:txBody>
      </p:sp>
    </p:spTree>
    <p:extLst>
      <p:ext uri="{BB962C8B-B14F-4D97-AF65-F5344CB8AC3E}">
        <p14:creationId xmlns:p14="http://schemas.microsoft.com/office/powerpoint/2010/main" val="14947049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come to the end.</a:t>
            </a:r>
          </a:p>
          <a:p>
            <a:endParaRPr lang="en-US" dirty="0" smtClean="0"/>
          </a:p>
          <a:p>
            <a:r>
              <a:rPr lang="en-US" dirty="0" smtClean="0"/>
              <a:t>I hope you’ve enjoyed seeing this glimpse of the new C#, where it is and we’re it’s going. It’s going fun places. Thanks for coming!</a:t>
            </a:r>
          </a:p>
          <a:p>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49</a:t>
            </a:fld>
            <a:endParaRPr lang="en-US"/>
          </a:p>
        </p:txBody>
      </p:sp>
    </p:spTree>
    <p:extLst>
      <p:ext uri="{BB962C8B-B14F-4D97-AF65-F5344CB8AC3E}">
        <p14:creationId xmlns:p14="http://schemas.microsoft.com/office/powerpoint/2010/main" val="153923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this Microsoft. Who’d have thought you’d see this? A commit by Linus himself that</a:t>
            </a:r>
            <a:r>
              <a:rPr lang="en-US" baseline="0" dirty="0" smtClean="0"/>
              <a:t> supports </a:t>
            </a:r>
            <a:r>
              <a:rPr lang="en-US" baseline="0" dirty="0" err="1" smtClean="0"/>
              <a:t>CoreCLR</a:t>
            </a:r>
            <a:r>
              <a:rPr lang="en-US" baseline="0" dirty="0" smtClean="0"/>
              <a:t>, part of the C# runtime.</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5</a:t>
            </a:fld>
            <a:endParaRPr lang="en-US"/>
          </a:p>
        </p:txBody>
      </p:sp>
    </p:spTree>
    <p:extLst>
      <p:ext uri="{BB962C8B-B14F-4D97-AF65-F5344CB8AC3E}">
        <p14:creationId xmlns:p14="http://schemas.microsoft.com/office/powerpoint/2010/main" val="421854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make sure we’re on the same page.</a:t>
            </a:r>
          </a:p>
          <a:p>
            <a:r>
              <a:rPr lang="en-US" dirty="0" smtClean="0"/>
              <a:t>C# is a modern versatile OSS</a:t>
            </a:r>
            <a:r>
              <a:rPr lang="en-US" baseline="0" dirty="0" smtClean="0"/>
              <a:t> language and service.</a:t>
            </a:r>
          </a:p>
          <a:p>
            <a:r>
              <a:rPr lang="en-US" baseline="0" dirty="0" smtClean="0"/>
              <a:t>It generates code that runs on Mac, Linux, Windows, devices. Oh, I should have put FreeBSD there as well. </a:t>
            </a:r>
          </a:p>
          <a:p>
            <a:r>
              <a:rPr lang="en-US" baseline="0" dirty="0" smtClean="0"/>
              <a:t>It compiles to native machine code, to standalone self-contained binaries.</a:t>
            </a:r>
          </a:p>
          <a:p>
            <a:r>
              <a:rPr lang="en-US" baseline="0" dirty="0" smtClean="0"/>
              <a:t>You write your code in your favorite editor, and build it on your favorite platform.</a:t>
            </a:r>
          </a:p>
          <a:p>
            <a:endParaRPr lang="en-US" baseline="0" dirty="0" smtClean="0"/>
          </a:p>
          <a:p>
            <a:r>
              <a:rPr lang="en-US" baseline="0" dirty="0" smtClean="0"/>
              <a:t>That might be a surprise!</a:t>
            </a:r>
          </a:p>
          <a:p>
            <a:r>
              <a:rPr lang="en-US" baseline="0" dirty="0" smtClean="0"/>
              <a:t>And some of these statements are work-in-progress at the moment.</a:t>
            </a:r>
          </a:p>
          <a:p>
            <a:r>
              <a:rPr lang="en-US" baseline="0" dirty="0" smtClean="0"/>
              <a:t>Let’s see…</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6</a:t>
            </a:fld>
            <a:endParaRPr lang="en-US"/>
          </a:p>
        </p:txBody>
      </p:sp>
    </p:spTree>
    <p:extLst>
      <p:ext uri="{BB962C8B-B14F-4D97-AF65-F5344CB8AC3E}">
        <p14:creationId xmlns:p14="http://schemas.microsoft.com/office/powerpoint/2010/main" val="2296111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C# is</a:t>
            </a:r>
            <a:r>
              <a:rPr lang="en-US" baseline="0" dirty="0" smtClean="0"/>
              <a:t> about its developer experience – </a:t>
            </a:r>
            <a:r>
              <a:rPr lang="en-US" baseline="0" dirty="0" err="1" smtClean="0"/>
              <a:t>intellisense</a:t>
            </a:r>
            <a:r>
              <a:rPr lang="en-US" baseline="0" dirty="0" smtClean="0"/>
              <a:t>, that kind of thing.</a:t>
            </a:r>
          </a:p>
          <a:p>
            <a:r>
              <a:rPr lang="en-US" baseline="0" dirty="0" smtClean="0"/>
              <a:t>I’ll talk about that more.</a:t>
            </a:r>
          </a:p>
          <a:p>
            <a:r>
              <a:rPr lang="en-US" baseline="0" dirty="0" err="1" smtClean="0"/>
              <a:t>Omnisharp</a:t>
            </a:r>
            <a:r>
              <a:rPr lang="en-US" baseline="0" dirty="0" smtClean="0"/>
              <a:t> powers this in a variety of editors like Sublime.</a:t>
            </a:r>
          </a:p>
        </p:txBody>
      </p:sp>
      <p:sp>
        <p:nvSpPr>
          <p:cNvPr id="4" name="Slide Number Placeholder 3"/>
          <p:cNvSpPr>
            <a:spLocks noGrp="1"/>
          </p:cNvSpPr>
          <p:nvPr>
            <p:ph type="sldNum" sz="quarter" idx="10"/>
          </p:nvPr>
        </p:nvSpPr>
        <p:spPr/>
        <p:txBody>
          <a:bodyPr/>
          <a:lstStyle/>
          <a:p>
            <a:fld id="{1750BB66-E706-4D91-9778-B45FAEEF23F0}" type="slidenum">
              <a:rPr lang="en-US" smtClean="0"/>
              <a:t>7</a:t>
            </a:fld>
            <a:endParaRPr lang="en-US"/>
          </a:p>
        </p:txBody>
      </p:sp>
    </p:spTree>
    <p:extLst>
      <p:ext uri="{BB962C8B-B14F-4D97-AF65-F5344CB8AC3E}">
        <p14:creationId xmlns:p14="http://schemas.microsoft.com/office/powerpoint/2010/main" val="2809909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VS Code is Microsoft’s own free cross-platfor</a:t>
            </a:r>
            <a:r>
              <a:rPr lang="en-US" baseline="0" dirty="0" smtClean="0"/>
              <a:t>m code</a:t>
            </a:r>
            <a:r>
              <a:rPr lang="en-US" dirty="0" smtClean="0"/>
              <a:t> editor.</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8</a:t>
            </a:fld>
            <a:endParaRPr lang="en-US"/>
          </a:p>
        </p:txBody>
      </p:sp>
    </p:spTree>
    <p:extLst>
      <p:ext uri="{BB962C8B-B14F-4D97-AF65-F5344CB8AC3E}">
        <p14:creationId xmlns:p14="http://schemas.microsoft.com/office/powerpoint/2010/main" val="3630321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 Studio Community is Microsoft’s free full-fledged IDE,</a:t>
            </a:r>
            <a:r>
              <a:rPr lang="en-US" baseline="0" dirty="0" smtClean="0"/>
              <a:t> Windows-only.</a:t>
            </a:r>
            <a:endParaRPr lang="en-US" dirty="0"/>
          </a:p>
        </p:txBody>
      </p:sp>
      <p:sp>
        <p:nvSpPr>
          <p:cNvPr id="4" name="Slide Number Placeholder 3"/>
          <p:cNvSpPr>
            <a:spLocks noGrp="1"/>
          </p:cNvSpPr>
          <p:nvPr>
            <p:ph type="sldNum" sz="quarter" idx="10"/>
          </p:nvPr>
        </p:nvSpPr>
        <p:spPr/>
        <p:txBody>
          <a:bodyPr/>
          <a:lstStyle/>
          <a:p>
            <a:fld id="{1750BB66-E706-4D91-9778-B45FAEEF23F0}" type="slidenum">
              <a:rPr lang="en-US" smtClean="0"/>
              <a:t>9</a:t>
            </a:fld>
            <a:endParaRPr lang="en-US"/>
          </a:p>
        </p:txBody>
      </p:sp>
    </p:spTree>
    <p:extLst>
      <p:ext uri="{BB962C8B-B14F-4D97-AF65-F5344CB8AC3E}">
        <p14:creationId xmlns:p14="http://schemas.microsoft.com/office/powerpoint/2010/main" val="1741249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985880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27151801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1486886"/>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726" indent="0">
              <a:buNone/>
              <a:defRPr>
                <a:gradFill>
                  <a:gsLst>
                    <a:gs pos="1250">
                      <a:srgbClr val="000000"/>
                    </a:gs>
                    <a:gs pos="100000">
                      <a:srgbClr val="000000"/>
                    </a:gs>
                  </a:gsLst>
                  <a:lin ang="5400000" scaled="0"/>
                </a:gradFill>
                <a:latin typeface="Segoe UI" pitchFamily="34" charset="0"/>
                <a:cs typeface="Segoe UI" pitchFamily="34" charset="0"/>
              </a:defRPr>
            </a:lvl2pPr>
            <a:lvl3pPr marL="573090" indent="0">
              <a:buNone/>
              <a:defRPr>
                <a:gradFill>
                  <a:gsLst>
                    <a:gs pos="1250">
                      <a:srgbClr val="000000"/>
                    </a:gs>
                    <a:gs pos="100000">
                      <a:srgbClr val="000000"/>
                    </a:gs>
                  </a:gsLst>
                  <a:lin ang="5400000" scaled="0"/>
                </a:gradFill>
                <a:latin typeface="Segoe UI" pitchFamily="34" charset="0"/>
                <a:cs typeface="Segoe UI" pitchFamily="34" charset="0"/>
              </a:defRPr>
            </a:lvl3pPr>
            <a:lvl4pPr marL="798516"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29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7986817"/>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964428"/>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6277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2880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379477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7" r:id="rId5"/>
    <p:sldLayoutId id="2147483666" r:id="rId6"/>
  </p:sldLayoutIdLst>
  <p:transition>
    <p:fade/>
  </p:transition>
  <p:timing>
    <p:tnLst>
      <p:par>
        <p:cTn id="1" dur="indefinite" restart="never" nodeType="tmRoot"/>
      </p:par>
    </p:tnLst>
  </p:timing>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2.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7.mp4"/><Relationship Id="rId1" Type="http://schemas.openxmlformats.org/officeDocument/2006/relationships/video" Target="NULL" TargetMode="External"/><Relationship Id="rId5" Type="http://schemas.openxmlformats.org/officeDocument/2006/relationships/image" Target="../media/image38.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2.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69304" y="4026617"/>
            <a:ext cx="6870725" cy="1794406"/>
          </a:xfrm>
        </p:spPr>
        <p:txBody>
          <a:bodyPr/>
          <a:lstStyle/>
          <a:p>
            <a:r>
              <a:rPr lang="en-US" sz="2941" dirty="0" smtClean="0"/>
              <a:t>Lucian Wischik</a:t>
            </a:r>
            <a:endParaRPr lang="en-US" sz="2941" dirty="0"/>
          </a:p>
        </p:txBody>
      </p:sp>
      <p:sp>
        <p:nvSpPr>
          <p:cNvPr id="4" name="Title 3"/>
          <p:cNvSpPr>
            <a:spLocks noGrp="1"/>
          </p:cNvSpPr>
          <p:nvPr>
            <p:ph type="title"/>
          </p:nvPr>
        </p:nvSpPr>
        <p:spPr/>
        <p:txBody>
          <a:bodyPr/>
          <a:lstStyle/>
          <a:p>
            <a:r>
              <a:rPr lang="en-US" dirty="0" smtClean="0"/>
              <a:t>Designing C#7</a:t>
            </a:r>
            <a:endParaRPr lang="en-US" dirty="0"/>
          </a:p>
        </p:txBody>
      </p:sp>
      <p:cxnSp>
        <p:nvCxnSpPr>
          <p:cNvPr id="6" name="Straight Arrow Connector 5"/>
          <p:cNvCxnSpPr/>
          <p:nvPr/>
        </p:nvCxnSpPr>
        <p:spPr>
          <a:xfrm flipV="1">
            <a:off x="5432611" y="1616760"/>
            <a:ext cx="1308847" cy="619477"/>
          </a:xfrm>
          <a:prstGeom prst="straightConnector1">
            <a:avLst/>
          </a:prstGeom>
          <a:ln w="76200">
            <a:solidFill>
              <a:schemeClr val="tx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705600" y="1237650"/>
            <a:ext cx="3675530" cy="738664"/>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gradFill>
                  <a:gsLst>
                    <a:gs pos="2917">
                      <a:schemeClr val="tx1"/>
                    </a:gs>
                    <a:gs pos="30000">
                      <a:schemeClr val="tx1"/>
                    </a:gs>
                  </a:gsLst>
                  <a:lin ang="5400000" scaled="0"/>
                </a:gradFill>
              </a:rPr>
              <a:t>The new C#</a:t>
            </a:r>
          </a:p>
        </p:txBody>
      </p:sp>
      <p:cxnSp>
        <p:nvCxnSpPr>
          <p:cNvPr id="8" name="Straight Arrow Connector 7"/>
          <p:cNvCxnSpPr/>
          <p:nvPr/>
        </p:nvCxnSpPr>
        <p:spPr>
          <a:xfrm flipV="1">
            <a:off x="5432611" y="2417465"/>
            <a:ext cx="1308847" cy="28399"/>
          </a:xfrm>
          <a:prstGeom prst="straightConnector1">
            <a:avLst/>
          </a:prstGeom>
          <a:ln w="76200">
            <a:solidFill>
              <a:schemeClr val="tx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705600" y="2080261"/>
            <a:ext cx="5203536" cy="738664"/>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gradFill>
                  <a:gsLst>
                    <a:gs pos="2917">
                      <a:schemeClr val="tx1"/>
                    </a:gs>
                    <a:gs pos="30000">
                      <a:schemeClr val="tx1"/>
                    </a:gs>
                  </a:gsLst>
                  <a:lin ang="5400000" scaled="0"/>
                </a:gradFill>
              </a:rPr>
              <a:t>Where are we headed?</a:t>
            </a:r>
          </a:p>
        </p:txBody>
      </p:sp>
      <p:cxnSp>
        <p:nvCxnSpPr>
          <p:cNvPr id="11" name="Straight Arrow Connector 10"/>
          <p:cNvCxnSpPr/>
          <p:nvPr/>
        </p:nvCxnSpPr>
        <p:spPr>
          <a:xfrm>
            <a:off x="5432610" y="2695317"/>
            <a:ext cx="1308847" cy="619477"/>
          </a:xfrm>
          <a:prstGeom prst="straightConnector1">
            <a:avLst/>
          </a:prstGeom>
          <a:ln w="76200">
            <a:solidFill>
              <a:schemeClr val="tx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05600" y="2908673"/>
            <a:ext cx="5203536" cy="738664"/>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gradFill>
                  <a:gsLst>
                    <a:gs pos="2917">
                      <a:schemeClr val="tx1"/>
                    </a:gs>
                    <a:gs pos="30000">
                      <a:schemeClr val="tx1"/>
                    </a:gs>
                  </a:gsLst>
                  <a:lin ang="5400000" scaled="0"/>
                </a:gradFill>
              </a:rPr>
              <a:t>Influence the future</a:t>
            </a:r>
          </a:p>
        </p:txBody>
      </p:sp>
    </p:spTree>
    <p:extLst>
      <p:ext uri="{BB962C8B-B14F-4D97-AF65-F5344CB8AC3E}">
        <p14:creationId xmlns:p14="http://schemas.microsoft.com/office/powerpoint/2010/main" val="3360418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50"/>
                                        <p:tgtEl>
                                          <p:spTgt spid="6"/>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75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250"/>
                                        <p:tgtEl>
                                          <p:spTgt spid="8"/>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250"/>
                                        <p:tgtEl>
                                          <p:spTgt spid="11"/>
                                        </p:tgtEl>
                                      </p:cBhvr>
                                    </p:animEffect>
                                  </p:childTnLst>
                                </p:cTn>
                              </p:par>
                            </p:childTnLst>
                          </p:cTn>
                        </p:par>
                        <p:par>
                          <p:cTn id="24" fill="hold">
                            <p:stCondLst>
                              <p:cond delay="175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851" y="1235028"/>
            <a:ext cx="3433864" cy="656189"/>
          </a:xfrm>
          <a:prstGeom prst="rect">
            <a:avLst/>
          </a:prstGeom>
          <a:solidFill>
            <a:schemeClr val="bg2">
              <a:lumMod val="20000"/>
              <a:lumOff val="80000"/>
            </a:schemeClr>
          </a:solidFill>
        </p:spPr>
        <p:txBody>
          <a:bodyPr wrap="square" lIns="182880" tIns="146304" rIns="182880" bIns="146304" rtlCol="0" anchor="ctr" anchorCtr="1">
            <a:noAutofit/>
          </a:bodyPr>
          <a:lstStyle/>
          <a:p>
            <a:pPr algn="ctr">
              <a:lnSpc>
                <a:spcPct val="90000"/>
              </a:lnSpc>
              <a:spcAft>
                <a:spcPts val="600"/>
              </a:spcAft>
            </a:pPr>
            <a:r>
              <a:rPr lang="en-US" sz="3200" dirty="0" smtClean="0">
                <a:solidFill>
                  <a:srgbClr val="000000"/>
                </a:solidFill>
              </a:rPr>
              <a:t>C# code</a:t>
            </a:r>
            <a:endParaRPr lang="en-US" sz="2000" dirty="0" smtClean="0">
              <a:solidFill>
                <a:srgbClr val="000000"/>
              </a:solidFill>
            </a:endParaRPr>
          </a:p>
        </p:txBody>
      </p:sp>
      <p:sp>
        <p:nvSpPr>
          <p:cNvPr id="3" name="TextBox 2"/>
          <p:cNvSpPr txBox="1"/>
          <p:nvPr/>
        </p:nvSpPr>
        <p:spPr>
          <a:xfrm>
            <a:off x="6041729" y="1235028"/>
            <a:ext cx="3433863" cy="656189"/>
          </a:xfrm>
          <a:prstGeom prst="rect">
            <a:avLst/>
          </a:prstGeom>
          <a:solidFill>
            <a:schemeClr val="bg2">
              <a:lumMod val="20000"/>
              <a:lumOff val="80000"/>
            </a:schemeClr>
          </a:solidFill>
        </p:spPr>
        <p:txBody>
          <a:bodyPr wrap="square" lIns="182880" tIns="146304" rIns="182880" bIns="146304" rtlCol="0">
            <a:noAutofit/>
          </a:bodyPr>
          <a:lstStyle/>
          <a:p>
            <a:pPr algn="ctr">
              <a:lnSpc>
                <a:spcPct val="90000"/>
              </a:lnSpc>
              <a:spcAft>
                <a:spcPts val="600"/>
              </a:spcAft>
            </a:pPr>
            <a:r>
              <a:rPr lang="en-US" sz="3200" dirty="0" smtClean="0">
                <a:solidFill>
                  <a:srgbClr val="000000"/>
                </a:solidFill>
              </a:rPr>
              <a:t>Standard library</a:t>
            </a:r>
          </a:p>
          <a:p>
            <a:pPr algn="ctr">
              <a:lnSpc>
                <a:spcPct val="90000"/>
              </a:lnSpc>
              <a:spcAft>
                <a:spcPts val="600"/>
              </a:spcAft>
            </a:pPr>
            <a:r>
              <a:rPr lang="en-US" sz="2000" dirty="0" smtClean="0">
                <a:solidFill>
                  <a:srgbClr val="000000"/>
                </a:solidFill>
              </a:rPr>
              <a:t>github.com/</a:t>
            </a:r>
            <a:r>
              <a:rPr lang="en-US" sz="2000" dirty="0" err="1" smtClean="0">
                <a:solidFill>
                  <a:srgbClr val="000000"/>
                </a:solidFill>
              </a:rPr>
              <a:t>dotnet</a:t>
            </a:r>
            <a:r>
              <a:rPr lang="en-US" sz="2000" dirty="0" smtClean="0">
                <a:solidFill>
                  <a:srgbClr val="000000"/>
                </a:solidFill>
              </a:rPr>
              <a:t>/</a:t>
            </a:r>
            <a:r>
              <a:rPr lang="en-US" sz="2000" dirty="0" err="1" smtClean="0">
                <a:solidFill>
                  <a:srgbClr val="FF0000"/>
                </a:solidFill>
              </a:rPr>
              <a:t>corefx</a:t>
            </a:r>
            <a:endParaRPr lang="en-US" sz="2000" dirty="0" smtClean="0">
              <a:solidFill>
                <a:srgbClr val="FF0000"/>
              </a:solidFill>
            </a:endParaRPr>
          </a:p>
        </p:txBody>
      </p:sp>
      <p:sp>
        <p:nvSpPr>
          <p:cNvPr id="6" name="TextBox 5"/>
          <p:cNvSpPr txBox="1"/>
          <p:nvPr/>
        </p:nvSpPr>
        <p:spPr>
          <a:xfrm>
            <a:off x="2286850" y="4626953"/>
            <a:ext cx="3433865" cy="610582"/>
          </a:xfrm>
          <a:prstGeom prst="rect">
            <a:avLst/>
          </a:prstGeom>
          <a:solidFill>
            <a:schemeClr val="bg2">
              <a:lumMod val="20000"/>
              <a:lumOff val="80000"/>
            </a:schemeClr>
          </a:solidFill>
        </p:spPr>
        <p:txBody>
          <a:bodyPr wrap="square" lIns="182880" tIns="146304" rIns="182880" bIns="146304" rtlCol="0">
            <a:noAutofit/>
          </a:bodyPr>
          <a:lstStyle/>
          <a:p>
            <a:pPr algn="ctr">
              <a:lnSpc>
                <a:spcPct val="90000"/>
              </a:lnSpc>
              <a:spcAft>
                <a:spcPts val="600"/>
              </a:spcAft>
            </a:pPr>
            <a:r>
              <a:rPr lang="en-US" sz="3200" dirty="0" smtClean="0">
                <a:solidFill>
                  <a:srgbClr val="000000"/>
                </a:solidFill>
              </a:rPr>
              <a:t>VM</a:t>
            </a:r>
          </a:p>
          <a:p>
            <a:pPr algn="ctr">
              <a:lnSpc>
                <a:spcPct val="90000"/>
              </a:lnSpc>
              <a:spcAft>
                <a:spcPts val="600"/>
              </a:spcAft>
            </a:pPr>
            <a:r>
              <a:rPr lang="en-US" sz="2000" dirty="0" smtClean="0">
                <a:solidFill>
                  <a:srgbClr val="000000"/>
                </a:solidFill>
              </a:rPr>
              <a:t>github.com/</a:t>
            </a:r>
            <a:r>
              <a:rPr lang="en-US" sz="2000" dirty="0" err="1" smtClean="0">
                <a:solidFill>
                  <a:srgbClr val="000000"/>
                </a:solidFill>
              </a:rPr>
              <a:t>dotnet</a:t>
            </a:r>
            <a:r>
              <a:rPr lang="en-US" sz="2000" dirty="0" smtClean="0">
                <a:solidFill>
                  <a:srgbClr val="000000"/>
                </a:solidFill>
              </a:rPr>
              <a:t>/</a:t>
            </a:r>
            <a:r>
              <a:rPr lang="en-US" sz="2000" dirty="0" err="1" smtClean="0">
                <a:solidFill>
                  <a:srgbClr val="FF0000"/>
                </a:solidFill>
              </a:rPr>
              <a:t>coreclr</a:t>
            </a:r>
            <a:endParaRPr lang="en-US" sz="2000" dirty="0" smtClean="0">
              <a:solidFill>
                <a:srgbClr val="FF0000"/>
              </a:solidFill>
            </a:endParaRPr>
          </a:p>
        </p:txBody>
      </p:sp>
      <p:sp>
        <p:nvSpPr>
          <p:cNvPr id="7" name="TextBox 6"/>
          <p:cNvSpPr txBox="1"/>
          <p:nvPr/>
        </p:nvSpPr>
        <p:spPr>
          <a:xfrm>
            <a:off x="2277124" y="2942392"/>
            <a:ext cx="7188739" cy="633386"/>
          </a:xfrm>
          <a:prstGeom prst="rect">
            <a:avLst/>
          </a:prstGeom>
          <a:solidFill>
            <a:schemeClr val="bg2">
              <a:lumMod val="20000"/>
              <a:lumOff val="80000"/>
            </a:schemeClr>
          </a:solidFill>
          <a:ln>
            <a:solidFill>
              <a:srgbClr val="FF0000"/>
            </a:solidFill>
          </a:ln>
        </p:spPr>
        <p:txBody>
          <a:bodyPr wrap="square" lIns="182880" tIns="146304" rIns="182880" bIns="146304" rtlCol="0">
            <a:noAutofit/>
          </a:bodyPr>
          <a:lstStyle/>
          <a:p>
            <a:pPr algn="ctr">
              <a:lnSpc>
                <a:spcPct val="90000"/>
              </a:lnSpc>
              <a:spcAft>
                <a:spcPts val="600"/>
              </a:spcAft>
            </a:pPr>
            <a:r>
              <a:rPr lang="en-US" sz="3200" dirty="0" smtClean="0">
                <a:solidFill>
                  <a:srgbClr val="000000"/>
                </a:solidFill>
              </a:rPr>
              <a:t>Compile → bytecode</a:t>
            </a:r>
          </a:p>
          <a:p>
            <a:pPr algn="ctr">
              <a:lnSpc>
                <a:spcPct val="90000"/>
              </a:lnSpc>
              <a:spcAft>
                <a:spcPts val="600"/>
              </a:spcAft>
            </a:pPr>
            <a:r>
              <a:rPr lang="en-US" sz="2000" dirty="0" smtClean="0">
                <a:solidFill>
                  <a:srgbClr val="000000"/>
                </a:solidFill>
              </a:rPr>
              <a:t>github.com/</a:t>
            </a:r>
            <a:r>
              <a:rPr lang="en-US" sz="2000" dirty="0" err="1" smtClean="0">
                <a:solidFill>
                  <a:srgbClr val="000000"/>
                </a:solidFill>
              </a:rPr>
              <a:t>dotnet</a:t>
            </a:r>
            <a:r>
              <a:rPr lang="en-US" sz="2000" dirty="0" smtClean="0">
                <a:solidFill>
                  <a:srgbClr val="000000"/>
                </a:solidFill>
              </a:rPr>
              <a:t>/</a:t>
            </a:r>
            <a:r>
              <a:rPr lang="en-US" sz="2000" dirty="0" err="1" smtClean="0">
                <a:solidFill>
                  <a:srgbClr val="FF0000"/>
                </a:solidFill>
              </a:rPr>
              <a:t>roslyn</a:t>
            </a:r>
            <a:endParaRPr lang="en-US" sz="2000" dirty="0" smtClean="0">
              <a:solidFill>
                <a:srgbClr val="FF0000"/>
              </a:solidFill>
            </a:endParaRPr>
          </a:p>
        </p:txBody>
      </p:sp>
      <p:sp>
        <p:nvSpPr>
          <p:cNvPr id="8" name="TextBox 7"/>
          <p:cNvSpPr txBox="1"/>
          <p:nvPr/>
        </p:nvSpPr>
        <p:spPr>
          <a:xfrm>
            <a:off x="6041730" y="4626952"/>
            <a:ext cx="3433861" cy="610583"/>
          </a:xfrm>
          <a:prstGeom prst="rect">
            <a:avLst/>
          </a:prstGeom>
          <a:solidFill>
            <a:schemeClr val="bg2">
              <a:lumMod val="20000"/>
              <a:lumOff val="80000"/>
            </a:schemeClr>
          </a:solidFill>
        </p:spPr>
        <p:txBody>
          <a:bodyPr wrap="none" lIns="182880" tIns="146304" rIns="182880" bIns="146304" rtlCol="0">
            <a:noAutofit/>
          </a:bodyPr>
          <a:lstStyle/>
          <a:p>
            <a:pPr algn="ctr">
              <a:lnSpc>
                <a:spcPct val="90000"/>
              </a:lnSpc>
              <a:spcAft>
                <a:spcPts val="600"/>
              </a:spcAft>
            </a:pPr>
            <a:r>
              <a:rPr lang="en-US" sz="3200" dirty="0" smtClean="0">
                <a:solidFill>
                  <a:srgbClr val="000000"/>
                </a:solidFill>
              </a:rPr>
              <a:t>Compile → Native</a:t>
            </a:r>
          </a:p>
        </p:txBody>
      </p:sp>
      <p:sp>
        <p:nvSpPr>
          <p:cNvPr id="4" name="Down Arrow 3"/>
          <p:cNvSpPr/>
          <p:nvPr/>
        </p:nvSpPr>
        <p:spPr bwMode="auto">
          <a:xfrm rot="2783289">
            <a:off x="6211482" y="2267308"/>
            <a:ext cx="473528" cy="604157"/>
          </a:xfrm>
          <a:prstGeom prst="down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Down Arrow 8"/>
          <p:cNvSpPr/>
          <p:nvPr/>
        </p:nvSpPr>
        <p:spPr bwMode="auto">
          <a:xfrm rot="18970333">
            <a:off x="5103958" y="2262991"/>
            <a:ext cx="473528" cy="604157"/>
          </a:xfrm>
          <a:prstGeom prst="down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 name="Down Arrow 10"/>
          <p:cNvSpPr/>
          <p:nvPr/>
        </p:nvSpPr>
        <p:spPr bwMode="auto">
          <a:xfrm>
            <a:off x="3767018" y="3928249"/>
            <a:ext cx="473528" cy="604157"/>
          </a:xfrm>
          <a:prstGeom prst="down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Down Arrow 11"/>
          <p:cNvSpPr/>
          <p:nvPr/>
        </p:nvSpPr>
        <p:spPr bwMode="auto">
          <a:xfrm>
            <a:off x="7478991" y="3928249"/>
            <a:ext cx="473528" cy="604157"/>
          </a:xfrm>
          <a:prstGeom prst="down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93" y="2169993"/>
            <a:ext cx="1514475" cy="2800350"/>
          </a:xfrm>
          <a:prstGeom prst="rect">
            <a:avLst/>
          </a:prstGeom>
        </p:spPr>
      </p:pic>
      <p:grpSp>
        <p:nvGrpSpPr>
          <p:cNvPr id="14" name="Group 13"/>
          <p:cNvGrpSpPr/>
          <p:nvPr/>
        </p:nvGrpSpPr>
        <p:grpSpPr>
          <a:xfrm>
            <a:off x="9786877" y="1781078"/>
            <a:ext cx="2470667" cy="3822736"/>
            <a:chOff x="9786877" y="1781078"/>
            <a:chExt cx="2470667" cy="3822736"/>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0217" y="1781078"/>
              <a:ext cx="2026587" cy="2695361"/>
            </a:xfrm>
            <a:prstGeom prst="rect">
              <a:avLst/>
            </a:prstGeom>
          </p:spPr>
        </p:pic>
        <p:sp>
          <p:nvSpPr>
            <p:cNvPr id="13" name="TextBox 12"/>
            <p:cNvSpPr txBox="1"/>
            <p:nvPr/>
          </p:nvSpPr>
          <p:spPr>
            <a:xfrm>
              <a:off x="9786877" y="4489272"/>
              <a:ext cx="2470667" cy="1114542"/>
            </a:xfrm>
            <a:prstGeom prst="rect">
              <a:avLst/>
            </a:prstGeom>
            <a:noFill/>
          </p:spPr>
          <p:txBody>
            <a:bodyPr wrap="none" lIns="0" tIns="0" rIns="0" bIns="0" rtlCol="0">
              <a:noAutofit/>
            </a:bodyPr>
            <a:lstStyle/>
            <a:p>
              <a:pPr algn="ctr">
                <a:lnSpc>
                  <a:spcPct val="90000"/>
                </a:lnSpc>
                <a:spcAft>
                  <a:spcPts val="600"/>
                </a:spcAft>
              </a:pPr>
              <a:r>
                <a:rPr lang="en-US" sz="2000" dirty="0" smtClean="0">
                  <a:solidFill>
                    <a:srgbClr val="000000"/>
                  </a:solidFill>
                </a:rPr>
                <a:t>Keystroke response</a:t>
              </a:r>
              <a:br>
                <a:rPr lang="en-US" sz="2000" dirty="0" smtClean="0">
                  <a:solidFill>
                    <a:srgbClr val="000000"/>
                  </a:solidFill>
                </a:rPr>
              </a:br>
              <a:r>
                <a:rPr lang="en-US" sz="2000" dirty="0" smtClean="0">
                  <a:solidFill>
                    <a:srgbClr val="000000"/>
                  </a:solidFill>
                </a:rPr>
                <a:t>within 80ms</a:t>
              </a:r>
              <a:endParaRPr lang="en-US" sz="2000" dirty="0" smtClean="0">
                <a:solidFill>
                  <a:srgbClr val="000000"/>
                </a:solidFill>
              </a:endParaRPr>
            </a:p>
            <a:p>
              <a:pPr algn="ctr">
                <a:lnSpc>
                  <a:spcPct val="90000"/>
                </a:lnSpc>
                <a:spcAft>
                  <a:spcPts val="600"/>
                </a:spcAft>
              </a:pPr>
              <a:r>
                <a:rPr lang="en-US" sz="2000" dirty="0" smtClean="0">
                  <a:solidFill>
                    <a:srgbClr val="000000"/>
                  </a:solidFill>
                </a:rPr>
                <a:t>98</a:t>
              </a:r>
              <a:r>
                <a:rPr lang="en-US" sz="2000" baseline="30000" dirty="0" smtClean="0">
                  <a:solidFill>
                    <a:srgbClr val="000000"/>
                  </a:solidFill>
                </a:rPr>
                <a:t>th</a:t>
              </a:r>
              <a:r>
                <a:rPr lang="en-US" sz="2000" dirty="0" smtClean="0">
                  <a:solidFill>
                    <a:srgbClr val="000000"/>
                  </a:solidFill>
                </a:rPr>
                <a:t> </a:t>
              </a:r>
              <a:r>
                <a:rPr lang="en-US" sz="2000" dirty="0" smtClean="0">
                  <a:solidFill>
                    <a:srgbClr val="000000"/>
                  </a:solidFill>
                </a:rPr>
                <a:t>percentile </a:t>
              </a:r>
              <a:r>
                <a:rPr lang="en-US" sz="2000" dirty="0" smtClean="0">
                  <a:solidFill>
                    <a:srgbClr val="000000"/>
                  </a:solidFill>
                </a:rPr>
                <a:t>40ms</a:t>
              </a:r>
              <a:endParaRPr lang="en-US" sz="2000" dirty="0" smtClean="0">
                <a:solidFill>
                  <a:srgbClr val="000000"/>
                </a:solidFill>
              </a:endParaRPr>
            </a:p>
          </p:txBody>
        </p:sp>
      </p:grpSp>
    </p:spTree>
    <p:extLst>
      <p:ext uri="{BB962C8B-B14F-4D97-AF65-F5344CB8AC3E}">
        <p14:creationId xmlns:p14="http://schemas.microsoft.com/office/powerpoint/2010/main" val="1206302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5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250"/>
                                        <p:tgtEl>
                                          <p:spTgt spid="9"/>
                                        </p:tgtEl>
                                      </p:cBhvr>
                                    </p:animEffect>
                                  </p:childTnLst>
                                </p:cTn>
                              </p:par>
                            </p:childTnLst>
                          </p:cTn>
                        </p:par>
                        <p:par>
                          <p:cTn id="11" fill="hold">
                            <p:stCondLst>
                              <p:cond delay="25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25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50" fill="hold"/>
                                        <p:tgtEl>
                                          <p:spTgt spid="5"/>
                                        </p:tgtEl>
                                        <p:attrNameLst>
                                          <p:attrName>ppt_x</p:attrName>
                                        </p:attrNameLst>
                                      </p:cBhvr>
                                      <p:tavLst>
                                        <p:tav tm="0">
                                          <p:val>
                                            <p:strVal val="0-#ppt_w/2"/>
                                          </p:val>
                                        </p:tav>
                                        <p:tav tm="100000">
                                          <p:val>
                                            <p:strVal val="#ppt_x"/>
                                          </p:val>
                                        </p:tav>
                                      </p:tavLst>
                                    </p:anim>
                                    <p:anim calcmode="lin" valueType="num">
                                      <p:cBhvr additive="base">
                                        <p:cTn id="20" dur="2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250"/>
                                        <p:tgtEl>
                                          <p:spTgt spid="11"/>
                                        </p:tgtEl>
                                      </p:cBhvr>
                                    </p:animEffect>
                                  </p:childTnLst>
                                </p:cTn>
                              </p:par>
                            </p:childTnLst>
                          </p:cTn>
                        </p:par>
                        <p:par>
                          <p:cTn id="26" fill="hold">
                            <p:stCondLst>
                              <p:cond delay="250"/>
                            </p:stCondLst>
                            <p:childTnLst>
                              <p:par>
                                <p:cTn id="27" presetID="22" presetClass="entr" presetSubtype="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25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250"/>
                                        <p:tgtEl>
                                          <p:spTgt spid="12"/>
                                        </p:tgtEl>
                                      </p:cBhvr>
                                    </p:animEffect>
                                  </p:childTnLst>
                                </p:cTn>
                              </p:par>
                            </p:childTnLst>
                          </p:cTn>
                        </p:par>
                        <p:par>
                          <p:cTn id="35" fill="hold">
                            <p:stCondLst>
                              <p:cond delay="25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25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250" fill="hold"/>
                                        <p:tgtEl>
                                          <p:spTgt spid="14"/>
                                        </p:tgtEl>
                                        <p:attrNameLst>
                                          <p:attrName>ppt_x</p:attrName>
                                        </p:attrNameLst>
                                      </p:cBhvr>
                                      <p:tavLst>
                                        <p:tav tm="0">
                                          <p:val>
                                            <p:strVal val="1+#ppt_w/2"/>
                                          </p:val>
                                        </p:tav>
                                        <p:tav tm="100000">
                                          <p:val>
                                            <p:strVal val="#ppt_x"/>
                                          </p:val>
                                        </p:tav>
                                      </p:tavLst>
                                    </p:anim>
                                    <p:anim calcmode="lin" valueType="num">
                                      <p:cBhvr additive="base">
                                        <p:cTn id="44" dur="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4" grpId="0" animBg="1"/>
      <p:bldP spid="9"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774" y="530088"/>
            <a:ext cx="11781182" cy="5700022"/>
          </a:xfrm>
          <a:prstGeom prst="rect">
            <a:avLst/>
          </a:prstGeom>
          <a:noFill/>
        </p:spPr>
        <p:txBody>
          <a:bodyPr wrap="square" lIns="182880" tIns="146304" rIns="182880" bIns="146304" rtlCol="0">
            <a:spAutoFit/>
          </a:bodyPr>
          <a:lstStyle/>
          <a:p>
            <a:pPr>
              <a:lnSpc>
                <a:spcPct val="90000"/>
              </a:lnSpc>
              <a:spcAft>
                <a:spcPts val="600"/>
              </a:spcAft>
            </a:pPr>
            <a:r>
              <a:rPr lang="en-US" sz="4000" dirty="0">
                <a:solidFill>
                  <a:schemeClr val="accent1"/>
                </a:solidFill>
                <a:latin typeface="+mj-lt"/>
              </a:rPr>
              <a:t>Modern languages in practice: Go, Rust, Swift</a:t>
            </a:r>
          </a:p>
          <a:p>
            <a:pPr>
              <a:lnSpc>
                <a:spcPct val="90000"/>
              </a:lnSpc>
              <a:spcAft>
                <a:spcPts val="600"/>
              </a:spcAft>
            </a:pPr>
            <a:r>
              <a:rPr lang="en-US" sz="3200" dirty="0">
                <a:solidFill>
                  <a:srgbClr val="000000"/>
                </a:solidFill>
              </a:rPr>
              <a:t>The 21st </a:t>
            </a:r>
            <a:r>
              <a:rPr lang="en-US" sz="3200" dirty="0" smtClean="0">
                <a:solidFill>
                  <a:srgbClr val="000000"/>
                </a:solidFill>
              </a:rPr>
              <a:t>century</a:t>
            </a:r>
            <a:r>
              <a:rPr lang="en-US" sz="3200" dirty="0">
                <a:solidFill>
                  <a:srgbClr val="000000"/>
                </a:solidFill>
              </a:rPr>
              <a:t> </a:t>
            </a:r>
            <a:r>
              <a:rPr lang="en-US" sz="3200" dirty="0" smtClean="0">
                <a:solidFill>
                  <a:srgbClr val="000000"/>
                </a:solidFill>
              </a:rPr>
              <a:t>is </a:t>
            </a:r>
            <a:r>
              <a:rPr lang="en-US" sz="3200" dirty="0">
                <a:solidFill>
                  <a:srgbClr val="000000"/>
                </a:solidFill>
              </a:rPr>
              <a:t>15 years </a:t>
            </a:r>
            <a:r>
              <a:rPr lang="en-US" sz="3200" dirty="0" smtClean="0">
                <a:solidFill>
                  <a:srgbClr val="000000"/>
                </a:solidFill>
              </a:rPr>
              <a:t>old, </a:t>
            </a:r>
            <a:r>
              <a:rPr lang="en-US" sz="3200" dirty="0">
                <a:solidFill>
                  <a:srgbClr val="000000"/>
                </a:solidFill>
              </a:rPr>
              <a:t>and yet mainstream languages are still seemingly stuck in the </a:t>
            </a:r>
            <a:r>
              <a:rPr lang="en-US" sz="3200" dirty="0" smtClean="0">
                <a:solidFill>
                  <a:srgbClr val="000000"/>
                </a:solidFill>
              </a:rPr>
              <a:t>1980s</a:t>
            </a:r>
            <a:r>
              <a:rPr lang="en-US" sz="3200" dirty="0">
                <a:solidFill>
                  <a:srgbClr val="000000"/>
                </a:solidFill>
              </a:rPr>
              <a:t>. Time for a new crop of languages that </a:t>
            </a:r>
            <a:r>
              <a:rPr lang="en-US" sz="3200" dirty="0" smtClean="0">
                <a:solidFill>
                  <a:srgbClr val="000000"/>
                </a:solidFill>
              </a:rPr>
              <a:t>tackle </a:t>
            </a:r>
            <a:r>
              <a:rPr lang="en-US" sz="3200" dirty="0">
                <a:solidFill>
                  <a:srgbClr val="000000"/>
                </a:solidFill>
              </a:rPr>
              <a:t>the challenges of our time: </a:t>
            </a:r>
            <a:r>
              <a:rPr lang="en-US" sz="3200" dirty="0" smtClean="0">
                <a:solidFill>
                  <a:srgbClr val="000000"/>
                </a:solidFill>
              </a:rPr>
              <a:t>concurrency </a:t>
            </a:r>
            <a:r>
              <a:rPr lang="en-US" sz="3200" dirty="0">
                <a:solidFill>
                  <a:srgbClr val="000000"/>
                </a:solidFill>
              </a:rPr>
              <a:t>and </a:t>
            </a:r>
            <a:r>
              <a:rPr lang="en-US" sz="3200" dirty="0" smtClean="0">
                <a:solidFill>
                  <a:srgbClr val="000000"/>
                </a:solidFill>
              </a:rPr>
              <a:t>parallelism; state management; security; efficiency</a:t>
            </a:r>
          </a:p>
          <a:p>
            <a:pPr>
              <a:lnSpc>
                <a:spcPct val="90000"/>
              </a:lnSpc>
              <a:spcAft>
                <a:spcPts val="600"/>
              </a:spcAft>
            </a:pPr>
            <a:endParaRPr lang="en-US" sz="3200" dirty="0">
              <a:solidFill>
                <a:srgbClr val="000000"/>
              </a:solidFill>
            </a:endParaRPr>
          </a:p>
          <a:p>
            <a:pPr>
              <a:lnSpc>
                <a:spcPct val="90000"/>
              </a:lnSpc>
              <a:spcAft>
                <a:spcPts val="600"/>
              </a:spcAft>
            </a:pPr>
            <a:r>
              <a:rPr lang="en-US" sz="4000" dirty="0">
                <a:solidFill>
                  <a:schemeClr val="accent1"/>
                </a:solidFill>
                <a:latin typeface="+mj-lt"/>
              </a:rPr>
              <a:t>The amazing potential of open source</a:t>
            </a:r>
          </a:p>
          <a:p>
            <a:pPr>
              <a:lnSpc>
                <a:spcPct val="90000"/>
              </a:lnSpc>
              <a:spcAft>
                <a:spcPts val="600"/>
              </a:spcAft>
            </a:pPr>
            <a:r>
              <a:rPr lang="en-US" sz="3200" dirty="0">
                <a:solidFill>
                  <a:srgbClr val="000000"/>
                </a:solidFill>
              </a:rPr>
              <a:t>When dinosaurs roamed the Earth, many of them were .NET developers who all drank from the same water hole supplied by Microsoft. Then the open source comet hit and the OSS explosion </a:t>
            </a:r>
            <a:r>
              <a:rPr lang="en-US" sz="3200" dirty="0" smtClean="0">
                <a:solidFill>
                  <a:srgbClr val="000000"/>
                </a:solidFill>
              </a:rPr>
              <a:t>began.</a:t>
            </a:r>
          </a:p>
        </p:txBody>
      </p:sp>
    </p:spTree>
    <p:extLst>
      <p:ext uri="{BB962C8B-B14F-4D97-AF65-F5344CB8AC3E}">
        <p14:creationId xmlns:p14="http://schemas.microsoft.com/office/powerpoint/2010/main" val="93599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69302" y="2075840"/>
            <a:ext cx="11922697" cy="1801436"/>
          </a:xfrm>
        </p:spPr>
        <p:txBody>
          <a:bodyPr/>
          <a:lstStyle/>
          <a:p>
            <a:r>
              <a:rPr lang="en-US" sz="4400" dirty="0" smtClean="0"/>
              <a:t>C#</a:t>
            </a:r>
            <a:br>
              <a:rPr lang="en-US" sz="4400" dirty="0" smtClean="0"/>
            </a:br>
            <a:r>
              <a:rPr lang="en-US" sz="4400" dirty="0" smtClean="0"/>
              <a:t>is a modern versatile </a:t>
            </a:r>
            <a:r>
              <a:rPr lang="en-US" sz="4400" dirty="0" err="1" smtClean="0"/>
              <a:t>language+service</a:t>
            </a:r>
            <a:endParaRPr lang="en-US" sz="4400" dirty="0"/>
          </a:p>
        </p:txBody>
      </p:sp>
    </p:spTree>
    <p:extLst>
      <p:ext uri="{BB962C8B-B14F-4D97-AF65-F5344CB8AC3E}">
        <p14:creationId xmlns:p14="http://schemas.microsoft.com/office/powerpoint/2010/main" val="4027175019"/>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69302" y="2075840"/>
            <a:ext cx="11922697" cy="1801436"/>
          </a:xfrm>
        </p:spPr>
        <p:txBody>
          <a:bodyPr/>
          <a:lstStyle/>
          <a:p>
            <a:r>
              <a:rPr lang="en-US" sz="4400" dirty="0" smtClean="0"/>
              <a:t>Roslyn</a:t>
            </a:r>
            <a:br>
              <a:rPr lang="en-US" sz="4400" dirty="0" smtClean="0"/>
            </a:br>
            <a:r>
              <a:rPr lang="en-US" sz="4400" dirty="0" smtClean="0"/>
              <a:t>is a modern versatile </a:t>
            </a:r>
            <a:r>
              <a:rPr lang="en-US" sz="4400" dirty="0" err="1" smtClean="0"/>
              <a:t>compiler+service</a:t>
            </a:r>
            <a:endParaRPr lang="en-US" sz="4400" dirty="0"/>
          </a:p>
        </p:txBody>
      </p:sp>
    </p:spTree>
    <p:extLst>
      <p:ext uri="{BB962C8B-B14F-4D97-AF65-F5344CB8AC3E}">
        <p14:creationId xmlns:p14="http://schemas.microsoft.com/office/powerpoint/2010/main" val="367221018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dustin-id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097861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oslyn-source-code-brows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TextBox 2"/>
          <p:cNvSpPr txBox="1"/>
          <p:nvPr/>
        </p:nvSpPr>
        <p:spPr>
          <a:xfrm>
            <a:off x="4095344" y="0"/>
            <a:ext cx="4001311" cy="627864"/>
          </a:xfrm>
          <a:prstGeom prst="rect">
            <a:avLst/>
          </a:prstGeom>
          <a:solidFill>
            <a:srgbClr val="FFC000"/>
          </a:solidFill>
        </p:spPr>
        <p:txBody>
          <a:bodyPr wrap="square" lIns="182880" tIns="146304" rIns="182880" bIns="146304" rtlCol="0">
            <a:spAutoFit/>
          </a:bodyPr>
          <a:lstStyle/>
          <a:p>
            <a:pPr algn="ctr">
              <a:lnSpc>
                <a:spcPct val="90000"/>
              </a:lnSpc>
              <a:spcAft>
                <a:spcPts val="600"/>
              </a:spcAft>
            </a:pPr>
            <a:r>
              <a:rPr lang="en-US" sz="2400" b="1" dirty="0" smtClean="0">
                <a:solidFill>
                  <a:srgbClr val="000000"/>
                </a:solidFill>
              </a:rPr>
              <a:t>Roslyn reference source</a:t>
            </a:r>
          </a:p>
        </p:txBody>
      </p:sp>
    </p:spTree>
    <p:extLst>
      <p:ext uri="{BB962C8B-B14F-4D97-AF65-F5344CB8AC3E}">
        <p14:creationId xmlns:p14="http://schemas.microsoft.com/office/powerpoint/2010/main" val="285916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7834838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oslyn-write-analyz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970426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400" dirty="0" smtClean="0"/>
              <a:t>Roslyn</a:t>
            </a:r>
            <a:br>
              <a:rPr lang="en-US" sz="4400" dirty="0" smtClean="0"/>
            </a:br>
            <a:r>
              <a:rPr lang="en-US" sz="4400" dirty="0" smtClean="0"/>
              <a:t>is a modern OSS compiler</a:t>
            </a:r>
            <a:endParaRPr lang="en-US" sz="4400" dirty="0"/>
          </a:p>
        </p:txBody>
      </p:sp>
    </p:spTree>
    <p:extLst>
      <p:ext uri="{BB962C8B-B14F-4D97-AF65-F5344CB8AC3E}">
        <p14:creationId xmlns:p14="http://schemas.microsoft.com/office/powerpoint/2010/main" val="2870413554"/>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oslyn-for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TextBox 2"/>
          <p:cNvSpPr txBox="1"/>
          <p:nvPr/>
        </p:nvSpPr>
        <p:spPr>
          <a:xfrm>
            <a:off x="4095344" y="0"/>
            <a:ext cx="4001311" cy="627864"/>
          </a:xfrm>
          <a:prstGeom prst="rect">
            <a:avLst/>
          </a:prstGeom>
          <a:solidFill>
            <a:srgbClr val="FFC000"/>
          </a:solidFill>
        </p:spPr>
        <p:txBody>
          <a:bodyPr wrap="square" lIns="182880" tIns="146304" rIns="182880" bIns="146304" rtlCol="0">
            <a:spAutoFit/>
          </a:bodyPr>
          <a:lstStyle/>
          <a:p>
            <a:pPr algn="ctr">
              <a:lnSpc>
                <a:spcPct val="90000"/>
              </a:lnSpc>
              <a:spcAft>
                <a:spcPts val="600"/>
              </a:spcAft>
            </a:pPr>
            <a:r>
              <a:rPr lang="en-US" sz="2400" b="1" dirty="0" err="1" smtClean="0">
                <a:solidFill>
                  <a:srgbClr val="000000"/>
                </a:solidFill>
              </a:rPr>
              <a:t>github</a:t>
            </a:r>
            <a:r>
              <a:rPr lang="en-US" sz="2400" b="1" dirty="0" smtClean="0">
                <a:solidFill>
                  <a:srgbClr val="000000"/>
                </a:solidFill>
              </a:rPr>
              <a:t>/</a:t>
            </a:r>
            <a:r>
              <a:rPr lang="en-US" sz="2400" b="1" dirty="0" err="1" smtClean="0">
                <a:solidFill>
                  <a:srgbClr val="000000"/>
                </a:solidFill>
              </a:rPr>
              <a:t>dotnet</a:t>
            </a:r>
            <a:r>
              <a:rPr lang="en-US" sz="2400" b="1" dirty="0" smtClean="0">
                <a:solidFill>
                  <a:srgbClr val="000000"/>
                </a:solidFill>
              </a:rPr>
              <a:t>/</a:t>
            </a:r>
            <a:r>
              <a:rPr lang="en-US" sz="2400" b="1" dirty="0" err="1" smtClean="0">
                <a:solidFill>
                  <a:srgbClr val="000000"/>
                </a:solidFill>
              </a:rPr>
              <a:t>roslyn</a:t>
            </a:r>
            <a:endParaRPr lang="en-US" sz="2400" b="1" dirty="0" smtClean="0">
              <a:solidFill>
                <a:srgbClr val="000000"/>
              </a:solidFill>
            </a:endParaRPr>
          </a:p>
        </p:txBody>
      </p:sp>
    </p:spTree>
    <p:extLst>
      <p:ext uri="{BB962C8B-B14F-4D97-AF65-F5344CB8AC3E}">
        <p14:creationId xmlns:p14="http://schemas.microsoft.com/office/powerpoint/2010/main" val="1203109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9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758" y="2190154"/>
            <a:ext cx="10878817" cy="1797951"/>
          </a:xfrm>
          <a:prstGeom prst="rect">
            <a:avLst/>
          </a:prstGeom>
        </p:spPr>
      </p:pic>
    </p:spTree>
    <p:extLst>
      <p:ext uri="{BB962C8B-B14F-4D97-AF65-F5344CB8AC3E}">
        <p14:creationId xmlns:p14="http://schemas.microsoft.com/office/powerpoint/2010/main" val="846217516"/>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ork-edi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TextBox 1"/>
          <p:cNvSpPr txBox="1"/>
          <p:nvPr/>
        </p:nvSpPr>
        <p:spPr>
          <a:xfrm>
            <a:off x="4095344" y="0"/>
            <a:ext cx="4001311" cy="627864"/>
          </a:xfrm>
          <a:prstGeom prst="rect">
            <a:avLst/>
          </a:prstGeom>
          <a:solidFill>
            <a:srgbClr val="FFC000"/>
          </a:solidFill>
        </p:spPr>
        <p:txBody>
          <a:bodyPr wrap="square" lIns="182880" tIns="146304" rIns="182880" bIns="146304" rtlCol="0">
            <a:spAutoFit/>
          </a:bodyPr>
          <a:lstStyle/>
          <a:p>
            <a:pPr algn="ctr">
              <a:lnSpc>
                <a:spcPct val="90000"/>
              </a:lnSpc>
              <a:spcAft>
                <a:spcPts val="600"/>
              </a:spcAft>
            </a:pPr>
            <a:r>
              <a:rPr lang="en-US" sz="2400" b="1" dirty="0" err="1" smtClean="0">
                <a:solidFill>
                  <a:srgbClr val="000000"/>
                </a:solidFill>
              </a:rPr>
              <a:t>github</a:t>
            </a:r>
            <a:r>
              <a:rPr lang="en-US" sz="2400" b="1" dirty="0" smtClean="0">
                <a:solidFill>
                  <a:srgbClr val="000000"/>
                </a:solidFill>
              </a:rPr>
              <a:t>/</a:t>
            </a:r>
            <a:r>
              <a:rPr lang="en-US" sz="2400" b="1" dirty="0" err="1" smtClean="0">
                <a:solidFill>
                  <a:srgbClr val="000000"/>
                </a:solidFill>
              </a:rPr>
              <a:t>dotnet</a:t>
            </a:r>
            <a:r>
              <a:rPr lang="en-US" sz="2400" b="1" dirty="0" smtClean="0">
                <a:solidFill>
                  <a:srgbClr val="000000"/>
                </a:solidFill>
              </a:rPr>
              <a:t>/</a:t>
            </a:r>
            <a:r>
              <a:rPr lang="en-US" sz="2400" b="1" dirty="0" err="1" smtClean="0">
                <a:solidFill>
                  <a:srgbClr val="000000"/>
                </a:solidFill>
              </a:rPr>
              <a:t>roslyn</a:t>
            </a:r>
            <a:endParaRPr lang="en-US" sz="2400" b="1" dirty="0" smtClean="0">
              <a:solidFill>
                <a:srgbClr val="000000"/>
              </a:solidFill>
            </a:endParaRPr>
          </a:p>
        </p:txBody>
      </p:sp>
    </p:spTree>
    <p:extLst>
      <p:ext uri="{BB962C8B-B14F-4D97-AF65-F5344CB8AC3E}">
        <p14:creationId xmlns:p14="http://schemas.microsoft.com/office/powerpoint/2010/main" val="1965697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57" y="0"/>
            <a:ext cx="11609614" cy="686320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700930">
            <a:off x="4802946" y="1518367"/>
            <a:ext cx="1067891" cy="1503947"/>
          </a:xfrm>
          <a:prstGeom prst="rect">
            <a:avLst/>
          </a:prstGeom>
        </p:spPr>
      </p:pic>
    </p:spTree>
    <p:extLst>
      <p:ext uri="{BB962C8B-B14F-4D97-AF65-F5344CB8AC3E}">
        <p14:creationId xmlns:p14="http://schemas.microsoft.com/office/powerpoint/2010/main" val="60516762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54079">
            <a:off x="2486130" y="868516"/>
            <a:ext cx="6332621" cy="4994855"/>
          </a:xfrm>
          <a:prstGeom prst="rect">
            <a:avLst/>
          </a:prstGeom>
        </p:spPr>
      </p:pic>
      <p:sp>
        <p:nvSpPr>
          <p:cNvPr id="3" name="TextBox 2"/>
          <p:cNvSpPr txBox="1"/>
          <p:nvPr/>
        </p:nvSpPr>
        <p:spPr>
          <a:xfrm>
            <a:off x="7634855" y="3203680"/>
            <a:ext cx="1832553" cy="584775"/>
          </a:xfrm>
          <a:prstGeom prst="rect">
            <a:avLst/>
          </a:prstGeom>
          <a:noFill/>
        </p:spPr>
        <p:txBody>
          <a:bodyPr wrap="none" rtlCol="0">
            <a:spAutoFit/>
          </a:bodyPr>
          <a:lstStyle/>
          <a:p>
            <a:r>
              <a:rPr lang="en-US" sz="3200" b="1" dirty="0" smtClean="0"/>
              <a:t>Have fun!</a:t>
            </a:r>
            <a:endParaRPr lang="en-US" sz="3200" b="1" dirty="0"/>
          </a:p>
        </p:txBody>
      </p:sp>
      <p:grpSp>
        <p:nvGrpSpPr>
          <p:cNvPr id="8" name="Group 7"/>
          <p:cNvGrpSpPr/>
          <p:nvPr/>
        </p:nvGrpSpPr>
        <p:grpSpPr>
          <a:xfrm>
            <a:off x="510268" y="295667"/>
            <a:ext cx="11230655" cy="6251627"/>
            <a:chOff x="510268" y="295667"/>
            <a:chExt cx="11230655" cy="6251627"/>
          </a:xfrm>
        </p:grpSpPr>
        <p:pic>
          <p:nvPicPr>
            <p:cNvPr id="2" name="Picture 1"/>
            <p:cNvPicPr>
              <a:picLocks noChangeAspect="1"/>
            </p:cNvPicPr>
            <p:nvPr/>
          </p:nvPicPr>
          <p:blipFill>
            <a:blip r:embed="rId4"/>
            <a:stretch>
              <a:fillRect/>
            </a:stretch>
          </p:blipFill>
          <p:spPr>
            <a:xfrm>
              <a:off x="6264048" y="295667"/>
              <a:ext cx="5476875" cy="3200400"/>
            </a:xfrm>
            <a:prstGeom prst="rect">
              <a:avLst/>
            </a:prstGeom>
          </p:spPr>
        </p:pic>
        <p:pic>
          <p:nvPicPr>
            <p:cNvPr id="4" name="Picture 3"/>
            <p:cNvPicPr>
              <a:picLocks noChangeAspect="1"/>
            </p:cNvPicPr>
            <p:nvPr/>
          </p:nvPicPr>
          <p:blipFill>
            <a:blip r:embed="rId5"/>
            <a:stretch>
              <a:fillRect/>
            </a:stretch>
          </p:blipFill>
          <p:spPr>
            <a:xfrm>
              <a:off x="6216423" y="3623119"/>
              <a:ext cx="5524500" cy="2924175"/>
            </a:xfrm>
            <a:prstGeom prst="rect">
              <a:avLst/>
            </a:prstGeom>
          </p:spPr>
        </p:pic>
        <p:pic>
          <p:nvPicPr>
            <p:cNvPr id="5" name="Picture 4"/>
            <p:cNvPicPr>
              <a:picLocks noChangeAspect="1"/>
            </p:cNvPicPr>
            <p:nvPr/>
          </p:nvPicPr>
          <p:blipFill>
            <a:blip r:embed="rId6"/>
            <a:stretch>
              <a:fillRect/>
            </a:stretch>
          </p:blipFill>
          <p:spPr>
            <a:xfrm>
              <a:off x="510268" y="295667"/>
              <a:ext cx="5467350" cy="2952750"/>
            </a:xfrm>
            <a:prstGeom prst="rect">
              <a:avLst/>
            </a:prstGeom>
          </p:spPr>
        </p:pic>
        <p:pic>
          <p:nvPicPr>
            <p:cNvPr id="7" name="Picture 6"/>
            <p:cNvPicPr>
              <a:picLocks noChangeAspect="1"/>
            </p:cNvPicPr>
            <p:nvPr/>
          </p:nvPicPr>
          <p:blipFill>
            <a:blip r:embed="rId7"/>
            <a:stretch>
              <a:fillRect/>
            </a:stretch>
          </p:blipFill>
          <p:spPr>
            <a:xfrm>
              <a:off x="558233" y="3365944"/>
              <a:ext cx="5514975" cy="3181350"/>
            </a:xfrm>
            <a:prstGeom prst="rect">
              <a:avLst/>
            </a:prstGeom>
          </p:spPr>
        </p:pic>
      </p:grpSp>
    </p:spTree>
    <p:extLst>
      <p:ext uri="{BB962C8B-B14F-4D97-AF65-F5344CB8AC3E}">
        <p14:creationId xmlns:p14="http://schemas.microsoft.com/office/powerpoint/2010/main" val="911489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400" dirty="0" smtClean="0"/>
              <a:t>C#</a:t>
            </a:r>
            <a:br>
              <a:rPr lang="en-US" sz="4400" dirty="0" smtClean="0"/>
            </a:br>
            <a:r>
              <a:rPr lang="en-US" sz="4400" dirty="0" smtClean="0"/>
              <a:t>is a modern OSS language</a:t>
            </a:r>
            <a:endParaRPr lang="en-US" sz="4400" dirty="0"/>
          </a:p>
        </p:txBody>
      </p:sp>
    </p:spTree>
    <p:extLst>
      <p:ext uri="{BB962C8B-B14F-4D97-AF65-F5344CB8AC3E}">
        <p14:creationId xmlns:p14="http://schemas.microsoft.com/office/powerpoint/2010/main" val="2421419071"/>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4897135" y="1265035"/>
            <a:ext cx="1167063" cy="360948"/>
          </a:xfrm>
          <a:prstGeom prst="roundRect">
            <a:avLst/>
          </a:prstGeom>
          <a:noFill/>
          <a:ln w="571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9004489" y="5062143"/>
            <a:ext cx="1167063" cy="360948"/>
          </a:xfrm>
          <a:prstGeom prst="roundRect">
            <a:avLst/>
          </a:prstGeom>
          <a:noFill/>
          <a:ln w="571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8556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6626"/>
          <a:stretch/>
        </p:blipFill>
        <p:spPr>
          <a:xfrm>
            <a:off x="712268" y="1812472"/>
            <a:ext cx="11131388" cy="3494314"/>
          </a:xfrm>
          <a:prstGeom prst="rect">
            <a:avLst/>
          </a:prstGeom>
        </p:spPr>
      </p:pic>
    </p:spTree>
    <p:extLst>
      <p:ext uri="{BB962C8B-B14F-4D97-AF65-F5344CB8AC3E}">
        <p14:creationId xmlns:p14="http://schemas.microsoft.com/office/powerpoint/2010/main" val="2043741482"/>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8993381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99429026"/>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8029" y="0"/>
            <a:ext cx="7511142" cy="6835139"/>
          </a:xfrm>
          <a:prstGeom prst="rect">
            <a:avLst/>
          </a:prstGeom>
        </p:spPr>
      </p:pic>
    </p:spTree>
    <p:extLst>
      <p:ext uri="{BB962C8B-B14F-4D97-AF65-F5344CB8AC3E}">
        <p14:creationId xmlns:p14="http://schemas.microsoft.com/office/powerpoint/2010/main" val="3871927853"/>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400" dirty="0" smtClean="0"/>
              <a:t>C#7 …</a:t>
            </a:r>
            <a:br>
              <a:rPr lang="en-US" sz="4400" dirty="0" smtClean="0"/>
            </a:br>
            <a:r>
              <a:rPr lang="en-US" sz="4400" dirty="0"/>
              <a:t/>
            </a:r>
            <a:br>
              <a:rPr lang="en-US" sz="4400" dirty="0"/>
            </a:br>
            <a:r>
              <a:rPr lang="en-US" sz="4400" dirty="0" smtClean="0"/>
              <a:t>null safety ??</a:t>
            </a:r>
            <a:endParaRPr lang="en-US" sz="4400" dirty="0"/>
          </a:p>
        </p:txBody>
      </p:sp>
    </p:spTree>
    <p:extLst>
      <p:ext uri="{BB962C8B-B14F-4D97-AF65-F5344CB8AC3E}">
        <p14:creationId xmlns:p14="http://schemas.microsoft.com/office/powerpoint/2010/main" val="1489521717"/>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1402" b="28889"/>
          <a:stretch/>
        </p:blipFill>
        <p:spPr>
          <a:xfrm>
            <a:off x="2863687" y="0"/>
            <a:ext cx="6464626" cy="6858000"/>
          </a:xfrm>
          <a:prstGeom prst="rect">
            <a:avLst/>
          </a:prstGeom>
        </p:spPr>
      </p:pic>
    </p:spTree>
    <p:extLst>
      <p:ext uri="{BB962C8B-B14F-4D97-AF65-F5344CB8AC3E}">
        <p14:creationId xmlns:p14="http://schemas.microsoft.com/office/powerpoint/2010/main" val="3643878139"/>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9590" t="16318" r="11564" b="69951"/>
          <a:stretch/>
        </p:blipFill>
        <p:spPr>
          <a:xfrm>
            <a:off x="3784978" y="982638"/>
            <a:ext cx="8393770" cy="941696"/>
          </a:xfrm>
          <a:prstGeom prst="rect">
            <a:avLst/>
          </a:prstGeom>
        </p:spPr>
      </p:pic>
      <p:pic>
        <p:nvPicPr>
          <p:cNvPr id="5" name="Picture 4"/>
          <p:cNvPicPr>
            <a:picLocks noChangeAspect="1"/>
          </p:cNvPicPr>
          <p:nvPr/>
        </p:nvPicPr>
        <p:blipFill rotWithShape="1">
          <a:blip r:embed="rId3"/>
          <a:srcRect l="63582" t="40796" r="12015" b="15821"/>
          <a:stretch/>
        </p:blipFill>
        <p:spPr>
          <a:xfrm>
            <a:off x="327547" y="982638"/>
            <a:ext cx="2975212" cy="2975213"/>
          </a:xfrm>
          <a:prstGeom prst="rect">
            <a:avLst/>
          </a:prstGeom>
        </p:spPr>
      </p:pic>
      <p:pic>
        <p:nvPicPr>
          <p:cNvPr id="6" name="Picture 5"/>
          <p:cNvPicPr>
            <a:picLocks noChangeAspect="1"/>
          </p:cNvPicPr>
          <p:nvPr/>
        </p:nvPicPr>
        <p:blipFill rotWithShape="1">
          <a:blip r:embed="rId4"/>
          <a:srcRect l="19253" t="29652" r="11791" b="19204"/>
          <a:stretch/>
        </p:blipFill>
        <p:spPr>
          <a:xfrm>
            <a:off x="3784978" y="2606722"/>
            <a:ext cx="8407022" cy="3507475"/>
          </a:xfrm>
          <a:prstGeom prst="rect">
            <a:avLst/>
          </a:prstGeom>
        </p:spPr>
      </p:pic>
    </p:spTree>
    <p:extLst>
      <p:ext uri="{BB962C8B-B14F-4D97-AF65-F5344CB8AC3E}">
        <p14:creationId xmlns:p14="http://schemas.microsoft.com/office/powerpoint/2010/main" val="161927436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6396" t="32598" r="19156" b="56718"/>
          <a:stretch/>
        </p:blipFill>
        <p:spPr>
          <a:xfrm>
            <a:off x="316301" y="2057103"/>
            <a:ext cx="11738478" cy="1094014"/>
          </a:xfrm>
          <a:prstGeom prst="rect">
            <a:avLst/>
          </a:prstGeom>
          <a:ln>
            <a:solidFill>
              <a:schemeClr val="bg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6"/>
          <a:srcRect l="6295" t="35952" r="54598" b="52620"/>
          <a:stretch/>
        </p:blipFill>
        <p:spPr>
          <a:xfrm>
            <a:off x="316301" y="518393"/>
            <a:ext cx="5355770" cy="880401"/>
          </a:xfrm>
          <a:prstGeom prst="rect">
            <a:avLst/>
          </a:prstGeom>
          <a:ln>
            <a:solidFill>
              <a:schemeClr val="bg1"/>
            </a:solidFill>
          </a:ln>
          <a:effectLst>
            <a:outerShdw blurRad="50800" dist="38100" dir="2700000" algn="tl" rotWithShape="0">
              <a:prstClr val="black">
                <a:alpha val="40000"/>
              </a:prstClr>
            </a:outerShdw>
          </a:effectLst>
        </p:spPr>
      </p:pic>
      <p:pic>
        <p:nvPicPr>
          <p:cNvPr id="6" name="nullab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1545" b="-1"/>
          <a:stretch/>
        </p:blipFill>
        <p:spPr>
          <a:xfrm>
            <a:off x="316300" y="3802684"/>
            <a:ext cx="10126412" cy="2880206"/>
          </a:xfrm>
          <a:prstGeom prst="rect">
            <a:avLst/>
          </a:prstGeom>
          <a:ln>
            <a:solidFill>
              <a:schemeClr val="bg1"/>
            </a:solidFill>
          </a:ln>
          <a:effectLst>
            <a:outerShdw blurRad="50800" dist="38100" dir="2700000" algn="tl" rotWithShape="0">
              <a:prstClr val="black">
                <a:alpha val="40000"/>
              </a:prstClr>
            </a:outerShdw>
          </a:effectLst>
        </p:spPr>
      </p:pic>
      <p:sp>
        <p:nvSpPr>
          <p:cNvPr id="7" name="TextBox 6"/>
          <p:cNvSpPr txBox="1"/>
          <p:nvPr/>
        </p:nvSpPr>
        <p:spPr>
          <a:xfrm>
            <a:off x="316301" y="125418"/>
            <a:ext cx="1188441" cy="392975"/>
          </a:xfrm>
          <a:prstGeom prst="rect">
            <a:avLst/>
          </a:prstGeom>
          <a:solidFill>
            <a:srgbClr val="FFC000"/>
          </a:solidFill>
        </p:spPr>
        <p:txBody>
          <a:bodyPr wrap="none" lIns="0" tIns="0" rIns="0" bIns="0" rtlCol="0" anchor="ctr" anchorCtr="1">
            <a:noAutofit/>
          </a:bodyPr>
          <a:lstStyle/>
          <a:p>
            <a:pPr algn="ctr">
              <a:lnSpc>
                <a:spcPct val="90000"/>
              </a:lnSpc>
              <a:spcAft>
                <a:spcPts val="600"/>
              </a:spcAft>
            </a:pPr>
            <a:r>
              <a:rPr lang="en-US" sz="2400" b="1" dirty="0" smtClean="0">
                <a:solidFill>
                  <a:srgbClr val="000000"/>
                </a:solidFill>
              </a:rPr>
              <a:t>F#</a:t>
            </a:r>
          </a:p>
        </p:txBody>
      </p:sp>
      <p:sp>
        <p:nvSpPr>
          <p:cNvPr id="8" name="TextBox 7"/>
          <p:cNvSpPr txBox="1"/>
          <p:nvPr/>
        </p:nvSpPr>
        <p:spPr>
          <a:xfrm>
            <a:off x="316301" y="1676816"/>
            <a:ext cx="1188441" cy="392975"/>
          </a:xfrm>
          <a:prstGeom prst="rect">
            <a:avLst/>
          </a:prstGeom>
          <a:solidFill>
            <a:srgbClr val="FFC000"/>
          </a:solidFill>
        </p:spPr>
        <p:txBody>
          <a:bodyPr wrap="none" lIns="0" tIns="0" rIns="0" bIns="0" rtlCol="0" anchor="ctr" anchorCtr="1">
            <a:noAutofit/>
          </a:bodyPr>
          <a:lstStyle/>
          <a:p>
            <a:pPr algn="ctr">
              <a:lnSpc>
                <a:spcPct val="90000"/>
              </a:lnSpc>
              <a:spcAft>
                <a:spcPts val="600"/>
              </a:spcAft>
            </a:pPr>
            <a:r>
              <a:rPr lang="en-US" sz="2400" b="1" dirty="0" smtClean="0">
                <a:solidFill>
                  <a:srgbClr val="000000"/>
                </a:solidFill>
              </a:rPr>
              <a:t>Swift</a:t>
            </a:r>
          </a:p>
        </p:txBody>
      </p:sp>
      <p:sp>
        <p:nvSpPr>
          <p:cNvPr id="9" name="TextBox 8"/>
          <p:cNvSpPr txBox="1"/>
          <p:nvPr/>
        </p:nvSpPr>
        <p:spPr>
          <a:xfrm>
            <a:off x="316300" y="3388703"/>
            <a:ext cx="1188441" cy="392975"/>
          </a:xfrm>
          <a:prstGeom prst="rect">
            <a:avLst/>
          </a:prstGeom>
          <a:solidFill>
            <a:srgbClr val="FFC000"/>
          </a:solidFill>
        </p:spPr>
        <p:txBody>
          <a:bodyPr wrap="none" lIns="0" tIns="0" rIns="0" bIns="0" rtlCol="0" anchor="ctr" anchorCtr="1">
            <a:noAutofit/>
          </a:bodyPr>
          <a:lstStyle/>
          <a:p>
            <a:pPr algn="ctr">
              <a:lnSpc>
                <a:spcPct val="90000"/>
              </a:lnSpc>
              <a:spcAft>
                <a:spcPts val="600"/>
              </a:spcAft>
            </a:pPr>
            <a:r>
              <a:rPr lang="en-US" sz="2400" b="1" dirty="0" smtClean="0">
                <a:solidFill>
                  <a:srgbClr val="000000"/>
                </a:solidFill>
              </a:rPr>
              <a:t>C#7 ?</a:t>
            </a:r>
          </a:p>
        </p:txBody>
      </p:sp>
    </p:spTree>
    <p:extLst>
      <p:ext uri="{BB962C8B-B14F-4D97-AF65-F5344CB8AC3E}">
        <p14:creationId xmlns:p14="http://schemas.microsoft.com/office/powerpoint/2010/main" val="1918579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up)">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22" presetClass="entr" presetSubtype="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par>
                                <p:cTn id="25" presetID="1" presetClass="mediacall" presetSubtype="0" fill="hold" nodeType="withEffect">
                                  <p:stCondLst>
                                    <p:cond delay="0"/>
                                  </p:stCondLst>
                                  <p:childTnLst>
                                    <p:cmd type="call" cmd="playFrom(0.0)">
                                      <p:cBhvr>
                                        <p:cTn id="26" dur="413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bldLst>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451881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400" dirty="0" smtClean="0"/>
              <a:t>C#7 …</a:t>
            </a:r>
            <a:br>
              <a:rPr lang="en-US" sz="4400" dirty="0" smtClean="0"/>
            </a:br>
            <a:r>
              <a:rPr lang="en-US" sz="4400" dirty="0"/>
              <a:t/>
            </a:r>
            <a:br>
              <a:rPr lang="en-US" sz="4400" dirty="0"/>
            </a:br>
            <a:r>
              <a:rPr lang="en-US" sz="4400" dirty="0" smtClean="0"/>
              <a:t>pattern matching</a:t>
            </a:r>
            <a:endParaRPr lang="en-US" sz="4400" dirty="0"/>
          </a:p>
        </p:txBody>
      </p:sp>
    </p:spTree>
    <p:extLst>
      <p:ext uri="{BB962C8B-B14F-4D97-AF65-F5344CB8AC3E}">
        <p14:creationId xmlns:p14="http://schemas.microsoft.com/office/powerpoint/2010/main" val="1146673008"/>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59545262"/>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866357" y="913983"/>
            <a:ext cx="2450230" cy="195587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800" dirty="0" smtClean="0">
                <a:solidFill>
                  <a:sysClr val="windowText" lastClr="000000"/>
                </a:solidFill>
              </a:rPr>
              <a:t>Person</a:t>
            </a:r>
          </a:p>
          <a:p>
            <a:pPr algn="ctr" defTabSz="932472" fontAlgn="base">
              <a:spcBef>
                <a:spcPct val="0"/>
              </a:spcBef>
              <a:spcAft>
                <a:spcPct val="0"/>
              </a:spcAft>
            </a:pPr>
            <a:endParaRPr lang="en-US" sz="2800" dirty="0">
              <a:solidFill>
                <a:sysClr val="windowText" lastClr="000000"/>
              </a:solidFill>
            </a:endParaRPr>
          </a:p>
        </p:txBody>
      </p:sp>
      <p:sp>
        <p:nvSpPr>
          <p:cNvPr id="7" name="Down Arrow 6"/>
          <p:cNvSpPr/>
          <p:nvPr/>
        </p:nvSpPr>
        <p:spPr bwMode="auto">
          <a:xfrm rot="2783289">
            <a:off x="7355208" y="2998028"/>
            <a:ext cx="473528" cy="604157"/>
          </a:xfrm>
          <a:prstGeom prst="down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 name="Down Arrow 7"/>
          <p:cNvSpPr/>
          <p:nvPr/>
        </p:nvSpPr>
        <p:spPr bwMode="auto">
          <a:xfrm rot="18970333">
            <a:off x="8272150" y="2995932"/>
            <a:ext cx="473528" cy="604157"/>
          </a:xfrm>
          <a:prstGeom prst="down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 name="Rectangle 10"/>
          <p:cNvSpPr/>
          <p:nvPr/>
        </p:nvSpPr>
        <p:spPr bwMode="auto">
          <a:xfrm>
            <a:off x="5326681" y="3679895"/>
            <a:ext cx="2450230" cy="195587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800" dirty="0" smtClean="0">
                <a:solidFill>
                  <a:sysClr val="windowText" lastClr="000000"/>
                </a:solidFill>
              </a:rPr>
              <a:t>Student</a:t>
            </a:r>
          </a:p>
          <a:p>
            <a:pPr algn="ctr" defTabSz="932472" fontAlgn="base">
              <a:spcBef>
                <a:spcPct val="0"/>
              </a:spcBef>
              <a:spcAft>
                <a:spcPct val="0"/>
              </a:spcAft>
            </a:pPr>
            <a:endParaRPr lang="en-US" sz="2800" dirty="0">
              <a:solidFill>
                <a:sysClr val="windowText" lastClr="000000"/>
              </a:solidFill>
            </a:endParaRPr>
          </a:p>
        </p:txBody>
      </p:sp>
      <p:sp>
        <p:nvSpPr>
          <p:cNvPr id="13" name="Rectangle 12"/>
          <p:cNvSpPr/>
          <p:nvPr/>
        </p:nvSpPr>
        <p:spPr bwMode="auto">
          <a:xfrm>
            <a:off x="8347467" y="3679895"/>
            <a:ext cx="2450230" cy="195587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800" dirty="0" smtClean="0">
                <a:solidFill>
                  <a:sysClr val="windowText" lastClr="000000"/>
                </a:solidFill>
              </a:rPr>
              <a:t>Teacher</a:t>
            </a:r>
          </a:p>
          <a:p>
            <a:pPr algn="ctr" defTabSz="932472" fontAlgn="base">
              <a:spcBef>
                <a:spcPct val="0"/>
              </a:spcBef>
              <a:spcAft>
                <a:spcPct val="0"/>
              </a:spcAft>
            </a:pPr>
            <a:endParaRPr lang="en-US" sz="2800" dirty="0">
              <a:solidFill>
                <a:sysClr val="windowText" lastClr="000000"/>
              </a:solidFill>
            </a:endParaRPr>
          </a:p>
        </p:txBody>
      </p:sp>
    </p:spTree>
    <p:extLst>
      <p:ext uri="{BB962C8B-B14F-4D97-AF65-F5344CB8AC3E}">
        <p14:creationId xmlns:p14="http://schemas.microsoft.com/office/powerpoint/2010/main" val="2865317746"/>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876800" y="1033669"/>
            <a:ext cx="1616765" cy="127220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800" dirty="0" smtClean="0">
                <a:solidFill>
                  <a:sysClr val="windowText" lastClr="000000"/>
                </a:solidFill>
              </a:rPr>
              <a:t>Person</a:t>
            </a:r>
            <a:endParaRPr lang="en-US" sz="2800" dirty="0">
              <a:solidFill>
                <a:sysClr val="windowText" lastClr="000000"/>
              </a:solidFill>
            </a:endParaRPr>
          </a:p>
        </p:txBody>
      </p:sp>
      <p:sp>
        <p:nvSpPr>
          <p:cNvPr id="3" name="Rectangle 2"/>
          <p:cNvSpPr/>
          <p:nvPr/>
        </p:nvSpPr>
        <p:spPr bwMode="auto">
          <a:xfrm>
            <a:off x="3763618" y="2994991"/>
            <a:ext cx="1616765" cy="127220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800" dirty="0" smtClean="0">
                <a:solidFill>
                  <a:sysClr val="windowText" lastClr="000000"/>
                </a:solidFill>
              </a:rPr>
              <a:t>Student</a:t>
            </a:r>
            <a:endParaRPr lang="en-US" sz="2800" dirty="0">
              <a:solidFill>
                <a:sysClr val="windowText" lastClr="000000"/>
              </a:solidFill>
            </a:endParaRPr>
          </a:p>
        </p:txBody>
      </p:sp>
      <p:sp>
        <p:nvSpPr>
          <p:cNvPr id="6" name="Rectangle 5"/>
          <p:cNvSpPr/>
          <p:nvPr/>
        </p:nvSpPr>
        <p:spPr bwMode="auto">
          <a:xfrm>
            <a:off x="6056243" y="2994990"/>
            <a:ext cx="1616765" cy="127220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800" dirty="0" smtClean="0">
                <a:solidFill>
                  <a:sysClr val="windowText" lastClr="000000"/>
                </a:solidFill>
              </a:rPr>
              <a:t>Teacher</a:t>
            </a:r>
            <a:endParaRPr lang="en-US" sz="2800" dirty="0">
              <a:solidFill>
                <a:sysClr val="windowText" lastClr="000000"/>
              </a:solidFill>
            </a:endParaRPr>
          </a:p>
        </p:txBody>
      </p:sp>
      <p:sp>
        <p:nvSpPr>
          <p:cNvPr id="7" name="Down Arrow 6"/>
          <p:cNvSpPr/>
          <p:nvPr/>
        </p:nvSpPr>
        <p:spPr bwMode="auto">
          <a:xfrm rot="2783289">
            <a:off x="5022062" y="2387781"/>
            <a:ext cx="473528" cy="604157"/>
          </a:xfrm>
          <a:prstGeom prst="down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 name="Down Arrow 7"/>
          <p:cNvSpPr/>
          <p:nvPr/>
        </p:nvSpPr>
        <p:spPr bwMode="auto">
          <a:xfrm rot="18970333">
            <a:off x="5939004" y="2385685"/>
            <a:ext cx="473528" cy="604157"/>
          </a:xfrm>
          <a:prstGeom prst="down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791" y="-167"/>
            <a:ext cx="8653670" cy="6868851"/>
          </a:xfrm>
          <a:prstGeom prst="rect">
            <a:avLst/>
          </a:prstGeom>
        </p:spPr>
      </p:pic>
      <p:sp>
        <p:nvSpPr>
          <p:cNvPr id="4" name="Rounded Rectangular Callout 3"/>
          <p:cNvSpPr/>
          <p:nvPr/>
        </p:nvSpPr>
        <p:spPr bwMode="auto">
          <a:xfrm>
            <a:off x="3151414" y="4952120"/>
            <a:ext cx="7119257" cy="1707075"/>
          </a:xfrm>
          <a:prstGeom prst="wedgeRoundRectCallout">
            <a:avLst>
              <a:gd name="adj1" fmla="val -28969"/>
              <a:gd name="adj2" fmla="val -139496"/>
              <a:gd name="adj3" fmla="val 16667"/>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4400" dirty="0" smtClean="0">
                <a:solidFill>
                  <a:schemeClr val="accent6">
                    <a:lumMod val="20000"/>
                    <a:lumOff val="80000"/>
                  </a:schemeClr>
                </a:solidFill>
              </a:rPr>
              <a:t>What if I’m both a student </a:t>
            </a:r>
            <a:r>
              <a:rPr lang="en-US" sz="4400" i="1" dirty="0" smtClean="0">
                <a:solidFill>
                  <a:schemeClr val="accent6">
                    <a:lumMod val="20000"/>
                    <a:lumOff val="80000"/>
                  </a:schemeClr>
                </a:solidFill>
              </a:rPr>
              <a:t>and</a:t>
            </a:r>
            <a:r>
              <a:rPr lang="en-US" sz="4400" dirty="0" smtClean="0">
                <a:solidFill>
                  <a:schemeClr val="accent6">
                    <a:lumMod val="20000"/>
                    <a:lumOff val="80000"/>
                  </a:schemeClr>
                </a:solidFill>
              </a:rPr>
              <a:t> a teacher?</a:t>
            </a:r>
            <a:endParaRPr lang="en-US" sz="4400" dirty="0">
              <a:solidFill>
                <a:schemeClr val="accent6">
                  <a:lumMod val="20000"/>
                  <a:lumOff val="80000"/>
                </a:schemeClr>
              </a:solidFill>
            </a:endParaRPr>
          </a:p>
        </p:txBody>
      </p:sp>
      <p:sp>
        <p:nvSpPr>
          <p:cNvPr id="5" name="TextBox 4"/>
          <p:cNvSpPr txBox="1"/>
          <p:nvPr/>
        </p:nvSpPr>
        <p:spPr>
          <a:xfrm>
            <a:off x="10466675" y="1355148"/>
            <a:ext cx="446512" cy="5486400"/>
          </a:xfrm>
          <a:prstGeom prst="rect">
            <a:avLst/>
          </a:prstGeom>
          <a:noFill/>
        </p:spPr>
        <p:txBody>
          <a:bodyPr vert="vert" wrap="none" lIns="0" tIns="0" rIns="0" bIns="0" rtlCol="0" anchor="b" anchorCtr="0">
            <a:noAutofit/>
          </a:bodyPr>
          <a:lstStyle/>
          <a:p>
            <a:pPr algn="r">
              <a:lnSpc>
                <a:spcPct val="90000"/>
              </a:lnSpc>
              <a:spcAft>
                <a:spcPts val="600"/>
              </a:spcAft>
            </a:pPr>
            <a:r>
              <a:rPr lang="en-US" dirty="0" smtClean="0">
                <a:solidFill>
                  <a:schemeClr val="bg1">
                    <a:lumMod val="60000"/>
                    <a:lumOff val="40000"/>
                  </a:schemeClr>
                </a:solidFill>
              </a:rPr>
              <a:t>flickr.com/photos/</a:t>
            </a:r>
            <a:r>
              <a:rPr lang="en-US" dirty="0" err="1" smtClean="0">
                <a:solidFill>
                  <a:schemeClr val="bg1">
                    <a:lumMod val="60000"/>
                    <a:lumOff val="40000"/>
                  </a:schemeClr>
                </a:solidFill>
              </a:rPr>
              <a:t>simononly</a:t>
            </a:r>
            <a:endParaRPr lang="en-US" dirty="0" smtClean="0">
              <a:solidFill>
                <a:schemeClr val="bg1">
                  <a:lumMod val="60000"/>
                  <a:lumOff val="40000"/>
                </a:schemeClr>
              </a:solidFill>
            </a:endParaRPr>
          </a:p>
        </p:txBody>
      </p:sp>
    </p:spTree>
    <p:extLst>
      <p:ext uri="{BB962C8B-B14F-4D97-AF65-F5344CB8AC3E}">
        <p14:creationId xmlns:p14="http://schemas.microsoft.com/office/powerpoint/2010/main" val="3167989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866357" y="913983"/>
            <a:ext cx="2450230" cy="195587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800" dirty="0" smtClean="0">
                <a:solidFill>
                  <a:sysClr val="windowText" lastClr="000000"/>
                </a:solidFill>
              </a:rPr>
              <a:t>Person</a:t>
            </a:r>
          </a:p>
          <a:p>
            <a:pPr algn="ctr" defTabSz="932472" fontAlgn="base">
              <a:spcBef>
                <a:spcPct val="0"/>
              </a:spcBef>
              <a:spcAft>
                <a:spcPct val="0"/>
              </a:spcAft>
            </a:pPr>
            <a:endParaRPr lang="en-US" sz="2800" dirty="0">
              <a:solidFill>
                <a:sysClr val="windowText" lastClr="000000"/>
              </a:solidFill>
            </a:endParaRPr>
          </a:p>
        </p:txBody>
      </p:sp>
      <p:sp>
        <p:nvSpPr>
          <p:cNvPr id="7" name="Down Arrow 6"/>
          <p:cNvSpPr/>
          <p:nvPr/>
        </p:nvSpPr>
        <p:spPr bwMode="auto">
          <a:xfrm rot="2783289">
            <a:off x="7355208" y="2998028"/>
            <a:ext cx="473528" cy="604157"/>
          </a:xfrm>
          <a:prstGeom prst="down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 name="Down Arrow 7"/>
          <p:cNvSpPr/>
          <p:nvPr/>
        </p:nvSpPr>
        <p:spPr bwMode="auto">
          <a:xfrm rot="18970333">
            <a:off x="8272150" y="2995932"/>
            <a:ext cx="473528" cy="604157"/>
          </a:xfrm>
          <a:prstGeom prst="down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Rounded Rectangle 3"/>
          <p:cNvSpPr/>
          <p:nvPr/>
        </p:nvSpPr>
        <p:spPr bwMode="auto">
          <a:xfrm>
            <a:off x="7108955" y="2162819"/>
            <a:ext cx="1965034" cy="419574"/>
          </a:xfrm>
          <a:prstGeom prst="roundRect">
            <a:avLst/>
          </a:prstGeom>
          <a:solidFill>
            <a:schemeClr val="tx1"/>
          </a:solid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dirty="0" smtClean="0">
                <a:solidFill>
                  <a:sysClr val="windowText" lastClr="000000"/>
                </a:solidFill>
              </a:rPr>
              <a:t>virtual </a:t>
            </a:r>
            <a:r>
              <a:rPr lang="en-US" dirty="0" err="1" smtClean="0">
                <a:solidFill>
                  <a:sysClr val="windowText" lastClr="000000"/>
                </a:solidFill>
              </a:rPr>
              <a:t>ToString</a:t>
            </a:r>
            <a:r>
              <a:rPr lang="en-US" dirty="0" smtClean="0">
                <a:solidFill>
                  <a:sysClr val="windowText" lastClr="000000"/>
                </a:solidFill>
              </a:rPr>
              <a:t>()</a:t>
            </a:r>
            <a:endParaRPr lang="en-US" dirty="0">
              <a:solidFill>
                <a:sysClr val="windowText" lastClr="000000"/>
              </a:solidFill>
            </a:endParaRPr>
          </a:p>
        </p:txBody>
      </p:sp>
      <p:sp>
        <p:nvSpPr>
          <p:cNvPr id="11" name="Rectangle 10"/>
          <p:cNvSpPr/>
          <p:nvPr/>
        </p:nvSpPr>
        <p:spPr bwMode="auto">
          <a:xfrm>
            <a:off x="5326681" y="3679895"/>
            <a:ext cx="2450230" cy="195587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800" dirty="0" smtClean="0">
                <a:solidFill>
                  <a:sysClr val="windowText" lastClr="000000"/>
                </a:solidFill>
              </a:rPr>
              <a:t>Student</a:t>
            </a:r>
          </a:p>
          <a:p>
            <a:pPr algn="ctr" defTabSz="932472" fontAlgn="base">
              <a:spcBef>
                <a:spcPct val="0"/>
              </a:spcBef>
              <a:spcAft>
                <a:spcPct val="0"/>
              </a:spcAft>
            </a:pPr>
            <a:endParaRPr lang="en-US" sz="2800" dirty="0">
              <a:solidFill>
                <a:sysClr val="windowText" lastClr="000000"/>
              </a:solidFill>
            </a:endParaRPr>
          </a:p>
        </p:txBody>
      </p:sp>
      <p:sp>
        <p:nvSpPr>
          <p:cNvPr id="12" name="Rounded Rectangle 11"/>
          <p:cNvSpPr/>
          <p:nvPr/>
        </p:nvSpPr>
        <p:spPr bwMode="auto">
          <a:xfrm>
            <a:off x="5569279" y="4928731"/>
            <a:ext cx="1965034" cy="419574"/>
          </a:xfrm>
          <a:prstGeom prst="roundRect">
            <a:avLst/>
          </a:prstGeom>
          <a:solidFill>
            <a:schemeClr val="tx1"/>
          </a:solid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dirty="0" smtClean="0">
                <a:solidFill>
                  <a:sysClr val="windowText" lastClr="000000"/>
                </a:solidFill>
              </a:rPr>
              <a:t>override </a:t>
            </a:r>
            <a:r>
              <a:rPr lang="en-US" dirty="0" err="1" smtClean="0">
                <a:solidFill>
                  <a:sysClr val="windowText" lastClr="000000"/>
                </a:solidFill>
              </a:rPr>
              <a:t>ToString</a:t>
            </a:r>
            <a:r>
              <a:rPr lang="en-US" dirty="0" smtClean="0">
                <a:solidFill>
                  <a:sysClr val="windowText" lastClr="000000"/>
                </a:solidFill>
              </a:rPr>
              <a:t>()</a:t>
            </a:r>
            <a:endParaRPr lang="en-US" dirty="0">
              <a:solidFill>
                <a:sysClr val="windowText" lastClr="000000"/>
              </a:solidFill>
            </a:endParaRPr>
          </a:p>
        </p:txBody>
      </p:sp>
      <p:sp>
        <p:nvSpPr>
          <p:cNvPr id="13" name="Rectangle 12"/>
          <p:cNvSpPr/>
          <p:nvPr/>
        </p:nvSpPr>
        <p:spPr bwMode="auto">
          <a:xfrm>
            <a:off x="8347467" y="3679895"/>
            <a:ext cx="2450230" cy="195587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800" dirty="0" smtClean="0">
                <a:solidFill>
                  <a:sysClr val="windowText" lastClr="000000"/>
                </a:solidFill>
              </a:rPr>
              <a:t>Teacher</a:t>
            </a:r>
          </a:p>
          <a:p>
            <a:pPr algn="ctr" defTabSz="932472" fontAlgn="base">
              <a:spcBef>
                <a:spcPct val="0"/>
              </a:spcBef>
              <a:spcAft>
                <a:spcPct val="0"/>
              </a:spcAft>
            </a:pPr>
            <a:endParaRPr lang="en-US" sz="2800" dirty="0">
              <a:solidFill>
                <a:sysClr val="windowText" lastClr="000000"/>
              </a:solidFill>
            </a:endParaRPr>
          </a:p>
        </p:txBody>
      </p:sp>
      <p:sp>
        <p:nvSpPr>
          <p:cNvPr id="14" name="Rounded Rectangle 13"/>
          <p:cNvSpPr/>
          <p:nvPr/>
        </p:nvSpPr>
        <p:spPr bwMode="auto">
          <a:xfrm>
            <a:off x="8590065" y="4928731"/>
            <a:ext cx="1965034" cy="419574"/>
          </a:xfrm>
          <a:prstGeom prst="roundRect">
            <a:avLst/>
          </a:prstGeom>
          <a:solidFill>
            <a:schemeClr val="tx1"/>
          </a:solid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dirty="0" smtClean="0">
                <a:solidFill>
                  <a:sysClr val="windowText" lastClr="000000"/>
                </a:solidFill>
              </a:rPr>
              <a:t>override </a:t>
            </a:r>
            <a:r>
              <a:rPr lang="en-US" dirty="0" err="1" smtClean="0">
                <a:solidFill>
                  <a:sysClr val="windowText" lastClr="000000"/>
                </a:solidFill>
              </a:rPr>
              <a:t>ToString</a:t>
            </a:r>
            <a:r>
              <a:rPr lang="en-US" dirty="0" smtClean="0">
                <a:solidFill>
                  <a:sysClr val="windowText" lastClr="000000"/>
                </a:solidFill>
              </a:rPr>
              <a:t>()</a:t>
            </a:r>
            <a:endParaRPr lang="en-US" dirty="0">
              <a:solidFill>
                <a:sysClr val="windowText" lastClr="000000"/>
              </a:solidFill>
            </a:endParaRPr>
          </a:p>
        </p:txBody>
      </p:sp>
      <p:sp>
        <p:nvSpPr>
          <p:cNvPr id="15" name="Rectangle 14"/>
          <p:cNvSpPr/>
          <p:nvPr/>
        </p:nvSpPr>
        <p:spPr bwMode="auto">
          <a:xfrm>
            <a:off x="2305895" y="3679895"/>
            <a:ext cx="2450230" cy="195587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800" dirty="0" smtClean="0">
                <a:solidFill>
                  <a:sysClr val="windowText" lastClr="000000"/>
                </a:solidFill>
              </a:rPr>
              <a:t>Attendee</a:t>
            </a:r>
          </a:p>
          <a:p>
            <a:pPr algn="ctr" defTabSz="932472" fontAlgn="base">
              <a:spcBef>
                <a:spcPct val="0"/>
              </a:spcBef>
              <a:spcAft>
                <a:spcPct val="0"/>
              </a:spcAft>
            </a:pPr>
            <a:endParaRPr lang="en-US" sz="2800" dirty="0">
              <a:solidFill>
                <a:sysClr val="windowText" lastClr="000000"/>
              </a:solidFill>
            </a:endParaRPr>
          </a:p>
        </p:txBody>
      </p:sp>
      <p:sp>
        <p:nvSpPr>
          <p:cNvPr id="16" name="Rounded Rectangle 15"/>
          <p:cNvSpPr/>
          <p:nvPr/>
        </p:nvSpPr>
        <p:spPr bwMode="auto">
          <a:xfrm>
            <a:off x="2548493" y="4928731"/>
            <a:ext cx="1965034" cy="419574"/>
          </a:xfrm>
          <a:prstGeom prst="roundRect">
            <a:avLst/>
          </a:prstGeom>
          <a:solidFill>
            <a:schemeClr val="tx1"/>
          </a:solid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dirty="0" smtClean="0">
                <a:solidFill>
                  <a:sysClr val="windowText" lastClr="000000"/>
                </a:solidFill>
              </a:rPr>
              <a:t>override </a:t>
            </a:r>
            <a:r>
              <a:rPr lang="en-US" dirty="0" err="1" smtClean="0">
                <a:solidFill>
                  <a:sysClr val="windowText" lastClr="000000"/>
                </a:solidFill>
              </a:rPr>
              <a:t>ToString</a:t>
            </a:r>
            <a:r>
              <a:rPr lang="en-US" dirty="0" smtClean="0">
                <a:solidFill>
                  <a:sysClr val="windowText" lastClr="000000"/>
                </a:solidFill>
              </a:rPr>
              <a:t>()</a:t>
            </a:r>
            <a:endParaRPr lang="en-US" dirty="0">
              <a:solidFill>
                <a:sysClr val="windowText" lastClr="000000"/>
              </a:solidFill>
            </a:endParaRPr>
          </a:p>
        </p:txBody>
      </p:sp>
      <p:sp>
        <p:nvSpPr>
          <p:cNvPr id="17" name="Rectangle 16"/>
          <p:cNvSpPr/>
          <p:nvPr/>
        </p:nvSpPr>
        <p:spPr bwMode="auto">
          <a:xfrm>
            <a:off x="-714891" y="3679895"/>
            <a:ext cx="2450230" cy="195587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800" dirty="0" smtClean="0">
                <a:solidFill>
                  <a:sysClr val="windowText" lastClr="000000"/>
                </a:solidFill>
              </a:rPr>
              <a:t>Speaker</a:t>
            </a:r>
          </a:p>
          <a:p>
            <a:pPr algn="ctr" defTabSz="932472" fontAlgn="base">
              <a:spcBef>
                <a:spcPct val="0"/>
              </a:spcBef>
              <a:spcAft>
                <a:spcPct val="0"/>
              </a:spcAft>
            </a:pPr>
            <a:endParaRPr lang="en-US" sz="2800" dirty="0">
              <a:solidFill>
                <a:sysClr val="windowText" lastClr="000000"/>
              </a:solidFill>
            </a:endParaRPr>
          </a:p>
        </p:txBody>
      </p:sp>
      <p:sp>
        <p:nvSpPr>
          <p:cNvPr id="18" name="Rounded Rectangle 17"/>
          <p:cNvSpPr/>
          <p:nvPr/>
        </p:nvSpPr>
        <p:spPr bwMode="auto">
          <a:xfrm>
            <a:off x="-472293" y="4928731"/>
            <a:ext cx="1965034" cy="419574"/>
          </a:xfrm>
          <a:prstGeom prst="roundRect">
            <a:avLst/>
          </a:prstGeom>
          <a:solidFill>
            <a:schemeClr val="tx1"/>
          </a:solid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dirty="0" smtClean="0">
                <a:solidFill>
                  <a:sysClr val="windowText" lastClr="000000"/>
                </a:solidFill>
              </a:rPr>
              <a:t>override </a:t>
            </a:r>
            <a:r>
              <a:rPr lang="en-US" dirty="0" err="1" smtClean="0">
                <a:solidFill>
                  <a:sysClr val="windowText" lastClr="000000"/>
                </a:solidFill>
              </a:rPr>
              <a:t>ToString</a:t>
            </a:r>
            <a:r>
              <a:rPr lang="en-US" dirty="0" smtClean="0">
                <a:solidFill>
                  <a:sysClr val="windowText" lastClr="000000"/>
                </a:solidFill>
              </a:rPr>
              <a:t>()</a:t>
            </a:r>
            <a:endParaRPr lang="en-US" dirty="0">
              <a:solidFill>
                <a:sysClr val="windowText" lastClr="000000"/>
              </a:solidFill>
            </a:endParaRPr>
          </a:p>
        </p:txBody>
      </p:sp>
      <p:sp>
        <p:nvSpPr>
          <p:cNvPr id="19" name="Down Arrow 18"/>
          <p:cNvSpPr/>
          <p:nvPr/>
        </p:nvSpPr>
        <p:spPr bwMode="auto">
          <a:xfrm rot="2783289">
            <a:off x="4137334" y="2998028"/>
            <a:ext cx="473528" cy="604157"/>
          </a:xfrm>
          <a:prstGeom prst="down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0" name="Down Arrow 19"/>
          <p:cNvSpPr/>
          <p:nvPr/>
        </p:nvSpPr>
        <p:spPr bwMode="auto">
          <a:xfrm rot="2783289">
            <a:off x="1116549" y="2998028"/>
            <a:ext cx="473528" cy="604157"/>
          </a:xfrm>
          <a:prstGeom prst="down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643665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5" grpId="0" animBg="1"/>
      <p:bldP spid="16" grpId="0" animBg="1"/>
      <p:bldP spid="17" grpId="0" animBg="1"/>
      <p:bldP spid="18" grpId="0" animBg="1"/>
      <p:bldP spid="19"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866357" y="913983"/>
            <a:ext cx="2450230" cy="195587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91440" rIns="91440" bIns="91440" numCol="1" rtlCol="0" anchor="ctr" anchorCtr="0" compatLnSpc="1">
            <a:prstTxWarp prst="textNoShape">
              <a:avLst/>
            </a:prstTxWarp>
          </a:bodyPr>
          <a:lstStyle/>
          <a:p>
            <a:pPr defTabSz="932472" fontAlgn="base">
              <a:spcBef>
                <a:spcPct val="0"/>
              </a:spcBef>
              <a:spcAft>
                <a:spcPct val="0"/>
              </a:spcAft>
            </a:pPr>
            <a:r>
              <a:rPr lang="en-US" dirty="0" smtClean="0">
                <a:solidFill>
                  <a:sysClr val="windowText" lastClr="000000"/>
                </a:solidFill>
                <a:latin typeface="Consolas" panose="020B0609020204030204" pitchFamily="49" charset="0"/>
                <a:cs typeface="Consolas" panose="020B0609020204030204" pitchFamily="49" charset="0"/>
              </a:rPr>
              <a:t>{</a:t>
            </a:r>
          </a:p>
          <a:p>
            <a:pPr defTabSz="932472" fontAlgn="base">
              <a:spcBef>
                <a:spcPct val="0"/>
              </a:spcBef>
              <a:spcAft>
                <a:spcPct val="0"/>
              </a:spcAft>
            </a:pPr>
            <a:r>
              <a:rPr lang="en-US" dirty="0" smtClean="0">
                <a:solidFill>
                  <a:sysClr val="windowText" lastClr="000000"/>
                </a:solidFill>
                <a:latin typeface="Consolas" panose="020B0609020204030204" pitchFamily="49" charset="0"/>
                <a:cs typeface="Consolas" panose="020B0609020204030204" pitchFamily="49" charset="0"/>
              </a:rPr>
              <a:t>  "name" : ...</a:t>
            </a:r>
          </a:p>
          <a:p>
            <a:pPr defTabSz="932472" fontAlgn="base">
              <a:spcBef>
                <a:spcPct val="0"/>
              </a:spcBef>
              <a:spcAft>
                <a:spcPct val="0"/>
              </a:spcAft>
            </a:pPr>
            <a:r>
              <a:rPr lang="en-US" dirty="0">
                <a:solidFill>
                  <a:sysClr val="windowText" lastClr="000000"/>
                </a:solidFill>
                <a:latin typeface="Consolas" panose="020B0609020204030204" pitchFamily="49" charset="0"/>
                <a:cs typeface="Consolas" panose="020B0609020204030204" pitchFamily="49" charset="0"/>
              </a:rPr>
              <a:t>}</a:t>
            </a:r>
            <a:endParaRPr lang="en-US" dirty="0" smtClean="0">
              <a:solidFill>
                <a:sysClr val="windowText" lastClr="000000"/>
              </a:solidFill>
              <a:latin typeface="Consolas" panose="020B0609020204030204" pitchFamily="49" charset="0"/>
              <a:cs typeface="Consolas" panose="020B0609020204030204" pitchFamily="49" charset="0"/>
            </a:endParaRPr>
          </a:p>
          <a:p>
            <a:pPr defTabSz="932472" fontAlgn="base">
              <a:spcBef>
                <a:spcPct val="0"/>
              </a:spcBef>
              <a:spcAft>
                <a:spcPct val="0"/>
              </a:spcAft>
            </a:pPr>
            <a:endParaRPr lang="en-US" dirty="0">
              <a:solidFill>
                <a:sysClr val="windowText" lastClr="000000"/>
              </a:solidFill>
              <a:latin typeface="Consolas" panose="020B0609020204030204" pitchFamily="49" charset="0"/>
              <a:cs typeface="Consolas" panose="020B0609020204030204" pitchFamily="49" charset="0"/>
            </a:endParaRPr>
          </a:p>
        </p:txBody>
      </p:sp>
      <p:sp>
        <p:nvSpPr>
          <p:cNvPr id="4" name="Rounded Rectangle 3"/>
          <p:cNvSpPr/>
          <p:nvPr/>
        </p:nvSpPr>
        <p:spPr bwMode="auto">
          <a:xfrm>
            <a:off x="414240" y="641689"/>
            <a:ext cx="3586259" cy="2500465"/>
          </a:xfrm>
          <a:prstGeom prst="roundRect">
            <a:avLst>
              <a:gd name="adj" fmla="val 6066"/>
            </a:avLst>
          </a:prstGeom>
          <a:solidFill>
            <a:schemeClr val="tx1"/>
          </a:solid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defTabSz="932472" fontAlgn="base">
              <a:spcBef>
                <a:spcPct val="0"/>
              </a:spcBef>
              <a:spcAft>
                <a:spcPct val="0"/>
              </a:spcAft>
            </a:pPr>
            <a:r>
              <a:rPr lang="en-US" sz="2400" dirty="0" err="1" smtClean="0">
                <a:solidFill>
                  <a:sysClr val="windowText" lastClr="000000"/>
                </a:solidFill>
                <a:latin typeface="Consolas" panose="020B0609020204030204" pitchFamily="49" charset="0"/>
                <a:cs typeface="Consolas" panose="020B0609020204030204" pitchFamily="49" charset="0"/>
              </a:rPr>
              <a:t>ToString</a:t>
            </a:r>
            <a:r>
              <a:rPr lang="en-US" sz="2400" dirty="0" smtClean="0">
                <a:solidFill>
                  <a:sysClr val="windowText" lastClr="000000"/>
                </a:solidFill>
                <a:latin typeface="Consolas" panose="020B0609020204030204" pitchFamily="49" charset="0"/>
                <a:cs typeface="Consolas" panose="020B0609020204030204" pitchFamily="49" charset="0"/>
              </a:rPr>
              <a:t>(Person p)</a:t>
            </a:r>
          </a:p>
          <a:p>
            <a:pPr defTabSz="932472" fontAlgn="base">
              <a:spcBef>
                <a:spcPct val="0"/>
              </a:spcBef>
              <a:spcAft>
                <a:spcPct val="0"/>
              </a:spcAft>
            </a:pPr>
            <a:r>
              <a:rPr lang="en-US" sz="2400" dirty="0" smtClean="0">
                <a:solidFill>
                  <a:sysClr val="windowText" lastClr="000000"/>
                </a:solidFill>
                <a:latin typeface="Consolas" panose="020B0609020204030204" pitchFamily="49" charset="0"/>
                <a:cs typeface="Consolas" panose="020B0609020204030204" pitchFamily="49" charset="0"/>
              </a:rPr>
              <a:t>{</a:t>
            </a:r>
          </a:p>
          <a:p>
            <a:pPr defTabSz="932472" fontAlgn="base">
              <a:spcBef>
                <a:spcPct val="0"/>
              </a:spcBef>
              <a:spcAft>
                <a:spcPct val="0"/>
              </a:spcAft>
            </a:pPr>
            <a:r>
              <a:rPr lang="en-US" sz="2400" dirty="0" smtClean="0">
                <a:solidFill>
                  <a:sysClr val="windowText" lastClr="000000"/>
                </a:solidFill>
                <a:latin typeface="Consolas" panose="020B0609020204030204" pitchFamily="49" charset="0"/>
                <a:cs typeface="Consolas" panose="020B0609020204030204" pitchFamily="49" charset="0"/>
              </a:rPr>
              <a:t>   </a:t>
            </a:r>
            <a:r>
              <a:rPr lang="en-US" sz="2400" dirty="0">
                <a:solidFill>
                  <a:sysClr val="windowText" lastClr="000000"/>
                </a:solidFill>
                <a:latin typeface="Consolas" panose="020B0609020204030204" pitchFamily="49" charset="0"/>
                <a:cs typeface="Consolas" panose="020B0609020204030204" pitchFamily="49" charset="0"/>
              </a:rPr>
              <a:t>Student </a:t>
            </a:r>
            <a:r>
              <a:rPr lang="en-US" sz="2400" dirty="0" smtClean="0">
                <a:solidFill>
                  <a:sysClr val="windowText" lastClr="000000"/>
                </a:solidFill>
                <a:latin typeface="Consolas" panose="020B0609020204030204" pitchFamily="49" charset="0"/>
                <a:cs typeface="Consolas" panose="020B0609020204030204" pitchFamily="49" charset="0"/>
              </a:rPr>
              <a:t>→ …</a:t>
            </a:r>
          </a:p>
          <a:p>
            <a:pPr defTabSz="932472" fontAlgn="base">
              <a:spcBef>
                <a:spcPct val="0"/>
              </a:spcBef>
              <a:spcAft>
                <a:spcPct val="0"/>
              </a:spcAft>
            </a:pPr>
            <a:r>
              <a:rPr lang="en-US" sz="2400" dirty="0">
                <a:solidFill>
                  <a:sysClr val="windowText" lastClr="000000"/>
                </a:solidFill>
                <a:latin typeface="Consolas" panose="020B0609020204030204" pitchFamily="49" charset="0"/>
                <a:cs typeface="Consolas" panose="020B0609020204030204" pitchFamily="49" charset="0"/>
              </a:rPr>
              <a:t> </a:t>
            </a:r>
            <a:r>
              <a:rPr lang="en-US" sz="2400" dirty="0" smtClean="0">
                <a:solidFill>
                  <a:sysClr val="windowText" lastClr="000000"/>
                </a:solidFill>
                <a:latin typeface="Consolas" panose="020B0609020204030204" pitchFamily="49" charset="0"/>
                <a:cs typeface="Consolas" panose="020B0609020204030204" pitchFamily="49" charset="0"/>
              </a:rPr>
              <a:t>  Teacher </a:t>
            </a:r>
            <a:r>
              <a:rPr lang="en-US" sz="2400" dirty="0">
                <a:solidFill>
                  <a:sysClr val="windowText" lastClr="000000"/>
                </a:solidFill>
                <a:latin typeface="Consolas" panose="020B0609020204030204" pitchFamily="49" charset="0"/>
                <a:cs typeface="Consolas" panose="020B0609020204030204" pitchFamily="49" charset="0"/>
              </a:rPr>
              <a:t>→</a:t>
            </a:r>
            <a:r>
              <a:rPr lang="en-US" sz="2400" dirty="0" smtClean="0">
                <a:solidFill>
                  <a:sysClr val="windowText" lastClr="000000"/>
                </a:solidFill>
                <a:latin typeface="Consolas" panose="020B0609020204030204" pitchFamily="49" charset="0"/>
                <a:cs typeface="Consolas" panose="020B0609020204030204" pitchFamily="49" charset="0"/>
              </a:rPr>
              <a:t> …</a:t>
            </a:r>
          </a:p>
          <a:p>
            <a:pPr defTabSz="932472" fontAlgn="base">
              <a:spcBef>
                <a:spcPct val="0"/>
              </a:spcBef>
              <a:spcAft>
                <a:spcPct val="0"/>
              </a:spcAft>
            </a:pPr>
            <a:r>
              <a:rPr lang="en-US" sz="2400" dirty="0" smtClean="0">
                <a:solidFill>
                  <a:sysClr val="windowText" lastClr="000000"/>
                </a:solidFill>
                <a:latin typeface="Consolas" panose="020B0609020204030204" pitchFamily="49" charset="0"/>
                <a:cs typeface="Consolas" panose="020B0609020204030204" pitchFamily="49" charset="0"/>
              </a:rPr>
              <a:t>   Person </a:t>
            </a:r>
            <a:r>
              <a:rPr lang="en-US" sz="2400" dirty="0">
                <a:solidFill>
                  <a:sysClr val="windowText" lastClr="000000"/>
                </a:solidFill>
                <a:latin typeface="Consolas" panose="020B0609020204030204" pitchFamily="49" charset="0"/>
                <a:cs typeface="Consolas" panose="020B0609020204030204" pitchFamily="49" charset="0"/>
              </a:rPr>
              <a:t>→</a:t>
            </a:r>
            <a:r>
              <a:rPr lang="en-US" sz="2400" dirty="0" smtClean="0">
                <a:solidFill>
                  <a:sysClr val="windowText" lastClr="000000"/>
                </a:solidFill>
                <a:latin typeface="Consolas" panose="020B0609020204030204" pitchFamily="49" charset="0"/>
                <a:cs typeface="Consolas" panose="020B0609020204030204" pitchFamily="49" charset="0"/>
              </a:rPr>
              <a:t> …</a:t>
            </a:r>
          </a:p>
          <a:p>
            <a:pPr defTabSz="932472" fontAlgn="base">
              <a:spcBef>
                <a:spcPct val="0"/>
              </a:spcBef>
              <a:spcAft>
                <a:spcPct val="0"/>
              </a:spcAft>
            </a:pPr>
            <a:r>
              <a:rPr lang="en-US" sz="2400" dirty="0" smtClean="0">
                <a:solidFill>
                  <a:sysClr val="windowText" lastClr="000000"/>
                </a:solidFill>
                <a:latin typeface="Consolas" panose="020B0609020204030204" pitchFamily="49" charset="0"/>
                <a:cs typeface="Consolas" panose="020B0609020204030204" pitchFamily="49" charset="0"/>
              </a:rPr>
              <a:t>}</a:t>
            </a:r>
            <a:endParaRPr lang="en-US" sz="2400" dirty="0">
              <a:solidFill>
                <a:sysClr val="windowText" lastClr="000000"/>
              </a:solidFill>
              <a:latin typeface="Consolas" panose="020B0609020204030204" pitchFamily="49" charset="0"/>
              <a:cs typeface="Consolas" panose="020B0609020204030204" pitchFamily="49" charset="0"/>
            </a:endParaRPr>
          </a:p>
        </p:txBody>
      </p:sp>
      <p:sp>
        <p:nvSpPr>
          <p:cNvPr id="11" name="Rectangle 10"/>
          <p:cNvSpPr/>
          <p:nvPr/>
        </p:nvSpPr>
        <p:spPr bwMode="auto">
          <a:xfrm>
            <a:off x="5326681" y="3679895"/>
            <a:ext cx="2450230" cy="195587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91440" rIns="91440" bIns="91440" numCol="1" rtlCol="0" anchor="ctr" anchorCtr="0" compatLnSpc="1">
            <a:prstTxWarp prst="textNoShape">
              <a:avLst/>
            </a:prstTxWarp>
          </a:bodyPr>
          <a:lstStyle/>
          <a:p>
            <a:pPr lvl="0" defTabSz="932472" fontAlgn="base">
              <a:spcBef>
                <a:spcPct val="0"/>
              </a:spcBef>
              <a:spcAft>
                <a:spcPct val="0"/>
              </a:spcAft>
            </a:pPr>
            <a:r>
              <a:rPr lang="en-US" dirty="0">
                <a:solidFill>
                  <a:sysClr val="windowText" lastClr="000000"/>
                </a:solidFill>
                <a:latin typeface="Consolas" panose="020B0609020204030204" pitchFamily="49" charset="0"/>
                <a:cs typeface="Consolas" panose="020B0609020204030204" pitchFamily="49" charset="0"/>
              </a:rPr>
              <a:t>{</a:t>
            </a:r>
          </a:p>
          <a:p>
            <a:pPr lvl="0" defTabSz="932472" fontAlgn="base">
              <a:spcBef>
                <a:spcPct val="0"/>
              </a:spcBef>
              <a:spcAft>
                <a:spcPct val="0"/>
              </a:spcAft>
            </a:pPr>
            <a:r>
              <a:rPr lang="en-US" dirty="0" smtClean="0">
                <a:solidFill>
                  <a:sysClr val="windowText" lastClr="000000"/>
                </a:solidFill>
                <a:latin typeface="Consolas" panose="020B0609020204030204" pitchFamily="49" charset="0"/>
                <a:cs typeface="Consolas" panose="020B0609020204030204" pitchFamily="49" charset="0"/>
              </a:rPr>
              <a:t>  "</a:t>
            </a:r>
            <a:r>
              <a:rPr lang="en-US" dirty="0">
                <a:solidFill>
                  <a:sysClr val="windowText" lastClr="000000"/>
                </a:solidFill>
                <a:latin typeface="Consolas" panose="020B0609020204030204" pitchFamily="49" charset="0"/>
                <a:cs typeface="Consolas" panose="020B0609020204030204" pitchFamily="49" charset="0"/>
              </a:rPr>
              <a:t>name" : </a:t>
            </a:r>
            <a:r>
              <a:rPr lang="en-US" dirty="0" smtClean="0">
                <a:solidFill>
                  <a:sysClr val="windowText" lastClr="000000"/>
                </a:solidFill>
                <a:latin typeface="Consolas" panose="020B0609020204030204" pitchFamily="49" charset="0"/>
                <a:cs typeface="Consolas" panose="020B0609020204030204" pitchFamily="49" charset="0"/>
              </a:rPr>
              <a:t>...,</a:t>
            </a:r>
            <a:br>
              <a:rPr lang="en-US" dirty="0" smtClean="0">
                <a:solidFill>
                  <a:sysClr val="windowText" lastClr="000000"/>
                </a:solidFill>
                <a:latin typeface="Consolas" panose="020B0609020204030204" pitchFamily="49" charset="0"/>
                <a:cs typeface="Consolas" panose="020B0609020204030204" pitchFamily="49" charset="0"/>
              </a:rPr>
            </a:br>
            <a:r>
              <a:rPr lang="en-US" dirty="0" smtClean="0">
                <a:solidFill>
                  <a:sysClr val="windowText" lastClr="000000"/>
                </a:solidFill>
                <a:latin typeface="Consolas" panose="020B0609020204030204" pitchFamily="49" charset="0"/>
                <a:cs typeface="Consolas" panose="020B0609020204030204" pitchFamily="49" charset="0"/>
              </a:rPr>
              <a:t>  "grade" : ...</a:t>
            </a:r>
            <a:endParaRPr lang="en-US" dirty="0">
              <a:solidFill>
                <a:sysClr val="windowText" lastClr="000000"/>
              </a:solidFill>
              <a:latin typeface="Consolas" panose="020B0609020204030204" pitchFamily="49" charset="0"/>
              <a:cs typeface="Consolas" panose="020B0609020204030204" pitchFamily="49" charset="0"/>
            </a:endParaRPr>
          </a:p>
          <a:p>
            <a:pPr lvl="0" defTabSz="932472" fontAlgn="base">
              <a:spcBef>
                <a:spcPct val="0"/>
              </a:spcBef>
              <a:spcAft>
                <a:spcPct val="0"/>
              </a:spcAft>
            </a:pPr>
            <a:r>
              <a:rPr lang="en-US" dirty="0">
                <a:solidFill>
                  <a:sysClr val="windowText" lastClr="000000"/>
                </a:solidFill>
                <a:latin typeface="Consolas" panose="020B0609020204030204" pitchFamily="49" charset="0"/>
                <a:cs typeface="Consolas" panose="020B0609020204030204" pitchFamily="49" charset="0"/>
              </a:rPr>
              <a:t>}</a:t>
            </a:r>
          </a:p>
          <a:p>
            <a:pPr lvl="0" defTabSz="932472" fontAlgn="base">
              <a:spcBef>
                <a:spcPct val="0"/>
              </a:spcBef>
              <a:spcAft>
                <a:spcPct val="0"/>
              </a:spcAft>
            </a:pPr>
            <a:endParaRPr lang="en-US" dirty="0">
              <a:solidFill>
                <a:sysClr val="windowText" lastClr="000000"/>
              </a:solidFill>
              <a:latin typeface="Consolas" panose="020B0609020204030204" pitchFamily="49" charset="0"/>
              <a:cs typeface="Consolas" panose="020B0609020204030204" pitchFamily="49" charset="0"/>
            </a:endParaRPr>
          </a:p>
        </p:txBody>
      </p:sp>
      <p:sp>
        <p:nvSpPr>
          <p:cNvPr id="13" name="Rectangle 12"/>
          <p:cNvSpPr/>
          <p:nvPr/>
        </p:nvSpPr>
        <p:spPr bwMode="auto">
          <a:xfrm>
            <a:off x="8347467" y="3679895"/>
            <a:ext cx="2450230" cy="195587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91440" rIns="91440" bIns="91440" numCol="1" rtlCol="0" anchor="ctr" anchorCtr="0" compatLnSpc="1">
            <a:prstTxWarp prst="textNoShape">
              <a:avLst/>
            </a:prstTxWarp>
          </a:bodyPr>
          <a:lstStyle/>
          <a:p>
            <a:pPr lvl="0" defTabSz="932472" fontAlgn="base">
              <a:spcBef>
                <a:spcPct val="0"/>
              </a:spcBef>
              <a:spcAft>
                <a:spcPct val="0"/>
              </a:spcAft>
            </a:pPr>
            <a:r>
              <a:rPr lang="en-US" dirty="0">
                <a:solidFill>
                  <a:sysClr val="windowText" lastClr="000000"/>
                </a:solidFill>
                <a:latin typeface="Consolas" panose="020B0609020204030204" pitchFamily="49" charset="0"/>
                <a:cs typeface="Consolas" panose="020B0609020204030204" pitchFamily="49" charset="0"/>
              </a:rPr>
              <a:t>{</a:t>
            </a:r>
          </a:p>
          <a:p>
            <a:pPr lvl="0" defTabSz="932472" fontAlgn="base">
              <a:spcBef>
                <a:spcPct val="0"/>
              </a:spcBef>
              <a:spcAft>
                <a:spcPct val="0"/>
              </a:spcAft>
            </a:pPr>
            <a:r>
              <a:rPr lang="en-US" dirty="0" smtClean="0">
                <a:solidFill>
                  <a:sysClr val="windowText" lastClr="000000"/>
                </a:solidFill>
                <a:latin typeface="Consolas" panose="020B0609020204030204" pitchFamily="49" charset="0"/>
                <a:cs typeface="Consolas" panose="020B0609020204030204" pitchFamily="49" charset="0"/>
              </a:rPr>
              <a:t>  "</a:t>
            </a:r>
            <a:r>
              <a:rPr lang="en-US" dirty="0">
                <a:solidFill>
                  <a:sysClr val="windowText" lastClr="000000"/>
                </a:solidFill>
                <a:latin typeface="Consolas" panose="020B0609020204030204" pitchFamily="49" charset="0"/>
                <a:cs typeface="Consolas" panose="020B0609020204030204" pitchFamily="49" charset="0"/>
              </a:rPr>
              <a:t>name" : ...,</a:t>
            </a:r>
            <a:br>
              <a:rPr lang="en-US" dirty="0">
                <a:solidFill>
                  <a:sysClr val="windowText" lastClr="000000"/>
                </a:solidFill>
                <a:latin typeface="Consolas" panose="020B0609020204030204" pitchFamily="49" charset="0"/>
                <a:cs typeface="Consolas" panose="020B0609020204030204" pitchFamily="49" charset="0"/>
              </a:rPr>
            </a:br>
            <a:r>
              <a:rPr lang="en-US" dirty="0">
                <a:solidFill>
                  <a:sysClr val="windowText" lastClr="000000"/>
                </a:solidFill>
                <a:latin typeface="Consolas" panose="020B0609020204030204" pitchFamily="49" charset="0"/>
                <a:cs typeface="Consolas" panose="020B0609020204030204" pitchFamily="49" charset="0"/>
              </a:rPr>
              <a:t>  </a:t>
            </a:r>
            <a:r>
              <a:rPr lang="en-US" dirty="0" smtClean="0">
                <a:solidFill>
                  <a:sysClr val="windowText" lastClr="000000"/>
                </a:solidFill>
                <a:latin typeface="Consolas" panose="020B0609020204030204" pitchFamily="49" charset="0"/>
                <a:cs typeface="Consolas" panose="020B0609020204030204" pitchFamily="49" charset="0"/>
              </a:rPr>
              <a:t>"subject" </a:t>
            </a:r>
            <a:r>
              <a:rPr lang="en-US" dirty="0">
                <a:solidFill>
                  <a:sysClr val="windowText" lastClr="000000"/>
                </a:solidFill>
                <a:latin typeface="Consolas" panose="020B0609020204030204" pitchFamily="49" charset="0"/>
                <a:cs typeface="Consolas" panose="020B0609020204030204" pitchFamily="49" charset="0"/>
              </a:rPr>
              <a:t>: ...</a:t>
            </a:r>
          </a:p>
          <a:p>
            <a:pPr lvl="0" defTabSz="932472" fontAlgn="base">
              <a:spcBef>
                <a:spcPct val="0"/>
              </a:spcBef>
              <a:spcAft>
                <a:spcPct val="0"/>
              </a:spcAft>
            </a:pPr>
            <a:r>
              <a:rPr lang="en-US" dirty="0">
                <a:solidFill>
                  <a:sysClr val="windowText" lastClr="000000"/>
                </a:solidFill>
                <a:latin typeface="Consolas" panose="020B0609020204030204" pitchFamily="49" charset="0"/>
                <a:cs typeface="Consolas" panose="020B0609020204030204" pitchFamily="49" charset="0"/>
              </a:rPr>
              <a:t>}</a:t>
            </a:r>
          </a:p>
          <a:p>
            <a:pPr lvl="0" defTabSz="932472" fontAlgn="base">
              <a:spcBef>
                <a:spcPct val="0"/>
              </a:spcBef>
              <a:spcAft>
                <a:spcPct val="0"/>
              </a:spcAft>
            </a:pPr>
            <a:endParaRPr lang="en-US" dirty="0">
              <a:solidFill>
                <a:sysClr val="windowText" lastClr="000000"/>
              </a:solidFill>
              <a:latin typeface="Consolas" panose="020B0609020204030204" pitchFamily="49" charset="0"/>
              <a:cs typeface="Consolas" panose="020B0609020204030204" pitchFamily="49" charset="0"/>
            </a:endParaRPr>
          </a:p>
        </p:txBody>
      </p:sp>
      <p:sp>
        <p:nvSpPr>
          <p:cNvPr id="21" name="Rounded Rectangle 20"/>
          <p:cNvSpPr/>
          <p:nvPr/>
        </p:nvSpPr>
        <p:spPr bwMode="auto">
          <a:xfrm>
            <a:off x="414239" y="3940061"/>
            <a:ext cx="3586259" cy="2500465"/>
          </a:xfrm>
          <a:prstGeom prst="roundRect">
            <a:avLst>
              <a:gd name="adj" fmla="val 6066"/>
            </a:avLst>
          </a:prstGeom>
          <a:solidFill>
            <a:schemeClr val="tx1"/>
          </a:solid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defTabSz="932472" fontAlgn="base">
              <a:spcBef>
                <a:spcPct val="0"/>
              </a:spcBef>
              <a:spcAft>
                <a:spcPct val="0"/>
              </a:spcAft>
            </a:pPr>
            <a:r>
              <a:rPr lang="en-US" sz="2400" dirty="0" smtClean="0">
                <a:solidFill>
                  <a:sysClr val="windowText" lastClr="000000"/>
                </a:solidFill>
                <a:latin typeface="Consolas" panose="020B0609020204030204" pitchFamily="49" charset="0"/>
                <a:cs typeface="Consolas" panose="020B0609020204030204" pitchFamily="49" charset="0"/>
              </a:rPr>
              <a:t>Render(Person p)</a:t>
            </a:r>
          </a:p>
          <a:p>
            <a:pPr defTabSz="932472" fontAlgn="base">
              <a:spcBef>
                <a:spcPct val="0"/>
              </a:spcBef>
              <a:spcAft>
                <a:spcPct val="0"/>
              </a:spcAft>
            </a:pPr>
            <a:r>
              <a:rPr lang="en-US" sz="2400" dirty="0" smtClean="0">
                <a:solidFill>
                  <a:sysClr val="windowText" lastClr="000000"/>
                </a:solidFill>
                <a:latin typeface="Consolas" panose="020B0609020204030204" pitchFamily="49" charset="0"/>
                <a:cs typeface="Consolas" panose="020B0609020204030204" pitchFamily="49" charset="0"/>
              </a:rPr>
              <a:t>{</a:t>
            </a:r>
          </a:p>
          <a:p>
            <a:pPr defTabSz="932472" fontAlgn="base">
              <a:spcBef>
                <a:spcPct val="0"/>
              </a:spcBef>
              <a:spcAft>
                <a:spcPct val="0"/>
              </a:spcAft>
            </a:pPr>
            <a:r>
              <a:rPr lang="en-US" sz="2400" dirty="0" smtClean="0">
                <a:solidFill>
                  <a:sysClr val="windowText" lastClr="000000"/>
                </a:solidFill>
                <a:latin typeface="Consolas" panose="020B0609020204030204" pitchFamily="49" charset="0"/>
                <a:cs typeface="Consolas" panose="020B0609020204030204" pitchFamily="49" charset="0"/>
              </a:rPr>
              <a:t>   </a:t>
            </a:r>
            <a:r>
              <a:rPr lang="en-US" sz="2400" dirty="0">
                <a:solidFill>
                  <a:sysClr val="windowText" lastClr="000000"/>
                </a:solidFill>
                <a:latin typeface="Consolas" panose="020B0609020204030204" pitchFamily="49" charset="0"/>
                <a:cs typeface="Consolas" panose="020B0609020204030204" pitchFamily="49" charset="0"/>
              </a:rPr>
              <a:t>Student </a:t>
            </a:r>
            <a:r>
              <a:rPr lang="en-US" sz="2400" dirty="0" smtClean="0">
                <a:solidFill>
                  <a:sysClr val="windowText" lastClr="000000"/>
                </a:solidFill>
                <a:latin typeface="Consolas" panose="020B0609020204030204" pitchFamily="49" charset="0"/>
                <a:cs typeface="Consolas" panose="020B0609020204030204" pitchFamily="49" charset="0"/>
              </a:rPr>
              <a:t>→ …</a:t>
            </a:r>
          </a:p>
          <a:p>
            <a:pPr defTabSz="932472" fontAlgn="base">
              <a:spcBef>
                <a:spcPct val="0"/>
              </a:spcBef>
              <a:spcAft>
                <a:spcPct val="0"/>
              </a:spcAft>
            </a:pPr>
            <a:r>
              <a:rPr lang="en-US" sz="2400" dirty="0">
                <a:solidFill>
                  <a:sysClr val="windowText" lastClr="000000"/>
                </a:solidFill>
                <a:latin typeface="Consolas" panose="020B0609020204030204" pitchFamily="49" charset="0"/>
                <a:cs typeface="Consolas" panose="020B0609020204030204" pitchFamily="49" charset="0"/>
              </a:rPr>
              <a:t> </a:t>
            </a:r>
            <a:r>
              <a:rPr lang="en-US" sz="2400" dirty="0" smtClean="0">
                <a:solidFill>
                  <a:sysClr val="windowText" lastClr="000000"/>
                </a:solidFill>
                <a:latin typeface="Consolas" panose="020B0609020204030204" pitchFamily="49" charset="0"/>
                <a:cs typeface="Consolas" panose="020B0609020204030204" pitchFamily="49" charset="0"/>
              </a:rPr>
              <a:t>  Teacher </a:t>
            </a:r>
            <a:r>
              <a:rPr lang="en-US" sz="2400" dirty="0">
                <a:solidFill>
                  <a:sysClr val="windowText" lastClr="000000"/>
                </a:solidFill>
                <a:latin typeface="Consolas" panose="020B0609020204030204" pitchFamily="49" charset="0"/>
                <a:cs typeface="Consolas" panose="020B0609020204030204" pitchFamily="49" charset="0"/>
              </a:rPr>
              <a:t>→</a:t>
            </a:r>
            <a:r>
              <a:rPr lang="en-US" sz="2400" dirty="0" smtClean="0">
                <a:solidFill>
                  <a:sysClr val="windowText" lastClr="000000"/>
                </a:solidFill>
                <a:latin typeface="Consolas" panose="020B0609020204030204" pitchFamily="49" charset="0"/>
                <a:cs typeface="Consolas" panose="020B0609020204030204" pitchFamily="49" charset="0"/>
              </a:rPr>
              <a:t> …</a:t>
            </a:r>
          </a:p>
          <a:p>
            <a:pPr defTabSz="932472" fontAlgn="base">
              <a:spcBef>
                <a:spcPct val="0"/>
              </a:spcBef>
              <a:spcAft>
                <a:spcPct val="0"/>
              </a:spcAft>
            </a:pPr>
            <a:r>
              <a:rPr lang="en-US" sz="2400" dirty="0" smtClean="0">
                <a:solidFill>
                  <a:sysClr val="windowText" lastClr="000000"/>
                </a:solidFill>
                <a:latin typeface="Consolas" panose="020B0609020204030204" pitchFamily="49" charset="0"/>
                <a:cs typeface="Consolas" panose="020B0609020204030204" pitchFamily="49" charset="0"/>
              </a:rPr>
              <a:t>   Person </a:t>
            </a:r>
            <a:r>
              <a:rPr lang="en-US" sz="2400" dirty="0">
                <a:solidFill>
                  <a:sysClr val="windowText" lastClr="000000"/>
                </a:solidFill>
                <a:latin typeface="Consolas" panose="020B0609020204030204" pitchFamily="49" charset="0"/>
                <a:cs typeface="Consolas" panose="020B0609020204030204" pitchFamily="49" charset="0"/>
              </a:rPr>
              <a:t>→</a:t>
            </a:r>
            <a:r>
              <a:rPr lang="en-US" sz="2400" dirty="0" smtClean="0">
                <a:solidFill>
                  <a:sysClr val="windowText" lastClr="000000"/>
                </a:solidFill>
                <a:latin typeface="Consolas" panose="020B0609020204030204" pitchFamily="49" charset="0"/>
                <a:cs typeface="Consolas" panose="020B0609020204030204" pitchFamily="49" charset="0"/>
              </a:rPr>
              <a:t> …</a:t>
            </a:r>
          </a:p>
          <a:p>
            <a:pPr defTabSz="932472" fontAlgn="base">
              <a:spcBef>
                <a:spcPct val="0"/>
              </a:spcBef>
              <a:spcAft>
                <a:spcPct val="0"/>
              </a:spcAft>
            </a:pPr>
            <a:r>
              <a:rPr lang="en-US" sz="2400" dirty="0" smtClean="0">
                <a:solidFill>
                  <a:sysClr val="windowText" lastClr="000000"/>
                </a:solidFill>
                <a:latin typeface="Consolas" panose="020B0609020204030204" pitchFamily="49" charset="0"/>
                <a:cs typeface="Consolas" panose="020B0609020204030204" pitchFamily="49" charset="0"/>
              </a:rPr>
              <a:t>}</a:t>
            </a:r>
            <a:endParaRPr lang="en-US" sz="2400" dirty="0">
              <a:solidFill>
                <a:sysClr val="windowText" lastClr="00000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201367183"/>
      </p:ext>
    </p:extLst>
  </p:cSld>
  <p:clrMapOvr>
    <a:masterClrMapping/>
  </p:clrMapOvr>
  <mc:AlternateContent xmlns:mc="http://schemas.openxmlformats.org/markup-compatibility/2006" xmlns:p14="http://schemas.microsoft.com/office/powerpoint/2010/main">
    <mc:Choice Requires="p14">
      <p:transition>
        <p14:switch dir="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6563" t="31389" r="18593" b="45833"/>
          <a:stretch/>
        </p:blipFill>
        <p:spPr>
          <a:xfrm>
            <a:off x="316301" y="518393"/>
            <a:ext cx="11055627" cy="1892613"/>
          </a:xfrm>
          <a:prstGeom prst="rect">
            <a:avLst/>
          </a:prstGeom>
          <a:ln>
            <a:solidFill>
              <a:schemeClr val="bg1"/>
            </a:solidFill>
          </a:ln>
          <a:effectLst>
            <a:outerShdw blurRad="50800" dist="38100" dir="2700000" algn="tl" rotWithShape="0">
              <a:prstClr val="black">
                <a:alpha val="40000"/>
              </a:prstClr>
            </a:outerShdw>
          </a:effectLst>
        </p:spPr>
      </p:pic>
      <p:sp>
        <p:nvSpPr>
          <p:cNvPr id="4" name="TextBox 3"/>
          <p:cNvSpPr txBox="1"/>
          <p:nvPr/>
        </p:nvSpPr>
        <p:spPr>
          <a:xfrm>
            <a:off x="316301" y="125418"/>
            <a:ext cx="1188441" cy="392975"/>
          </a:xfrm>
          <a:prstGeom prst="rect">
            <a:avLst/>
          </a:prstGeom>
          <a:solidFill>
            <a:srgbClr val="FFC000"/>
          </a:solidFill>
        </p:spPr>
        <p:txBody>
          <a:bodyPr wrap="none" lIns="0" tIns="0" rIns="0" bIns="0" rtlCol="0" anchor="ctr" anchorCtr="1">
            <a:noAutofit/>
          </a:bodyPr>
          <a:lstStyle/>
          <a:p>
            <a:pPr algn="ctr">
              <a:lnSpc>
                <a:spcPct val="90000"/>
              </a:lnSpc>
              <a:spcAft>
                <a:spcPts val="600"/>
              </a:spcAft>
            </a:pPr>
            <a:r>
              <a:rPr lang="en-US" sz="2400" b="1" dirty="0" smtClean="0">
                <a:solidFill>
                  <a:srgbClr val="000000"/>
                </a:solidFill>
              </a:rPr>
              <a:t>F#</a:t>
            </a:r>
          </a:p>
        </p:txBody>
      </p:sp>
      <p:pic>
        <p:nvPicPr>
          <p:cNvPr id="8" name="Picture 7"/>
          <p:cNvPicPr>
            <a:picLocks noChangeAspect="1"/>
          </p:cNvPicPr>
          <p:nvPr/>
        </p:nvPicPr>
        <p:blipFill rotWithShape="1">
          <a:blip r:embed="rId4"/>
          <a:srcRect l="8594" t="38055" r="11094" b="39722"/>
          <a:stretch/>
        </p:blipFill>
        <p:spPr>
          <a:xfrm>
            <a:off x="316301" y="3630360"/>
            <a:ext cx="11154018" cy="1736034"/>
          </a:xfrm>
          <a:prstGeom prst="rect">
            <a:avLst/>
          </a:prstGeom>
          <a:ln>
            <a:solidFill>
              <a:schemeClr val="bg1"/>
            </a:solidFill>
          </a:ln>
          <a:effectLst>
            <a:outerShdw blurRad="50800" dist="38100" dir="2700000" algn="tl" rotWithShape="0">
              <a:prstClr val="black">
                <a:alpha val="40000"/>
              </a:prstClr>
            </a:outerShdw>
          </a:effectLst>
        </p:spPr>
      </p:pic>
      <p:sp>
        <p:nvSpPr>
          <p:cNvPr id="5" name="TextBox 4"/>
          <p:cNvSpPr txBox="1"/>
          <p:nvPr/>
        </p:nvSpPr>
        <p:spPr>
          <a:xfrm>
            <a:off x="316301" y="3237385"/>
            <a:ext cx="2160105" cy="392975"/>
          </a:xfrm>
          <a:prstGeom prst="rect">
            <a:avLst/>
          </a:prstGeom>
          <a:solidFill>
            <a:srgbClr val="FFC000"/>
          </a:solidFill>
        </p:spPr>
        <p:txBody>
          <a:bodyPr wrap="none" lIns="0" tIns="0" rIns="0" bIns="0" rtlCol="0" anchor="ctr" anchorCtr="1">
            <a:noAutofit/>
          </a:bodyPr>
          <a:lstStyle/>
          <a:p>
            <a:pPr algn="ctr">
              <a:lnSpc>
                <a:spcPct val="90000"/>
              </a:lnSpc>
              <a:spcAft>
                <a:spcPts val="600"/>
              </a:spcAft>
            </a:pPr>
            <a:r>
              <a:rPr lang="en-US" sz="2400" b="1" dirty="0" err="1" smtClean="0">
                <a:solidFill>
                  <a:srgbClr val="000000"/>
                </a:solidFill>
              </a:rPr>
              <a:t>TypeScript</a:t>
            </a:r>
            <a:endParaRPr lang="en-US" sz="2400" b="1" dirty="0" smtClean="0">
              <a:solidFill>
                <a:srgbClr val="000000"/>
              </a:solidFill>
            </a:endParaRPr>
          </a:p>
        </p:txBody>
      </p:sp>
    </p:spTree>
    <p:extLst>
      <p:ext uri="{BB962C8B-B14F-4D97-AF65-F5344CB8AC3E}">
        <p14:creationId xmlns:p14="http://schemas.microsoft.com/office/powerpoint/2010/main" val="3721428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89490540"/>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tterns">
            <a:hlinkClick r:id="" action="ppaction://media"/>
          </p:cNvPr>
          <p:cNvPicPr>
            <a:picLocks noChangeAspect="1"/>
          </p:cNvPicPr>
          <p:nvPr>
            <a:videoFile r:link="rId1"/>
            <p:extLst>
              <p:ext uri="{DAA4B4D4-6D71-4841-9C94-3DE7FCFB9230}">
                <p14:media xmlns:p14="http://schemas.microsoft.com/office/powerpoint/2010/main" r:embed="rId2">
                  <p14:trim end="8615.6666"/>
                </p14:media>
              </p:ext>
            </p:extLst>
          </p:nvPr>
        </p:nvPicPr>
        <p:blipFill>
          <a:blip r:embed="rId5"/>
          <a:stretch>
            <a:fillRect/>
          </a:stretch>
        </p:blipFill>
        <p:spPr>
          <a:xfrm>
            <a:off x="1819898" y="0"/>
            <a:ext cx="8033657" cy="6858000"/>
          </a:xfrm>
          <a:prstGeom prst="rect">
            <a:avLst/>
          </a:prstGeom>
        </p:spPr>
      </p:pic>
      <p:sp>
        <p:nvSpPr>
          <p:cNvPr id="3" name="TextBox 2"/>
          <p:cNvSpPr txBox="1"/>
          <p:nvPr/>
        </p:nvSpPr>
        <p:spPr>
          <a:xfrm>
            <a:off x="0" y="0"/>
            <a:ext cx="1188441" cy="392975"/>
          </a:xfrm>
          <a:prstGeom prst="rect">
            <a:avLst/>
          </a:prstGeom>
          <a:solidFill>
            <a:srgbClr val="FFC000"/>
          </a:solidFill>
        </p:spPr>
        <p:txBody>
          <a:bodyPr wrap="none" lIns="0" tIns="0" rIns="0" bIns="0" rtlCol="0" anchor="ctr" anchorCtr="1">
            <a:noAutofit/>
          </a:bodyPr>
          <a:lstStyle/>
          <a:p>
            <a:pPr algn="ctr">
              <a:lnSpc>
                <a:spcPct val="90000"/>
              </a:lnSpc>
              <a:spcAft>
                <a:spcPts val="600"/>
              </a:spcAft>
            </a:pPr>
            <a:r>
              <a:rPr lang="en-US" sz="2400" b="1" dirty="0" smtClean="0">
                <a:solidFill>
                  <a:srgbClr val="000000"/>
                </a:solidFill>
              </a:rPr>
              <a:t>C#7 ?</a:t>
            </a:r>
          </a:p>
        </p:txBody>
      </p:sp>
    </p:spTree>
    <p:extLst>
      <p:ext uri="{BB962C8B-B14F-4D97-AF65-F5344CB8AC3E}">
        <p14:creationId xmlns:p14="http://schemas.microsoft.com/office/powerpoint/2010/main" val="88428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99220822"/>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1491435"/>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400" dirty="0" smtClean="0"/>
              <a:t>C#7 …</a:t>
            </a:r>
            <a:br>
              <a:rPr lang="en-US" sz="4400" dirty="0" smtClean="0"/>
            </a:br>
            <a:r>
              <a:rPr lang="en-US" sz="4400" dirty="0"/>
              <a:t/>
            </a:r>
            <a:br>
              <a:rPr lang="en-US" sz="4400" dirty="0"/>
            </a:br>
            <a:r>
              <a:rPr lang="en-US" sz="4400" dirty="0" smtClean="0"/>
              <a:t>async + concurrency</a:t>
            </a:r>
            <a:endParaRPr lang="en-US" sz="4400" dirty="0"/>
          </a:p>
        </p:txBody>
      </p:sp>
    </p:spTree>
    <p:extLst>
      <p:ext uri="{BB962C8B-B14F-4D97-AF65-F5344CB8AC3E}">
        <p14:creationId xmlns:p14="http://schemas.microsoft.com/office/powerpoint/2010/main" val="3697207474"/>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Rounded Rectangle 4"/>
          <p:cNvSpPr/>
          <p:nvPr/>
        </p:nvSpPr>
        <p:spPr>
          <a:xfrm>
            <a:off x="1277399" y="6245250"/>
            <a:ext cx="2282230" cy="449464"/>
          </a:xfrm>
          <a:prstGeom prst="roundRect">
            <a:avLst/>
          </a:prstGeom>
          <a:noFill/>
          <a:ln w="571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888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25044" t="37381" r="37322" b="35952"/>
          <a:stretch/>
        </p:blipFill>
        <p:spPr>
          <a:xfrm>
            <a:off x="342898" y="747356"/>
            <a:ext cx="7995865" cy="3186964"/>
          </a:xfrm>
          <a:prstGeom prst="rect">
            <a:avLst/>
          </a:prstGeom>
          <a:ln>
            <a:solidFill>
              <a:schemeClr val="bg1"/>
            </a:solidFill>
          </a:ln>
          <a:effectLst>
            <a:outerShdw blurRad="50800" dist="38100" dir="2700000" algn="tl" rotWithShape="0">
              <a:prstClr val="black">
                <a:alpha val="40000"/>
              </a:prstClr>
            </a:outerShdw>
          </a:effectLst>
        </p:spPr>
      </p:pic>
      <p:pic>
        <p:nvPicPr>
          <p:cNvPr id="9" name="Picture 8"/>
          <p:cNvPicPr>
            <a:picLocks noChangeAspect="1"/>
          </p:cNvPicPr>
          <p:nvPr/>
        </p:nvPicPr>
        <p:blipFill rotWithShape="1">
          <a:blip r:embed="rId4"/>
          <a:srcRect l="16206" t="43095" r="28348" b="34047"/>
          <a:stretch/>
        </p:blipFill>
        <p:spPr>
          <a:xfrm>
            <a:off x="841829" y="1276337"/>
            <a:ext cx="7641689" cy="1771987"/>
          </a:xfrm>
          <a:prstGeom prst="rect">
            <a:avLst/>
          </a:prstGeom>
          <a:ln>
            <a:solidFill>
              <a:schemeClr val="bg1"/>
            </a:solidFill>
          </a:ln>
          <a:effectLst>
            <a:outerShdw blurRad="50800" dist="38100" dir="2700000" algn="tl" rotWithShape="0">
              <a:prstClr val="black">
                <a:alpha val="40000"/>
              </a:prstClr>
            </a:outerShdw>
          </a:effectLst>
        </p:spPr>
      </p:pic>
      <p:sp>
        <p:nvSpPr>
          <p:cNvPr id="10" name="TextBox 9"/>
          <p:cNvSpPr txBox="1"/>
          <p:nvPr/>
        </p:nvSpPr>
        <p:spPr>
          <a:xfrm>
            <a:off x="342898" y="354381"/>
            <a:ext cx="1188441" cy="392975"/>
          </a:xfrm>
          <a:prstGeom prst="rect">
            <a:avLst/>
          </a:prstGeom>
          <a:solidFill>
            <a:srgbClr val="FFC000"/>
          </a:solidFill>
        </p:spPr>
        <p:txBody>
          <a:bodyPr wrap="none" lIns="0" tIns="0" rIns="0" bIns="0" rtlCol="0" anchor="ctr" anchorCtr="1">
            <a:noAutofit/>
          </a:bodyPr>
          <a:lstStyle/>
          <a:p>
            <a:pPr algn="ctr">
              <a:lnSpc>
                <a:spcPct val="90000"/>
              </a:lnSpc>
              <a:spcAft>
                <a:spcPts val="600"/>
              </a:spcAft>
            </a:pPr>
            <a:r>
              <a:rPr lang="en-US" sz="2400" b="1" dirty="0" smtClean="0">
                <a:solidFill>
                  <a:srgbClr val="000000"/>
                </a:solidFill>
              </a:rPr>
              <a:t>F#</a:t>
            </a:r>
          </a:p>
        </p:txBody>
      </p:sp>
      <p:sp>
        <p:nvSpPr>
          <p:cNvPr id="11" name="TextBox 10"/>
          <p:cNvSpPr txBox="1"/>
          <p:nvPr/>
        </p:nvSpPr>
        <p:spPr>
          <a:xfrm>
            <a:off x="841830" y="883363"/>
            <a:ext cx="1188441" cy="392975"/>
          </a:xfrm>
          <a:prstGeom prst="rect">
            <a:avLst/>
          </a:prstGeom>
          <a:solidFill>
            <a:srgbClr val="FFC000"/>
          </a:solidFill>
        </p:spPr>
        <p:txBody>
          <a:bodyPr wrap="none" lIns="0" tIns="0" rIns="0" bIns="0" rtlCol="0" anchor="ctr" anchorCtr="1">
            <a:noAutofit/>
          </a:bodyPr>
          <a:lstStyle/>
          <a:p>
            <a:pPr algn="ctr">
              <a:lnSpc>
                <a:spcPct val="90000"/>
              </a:lnSpc>
              <a:spcAft>
                <a:spcPts val="600"/>
              </a:spcAft>
            </a:pPr>
            <a:r>
              <a:rPr lang="en-US" sz="2400" b="1" dirty="0" smtClean="0">
                <a:solidFill>
                  <a:srgbClr val="000000"/>
                </a:solidFill>
              </a:rPr>
              <a:t>C#</a:t>
            </a:r>
          </a:p>
        </p:txBody>
      </p:sp>
      <p:pic>
        <p:nvPicPr>
          <p:cNvPr id="6" name="Picture 5"/>
          <p:cNvPicPr>
            <a:picLocks noChangeAspect="1"/>
          </p:cNvPicPr>
          <p:nvPr/>
        </p:nvPicPr>
        <p:blipFill rotWithShape="1">
          <a:blip r:embed="rId5"/>
          <a:srcRect l="11651" t="55238" r="57009" b="30000"/>
          <a:stretch/>
        </p:blipFill>
        <p:spPr>
          <a:xfrm>
            <a:off x="1347787" y="1832716"/>
            <a:ext cx="7285978" cy="1930474"/>
          </a:xfrm>
          <a:prstGeom prst="rect">
            <a:avLst/>
          </a:prstGeom>
          <a:ln>
            <a:solidFill>
              <a:schemeClr val="bg1"/>
            </a:solidFill>
          </a:ln>
          <a:effectLst>
            <a:outerShdw blurRad="50800" dist="38100" dir="2700000" algn="tl" rotWithShape="0">
              <a:prstClr val="black">
                <a:alpha val="40000"/>
              </a:prstClr>
            </a:outerShdw>
          </a:effectLst>
        </p:spPr>
      </p:pic>
      <p:sp>
        <p:nvSpPr>
          <p:cNvPr id="12" name="TextBox 11"/>
          <p:cNvSpPr txBox="1"/>
          <p:nvPr/>
        </p:nvSpPr>
        <p:spPr>
          <a:xfrm>
            <a:off x="1347787" y="1439741"/>
            <a:ext cx="1321666" cy="392975"/>
          </a:xfrm>
          <a:prstGeom prst="rect">
            <a:avLst/>
          </a:prstGeom>
          <a:solidFill>
            <a:srgbClr val="FFC000"/>
          </a:solidFill>
        </p:spPr>
        <p:txBody>
          <a:bodyPr wrap="none" lIns="0" tIns="0" rIns="0" bIns="0" rtlCol="0" anchor="ctr" anchorCtr="1">
            <a:noAutofit/>
          </a:bodyPr>
          <a:lstStyle/>
          <a:p>
            <a:pPr algn="ctr">
              <a:lnSpc>
                <a:spcPct val="90000"/>
              </a:lnSpc>
              <a:spcAft>
                <a:spcPts val="600"/>
              </a:spcAft>
            </a:pPr>
            <a:r>
              <a:rPr lang="en-US" sz="2400" b="1" dirty="0" smtClean="0">
                <a:solidFill>
                  <a:srgbClr val="000000"/>
                </a:solidFill>
              </a:rPr>
              <a:t>Python</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2775" y="2346203"/>
            <a:ext cx="7347366" cy="3117064"/>
          </a:xfrm>
          <a:prstGeom prst="rect">
            <a:avLst/>
          </a:prstGeom>
          <a:ln>
            <a:solidFill>
              <a:schemeClr val="bg1"/>
            </a:solidFill>
          </a:ln>
          <a:effectLst>
            <a:outerShdw blurRad="50800" dist="38100" dir="2700000" algn="tl" rotWithShape="0">
              <a:prstClr val="black">
                <a:alpha val="40000"/>
              </a:prstClr>
            </a:outerShdw>
          </a:effectLst>
        </p:spPr>
      </p:pic>
      <p:sp>
        <p:nvSpPr>
          <p:cNvPr id="15" name="TextBox 14"/>
          <p:cNvSpPr txBox="1"/>
          <p:nvPr/>
        </p:nvSpPr>
        <p:spPr>
          <a:xfrm>
            <a:off x="1861000" y="1987537"/>
            <a:ext cx="1202242" cy="353983"/>
          </a:xfrm>
          <a:prstGeom prst="rect">
            <a:avLst/>
          </a:prstGeom>
          <a:solidFill>
            <a:srgbClr val="FFC000"/>
          </a:solidFill>
        </p:spPr>
        <p:txBody>
          <a:bodyPr wrap="none" lIns="0" tIns="0" rIns="0" bIns="0" rtlCol="0" anchor="ctr" anchorCtr="1">
            <a:noAutofit/>
          </a:bodyPr>
          <a:lstStyle/>
          <a:p>
            <a:pPr algn="ctr">
              <a:lnSpc>
                <a:spcPct val="90000"/>
              </a:lnSpc>
              <a:spcAft>
                <a:spcPts val="600"/>
              </a:spcAft>
            </a:pPr>
            <a:r>
              <a:rPr lang="en-US" sz="2400" b="1" dirty="0" smtClean="0">
                <a:solidFill>
                  <a:srgbClr val="000000"/>
                </a:solidFill>
              </a:rPr>
              <a:t>Dart</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7347" y="2892193"/>
            <a:ext cx="6379542" cy="2358114"/>
          </a:xfrm>
          <a:prstGeom prst="rect">
            <a:avLst/>
          </a:prstGeom>
          <a:ln>
            <a:solidFill>
              <a:schemeClr val="bg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8"/>
          <a:srcRect l="13795" t="47143" r="39732" b="17143"/>
          <a:stretch/>
        </p:blipFill>
        <p:spPr>
          <a:xfrm>
            <a:off x="2989451" y="3442374"/>
            <a:ext cx="7353278" cy="3178652"/>
          </a:xfrm>
          <a:prstGeom prst="rect">
            <a:avLst/>
          </a:prstGeom>
          <a:ln>
            <a:solidFill>
              <a:schemeClr val="bg1"/>
            </a:solidFill>
          </a:ln>
          <a:effectLst>
            <a:outerShdw blurRad="50800" dist="38100" dir="2700000" algn="tl" rotWithShape="0">
              <a:prstClr val="black">
                <a:alpha val="40000"/>
              </a:prstClr>
            </a:outerShdw>
          </a:effectLst>
        </p:spPr>
      </p:pic>
      <p:sp>
        <p:nvSpPr>
          <p:cNvPr id="13" name="TextBox 12"/>
          <p:cNvSpPr txBox="1"/>
          <p:nvPr/>
        </p:nvSpPr>
        <p:spPr>
          <a:xfrm>
            <a:off x="2989451" y="3049399"/>
            <a:ext cx="1641846" cy="392975"/>
          </a:xfrm>
          <a:prstGeom prst="rect">
            <a:avLst/>
          </a:prstGeom>
          <a:solidFill>
            <a:srgbClr val="FFC000"/>
          </a:solidFill>
        </p:spPr>
        <p:txBody>
          <a:bodyPr wrap="none" lIns="0" tIns="0" rIns="0" bIns="0" rtlCol="0" anchor="ctr" anchorCtr="1">
            <a:noAutofit/>
          </a:bodyPr>
          <a:lstStyle/>
          <a:p>
            <a:pPr algn="ctr">
              <a:lnSpc>
                <a:spcPct val="90000"/>
              </a:lnSpc>
              <a:spcAft>
                <a:spcPts val="600"/>
              </a:spcAft>
            </a:pPr>
            <a:r>
              <a:rPr lang="en-US" sz="2400" b="1" dirty="0" err="1" smtClean="0">
                <a:solidFill>
                  <a:srgbClr val="000000"/>
                </a:solidFill>
              </a:rPr>
              <a:t>Javascript</a:t>
            </a:r>
            <a:endParaRPr lang="en-US" sz="2400" b="1" dirty="0" smtClean="0">
              <a:solidFill>
                <a:srgbClr val="000000"/>
              </a:solidFill>
            </a:endParaRPr>
          </a:p>
        </p:txBody>
      </p:sp>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r="8257"/>
          <a:stretch/>
        </p:blipFill>
        <p:spPr>
          <a:xfrm>
            <a:off x="3591739" y="3934320"/>
            <a:ext cx="7620000" cy="2847998"/>
          </a:xfrm>
          <a:prstGeom prst="rect">
            <a:avLst/>
          </a:prstGeom>
          <a:ln>
            <a:solidFill>
              <a:schemeClr val="bg1"/>
            </a:solidFill>
          </a:ln>
          <a:effectLst>
            <a:outerShdw blurRad="50800" dist="38100" dir="2700000" algn="tl" rotWithShape="0">
              <a:prstClr val="black">
                <a:alpha val="40000"/>
              </a:prstClr>
            </a:outerShdw>
          </a:effectLst>
        </p:spPr>
      </p:pic>
      <p:sp>
        <p:nvSpPr>
          <p:cNvPr id="14" name="TextBox 13"/>
          <p:cNvSpPr txBox="1"/>
          <p:nvPr/>
        </p:nvSpPr>
        <p:spPr>
          <a:xfrm>
            <a:off x="3572689" y="3553374"/>
            <a:ext cx="1154752" cy="392975"/>
          </a:xfrm>
          <a:prstGeom prst="rect">
            <a:avLst/>
          </a:prstGeom>
          <a:solidFill>
            <a:srgbClr val="FFC000"/>
          </a:solidFill>
        </p:spPr>
        <p:txBody>
          <a:bodyPr wrap="none" lIns="0" tIns="0" rIns="0" bIns="0" rtlCol="0" anchor="ctr" anchorCtr="1">
            <a:noAutofit/>
          </a:bodyPr>
          <a:lstStyle/>
          <a:p>
            <a:pPr algn="ctr">
              <a:lnSpc>
                <a:spcPct val="90000"/>
              </a:lnSpc>
              <a:spcAft>
                <a:spcPts val="600"/>
              </a:spcAft>
            </a:pPr>
            <a:r>
              <a:rPr lang="en-US" sz="2400" b="1" dirty="0" smtClean="0">
                <a:solidFill>
                  <a:srgbClr val="000000"/>
                </a:solidFill>
              </a:rPr>
              <a:t>C++</a:t>
            </a:r>
          </a:p>
        </p:txBody>
      </p:sp>
      <p:sp>
        <p:nvSpPr>
          <p:cNvPr id="16" name="TextBox 15"/>
          <p:cNvSpPr txBox="1"/>
          <p:nvPr/>
        </p:nvSpPr>
        <p:spPr>
          <a:xfrm>
            <a:off x="2437361" y="2525336"/>
            <a:ext cx="1154752" cy="392975"/>
          </a:xfrm>
          <a:prstGeom prst="rect">
            <a:avLst/>
          </a:prstGeom>
          <a:solidFill>
            <a:srgbClr val="FFC000"/>
          </a:solidFill>
        </p:spPr>
        <p:txBody>
          <a:bodyPr wrap="none" lIns="0" tIns="0" rIns="0" bIns="0" rtlCol="0" anchor="ctr" anchorCtr="1">
            <a:noAutofit/>
          </a:bodyPr>
          <a:lstStyle/>
          <a:p>
            <a:pPr algn="ctr">
              <a:lnSpc>
                <a:spcPct val="90000"/>
              </a:lnSpc>
              <a:spcAft>
                <a:spcPts val="600"/>
              </a:spcAft>
            </a:pPr>
            <a:r>
              <a:rPr lang="en-US" sz="2400" b="1" dirty="0" smtClean="0">
                <a:solidFill>
                  <a:srgbClr val="000000"/>
                </a:solidFill>
              </a:rPr>
              <a:t>Scala</a:t>
            </a:r>
          </a:p>
        </p:txBody>
      </p:sp>
    </p:spTree>
    <p:extLst>
      <p:ext uri="{BB962C8B-B14F-4D97-AF65-F5344CB8AC3E}">
        <p14:creationId xmlns:p14="http://schemas.microsoft.com/office/powerpoint/2010/main" val="1223826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25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par>
                          <p:cTn id="23" fill="hold">
                            <p:stCondLst>
                              <p:cond delay="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25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up)">
                                      <p:cBhvr>
                                        <p:cTn id="34" dur="25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0"/>
                            </p:stCondLst>
                            <p:childTnLst>
                              <p:par>
                                <p:cTn id="40" presetID="22" presetClass="entr" presetSubtype="1"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25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par>
                          <p:cTn id="47" fill="hold">
                            <p:stCondLst>
                              <p:cond delay="0"/>
                            </p:stCondLst>
                            <p:childTnLst>
                              <p:par>
                                <p:cTn id="48" presetID="22" presetClass="entr" presetSubtype="1"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up)">
                                      <p:cBhvr>
                                        <p:cTn id="50" dur="25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par>
                          <p:cTn id="55" fill="hold">
                            <p:stCondLst>
                              <p:cond delay="0"/>
                            </p:stCondLst>
                            <p:childTnLst>
                              <p:par>
                                <p:cTn id="56" presetID="22" presetClass="entr" presetSubtype="1"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up)">
                                      <p:cBhvr>
                                        <p:cTn id="58"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13" grpId="0" animBg="1"/>
      <p:bldP spid="14"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3" name="Rounded Rectangle 2"/>
          <p:cNvSpPr/>
          <p:nvPr/>
        </p:nvSpPr>
        <p:spPr>
          <a:xfrm>
            <a:off x="194270" y="4922520"/>
            <a:ext cx="2259370" cy="304800"/>
          </a:xfrm>
          <a:prstGeom prst="roundRect">
            <a:avLst/>
          </a:prstGeom>
          <a:noFill/>
          <a:ln w="571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529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rotWithShape="1">
          <a:blip r:embed="rId6"/>
          <a:srcRect l="12009" t="43730" r="15536" b="30317"/>
          <a:stretch/>
        </p:blipFill>
        <p:spPr>
          <a:xfrm>
            <a:off x="3230335" y="1534885"/>
            <a:ext cx="8833758" cy="1779813"/>
          </a:xfrm>
          <a:prstGeom prst="rect">
            <a:avLst/>
          </a:prstGeom>
          <a:ln>
            <a:solidFill>
              <a:srgbClr val="FF0000"/>
            </a:solidFill>
          </a:ln>
          <a:effectLst>
            <a:outerShdw blurRad="50800" dist="38100" dir="2700000" algn="tl" rotWithShape="0">
              <a:prstClr val="black">
                <a:alpha val="40000"/>
              </a:prstClr>
            </a:outerShdw>
          </a:effectLst>
        </p:spPr>
      </p:pic>
      <p:pic>
        <p:nvPicPr>
          <p:cNvPr id="7" name="fractal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851322" y="3429000"/>
            <a:ext cx="4212771" cy="2369684"/>
          </a:xfrm>
          <a:prstGeom prst="rect">
            <a:avLst/>
          </a:prstGeom>
        </p:spPr>
      </p:pic>
    </p:spTree>
    <p:extLst>
      <p:ext uri="{BB962C8B-B14F-4D97-AF65-F5344CB8AC3E}">
        <p14:creationId xmlns:p14="http://schemas.microsoft.com/office/powerpoint/2010/main" val="3924787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89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0638" y="2433189"/>
            <a:ext cx="11381362" cy="794064"/>
          </a:xfrm>
          <a:prstGeom prst="rect">
            <a:avLst/>
          </a:prstGeom>
          <a:noFill/>
        </p:spPr>
        <p:txBody>
          <a:bodyPr wrap="square" lIns="182880" tIns="146304" rIns="182880" bIns="146304" rtlCol="0">
            <a:spAutoFit/>
          </a:bodyPr>
          <a:lstStyle/>
          <a:p>
            <a:pPr>
              <a:lnSpc>
                <a:spcPct val="90000"/>
              </a:lnSpc>
              <a:spcAft>
                <a:spcPts val="600"/>
              </a:spcAft>
            </a:pPr>
            <a:r>
              <a:rPr lang="en-US" sz="3600" dirty="0" smtClean="0">
                <a:gradFill>
                  <a:gsLst>
                    <a:gs pos="2917">
                      <a:schemeClr val="tx1"/>
                    </a:gs>
                    <a:gs pos="30000">
                      <a:schemeClr val="tx1"/>
                    </a:gs>
                  </a:gsLst>
                  <a:lin ang="5400000" scaled="0"/>
                </a:gradFill>
              </a:rPr>
              <a:t>Conclusions</a:t>
            </a:r>
          </a:p>
        </p:txBody>
      </p:sp>
    </p:spTree>
    <p:extLst>
      <p:ext uri="{BB962C8B-B14F-4D97-AF65-F5344CB8AC3E}">
        <p14:creationId xmlns:p14="http://schemas.microsoft.com/office/powerpoint/2010/main" val="2275099368"/>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79831">
            <a:off x="9480543" y="161256"/>
            <a:ext cx="3065985" cy="2528161"/>
          </a:xfrm>
          <a:prstGeom prst="rect">
            <a:avLst/>
          </a:prstGeom>
        </p:spPr>
      </p:pic>
      <p:sp>
        <p:nvSpPr>
          <p:cNvPr id="2" name="TextBox 1"/>
          <p:cNvSpPr txBox="1"/>
          <p:nvPr/>
        </p:nvSpPr>
        <p:spPr>
          <a:xfrm>
            <a:off x="665495" y="1954218"/>
            <a:ext cx="11381362" cy="1945148"/>
          </a:xfrm>
          <a:prstGeom prst="rect">
            <a:avLst/>
          </a:prstGeom>
          <a:noFill/>
        </p:spPr>
        <p:txBody>
          <a:bodyPr wrap="square" lIns="182880" tIns="146304" rIns="182880" bIns="146304" rtlCol="0">
            <a:spAutoFit/>
          </a:bodyPr>
          <a:lstStyle/>
          <a:p>
            <a:pPr>
              <a:lnSpc>
                <a:spcPct val="90000"/>
              </a:lnSpc>
              <a:spcAft>
                <a:spcPts val="600"/>
              </a:spcAft>
            </a:pPr>
            <a:r>
              <a:rPr lang="en-US" sz="3600" i="1" dirty="0" smtClean="0">
                <a:solidFill>
                  <a:srgbClr val="000000"/>
                </a:solidFill>
              </a:rPr>
              <a:t>C# is a modern versatile OSS </a:t>
            </a:r>
            <a:r>
              <a:rPr lang="en-US" sz="3600" i="1" dirty="0" err="1" smtClean="0">
                <a:solidFill>
                  <a:srgbClr val="000000"/>
                </a:solidFill>
              </a:rPr>
              <a:t>language+service</a:t>
            </a:r>
            <a:r>
              <a:rPr lang="en-US" sz="3600" i="1" dirty="0" smtClean="0">
                <a:solidFill>
                  <a:srgbClr val="000000"/>
                </a:solidFill>
              </a:rPr>
              <a:t>.</a:t>
            </a:r>
            <a:endParaRPr lang="en-US" sz="3600" i="1" dirty="0">
              <a:solidFill>
                <a:srgbClr val="000000"/>
              </a:solidFill>
            </a:endParaRPr>
          </a:p>
          <a:p>
            <a:pPr>
              <a:lnSpc>
                <a:spcPct val="90000"/>
              </a:lnSpc>
              <a:spcAft>
                <a:spcPts val="600"/>
              </a:spcAft>
            </a:pPr>
            <a:endParaRPr lang="en-US" sz="3600" i="1" dirty="0" smtClean="0">
              <a:solidFill>
                <a:srgbClr val="000000"/>
              </a:solidFill>
            </a:endParaRPr>
          </a:p>
          <a:p>
            <a:pPr>
              <a:lnSpc>
                <a:spcPct val="90000"/>
              </a:lnSpc>
              <a:spcAft>
                <a:spcPts val="600"/>
              </a:spcAft>
            </a:pPr>
            <a:r>
              <a:rPr lang="en-US" sz="3600" dirty="0" smtClean="0">
                <a:solidFill>
                  <a:srgbClr val="000000"/>
                </a:solidFill>
              </a:rPr>
              <a:t>It’s going fun places. Join us for the journey!</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26878" b="26561"/>
          <a:stretch/>
        </p:blipFill>
        <p:spPr>
          <a:xfrm>
            <a:off x="1937657" y="3909833"/>
            <a:ext cx="7598229" cy="294816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3"/>
            <a:ext cx="5051715" cy="385776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9268" y="-5932"/>
            <a:ext cx="8039930" cy="3899366"/>
          </a:xfrm>
          <a:prstGeom prst="rect">
            <a:avLst/>
          </a:prstGeom>
        </p:spPr>
      </p:pic>
      <p:sp>
        <p:nvSpPr>
          <p:cNvPr id="7" name="TextBox 6"/>
          <p:cNvSpPr txBox="1"/>
          <p:nvPr/>
        </p:nvSpPr>
        <p:spPr>
          <a:xfrm>
            <a:off x="3317963" y="2750292"/>
            <a:ext cx="6131464" cy="1258806"/>
          </a:xfrm>
          <a:prstGeom prst="rect">
            <a:avLst/>
          </a:prstGeom>
          <a:solidFill>
            <a:schemeClr val="bg2"/>
          </a:solidFill>
        </p:spPr>
        <p:txBody>
          <a:bodyPr wrap="square" lIns="182880" tIns="146304" rIns="182880" bIns="146304" rtlCol="0">
            <a:spAutoFit/>
          </a:bodyPr>
          <a:lstStyle/>
          <a:p>
            <a:pPr algn="ctr">
              <a:lnSpc>
                <a:spcPct val="90000"/>
              </a:lnSpc>
              <a:spcAft>
                <a:spcPts val="600"/>
              </a:spcAft>
            </a:pPr>
            <a:r>
              <a:rPr lang="en-US" sz="3200" dirty="0" smtClean="0">
                <a:gradFill>
                  <a:gsLst>
                    <a:gs pos="2917">
                      <a:schemeClr val="tx1"/>
                    </a:gs>
                    <a:gs pos="30000">
                      <a:schemeClr val="tx1"/>
                    </a:gs>
                  </a:gsLst>
                  <a:lin ang="5400000" scaled="0"/>
                </a:gradFill>
              </a:rPr>
              <a:t>lwischik@microsoft.com</a:t>
            </a:r>
          </a:p>
          <a:p>
            <a:pPr algn="ctr">
              <a:lnSpc>
                <a:spcPct val="90000"/>
              </a:lnSpc>
              <a:spcAft>
                <a:spcPts val="600"/>
              </a:spcAft>
            </a:pPr>
            <a:r>
              <a:rPr lang="en-US" sz="3200" dirty="0" smtClean="0">
                <a:gradFill>
                  <a:gsLst>
                    <a:gs pos="2917">
                      <a:schemeClr val="tx1"/>
                    </a:gs>
                    <a:gs pos="30000">
                      <a:schemeClr val="tx1"/>
                    </a:gs>
                  </a:gsLst>
                  <a:lin ang="5400000" scaled="0"/>
                </a:gradFill>
              </a:rPr>
              <a:t>  @</a:t>
            </a:r>
            <a:r>
              <a:rPr lang="en-US" sz="3200" dirty="0" err="1" smtClean="0">
                <a:gradFill>
                  <a:gsLst>
                    <a:gs pos="2917">
                      <a:schemeClr val="tx1"/>
                    </a:gs>
                    <a:gs pos="30000">
                      <a:schemeClr val="tx1"/>
                    </a:gs>
                  </a:gsLst>
                  <a:lin ang="5400000" scaled="0"/>
                </a:gradFill>
              </a:rPr>
              <a:t>lwischik</a:t>
            </a:r>
            <a:endParaRPr lang="en-US" sz="32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438392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1146770" y="1265035"/>
            <a:ext cx="1583178" cy="360948"/>
          </a:xfrm>
          <a:prstGeom prst="roundRect">
            <a:avLst/>
          </a:prstGeom>
          <a:noFill/>
          <a:ln w="571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855221" y="4975643"/>
            <a:ext cx="5492569" cy="855314"/>
          </a:xfrm>
          <a:prstGeom prst="roundRect">
            <a:avLst/>
          </a:prstGeom>
          <a:noFill/>
          <a:ln w="571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2355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4204" y="1186774"/>
            <a:ext cx="11381362" cy="4247317"/>
          </a:xfrm>
          <a:prstGeom prst="rect">
            <a:avLst/>
          </a:prstGeom>
          <a:noFill/>
        </p:spPr>
        <p:txBody>
          <a:bodyPr wrap="square" lIns="182880" tIns="146304" rIns="182880" bIns="146304" rtlCol="0">
            <a:spAutoFit/>
          </a:bodyPr>
          <a:lstStyle/>
          <a:p>
            <a:pPr>
              <a:lnSpc>
                <a:spcPct val="90000"/>
              </a:lnSpc>
              <a:spcAft>
                <a:spcPts val="600"/>
              </a:spcAft>
            </a:pPr>
            <a:r>
              <a:rPr lang="en-US" sz="3600" i="1" dirty="0" smtClean="0">
                <a:gradFill>
                  <a:gsLst>
                    <a:gs pos="2917">
                      <a:schemeClr val="tx1"/>
                    </a:gs>
                    <a:gs pos="30000">
                      <a:schemeClr val="tx1"/>
                    </a:gs>
                  </a:gsLst>
                  <a:lin ang="5400000" scaled="0"/>
                </a:gradFill>
              </a:rPr>
              <a:t>C# is a modern versatile OSS </a:t>
            </a:r>
            <a:r>
              <a:rPr lang="en-US" sz="3600" i="1" dirty="0" err="1" smtClean="0">
                <a:gradFill>
                  <a:gsLst>
                    <a:gs pos="2917">
                      <a:schemeClr val="tx1"/>
                    </a:gs>
                    <a:gs pos="30000">
                      <a:schemeClr val="tx1"/>
                    </a:gs>
                  </a:gsLst>
                  <a:lin ang="5400000" scaled="0"/>
                </a:gradFill>
              </a:rPr>
              <a:t>language+service</a:t>
            </a:r>
            <a:r>
              <a:rPr lang="en-US" sz="3600" i="1" dirty="0" smtClean="0">
                <a:gradFill>
                  <a:gsLst>
                    <a:gs pos="2917">
                      <a:schemeClr val="tx1"/>
                    </a:gs>
                    <a:gs pos="30000">
                      <a:schemeClr val="tx1"/>
                    </a:gs>
                  </a:gsLst>
                  <a:lin ang="5400000" scaled="0"/>
                </a:gradFill>
              </a:rPr>
              <a:t>.</a:t>
            </a:r>
          </a:p>
          <a:p>
            <a:pPr>
              <a:lnSpc>
                <a:spcPct val="90000"/>
              </a:lnSpc>
              <a:spcAft>
                <a:spcPts val="600"/>
              </a:spcAft>
            </a:pPr>
            <a:endParaRPr lang="en-US" sz="3600" i="1" dirty="0" smtClean="0">
              <a:gradFill>
                <a:gsLst>
                  <a:gs pos="2917">
                    <a:schemeClr val="tx1"/>
                  </a:gs>
                  <a:gs pos="30000">
                    <a:schemeClr val="tx1"/>
                  </a:gs>
                </a:gsLst>
                <a:lin ang="5400000" scaled="0"/>
              </a:gradFill>
            </a:endParaRPr>
          </a:p>
          <a:p>
            <a:pPr>
              <a:lnSpc>
                <a:spcPct val="90000"/>
              </a:lnSpc>
              <a:spcAft>
                <a:spcPts val="600"/>
              </a:spcAft>
            </a:pPr>
            <a:r>
              <a:rPr lang="en-US" sz="3600" i="1" dirty="0" smtClean="0">
                <a:gradFill>
                  <a:gsLst>
                    <a:gs pos="2917">
                      <a:schemeClr val="tx1"/>
                    </a:gs>
                    <a:gs pos="30000">
                      <a:schemeClr val="tx1"/>
                    </a:gs>
                  </a:gsLst>
                  <a:lin ang="5400000" scaled="0"/>
                </a:gradFill>
              </a:rPr>
              <a:t>It runs on OSX, Linux, Windows, iOS, Android.</a:t>
            </a:r>
          </a:p>
          <a:p>
            <a:pPr>
              <a:lnSpc>
                <a:spcPct val="90000"/>
              </a:lnSpc>
              <a:spcAft>
                <a:spcPts val="600"/>
              </a:spcAft>
            </a:pPr>
            <a:endParaRPr lang="en-US" sz="3600" i="1" dirty="0" smtClean="0">
              <a:gradFill>
                <a:gsLst>
                  <a:gs pos="2917">
                    <a:schemeClr val="tx1"/>
                  </a:gs>
                  <a:gs pos="30000">
                    <a:schemeClr val="tx1"/>
                  </a:gs>
                </a:gsLst>
                <a:lin ang="5400000" scaled="0"/>
              </a:gradFill>
            </a:endParaRPr>
          </a:p>
          <a:p>
            <a:pPr>
              <a:lnSpc>
                <a:spcPct val="90000"/>
              </a:lnSpc>
              <a:spcAft>
                <a:spcPts val="600"/>
              </a:spcAft>
            </a:pPr>
            <a:r>
              <a:rPr lang="en-US" sz="3600" i="1" dirty="0" smtClean="0">
                <a:gradFill>
                  <a:gsLst>
                    <a:gs pos="2917">
                      <a:schemeClr val="tx1"/>
                    </a:gs>
                    <a:gs pos="30000">
                      <a:schemeClr val="tx1"/>
                    </a:gs>
                  </a:gsLst>
                  <a:lin ang="5400000" scaled="0"/>
                </a:gradFill>
              </a:rPr>
              <a:t>It compiles to standalone self-contained native.</a:t>
            </a:r>
          </a:p>
          <a:p>
            <a:pPr>
              <a:lnSpc>
                <a:spcPct val="90000"/>
              </a:lnSpc>
              <a:spcAft>
                <a:spcPts val="600"/>
              </a:spcAft>
            </a:pPr>
            <a:endParaRPr lang="en-US" sz="3600" i="1" dirty="0" smtClean="0">
              <a:gradFill>
                <a:gsLst>
                  <a:gs pos="2917">
                    <a:schemeClr val="tx1"/>
                  </a:gs>
                  <a:gs pos="30000">
                    <a:schemeClr val="tx1"/>
                  </a:gs>
                </a:gsLst>
                <a:lin ang="5400000" scaled="0"/>
              </a:gradFill>
            </a:endParaRPr>
          </a:p>
          <a:p>
            <a:pPr>
              <a:lnSpc>
                <a:spcPct val="90000"/>
              </a:lnSpc>
              <a:spcAft>
                <a:spcPts val="600"/>
              </a:spcAft>
            </a:pPr>
            <a:r>
              <a:rPr lang="en-US" sz="3600" i="1" dirty="0" smtClean="0">
                <a:gradFill>
                  <a:gsLst>
                    <a:gs pos="2917">
                      <a:schemeClr val="tx1"/>
                    </a:gs>
                    <a:gs pos="30000">
                      <a:schemeClr val="tx1"/>
                    </a:gs>
                  </a:gsLst>
                  <a:lin ang="5400000" scaled="0"/>
                </a:gradFill>
              </a:rPr>
              <a:t>You code/build in Sublime, </a:t>
            </a:r>
            <a:r>
              <a:rPr lang="en-US" sz="3600" i="1" dirty="0" err="1" smtClean="0">
                <a:gradFill>
                  <a:gsLst>
                    <a:gs pos="2917">
                      <a:schemeClr val="tx1"/>
                    </a:gs>
                    <a:gs pos="30000">
                      <a:schemeClr val="tx1"/>
                    </a:gs>
                  </a:gsLst>
                  <a:lin ang="5400000" scaled="0"/>
                </a:gradFill>
              </a:rPr>
              <a:t>Emacs</a:t>
            </a:r>
            <a:r>
              <a:rPr lang="en-US" sz="3600" i="1" dirty="0" smtClean="0">
                <a:gradFill>
                  <a:gsLst>
                    <a:gs pos="2917">
                      <a:schemeClr val="tx1"/>
                    </a:gs>
                    <a:gs pos="30000">
                      <a:schemeClr val="tx1"/>
                    </a:gs>
                  </a:gsLst>
                  <a:lin ang="5400000" scaled="0"/>
                </a:gradFill>
              </a:rPr>
              <a:t>, VS, on any platform.</a:t>
            </a:r>
          </a:p>
        </p:txBody>
      </p:sp>
    </p:spTree>
    <p:extLst>
      <p:ext uri="{BB962C8B-B14F-4D97-AF65-F5344CB8AC3E}">
        <p14:creationId xmlns:p14="http://schemas.microsoft.com/office/powerpoint/2010/main" val="210853273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4" name="TextBox 3"/>
          <p:cNvSpPr txBox="1"/>
          <p:nvPr/>
        </p:nvSpPr>
        <p:spPr>
          <a:xfrm>
            <a:off x="4095344" y="0"/>
            <a:ext cx="4001311" cy="627864"/>
          </a:xfrm>
          <a:prstGeom prst="rect">
            <a:avLst/>
          </a:prstGeom>
          <a:solidFill>
            <a:srgbClr val="FFC000"/>
          </a:solidFill>
        </p:spPr>
        <p:txBody>
          <a:bodyPr wrap="square" lIns="182880" tIns="146304" rIns="182880" bIns="146304" rtlCol="0">
            <a:spAutoFit/>
          </a:bodyPr>
          <a:lstStyle/>
          <a:p>
            <a:pPr algn="ctr">
              <a:lnSpc>
                <a:spcPct val="90000"/>
              </a:lnSpc>
              <a:spcAft>
                <a:spcPts val="600"/>
              </a:spcAft>
            </a:pPr>
            <a:r>
              <a:rPr lang="en-US" sz="2400" b="1" dirty="0" err="1" smtClean="0">
                <a:solidFill>
                  <a:srgbClr val="000000"/>
                </a:solidFill>
              </a:rPr>
              <a:t>OmniSharp</a:t>
            </a:r>
            <a:endParaRPr lang="en-US" sz="2400" b="1" dirty="0" smtClean="0">
              <a:solidFill>
                <a:srgbClr val="000000"/>
              </a:solidFill>
            </a:endParaRPr>
          </a:p>
        </p:txBody>
      </p:sp>
    </p:spTree>
    <p:extLst>
      <p:ext uri="{BB962C8B-B14F-4D97-AF65-F5344CB8AC3E}">
        <p14:creationId xmlns:p14="http://schemas.microsoft.com/office/powerpoint/2010/main" val="419044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4" name="TextBox 3"/>
          <p:cNvSpPr txBox="1"/>
          <p:nvPr/>
        </p:nvSpPr>
        <p:spPr>
          <a:xfrm>
            <a:off x="4095344" y="0"/>
            <a:ext cx="4001311" cy="627864"/>
          </a:xfrm>
          <a:prstGeom prst="rect">
            <a:avLst/>
          </a:prstGeom>
          <a:solidFill>
            <a:srgbClr val="FFC000"/>
          </a:solidFill>
        </p:spPr>
        <p:txBody>
          <a:bodyPr wrap="square" lIns="182880" tIns="146304" rIns="182880" bIns="146304" rtlCol="0">
            <a:spAutoFit/>
          </a:bodyPr>
          <a:lstStyle/>
          <a:p>
            <a:pPr algn="ctr">
              <a:lnSpc>
                <a:spcPct val="90000"/>
              </a:lnSpc>
              <a:spcAft>
                <a:spcPts val="600"/>
              </a:spcAft>
            </a:pPr>
            <a:r>
              <a:rPr lang="en-US" sz="2400" b="1" dirty="0" smtClean="0">
                <a:solidFill>
                  <a:srgbClr val="000000"/>
                </a:solidFill>
              </a:rPr>
              <a:t>VS Code</a:t>
            </a:r>
          </a:p>
        </p:txBody>
      </p:sp>
    </p:spTree>
    <p:extLst>
      <p:ext uri="{BB962C8B-B14F-4D97-AF65-F5344CB8AC3E}">
        <p14:creationId xmlns:p14="http://schemas.microsoft.com/office/powerpoint/2010/main" val="309875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3" name="TextBox 2"/>
          <p:cNvSpPr txBox="1"/>
          <p:nvPr/>
        </p:nvSpPr>
        <p:spPr>
          <a:xfrm>
            <a:off x="4095344" y="0"/>
            <a:ext cx="4001311" cy="627864"/>
          </a:xfrm>
          <a:prstGeom prst="rect">
            <a:avLst/>
          </a:prstGeom>
          <a:solidFill>
            <a:srgbClr val="FFC000"/>
          </a:solidFill>
        </p:spPr>
        <p:txBody>
          <a:bodyPr wrap="square" lIns="182880" tIns="146304" rIns="182880" bIns="146304" rtlCol="0">
            <a:spAutoFit/>
          </a:bodyPr>
          <a:lstStyle/>
          <a:p>
            <a:pPr algn="ctr">
              <a:lnSpc>
                <a:spcPct val="90000"/>
              </a:lnSpc>
              <a:spcAft>
                <a:spcPts val="600"/>
              </a:spcAft>
            </a:pPr>
            <a:r>
              <a:rPr lang="en-US" sz="2400" b="1" dirty="0" smtClean="0">
                <a:solidFill>
                  <a:srgbClr val="000000"/>
                </a:solidFill>
              </a:rPr>
              <a:t>VS Community</a:t>
            </a:r>
          </a:p>
        </p:txBody>
      </p:sp>
    </p:spTree>
    <p:extLst>
      <p:ext uri="{BB962C8B-B14F-4D97-AF65-F5344CB8AC3E}">
        <p14:creationId xmlns:p14="http://schemas.microsoft.com/office/powerpoint/2010/main" val="107817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5-30404_TR16_BO_CT_Template_16x9">
  <a:themeElements>
    <a:clrScheme name="TR16 - Blue">
      <a:dk1>
        <a:srgbClr val="505050"/>
      </a:dk1>
      <a:lt1>
        <a:srgbClr val="FFFFFF"/>
      </a:lt1>
      <a:dk2>
        <a:srgbClr val="00518E"/>
      </a:dk2>
      <a:lt2>
        <a:srgbClr val="9DD7FC"/>
      </a:lt2>
      <a:accent1>
        <a:srgbClr val="0072C6"/>
      </a:accent1>
      <a:accent2>
        <a:srgbClr val="258244"/>
      </a:accent2>
      <a:accent3>
        <a:srgbClr val="F15628"/>
      </a:accent3>
      <a:accent4>
        <a:srgbClr val="442359"/>
      </a:accent4>
      <a:accent5>
        <a:srgbClr val="B4009E"/>
      </a:accent5>
      <a:accent6>
        <a:srgbClr val="F47836"/>
      </a:accent6>
      <a:hlink>
        <a:srgbClr val="E2E584"/>
      </a:hlink>
      <a:folHlink>
        <a:srgbClr val="E2E584"/>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16_BO_CT_Template_16x9.potx" id="{05790B7F-9C8A-4494-AA7C-1F0E14ABDB8A}" vid="{5189F93C-271B-4C72-BA44-3870AC796C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1068</TotalTime>
  <Words>4755</Words>
  <Application>Microsoft Office PowerPoint</Application>
  <PresentationFormat>Widescreen</PresentationFormat>
  <Paragraphs>370</Paragraphs>
  <Slides>49</Slides>
  <Notes>49</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Consolas</vt:lpstr>
      <vt:lpstr>Segoe UI</vt:lpstr>
      <vt:lpstr>Segoe UI Light</vt:lpstr>
      <vt:lpstr>5-30404_TR16_BO_CT_Template_16x9</vt:lpstr>
      <vt:lpstr>Designing C#7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 is a modern versatile language+service</vt:lpstr>
      <vt:lpstr>Roslyn is a modern versatile compiler+service</vt:lpstr>
      <vt:lpstr>PowerPoint Presentation</vt:lpstr>
      <vt:lpstr>PowerPoint Presentation</vt:lpstr>
      <vt:lpstr>PowerPoint Presentation</vt:lpstr>
      <vt:lpstr>PowerPoint Presentation</vt:lpstr>
      <vt:lpstr>Roslyn is a modern OSS compiler</vt:lpstr>
      <vt:lpstr>PowerPoint Presentation</vt:lpstr>
      <vt:lpstr>PowerPoint Presentation</vt:lpstr>
      <vt:lpstr>PowerPoint Presentation</vt:lpstr>
      <vt:lpstr>PowerPoint Presentation</vt:lpstr>
      <vt:lpstr>C# is a modern OSS language</vt:lpstr>
      <vt:lpstr>PowerPoint Presentation</vt:lpstr>
      <vt:lpstr>PowerPoint Presentation</vt:lpstr>
      <vt:lpstr>PowerPoint Presentation</vt:lpstr>
      <vt:lpstr>PowerPoint Presentation</vt:lpstr>
      <vt:lpstr>PowerPoint Presentation</vt:lpstr>
      <vt:lpstr>C#7 …  null safety ??</vt:lpstr>
      <vt:lpstr>PowerPoint Presentation</vt:lpstr>
      <vt:lpstr>PowerPoint Presentation</vt:lpstr>
      <vt:lpstr>PowerPoint Presentation</vt:lpstr>
      <vt:lpstr>C#7 …  pattern matching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C#7 …  async + concurrency</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C#7</dc:title>
  <dc:creator>Lucian Wischik</dc:creator>
  <cp:lastModifiedBy>Lucian Wischik</cp:lastModifiedBy>
  <cp:revision>79</cp:revision>
  <dcterms:created xsi:type="dcterms:W3CDTF">2015-11-15T02:16:30Z</dcterms:created>
  <dcterms:modified xsi:type="dcterms:W3CDTF">2015-11-17T16:53:03Z</dcterms:modified>
</cp:coreProperties>
</file>