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5"/>
  </p:notesMasterIdLst>
  <p:sldIdLst>
    <p:sldId id="256" r:id="rId2"/>
    <p:sldId id="340" r:id="rId3"/>
    <p:sldId id="339" r:id="rId4"/>
    <p:sldId id="342" r:id="rId5"/>
    <p:sldId id="260" r:id="rId6"/>
    <p:sldId id="257" r:id="rId7"/>
    <p:sldId id="343" r:id="rId8"/>
    <p:sldId id="272" r:id="rId9"/>
    <p:sldId id="273" r:id="rId10"/>
    <p:sldId id="277" r:id="rId11"/>
    <p:sldId id="278" r:id="rId12"/>
    <p:sldId id="289" r:id="rId13"/>
    <p:sldId id="279" r:id="rId14"/>
    <p:sldId id="280" r:id="rId15"/>
    <p:sldId id="281" r:id="rId16"/>
    <p:sldId id="282" r:id="rId17"/>
    <p:sldId id="336" r:id="rId18"/>
    <p:sldId id="285" r:id="rId19"/>
    <p:sldId id="284" r:id="rId20"/>
    <p:sldId id="283" r:id="rId21"/>
    <p:sldId id="286" r:id="rId22"/>
    <p:sldId id="287" r:id="rId23"/>
    <p:sldId id="288" r:id="rId24"/>
    <p:sldId id="335" r:id="rId25"/>
    <p:sldId id="274" r:id="rId26"/>
    <p:sldId id="291" r:id="rId27"/>
    <p:sldId id="290" r:id="rId28"/>
    <p:sldId id="293" r:id="rId29"/>
    <p:sldId id="294" r:id="rId30"/>
    <p:sldId id="295" r:id="rId31"/>
    <p:sldId id="296" r:id="rId32"/>
    <p:sldId id="297" r:id="rId33"/>
    <p:sldId id="337" r:id="rId34"/>
    <p:sldId id="275" r:id="rId35"/>
    <p:sldId id="306" r:id="rId36"/>
    <p:sldId id="305" r:id="rId37"/>
    <p:sldId id="304" r:id="rId38"/>
    <p:sldId id="307" r:id="rId39"/>
    <p:sldId id="300" r:id="rId40"/>
    <p:sldId id="308" r:id="rId41"/>
    <p:sldId id="309" r:id="rId42"/>
    <p:sldId id="310" r:id="rId43"/>
    <p:sldId id="311" r:id="rId44"/>
    <p:sldId id="312" r:id="rId45"/>
    <p:sldId id="313" r:id="rId46"/>
    <p:sldId id="314" r:id="rId47"/>
    <p:sldId id="315" r:id="rId48"/>
    <p:sldId id="317" r:id="rId49"/>
    <p:sldId id="316" r:id="rId50"/>
    <p:sldId id="301" r:id="rId51"/>
    <p:sldId id="318" r:id="rId52"/>
    <p:sldId id="319" r:id="rId53"/>
    <p:sldId id="320" r:id="rId54"/>
    <p:sldId id="321" r:id="rId55"/>
    <p:sldId id="322" r:id="rId56"/>
    <p:sldId id="302" r:id="rId57"/>
    <p:sldId id="276" r:id="rId58"/>
    <p:sldId id="323" r:id="rId59"/>
    <p:sldId id="324" r:id="rId60"/>
    <p:sldId id="325" r:id="rId61"/>
    <p:sldId id="338" r:id="rId62"/>
    <p:sldId id="326" r:id="rId63"/>
    <p:sldId id="327" r:id="rId64"/>
    <p:sldId id="329" r:id="rId65"/>
    <p:sldId id="328" r:id="rId66"/>
    <p:sldId id="334" r:id="rId67"/>
    <p:sldId id="332" r:id="rId68"/>
    <p:sldId id="333" r:id="rId69"/>
    <p:sldId id="347" r:id="rId70"/>
    <p:sldId id="348" r:id="rId71"/>
    <p:sldId id="344" r:id="rId72"/>
    <p:sldId id="345" r:id="rId73"/>
    <p:sldId id="34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E02385B-725E-4BB3-B289-22C5B15117BC}">
          <p14:sldIdLst>
            <p14:sldId id="256"/>
            <p14:sldId id="340"/>
            <p14:sldId id="339"/>
            <p14:sldId id="342"/>
          </p14:sldIdLst>
        </p14:section>
        <p14:section name="Intro" id="{D424843D-1CA9-420C-83A2-6CC62B033677}">
          <p14:sldIdLst>
            <p14:sldId id="260"/>
            <p14:sldId id="257"/>
            <p14:sldId id="343"/>
            <p14:sldId id="272"/>
          </p14:sldIdLst>
        </p14:section>
        <p14:section name="GC" id="{A3E09D37-5C90-4B3A-8698-D2EA10B2CF1D}">
          <p14:sldIdLst>
            <p14:sldId id="273"/>
            <p14:sldId id="277"/>
            <p14:sldId id="278"/>
            <p14:sldId id="289"/>
            <p14:sldId id="279"/>
            <p14:sldId id="280"/>
            <p14:sldId id="281"/>
            <p14:sldId id="282"/>
            <p14:sldId id="336"/>
            <p14:sldId id="285"/>
            <p14:sldId id="284"/>
            <p14:sldId id="283"/>
            <p14:sldId id="286"/>
            <p14:sldId id="287"/>
            <p14:sldId id="288"/>
            <p14:sldId id="335"/>
          </p14:sldIdLst>
        </p14:section>
        <p14:section name="JIT" id="{408073EF-54B7-43DE-8561-0FC19D410AC8}">
          <p14:sldIdLst>
            <p14:sldId id="274"/>
            <p14:sldId id="291"/>
            <p14:sldId id="290"/>
            <p14:sldId id="293"/>
            <p14:sldId id="294"/>
            <p14:sldId id="295"/>
            <p14:sldId id="296"/>
            <p14:sldId id="297"/>
            <p14:sldId id="337"/>
          </p14:sldIdLst>
        </p14:section>
        <p14:section name="3rd Party Code" id="{A38802A6-92F6-4D1B-955B-F15A6334EC01}">
          <p14:sldIdLst>
            <p14:sldId id="275"/>
            <p14:sldId id="306"/>
            <p14:sldId id="305"/>
            <p14:sldId id="304"/>
            <p14:sldId id="307"/>
            <p14:sldId id="300"/>
            <p14:sldId id="308"/>
            <p14:sldId id="309"/>
            <p14:sldId id="310"/>
            <p14:sldId id="311"/>
            <p14:sldId id="312"/>
            <p14:sldId id="313"/>
            <p14:sldId id="314"/>
            <p14:sldId id="315"/>
            <p14:sldId id="317"/>
            <p14:sldId id="316"/>
            <p14:sldId id="301"/>
            <p14:sldId id="318"/>
            <p14:sldId id="319"/>
            <p14:sldId id="320"/>
            <p14:sldId id="321"/>
            <p14:sldId id="322"/>
            <p14:sldId id="302"/>
          </p14:sldIdLst>
        </p14:section>
        <p14:section name="People Factors" id="{8D6E172D-9155-453B-90EF-CD342E9EA8E6}">
          <p14:sldIdLst>
            <p14:sldId id="276"/>
            <p14:sldId id="323"/>
            <p14:sldId id="324"/>
            <p14:sldId id="325"/>
            <p14:sldId id="338"/>
            <p14:sldId id="326"/>
            <p14:sldId id="327"/>
            <p14:sldId id="329"/>
            <p14:sldId id="328"/>
            <p14:sldId id="334"/>
            <p14:sldId id="332"/>
            <p14:sldId id="333"/>
          </p14:sldIdLst>
        </p14:section>
        <p14:section name="Learn More" id="{16AFC706-057C-492D-BC72-4ECD5F338697}">
          <p14:sldIdLst>
            <p14:sldId id="347"/>
            <p14:sldId id="348"/>
            <p14:sldId id="344"/>
            <p14:sldId id="345"/>
            <p14:sldId id="34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Watson" initials="BW" lastIdx="1" clrIdx="0">
    <p:extLst>
      <p:ext uri="{19B8F6BF-5375-455C-9EA6-DF929625EA0E}">
        <p15:presenceInfo xmlns:p15="http://schemas.microsoft.com/office/powerpoint/2012/main" userId="7bbcf2ae236ea4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47" autoAdjust="0"/>
  </p:normalViewPr>
  <p:slideViewPr>
    <p:cSldViewPr snapToGrid="0">
      <p:cViewPr varScale="1">
        <p:scale>
          <a:sx n="67" d="100"/>
          <a:sy n="67" d="100"/>
        </p:scale>
        <p:origin x="1428" y="7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DD179-74BB-40F4-A4EF-121D5924A133}" type="datetimeFigureOut">
              <a:rPr lang="en-US" smtClean="0"/>
              <a:t>11/17/2015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8075D-E284-4BFA-B9AC-033D5948FFA3}" type="slidenum">
              <a:rPr lang="en-US" smtClean="0"/>
              <a:t>‹#›</a:t>
            </a:fld>
            <a:endParaRPr lang="en-US"/>
          </a:p>
        </p:txBody>
      </p:sp>
    </p:spTree>
    <p:extLst>
      <p:ext uri="{BB962C8B-B14F-4D97-AF65-F5344CB8AC3E}">
        <p14:creationId xmlns:p14="http://schemas.microsoft.com/office/powerpoint/2010/main" val="556148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 have to get to </a:t>
            </a:r>
            <a:r>
              <a:rPr lang="en-US" smtClean="0"/>
              <a:t>GC section </a:t>
            </a:r>
            <a:r>
              <a:rPr lang="en-US" dirty="0" smtClean="0"/>
              <a:t>in </a:t>
            </a:r>
            <a:r>
              <a:rPr lang="en-US" smtClean="0"/>
              <a:t>5 minutes!</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1</a:t>
            </a:fld>
            <a:endParaRPr lang="en-US"/>
          </a:p>
        </p:txBody>
      </p:sp>
    </p:spTree>
    <p:extLst>
      <p:ext uri="{BB962C8B-B14F-4D97-AF65-F5344CB8AC3E}">
        <p14:creationId xmlns:p14="http://schemas.microsoft.com/office/powerpoint/2010/main" val="1296936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can’t afford expensive GCs in the middle of queries. </a:t>
            </a:r>
          </a:p>
          <a:p>
            <a:pPr marL="171450" indent="-171450">
              <a:buFont typeface="Arial" panose="020B0604020202020204" pitchFamily="34" charset="0"/>
              <a:buChar char="•"/>
            </a:pPr>
            <a:r>
              <a:rPr lang="en-US" dirty="0" smtClean="0"/>
              <a:t>We track things like 99</a:t>
            </a:r>
            <a:r>
              <a:rPr lang="en-US" baseline="30000" dirty="0" smtClean="0"/>
              <a:t>th</a:t>
            </a:r>
            <a:r>
              <a:rPr lang="en-US" baseline="0" dirty="0" smtClean="0"/>
              <a:t> percentile latency.</a:t>
            </a:r>
          </a:p>
          <a:p>
            <a:pPr marL="171450" indent="-171450">
              <a:buFont typeface="Arial" panose="020B0604020202020204" pitchFamily="34" charset="0"/>
              <a:buChar char="•"/>
            </a:pPr>
            <a:r>
              <a:rPr lang="en-US" baseline="0" dirty="0" smtClean="0"/>
              <a:t>We want availability above 99.99% (four 9s)</a:t>
            </a:r>
          </a:p>
        </p:txBody>
      </p:sp>
      <p:sp>
        <p:nvSpPr>
          <p:cNvPr id="4" name="Slide Number Placeholder 3"/>
          <p:cNvSpPr>
            <a:spLocks noGrp="1"/>
          </p:cNvSpPr>
          <p:nvPr>
            <p:ph type="sldNum" sz="quarter" idx="10"/>
          </p:nvPr>
        </p:nvSpPr>
        <p:spPr/>
        <p:txBody>
          <a:bodyPr/>
          <a:lstStyle/>
          <a:p>
            <a:fld id="{08F8075D-E284-4BFA-B9AC-033D5948FFA3}" type="slidenum">
              <a:rPr lang="en-US" smtClean="0"/>
              <a:t>10</a:t>
            </a:fld>
            <a:endParaRPr lang="en-US"/>
          </a:p>
        </p:txBody>
      </p:sp>
    </p:spTree>
    <p:extLst>
      <p:ext uri="{BB962C8B-B14F-4D97-AF65-F5344CB8AC3E}">
        <p14:creationId xmlns:p14="http://schemas.microsoft.com/office/powerpoint/2010/main" val="165700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Unfortunately,</a:t>
            </a:r>
            <a:r>
              <a:rPr lang="en-US" baseline="0" dirty="0" smtClean="0"/>
              <a:t> most people seem to fall into the lazy way of coding in C#, which does typically involve a ton of memory allocations an inefficient API code.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11</a:t>
            </a:fld>
            <a:endParaRPr lang="en-US"/>
          </a:p>
        </p:txBody>
      </p:sp>
    </p:spTree>
    <p:extLst>
      <p:ext uri="{BB962C8B-B14F-4D97-AF65-F5344CB8AC3E}">
        <p14:creationId xmlns:p14="http://schemas.microsoft.com/office/powerpoint/2010/main" val="197740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Reminder: We are talking about </a:t>
            </a:r>
            <a:r>
              <a:rPr lang="en-US" b="1" dirty="0" smtClean="0"/>
              <a:t>high-performance </a:t>
            </a:r>
            <a:r>
              <a:rPr lang="en-US" dirty="0" smtClean="0"/>
              <a:t>systems here. This</a:t>
            </a:r>
            <a:r>
              <a:rPr lang="en-US" baseline="0" dirty="0" smtClean="0"/>
              <a:t> isn’t regular software!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14</a:t>
            </a:fld>
            <a:endParaRPr lang="en-US"/>
          </a:p>
        </p:txBody>
      </p:sp>
    </p:spTree>
    <p:extLst>
      <p:ext uri="{BB962C8B-B14F-4D97-AF65-F5344CB8AC3E}">
        <p14:creationId xmlns:p14="http://schemas.microsoft.com/office/powerpoint/2010/main" val="3416149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quick summary of GC behavior.</a:t>
            </a:r>
          </a:p>
          <a:p>
            <a:pPr marL="171450" indent="-171450">
              <a:buFont typeface="Arial" panose="020B0604020202020204" pitchFamily="34" charset="0"/>
              <a:buChar char="•"/>
            </a:pPr>
            <a:r>
              <a:rPr lang="en-US" dirty="0" smtClean="0"/>
              <a:t>(NEXT SLIDE)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15</a:t>
            </a:fld>
            <a:endParaRPr lang="en-US"/>
          </a:p>
        </p:txBody>
      </p:sp>
    </p:spTree>
    <p:extLst>
      <p:ext uri="{BB962C8B-B14F-4D97-AF65-F5344CB8AC3E}">
        <p14:creationId xmlns:p14="http://schemas.microsoft.com/office/powerpoint/2010/main" val="47167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Heap is divided into generations, 0 - 2.</a:t>
            </a:r>
          </a:p>
          <a:p>
            <a:pPr marL="171450" indent="-171450">
              <a:buFont typeface="Arial" panose="020B0604020202020204" pitchFamily="34" charset="0"/>
              <a:buChar char="•"/>
            </a:pPr>
            <a:r>
              <a:rPr lang="en-US" dirty="0" smtClean="0"/>
              <a:t>Memory is usually allocated at the end of gen0.</a:t>
            </a:r>
          </a:p>
          <a:p>
            <a:pPr marL="628650" lvl="1" indent="-171450">
              <a:buFont typeface="Arial" panose="020B0604020202020204" pitchFamily="34" charset="0"/>
              <a:buChar char="•"/>
            </a:pPr>
            <a:r>
              <a:rPr lang="en-US" baseline="0" dirty="0" smtClean="0"/>
              <a:t>Allocation is FAST—barely more than a pointer increment.</a:t>
            </a:r>
          </a:p>
          <a:p>
            <a:pPr marL="171450" indent="-171450">
              <a:buFont typeface="Arial" panose="020B0604020202020204" pitchFamily="34" charset="0"/>
              <a:buChar char="•"/>
            </a:pPr>
            <a:r>
              <a:rPr lang="en-US" baseline="0" dirty="0" smtClean="0"/>
              <a:t>A GC is triggered when gen0 fills up (there are other criteria too)</a:t>
            </a:r>
          </a:p>
          <a:p>
            <a:pPr marL="171450" indent="-171450">
              <a:buFont typeface="Arial" panose="020B0604020202020204" pitchFamily="34" charset="0"/>
              <a:buChar char="•"/>
            </a:pPr>
            <a:r>
              <a:rPr lang="en-US" baseline="0" dirty="0" smtClean="0"/>
              <a:t>In each GC, all the objects are promoted to the next generation, until gen2, where they stay until they’re collected. </a:t>
            </a:r>
          </a:p>
          <a:p>
            <a:pPr marL="628650" lvl="1" indent="-171450">
              <a:buFont typeface="Arial" panose="020B0604020202020204" pitchFamily="34" charset="0"/>
              <a:buChar char="•"/>
            </a:pPr>
            <a:r>
              <a:rPr lang="en-US" baseline="0" dirty="0" smtClean="0"/>
              <a:t>A GC is for a specific generation and those below it. A gen0 GC is cheap because it only scans a portion of the heap.</a:t>
            </a:r>
          </a:p>
          <a:p>
            <a:pPr marL="628650" lvl="1" indent="-171450">
              <a:buFont typeface="Arial" panose="020B0604020202020204" pitchFamily="34" charset="0"/>
              <a:buChar char="•"/>
            </a:pPr>
            <a:r>
              <a:rPr lang="en-US" baseline="0" dirty="0" smtClean="0"/>
              <a:t>The one you want to avoid at all costs is a gen2 GC, or full GC—the entire heap has to be scanned.</a:t>
            </a:r>
          </a:p>
          <a:p>
            <a:pPr marL="171450" indent="-171450">
              <a:buFont typeface="Arial" panose="020B0604020202020204" pitchFamily="34" charset="0"/>
              <a:buChar char="•"/>
            </a:pPr>
            <a:r>
              <a:rPr lang="en-US" baseline="0" dirty="0" smtClean="0"/>
              <a:t>During a GC, depending on your settings, the entire process will be paused for 10s to hundreds of milliseconds.</a:t>
            </a:r>
          </a:p>
          <a:p>
            <a:pPr marL="171450" indent="-171450">
              <a:buFont typeface="Arial" panose="020B0604020202020204" pitchFamily="34" charset="0"/>
              <a:buChar char="•"/>
            </a:pPr>
            <a:r>
              <a:rPr lang="en-US" baseline="0" dirty="0" smtClean="0"/>
              <a:t>Memory that no longer has any references to it is cleaned up. That’s how you kill an object.</a:t>
            </a:r>
          </a:p>
          <a:p>
            <a:pPr marL="171450" indent="-171450">
              <a:buFont typeface="Arial" panose="020B0604020202020204" pitchFamily="34" charset="0"/>
              <a:buChar char="•"/>
            </a:pPr>
            <a:r>
              <a:rPr lang="en-US" baseline="0" dirty="0" smtClean="0"/>
              <a:t>Allocations &gt;85K are on their own heap and considered part of gen2.</a:t>
            </a:r>
          </a:p>
          <a:p>
            <a:endParaRPr lang="en-US" baseline="0"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16</a:t>
            </a:fld>
            <a:endParaRPr lang="en-US"/>
          </a:p>
        </p:txBody>
      </p:sp>
    </p:spTree>
    <p:extLst>
      <p:ext uri="{BB962C8B-B14F-4D97-AF65-F5344CB8AC3E}">
        <p14:creationId xmlns:p14="http://schemas.microsoft.com/office/powerpoint/2010/main" val="311037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17</a:t>
            </a:fld>
            <a:endParaRPr lang="en-US"/>
          </a:p>
        </p:txBody>
      </p:sp>
    </p:spTree>
    <p:extLst>
      <p:ext uri="{BB962C8B-B14F-4D97-AF65-F5344CB8AC3E}">
        <p14:creationId xmlns:p14="http://schemas.microsoft.com/office/powerpoint/2010/main" val="105925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one of the most important things to learn. If you learn NOTHING else, remember this one.</a:t>
            </a:r>
          </a:p>
          <a:p>
            <a:pPr marL="171450" indent="-171450">
              <a:buFont typeface="Arial" panose="020B0604020202020204" pitchFamily="34" charset="0"/>
              <a:buChar char="•"/>
            </a:pPr>
            <a:r>
              <a:rPr lang="en-US" dirty="0" smtClean="0"/>
              <a:t>This is how the GC is designed.</a:t>
            </a:r>
          </a:p>
          <a:p>
            <a:pPr marL="171450" indent="-171450">
              <a:buFont typeface="Arial" panose="020B0604020202020204" pitchFamily="34" charset="0"/>
              <a:buChar char="•"/>
            </a:pPr>
            <a:r>
              <a:rPr lang="en-US" dirty="0" smtClean="0"/>
              <a:t>The point of this is to avoid promotion.</a:t>
            </a:r>
          </a:p>
          <a:p>
            <a:pPr marL="171450" indent="-171450">
              <a:buFont typeface="Arial" panose="020B0604020202020204" pitchFamily="34" charset="0"/>
              <a:buChar char="•"/>
            </a:pPr>
            <a:r>
              <a:rPr lang="en-US" dirty="0" smtClean="0"/>
              <a:t>STORY: We</a:t>
            </a:r>
            <a:r>
              <a:rPr lang="en-US" baseline="0" dirty="0" smtClean="0"/>
              <a:t> once had a component that had to serialize XML, and we built up a set of </a:t>
            </a:r>
            <a:r>
              <a:rPr lang="en-US" baseline="0" dirty="0" err="1" smtClean="0"/>
              <a:t>XElements</a:t>
            </a:r>
            <a:r>
              <a:rPr lang="en-US" baseline="0" dirty="0" smtClean="0"/>
              <a:t>. We thought we’d be efficient and delay serialization until the last second to save time in the query.</a:t>
            </a:r>
          </a:p>
          <a:p>
            <a:pPr marL="628650" lvl="1" indent="-171450">
              <a:buFont typeface="Arial" panose="020B0604020202020204" pitchFamily="34" charset="0"/>
              <a:buChar char="•"/>
            </a:pPr>
            <a:r>
              <a:rPr lang="en-US" baseline="0" dirty="0" smtClean="0"/>
              <a:t>Oops: this caused the </a:t>
            </a:r>
            <a:r>
              <a:rPr lang="en-US" baseline="0" dirty="0" err="1" smtClean="0"/>
              <a:t>XElements</a:t>
            </a:r>
            <a:r>
              <a:rPr lang="en-US" baseline="0" dirty="0" smtClean="0"/>
              <a:t> to be promoted to gen1, and sometimes gen2. </a:t>
            </a:r>
          </a:p>
          <a:p>
            <a:pPr marL="628650" lvl="1" indent="-171450">
              <a:buFont typeface="Arial" panose="020B0604020202020204" pitchFamily="34" charset="0"/>
              <a:buChar char="•"/>
            </a:pPr>
            <a:r>
              <a:rPr lang="en-US" baseline="0" dirty="0" smtClean="0"/>
              <a:t>This caused more time in GC.</a:t>
            </a:r>
          </a:p>
          <a:p>
            <a:pPr marL="628650" lvl="1" indent="-171450">
              <a:buFont typeface="Arial" panose="020B0604020202020204" pitchFamily="34" charset="0"/>
              <a:buChar char="•"/>
            </a:pPr>
            <a:r>
              <a:rPr lang="en-US" baseline="0" dirty="0" smtClean="0"/>
              <a:t>Better to just serialize as soon as possible into pooled buffers, and let the </a:t>
            </a:r>
            <a:r>
              <a:rPr lang="en-US" baseline="0" dirty="0" err="1" smtClean="0"/>
              <a:t>XElement</a:t>
            </a:r>
            <a:r>
              <a:rPr lang="en-US" baseline="0" dirty="0" smtClean="0"/>
              <a:t> objects be collected.</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18</a:t>
            </a:fld>
            <a:endParaRPr lang="en-US"/>
          </a:p>
        </p:txBody>
      </p:sp>
    </p:spTree>
    <p:extLst>
      <p:ext uri="{BB962C8B-B14F-4D97-AF65-F5344CB8AC3E}">
        <p14:creationId xmlns:p14="http://schemas.microsoft.com/office/powerpoint/2010/main" val="386756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This</a:t>
            </a:r>
            <a:r>
              <a:rPr lang="en-US" baseline="0" dirty="0" smtClean="0"/>
              <a:t> almost goes without saying. The less you allocate, the less work the GC will have to do.</a:t>
            </a:r>
          </a:p>
          <a:p>
            <a:r>
              <a:rPr lang="en-US" dirty="0" smtClean="0"/>
              <a:t>* One reason</a:t>
            </a:r>
            <a:r>
              <a:rPr lang="en-US" baseline="0" dirty="0" smtClean="0"/>
              <a:t> why this may not apply is with anything pooled—that memory lives forever, so while the initial allocation is potentially large, the net effect will be less </a:t>
            </a:r>
            <a:r>
              <a:rPr lang="en-US" baseline="0" smtClean="0"/>
              <a:t>overall allocation.</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19</a:t>
            </a:fld>
            <a:endParaRPr lang="en-US"/>
          </a:p>
        </p:txBody>
      </p:sp>
    </p:spTree>
    <p:extLst>
      <p:ext uri="{BB962C8B-B14F-4D97-AF65-F5344CB8AC3E}">
        <p14:creationId xmlns:p14="http://schemas.microsoft.com/office/powerpoint/2010/main" val="2196937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vitally important. If you allocate a million objects, but their references go out of scope before the GC, they</a:t>
            </a:r>
            <a:r>
              <a:rPr lang="en-US" baseline="0" dirty="0" smtClean="0"/>
              <a:t> contribute NOTHING to the cost of that GC.</a:t>
            </a:r>
          </a:p>
          <a:p>
            <a:pPr marL="171450" indent="-171450">
              <a:buFont typeface="Arial" panose="020B0604020202020204" pitchFamily="34" charset="0"/>
              <a:buChar char="•"/>
            </a:pPr>
            <a:r>
              <a:rPr lang="en-US" baseline="0" dirty="0" smtClean="0"/>
              <a:t>There is an important exception to this:</a:t>
            </a:r>
          </a:p>
          <a:p>
            <a:pPr marL="628650" lvl="1" indent="-171450">
              <a:buFont typeface="Arial" panose="020B0604020202020204" pitchFamily="34" charset="0"/>
              <a:buChar char="•"/>
            </a:pPr>
            <a:r>
              <a:rPr lang="en-US" baseline="0" dirty="0" smtClean="0"/>
              <a:t>If you are allocating so much memory so fast that you hit the segment limit. At that point, you are guaranteed a GC.</a:t>
            </a:r>
          </a:p>
          <a:p>
            <a:pPr marL="628650" lvl="1" indent="-171450">
              <a:buFont typeface="Arial" panose="020B0604020202020204" pitchFamily="34" charset="0"/>
              <a:buChar char="•"/>
            </a:pPr>
            <a:r>
              <a:rPr lang="en-US" baseline="0" dirty="0" smtClean="0"/>
              <a:t>STORY: This has actually happened to us. We started hitting upwards of 600 MB/sec in allocations. That guarantees some significant time spent in GC. There are no simple tricks here other than reducing the allocation rate.</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20</a:t>
            </a:fld>
            <a:endParaRPr lang="en-US"/>
          </a:p>
        </p:txBody>
      </p:sp>
    </p:spTree>
    <p:extLst>
      <p:ext uri="{BB962C8B-B14F-4D97-AF65-F5344CB8AC3E}">
        <p14:creationId xmlns:p14="http://schemas.microsoft.com/office/powerpoint/2010/main" val="16388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Pros:</a:t>
            </a:r>
          </a:p>
          <a:p>
            <a:pPr marL="171450" indent="-171450">
              <a:buFont typeface="Arial" panose="020B0604020202020204" pitchFamily="34" charset="0"/>
              <a:buChar char="•"/>
            </a:pPr>
            <a:r>
              <a:rPr lang="en-US" baseline="0" dirty="0" smtClean="0"/>
              <a:t>Save time in gen0/1 GCs</a:t>
            </a:r>
          </a:p>
          <a:p>
            <a:pPr marL="171450" indent="-171450">
              <a:buFont typeface="Arial" panose="020B0604020202020204" pitchFamily="34" charset="0"/>
              <a:buChar char="•"/>
            </a:pPr>
            <a:r>
              <a:rPr lang="en-US" baseline="0" dirty="0" smtClean="0"/>
              <a:t>There is no further promotion. </a:t>
            </a:r>
          </a:p>
          <a:p>
            <a:pPr marL="171450" indent="-171450">
              <a:buFont typeface="Arial" panose="020B0604020202020204" pitchFamily="34" charset="0"/>
              <a:buChar char="•"/>
            </a:pPr>
            <a:r>
              <a:rPr lang="en-US" baseline="0" dirty="0" smtClean="0"/>
              <a:t>It cuts your allocation rate and time spent in GC.</a:t>
            </a:r>
            <a:endParaRPr lang="en-US" dirty="0" smtClean="0"/>
          </a:p>
          <a:p>
            <a:endParaRPr lang="en-US" dirty="0" smtClean="0"/>
          </a:p>
          <a:p>
            <a:r>
              <a:rPr lang="en-US" dirty="0" smtClean="0"/>
              <a:t>Risks to this strategy:</a:t>
            </a:r>
          </a:p>
          <a:p>
            <a:pPr marL="171450" indent="-171450">
              <a:buFont typeface="Arial" panose="020B0604020202020204" pitchFamily="34" charset="0"/>
              <a:buChar char="•"/>
            </a:pPr>
            <a:r>
              <a:rPr lang="en-US" dirty="0" smtClean="0"/>
              <a:t>Gen2 will become very large (bigger</a:t>
            </a:r>
            <a:r>
              <a:rPr lang="en-US" baseline="0" dirty="0" smtClean="0"/>
              <a:t> working set)</a:t>
            </a:r>
          </a:p>
          <a:p>
            <a:pPr marL="171450" indent="-171450">
              <a:buFont typeface="Arial" panose="020B0604020202020204" pitchFamily="34" charset="0"/>
              <a:buChar char="•"/>
            </a:pPr>
            <a:r>
              <a:rPr lang="en-US" baseline="0" dirty="0" smtClean="0"/>
              <a:t>Gen2 collections may become very long – you might have to mitigate this with other strategies (e.g., stopping processing)</a:t>
            </a:r>
          </a:p>
          <a:p>
            <a:pPr marL="171450" indent="-171450">
              <a:buFont typeface="Arial" panose="020B0604020202020204" pitchFamily="34" charset="0"/>
              <a:buChar char="•"/>
            </a:pPr>
            <a:r>
              <a:rPr lang="en-US" dirty="0" smtClean="0"/>
              <a:t>More gen2 objects will have references to newer objects,</a:t>
            </a:r>
            <a:r>
              <a:rPr lang="en-US" baseline="0" dirty="0" smtClean="0"/>
              <a:t> causing gen0 and gen1 GCs to take a little longer.</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21</a:t>
            </a:fld>
            <a:endParaRPr lang="en-US"/>
          </a:p>
        </p:txBody>
      </p:sp>
    </p:spTree>
    <p:extLst>
      <p:ext uri="{BB962C8B-B14F-4D97-AF65-F5344CB8AC3E}">
        <p14:creationId xmlns:p14="http://schemas.microsoft.com/office/powerpoint/2010/main" val="145419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I’ve been at Microsoft since 2008 when this was a thing. </a:t>
            </a:r>
          </a:p>
          <a:p>
            <a:pPr marL="171450" indent="-171450">
              <a:buFont typeface="Arial" panose="020B0604020202020204" pitchFamily="34" charset="0"/>
              <a:buChar char="•"/>
            </a:pPr>
            <a:r>
              <a:rPr lang="en-US" dirty="0" smtClean="0"/>
              <a:t>You’ve all heard of this, right?</a:t>
            </a:r>
          </a:p>
          <a:p>
            <a:pPr marL="171450" indent="-171450">
              <a:buFont typeface="Arial" panose="020B0604020202020204" pitchFamily="34" charset="0"/>
              <a:buChar char="•"/>
            </a:pPr>
            <a:r>
              <a:rPr lang="en-US" dirty="0" smtClean="0"/>
              <a:t>Is there anybody in this room who used this?</a:t>
            </a:r>
          </a:p>
          <a:p>
            <a:pPr marL="171450" indent="-171450">
              <a:buFont typeface="Arial" panose="020B0604020202020204" pitchFamily="34" charset="0"/>
              <a:buChar char="•"/>
            </a:pPr>
            <a:endParaRPr lang="en-US" dirty="0" smtClean="0"/>
          </a:p>
          <a:p>
            <a:r>
              <a:rPr lang="en-US" dirty="0" smtClean="0"/>
              <a:t>Image from https://sites.google.com/site/cheesemonger32/Screenshot-LiveSearch-MozillaFirefox.png</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2</a:t>
            </a:fld>
            <a:endParaRPr lang="en-US"/>
          </a:p>
        </p:txBody>
      </p:sp>
    </p:spTree>
    <p:extLst>
      <p:ext uri="{BB962C8B-B14F-4D97-AF65-F5344CB8AC3E}">
        <p14:creationId xmlns:p14="http://schemas.microsoft.com/office/powerpoint/2010/main" val="4090985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True,</a:t>
            </a:r>
            <a:r>
              <a:rPr lang="en-US" baseline="0" dirty="0" smtClean="0"/>
              <a:t> if you find yourself allocating on the LOH regularly.</a:t>
            </a:r>
          </a:p>
          <a:p>
            <a:pPr marL="171450" indent="-171450">
              <a:buFont typeface="Arial" panose="020B0604020202020204" pitchFamily="34" charset="0"/>
              <a:buChar char="•"/>
            </a:pPr>
            <a:r>
              <a:rPr lang="en-US" baseline="0" dirty="0" smtClean="0"/>
              <a:t>All LOH allocations are in gen2 automatically, so more of them will guarantee an expensive gen 2 GC.</a:t>
            </a:r>
          </a:p>
          <a:p>
            <a:pPr marL="171450" indent="-171450">
              <a:buFont typeface="Arial" panose="020B0604020202020204" pitchFamily="34" charset="0"/>
              <a:buChar char="•"/>
            </a:pPr>
            <a:r>
              <a:rPr lang="en-US" dirty="0" smtClean="0"/>
              <a:t>More important when</a:t>
            </a:r>
            <a:r>
              <a:rPr lang="en-US" baseline="0" dirty="0" smtClean="0"/>
              <a:t> background GC is enabled because LOH allocations can block during some phases of background GC.</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22</a:t>
            </a:fld>
            <a:endParaRPr lang="en-US"/>
          </a:p>
        </p:txBody>
      </p:sp>
    </p:spTree>
    <p:extLst>
      <p:ext uri="{BB962C8B-B14F-4D97-AF65-F5344CB8AC3E}">
        <p14:creationId xmlns:p14="http://schemas.microsoft.com/office/powerpoint/2010/main" val="1770435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 took all of these lessons and put them together into a class that we needed for one of the most common,</a:t>
            </a:r>
            <a:r>
              <a:rPr lang="en-US" baseline="0" dirty="0" smtClean="0"/>
              <a:t> memory-intensive operations we do at our layer: serialization.</a:t>
            </a:r>
            <a:endParaRPr lang="en-US" dirty="0" smtClean="0"/>
          </a:p>
          <a:p>
            <a:endParaRPr lang="en-US" baseline="0" dirty="0" smtClean="0"/>
          </a:p>
          <a:p>
            <a:r>
              <a:rPr lang="en-US" baseline="0" dirty="0" err="1" smtClean="0"/>
              <a:t>RecyclableMemoryStream</a:t>
            </a:r>
            <a:r>
              <a:rPr lang="en-US" baseline="0" dirty="0" smtClean="0"/>
              <a:t> is the result and it’s been made available on GitHub.</a:t>
            </a:r>
          </a:p>
          <a:p>
            <a:endParaRPr lang="en-US" baseline="0"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23</a:t>
            </a:fld>
            <a:endParaRPr lang="en-US"/>
          </a:p>
        </p:txBody>
      </p:sp>
    </p:spTree>
    <p:extLst>
      <p:ext uri="{BB962C8B-B14F-4D97-AF65-F5344CB8AC3E}">
        <p14:creationId xmlns:p14="http://schemas.microsoft.com/office/powerpoint/2010/main" val="103484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summary,</a:t>
            </a:r>
          </a:p>
          <a:p>
            <a:pPr marL="171450" indent="-171450">
              <a:buFont typeface="Arial" panose="020B0604020202020204" pitchFamily="34" charset="0"/>
              <a:buChar char="•"/>
            </a:pPr>
            <a:r>
              <a:rPr lang="en-US" dirty="0" smtClean="0"/>
              <a:t>STORY: When first started, &gt; 10% in GC. Now regularly &lt; 1%.</a:t>
            </a:r>
          </a:p>
          <a:p>
            <a:pPr marL="628650" lvl="1" indent="-171450">
              <a:buFont typeface="Arial" panose="020B0604020202020204" pitchFamily="34" charset="0"/>
              <a:buChar char="•"/>
            </a:pPr>
            <a:r>
              <a:rPr lang="en-US" dirty="0" smtClean="0"/>
              <a:t>Not</a:t>
            </a:r>
            <a:r>
              <a:rPr lang="en-US" baseline="0" dirty="0" smtClean="0"/>
              <a:t> a significant factor in most of our queries.</a:t>
            </a:r>
          </a:p>
          <a:p>
            <a:pPr marL="628650" lvl="1" indent="-171450">
              <a:buFont typeface="Arial" panose="020B0604020202020204" pitchFamily="34" charset="0"/>
              <a:buChar char="•"/>
            </a:pPr>
            <a:r>
              <a:rPr lang="en-US" baseline="0" dirty="0" smtClean="0"/>
              <a:t>We count the number of gen2 GCs we have per hour. Our eventual goal is to get this down to counting them per day.</a:t>
            </a:r>
            <a:endParaRPr lang="en-US" dirty="0" smtClean="0"/>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24</a:t>
            </a:fld>
            <a:endParaRPr lang="en-US"/>
          </a:p>
        </p:txBody>
      </p:sp>
    </p:spTree>
    <p:extLst>
      <p:ext uri="{BB962C8B-B14F-4D97-AF65-F5344CB8AC3E}">
        <p14:creationId xmlns:p14="http://schemas.microsoft.com/office/powerpoint/2010/main" val="407575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(TIME: -30</a:t>
            </a:r>
            <a:r>
              <a:rPr lang="en-US" baseline="0" dirty="0" smtClean="0"/>
              <a:t> </a:t>
            </a:r>
            <a:r>
              <a:rPr lang="en-US" dirty="0" smtClean="0"/>
              <a:t>minutes)</a:t>
            </a:r>
          </a:p>
          <a:p>
            <a:r>
              <a:rPr lang="en-US" dirty="0" smtClean="0"/>
              <a:t>30-second summary</a:t>
            </a:r>
          </a:p>
          <a:p>
            <a:pPr marL="171450" indent="-171450">
              <a:buFont typeface="Arial" panose="020B0604020202020204" pitchFamily="34" charset="0"/>
              <a:buChar char="•"/>
            </a:pPr>
            <a:r>
              <a:rPr lang="en-US" dirty="0" smtClean="0"/>
              <a:t>C# code gets translated to an intermediate language</a:t>
            </a:r>
            <a:r>
              <a:rPr lang="en-US" baseline="0" dirty="0" smtClean="0"/>
              <a:t> with</a:t>
            </a:r>
            <a:r>
              <a:rPr lang="en-US" dirty="0" smtClean="0"/>
              <a:t> a very simple stack-based syntax.</a:t>
            </a:r>
          </a:p>
          <a:p>
            <a:pPr marL="171450" indent="-171450">
              <a:buFont typeface="Arial" panose="020B0604020202020204" pitchFamily="34" charset="0"/>
              <a:buChar char="•"/>
            </a:pPr>
            <a:r>
              <a:rPr lang="en-US" dirty="0" smtClean="0"/>
              <a:t>At runtime, the CLR will translate</a:t>
            </a:r>
            <a:r>
              <a:rPr lang="en-US" baseline="0" dirty="0" smtClean="0"/>
              <a:t> this code, on-the-fly, into the machine language that the processor understands.</a:t>
            </a:r>
          </a:p>
          <a:p>
            <a:pPr marL="628650" lvl="1" indent="-171450">
              <a:buFont typeface="Arial" panose="020B0604020202020204" pitchFamily="34" charset="0"/>
              <a:buChar char="•"/>
            </a:pPr>
            <a:r>
              <a:rPr lang="en-US" baseline="0" dirty="0" smtClean="0"/>
              <a:t>Happens the first time you execute a method.</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25</a:t>
            </a:fld>
            <a:endParaRPr lang="en-US"/>
          </a:p>
        </p:txBody>
      </p:sp>
    </p:spTree>
    <p:extLst>
      <p:ext uri="{BB962C8B-B14F-4D97-AF65-F5344CB8AC3E}">
        <p14:creationId xmlns:p14="http://schemas.microsoft.com/office/powerpoint/2010/main" val="312424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general, people worry about this more than they should.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Don’t worry, unless you care about the latency of every single request.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our case, it was a real issue.</a:t>
            </a:r>
            <a:r>
              <a:rPr lang="en-US" baseline="0" dirty="0" smtClean="0"/>
              <a:t> Particularly because we have a lot of dynamically loaded code.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08F8075D-E284-4BFA-B9AC-033D5948FFA3}" type="slidenum">
              <a:rPr lang="en-US" smtClean="0"/>
              <a:t>26</a:t>
            </a:fld>
            <a:endParaRPr lang="en-US"/>
          </a:p>
        </p:txBody>
      </p:sp>
    </p:spTree>
    <p:extLst>
      <p:ext uri="{BB962C8B-B14F-4D97-AF65-F5344CB8AC3E}">
        <p14:creationId xmlns:p14="http://schemas.microsoft.com/office/powerpoint/2010/main" val="2253092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Two</a:t>
            </a:r>
            <a:r>
              <a:rPr lang="en-US" baseline="0" dirty="0" smtClean="0"/>
              <a:t> areas of threats.</a:t>
            </a:r>
          </a:p>
          <a:p>
            <a:pPr marL="171450" indent="-171450">
              <a:buFont typeface="Arial" panose="020B0604020202020204" pitchFamily="34" charset="0"/>
              <a:buChar char="•"/>
            </a:pPr>
            <a:r>
              <a:rPr lang="en-US" baseline="0" dirty="0" smtClean="0"/>
              <a:t>1. JIT delay</a:t>
            </a:r>
            <a:endParaRPr lang="en-US" dirty="0" smtClean="0"/>
          </a:p>
          <a:p>
            <a:pPr marL="628650" lvl="1" indent="-171450">
              <a:buFont typeface="Arial" panose="020B0604020202020204" pitchFamily="34" charset="0"/>
              <a:buChar char="•"/>
            </a:pPr>
            <a:r>
              <a:rPr lang="en-US" dirty="0" smtClean="0"/>
              <a:t>BING: The first query is guaranteed to fail.</a:t>
            </a:r>
          </a:p>
          <a:p>
            <a:pPr marL="1085850" lvl="2" indent="-171450">
              <a:buFont typeface="Arial" panose="020B0604020202020204" pitchFamily="34" charset="0"/>
              <a:buChar char="•"/>
            </a:pPr>
            <a:r>
              <a:rPr lang="en-US" dirty="0" smtClean="0"/>
              <a:t>Worse</a:t>
            </a:r>
            <a:r>
              <a:rPr lang="en-US" baseline="0" dirty="0" smtClean="0"/>
              <a:t> than that: the second query is guaranteed to fail because the first one had so many timeouts of individual components, that others didn’t even attempt to run.</a:t>
            </a:r>
          </a:p>
          <a:p>
            <a:pPr marL="628650" lvl="1" indent="-171450">
              <a:buFont typeface="Arial" panose="020B0604020202020204" pitchFamily="34" charset="0"/>
              <a:buChar char="•"/>
            </a:pPr>
            <a:r>
              <a:rPr lang="en-US" baseline="0" dirty="0" smtClean="0"/>
              <a:t>Rare scenarios could fail 100% of the time by always hitting a cold machine.</a:t>
            </a:r>
          </a:p>
          <a:p>
            <a:pPr marL="628650" lvl="1" indent="-171450">
              <a:buFont typeface="Arial" panose="020B0604020202020204" pitchFamily="34" charset="0"/>
              <a:buChar char="•"/>
            </a:pPr>
            <a:r>
              <a:rPr lang="en-US" baseline="0" dirty="0" smtClean="0"/>
              <a:t>Testing becomes much more difficult.</a:t>
            </a:r>
          </a:p>
          <a:p>
            <a:pPr marL="171450" lvl="0" indent="-171450">
              <a:buFont typeface="Arial" panose="020B0604020202020204" pitchFamily="34" charset="0"/>
              <a:buChar char="•"/>
            </a:pPr>
            <a:r>
              <a:rPr lang="en-US" baseline="0" dirty="0" smtClean="0"/>
              <a:t>2. Code quality</a:t>
            </a:r>
          </a:p>
          <a:p>
            <a:pPr marL="628650" lvl="1" indent="-171450">
              <a:buFont typeface="Arial" panose="020B0604020202020204" pitchFamily="34" charset="0"/>
              <a:buChar char="•"/>
            </a:pPr>
            <a:r>
              <a:rPr lang="en-US" baseline="0" dirty="0" smtClean="0"/>
              <a:t>Is the </a:t>
            </a:r>
            <a:r>
              <a:rPr lang="en-US" baseline="0" dirty="0" err="1" smtClean="0"/>
              <a:t>JITted</a:t>
            </a:r>
            <a:r>
              <a:rPr lang="en-US" baseline="0" dirty="0" smtClean="0"/>
              <a:t> code going to be as good as a “real” compiler.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27</a:t>
            </a:fld>
            <a:endParaRPr lang="en-US"/>
          </a:p>
        </p:txBody>
      </p:sp>
    </p:spTree>
    <p:extLst>
      <p:ext uri="{BB962C8B-B14F-4D97-AF65-F5344CB8AC3E}">
        <p14:creationId xmlns:p14="http://schemas.microsoft.com/office/powerpoint/2010/main" val="1238879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Very simply, more code == more JIT time</a:t>
            </a:r>
          </a:p>
          <a:p>
            <a:endParaRPr lang="en-US" dirty="0" smtClean="0"/>
          </a:p>
          <a:p>
            <a:r>
              <a:rPr lang="en-US" dirty="0" smtClean="0"/>
              <a:t>There are lots of hidden sources of code</a:t>
            </a:r>
            <a:r>
              <a:rPr lang="en-US" baseline="0" dirty="0" smtClean="0"/>
              <a:t> in .NET:</a:t>
            </a:r>
          </a:p>
          <a:p>
            <a:pPr marL="171450" indent="-171450">
              <a:buFont typeface="Arial" panose="020B0604020202020204" pitchFamily="34" charset="0"/>
              <a:buChar char="•"/>
            </a:pPr>
            <a:r>
              <a:rPr lang="en-US" baseline="0" dirty="0" smtClean="0"/>
              <a:t>LINQ</a:t>
            </a:r>
          </a:p>
          <a:p>
            <a:pPr marL="171450" indent="-171450">
              <a:buFont typeface="Arial" panose="020B0604020202020204" pitchFamily="34" charset="0"/>
              <a:buChar char="•"/>
            </a:pPr>
            <a:r>
              <a:rPr lang="en-US" baseline="0" dirty="0" smtClean="0"/>
              <a:t>Any use of dynamic (though if you’re using that, performance isn’t really going to be your thing)</a:t>
            </a:r>
          </a:p>
          <a:p>
            <a:pPr marL="171450" indent="-171450">
              <a:buFont typeface="Arial" panose="020B0604020202020204" pitchFamily="34" charset="0"/>
              <a:buChar char="•"/>
            </a:pPr>
            <a:r>
              <a:rPr lang="en-US" baseline="0" dirty="0" smtClean="0"/>
              <a:t>Regular expressions</a:t>
            </a:r>
          </a:p>
          <a:p>
            <a:pPr marL="171450" indent="-171450">
              <a:buFont typeface="Arial" panose="020B0604020202020204" pitchFamily="34" charset="0"/>
              <a:buChar char="•"/>
            </a:pPr>
            <a:r>
              <a:rPr lang="en-US" baseline="0" dirty="0" smtClean="0"/>
              <a:t>Generated code from you</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28</a:t>
            </a:fld>
            <a:endParaRPr lang="en-US"/>
          </a:p>
        </p:txBody>
      </p:sp>
    </p:spTree>
    <p:extLst>
      <p:ext uri="{BB962C8B-B14F-4D97-AF65-F5344CB8AC3E}">
        <p14:creationId xmlns:p14="http://schemas.microsoft.com/office/powerpoint/2010/main" val="79353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.NET 4.6 includes the latest x64 JIT compiler, codenamed </a:t>
            </a:r>
            <a:r>
              <a:rPr lang="en-US" dirty="0" err="1" smtClean="0"/>
              <a:t>RyuJIT</a:t>
            </a:r>
            <a:r>
              <a:rPr lang="en-US" dirty="0" smtClean="0"/>
              <a:t>. You want</a:t>
            </a:r>
            <a:r>
              <a:rPr lang="en-US" baseline="0" dirty="0" smtClean="0"/>
              <a:t> this. In our own testing, we saw 50% reduction in JIT times for much of our code.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29</a:t>
            </a:fld>
            <a:endParaRPr lang="en-US"/>
          </a:p>
        </p:txBody>
      </p:sp>
    </p:spTree>
    <p:extLst>
      <p:ext uri="{BB962C8B-B14F-4D97-AF65-F5344CB8AC3E}">
        <p14:creationId xmlns:p14="http://schemas.microsoft.com/office/powerpoint/2010/main" val="3953058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Warmup</a:t>
            </a:r>
            <a:r>
              <a:rPr lang="en-US" baseline="0" dirty="0" smtClean="0"/>
              <a:t> requests get a bad rap sometimes, but they’re actually one of the best things to do.</a:t>
            </a:r>
          </a:p>
          <a:p>
            <a:pPr marL="171450" indent="-171450">
              <a:buFont typeface="Arial" panose="020B0604020202020204" pitchFamily="34" charset="0"/>
              <a:buChar char="•"/>
            </a:pPr>
            <a:r>
              <a:rPr lang="en-US" dirty="0" smtClean="0"/>
              <a:t>We use warmup queries after the process loads but before it takes traffic.</a:t>
            </a:r>
            <a:r>
              <a:rPr lang="en-US" baseline="0" dirty="0" smtClean="0"/>
              <a:t> </a:t>
            </a:r>
          </a:p>
          <a:p>
            <a:pPr marL="628650" lvl="1" indent="-171450">
              <a:buFont typeface="Arial" panose="020B0604020202020204" pitchFamily="34" charset="0"/>
              <a:buChar char="•"/>
            </a:pPr>
            <a:r>
              <a:rPr lang="en-US" baseline="0" dirty="0" smtClean="0"/>
              <a:t>These queries can take multiple seconds to execute the first time, and then only a hundred milliseconds once warmed up.</a:t>
            </a:r>
          </a:p>
          <a:p>
            <a:pPr marL="171450" lvl="0" indent="-171450">
              <a:buFont typeface="Arial" panose="020B0604020202020204" pitchFamily="34" charset="0"/>
              <a:buChar char="•"/>
            </a:pPr>
            <a:r>
              <a:rPr lang="en-US" baseline="0" dirty="0" smtClean="0"/>
              <a:t>The advantage of these is that it executes code along the same kinds of paths as normal production calls</a:t>
            </a:r>
          </a:p>
          <a:p>
            <a:pPr marL="628650" lvl="1" indent="-171450">
              <a:buFont typeface="Arial" panose="020B0604020202020204" pitchFamily="34" charset="0"/>
              <a:buChar char="•"/>
            </a:pPr>
            <a:r>
              <a:rPr lang="en-US" baseline="0" dirty="0" smtClean="0"/>
              <a:t>They exercise real code pathways with real data.</a:t>
            </a:r>
          </a:p>
          <a:p>
            <a:pPr marL="171450" indent="-171450">
              <a:buFont typeface="Arial" panose="020B0604020202020204" pitchFamily="34" charset="0"/>
              <a:buChar char="•"/>
            </a:pPr>
            <a:r>
              <a:rPr lang="en-US" baseline="0" dirty="0" err="1" smtClean="0"/>
              <a:t>JITted</a:t>
            </a:r>
            <a:r>
              <a:rPr lang="en-US" baseline="0" dirty="0" smtClean="0"/>
              <a:t> code will be created with good locality of reference.</a:t>
            </a:r>
          </a:p>
          <a:p>
            <a:pPr marL="628650" lvl="1" indent="-171450">
              <a:buFont typeface="Arial" panose="020B0604020202020204" pitchFamily="34" charset="0"/>
              <a:buChar char="•"/>
            </a:pPr>
            <a:r>
              <a:rPr lang="en-US" dirty="0" smtClean="0"/>
              <a:t>Methods that are used together will be</a:t>
            </a:r>
            <a:r>
              <a:rPr lang="en-US" baseline="0" dirty="0" smtClean="0"/>
              <a:t> located near each other in memory.</a:t>
            </a:r>
          </a:p>
          <a:p>
            <a:pPr marL="171450" lvl="0" indent="-171450">
              <a:buFont typeface="Arial" panose="020B0604020202020204" pitchFamily="34" charset="0"/>
              <a:buChar char="•"/>
            </a:pPr>
            <a:r>
              <a:rPr lang="en-US" baseline="0" dirty="0" smtClean="0"/>
              <a:t>Downside: It takes time. If there is a ton of code to warmup, it can take minutes.</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30</a:t>
            </a:fld>
            <a:endParaRPr lang="en-US"/>
          </a:p>
        </p:txBody>
      </p:sp>
    </p:spTree>
    <p:extLst>
      <p:ext uri="{BB962C8B-B14F-4D97-AF65-F5344CB8AC3E}">
        <p14:creationId xmlns:p14="http://schemas.microsoft.com/office/powerpoint/2010/main" val="1338618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You can actually tell</a:t>
            </a:r>
            <a:r>
              <a:rPr lang="en-US" baseline="0" dirty="0" smtClean="0"/>
              <a:t> the runtime to JIT a specific method for you.</a:t>
            </a:r>
          </a:p>
          <a:p>
            <a:pPr marL="171450" indent="-171450">
              <a:buFont typeface="Arial" panose="020B0604020202020204" pitchFamily="34" charset="0"/>
              <a:buChar char="•"/>
            </a:pPr>
            <a:r>
              <a:rPr lang="en-US" baseline="0" dirty="0" smtClean="0"/>
              <a:t>This might be faster than executing warmup scenarios.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But it won’t give you the optimal code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STORY: schema DLL. 90 minute JIT time.</a:t>
            </a:r>
          </a:p>
          <a:p>
            <a:pPr marL="171450" indent="-171450">
              <a:buFont typeface="Arial" panose="020B0604020202020204" pitchFamily="34" charset="0"/>
              <a:buChar char="•"/>
            </a:pPr>
            <a:r>
              <a:rPr lang="en-US" baseline="0" dirty="0" smtClean="0"/>
              <a:t>layout for locality.</a:t>
            </a:r>
          </a:p>
        </p:txBody>
      </p:sp>
      <p:sp>
        <p:nvSpPr>
          <p:cNvPr id="4" name="Slide Number Placeholder 3"/>
          <p:cNvSpPr>
            <a:spLocks noGrp="1"/>
          </p:cNvSpPr>
          <p:nvPr>
            <p:ph type="sldNum" sz="quarter" idx="10"/>
          </p:nvPr>
        </p:nvSpPr>
        <p:spPr/>
        <p:txBody>
          <a:bodyPr/>
          <a:lstStyle/>
          <a:p>
            <a:fld id="{3E9971B4-F0C1-4F61-8DB8-A45B647B247C}" type="slidenum">
              <a:rPr lang="en-US" smtClean="0"/>
              <a:t>31</a:t>
            </a:fld>
            <a:endParaRPr lang="en-US"/>
          </a:p>
        </p:txBody>
      </p:sp>
    </p:spTree>
    <p:extLst>
      <p:ext uri="{BB962C8B-B14F-4D97-AF65-F5344CB8AC3E}">
        <p14:creationId xmlns:p14="http://schemas.microsoft.com/office/powerpoint/2010/main" val="261913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Bing Platform team</a:t>
            </a:r>
          </a:p>
          <a:p>
            <a:pPr marL="171450" indent="-171450">
              <a:buFont typeface="Arial" panose="020B0604020202020204" pitchFamily="34" charset="0"/>
              <a:buChar char="•"/>
            </a:pPr>
            <a:r>
              <a:rPr lang="en-US" dirty="0" smtClean="0"/>
              <a:t>Core functionality</a:t>
            </a:r>
          </a:p>
          <a:p>
            <a:pPr marL="171450" indent="-171450">
              <a:buFont typeface="Arial" panose="020B0604020202020204" pitchFamily="34" charset="0"/>
              <a:buChar char="•"/>
            </a:pPr>
            <a:r>
              <a:rPr lang="en-US" dirty="0" smtClean="0"/>
              <a:t>Workflow execution</a:t>
            </a:r>
          </a:p>
          <a:p>
            <a:pPr marL="171450" indent="-171450">
              <a:buFont typeface="Arial" panose="020B0604020202020204" pitchFamily="34" charset="0"/>
              <a:buChar char="•"/>
            </a:pPr>
            <a:r>
              <a:rPr lang="en-US" dirty="0" smtClean="0"/>
              <a:t>Performance</a:t>
            </a:r>
          </a:p>
          <a:p>
            <a:pPr marL="171450" indent="-171450">
              <a:buFont typeface="Arial" panose="020B0604020202020204" pitchFamily="34" charset="0"/>
              <a:buChar char="•"/>
            </a:pPr>
            <a:r>
              <a:rPr lang="en-US" dirty="0" smtClean="0"/>
              <a:t>Educating others about .NET performance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a:t>
            </a:fld>
            <a:endParaRPr lang="en-US"/>
          </a:p>
        </p:txBody>
      </p:sp>
    </p:spTree>
    <p:extLst>
      <p:ext uri="{BB962C8B-B14F-4D97-AF65-F5344CB8AC3E}">
        <p14:creationId xmlns:p14="http://schemas.microsoft.com/office/powerpoint/2010/main" val="196497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Extra layer in your build or deployment process.</a:t>
            </a:r>
          </a:p>
          <a:p>
            <a:pPr marL="171450" indent="-171450">
              <a:buFont typeface="Arial" panose="020B0604020202020204" pitchFamily="34" charset="0"/>
              <a:buChar char="•"/>
            </a:pPr>
            <a:r>
              <a:rPr lang="en-US" baseline="0" dirty="0" smtClean="0"/>
              <a:t>Can be very slow.</a:t>
            </a:r>
          </a:p>
          <a:p>
            <a:pPr marL="171450" indent="-171450">
              <a:buFont typeface="Arial" panose="020B0604020202020204" pitchFamily="34" charset="0"/>
              <a:buChar char="•"/>
            </a:pPr>
            <a:r>
              <a:rPr lang="en-US" baseline="0" dirty="0" smtClean="0"/>
              <a:t>Increases memory usage because the entire assembly will be converted.</a:t>
            </a:r>
          </a:p>
          <a:p>
            <a:pPr marL="171450" indent="-171450">
              <a:buFont typeface="Arial" panose="020B0604020202020204" pitchFamily="34" charset="0"/>
              <a:buChar char="•"/>
            </a:pPr>
            <a:r>
              <a:rPr lang="en-US" baseline="0" dirty="0" smtClean="0"/>
              <a:t>Poor locality</a:t>
            </a:r>
          </a:p>
          <a:p>
            <a:pPr marL="171450" indent="-171450">
              <a:buFont typeface="Arial" panose="020B0604020202020204" pitchFamily="34" charset="0"/>
              <a:buChar char="•"/>
            </a:pPr>
            <a:r>
              <a:rPr lang="en-US" baseline="0" dirty="0" smtClean="0"/>
              <a:t>Might lose cross-assembly </a:t>
            </a:r>
            <a:r>
              <a:rPr lang="en-US" baseline="0" dirty="0" err="1" smtClean="0"/>
              <a:t>inlining</a:t>
            </a:r>
            <a:r>
              <a:rPr lang="en-US" baseline="0" dirty="0" smtClean="0"/>
              <a:t> (though you can NGEN assemblies in context of other assemblies to get this)</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32</a:t>
            </a:fld>
            <a:endParaRPr lang="en-US"/>
          </a:p>
        </p:txBody>
      </p:sp>
    </p:spTree>
    <p:extLst>
      <p:ext uri="{BB962C8B-B14F-4D97-AF65-F5344CB8AC3E}">
        <p14:creationId xmlns:p14="http://schemas.microsoft.com/office/powerpoint/2010/main" val="537028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 of everything</a:t>
            </a:r>
          </a:p>
          <a:p>
            <a:pPr marL="171450" indent="-171450">
              <a:buFont typeface="Arial" panose="020B0604020202020204" pitchFamily="34" charset="0"/>
              <a:buChar char="•"/>
            </a:pPr>
            <a:r>
              <a:rPr lang="en-US" dirty="0" smtClean="0"/>
              <a:t>Most effective</a:t>
            </a:r>
            <a:r>
              <a:rPr lang="en-US" baseline="0" dirty="0" smtClean="0"/>
              <a:t> is the warmup queries, but we have to be careful: when a machine comes up, a ton of warmup queries will still hit a backend.</a:t>
            </a:r>
          </a:p>
          <a:p>
            <a:pPr marL="628650" lvl="1" indent="-171450">
              <a:buFont typeface="Arial" panose="020B0604020202020204" pitchFamily="34" charset="0"/>
              <a:buChar char="•"/>
            </a:pPr>
            <a:r>
              <a:rPr lang="en-US" baseline="0" dirty="0" smtClean="0"/>
              <a:t>Unless you build a mocked backend.</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33</a:t>
            </a:fld>
            <a:endParaRPr lang="en-US"/>
          </a:p>
        </p:txBody>
      </p:sp>
    </p:spTree>
    <p:extLst>
      <p:ext uri="{BB962C8B-B14F-4D97-AF65-F5344CB8AC3E}">
        <p14:creationId xmlns:p14="http://schemas.microsoft.com/office/powerpoint/2010/main" val="4100920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(TIME:</a:t>
            </a:r>
            <a:r>
              <a:rPr lang="en-US" baseline="0" dirty="0" smtClean="0"/>
              <a:t> @ -20 minutes)</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34</a:t>
            </a:fld>
            <a:endParaRPr lang="en-US"/>
          </a:p>
        </p:txBody>
      </p:sp>
    </p:spTree>
    <p:extLst>
      <p:ext uri="{BB962C8B-B14F-4D97-AF65-F5344CB8AC3E}">
        <p14:creationId xmlns:p14="http://schemas.microsoft.com/office/powerpoint/2010/main" val="603275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a:t>
            </a:r>
            <a:r>
              <a:rPr lang="en-US" baseline="0" dirty="0" smtClean="0"/>
              <a:t> all know what the difference between My code and Your code is, right? (NEXT SLIDE)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35</a:t>
            </a:fld>
            <a:endParaRPr lang="en-US"/>
          </a:p>
        </p:txBody>
      </p:sp>
    </p:spTree>
    <p:extLst>
      <p:ext uri="{BB962C8B-B14F-4D97-AF65-F5344CB8AC3E}">
        <p14:creationId xmlns:p14="http://schemas.microsoft.com/office/powerpoint/2010/main" val="3111350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my code. It’s awesome.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My code is the</a:t>
            </a:r>
            <a:r>
              <a:rPr lang="en-US" baseline="0" dirty="0" smtClean="0"/>
              <a:t> paragon of clean, fast, efficient, beautiful, well-written machine execution instructions.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It is a highly optimized jewel of functionality and performance.</a:t>
            </a:r>
          </a:p>
          <a:p>
            <a:endParaRPr lang="en-US" dirty="0" smtClean="0"/>
          </a:p>
          <a:p>
            <a:endParaRPr lang="en-US" dirty="0" smtClean="0"/>
          </a:p>
          <a:p>
            <a:r>
              <a:rPr lang="en-US" dirty="0" smtClean="0"/>
              <a:t>Photo courtesy of Axlon23</a:t>
            </a:r>
          </a:p>
          <a:p>
            <a:endParaRPr lang="en-US" dirty="0" smtClean="0"/>
          </a:p>
          <a:p>
            <a:r>
              <a:rPr lang="en-US" dirty="0" smtClean="0"/>
              <a:t>https://www.flickr.com/photos/gfreeman23/17805613483</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36</a:t>
            </a:fld>
            <a:endParaRPr lang="en-US"/>
          </a:p>
        </p:txBody>
      </p:sp>
    </p:spTree>
    <p:extLst>
      <p:ext uri="{BB962C8B-B14F-4D97-AF65-F5344CB8AC3E}">
        <p14:creationId xmlns:p14="http://schemas.microsoft.com/office/powerpoint/2010/main" val="3044161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your code.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a wreck of obsolescence that should have been crushed and buried under a mountain a decade ago. You should be ashamed.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r>
              <a:rPr lang="en-US" dirty="0" smtClean="0"/>
              <a:t>Photo courtesy of Scott </a:t>
            </a:r>
            <a:r>
              <a:rPr lang="en-US" dirty="0" err="1" smtClean="0"/>
              <a:t>Swigart</a:t>
            </a:r>
            <a:r>
              <a:rPr lang="en-US" dirty="0" smtClean="0"/>
              <a:t>. https://www.flickr.com/photos/smswigart/7351778340</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37</a:t>
            </a:fld>
            <a:endParaRPr lang="en-US"/>
          </a:p>
        </p:txBody>
      </p:sp>
    </p:spTree>
    <p:extLst>
      <p:ext uri="{BB962C8B-B14F-4D97-AF65-F5344CB8AC3E}">
        <p14:creationId xmlns:p14="http://schemas.microsoft.com/office/powerpoint/2010/main" val="1524390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 When you have a finely</a:t>
            </a:r>
            <a:r>
              <a:rPr lang="en-US" baseline="0" dirty="0" smtClean="0"/>
              <a:t> honed set of software that you’ve developed with performance in mind, you</a:t>
            </a:r>
            <a:r>
              <a:rPr lang="en-US" dirty="0" smtClean="0"/>
              <a:t> really do have to take on</a:t>
            </a:r>
            <a:r>
              <a:rPr lang="en-US" baseline="0" dirty="0" smtClean="0"/>
              <a:t> an “us vs. them” mentality.</a:t>
            </a:r>
          </a:p>
          <a:p>
            <a:endParaRPr lang="en-US" dirty="0" smtClean="0"/>
          </a:p>
          <a:p>
            <a:r>
              <a:rPr lang="en-US" dirty="0" smtClean="0"/>
              <a:t>* Often the “them” is you from 5 minutes ago.</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38</a:t>
            </a:fld>
            <a:endParaRPr lang="en-US"/>
          </a:p>
        </p:txBody>
      </p:sp>
    </p:spTree>
    <p:extLst>
      <p:ext uri="{BB962C8B-B14F-4D97-AF65-F5344CB8AC3E}">
        <p14:creationId xmlns:p14="http://schemas.microsoft.com/office/powerpoint/2010/main" val="2133788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 don’t know what the code</a:t>
            </a:r>
            <a:r>
              <a:rPr lang="en-US" baseline="0" dirty="0" smtClean="0"/>
              <a:t> is doing. </a:t>
            </a:r>
          </a:p>
          <a:p>
            <a:pPr marL="171450" indent="-171450">
              <a:buFont typeface="Arial" panose="020B0604020202020204" pitchFamily="34" charset="0"/>
              <a:buChar char="•"/>
            </a:pPr>
            <a:r>
              <a:rPr lang="en-US" baseline="0" dirty="0" smtClean="0"/>
              <a:t>Assume the code is perfectly bug-free.</a:t>
            </a:r>
          </a:p>
          <a:p>
            <a:pPr marL="171450" indent="-171450">
              <a:buFont typeface="Arial" panose="020B0604020202020204" pitchFamily="34" charset="0"/>
              <a:buChar char="•"/>
            </a:pPr>
            <a:r>
              <a:rPr lang="en-US" baseline="0" dirty="0" smtClean="0"/>
              <a:t>You don’t know:</a:t>
            </a:r>
          </a:p>
          <a:p>
            <a:pPr marL="628650" lvl="1" indent="-171450">
              <a:buFont typeface="Arial" panose="020B0604020202020204" pitchFamily="34" charset="0"/>
              <a:buChar char="•"/>
            </a:pPr>
            <a:r>
              <a:rPr lang="en-US" baseline="0" dirty="0" smtClean="0"/>
              <a:t>How efficiently it JITs</a:t>
            </a:r>
          </a:p>
          <a:p>
            <a:pPr marL="628650" lvl="1" indent="-171450">
              <a:buFont typeface="Arial" panose="020B0604020202020204" pitchFamily="34" charset="0"/>
              <a:buChar char="•"/>
            </a:pPr>
            <a:r>
              <a:rPr lang="en-US" baseline="0" dirty="0" smtClean="0"/>
              <a:t>How much memory it allocates.</a:t>
            </a:r>
          </a:p>
          <a:p>
            <a:pPr marL="628650" lvl="1" indent="-171450">
              <a:buFont typeface="Arial" panose="020B0604020202020204" pitchFamily="34" charset="0"/>
              <a:buChar char="•"/>
            </a:pPr>
            <a:r>
              <a:rPr lang="en-US" baseline="0" dirty="0" smtClean="0"/>
              <a:t>How much CPU it will use.</a:t>
            </a:r>
          </a:p>
          <a:p>
            <a:pPr marL="628650" lvl="1" indent="-171450">
              <a:buFont typeface="Arial" panose="020B0604020202020204" pitchFamily="34" charset="0"/>
              <a:buChar char="•"/>
            </a:pPr>
            <a:r>
              <a:rPr lang="en-US" baseline="0" dirty="0" smtClean="0"/>
              <a:t>Does it throw exceptions liberally?</a:t>
            </a:r>
          </a:p>
          <a:p>
            <a:pPr marL="628650" lvl="1" indent="-171450">
              <a:buFont typeface="Arial" panose="020B0604020202020204" pitchFamily="34" charset="0"/>
              <a:buChar char="•"/>
            </a:pPr>
            <a:r>
              <a:rPr lang="en-US" baseline="0" dirty="0" smtClean="0"/>
              <a:t>Does it pin objects?</a:t>
            </a:r>
          </a:p>
          <a:p>
            <a:pPr marL="628650" lvl="1" indent="-171450">
              <a:buFont typeface="Arial" panose="020B0604020202020204" pitchFamily="34" charset="0"/>
              <a:buChar char="•"/>
            </a:pPr>
            <a:r>
              <a:rPr lang="en-US" baseline="0" dirty="0" smtClean="0"/>
              <a:t>Does it p/invoke into unmanaged code?</a:t>
            </a:r>
          </a:p>
          <a:p>
            <a:pPr marL="628650" lvl="1" indent="-171450">
              <a:buFont typeface="Arial" panose="020B0604020202020204" pitchFamily="34" charset="0"/>
              <a:buChar char="•"/>
            </a:pPr>
            <a:r>
              <a:rPr lang="en-US" baseline="0" dirty="0" smtClean="0"/>
              <a:t>Is it just plain inefficient?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39</a:t>
            </a:fld>
            <a:endParaRPr lang="en-US"/>
          </a:p>
        </p:txBody>
      </p:sp>
    </p:spTree>
    <p:extLst>
      <p:ext uri="{BB962C8B-B14F-4D97-AF65-F5344CB8AC3E}">
        <p14:creationId xmlns:p14="http://schemas.microsoft.com/office/powerpoint/2010/main" val="120209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Surely, the FCL is well-written?</a:t>
            </a:r>
          </a:p>
          <a:p>
            <a:pPr marL="171450" indent="-171450">
              <a:buFont typeface="Arial" panose="020B0604020202020204" pitchFamily="34" charset="0"/>
              <a:buChar char="•"/>
            </a:pPr>
            <a:r>
              <a:rPr lang="en-US" dirty="0" smtClean="0"/>
              <a:t>Sure, it is, for a general-purpose framework.</a:t>
            </a:r>
          </a:p>
          <a:p>
            <a:pPr marL="171450" indent="-171450">
              <a:buFont typeface="Arial" panose="020B0604020202020204" pitchFamily="34" charset="0"/>
              <a:buChar char="•"/>
            </a:pPr>
            <a:r>
              <a:rPr lang="en-US" dirty="0" smtClean="0"/>
              <a:t>But let’s look at an example…. (NEXT SLIDE)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40</a:t>
            </a:fld>
            <a:endParaRPr lang="en-US"/>
          </a:p>
        </p:txBody>
      </p:sp>
    </p:spTree>
    <p:extLst>
      <p:ext uri="{BB962C8B-B14F-4D97-AF65-F5344CB8AC3E}">
        <p14:creationId xmlns:p14="http://schemas.microsoft.com/office/powerpoint/2010/main" val="1957237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Think about this for a second. </a:t>
            </a:r>
          </a:p>
          <a:p>
            <a:r>
              <a:rPr lang="en-US" b="1" dirty="0" smtClean="0"/>
              <a:t>(PAUSE)</a:t>
            </a:r>
            <a:endParaRPr lang="en-US" b="1" dirty="0"/>
          </a:p>
        </p:txBody>
      </p:sp>
      <p:sp>
        <p:nvSpPr>
          <p:cNvPr id="4" name="Slide Number Placeholder 3"/>
          <p:cNvSpPr>
            <a:spLocks noGrp="1"/>
          </p:cNvSpPr>
          <p:nvPr>
            <p:ph type="sldNum" sz="quarter" idx="10"/>
          </p:nvPr>
        </p:nvSpPr>
        <p:spPr/>
        <p:txBody>
          <a:bodyPr/>
          <a:lstStyle/>
          <a:p>
            <a:fld id="{08F8075D-E284-4BFA-B9AC-033D5948FFA3}" type="slidenum">
              <a:rPr lang="en-US" smtClean="0"/>
              <a:t>41</a:t>
            </a:fld>
            <a:endParaRPr lang="en-US"/>
          </a:p>
        </p:txBody>
      </p:sp>
    </p:spTree>
    <p:extLst>
      <p:ext uri="{BB962C8B-B14F-4D97-AF65-F5344CB8AC3E}">
        <p14:creationId xmlns:p14="http://schemas.microsoft.com/office/powerpoint/2010/main" val="247190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I’ve also taken the hard lessons we learned building Bing and put it in a book</a:t>
            </a:r>
            <a:endParaRPr lang="en-US" dirty="0" smtClean="0"/>
          </a:p>
          <a:p>
            <a:pPr marL="171450" indent="-171450">
              <a:buFont typeface="Arial" panose="020B0604020202020204" pitchFamily="34" charset="0"/>
              <a:buChar char="•"/>
            </a:pPr>
            <a:r>
              <a:rPr lang="en-US" baseline="0" dirty="0" smtClean="0"/>
              <a:t>Writing High-Performance .NET Code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http://www.writinghighperf.net</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4</a:t>
            </a:fld>
            <a:endParaRPr lang="en-US"/>
          </a:p>
        </p:txBody>
      </p:sp>
    </p:spTree>
    <p:extLst>
      <p:ext uri="{BB962C8B-B14F-4D97-AF65-F5344CB8AC3E}">
        <p14:creationId xmlns:p14="http://schemas.microsoft.com/office/powerpoint/2010/main" val="3638802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8 IL instructions. It’s probably fewer x64 instructions.</a:t>
            </a:r>
          </a:p>
          <a:p>
            <a:pPr marL="171450" indent="-171450">
              <a:buFont typeface="Arial" panose="020B0604020202020204" pitchFamily="34" charset="0"/>
              <a:buChar char="•"/>
            </a:pPr>
            <a:r>
              <a:rPr lang="en-US" dirty="0" smtClean="0"/>
              <a:t>Let’s see what it actually</a:t>
            </a:r>
            <a:r>
              <a:rPr lang="en-US" baseline="0" dirty="0" smtClean="0"/>
              <a:t> looks like…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42</a:t>
            </a:fld>
            <a:endParaRPr lang="en-US"/>
          </a:p>
        </p:txBody>
      </p:sp>
    </p:spTree>
    <p:extLst>
      <p:ext uri="{BB962C8B-B14F-4D97-AF65-F5344CB8AC3E}">
        <p14:creationId xmlns:p14="http://schemas.microsoft.com/office/powerpoint/2010/main" val="4284655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Uh oh…. A call to</a:t>
            </a:r>
            <a:r>
              <a:rPr lang="en-US" baseline="0" dirty="0" smtClean="0"/>
              <a:t> some type functions…</a:t>
            </a:r>
          </a:p>
          <a:p>
            <a:pPr marL="171450" indent="-171450">
              <a:buFont typeface="Arial" panose="020B0604020202020204" pitchFamily="34" charset="0"/>
              <a:buChar char="•"/>
            </a:pPr>
            <a:r>
              <a:rPr lang="en-US" baseline="0" dirty="0" smtClean="0"/>
              <a:t>Any guesses on how expensive this all 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43</a:t>
            </a:fld>
            <a:endParaRPr lang="en-US"/>
          </a:p>
        </p:txBody>
      </p:sp>
    </p:spTree>
    <p:extLst>
      <p:ext uri="{BB962C8B-B14F-4D97-AF65-F5344CB8AC3E}">
        <p14:creationId xmlns:p14="http://schemas.microsoft.com/office/powerpoint/2010/main" val="1186797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Ignoring the exception throwing code, there are:</a:t>
            </a:r>
          </a:p>
          <a:p>
            <a:pPr marL="171450" indent="-171450">
              <a:buFont typeface="Arial" panose="020B0604020202020204" pitchFamily="34" charset="0"/>
              <a:buChar char="•"/>
            </a:pPr>
            <a:r>
              <a:rPr lang="en-US" dirty="0" smtClean="0"/>
              <a:t>12 IL instructions, none of which actually compare the</a:t>
            </a:r>
            <a:r>
              <a:rPr lang="en-US" baseline="0" dirty="0" smtClean="0"/>
              <a:t> numeric values.</a:t>
            </a:r>
          </a:p>
          <a:p>
            <a:pPr marL="171450" indent="-171450">
              <a:buFont typeface="Arial" panose="020B0604020202020204" pitchFamily="34" charset="0"/>
              <a:buChar char="•"/>
            </a:pPr>
            <a:r>
              <a:rPr lang="en-US" baseline="0" dirty="0" smtClean="0"/>
              <a:t>2 calls and 2 virtual calls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STORY: I discovered this after seeing it show up in a system profile—and I thought to myself, “How in the world is this possible, even if we’re calling it this much?”</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This code is correct</a:t>
            </a:r>
          </a:p>
          <a:p>
            <a:pPr marL="171450" indent="-171450">
              <a:buFont typeface="Arial" panose="020B0604020202020204" pitchFamily="34" charset="0"/>
              <a:buChar char="•"/>
            </a:pPr>
            <a:r>
              <a:rPr lang="en-US" baseline="0" dirty="0" smtClean="0"/>
              <a:t>It is more robust than my solution. It checks types, after all.</a:t>
            </a:r>
          </a:p>
          <a:p>
            <a:pPr marL="171450" indent="-171450">
              <a:buFont typeface="Arial" panose="020B0604020202020204" pitchFamily="34" charset="0"/>
              <a:buChar char="•"/>
            </a:pPr>
            <a:r>
              <a:rPr lang="en-US" baseline="0" dirty="0" smtClean="0"/>
              <a:t>It is a general-purpose solution, with general-purpose performance.</a:t>
            </a:r>
          </a:p>
          <a:p>
            <a:pPr marL="171450" indent="-171450">
              <a:buFont typeface="Arial" panose="020B0604020202020204" pitchFamily="34" charset="0"/>
              <a:buChar char="•"/>
            </a:pPr>
            <a:r>
              <a:rPr lang="en-US" baseline="0" dirty="0" smtClean="0"/>
              <a:t>BUT: In my app, I have more information. I can make assumptions about the types, and get better performance. I just have to implement it myself.</a:t>
            </a:r>
          </a:p>
        </p:txBody>
      </p:sp>
      <p:sp>
        <p:nvSpPr>
          <p:cNvPr id="4" name="Slide Number Placeholder 3"/>
          <p:cNvSpPr>
            <a:spLocks noGrp="1"/>
          </p:cNvSpPr>
          <p:nvPr>
            <p:ph type="sldNum" sz="quarter" idx="10"/>
          </p:nvPr>
        </p:nvSpPr>
        <p:spPr/>
        <p:txBody>
          <a:bodyPr/>
          <a:lstStyle/>
          <a:p>
            <a:fld id="{3E9971B4-F0C1-4F61-8DB8-A45B647B247C}" type="slidenum">
              <a:rPr lang="en-US" smtClean="0"/>
              <a:t>44</a:t>
            </a:fld>
            <a:endParaRPr lang="en-US"/>
          </a:p>
        </p:txBody>
      </p:sp>
    </p:spTree>
    <p:extLst>
      <p:ext uri="{BB962C8B-B14F-4D97-AF65-F5344CB8AC3E}">
        <p14:creationId xmlns:p14="http://schemas.microsoft.com/office/powerpoint/2010/main" val="2430411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There’s no getting around this.</a:t>
            </a:r>
            <a:r>
              <a:rPr lang="en-US" baseline="0" dirty="0" smtClean="0"/>
              <a:t> If performance is critical, you have to read the source of all the code you didn’t write.</a:t>
            </a:r>
          </a:p>
          <a:p>
            <a:pPr marL="171450" indent="-171450">
              <a:buFont typeface="Arial" panose="020B0604020202020204" pitchFamily="34" charset="0"/>
              <a:buChar char="•"/>
            </a:pPr>
            <a:r>
              <a:rPr lang="en-US" baseline="0" dirty="0" smtClean="0"/>
              <a:t>Otherwise, you’ll be surprised when you start looking at profiles.</a:t>
            </a:r>
          </a:p>
          <a:p>
            <a:r>
              <a:rPr lang="en-US" baseline="0" dirty="0" smtClean="0"/>
              <a:t>* One example of why its important to read the source: (NEXT SLIDE)</a:t>
            </a:r>
          </a:p>
        </p:txBody>
      </p:sp>
      <p:sp>
        <p:nvSpPr>
          <p:cNvPr id="4" name="Slide Number Placeholder 3"/>
          <p:cNvSpPr>
            <a:spLocks noGrp="1"/>
          </p:cNvSpPr>
          <p:nvPr>
            <p:ph type="sldNum" sz="quarter" idx="10"/>
          </p:nvPr>
        </p:nvSpPr>
        <p:spPr/>
        <p:txBody>
          <a:bodyPr/>
          <a:lstStyle/>
          <a:p>
            <a:fld id="{08F8075D-E284-4BFA-B9AC-033D5948FFA3}" type="slidenum">
              <a:rPr lang="en-US" smtClean="0"/>
              <a:t>45</a:t>
            </a:fld>
            <a:endParaRPr lang="en-US"/>
          </a:p>
        </p:txBody>
      </p:sp>
    </p:spTree>
    <p:extLst>
      <p:ext uri="{BB962C8B-B14F-4D97-AF65-F5344CB8AC3E}">
        <p14:creationId xmlns:p14="http://schemas.microsoft.com/office/powerpoint/2010/main" val="2307618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Don’t assume these are anything other than 0.</a:t>
            </a:r>
            <a:r>
              <a:rPr lang="en-US" baseline="0" dirty="0" smtClean="0"/>
              <a:t> </a:t>
            </a:r>
          </a:p>
          <a:p>
            <a:pPr marL="171450" indent="-171450">
              <a:buFont typeface="Arial" panose="020B0604020202020204" pitchFamily="34" charset="0"/>
              <a:buChar char="•"/>
            </a:pPr>
            <a:r>
              <a:rPr lang="en-US" baseline="0" dirty="0" smtClean="0"/>
              <a:t>Creating a collection and adding three items to it could result in three separate recreations of the underlying data structure, and copying of that data.</a:t>
            </a:r>
          </a:p>
          <a:p>
            <a:pPr marL="171450" indent="-171450">
              <a:buFont typeface="Arial" panose="020B0604020202020204" pitchFamily="34" charset="0"/>
              <a:buChar char="•"/>
            </a:pPr>
            <a:r>
              <a:rPr lang="en-US" baseline="0" dirty="0" smtClean="0"/>
              <a:t>Pre-initialize the size whenever you can.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46</a:t>
            </a:fld>
            <a:endParaRPr lang="en-US"/>
          </a:p>
        </p:txBody>
      </p:sp>
    </p:spTree>
    <p:extLst>
      <p:ext uri="{BB962C8B-B14F-4D97-AF65-F5344CB8AC3E}">
        <p14:creationId xmlns:p14="http://schemas.microsoft.com/office/powerpoint/2010/main" val="1467751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3E9971B4-F0C1-4F61-8DB8-A45B647B247C}" type="slidenum">
              <a:rPr lang="en-US" smtClean="0"/>
              <a:t>47</a:t>
            </a:fld>
            <a:endParaRPr lang="en-US"/>
          </a:p>
        </p:txBody>
      </p:sp>
    </p:spTree>
    <p:extLst>
      <p:ext uri="{BB962C8B-B14F-4D97-AF65-F5344CB8AC3E}">
        <p14:creationId xmlns:p14="http://schemas.microsoft.com/office/powerpoint/2010/main" val="831028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Each of these are different.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Lots of options, each with their own quirks and performance characteristics. You have to study them and decide which is best in your situation.</a:t>
            </a:r>
          </a:p>
          <a:p>
            <a:r>
              <a:rPr lang="en-US" dirty="0" smtClean="0"/>
              <a:t>* (Someone in here knows some I’ve left out)</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48</a:t>
            </a:fld>
            <a:endParaRPr lang="en-US"/>
          </a:p>
        </p:txBody>
      </p:sp>
    </p:spTree>
    <p:extLst>
      <p:ext uri="{BB962C8B-B14F-4D97-AF65-F5344CB8AC3E}">
        <p14:creationId xmlns:p14="http://schemas.microsoft.com/office/powerpoint/2010/main" val="702883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Exceptions really are expensive. More expensive in .NET than normal Windows exceptions.</a:t>
            </a:r>
          </a:p>
          <a:p>
            <a:pPr marL="171450" indent="-171450">
              <a:buFont typeface="Arial" panose="020B0604020202020204" pitchFamily="34" charset="0"/>
              <a:buChar char="•"/>
            </a:pPr>
            <a:r>
              <a:rPr lang="en-US" dirty="0" err="1" smtClean="0"/>
              <a:t>HttpWebRequest</a:t>
            </a:r>
            <a:r>
              <a:rPr lang="en-US" dirty="0" smtClean="0"/>
              <a:t> throws exceptions on non-200 responses.</a:t>
            </a:r>
          </a:p>
          <a:p>
            <a:pPr marL="171450" indent="-171450">
              <a:buFont typeface="Arial" panose="020B0604020202020204" pitchFamily="34" charset="0"/>
              <a:buChar char="•"/>
            </a:pPr>
            <a:r>
              <a:rPr lang="en-US" dirty="0" smtClean="0"/>
              <a:t>All of the </a:t>
            </a:r>
            <a:r>
              <a:rPr lang="en-US" dirty="0" err="1" smtClean="0"/>
              <a:t>Int.Parse</a:t>
            </a:r>
            <a:r>
              <a:rPr lang="en-US" dirty="0" smtClean="0"/>
              <a:t>-style</a:t>
            </a:r>
            <a:r>
              <a:rPr lang="en-US" baseline="0" dirty="0" smtClean="0"/>
              <a:t> methods</a:t>
            </a:r>
          </a:p>
          <a:p>
            <a:pPr marL="171450" indent="-171450">
              <a:buFont typeface="Arial" panose="020B0604020202020204" pitchFamily="34" charset="0"/>
              <a:buChar char="•"/>
            </a:pPr>
            <a:r>
              <a:rPr lang="en-US" baseline="0" dirty="0" smtClean="0"/>
              <a:t>Don’t let your methods be one of these!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49</a:t>
            </a:fld>
            <a:endParaRPr lang="en-US"/>
          </a:p>
        </p:txBody>
      </p:sp>
    </p:spTree>
    <p:extLst>
      <p:ext uri="{BB962C8B-B14F-4D97-AF65-F5344CB8AC3E}">
        <p14:creationId xmlns:p14="http://schemas.microsoft.com/office/powerpoint/2010/main" val="1348335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Since</a:t>
            </a:r>
            <a:r>
              <a:rPr lang="en-US" baseline="0" dirty="0" smtClean="0"/>
              <a:t> we’re in .NET we have a rich API for inspecting the IL in assemblies.</a:t>
            </a:r>
          </a:p>
          <a:p>
            <a:pPr marL="171450" indent="-171450">
              <a:buFont typeface="Arial" panose="020B0604020202020204" pitchFamily="34" charset="0"/>
              <a:buChar char="•"/>
            </a:pPr>
            <a:r>
              <a:rPr lang="en-US" baseline="0" dirty="0" smtClean="0"/>
              <a:t>Using </a:t>
            </a:r>
            <a:r>
              <a:rPr lang="en-US" baseline="0" dirty="0" err="1" smtClean="0"/>
              <a:t>FxCop</a:t>
            </a:r>
            <a:r>
              <a:rPr lang="en-US" baseline="0" dirty="0" smtClean="0"/>
              <a:t>, we can block APIs, libraries, certain coding patterns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50</a:t>
            </a:fld>
            <a:endParaRPr lang="en-US"/>
          </a:p>
        </p:txBody>
      </p:sp>
    </p:spTree>
    <p:extLst>
      <p:ext uri="{BB962C8B-B14F-4D97-AF65-F5344CB8AC3E}">
        <p14:creationId xmlns:p14="http://schemas.microsoft.com/office/powerpoint/2010/main" val="1954311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you can block….</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51</a:t>
            </a:fld>
            <a:endParaRPr lang="en-US"/>
          </a:p>
        </p:txBody>
      </p:sp>
    </p:spTree>
    <p:extLst>
      <p:ext uri="{BB962C8B-B14F-4D97-AF65-F5344CB8AC3E}">
        <p14:creationId xmlns:p14="http://schemas.microsoft.com/office/powerpoint/2010/main" val="33550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a:t>
            </a:r>
            <a:r>
              <a:rPr lang="en-US" baseline="0" dirty="0" smtClean="0"/>
              <a:t> 2015, this feels like a question that doesn’t need to be asked. 5 years ago, this wasn’t really the case, at least at Microsoft, for core platform and system architecture.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a:t>
            </a:fld>
            <a:endParaRPr lang="en-US"/>
          </a:p>
        </p:txBody>
      </p:sp>
    </p:spTree>
    <p:extLst>
      <p:ext uri="{BB962C8B-B14F-4D97-AF65-F5344CB8AC3E}">
        <p14:creationId xmlns:p14="http://schemas.microsoft.com/office/powerpoint/2010/main" val="3889432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you can block….</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52</a:t>
            </a:fld>
            <a:endParaRPr lang="en-US"/>
          </a:p>
        </p:txBody>
      </p:sp>
    </p:spTree>
    <p:extLst>
      <p:ext uri="{BB962C8B-B14F-4D97-AF65-F5344CB8AC3E}">
        <p14:creationId xmlns:p14="http://schemas.microsoft.com/office/powerpoint/2010/main" val="518789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you can block….</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53</a:t>
            </a:fld>
            <a:endParaRPr lang="en-US"/>
          </a:p>
        </p:txBody>
      </p:sp>
    </p:spTree>
    <p:extLst>
      <p:ext uri="{BB962C8B-B14F-4D97-AF65-F5344CB8AC3E}">
        <p14:creationId xmlns:p14="http://schemas.microsoft.com/office/powerpoint/2010/main" val="4008498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you can block….</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54</a:t>
            </a:fld>
            <a:endParaRPr lang="en-US"/>
          </a:p>
        </p:txBody>
      </p:sp>
    </p:spTree>
    <p:extLst>
      <p:ext uri="{BB962C8B-B14F-4D97-AF65-F5344CB8AC3E}">
        <p14:creationId xmlns:p14="http://schemas.microsoft.com/office/powerpoint/2010/main" val="2528335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you can block….</a:t>
            </a:r>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55</a:t>
            </a:fld>
            <a:endParaRPr lang="en-US"/>
          </a:p>
        </p:txBody>
      </p:sp>
    </p:spTree>
    <p:extLst>
      <p:ext uri="{BB962C8B-B14F-4D97-AF65-F5344CB8AC3E}">
        <p14:creationId xmlns:p14="http://schemas.microsoft.com/office/powerpoint/2010/main" val="19563733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Colleague in Bing</a:t>
            </a:r>
          </a:p>
          <a:p>
            <a:pPr marL="171450" indent="-171450">
              <a:buFont typeface="Arial" panose="020B0604020202020204" pitchFamily="34" charset="0"/>
              <a:buChar char="•"/>
            </a:pPr>
            <a:r>
              <a:rPr lang="en-US" dirty="0" smtClean="0"/>
              <a:t>https://github.com/mjsabby/RoslynClrHeapAllocationAnalyzer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56</a:t>
            </a:fld>
            <a:endParaRPr lang="en-US"/>
          </a:p>
        </p:txBody>
      </p:sp>
    </p:spTree>
    <p:extLst>
      <p:ext uri="{BB962C8B-B14F-4D97-AF65-F5344CB8AC3E}">
        <p14:creationId xmlns:p14="http://schemas.microsoft.com/office/powerpoint/2010/main" val="2093092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(TIME: @ -10 minutes)</a:t>
            </a:r>
          </a:p>
          <a:p>
            <a:r>
              <a:rPr lang="en-US" dirty="0" smtClean="0"/>
              <a:t>Our final enemy</a:t>
            </a:r>
          </a:p>
          <a:p>
            <a:r>
              <a:rPr lang="en-US" dirty="0" smtClean="0"/>
              <a:t>* Note that I am very carefully not saying that PEOPLE are the enemy</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57</a:t>
            </a:fld>
            <a:endParaRPr lang="en-US"/>
          </a:p>
        </p:txBody>
      </p:sp>
    </p:spTree>
    <p:extLst>
      <p:ext uri="{BB962C8B-B14F-4D97-AF65-F5344CB8AC3E}">
        <p14:creationId xmlns:p14="http://schemas.microsoft.com/office/powerpoint/2010/main" val="3352423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 some reason, when good C++ programmers start using C#, something happens to their brains.</a:t>
            </a:r>
          </a:p>
          <a:p>
            <a:pPr marL="171450" indent="-171450">
              <a:buFont typeface="Arial" panose="020B0604020202020204" pitchFamily="34" charset="0"/>
              <a:buChar char="•"/>
            </a:pPr>
            <a:r>
              <a:rPr lang="en-US" dirty="0" smtClean="0"/>
              <a:t>In C++, they come</a:t>
            </a:r>
            <a:r>
              <a:rPr lang="en-US" baseline="0" dirty="0" smtClean="0"/>
              <a:t> across a division by two and say to themselves, “I don’t trust the compiler, I better just bit shift this.”</a:t>
            </a:r>
          </a:p>
          <a:p>
            <a:pPr marL="171450" indent="-171450">
              <a:buFont typeface="Arial" panose="020B0604020202020204" pitchFamily="34" charset="0"/>
              <a:buChar char="•"/>
            </a:pPr>
            <a:r>
              <a:rPr lang="en-US" dirty="0" smtClean="0"/>
              <a:t>Then they start using C#</a:t>
            </a:r>
            <a:r>
              <a:rPr lang="en-US" baseline="0" dirty="0" smtClean="0"/>
              <a:t> and…. (NEXT SLIDE)</a:t>
            </a:r>
            <a:endParaRPr lang="en-US" dirty="0" smtClean="0"/>
          </a:p>
          <a:p>
            <a:endParaRPr lang="en-US" baseline="0" dirty="0" smtClean="0"/>
          </a:p>
          <a:p>
            <a:r>
              <a:rPr lang="en-US" baseline="0" dirty="0" smtClean="0"/>
              <a:t>Photo courtesy of Allan </a:t>
            </a:r>
            <a:r>
              <a:rPr lang="en-US" baseline="0" dirty="0" err="1" smtClean="0"/>
              <a:t>Ajifo</a:t>
            </a:r>
            <a:r>
              <a:rPr lang="en-US" baseline="0" dirty="0" smtClean="0"/>
              <a:t>, https://www.flickr.com/photos/125992663@N02/14599057094</a:t>
            </a:r>
          </a:p>
          <a:p>
            <a:endParaRPr lang="en-US" baseline="0" dirty="0" smtClean="0"/>
          </a:p>
        </p:txBody>
      </p:sp>
      <p:sp>
        <p:nvSpPr>
          <p:cNvPr id="4" name="Slide Number Placeholder 3"/>
          <p:cNvSpPr>
            <a:spLocks noGrp="1"/>
          </p:cNvSpPr>
          <p:nvPr>
            <p:ph type="sldNum" sz="quarter" idx="10"/>
          </p:nvPr>
        </p:nvSpPr>
        <p:spPr/>
        <p:txBody>
          <a:bodyPr/>
          <a:lstStyle/>
          <a:p>
            <a:fld id="{08F8075D-E284-4BFA-B9AC-033D5948FFA3}" type="slidenum">
              <a:rPr lang="en-US" smtClean="0"/>
              <a:t>58</a:t>
            </a:fld>
            <a:endParaRPr lang="en-US"/>
          </a:p>
        </p:txBody>
      </p:sp>
    </p:spTree>
    <p:extLst>
      <p:ext uri="{BB962C8B-B14F-4D97-AF65-F5344CB8AC3E}">
        <p14:creationId xmlns:p14="http://schemas.microsoft.com/office/powerpoint/2010/main" val="2911109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“Oh,</a:t>
            </a:r>
            <a:r>
              <a:rPr lang="en-US" baseline="0" dirty="0" smtClean="0"/>
              <a:t> I just need to do a string join, with a split, make it upper case, then pass it through a regex, and I’m good.”</a:t>
            </a:r>
          </a:p>
          <a:p>
            <a:pPr marL="171450" indent="-171450">
              <a:buFont typeface="Arial" panose="020B0604020202020204" pitchFamily="34" charset="0"/>
              <a:buChar char="•"/>
            </a:pPr>
            <a:r>
              <a:rPr lang="en-US" baseline="0" dirty="0" smtClean="0"/>
              <a:t>No! What are you doing?</a:t>
            </a:r>
          </a:p>
          <a:p>
            <a:pPr marL="171450" indent="-171450">
              <a:buFont typeface="Arial" panose="020B0604020202020204" pitchFamily="34" charset="0"/>
              <a:buChar char="•"/>
            </a:pPr>
            <a:r>
              <a:rPr lang="en-US" baseline="0" dirty="0" smtClean="0"/>
              <a:t>Some of the C++ performance rules are the same, but many of them are different.</a:t>
            </a:r>
          </a:p>
          <a:p>
            <a:pPr marL="171450" indent="-171450">
              <a:buFont typeface="Arial" panose="020B0604020202020204" pitchFamily="34" charset="0"/>
              <a:buChar char="•"/>
            </a:pPr>
            <a:r>
              <a:rPr lang="en-US" baseline="0" dirty="0" smtClean="0"/>
              <a:t>BUT THERE ARE STILL RULES.</a:t>
            </a:r>
          </a:p>
          <a:p>
            <a:pPr marL="171450" indent="-171450">
              <a:buFont typeface="Arial" panose="020B0604020202020204" pitchFamily="34" charset="0"/>
              <a:buChar char="•"/>
            </a:pPr>
            <a:r>
              <a:rPr lang="en-US" baseline="0" dirty="0" smtClean="0"/>
              <a:t>Even supposed experts will be tripped if they’re new to .NET</a:t>
            </a:r>
          </a:p>
          <a:p>
            <a:pPr marL="171450" indent="-171450">
              <a:buFont typeface="Arial" panose="020B0604020202020204" pitchFamily="34" charset="0"/>
              <a:buChar char="•"/>
            </a:pPr>
            <a:r>
              <a:rPr lang="en-US" baseline="0" dirty="0" smtClean="0"/>
              <a:t>Even .NET experts will be tripped up if they don’t really understand the principles of performance engineering in .NET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STORY: </a:t>
            </a:r>
            <a:r>
              <a:rPr lang="en-US" baseline="0" dirty="0" err="1" smtClean="0"/>
              <a:t>foreach</a:t>
            </a:r>
            <a:r>
              <a:rPr lang="en-US" baseline="0" dirty="0" smtClean="0"/>
              <a:t> is such simple syntax that it gets used in completely wrong contexts. I recently looked at some random code, and saw a </a:t>
            </a:r>
            <a:r>
              <a:rPr lang="en-US" baseline="0" dirty="0" err="1" smtClean="0"/>
              <a:t>foreach</a:t>
            </a:r>
            <a:r>
              <a:rPr lang="en-US" baseline="0" dirty="0" smtClean="0"/>
              <a:t> over a dictionary. Inside the loop it dutifully checked the key for the one it wanted. Then it looked up that key in the dictionary it was currently iterating over. (Remember: you can’t actually se the hammer and sword…)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F8075D-E284-4BFA-B9AC-033D5948FFA3}" type="slidenum">
              <a:rPr lang="en-US" smtClean="0"/>
              <a:t>59</a:t>
            </a:fld>
            <a:endParaRPr lang="en-US"/>
          </a:p>
        </p:txBody>
      </p:sp>
    </p:spTree>
    <p:extLst>
      <p:ext uri="{BB962C8B-B14F-4D97-AF65-F5344CB8AC3E}">
        <p14:creationId xmlns:p14="http://schemas.microsoft.com/office/powerpoint/2010/main" val="1994192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feels obvious, but:</a:t>
            </a:r>
          </a:p>
          <a:p>
            <a:pPr marL="171450" indent="-171450">
              <a:buFont typeface="Arial" panose="020B0604020202020204" pitchFamily="34" charset="0"/>
              <a:buChar char="•"/>
            </a:pPr>
            <a:r>
              <a:rPr lang="en-US" baseline="0" dirty="0" smtClean="0"/>
              <a:t>You have to train people.</a:t>
            </a:r>
          </a:p>
          <a:p>
            <a:pPr marL="628650" lvl="1" indent="-171450">
              <a:buFont typeface="Arial" panose="020B0604020202020204" pitchFamily="34" charset="0"/>
              <a:buChar char="•"/>
            </a:pPr>
            <a:r>
              <a:rPr lang="en-US" baseline="0" dirty="0" smtClean="0"/>
              <a:t>Even people who already know .NET</a:t>
            </a:r>
          </a:p>
          <a:p>
            <a:pPr marL="628650" lvl="1" indent="-171450">
              <a:buFont typeface="Arial" panose="020B0604020202020204" pitchFamily="34" charset="0"/>
              <a:buChar char="•"/>
            </a:pPr>
            <a:r>
              <a:rPr lang="en-US" baseline="0" dirty="0" smtClean="0"/>
              <a:t>Even senior people who really know their stuff.</a:t>
            </a:r>
          </a:p>
          <a:p>
            <a:pPr marL="171450" lvl="0" indent="-171450">
              <a:buFont typeface="Arial" panose="020B0604020202020204" pitchFamily="34" charset="0"/>
              <a:buChar char="•"/>
            </a:pPr>
            <a:r>
              <a:rPr lang="en-US" baseline="0" dirty="0" smtClean="0"/>
              <a:t>Build up a small set of leaders who understand this stuff and work on it full-time.</a:t>
            </a:r>
          </a:p>
        </p:txBody>
      </p:sp>
      <p:sp>
        <p:nvSpPr>
          <p:cNvPr id="4" name="Slide Number Placeholder 3"/>
          <p:cNvSpPr>
            <a:spLocks noGrp="1"/>
          </p:cNvSpPr>
          <p:nvPr>
            <p:ph type="sldNum" sz="quarter" idx="10"/>
          </p:nvPr>
        </p:nvSpPr>
        <p:spPr/>
        <p:txBody>
          <a:bodyPr/>
          <a:lstStyle/>
          <a:p>
            <a:fld id="{08F8075D-E284-4BFA-B9AC-033D5948FFA3}" type="slidenum">
              <a:rPr lang="en-US" smtClean="0"/>
              <a:t>60</a:t>
            </a:fld>
            <a:endParaRPr lang="en-US"/>
          </a:p>
        </p:txBody>
      </p:sp>
    </p:spTree>
    <p:extLst>
      <p:ext uri="{BB962C8B-B14F-4D97-AF65-F5344CB8AC3E}">
        <p14:creationId xmlns:p14="http://schemas.microsoft.com/office/powerpoint/2010/main" val="19330579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We’ve had to teach people:</a:t>
            </a:r>
          </a:p>
          <a:p>
            <a:pPr marL="171450" indent="-171450">
              <a:buFont typeface="Arial" panose="020B0604020202020204" pitchFamily="34" charset="0"/>
              <a:buChar char="•"/>
            </a:pPr>
            <a:r>
              <a:rPr lang="en-US" baseline="0" dirty="0" smtClean="0"/>
              <a:t>“You’re not writing C# code. You’re writing Bing code.”</a:t>
            </a:r>
          </a:p>
          <a:p>
            <a:pPr marL="171450" indent="-171450">
              <a:buFont typeface="Arial" panose="020B0604020202020204" pitchFamily="34" charset="0"/>
              <a:buChar char="•"/>
            </a:pPr>
            <a:r>
              <a:rPr lang="en-US" baseline="0" dirty="0" smtClean="0"/>
              <a:t>There’s a huge difference.</a:t>
            </a:r>
          </a:p>
          <a:p>
            <a:pPr marL="171450" indent="-171450">
              <a:buFont typeface="Arial" panose="020B0604020202020204"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61</a:t>
            </a:fld>
            <a:endParaRPr lang="en-US"/>
          </a:p>
        </p:txBody>
      </p:sp>
    </p:spTree>
    <p:extLst>
      <p:ext uri="{BB962C8B-B14F-4D97-AF65-F5344CB8AC3E}">
        <p14:creationId xmlns:p14="http://schemas.microsoft.com/office/powerpoint/2010/main" val="133924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Fundamental</a:t>
            </a:r>
            <a:r>
              <a:rPr lang="en-US" baseline="0" dirty="0" smtClean="0"/>
              <a:t> tension in software development: Stability vs. Agility</a:t>
            </a:r>
            <a:endParaRPr lang="en-US"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.NET is how we balance these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Old version of platform was about stability. All unmanaged code.</a:t>
            </a:r>
          </a:p>
          <a:p>
            <a:pPr marL="171450" indent="-171450">
              <a:buFont typeface="Arial" panose="020B0604020202020204" pitchFamily="34" charset="0"/>
              <a:buChar char="•"/>
            </a:pPr>
            <a:r>
              <a:rPr lang="en-US" dirty="0" smtClean="0"/>
              <a:t>It took months to get features shipped.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Had to develop their own data pipelines, apps, monitoring. The “platform” was little more than a framework which provided common APIs.</a:t>
            </a:r>
          </a:p>
          <a:p>
            <a:pPr marL="171450" indent="-171450">
              <a:buFont typeface="Arial" panose="020B0604020202020204" pitchFamily="34" charset="0"/>
              <a:buChar char="•"/>
            </a:pPr>
            <a:r>
              <a:rPr lang="en-US" dirty="0" smtClean="0"/>
              <a:t>Agility</a:t>
            </a:r>
            <a:r>
              <a:rPr lang="en-US" baseline="0" dirty="0" smtClean="0"/>
              <a:t> needed to be significantly improved.</a:t>
            </a:r>
          </a:p>
          <a:p>
            <a:pPr marL="171450" indent="-171450">
              <a:buFont typeface="Arial" panose="020B0604020202020204" pitchFamily="34" charset="0"/>
              <a:buChar char="•"/>
            </a:pPr>
            <a:r>
              <a:rPr lang="en-US" dirty="0" smtClean="0"/>
              <a:t>Earlier iterations of the platform emphasized stability. Every</a:t>
            </a:r>
            <a:r>
              <a:rPr lang="en-US" baseline="0" dirty="0" smtClean="0"/>
              <a:t> team was kind of on their own.</a:t>
            </a:r>
            <a:endParaRPr lang="en-US" dirty="0" smtClean="0"/>
          </a:p>
          <a:p>
            <a:pPr marL="171450" indent="-171450">
              <a:buFont typeface="Arial" panose="020B0604020202020204" pitchFamily="34" charset="0"/>
              <a:buChar char="•"/>
            </a:pPr>
            <a:r>
              <a:rPr lang="en-US" dirty="0" smtClean="0"/>
              <a:t>3. .NET</a:t>
            </a:r>
          </a:p>
          <a:p>
            <a:pPr marL="628650" lvl="1" indent="-171450">
              <a:buFont typeface="Arial" panose="020B0604020202020204" pitchFamily="34" charset="0"/>
              <a:buChar char="•"/>
            </a:pPr>
            <a:r>
              <a:rPr lang="en-US" dirty="0" smtClean="0"/>
              <a:t>This</a:t>
            </a:r>
            <a:r>
              <a:rPr lang="en-US" baseline="0" dirty="0" smtClean="0"/>
              <a:t> is how we balance the concerns. .NET gives us increased stability while allowing a much faster development pace.</a:t>
            </a:r>
            <a:endParaRPr lang="en-US" dirty="0" smtClean="0"/>
          </a:p>
          <a:p>
            <a:pPr marL="171450" indent="-171450">
              <a:buFont typeface="Arial" panose="020B0604020202020204" pitchFamily="34" charset="0"/>
              <a:buChar char="•"/>
            </a:pPr>
            <a:endParaRPr lang="en-US" dirty="0" smtClean="0"/>
          </a:p>
          <a:p>
            <a:endParaRPr lang="en-US" dirty="0" smtClean="0"/>
          </a:p>
          <a:p>
            <a:r>
              <a:rPr lang="en-US" dirty="0" smtClean="0"/>
              <a:t>Image courtesy of </a:t>
            </a:r>
            <a:r>
              <a:rPr lang="en-US" dirty="0" err="1" smtClean="0"/>
              <a:t>flickr</a:t>
            </a:r>
            <a:r>
              <a:rPr lang="en-US" dirty="0" smtClean="0"/>
              <a:t> user </a:t>
            </a:r>
            <a:r>
              <a:rPr lang="en-US" dirty="0" err="1" smtClean="0"/>
              <a:t>harmishhk</a:t>
            </a:r>
            <a:r>
              <a:rPr lang="en-US" dirty="0" smtClean="0"/>
              <a:t>, https://</a:t>
            </a:r>
            <a:r>
              <a:rPr lang="en-US" dirty="0" smtClean="0"/>
              <a:t>www.flickr.com/photos/harmishhk/8642273025/</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a:t>
            </a:fld>
            <a:endParaRPr lang="en-US"/>
          </a:p>
        </p:txBody>
      </p:sp>
    </p:spTree>
    <p:extLst>
      <p:ext uri="{BB962C8B-B14F-4D97-AF65-F5344CB8AC3E}">
        <p14:creationId xmlns:p14="http://schemas.microsoft.com/office/powerpoint/2010/main" val="3086818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.NET features aren’t free, but you do get a lot for the cost.</a:t>
            </a:r>
          </a:p>
          <a:p>
            <a:pPr marL="171450" indent="-171450">
              <a:buFont typeface="Arial" panose="020B0604020202020204" pitchFamily="34" charset="0"/>
              <a:buChar char="•"/>
            </a:pPr>
            <a:r>
              <a:rPr lang="en-US" baseline="0" dirty="0" smtClean="0"/>
              <a:t>Example: Unmanaged code doesn’t have garbage collection, but it can have problems with memory fragmentation, which can be a real problem in a high-performance, multi-threaded server. </a:t>
            </a:r>
          </a:p>
          <a:p>
            <a:pPr marL="628650" lvl="1" indent="-171450">
              <a:buFont typeface="Arial" panose="020B0604020202020204" pitchFamily="34" charset="0"/>
              <a:buChar char="•"/>
            </a:pPr>
            <a:r>
              <a:rPr lang="en-US" baseline="0" dirty="0" smtClean="0"/>
              <a:t>Cost of allocations can skyrocket if you’re not careful.</a:t>
            </a:r>
          </a:p>
          <a:p>
            <a:pPr marL="628650" lvl="1" indent="-171450">
              <a:buFont typeface="Arial" panose="020B0604020202020204" pitchFamily="34" charset="0"/>
              <a:buChar char="•"/>
            </a:pPr>
            <a:r>
              <a:rPr lang="en-US" baseline="0" dirty="0" smtClean="0"/>
              <a:t>.NET has extremely cheap allocations, much less fragmentation worry, but you have to pay for the GC.</a:t>
            </a:r>
          </a:p>
          <a:p>
            <a:pPr marL="171450" lvl="0" indent="-171450">
              <a:buFont typeface="Arial" panose="020B0604020202020204" pitchFamily="34" charset="0"/>
              <a:buChar char="•"/>
            </a:pPr>
            <a:r>
              <a:rPr lang="en-US" baseline="0" dirty="0" smtClean="0"/>
              <a:t>Ask yourself: if I was using a different framework, what would I have to build to get these features.</a:t>
            </a:r>
          </a:p>
          <a:p>
            <a:pPr marL="171450" lvl="0" indent="-171450">
              <a:buFont typeface="Arial" panose="020B0604020202020204" pitchFamily="34" charset="0"/>
              <a:buChar char="•"/>
            </a:pPr>
            <a:r>
              <a:rPr lang="en-US" baseline="0" dirty="0" smtClean="0"/>
              <a:t>When people criticize managed environments, they often focus on the costs and ignore the benefits. (NEXT SLIDE)</a:t>
            </a:r>
          </a:p>
        </p:txBody>
      </p:sp>
      <p:sp>
        <p:nvSpPr>
          <p:cNvPr id="4" name="Slide Number Placeholder 3"/>
          <p:cNvSpPr>
            <a:spLocks noGrp="1"/>
          </p:cNvSpPr>
          <p:nvPr>
            <p:ph type="sldNum" sz="quarter" idx="10"/>
          </p:nvPr>
        </p:nvSpPr>
        <p:spPr/>
        <p:txBody>
          <a:bodyPr/>
          <a:lstStyle/>
          <a:p>
            <a:fld id="{08F8075D-E284-4BFA-B9AC-033D5948FFA3}" type="slidenum">
              <a:rPr lang="en-US" smtClean="0"/>
              <a:t>62</a:t>
            </a:fld>
            <a:endParaRPr lang="en-US"/>
          </a:p>
        </p:txBody>
      </p:sp>
    </p:spTree>
    <p:extLst>
      <p:ext uri="{BB962C8B-B14F-4D97-AF65-F5344CB8AC3E}">
        <p14:creationId xmlns:p14="http://schemas.microsoft.com/office/powerpoint/2010/main" val="2485451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There are more items you can add on both sides of this</a:t>
            </a:r>
          </a:p>
          <a:p>
            <a:pPr marL="171450" indent="-171450">
              <a:buFont typeface="Arial" panose="020B0604020202020204" pitchFamily="34" charset="0"/>
              <a:buChar char="•"/>
            </a:pPr>
            <a:r>
              <a:rPr lang="en-US" baseline="0" dirty="0" smtClean="0"/>
              <a:t>You have to decide the weight of each time.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63</a:t>
            </a:fld>
            <a:endParaRPr lang="en-US"/>
          </a:p>
        </p:txBody>
      </p:sp>
    </p:spTree>
    <p:extLst>
      <p:ext uri="{BB962C8B-B14F-4D97-AF65-F5344CB8AC3E}">
        <p14:creationId xmlns:p14="http://schemas.microsoft.com/office/powerpoint/2010/main" val="3074424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Remember this slide?</a:t>
            </a:r>
          </a:p>
          <a:p>
            <a:pPr marL="171450" indent="-171450">
              <a:buFont typeface="Arial" panose="020B0604020202020204" pitchFamily="34" charset="0"/>
              <a:buChar char="•"/>
            </a:pPr>
            <a:r>
              <a:rPr lang="en-US" dirty="0" smtClean="0"/>
              <a:t>This implies a general principle (NEXT SLIDE)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64</a:t>
            </a:fld>
            <a:endParaRPr lang="en-US"/>
          </a:p>
        </p:txBody>
      </p:sp>
    </p:spTree>
    <p:extLst>
      <p:ext uri="{BB962C8B-B14F-4D97-AF65-F5344CB8AC3E}">
        <p14:creationId xmlns:p14="http://schemas.microsoft.com/office/powerpoint/2010/main" val="3358248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higher your expectations,</a:t>
            </a:r>
            <a:r>
              <a:rPr lang="en-US" baseline="0" dirty="0" smtClean="0"/>
              <a:t> the more work you should expect to do.</a:t>
            </a:r>
          </a:p>
          <a:p>
            <a:pPr marL="171450" indent="-171450">
              <a:buFont typeface="Arial" panose="020B0604020202020204" pitchFamily="34" charset="0"/>
              <a:buChar char="•"/>
            </a:pPr>
            <a:r>
              <a:rPr lang="en-US" baseline="0" dirty="0" smtClean="0"/>
              <a:t>Must make performance a feature on-par with all of your other features.</a:t>
            </a:r>
          </a:p>
          <a:p>
            <a:pPr marL="628650" lvl="1" indent="-171450">
              <a:buFont typeface="Arial" panose="020B0604020202020204" pitchFamily="34" charset="0"/>
              <a:buChar char="•"/>
            </a:pPr>
            <a:r>
              <a:rPr lang="en-US" baseline="0" dirty="0" smtClean="0"/>
              <a:t>If someone isn’t focusing on this, then everybody else who doesn’t care will destroy it.</a:t>
            </a:r>
          </a:p>
          <a:p>
            <a:pPr marL="171450" lvl="0" indent="-171450">
              <a:buFont typeface="Arial" panose="020B0604020202020204" pitchFamily="34" charset="0"/>
              <a:buChar char="•"/>
            </a:pPr>
            <a:r>
              <a:rPr lang="en-US" baseline="0" dirty="0" smtClean="0"/>
              <a:t>Good performance never “just happens.”</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65</a:t>
            </a:fld>
            <a:endParaRPr lang="en-US"/>
          </a:p>
        </p:txBody>
      </p:sp>
    </p:spTree>
    <p:extLst>
      <p:ext uri="{BB962C8B-B14F-4D97-AF65-F5344CB8AC3E}">
        <p14:creationId xmlns:p14="http://schemas.microsoft.com/office/powerpoint/2010/main" val="1863292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These enemies… (NEXT SLIDE)</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66</a:t>
            </a:fld>
            <a:endParaRPr lang="en-US"/>
          </a:p>
        </p:txBody>
      </p:sp>
    </p:spTree>
    <p:extLst>
      <p:ext uri="{BB962C8B-B14F-4D97-AF65-F5344CB8AC3E}">
        <p14:creationId xmlns:p14="http://schemas.microsoft.com/office/powerpoint/2010/main" val="4187009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…just fade</a:t>
            </a:r>
            <a:r>
              <a:rPr lang="en-US" baseline="0" dirty="0" smtClean="0"/>
              <a:t> away. </a:t>
            </a:r>
            <a:r>
              <a:rPr lang="en-US" dirty="0" smtClean="0"/>
              <a:t>You win. </a:t>
            </a:r>
          </a:p>
          <a:p>
            <a:endParaRPr lang="en-US" dirty="0" smtClean="0"/>
          </a:p>
          <a:p>
            <a:r>
              <a:rPr lang="en-US" dirty="0" smtClean="0"/>
              <a:t>The castle stands proudly, resisting all enemies.</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67</a:t>
            </a:fld>
            <a:endParaRPr lang="en-US"/>
          </a:p>
        </p:txBody>
      </p:sp>
    </p:spTree>
    <p:extLst>
      <p:ext uri="{BB962C8B-B14F-4D97-AF65-F5344CB8AC3E}">
        <p14:creationId xmlns:p14="http://schemas.microsoft.com/office/powerpoint/2010/main" val="418254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aseline="0" dirty="0" smtClean="0"/>
              <a:t>ISOLATION</a:t>
            </a: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Search-in-a-box: We knew</a:t>
            </a:r>
            <a:r>
              <a:rPr lang="en-US" baseline="0" dirty="0" smtClean="0"/>
              <a:t> that one of the things we were going to want to do was run unrelated pieces of code together in the same process, which is inherently risky .NET allows for much easier isolation.</a:t>
            </a:r>
          </a:p>
          <a:p>
            <a:pPr marL="628650" lvl="1" indent="-171450">
              <a:buFont typeface="Arial" panose="020B0604020202020204" pitchFamily="34" charset="0"/>
              <a:buChar char="•"/>
            </a:pPr>
            <a:r>
              <a:rPr lang="en-US" dirty="0" smtClean="0"/>
              <a:t>Type </a:t>
            </a:r>
            <a:r>
              <a:rPr lang="en-US" dirty="0" smtClean="0"/>
              <a:t>safety, memory </a:t>
            </a:r>
            <a:r>
              <a:rPr lang="en-US" dirty="0" smtClean="0"/>
              <a:t>safety</a:t>
            </a:r>
          </a:p>
          <a:p>
            <a:pPr marL="628650" lvl="1" indent="-171450">
              <a:buFont typeface="Arial" panose="020B0604020202020204" pitchFamily="34" charset="0"/>
              <a:buChar char="•"/>
            </a:pPr>
            <a:r>
              <a:rPr lang="en-US" baseline="0" dirty="0" smtClean="0"/>
              <a:t>Because of the built-in metadata and APIS for analyzing IL, we can easily analyze code for patterns we don’t like.</a:t>
            </a:r>
            <a:endParaRPr lang="en-US" baseline="0" dirty="0" smtClean="0"/>
          </a:p>
          <a:p>
            <a:pPr marL="171450" lvl="0" indent="-171450">
              <a:buFont typeface="Arial" panose="020B0604020202020204" pitchFamily="34" charset="0"/>
              <a:buChar char="•"/>
            </a:pPr>
            <a:r>
              <a:rPr lang="en-US" baseline="0" dirty="0" smtClean="0"/>
              <a:t>TESTING</a:t>
            </a:r>
            <a:endParaRPr lang="en-US" baseline="0" dirty="0" smtClean="0"/>
          </a:p>
          <a:p>
            <a:pPr marL="628650" lvl="1" indent="-171450">
              <a:buFont typeface="Arial" panose="020B0604020202020204" pitchFamily="34" charset="0"/>
              <a:buChar char="•"/>
            </a:pPr>
            <a:r>
              <a:rPr lang="en-US" baseline="0" dirty="0" smtClean="0"/>
              <a:t>Unit tests</a:t>
            </a:r>
          </a:p>
          <a:p>
            <a:pPr marL="628650" lvl="1" indent="-171450">
              <a:buFont typeface="Arial" panose="020B0604020202020204" pitchFamily="34" charset="0"/>
              <a:buChar char="•"/>
            </a:pPr>
            <a:r>
              <a:rPr lang="en-US" baseline="0" dirty="0" smtClean="0"/>
              <a:t>Mocks</a:t>
            </a:r>
          </a:p>
          <a:p>
            <a:pPr marL="628650" lvl="1" indent="-171450">
              <a:buFont typeface="Arial" panose="020B0604020202020204" pitchFamily="34" charset="0"/>
              <a:buChar char="•"/>
            </a:pPr>
            <a:r>
              <a:rPr lang="en-US" baseline="0" dirty="0" smtClean="0"/>
              <a:t>Tools</a:t>
            </a:r>
          </a:p>
          <a:p>
            <a:pPr marL="628650" lvl="1" indent="-171450">
              <a:buFont typeface="Arial" panose="020B0604020202020204" pitchFamily="34" charset="0"/>
              <a:buChar char="•"/>
            </a:pPr>
            <a:r>
              <a:rPr lang="en-US" baseline="0" dirty="0" smtClean="0"/>
              <a:t>Rich ecosystem</a:t>
            </a:r>
          </a:p>
          <a:p>
            <a:pPr marL="171450" lvl="0" indent="-171450">
              <a:buFont typeface="Arial" panose="020B0604020202020204" pitchFamily="34" charset="0"/>
              <a:buChar char="•"/>
            </a:pPr>
            <a:r>
              <a:rPr lang="en-US" dirty="0" smtClean="0"/>
              <a:t>DEBUGGING</a:t>
            </a:r>
          </a:p>
          <a:p>
            <a:pPr marL="628650" lvl="1" indent="-171450">
              <a:buFont typeface="Arial" panose="020B0604020202020204" pitchFamily="34" charset="0"/>
              <a:buChar char="•"/>
            </a:pPr>
            <a:r>
              <a:rPr lang="en-US" baseline="0" dirty="0" smtClean="0"/>
              <a:t>Built-in metadata!</a:t>
            </a:r>
          </a:p>
          <a:p>
            <a:pPr marL="628650" lvl="1" indent="-171450">
              <a:buFont typeface="Arial" panose="020B0604020202020204" pitchFamily="34" charset="0"/>
              <a:buChar char="•"/>
            </a:pPr>
            <a:r>
              <a:rPr lang="en-US" baseline="0" dirty="0" smtClean="0"/>
              <a:t>Can search the heap in a debugger for specific types!</a:t>
            </a:r>
          </a:p>
          <a:p>
            <a:pPr marL="171450" indent="-171450">
              <a:buFont typeface="Arial" panose="020B0604020202020204" pitchFamily="34" charset="0"/>
              <a:buChar char="•"/>
            </a:pPr>
            <a:r>
              <a:rPr lang="en-US" dirty="0" smtClean="0"/>
              <a:t>EASE</a:t>
            </a:r>
          </a:p>
          <a:p>
            <a:pPr marL="628650" lvl="1" indent="-171450">
              <a:buFont typeface="Arial" panose="020B0604020202020204" pitchFamily="34" charset="0"/>
              <a:buChar char="•"/>
            </a:pPr>
            <a:r>
              <a:rPr lang="en-US" dirty="0" smtClean="0"/>
              <a:t>Easiness to write is a two-edged sword</a:t>
            </a:r>
          </a:p>
          <a:p>
            <a:pPr marL="628650" lvl="1" indent="-171450">
              <a:buFont typeface="Arial" panose="020B0604020202020204" pitchFamily="34" charset="0"/>
              <a:buChar char="•"/>
            </a:pPr>
            <a:r>
              <a:rPr lang="en-US" dirty="0" smtClean="0"/>
              <a:t>Rich class</a:t>
            </a:r>
            <a:r>
              <a:rPr lang="en-US" baseline="0" dirty="0" smtClean="0"/>
              <a:t> library to draw from</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7</a:t>
            </a:fld>
            <a:endParaRPr lang="en-US"/>
          </a:p>
        </p:txBody>
      </p:sp>
    </p:spTree>
    <p:extLst>
      <p:ext uri="{BB962C8B-B14F-4D97-AF65-F5344CB8AC3E}">
        <p14:creationId xmlns:p14="http://schemas.microsoft.com/office/powerpoint/2010/main" val="155871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For us, .NET is a strong fortress. It provides the structure we need to achieve both a stable, solid platform, but also move fast in an agile world</a:t>
            </a:r>
            <a:r>
              <a:rPr lang="en-US" baseline="0" dirty="0" smtClean="0"/>
              <a:t> while remaining safe.</a:t>
            </a:r>
            <a:endParaRPr lang="en-US" dirty="0" smtClean="0"/>
          </a:p>
          <a:p>
            <a:endParaRPr lang="en-US" dirty="0" smtClean="0"/>
          </a:p>
          <a:p>
            <a:r>
              <a:rPr lang="en-US" dirty="0" smtClean="0"/>
              <a:t>But…there are challenges, enemies</a:t>
            </a:r>
            <a:r>
              <a:rPr lang="en-US" baseline="0" dirty="0" smtClean="0"/>
              <a:t> we have to face, if  you will… (CLICK)</a:t>
            </a: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I’m going to use these guys to explain them.</a:t>
            </a:r>
            <a:endParaRPr lang="en-US" baseline="0" dirty="0" smtClean="0"/>
          </a:p>
          <a:p>
            <a:pPr marL="0" indent="0">
              <a:buFont typeface="Arial" panose="020B0604020202020204" pitchFamily="34" charset="0"/>
              <a:buNone/>
            </a:pPr>
            <a:r>
              <a:rPr lang="en-US" baseline="0" dirty="0" smtClean="0"/>
              <a:t>(They’re a little bit goofy, so we should be able to defeat them)</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First of all, notice what’s not up there: Stuff like </a:t>
            </a:r>
            <a:r>
              <a:rPr lang="en-US" baseline="0" dirty="0" err="1" smtClean="0"/>
              <a:t>ASP.Net</a:t>
            </a:r>
            <a:r>
              <a:rPr lang="en-US" baseline="0" dirty="0" smtClean="0"/>
              <a:t>, XAML, GUI performance. </a:t>
            </a:r>
          </a:p>
          <a:p>
            <a:pPr marL="171450" indent="-171450">
              <a:buFont typeface="Arial" panose="020B0604020202020204" pitchFamily="34" charset="0"/>
              <a:buChar char="•"/>
            </a:pPr>
            <a:r>
              <a:rPr lang="en-US" baseline="0" dirty="0" smtClean="0"/>
              <a:t>This isn’t going to be about specific technologies, but the core principles of .NET. </a:t>
            </a:r>
          </a:p>
          <a:p>
            <a:pPr marL="171450" indent="-171450">
              <a:buFont typeface="Arial" panose="020B0604020202020204" pitchFamily="34" charset="0"/>
              <a:buChar char="•"/>
            </a:pPr>
            <a:r>
              <a:rPr lang="en-US" baseline="0" dirty="0" smtClean="0"/>
              <a:t>What people most commonly lack is an understanding of the basic constructs of .NET.</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8</a:t>
            </a:fld>
            <a:endParaRPr lang="en-US"/>
          </a:p>
        </p:txBody>
      </p:sp>
    </p:spTree>
    <p:extLst>
      <p:ext uri="{BB962C8B-B14F-4D97-AF65-F5344CB8AC3E}">
        <p14:creationId xmlns:p14="http://schemas.microsoft.com/office/powerpoint/2010/main" val="41901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(TIME: @</a:t>
            </a:r>
            <a:r>
              <a:rPr lang="en-US" baseline="0" dirty="0" smtClean="0"/>
              <a:t> </a:t>
            </a:r>
            <a:r>
              <a:rPr lang="en-US" dirty="0" smtClean="0"/>
              <a:t>-45 Minutes)</a:t>
            </a:r>
          </a:p>
          <a:p>
            <a:endParaRPr lang="en-US" dirty="0" smtClean="0"/>
          </a:p>
          <a:p>
            <a:r>
              <a:rPr lang="en-US" dirty="0" smtClean="0"/>
              <a:t>The first big villain is garbage collection.</a:t>
            </a:r>
          </a:p>
          <a:p>
            <a:endParaRPr lang="en-US" dirty="0" smtClean="0"/>
          </a:p>
          <a:p>
            <a:r>
              <a:rPr lang="en-US" dirty="0" smtClean="0"/>
              <a:t>STORY: This was the first thing we had to deal </a:t>
            </a:r>
            <a:r>
              <a:rPr lang="en-US" smtClean="0"/>
              <a:t>with </a:t>
            </a:r>
            <a:r>
              <a:rPr lang="en-US" smtClean="0"/>
              <a:t>head-on. </a:t>
            </a:r>
            <a:r>
              <a:rPr lang="en-US" dirty="0" smtClean="0"/>
              <a:t>In many ways</a:t>
            </a:r>
            <a:r>
              <a:rPr lang="en-US" baseline="0" dirty="0" smtClean="0"/>
              <a:t> we still are. It’s a topic you will always have to deal with.</a:t>
            </a: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9</a:t>
            </a:fld>
            <a:endParaRPr lang="en-US"/>
          </a:p>
        </p:txBody>
      </p:sp>
    </p:spTree>
    <p:extLst>
      <p:ext uri="{BB962C8B-B14F-4D97-AF65-F5344CB8AC3E}">
        <p14:creationId xmlns:p14="http://schemas.microsoft.com/office/powerpoint/2010/main" val="247384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39269F-845A-4F98-A067-377667048D12}"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10310849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9269F-845A-4F98-A067-377667048D12}"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95113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9269F-845A-4F98-A067-377667048D12}"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0810378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enter Sentence">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21"/>
            <a:ext cx="10515600" cy="1325563"/>
          </a:xfrm>
        </p:spPr>
        <p:txBody>
          <a:bodyPr/>
          <a:lstStyle>
            <a:lvl1pPr algn="ct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39269F-845A-4F98-A067-377667048D12}"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16418072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enter Sentenc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4310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9269F-845A-4F98-A067-377667048D12}"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9726718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39269F-845A-4F98-A067-377667048D12}"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262379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39269F-845A-4F98-A067-377667048D12}"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61120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39269F-845A-4F98-A067-377667048D12}"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57215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39269F-845A-4F98-A067-377667048D12}"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296935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9269F-845A-4F98-A067-377667048D12}"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7645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39269F-845A-4F98-A067-377667048D12}"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3026349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239269F-845A-4F98-A067-377667048D12}"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264752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5000">
              <a:schemeClr val="bg1"/>
            </a:gs>
            <a:gs pos="22000">
              <a:schemeClr val="bg1"/>
            </a:gs>
            <a:gs pos="0">
              <a:srgbClr val="644C00"/>
            </a:gs>
            <a:gs pos="100000">
              <a:srgbClr val="3A2C00"/>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39269F-845A-4F98-A067-377667048D12}" type="datetimeFigureOut">
              <a:rPr lang="en-US" smtClean="0"/>
              <a:t>11/17/2015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CC3C65-374F-4A66-ABB2-213AB5EB6F00}" type="slidenum">
              <a:rPr lang="en-US" smtClean="0"/>
              <a:t>‹#›</a:t>
            </a:fld>
            <a:endParaRPr lang="en-US"/>
          </a:p>
        </p:txBody>
      </p:sp>
    </p:spTree>
    <p:extLst>
      <p:ext uri="{BB962C8B-B14F-4D97-AF65-F5344CB8AC3E}">
        <p14:creationId xmlns:p14="http://schemas.microsoft.com/office/powerpoint/2010/main" val="2980152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github.com/Microsoft/Microsoft.IO.RecyclableMemoryStrea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www.writinghighperf.ne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www.codeproject.com/Articles/812678/Performance-Considerations-of-Class-Design-and-Gen" TargetMode="External"/><Relationship Id="rId2" Type="http://schemas.openxmlformats.org/officeDocument/2006/relationships/hyperlink" Target="http://www.writinghighperf.net/" TargetMode="External"/><Relationship Id="rId1" Type="http://schemas.openxmlformats.org/officeDocument/2006/relationships/slideLayout" Target="../slideLayouts/slideLayout2.xml"/><Relationship Id="rId5" Type="http://schemas.openxmlformats.org/officeDocument/2006/relationships/hyperlink" Target="http://www.codeproject.com/Articles/824264/Digging-into-NET-Object-Allocation-Fundamentals" TargetMode="External"/><Relationship Id="rId4" Type="http://schemas.openxmlformats.org/officeDocument/2006/relationships/hyperlink" Target="http://amzn.to/1Ll85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blogs.msdn.com/b/vancem/archive/2006/03/13/550529.aspx" TargetMode="External"/><Relationship Id="rId2" Type="http://schemas.openxmlformats.org/officeDocument/2006/relationships/hyperlink" Target="http://msdn.microsoft.com/en-us/magazine/cc507639.aspx" TargetMode="External"/><Relationship Id="rId1" Type="http://schemas.openxmlformats.org/officeDocument/2006/relationships/slideLayout" Target="../slideLayouts/slideLayout2.xml"/><Relationship Id="rId5" Type="http://schemas.openxmlformats.org/officeDocument/2006/relationships/hyperlink" Target="http://windbg.info/doc/1-common-cmds.html" TargetMode="External"/><Relationship Id="rId4" Type="http://schemas.openxmlformats.org/officeDocument/2006/relationships/hyperlink" Target="http://msdn.microsoft.com/en-us/library/bb190764.aspx"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blogs.msdn.com/b/vancem/archive/2009/02/06/measureit-update-tool-for-doing-microbenchmarks.asp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msdn.microsoft.com/en-us/library/bb190764.asp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7087" y="564549"/>
            <a:ext cx="6858625" cy="2888514"/>
          </a:xfrm>
        </p:spPr>
        <p:txBody>
          <a:bodyPr>
            <a:noAutofit/>
          </a:bodyPr>
          <a:lstStyle/>
          <a:p>
            <a:r>
              <a:rPr lang="en-US" sz="660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rPr>
              <a:t>Lessons in Extreme .NET Performance</a:t>
            </a:r>
          </a:p>
        </p:txBody>
      </p:sp>
      <p:sp>
        <p:nvSpPr>
          <p:cNvPr id="5" name="TextBox 4"/>
          <p:cNvSpPr txBox="1"/>
          <p:nvPr/>
        </p:nvSpPr>
        <p:spPr>
          <a:xfrm>
            <a:off x="0" y="5780782"/>
            <a:ext cx="5335307" cy="1077218"/>
          </a:xfrm>
          <a:prstGeom prst="rect">
            <a:avLst/>
          </a:prstGeom>
          <a:noFill/>
        </p:spPr>
        <p:txBody>
          <a:bodyPr wrap="none" rtlCol="0">
            <a:spAutoFit/>
          </a:bodyPr>
          <a:lstStyle/>
          <a:p>
            <a:r>
              <a:rPr lang="en-US" sz="1600" dirty="0"/>
              <a:t>Ben Watson</a:t>
            </a:r>
          </a:p>
          <a:p>
            <a:r>
              <a:rPr lang="en-US" sz="1600" dirty="0"/>
              <a:t>Principal Software Engineer</a:t>
            </a:r>
          </a:p>
          <a:p>
            <a:r>
              <a:rPr lang="en-US" sz="1600" dirty="0"/>
              <a:t>Shared Platform Group, Application Services Group, </a:t>
            </a:r>
            <a:r>
              <a:rPr lang="en-US" sz="1600" dirty="0" smtClean="0"/>
              <a:t>Microsoft</a:t>
            </a:r>
          </a:p>
          <a:p>
            <a:r>
              <a:rPr lang="en-US" sz="1600" dirty="0" smtClean="0"/>
              <a:t>Author, </a:t>
            </a:r>
            <a:r>
              <a:rPr lang="en-US" sz="1600" i="1" dirty="0" smtClean="0"/>
              <a:t>Writing High-Performance .NET Code</a:t>
            </a:r>
            <a:endParaRPr lang="en-US" sz="1600" i="1" dirty="0"/>
          </a:p>
        </p:txBody>
      </p:sp>
    </p:spTree>
    <p:extLst>
      <p:ext uri="{BB962C8B-B14F-4D97-AF65-F5344CB8AC3E}">
        <p14:creationId xmlns:p14="http://schemas.microsoft.com/office/powerpoint/2010/main" val="2354461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2646751"/>
            <a:ext cx="7886700" cy="1564501"/>
          </a:xfrm>
        </p:spPr>
        <p:txBody>
          <a:bodyPr>
            <a:normAutofit/>
          </a:bodyPr>
          <a:lstStyle/>
          <a:p>
            <a:r>
              <a:rPr lang="en-US" dirty="0" smtClean="0"/>
              <a:t>The Threat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3521927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It’s very </a:t>
            </a:r>
            <a:r>
              <a:rPr lang="en-US" dirty="0" smtClean="0"/>
              <a:t>easy </a:t>
            </a:r>
            <a:r>
              <a:rPr lang="en-US" dirty="0"/>
              <a:t>to build a system that spends an extraordinary amount of time in GC. </a:t>
            </a:r>
            <a:r>
              <a:rPr lang="en-US" dirty="0" smtClean="0"/>
              <a:t/>
            </a:r>
            <a:br>
              <a:rPr lang="en-US" dirty="0" smtClean="0"/>
            </a:br>
            <a:r>
              <a:rPr lang="en-US" dirty="0"/>
              <a:t/>
            </a:r>
            <a:br>
              <a:rPr lang="en-US" dirty="0"/>
            </a:br>
            <a:r>
              <a:rPr lang="en-US" dirty="0" smtClean="0"/>
              <a:t>This </a:t>
            </a:r>
            <a:r>
              <a:rPr lang="en-US" dirty="0"/>
              <a:t>is not inherent to the CLR!</a:t>
            </a:r>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551340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2646751"/>
            <a:ext cx="7886700" cy="1564501"/>
          </a:xfrm>
        </p:spPr>
        <p:txBody>
          <a:bodyPr>
            <a:normAutofit/>
          </a:bodyPr>
          <a:lstStyle/>
          <a:p>
            <a:r>
              <a:rPr lang="en-US" dirty="0"/>
              <a:t>It is impossible to build a low-latency, high-performance server without taking GC into account from the </a:t>
            </a:r>
            <a:r>
              <a:rPr lang="en-US" i="1" dirty="0"/>
              <a:t>beginning</a:t>
            </a:r>
            <a:r>
              <a:rPr lang="en-US" i="1" dirty="0" smtClean="0"/>
              <a:t>.</a:t>
            </a:r>
            <a:endParaRPr lang="en-US" dirty="0"/>
          </a:p>
        </p:txBody>
      </p:sp>
      <p:pic>
        <p:nvPicPr>
          <p:cNvPr id="3" name="Picture 2"/>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1841688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 is a </a:t>
            </a:r>
            <a:r>
              <a:rPr lang="en-US" b="1" dirty="0"/>
              <a:t>myth </a:t>
            </a:r>
            <a:r>
              <a:rPr lang="en-US" dirty="0"/>
              <a:t>that you can’t control the GC – you do so by controlling allocations</a:t>
            </a:r>
            <a:r>
              <a:rPr lang="en-US" dirty="0" smtClean="0"/>
              <a:t>.</a:t>
            </a:r>
            <a:endParaRPr lang="en-US" dirty="0"/>
          </a:p>
        </p:txBody>
      </p:sp>
      <p:pic>
        <p:nvPicPr>
          <p:cNvPr id="3" name="Picture 2"/>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3563341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need to understand the inner workings of the GC, just like you would any memory allocator</a:t>
            </a:r>
            <a:r>
              <a:rPr lang="en-US" dirty="0" smtClean="0"/>
              <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584265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Generational GC in 30 seconds</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17210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pic>
        <p:nvPicPr>
          <p:cNvPr id="5" name="Picture 4"/>
          <p:cNvPicPr>
            <a:picLocks noChangeAspect="1"/>
          </p:cNvPicPr>
          <p:nvPr/>
        </p:nvPicPr>
        <p:blipFill>
          <a:blip r:embed="rId4"/>
          <a:stretch>
            <a:fillRect/>
          </a:stretch>
        </p:blipFill>
        <p:spPr>
          <a:xfrm>
            <a:off x="4049642" y="2288700"/>
            <a:ext cx="4092716" cy="2280600"/>
          </a:xfrm>
          <a:prstGeom prst="rect">
            <a:avLst/>
          </a:prstGeom>
        </p:spPr>
      </p:pic>
    </p:spTree>
    <p:extLst>
      <p:ext uri="{BB962C8B-B14F-4D97-AF65-F5344CB8AC3E}">
        <p14:creationId xmlns:p14="http://schemas.microsoft.com/office/powerpoint/2010/main" val="261468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Lessons Learned</a:t>
            </a:r>
            <a:endParaRPr lang="en-US" dirty="0"/>
          </a:p>
        </p:txBody>
      </p:sp>
      <p:pic>
        <p:nvPicPr>
          <p:cNvPr id="5" name="Picture 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627691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gradFill>
                  <a:gsLst>
                    <a:gs pos="75000">
                      <a:schemeClr val="accent1">
                        <a:lumMod val="20000"/>
                        <a:lumOff val="80000"/>
                      </a:schemeClr>
                    </a:gs>
                    <a:gs pos="22000">
                      <a:schemeClr val="accent1"/>
                    </a:gs>
                    <a:gs pos="0">
                      <a:srgbClr val="644C00"/>
                    </a:gs>
                    <a:gs pos="100000">
                      <a:srgbClr val="3A2C00"/>
                    </a:gs>
                  </a:gsLst>
                  <a:lin ang="2700000" scaled="0"/>
                </a:gradFill>
              </a:rPr>
              <a:t>The One Rule:</a:t>
            </a:r>
            <a:br>
              <a:rPr lang="en-US" dirty="0">
                <a:gradFill>
                  <a:gsLst>
                    <a:gs pos="75000">
                      <a:schemeClr val="accent1">
                        <a:lumMod val="20000"/>
                        <a:lumOff val="80000"/>
                      </a:schemeClr>
                    </a:gs>
                    <a:gs pos="22000">
                      <a:schemeClr val="accent1"/>
                    </a:gs>
                    <a:gs pos="0">
                      <a:srgbClr val="644C00"/>
                    </a:gs>
                    <a:gs pos="100000">
                      <a:srgbClr val="3A2C00"/>
                    </a:gs>
                  </a:gsLst>
                  <a:lin ang="2700000" scaled="0"/>
                </a:gradFill>
              </a:rPr>
            </a:br>
            <a:r>
              <a:rPr lang="en-US" dirty="0"/>
              <a:t>Objects must die in a gen0 GC</a:t>
            </a:r>
            <a:br>
              <a:rPr lang="en-US" dirty="0"/>
            </a:br>
            <a:r>
              <a:rPr lang="en-US" dirty="0"/>
              <a:t>- or –</a:t>
            </a:r>
            <a:br>
              <a:rPr lang="en-US" dirty="0"/>
            </a:br>
            <a:r>
              <a:rPr lang="en-US" dirty="0"/>
              <a:t>They must live forever in gen2.</a:t>
            </a:r>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94902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 will </a:t>
            </a:r>
            <a:r>
              <a:rPr lang="en-US" i="1" dirty="0"/>
              <a:t>usually</a:t>
            </a:r>
            <a:r>
              <a:rPr lang="en-US" dirty="0"/>
              <a:t> want to optimize for as little memory allocation as possible</a:t>
            </a:r>
            <a:r>
              <a:rPr lang="en-US" dirty="0" smtClean="0"/>
              <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3234713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tes.google.com/site/cheesemonger32/Screenshot-LiveSearch-MozillaFiref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81012"/>
            <a:ext cx="9448800" cy="589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02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cost of a GC is proportional to the number of surviving objects.</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2366165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pooling for objects with a long or unknown lifetime.</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677766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Pool everything in the large object heap.</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4023338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22095" y="245782"/>
            <a:ext cx="6557963" cy="5709285"/>
          </a:xfrm>
          <a:prstGeom prst="rect">
            <a:avLst/>
          </a:prstGeom>
        </p:spPr>
      </p:pic>
      <p:sp>
        <p:nvSpPr>
          <p:cNvPr id="4" name="Rectangle 3"/>
          <p:cNvSpPr/>
          <p:nvPr/>
        </p:nvSpPr>
        <p:spPr>
          <a:xfrm>
            <a:off x="3809999" y="6168919"/>
            <a:ext cx="4572000" cy="300082"/>
          </a:xfrm>
          <a:prstGeom prst="rect">
            <a:avLst/>
          </a:prstGeom>
        </p:spPr>
        <p:txBody>
          <a:bodyPr>
            <a:spAutoFit/>
          </a:bodyPr>
          <a:lstStyle/>
          <a:p>
            <a:r>
              <a:rPr lang="en-US" sz="1350" dirty="0">
                <a:hlinkClick r:id="rId4"/>
              </a:rPr>
              <a:t>github.com/Microsoft/</a:t>
            </a:r>
            <a:r>
              <a:rPr lang="en-US" sz="1350" dirty="0" err="1">
                <a:hlinkClick r:id="rId4"/>
              </a:rPr>
              <a:t>Microsoft.IO.RecyclableMemoryStream</a:t>
            </a:r>
            <a:endParaRPr lang="en-US" sz="1350" dirty="0"/>
          </a:p>
        </p:txBody>
      </p:sp>
      <p:pic>
        <p:nvPicPr>
          <p:cNvPr id="5" name="Picture 4"/>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2434652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 work never stops</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5055" y="4431890"/>
            <a:ext cx="1646289" cy="2426110"/>
          </a:xfrm>
          <a:prstGeom prst="rect">
            <a:avLst/>
          </a:prstGeom>
        </p:spPr>
      </p:pic>
    </p:spTree>
    <p:extLst>
      <p:ext uri="{BB962C8B-B14F-4D97-AF65-F5344CB8AC3E}">
        <p14:creationId xmlns:p14="http://schemas.microsoft.com/office/powerpoint/2010/main" val="3168585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906" y="730252"/>
            <a:ext cx="7886700" cy="1325563"/>
          </a:xfrm>
        </p:spPr>
        <p:txBody>
          <a:bodyPr>
            <a:normAutofit/>
          </a:bodyPr>
          <a:lstStyle/>
          <a:p>
            <a:r>
              <a:rPr lang="en-US" sz="4000" dirty="0" smtClean="0">
                <a:solidFill>
                  <a:schemeClr val="accent4"/>
                </a:solidFill>
              </a:rPr>
              <a:t>J</a:t>
            </a:r>
            <a:r>
              <a:rPr lang="en-US" sz="4000" dirty="0" smtClean="0"/>
              <a:t>ust </a:t>
            </a:r>
            <a:r>
              <a:rPr lang="en-US" sz="4000" dirty="0" smtClean="0">
                <a:solidFill>
                  <a:schemeClr val="accent4"/>
                </a:solidFill>
              </a:rPr>
              <a:t>I</a:t>
            </a:r>
            <a:r>
              <a:rPr lang="en-US" sz="4000" dirty="0" smtClean="0"/>
              <a:t>n </a:t>
            </a:r>
            <a:r>
              <a:rPr lang="en-US" sz="4000" dirty="0" smtClean="0">
                <a:solidFill>
                  <a:schemeClr val="accent4"/>
                </a:solidFill>
              </a:rPr>
              <a:t>T</a:t>
            </a:r>
            <a:r>
              <a:rPr lang="en-US" sz="4000" dirty="0" smtClean="0"/>
              <a:t>ime Compilation</a:t>
            </a:r>
            <a:endParaRPr lang="en-US" sz="4000" dirty="0"/>
          </a:p>
        </p:txBody>
      </p:sp>
      <p:pic>
        <p:nvPicPr>
          <p:cNvPr id="6" name="Picture 5"/>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0"/>
            <a:ext cx="4653643" cy="6858000"/>
          </a:xfrm>
          <a:prstGeom prst="rect">
            <a:avLst/>
          </a:prstGeom>
        </p:spPr>
      </p:pic>
      <p:sp>
        <p:nvSpPr>
          <p:cNvPr id="3" name="TextBox 2"/>
          <p:cNvSpPr txBox="1"/>
          <p:nvPr/>
        </p:nvSpPr>
        <p:spPr>
          <a:xfrm>
            <a:off x="6838951" y="2601399"/>
            <a:ext cx="4285789" cy="461665"/>
          </a:xfrm>
          <a:prstGeom prst="rect">
            <a:avLst/>
          </a:prstGeom>
          <a:noFill/>
        </p:spPr>
        <p:txBody>
          <a:bodyPr wrap="none" rtlCol="0">
            <a:spAutoFit/>
          </a:bodyPr>
          <a:lstStyle/>
          <a:p>
            <a:r>
              <a:rPr lang="en-US" sz="2400" dirty="0"/>
              <a:t>Just in time to </a:t>
            </a:r>
            <a:r>
              <a:rPr lang="en-US" sz="2400" dirty="0">
                <a:solidFill>
                  <a:srgbClr val="C00000"/>
                </a:solidFill>
              </a:rPr>
              <a:t>SLOW YOU DOWN</a:t>
            </a:r>
          </a:p>
        </p:txBody>
      </p:sp>
    </p:spTree>
    <p:extLst>
      <p:ext uri="{BB962C8B-B14F-4D97-AF65-F5344CB8AC3E}">
        <p14:creationId xmlns:p14="http://schemas.microsoft.com/office/powerpoint/2010/main" val="8446797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Should you worry about JIT?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322" y="4550570"/>
            <a:ext cx="1565756" cy="2307430"/>
          </a:xfrm>
          <a:prstGeom prst="rect">
            <a:avLst/>
          </a:prstGeom>
        </p:spPr>
      </p:pic>
    </p:spTree>
    <p:extLst>
      <p:ext uri="{BB962C8B-B14F-4D97-AF65-F5344CB8AC3E}">
        <p14:creationId xmlns:p14="http://schemas.microsoft.com/office/powerpoint/2010/main" val="565348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Threat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322" y="4550570"/>
            <a:ext cx="1565756" cy="2307430"/>
          </a:xfrm>
          <a:prstGeom prst="rect">
            <a:avLst/>
          </a:prstGeom>
        </p:spPr>
      </p:pic>
    </p:spTree>
    <p:extLst>
      <p:ext uri="{BB962C8B-B14F-4D97-AF65-F5344CB8AC3E}">
        <p14:creationId xmlns:p14="http://schemas.microsoft.com/office/powerpoint/2010/main" val="220725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Reduce the amount of Code</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14279987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the latest .NET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1775287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12180054" cy="6858000"/>
          </a:xfrm>
          <a:prstGeom prst="rect">
            <a:avLst/>
          </a:prstGeom>
        </p:spPr>
      </p:pic>
    </p:spTree>
    <p:extLst>
      <p:ext uri="{BB962C8B-B14F-4D97-AF65-F5344CB8AC3E}">
        <p14:creationId xmlns:p14="http://schemas.microsoft.com/office/powerpoint/2010/main" val="3975258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Warmup Code</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681317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Manual JIT</a:t>
            </a:r>
            <a:br>
              <a:rPr lang="en-US" dirty="0" smtClean="0"/>
            </a:br>
            <a:r>
              <a:rPr lang="en-US" dirty="0" err="1" smtClean="0">
                <a:latin typeface="Consolas" panose="020B0609020204030204" pitchFamily="49" charset="0"/>
              </a:rPr>
              <a:t>RuntimeHelpers.PrepareMethod</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2847127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NGEN</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3178763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of this, a little of that…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550570"/>
            <a:ext cx="1565756" cy="2307430"/>
          </a:xfrm>
          <a:prstGeom prst="rect">
            <a:avLst/>
          </a:prstGeom>
        </p:spPr>
      </p:pic>
    </p:spTree>
    <p:extLst>
      <p:ext uri="{BB962C8B-B14F-4D97-AF65-F5344CB8AC3E}">
        <p14:creationId xmlns:p14="http://schemas.microsoft.com/office/powerpoint/2010/main" val="3356766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525" y="315914"/>
            <a:ext cx="4629150" cy="2384424"/>
          </a:xfrm>
        </p:spPr>
        <p:txBody>
          <a:bodyPr>
            <a:normAutofit/>
          </a:bodyPr>
          <a:lstStyle/>
          <a:p>
            <a:r>
              <a:rPr lang="en-US" sz="4400" dirty="0" smtClean="0"/>
              <a:t>3</a:t>
            </a:r>
            <a:r>
              <a:rPr lang="en-US" sz="4400" baseline="30000" dirty="0" smtClean="0"/>
              <a:t>rd</a:t>
            </a:r>
            <a:r>
              <a:rPr lang="en-US" sz="4400" dirty="0" smtClean="0"/>
              <a:t> Party Code</a:t>
            </a:r>
            <a:endParaRPr lang="en-US" sz="4400" dirty="0"/>
          </a:p>
        </p:txBody>
      </p:sp>
      <p:pic>
        <p:nvPicPr>
          <p:cNvPr id="5" name="Picture 4"/>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0"/>
            <a:ext cx="4011257" cy="6858000"/>
          </a:xfrm>
          <a:prstGeom prst="rect">
            <a:avLst/>
          </a:prstGeom>
        </p:spPr>
      </p:pic>
      <p:sp>
        <p:nvSpPr>
          <p:cNvPr id="6" name="TextBox 5"/>
          <p:cNvSpPr txBox="1"/>
          <p:nvPr/>
        </p:nvSpPr>
        <p:spPr>
          <a:xfrm>
            <a:off x="7131844" y="3378995"/>
            <a:ext cx="2386012" cy="584775"/>
          </a:xfrm>
          <a:prstGeom prst="rect">
            <a:avLst/>
          </a:prstGeom>
          <a:noFill/>
        </p:spPr>
        <p:txBody>
          <a:bodyPr wrap="square" rtlCol="0">
            <a:spAutoFit/>
          </a:bodyPr>
          <a:lstStyle/>
          <a:p>
            <a:r>
              <a:rPr lang="en-US" sz="3200" dirty="0"/>
              <a:t>Trust</a:t>
            </a:r>
            <a:r>
              <a:rPr lang="en-US" sz="3200" dirty="0">
                <a:solidFill>
                  <a:schemeClr val="accent4"/>
                </a:solidFill>
              </a:rPr>
              <a:t> </a:t>
            </a:r>
            <a:r>
              <a:rPr lang="en-US" sz="3200" dirty="0">
                <a:solidFill>
                  <a:srgbClr val="C00000"/>
                </a:solidFill>
              </a:rPr>
              <a:t>No One</a:t>
            </a:r>
          </a:p>
        </p:txBody>
      </p:sp>
    </p:spTree>
    <p:extLst>
      <p:ext uri="{BB962C8B-B14F-4D97-AF65-F5344CB8AC3E}">
        <p14:creationId xmlns:p14="http://schemas.microsoft.com/office/powerpoint/2010/main" val="40417186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Code vs. Your Code</a:t>
            </a:r>
            <a:endParaRPr lang="en-US" dirty="0"/>
          </a:p>
        </p:txBody>
      </p:sp>
      <p:pic>
        <p:nvPicPr>
          <p:cNvPr id="3" name="Picture 2"/>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30358238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30768"/>
          </a:xfrm>
          <a:prstGeom prst="rect">
            <a:avLst/>
          </a:prstGeom>
        </p:spPr>
      </p:pic>
    </p:spTree>
    <p:extLst>
      <p:ext uri="{BB962C8B-B14F-4D97-AF65-F5344CB8AC3E}">
        <p14:creationId xmlns:p14="http://schemas.microsoft.com/office/powerpoint/2010/main" val="3663090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35559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Joking aside…</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925020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Threat</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961641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8933" y="576131"/>
            <a:ext cx="4034135" cy="5705739"/>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17066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Framework Class Library</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956402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would you implement </a:t>
            </a:r>
            <a:r>
              <a:rPr lang="en-US" dirty="0" err="1" smtClean="0"/>
              <a:t>Enum.HasFlag</a:t>
            </a:r>
            <a:r>
              <a:rPr lang="en-US" dirty="0" smtClean="0"/>
              <a:t>()?</a:t>
            </a:r>
            <a:endParaRPr lang="en-US" dirty="0"/>
          </a:p>
        </p:txBody>
      </p:sp>
      <p:pic>
        <p:nvPicPr>
          <p:cNvPr id="5" name="Picture 4"/>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897355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1668" y="1203200"/>
            <a:ext cx="8248650" cy="1571625"/>
          </a:xfrm>
          <a:prstGeom prst="rect">
            <a:avLst/>
          </a:prstGeom>
        </p:spPr>
      </p:pic>
      <p:pic>
        <p:nvPicPr>
          <p:cNvPr id="3" name="Picture 2"/>
          <p:cNvPicPr>
            <a:picLocks noChangeAspect="1"/>
          </p:cNvPicPr>
          <p:nvPr/>
        </p:nvPicPr>
        <p:blipFill>
          <a:blip r:embed="rId4"/>
          <a:stretch>
            <a:fillRect/>
          </a:stretch>
        </p:blipFill>
        <p:spPr>
          <a:xfrm>
            <a:off x="4526757" y="3219451"/>
            <a:ext cx="3038475" cy="2619375"/>
          </a:xfrm>
          <a:prstGeom prst="rect">
            <a:avLst/>
          </a:prstGeom>
        </p:spPr>
      </p:pic>
      <p:pic>
        <p:nvPicPr>
          <p:cNvPr id="5" name="Picture 4"/>
          <p:cNvPicPr>
            <a:picLocks noChangeAspect="1"/>
          </p:cNvPicPr>
          <p:nvPr/>
        </p:nvPicPr>
        <p:blipFill>
          <a:blip r:embed="rId5"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3557204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7780" y="706597"/>
            <a:ext cx="10648950" cy="3390900"/>
          </a:xfrm>
          <a:prstGeom prst="rect">
            <a:avLst/>
          </a:prstGeom>
        </p:spPr>
      </p:pic>
      <p:pic>
        <p:nvPicPr>
          <p:cNvPr id="4" name="Picture 3"/>
          <p:cNvPicPr>
            <a:picLocks noChangeAspect="1"/>
          </p:cNvPicPr>
          <p:nvPr/>
        </p:nvPicPr>
        <p:blipFill>
          <a:blip r:embed="rId4"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3306750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2162" y="-1"/>
            <a:ext cx="7169323" cy="6858001"/>
          </a:xfrm>
          <a:prstGeom prst="rect">
            <a:avLst/>
          </a:prstGeom>
        </p:spPr>
      </p:pic>
      <p:pic>
        <p:nvPicPr>
          <p:cNvPr id="4" name="Picture 3"/>
          <p:cNvPicPr>
            <a:picLocks noChangeAspect="1"/>
          </p:cNvPicPr>
          <p:nvPr/>
        </p:nvPicPr>
        <p:blipFill>
          <a:blip r:embed="rId4"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7418948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Source</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1461203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collection sizes</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3884821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How many different XML serialization options ship with .NET?</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4851628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9876" y="1414463"/>
            <a:ext cx="2055691" cy="461665"/>
          </a:xfrm>
          <a:prstGeom prst="rect">
            <a:avLst/>
          </a:prstGeom>
          <a:noFill/>
        </p:spPr>
        <p:txBody>
          <a:bodyPr wrap="none" rtlCol="0">
            <a:spAutoFit/>
          </a:bodyPr>
          <a:lstStyle/>
          <a:p>
            <a:r>
              <a:rPr lang="en-US" sz="2400" dirty="0" err="1"/>
              <a:t>XmlTextReader</a:t>
            </a:r>
            <a:endParaRPr lang="en-US" sz="2400" dirty="0"/>
          </a:p>
        </p:txBody>
      </p:sp>
      <p:sp>
        <p:nvSpPr>
          <p:cNvPr id="4" name="TextBox 3"/>
          <p:cNvSpPr txBox="1"/>
          <p:nvPr/>
        </p:nvSpPr>
        <p:spPr>
          <a:xfrm>
            <a:off x="6030355" y="2249031"/>
            <a:ext cx="2778581" cy="461665"/>
          </a:xfrm>
          <a:prstGeom prst="rect">
            <a:avLst/>
          </a:prstGeom>
          <a:noFill/>
        </p:spPr>
        <p:txBody>
          <a:bodyPr wrap="none" rtlCol="0">
            <a:spAutoFit/>
          </a:bodyPr>
          <a:lstStyle/>
          <a:p>
            <a:r>
              <a:rPr lang="en-US" sz="2400" dirty="0" err="1"/>
              <a:t>XmlValidatingReader</a:t>
            </a:r>
            <a:endParaRPr lang="en-US" sz="2400" dirty="0"/>
          </a:p>
        </p:txBody>
      </p:sp>
      <p:sp>
        <p:nvSpPr>
          <p:cNvPr id="5" name="TextBox 4"/>
          <p:cNvSpPr txBox="1"/>
          <p:nvPr/>
        </p:nvSpPr>
        <p:spPr>
          <a:xfrm>
            <a:off x="2809875" y="4210050"/>
            <a:ext cx="1648528" cy="461665"/>
          </a:xfrm>
          <a:prstGeom prst="rect">
            <a:avLst/>
          </a:prstGeom>
          <a:noFill/>
        </p:spPr>
        <p:txBody>
          <a:bodyPr wrap="none" rtlCol="0">
            <a:spAutoFit/>
          </a:bodyPr>
          <a:lstStyle/>
          <a:p>
            <a:r>
              <a:rPr lang="en-US" sz="2400" dirty="0" err="1"/>
              <a:t>XDocument</a:t>
            </a:r>
            <a:endParaRPr lang="en-US" sz="2400" dirty="0"/>
          </a:p>
        </p:txBody>
      </p:sp>
      <p:sp>
        <p:nvSpPr>
          <p:cNvPr id="6" name="TextBox 5"/>
          <p:cNvSpPr txBox="1"/>
          <p:nvPr/>
        </p:nvSpPr>
        <p:spPr>
          <a:xfrm>
            <a:off x="7134226" y="4945857"/>
            <a:ext cx="2109295" cy="461665"/>
          </a:xfrm>
          <a:prstGeom prst="rect">
            <a:avLst/>
          </a:prstGeom>
          <a:noFill/>
        </p:spPr>
        <p:txBody>
          <a:bodyPr wrap="none" rtlCol="0">
            <a:spAutoFit/>
          </a:bodyPr>
          <a:lstStyle/>
          <a:p>
            <a:r>
              <a:rPr lang="en-US" sz="2400" dirty="0" err="1"/>
              <a:t>XPathNavigator</a:t>
            </a:r>
            <a:endParaRPr lang="en-US" sz="2400" dirty="0"/>
          </a:p>
        </p:txBody>
      </p:sp>
      <p:sp>
        <p:nvSpPr>
          <p:cNvPr id="7" name="TextBox 6"/>
          <p:cNvSpPr txBox="1"/>
          <p:nvPr/>
        </p:nvSpPr>
        <p:spPr>
          <a:xfrm>
            <a:off x="4095292" y="5130523"/>
            <a:ext cx="2209707" cy="461665"/>
          </a:xfrm>
          <a:prstGeom prst="rect">
            <a:avLst/>
          </a:prstGeom>
          <a:noFill/>
        </p:spPr>
        <p:txBody>
          <a:bodyPr wrap="none" rtlCol="0">
            <a:spAutoFit/>
          </a:bodyPr>
          <a:lstStyle/>
          <a:p>
            <a:r>
              <a:rPr lang="en-US" sz="2400" dirty="0" err="1"/>
              <a:t>XPathDocument</a:t>
            </a:r>
            <a:endParaRPr lang="en-US" sz="2400" dirty="0"/>
          </a:p>
        </p:txBody>
      </p:sp>
      <p:sp>
        <p:nvSpPr>
          <p:cNvPr id="8" name="TextBox 7"/>
          <p:cNvSpPr txBox="1"/>
          <p:nvPr/>
        </p:nvSpPr>
        <p:spPr>
          <a:xfrm>
            <a:off x="7655718" y="809625"/>
            <a:ext cx="1800686" cy="461665"/>
          </a:xfrm>
          <a:prstGeom prst="rect">
            <a:avLst/>
          </a:prstGeom>
          <a:noFill/>
        </p:spPr>
        <p:txBody>
          <a:bodyPr wrap="none" rtlCol="0">
            <a:spAutoFit/>
          </a:bodyPr>
          <a:lstStyle/>
          <a:p>
            <a:r>
              <a:rPr lang="en-US" sz="2400" dirty="0"/>
              <a:t>LINQ-to-XML</a:t>
            </a:r>
          </a:p>
        </p:txBody>
      </p:sp>
      <p:sp>
        <p:nvSpPr>
          <p:cNvPr id="9" name="TextBox 8"/>
          <p:cNvSpPr txBox="1"/>
          <p:nvPr/>
        </p:nvSpPr>
        <p:spPr>
          <a:xfrm>
            <a:off x="4095292" y="3169504"/>
            <a:ext cx="2970365" cy="461665"/>
          </a:xfrm>
          <a:prstGeom prst="rect">
            <a:avLst/>
          </a:prstGeom>
          <a:noFill/>
        </p:spPr>
        <p:txBody>
          <a:bodyPr wrap="none" rtlCol="0">
            <a:spAutoFit/>
          </a:bodyPr>
          <a:lstStyle/>
          <a:p>
            <a:r>
              <a:rPr lang="en-US" sz="2400" dirty="0" err="1"/>
              <a:t>DataContractSerializer</a:t>
            </a:r>
            <a:endParaRPr lang="en-US" sz="2400" dirty="0"/>
          </a:p>
        </p:txBody>
      </p:sp>
      <p:sp>
        <p:nvSpPr>
          <p:cNvPr id="10" name="TextBox 9"/>
          <p:cNvSpPr txBox="1"/>
          <p:nvPr/>
        </p:nvSpPr>
        <p:spPr>
          <a:xfrm>
            <a:off x="8162926" y="3688438"/>
            <a:ext cx="1798377" cy="461665"/>
          </a:xfrm>
          <a:prstGeom prst="rect">
            <a:avLst/>
          </a:prstGeom>
          <a:noFill/>
        </p:spPr>
        <p:txBody>
          <a:bodyPr wrap="none" rtlCol="0">
            <a:spAutoFit/>
          </a:bodyPr>
          <a:lstStyle/>
          <a:p>
            <a:r>
              <a:rPr lang="en-US" sz="2400" dirty="0" err="1"/>
              <a:t>XmlSerializer</a:t>
            </a:r>
            <a:endParaRPr lang="en-US" sz="2400" dirty="0"/>
          </a:p>
        </p:txBody>
      </p:sp>
      <p:pic>
        <p:nvPicPr>
          <p:cNvPr id="12" name="Picture 11"/>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302066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that throw exceptions in normal conditions.</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80672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Why Managed Code?</a:t>
            </a:r>
            <a:endParaRPr lang="en-US" dirty="0"/>
          </a:p>
        </p:txBody>
      </p:sp>
      <p:sp>
        <p:nvSpPr>
          <p:cNvPr id="8" name="Text Placeholder 7"/>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273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analysis</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907753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FxCop</a:t>
            </a:r>
            <a:endParaRPr lang="en-US" dirty="0"/>
          </a:p>
        </p:txBody>
      </p:sp>
      <p:sp>
        <p:nvSpPr>
          <p:cNvPr id="3" name="TextBox 2"/>
          <p:cNvSpPr txBox="1"/>
          <p:nvPr/>
        </p:nvSpPr>
        <p:spPr>
          <a:xfrm>
            <a:off x="2416970" y="1021556"/>
            <a:ext cx="6593793" cy="461665"/>
          </a:xfrm>
          <a:prstGeom prst="rect">
            <a:avLst/>
          </a:prstGeom>
          <a:noFill/>
        </p:spPr>
        <p:txBody>
          <a:bodyPr wrap="none" rtlCol="0">
            <a:spAutoFit/>
          </a:bodyPr>
          <a:lstStyle/>
          <a:p>
            <a:r>
              <a:rPr lang="en-US" sz="2400" dirty="0"/>
              <a:t>Stupid String Tricks: </a:t>
            </a:r>
            <a:r>
              <a:rPr lang="en-US" sz="2400" dirty="0" err="1"/>
              <a:t>ToLower</a:t>
            </a:r>
            <a:r>
              <a:rPr lang="en-US" sz="2400" dirty="0"/>
              <a:t>, </a:t>
            </a:r>
            <a:r>
              <a:rPr lang="en-US" sz="2400" dirty="0" err="1"/>
              <a:t>ToUpper</a:t>
            </a:r>
            <a:r>
              <a:rPr lang="en-US" sz="2400" dirty="0"/>
              <a:t>, Format, Join</a:t>
            </a:r>
          </a:p>
        </p:txBody>
      </p:sp>
      <p:pic>
        <p:nvPicPr>
          <p:cNvPr id="5" name="Picture 4"/>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159132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FxCop</a:t>
            </a:r>
            <a:endParaRPr lang="en-US" dirty="0"/>
          </a:p>
        </p:txBody>
      </p:sp>
      <p:sp>
        <p:nvSpPr>
          <p:cNvPr id="3" name="TextBox 2"/>
          <p:cNvSpPr txBox="1"/>
          <p:nvPr/>
        </p:nvSpPr>
        <p:spPr>
          <a:xfrm>
            <a:off x="2416970" y="1021556"/>
            <a:ext cx="6593793" cy="461665"/>
          </a:xfrm>
          <a:prstGeom prst="rect">
            <a:avLst/>
          </a:prstGeom>
          <a:noFill/>
        </p:spPr>
        <p:txBody>
          <a:bodyPr wrap="none" rtlCol="0">
            <a:spAutoFit/>
          </a:bodyPr>
          <a:lstStyle/>
          <a:p>
            <a:r>
              <a:rPr lang="en-US" sz="2400" dirty="0">
                <a:solidFill>
                  <a:schemeClr val="tx1">
                    <a:lumMod val="50000"/>
                  </a:schemeClr>
                </a:solidFill>
              </a:rPr>
              <a:t>Stupid String Tricks: </a:t>
            </a:r>
            <a:r>
              <a:rPr lang="en-US" sz="2400" dirty="0" err="1">
                <a:solidFill>
                  <a:schemeClr val="tx1">
                    <a:lumMod val="50000"/>
                  </a:schemeClr>
                </a:solidFill>
              </a:rPr>
              <a:t>ToLower</a:t>
            </a:r>
            <a:r>
              <a:rPr lang="en-US" sz="2400" dirty="0">
                <a:solidFill>
                  <a:schemeClr val="tx1">
                    <a:lumMod val="50000"/>
                  </a:schemeClr>
                </a:solidFill>
              </a:rPr>
              <a:t>, </a:t>
            </a:r>
            <a:r>
              <a:rPr lang="en-US" sz="2400" dirty="0" err="1">
                <a:solidFill>
                  <a:schemeClr val="tx1">
                    <a:lumMod val="50000"/>
                  </a:schemeClr>
                </a:solidFill>
              </a:rPr>
              <a:t>ToUpper</a:t>
            </a:r>
            <a:r>
              <a:rPr lang="en-US" sz="2400" dirty="0">
                <a:solidFill>
                  <a:schemeClr val="tx1">
                    <a:lumMod val="50000"/>
                  </a:schemeClr>
                </a:solidFill>
              </a:rPr>
              <a:t>, Format, Join</a:t>
            </a:r>
          </a:p>
        </p:txBody>
      </p:sp>
      <p:sp>
        <p:nvSpPr>
          <p:cNvPr id="4" name="TextBox 3"/>
          <p:cNvSpPr txBox="1"/>
          <p:nvPr/>
        </p:nvSpPr>
        <p:spPr>
          <a:xfrm>
            <a:off x="5582440" y="4788693"/>
            <a:ext cx="5289718" cy="461665"/>
          </a:xfrm>
          <a:prstGeom prst="rect">
            <a:avLst/>
          </a:prstGeom>
          <a:noFill/>
        </p:spPr>
        <p:txBody>
          <a:bodyPr wrap="none" rtlCol="0">
            <a:spAutoFit/>
          </a:bodyPr>
          <a:lstStyle/>
          <a:p>
            <a:r>
              <a:rPr lang="en-US" sz="2400" dirty="0"/>
              <a:t>Large Static Allocations (&gt;85K go on LOH)</a:t>
            </a:r>
          </a:p>
        </p:txBody>
      </p:sp>
      <p:pic>
        <p:nvPicPr>
          <p:cNvPr id="6" name="Picture 5"/>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15952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FxCop</a:t>
            </a:r>
            <a:endParaRPr lang="en-US" dirty="0"/>
          </a:p>
        </p:txBody>
      </p:sp>
      <p:sp>
        <p:nvSpPr>
          <p:cNvPr id="3" name="TextBox 2"/>
          <p:cNvSpPr txBox="1"/>
          <p:nvPr/>
        </p:nvSpPr>
        <p:spPr>
          <a:xfrm>
            <a:off x="2416970" y="1021556"/>
            <a:ext cx="6593793" cy="461665"/>
          </a:xfrm>
          <a:prstGeom prst="rect">
            <a:avLst/>
          </a:prstGeom>
          <a:noFill/>
        </p:spPr>
        <p:txBody>
          <a:bodyPr wrap="none" rtlCol="0">
            <a:spAutoFit/>
          </a:bodyPr>
          <a:lstStyle/>
          <a:p>
            <a:r>
              <a:rPr lang="en-US" sz="2400" dirty="0">
                <a:solidFill>
                  <a:schemeClr val="tx1">
                    <a:lumMod val="50000"/>
                  </a:schemeClr>
                </a:solidFill>
              </a:rPr>
              <a:t>Stupid String Tricks: </a:t>
            </a:r>
            <a:r>
              <a:rPr lang="en-US" sz="2400" dirty="0" err="1">
                <a:solidFill>
                  <a:schemeClr val="tx1">
                    <a:lumMod val="50000"/>
                  </a:schemeClr>
                </a:solidFill>
              </a:rPr>
              <a:t>ToLower</a:t>
            </a:r>
            <a:r>
              <a:rPr lang="en-US" sz="2400" dirty="0">
                <a:solidFill>
                  <a:schemeClr val="tx1">
                    <a:lumMod val="50000"/>
                  </a:schemeClr>
                </a:solidFill>
              </a:rPr>
              <a:t>, </a:t>
            </a:r>
            <a:r>
              <a:rPr lang="en-US" sz="2400" dirty="0" err="1">
                <a:solidFill>
                  <a:schemeClr val="tx1">
                    <a:lumMod val="50000"/>
                  </a:schemeClr>
                </a:solidFill>
              </a:rPr>
              <a:t>ToUpper</a:t>
            </a:r>
            <a:r>
              <a:rPr lang="en-US" sz="2400" dirty="0">
                <a:solidFill>
                  <a:schemeClr val="tx1">
                    <a:lumMod val="50000"/>
                  </a:schemeClr>
                </a:solidFill>
              </a:rPr>
              <a:t>, Format, Join</a:t>
            </a:r>
          </a:p>
        </p:txBody>
      </p:sp>
      <p:sp>
        <p:nvSpPr>
          <p:cNvPr id="4" name="TextBox 3"/>
          <p:cNvSpPr txBox="1"/>
          <p:nvPr/>
        </p:nvSpPr>
        <p:spPr>
          <a:xfrm>
            <a:off x="5582440" y="4788693"/>
            <a:ext cx="5289718" cy="461665"/>
          </a:xfrm>
          <a:prstGeom prst="rect">
            <a:avLst/>
          </a:prstGeom>
          <a:noFill/>
        </p:spPr>
        <p:txBody>
          <a:bodyPr wrap="none" rtlCol="0">
            <a:spAutoFit/>
          </a:bodyPr>
          <a:lstStyle/>
          <a:p>
            <a:r>
              <a:rPr lang="en-US" sz="2400" dirty="0">
                <a:solidFill>
                  <a:schemeClr val="tx1">
                    <a:lumMod val="50000"/>
                  </a:schemeClr>
                </a:solidFill>
              </a:rPr>
              <a:t>Large Static Allocations (&gt;85K go on LOH)</a:t>
            </a:r>
          </a:p>
        </p:txBody>
      </p:sp>
      <p:sp>
        <p:nvSpPr>
          <p:cNvPr id="6" name="TextBox 5"/>
          <p:cNvSpPr txBox="1"/>
          <p:nvPr/>
        </p:nvSpPr>
        <p:spPr>
          <a:xfrm>
            <a:off x="7691439" y="2338864"/>
            <a:ext cx="2326727" cy="461665"/>
          </a:xfrm>
          <a:prstGeom prst="rect">
            <a:avLst/>
          </a:prstGeom>
          <a:noFill/>
        </p:spPr>
        <p:txBody>
          <a:bodyPr wrap="none" rtlCol="0">
            <a:spAutoFit/>
          </a:bodyPr>
          <a:lstStyle/>
          <a:p>
            <a:r>
              <a:rPr lang="en-US" sz="2400" dirty="0"/>
              <a:t>Prevent finalizers</a:t>
            </a:r>
          </a:p>
        </p:txBody>
      </p:sp>
      <p:pic>
        <p:nvPicPr>
          <p:cNvPr id="7" name="Picture 6"/>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0437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FxCop</a:t>
            </a:r>
            <a:endParaRPr lang="en-US" dirty="0"/>
          </a:p>
        </p:txBody>
      </p:sp>
      <p:sp>
        <p:nvSpPr>
          <p:cNvPr id="3" name="TextBox 2"/>
          <p:cNvSpPr txBox="1"/>
          <p:nvPr/>
        </p:nvSpPr>
        <p:spPr>
          <a:xfrm>
            <a:off x="2416970" y="1021556"/>
            <a:ext cx="6593793" cy="461665"/>
          </a:xfrm>
          <a:prstGeom prst="rect">
            <a:avLst/>
          </a:prstGeom>
          <a:noFill/>
        </p:spPr>
        <p:txBody>
          <a:bodyPr wrap="none" rtlCol="0">
            <a:spAutoFit/>
          </a:bodyPr>
          <a:lstStyle/>
          <a:p>
            <a:r>
              <a:rPr lang="en-US" sz="2400" dirty="0">
                <a:solidFill>
                  <a:schemeClr val="tx1">
                    <a:lumMod val="50000"/>
                  </a:schemeClr>
                </a:solidFill>
              </a:rPr>
              <a:t>Stupid String Tricks: </a:t>
            </a:r>
            <a:r>
              <a:rPr lang="en-US" sz="2400" dirty="0" err="1">
                <a:solidFill>
                  <a:schemeClr val="tx1">
                    <a:lumMod val="50000"/>
                  </a:schemeClr>
                </a:solidFill>
              </a:rPr>
              <a:t>ToLower</a:t>
            </a:r>
            <a:r>
              <a:rPr lang="en-US" sz="2400" dirty="0">
                <a:solidFill>
                  <a:schemeClr val="tx1">
                    <a:lumMod val="50000"/>
                  </a:schemeClr>
                </a:solidFill>
              </a:rPr>
              <a:t>, </a:t>
            </a:r>
            <a:r>
              <a:rPr lang="en-US" sz="2400" dirty="0" err="1">
                <a:solidFill>
                  <a:schemeClr val="tx1">
                    <a:lumMod val="50000"/>
                  </a:schemeClr>
                </a:solidFill>
              </a:rPr>
              <a:t>ToUpper</a:t>
            </a:r>
            <a:r>
              <a:rPr lang="en-US" sz="2400" dirty="0">
                <a:solidFill>
                  <a:schemeClr val="tx1">
                    <a:lumMod val="50000"/>
                  </a:schemeClr>
                </a:solidFill>
              </a:rPr>
              <a:t>, Format, Join</a:t>
            </a:r>
          </a:p>
        </p:txBody>
      </p:sp>
      <p:sp>
        <p:nvSpPr>
          <p:cNvPr id="4" name="TextBox 3"/>
          <p:cNvSpPr txBox="1"/>
          <p:nvPr/>
        </p:nvSpPr>
        <p:spPr>
          <a:xfrm>
            <a:off x="5582440" y="4788693"/>
            <a:ext cx="5289718" cy="461665"/>
          </a:xfrm>
          <a:prstGeom prst="rect">
            <a:avLst/>
          </a:prstGeom>
          <a:noFill/>
        </p:spPr>
        <p:txBody>
          <a:bodyPr wrap="none" rtlCol="0">
            <a:spAutoFit/>
          </a:bodyPr>
          <a:lstStyle/>
          <a:p>
            <a:r>
              <a:rPr lang="en-US" sz="2400" dirty="0">
                <a:solidFill>
                  <a:schemeClr val="tx1">
                    <a:lumMod val="50000"/>
                  </a:schemeClr>
                </a:solidFill>
              </a:rPr>
              <a:t>Large Static Allocations (&gt;85K go on LOH)</a:t>
            </a:r>
          </a:p>
        </p:txBody>
      </p:sp>
      <p:sp>
        <p:nvSpPr>
          <p:cNvPr id="5" name="TextBox 4"/>
          <p:cNvSpPr txBox="1"/>
          <p:nvPr/>
        </p:nvSpPr>
        <p:spPr>
          <a:xfrm>
            <a:off x="2526016" y="3886240"/>
            <a:ext cx="5228547" cy="461665"/>
          </a:xfrm>
          <a:prstGeom prst="rect">
            <a:avLst/>
          </a:prstGeom>
          <a:noFill/>
        </p:spPr>
        <p:txBody>
          <a:bodyPr wrap="none" rtlCol="0">
            <a:spAutoFit/>
          </a:bodyPr>
          <a:lstStyle/>
          <a:p>
            <a:r>
              <a:rPr lang="en-US" sz="2400" dirty="0"/>
              <a:t>Force use of pooling APIs for some types</a:t>
            </a:r>
          </a:p>
        </p:txBody>
      </p:sp>
      <p:sp>
        <p:nvSpPr>
          <p:cNvPr id="6" name="TextBox 5"/>
          <p:cNvSpPr txBox="1"/>
          <p:nvPr/>
        </p:nvSpPr>
        <p:spPr>
          <a:xfrm>
            <a:off x="7691439" y="2338864"/>
            <a:ext cx="2326727" cy="461665"/>
          </a:xfrm>
          <a:prstGeom prst="rect">
            <a:avLst/>
          </a:prstGeom>
          <a:noFill/>
        </p:spPr>
        <p:txBody>
          <a:bodyPr wrap="none" rtlCol="0">
            <a:spAutoFit/>
          </a:bodyPr>
          <a:lstStyle/>
          <a:p>
            <a:r>
              <a:rPr lang="en-US" sz="2400" dirty="0">
                <a:solidFill>
                  <a:schemeClr val="tx1">
                    <a:lumMod val="50000"/>
                  </a:schemeClr>
                </a:solidFill>
              </a:rPr>
              <a:t>Prevent finalizers</a:t>
            </a:r>
          </a:p>
        </p:txBody>
      </p:sp>
      <p:pic>
        <p:nvPicPr>
          <p:cNvPr id="9" name="Picture 8"/>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96826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FxCop</a:t>
            </a:r>
            <a:endParaRPr lang="en-US" dirty="0"/>
          </a:p>
        </p:txBody>
      </p:sp>
      <p:sp>
        <p:nvSpPr>
          <p:cNvPr id="3" name="TextBox 2"/>
          <p:cNvSpPr txBox="1"/>
          <p:nvPr/>
        </p:nvSpPr>
        <p:spPr>
          <a:xfrm>
            <a:off x="2416970" y="1021556"/>
            <a:ext cx="6593793" cy="461665"/>
          </a:xfrm>
          <a:prstGeom prst="rect">
            <a:avLst/>
          </a:prstGeom>
          <a:noFill/>
        </p:spPr>
        <p:txBody>
          <a:bodyPr wrap="none" rtlCol="0">
            <a:spAutoFit/>
          </a:bodyPr>
          <a:lstStyle/>
          <a:p>
            <a:r>
              <a:rPr lang="en-US" sz="2400" dirty="0">
                <a:solidFill>
                  <a:schemeClr val="tx1">
                    <a:lumMod val="50000"/>
                  </a:schemeClr>
                </a:solidFill>
              </a:rPr>
              <a:t>Stupid String Tricks: </a:t>
            </a:r>
            <a:r>
              <a:rPr lang="en-US" sz="2400" dirty="0" err="1">
                <a:solidFill>
                  <a:schemeClr val="tx1">
                    <a:lumMod val="50000"/>
                  </a:schemeClr>
                </a:solidFill>
              </a:rPr>
              <a:t>ToLower</a:t>
            </a:r>
            <a:r>
              <a:rPr lang="en-US" sz="2400" dirty="0">
                <a:solidFill>
                  <a:schemeClr val="tx1">
                    <a:lumMod val="50000"/>
                  </a:schemeClr>
                </a:solidFill>
              </a:rPr>
              <a:t>, </a:t>
            </a:r>
            <a:r>
              <a:rPr lang="en-US" sz="2400" dirty="0" err="1">
                <a:solidFill>
                  <a:schemeClr val="tx1">
                    <a:lumMod val="50000"/>
                  </a:schemeClr>
                </a:solidFill>
              </a:rPr>
              <a:t>ToUpper</a:t>
            </a:r>
            <a:r>
              <a:rPr lang="en-US" sz="2400" dirty="0">
                <a:solidFill>
                  <a:schemeClr val="tx1">
                    <a:lumMod val="50000"/>
                  </a:schemeClr>
                </a:solidFill>
              </a:rPr>
              <a:t>, Format, Join</a:t>
            </a:r>
          </a:p>
        </p:txBody>
      </p:sp>
      <p:sp>
        <p:nvSpPr>
          <p:cNvPr id="4" name="TextBox 3"/>
          <p:cNvSpPr txBox="1"/>
          <p:nvPr/>
        </p:nvSpPr>
        <p:spPr>
          <a:xfrm>
            <a:off x="5582440" y="4788693"/>
            <a:ext cx="5289718" cy="461665"/>
          </a:xfrm>
          <a:prstGeom prst="rect">
            <a:avLst/>
          </a:prstGeom>
          <a:noFill/>
        </p:spPr>
        <p:txBody>
          <a:bodyPr wrap="none" rtlCol="0">
            <a:spAutoFit/>
          </a:bodyPr>
          <a:lstStyle/>
          <a:p>
            <a:r>
              <a:rPr lang="en-US" sz="2400" dirty="0">
                <a:solidFill>
                  <a:schemeClr val="tx1">
                    <a:lumMod val="50000"/>
                  </a:schemeClr>
                </a:solidFill>
              </a:rPr>
              <a:t>Large Static Allocations (&gt;85K go on LOH)</a:t>
            </a:r>
          </a:p>
        </p:txBody>
      </p:sp>
      <p:sp>
        <p:nvSpPr>
          <p:cNvPr id="6" name="TextBox 5"/>
          <p:cNvSpPr txBox="1"/>
          <p:nvPr/>
        </p:nvSpPr>
        <p:spPr>
          <a:xfrm>
            <a:off x="7691439" y="2338864"/>
            <a:ext cx="2326727" cy="461665"/>
          </a:xfrm>
          <a:prstGeom prst="rect">
            <a:avLst/>
          </a:prstGeom>
          <a:noFill/>
        </p:spPr>
        <p:txBody>
          <a:bodyPr wrap="none" rtlCol="0">
            <a:spAutoFit/>
          </a:bodyPr>
          <a:lstStyle/>
          <a:p>
            <a:r>
              <a:rPr lang="en-US" sz="2400" dirty="0">
                <a:solidFill>
                  <a:schemeClr val="tx1">
                    <a:lumMod val="50000"/>
                  </a:schemeClr>
                </a:solidFill>
              </a:rPr>
              <a:t>Prevent finalizers</a:t>
            </a:r>
          </a:p>
        </p:txBody>
      </p:sp>
      <p:sp>
        <p:nvSpPr>
          <p:cNvPr id="7" name="TextBox 6"/>
          <p:cNvSpPr txBox="1"/>
          <p:nvPr/>
        </p:nvSpPr>
        <p:spPr>
          <a:xfrm>
            <a:off x="1066424" y="2552243"/>
            <a:ext cx="2500428" cy="461665"/>
          </a:xfrm>
          <a:prstGeom prst="rect">
            <a:avLst/>
          </a:prstGeom>
          <a:noFill/>
        </p:spPr>
        <p:txBody>
          <a:bodyPr wrap="none" rtlCol="0">
            <a:spAutoFit/>
          </a:bodyPr>
          <a:lstStyle/>
          <a:p>
            <a:r>
              <a:rPr lang="en-US" sz="2400" dirty="0"/>
              <a:t>Warn against LINQ</a:t>
            </a:r>
          </a:p>
        </p:txBody>
      </p:sp>
      <p:sp>
        <p:nvSpPr>
          <p:cNvPr id="9" name="TextBox 8"/>
          <p:cNvSpPr txBox="1"/>
          <p:nvPr/>
        </p:nvSpPr>
        <p:spPr>
          <a:xfrm>
            <a:off x="2526016" y="3886240"/>
            <a:ext cx="5228547" cy="461665"/>
          </a:xfrm>
          <a:prstGeom prst="rect">
            <a:avLst/>
          </a:prstGeom>
          <a:noFill/>
        </p:spPr>
        <p:txBody>
          <a:bodyPr wrap="none" rtlCol="0">
            <a:spAutoFit/>
          </a:bodyPr>
          <a:lstStyle/>
          <a:p>
            <a:r>
              <a:rPr lang="en-US" sz="2400" dirty="0">
                <a:solidFill>
                  <a:schemeClr val="tx1">
                    <a:lumMod val="50000"/>
                  </a:schemeClr>
                </a:solidFill>
              </a:rPr>
              <a:t>Force use of pooling APIs for some types</a:t>
            </a:r>
          </a:p>
        </p:txBody>
      </p:sp>
      <p:pic>
        <p:nvPicPr>
          <p:cNvPr id="10" name="Picture 9"/>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243152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loud.githubusercontent.com/assets/1930559/4606581/2a027d08-5225-11e4-8d4e-686c204a126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642" y="0"/>
            <a:ext cx="65996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lssinfotech.files.wordpress.com/2011/05/clippy.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7330" y="527696"/>
            <a:ext cx="2814649" cy="281464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5430973" y="2476049"/>
            <a:ext cx="2556356" cy="1423177"/>
          </a:xfrm>
          <a:prstGeom prst="wedgeRoundRectCallout">
            <a:avLst>
              <a:gd name="adj1" fmla="val 81919"/>
              <a:gd name="adj2" fmla="val -56693"/>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looks like you’re writing awful, poorly performing code. Would you like to stop already?</a:t>
            </a:r>
          </a:p>
        </p:txBody>
      </p:sp>
      <p:sp>
        <p:nvSpPr>
          <p:cNvPr id="8" name="TextBox 7"/>
          <p:cNvSpPr txBox="1"/>
          <p:nvPr/>
        </p:nvSpPr>
        <p:spPr>
          <a:xfrm>
            <a:off x="211372" y="527696"/>
            <a:ext cx="3753853" cy="2154436"/>
          </a:xfrm>
          <a:prstGeom prst="rect">
            <a:avLst/>
          </a:prstGeom>
          <a:noFill/>
        </p:spPr>
        <p:txBody>
          <a:bodyPr wrap="square" rtlCol="0">
            <a:spAutoFit/>
          </a:bodyPr>
          <a:lstStyle/>
          <a:p>
            <a:r>
              <a:rPr lang="en-US" sz="2400" dirty="0"/>
              <a:t>Projects like </a:t>
            </a:r>
            <a:r>
              <a:rPr lang="en-US" sz="2000" dirty="0" err="1">
                <a:solidFill>
                  <a:schemeClr val="accent2"/>
                </a:solidFill>
              </a:rPr>
              <a:t>RoslynClrHeapAllocationAnalyzer</a:t>
            </a:r>
            <a:endParaRPr lang="en-US" sz="2000" dirty="0">
              <a:solidFill>
                <a:schemeClr val="accent2"/>
              </a:solidFill>
            </a:endParaRPr>
          </a:p>
          <a:p>
            <a:endParaRPr lang="en-US" sz="2400" dirty="0"/>
          </a:p>
          <a:p>
            <a:r>
              <a:rPr lang="en-US" sz="2400" dirty="0"/>
              <a:t>This is the future…</a:t>
            </a:r>
          </a:p>
          <a:p>
            <a:endParaRPr lang="en-US" sz="2400" dirty="0"/>
          </a:p>
          <a:p>
            <a:r>
              <a:rPr lang="en-US" dirty="0"/>
              <a:t>(note: </a:t>
            </a:r>
            <a:r>
              <a:rPr lang="en-US" dirty="0" err="1"/>
              <a:t>Clippy</a:t>
            </a:r>
            <a:r>
              <a:rPr lang="en-US" dirty="0"/>
              <a:t> not actually included)</a:t>
            </a:r>
          </a:p>
        </p:txBody>
      </p:sp>
      <p:pic>
        <p:nvPicPr>
          <p:cNvPr id="9" name="Picture 8"/>
          <p:cNvPicPr>
            <a:picLocks noChangeAspect="1"/>
          </p:cNvPicPr>
          <p:nvPr/>
        </p:nvPicPr>
        <p:blipFill>
          <a:blip r:embed="rId5"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0" y="4369446"/>
            <a:ext cx="1455560" cy="2488554"/>
          </a:xfrm>
          <a:prstGeom prst="rect">
            <a:avLst/>
          </a:prstGeom>
        </p:spPr>
      </p:pic>
    </p:spTree>
    <p:extLst>
      <p:ext uri="{BB962C8B-B14F-4D97-AF65-F5344CB8AC3E}">
        <p14:creationId xmlns:p14="http://schemas.microsoft.com/office/powerpoint/2010/main" val="42054238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882" y="273052"/>
            <a:ext cx="4295617" cy="2698749"/>
          </a:xfrm>
        </p:spPr>
        <p:txBody>
          <a:bodyPr>
            <a:normAutofit/>
          </a:bodyPr>
          <a:lstStyle/>
          <a:p>
            <a:r>
              <a:rPr lang="en-US" sz="4800" dirty="0"/>
              <a:t>People Factors</a:t>
            </a:r>
          </a:p>
        </p:txBody>
      </p:sp>
      <p:pic>
        <p:nvPicPr>
          <p:cNvPr id="3" name="Picture 2"/>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7172635" y="0"/>
            <a:ext cx="5019366" cy="6858001"/>
          </a:xfrm>
          <a:prstGeom prst="rect">
            <a:avLst/>
          </a:prstGeom>
        </p:spPr>
      </p:pic>
      <p:sp>
        <p:nvSpPr>
          <p:cNvPr id="4" name="TextBox 3"/>
          <p:cNvSpPr txBox="1"/>
          <p:nvPr/>
        </p:nvSpPr>
        <p:spPr>
          <a:xfrm>
            <a:off x="3174208" y="5611594"/>
            <a:ext cx="3328987" cy="646331"/>
          </a:xfrm>
          <a:prstGeom prst="rect">
            <a:avLst/>
          </a:prstGeom>
          <a:noFill/>
        </p:spPr>
        <p:txBody>
          <a:bodyPr wrap="square" rtlCol="0">
            <a:spAutoFit/>
          </a:bodyPr>
          <a:lstStyle/>
          <a:p>
            <a:r>
              <a:rPr lang="en-US" dirty="0"/>
              <a:t>(No, you can’t actually use a hammer and sword.)</a:t>
            </a:r>
          </a:p>
        </p:txBody>
      </p:sp>
    </p:spTree>
    <p:extLst>
      <p:ext uri="{BB962C8B-B14F-4D97-AF65-F5344CB8AC3E}">
        <p14:creationId xmlns:p14="http://schemas.microsoft.com/office/powerpoint/2010/main" val="3089072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 y="246888"/>
            <a:ext cx="12192001" cy="6364225"/>
          </a:xfrm>
          <a:prstGeom prst="rect">
            <a:avLst/>
          </a:prstGeom>
        </p:spPr>
      </p:pic>
    </p:spTree>
    <p:extLst>
      <p:ext uri="{BB962C8B-B14F-4D97-AF65-F5344CB8AC3E}">
        <p14:creationId xmlns:p14="http://schemas.microsoft.com/office/powerpoint/2010/main" val="25368767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333333"/>
              </a:clrFrom>
              <a:clrTo>
                <a:srgbClr val="333333">
                  <a:alpha val="0"/>
                </a:srgbClr>
              </a:clrTo>
            </a:clrChange>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a:off x="0" y="246888"/>
            <a:ext cx="12192000" cy="6364224"/>
          </a:xfrm>
          <a:prstGeom prst="rect">
            <a:avLst/>
          </a:prstGeom>
        </p:spPr>
      </p:pic>
    </p:spTree>
    <p:extLst>
      <p:ext uri="{BB962C8B-B14F-4D97-AF65-F5344CB8AC3E}">
        <p14:creationId xmlns:p14="http://schemas.microsoft.com/office/powerpoint/2010/main" val="1983821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075221"/>
          </a:xfrm>
          <a:prstGeom prst="rect">
            <a:avLst/>
          </a:prstGeom>
        </p:spPr>
      </p:pic>
      <p:sp>
        <p:nvSpPr>
          <p:cNvPr id="5" name="TextBox 4"/>
          <p:cNvSpPr txBox="1"/>
          <p:nvPr/>
        </p:nvSpPr>
        <p:spPr>
          <a:xfrm>
            <a:off x="1180522" y="5951616"/>
            <a:ext cx="1930144" cy="707886"/>
          </a:xfrm>
          <a:prstGeom prst="rect">
            <a:avLst/>
          </a:prstGeom>
          <a:noFill/>
        </p:spPr>
        <p:txBody>
          <a:bodyPr wrap="none" rtlCol="0">
            <a:spAutoFit/>
          </a:bodyPr>
          <a:lstStyle/>
          <a:p>
            <a:r>
              <a:rPr lang="en-US" sz="4000" b="1" dirty="0">
                <a:ln>
                  <a:solidFill>
                    <a:schemeClr val="bg1"/>
                  </a:solidFill>
                </a:ln>
                <a:solidFill>
                  <a:schemeClr val="accent4"/>
                </a:solidFill>
              </a:rPr>
              <a:t>Stability</a:t>
            </a:r>
          </a:p>
        </p:txBody>
      </p:sp>
      <p:sp>
        <p:nvSpPr>
          <p:cNvPr id="6" name="TextBox 5"/>
          <p:cNvSpPr txBox="1"/>
          <p:nvPr/>
        </p:nvSpPr>
        <p:spPr>
          <a:xfrm>
            <a:off x="9882550" y="2856366"/>
            <a:ext cx="1540806" cy="707886"/>
          </a:xfrm>
          <a:prstGeom prst="rect">
            <a:avLst/>
          </a:prstGeom>
          <a:noFill/>
        </p:spPr>
        <p:txBody>
          <a:bodyPr wrap="none" rtlCol="0">
            <a:spAutoFit/>
          </a:bodyPr>
          <a:lstStyle/>
          <a:p>
            <a:r>
              <a:rPr lang="en-US" sz="4000" b="1" dirty="0">
                <a:ln>
                  <a:solidFill>
                    <a:schemeClr val="bg1"/>
                  </a:solidFill>
                </a:ln>
                <a:solidFill>
                  <a:schemeClr val="accent4"/>
                </a:solidFill>
              </a:rPr>
              <a:t>Agility</a:t>
            </a:r>
          </a:p>
        </p:txBody>
      </p:sp>
      <p:sp>
        <p:nvSpPr>
          <p:cNvPr id="7" name="TextBox 6"/>
          <p:cNvSpPr txBox="1"/>
          <p:nvPr/>
        </p:nvSpPr>
        <p:spPr>
          <a:xfrm>
            <a:off x="7070084" y="6150114"/>
            <a:ext cx="1162498" cy="707886"/>
          </a:xfrm>
          <a:prstGeom prst="rect">
            <a:avLst/>
          </a:prstGeom>
          <a:noFill/>
        </p:spPr>
        <p:txBody>
          <a:bodyPr wrap="none" rtlCol="0">
            <a:spAutoFit/>
          </a:bodyPr>
          <a:lstStyle/>
          <a:p>
            <a:r>
              <a:rPr lang="en-US" sz="4000" b="1" dirty="0">
                <a:ln>
                  <a:solidFill>
                    <a:schemeClr val="bg1"/>
                  </a:solidFill>
                </a:ln>
                <a:solidFill>
                  <a:schemeClr val="accent4"/>
                </a:solidFill>
              </a:rPr>
              <a:t>.NET</a:t>
            </a:r>
          </a:p>
        </p:txBody>
      </p:sp>
    </p:spTree>
    <p:extLst>
      <p:ext uri="{BB962C8B-B14F-4D97-AF65-F5344CB8AC3E}">
        <p14:creationId xmlns:p14="http://schemas.microsoft.com/office/powerpoint/2010/main" val="2915105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must train people</a:t>
            </a:r>
            <a:endParaRPr lang="en-US" dirty="0"/>
          </a:p>
        </p:txBody>
      </p:sp>
      <p:pic>
        <p:nvPicPr>
          <p:cNvPr id="3" name="Picture 2"/>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0048875" y="3929831"/>
            <a:ext cx="2143125" cy="2928169"/>
          </a:xfrm>
          <a:prstGeom prst="rect">
            <a:avLst/>
          </a:prstGeom>
        </p:spPr>
      </p:pic>
    </p:spTree>
    <p:extLst>
      <p:ext uri="{BB962C8B-B14F-4D97-AF65-F5344CB8AC3E}">
        <p14:creationId xmlns:p14="http://schemas.microsoft.com/office/powerpoint/2010/main" val="42246826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does not exist in a vacuum</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0048875" y="3929831"/>
            <a:ext cx="2143125" cy="2928169"/>
          </a:xfrm>
          <a:prstGeom prst="rect">
            <a:avLst/>
          </a:prstGeom>
        </p:spPr>
      </p:pic>
    </p:spTree>
    <p:extLst>
      <p:ext uri="{BB962C8B-B14F-4D97-AF65-F5344CB8AC3E}">
        <p14:creationId xmlns:p14="http://schemas.microsoft.com/office/powerpoint/2010/main" val="2385070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the Tradeoffs</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0048875" y="3929831"/>
            <a:ext cx="2143125" cy="2928169"/>
          </a:xfrm>
          <a:prstGeom prst="rect">
            <a:avLst/>
          </a:prstGeom>
        </p:spPr>
      </p:pic>
    </p:spTree>
    <p:extLst>
      <p:ext uri="{BB962C8B-B14F-4D97-AF65-F5344CB8AC3E}">
        <p14:creationId xmlns:p14="http://schemas.microsoft.com/office/powerpoint/2010/main" val="11322528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Understand the Tradeoffs</a:t>
            </a:r>
            <a:endParaRPr lang="en-US" dirty="0"/>
          </a:p>
        </p:txBody>
      </p:sp>
      <p:sp>
        <p:nvSpPr>
          <p:cNvPr id="6" name="Text Placeholder 5"/>
          <p:cNvSpPr>
            <a:spLocks noGrp="1"/>
          </p:cNvSpPr>
          <p:nvPr>
            <p:ph type="body" idx="1"/>
          </p:nvPr>
        </p:nvSpPr>
        <p:spPr>
          <a:xfrm rot="21395717">
            <a:off x="2493017" y="1681162"/>
            <a:ext cx="3868340" cy="823912"/>
          </a:xfrm>
        </p:spPr>
        <p:txBody>
          <a:bodyPr/>
          <a:lstStyle/>
          <a:p>
            <a:r>
              <a:rPr lang="en-US" dirty="0" smtClean="0">
                <a:solidFill>
                  <a:schemeClr val="accent4"/>
                </a:solidFill>
              </a:rPr>
              <a:t>Benefits</a:t>
            </a:r>
            <a:endParaRPr lang="en-US" dirty="0">
              <a:solidFill>
                <a:schemeClr val="accent4"/>
              </a:solidFill>
            </a:endParaRPr>
          </a:p>
        </p:txBody>
      </p:sp>
      <p:sp>
        <p:nvSpPr>
          <p:cNvPr id="7" name="Content Placeholder 6"/>
          <p:cNvSpPr>
            <a:spLocks noGrp="1"/>
          </p:cNvSpPr>
          <p:nvPr>
            <p:ph sz="half" idx="2"/>
          </p:nvPr>
        </p:nvSpPr>
        <p:spPr>
          <a:xfrm rot="21367706">
            <a:off x="2585050" y="2562225"/>
            <a:ext cx="3868340" cy="3684588"/>
          </a:xfrm>
        </p:spPr>
        <p:txBody>
          <a:bodyPr/>
          <a:lstStyle/>
          <a:p>
            <a:r>
              <a:rPr lang="en-US" dirty="0" smtClean="0"/>
              <a:t>Memory safety</a:t>
            </a:r>
          </a:p>
          <a:p>
            <a:r>
              <a:rPr lang="en-US" dirty="0" smtClean="0"/>
              <a:t>Type safety</a:t>
            </a:r>
          </a:p>
          <a:p>
            <a:r>
              <a:rPr lang="en-US" dirty="0" smtClean="0"/>
              <a:t>Fast allocations</a:t>
            </a:r>
          </a:p>
          <a:p>
            <a:r>
              <a:rPr lang="en-US" dirty="0" smtClean="0"/>
              <a:t>Debugging is MUCH better</a:t>
            </a:r>
          </a:p>
          <a:p>
            <a:r>
              <a:rPr lang="en-US" dirty="0" smtClean="0"/>
              <a:t>Better static code analysis</a:t>
            </a:r>
          </a:p>
          <a:p>
            <a:r>
              <a:rPr lang="en-US" dirty="0" smtClean="0"/>
              <a:t>Code locality</a:t>
            </a:r>
          </a:p>
          <a:p>
            <a:endParaRPr lang="en-US" dirty="0" smtClean="0"/>
          </a:p>
          <a:p>
            <a:endParaRPr lang="en-US" dirty="0"/>
          </a:p>
        </p:txBody>
      </p:sp>
      <p:sp>
        <p:nvSpPr>
          <p:cNvPr id="8" name="Text Placeholder 7"/>
          <p:cNvSpPr>
            <a:spLocks noGrp="1"/>
          </p:cNvSpPr>
          <p:nvPr>
            <p:ph type="body" sz="quarter" idx="3"/>
          </p:nvPr>
        </p:nvSpPr>
        <p:spPr>
          <a:xfrm rot="21389755">
            <a:off x="6931671" y="1671638"/>
            <a:ext cx="3887391" cy="823912"/>
          </a:xfrm>
        </p:spPr>
        <p:txBody>
          <a:bodyPr/>
          <a:lstStyle/>
          <a:p>
            <a:r>
              <a:rPr lang="en-US" dirty="0" smtClean="0">
                <a:solidFill>
                  <a:schemeClr val="accent4"/>
                </a:solidFill>
              </a:rPr>
              <a:t>Costs</a:t>
            </a:r>
            <a:endParaRPr lang="en-US" dirty="0">
              <a:solidFill>
                <a:schemeClr val="accent4"/>
              </a:solidFill>
            </a:endParaRPr>
          </a:p>
        </p:txBody>
      </p:sp>
      <p:sp>
        <p:nvSpPr>
          <p:cNvPr id="9" name="Content Placeholder 8"/>
          <p:cNvSpPr>
            <a:spLocks noGrp="1"/>
          </p:cNvSpPr>
          <p:nvPr>
            <p:ph sz="quarter" idx="4"/>
          </p:nvPr>
        </p:nvSpPr>
        <p:spPr>
          <a:xfrm rot="21389739">
            <a:off x="7000469" y="2551195"/>
            <a:ext cx="3887391" cy="3684588"/>
          </a:xfrm>
        </p:spPr>
        <p:txBody>
          <a:bodyPr/>
          <a:lstStyle/>
          <a:p>
            <a:r>
              <a:rPr lang="en-US" dirty="0" smtClean="0"/>
              <a:t>JIT</a:t>
            </a:r>
          </a:p>
          <a:p>
            <a:r>
              <a:rPr lang="en-US" dirty="0" smtClean="0"/>
              <a:t>Garbage Collection</a:t>
            </a:r>
          </a:p>
          <a:p>
            <a:r>
              <a:rPr lang="en-US" dirty="0" smtClean="0"/>
              <a:t>Bounds checking, type checking</a:t>
            </a:r>
          </a:p>
          <a:p>
            <a:r>
              <a:rPr lang="en-US" dirty="0" smtClean="0"/>
              <a:t>Training</a:t>
            </a:r>
          </a:p>
          <a:p>
            <a:r>
              <a:rPr lang="en-US" dirty="0" smtClean="0"/>
              <a:t>Hidden code</a:t>
            </a:r>
            <a:endParaRPr lang="en-US" dirty="0"/>
          </a:p>
        </p:txBody>
      </p:sp>
      <p:sp>
        <p:nvSpPr>
          <p:cNvPr id="11" name="Isosceles Triangle 10"/>
          <p:cNvSpPr/>
          <p:nvPr/>
        </p:nvSpPr>
        <p:spPr>
          <a:xfrm>
            <a:off x="5289345" y="507633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388422">
            <a:off x="2701694" y="4806170"/>
            <a:ext cx="6236009" cy="207169"/>
          </a:xfrm>
          <a:prstGeom prst="rect">
            <a:avLst/>
          </a:prstGeom>
          <a:solidFill>
            <a:schemeClr val="accent1">
              <a:lumMod val="5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0048875" y="3929831"/>
            <a:ext cx="2143125" cy="2928169"/>
          </a:xfrm>
          <a:prstGeom prst="rect">
            <a:avLst/>
          </a:prstGeom>
        </p:spPr>
      </p:pic>
    </p:spTree>
    <p:extLst>
      <p:ext uri="{BB962C8B-B14F-4D97-AF65-F5344CB8AC3E}">
        <p14:creationId xmlns:p14="http://schemas.microsoft.com/office/powerpoint/2010/main" val="6625400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2646751"/>
            <a:ext cx="7886700" cy="1564501"/>
          </a:xfrm>
        </p:spPr>
        <p:txBody>
          <a:bodyPr>
            <a:normAutofit/>
          </a:bodyPr>
          <a:lstStyle/>
          <a:p>
            <a:r>
              <a:rPr lang="en-US" dirty="0"/>
              <a:t>It is impossible to build a low-latency, high-performance server without taking GC into account from the </a:t>
            </a:r>
            <a:r>
              <a:rPr lang="en-US" i="1" dirty="0"/>
              <a:t>beginning</a:t>
            </a:r>
            <a:r>
              <a:rPr lang="en-US" i="1" dirty="0" smtClean="0"/>
              <a:t>.</a:t>
            </a:r>
            <a:endParaRPr lang="en-US" dirty="0"/>
          </a:p>
        </p:txBody>
      </p:sp>
      <p:pic>
        <p:nvPicPr>
          <p:cNvPr id="3" name="Picture 2"/>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4431890"/>
            <a:ext cx="1646289" cy="2426110"/>
          </a:xfrm>
          <a:prstGeom prst="rect">
            <a:avLst/>
          </a:prstGeom>
        </p:spPr>
      </p:pic>
    </p:spTree>
    <p:extLst>
      <p:ext uri="{BB962C8B-B14F-4D97-AF65-F5344CB8AC3E}">
        <p14:creationId xmlns:p14="http://schemas.microsoft.com/office/powerpoint/2010/main" val="11770906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Performance is a Feature</a:t>
            </a:r>
            <a:endParaRPr lang="en-US" dirty="0"/>
          </a:p>
        </p:txBody>
      </p:sp>
      <p:pic>
        <p:nvPicPr>
          <p:cNvPr id="4" name="Picture 3"/>
          <p:cNvPicPr>
            <a:picLocks noChangeAspect="1"/>
          </p:cNvPicPr>
          <p:nvPr/>
        </p:nvPicPr>
        <p:blipFill>
          <a:blip r:embed="rId3"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10048875" y="3929831"/>
            <a:ext cx="2143125" cy="2928169"/>
          </a:xfrm>
          <a:prstGeom prst="rect">
            <a:avLst/>
          </a:prstGeom>
        </p:spPr>
      </p:pic>
    </p:spTree>
    <p:extLst>
      <p:ext uri="{BB962C8B-B14F-4D97-AF65-F5344CB8AC3E}">
        <p14:creationId xmlns:p14="http://schemas.microsoft.com/office/powerpoint/2010/main" val="2994554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 y="-1"/>
            <a:ext cx="12184429" cy="8122953"/>
          </a:xfrm>
          <a:prstGeom prst="rect">
            <a:avLst/>
          </a:prstGeom>
        </p:spPr>
      </p:pic>
      <p:sp>
        <p:nvSpPr>
          <p:cNvPr id="3" name="TextBox 2"/>
          <p:cNvSpPr txBox="1"/>
          <p:nvPr/>
        </p:nvSpPr>
        <p:spPr>
          <a:xfrm>
            <a:off x="2843380" y="6348651"/>
            <a:ext cx="453970" cy="369332"/>
          </a:xfrm>
          <a:prstGeom prst="rect">
            <a:avLst/>
          </a:prstGeom>
          <a:solidFill>
            <a:schemeClr val="bg1">
              <a:alpha val="50000"/>
            </a:schemeClr>
          </a:solidFill>
          <a:ln>
            <a:solidFill>
              <a:schemeClr val="accent1"/>
            </a:solidFill>
          </a:ln>
        </p:spPr>
        <p:txBody>
          <a:bodyPr wrap="none" rtlCol="0">
            <a:spAutoFit/>
          </a:bodyPr>
          <a:lstStyle/>
          <a:p>
            <a:r>
              <a:rPr lang="en-US" dirty="0"/>
              <a:t>GC</a:t>
            </a:r>
          </a:p>
        </p:txBody>
      </p:sp>
      <p:sp>
        <p:nvSpPr>
          <p:cNvPr id="6" name="TextBox 5"/>
          <p:cNvSpPr txBox="1"/>
          <p:nvPr/>
        </p:nvSpPr>
        <p:spPr>
          <a:xfrm>
            <a:off x="5151071" y="6348651"/>
            <a:ext cx="428322" cy="369332"/>
          </a:xfrm>
          <a:prstGeom prst="rect">
            <a:avLst/>
          </a:prstGeom>
          <a:solidFill>
            <a:schemeClr val="bg1">
              <a:alpha val="50000"/>
            </a:schemeClr>
          </a:solidFill>
          <a:ln>
            <a:solidFill>
              <a:schemeClr val="accent1"/>
            </a:solidFill>
          </a:ln>
        </p:spPr>
        <p:txBody>
          <a:bodyPr wrap="none" rtlCol="0">
            <a:spAutoFit/>
          </a:bodyPr>
          <a:lstStyle/>
          <a:p>
            <a:r>
              <a:rPr lang="en-US" dirty="0"/>
              <a:t>JIT</a:t>
            </a:r>
          </a:p>
        </p:txBody>
      </p:sp>
      <p:sp>
        <p:nvSpPr>
          <p:cNvPr id="9" name="TextBox 8"/>
          <p:cNvSpPr txBox="1"/>
          <p:nvPr/>
        </p:nvSpPr>
        <p:spPr>
          <a:xfrm>
            <a:off x="6697309" y="6348651"/>
            <a:ext cx="1506503" cy="369332"/>
          </a:xfrm>
          <a:prstGeom prst="rect">
            <a:avLst/>
          </a:prstGeom>
          <a:solidFill>
            <a:schemeClr val="bg1">
              <a:alpha val="50000"/>
            </a:schemeClr>
          </a:solidFill>
          <a:ln>
            <a:solidFill>
              <a:schemeClr val="accent1"/>
            </a:solidFill>
          </a:ln>
        </p:spPr>
        <p:txBody>
          <a:bodyPr wrap="none" rtlCol="0">
            <a:spAutoFit/>
          </a:bodyPr>
          <a:lstStyle/>
          <a:p>
            <a:r>
              <a:rPr lang="en-US" dirty="0"/>
              <a:t>3</a:t>
            </a:r>
            <a:r>
              <a:rPr lang="en-US" baseline="30000" dirty="0"/>
              <a:t>rd</a:t>
            </a:r>
            <a:r>
              <a:rPr lang="en-US" dirty="0"/>
              <a:t> Party Code</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6939" y="3150394"/>
            <a:ext cx="2166852" cy="3193256"/>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2518" y="3093246"/>
            <a:ext cx="2205632" cy="3250405"/>
          </a:xfrm>
          <a:prstGeom prst="rect">
            <a:avLst/>
          </a:prstGeom>
        </p:spPr>
      </p:pic>
      <p:pic>
        <p:nvPicPr>
          <p:cNvPr id="8" name="Picture 7"/>
          <p:cNvPicPr>
            <a:picLocks noChangeAspect="1"/>
          </p:cNvPicPr>
          <p:nvPr/>
        </p:nvPicPr>
        <p:blipFill>
          <a:blip r:embed="rId6"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6576877" y="3374714"/>
            <a:ext cx="1736536" cy="2968937"/>
          </a:xfrm>
          <a:prstGeom prst="rect">
            <a:avLst/>
          </a:prstGeom>
        </p:spPr>
      </p:pic>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2139" y="3907630"/>
            <a:ext cx="1782922" cy="2436020"/>
          </a:xfrm>
          <a:prstGeom prst="rect">
            <a:avLst/>
          </a:prstGeom>
        </p:spPr>
      </p:pic>
      <p:sp>
        <p:nvSpPr>
          <p:cNvPr id="11" name="TextBox 10"/>
          <p:cNvSpPr txBox="1"/>
          <p:nvPr/>
        </p:nvSpPr>
        <p:spPr>
          <a:xfrm>
            <a:off x="8538901" y="6348651"/>
            <a:ext cx="1549399" cy="369332"/>
          </a:xfrm>
          <a:prstGeom prst="rect">
            <a:avLst/>
          </a:prstGeom>
          <a:solidFill>
            <a:schemeClr val="bg1">
              <a:alpha val="50000"/>
            </a:schemeClr>
          </a:solidFill>
          <a:ln>
            <a:solidFill>
              <a:schemeClr val="accent1"/>
            </a:solidFill>
          </a:ln>
        </p:spPr>
        <p:txBody>
          <a:bodyPr wrap="none" rtlCol="0">
            <a:spAutoFit/>
          </a:bodyPr>
          <a:lstStyle/>
          <a:p>
            <a:r>
              <a:rPr lang="en-US" dirty="0"/>
              <a:t>People Factors</a:t>
            </a:r>
          </a:p>
        </p:txBody>
      </p:sp>
    </p:spTree>
    <p:extLst>
      <p:ext uri="{BB962C8B-B14F-4D97-AF65-F5344CB8AC3E}">
        <p14:creationId xmlns:p14="http://schemas.microsoft.com/office/powerpoint/2010/main" val="14972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3000"/>
                            </p:stCondLst>
                            <p:childTnLst>
                              <p:par>
                                <p:cTn id="29" presetID="2" presetClass="entr" presetSubtype="3"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 y="-1"/>
            <a:ext cx="12184429" cy="8122953"/>
          </a:xfrm>
          <a:prstGeom prst="rect">
            <a:avLst/>
          </a:prstGeom>
        </p:spPr>
      </p:pic>
    </p:spTree>
    <p:extLst>
      <p:ext uri="{BB962C8B-B14F-4D97-AF65-F5344CB8AC3E}">
        <p14:creationId xmlns:p14="http://schemas.microsoft.com/office/powerpoint/2010/main" val="26246917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Want to know more?</a:t>
            </a:r>
            <a:br>
              <a:rPr lang="en-US" dirty="0" smtClean="0"/>
            </a:br>
            <a:r>
              <a:rPr lang="en-US" dirty="0"/>
              <a:t/>
            </a:r>
            <a:br>
              <a:rPr lang="en-US" dirty="0"/>
            </a:br>
            <a:r>
              <a:rPr lang="en-US" sz="360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rPr>
              <a:t>.NET Performance Deep-Dive Workshop</a:t>
            </a:r>
            <a:r>
              <a:rPr lang="en-US" dirty="0" smtClean="0"/>
              <a:t/>
            </a:r>
            <a:br>
              <a:rPr lang="en-US" dirty="0" smtClean="0"/>
            </a:br>
            <a:r>
              <a:rPr lang="en-US" dirty="0" smtClean="0"/>
              <a:t>Thursday, 9am, Garden A</a:t>
            </a:r>
            <a:endParaRPr lang="en-US" dirty="0"/>
          </a:p>
        </p:txBody>
      </p:sp>
    </p:spTree>
    <p:extLst>
      <p:ext uri="{BB962C8B-B14F-4D97-AF65-F5344CB8AC3E}">
        <p14:creationId xmlns:p14="http://schemas.microsoft.com/office/powerpoint/2010/main" val="19672345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Resources</a:t>
            </a:r>
          </a:p>
        </p:txBody>
      </p:sp>
      <p:sp>
        <p:nvSpPr>
          <p:cNvPr id="3" name="Content Placeholder 2"/>
          <p:cNvSpPr>
            <a:spLocks noGrp="1"/>
          </p:cNvSpPr>
          <p:nvPr>
            <p:ph idx="1"/>
          </p:nvPr>
        </p:nvSpPr>
        <p:spPr/>
        <p:txBody>
          <a:bodyPr>
            <a:normAutofit/>
          </a:bodyPr>
          <a:lstStyle/>
          <a:p>
            <a:r>
              <a:rPr lang="en-US" sz="2200" dirty="0"/>
              <a:t>Books</a:t>
            </a:r>
          </a:p>
          <a:p>
            <a:pPr lvl="1"/>
            <a:r>
              <a:rPr lang="en-US" sz="2200" dirty="0"/>
              <a:t>Writing High-Performance .NET Code</a:t>
            </a:r>
          </a:p>
          <a:p>
            <a:pPr lvl="2"/>
            <a:r>
              <a:rPr lang="en-US" sz="2200" dirty="0">
                <a:hlinkClick r:id="rId2"/>
              </a:rPr>
              <a:t>Book Site</a:t>
            </a:r>
            <a:r>
              <a:rPr lang="en-US" sz="2200" dirty="0"/>
              <a:t> – Can get the following for free: </a:t>
            </a:r>
          </a:p>
          <a:p>
            <a:pPr lvl="3"/>
            <a:r>
              <a:rPr lang="en-US" sz="2200" dirty="0"/>
              <a:t>Intro, Chapter 1 – general measurement guidelines, tools, how to use </a:t>
            </a:r>
            <a:r>
              <a:rPr lang="en-US" sz="2200" dirty="0" err="1"/>
              <a:t>Windbg</a:t>
            </a:r>
            <a:r>
              <a:rPr lang="en-US" sz="2200" dirty="0"/>
              <a:t> and PerfView (and others)</a:t>
            </a:r>
          </a:p>
          <a:p>
            <a:pPr lvl="3"/>
            <a:r>
              <a:rPr lang="en-US" sz="2200" dirty="0"/>
              <a:t>Chapter 5 – </a:t>
            </a:r>
            <a:r>
              <a:rPr lang="en-US" sz="2200" dirty="0">
                <a:hlinkClick r:id="rId3"/>
              </a:rPr>
              <a:t>Performance Considerations of Class Design and General Coding</a:t>
            </a:r>
            <a:endParaRPr lang="en-US" sz="2200" dirty="0"/>
          </a:p>
          <a:p>
            <a:pPr lvl="1"/>
            <a:r>
              <a:rPr lang="en-US" sz="2200" dirty="0">
                <a:hlinkClick r:id="rId4"/>
              </a:rPr>
              <a:t>Advanced .NET Debugging</a:t>
            </a:r>
            <a:r>
              <a:rPr lang="en-US" sz="2200" dirty="0"/>
              <a:t> by Mario </a:t>
            </a:r>
            <a:r>
              <a:rPr lang="en-US" sz="2200" dirty="0" err="1"/>
              <a:t>Hewardt</a:t>
            </a:r>
            <a:endParaRPr lang="en-US" sz="2200" dirty="0"/>
          </a:p>
          <a:p>
            <a:r>
              <a:rPr lang="en-US" sz="2200" dirty="0"/>
              <a:t>Article: </a:t>
            </a:r>
            <a:r>
              <a:rPr lang="en-US" sz="2200" dirty="0">
                <a:hlinkClick r:id="rId5"/>
              </a:rPr>
              <a:t>.NET memory allocation details </a:t>
            </a:r>
            <a:endParaRPr lang="en-US" sz="2200" dirty="0"/>
          </a:p>
          <a:p>
            <a:endParaRPr lang="en-US" sz="2200" dirty="0"/>
          </a:p>
          <a:p>
            <a:pPr marL="0" indent="0">
              <a:buNone/>
            </a:pPr>
            <a:endParaRPr lang="en-US" sz="2200" dirty="0"/>
          </a:p>
        </p:txBody>
      </p:sp>
    </p:spTree>
    <p:extLst>
      <p:ext uri="{BB962C8B-B14F-4D97-AF65-F5344CB8AC3E}">
        <p14:creationId xmlns:p14="http://schemas.microsoft.com/office/powerpoint/2010/main" val="3606459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.NET</a:t>
            </a:r>
            <a:endParaRPr lang="en-US" dirty="0"/>
          </a:p>
        </p:txBody>
      </p:sp>
      <p:sp>
        <p:nvSpPr>
          <p:cNvPr id="3" name="Text Placeholder 2"/>
          <p:cNvSpPr>
            <a:spLocks noGrp="1"/>
          </p:cNvSpPr>
          <p:nvPr>
            <p:ph idx="1"/>
          </p:nvPr>
        </p:nvSpPr>
        <p:spPr/>
        <p:txBody>
          <a:bodyPr/>
          <a:lstStyle/>
          <a:p>
            <a:pPr>
              <a:buClr>
                <a:srgbClr val="00B050"/>
              </a:buClr>
              <a:buFont typeface="Wingdings" panose="05000000000000000000" pitchFamily="2" charset="2"/>
              <a:buChar char="ü"/>
            </a:pPr>
            <a:r>
              <a:rPr lang="en-US" dirty="0" smtClean="0"/>
              <a:t>Isolation </a:t>
            </a:r>
            <a:r>
              <a:rPr lang="en-US" dirty="0" smtClean="0"/>
              <a:t>and safety</a:t>
            </a:r>
          </a:p>
          <a:p>
            <a:pPr>
              <a:buClr>
                <a:srgbClr val="00B050"/>
              </a:buClr>
              <a:buFont typeface="Wingdings" panose="05000000000000000000" pitchFamily="2" charset="2"/>
              <a:buChar char="ü"/>
            </a:pPr>
            <a:r>
              <a:rPr lang="en-US" dirty="0" smtClean="0"/>
              <a:t>Easy testing</a:t>
            </a:r>
          </a:p>
          <a:p>
            <a:pPr>
              <a:buClr>
                <a:srgbClr val="00B050"/>
              </a:buClr>
              <a:buFont typeface="Wingdings" panose="05000000000000000000" pitchFamily="2" charset="2"/>
              <a:buChar char="ü"/>
            </a:pPr>
            <a:r>
              <a:rPr lang="en-US" dirty="0" smtClean="0"/>
              <a:t>Debugging</a:t>
            </a:r>
          </a:p>
          <a:p>
            <a:pPr>
              <a:buClr>
                <a:srgbClr val="00B050"/>
              </a:buClr>
              <a:buFont typeface="Wingdings" panose="05000000000000000000" pitchFamily="2" charset="2"/>
              <a:buChar char="ü"/>
            </a:pPr>
            <a:r>
              <a:rPr lang="en-US" dirty="0"/>
              <a:t>Code is easy to write*</a:t>
            </a:r>
          </a:p>
          <a:p>
            <a:endParaRPr lang="en-US" dirty="0"/>
          </a:p>
        </p:txBody>
      </p:sp>
    </p:spTree>
    <p:extLst>
      <p:ext uri="{BB962C8B-B14F-4D97-AF65-F5344CB8AC3E}">
        <p14:creationId xmlns:p14="http://schemas.microsoft.com/office/powerpoint/2010/main" val="2924149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Resources</a:t>
            </a:r>
          </a:p>
        </p:txBody>
      </p:sp>
      <p:sp>
        <p:nvSpPr>
          <p:cNvPr id="3" name="Content Placeholder 2"/>
          <p:cNvSpPr>
            <a:spLocks noGrp="1"/>
          </p:cNvSpPr>
          <p:nvPr>
            <p:ph idx="1"/>
          </p:nvPr>
        </p:nvSpPr>
        <p:spPr/>
        <p:txBody>
          <a:bodyPr>
            <a:normAutofit/>
          </a:bodyPr>
          <a:lstStyle/>
          <a:p>
            <a:r>
              <a:rPr lang="en-US" sz="2000" dirty="0"/>
              <a:t>Vance Morrison’s CLR Inside Out columns on performance: Measure Early and Often for Performance, Parts 1 &amp; 2</a:t>
            </a:r>
          </a:p>
          <a:p>
            <a:pPr lvl="1"/>
            <a:r>
              <a:rPr lang="en-US" sz="2000" dirty="0">
                <a:hlinkClick r:id="rId2"/>
              </a:rPr>
              <a:t>http://msdn.microsoft.com/en-us/magazine/cc500596.aspx</a:t>
            </a:r>
          </a:p>
          <a:p>
            <a:pPr lvl="1"/>
            <a:r>
              <a:rPr lang="en-US" sz="2000" dirty="0">
                <a:hlinkClick r:id="rId2"/>
              </a:rPr>
              <a:t>http://msdn.microsoft.com/en-us/magazine/cc507639.aspx</a:t>
            </a:r>
            <a:r>
              <a:rPr lang="en-US" sz="2000" dirty="0"/>
              <a:t> </a:t>
            </a:r>
          </a:p>
          <a:p>
            <a:r>
              <a:rPr lang="en-US" sz="2000" dirty="0"/>
              <a:t>Interface Dispatch: </a:t>
            </a:r>
            <a:r>
              <a:rPr lang="en-US" sz="2000" dirty="0">
                <a:hlinkClick r:id="rId3"/>
              </a:rPr>
              <a:t>http://blogs.msdn.com/b/vancem/archive/2006/03/13/550529.aspx</a:t>
            </a:r>
            <a:endParaRPr lang="en-US" sz="2000" dirty="0"/>
          </a:p>
          <a:p>
            <a:r>
              <a:rPr lang="en-US" sz="2000" dirty="0"/>
              <a:t>SOS command reference</a:t>
            </a:r>
          </a:p>
          <a:p>
            <a:pPr lvl="1"/>
            <a:r>
              <a:rPr lang="en-US" sz="2000" dirty="0">
                <a:hlinkClick r:id="rId4"/>
              </a:rPr>
              <a:t>http://msdn.microsoft.com/en-us/library/bb190764.aspx</a:t>
            </a:r>
            <a:endParaRPr lang="en-US" sz="2000" dirty="0"/>
          </a:p>
          <a:p>
            <a:r>
              <a:rPr lang="en-US" sz="2000" dirty="0" err="1"/>
              <a:t>Windbg</a:t>
            </a:r>
            <a:r>
              <a:rPr lang="en-US" sz="2000" dirty="0"/>
              <a:t> command reference</a:t>
            </a:r>
          </a:p>
          <a:p>
            <a:pPr lvl="1"/>
            <a:r>
              <a:rPr lang="en-US" sz="2000" dirty="0">
                <a:hlinkClick r:id="rId5"/>
              </a:rPr>
              <a:t>http://windbg.info/doc/1-common-cmds.html</a:t>
            </a:r>
            <a:endParaRPr lang="en-US" sz="2000" dirty="0"/>
          </a:p>
          <a:p>
            <a:endParaRPr lang="en-US" sz="2000" dirty="0"/>
          </a:p>
        </p:txBody>
      </p:sp>
    </p:spTree>
    <p:extLst>
      <p:ext uri="{BB962C8B-B14F-4D97-AF65-F5344CB8AC3E}">
        <p14:creationId xmlns:p14="http://schemas.microsoft.com/office/powerpoint/2010/main" val="18728331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Tools</a:t>
            </a:r>
          </a:p>
        </p:txBody>
      </p:sp>
      <p:sp>
        <p:nvSpPr>
          <p:cNvPr id="3" name="Content Placeholder 2"/>
          <p:cNvSpPr>
            <a:spLocks noGrp="1"/>
          </p:cNvSpPr>
          <p:nvPr>
            <p:ph idx="1"/>
          </p:nvPr>
        </p:nvSpPr>
        <p:spPr/>
        <p:txBody>
          <a:bodyPr>
            <a:normAutofit/>
          </a:bodyPr>
          <a:lstStyle/>
          <a:p>
            <a:r>
              <a:rPr lang="en-US" sz="2200" dirty="0"/>
              <a:t>Reflector, </a:t>
            </a:r>
            <a:r>
              <a:rPr lang="en-US" sz="2200" dirty="0" err="1"/>
              <a:t>ILSpy</a:t>
            </a:r>
            <a:r>
              <a:rPr lang="en-US" sz="2200" dirty="0"/>
              <a:t>, ILDASM – tools to convert compiled binaries into readable code. Essential for understanding how 3</a:t>
            </a:r>
            <a:r>
              <a:rPr lang="en-US" sz="2200" baseline="30000" dirty="0"/>
              <a:t>rd</a:t>
            </a:r>
            <a:r>
              <a:rPr lang="en-US" sz="2200" dirty="0"/>
              <a:t>-party code (including the FCL) works.</a:t>
            </a:r>
          </a:p>
          <a:p>
            <a:r>
              <a:rPr lang="en-US" sz="2200" dirty="0" err="1"/>
              <a:t>FxCop</a:t>
            </a:r>
            <a:endParaRPr lang="en-US" sz="2200" dirty="0"/>
          </a:p>
          <a:p>
            <a:pPr lvl="1"/>
            <a:r>
              <a:rPr lang="en-US" sz="2200" dirty="0"/>
              <a:t>Performance rules are limited, but useful</a:t>
            </a:r>
          </a:p>
          <a:p>
            <a:pPr lvl="1"/>
            <a:r>
              <a:rPr lang="en-US" sz="2200" dirty="0"/>
              <a:t>Warns about things like multiple casts, Equals() on value types, empty </a:t>
            </a:r>
            <a:r>
              <a:rPr lang="en-US" sz="2200" dirty="0" err="1"/>
              <a:t>finalizers</a:t>
            </a:r>
            <a:r>
              <a:rPr lang="en-US" sz="2200" dirty="0"/>
              <a:t>, etc.</a:t>
            </a:r>
          </a:p>
          <a:p>
            <a:pPr lvl="1"/>
            <a:r>
              <a:rPr lang="en-US" sz="2200" dirty="0"/>
              <a:t>Lots of other style and correctness rules</a:t>
            </a:r>
          </a:p>
          <a:p>
            <a:pPr lvl="1"/>
            <a:r>
              <a:rPr lang="en-US" sz="2200" dirty="0"/>
              <a:t>Get in the habit of running these as part of your build</a:t>
            </a:r>
          </a:p>
          <a:p>
            <a:pPr lvl="2"/>
            <a:r>
              <a:rPr lang="en-US" sz="2200" dirty="0"/>
              <a:t>DON’T get in the habit of issuing exceptions for rule violations -- just fix the issue if possible</a:t>
            </a:r>
          </a:p>
          <a:p>
            <a:endParaRPr lang="en-US" sz="2200" dirty="0"/>
          </a:p>
        </p:txBody>
      </p:sp>
    </p:spTree>
    <p:extLst>
      <p:ext uri="{BB962C8B-B14F-4D97-AF65-F5344CB8AC3E}">
        <p14:creationId xmlns:p14="http://schemas.microsoft.com/office/powerpoint/2010/main" val="3612484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Tools</a:t>
            </a:r>
          </a:p>
        </p:txBody>
      </p:sp>
      <p:sp>
        <p:nvSpPr>
          <p:cNvPr id="3" name="Content Placeholder 2"/>
          <p:cNvSpPr>
            <a:spLocks noGrp="1"/>
          </p:cNvSpPr>
          <p:nvPr>
            <p:ph idx="1"/>
          </p:nvPr>
        </p:nvSpPr>
        <p:spPr/>
        <p:txBody>
          <a:bodyPr>
            <a:noAutofit/>
          </a:bodyPr>
          <a:lstStyle/>
          <a:p>
            <a:r>
              <a:rPr lang="en-US" sz="2000" dirty="0" err="1"/>
              <a:t>MeasureIt</a:t>
            </a:r>
            <a:endParaRPr lang="en-US" sz="2000" dirty="0"/>
          </a:p>
          <a:p>
            <a:pPr lvl="1"/>
            <a:r>
              <a:rPr lang="en-US" sz="2000" dirty="0"/>
              <a:t>Small, simple tool for running </a:t>
            </a:r>
            <a:r>
              <a:rPr lang="en-US" sz="2000" dirty="0" err="1"/>
              <a:t>microbenchmarks</a:t>
            </a:r>
            <a:r>
              <a:rPr lang="en-US" sz="2000" dirty="0"/>
              <a:t> on the </a:t>
            </a:r>
            <a:r>
              <a:rPr lang="en-US" sz="2000" dirty="0" err="1"/>
              <a:t>.Net</a:t>
            </a:r>
            <a:r>
              <a:rPr lang="en-US" sz="2000" dirty="0"/>
              <a:t> framework</a:t>
            </a:r>
          </a:p>
          <a:p>
            <a:pPr lvl="1"/>
            <a:r>
              <a:rPr lang="en-US" sz="2000" dirty="0">
                <a:hlinkClick r:id="rId2"/>
              </a:rPr>
              <a:t>http://blogs.msdn.com/b/vancem/archive/2009/02/06/measureit-update-tool-for-doing-microbenchmarks.aspx</a:t>
            </a:r>
            <a:endParaRPr lang="en-US" sz="2000" dirty="0"/>
          </a:p>
          <a:p>
            <a:r>
              <a:rPr lang="en-US" sz="2000" dirty="0" err="1"/>
              <a:t>PerfView</a:t>
            </a:r>
            <a:endParaRPr lang="en-US" sz="2000" dirty="0"/>
          </a:p>
          <a:p>
            <a:pPr lvl="1"/>
            <a:r>
              <a:rPr lang="en-US" sz="2000" dirty="0"/>
              <a:t>ETW event analyzer with clever views (like a CPU profiler)</a:t>
            </a:r>
          </a:p>
          <a:p>
            <a:pPr lvl="1"/>
            <a:r>
              <a:rPr lang="en-US" sz="2000" dirty="0"/>
              <a:t>Can analyze both CPU and memory events</a:t>
            </a:r>
          </a:p>
          <a:p>
            <a:pPr lvl="1"/>
            <a:r>
              <a:rPr lang="en-US" sz="2000" dirty="0"/>
              <a:t>Can tell you who is allocating memory, who owns memory, who is allocating on the LOH</a:t>
            </a:r>
          </a:p>
          <a:p>
            <a:pPr lvl="1"/>
            <a:r>
              <a:rPr lang="en-US" sz="2000" dirty="0"/>
              <a:t>How often are GCs? How long do they last?</a:t>
            </a:r>
          </a:p>
          <a:p>
            <a:pPr lvl="1"/>
            <a:r>
              <a:rPr lang="en-US" sz="2000" dirty="0"/>
              <a:t>Exceptions being thrown and handled</a:t>
            </a:r>
          </a:p>
          <a:p>
            <a:pPr lvl="1"/>
            <a:r>
              <a:rPr lang="en-US" sz="2000" dirty="0" err="1"/>
              <a:t>Jitting</a:t>
            </a:r>
            <a:r>
              <a:rPr lang="en-US" sz="2000" dirty="0"/>
              <a:t> events</a:t>
            </a:r>
          </a:p>
          <a:p>
            <a:pPr lvl="1"/>
            <a:r>
              <a:rPr lang="en-US" sz="2000" dirty="0"/>
              <a:t>Anything else that’s an ETW event (which is most things)</a:t>
            </a:r>
          </a:p>
        </p:txBody>
      </p:sp>
    </p:spTree>
    <p:extLst>
      <p:ext uri="{BB962C8B-B14F-4D97-AF65-F5344CB8AC3E}">
        <p14:creationId xmlns:p14="http://schemas.microsoft.com/office/powerpoint/2010/main" val="32705600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Tools</a:t>
            </a:r>
          </a:p>
        </p:txBody>
      </p:sp>
      <p:sp>
        <p:nvSpPr>
          <p:cNvPr id="3" name="Content Placeholder 2"/>
          <p:cNvSpPr>
            <a:spLocks noGrp="1"/>
          </p:cNvSpPr>
          <p:nvPr>
            <p:ph idx="1"/>
          </p:nvPr>
        </p:nvSpPr>
        <p:spPr/>
        <p:txBody>
          <a:bodyPr>
            <a:noAutofit/>
          </a:bodyPr>
          <a:lstStyle/>
          <a:p>
            <a:r>
              <a:rPr lang="en-US" sz="2200" dirty="0" err="1"/>
              <a:t>Windbg</a:t>
            </a:r>
            <a:r>
              <a:rPr lang="en-US" sz="2200" dirty="0"/>
              <a:t> &amp; SOS</a:t>
            </a:r>
          </a:p>
          <a:p>
            <a:pPr lvl="1"/>
            <a:r>
              <a:rPr lang="en-US" sz="2200" dirty="0"/>
              <a:t>The best way in many cases to understand what’s really going on</a:t>
            </a:r>
          </a:p>
          <a:p>
            <a:pPr lvl="1"/>
            <a:r>
              <a:rPr lang="en-US" sz="2200" dirty="0"/>
              <a:t>SOS is the managed debugging extensions</a:t>
            </a:r>
          </a:p>
          <a:p>
            <a:pPr lvl="1"/>
            <a:r>
              <a:rPr lang="en-US" sz="2200" dirty="0"/>
              <a:t>Comes with CLR, already setup to work with </a:t>
            </a:r>
            <a:r>
              <a:rPr lang="en-US" sz="2200" dirty="0" err="1"/>
              <a:t>WinDbg</a:t>
            </a:r>
            <a:r>
              <a:rPr lang="en-US" sz="2200" dirty="0"/>
              <a:t> in PHX</a:t>
            </a:r>
          </a:p>
          <a:p>
            <a:pPr lvl="1"/>
            <a:r>
              <a:rPr lang="en-US" sz="2200" dirty="0"/>
              <a:t>See </a:t>
            </a:r>
            <a:r>
              <a:rPr lang="en-US" sz="2200" dirty="0">
                <a:hlinkClick r:id="rId2"/>
              </a:rPr>
              <a:t>http://msdn.microsoft.com/en-us/library/bb190764.aspx</a:t>
            </a:r>
            <a:r>
              <a:rPr lang="en-US" sz="2200" dirty="0"/>
              <a:t> for SOS commands</a:t>
            </a:r>
          </a:p>
          <a:p>
            <a:pPr lvl="1"/>
            <a:r>
              <a:rPr lang="en-US" sz="2200" dirty="0"/>
              <a:t>Getting started:</a:t>
            </a:r>
          </a:p>
          <a:p>
            <a:pPr lvl="2"/>
            <a:r>
              <a:rPr lang="en-US" sz="2200" dirty="0"/>
              <a:t>Attach to your process</a:t>
            </a:r>
          </a:p>
          <a:p>
            <a:pPr lvl="2"/>
            <a:r>
              <a:rPr lang="en-US" sz="2200" dirty="0"/>
              <a:t>.</a:t>
            </a:r>
            <a:r>
              <a:rPr lang="en-US" sz="2200" dirty="0" err="1"/>
              <a:t>loadby</a:t>
            </a:r>
            <a:r>
              <a:rPr lang="en-US" sz="2200" dirty="0"/>
              <a:t> </a:t>
            </a:r>
            <a:r>
              <a:rPr lang="en-US" sz="2200" dirty="0" err="1"/>
              <a:t>sos</a:t>
            </a:r>
            <a:r>
              <a:rPr lang="en-US" sz="2200" dirty="0"/>
              <a:t> </a:t>
            </a:r>
            <a:r>
              <a:rPr lang="en-US" sz="2200" dirty="0" err="1"/>
              <a:t>clr</a:t>
            </a:r>
            <a:endParaRPr lang="en-US" sz="2200" dirty="0"/>
          </a:p>
          <a:p>
            <a:pPr lvl="2"/>
            <a:r>
              <a:rPr lang="en-US" sz="2200" dirty="0"/>
              <a:t>!</a:t>
            </a:r>
            <a:r>
              <a:rPr lang="en-US" sz="2200" dirty="0" err="1"/>
              <a:t>bpmd</a:t>
            </a:r>
            <a:r>
              <a:rPr lang="en-US" sz="2200" dirty="0"/>
              <a:t> program.exe </a:t>
            </a:r>
            <a:r>
              <a:rPr lang="en-US" sz="2200" dirty="0" err="1"/>
              <a:t>Namespace.Type.Method</a:t>
            </a:r>
            <a:endParaRPr lang="en-US" sz="2200" dirty="0"/>
          </a:p>
          <a:p>
            <a:pPr lvl="2"/>
            <a:r>
              <a:rPr lang="en-US" sz="2200" dirty="0"/>
              <a:t>g</a:t>
            </a:r>
          </a:p>
          <a:p>
            <a:pPr lvl="2"/>
            <a:r>
              <a:rPr lang="en-US" sz="2200" dirty="0"/>
              <a:t>!U @rip</a:t>
            </a:r>
          </a:p>
          <a:p>
            <a:pPr lvl="2"/>
            <a:r>
              <a:rPr lang="en-US" sz="2200" dirty="0"/>
              <a:t>!</a:t>
            </a:r>
            <a:r>
              <a:rPr lang="en-US" sz="2200" dirty="0" err="1"/>
              <a:t>ClrStack</a:t>
            </a:r>
            <a:endParaRPr lang="en-US" sz="2200" dirty="0"/>
          </a:p>
        </p:txBody>
      </p:sp>
    </p:spTree>
    <p:extLst>
      <p:ext uri="{BB962C8B-B14F-4D97-AF65-F5344CB8AC3E}">
        <p14:creationId xmlns:p14="http://schemas.microsoft.com/office/powerpoint/2010/main" val="1834370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 y="-1"/>
            <a:ext cx="12184429" cy="8122953"/>
          </a:xfrm>
          <a:prstGeom prst="rect">
            <a:avLst/>
          </a:prstGeom>
        </p:spPr>
      </p:pic>
      <p:sp>
        <p:nvSpPr>
          <p:cNvPr id="3" name="TextBox 2"/>
          <p:cNvSpPr txBox="1"/>
          <p:nvPr/>
        </p:nvSpPr>
        <p:spPr>
          <a:xfrm>
            <a:off x="2843380" y="6348651"/>
            <a:ext cx="453970" cy="369332"/>
          </a:xfrm>
          <a:prstGeom prst="rect">
            <a:avLst/>
          </a:prstGeom>
          <a:solidFill>
            <a:schemeClr val="bg1">
              <a:alpha val="50000"/>
            </a:schemeClr>
          </a:solidFill>
          <a:ln>
            <a:solidFill>
              <a:schemeClr val="accent1"/>
            </a:solidFill>
          </a:ln>
        </p:spPr>
        <p:txBody>
          <a:bodyPr wrap="none" rtlCol="0">
            <a:spAutoFit/>
          </a:bodyPr>
          <a:lstStyle/>
          <a:p>
            <a:r>
              <a:rPr lang="en-US" dirty="0"/>
              <a:t>GC</a:t>
            </a:r>
          </a:p>
        </p:txBody>
      </p:sp>
      <p:sp>
        <p:nvSpPr>
          <p:cNvPr id="6" name="TextBox 5"/>
          <p:cNvSpPr txBox="1"/>
          <p:nvPr/>
        </p:nvSpPr>
        <p:spPr>
          <a:xfrm>
            <a:off x="5151071" y="6348651"/>
            <a:ext cx="428322" cy="369332"/>
          </a:xfrm>
          <a:prstGeom prst="rect">
            <a:avLst/>
          </a:prstGeom>
          <a:solidFill>
            <a:schemeClr val="bg1">
              <a:alpha val="50000"/>
            </a:schemeClr>
          </a:solidFill>
          <a:ln>
            <a:solidFill>
              <a:schemeClr val="accent1"/>
            </a:solidFill>
          </a:ln>
        </p:spPr>
        <p:txBody>
          <a:bodyPr wrap="none" rtlCol="0">
            <a:spAutoFit/>
          </a:bodyPr>
          <a:lstStyle/>
          <a:p>
            <a:r>
              <a:rPr lang="en-US" dirty="0"/>
              <a:t>JIT</a:t>
            </a:r>
          </a:p>
        </p:txBody>
      </p:sp>
      <p:sp>
        <p:nvSpPr>
          <p:cNvPr id="9" name="TextBox 8"/>
          <p:cNvSpPr txBox="1"/>
          <p:nvPr/>
        </p:nvSpPr>
        <p:spPr>
          <a:xfrm>
            <a:off x="6697309" y="6348651"/>
            <a:ext cx="1506503" cy="369332"/>
          </a:xfrm>
          <a:prstGeom prst="rect">
            <a:avLst/>
          </a:prstGeom>
          <a:solidFill>
            <a:schemeClr val="bg1">
              <a:alpha val="50000"/>
            </a:schemeClr>
          </a:solidFill>
          <a:ln>
            <a:solidFill>
              <a:schemeClr val="accent1"/>
            </a:solidFill>
          </a:ln>
        </p:spPr>
        <p:txBody>
          <a:bodyPr wrap="none" rtlCol="0">
            <a:spAutoFit/>
          </a:bodyPr>
          <a:lstStyle/>
          <a:p>
            <a:r>
              <a:rPr lang="en-US" dirty="0"/>
              <a:t>3</a:t>
            </a:r>
            <a:r>
              <a:rPr lang="en-US" baseline="30000" dirty="0"/>
              <a:t>rd</a:t>
            </a:r>
            <a:r>
              <a:rPr lang="en-US" dirty="0"/>
              <a:t> Party Code</a:t>
            </a:r>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6939" y="3150394"/>
            <a:ext cx="2166852" cy="3193256"/>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2518" y="3093246"/>
            <a:ext cx="2205632" cy="3250405"/>
          </a:xfrm>
          <a:prstGeom prst="rect">
            <a:avLst/>
          </a:prstGeom>
        </p:spPr>
      </p:pic>
      <p:pic>
        <p:nvPicPr>
          <p:cNvPr id="8" name="Picture 7"/>
          <p:cNvPicPr>
            <a:picLocks noChangeAspect="1"/>
          </p:cNvPicPr>
          <p:nvPr/>
        </p:nvPicPr>
        <p:blipFill>
          <a:blip r:embed="rId6" cstate="print">
            <a:clrChange>
              <a:clrFrom>
                <a:srgbClr val="333333"/>
              </a:clrFrom>
              <a:clrTo>
                <a:srgbClr val="333333">
                  <a:alpha val="0"/>
                </a:srgbClr>
              </a:clrTo>
            </a:clrChange>
            <a:extLst>
              <a:ext uri="{28A0092B-C50C-407E-A947-70E740481C1C}">
                <a14:useLocalDpi xmlns:a14="http://schemas.microsoft.com/office/drawing/2010/main" val="0"/>
              </a:ext>
            </a:extLst>
          </a:blip>
          <a:stretch>
            <a:fillRect/>
          </a:stretch>
        </p:blipFill>
        <p:spPr>
          <a:xfrm>
            <a:off x="6576877" y="3374714"/>
            <a:ext cx="1736536" cy="2968937"/>
          </a:xfrm>
          <a:prstGeom prst="rect">
            <a:avLst/>
          </a:prstGeom>
        </p:spPr>
      </p:pic>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2139" y="3907630"/>
            <a:ext cx="1782922" cy="2436020"/>
          </a:xfrm>
          <a:prstGeom prst="rect">
            <a:avLst/>
          </a:prstGeom>
        </p:spPr>
      </p:pic>
      <p:sp>
        <p:nvSpPr>
          <p:cNvPr id="11" name="TextBox 10"/>
          <p:cNvSpPr txBox="1"/>
          <p:nvPr/>
        </p:nvSpPr>
        <p:spPr>
          <a:xfrm>
            <a:off x="8538901" y="6348651"/>
            <a:ext cx="1549399" cy="369332"/>
          </a:xfrm>
          <a:prstGeom prst="rect">
            <a:avLst/>
          </a:prstGeom>
          <a:solidFill>
            <a:schemeClr val="bg1">
              <a:alpha val="50000"/>
            </a:schemeClr>
          </a:solidFill>
          <a:ln>
            <a:solidFill>
              <a:schemeClr val="accent1"/>
            </a:solidFill>
          </a:ln>
        </p:spPr>
        <p:txBody>
          <a:bodyPr wrap="none" rtlCol="0">
            <a:spAutoFit/>
          </a:bodyPr>
          <a:lstStyle/>
          <a:p>
            <a:r>
              <a:rPr lang="en-US" dirty="0"/>
              <a:t>People Factors</a:t>
            </a:r>
          </a:p>
        </p:txBody>
      </p:sp>
    </p:spTree>
    <p:extLst>
      <p:ext uri="{BB962C8B-B14F-4D97-AF65-F5344CB8AC3E}">
        <p14:creationId xmlns:p14="http://schemas.microsoft.com/office/powerpoint/2010/main" val="13758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0"/>
            <a:ext cx="4653643" cy="6858000"/>
          </a:xfrm>
          <a:prstGeom prst="rect">
            <a:avLst/>
          </a:prstGeom>
        </p:spPr>
      </p:pic>
      <p:sp>
        <p:nvSpPr>
          <p:cNvPr id="2" name="Title 1"/>
          <p:cNvSpPr>
            <a:spLocks noGrp="1"/>
          </p:cNvSpPr>
          <p:nvPr>
            <p:ph type="title"/>
          </p:nvPr>
        </p:nvSpPr>
        <p:spPr>
          <a:xfrm>
            <a:off x="4867275" y="280195"/>
            <a:ext cx="5593556" cy="3127374"/>
          </a:xfrm>
        </p:spPr>
        <p:txBody>
          <a:bodyPr>
            <a:normAutofit/>
          </a:bodyPr>
          <a:lstStyle/>
          <a:p>
            <a:r>
              <a:rPr lang="en-US" sz="4400" dirty="0"/>
              <a:t>Garbage Collection</a:t>
            </a:r>
          </a:p>
        </p:txBody>
      </p:sp>
      <p:sp>
        <p:nvSpPr>
          <p:cNvPr id="7" name="TextBox 6"/>
          <p:cNvSpPr txBox="1"/>
          <p:nvPr/>
        </p:nvSpPr>
        <p:spPr>
          <a:xfrm>
            <a:off x="6553200" y="4107426"/>
            <a:ext cx="3409716" cy="461665"/>
          </a:xfrm>
          <a:prstGeom prst="rect">
            <a:avLst/>
          </a:prstGeom>
          <a:noFill/>
        </p:spPr>
        <p:txBody>
          <a:bodyPr wrap="none" rtlCol="0">
            <a:spAutoFit/>
          </a:bodyPr>
          <a:lstStyle/>
          <a:p>
            <a:r>
              <a:rPr lang="en-US" sz="2400" dirty="0"/>
              <a:t>Stops your program </a:t>
            </a:r>
            <a:r>
              <a:rPr lang="en-US" sz="2400" dirty="0">
                <a:solidFill>
                  <a:srgbClr val="C00000"/>
                </a:solidFill>
              </a:rPr>
              <a:t>DEAD</a:t>
            </a:r>
          </a:p>
        </p:txBody>
      </p:sp>
    </p:spTree>
    <p:extLst>
      <p:ext uri="{BB962C8B-B14F-4D97-AF65-F5344CB8AC3E}">
        <p14:creationId xmlns:p14="http://schemas.microsoft.com/office/powerpoint/2010/main" val="2596378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Writing High-Performance .NET Theme">
  <a:themeElements>
    <a:clrScheme name="Custom 3">
      <a:dk1>
        <a:srgbClr val="FFFFFF"/>
      </a:dk1>
      <a:lt1>
        <a:srgbClr val="000000"/>
      </a:lt1>
      <a:dk2>
        <a:srgbClr val="FFFFFF"/>
      </a:dk2>
      <a:lt2>
        <a:srgbClr val="FFFFFF"/>
      </a:lt2>
      <a:accent1>
        <a:srgbClr val="FFC000"/>
      </a:accent1>
      <a:accent2>
        <a:srgbClr val="EFF353"/>
      </a:accent2>
      <a:accent3>
        <a:srgbClr val="A5A5A5"/>
      </a:accent3>
      <a:accent4>
        <a:srgbClr val="ED7D31"/>
      </a:accent4>
      <a:accent5>
        <a:srgbClr val="4472C4"/>
      </a:accent5>
      <a:accent6>
        <a:srgbClr val="70AD47"/>
      </a:accent6>
      <a:hlink>
        <a:srgbClr val="FFD965"/>
      </a:hlink>
      <a:folHlink>
        <a:srgbClr val="BF9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iting High-Performance .NET Theme" id="{37289BA4-D890-43D5-BBD3-51C0E8E1CA49}" vid="{106470A0-9B25-48F1-9870-693C328644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Writing High-Performance .NET Theme</Template>
  <TotalTime>2455</TotalTime>
  <Words>4047</Words>
  <Application>Microsoft Office PowerPoint</Application>
  <PresentationFormat>Widescreen</PresentationFormat>
  <Paragraphs>499</Paragraphs>
  <Slides>73</Slides>
  <Notes>65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Calibri Light</vt:lpstr>
      <vt:lpstr>Consolas</vt:lpstr>
      <vt:lpstr>Wingdings</vt:lpstr>
      <vt:lpstr>Writing High-Performance .NET Theme</vt:lpstr>
      <vt:lpstr>Lessons in Extreme .NET Performance</vt:lpstr>
      <vt:lpstr>PowerPoint Presentation</vt:lpstr>
      <vt:lpstr>PowerPoint Presentation</vt:lpstr>
      <vt:lpstr>PowerPoint Presentation</vt:lpstr>
      <vt:lpstr>Why Managed Code?</vt:lpstr>
      <vt:lpstr>PowerPoint Presentation</vt:lpstr>
      <vt:lpstr>Benefits of .NET</vt:lpstr>
      <vt:lpstr>PowerPoint Presentation</vt:lpstr>
      <vt:lpstr>Garbage Collection</vt:lpstr>
      <vt:lpstr>The Threat</vt:lpstr>
      <vt:lpstr>It’s very easy to build a system that spends an extraordinary amount of time in GC.   This is not inherent to the CLR!</vt:lpstr>
      <vt:lpstr>It is impossible to build a low-latency, high-performance server without taking GC into account from the beginning.</vt:lpstr>
      <vt:lpstr>It is a myth that you can’t control the GC – you do so by controlling allocations.</vt:lpstr>
      <vt:lpstr>You need to understand the inner workings of the GC, just like you would any memory allocator.</vt:lpstr>
      <vt:lpstr>Generational GC in 30 seconds</vt:lpstr>
      <vt:lpstr>PowerPoint Presentation</vt:lpstr>
      <vt:lpstr>Lessons Learned</vt:lpstr>
      <vt:lpstr>The One Rule: Objects must die in a gen0 GC - or – They must live forever in gen2.</vt:lpstr>
      <vt:lpstr>You will usually want to optimize for as little memory allocation as possible.</vt:lpstr>
      <vt:lpstr>The cost of a GC is proportional to the number of surviving objects.</vt:lpstr>
      <vt:lpstr>Consider pooling for objects with a long or unknown lifetime.</vt:lpstr>
      <vt:lpstr>Pool everything in the large object heap.</vt:lpstr>
      <vt:lpstr>PowerPoint Presentation</vt:lpstr>
      <vt:lpstr>GC work never stops</vt:lpstr>
      <vt:lpstr>Just In Time Compilation</vt:lpstr>
      <vt:lpstr>Should you worry about JIT?</vt:lpstr>
      <vt:lpstr>The Threat</vt:lpstr>
      <vt:lpstr>Reduce the amount of Code</vt:lpstr>
      <vt:lpstr>Use the latest .NET</vt:lpstr>
      <vt:lpstr>Warmup Code</vt:lpstr>
      <vt:lpstr>Manual JIT RuntimeHelpers.PrepareMethod</vt:lpstr>
      <vt:lpstr>NGEN</vt:lpstr>
      <vt:lpstr>A little of this, a little of that…</vt:lpstr>
      <vt:lpstr>3rd Party Code</vt:lpstr>
      <vt:lpstr>My Code vs. Your Code</vt:lpstr>
      <vt:lpstr>PowerPoint Presentation</vt:lpstr>
      <vt:lpstr>PowerPoint Presentation</vt:lpstr>
      <vt:lpstr>Joking aside…</vt:lpstr>
      <vt:lpstr>The Threat</vt:lpstr>
      <vt:lpstr>The Framework Class Library</vt:lpstr>
      <vt:lpstr>How would you implement Enum.HasFlag()?</vt:lpstr>
      <vt:lpstr>PowerPoint Presentation</vt:lpstr>
      <vt:lpstr>PowerPoint Presentation</vt:lpstr>
      <vt:lpstr>PowerPoint Presentation</vt:lpstr>
      <vt:lpstr>Read the Source</vt:lpstr>
      <vt:lpstr>Default collection sizes</vt:lpstr>
      <vt:lpstr>Quiz: How many different XML serialization options ship with .NET?</vt:lpstr>
      <vt:lpstr>PowerPoint Presentation</vt:lpstr>
      <vt:lpstr>Methods that throw exceptions in normal conditions.</vt:lpstr>
      <vt:lpstr>Static analysis</vt:lpstr>
      <vt:lpstr>FxCop</vt:lpstr>
      <vt:lpstr>FxCop</vt:lpstr>
      <vt:lpstr>FxCop</vt:lpstr>
      <vt:lpstr>FxCop</vt:lpstr>
      <vt:lpstr>FxCop</vt:lpstr>
      <vt:lpstr>PowerPoint Presentation</vt:lpstr>
      <vt:lpstr>People Factors</vt:lpstr>
      <vt:lpstr>PowerPoint Presentation</vt:lpstr>
      <vt:lpstr>PowerPoint Presentation</vt:lpstr>
      <vt:lpstr>You must train people</vt:lpstr>
      <vt:lpstr>Code does not exist in a vacuum</vt:lpstr>
      <vt:lpstr>Understand the Tradeoffs</vt:lpstr>
      <vt:lpstr>Understand the Tradeoffs</vt:lpstr>
      <vt:lpstr>It is impossible to build a low-latency, high-performance server without taking GC into account from the beginning.</vt:lpstr>
      <vt:lpstr>Performance is a Feature</vt:lpstr>
      <vt:lpstr>PowerPoint Presentation</vt:lpstr>
      <vt:lpstr>PowerPoint Presentation</vt:lpstr>
      <vt:lpstr>Want to know more?  .NET Performance Deep-Dive Workshop Thursday, 9am, Garden A</vt:lpstr>
      <vt:lpstr>Resources</vt:lpstr>
      <vt:lpstr>Resources</vt:lpstr>
      <vt:lpstr>Tools</vt:lpstr>
      <vt:lpstr>Tools</vt:lpstr>
      <vt:lpstr>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Watson</dc:creator>
  <cp:lastModifiedBy>Ben Watson</cp:lastModifiedBy>
  <cp:revision>87</cp:revision>
  <dcterms:created xsi:type="dcterms:W3CDTF">2015-10-24T14:50:16Z</dcterms:created>
  <dcterms:modified xsi:type="dcterms:W3CDTF">2015-11-17T16:18:57Z</dcterms:modified>
</cp:coreProperties>
</file>