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67"/>
  </p:notesMasterIdLst>
  <p:handoutMasterIdLst>
    <p:handoutMasterId r:id="rId68"/>
  </p:handoutMasterIdLst>
  <p:sldIdLst>
    <p:sldId id="256" r:id="rId2"/>
    <p:sldId id="336" r:id="rId3"/>
    <p:sldId id="338" r:id="rId4"/>
    <p:sldId id="347" r:id="rId5"/>
    <p:sldId id="406" r:id="rId6"/>
    <p:sldId id="407" r:id="rId7"/>
    <p:sldId id="341" r:id="rId8"/>
    <p:sldId id="405" r:id="rId9"/>
    <p:sldId id="400" r:id="rId10"/>
    <p:sldId id="323" r:id="rId11"/>
    <p:sldId id="360" r:id="rId12"/>
    <p:sldId id="359" r:id="rId13"/>
    <p:sldId id="312" r:id="rId14"/>
    <p:sldId id="408" r:id="rId15"/>
    <p:sldId id="298" r:id="rId16"/>
    <p:sldId id="305" r:id="rId17"/>
    <p:sldId id="358" r:id="rId18"/>
    <p:sldId id="357" r:id="rId19"/>
    <p:sldId id="361" r:id="rId20"/>
    <p:sldId id="299" r:id="rId21"/>
    <p:sldId id="356" r:id="rId22"/>
    <p:sldId id="372" r:id="rId23"/>
    <p:sldId id="373" r:id="rId24"/>
    <p:sldId id="325" r:id="rId25"/>
    <p:sldId id="330" r:id="rId26"/>
    <p:sldId id="345" r:id="rId27"/>
    <p:sldId id="350" r:id="rId28"/>
    <p:sldId id="326" r:id="rId29"/>
    <p:sldId id="258" r:id="rId30"/>
    <p:sldId id="352" r:id="rId31"/>
    <p:sldId id="278" r:id="rId32"/>
    <p:sldId id="331" r:id="rId33"/>
    <p:sldId id="332" r:id="rId34"/>
    <p:sldId id="261" r:id="rId35"/>
    <p:sldId id="283" r:id="rId36"/>
    <p:sldId id="334" r:id="rId37"/>
    <p:sldId id="262" r:id="rId38"/>
    <p:sldId id="368" r:id="rId39"/>
    <p:sldId id="263" r:id="rId40"/>
    <p:sldId id="365" r:id="rId41"/>
    <p:sldId id="303" r:id="rId42"/>
    <p:sldId id="304" r:id="rId43"/>
    <p:sldId id="366" r:id="rId44"/>
    <p:sldId id="376" r:id="rId45"/>
    <p:sldId id="374" r:id="rId46"/>
    <p:sldId id="353" r:id="rId47"/>
    <p:sldId id="364" r:id="rId48"/>
    <p:sldId id="383" r:id="rId49"/>
    <p:sldId id="377" r:id="rId50"/>
    <p:sldId id="378" r:id="rId51"/>
    <p:sldId id="379" r:id="rId52"/>
    <p:sldId id="381" r:id="rId53"/>
    <p:sldId id="301" r:id="rId54"/>
    <p:sldId id="346" r:id="rId55"/>
    <p:sldId id="292" r:id="rId56"/>
    <p:sldId id="395" r:id="rId57"/>
    <p:sldId id="398" r:id="rId58"/>
    <p:sldId id="335" r:id="rId59"/>
    <p:sldId id="404" r:id="rId60"/>
    <p:sldId id="382" r:id="rId61"/>
    <p:sldId id="362" r:id="rId62"/>
    <p:sldId id="363" r:id="rId63"/>
    <p:sldId id="306" r:id="rId64"/>
    <p:sldId id="302" r:id="rId65"/>
    <p:sldId id="384"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2" d="100"/>
          <a:sy n="82" d="100"/>
        </p:scale>
        <p:origin x="-2136"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2" d="100"/>
          <a:sy n="82" d="100"/>
        </p:scale>
        <p:origin x="-3928"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7D658C-98DF-B84A-ADC9-575F38AF3A73}"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n-US"/>
        </a:p>
      </dgm:t>
    </dgm:pt>
    <dgm:pt modelId="{032E9081-78ED-E341-8379-B1F3A88DCF56}">
      <dgm:prSet phldrT="[Text]"/>
      <dgm:spPr/>
      <dgm:t>
        <a:bodyPr/>
        <a:lstStyle/>
        <a:p>
          <a:r>
            <a:rPr lang="en-US" dirty="0" smtClean="0"/>
            <a:t>Application</a:t>
          </a:r>
          <a:endParaRPr lang="en-US" dirty="0"/>
        </a:p>
      </dgm:t>
    </dgm:pt>
    <dgm:pt modelId="{AC93CF95-E00D-C948-83F3-64627B79DB43}" type="parTrans" cxnId="{F11AD11B-1629-144F-B349-25750C100E64}">
      <dgm:prSet/>
      <dgm:spPr/>
      <dgm:t>
        <a:bodyPr/>
        <a:lstStyle/>
        <a:p>
          <a:endParaRPr lang="en-US"/>
        </a:p>
      </dgm:t>
    </dgm:pt>
    <dgm:pt modelId="{D8C7EDCA-6D09-2947-9C62-45B8FE19A66D}" type="sibTrans" cxnId="{F11AD11B-1629-144F-B349-25750C100E64}">
      <dgm:prSet/>
      <dgm:spPr/>
      <dgm:t>
        <a:bodyPr/>
        <a:lstStyle/>
        <a:p>
          <a:endParaRPr lang="en-US"/>
        </a:p>
      </dgm:t>
    </dgm:pt>
    <dgm:pt modelId="{4BA811AB-28B2-AD46-87E5-4ED5E0F50044}">
      <dgm:prSet phldrT="[Text]"/>
      <dgm:spPr/>
      <dgm:t>
        <a:bodyPr/>
        <a:lstStyle/>
        <a:p>
          <a:r>
            <a:rPr lang="en-US" dirty="0" smtClean="0"/>
            <a:t>Log Aggregation framework</a:t>
          </a:r>
          <a:endParaRPr lang="en-US" dirty="0"/>
        </a:p>
      </dgm:t>
    </dgm:pt>
    <dgm:pt modelId="{0D2838C0-A973-B941-BE30-4D7B287DCA55}" type="parTrans" cxnId="{1BE7D1A7-B7EC-FA4F-8069-41C6199A3C38}">
      <dgm:prSet/>
      <dgm:spPr/>
      <dgm:t>
        <a:bodyPr/>
        <a:lstStyle/>
        <a:p>
          <a:endParaRPr lang="en-US"/>
        </a:p>
      </dgm:t>
    </dgm:pt>
    <dgm:pt modelId="{94366E60-3CDC-2E45-8899-CBDA6D9AC24F}" type="sibTrans" cxnId="{1BE7D1A7-B7EC-FA4F-8069-41C6199A3C38}">
      <dgm:prSet/>
      <dgm:spPr/>
      <dgm:t>
        <a:bodyPr/>
        <a:lstStyle/>
        <a:p>
          <a:endParaRPr lang="en-US"/>
        </a:p>
      </dgm:t>
    </dgm:pt>
    <dgm:pt modelId="{261A27CE-3B56-1D4E-8989-535EE9B890ED}">
      <dgm:prSet phldrT="[Text]"/>
      <dgm:spPr/>
      <dgm:t>
        <a:bodyPr/>
        <a:lstStyle/>
        <a:p>
          <a:r>
            <a:rPr lang="en-US" dirty="0" smtClean="0"/>
            <a:t>OS / Application Code</a:t>
          </a:r>
          <a:endParaRPr lang="en-US" dirty="0"/>
        </a:p>
      </dgm:t>
    </dgm:pt>
    <dgm:pt modelId="{048908DD-A9EA-2A45-9BD0-A42460406FCE}" type="parTrans" cxnId="{C57713F3-085F-D34D-99D9-4EC8C7F5FFD7}">
      <dgm:prSet/>
      <dgm:spPr/>
      <dgm:t>
        <a:bodyPr/>
        <a:lstStyle/>
        <a:p>
          <a:endParaRPr lang="en-US"/>
        </a:p>
      </dgm:t>
    </dgm:pt>
    <dgm:pt modelId="{370D7635-0E7C-3C4D-BD00-A7E44F9E6EC9}" type="sibTrans" cxnId="{C57713F3-085F-D34D-99D9-4EC8C7F5FFD7}">
      <dgm:prSet/>
      <dgm:spPr/>
      <dgm:t>
        <a:bodyPr/>
        <a:lstStyle/>
        <a:p>
          <a:endParaRPr lang="en-US"/>
        </a:p>
      </dgm:t>
    </dgm:pt>
    <dgm:pt modelId="{24D4CC43-62A1-334C-9E05-5CD59272DCB7}">
      <dgm:prSet phldrT="[Text]"/>
      <dgm:spPr/>
      <dgm:t>
        <a:bodyPr/>
        <a:lstStyle/>
        <a:p>
          <a:r>
            <a:rPr lang="en-US" dirty="0" err="1" smtClean="0"/>
            <a:t>Newrelic</a:t>
          </a:r>
          <a:r>
            <a:rPr lang="en-US" dirty="0" smtClean="0"/>
            <a:t> (Java, Python)</a:t>
          </a:r>
          <a:endParaRPr lang="en-US" dirty="0"/>
        </a:p>
      </dgm:t>
    </dgm:pt>
    <dgm:pt modelId="{820F8B04-0194-4745-BF82-5D59E3D67D14}" type="parTrans" cxnId="{D67E9696-7E58-F044-8A40-16481187AE1E}">
      <dgm:prSet/>
      <dgm:spPr/>
      <dgm:t>
        <a:bodyPr/>
        <a:lstStyle/>
        <a:p>
          <a:endParaRPr lang="en-US"/>
        </a:p>
      </dgm:t>
    </dgm:pt>
    <dgm:pt modelId="{4930B0B4-9E52-D847-87E0-740061870D6C}" type="sibTrans" cxnId="{D67E9696-7E58-F044-8A40-16481187AE1E}">
      <dgm:prSet/>
      <dgm:spPr/>
      <dgm:t>
        <a:bodyPr/>
        <a:lstStyle/>
        <a:p>
          <a:endParaRPr lang="en-US"/>
        </a:p>
      </dgm:t>
    </dgm:pt>
    <dgm:pt modelId="{9DF2AB62-60D8-1247-94C9-4F0287095E3F}">
      <dgm:prSet phldrT="[Text]"/>
      <dgm:spPr/>
      <dgm:t>
        <a:bodyPr/>
        <a:lstStyle/>
        <a:p>
          <a:r>
            <a:rPr lang="en-US" dirty="0" smtClean="0"/>
            <a:t>Network, Server</a:t>
          </a:r>
          <a:endParaRPr lang="en-US" dirty="0"/>
        </a:p>
      </dgm:t>
    </dgm:pt>
    <dgm:pt modelId="{E7F8E22C-6D81-2B4E-967F-4C408FB2A4FF}" type="parTrans" cxnId="{813F2795-629A-804D-BF50-3F95948936A5}">
      <dgm:prSet/>
      <dgm:spPr/>
      <dgm:t>
        <a:bodyPr/>
        <a:lstStyle/>
        <a:p>
          <a:endParaRPr lang="en-US"/>
        </a:p>
      </dgm:t>
    </dgm:pt>
    <dgm:pt modelId="{62845928-3BBD-9547-BB3B-08F313B92496}" type="sibTrans" cxnId="{813F2795-629A-804D-BF50-3F95948936A5}">
      <dgm:prSet/>
      <dgm:spPr/>
      <dgm:t>
        <a:bodyPr/>
        <a:lstStyle/>
        <a:p>
          <a:endParaRPr lang="en-US"/>
        </a:p>
      </dgm:t>
    </dgm:pt>
    <dgm:pt modelId="{AAAEC42D-F73D-7243-8200-A69F54C37ADB}">
      <dgm:prSet phldrT="[Text]"/>
      <dgm:spPr/>
      <dgm:t>
        <a:bodyPr/>
        <a:lstStyle/>
        <a:p>
          <a:r>
            <a:rPr lang="en-US" dirty="0" err="1" smtClean="0"/>
            <a:t>Collectd</a:t>
          </a:r>
          <a:r>
            <a:rPr lang="en-US" dirty="0" smtClean="0"/>
            <a:t> / Graphite</a:t>
          </a:r>
          <a:endParaRPr lang="en-US" dirty="0"/>
        </a:p>
      </dgm:t>
    </dgm:pt>
    <dgm:pt modelId="{325B5B90-5F41-9F47-A428-CDFA0B568DEE}" type="parTrans" cxnId="{F33B110F-2EAB-C349-AAAA-B6706BBB523A}">
      <dgm:prSet/>
      <dgm:spPr/>
      <dgm:t>
        <a:bodyPr/>
        <a:lstStyle/>
        <a:p>
          <a:endParaRPr lang="en-US"/>
        </a:p>
      </dgm:t>
    </dgm:pt>
    <dgm:pt modelId="{A83854EB-B0ED-2D45-8FC0-7867D2D54030}" type="sibTrans" cxnId="{F33B110F-2EAB-C349-AAAA-B6706BBB523A}">
      <dgm:prSet/>
      <dgm:spPr/>
      <dgm:t>
        <a:bodyPr/>
        <a:lstStyle/>
        <a:p>
          <a:endParaRPr lang="en-US"/>
        </a:p>
      </dgm:t>
    </dgm:pt>
    <dgm:pt modelId="{E7B81F5E-801E-DA40-91EA-6CA71DF66E62}" type="pres">
      <dgm:prSet presAssocID="{497D658C-98DF-B84A-ADC9-575F38AF3A73}" presName="Name0" presStyleCnt="0">
        <dgm:presLayoutVars>
          <dgm:dir/>
          <dgm:animLvl val="lvl"/>
          <dgm:resizeHandles val="exact"/>
        </dgm:presLayoutVars>
      </dgm:prSet>
      <dgm:spPr/>
      <dgm:t>
        <a:bodyPr/>
        <a:lstStyle/>
        <a:p>
          <a:endParaRPr lang="en-US"/>
        </a:p>
      </dgm:t>
    </dgm:pt>
    <dgm:pt modelId="{1BC46CF8-B3F5-A446-A383-2F8B65D321BC}" type="pres">
      <dgm:prSet presAssocID="{032E9081-78ED-E341-8379-B1F3A88DCF56}" presName="linNode" presStyleCnt="0"/>
      <dgm:spPr/>
    </dgm:pt>
    <dgm:pt modelId="{FD98C4A0-B64A-C54A-9769-99A5BB41AE35}" type="pres">
      <dgm:prSet presAssocID="{032E9081-78ED-E341-8379-B1F3A88DCF56}" presName="parentText" presStyleLbl="node1" presStyleIdx="0" presStyleCnt="3">
        <dgm:presLayoutVars>
          <dgm:chMax val="1"/>
          <dgm:bulletEnabled val="1"/>
        </dgm:presLayoutVars>
      </dgm:prSet>
      <dgm:spPr/>
      <dgm:t>
        <a:bodyPr/>
        <a:lstStyle/>
        <a:p>
          <a:endParaRPr lang="en-US"/>
        </a:p>
      </dgm:t>
    </dgm:pt>
    <dgm:pt modelId="{C2957F15-AA02-2D4C-A319-1027D3FF8407}" type="pres">
      <dgm:prSet presAssocID="{032E9081-78ED-E341-8379-B1F3A88DCF56}" presName="descendantText" presStyleLbl="alignAccFollowNode1" presStyleIdx="0" presStyleCnt="3">
        <dgm:presLayoutVars>
          <dgm:bulletEnabled val="1"/>
        </dgm:presLayoutVars>
      </dgm:prSet>
      <dgm:spPr/>
      <dgm:t>
        <a:bodyPr/>
        <a:lstStyle/>
        <a:p>
          <a:endParaRPr lang="en-US"/>
        </a:p>
      </dgm:t>
    </dgm:pt>
    <dgm:pt modelId="{D8ADD05A-6E80-5C4E-B6BA-15B282985289}" type="pres">
      <dgm:prSet presAssocID="{D8C7EDCA-6D09-2947-9C62-45B8FE19A66D}" presName="sp" presStyleCnt="0"/>
      <dgm:spPr/>
    </dgm:pt>
    <dgm:pt modelId="{CB78887A-F45B-3D48-9AF1-A5BFDE04F760}" type="pres">
      <dgm:prSet presAssocID="{261A27CE-3B56-1D4E-8989-535EE9B890ED}" presName="linNode" presStyleCnt="0"/>
      <dgm:spPr/>
    </dgm:pt>
    <dgm:pt modelId="{ADF79093-B44F-7A44-927C-CBD52827EA04}" type="pres">
      <dgm:prSet presAssocID="{261A27CE-3B56-1D4E-8989-535EE9B890ED}" presName="parentText" presStyleLbl="node1" presStyleIdx="1" presStyleCnt="3">
        <dgm:presLayoutVars>
          <dgm:chMax val="1"/>
          <dgm:bulletEnabled val="1"/>
        </dgm:presLayoutVars>
      </dgm:prSet>
      <dgm:spPr/>
      <dgm:t>
        <a:bodyPr/>
        <a:lstStyle/>
        <a:p>
          <a:endParaRPr lang="en-US"/>
        </a:p>
      </dgm:t>
    </dgm:pt>
    <dgm:pt modelId="{1882A8A5-1A61-1744-87F1-30E5952838B0}" type="pres">
      <dgm:prSet presAssocID="{261A27CE-3B56-1D4E-8989-535EE9B890ED}" presName="descendantText" presStyleLbl="alignAccFollowNode1" presStyleIdx="1" presStyleCnt="3">
        <dgm:presLayoutVars>
          <dgm:bulletEnabled val="1"/>
        </dgm:presLayoutVars>
      </dgm:prSet>
      <dgm:spPr/>
      <dgm:t>
        <a:bodyPr/>
        <a:lstStyle/>
        <a:p>
          <a:endParaRPr lang="en-US"/>
        </a:p>
      </dgm:t>
    </dgm:pt>
    <dgm:pt modelId="{B0FB0B0D-B9E5-0F48-9C25-8C56C25ABB82}" type="pres">
      <dgm:prSet presAssocID="{370D7635-0E7C-3C4D-BD00-A7E44F9E6EC9}" presName="sp" presStyleCnt="0"/>
      <dgm:spPr/>
    </dgm:pt>
    <dgm:pt modelId="{A1E6E456-4228-AB47-9397-EDD05F6B9671}" type="pres">
      <dgm:prSet presAssocID="{9DF2AB62-60D8-1247-94C9-4F0287095E3F}" presName="linNode" presStyleCnt="0"/>
      <dgm:spPr/>
    </dgm:pt>
    <dgm:pt modelId="{EC4FF171-779C-8045-8601-E36A6EB96678}" type="pres">
      <dgm:prSet presAssocID="{9DF2AB62-60D8-1247-94C9-4F0287095E3F}" presName="parentText" presStyleLbl="node1" presStyleIdx="2" presStyleCnt="3">
        <dgm:presLayoutVars>
          <dgm:chMax val="1"/>
          <dgm:bulletEnabled val="1"/>
        </dgm:presLayoutVars>
      </dgm:prSet>
      <dgm:spPr/>
      <dgm:t>
        <a:bodyPr/>
        <a:lstStyle/>
        <a:p>
          <a:endParaRPr lang="en-US"/>
        </a:p>
      </dgm:t>
    </dgm:pt>
    <dgm:pt modelId="{1291AB4F-6C4D-DE47-BC1E-D2D3623F9405}" type="pres">
      <dgm:prSet presAssocID="{9DF2AB62-60D8-1247-94C9-4F0287095E3F}" presName="descendantText" presStyleLbl="alignAccFollowNode1" presStyleIdx="2" presStyleCnt="3">
        <dgm:presLayoutVars>
          <dgm:bulletEnabled val="1"/>
        </dgm:presLayoutVars>
      </dgm:prSet>
      <dgm:spPr/>
      <dgm:t>
        <a:bodyPr/>
        <a:lstStyle/>
        <a:p>
          <a:endParaRPr lang="en-US"/>
        </a:p>
      </dgm:t>
    </dgm:pt>
  </dgm:ptLst>
  <dgm:cxnLst>
    <dgm:cxn modelId="{4206D0C0-AB2E-4646-9D37-79FA565A97D9}" type="presOf" srcId="{261A27CE-3B56-1D4E-8989-535EE9B890ED}" destId="{ADF79093-B44F-7A44-927C-CBD52827EA04}" srcOrd="0" destOrd="0" presId="urn:microsoft.com/office/officeart/2005/8/layout/vList5"/>
    <dgm:cxn modelId="{C57713F3-085F-D34D-99D9-4EC8C7F5FFD7}" srcId="{497D658C-98DF-B84A-ADC9-575F38AF3A73}" destId="{261A27CE-3B56-1D4E-8989-535EE9B890ED}" srcOrd="1" destOrd="0" parTransId="{048908DD-A9EA-2A45-9BD0-A42460406FCE}" sibTransId="{370D7635-0E7C-3C4D-BD00-A7E44F9E6EC9}"/>
    <dgm:cxn modelId="{841BB475-9333-F542-A9EA-F0DF582F99FB}" type="presOf" srcId="{9DF2AB62-60D8-1247-94C9-4F0287095E3F}" destId="{EC4FF171-779C-8045-8601-E36A6EB96678}" srcOrd="0" destOrd="0" presId="urn:microsoft.com/office/officeart/2005/8/layout/vList5"/>
    <dgm:cxn modelId="{D67E9696-7E58-F044-8A40-16481187AE1E}" srcId="{261A27CE-3B56-1D4E-8989-535EE9B890ED}" destId="{24D4CC43-62A1-334C-9E05-5CD59272DCB7}" srcOrd="0" destOrd="0" parTransId="{820F8B04-0194-4745-BF82-5D59E3D67D14}" sibTransId="{4930B0B4-9E52-D847-87E0-740061870D6C}"/>
    <dgm:cxn modelId="{D6395C0A-5065-D042-9DA7-3A49C762B839}" type="presOf" srcId="{4BA811AB-28B2-AD46-87E5-4ED5E0F50044}" destId="{C2957F15-AA02-2D4C-A319-1027D3FF8407}" srcOrd="0" destOrd="0" presId="urn:microsoft.com/office/officeart/2005/8/layout/vList5"/>
    <dgm:cxn modelId="{F11AD11B-1629-144F-B349-25750C100E64}" srcId="{497D658C-98DF-B84A-ADC9-575F38AF3A73}" destId="{032E9081-78ED-E341-8379-B1F3A88DCF56}" srcOrd="0" destOrd="0" parTransId="{AC93CF95-E00D-C948-83F3-64627B79DB43}" sibTransId="{D8C7EDCA-6D09-2947-9C62-45B8FE19A66D}"/>
    <dgm:cxn modelId="{2EAE0026-A20C-4B48-B9AD-54D89D8371CD}" type="presOf" srcId="{032E9081-78ED-E341-8379-B1F3A88DCF56}" destId="{FD98C4A0-B64A-C54A-9769-99A5BB41AE35}" srcOrd="0" destOrd="0" presId="urn:microsoft.com/office/officeart/2005/8/layout/vList5"/>
    <dgm:cxn modelId="{813F2795-629A-804D-BF50-3F95948936A5}" srcId="{497D658C-98DF-B84A-ADC9-575F38AF3A73}" destId="{9DF2AB62-60D8-1247-94C9-4F0287095E3F}" srcOrd="2" destOrd="0" parTransId="{E7F8E22C-6D81-2B4E-967F-4C408FB2A4FF}" sibTransId="{62845928-3BBD-9547-BB3B-08F313B92496}"/>
    <dgm:cxn modelId="{1BE7D1A7-B7EC-FA4F-8069-41C6199A3C38}" srcId="{032E9081-78ED-E341-8379-B1F3A88DCF56}" destId="{4BA811AB-28B2-AD46-87E5-4ED5E0F50044}" srcOrd="0" destOrd="0" parTransId="{0D2838C0-A973-B941-BE30-4D7B287DCA55}" sibTransId="{94366E60-3CDC-2E45-8899-CBDA6D9AC24F}"/>
    <dgm:cxn modelId="{579D866B-A43B-D94B-A494-BB0566ED424A}" type="presOf" srcId="{497D658C-98DF-B84A-ADC9-575F38AF3A73}" destId="{E7B81F5E-801E-DA40-91EA-6CA71DF66E62}" srcOrd="0" destOrd="0" presId="urn:microsoft.com/office/officeart/2005/8/layout/vList5"/>
    <dgm:cxn modelId="{2583BFE4-1F5A-DF4E-9290-64C31FD16F41}" type="presOf" srcId="{AAAEC42D-F73D-7243-8200-A69F54C37ADB}" destId="{1291AB4F-6C4D-DE47-BC1E-D2D3623F9405}" srcOrd="0" destOrd="0" presId="urn:microsoft.com/office/officeart/2005/8/layout/vList5"/>
    <dgm:cxn modelId="{3D38F130-1780-DE44-8BF3-06C80FC4B4E4}" type="presOf" srcId="{24D4CC43-62A1-334C-9E05-5CD59272DCB7}" destId="{1882A8A5-1A61-1744-87F1-30E5952838B0}" srcOrd="0" destOrd="0" presId="urn:microsoft.com/office/officeart/2005/8/layout/vList5"/>
    <dgm:cxn modelId="{F33B110F-2EAB-C349-AAAA-B6706BBB523A}" srcId="{9DF2AB62-60D8-1247-94C9-4F0287095E3F}" destId="{AAAEC42D-F73D-7243-8200-A69F54C37ADB}" srcOrd="0" destOrd="0" parTransId="{325B5B90-5F41-9F47-A428-CDFA0B568DEE}" sibTransId="{A83854EB-B0ED-2D45-8FC0-7867D2D54030}"/>
    <dgm:cxn modelId="{C6AF9632-1204-654A-B895-02D3F28BE5EB}" type="presParOf" srcId="{E7B81F5E-801E-DA40-91EA-6CA71DF66E62}" destId="{1BC46CF8-B3F5-A446-A383-2F8B65D321BC}" srcOrd="0" destOrd="0" presId="urn:microsoft.com/office/officeart/2005/8/layout/vList5"/>
    <dgm:cxn modelId="{2362D057-E538-2D43-9E25-3D1478332443}" type="presParOf" srcId="{1BC46CF8-B3F5-A446-A383-2F8B65D321BC}" destId="{FD98C4A0-B64A-C54A-9769-99A5BB41AE35}" srcOrd="0" destOrd="0" presId="urn:microsoft.com/office/officeart/2005/8/layout/vList5"/>
    <dgm:cxn modelId="{0CFE36ED-83AF-CE4D-9D51-E1C65EECADB7}" type="presParOf" srcId="{1BC46CF8-B3F5-A446-A383-2F8B65D321BC}" destId="{C2957F15-AA02-2D4C-A319-1027D3FF8407}" srcOrd="1" destOrd="0" presId="urn:microsoft.com/office/officeart/2005/8/layout/vList5"/>
    <dgm:cxn modelId="{CFF43B17-11EB-6E48-84C1-B94CCE459A01}" type="presParOf" srcId="{E7B81F5E-801E-DA40-91EA-6CA71DF66E62}" destId="{D8ADD05A-6E80-5C4E-B6BA-15B282985289}" srcOrd="1" destOrd="0" presId="urn:microsoft.com/office/officeart/2005/8/layout/vList5"/>
    <dgm:cxn modelId="{ACB181B7-FDBE-2C4B-885F-5387F29D3AC4}" type="presParOf" srcId="{E7B81F5E-801E-DA40-91EA-6CA71DF66E62}" destId="{CB78887A-F45B-3D48-9AF1-A5BFDE04F760}" srcOrd="2" destOrd="0" presId="urn:microsoft.com/office/officeart/2005/8/layout/vList5"/>
    <dgm:cxn modelId="{50AC0E4E-4823-E54A-B02A-954456D4456A}" type="presParOf" srcId="{CB78887A-F45B-3D48-9AF1-A5BFDE04F760}" destId="{ADF79093-B44F-7A44-927C-CBD52827EA04}" srcOrd="0" destOrd="0" presId="urn:microsoft.com/office/officeart/2005/8/layout/vList5"/>
    <dgm:cxn modelId="{4C087962-F09F-124A-AB6E-31EB224D6395}" type="presParOf" srcId="{CB78887A-F45B-3D48-9AF1-A5BFDE04F760}" destId="{1882A8A5-1A61-1744-87F1-30E5952838B0}" srcOrd="1" destOrd="0" presId="urn:microsoft.com/office/officeart/2005/8/layout/vList5"/>
    <dgm:cxn modelId="{5D296E6F-9D50-F440-837B-6C0DA7D9E760}" type="presParOf" srcId="{E7B81F5E-801E-DA40-91EA-6CA71DF66E62}" destId="{B0FB0B0D-B9E5-0F48-9C25-8C56C25ABB82}" srcOrd="3" destOrd="0" presId="urn:microsoft.com/office/officeart/2005/8/layout/vList5"/>
    <dgm:cxn modelId="{67489209-63A2-894D-8963-1E523E6C4A61}" type="presParOf" srcId="{E7B81F5E-801E-DA40-91EA-6CA71DF66E62}" destId="{A1E6E456-4228-AB47-9397-EDD05F6B9671}" srcOrd="4" destOrd="0" presId="urn:microsoft.com/office/officeart/2005/8/layout/vList5"/>
    <dgm:cxn modelId="{E4D34051-0447-E943-9AF3-F9C41C3F14DB}" type="presParOf" srcId="{A1E6E456-4228-AB47-9397-EDD05F6B9671}" destId="{EC4FF171-779C-8045-8601-E36A6EB96678}" srcOrd="0" destOrd="0" presId="urn:microsoft.com/office/officeart/2005/8/layout/vList5"/>
    <dgm:cxn modelId="{7934B887-F79A-3048-9B03-294D99BDD49D}" type="presParOf" srcId="{A1E6E456-4228-AB47-9397-EDD05F6B9671}" destId="{1291AB4F-6C4D-DE47-BC1E-D2D3623F940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0B8888-9CD6-5944-AEB6-021F2EBC6EBA}" type="datetimeFigureOut">
              <a:rPr lang="en-US" smtClean="0"/>
              <a:t>11/16/15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2D08732-8504-874F-A778-9F81B340397A}" type="slidenum">
              <a:rPr lang="en-US" smtClean="0"/>
              <a:t>‹#›</a:t>
            </a:fld>
            <a:endParaRPr lang="en-US"/>
          </a:p>
        </p:txBody>
      </p:sp>
    </p:spTree>
    <p:extLst>
      <p:ext uri="{BB962C8B-B14F-4D97-AF65-F5344CB8AC3E}">
        <p14:creationId xmlns:p14="http://schemas.microsoft.com/office/powerpoint/2010/main" val="19498830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7FD97D-50E8-CC45-9359-14B2344D4355}" type="datetimeFigureOut">
              <a:rPr lang="en-US" smtClean="0"/>
              <a:t>11/16/15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2D943A-E3DE-7146-A7AD-E2BECD7C7E71}" type="slidenum">
              <a:rPr lang="en-US" smtClean="0"/>
              <a:t>‹#›</a:t>
            </a:fld>
            <a:endParaRPr lang="en-US"/>
          </a:p>
        </p:txBody>
      </p:sp>
    </p:spTree>
    <p:extLst>
      <p:ext uri="{BB962C8B-B14F-4D97-AF65-F5344CB8AC3E}">
        <p14:creationId xmlns:p14="http://schemas.microsoft.com/office/powerpoint/2010/main" val="31141592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1</a:t>
            </a:fld>
            <a:endParaRPr lang="en-US"/>
          </a:p>
        </p:txBody>
      </p:sp>
    </p:spTree>
    <p:extLst>
      <p:ext uri="{BB962C8B-B14F-4D97-AF65-F5344CB8AC3E}">
        <p14:creationId xmlns:p14="http://schemas.microsoft.com/office/powerpoint/2010/main" val="549448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10</a:t>
            </a:fld>
            <a:endParaRPr lang="en-US"/>
          </a:p>
        </p:txBody>
      </p:sp>
    </p:spTree>
    <p:extLst>
      <p:ext uri="{BB962C8B-B14F-4D97-AF65-F5344CB8AC3E}">
        <p14:creationId xmlns:p14="http://schemas.microsoft.com/office/powerpoint/2010/main" val="3975616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11</a:t>
            </a:fld>
            <a:endParaRPr lang="en-US"/>
          </a:p>
        </p:txBody>
      </p:sp>
    </p:spTree>
    <p:extLst>
      <p:ext uri="{BB962C8B-B14F-4D97-AF65-F5344CB8AC3E}">
        <p14:creationId xmlns:p14="http://schemas.microsoft.com/office/powerpoint/2010/main" val="16265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12</a:t>
            </a:fld>
            <a:endParaRPr lang="en-US"/>
          </a:p>
        </p:txBody>
      </p:sp>
    </p:spTree>
    <p:extLst>
      <p:ext uri="{BB962C8B-B14F-4D97-AF65-F5344CB8AC3E}">
        <p14:creationId xmlns:p14="http://schemas.microsoft.com/office/powerpoint/2010/main" val="2042235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find your lack of faith </a:t>
            </a:r>
            <a:r>
              <a:rPr lang="en-US" smtClean="0"/>
              <a:t>disturning</a:t>
            </a:r>
            <a:endParaRPr lang="en-US"/>
          </a:p>
        </p:txBody>
      </p:sp>
      <p:sp>
        <p:nvSpPr>
          <p:cNvPr id="4" name="Slide Number Placeholder 3"/>
          <p:cNvSpPr>
            <a:spLocks noGrp="1"/>
          </p:cNvSpPr>
          <p:nvPr>
            <p:ph type="sldNum" sz="quarter" idx="10"/>
          </p:nvPr>
        </p:nvSpPr>
        <p:spPr/>
        <p:txBody>
          <a:bodyPr/>
          <a:lstStyle/>
          <a:p>
            <a:fld id="{6F2D943A-E3DE-7146-A7AD-E2BECD7C7E71}" type="slidenum">
              <a:rPr lang="en-US" smtClean="0"/>
              <a:t>14</a:t>
            </a:fld>
            <a:endParaRPr lang="en-US"/>
          </a:p>
        </p:txBody>
      </p:sp>
    </p:spTree>
    <p:extLst>
      <p:ext uri="{BB962C8B-B14F-4D97-AF65-F5344CB8AC3E}">
        <p14:creationId xmlns:p14="http://schemas.microsoft.com/office/powerpoint/2010/main" val="3024508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16</a:t>
            </a:fld>
            <a:endParaRPr lang="en-US"/>
          </a:p>
        </p:txBody>
      </p:sp>
    </p:spTree>
    <p:extLst>
      <p:ext uri="{BB962C8B-B14F-4D97-AF65-F5344CB8AC3E}">
        <p14:creationId xmlns:p14="http://schemas.microsoft.com/office/powerpoint/2010/main" val="116583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17</a:t>
            </a:fld>
            <a:endParaRPr lang="en-US"/>
          </a:p>
        </p:txBody>
      </p:sp>
    </p:spTree>
    <p:extLst>
      <p:ext uri="{BB962C8B-B14F-4D97-AF65-F5344CB8AC3E}">
        <p14:creationId xmlns:p14="http://schemas.microsoft.com/office/powerpoint/2010/main" val="116583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18</a:t>
            </a:fld>
            <a:endParaRPr lang="en-US"/>
          </a:p>
        </p:txBody>
      </p:sp>
    </p:spTree>
    <p:extLst>
      <p:ext uri="{BB962C8B-B14F-4D97-AF65-F5344CB8AC3E}">
        <p14:creationId xmlns:p14="http://schemas.microsoft.com/office/powerpoint/2010/main" val="116583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19</a:t>
            </a:fld>
            <a:endParaRPr lang="en-US"/>
          </a:p>
        </p:txBody>
      </p:sp>
    </p:spTree>
    <p:extLst>
      <p:ext uri="{BB962C8B-B14F-4D97-AF65-F5344CB8AC3E}">
        <p14:creationId xmlns:p14="http://schemas.microsoft.com/office/powerpoint/2010/main" val="116583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21</a:t>
            </a:fld>
            <a:endParaRPr lang="en-US"/>
          </a:p>
        </p:txBody>
      </p:sp>
    </p:spTree>
    <p:extLst>
      <p:ext uri="{BB962C8B-B14F-4D97-AF65-F5344CB8AC3E}">
        <p14:creationId xmlns:p14="http://schemas.microsoft.com/office/powerpoint/2010/main" val="1709289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F2D943A-E3DE-7146-A7AD-E2BECD7C7E71}" type="slidenum">
              <a:rPr lang="en-US" smtClean="0"/>
              <a:t>25</a:t>
            </a:fld>
            <a:endParaRPr lang="en-US"/>
          </a:p>
        </p:txBody>
      </p:sp>
    </p:spTree>
    <p:extLst>
      <p:ext uri="{BB962C8B-B14F-4D97-AF65-F5344CB8AC3E}">
        <p14:creationId xmlns:p14="http://schemas.microsoft.com/office/powerpoint/2010/main" val="1709289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little bit on my background </a:t>
            </a:r>
            <a:r>
              <a:rPr lang="en-US" dirty="0" err="1" smtClean="0"/>
              <a:t>beforre</a:t>
            </a:r>
            <a:r>
              <a:rPr lang="en-US" dirty="0" smtClean="0"/>
              <a:t> we begin. I am currently a senior</a:t>
            </a:r>
            <a:r>
              <a:rPr lang="en-US" baseline="0" dirty="0" smtClean="0"/>
              <a:t> </a:t>
            </a:r>
            <a:r>
              <a:rPr lang="en-US" baseline="0" dirty="0" err="1" smtClean="0"/>
              <a:t>sw</a:t>
            </a:r>
            <a:r>
              <a:rPr lang="en-US" baseline="0" dirty="0" smtClean="0"/>
              <a:t> engineer at BJN</a:t>
            </a:r>
          </a:p>
          <a:p>
            <a:r>
              <a:rPr lang="en-US" baseline="0" dirty="0" smtClean="0"/>
              <a:t>I worked at  Sun Microsystems for 10 and Oracle for 3 years</a:t>
            </a:r>
          </a:p>
          <a:p>
            <a:r>
              <a:rPr lang="en-US" baseline="0" dirty="0" smtClean="0"/>
              <a:t>I m a committer in numerous open source projects most notable of them is </a:t>
            </a:r>
            <a:r>
              <a:rPr lang="en-US" baseline="0" dirty="0" err="1" smtClean="0"/>
              <a:t>gf</a:t>
            </a:r>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2</a:t>
            </a:fld>
            <a:endParaRPr lang="en-US"/>
          </a:p>
        </p:txBody>
      </p:sp>
    </p:spTree>
    <p:extLst>
      <p:ext uri="{BB962C8B-B14F-4D97-AF65-F5344CB8AC3E}">
        <p14:creationId xmlns:p14="http://schemas.microsoft.com/office/powerpoint/2010/main" val="3409560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F2D943A-E3DE-7146-A7AD-E2BECD7C7E71}" type="slidenum">
              <a:rPr lang="en-US" smtClean="0"/>
              <a:t>26</a:t>
            </a:fld>
            <a:endParaRPr lang="en-US"/>
          </a:p>
        </p:txBody>
      </p:sp>
    </p:spTree>
    <p:extLst>
      <p:ext uri="{BB962C8B-B14F-4D97-AF65-F5344CB8AC3E}">
        <p14:creationId xmlns:p14="http://schemas.microsoft.com/office/powerpoint/2010/main" val="1709289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27</a:t>
            </a:fld>
            <a:endParaRPr lang="en-US"/>
          </a:p>
        </p:txBody>
      </p:sp>
    </p:spTree>
    <p:extLst>
      <p:ext uri="{BB962C8B-B14F-4D97-AF65-F5344CB8AC3E}">
        <p14:creationId xmlns:p14="http://schemas.microsoft.com/office/powerpoint/2010/main" val="1709289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29</a:t>
            </a:fld>
            <a:endParaRPr lang="en-US"/>
          </a:p>
        </p:txBody>
      </p:sp>
    </p:spTree>
    <p:extLst>
      <p:ext uri="{BB962C8B-B14F-4D97-AF65-F5344CB8AC3E}">
        <p14:creationId xmlns:p14="http://schemas.microsoft.com/office/powerpoint/2010/main" val="1910819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Apache </a:t>
            </a:r>
            <a:r>
              <a:rPr lang="en-US" dirty="0" err="1" smtClean="0"/>
              <a:t>HttpClient</a:t>
            </a:r>
            <a:r>
              <a:rPr lang="en-US" sz="1200" b="0" i="0" kern="1200" dirty="0" smtClean="0">
                <a:solidFill>
                  <a:schemeClr val="tx1"/>
                </a:solidFill>
                <a:effectLst/>
                <a:latin typeface="+mn-lt"/>
                <a:ea typeface="+mn-ea"/>
                <a:cs typeface="+mn-cs"/>
              </a:rPr>
              <a:t> and other network clients implement some stability features out of the box. For instance, the client might execute retries internally under some circumstances. This strategy helps to handle transient network errors such as dropped connections or server failovers. Retrying will not help in the case of permanent errors, however. In this case retrying wastes resource and time on both the client and server side</a:t>
            </a:r>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30</a:t>
            </a:fld>
            <a:endParaRPr lang="en-US"/>
          </a:p>
        </p:txBody>
      </p:sp>
    </p:spTree>
    <p:extLst>
      <p:ext uri="{BB962C8B-B14F-4D97-AF65-F5344CB8AC3E}">
        <p14:creationId xmlns:p14="http://schemas.microsoft.com/office/powerpoint/2010/main" val="1910819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35</a:t>
            </a:fld>
            <a:endParaRPr lang="en-US"/>
          </a:p>
        </p:txBody>
      </p:sp>
    </p:spTree>
    <p:extLst>
      <p:ext uri="{BB962C8B-B14F-4D97-AF65-F5344CB8AC3E}">
        <p14:creationId xmlns:p14="http://schemas.microsoft.com/office/powerpoint/2010/main" val="1756877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36</a:t>
            </a:fld>
            <a:endParaRPr lang="en-US"/>
          </a:p>
        </p:txBody>
      </p:sp>
    </p:spTree>
    <p:extLst>
      <p:ext uri="{BB962C8B-B14F-4D97-AF65-F5344CB8AC3E}">
        <p14:creationId xmlns:p14="http://schemas.microsoft.com/office/powerpoint/2010/main" val="2536540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37</a:t>
            </a:fld>
            <a:endParaRPr lang="en-US"/>
          </a:p>
        </p:txBody>
      </p:sp>
    </p:spTree>
    <p:extLst>
      <p:ext uri="{BB962C8B-B14F-4D97-AF65-F5344CB8AC3E}">
        <p14:creationId xmlns:p14="http://schemas.microsoft.com/office/powerpoint/2010/main" val="1741709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38</a:t>
            </a:fld>
            <a:endParaRPr lang="en-US"/>
          </a:p>
        </p:txBody>
      </p:sp>
    </p:spTree>
    <p:extLst>
      <p:ext uri="{BB962C8B-B14F-4D97-AF65-F5344CB8AC3E}">
        <p14:creationId xmlns:p14="http://schemas.microsoft.com/office/powerpoint/2010/main" val="1741709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39</a:t>
            </a:fld>
            <a:endParaRPr lang="en-US"/>
          </a:p>
        </p:txBody>
      </p:sp>
    </p:spTree>
    <p:extLst>
      <p:ext uri="{BB962C8B-B14F-4D97-AF65-F5344CB8AC3E}">
        <p14:creationId xmlns:p14="http://schemas.microsoft.com/office/powerpoint/2010/main" val="1470865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40</a:t>
            </a:fld>
            <a:endParaRPr lang="en-US"/>
          </a:p>
        </p:txBody>
      </p:sp>
    </p:spTree>
    <p:extLst>
      <p:ext uri="{BB962C8B-B14F-4D97-AF65-F5344CB8AC3E}">
        <p14:creationId xmlns:p14="http://schemas.microsoft.com/office/powerpoint/2010/main" val="1470865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3</a:t>
            </a:fld>
            <a:endParaRPr lang="en-US"/>
          </a:p>
        </p:txBody>
      </p:sp>
    </p:spTree>
    <p:extLst>
      <p:ext uri="{BB962C8B-B14F-4D97-AF65-F5344CB8AC3E}">
        <p14:creationId xmlns:p14="http://schemas.microsoft.com/office/powerpoint/2010/main" val="2985611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47</a:t>
            </a:fld>
            <a:endParaRPr lang="en-US"/>
          </a:p>
        </p:txBody>
      </p:sp>
    </p:spTree>
    <p:extLst>
      <p:ext uri="{BB962C8B-B14F-4D97-AF65-F5344CB8AC3E}">
        <p14:creationId xmlns:p14="http://schemas.microsoft.com/office/powerpoint/2010/main" val="868331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48</a:t>
            </a:fld>
            <a:endParaRPr lang="en-US"/>
          </a:p>
        </p:txBody>
      </p:sp>
    </p:spTree>
    <p:extLst>
      <p:ext uri="{BB962C8B-B14F-4D97-AF65-F5344CB8AC3E}">
        <p14:creationId xmlns:p14="http://schemas.microsoft.com/office/powerpoint/2010/main" val="3889489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55</a:t>
            </a:fld>
            <a:endParaRPr lang="en-US"/>
          </a:p>
        </p:txBody>
      </p:sp>
    </p:spTree>
    <p:extLst>
      <p:ext uri="{BB962C8B-B14F-4D97-AF65-F5344CB8AC3E}">
        <p14:creationId xmlns:p14="http://schemas.microsoft.com/office/powerpoint/2010/main" val="2183981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56</a:t>
            </a:fld>
            <a:endParaRPr lang="en-US"/>
          </a:p>
        </p:txBody>
      </p:sp>
    </p:spTree>
    <p:extLst>
      <p:ext uri="{BB962C8B-B14F-4D97-AF65-F5344CB8AC3E}">
        <p14:creationId xmlns:p14="http://schemas.microsoft.com/office/powerpoint/2010/main" val="2414671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59</a:t>
            </a:fld>
            <a:endParaRPr lang="en-US"/>
          </a:p>
        </p:txBody>
      </p:sp>
    </p:spTree>
    <p:extLst>
      <p:ext uri="{BB962C8B-B14F-4D97-AF65-F5344CB8AC3E}">
        <p14:creationId xmlns:p14="http://schemas.microsoft.com/office/powerpoint/2010/main" val="2805156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64</a:t>
            </a:fld>
            <a:endParaRPr lang="en-US"/>
          </a:p>
        </p:txBody>
      </p:sp>
    </p:spTree>
    <p:extLst>
      <p:ext uri="{BB962C8B-B14F-4D97-AF65-F5344CB8AC3E}">
        <p14:creationId xmlns:p14="http://schemas.microsoft.com/office/powerpoint/2010/main" val="1990547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4</a:t>
            </a:fld>
            <a:endParaRPr lang="en-US"/>
          </a:p>
        </p:txBody>
      </p:sp>
    </p:spTree>
    <p:extLst>
      <p:ext uri="{BB962C8B-B14F-4D97-AF65-F5344CB8AC3E}">
        <p14:creationId xmlns:p14="http://schemas.microsoft.com/office/powerpoint/2010/main" val="1128583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smtClean="0"/>
          </a:p>
          <a:p>
            <a:pPr fontAlgn="base"/>
            <a:r>
              <a:rPr lang="en-US" dirty="0" err="1" smtClean="0"/>
              <a:t>Whats</a:t>
            </a:r>
            <a:r>
              <a:rPr lang="en-US" dirty="0" smtClean="0"/>
              <a:t> up with the name? if you think</a:t>
            </a:r>
            <a:r>
              <a:rPr lang="en-US" baseline="0" dirty="0" smtClean="0"/>
              <a:t> my name was sassy my employer is better than me</a:t>
            </a:r>
          </a:p>
          <a:p>
            <a:pPr fontAlgn="base"/>
            <a:r>
              <a:rPr lang="en-US" baseline="0" dirty="0" smtClean="0"/>
              <a:t>They want video conferencing to be as ubiquitous and widely used as a favorite pair of jeans</a:t>
            </a:r>
          </a:p>
          <a:p>
            <a:pPr fontAlgn="base"/>
            <a:endParaRPr lang="en-US" dirty="0" smtClean="0"/>
          </a:p>
          <a:p>
            <a:pPr fontAlgn="base"/>
            <a:r>
              <a:rPr lang="en-US" dirty="0" smtClean="0"/>
              <a:t>We do video conferencing in the cloud </a:t>
            </a:r>
          </a:p>
          <a:p>
            <a:pPr fontAlgn="base"/>
            <a:r>
              <a:rPr lang="en-US" dirty="0" smtClean="0"/>
              <a:t>As this picture suggests we support various devices, room systems, mobile offering and desktop options too</a:t>
            </a:r>
          </a:p>
          <a:p>
            <a:pPr fontAlgn="base"/>
            <a:r>
              <a:rPr lang="en-US" dirty="0" err="1" smtClean="0"/>
              <a:t>ustomers</a:t>
            </a:r>
            <a:r>
              <a:rPr lang="en-US" dirty="0" smtClean="0"/>
              <a:t> in the space of client services, education, entertainment, IT healthcare legal</a:t>
            </a:r>
            <a:br>
              <a:rPr lang="en-US" dirty="0" smtClean="0"/>
            </a:br>
            <a:r>
              <a:rPr lang="en-US" dirty="0" smtClean="0"/>
              <a:t>It is a cloud based service for content sharing video sharing </a:t>
            </a:r>
            <a:r>
              <a:rPr lang="en-US" dirty="0" err="1" smtClean="0"/>
              <a:t>collaboration</a:t>
            </a:r>
            <a:r>
              <a:rPr lang="en-US" sz="1200" b="0" i="0" kern="1200" dirty="0" err="1" smtClean="0">
                <a:solidFill>
                  <a:schemeClr val="tx1"/>
                </a:solidFill>
                <a:effectLst/>
                <a:latin typeface="+mn-lt"/>
                <a:ea typeface="+mn-ea"/>
                <a:cs typeface="+mn-cs"/>
              </a:rPr>
              <a:t>onference</a:t>
            </a:r>
            <a:r>
              <a:rPr lang="en-US" sz="1200" b="0" i="0" kern="1200" dirty="0" smtClean="0">
                <a:solidFill>
                  <a:schemeClr val="tx1"/>
                </a:solidFill>
                <a:effectLst/>
                <a:latin typeface="+mn-lt"/>
                <a:ea typeface="+mn-ea"/>
                <a:cs typeface="+mn-cs"/>
              </a:rPr>
              <a:t> room video systems, most companies have desktop software like Microsoft </a:t>
            </a:r>
            <a:r>
              <a:rPr lang="en-US" sz="1200" b="0" i="0" kern="1200" dirty="0" err="1" smtClean="0">
                <a:solidFill>
                  <a:schemeClr val="tx1"/>
                </a:solidFill>
                <a:effectLst/>
                <a:latin typeface="+mn-lt"/>
                <a:ea typeface="+mn-ea"/>
                <a:cs typeface="+mn-cs"/>
              </a:rPr>
              <a:t>Lync</a:t>
            </a:r>
            <a:r>
              <a:rPr lang="en-US" sz="1200" b="0" i="0" kern="1200" dirty="0" smtClean="0">
                <a:solidFill>
                  <a:schemeClr val="tx1"/>
                </a:solidFill>
                <a:effectLst/>
                <a:latin typeface="+mn-lt"/>
                <a:ea typeface="+mn-ea"/>
                <a:cs typeface="+mn-cs"/>
              </a:rPr>
              <a:t> or Cisco Jabber for internal chat and video. Employees also bring mobile devices to work. Blue Jeans enables all of these devices and services to connect to the same video meeting for simple, any-device </a:t>
            </a:r>
            <a:r>
              <a:rPr lang="en-US" sz="1200" b="0" i="0" kern="1200" dirty="0" err="1" smtClean="0">
                <a:solidFill>
                  <a:schemeClr val="tx1"/>
                </a:solidFill>
                <a:effectLst/>
                <a:latin typeface="+mn-lt"/>
                <a:ea typeface="+mn-ea"/>
                <a:cs typeface="+mn-cs"/>
              </a:rPr>
              <a:t>collaboratio</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err="1" smtClean="0">
                <a:solidFill>
                  <a:schemeClr val="tx1"/>
                </a:solidFill>
                <a:effectLst/>
                <a:latin typeface="+mn-lt"/>
                <a:ea typeface="+mn-ea"/>
                <a:cs typeface="+mn-cs"/>
              </a:rPr>
              <a:t>imple</a:t>
            </a:r>
            <a:r>
              <a:rPr lang="en-US" sz="1200" b="0" i="0" kern="1200" dirty="0" smtClean="0">
                <a:solidFill>
                  <a:schemeClr val="tx1"/>
                </a:solidFill>
                <a:effectLst/>
                <a:latin typeface="+mn-lt"/>
                <a:ea typeface="+mn-ea"/>
                <a:cs typeface="+mn-cs"/>
              </a:rPr>
              <a:t> scheduling, including integration with Microsoft Outlook and Google Calendar</a:t>
            </a:r>
          </a:p>
          <a:p>
            <a:pPr fontAlgn="base"/>
            <a:r>
              <a:rPr lang="en-US" sz="1200" b="0" i="0" kern="1200" dirty="0" smtClean="0">
                <a:solidFill>
                  <a:schemeClr val="tx1"/>
                </a:solidFill>
                <a:effectLst/>
                <a:latin typeface="+mn-lt"/>
                <a:ea typeface="+mn-ea"/>
                <a:cs typeface="+mn-cs"/>
              </a:rPr>
              <a:t>Click to join meetings from email invitation</a:t>
            </a:r>
          </a:p>
          <a:p>
            <a:pPr fontAlgn="base"/>
            <a:r>
              <a:rPr lang="en-US" sz="1200" b="0" i="0" kern="1200" dirty="0" smtClean="0">
                <a:solidFill>
                  <a:schemeClr val="tx1"/>
                </a:solidFill>
                <a:effectLst/>
                <a:latin typeface="+mn-lt"/>
                <a:ea typeface="+mn-ea"/>
                <a:cs typeface="+mn-cs"/>
              </a:rPr>
              <a:t>Intuitive in-meeting controls to mute/unmute, share/view content, change layouts, view participants</a:t>
            </a:r>
          </a:p>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5</a:t>
            </a:fld>
            <a:endParaRPr lang="en-US"/>
          </a:p>
        </p:txBody>
      </p:sp>
    </p:spTree>
    <p:extLst>
      <p:ext uri="{BB962C8B-B14F-4D97-AF65-F5344CB8AC3E}">
        <p14:creationId xmlns:p14="http://schemas.microsoft.com/office/powerpoint/2010/main" val="1630979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6</a:t>
            </a:fld>
            <a:endParaRPr lang="en-US"/>
          </a:p>
        </p:txBody>
      </p:sp>
    </p:spTree>
    <p:extLst>
      <p:ext uri="{BB962C8B-B14F-4D97-AF65-F5344CB8AC3E}">
        <p14:creationId xmlns:p14="http://schemas.microsoft.com/office/powerpoint/2010/main" val="1630979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7</a:t>
            </a:fld>
            <a:endParaRPr lang="en-US"/>
          </a:p>
        </p:txBody>
      </p:sp>
    </p:spTree>
    <p:extLst>
      <p:ext uri="{BB962C8B-B14F-4D97-AF65-F5344CB8AC3E}">
        <p14:creationId xmlns:p14="http://schemas.microsoft.com/office/powerpoint/2010/main" val="3000192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endParaRPr lang="en-US" dirty="0">
              <a:latin typeface="Arial" charset="0"/>
            </a:endParaRPr>
          </a:p>
        </p:txBody>
      </p:sp>
      <p:sp>
        <p:nvSpPr>
          <p:cNvPr id="18436" name="Slide Number Placeholder 3"/>
          <p:cNvSpPr>
            <a:spLocks noGrp="1"/>
          </p:cNvSpPr>
          <p:nvPr>
            <p:ph type="sldNum" sz="quarter" idx="5"/>
          </p:nvPr>
        </p:nvSpPr>
        <p:spPr>
          <a:noFill/>
          <a:ln>
            <a:miter lim="800000"/>
            <a:headEnd/>
            <a:tailEnd/>
          </a:ln>
        </p:spPr>
        <p:txBody>
          <a:bodyPr/>
          <a:lstStyle/>
          <a:p>
            <a:fld id="{EB83F5AC-492E-FE46-AD2D-A33F5A9C6DDF}"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2D943A-E3DE-7146-A7AD-E2BECD7C7E71}" type="slidenum">
              <a:rPr lang="en-US" smtClean="0"/>
              <a:t>9</a:t>
            </a:fld>
            <a:endParaRPr lang="en-US"/>
          </a:p>
        </p:txBody>
      </p:sp>
    </p:spTree>
    <p:extLst>
      <p:ext uri="{BB962C8B-B14F-4D97-AF65-F5344CB8AC3E}">
        <p14:creationId xmlns:p14="http://schemas.microsoft.com/office/powerpoint/2010/main" val="1973608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8D4722-CCD4-3E48-BDC7-F7AA6D529763}" type="datetime1">
              <a:rPr lang="en-US" smtClean="0"/>
              <a:t>11/16/15</a:t>
            </a:fld>
            <a:endParaRPr lang="en-US"/>
          </a:p>
        </p:txBody>
      </p:sp>
      <p:sp>
        <p:nvSpPr>
          <p:cNvPr id="5" name="Footer Placeholder 4"/>
          <p:cNvSpPr>
            <a:spLocks noGrp="1"/>
          </p:cNvSpPr>
          <p:nvPr>
            <p:ph type="ftr" sz="quarter" idx="11"/>
          </p:nvPr>
        </p:nvSpPr>
        <p:spPr/>
        <p:txBody>
          <a:bodyPr/>
          <a:lstStyle/>
          <a:p>
            <a:r>
              <a:rPr lang="en-US" smtClean="0"/>
              <a:t>Copyright Bhakti Mehta All rights reserved</a:t>
            </a:r>
            <a:endParaRPr lang="en-US"/>
          </a:p>
        </p:txBody>
      </p:sp>
      <p:sp>
        <p:nvSpPr>
          <p:cNvPr id="6" name="Slide Number Placeholder 5"/>
          <p:cNvSpPr>
            <a:spLocks noGrp="1"/>
          </p:cNvSpPr>
          <p:nvPr>
            <p:ph type="sldNum" sz="quarter" idx="12"/>
          </p:nvPr>
        </p:nvSpPr>
        <p:spPr/>
        <p:txBody>
          <a:bodyPr/>
          <a:lstStyle/>
          <a:p>
            <a:fld id="{DFD9C89A-C8A3-2E46-A1A0-27677E044709}" type="slidenum">
              <a:rPr lang="en-US" smtClean="0"/>
              <a:t>‹#›</a:t>
            </a:fld>
            <a:endParaRPr lang="en-US"/>
          </a:p>
        </p:txBody>
      </p:sp>
    </p:spTree>
    <p:extLst>
      <p:ext uri="{BB962C8B-B14F-4D97-AF65-F5344CB8AC3E}">
        <p14:creationId xmlns:p14="http://schemas.microsoft.com/office/powerpoint/2010/main" val="811260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82FDEB-65F2-B14C-8AC7-AAB4F8F6E90F}" type="datetime1">
              <a:rPr lang="en-US" smtClean="0"/>
              <a:t>11/16/15</a:t>
            </a:fld>
            <a:endParaRPr lang="en-US"/>
          </a:p>
        </p:txBody>
      </p:sp>
      <p:sp>
        <p:nvSpPr>
          <p:cNvPr id="5" name="Footer Placeholder 4"/>
          <p:cNvSpPr>
            <a:spLocks noGrp="1"/>
          </p:cNvSpPr>
          <p:nvPr>
            <p:ph type="ftr" sz="quarter" idx="11"/>
          </p:nvPr>
        </p:nvSpPr>
        <p:spPr/>
        <p:txBody>
          <a:bodyPr/>
          <a:lstStyle/>
          <a:p>
            <a:r>
              <a:rPr lang="en-US" smtClean="0"/>
              <a:t>Copyright Bhakti Mehta All rights reserved</a:t>
            </a:r>
            <a:endParaRPr lang="en-US"/>
          </a:p>
        </p:txBody>
      </p:sp>
      <p:sp>
        <p:nvSpPr>
          <p:cNvPr id="6" name="Slide Number Placeholder 5"/>
          <p:cNvSpPr>
            <a:spLocks noGrp="1"/>
          </p:cNvSpPr>
          <p:nvPr>
            <p:ph type="sldNum" sz="quarter" idx="12"/>
          </p:nvPr>
        </p:nvSpPr>
        <p:spPr/>
        <p:txBody>
          <a:bodyPr/>
          <a:lstStyle/>
          <a:p>
            <a:fld id="{DFD9C89A-C8A3-2E46-A1A0-27677E044709}" type="slidenum">
              <a:rPr lang="en-US" smtClean="0"/>
              <a:t>‹#›</a:t>
            </a:fld>
            <a:endParaRPr lang="en-US"/>
          </a:p>
        </p:txBody>
      </p:sp>
    </p:spTree>
    <p:extLst>
      <p:ext uri="{BB962C8B-B14F-4D97-AF65-F5344CB8AC3E}">
        <p14:creationId xmlns:p14="http://schemas.microsoft.com/office/powerpoint/2010/main" val="3474453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472F33-99FE-4C4B-B237-FCA18953B893}" type="datetime1">
              <a:rPr lang="en-US" smtClean="0"/>
              <a:t>11/16/15</a:t>
            </a:fld>
            <a:endParaRPr lang="en-US"/>
          </a:p>
        </p:txBody>
      </p:sp>
      <p:sp>
        <p:nvSpPr>
          <p:cNvPr id="5" name="Footer Placeholder 4"/>
          <p:cNvSpPr>
            <a:spLocks noGrp="1"/>
          </p:cNvSpPr>
          <p:nvPr>
            <p:ph type="ftr" sz="quarter" idx="11"/>
          </p:nvPr>
        </p:nvSpPr>
        <p:spPr/>
        <p:txBody>
          <a:bodyPr/>
          <a:lstStyle/>
          <a:p>
            <a:r>
              <a:rPr lang="en-US" smtClean="0"/>
              <a:t>Copyright Bhakti Mehta All rights reserved</a:t>
            </a:r>
            <a:endParaRPr lang="en-US"/>
          </a:p>
        </p:txBody>
      </p:sp>
      <p:sp>
        <p:nvSpPr>
          <p:cNvPr id="6" name="Slide Number Placeholder 5"/>
          <p:cNvSpPr>
            <a:spLocks noGrp="1"/>
          </p:cNvSpPr>
          <p:nvPr>
            <p:ph type="sldNum" sz="quarter" idx="12"/>
          </p:nvPr>
        </p:nvSpPr>
        <p:spPr/>
        <p:txBody>
          <a:bodyPr/>
          <a:lstStyle/>
          <a:p>
            <a:fld id="{DFD9C89A-C8A3-2E46-A1A0-27677E044709}" type="slidenum">
              <a:rPr lang="en-US" smtClean="0"/>
              <a:t>‹#›</a:t>
            </a:fld>
            <a:endParaRPr lang="en-US"/>
          </a:p>
        </p:txBody>
      </p:sp>
    </p:spTree>
    <p:extLst>
      <p:ext uri="{BB962C8B-B14F-4D97-AF65-F5344CB8AC3E}">
        <p14:creationId xmlns:p14="http://schemas.microsoft.com/office/powerpoint/2010/main" val="4126711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6FFB0C-F94C-5D42-899A-6EA622ABB919}" type="datetime1">
              <a:rPr lang="en-US" smtClean="0"/>
              <a:t>11/16/15</a:t>
            </a:fld>
            <a:endParaRPr lang="en-US"/>
          </a:p>
        </p:txBody>
      </p:sp>
      <p:sp>
        <p:nvSpPr>
          <p:cNvPr id="5" name="Footer Placeholder 4"/>
          <p:cNvSpPr>
            <a:spLocks noGrp="1"/>
          </p:cNvSpPr>
          <p:nvPr>
            <p:ph type="ftr" sz="quarter" idx="11"/>
          </p:nvPr>
        </p:nvSpPr>
        <p:spPr/>
        <p:txBody>
          <a:bodyPr/>
          <a:lstStyle/>
          <a:p>
            <a:r>
              <a:rPr lang="en-US" smtClean="0"/>
              <a:t>Copyright Bhakti Mehta All rights reserved</a:t>
            </a:r>
            <a:endParaRPr lang="en-US"/>
          </a:p>
        </p:txBody>
      </p:sp>
      <p:sp>
        <p:nvSpPr>
          <p:cNvPr id="6" name="Slide Number Placeholder 5"/>
          <p:cNvSpPr>
            <a:spLocks noGrp="1"/>
          </p:cNvSpPr>
          <p:nvPr>
            <p:ph type="sldNum" sz="quarter" idx="12"/>
          </p:nvPr>
        </p:nvSpPr>
        <p:spPr/>
        <p:txBody>
          <a:bodyPr/>
          <a:lstStyle/>
          <a:p>
            <a:fld id="{DFD9C89A-C8A3-2E46-A1A0-27677E044709}" type="slidenum">
              <a:rPr lang="en-US" smtClean="0"/>
              <a:t>‹#›</a:t>
            </a:fld>
            <a:endParaRPr lang="en-US"/>
          </a:p>
        </p:txBody>
      </p:sp>
    </p:spTree>
    <p:extLst>
      <p:ext uri="{BB962C8B-B14F-4D97-AF65-F5344CB8AC3E}">
        <p14:creationId xmlns:p14="http://schemas.microsoft.com/office/powerpoint/2010/main" val="2024278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A44BEF-BF3D-714C-9D41-4601151B2551}" type="datetime1">
              <a:rPr lang="en-US" smtClean="0"/>
              <a:t>11/16/15</a:t>
            </a:fld>
            <a:endParaRPr lang="en-US"/>
          </a:p>
        </p:txBody>
      </p:sp>
      <p:sp>
        <p:nvSpPr>
          <p:cNvPr id="5" name="Footer Placeholder 4"/>
          <p:cNvSpPr>
            <a:spLocks noGrp="1"/>
          </p:cNvSpPr>
          <p:nvPr>
            <p:ph type="ftr" sz="quarter" idx="11"/>
          </p:nvPr>
        </p:nvSpPr>
        <p:spPr/>
        <p:txBody>
          <a:bodyPr/>
          <a:lstStyle/>
          <a:p>
            <a:r>
              <a:rPr lang="en-US" smtClean="0"/>
              <a:t>Copyright Bhakti Mehta All rights reserved</a:t>
            </a:r>
            <a:endParaRPr lang="en-US"/>
          </a:p>
        </p:txBody>
      </p:sp>
      <p:sp>
        <p:nvSpPr>
          <p:cNvPr id="6" name="Slide Number Placeholder 5"/>
          <p:cNvSpPr>
            <a:spLocks noGrp="1"/>
          </p:cNvSpPr>
          <p:nvPr>
            <p:ph type="sldNum" sz="quarter" idx="12"/>
          </p:nvPr>
        </p:nvSpPr>
        <p:spPr/>
        <p:txBody>
          <a:bodyPr/>
          <a:lstStyle/>
          <a:p>
            <a:fld id="{DFD9C89A-C8A3-2E46-A1A0-27677E044709}" type="slidenum">
              <a:rPr lang="en-US" smtClean="0"/>
              <a:t>‹#›</a:t>
            </a:fld>
            <a:endParaRPr lang="en-US"/>
          </a:p>
        </p:txBody>
      </p:sp>
    </p:spTree>
    <p:extLst>
      <p:ext uri="{BB962C8B-B14F-4D97-AF65-F5344CB8AC3E}">
        <p14:creationId xmlns:p14="http://schemas.microsoft.com/office/powerpoint/2010/main" val="2279751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B8D2F6-0C0E-AF4C-9948-0A247EA5FC82}" type="datetime1">
              <a:rPr lang="en-US" smtClean="0"/>
              <a:t>11/16/15</a:t>
            </a:fld>
            <a:endParaRPr lang="en-US"/>
          </a:p>
        </p:txBody>
      </p:sp>
      <p:sp>
        <p:nvSpPr>
          <p:cNvPr id="6" name="Footer Placeholder 5"/>
          <p:cNvSpPr>
            <a:spLocks noGrp="1"/>
          </p:cNvSpPr>
          <p:nvPr>
            <p:ph type="ftr" sz="quarter" idx="11"/>
          </p:nvPr>
        </p:nvSpPr>
        <p:spPr/>
        <p:txBody>
          <a:bodyPr/>
          <a:lstStyle/>
          <a:p>
            <a:r>
              <a:rPr lang="en-US" smtClean="0"/>
              <a:t>Copyright Bhakti Mehta All rights reserved</a:t>
            </a:r>
            <a:endParaRPr lang="en-US"/>
          </a:p>
        </p:txBody>
      </p:sp>
      <p:sp>
        <p:nvSpPr>
          <p:cNvPr id="7" name="Slide Number Placeholder 6"/>
          <p:cNvSpPr>
            <a:spLocks noGrp="1"/>
          </p:cNvSpPr>
          <p:nvPr>
            <p:ph type="sldNum" sz="quarter" idx="12"/>
          </p:nvPr>
        </p:nvSpPr>
        <p:spPr/>
        <p:txBody>
          <a:bodyPr/>
          <a:lstStyle/>
          <a:p>
            <a:fld id="{DFD9C89A-C8A3-2E46-A1A0-27677E044709}" type="slidenum">
              <a:rPr lang="en-US" smtClean="0"/>
              <a:t>‹#›</a:t>
            </a:fld>
            <a:endParaRPr lang="en-US"/>
          </a:p>
        </p:txBody>
      </p:sp>
    </p:spTree>
    <p:extLst>
      <p:ext uri="{BB962C8B-B14F-4D97-AF65-F5344CB8AC3E}">
        <p14:creationId xmlns:p14="http://schemas.microsoft.com/office/powerpoint/2010/main" val="74180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F0534F-6B0A-824C-AC77-949997D3D6B2}" type="datetime1">
              <a:rPr lang="en-US" smtClean="0"/>
              <a:t>11/16/15</a:t>
            </a:fld>
            <a:endParaRPr lang="en-US"/>
          </a:p>
        </p:txBody>
      </p:sp>
      <p:sp>
        <p:nvSpPr>
          <p:cNvPr id="8" name="Footer Placeholder 7"/>
          <p:cNvSpPr>
            <a:spLocks noGrp="1"/>
          </p:cNvSpPr>
          <p:nvPr>
            <p:ph type="ftr" sz="quarter" idx="11"/>
          </p:nvPr>
        </p:nvSpPr>
        <p:spPr/>
        <p:txBody>
          <a:bodyPr/>
          <a:lstStyle/>
          <a:p>
            <a:r>
              <a:rPr lang="en-US" smtClean="0"/>
              <a:t>Copyright Bhakti Mehta All rights reserved</a:t>
            </a:r>
            <a:endParaRPr lang="en-US"/>
          </a:p>
        </p:txBody>
      </p:sp>
      <p:sp>
        <p:nvSpPr>
          <p:cNvPr id="9" name="Slide Number Placeholder 8"/>
          <p:cNvSpPr>
            <a:spLocks noGrp="1"/>
          </p:cNvSpPr>
          <p:nvPr>
            <p:ph type="sldNum" sz="quarter" idx="12"/>
          </p:nvPr>
        </p:nvSpPr>
        <p:spPr/>
        <p:txBody>
          <a:bodyPr/>
          <a:lstStyle/>
          <a:p>
            <a:fld id="{DFD9C89A-C8A3-2E46-A1A0-27677E044709}" type="slidenum">
              <a:rPr lang="en-US" smtClean="0"/>
              <a:t>‹#›</a:t>
            </a:fld>
            <a:endParaRPr lang="en-US"/>
          </a:p>
        </p:txBody>
      </p:sp>
    </p:spTree>
    <p:extLst>
      <p:ext uri="{BB962C8B-B14F-4D97-AF65-F5344CB8AC3E}">
        <p14:creationId xmlns:p14="http://schemas.microsoft.com/office/powerpoint/2010/main" val="3300457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AA5B27-9737-FC43-A4E6-84749DA6FAFA}" type="datetime1">
              <a:rPr lang="en-US" smtClean="0"/>
              <a:t>11/16/15</a:t>
            </a:fld>
            <a:endParaRPr lang="en-US"/>
          </a:p>
        </p:txBody>
      </p:sp>
      <p:sp>
        <p:nvSpPr>
          <p:cNvPr id="4" name="Footer Placeholder 3"/>
          <p:cNvSpPr>
            <a:spLocks noGrp="1"/>
          </p:cNvSpPr>
          <p:nvPr>
            <p:ph type="ftr" sz="quarter" idx="11"/>
          </p:nvPr>
        </p:nvSpPr>
        <p:spPr/>
        <p:txBody>
          <a:bodyPr/>
          <a:lstStyle/>
          <a:p>
            <a:r>
              <a:rPr lang="en-US" smtClean="0"/>
              <a:t>Copyright Bhakti Mehta All rights reserved</a:t>
            </a:r>
            <a:endParaRPr lang="en-US"/>
          </a:p>
        </p:txBody>
      </p:sp>
      <p:sp>
        <p:nvSpPr>
          <p:cNvPr id="5" name="Slide Number Placeholder 4"/>
          <p:cNvSpPr>
            <a:spLocks noGrp="1"/>
          </p:cNvSpPr>
          <p:nvPr>
            <p:ph type="sldNum" sz="quarter" idx="12"/>
          </p:nvPr>
        </p:nvSpPr>
        <p:spPr/>
        <p:txBody>
          <a:bodyPr/>
          <a:lstStyle/>
          <a:p>
            <a:fld id="{DFD9C89A-C8A3-2E46-A1A0-27677E044709}" type="slidenum">
              <a:rPr lang="en-US" smtClean="0"/>
              <a:t>‹#›</a:t>
            </a:fld>
            <a:endParaRPr lang="en-US"/>
          </a:p>
        </p:txBody>
      </p:sp>
    </p:spTree>
    <p:extLst>
      <p:ext uri="{BB962C8B-B14F-4D97-AF65-F5344CB8AC3E}">
        <p14:creationId xmlns:p14="http://schemas.microsoft.com/office/powerpoint/2010/main" val="2400184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2F7B92-922F-6F4D-B096-973EC545BA15}" type="datetime1">
              <a:rPr lang="en-US" smtClean="0"/>
              <a:t>11/16/15</a:t>
            </a:fld>
            <a:endParaRPr lang="en-US"/>
          </a:p>
        </p:txBody>
      </p:sp>
      <p:sp>
        <p:nvSpPr>
          <p:cNvPr id="3" name="Footer Placeholder 2"/>
          <p:cNvSpPr>
            <a:spLocks noGrp="1"/>
          </p:cNvSpPr>
          <p:nvPr>
            <p:ph type="ftr" sz="quarter" idx="11"/>
          </p:nvPr>
        </p:nvSpPr>
        <p:spPr/>
        <p:txBody>
          <a:bodyPr/>
          <a:lstStyle/>
          <a:p>
            <a:r>
              <a:rPr lang="en-US" smtClean="0"/>
              <a:t>Copyright Bhakti Mehta All rights reserved</a:t>
            </a:r>
            <a:endParaRPr lang="en-US"/>
          </a:p>
        </p:txBody>
      </p:sp>
      <p:sp>
        <p:nvSpPr>
          <p:cNvPr id="4" name="Slide Number Placeholder 3"/>
          <p:cNvSpPr>
            <a:spLocks noGrp="1"/>
          </p:cNvSpPr>
          <p:nvPr>
            <p:ph type="sldNum" sz="quarter" idx="12"/>
          </p:nvPr>
        </p:nvSpPr>
        <p:spPr/>
        <p:txBody>
          <a:bodyPr/>
          <a:lstStyle/>
          <a:p>
            <a:fld id="{DFD9C89A-C8A3-2E46-A1A0-27677E044709}" type="slidenum">
              <a:rPr lang="en-US" smtClean="0"/>
              <a:t>‹#›</a:t>
            </a:fld>
            <a:endParaRPr lang="en-US"/>
          </a:p>
        </p:txBody>
      </p:sp>
    </p:spTree>
    <p:extLst>
      <p:ext uri="{BB962C8B-B14F-4D97-AF65-F5344CB8AC3E}">
        <p14:creationId xmlns:p14="http://schemas.microsoft.com/office/powerpoint/2010/main" val="244592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D1114E-025C-FE43-AFCA-7E1A99B7ABD6}" type="datetime1">
              <a:rPr lang="en-US" smtClean="0"/>
              <a:t>11/16/15</a:t>
            </a:fld>
            <a:endParaRPr lang="en-US"/>
          </a:p>
        </p:txBody>
      </p:sp>
      <p:sp>
        <p:nvSpPr>
          <p:cNvPr id="6" name="Footer Placeholder 5"/>
          <p:cNvSpPr>
            <a:spLocks noGrp="1"/>
          </p:cNvSpPr>
          <p:nvPr>
            <p:ph type="ftr" sz="quarter" idx="11"/>
          </p:nvPr>
        </p:nvSpPr>
        <p:spPr/>
        <p:txBody>
          <a:bodyPr/>
          <a:lstStyle/>
          <a:p>
            <a:r>
              <a:rPr lang="en-US" smtClean="0"/>
              <a:t>Copyright Bhakti Mehta All rights reserved</a:t>
            </a:r>
            <a:endParaRPr lang="en-US"/>
          </a:p>
        </p:txBody>
      </p:sp>
      <p:sp>
        <p:nvSpPr>
          <p:cNvPr id="7" name="Slide Number Placeholder 6"/>
          <p:cNvSpPr>
            <a:spLocks noGrp="1"/>
          </p:cNvSpPr>
          <p:nvPr>
            <p:ph type="sldNum" sz="quarter" idx="12"/>
          </p:nvPr>
        </p:nvSpPr>
        <p:spPr/>
        <p:txBody>
          <a:bodyPr/>
          <a:lstStyle/>
          <a:p>
            <a:fld id="{DFD9C89A-C8A3-2E46-A1A0-27677E044709}" type="slidenum">
              <a:rPr lang="en-US" smtClean="0"/>
              <a:t>‹#›</a:t>
            </a:fld>
            <a:endParaRPr lang="en-US"/>
          </a:p>
        </p:txBody>
      </p:sp>
    </p:spTree>
    <p:extLst>
      <p:ext uri="{BB962C8B-B14F-4D97-AF65-F5344CB8AC3E}">
        <p14:creationId xmlns:p14="http://schemas.microsoft.com/office/powerpoint/2010/main" val="1891141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C4C699-FD6E-344D-A889-9F7EE2F28C81}" type="datetime1">
              <a:rPr lang="en-US" smtClean="0"/>
              <a:t>11/16/15</a:t>
            </a:fld>
            <a:endParaRPr lang="en-US"/>
          </a:p>
        </p:txBody>
      </p:sp>
      <p:sp>
        <p:nvSpPr>
          <p:cNvPr id="6" name="Footer Placeholder 5"/>
          <p:cNvSpPr>
            <a:spLocks noGrp="1"/>
          </p:cNvSpPr>
          <p:nvPr>
            <p:ph type="ftr" sz="quarter" idx="11"/>
          </p:nvPr>
        </p:nvSpPr>
        <p:spPr/>
        <p:txBody>
          <a:bodyPr/>
          <a:lstStyle/>
          <a:p>
            <a:r>
              <a:rPr lang="en-US" smtClean="0"/>
              <a:t>Copyright Bhakti Mehta All rights reserved</a:t>
            </a:r>
            <a:endParaRPr lang="en-US"/>
          </a:p>
        </p:txBody>
      </p:sp>
      <p:sp>
        <p:nvSpPr>
          <p:cNvPr id="7" name="Slide Number Placeholder 6"/>
          <p:cNvSpPr>
            <a:spLocks noGrp="1"/>
          </p:cNvSpPr>
          <p:nvPr>
            <p:ph type="sldNum" sz="quarter" idx="12"/>
          </p:nvPr>
        </p:nvSpPr>
        <p:spPr/>
        <p:txBody>
          <a:bodyPr/>
          <a:lstStyle/>
          <a:p>
            <a:fld id="{DFD9C89A-C8A3-2E46-A1A0-27677E044709}" type="slidenum">
              <a:rPr lang="en-US" smtClean="0"/>
              <a:t>‹#›</a:t>
            </a:fld>
            <a:endParaRPr lang="en-US"/>
          </a:p>
        </p:txBody>
      </p:sp>
    </p:spTree>
    <p:extLst>
      <p:ext uri="{BB962C8B-B14F-4D97-AF65-F5344CB8AC3E}">
        <p14:creationId xmlns:p14="http://schemas.microsoft.com/office/powerpoint/2010/main" val="22341170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EA31C-9931-7445-B369-6B85F628D2E0}" type="datetime1">
              <a:rPr lang="en-US" smtClean="0"/>
              <a:t>11/16/15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Copyright Bhakti Mehta All rights reserved</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D9C89A-C8A3-2E46-A1A0-27677E044709}" type="slidenum">
              <a:rPr lang="en-US" smtClean="0"/>
              <a:t>‹#›</a:t>
            </a:fld>
            <a:endParaRPr lang="en-US"/>
          </a:p>
        </p:txBody>
      </p:sp>
    </p:spTree>
    <p:extLst>
      <p:ext uri="{BB962C8B-B14F-4D97-AF65-F5344CB8AC3E}">
        <p14:creationId xmlns:p14="http://schemas.microsoft.com/office/powerpoint/2010/main" val="27445623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github.com/bhakti-mehta/samples/tree/master/ratelimitin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1.jpg"/></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wmf"/><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iremock.org/" TargetMode="External"/><Relationship Id="rId4" Type="http://schemas.openxmlformats.org/officeDocument/2006/relationships/hyperlink" Target="https://github.com/tomakehurst/saboteur" TargetMode="External"/><Relationship Id="rId1" Type="http://schemas.openxmlformats.org/officeDocument/2006/relationships/slideLayout" Target="../slideLayouts/slideLayout2.xml"/><Relationship Id="rId2" Type="http://schemas.openxmlformats.org/officeDocument/2006/relationships/hyperlink" Target="https://github.com/Netflix/SimianArmy"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64.xml.rels><?xml version="1.0" encoding="UTF-8" standalone="yes"?>
<Relationships xmlns="http://schemas.openxmlformats.org/package/2006/relationships"><Relationship Id="rId3" Type="http://schemas.openxmlformats.org/officeDocument/2006/relationships/hyperlink" Target="https://commons.wikimedia.org/wiki/File:Bulkhead_PSF.png" TargetMode="External"/><Relationship Id="rId4" Type="http://schemas.openxmlformats.org/officeDocument/2006/relationships/hyperlink" Target="https://en.wikipedia.org/wiki/Circuit_breaker%23/media/File:Four_1_pole_circuit_breakers_fitted_in_a_meter_box.jpg" TargetMode="External"/><Relationship Id="rId5" Type="http://schemas.openxmlformats.org/officeDocument/2006/relationships/hyperlink" Target="https://www.flickr.com/photos/skynoir/" TargetMode="External"/><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800" dirty="0" smtClean="0">
                <a:solidFill>
                  <a:schemeClr val="accent1"/>
                </a:solidFill>
                <a:latin typeface="Proxima"/>
                <a:cs typeface="Proxima"/>
              </a:rPr>
              <a:t>Resilience Planning and how the empire strikes back</a:t>
            </a:r>
            <a:endParaRPr lang="en-US" sz="3600" dirty="0"/>
          </a:p>
        </p:txBody>
      </p:sp>
      <p:sp>
        <p:nvSpPr>
          <p:cNvPr id="3" name="Subtitle 2"/>
          <p:cNvSpPr>
            <a:spLocks noGrp="1"/>
          </p:cNvSpPr>
          <p:nvPr>
            <p:ph type="subTitle" idx="1"/>
          </p:nvPr>
        </p:nvSpPr>
        <p:spPr/>
        <p:txBody>
          <a:bodyPr>
            <a:normAutofit/>
          </a:bodyPr>
          <a:lstStyle/>
          <a:p>
            <a:r>
              <a:rPr lang="en-US" dirty="0" smtClean="0"/>
              <a:t>Bhakti Mehta</a:t>
            </a:r>
          </a:p>
          <a:p>
            <a:r>
              <a:rPr lang="en-US" dirty="0" smtClean="0"/>
              <a:t>@bhakti_mehta</a:t>
            </a:r>
            <a:endParaRPr lang="en-US" dirty="0"/>
          </a:p>
        </p:txBody>
      </p:sp>
      <p:cxnSp>
        <p:nvCxnSpPr>
          <p:cNvPr id="7" name="Straight Connector 6"/>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descr="logo2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164" y="538191"/>
            <a:ext cx="2708426" cy="1214688"/>
          </a:xfrm>
          <a:prstGeom prst="rect">
            <a:avLst/>
          </a:prstGeom>
        </p:spPr>
      </p:pic>
    </p:spTree>
    <p:extLst>
      <p:ext uri="{BB962C8B-B14F-4D97-AF65-F5344CB8AC3E}">
        <p14:creationId xmlns:p14="http://schemas.microsoft.com/office/powerpoint/2010/main" val="24399136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Path to Micro services</a:t>
            </a:r>
            <a:endParaRPr lang="en-US" dirty="0">
              <a:solidFill>
                <a:srgbClr val="4F81BD"/>
              </a:solidFill>
            </a:endParaRPr>
          </a:p>
        </p:txBody>
      </p:sp>
      <p:sp>
        <p:nvSpPr>
          <p:cNvPr id="3" name="Content Placeholder 2"/>
          <p:cNvSpPr>
            <a:spLocks noGrp="1"/>
          </p:cNvSpPr>
          <p:nvPr>
            <p:ph idx="1"/>
          </p:nvPr>
        </p:nvSpPr>
        <p:spPr/>
        <p:txBody>
          <a:bodyPr/>
          <a:lstStyle/>
          <a:p>
            <a:r>
              <a:rPr lang="en-US" dirty="0" smtClean="0"/>
              <a:t>Advantages</a:t>
            </a:r>
          </a:p>
          <a:p>
            <a:pPr lvl="1"/>
            <a:r>
              <a:rPr lang="en-US" dirty="0" smtClean="0"/>
              <a:t>Simplicity</a:t>
            </a:r>
          </a:p>
          <a:p>
            <a:pPr lvl="1"/>
            <a:r>
              <a:rPr lang="en-US" dirty="0" smtClean="0"/>
              <a:t>Isolation of problems</a:t>
            </a:r>
          </a:p>
          <a:p>
            <a:pPr lvl="1"/>
            <a:r>
              <a:rPr lang="en-US" dirty="0" smtClean="0"/>
              <a:t>Scale up and scale down</a:t>
            </a:r>
          </a:p>
          <a:p>
            <a:pPr lvl="1"/>
            <a:r>
              <a:rPr lang="en-US" dirty="0" smtClean="0"/>
              <a:t>Easy deployment</a:t>
            </a:r>
          </a:p>
          <a:p>
            <a:pPr lvl="1"/>
            <a:r>
              <a:rPr lang="en-US" dirty="0" smtClean="0"/>
              <a:t>Clear separation of concerns</a:t>
            </a:r>
          </a:p>
          <a:p>
            <a:pPr lvl="1"/>
            <a:r>
              <a:rPr lang="en-US" dirty="0" smtClean="0"/>
              <a:t>Heterogeneity and polyglotis</a:t>
            </a:r>
            <a:r>
              <a:rPr lang="en-US" dirty="0"/>
              <a:t>m</a:t>
            </a:r>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25902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Microservices</a:t>
            </a:r>
            <a:endParaRPr lang="en-US" dirty="0">
              <a:solidFill>
                <a:srgbClr val="4F81BD"/>
              </a:solidFill>
            </a:endParaRPr>
          </a:p>
        </p:txBody>
      </p:sp>
      <p:sp>
        <p:nvSpPr>
          <p:cNvPr id="3" name="Content Placeholder 2"/>
          <p:cNvSpPr>
            <a:spLocks noGrp="1"/>
          </p:cNvSpPr>
          <p:nvPr>
            <p:ph idx="1"/>
          </p:nvPr>
        </p:nvSpPr>
        <p:spPr/>
        <p:txBody>
          <a:bodyPr/>
          <a:lstStyle/>
          <a:p>
            <a:r>
              <a:rPr lang="en-US" dirty="0" smtClean="0"/>
              <a:t>Disadvantages</a:t>
            </a:r>
          </a:p>
          <a:p>
            <a:pPr lvl="1"/>
            <a:r>
              <a:rPr lang="en-US" dirty="0" smtClean="0"/>
              <a:t>Not a free lunch!</a:t>
            </a:r>
          </a:p>
          <a:p>
            <a:pPr lvl="1"/>
            <a:r>
              <a:rPr lang="en-US" dirty="0" smtClean="0"/>
              <a:t>Distributed systems prone to failures</a:t>
            </a:r>
          </a:p>
          <a:p>
            <a:pPr lvl="1"/>
            <a:r>
              <a:rPr lang="en-US" dirty="0" smtClean="0"/>
              <a:t>Eventual consistency</a:t>
            </a:r>
          </a:p>
          <a:p>
            <a:pPr lvl="1"/>
            <a:r>
              <a:rPr lang="en-US" dirty="0" smtClean="0"/>
              <a:t>More effort in terms of deployments, release managements</a:t>
            </a:r>
          </a:p>
          <a:p>
            <a:pPr lvl="1"/>
            <a:r>
              <a:rPr lang="en-US" dirty="0" smtClean="0"/>
              <a:t> Challenges in testing the various services evolving independently, regression tests </a:t>
            </a:r>
            <a:r>
              <a:rPr lang="en-US" dirty="0" err="1" smtClean="0"/>
              <a:t>etc</a:t>
            </a:r>
            <a:endParaRPr lang="en-US" dirty="0" smtClean="0"/>
          </a:p>
          <a:p>
            <a:pPr lvl="1"/>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07449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Resilient system</a:t>
            </a:r>
            <a:endParaRPr lang="en-US" dirty="0">
              <a:solidFill>
                <a:srgbClr val="4F81BD"/>
              </a:solidFill>
            </a:endParaRPr>
          </a:p>
        </p:txBody>
      </p:sp>
      <p:sp>
        <p:nvSpPr>
          <p:cNvPr id="3" name="Content Placeholder 2"/>
          <p:cNvSpPr>
            <a:spLocks noGrp="1"/>
          </p:cNvSpPr>
          <p:nvPr>
            <p:ph idx="1"/>
          </p:nvPr>
        </p:nvSpPr>
        <p:spPr/>
        <p:txBody>
          <a:bodyPr/>
          <a:lstStyle/>
          <a:p>
            <a:r>
              <a:rPr lang="en-US" dirty="0" smtClean="0"/>
              <a:t>Processes transactions</a:t>
            </a:r>
            <a:r>
              <a:rPr lang="en-US" dirty="0"/>
              <a:t>, even when there are transient impulses, persistent </a:t>
            </a:r>
            <a:r>
              <a:rPr lang="en-US" dirty="0" smtClean="0"/>
              <a:t>stresses</a:t>
            </a:r>
          </a:p>
          <a:p>
            <a:r>
              <a:rPr lang="en-US" dirty="0" smtClean="0"/>
              <a:t>Functions even when there are </a:t>
            </a:r>
            <a:r>
              <a:rPr lang="en-US" dirty="0"/>
              <a:t>component failures </a:t>
            </a:r>
            <a:r>
              <a:rPr lang="en-US" dirty="0" smtClean="0"/>
              <a:t>disrupting </a:t>
            </a:r>
            <a:r>
              <a:rPr lang="en-US" dirty="0"/>
              <a:t>normal processing </a:t>
            </a:r>
            <a:endParaRPr lang="en-US" dirty="0" smtClean="0"/>
          </a:p>
          <a:p>
            <a:r>
              <a:rPr lang="en-US" dirty="0" smtClean="0"/>
              <a:t>Accepts </a:t>
            </a:r>
            <a:r>
              <a:rPr lang="en-US" dirty="0"/>
              <a:t>failures will happen</a:t>
            </a:r>
          </a:p>
          <a:p>
            <a:r>
              <a:rPr lang="en-US" dirty="0" smtClean="0"/>
              <a:t>Designs for </a:t>
            </a:r>
            <a:r>
              <a:rPr lang="en-US" dirty="0"/>
              <a:t>crumple zones</a:t>
            </a:r>
          </a:p>
          <a:p>
            <a:endParaRPr lang="en-US" dirty="0"/>
          </a:p>
        </p:txBody>
      </p:sp>
      <p:cxnSp>
        <p:nvCxnSpPr>
          <p:cNvPr id="6" name="Straight Connector 5"/>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56272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Kinds of failures</a:t>
            </a:r>
            <a:endParaRPr lang="en-US" dirty="0">
              <a:solidFill>
                <a:srgbClr val="4F81BD"/>
              </a:solidFill>
            </a:endParaRPr>
          </a:p>
        </p:txBody>
      </p:sp>
      <p:sp>
        <p:nvSpPr>
          <p:cNvPr id="3" name="Content Placeholder 2"/>
          <p:cNvSpPr>
            <a:spLocks noGrp="1"/>
          </p:cNvSpPr>
          <p:nvPr>
            <p:ph idx="1"/>
          </p:nvPr>
        </p:nvSpPr>
        <p:spPr/>
        <p:txBody>
          <a:bodyPr/>
          <a:lstStyle/>
          <a:p>
            <a:r>
              <a:rPr lang="en-US" dirty="0" smtClean="0"/>
              <a:t>Challenges at scale</a:t>
            </a:r>
          </a:p>
          <a:p>
            <a:r>
              <a:rPr lang="en-US" dirty="0" smtClean="0"/>
              <a:t>Integration </a:t>
            </a:r>
            <a:r>
              <a:rPr lang="en-US" dirty="0"/>
              <a:t>point failures </a:t>
            </a:r>
            <a:endParaRPr lang="en-US" dirty="0" smtClean="0"/>
          </a:p>
          <a:p>
            <a:pPr lvl="1"/>
            <a:r>
              <a:rPr lang="en-US" dirty="0" smtClean="0"/>
              <a:t> </a:t>
            </a:r>
            <a:r>
              <a:rPr lang="en-US" dirty="0"/>
              <a:t>N</a:t>
            </a:r>
            <a:r>
              <a:rPr lang="en-US" dirty="0" smtClean="0"/>
              <a:t>etwork </a:t>
            </a:r>
            <a:r>
              <a:rPr lang="en-US" dirty="0"/>
              <a:t>errors </a:t>
            </a:r>
            <a:endParaRPr lang="en-US" dirty="0" smtClean="0"/>
          </a:p>
          <a:p>
            <a:pPr lvl="1"/>
            <a:r>
              <a:rPr lang="en-US" dirty="0"/>
              <a:t>S</a:t>
            </a:r>
            <a:r>
              <a:rPr lang="en-US" dirty="0" smtClean="0"/>
              <a:t>emantic </a:t>
            </a:r>
            <a:r>
              <a:rPr lang="en-US" dirty="0"/>
              <a:t>errors. </a:t>
            </a:r>
            <a:endParaRPr lang="en-US" dirty="0" smtClean="0"/>
          </a:p>
          <a:p>
            <a:pPr lvl="1"/>
            <a:r>
              <a:rPr lang="en-US" dirty="0" smtClean="0"/>
              <a:t>Slow responses</a:t>
            </a:r>
          </a:p>
          <a:p>
            <a:pPr lvl="1"/>
            <a:r>
              <a:rPr lang="en-US" dirty="0" smtClean="0"/>
              <a:t>Outright hang</a:t>
            </a:r>
          </a:p>
          <a:p>
            <a:pPr lvl="1"/>
            <a:r>
              <a:rPr lang="en-US" dirty="0" smtClean="0"/>
              <a:t>GC issues</a:t>
            </a: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550877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Content Placeholder 5" descr="Screen Shot 2015-11-16 at 10.00.06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767" r="-3767"/>
          <a:stretch/>
        </p:blipFill>
        <p:spPr>
          <a:xfrm>
            <a:off x="305997" y="274638"/>
            <a:ext cx="8229600" cy="6085273"/>
          </a:xfrm>
        </p:spPr>
      </p:pic>
    </p:spTree>
    <p:extLst>
      <p:ext uri="{BB962C8B-B14F-4D97-AF65-F5344CB8AC3E}">
        <p14:creationId xmlns:p14="http://schemas.microsoft.com/office/powerpoint/2010/main" val="390902199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114785"/>
            <a:ext cx="8229600" cy="1143000"/>
          </a:xfrm>
        </p:spPr>
        <p:txBody>
          <a:bodyPr/>
          <a:lstStyle/>
          <a:p>
            <a:r>
              <a:rPr lang="en-US"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a:t>
            </a:r>
            <a:r>
              <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Challenges at scale</a:t>
            </a:r>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1906321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Anticipate failures at scale</a:t>
            </a:r>
            <a:endParaRPr lang="en-US" dirty="0">
              <a:solidFill>
                <a:srgbClr val="4F81BD"/>
              </a:solidFill>
            </a:endParaRPr>
          </a:p>
        </p:txBody>
      </p:sp>
      <p:sp>
        <p:nvSpPr>
          <p:cNvPr id="3" name="Content Placeholder 2"/>
          <p:cNvSpPr>
            <a:spLocks noGrp="1"/>
          </p:cNvSpPr>
          <p:nvPr>
            <p:ph idx="1"/>
          </p:nvPr>
        </p:nvSpPr>
        <p:spPr/>
        <p:txBody>
          <a:bodyPr/>
          <a:lstStyle/>
          <a:p>
            <a:r>
              <a:rPr lang="en-US" dirty="0" smtClean="0"/>
              <a:t>Anticipate </a:t>
            </a:r>
            <a:r>
              <a:rPr lang="en-US" dirty="0"/>
              <a:t>growth </a:t>
            </a:r>
            <a:endParaRPr lang="en-US" dirty="0" smtClean="0"/>
          </a:p>
          <a:p>
            <a:r>
              <a:rPr lang="en-US" dirty="0" smtClean="0"/>
              <a:t>Design for </a:t>
            </a:r>
            <a:r>
              <a:rPr lang="en-US" dirty="0"/>
              <a:t>next order of magnitude </a:t>
            </a:r>
            <a:endParaRPr lang="en-US" dirty="0" smtClean="0"/>
          </a:p>
          <a:p>
            <a:r>
              <a:rPr lang="en-US" dirty="0" smtClean="0"/>
              <a:t>Design </a:t>
            </a:r>
            <a:r>
              <a:rPr lang="en-US" dirty="0"/>
              <a:t>for 10x plan to rewrite for 100x </a:t>
            </a:r>
            <a:br>
              <a:rPr lang="en-US" dirty="0"/>
            </a:b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569781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4F81BD"/>
                </a:solidFill>
              </a:rPr>
              <a:t>Resiliency planning Stage 1</a:t>
            </a:r>
            <a:endParaRPr lang="en-US" dirty="0">
              <a:solidFill>
                <a:srgbClr val="4F81BD"/>
              </a:solidFill>
            </a:endParaRPr>
          </a:p>
        </p:txBody>
      </p:sp>
      <p:sp>
        <p:nvSpPr>
          <p:cNvPr id="3" name="Content Placeholder 2"/>
          <p:cNvSpPr>
            <a:spLocks noGrp="1"/>
          </p:cNvSpPr>
          <p:nvPr>
            <p:ph idx="1"/>
          </p:nvPr>
        </p:nvSpPr>
        <p:spPr/>
        <p:txBody>
          <a:bodyPr>
            <a:normAutofit/>
          </a:bodyPr>
          <a:lstStyle/>
          <a:p>
            <a:r>
              <a:rPr lang="en-US" dirty="0" smtClean="0"/>
              <a:t>When developing code</a:t>
            </a:r>
          </a:p>
          <a:p>
            <a:pPr lvl="1"/>
            <a:r>
              <a:rPr lang="en-US" dirty="0" smtClean="0"/>
              <a:t>Avoiding Cascading failures</a:t>
            </a:r>
            <a:endParaRPr lang="en-US" dirty="0"/>
          </a:p>
          <a:p>
            <a:pPr lvl="2"/>
            <a:r>
              <a:rPr lang="en-US" dirty="0" smtClean="0"/>
              <a:t>Circuit breaker</a:t>
            </a:r>
          </a:p>
          <a:p>
            <a:pPr lvl="2"/>
            <a:r>
              <a:rPr lang="en-US" dirty="0" smtClean="0"/>
              <a:t>Timeouts</a:t>
            </a:r>
          </a:p>
          <a:p>
            <a:pPr lvl="2"/>
            <a:r>
              <a:rPr lang="en-US" dirty="0" smtClean="0"/>
              <a:t>Retry</a:t>
            </a:r>
            <a:endParaRPr lang="en-US" dirty="0"/>
          </a:p>
          <a:p>
            <a:pPr lvl="2"/>
            <a:r>
              <a:rPr lang="en-US" dirty="0" smtClean="0"/>
              <a:t>Bulkhead</a:t>
            </a:r>
            <a:endParaRPr lang="en-US" dirty="0"/>
          </a:p>
          <a:p>
            <a:pPr lvl="2"/>
            <a:r>
              <a:rPr lang="en-US" dirty="0" smtClean="0"/>
              <a:t>Cache optimizations</a:t>
            </a:r>
            <a:endParaRPr lang="en-US" dirty="0"/>
          </a:p>
          <a:p>
            <a:pPr lvl="1"/>
            <a:r>
              <a:rPr lang="en-US" dirty="0" smtClean="0"/>
              <a:t>Avoid malicious clients</a:t>
            </a:r>
          </a:p>
          <a:p>
            <a:pPr lvl="2"/>
            <a:r>
              <a:rPr lang="en-US" dirty="0" smtClean="0"/>
              <a:t>Rate limiting</a:t>
            </a: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845889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Resiliency planning Stage 2</a:t>
            </a:r>
            <a:endParaRPr lang="en-US" dirty="0">
              <a:solidFill>
                <a:srgbClr val="4F81BD"/>
              </a:solidFill>
            </a:endParaRPr>
          </a:p>
        </p:txBody>
      </p:sp>
      <p:sp>
        <p:nvSpPr>
          <p:cNvPr id="3" name="Content Placeholder 2"/>
          <p:cNvSpPr>
            <a:spLocks noGrp="1"/>
          </p:cNvSpPr>
          <p:nvPr>
            <p:ph idx="1"/>
          </p:nvPr>
        </p:nvSpPr>
        <p:spPr/>
        <p:txBody>
          <a:bodyPr>
            <a:normAutofit/>
          </a:bodyPr>
          <a:lstStyle/>
          <a:p>
            <a:r>
              <a:rPr lang="en-US" dirty="0" smtClean="0"/>
              <a:t>Planning for dealing </a:t>
            </a:r>
            <a:r>
              <a:rPr lang="en-US" dirty="0"/>
              <a:t>with failures before </a:t>
            </a:r>
            <a:r>
              <a:rPr lang="en-US" dirty="0" smtClean="0"/>
              <a:t>deploy</a:t>
            </a:r>
          </a:p>
          <a:p>
            <a:pPr lvl="1"/>
            <a:r>
              <a:rPr lang="en-US" dirty="0" smtClean="0"/>
              <a:t>load test</a:t>
            </a:r>
          </a:p>
          <a:p>
            <a:pPr lvl="1"/>
            <a:r>
              <a:rPr lang="en-US" dirty="0" smtClean="0"/>
              <a:t>a/b test</a:t>
            </a:r>
          </a:p>
          <a:p>
            <a:pPr lvl="1"/>
            <a:r>
              <a:rPr lang="en-US" dirty="0"/>
              <a:t>l</a:t>
            </a:r>
            <a:r>
              <a:rPr lang="en-US" dirty="0" smtClean="0"/>
              <a:t>ongevity</a:t>
            </a:r>
            <a:r>
              <a:rPr lang="en-US" dirty="0"/>
              <a:t/>
            </a:r>
            <a:br>
              <a:rPr lang="en-US" dirty="0"/>
            </a:b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039298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Resiliency planning Stage 3</a:t>
            </a:r>
            <a:endParaRPr lang="en-US" dirty="0">
              <a:solidFill>
                <a:srgbClr val="4F81BD"/>
              </a:solidFill>
            </a:endParaRPr>
          </a:p>
        </p:txBody>
      </p:sp>
      <p:sp>
        <p:nvSpPr>
          <p:cNvPr id="3" name="Content Placeholder 2"/>
          <p:cNvSpPr>
            <a:spLocks noGrp="1"/>
          </p:cNvSpPr>
          <p:nvPr>
            <p:ph idx="1"/>
          </p:nvPr>
        </p:nvSpPr>
        <p:spPr/>
        <p:txBody>
          <a:bodyPr>
            <a:normAutofit/>
          </a:bodyPr>
          <a:lstStyle/>
          <a:p>
            <a:r>
              <a:rPr lang="en-US" dirty="0" smtClean="0"/>
              <a:t>Watching </a:t>
            </a:r>
            <a:r>
              <a:rPr lang="en-US" dirty="0"/>
              <a:t>out for </a:t>
            </a:r>
            <a:r>
              <a:rPr lang="en-US" dirty="0" smtClean="0"/>
              <a:t>failures </a:t>
            </a:r>
            <a:r>
              <a:rPr lang="en-US" dirty="0"/>
              <a:t>after </a:t>
            </a:r>
            <a:r>
              <a:rPr lang="en-US" dirty="0" smtClean="0"/>
              <a:t>deploy</a:t>
            </a:r>
          </a:p>
          <a:p>
            <a:pPr lvl="1"/>
            <a:r>
              <a:rPr lang="en-US" dirty="0" smtClean="0"/>
              <a:t>health check</a:t>
            </a:r>
          </a:p>
          <a:p>
            <a:pPr lvl="1"/>
            <a:r>
              <a:rPr lang="en-US" dirty="0" smtClean="0"/>
              <a:t>metrics</a:t>
            </a: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20090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Introduction</a:t>
            </a:r>
            <a:endParaRPr lang="en-US" dirty="0">
              <a:solidFill>
                <a:srgbClr val="4F81BD"/>
              </a:solidFill>
            </a:endParaRPr>
          </a:p>
        </p:txBody>
      </p:sp>
      <p:sp>
        <p:nvSpPr>
          <p:cNvPr id="3" name="Content Placeholder 2"/>
          <p:cNvSpPr>
            <a:spLocks noGrp="1"/>
          </p:cNvSpPr>
          <p:nvPr>
            <p:ph idx="1"/>
          </p:nvPr>
        </p:nvSpPr>
        <p:spPr/>
        <p:txBody>
          <a:bodyPr>
            <a:normAutofit/>
          </a:bodyPr>
          <a:lstStyle/>
          <a:p>
            <a:r>
              <a:rPr lang="en-US" dirty="0" smtClean="0"/>
              <a:t>Senior Software Engineer at Blue Jeans Network</a:t>
            </a:r>
          </a:p>
          <a:p>
            <a:r>
              <a:rPr lang="en-US" dirty="0" smtClean="0"/>
              <a:t>Worked at Sun Microsystems/Oracle for 13 years</a:t>
            </a:r>
          </a:p>
          <a:p>
            <a:r>
              <a:rPr lang="en-US" dirty="0" smtClean="0"/>
              <a:t>Committer to numerous open source projects including GlassFish Application Server</a:t>
            </a:r>
          </a:p>
          <a:p>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512156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 </a:t>
            </a:r>
            <a:endParaRPr lang="en-US" dirty="0"/>
          </a:p>
        </p:txBody>
      </p:sp>
      <p:sp>
        <p:nvSpPr>
          <p:cNvPr id="8" name="TextBox 7"/>
          <p:cNvSpPr txBox="1"/>
          <p:nvPr/>
        </p:nvSpPr>
        <p:spPr>
          <a:xfrm>
            <a:off x="1720581" y="2922075"/>
            <a:ext cx="5878969" cy="646331"/>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sz="3600" b="1" spc="150" dirty="0" smtClean="0">
                <a:ln w="11430"/>
                <a:solidFill>
                  <a:srgbClr val="F8F8F8"/>
                </a:solidFill>
                <a:effectLst>
                  <a:outerShdw blurRad="25400" algn="tl" rotWithShape="0">
                    <a:srgbClr val="000000">
                      <a:alpha val="43000"/>
                    </a:srgbClr>
                  </a:outerShdw>
                </a:effectLst>
              </a:rPr>
              <a:t> Cascading failures</a:t>
            </a:r>
            <a:endParaRPr lang="en-US" sz="36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18892363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Cascading failures</a:t>
            </a:r>
            <a:endParaRPr lang="en-US" dirty="0">
              <a:solidFill>
                <a:srgbClr val="4F81BD"/>
              </a:solidFill>
            </a:endParaRPr>
          </a:p>
        </p:txBody>
      </p:sp>
      <p:sp>
        <p:nvSpPr>
          <p:cNvPr id="3" name="Content Placeholder 2"/>
          <p:cNvSpPr>
            <a:spLocks noGrp="1"/>
          </p:cNvSpPr>
          <p:nvPr>
            <p:ph idx="1"/>
          </p:nvPr>
        </p:nvSpPr>
        <p:spPr/>
        <p:txBody>
          <a:bodyPr>
            <a:normAutofit/>
          </a:bodyPr>
          <a:lstStyle/>
          <a:p>
            <a:pPr marL="457200" lvl="1" indent="0">
              <a:buNone/>
            </a:pPr>
            <a:r>
              <a:rPr lang="en-US" dirty="0" smtClean="0"/>
              <a:t>Caused by Chain reactions</a:t>
            </a:r>
          </a:p>
          <a:p>
            <a:pPr marL="457200" lvl="1" indent="0">
              <a:buNone/>
            </a:pPr>
            <a:r>
              <a:rPr lang="en-US" dirty="0" smtClean="0"/>
              <a:t>For example</a:t>
            </a:r>
          </a:p>
          <a:p>
            <a:pPr marL="457200" lvl="1" indent="0">
              <a:buNone/>
            </a:pPr>
            <a:r>
              <a:rPr lang="en-US" dirty="0" smtClean="0"/>
              <a:t>    One node in a load balance group fails</a:t>
            </a:r>
          </a:p>
          <a:p>
            <a:pPr marL="457200" lvl="1" indent="0">
              <a:buNone/>
            </a:pPr>
            <a:r>
              <a:rPr lang="en-US" dirty="0" smtClean="0"/>
              <a:t>    Others need to pick up work</a:t>
            </a:r>
          </a:p>
          <a:p>
            <a:pPr marL="457200" lvl="1" indent="0">
              <a:buNone/>
            </a:pPr>
            <a:r>
              <a:rPr lang="en-US" dirty="0" smtClean="0"/>
              <a:t>    Eventually performance can degenerate</a:t>
            </a:r>
          </a:p>
          <a:p>
            <a:pPr marL="457200" lvl="1" indent="0">
              <a:buNone/>
            </a:pPr>
            <a:endParaRPr lang="en-US" dirty="0" smtClean="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049295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Cascading failures with aggregation</a:t>
            </a:r>
            <a:endParaRPr lang="en-US" dirty="0"/>
          </a:p>
        </p:txBody>
      </p:sp>
      <p:pic>
        <p:nvPicPr>
          <p:cNvPr id="4" name="Content Placeholder 3" descr="Screen Shot 2015-10-16 at 9.32.15 AM.png"/>
          <p:cNvPicPr>
            <a:picLocks noGrp="1" noChangeAspect="1"/>
          </p:cNvPicPr>
          <p:nvPr>
            <p:ph idx="1"/>
          </p:nvPr>
        </p:nvPicPr>
        <p:blipFill>
          <a:blip r:embed="rId2">
            <a:extLst>
              <a:ext uri="{28A0092B-C50C-407E-A947-70E740481C1C}">
                <a14:useLocalDpi xmlns:a14="http://schemas.microsoft.com/office/drawing/2010/main" val="0"/>
              </a:ext>
            </a:extLst>
          </a:blip>
          <a:srcRect l="3421" r="3421"/>
          <a:stretch>
            <a:fillRect/>
          </a:stretch>
        </p:blipFill>
        <p:spPr/>
      </p:pic>
    </p:spTree>
    <p:extLst>
      <p:ext uri="{BB962C8B-B14F-4D97-AF65-F5344CB8AC3E}">
        <p14:creationId xmlns:p14="http://schemas.microsoft.com/office/powerpoint/2010/main" val="388072578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Cascading failure with aggregation</a:t>
            </a:r>
            <a:endParaRPr lang="en-US" dirty="0"/>
          </a:p>
        </p:txBody>
      </p:sp>
      <p:pic>
        <p:nvPicPr>
          <p:cNvPr id="4" name="Content Placeholder 3" descr="Screen Shot 2015-10-16 at 9.37.15 AM.png"/>
          <p:cNvPicPr>
            <a:picLocks noGrp="1" noChangeAspect="1"/>
          </p:cNvPicPr>
          <p:nvPr>
            <p:ph idx="1"/>
          </p:nvPr>
        </p:nvPicPr>
        <p:blipFill>
          <a:blip r:embed="rId2">
            <a:extLst>
              <a:ext uri="{28A0092B-C50C-407E-A947-70E740481C1C}">
                <a14:useLocalDpi xmlns:a14="http://schemas.microsoft.com/office/drawing/2010/main" val="0"/>
              </a:ext>
            </a:extLst>
          </a:blip>
          <a:srcRect t="-8021" b="-8021"/>
          <a:stretch>
            <a:fillRect/>
          </a:stretch>
        </p:blipFill>
        <p:spPr/>
      </p:pic>
    </p:spTree>
    <p:extLst>
      <p:ext uri="{BB962C8B-B14F-4D97-AF65-F5344CB8AC3E}">
        <p14:creationId xmlns:p14="http://schemas.microsoft.com/office/powerpoint/2010/main" val="361787004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Timeouts pattern</a:t>
            </a:r>
            <a:endParaRPr lang="en-US" dirty="0"/>
          </a:p>
        </p:txBody>
      </p:sp>
      <p:pic>
        <p:nvPicPr>
          <p:cNvPr id="5" name="Content Placeholder 4" descr="BU009455.png"/>
          <p:cNvPicPr>
            <a:picLocks noGrp="1" noChangeAspect="1"/>
          </p:cNvPicPr>
          <p:nvPr>
            <p:ph idx="1"/>
          </p:nvPr>
        </p:nvPicPr>
        <p:blipFill>
          <a:blip r:embed="rId2">
            <a:extLst>
              <a:ext uri="{28A0092B-C50C-407E-A947-70E740481C1C}">
                <a14:useLocalDpi xmlns:a14="http://schemas.microsoft.com/office/drawing/2010/main" val="0"/>
              </a:ext>
            </a:extLst>
          </a:blip>
          <a:srcRect t="28517" b="28517"/>
          <a:stretch>
            <a:fillRect/>
          </a:stretch>
        </p:blipFill>
        <p:spPr/>
      </p:pic>
    </p:spTree>
    <p:extLst>
      <p:ext uri="{BB962C8B-B14F-4D97-AF65-F5344CB8AC3E}">
        <p14:creationId xmlns:p14="http://schemas.microsoft.com/office/powerpoint/2010/main" val="302928838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Timeouts</a:t>
            </a:r>
            <a:endParaRPr lang="en-US" dirty="0">
              <a:solidFill>
                <a:srgbClr val="4F81BD"/>
              </a:solidFill>
            </a:endParaRPr>
          </a:p>
        </p:txBody>
      </p:sp>
      <p:sp>
        <p:nvSpPr>
          <p:cNvPr id="3" name="Content Placeholder 2"/>
          <p:cNvSpPr>
            <a:spLocks noGrp="1"/>
          </p:cNvSpPr>
          <p:nvPr>
            <p:ph idx="1"/>
          </p:nvPr>
        </p:nvSpPr>
        <p:spPr/>
        <p:txBody>
          <a:bodyPr>
            <a:normAutofit/>
          </a:bodyPr>
          <a:lstStyle/>
          <a:p>
            <a:r>
              <a:rPr lang="en-US" dirty="0" smtClean="0"/>
              <a:t>Clients may prefer a response </a:t>
            </a:r>
            <a:endParaRPr lang="en-US" dirty="0"/>
          </a:p>
          <a:p>
            <a:pPr lvl="1"/>
            <a:r>
              <a:rPr lang="en-US" dirty="0" smtClean="0"/>
              <a:t> failure </a:t>
            </a:r>
          </a:p>
          <a:p>
            <a:pPr lvl="1"/>
            <a:r>
              <a:rPr lang="en-US" dirty="0" smtClean="0"/>
              <a:t> success</a:t>
            </a:r>
          </a:p>
          <a:p>
            <a:pPr lvl="1"/>
            <a:r>
              <a:rPr lang="en-US" dirty="0" smtClean="0"/>
              <a:t> job queued for later</a:t>
            </a:r>
          </a:p>
          <a:p>
            <a:pPr marL="457200" lvl="1" indent="0">
              <a:buNone/>
            </a:pPr>
            <a:r>
              <a:rPr lang="en-US" dirty="0" smtClean="0"/>
              <a:t>All aggregation requests to microservices should have reasonable timeouts set </a:t>
            </a:r>
          </a:p>
          <a:p>
            <a:pPr marL="457200" lvl="1" indent="0">
              <a:buNone/>
            </a:pPr>
            <a:endParaRPr lang="en-US" dirty="0" smtClean="0"/>
          </a:p>
          <a:p>
            <a:pPr marL="457200" lvl="1" indent="0">
              <a:buNone/>
            </a:pPr>
            <a:r>
              <a:rPr lang="en-US" dirty="0" smtClean="0"/>
              <a:t> </a:t>
            </a: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8107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Types of Timeouts</a:t>
            </a:r>
            <a:endParaRPr lang="en-US" dirty="0">
              <a:solidFill>
                <a:srgbClr val="4F81BD"/>
              </a:solidFill>
            </a:endParaRPr>
          </a:p>
        </p:txBody>
      </p:sp>
      <p:sp>
        <p:nvSpPr>
          <p:cNvPr id="3" name="Content Placeholder 2"/>
          <p:cNvSpPr>
            <a:spLocks noGrp="1"/>
          </p:cNvSpPr>
          <p:nvPr>
            <p:ph idx="1"/>
          </p:nvPr>
        </p:nvSpPr>
        <p:spPr/>
        <p:txBody>
          <a:bodyPr>
            <a:normAutofit/>
          </a:bodyPr>
          <a:lstStyle/>
          <a:p>
            <a:r>
              <a:rPr lang="en-US" dirty="0" smtClean="0"/>
              <a:t>Connection timeout</a:t>
            </a:r>
          </a:p>
          <a:p>
            <a:pPr lvl="1"/>
            <a:r>
              <a:rPr lang="en-US" dirty="0" smtClean="0"/>
              <a:t>Max time before connection can be established or Error</a:t>
            </a:r>
          </a:p>
          <a:p>
            <a:r>
              <a:rPr lang="en-US" dirty="0" smtClean="0"/>
              <a:t>Socket timeout</a:t>
            </a:r>
          </a:p>
          <a:p>
            <a:pPr lvl="1"/>
            <a:r>
              <a:rPr lang="en-US" dirty="0" smtClean="0"/>
              <a:t>Max time of inactivity between two packets once connection is established</a:t>
            </a:r>
          </a:p>
          <a:p>
            <a:pPr marL="457200" lvl="1" indent="0">
              <a:buNone/>
            </a:pPr>
            <a:endParaRPr lang="en-US" dirty="0" smtClean="0"/>
          </a:p>
          <a:p>
            <a:pPr marL="457200" lvl="1" indent="0">
              <a:buNone/>
            </a:pPr>
            <a:r>
              <a:rPr lang="en-US" dirty="0" smtClean="0"/>
              <a:t> </a:t>
            </a: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103452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Timeouts pattern</a:t>
            </a:r>
            <a:endParaRPr lang="en-US" dirty="0">
              <a:solidFill>
                <a:srgbClr val="4F81BD"/>
              </a:solidFill>
            </a:endParaRPr>
          </a:p>
        </p:txBody>
      </p:sp>
      <p:sp>
        <p:nvSpPr>
          <p:cNvPr id="3" name="Content Placeholder 2"/>
          <p:cNvSpPr>
            <a:spLocks noGrp="1"/>
          </p:cNvSpPr>
          <p:nvPr>
            <p:ph idx="1"/>
          </p:nvPr>
        </p:nvSpPr>
        <p:spPr/>
        <p:txBody>
          <a:bodyPr>
            <a:normAutofit/>
          </a:bodyPr>
          <a:lstStyle/>
          <a:p>
            <a:r>
              <a:rPr lang="en-US" dirty="0"/>
              <a:t>Timeouts </a:t>
            </a:r>
            <a:r>
              <a:rPr lang="en-US" dirty="0" smtClean="0"/>
              <a:t>+ Retries go together</a:t>
            </a:r>
          </a:p>
          <a:p>
            <a:r>
              <a:rPr lang="en-US" dirty="0" smtClean="0"/>
              <a:t>Transient failures can be remedied with fast retries</a:t>
            </a:r>
          </a:p>
          <a:p>
            <a:r>
              <a:rPr lang="en-US" dirty="0" smtClean="0"/>
              <a:t>However problems in network can last for a while so probability of retries failing </a:t>
            </a: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762884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Timeouts in code</a:t>
            </a:r>
            <a:endParaRPr lang="en-US" dirty="0">
              <a:solidFill>
                <a:schemeClr val="accent1"/>
              </a:solidFill>
            </a:endParaRPr>
          </a:p>
        </p:txBody>
      </p:sp>
      <p:sp>
        <p:nvSpPr>
          <p:cNvPr id="3" name="Content Placeholder 2"/>
          <p:cNvSpPr>
            <a:spLocks noGrp="1"/>
          </p:cNvSpPr>
          <p:nvPr>
            <p:ph idx="1"/>
          </p:nvPr>
        </p:nvSpPr>
        <p:spPr/>
        <p:txBody>
          <a:bodyPr>
            <a:normAutofit/>
          </a:bodyPr>
          <a:lstStyle/>
          <a:p>
            <a:pPr marL="0" indent="0">
              <a:buNone/>
            </a:pPr>
            <a:r>
              <a:rPr lang="en-US" sz="2400" dirty="0" smtClean="0">
                <a:solidFill>
                  <a:srgbClr val="4F81BD"/>
                </a:solidFill>
              </a:rPr>
              <a:t>In JAX-RS</a:t>
            </a:r>
          </a:p>
          <a:p>
            <a:pPr marL="0" indent="0">
              <a:buNone/>
            </a:pPr>
            <a:r>
              <a:rPr lang="en-US" sz="1800" dirty="0">
                <a:latin typeface="Arial"/>
                <a:cs typeface="Arial"/>
              </a:rPr>
              <a:t>Client client = </a:t>
            </a:r>
            <a:r>
              <a:rPr lang="en-US" sz="1800" dirty="0" err="1">
                <a:latin typeface="Arial"/>
                <a:cs typeface="Arial"/>
              </a:rPr>
              <a:t>ClientBuilder.newClient</a:t>
            </a:r>
            <a:r>
              <a:rPr lang="en-US" sz="1800" dirty="0">
                <a:latin typeface="Arial"/>
                <a:cs typeface="Arial"/>
              </a:rPr>
              <a:t>(); </a:t>
            </a:r>
            <a:r>
              <a:rPr lang="en-US" sz="1800" dirty="0" err="1">
                <a:latin typeface="Arial"/>
                <a:cs typeface="Arial"/>
              </a:rPr>
              <a:t>client.property</a:t>
            </a:r>
            <a:r>
              <a:rPr lang="en-US" sz="1800" dirty="0">
                <a:latin typeface="Arial"/>
                <a:cs typeface="Arial"/>
              </a:rPr>
              <a:t>(</a:t>
            </a:r>
            <a:r>
              <a:rPr lang="en-US" sz="1800" b="1" dirty="0" err="1">
                <a:latin typeface="Arial"/>
                <a:cs typeface="Arial"/>
              </a:rPr>
              <a:t>ClientProperties.CONNECT_TIMEOUT</a:t>
            </a:r>
            <a:r>
              <a:rPr lang="en-US" sz="1800" dirty="0">
                <a:latin typeface="Arial"/>
                <a:cs typeface="Arial"/>
              </a:rPr>
              <a:t>, </a:t>
            </a:r>
            <a:r>
              <a:rPr lang="en-US" sz="1800" dirty="0" smtClean="0">
                <a:latin typeface="Arial"/>
                <a:cs typeface="Arial"/>
              </a:rPr>
              <a:t>5000</a:t>
            </a:r>
            <a:r>
              <a:rPr lang="en-US" sz="1800" dirty="0">
                <a:latin typeface="Arial"/>
                <a:cs typeface="Arial"/>
              </a:rPr>
              <a:t>); </a:t>
            </a:r>
            <a:r>
              <a:rPr lang="en-US" sz="1800" dirty="0" err="1">
                <a:latin typeface="Arial"/>
                <a:cs typeface="Arial"/>
              </a:rPr>
              <a:t>client.property</a:t>
            </a:r>
            <a:r>
              <a:rPr lang="en-US" sz="1800" dirty="0">
                <a:latin typeface="Arial"/>
                <a:cs typeface="Arial"/>
              </a:rPr>
              <a:t>(</a:t>
            </a:r>
            <a:r>
              <a:rPr lang="en-US" sz="1800" b="1" dirty="0" err="1">
                <a:latin typeface="Arial"/>
                <a:cs typeface="Arial"/>
              </a:rPr>
              <a:t>ClientProperties.READ_TIMEOUT</a:t>
            </a:r>
            <a:r>
              <a:rPr lang="en-US" sz="1800" dirty="0">
                <a:latin typeface="Arial"/>
                <a:cs typeface="Arial"/>
              </a:rPr>
              <a:t>, </a:t>
            </a:r>
            <a:r>
              <a:rPr lang="en-US" sz="1800" dirty="0" smtClean="0">
                <a:latin typeface="Arial"/>
                <a:cs typeface="Arial"/>
              </a:rPr>
              <a:t>5000</a:t>
            </a:r>
            <a:r>
              <a:rPr lang="en-US" sz="1800" dirty="0">
                <a:latin typeface="Arial"/>
                <a:cs typeface="Arial"/>
              </a:rPr>
              <a:t>) </a:t>
            </a:r>
          </a:p>
          <a:p>
            <a:pPr marL="0" indent="0">
              <a:buNone/>
            </a:pPr>
            <a:endParaRPr lang="en-US" sz="1800" dirty="0"/>
          </a:p>
        </p:txBody>
      </p:sp>
    </p:spTree>
    <p:extLst>
      <p:ext uri="{BB962C8B-B14F-4D97-AF65-F5344CB8AC3E}">
        <p14:creationId xmlns:p14="http://schemas.microsoft.com/office/powerpoint/2010/main" val="43296246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Retry pattern</a:t>
            </a:r>
            <a:endParaRPr lang="en-US" dirty="0">
              <a:solidFill>
                <a:srgbClr val="4F81BD"/>
              </a:solidFill>
            </a:endParaRPr>
          </a:p>
        </p:txBody>
      </p:sp>
      <p:sp>
        <p:nvSpPr>
          <p:cNvPr id="3" name="Content Placeholder 2"/>
          <p:cNvSpPr>
            <a:spLocks noGrp="1"/>
          </p:cNvSpPr>
          <p:nvPr>
            <p:ph idx="1"/>
          </p:nvPr>
        </p:nvSpPr>
        <p:spPr/>
        <p:txBody>
          <a:bodyPr/>
          <a:lstStyle/>
          <a:p>
            <a:r>
              <a:rPr lang="en-US" dirty="0" smtClean="0"/>
              <a:t>Retry for failures in case of network failures, timeouts or server errors</a:t>
            </a:r>
          </a:p>
          <a:p>
            <a:r>
              <a:rPr lang="en-US" dirty="0" smtClean="0"/>
              <a:t>Helps transient network errors such as dropped connections or server fail over</a:t>
            </a:r>
          </a:p>
          <a:p>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84159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My recent book</a:t>
            </a:r>
            <a:endParaRPr lang="en-US" dirty="0">
              <a:solidFill>
                <a:srgbClr val="4F81BD"/>
              </a:solidFill>
            </a:endParaRPr>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0514661" y="4342148"/>
            <a:ext cx="184666" cy="369332"/>
          </a:xfrm>
          <a:prstGeom prst="rect">
            <a:avLst/>
          </a:prstGeom>
          <a:noFill/>
        </p:spPr>
        <p:txBody>
          <a:bodyPr wrap="none" rtlCol="0">
            <a:spAutoFit/>
          </a:bodyPr>
          <a:lstStyle/>
          <a:p>
            <a:endParaRPr lang="en-US" dirty="0"/>
          </a:p>
        </p:txBody>
      </p:sp>
      <p:pic>
        <p:nvPicPr>
          <p:cNvPr id="12" name="Content Placeholder 11" descr="Screen Shot 2015-09-14 at 9.55.26 PM.png"/>
          <p:cNvPicPr>
            <a:picLocks noGrp="1" noChangeAspect="1"/>
          </p:cNvPicPr>
          <p:nvPr>
            <p:ph idx="1"/>
          </p:nvPr>
        </p:nvPicPr>
        <p:blipFill>
          <a:blip r:embed="rId3">
            <a:extLst>
              <a:ext uri="{28A0092B-C50C-407E-A947-70E740481C1C}">
                <a14:useLocalDpi xmlns:a14="http://schemas.microsoft.com/office/drawing/2010/main" val="0"/>
              </a:ext>
            </a:extLst>
          </a:blip>
          <a:srcRect l="-57495" r="-57495"/>
          <a:stretch>
            <a:fillRect/>
          </a:stretch>
        </p:blipFill>
        <p:spPr/>
      </p:pic>
    </p:spTree>
    <p:extLst>
      <p:ext uri="{BB962C8B-B14F-4D97-AF65-F5344CB8AC3E}">
        <p14:creationId xmlns:p14="http://schemas.microsoft.com/office/powerpoint/2010/main" val="284105958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Retry pattern</a:t>
            </a:r>
            <a:endParaRPr lang="en-US" dirty="0">
              <a:solidFill>
                <a:srgbClr val="4F81BD"/>
              </a:solidFill>
            </a:endParaRPr>
          </a:p>
        </p:txBody>
      </p:sp>
      <p:sp>
        <p:nvSpPr>
          <p:cNvPr id="3" name="Content Placeholder 2"/>
          <p:cNvSpPr>
            <a:spLocks noGrp="1"/>
          </p:cNvSpPr>
          <p:nvPr>
            <p:ph idx="1"/>
          </p:nvPr>
        </p:nvSpPr>
        <p:spPr/>
        <p:txBody>
          <a:bodyPr/>
          <a:lstStyle/>
          <a:p>
            <a:r>
              <a:rPr lang="en-US" dirty="0" smtClean="0"/>
              <a:t>If one of the services is slow or malfunctioning</a:t>
            </a:r>
            <a:r>
              <a:rPr lang="en-US" dirty="0"/>
              <a:t> </a:t>
            </a:r>
            <a:r>
              <a:rPr lang="en-US" dirty="0" smtClean="0"/>
              <a:t>and other services keep retrying then the problem becomes worse</a:t>
            </a:r>
          </a:p>
          <a:p>
            <a:r>
              <a:rPr lang="en-US" dirty="0" smtClean="0"/>
              <a:t>Solution</a:t>
            </a:r>
            <a:endParaRPr lang="en-US" dirty="0"/>
          </a:p>
          <a:p>
            <a:pPr lvl="1"/>
            <a:r>
              <a:rPr lang="en-US" dirty="0" smtClean="0"/>
              <a:t>Exponential </a:t>
            </a:r>
            <a:r>
              <a:rPr lang="en-US" dirty="0" err="1" smtClean="0"/>
              <a:t>backoff</a:t>
            </a:r>
            <a:endParaRPr lang="en-US" dirty="0" smtClean="0"/>
          </a:p>
          <a:p>
            <a:pPr lvl="1"/>
            <a:r>
              <a:rPr lang="en-US" dirty="0" smtClean="0"/>
              <a:t>Circuit breaker pattern</a:t>
            </a: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92331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Circuit breaker pattern</a:t>
            </a:r>
            <a:endParaRPr lang="en-US" dirty="0">
              <a:solidFill>
                <a:srgbClr val="4F81BD"/>
              </a:solidFill>
            </a:endParaRPr>
          </a:p>
        </p:txBody>
      </p:sp>
      <p:pic>
        <p:nvPicPr>
          <p:cNvPr id="6" name="Content Placeholder 5" descr="Screen Shot 2015-08-17 at 11.09.15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41188" t="1" r="-120898" b="-68178"/>
          <a:stretch/>
        </p:blipFill>
        <p:spPr>
          <a:xfrm>
            <a:off x="-368696" y="1561854"/>
            <a:ext cx="8044996" cy="4243949"/>
          </a:xfrm>
          <a:prstGeom prst="rect">
            <a:avLst/>
          </a:prstGeom>
          <a:ln>
            <a:noFill/>
          </a:ln>
          <a:effectLst>
            <a:softEdge rad="112500"/>
          </a:effectLst>
        </p:spPr>
      </p:pic>
      <p:sp>
        <p:nvSpPr>
          <p:cNvPr id="8" name="TextBox 7"/>
          <p:cNvSpPr txBox="1"/>
          <p:nvPr/>
        </p:nvSpPr>
        <p:spPr>
          <a:xfrm>
            <a:off x="887602" y="4123676"/>
            <a:ext cx="6963883" cy="1200329"/>
          </a:xfrm>
          <a:prstGeom prst="rect">
            <a:avLst/>
          </a:prstGeom>
          <a:noFill/>
        </p:spPr>
        <p:txBody>
          <a:bodyPr wrap="square" rtlCol="0">
            <a:spAutoFit/>
          </a:bodyPr>
          <a:lstStyle/>
          <a:p>
            <a:r>
              <a:rPr lang="en-US" dirty="0" smtClean="0"/>
              <a:t>Circuit breaker A circuit breaker is an electrical device used in an electrical panel that monitors and controls the amount of amperes (amps) being sent through</a:t>
            </a:r>
          </a:p>
          <a:p>
            <a:endParaRPr lang="en-US" dirty="0"/>
          </a:p>
        </p:txBody>
      </p:sp>
      <p:cxnSp>
        <p:nvCxnSpPr>
          <p:cNvPr id="7" name="Straight Connector 6"/>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152778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Circuit breaker pattern</a:t>
            </a:r>
            <a:endParaRPr lang="en-US" dirty="0">
              <a:solidFill>
                <a:srgbClr val="4F81BD"/>
              </a:solidFill>
            </a:endParaRPr>
          </a:p>
        </p:txBody>
      </p:sp>
      <p:sp>
        <p:nvSpPr>
          <p:cNvPr id="3" name="Content Placeholder 2"/>
          <p:cNvSpPr>
            <a:spLocks noGrp="1"/>
          </p:cNvSpPr>
          <p:nvPr>
            <p:ph idx="1"/>
          </p:nvPr>
        </p:nvSpPr>
        <p:spPr/>
        <p:txBody>
          <a:bodyPr>
            <a:normAutofit/>
          </a:bodyPr>
          <a:lstStyle/>
          <a:p>
            <a:r>
              <a:rPr lang="en-US" dirty="0" smtClean="0"/>
              <a:t>Safety device</a:t>
            </a:r>
          </a:p>
          <a:p>
            <a:r>
              <a:rPr lang="en-US" dirty="0" smtClean="0"/>
              <a:t>If </a:t>
            </a:r>
            <a:r>
              <a:rPr lang="en-US" dirty="0"/>
              <a:t>a power surge occurs in the electrical wiring, the breaker will trip. </a:t>
            </a:r>
            <a:endParaRPr lang="en-US" dirty="0" smtClean="0"/>
          </a:p>
          <a:p>
            <a:r>
              <a:rPr lang="en-US" dirty="0" smtClean="0"/>
              <a:t>Flips from “On” to “Off” and shuts electrical power from that breaker</a:t>
            </a:r>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992030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Circuit breaker</a:t>
            </a:r>
            <a:endParaRPr lang="en-US" dirty="0">
              <a:solidFill>
                <a:srgbClr val="4F81BD"/>
              </a:solidFill>
            </a:endParaRPr>
          </a:p>
        </p:txBody>
      </p:sp>
      <p:sp>
        <p:nvSpPr>
          <p:cNvPr id="3" name="Content Placeholder 2"/>
          <p:cNvSpPr>
            <a:spLocks noGrp="1"/>
          </p:cNvSpPr>
          <p:nvPr>
            <p:ph idx="1"/>
          </p:nvPr>
        </p:nvSpPr>
        <p:spPr/>
        <p:txBody>
          <a:bodyPr>
            <a:normAutofit/>
          </a:bodyPr>
          <a:lstStyle/>
          <a:p>
            <a:r>
              <a:rPr lang="en-US" dirty="0" smtClean="0"/>
              <a:t>Netflix Hystrix follows circuit breaker pattern</a:t>
            </a:r>
          </a:p>
          <a:p>
            <a:r>
              <a:rPr lang="en-US" dirty="0" smtClean="0"/>
              <a:t>If a service’s error rate exceeds a threshold it will trip the circuit breaker and block the requests for a specific period of time</a:t>
            </a: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177976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Bulkhead</a:t>
            </a:r>
            <a:endParaRPr lang="en-US" dirty="0">
              <a:solidFill>
                <a:srgbClr val="4F81BD"/>
              </a:solidFill>
            </a:endParaRPr>
          </a:p>
        </p:txBody>
      </p:sp>
      <p:pic>
        <p:nvPicPr>
          <p:cNvPr id="4" name="Content Placeholder 3" descr="Bulkhead_PSF.png"/>
          <p:cNvPicPr>
            <a:picLocks noGrp="1" noChangeAspect="1"/>
          </p:cNvPicPr>
          <p:nvPr>
            <p:ph idx="1"/>
          </p:nvPr>
        </p:nvPicPr>
        <p:blipFill>
          <a:blip r:embed="rId2">
            <a:extLst>
              <a:ext uri="{28A0092B-C50C-407E-A947-70E740481C1C}">
                <a14:useLocalDpi xmlns:a14="http://schemas.microsoft.com/office/drawing/2010/main" val="0"/>
              </a:ext>
            </a:extLst>
          </a:blip>
          <a:srcRect t="11050" b="11050"/>
          <a:stretch>
            <a:fillRect/>
          </a:stretch>
        </p:blipFill>
        <p:spPr/>
      </p:pic>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866677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Bulkhead</a:t>
            </a:r>
            <a:endParaRPr lang="en-US" dirty="0">
              <a:solidFill>
                <a:srgbClr val="4F81BD"/>
              </a:solidFill>
            </a:endParaRPr>
          </a:p>
        </p:txBody>
      </p:sp>
      <p:sp>
        <p:nvSpPr>
          <p:cNvPr id="3" name="Content Placeholder 2"/>
          <p:cNvSpPr>
            <a:spLocks noGrp="1"/>
          </p:cNvSpPr>
          <p:nvPr>
            <p:ph idx="1"/>
          </p:nvPr>
        </p:nvSpPr>
        <p:spPr/>
        <p:txBody>
          <a:bodyPr>
            <a:normAutofit/>
          </a:bodyPr>
          <a:lstStyle/>
          <a:p>
            <a:r>
              <a:rPr lang="en-US" dirty="0" smtClean="0"/>
              <a:t>Avoiding chain reactions by isolating failures</a:t>
            </a:r>
          </a:p>
          <a:p>
            <a:r>
              <a:rPr lang="en-US" dirty="0" smtClean="0"/>
              <a:t>Helps </a:t>
            </a:r>
            <a:r>
              <a:rPr lang="en-US" dirty="0"/>
              <a:t>p</a:t>
            </a:r>
            <a:r>
              <a:rPr lang="en-US" dirty="0" smtClean="0"/>
              <a:t>revent cascading failures</a:t>
            </a:r>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232416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Bulkhead</a:t>
            </a:r>
            <a:endParaRPr lang="en-US" dirty="0">
              <a:solidFill>
                <a:srgbClr val="4F81BD"/>
              </a:solidFill>
            </a:endParaRPr>
          </a:p>
        </p:txBody>
      </p:sp>
      <p:sp>
        <p:nvSpPr>
          <p:cNvPr id="3" name="Content Placeholder 2"/>
          <p:cNvSpPr>
            <a:spLocks noGrp="1"/>
          </p:cNvSpPr>
          <p:nvPr>
            <p:ph idx="1"/>
          </p:nvPr>
        </p:nvSpPr>
        <p:spPr/>
        <p:txBody>
          <a:bodyPr>
            <a:normAutofit/>
          </a:bodyPr>
          <a:lstStyle/>
          <a:p>
            <a:r>
              <a:rPr lang="en-US" dirty="0" smtClean="0"/>
              <a:t>An example of bulkhead could be isolating the database dependencies per service</a:t>
            </a:r>
          </a:p>
          <a:p>
            <a:r>
              <a:rPr lang="en-US" dirty="0" smtClean="0"/>
              <a:t>Similarly other infrastructure components can be isolated such as cache infrastructure</a:t>
            </a: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055089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Rate Limiting</a:t>
            </a:r>
            <a:endParaRPr lang="en-US" dirty="0">
              <a:solidFill>
                <a:srgbClr val="4F81BD"/>
              </a:solidFill>
            </a:endParaRPr>
          </a:p>
        </p:txBody>
      </p:sp>
      <p:sp>
        <p:nvSpPr>
          <p:cNvPr id="3" name="Content Placeholder 2"/>
          <p:cNvSpPr>
            <a:spLocks noGrp="1"/>
          </p:cNvSpPr>
          <p:nvPr>
            <p:ph idx="1"/>
          </p:nvPr>
        </p:nvSpPr>
        <p:spPr/>
        <p:txBody>
          <a:bodyPr>
            <a:normAutofit/>
          </a:bodyPr>
          <a:lstStyle/>
          <a:p>
            <a:r>
              <a:rPr lang="en-US" dirty="0" smtClean="0"/>
              <a:t>Restricting the number of requests that can be made by a client</a:t>
            </a:r>
          </a:p>
          <a:p>
            <a:r>
              <a:rPr lang="en-US" dirty="0" smtClean="0"/>
              <a:t>Client can be identified based on the access token used</a:t>
            </a:r>
          </a:p>
          <a:p>
            <a:r>
              <a:rPr lang="en-US" dirty="0" smtClean="0"/>
              <a:t>Additionally clients can be identified based on IP address</a:t>
            </a:r>
          </a:p>
          <a:p>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940515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Rate Limiting</a:t>
            </a:r>
            <a:endParaRPr lang="en-US" dirty="0">
              <a:solidFill>
                <a:srgbClr val="4F81BD"/>
              </a:solidFill>
            </a:endParaRPr>
          </a:p>
        </p:txBody>
      </p:sp>
      <p:sp>
        <p:nvSpPr>
          <p:cNvPr id="3" name="Content Placeholder 2"/>
          <p:cNvSpPr>
            <a:spLocks noGrp="1"/>
          </p:cNvSpPr>
          <p:nvPr>
            <p:ph idx="1"/>
          </p:nvPr>
        </p:nvSpPr>
        <p:spPr/>
        <p:txBody>
          <a:bodyPr>
            <a:normAutofit/>
          </a:bodyPr>
          <a:lstStyle/>
          <a:p>
            <a:r>
              <a:rPr lang="en-US" dirty="0" smtClean="0"/>
              <a:t>With JAX-RS Rate limiting can be implemented as a filter</a:t>
            </a:r>
          </a:p>
          <a:p>
            <a:r>
              <a:rPr lang="en-US" dirty="0" smtClean="0"/>
              <a:t>This filter can check the access count for a client and if within limit accept the request</a:t>
            </a:r>
          </a:p>
          <a:p>
            <a:r>
              <a:rPr lang="en-US" dirty="0" smtClean="0"/>
              <a:t>Else throw a 429 Error</a:t>
            </a:r>
          </a:p>
          <a:p>
            <a:r>
              <a:rPr lang="en-US" dirty="0" smtClean="0"/>
              <a:t>Code at </a:t>
            </a:r>
            <a:r>
              <a:rPr lang="en-US" dirty="0">
                <a:hlinkClick r:id="rId3"/>
              </a:rPr>
              <a:t>https://</a:t>
            </a:r>
            <a:r>
              <a:rPr lang="en-US" dirty="0" err="1">
                <a:hlinkClick r:id="rId3"/>
              </a:rPr>
              <a:t>github.com</a:t>
            </a:r>
            <a:r>
              <a:rPr lang="en-US" dirty="0">
                <a:hlinkClick r:id="rId3"/>
              </a:rPr>
              <a:t>/bhakti-</a:t>
            </a:r>
            <a:r>
              <a:rPr lang="en-US" dirty="0" err="1">
                <a:hlinkClick r:id="rId3"/>
              </a:rPr>
              <a:t>mehta</a:t>
            </a:r>
            <a:r>
              <a:rPr lang="en-US" dirty="0">
                <a:hlinkClick r:id="rId3"/>
              </a:rPr>
              <a:t>/samples/tree/master/</a:t>
            </a:r>
            <a:r>
              <a:rPr lang="en-US" dirty="0" err="1">
                <a:hlinkClick r:id="rId3"/>
              </a:rPr>
              <a:t>ratelimiting</a:t>
            </a: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027893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Cache optimizations</a:t>
            </a:r>
            <a:endParaRPr lang="en-US" dirty="0">
              <a:solidFill>
                <a:srgbClr val="4F81BD"/>
              </a:solidFill>
            </a:endParaRPr>
          </a:p>
        </p:txBody>
      </p:sp>
      <p:sp>
        <p:nvSpPr>
          <p:cNvPr id="3" name="Content Placeholder 2"/>
          <p:cNvSpPr>
            <a:spLocks noGrp="1"/>
          </p:cNvSpPr>
          <p:nvPr>
            <p:ph idx="1"/>
          </p:nvPr>
        </p:nvSpPr>
        <p:spPr/>
        <p:txBody>
          <a:bodyPr/>
          <a:lstStyle/>
          <a:p>
            <a:r>
              <a:rPr lang="en-US" dirty="0" smtClean="0"/>
              <a:t>Stores response information related to requests in a temporary storage for a specific period of time</a:t>
            </a:r>
          </a:p>
          <a:p>
            <a:r>
              <a:rPr lang="en-US" dirty="0" smtClean="0"/>
              <a:t>Ensures that server is not burdened processing those requests in future when responses can be fulfilled from the cache</a:t>
            </a: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325282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Previous book</a:t>
            </a:r>
            <a:endParaRPr lang="en-US" dirty="0">
              <a:solidFill>
                <a:srgbClr val="4F81BD"/>
              </a:solidFill>
            </a:endParaRPr>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Content Placeholder 5" descr="Screen Shot 2015-09-14 at 9.57.42 PM.png"/>
          <p:cNvPicPr>
            <a:picLocks noGrp="1" noChangeAspect="1"/>
          </p:cNvPicPr>
          <p:nvPr>
            <p:ph idx="1"/>
          </p:nvPr>
        </p:nvPicPr>
        <p:blipFill>
          <a:blip r:embed="rId3">
            <a:extLst>
              <a:ext uri="{28A0092B-C50C-407E-A947-70E740481C1C}">
                <a14:useLocalDpi xmlns:a14="http://schemas.microsoft.com/office/drawing/2010/main" val="0"/>
              </a:ext>
            </a:extLst>
          </a:blip>
          <a:srcRect l="-57872" r="-57872"/>
          <a:stretch>
            <a:fillRect/>
          </a:stretch>
        </p:blipFill>
        <p:spPr/>
      </p:pic>
    </p:spTree>
    <p:extLst>
      <p:ext uri="{BB962C8B-B14F-4D97-AF65-F5344CB8AC3E}">
        <p14:creationId xmlns:p14="http://schemas.microsoft.com/office/powerpoint/2010/main" val="44621334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Cache optimizations</a:t>
            </a:r>
            <a:endParaRPr lang="en-US" dirty="0">
              <a:solidFill>
                <a:srgbClr val="4F81BD"/>
              </a:solidFill>
            </a:endParaRPr>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793047" y="5243349"/>
            <a:ext cx="184666" cy="369332"/>
          </a:xfrm>
          <a:prstGeom prst="rect">
            <a:avLst/>
          </a:prstGeom>
          <a:noFill/>
        </p:spPr>
        <p:txBody>
          <a:bodyPr wrap="none" rtlCol="0">
            <a:spAutoFit/>
          </a:bodyPr>
          <a:lstStyle/>
          <a:p>
            <a:endParaRPr lang="en-US" dirty="0"/>
          </a:p>
        </p:txBody>
      </p:sp>
      <p:pic>
        <p:nvPicPr>
          <p:cNvPr id="8" name="Content Placeholder 7" descr="Beer-Cups-Hand-081312.jpg"/>
          <p:cNvPicPr>
            <a:picLocks noGrp="1" noChangeAspect="1"/>
          </p:cNvPicPr>
          <p:nvPr>
            <p:ph idx="1"/>
          </p:nvPr>
        </p:nvPicPr>
        <p:blipFill>
          <a:blip r:embed="rId3">
            <a:extLst>
              <a:ext uri="{28A0092B-C50C-407E-A947-70E740481C1C}">
                <a14:useLocalDpi xmlns:a14="http://schemas.microsoft.com/office/drawing/2010/main" val="0"/>
              </a:ext>
            </a:extLst>
          </a:blip>
          <a:srcRect l="-10610" r="-10610"/>
          <a:stretch>
            <a:fillRect/>
          </a:stretch>
        </p:blipFill>
        <p:spPr>
          <a:xfrm>
            <a:off x="211403" y="1417638"/>
            <a:ext cx="2375659" cy="1306521"/>
          </a:xfrm>
        </p:spPr>
      </p:pic>
      <p:sp>
        <p:nvSpPr>
          <p:cNvPr id="3" name="TextBox 2"/>
          <p:cNvSpPr txBox="1"/>
          <p:nvPr/>
        </p:nvSpPr>
        <p:spPr>
          <a:xfrm>
            <a:off x="3869471" y="2742013"/>
            <a:ext cx="184666" cy="369332"/>
          </a:xfrm>
          <a:prstGeom prst="rect">
            <a:avLst/>
          </a:prstGeom>
          <a:noFill/>
        </p:spPr>
        <p:txBody>
          <a:bodyPr wrap="none" rtlCol="0">
            <a:spAutoFit/>
          </a:bodyPr>
          <a:lstStyle/>
          <a:p>
            <a:endParaRPr lang="en-US" dirty="0"/>
          </a:p>
        </p:txBody>
      </p:sp>
      <p:sp>
        <p:nvSpPr>
          <p:cNvPr id="6" name="TextBox 5"/>
          <p:cNvSpPr txBox="1"/>
          <p:nvPr/>
        </p:nvSpPr>
        <p:spPr>
          <a:xfrm>
            <a:off x="10692181" y="491564"/>
            <a:ext cx="184666" cy="369332"/>
          </a:xfrm>
          <a:prstGeom prst="rect">
            <a:avLst/>
          </a:prstGeom>
          <a:noFill/>
        </p:spPr>
        <p:txBody>
          <a:bodyPr wrap="none" rtlCol="0">
            <a:spAutoFit/>
          </a:bodyPr>
          <a:lstStyle/>
          <a:p>
            <a:endParaRPr lang="en-US" dirty="0"/>
          </a:p>
        </p:txBody>
      </p:sp>
      <p:pic>
        <p:nvPicPr>
          <p:cNvPr id="7" name="Picture 6" descr="beer-fridge-1-e133313405939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3011" y="2490798"/>
            <a:ext cx="2366654" cy="1331243"/>
          </a:xfrm>
          <a:prstGeom prst="rect">
            <a:avLst/>
          </a:prstGeom>
        </p:spPr>
      </p:pic>
      <p:pic>
        <p:nvPicPr>
          <p:cNvPr id="13" name="Picture 12" descr="200235995-0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8861" y="3822041"/>
            <a:ext cx="2155704" cy="2155704"/>
          </a:xfrm>
          <a:prstGeom prst="rect">
            <a:avLst/>
          </a:prstGeom>
        </p:spPr>
      </p:pic>
      <p:sp>
        <p:nvSpPr>
          <p:cNvPr id="16" name="TextBox 15"/>
          <p:cNvSpPr txBox="1"/>
          <p:nvPr/>
        </p:nvSpPr>
        <p:spPr>
          <a:xfrm>
            <a:off x="2894946" y="1734128"/>
            <a:ext cx="2890522" cy="369332"/>
          </a:xfrm>
          <a:prstGeom prst="rect">
            <a:avLst/>
          </a:prstGeom>
          <a:noFill/>
        </p:spPr>
        <p:txBody>
          <a:bodyPr wrap="none" rtlCol="0">
            <a:spAutoFit/>
          </a:bodyPr>
          <a:lstStyle/>
          <a:p>
            <a:r>
              <a:rPr lang="en-US" dirty="0" smtClean="0"/>
              <a:t>Getting from first level cache</a:t>
            </a:r>
            <a:endParaRPr lang="en-US" dirty="0"/>
          </a:p>
        </p:txBody>
      </p:sp>
      <p:sp>
        <p:nvSpPr>
          <p:cNvPr id="17" name="TextBox 16"/>
          <p:cNvSpPr txBox="1"/>
          <p:nvPr/>
        </p:nvSpPr>
        <p:spPr>
          <a:xfrm>
            <a:off x="3113432" y="2840147"/>
            <a:ext cx="2442479" cy="646331"/>
          </a:xfrm>
          <a:prstGeom prst="rect">
            <a:avLst/>
          </a:prstGeom>
          <a:noFill/>
        </p:spPr>
        <p:txBody>
          <a:bodyPr wrap="square" rtlCol="0">
            <a:spAutoFit/>
          </a:bodyPr>
          <a:lstStyle/>
          <a:p>
            <a:r>
              <a:rPr lang="en-US" dirty="0" smtClean="0"/>
              <a:t>Getting from second</a:t>
            </a:r>
          </a:p>
          <a:p>
            <a:r>
              <a:rPr lang="en-US" dirty="0" smtClean="0"/>
              <a:t> level cache</a:t>
            </a:r>
            <a:endParaRPr lang="en-US" dirty="0"/>
          </a:p>
        </p:txBody>
      </p:sp>
      <p:pic>
        <p:nvPicPr>
          <p:cNvPr id="23" name="Picture 22"/>
          <p:cNvPicPr>
            <a:picLocks noChangeAspect="1"/>
          </p:cNvPicPr>
          <p:nvPr/>
        </p:nvPicPr>
        <p:blipFill>
          <a:blip r:embed="rId6"/>
          <a:stretch>
            <a:fillRect/>
          </a:stretch>
        </p:blipFill>
        <p:spPr>
          <a:xfrm>
            <a:off x="680480" y="4173068"/>
            <a:ext cx="728240" cy="1694813"/>
          </a:xfrm>
          <a:prstGeom prst="rect">
            <a:avLst/>
          </a:prstGeom>
        </p:spPr>
      </p:pic>
      <p:sp>
        <p:nvSpPr>
          <p:cNvPr id="25" name="TextBox 24"/>
          <p:cNvSpPr txBox="1"/>
          <p:nvPr/>
        </p:nvSpPr>
        <p:spPr>
          <a:xfrm>
            <a:off x="4054137" y="5247739"/>
            <a:ext cx="2069797" cy="369332"/>
          </a:xfrm>
          <a:prstGeom prst="rect">
            <a:avLst/>
          </a:prstGeom>
          <a:noFill/>
        </p:spPr>
        <p:txBody>
          <a:bodyPr wrap="none" rtlCol="0">
            <a:spAutoFit/>
          </a:bodyPr>
          <a:lstStyle/>
          <a:p>
            <a:r>
              <a:rPr lang="en-US" dirty="0" smtClean="0"/>
              <a:t>Getting from the DB</a:t>
            </a:r>
            <a:endParaRPr lang="en-US" dirty="0"/>
          </a:p>
        </p:txBody>
      </p:sp>
    </p:spTree>
    <p:extLst>
      <p:ext uri="{BB962C8B-B14F-4D97-AF65-F5344CB8AC3E}">
        <p14:creationId xmlns:p14="http://schemas.microsoft.com/office/powerpoint/2010/main" val="238360906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Dealing with latencies in response</a:t>
            </a:r>
            <a:endParaRPr lang="en-US" dirty="0">
              <a:solidFill>
                <a:srgbClr val="4F81BD"/>
              </a:solidFill>
            </a:endParaRPr>
          </a:p>
        </p:txBody>
      </p:sp>
      <p:sp>
        <p:nvSpPr>
          <p:cNvPr id="3" name="Content Placeholder 2"/>
          <p:cNvSpPr>
            <a:spLocks noGrp="1"/>
          </p:cNvSpPr>
          <p:nvPr>
            <p:ph idx="1"/>
          </p:nvPr>
        </p:nvSpPr>
        <p:spPr/>
        <p:txBody>
          <a:bodyPr/>
          <a:lstStyle/>
          <a:p>
            <a:r>
              <a:rPr lang="en-US" dirty="0" smtClean="0"/>
              <a:t>Have a timeout for the aggregation service</a:t>
            </a:r>
          </a:p>
          <a:p>
            <a:r>
              <a:rPr lang="en-US" dirty="0" smtClean="0"/>
              <a:t>Dispatch requests in parallel and collect responses</a:t>
            </a:r>
          </a:p>
          <a:p>
            <a:r>
              <a:rPr lang="en-US" dirty="0" smtClean="0"/>
              <a:t>Associate a priority with all the responses collected</a:t>
            </a:r>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205732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4F81BD"/>
                </a:solidFill>
              </a:rPr>
              <a:t>Handling partial failures best practices</a:t>
            </a:r>
            <a:endParaRPr lang="en-US" dirty="0">
              <a:solidFill>
                <a:srgbClr val="4F81BD"/>
              </a:solidFill>
            </a:endParaRPr>
          </a:p>
        </p:txBody>
      </p:sp>
      <p:sp>
        <p:nvSpPr>
          <p:cNvPr id="3" name="Content Placeholder 2"/>
          <p:cNvSpPr>
            <a:spLocks noGrp="1"/>
          </p:cNvSpPr>
          <p:nvPr>
            <p:ph idx="1"/>
          </p:nvPr>
        </p:nvSpPr>
        <p:spPr/>
        <p:txBody>
          <a:bodyPr/>
          <a:lstStyle/>
          <a:p>
            <a:r>
              <a:rPr lang="en-US" dirty="0" smtClean="0"/>
              <a:t>One service calls another which can be slow or unavailable</a:t>
            </a:r>
          </a:p>
          <a:p>
            <a:r>
              <a:rPr lang="en-US" dirty="0" smtClean="0"/>
              <a:t>Never block indefinitely waiting for the service</a:t>
            </a:r>
          </a:p>
          <a:p>
            <a:r>
              <a:rPr lang="en-US" dirty="0" smtClean="0"/>
              <a:t>Try to return partial results</a:t>
            </a:r>
          </a:p>
          <a:p>
            <a:r>
              <a:rPr lang="en-US" dirty="0" smtClean="0"/>
              <a:t>Provide a caching layer and return cached data</a:t>
            </a:r>
          </a:p>
          <a:p>
            <a:pPr marL="0" indent="0">
              <a:buNone/>
            </a:pP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892950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Asynchronous Patterns</a:t>
            </a:r>
            <a:endParaRPr lang="en-US" dirty="0">
              <a:solidFill>
                <a:srgbClr val="4F81BD"/>
              </a:solidFill>
            </a:endParaRPr>
          </a:p>
        </p:txBody>
      </p:sp>
      <p:sp>
        <p:nvSpPr>
          <p:cNvPr id="3" name="Content Placeholder 2"/>
          <p:cNvSpPr>
            <a:spLocks noGrp="1"/>
          </p:cNvSpPr>
          <p:nvPr>
            <p:ph idx="1"/>
          </p:nvPr>
        </p:nvSpPr>
        <p:spPr/>
        <p:txBody>
          <a:bodyPr/>
          <a:lstStyle/>
          <a:p>
            <a:r>
              <a:rPr lang="en-US" dirty="0" smtClean="0"/>
              <a:t>Pattern to deal with long running jobs</a:t>
            </a:r>
          </a:p>
          <a:p>
            <a:r>
              <a:rPr lang="en-US" dirty="0" smtClean="0"/>
              <a:t>Some resources may take longer time to provide results</a:t>
            </a:r>
          </a:p>
          <a:p>
            <a:r>
              <a:rPr lang="en-US" dirty="0" smtClean="0"/>
              <a:t>Not needing client to wait for the response</a:t>
            </a: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522849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Reactive programming model</a:t>
            </a:r>
            <a:endParaRPr lang="en-US" dirty="0">
              <a:solidFill>
                <a:srgbClr val="4F81BD"/>
              </a:solidFill>
            </a:endParaRPr>
          </a:p>
        </p:txBody>
      </p:sp>
      <p:sp>
        <p:nvSpPr>
          <p:cNvPr id="3" name="Content Placeholder 2"/>
          <p:cNvSpPr>
            <a:spLocks noGrp="1"/>
          </p:cNvSpPr>
          <p:nvPr>
            <p:ph idx="1"/>
          </p:nvPr>
        </p:nvSpPr>
        <p:spPr/>
        <p:txBody>
          <a:bodyPr/>
          <a:lstStyle/>
          <a:p>
            <a:r>
              <a:rPr lang="en-US" dirty="0" smtClean="0"/>
              <a:t>Use reactive programming such as </a:t>
            </a:r>
            <a:r>
              <a:rPr lang="en-US" dirty="0" err="1" smtClean="0"/>
              <a:t>CompletableFuture</a:t>
            </a:r>
            <a:r>
              <a:rPr lang="en-US" dirty="0" smtClean="0"/>
              <a:t> in Java 8, </a:t>
            </a:r>
            <a:r>
              <a:rPr lang="en-US" dirty="0" err="1" smtClean="0"/>
              <a:t>ListenableFuture</a:t>
            </a:r>
            <a:endParaRPr lang="en-US" dirty="0" smtClean="0"/>
          </a:p>
          <a:p>
            <a:r>
              <a:rPr lang="en-US" dirty="0" smtClean="0"/>
              <a:t>Rx Java</a:t>
            </a:r>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208138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Asynchronous API</a:t>
            </a:r>
            <a:endParaRPr lang="en-US" dirty="0">
              <a:solidFill>
                <a:srgbClr val="4F81BD"/>
              </a:solidFill>
            </a:endParaRPr>
          </a:p>
        </p:txBody>
      </p:sp>
      <p:sp>
        <p:nvSpPr>
          <p:cNvPr id="3" name="Content Placeholder 2"/>
          <p:cNvSpPr>
            <a:spLocks noGrp="1"/>
          </p:cNvSpPr>
          <p:nvPr>
            <p:ph idx="1"/>
          </p:nvPr>
        </p:nvSpPr>
        <p:spPr/>
        <p:txBody>
          <a:bodyPr/>
          <a:lstStyle/>
          <a:p>
            <a:r>
              <a:rPr lang="en-US" dirty="0" smtClean="0"/>
              <a:t>Reactive patterns</a:t>
            </a:r>
          </a:p>
          <a:p>
            <a:r>
              <a:rPr lang="en-US" dirty="0" smtClean="0"/>
              <a:t>Message Passing</a:t>
            </a:r>
          </a:p>
          <a:p>
            <a:pPr lvl="1"/>
            <a:r>
              <a:rPr lang="en-US" dirty="0" smtClean="0"/>
              <a:t>Akka actor model</a:t>
            </a:r>
          </a:p>
          <a:p>
            <a:r>
              <a:rPr lang="en-US" dirty="0" smtClean="0"/>
              <a:t>Message queues</a:t>
            </a:r>
          </a:p>
          <a:p>
            <a:pPr lvl="1"/>
            <a:r>
              <a:rPr lang="en-US" dirty="0" smtClean="0"/>
              <a:t>Communication between services via shared message queues</a:t>
            </a:r>
          </a:p>
          <a:p>
            <a:pPr lvl="1"/>
            <a:r>
              <a:rPr lang="en-US" dirty="0" smtClean="0"/>
              <a:t>Websockets</a:t>
            </a: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139495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Logging</a:t>
            </a:r>
            <a:endParaRPr lang="en-US" dirty="0">
              <a:solidFill>
                <a:srgbClr val="4F81BD"/>
              </a:solidFill>
            </a:endParaRPr>
          </a:p>
        </p:txBody>
      </p:sp>
      <p:sp>
        <p:nvSpPr>
          <p:cNvPr id="3" name="Content Placeholder 2"/>
          <p:cNvSpPr>
            <a:spLocks noGrp="1"/>
          </p:cNvSpPr>
          <p:nvPr>
            <p:ph idx="1"/>
          </p:nvPr>
        </p:nvSpPr>
        <p:spPr/>
        <p:txBody>
          <a:bodyPr>
            <a:normAutofit fontScale="92500" lnSpcReduction="10000"/>
          </a:bodyPr>
          <a:lstStyle/>
          <a:p>
            <a:r>
              <a:rPr lang="en-US" dirty="0" smtClean="0"/>
              <a:t>Complex distributed systems introduce many points of failure</a:t>
            </a:r>
          </a:p>
          <a:p>
            <a:r>
              <a:rPr lang="en-US" dirty="0" smtClean="0"/>
              <a:t>Logging helps link events/transactions between various components that make an application or a business service</a:t>
            </a:r>
          </a:p>
          <a:p>
            <a:r>
              <a:rPr lang="en-US" dirty="0" smtClean="0"/>
              <a:t>ELK stack</a:t>
            </a:r>
          </a:p>
          <a:p>
            <a:r>
              <a:rPr lang="en-US" dirty="0" smtClean="0"/>
              <a:t>Splunk, syslog</a:t>
            </a:r>
          </a:p>
          <a:p>
            <a:r>
              <a:rPr lang="en-US" dirty="0" smtClean="0"/>
              <a:t>Loggly</a:t>
            </a:r>
          </a:p>
          <a:p>
            <a:r>
              <a:rPr lang="en-US" dirty="0" smtClean="0"/>
              <a:t>LogEntries</a:t>
            </a:r>
          </a:p>
          <a:p>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75293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Logging </a:t>
            </a:r>
            <a:r>
              <a:rPr lang="en-US" dirty="0">
                <a:solidFill>
                  <a:srgbClr val="4F81BD"/>
                </a:solidFill>
              </a:rPr>
              <a:t>b</a:t>
            </a:r>
            <a:r>
              <a:rPr lang="en-US" dirty="0" smtClean="0">
                <a:solidFill>
                  <a:srgbClr val="4F81BD"/>
                </a:solidFill>
              </a:rPr>
              <a:t>est practices</a:t>
            </a:r>
            <a:endParaRPr lang="en-US" dirty="0">
              <a:solidFill>
                <a:srgbClr val="4F81BD"/>
              </a:solidFill>
            </a:endParaRPr>
          </a:p>
        </p:txBody>
      </p:sp>
      <p:sp>
        <p:nvSpPr>
          <p:cNvPr id="3" name="Content Placeholder 2"/>
          <p:cNvSpPr>
            <a:spLocks noGrp="1"/>
          </p:cNvSpPr>
          <p:nvPr>
            <p:ph idx="1"/>
          </p:nvPr>
        </p:nvSpPr>
        <p:spPr/>
        <p:txBody>
          <a:bodyPr/>
          <a:lstStyle/>
          <a:p>
            <a:r>
              <a:rPr lang="en-US" dirty="0" smtClean="0"/>
              <a:t>Include detailed, consistent pattern across service logs</a:t>
            </a:r>
          </a:p>
          <a:p>
            <a:r>
              <a:rPr lang="en-US" dirty="0" smtClean="0"/>
              <a:t>Obfuscate sensitive data</a:t>
            </a:r>
          </a:p>
          <a:p>
            <a:r>
              <a:rPr lang="en-US" dirty="0" smtClean="0"/>
              <a:t>Identify caller or initiator as part of logs</a:t>
            </a:r>
          </a:p>
          <a:p>
            <a:r>
              <a:rPr lang="en-US" dirty="0" smtClean="0"/>
              <a:t>Do not log payloads by default</a:t>
            </a:r>
          </a:p>
          <a:p>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087059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4F81BD"/>
                </a:solidFill>
              </a:rPr>
              <a:t>Best practices when designing APIs for mobile clients</a:t>
            </a:r>
            <a:endParaRPr lang="en-US" dirty="0">
              <a:solidFill>
                <a:srgbClr val="4F81BD"/>
              </a:solidFill>
            </a:endParaRPr>
          </a:p>
        </p:txBody>
      </p:sp>
      <p:sp>
        <p:nvSpPr>
          <p:cNvPr id="3" name="Content Placeholder 2"/>
          <p:cNvSpPr>
            <a:spLocks noGrp="1"/>
          </p:cNvSpPr>
          <p:nvPr>
            <p:ph idx="1"/>
          </p:nvPr>
        </p:nvSpPr>
        <p:spPr/>
        <p:txBody>
          <a:bodyPr/>
          <a:lstStyle/>
          <a:p>
            <a:pPr lvl="1"/>
            <a:r>
              <a:rPr lang="en-US" dirty="0" smtClean="0"/>
              <a:t>Avoid chattiness</a:t>
            </a:r>
          </a:p>
          <a:p>
            <a:pPr lvl="1"/>
            <a:r>
              <a:rPr lang="en-US" dirty="0" smtClean="0"/>
              <a:t>Use aggregator pattern </a:t>
            </a:r>
          </a:p>
          <a:p>
            <a:pPr marL="457200" lvl="1" indent="0">
              <a:buNone/>
            </a:pPr>
            <a:endParaRPr lang="en-US" dirty="0" smtClean="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8289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4F81BD"/>
                </a:solidFill>
              </a:rPr>
              <a:t>Resilience planning Stage 2</a:t>
            </a:r>
            <a:endParaRPr lang="en-US" dirty="0">
              <a:solidFill>
                <a:srgbClr val="4F81BD"/>
              </a:solidFill>
            </a:endParaRPr>
          </a:p>
        </p:txBody>
      </p:sp>
      <p:sp>
        <p:nvSpPr>
          <p:cNvPr id="3" name="Content Placeholder 2"/>
          <p:cNvSpPr>
            <a:spLocks noGrp="1"/>
          </p:cNvSpPr>
          <p:nvPr>
            <p:ph idx="1"/>
          </p:nvPr>
        </p:nvSpPr>
        <p:spPr/>
        <p:txBody>
          <a:bodyPr/>
          <a:lstStyle/>
          <a:p>
            <a:r>
              <a:rPr lang="en-US" dirty="0" smtClean="0"/>
              <a:t>Before deploy</a:t>
            </a:r>
          </a:p>
          <a:p>
            <a:pPr lvl="1"/>
            <a:r>
              <a:rPr lang="en-US" dirty="0" smtClean="0"/>
              <a:t>Load testing</a:t>
            </a:r>
          </a:p>
          <a:p>
            <a:pPr lvl="1"/>
            <a:r>
              <a:rPr lang="en-US" dirty="0" smtClean="0"/>
              <a:t>Longevity testing</a:t>
            </a:r>
          </a:p>
          <a:p>
            <a:pPr lvl="1"/>
            <a:r>
              <a:rPr lang="en-US" dirty="0" smtClean="0"/>
              <a:t>Capacity planning</a:t>
            </a: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0784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Blue Jeans Network</a:t>
            </a:r>
            <a:endParaRPr lang="en-US" dirty="0">
              <a:solidFill>
                <a:srgbClr val="4F81BD"/>
              </a:solidFill>
            </a:endParaRPr>
          </a:p>
        </p:txBody>
      </p:sp>
      <p:pic>
        <p:nvPicPr>
          <p:cNvPr id="8" name="Content Placeholder 7" descr="room_to_remote_1.png"/>
          <p:cNvPicPr>
            <a:picLocks noGrp="1" noChangeAspect="1"/>
          </p:cNvPicPr>
          <p:nvPr>
            <p:ph idx="1"/>
          </p:nvPr>
        </p:nvPicPr>
        <p:blipFill>
          <a:blip r:embed="rId3">
            <a:extLst>
              <a:ext uri="{28A0092B-C50C-407E-A947-70E740481C1C}">
                <a14:useLocalDpi xmlns:a14="http://schemas.microsoft.com/office/drawing/2010/main" val="0"/>
              </a:ext>
            </a:extLst>
          </a:blip>
          <a:srcRect t="6086" b="6086"/>
          <a:stretch>
            <a:fillRect/>
          </a:stretch>
        </p:blipFill>
        <p:spPr/>
      </p:pic>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944290" y="5161422"/>
            <a:ext cx="184666" cy="369332"/>
          </a:xfrm>
          <a:prstGeom prst="rect">
            <a:avLst/>
          </a:prstGeom>
          <a:noFill/>
        </p:spPr>
        <p:txBody>
          <a:bodyPr wrap="none" rtlCol="0">
            <a:spAutoFit/>
          </a:bodyPr>
          <a:lstStyle/>
          <a:p>
            <a:endParaRPr lang="en-US" dirty="0"/>
          </a:p>
        </p:txBody>
      </p:sp>
      <p:sp>
        <p:nvSpPr>
          <p:cNvPr id="12" name="TextBox 11"/>
          <p:cNvSpPr txBox="1"/>
          <p:nvPr/>
        </p:nvSpPr>
        <p:spPr>
          <a:xfrm>
            <a:off x="8480006" y="4096366"/>
            <a:ext cx="184666" cy="369332"/>
          </a:xfrm>
          <a:prstGeom prst="rect">
            <a:avLst/>
          </a:prstGeom>
          <a:noFill/>
        </p:spPr>
        <p:txBody>
          <a:bodyPr wrap="none" rtlCol="0">
            <a:spAutoFit/>
          </a:bodyPr>
          <a:lstStyle/>
          <a:p>
            <a:endParaRPr lang="en-US" dirty="0"/>
          </a:p>
        </p:txBody>
      </p:sp>
      <p:sp>
        <p:nvSpPr>
          <p:cNvPr id="13" name="TextBox 12"/>
          <p:cNvSpPr txBox="1"/>
          <p:nvPr/>
        </p:nvSpPr>
        <p:spPr>
          <a:xfrm>
            <a:off x="8288830" y="3140548"/>
            <a:ext cx="184666" cy="369332"/>
          </a:xfrm>
          <a:prstGeom prst="rect">
            <a:avLst/>
          </a:prstGeom>
          <a:noFill/>
        </p:spPr>
        <p:txBody>
          <a:bodyPr wrap="none" rtlCol="0">
            <a:spAutoFit/>
          </a:bodyPr>
          <a:lstStyle/>
          <a:p>
            <a:endParaRPr lang="en-US" dirty="0"/>
          </a:p>
        </p:txBody>
      </p:sp>
      <p:sp>
        <p:nvSpPr>
          <p:cNvPr id="14" name="TextBox 13"/>
          <p:cNvSpPr txBox="1"/>
          <p:nvPr/>
        </p:nvSpPr>
        <p:spPr>
          <a:xfrm>
            <a:off x="-1406507" y="90120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7655199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Load</a:t>
            </a:r>
            <a:r>
              <a:rPr lang="en-US" dirty="0" smtClean="0"/>
              <a:t> </a:t>
            </a:r>
            <a:r>
              <a:rPr lang="en-US" dirty="0" smtClean="0">
                <a:solidFill>
                  <a:srgbClr val="4F81BD"/>
                </a:solidFill>
              </a:rPr>
              <a:t>testing</a:t>
            </a:r>
            <a:endParaRPr lang="en-US" dirty="0">
              <a:solidFill>
                <a:srgbClr val="4F81BD"/>
              </a:solidFill>
            </a:endParaRPr>
          </a:p>
        </p:txBody>
      </p:sp>
      <p:sp>
        <p:nvSpPr>
          <p:cNvPr id="3" name="Content Placeholder 2"/>
          <p:cNvSpPr>
            <a:spLocks noGrp="1"/>
          </p:cNvSpPr>
          <p:nvPr>
            <p:ph idx="1"/>
          </p:nvPr>
        </p:nvSpPr>
        <p:spPr/>
        <p:txBody>
          <a:bodyPr/>
          <a:lstStyle/>
          <a:p>
            <a:r>
              <a:rPr lang="en-US" dirty="0" smtClean="0"/>
              <a:t>Ensure that you test for load on APIs</a:t>
            </a:r>
          </a:p>
          <a:p>
            <a:pPr lvl="1"/>
            <a:r>
              <a:rPr lang="en-US" dirty="0"/>
              <a:t>Jmeter</a:t>
            </a:r>
          </a:p>
          <a:p>
            <a:r>
              <a:rPr lang="en-US" dirty="0" smtClean="0"/>
              <a:t>Plan for longevity </a:t>
            </a:r>
            <a:r>
              <a:rPr lang="en-US" dirty="0"/>
              <a:t>testing</a:t>
            </a:r>
            <a:r>
              <a:rPr lang="en-US" dirty="0" smtClean="0"/>
              <a:t> </a:t>
            </a:r>
          </a:p>
          <a:p>
            <a:pPr marL="0" indent="0">
              <a:buNone/>
            </a:pP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637029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4F81BD"/>
                </a:solidFill>
              </a:rPr>
              <a:t>Capacity Planning</a:t>
            </a:r>
            <a:endParaRPr lang="en-US" dirty="0"/>
          </a:p>
        </p:txBody>
      </p:sp>
      <p:sp>
        <p:nvSpPr>
          <p:cNvPr id="3" name="Content Placeholder 2"/>
          <p:cNvSpPr>
            <a:spLocks noGrp="1"/>
          </p:cNvSpPr>
          <p:nvPr>
            <p:ph idx="1"/>
          </p:nvPr>
        </p:nvSpPr>
        <p:spPr/>
        <p:txBody>
          <a:bodyPr/>
          <a:lstStyle/>
          <a:p>
            <a:r>
              <a:rPr lang="en-US" dirty="0" smtClean="0"/>
              <a:t>Anticipate growth</a:t>
            </a:r>
          </a:p>
          <a:p>
            <a:r>
              <a:rPr lang="en-US" dirty="0" smtClean="0"/>
              <a:t>Design for handling exponential growth</a:t>
            </a:r>
          </a:p>
          <a:p>
            <a:endParaRPr lang="en-US" dirty="0"/>
          </a:p>
        </p:txBody>
      </p:sp>
    </p:spTree>
    <p:extLst>
      <p:ext uri="{BB962C8B-B14F-4D97-AF65-F5344CB8AC3E}">
        <p14:creationId xmlns:p14="http://schemas.microsoft.com/office/powerpoint/2010/main" val="123131707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4F81BD"/>
                </a:solidFill>
              </a:rPr>
              <a:t>Resilience planning Stage 3</a:t>
            </a:r>
            <a:endParaRPr lang="en-US" dirty="0">
              <a:solidFill>
                <a:srgbClr val="4F81BD"/>
              </a:solidFill>
            </a:endParaRPr>
          </a:p>
        </p:txBody>
      </p:sp>
      <p:sp>
        <p:nvSpPr>
          <p:cNvPr id="3" name="Content Placeholder 2"/>
          <p:cNvSpPr>
            <a:spLocks noGrp="1"/>
          </p:cNvSpPr>
          <p:nvPr>
            <p:ph idx="1"/>
          </p:nvPr>
        </p:nvSpPr>
        <p:spPr/>
        <p:txBody>
          <a:bodyPr/>
          <a:lstStyle/>
          <a:p>
            <a:r>
              <a:rPr lang="en-US" dirty="0" smtClean="0"/>
              <a:t>After deploy</a:t>
            </a:r>
          </a:p>
          <a:p>
            <a:pPr lvl="1"/>
            <a:r>
              <a:rPr lang="en-US" dirty="0" smtClean="0"/>
              <a:t>Health check</a:t>
            </a:r>
          </a:p>
          <a:p>
            <a:pPr lvl="1"/>
            <a:r>
              <a:rPr lang="en-US" dirty="0" smtClean="0"/>
              <a:t>Metrics</a:t>
            </a:r>
          </a:p>
          <a:p>
            <a:pPr lvl="1"/>
            <a:r>
              <a:rPr lang="en-US" dirty="0" smtClean="0"/>
              <a:t>Phased rollout of features</a:t>
            </a:r>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317967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6" name="Content Placeholder 5"/>
          <p:cNvSpPr>
            <a:spLocks noGrp="1"/>
          </p:cNvSpPr>
          <p:nvPr>
            <p:ph idx="1"/>
          </p:nvPr>
        </p:nvSpPr>
        <p:spPr/>
        <p:txBody>
          <a:bodyPr/>
          <a:lstStyle/>
          <a:p>
            <a:pPr marL="0" indent="0">
              <a:buNone/>
            </a:pPr>
            <a:endParaRPr lang="en-US" dirty="0" smtClean="0"/>
          </a:p>
          <a:p>
            <a:pPr marL="0" indent="0" algn="ctr">
              <a:buNone/>
            </a:pPr>
            <a:endPar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marL="0" indent="0" algn="ctr">
              <a:buNone/>
            </a:pPr>
            <a:endPar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marL="0" indent="0" algn="ctr">
              <a:buNone/>
            </a:pPr>
            <a:r>
              <a:rPr lang="en-U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Health Check</a:t>
            </a:r>
            <a:endParaRPr 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3" name="TextBox 2"/>
          <p:cNvSpPr txBox="1"/>
          <p:nvPr/>
        </p:nvSpPr>
        <p:spPr>
          <a:xfrm>
            <a:off x="3086121" y="4000784"/>
            <a:ext cx="184666" cy="369332"/>
          </a:xfrm>
          <a:prstGeom prst="rect">
            <a:avLst/>
          </a:prstGeom>
          <a:noFill/>
        </p:spPr>
        <p:txBody>
          <a:bodyPr wrap="none" rtlCol="0">
            <a:spAutoFit/>
          </a:bodyPr>
          <a:lstStyle/>
          <a:p>
            <a:endParaRPr lang="en-US" dirty="0"/>
          </a:p>
        </p:txBody>
      </p:sp>
      <p:cxnSp>
        <p:nvCxnSpPr>
          <p:cNvPr id="7" name="Straight Connector 6"/>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486296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F81BD"/>
                </a:solidFill>
              </a:rPr>
              <a:t>H</a:t>
            </a:r>
            <a:r>
              <a:rPr lang="en-US" dirty="0" smtClean="0">
                <a:solidFill>
                  <a:srgbClr val="4F81BD"/>
                </a:solidFill>
              </a:rPr>
              <a:t>ealth Check</a:t>
            </a:r>
            <a:endParaRPr lang="en-US" dirty="0"/>
          </a:p>
        </p:txBody>
      </p:sp>
      <p:sp>
        <p:nvSpPr>
          <p:cNvPr id="3" name="Content Placeholder 2"/>
          <p:cNvSpPr>
            <a:spLocks noGrp="1"/>
          </p:cNvSpPr>
          <p:nvPr>
            <p:ph idx="1"/>
          </p:nvPr>
        </p:nvSpPr>
        <p:spPr/>
        <p:txBody>
          <a:bodyPr>
            <a:normAutofit/>
          </a:bodyPr>
          <a:lstStyle/>
          <a:p>
            <a:r>
              <a:rPr lang="en-US" dirty="0" smtClean="0"/>
              <a:t>Memory</a:t>
            </a:r>
          </a:p>
          <a:p>
            <a:r>
              <a:rPr lang="en-US" dirty="0" smtClean="0"/>
              <a:t>CPU</a:t>
            </a:r>
          </a:p>
          <a:p>
            <a:r>
              <a:rPr lang="en-US" dirty="0" smtClean="0"/>
              <a:t>Threads</a:t>
            </a:r>
          </a:p>
          <a:p>
            <a:r>
              <a:rPr lang="en-US" dirty="0" smtClean="0"/>
              <a:t>Error rate</a:t>
            </a:r>
          </a:p>
          <a:p>
            <a:r>
              <a:rPr lang="en-US" dirty="0" smtClean="0"/>
              <a:t>If any of the checks exceed a threshold send alert</a:t>
            </a:r>
            <a:endParaRPr lang="en-US" dirty="0"/>
          </a:p>
        </p:txBody>
      </p:sp>
    </p:spTree>
    <p:extLst>
      <p:ext uri="{BB962C8B-B14F-4D97-AF65-F5344CB8AC3E}">
        <p14:creationId xmlns:p14="http://schemas.microsoft.com/office/powerpoint/2010/main" val="197398502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pPr marL="0" indent="0">
              <a:buNone/>
            </a:pPr>
            <a:r>
              <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Metrics</a:t>
            </a:r>
            <a:endPar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495438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929" y="296535"/>
            <a:ext cx="8603711" cy="484716"/>
          </a:xfrm>
        </p:spPr>
        <p:txBody>
          <a:bodyPr>
            <a:normAutofit fontScale="90000"/>
          </a:bodyPr>
          <a:lstStyle/>
          <a:p>
            <a:r>
              <a:rPr lang="en-US" dirty="0" smtClean="0">
                <a:solidFill>
                  <a:srgbClr val="4F81BD"/>
                </a:solidFill>
              </a:rPr>
              <a:t>Monitoring</a:t>
            </a:r>
            <a:endParaRPr lang="en-US" dirty="0"/>
          </a:p>
        </p:txBody>
      </p:sp>
      <p:sp>
        <p:nvSpPr>
          <p:cNvPr id="479" name="TextBox 478"/>
          <p:cNvSpPr txBox="1"/>
          <p:nvPr/>
        </p:nvSpPr>
        <p:spPr>
          <a:xfrm>
            <a:off x="4114800" y="1193801"/>
            <a:ext cx="4876800" cy="369332"/>
          </a:xfrm>
          <a:prstGeom prst="rect">
            <a:avLst/>
          </a:prstGeom>
          <a:noFill/>
        </p:spPr>
        <p:txBody>
          <a:bodyPr wrap="square" rtlCol="0">
            <a:spAutoFit/>
          </a:bodyPr>
          <a:lstStyle/>
          <a:p>
            <a:pPr marL="285750" indent="-285750" defTabSz="914400" fontAlgn="base">
              <a:spcBef>
                <a:spcPct val="0"/>
              </a:spcBef>
              <a:spcAft>
                <a:spcPct val="0"/>
              </a:spcAft>
              <a:buFont typeface="Wingdings" charset="2"/>
              <a:buChar char="§"/>
            </a:pPr>
            <a:endParaRPr lang="en-US" dirty="0" smtClean="0">
              <a:solidFill>
                <a:srgbClr val="000000"/>
              </a:solidFill>
              <a:latin typeface="Proxima Nova Light"/>
              <a:ea typeface="ＭＳ Ｐゴシック" charset="0"/>
              <a:cs typeface="ＭＳ Ｐゴシック" charset="0"/>
            </a:endParaRPr>
          </a:p>
        </p:txBody>
      </p:sp>
      <p:sp>
        <p:nvSpPr>
          <p:cNvPr id="2" name="Rectangle 1"/>
          <p:cNvSpPr/>
          <p:nvPr/>
        </p:nvSpPr>
        <p:spPr>
          <a:xfrm>
            <a:off x="693942" y="2020333"/>
            <a:ext cx="1791648" cy="914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Monitoring server</a:t>
            </a:r>
            <a:endParaRPr lang="en-US" dirty="0"/>
          </a:p>
        </p:txBody>
      </p:sp>
      <p:sp>
        <p:nvSpPr>
          <p:cNvPr id="3" name="Rounded Rectangle 2"/>
          <p:cNvSpPr/>
          <p:nvPr/>
        </p:nvSpPr>
        <p:spPr>
          <a:xfrm>
            <a:off x="4700478" y="1846259"/>
            <a:ext cx="3234033" cy="106061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t>Production Environment</a:t>
            </a:r>
            <a:endParaRPr lang="en-US" dirty="0"/>
          </a:p>
        </p:txBody>
      </p:sp>
      <p:grpSp>
        <p:nvGrpSpPr>
          <p:cNvPr id="482" name="Group 481"/>
          <p:cNvGrpSpPr/>
          <p:nvPr/>
        </p:nvGrpSpPr>
        <p:grpSpPr>
          <a:xfrm>
            <a:off x="1371601" y="4512948"/>
            <a:ext cx="1325609" cy="1439836"/>
            <a:chOff x="1371601" y="4749801"/>
            <a:chExt cx="1113989" cy="1209981"/>
          </a:xfrm>
        </p:grpSpPr>
        <p:sp>
          <p:nvSpPr>
            <p:cNvPr id="483" name="TextBox 482"/>
            <p:cNvSpPr txBox="1">
              <a:spLocks noChangeArrowheads="1"/>
            </p:cNvSpPr>
            <p:nvPr/>
          </p:nvSpPr>
          <p:spPr bwMode="auto">
            <a:xfrm>
              <a:off x="1447800" y="5765800"/>
              <a:ext cx="1037790" cy="193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cs typeface="ＭＳ Ｐゴシック" charset="0"/>
                </a:defRPr>
              </a:lvl1pPr>
              <a:lvl2pPr marL="37931725" indent="-37474525">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defRPr/>
              </a:pPr>
              <a:endParaRPr lang="en-US" sz="900" b="1" kern="0" dirty="0">
                <a:solidFill>
                  <a:srgbClr val="000000"/>
                </a:solidFill>
              </a:endParaRPr>
            </a:p>
          </p:txBody>
        </p:sp>
        <p:pic>
          <p:nvPicPr>
            <p:cNvPr id="484" name="Picture 483"/>
            <p:cNvPicPr>
              <a:picLocks noChangeAspect="1"/>
            </p:cNvPicPr>
            <p:nvPr/>
          </p:nvPicPr>
          <p:blipFill>
            <a:blip r:embed="rId3"/>
            <a:stretch>
              <a:fillRect/>
            </a:stretch>
          </p:blipFill>
          <p:spPr>
            <a:xfrm>
              <a:off x="1371601" y="4749801"/>
              <a:ext cx="827933" cy="192295"/>
            </a:xfrm>
            <a:prstGeom prst="rect">
              <a:avLst/>
            </a:prstGeom>
          </p:spPr>
        </p:pic>
      </p:grpSp>
      <p:pic>
        <p:nvPicPr>
          <p:cNvPr id="485" name="Picture 484"/>
          <p:cNvPicPr>
            <a:picLocks noChangeAspect="1"/>
          </p:cNvPicPr>
          <p:nvPr/>
        </p:nvPicPr>
        <p:blipFill>
          <a:blip r:embed="rId4"/>
          <a:stretch>
            <a:fillRect/>
          </a:stretch>
        </p:blipFill>
        <p:spPr>
          <a:xfrm>
            <a:off x="1571190" y="4741771"/>
            <a:ext cx="628476" cy="962834"/>
          </a:xfrm>
          <a:prstGeom prst="rect">
            <a:avLst/>
          </a:prstGeom>
        </p:spPr>
      </p:pic>
      <p:pic>
        <p:nvPicPr>
          <p:cNvPr id="486" name="Picture 2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540" y="4741771"/>
            <a:ext cx="785594" cy="76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8" name="TextBox 487"/>
          <p:cNvSpPr txBox="1">
            <a:spLocks noChangeArrowheads="1"/>
          </p:cNvSpPr>
          <p:nvPr/>
        </p:nvSpPr>
        <p:spPr bwMode="auto">
          <a:xfrm>
            <a:off x="3149078" y="2750067"/>
            <a:ext cx="11458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cs typeface="ＭＳ Ｐゴシック" charset="0"/>
              </a:defRPr>
            </a:lvl1pPr>
            <a:lvl2pPr marL="37931725" indent="-37474525">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defRPr/>
            </a:pPr>
            <a:r>
              <a:rPr lang="en-US" b="1" kern="0" dirty="0" smtClean="0">
                <a:solidFill>
                  <a:prstClr val="black"/>
                </a:solidFill>
                <a:latin typeface="+mn-lt"/>
              </a:rPr>
              <a:t>CHECKS</a:t>
            </a:r>
            <a:endParaRPr lang="en-US" b="1" kern="0" dirty="0">
              <a:solidFill>
                <a:prstClr val="black"/>
              </a:solidFill>
              <a:latin typeface="+mn-lt"/>
            </a:endParaRPr>
          </a:p>
        </p:txBody>
      </p:sp>
      <p:cxnSp>
        <p:nvCxnSpPr>
          <p:cNvPr id="489" name="Straight Arrow Connector 488"/>
          <p:cNvCxnSpPr/>
          <p:nvPr/>
        </p:nvCxnSpPr>
        <p:spPr bwMode="auto">
          <a:xfrm>
            <a:off x="2447185" y="2528179"/>
            <a:ext cx="2214888" cy="27858"/>
          </a:xfrm>
          <a:prstGeom prst="straightConnector1">
            <a:avLst/>
          </a:prstGeom>
          <a:solidFill>
            <a:srgbClr val="0183B7"/>
          </a:solidFill>
          <a:ln w="38100" cap="flat" cmpd="sng" algn="ctr">
            <a:solidFill>
              <a:schemeClr val="tx1"/>
            </a:solidFill>
            <a:prstDash val="solid"/>
            <a:round/>
            <a:headEnd type="none" w="med" len="med"/>
            <a:tailEnd type="arrow"/>
          </a:ln>
          <a:effectLst/>
        </p:spPr>
      </p:cxnSp>
      <p:cxnSp>
        <p:nvCxnSpPr>
          <p:cNvPr id="492" name="Straight Arrow Connector 491"/>
          <p:cNvCxnSpPr/>
          <p:nvPr/>
        </p:nvCxnSpPr>
        <p:spPr bwMode="auto">
          <a:xfrm>
            <a:off x="2206788" y="2934733"/>
            <a:ext cx="1066525" cy="1687461"/>
          </a:xfrm>
          <a:prstGeom prst="straightConnector1">
            <a:avLst/>
          </a:prstGeom>
          <a:solidFill>
            <a:srgbClr val="0183B7"/>
          </a:solidFill>
          <a:ln w="38100" cap="flat" cmpd="sng" algn="ctr">
            <a:solidFill>
              <a:schemeClr val="tx1"/>
            </a:solidFill>
            <a:prstDash val="solid"/>
            <a:round/>
            <a:headEnd type="none" w="med" len="med"/>
            <a:tailEnd type="arrow"/>
          </a:ln>
          <a:effectLst/>
        </p:spPr>
      </p:cxnSp>
      <p:cxnSp>
        <p:nvCxnSpPr>
          <p:cNvPr id="494" name="Straight Arrow Connector 493"/>
          <p:cNvCxnSpPr/>
          <p:nvPr/>
        </p:nvCxnSpPr>
        <p:spPr bwMode="auto">
          <a:xfrm>
            <a:off x="1581150" y="2921000"/>
            <a:ext cx="0" cy="1591947"/>
          </a:xfrm>
          <a:prstGeom prst="straightConnector1">
            <a:avLst/>
          </a:prstGeom>
          <a:solidFill>
            <a:srgbClr val="0183B7"/>
          </a:solidFill>
          <a:ln w="38100" cap="flat" cmpd="sng" algn="ctr">
            <a:solidFill>
              <a:schemeClr val="tx1"/>
            </a:solidFill>
            <a:prstDash val="solid"/>
            <a:round/>
            <a:headEnd type="none" w="med" len="med"/>
            <a:tailEnd type="arrow"/>
          </a:ln>
          <a:effectLst/>
        </p:spPr>
      </p:cxnSp>
      <p:sp>
        <p:nvSpPr>
          <p:cNvPr id="497" name="TextBox 496"/>
          <p:cNvSpPr txBox="1"/>
          <p:nvPr/>
        </p:nvSpPr>
        <p:spPr>
          <a:xfrm>
            <a:off x="1924707" y="3692517"/>
            <a:ext cx="1099833" cy="369332"/>
          </a:xfrm>
          <a:prstGeom prst="rect">
            <a:avLst/>
          </a:prstGeom>
          <a:noFill/>
        </p:spPr>
        <p:txBody>
          <a:bodyPr wrap="square" rtlCol="0">
            <a:spAutoFit/>
          </a:bodyPr>
          <a:lstStyle/>
          <a:p>
            <a:r>
              <a:rPr lang="en-US" b="1" dirty="0" smtClean="0"/>
              <a:t>ALERTS</a:t>
            </a:r>
            <a:endParaRPr lang="en-US" b="1" dirty="0"/>
          </a:p>
        </p:txBody>
      </p:sp>
      <p:sp>
        <p:nvSpPr>
          <p:cNvPr id="5" name="TextBox 4"/>
          <p:cNvSpPr txBox="1"/>
          <p:nvPr/>
        </p:nvSpPr>
        <p:spPr>
          <a:xfrm>
            <a:off x="3705391" y="5303084"/>
            <a:ext cx="999436" cy="369332"/>
          </a:xfrm>
          <a:prstGeom prst="rect">
            <a:avLst/>
          </a:prstGeom>
          <a:noFill/>
        </p:spPr>
        <p:txBody>
          <a:bodyPr wrap="square" rtlCol="0">
            <a:spAutoFit/>
          </a:bodyPr>
          <a:lstStyle/>
          <a:p>
            <a:r>
              <a:rPr lang="en-US" dirty="0" smtClean="0"/>
              <a:t>Email</a:t>
            </a:r>
            <a:endParaRPr lang="en-US" dirty="0"/>
          </a:p>
        </p:txBody>
      </p:sp>
    </p:spTree>
    <p:extLst>
      <p:ext uri="{BB962C8B-B14F-4D97-AF65-F5344CB8AC3E}">
        <p14:creationId xmlns:p14="http://schemas.microsoft.com/office/powerpoint/2010/main" val="1786679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Monitoring Stack</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72118533"/>
              </p:ext>
            </p:extLst>
          </p:nvPr>
        </p:nvGraphicFramePr>
        <p:xfrm>
          <a:off x="238126" y="1193800"/>
          <a:ext cx="6759999" cy="36440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bwMode="auto">
          <a:xfrm>
            <a:off x="7196838" y="1301624"/>
            <a:ext cx="630695" cy="3421080"/>
          </a:xfrm>
          <a:prstGeom prst="rect">
            <a:avLst/>
          </a:prstGeom>
          <a:solidFill>
            <a:schemeClr val="tx2"/>
          </a:solidFill>
          <a:ln w="9525" cap="flat" cmpd="sng" algn="ctr">
            <a:noFill/>
            <a:prstDash val="solid"/>
            <a:round/>
            <a:headEnd type="none" w="med" len="med"/>
            <a:tailEnd type="none" w="med" len="med"/>
          </a:ln>
          <a:effectLst/>
          <a:extLst/>
        </p:spPr>
        <p:txBody>
          <a:bodyPr vert="vert270" wrap="square" lIns="91440" tIns="45720" rIns="91440" bIns="45720" numCol="1" rtlCol="0" anchor="t" anchorCtr="0" compatLnSpc="1">
            <a:prstTxWarp prst="textNoShape">
              <a:avLst/>
            </a:prstTxWarp>
          </a:bodyPr>
          <a:lstStyle/>
          <a:p>
            <a:pPr marL="0" marR="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pPr>
            <a:r>
              <a:rPr kumimoji="0" lang="en-US" sz="1800" b="0" i="0" u="none" strike="noStrike" cap="none" normalizeH="0" baseline="0" dirty="0" smtClean="0">
                <a:ln>
                  <a:noFill/>
                </a:ln>
                <a:effectLst/>
                <a:latin typeface="Arial" charset="0"/>
                <a:ea typeface="ＭＳ Ｐゴシック" charset="0"/>
                <a:cs typeface="Arial Unicode MS" charset="0"/>
              </a:rPr>
              <a:t>Icinga Healthchecks</a:t>
            </a:r>
            <a:endParaRPr kumimoji="0" lang="en-US" sz="1800" b="0" i="0" u="none" strike="noStrike" cap="none" normalizeH="0" baseline="0" dirty="0">
              <a:ln>
                <a:noFill/>
              </a:ln>
              <a:effectLst/>
              <a:latin typeface="Arial" charset="0"/>
              <a:ea typeface="ＭＳ Ｐゴシック" charset="0"/>
              <a:cs typeface="Arial Unicode MS" charset="0"/>
            </a:endParaRPr>
          </a:p>
        </p:txBody>
      </p:sp>
    </p:spTree>
    <p:extLst>
      <p:ext uri="{BB962C8B-B14F-4D97-AF65-F5344CB8AC3E}">
        <p14:creationId xmlns:p14="http://schemas.microsoft.com/office/powerpoint/2010/main" val="217262736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Metrics</a:t>
            </a:r>
            <a:endParaRPr lang="en-US" dirty="0">
              <a:solidFill>
                <a:srgbClr val="4F81BD"/>
              </a:solidFill>
            </a:endParaRPr>
          </a:p>
        </p:txBody>
      </p:sp>
      <p:sp>
        <p:nvSpPr>
          <p:cNvPr id="3" name="Content Placeholder 2"/>
          <p:cNvSpPr>
            <a:spLocks noGrp="1"/>
          </p:cNvSpPr>
          <p:nvPr>
            <p:ph idx="1"/>
          </p:nvPr>
        </p:nvSpPr>
        <p:spPr/>
        <p:txBody>
          <a:bodyPr/>
          <a:lstStyle/>
          <a:p>
            <a:r>
              <a:rPr lang="en-US" dirty="0" smtClean="0"/>
              <a:t>Response times, throughput</a:t>
            </a:r>
          </a:p>
          <a:p>
            <a:pPr lvl="1"/>
            <a:r>
              <a:rPr lang="en-US" dirty="0" smtClean="0"/>
              <a:t>Identify slow running DB queries</a:t>
            </a:r>
            <a:endParaRPr lang="en-US" dirty="0"/>
          </a:p>
          <a:p>
            <a:r>
              <a:rPr lang="en-US" dirty="0" smtClean="0"/>
              <a:t>GC rate and pause duration</a:t>
            </a:r>
          </a:p>
          <a:p>
            <a:pPr lvl="1"/>
            <a:r>
              <a:rPr lang="en-US" dirty="0" smtClean="0"/>
              <a:t>Garbage collection can cause slow responses</a:t>
            </a:r>
            <a:endParaRPr lang="en-US" dirty="0"/>
          </a:p>
          <a:p>
            <a:r>
              <a:rPr lang="en-US" dirty="0" smtClean="0"/>
              <a:t>Monitor unusual activity</a:t>
            </a:r>
          </a:p>
          <a:p>
            <a:r>
              <a:rPr lang="en-US" dirty="0" smtClean="0"/>
              <a:t>Third party library metrics </a:t>
            </a:r>
          </a:p>
          <a:p>
            <a:pPr lvl="1"/>
            <a:r>
              <a:rPr lang="en-US" dirty="0" smtClean="0"/>
              <a:t>For example </a:t>
            </a:r>
            <a:r>
              <a:rPr lang="en-US" dirty="0" err="1" smtClean="0"/>
              <a:t>Couchbase</a:t>
            </a:r>
            <a:r>
              <a:rPr lang="en-US" dirty="0" smtClean="0"/>
              <a:t> hits</a:t>
            </a:r>
          </a:p>
          <a:p>
            <a:pPr lvl="1"/>
            <a:r>
              <a:rPr lang="en-US" dirty="0" smtClean="0"/>
              <a:t>atop</a:t>
            </a:r>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216172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Metrics</a:t>
            </a:r>
            <a:endParaRPr lang="en-US" dirty="0"/>
          </a:p>
        </p:txBody>
      </p:sp>
      <p:sp>
        <p:nvSpPr>
          <p:cNvPr id="3" name="Content Placeholder 2"/>
          <p:cNvSpPr>
            <a:spLocks noGrp="1"/>
          </p:cNvSpPr>
          <p:nvPr>
            <p:ph idx="1"/>
          </p:nvPr>
        </p:nvSpPr>
        <p:spPr/>
        <p:txBody>
          <a:bodyPr/>
          <a:lstStyle/>
          <a:p>
            <a:r>
              <a:rPr lang="en-US" dirty="0" smtClean="0"/>
              <a:t>Load average</a:t>
            </a:r>
          </a:p>
          <a:p>
            <a:r>
              <a:rPr lang="en-US" dirty="0" smtClean="0"/>
              <a:t>Uptime</a:t>
            </a:r>
          </a:p>
          <a:p>
            <a:r>
              <a:rPr lang="en-US" dirty="0" smtClean="0"/>
              <a:t>Log sizes</a:t>
            </a:r>
            <a:endParaRPr lang="en-US" dirty="0"/>
          </a:p>
        </p:txBody>
      </p:sp>
    </p:spTree>
    <p:extLst>
      <p:ext uri="{BB962C8B-B14F-4D97-AF65-F5344CB8AC3E}">
        <p14:creationId xmlns:p14="http://schemas.microsoft.com/office/powerpoint/2010/main" val="2902710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Blue Jeans Network</a:t>
            </a:r>
            <a:endParaRPr lang="en-US" dirty="0">
              <a:solidFill>
                <a:srgbClr val="4F81BD"/>
              </a:solidFill>
            </a:endParaRPr>
          </a:p>
        </p:txBody>
      </p:sp>
      <p:sp>
        <p:nvSpPr>
          <p:cNvPr id="3" name="Content Placeholder 2"/>
          <p:cNvSpPr>
            <a:spLocks noGrp="1"/>
          </p:cNvSpPr>
          <p:nvPr>
            <p:ph idx="1"/>
          </p:nvPr>
        </p:nvSpPr>
        <p:spPr/>
        <p:txBody>
          <a:bodyPr>
            <a:normAutofit/>
          </a:bodyPr>
          <a:lstStyle/>
          <a:p>
            <a:r>
              <a:rPr lang="en-US" dirty="0" smtClean="0"/>
              <a:t>Video conferencing in the cloud</a:t>
            </a:r>
          </a:p>
          <a:p>
            <a:r>
              <a:rPr lang="en-US" dirty="0" smtClean="0"/>
              <a:t>Customers in all segments</a:t>
            </a:r>
          </a:p>
          <a:p>
            <a:r>
              <a:rPr lang="en-US" dirty="0" smtClean="0"/>
              <a:t>Millions of users</a:t>
            </a:r>
          </a:p>
          <a:p>
            <a:r>
              <a:rPr lang="en-US" dirty="0" smtClean="0"/>
              <a:t>Interoperable</a:t>
            </a:r>
          </a:p>
          <a:p>
            <a:r>
              <a:rPr lang="en-US" dirty="0" smtClean="0"/>
              <a:t>Video sharing, Content sharing</a:t>
            </a:r>
          </a:p>
          <a:p>
            <a:r>
              <a:rPr lang="en-US" dirty="0" smtClean="0"/>
              <a:t>Mobile friendly</a:t>
            </a:r>
          </a:p>
          <a:p>
            <a:r>
              <a:rPr lang="en-US" dirty="0" smtClean="0"/>
              <a:t>Solutions for large scale events</a:t>
            </a:r>
          </a:p>
          <a:p>
            <a:endParaRPr lang="en-US" dirty="0" smtClean="0"/>
          </a:p>
          <a:p>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pic>
        <p:nvPicPr>
          <p:cNvPr id="7" name="Picture 6" descr="9ebc5dcfc5204227631faadef0e1d8f7_400x4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137" y="1600200"/>
            <a:ext cx="1135413" cy="1135413"/>
          </a:xfrm>
          <a:prstGeom prst="rect">
            <a:avLst/>
          </a:prstGeom>
        </p:spPr>
      </p:pic>
      <p:sp>
        <p:nvSpPr>
          <p:cNvPr id="11" name="TextBox 10"/>
          <p:cNvSpPr txBox="1"/>
          <p:nvPr/>
        </p:nvSpPr>
        <p:spPr>
          <a:xfrm>
            <a:off x="8944290" y="5161422"/>
            <a:ext cx="184666" cy="369332"/>
          </a:xfrm>
          <a:prstGeom prst="rect">
            <a:avLst/>
          </a:prstGeom>
          <a:noFill/>
        </p:spPr>
        <p:txBody>
          <a:bodyPr wrap="none" rtlCol="0">
            <a:spAutoFit/>
          </a:bodyPr>
          <a:lstStyle/>
          <a:p>
            <a:endParaRPr lang="en-US" dirty="0"/>
          </a:p>
        </p:txBody>
      </p:sp>
      <p:sp>
        <p:nvSpPr>
          <p:cNvPr id="12" name="TextBox 11"/>
          <p:cNvSpPr txBox="1"/>
          <p:nvPr/>
        </p:nvSpPr>
        <p:spPr>
          <a:xfrm>
            <a:off x="8480006" y="4096366"/>
            <a:ext cx="184666" cy="369332"/>
          </a:xfrm>
          <a:prstGeom prst="rect">
            <a:avLst/>
          </a:prstGeom>
          <a:noFill/>
        </p:spPr>
        <p:txBody>
          <a:bodyPr wrap="none" rtlCol="0">
            <a:spAutoFit/>
          </a:bodyPr>
          <a:lstStyle/>
          <a:p>
            <a:endParaRPr lang="en-US" dirty="0"/>
          </a:p>
        </p:txBody>
      </p:sp>
      <p:sp>
        <p:nvSpPr>
          <p:cNvPr id="13" name="TextBox 12"/>
          <p:cNvSpPr txBox="1"/>
          <p:nvPr/>
        </p:nvSpPr>
        <p:spPr>
          <a:xfrm>
            <a:off x="8288830" y="3140548"/>
            <a:ext cx="184666" cy="369332"/>
          </a:xfrm>
          <a:prstGeom prst="rect">
            <a:avLst/>
          </a:prstGeom>
          <a:noFill/>
        </p:spPr>
        <p:txBody>
          <a:bodyPr wrap="none" rtlCol="0">
            <a:spAutoFit/>
          </a:bodyPr>
          <a:lstStyle/>
          <a:p>
            <a:endParaRPr lang="en-US" dirty="0"/>
          </a:p>
        </p:txBody>
      </p:sp>
      <p:sp>
        <p:nvSpPr>
          <p:cNvPr id="14" name="TextBox 13"/>
          <p:cNvSpPr txBox="1"/>
          <p:nvPr/>
        </p:nvSpPr>
        <p:spPr>
          <a:xfrm>
            <a:off x="-1406507" y="90120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3529298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Rollout of new features</a:t>
            </a:r>
            <a:endParaRPr lang="en-US" dirty="0">
              <a:solidFill>
                <a:srgbClr val="4F81BD"/>
              </a:solidFill>
            </a:endParaRPr>
          </a:p>
        </p:txBody>
      </p:sp>
      <p:sp>
        <p:nvSpPr>
          <p:cNvPr id="3" name="Content Placeholder 2"/>
          <p:cNvSpPr>
            <a:spLocks noGrp="1"/>
          </p:cNvSpPr>
          <p:nvPr>
            <p:ph idx="1"/>
          </p:nvPr>
        </p:nvSpPr>
        <p:spPr/>
        <p:txBody>
          <a:bodyPr/>
          <a:lstStyle/>
          <a:p>
            <a:r>
              <a:rPr lang="en-US" dirty="0" smtClean="0"/>
              <a:t>Phasing rollout of new features </a:t>
            </a:r>
          </a:p>
          <a:p>
            <a:r>
              <a:rPr lang="en-US" dirty="0" smtClean="0"/>
              <a:t>Have a way to turn features off if not behaving as expected</a:t>
            </a:r>
          </a:p>
          <a:p>
            <a:r>
              <a:rPr lang="en-US" dirty="0" smtClean="0"/>
              <a:t>Alerts and more alerts!</a:t>
            </a:r>
          </a:p>
          <a:p>
            <a:pPr marL="0" indent="0">
              <a:buNone/>
            </a:pP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298847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Real time examples</a:t>
            </a:r>
            <a:endParaRPr lang="en-US" dirty="0">
              <a:solidFill>
                <a:srgbClr val="4F81BD"/>
              </a:solidFill>
            </a:endParaRPr>
          </a:p>
        </p:txBody>
      </p:sp>
      <p:sp>
        <p:nvSpPr>
          <p:cNvPr id="3" name="Content Placeholder 2"/>
          <p:cNvSpPr>
            <a:spLocks noGrp="1"/>
          </p:cNvSpPr>
          <p:nvPr>
            <p:ph idx="1"/>
          </p:nvPr>
        </p:nvSpPr>
        <p:spPr/>
        <p:txBody>
          <a:bodyPr>
            <a:normAutofit lnSpcReduction="10000"/>
          </a:bodyPr>
          <a:lstStyle/>
          <a:p>
            <a:r>
              <a:rPr lang="en-US" dirty="0"/>
              <a:t>Netflix's </a:t>
            </a:r>
            <a:r>
              <a:rPr lang="en-US" dirty="0">
                <a:hlinkClick r:id="rId2"/>
              </a:rPr>
              <a:t>Simian Army</a:t>
            </a:r>
            <a:r>
              <a:rPr lang="en-US" dirty="0"/>
              <a:t> induces failures of services and even datacenters during the working day to test both the application's resilience and monitoring</a:t>
            </a:r>
            <a:r>
              <a:rPr lang="en-US" dirty="0" smtClean="0"/>
              <a:t>.</a:t>
            </a:r>
          </a:p>
          <a:p>
            <a:r>
              <a:rPr lang="en-US" dirty="0" smtClean="0"/>
              <a:t>Latency Monkey to simulate slow running requests</a:t>
            </a:r>
          </a:p>
          <a:p>
            <a:r>
              <a:rPr lang="en-US" dirty="0" smtClean="0">
                <a:hlinkClick r:id="rId3"/>
              </a:rPr>
              <a:t>Wiremock</a:t>
            </a:r>
            <a:r>
              <a:rPr lang="en-US" dirty="0" smtClean="0"/>
              <a:t> to mock services</a:t>
            </a:r>
          </a:p>
          <a:p>
            <a:r>
              <a:rPr lang="en-US" dirty="0" smtClean="0">
                <a:hlinkClick r:id="rId4"/>
              </a:rPr>
              <a:t>Saboteur</a:t>
            </a:r>
            <a:r>
              <a:rPr lang="en-US" dirty="0" smtClean="0"/>
              <a:t> to create deliberate network mayhem</a:t>
            </a: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425843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Takeaway</a:t>
            </a:r>
            <a:endParaRPr lang="en-US" dirty="0">
              <a:solidFill>
                <a:srgbClr val="4F81BD"/>
              </a:solidFill>
            </a:endParaRPr>
          </a:p>
        </p:txBody>
      </p:sp>
      <p:sp>
        <p:nvSpPr>
          <p:cNvPr id="3" name="Content Placeholder 2"/>
          <p:cNvSpPr>
            <a:spLocks noGrp="1"/>
          </p:cNvSpPr>
          <p:nvPr>
            <p:ph idx="1"/>
          </p:nvPr>
        </p:nvSpPr>
        <p:spPr/>
        <p:txBody>
          <a:bodyPr/>
          <a:lstStyle/>
          <a:p>
            <a:r>
              <a:rPr lang="en-US" dirty="0" smtClean="0"/>
              <a:t>Inevitability of failures</a:t>
            </a:r>
          </a:p>
          <a:p>
            <a:pPr lvl="1"/>
            <a:r>
              <a:rPr lang="en-US" dirty="0" smtClean="0"/>
              <a:t>Expect systems will fail</a:t>
            </a:r>
          </a:p>
          <a:p>
            <a:pPr lvl="1"/>
            <a:r>
              <a:rPr lang="en-US" dirty="0" smtClean="0"/>
              <a:t>Failure prevention</a:t>
            </a:r>
          </a:p>
          <a:p>
            <a:pPr lvl="1"/>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791455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7" name="Content Placeholder 6"/>
          <p:cNvSpPr>
            <a:spLocks noGrp="1"/>
          </p:cNvSpPr>
          <p:nvPr>
            <p:ph idx="1"/>
          </p:nvPr>
        </p:nvSpPr>
        <p:spPr>
          <a:xfrm>
            <a:off x="518393" y="944782"/>
            <a:ext cx="8229600" cy="4525963"/>
          </a:xfrm>
        </p:spPr>
        <p:txBody>
          <a:bodyPr/>
          <a:lstStyle/>
          <a:p>
            <a:pPr marL="0" indent="0">
              <a:buNone/>
            </a:pPr>
            <a:r>
              <a:rPr lang="en-US" dirty="0" smtClean="0"/>
              <a:t>   </a:t>
            </a: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descr="j01789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181" y="1346930"/>
            <a:ext cx="7416848" cy="4907481"/>
          </a:xfrm>
          <a:prstGeom prst="rect">
            <a:avLst/>
          </a:prstGeom>
        </p:spPr>
      </p:pic>
    </p:spTree>
    <p:extLst>
      <p:ext uri="{BB962C8B-B14F-4D97-AF65-F5344CB8AC3E}">
        <p14:creationId xmlns:p14="http://schemas.microsoft.com/office/powerpoint/2010/main" val="150539329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References</a:t>
            </a:r>
            <a:endParaRPr lang="en-US" dirty="0">
              <a:solidFill>
                <a:srgbClr val="4F81BD"/>
              </a:solidFill>
            </a:endParaRPr>
          </a:p>
        </p:txBody>
      </p:sp>
      <p:sp>
        <p:nvSpPr>
          <p:cNvPr id="3" name="Content Placeholder 2"/>
          <p:cNvSpPr>
            <a:spLocks noGrp="1"/>
          </p:cNvSpPr>
          <p:nvPr>
            <p:ph idx="1"/>
          </p:nvPr>
        </p:nvSpPr>
        <p:spPr/>
        <p:txBody>
          <a:bodyPr>
            <a:normAutofit/>
          </a:bodyPr>
          <a:lstStyle/>
          <a:p>
            <a:r>
              <a:rPr lang="en-US" sz="1400" dirty="0" smtClean="0">
                <a:hlinkClick r:id="rId3"/>
              </a:rPr>
              <a:t>https://commons.wikimedia.org/wiki/File:Bulkhead_PSF.png</a:t>
            </a:r>
            <a:endParaRPr lang="en-US" sz="1400" dirty="0" smtClean="0"/>
          </a:p>
          <a:p>
            <a:r>
              <a:rPr lang="en-US" sz="1400" dirty="0" smtClean="0">
                <a:hlinkClick r:id="rId4"/>
              </a:rPr>
              <a:t>https://en.wikipedia.org/wiki/Circuit_breaker#/media/File:Four_1_pole_circuit_breakers_fitted_in_a_meter_box.jpg</a:t>
            </a:r>
            <a:endParaRPr lang="en-US" sz="1400" dirty="0">
              <a:hlinkClick r:id="rId4"/>
            </a:endParaRPr>
          </a:p>
          <a:p>
            <a:r>
              <a:rPr lang="en-US" sz="1400" dirty="0">
                <a:hlinkClick r:id="rId5"/>
              </a:rPr>
              <a:t>https://www.flickr.com/photos/skynoir</a:t>
            </a:r>
            <a:r>
              <a:rPr lang="en-US" sz="1400" dirty="0" smtClean="0">
                <a:hlinkClick r:id="rId5"/>
              </a:rPr>
              <a:t>/</a:t>
            </a:r>
            <a:r>
              <a:rPr lang="en-US" sz="1400" dirty="0" smtClean="0"/>
              <a:t> Beer in hand: </a:t>
            </a:r>
            <a:r>
              <a:rPr lang="en-US" sz="1400" dirty="0" err="1"/>
              <a:t>skynoir</a:t>
            </a:r>
            <a:r>
              <a:rPr lang="en-US" sz="1400" dirty="0"/>
              <a:t>/Flickr/Creative Commons License</a:t>
            </a:r>
            <a:endParaRPr lang="en-US" sz="1400" dirty="0" smtClean="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717885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Questions</a:t>
            </a:r>
            <a:endParaRPr lang="en-US" dirty="0">
              <a:solidFill>
                <a:srgbClr val="4F81BD"/>
              </a:solidFill>
            </a:endParaRPr>
          </a:p>
        </p:txBody>
      </p:sp>
      <p:sp>
        <p:nvSpPr>
          <p:cNvPr id="3" name="Content Placeholder 2"/>
          <p:cNvSpPr>
            <a:spLocks noGrp="1"/>
          </p:cNvSpPr>
          <p:nvPr>
            <p:ph idx="1"/>
          </p:nvPr>
        </p:nvSpPr>
        <p:spPr/>
        <p:txBody>
          <a:bodyPr>
            <a:normAutofit/>
          </a:bodyPr>
          <a:lstStyle/>
          <a:p>
            <a:r>
              <a:rPr lang="en-US" sz="2400" dirty="0"/>
              <a:t>T</a:t>
            </a:r>
            <a:r>
              <a:rPr lang="en-US" sz="2400" dirty="0" smtClean="0"/>
              <a:t>witter: @</a:t>
            </a:r>
            <a:r>
              <a:rPr lang="en-US" sz="2400" dirty="0" err="1" smtClean="0"/>
              <a:t>bhakti_mehta</a:t>
            </a:r>
            <a:endParaRPr lang="en-US" sz="2400" dirty="0" smtClean="0"/>
          </a:p>
          <a:p>
            <a:r>
              <a:rPr lang="en-US" sz="2400" dirty="0" smtClean="0"/>
              <a:t>Email: </a:t>
            </a:r>
            <a:r>
              <a:rPr lang="en-US" sz="2400" dirty="0" err="1" smtClean="0"/>
              <a:t>bhakti@bluejeans.com</a:t>
            </a:r>
            <a:endParaRPr lang="en-US" sz="2400" dirty="0" smtClean="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66689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F81BD"/>
                </a:solidFill>
              </a:rPr>
              <a:t>What you will learn</a:t>
            </a:r>
            <a:endParaRPr lang="en-US" dirty="0">
              <a:solidFill>
                <a:srgbClr val="4F81BD"/>
              </a:solidFill>
            </a:endParaRPr>
          </a:p>
        </p:txBody>
      </p:sp>
      <p:sp>
        <p:nvSpPr>
          <p:cNvPr id="3" name="Content Placeholder 2"/>
          <p:cNvSpPr>
            <a:spLocks noGrp="1"/>
          </p:cNvSpPr>
          <p:nvPr>
            <p:ph idx="1"/>
          </p:nvPr>
        </p:nvSpPr>
        <p:spPr/>
        <p:txBody>
          <a:bodyPr>
            <a:normAutofit/>
          </a:bodyPr>
          <a:lstStyle/>
          <a:p>
            <a:r>
              <a:rPr lang="en-US" dirty="0" smtClean="0"/>
              <a:t>Blue Jeans architecture</a:t>
            </a:r>
          </a:p>
          <a:p>
            <a:r>
              <a:rPr lang="en-US" dirty="0" smtClean="0"/>
              <a:t>Challenges at scale</a:t>
            </a:r>
          </a:p>
          <a:p>
            <a:r>
              <a:rPr lang="en-US" dirty="0" smtClean="0"/>
              <a:t>Lessons learned, tips and practices to prevent </a:t>
            </a:r>
            <a:r>
              <a:rPr lang="en-US" dirty="0"/>
              <a:t>c</a:t>
            </a:r>
            <a:r>
              <a:rPr lang="en-US" dirty="0" smtClean="0"/>
              <a:t>ascading failures</a:t>
            </a:r>
          </a:p>
          <a:p>
            <a:r>
              <a:rPr lang="en-US" dirty="0" smtClean="0"/>
              <a:t>Resilience planning at various stages </a:t>
            </a:r>
          </a:p>
          <a:p>
            <a:r>
              <a:rPr lang="en-US" dirty="0" smtClean="0"/>
              <a:t>Real world examples</a:t>
            </a:r>
          </a:p>
          <a:p>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351745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320067" y="2276850"/>
            <a:ext cx="920357" cy="705047"/>
            <a:chOff x="6313671" y="2212126"/>
            <a:chExt cx="1240424" cy="712140"/>
          </a:xfrm>
          <a:solidFill>
            <a:srgbClr val="CCC1DA"/>
          </a:solidFill>
        </p:grpSpPr>
        <p:sp>
          <p:nvSpPr>
            <p:cNvPr id="62" name="Cloud 61"/>
            <p:cNvSpPr/>
            <p:nvPr/>
          </p:nvSpPr>
          <p:spPr bwMode="auto">
            <a:xfrm>
              <a:off x="6313671" y="2212126"/>
              <a:ext cx="1240424" cy="712140"/>
            </a:xfrm>
            <a:prstGeom prst="cloud">
              <a:avLst/>
            </a:prstGeom>
            <a:ln>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effectLst/>
                <a:latin typeface="Arial" charset="0"/>
                <a:ea typeface="ＭＳ Ｐゴシック" charset="0"/>
                <a:cs typeface="Arial Unicode MS" charset="0"/>
              </a:endParaRPr>
            </a:p>
          </p:txBody>
        </p:sp>
        <p:sp>
          <p:nvSpPr>
            <p:cNvPr id="63" name="TextBox 62"/>
            <p:cNvSpPr txBox="1"/>
            <p:nvPr/>
          </p:nvSpPr>
          <p:spPr>
            <a:xfrm>
              <a:off x="6460887" y="2309602"/>
              <a:ext cx="1093208" cy="23315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900" dirty="0" smtClean="0">
                  <a:latin typeface="Proxima Nova Light"/>
                </a:rPr>
                <a:t>Customer B</a:t>
              </a:r>
            </a:p>
          </p:txBody>
        </p:sp>
      </p:grpSp>
      <p:sp>
        <p:nvSpPr>
          <p:cNvPr id="5127" name="Title 1"/>
          <p:cNvSpPr>
            <a:spLocks noGrp="1"/>
          </p:cNvSpPr>
          <p:nvPr>
            <p:ph type="title"/>
          </p:nvPr>
        </p:nvSpPr>
        <p:spPr>
          <a:xfrm>
            <a:off x="127269" y="58810"/>
            <a:ext cx="8871510" cy="836540"/>
          </a:xfrm>
        </p:spPr>
        <p:txBody>
          <a:bodyPr/>
          <a:lstStyle/>
          <a:p>
            <a:pPr algn="ctr"/>
            <a:r>
              <a:rPr lang="en-US" dirty="0" smtClean="0"/>
              <a:t>Top level architecture </a:t>
            </a:r>
            <a:endParaRPr lang="en-US" dirty="0"/>
          </a:p>
        </p:txBody>
      </p:sp>
      <p:grpSp>
        <p:nvGrpSpPr>
          <p:cNvPr id="54" name="Group 53"/>
          <p:cNvGrpSpPr/>
          <p:nvPr/>
        </p:nvGrpSpPr>
        <p:grpSpPr>
          <a:xfrm>
            <a:off x="974704" y="2761851"/>
            <a:ext cx="1496044" cy="1446872"/>
            <a:chOff x="6313671" y="2212126"/>
            <a:chExt cx="1240424" cy="712140"/>
          </a:xfrm>
          <a:solidFill>
            <a:srgbClr val="FFFFFF">
              <a:alpha val="41000"/>
            </a:srgbClr>
          </a:solidFill>
        </p:grpSpPr>
        <p:sp>
          <p:nvSpPr>
            <p:cNvPr id="55" name="Cloud 54"/>
            <p:cNvSpPr/>
            <p:nvPr/>
          </p:nvSpPr>
          <p:spPr bwMode="auto">
            <a:xfrm>
              <a:off x="6313671" y="2212126"/>
              <a:ext cx="1240424" cy="712140"/>
            </a:xfrm>
            <a:prstGeom prst="cloud">
              <a:avLst/>
            </a:prstGeom>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effectLst/>
                <a:latin typeface="Arial" charset="0"/>
                <a:ea typeface="ＭＳ Ｐゴシック" charset="0"/>
                <a:cs typeface="Arial Unicode MS" charset="0"/>
              </a:endParaRPr>
            </a:p>
          </p:txBody>
        </p:sp>
        <p:sp>
          <p:nvSpPr>
            <p:cNvPr id="58" name="TextBox 57"/>
            <p:cNvSpPr txBox="1"/>
            <p:nvPr/>
          </p:nvSpPr>
          <p:spPr>
            <a:xfrm>
              <a:off x="6592756" y="2451228"/>
              <a:ext cx="764446" cy="121188"/>
            </a:xfrm>
            <a:prstGeom prst="rect">
              <a:avLst/>
            </a:prstGeom>
            <a:grpFill/>
          </p:spPr>
          <p:txBody>
            <a:bodyPr wrap="square" rtlCol="0">
              <a:spAutoFit/>
            </a:bodyPr>
            <a:lstStyle/>
            <a:p>
              <a:r>
                <a:rPr lang="en-US" sz="1000" b="1" dirty="0" smtClean="0">
                  <a:latin typeface="Proxima Nova Light"/>
                </a:rPr>
                <a:t>INTERNET</a:t>
              </a:r>
            </a:p>
          </p:txBody>
        </p:sp>
      </p:grpSp>
      <p:grpSp>
        <p:nvGrpSpPr>
          <p:cNvPr id="70" name="Group 69"/>
          <p:cNvGrpSpPr/>
          <p:nvPr/>
        </p:nvGrpSpPr>
        <p:grpSpPr>
          <a:xfrm>
            <a:off x="76189" y="3725575"/>
            <a:ext cx="1082701" cy="763783"/>
            <a:chOff x="6313671" y="2212126"/>
            <a:chExt cx="1240424" cy="712140"/>
          </a:xfrm>
          <a:solidFill>
            <a:srgbClr val="FCD5B5"/>
          </a:solidFill>
        </p:grpSpPr>
        <p:sp>
          <p:nvSpPr>
            <p:cNvPr id="72" name="Cloud 71"/>
            <p:cNvSpPr/>
            <p:nvPr/>
          </p:nvSpPr>
          <p:spPr bwMode="auto">
            <a:xfrm>
              <a:off x="6313671" y="2212126"/>
              <a:ext cx="1240424" cy="712140"/>
            </a:xfrm>
            <a:prstGeom prst="cloud">
              <a:avLst/>
            </a:prstGeom>
            <a:ln>
              <a:headEnd type="none" w="med" len="med"/>
              <a:tailEnd type="none" w="med" len="med"/>
            </a:ln>
            <a:extLst/>
          </p:spPr>
          <p:style>
            <a:lnRef idx="3">
              <a:schemeClr val="lt1"/>
            </a:lnRef>
            <a:fillRef idx="1">
              <a:schemeClr val="accent4"/>
            </a:fillRef>
            <a:effectRef idx="1">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effectLst/>
                <a:latin typeface="Arial" charset="0"/>
                <a:ea typeface="ＭＳ Ｐゴシック" charset="0"/>
                <a:cs typeface="Arial Unicode MS" charset="0"/>
              </a:endParaRPr>
            </a:p>
          </p:txBody>
        </p:sp>
        <p:sp>
          <p:nvSpPr>
            <p:cNvPr id="74" name="TextBox 73"/>
            <p:cNvSpPr txBox="1"/>
            <p:nvPr/>
          </p:nvSpPr>
          <p:spPr>
            <a:xfrm>
              <a:off x="6460887" y="2309602"/>
              <a:ext cx="955659" cy="215224"/>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900" dirty="0" smtClean="0">
                  <a:latin typeface="Proxima Nova Light"/>
                </a:rPr>
                <a:t>Customer A</a:t>
              </a:r>
            </a:p>
          </p:txBody>
        </p:sp>
      </p:grpSp>
      <p:sp>
        <p:nvSpPr>
          <p:cNvPr id="78" name="Freeform 77"/>
          <p:cNvSpPr/>
          <p:nvPr/>
        </p:nvSpPr>
        <p:spPr>
          <a:xfrm>
            <a:off x="813784" y="3830120"/>
            <a:ext cx="2669064" cy="405555"/>
          </a:xfrm>
          <a:custGeom>
            <a:avLst/>
            <a:gdLst>
              <a:gd name="connsiteX0" fmla="*/ 0 w 2420670"/>
              <a:gd name="connsiteY0" fmla="*/ 0 h 781715"/>
              <a:gd name="connsiteX1" fmla="*/ 1237473 w 2420670"/>
              <a:gd name="connsiteY1" fmla="*/ 781497 h 781715"/>
              <a:gd name="connsiteX2" fmla="*/ 2420670 w 2420670"/>
              <a:gd name="connsiteY2" fmla="*/ 86833 h 781715"/>
            </a:gdLst>
            <a:ahLst/>
            <a:cxnLst>
              <a:cxn ang="0">
                <a:pos x="connsiteX0" y="connsiteY0"/>
              </a:cxn>
              <a:cxn ang="0">
                <a:pos x="connsiteX1" y="connsiteY1"/>
              </a:cxn>
              <a:cxn ang="0">
                <a:pos x="connsiteX2" y="connsiteY2"/>
              </a:cxn>
            </a:cxnLst>
            <a:rect l="l" t="t" r="r" b="b"/>
            <a:pathLst>
              <a:path w="2420670" h="781715">
                <a:moveTo>
                  <a:pt x="0" y="0"/>
                </a:moveTo>
                <a:cubicBezTo>
                  <a:pt x="417014" y="383512"/>
                  <a:pt x="834028" y="767025"/>
                  <a:pt x="1237473" y="781497"/>
                </a:cubicBezTo>
                <a:cubicBezTo>
                  <a:pt x="1640918" y="795969"/>
                  <a:pt x="2420670" y="86833"/>
                  <a:pt x="2420670" y="86833"/>
                </a:cubicBezTo>
              </a:path>
            </a:pathLst>
          </a:custGeom>
          <a:ln w="28575" cmpd="sng">
            <a:solidFill>
              <a:srgbClr val="C0504D"/>
            </a:solidFill>
            <a:prstDash val="sysDash"/>
          </a:ln>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effectLst/>
              <a:latin typeface="Arial" charset="0"/>
              <a:ea typeface="ＭＳ Ｐゴシック" charset="0"/>
              <a:cs typeface="Arial Unicode MS" charset="0"/>
            </a:endParaRPr>
          </a:p>
        </p:txBody>
      </p:sp>
      <p:sp>
        <p:nvSpPr>
          <p:cNvPr id="79" name="Freeform 78"/>
          <p:cNvSpPr/>
          <p:nvPr/>
        </p:nvSpPr>
        <p:spPr>
          <a:xfrm>
            <a:off x="559413" y="2759605"/>
            <a:ext cx="3028138" cy="716521"/>
          </a:xfrm>
          <a:custGeom>
            <a:avLst/>
            <a:gdLst>
              <a:gd name="connsiteX0" fmla="*/ 0 w 531897"/>
              <a:gd name="connsiteY0" fmla="*/ 21708 h 499330"/>
              <a:gd name="connsiteX1" fmla="*/ 293086 w 531897"/>
              <a:gd name="connsiteY1" fmla="*/ 499290 h 499330"/>
              <a:gd name="connsiteX2" fmla="*/ 531897 w 531897"/>
              <a:gd name="connsiteY2" fmla="*/ 0 h 499330"/>
            </a:gdLst>
            <a:ahLst/>
            <a:cxnLst>
              <a:cxn ang="0">
                <a:pos x="connsiteX0" y="connsiteY0"/>
              </a:cxn>
              <a:cxn ang="0">
                <a:pos x="connsiteX1" y="connsiteY1"/>
              </a:cxn>
              <a:cxn ang="0">
                <a:pos x="connsiteX2" y="connsiteY2"/>
              </a:cxn>
            </a:cxnLst>
            <a:rect l="l" t="t" r="r" b="b"/>
            <a:pathLst>
              <a:path w="531897" h="499330">
                <a:moveTo>
                  <a:pt x="0" y="21708"/>
                </a:moveTo>
                <a:cubicBezTo>
                  <a:pt x="102218" y="262308"/>
                  <a:pt x="204437" y="502908"/>
                  <a:pt x="293086" y="499290"/>
                </a:cubicBezTo>
                <a:cubicBezTo>
                  <a:pt x="381735" y="495672"/>
                  <a:pt x="531897" y="0"/>
                  <a:pt x="531897" y="0"/>
                </a:cubicBezTo>
              </a:path>
            </a:pathLst>
          </a:custGeom>
          <a:ln w="28575" cmpd="sng">
            <a:solidFill>
              <a:schemeClr val="tx2"/>
            </a:solidFill>
            <a:prstDash val="sysDash"/>
          </a:ln>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effectLst/>
              <a:latin typeface="Arial" charset="0"/>
              <a:ea typeface="ＭＳ Ｐゴシック" charset="0"/>
              <a:cs typeface="Arial Unicode MS" charset="0"/>
            </a:endParaRPr>
          </a:p>
        </p:txBody>
      </p:sp>
      <p:cxnSp>
        <p:nvCxnSpPr>
          <p:cNvPr id="9" name="Straight Connector 8"/>
          <p:cNvCxnSpPr/>
          <p:nvPr/>
        </p:nvCxnSpPr>
        <p:spPr bwMode="auto">
          <a:xfrm>
            <a:off x="97076" y="6415991"/>
            <a:ext cx="336098" cy="0"/>
          </a:xfrm>
          <a:prstGeom prst="line">
            <a:avLst/>
          </a:prstGeom>
          <a:solidFill>
            <a:srgbClr val="00B8FF"/>
          </a:solidFill>
          <a:ln w="28575" cap="flat" cmpd="sng" algn="ctr">
            <a:solidFill>
              <a:schemeClr val="accent2"/>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TextBox 10"/>
          <p:cNvSpPr txBox="1"/>
          <p:nvPr/>
        </p:nvSpPr>
        <p:spPr>
          <a:xfrm>
            <a:off x="535113" y="6226661"/>
            <a:ext cx="818478" cy="253916"/>
          </a:xfrm>
          <a:prstGeom prst="rect">
            <a:avLst/>
          </a:prstGeom>
          <a:noFill/>
        </p:spPr>
        <p:txBody>
          <a:bodyPr wrap="none" rtlCol="0">
            <a:spAutoFit/>
          </a:bodyPr>
          <a:lstStyle/>
          <a:p>
            <a:r>
              <a:rPr lang="en-US" sz="1050" dirty="0" smtClean="0">
                <a:solidFill>
                  <a:schemeClr val="accent2"/>
                </a:solidFill>
                <a:latin typeface="Proxima Nova Light"/>
              </a:rPr>
              <a:t>SIP, H.323 </a:t>
            </a:r>
          </a:p>
        </p:txBody>
      </p:sp>
      <p:cxnSp>
        <p:nvCxnSpPr>
          <p:cNvPr id="84" name="Straight Connector 83"/>
          <p:cNvCxnSpPr/>
          <p:nvPr/>
        </p:nvCxnSpPr>
        <p:spPr bwMode="auto">
          <a:xfrm>
            <a:off x="81427" y="6619191"/>
            <a:ext cx="336098" cy="0"/>
          </a:xfrm>
          <a:prstGeom prst="line">
            <a:avLst/>
          </a:prstGeom>
          <a:solidFill>
            <a:srgbClr val="00B8FF"/>
          </a:solidFill>
          <a:ln w="28575" cap="flat" cmpd="sng" algn="ctr">
            <a:solidFill>
              <a:schemeClr val="tx2"/>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5" name="TextBox 84"/>
          <p:cNvSpPr txBox="1"/>
          <p:nvPr/>
        </p:nvSpPr>
        <p:spPr>
          <a:xfrm>
            <a:off x="559413" y="6449913"/>
            <a:ext cx="1087388" cy="253916"/>
          </a:xfrm>
          <a:prstGeom prst="rect">
            <a:avLst/>
          </a:prstGeom>
          <a:noFill/>
        </p:spPr>
        <p:txBody>
          <a:bodyPr wrap="none" rtlCol="0">
            <a:spAutoFit/>
          </a:bodyPr>
          <a:lstStyle/>
          <a:p>
            <a:r>
              <a:rPr lang="en-US" sz="1050" dirty="0" smtClean="0">
                <a:solidFill>
                  <a:schemeClr val="tx2"/>
                </a:solidFill>
                <a:latin typeface="Proxima Nova Light"/>
              </a:rPr>
              <a:t>HTTP / HTTPS</a:t>
            </a:r>
          </a:p>
        </p:txBody>
      </p:sp>
      <p:cxnSp>
        <p:nvCxnSpPr>
          <p:cNvPr id="101" name="Straight Connector 100"/>
          <p:cNvCxnSpPr>
            <a:cxnSpLocks noChangeShapeType="1"/>
            <a:endCxn id="115" idx="1"/>
          </p:cNvCxnSpPr>
          <p:nvPr/>
        </p:nvCxnSpPr>
        <p:spPr bwMode="auto">
          <a:xfrm>
            <a:off x="4226073" y="3681913"/>
            <a:ext cx="1186193" cy="454908"/>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05" name="Straight Connector 104"/>
          <p:cNvCxnSpPr>
            <a:cxnSpLocks noChangeShapeType="1"/>
          </p:cNvCxnSpPr>
          <p:nvPr/>
        </p:nvCxnSpPr>
        <p:spPr bwMode="auto">
          <a:xfrm>
            <a:off x="5731540" y="1446061"/>
            <a:ext cx="0" cy="561533"/>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115" name="Rounded Rectangle 114"/>
          <p:cNvSpPr>
            <a:spLocks noChangeArrowheads="1"/>
          </p:cNvSpPr>
          <p:nvPr/>
        </p:nvSpPr>
        <p:spPr bwMode="auto">
          <a:xfrm>
            <a:off x="5412266" y="3881449"/>
            <a:ext cx="1092285" cy="510744"/>
          </a:xfrm>
          <a:prstGeom prst="roundRect">
            <a:avLst>
              <a:gd name="adj" fmla="val 16667"/>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nchor="ctr">
            <a:prstTxWarp prst="textNoShape">
              <a:avLst/>
            </a:prstTxWarp>
          </a:bodyPr>
          <a:lstStyle/>
          <a:p>
            <a:pPr algn="ctr"/>
            <a:r>
              <a:rPr lang="en-US" sz="1100" dirty="0" smtClean="0">
                <a:solidFill>
                  <a:srgbClr val="000000"/>
                </a:solidFill>
                <a:latin typeface="Tele-GroteskNor" pitchFamily="2" charset="0"/>
              </a:rPr>
              <a:t>Media Node</a:t>
            </a:r>
            <a:endParaRPr lang="en-US" sz="1100" dirty="0">
              <a:solidFill>
                <a:srgbClr val="000000"/>
              </a:solidFill>
              <a:latin typeface="Tele-GroteskNor" pitchFamily="2" charset="0"/>
            </a:endParaRPr>
          </a:p>
        </p:txBody>
      </p:sp>
      <p:sp>
        <p:nvSpPr>
          <p:cNvPr id="118" name="Rounded Rectangle 117"/>
          <p:cNvSpPr>
            <a:spLocks noChangeArrowheads="1"/>
          </p:cNvSpPr>
          <p:nvPr/>
        </p:nvSpPr>
        <p:spPr bwMode="auto">
          <a:xfrm>
            <a:off x="5157211" y="1181819"/>
            <a:ext cx="1270000" cy="373063"/>
          </a:xfrm>
          <a:prstGeom prst="roundRect">
            <a:avLst>
              <a:gd name="adj" fmla="val 16667"/>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nchor="ctr">
            <a:prstTxWarp prst="textNoShape">
              <a:avLst/>
            </a:prstTxWarp>
          </a:bodyPr>
          <a:lstStyle/>
          <a:p>
            <a:pPr algn="ctr">
              <a:defRPr/>
            </a:pPr>
            <a:r>
              <a:rPr lang="en-US" sz="1200" dirty="0" smtClean="0">
                <a:solidFill>
                  <a:schemeClr val="dk1"/>
                </a:solidFill>
              </a:rPr>
              <a:t>Web Server</a:t>
            </a:r>
            <a:endParaRPr lang="en-US" sz="1200" dirty="0">
              <a:solidFill>
                <a:schemeClr val="dk1"/>
              </a:solidFill>
            </a:endParaRPr>
          </a:p>
        </p:txBody>
      </p:sp>
      <p:sp>
        <p:nvSpPr>
          <p:cNvPr id="121" name="Rounded Rectangle 120"/>
          <p:cNvSpPr>
            <a:spLocks noChangeArrowheads="1"/>
          </p:cNvSpPr>
          <p:nvPr/>
        </p:nvSpPr>
        <p:spPr bwMode="auto">
          <a:xfrm>
            <a:off x="5297489" y="2014342"/>
            <a:ext cx="1270000" cy="1150740"/>
          </a:xfrm>
          <a:prstGeom prst="roundRect">
            <a:avLst>
              <a:gd name="adj" fmla="val 16667"/>
            </a:avLst>
          </a:prstGeom>
          <a:ln>
            <a:headEnd/>
            <a:tailEnd/>
          </a:ln>
        </p:spPr>
        <p:style>
          <a:lnRef idx="1">
            <a:schemeClr val="accent5"/>
          </a:lnRef>
          <a:fillRef idx="2">
            <a:schemeClr val="accent5"/>
          </a:fillRef>
          <a:effectRef idx="1">
            <a:schemeClr val="accent5"/>
          </a:effectRef>
          <a:fontRef idx="minor">
            <a:schemeClr val="dk1"/>
          </a:fontRef>
        </p:style>
        <p:txBody>
          <a:bodyPr anchor="ctr">
            <a:prstTxWarp prst="textNoShape">
              <a:avLst/>
            </a:prstTxWarp>
          </a:bodyPr>
          <a:lstStyle/>
          <a:p>
            <a:pPr algn="ctr">
              <a:defRPr/>
            </a:pPr>
            <a:r>
              <a:rPr lang="en-US" sz="1200" dirty="0" smtClean="0">
                <a:solidFill>
                  <a:schemeClr val="dk1"/>
                </a:solidFill>
              </a:rPr>
              <a:t>Middleware services</a:t>
            </a:r>
            <a:endParaRPr lang="en-US" sz="1200" dirty="0">
              <a:solidFill>
                <a:schemeClr val="dk1"/>
              </a:solidFill>
              <a:latin typeface="+mn-lt"/>
            </a:endParaRPr>
          </a:p>
        </p:txBody>
      </p:sp>
      <p:sp>
        <p:nvSpPr>
          <p:cNvPr id="122" name="Rounded Rectangle 121"/>
          <p:cNvSpPr>
            <a:spLocks noChangeArrowheads="1"/>
          </p:cNvSpPr>
          <p:nvPr/>
        </p:nvSpPr>
        <p:spPr bwMode="auto">
          <a:xfrm>
            <a:off x="7240443" y="2173665"/>
            <a:ext cx="1270000" cy="371475"/>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anchor="ctr">
            <a:prstTxWarp prst="textNoShape">
              <a:avLst/>
            </a:prstTxWarp>
          </a:bodyPr>
          <a:lstStyle/>
          <a:p>
            <a:pPr algn="ctr">
              <a:defRPr/>
            </a:pPr>
            <a:r>
              <a:rPr lang="en-US" sz="1200" dirty="0" smtClean="0">
                <a:solidFill>
                  <a:schemeClr val="dk1"/>
                </a:solidFill>
                <a:latin typeface="+mn-lt"/>
              </a:rPr>
              <a:t>Cache</a:t>
            </a:r>
            <a:endParaRPr lang="en-US" sz="1200" dirty="0">
              <a:solidFill>
                <a:schemeClr val="dk1"/>
              </a:solidFill>
              <a:latin typeface="+mn-lt"/>
            </a:endParaRPr>
          </a:p>
        </p:txBody>
      </p:sp>
      <p:sp>
        <p:nvSpPr>
          <p:cNvPr id="123" name="Rounded Rectangle 122"/>
          <p:cNvSpPr>
            <a:spLocks noChangeArrowheads="1"/>
          </p:cNvSpPr>
          <p:nvPr/>
        </p:nvSpPr>
        <p:spPr bwMode="auto">
          <a:xfrm>
            <a:off x="7243618" y="2602291"/>
            <a:ext cx="1270000" cy="371475"/>
          </a:xfrm>
          <a:prstGeom prst="roundRect">
            <a:avLst>
              <a:gd name="adj" fmla="val 16667"/>
            </a:avLst>
          </a:prstGeom>
          <a:ln>
            <a:headEnd/>
            <a:tailEnd/>
          </a:ln>
        </p:spPr>
        <p:style>
          <a:lnRef idx="1">
            <a:schemeClr val="accent1"/>
          </a:lnRef>
          <a:fillRef idx="2">
            <a:schemeClr val="accent1"/>
          </a:fillRef>
          <a:effectRef idx="1">
            <a:schemeClr val="accent1"/>
          </a:effectRef>
          <a:fontRef idx="minor">
            <a:schemeClr val="dk1"/>
          </a:fontRef>
        </p:style>
        <p:txBody>
          <a:bodyPr anchor="ctr">
            <a:prstTxWarp prst="textNoShape">
              <a:avLst/>
            </a:prstTxWarp>
          </a:bodyPr>
          <a:lstStyle/>
          <a:p>
            <a:pPr algn="ctr"/>
            <a:r>
              <a:rPr lang="en-US" sz="1200" dirty="0" smtClean="0">
                <a:solidFill>
                  <a:srgbClr val="000000"/>
                </a:solidFill>
                <a:latin typeface="Tele-GroteskNor" pitchFamily="2" charset="0"/>
              </a:rPr>
              <a:t>Service discovery</a:t>
            </a:r>
            <a:endParaRPr lang="en-US" sz="1200" dirty="0">
              <a:solidFill>
                <a:srgbClr val="000000"/>
              </a:solidFill>
              <a:latin typeface="Tele-GroteskNor" pitchFamily="2" charset="0"/>
            </a:endParaRPr>
          </a:p>
        </p:txBody>
      </p:sp>
      <p:sp>
        <p:nvSpPr>
          <p:cNvPr id="124" name="Rounded Rectangle 123"/>
          <p:cNvSpPr>
            <a:spLocks noChangeArrowheads="1"/>
          </p:cNvSpPr>
          <p:nvPr/>
        </p:nvSpPr>
        <p:spPr bwMode="auto">
          <a:xfrm>
            <a:off x="7243618" y="3029329"/>
            <a:ext cx="1270000" cy="371475"/>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algn="ctr"/>
            <a:r>
              <a:rPr lang="en-US" sz="1200" dirty="0" smtClean="0">
                <a:solidFill>
                  <a:srgbClr val="000000"/>
                </a:solidFill>
                <a:latin typeface="Tele-GroteskNor" pitchFamily="2" charset="0"/>
              </a:rPr>
              <a:t>Messaging</a:t>
            </a:r>
            <a:endParaRPr lang="en-US" sz="1200" dirty="0">
              <a:solidFill>
                <a:srgbClr val="000000"/>
              </a:solidFill>
              <a:latin typeface="Tele-GroteskNor" pitchFamily="2" charset="0"/>
            </a:endParaRPr>
          </a:p>
        </p:txBody>
      </p:sp>
      <p:sp>
        <p:nvSpPr>
          <p:cNvPr id="125" name="Rounded Rectangle 124"/>
          <p:cNvSpPr>
            <a:spLocks noChangeArrowheads="1"/>
          </p:cNvSpPr>
          <p:nvPr/>
        </p:nvSpPr>
        <p:spPr bwMode="auto">
          <a:xfrm>
            <a:off x="7221727" y="1739630"/>
            <a:ext cx="1270000" cy="371475"/>
          </a:xfrm>
          <a:prstGeom prst="roundRect">
            <a:avLst>
              <a:gd name="adj" fmla="val 16667"/>
            </a:avLst>
          </a:prstGeom>
          <a:ln>
            <a:headEnd/>
            <a:tailEnd/>
          </a:ln>
        </p:spPr>
        <p:style>
          <a:lnRef idx="1">
            <a:schemeClr val="accent4"/>
          </a:lnRef>
          <a:fillRef idx="2">
            <a:schemeClr val="accent4"/>
          </a:fillRef>
          <a:effectRef idx="1">
            <a:schemeClr val="accent4"/>
          </a:effectRef>
          <a:fontRef idx="minor">
            <a:schemeClr val="dk1"/>
          </a:fontRef>
        </p:style>
        <p:txBody>
          <a:bodyPr anchor="ctr">
            <a:prstTxWarp prst="textNoShape">
              <a:avLst/>
            </a:prstTxWarp>
          </a:bodyPr>
          <a:lstStyle/>
          <a:p>
            <a:pPr algn="ctr">
              <a:defRPr/>
            </a:pPr>
            <a:r>
              <a:rPr lang="en-US" sz="1200" dirty="0" smtClean="0">
                <a:solidFill>
                  <a:schemeClr val="dk1"/>
                </a:solidFill>
                <a:latin typeface="+mn-lt"/>
              </a:rPr>
              <a:t> DB</a:t>
            </a:r>
            <a:endParaRPr lang="en-US" sz="1200" dirty="0">
              <a:solidFill>
                <a:schemeClr val="dk1"/>
              </a:solidFill>
              <a:latin typeface="+mn-lt"/>
            </a:endParaRPr>
          </a:p>
        </p:txBody>
      </p:sp>
      <p:cxnSp>
        <p:nvCxnSpPr>
          <p:cNvPr id="137" name="Straight Connector 136"/>
          <p:cNvCxnSpPr>
            <a:cxnSpLocks noChangeShapeType="1"/>
            <a:stCxn id="108" idx="0"/>
            <a:endCxn id="115" idx="2"/>
          </p:cNvCxnSpPr>
          <p:nvPr/>
        </p:nvCxnSpPr>
        <p:spPr bwMode="auto">
          <a:xfrm flipV="1">
            <a:off x="5958409" y="4392193"/>
            <a:ext cx="0" cy="325239"/>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39" name="Straight Connector 138"/>
          <p:cNvCxnSpPr>
            <a:cxnSpLocks noChangeShapeType="1"/>
          </p:cNvCxnSpPr>
          <p:nvPr/>
        </p:nvCxnSpPr>
        <p:spPr bwMode="auto">
          <a:xfrm>
            <a:off x="4072572" y="3595296"/>
            <a:ext cx="1689719" cy="1370094"/>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40" name="Straight Connector 139"/>
          <p:cNvCxnSpPr>
            <a:cxnSpLocks noChangeShapeType="1"/>
          </p:cNvCxnSpPr>
          <p:nvPr/>
        </p:nvCxnSpPr>
        <p:spPr bwMode="auto">
          <a:xfrm flipV="1">
            <a:off x="2470150" y="3541757"/>
            <a:ext cx="0" cy="666966"/>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cxnSp>
        <p:nvCxnSpPr>
          <p:cNvPr id="142" name="Straight Connector 141"/>
          <p:cNvCxnSpPr>
            <a:cxnSpLocks noChangeShapeType="1"/>
          </p:cNvCxnSpPr>
          <p:nvPr/>
        </p:nvCxnSpPr>
        <p:spPr bwMode="auto">
          <a:xfrm flipV="1">
            <a:off x="4230638" y="2808688"/>
            <a:ext cx="926573" cy="863651"/>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150" name="Rounded Rectangle 149"/>
          <p:cNvSpPr>
            <a:spLocks noChangeArrowheads="1"/>
          </p:cNvSpPr>
          <p:nvPr/>
        </p:nvSpPr>
        <p:spPr bwMode="auto">
          <a:xfrm>
            <a:off x="3482848" y="1703607"/>
            <a:ext cx="720923" cy="3937464"/>
          </a:xfrm>
          <a:prstGeom prst="roundRect">
            <a:avLst>
              <a:gd name="adj" fmla="val 16667"/>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nchor="ctr">
            <a:prstTxWarp prst="textNoShape">
              <a:avLst/>
            </a:prstTxWarp>
          </a:bodyPr>
          <a:lstStyle/>
          <a:p>
            <a:pPr algn="ctr">
              <a:defRPr/>
            </a:pPr>
            <a:r>
              <a:rPr lang="en-US" sz="1200" dirty="0" smtClean="0">
                <a:solidFill>
                  <a:schemeClr val="dk1"/>
                </a:solidFill>
              </a:rPr>
              <a:t>Proxy layer</a:t>
            </a:r>
            <a:endParaRPr lang="en-US" sz="1200" dirty="0">
              <a:solidFill>
                <a:schemeClr val="dk1"/>
              </a:solidFill>
            </a:endParaRPr>
          </a:p>
        </p:txBody>
      </p:sp>
      <p:sp>
        <p:nvSpPr>
          <p:cNvPr id="21" name="Rectangle 20"/>
          <p:cNvSpPr/>
          <p:nvPr/>
        </p:nvSpPr>
        <p:spPr bwMode="auto">
          <a:xfrm>
            <a:off x="2382609" y="814354"/>
            <a:ext cx="6616170" cy="5674804"/>
          </a:xfrm>
          <a:prstGeom prst="rect">
            <a:avLst/>
          </a:prstGeom>
          <a:noFill/>
          <a:ln w="19050" cap="flat" cmpd="sng" algn="ctr">
            <a:solidFill>
              <a:schemeClr val="tx1"/>
            </a:solidFill>
            <a:prstDash val="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effectLst/>
              <a:latin typeface="Arial" charset="0"/>
              <a:ea typeface="ＭＳ Ｐゴシック" charset="0"/>
              <a:cs typeface="Arial Unicode MS" charset="0"/>
            </a:endParaRPr>
          </a:p>
        </p:txBody>
      </p:sp>
      <p:cxnSp>
        <p:nvCxnSpPr>
          <p:cNvPr id="66" name="Straight Connector 65"/>
          <p:cNvCxnSpPr>
            <a:cxnSpLocks noChangeShapeType="1"/>
            <a:stCxn id="150" idx="3"/>
          </p:cNvCxnSpPr>
          <p:nvPr/>
        </p:nvCxnSpPr>
        <p:spPr bwMode="auto">
          <a:xfrm flipV="1">
            <a:off x="4203771" y="1554882"/>
            <a:ext cx="953440" cy="2117457"/>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pic>
        <p:nvPicPr>
          <p:cNvPr id="35" name="Picture 34" descr="Meetings_-_Blue_Jeans_Network___Video_Collaboration_in_the_Clou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727" y="993539"/>
            <a:ext cx="1158889" cy="439652"/>
          </a:xfrm>
          <a:prstGeom prst="rect">
            <a:avLst/>
          </a:prstGeom>
        </p:spPr>
      </p:pic>
      <p:sp>
        <p:nvSpPr>
          <p:cNvPr id="37" name="Left-Right Arrow 36"/>
          <p:cNvSpPr/>
          <p:nvPr/>
        </p:nvSpPr>
        <p:spPr bwMode="auto">
          <a:xfrm>
            <a:off x="6593409" y="2622670"/>
            <a:ext cx="628318" cy="300765"/>
          </a:xfrm>
          <a:prstGeom prst="leftRightArrow">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effectLst/>
              <a:latin typeface="Arial" charset="0"/>
              <a:ea typeface="ＭＳ Ｐゴシック" charset="0"/>
              <a:cs typeface="Arial Unicode MS" charset="0"/>
            </a:endParaRPr>
          </a:p>
        </p:txBody>
      </p:sp>
      <p:sp>
        <p:nvSpPr>
          <p:cNvPr id="108" name="Rounded Rectangle 107"/>
          <p:cNvSpPr>
            <a:spLocks noChangeArrowheads="1"/>
          </p:cNvSpPr>
          <p:nvPr/>
        </p:nvSpPr>
        <p:spPr bwMode="auto">
          <a:xfrm>
            <a:off x="5323409" y="4717432"/>
            <a:ext cx="1270000" cy="373063"/>
          </a:xfrm>
          <a:prstGeom prst="roundRect">
            <a:avLst>
              <a:gd name="adj" fmla="val 16667"/>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r>
              <a:rPr lang="en-US" sz="1200" dirty="0">
                <a:solidFill>
                  <a:schemeClr val="dk1"/>
                </a:solidFill>
                <a:latin typeface="+mn-lt"/>
              </a:rPr>
              <a:t>Connector Node</a:t>
            </a:r>
          </a:p>
        </p:txBody>
      </p:sp>
      <p:sp>
        <p:nvSpPr>
          <p:cNvPr id="2" name="Rectangle 1"/>
          <p:cNvSpPr/>
          <p:nvPr/>
        </p:nvSpPr>
        <p:spPr>
          <a:xfrm>
            <a:off x="5129507" y="1703607"/>
            <a:ext cx="3770856" cy="1891689"/>
          </a:xfrm>
          <a:prstGeom prst="rect">
            <a:avLst/>
          </a:prstGeom>
          <a:gradFill flip="none" rotWithShape="1">
            <a:gsLst>
              <a:gs pos="0">
                <a:schemeClr val="dk1">
                  <a:tint val="50000"/>
                  <a:satMod val="300000"/>
                  <a:alpha val="24000"/>
                </a:schemeClr>
              </a:gs>
              <a:gs pos="35000">
                <a:schemeClr val="dk1">
                  <a:tint val="37000"/>
                  <a:satMod val="300000"/>
                  <a:alpha val="24000"/>
                </a:schemeClr>
              </a:gs>
              <a:gs pos="100000">
                <a:schemeClr val="dk1">
                  <a:tint val="15000"/>
                  <a:satMod val="350000"/>
                  <a:alpha val="24000"/>
                </a:schemeClr>
              </a:gs>
            </a:gsLst>
            <a:lin ang="162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cxnSp>
        <p:nvCxnSpPr>
          <p:cNvPr id="77" name="Straight Connector 76"/>
          <p:cNvCxnSpPr>
            <a:cxnSpLocks noChangeShapeType="1"/>
            <a:stCxn id="115" idx="0"/>
          </p:cNvCxnSpPr>
          <p:nvPr/>
        </p:nvCxnSpPr>
        <p:spPr bwMode="auto">
          <a:xfrm flipV="1">
            <a:off x="5958409" y="3623257"/>
            <a:ext cx="0" cy="258192"/>
          </a:xfrm>
          <a:prstGeom prst="line">
            <a:avLst/>
          </a:prstGeom>
          <a:noFill/>
          <a:ln w="25400">
            <a:solidFill>
              <a:schemeClr val="accent1"/>
            </a:solidFill>
            <a:round/>
            <a:headEnd/>
            <a:tailEnd/>
          </a:ln>
          <a:effectLst>
            <a:outerShdw blurRad="40000" dist="20000" dir="5400000" rotWithShape="0">
              <a:srgbClr val="000000">
                <a:alpha val="37999"/>
              </a:srgbClr>
            </a:outerShdw>
          </a:effectLst>
        </p:spPr>
      </p:cxnSp>
      <p:sp>
        <p:nvSpPr>
          <p:cNvPr id="36" name="TextBox 35"/>
          <p:cNvSpPr txBox="1"/>
          <p:nvPr/>
        </p:nvSpPr>
        <p:spPr>
          <a:xfrm>
            <a:off x="3116194" y="120465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353678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Micro services architecture</a:t>
            </a:r>
            <a:endParaRPr lang="en-US" dirty="0"/>
          </a:p>
        </p:txBody>
      </p:sp>
      <p:cxnSp>
        <p:nvCxnSpPr>
          <p:cNvPr id="5" name="Straight Connector 4"/>
          <p:cNvCxnSpPr/>
          <p:nvPr/>
        </p:nvCxnSpPr>
        <p:spPr>
          <a:xfrm>
            <a:off x="0" y="6417641"/>
            <a:ext cx="9144000"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Content Placeholder 5" descr="Screen Shot 2015-11-09 at 9.27.31 AM.png"/>
          <p:cNvPicPr>
            <a:picLocks noGrp="1" noChangeAspect="1"/>
          </p:cNvPicPr>
          <p:nvPr>
            <p:ph idx="1"/>
          </p:nvPr>
        </p:nvPicPr>
        <p:blipFill>
          <a:blip r:embed="rId3">
            <a:extLst>
              <a:ext uri="{28A0092B-C50C-407E-A947-70E740481C1C}">
                <a14:useLocalDpi xmlns:a14="http://schemas.microsoft.com/office/drawing/2010/main" val="0"/>
              </a:ext>
            </a:extLst>
          </a:blip>
          <a:srcRect l="1287" r="1287"/>
          <a:stretch>
            <a:fillRect/>
          </a:stretch>
        </p:blipFill>
        <p:spPr/>
      </p:pic>
    </p:spTree>
    <p:extLst>
      <p:ext uri="{BB962C8B-B14F-4D97-AF65-F5344CB8AC3E}">
        <p14:creationId xmlns:p14="http://schemas.microsoft.com/office/powerpoint/2010/main" val="222910050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117549</TotalTime>
  <Words>1413</Words>
  <Application>Microsoft Macintosh PowerPoint</Application>
  <PresentationFormat>On-screen Show (4:3)</PresentationFormat>
  <Paragraphs>333</Paragraphs>
  <Slides>65</Slides>
  <Notes>35</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Resilience Planning and how the empire strikes back</vt:lpstr>
      <vt:lpstr>Introduction</vt:lpstr>
      <vt:lpstr>My recent book</vt:lpstr>
      <vt:lpstr>Previous book</vt:lpstr>
      <vt:lpstr>Blue Jeans Network</vt:lpstr>
      <vt:lpstr>Blue Jeans Network</vt:lpstr>
      <vt:lpstr>What you will learn</vt:lpstr>
      <vt:lpstr>Top level architecture </vt:lpstr>
      <vt:lpstr>Micro services architecture</vt:lpstr>
      <vt:lpstr>Path to Micro services</vt:lpstr>
      <vt:lpstr>Microservices</vt:lpstr>
      <vt:lpstr>Resilient system</vt:lpstr>
      <vt:lpstr>Kinds of failures</vt:lpstr>
      <vt:lpstr> </vt:lpstr>
      <vt:lpstr>   Challenges at scale</vt:lpstr>
      <vt:lpstr>Anticipate failures at scale</vt:lpstr>
      <vt:lpstr>Resiliency planning Stage 1</vt:lpstr>
      <vt:lpstr>Resiliency planning Stage 2</vt:lpstr>
      <vt:lpstr>Resiliency planning Stage 3</vt:lpstr>
      <vt:lpstr> </vt:lpstr>
      <vt:lpstr>Cascading failures</vt:lpstr>
      <vt:lpstr>Cascading failures with aggregation</vt:lpstr>
      <vt:lpstr>Cascading failure with aggregation</vt:lpstr>
      <vt:lpstr>Timeouts pattern</vt:lpstr>
      <vt:lpstr>Timeouts</vt:lpstr>
      <vt:lpstr>Types of Timeouts</vt:lpstr>
      <vt:lpstr>Timeouts pattern</vt:lpstr>
      <vt:lpstr>Timeouts in code</vt:lpstr>
      <vt:lpstr>Retry pattern</vt:lpstr>
      <vt:lpstr>Retry pattern</vt:lpstr>
      <vt:lpstr>Circuit breaker pattern</vt:lpstr>
      <vt:lpstr>Circuit breaker pattern</vt:lpstr>
      <vt:lpstr>Circuit breaker</vt:lpstr>
      <vt:lpstr>Bulkhead</vt:lpstr>
      <vt:lpstr>Bulkhead</vt:lpstr>
      <vt:lpstr>Bulkhead</vt:lpstr>
      <vt:lpstr>Rate Limiting</vt:lpstr>
      <vt:lpstr>Rate Limiting</vt:lpstr>
      <vt:lpstr>Cache optimizations</vt:lpstr>
      <vt:lpstr>Cache optimizations</vt:lpstr>
      <vt:lpstr>Dealing with latencies in response</vt:lpstr>
      <vt:lpstr>Handling partial failures best practices</vt:lpstr>
      <vt:lpstr>Asynchronous Patterns</vt:lpstr>
      <vt:lpstr>Reactive programming model</vt:lpstr>
      <vt:lpstr>Asynchronous API</vt:lpstr>
      <vt:lpstr>Logging</vt:lpstr>
      <vt:lpstr>Logging best practices</vt:lpstr>
      <vt:lpstr>Best practices when designing APIs for mobile clients</vt:lpstr>
      <vt:lpstr>Resilience planning Stage 2</vt:lpstr>
      <vt:lpstr>Load testing</vt:lpstr>
      <vt:lpstr>Capacity Planning</vt:lpstr>
      <vt:lpstr>Resilience planning Stage 3</vt:lpstr>
      <vt:lpstr> </vt:lpstr>
      <vt:lpstr>Health Check</vt:lpstr>
      <vt:lpstr> </vt:lpstr>
      <vt:lpstr>Monitoring</vt:lpstr>
      <vt:lpstr>Monitoring Stack</vt:lpstr>
      <vt:lpstr>Metrics</vt:lpstr>
      <vt:lpstr>Metrics</vt:lpstr>
      <vt:lpstr>Rollout of new features</vt:lpstr>
      <vt:lpstr>Real time examples</vt:lpstr>
      <vt:lpstr>Takeaway</vt:lpstr>
      <vt:lpstr> </vt:lpstr>
      <vt:lpstr>References</vt:lpstr>
      <vt:lpstr>Questions</vt:lpstr>
    </vt:vector>
  </TitlesOfParts>
  <Manager/>
  <Company>Blue Jeans Network</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Expect the unexpected</dc:title>
  <dc:subject/>
  <dc:creator>Bhakti Mehta</dc:creator>
  <cp:keywords/>
  <dc:description/>
  <cp:lastModifiedBy>Bhakti Mehta</cp:lastModifiedBy>
  <cp:revision>403</cp:revision>
  <dcterms:created xsi:type="dcterms:W3CDTF">2015-08-07T23:20:59Z</dcterms:created>
  <dcterms:modified xsi:type="dcterms:W3CDTF">2015-11-17T06:03:34Z</dcterms:modified>
  <cp:category/>
</cp:coreProperties>
</file>