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notesMasterIdLst>
    <p:notesMasterId r:id="rId43"/>
  </p:notesMasterIdLst>
  <p:handoutMasterIdLst>
    <p:handoutMasterId r:id="rId44"/>
  </p:handoutMasterIdLst>
  <p:sldIdLst>
    <p:sldId id="360" r:id="rId2"/>
    <p:sldId id="361" r:id="rId3"/>
    <p:sldId id="383" r:id="rId4"/>
    <p:sldId id="384" r:id="rId5"/>
    <p:sldId id="385" r:id="rId6"/>
    <p:sldId id="386" r:id="rId7"/>
    <p:sldId id="387" r:id="rId8"/>
    <p:sldId id="400" r:id="rId9"/>
    <p:sldId id="401" r:id="rId10"/>
    <p:sldId id="402" r:id="rId11"/>
    <p:sldId id="388" r:id="rId12"/>
    <p:sldId id="403" r:id="rId13"/>
    <p:sldId id="389" r:id="rId14"/>
    <p:sldId id="391" r:id="rId15"/>
    <p:sldId id="392" r:id="rId16"/>
    <p:sldId id="390" r:id="rId17"/>
    <p:sldId id="393" r:id="rId18"/>
    <p:sldId id="394" r:id="rId19"/>
    <p:sldId id="395" r:id="rId20"/>
    <p:sldId id="396" r:id="rId21"/>
    <p:sldId id="406" r:id="rId22"/>
    <p:sldId id="407" r:id="rId23"/>
    <p:sldId id="408" r:id="rId24"/>
    <p:sldId id="409" r:id="rId25"/>
    <p:sldId id="410" r:id="rId26"/>
    <p:sldId id="397" r:id="rId27"/>
    <p:sldId id="411" r:id="rId28"/>
    <p:sldId id="415" r:id="rId29"/>
    <p:sldId id="421" r:id="rId30"/>
    <p:sldId id="412" r:id="rId31"/>
    <p:sldId id="413" r:id="rId32"/>
    <p:sldId id="414" r:id="rId33"/>
    <p:sldId id="398" r:id="rId34"/>
    <p:sldId id="419" r:id="rId35"/>
    <p:sldId id="420" r:id="rId36"/>
    <p:sldId id="416" r:id="rId37"/>
    <p:sldId id="417" r:id="rId38"/>
    <p:sldId id="418" r:id="rId39"/>
    <p:sldId id="399" r:id="rId40"/>
    <p:sldId id="405" r:id="rId41"/>
    <p:sldId id="382" r:id="rId42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975"/>
    <a:srgbClr val="A909FF"/>
    <a:srgbClr val="7FDBFF"/>
    <a:srgbClr val="00CCB2"/>
    <a:srgbClr val="4E6A91"/>
    <a:srgbClr val="D0D7E5"/>
    <a:srgbClr val="EFF1F6"/>
    <a:srgbClr val="00A1E0"/>
    <a:srgbClr val="0A9AD7"/>
    <a:srgbClr val="F9E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408" y="-10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625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94338" y="0"/>
            <a:ext cx="1514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96363"/>
            <a:ext cx="3038475" cy="21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Copyright Salesforce 2014. Legal Terms and more here.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0" y="9224963"/>
            <a:ext cx="7010400" cy="7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34150" name="Group 18"/>
          <p:cNvGrpSpPr>
            <a:grpSpLocks noChangeAspect="1"/>
          </p:cNvGrpSpPr>
          <p:nvPr/>
        </p:nvGrpSpPr>
        <p:grpSpPr bwMode="auto">
          <a:xfrm>
            <a:off x="6248400" y="8675688"/>
            <a:ext cx="612775" cy="428625"/>
            <a:chOff x="267" y="-340"/>
            <a:chExt cx="7144" cy="5002"/>
          </a:xfrm>
        </p:grpSpPr>
        <p:sp>
          <p:nvSpPr>
            <p:cNvPr id="134152" name="Freeform 19"/>
            <p:cNvSpPr>
              <a:spLocks/>
            </p:cNvSpPr>
            <p:nvPr userDrawn="1"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rgbClr val="0A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3" name="Freeform 20"/>
            <p:cNvSpPr>
              <a:spLocks/>
            </p:cNvSpPr>
            <p:nvPr userDrawn="1"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4" name="Freeform 21"/>
            <p:cNvSpPr>
              <a:spLocks/>
            </p:cNvSpPr>
            <p:nvPr userDrawn="1"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5" name="Freeform 22"/>
            <p:cNvSpPr>
              <a:spLocks noEditPoints="1"/>
            </p:cNvSpPr>
            <p:nvPr userDrawn="1"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6" name="Freeform 23"/>
            <p:cNvSpPr>
              <a:spLocks/>
            </p:cNvSpPr>
            <p:nvPr userDrawn="1"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7" name="Freeform 24"/>
            <p:cNvSpPr>
              <a:spLocks noEditPoints="1"/>
            </p:cNvSpPr>
            <p:nvPr userDrawn="1"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8" name="Freeform 25"/>
            <p:cNvSpPr>
              <a:spLocks noEditPoints="1"/>
            </p:cNvSpPr>
            <p:nvPr userDrawn="1"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59" name="Freeform 26"/>
            <p:cNvSpPr>
              <a:spLocks noEditPoints="1"/>
            </p:cNvSpPr>
            <p:nvPr userDrawn="1"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60" name="Freeform 27"/>
            <p:cNvSpPr>
              <a:spLocks/>
            </p:cNvSpPr>
            <p:nvPr userDrawn="1"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61" name="Freeform 28"/>
            <p:cNvSpPr>
              <a:spLocks/>
            </p:cNvSpPr>
            <p:nvPr userDrawn="1"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162" name="Freeform 29"/>
            <p:cNvSpPr>
              <a:spLocks/>
            </p:cNvSpPr>
            <p:nvPr userDrawn="1"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5419725" y="0"/>
            <a:ext cx="0" cy="4778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38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049838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65800" y="0"/>
            <a:ext cx="12446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Date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6350">
            <a:solidFill>
              <a:schemeClr val="accent2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07988" y="4416425"/>
            <a:ext cx="6194425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0" y="9224963"/>
            <a:ext cx="7010400" cy="7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996363"/>
            <a:ext cx="3038475" cy="21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/>
              <a:t>Copyright Salesforce 2014. Legal Terms and more here.</a:t>
            </a:r>
          </a:p>
        </p:txBody>
      </p:sp>
      <p:grpSp>
        <p:nvGrpSpPr>
          <p:cNvPr id="123912" name="Group 18"/>
          <p:cNvGrpSpPr>
            <a:grpSpLocks noChangeAspect="1"/>
          </p:cNvGrpSpPr>
          <p:nvPr/>
        </p:nvGrpSpPr>
        <p:grpSpPr bwMode="auto">
          <a:xfrm>
            <a:off x="6392863" y="8874125"/>
            <a:ext cx="419100" cy="292100"/>
            <a:chOff x="267" y="-340"/>
            <a:chExt cx="7144" cy="5002"/>
          </a:xfrm>
        </p:grpSpPr>
        <p:sp>
          <p:nvSpPr>
            <p:cNvPr id="123914" name="Freeform 19"/>
            <p:cNvSpPr>
              <a:spLocks/>
            </p:cNvSpPr>
            <p:nvPr userDrawn="1"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rgbClr val="0A9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15" name="Freeform 20"/>
            <p:cNvSpPr>
              <a:spLocks/>
            </p:cNvSpPr>
            <p:nvPr userDrawn="1"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16" name="Freeform 21"/>
            <p:cNvSpPr>
              <a:spLocks/>
            </p:cNvSpPr>
            <p:nvPr userDrawn="1"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17" name="Freeform 22"/>
            <p:cNvSpPr>
              <a:spLocks noEditPoints="1"/>
            </p:cNvSpPr>
            <p:nvPr userDrawn="1"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18" name="Freeform 23"/>
            <p:cNvSpPr>
              <a:spLocks/>
            </p:cNvSpPr>
            <p:nvPr userDrawn="1"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19" name="Freeform 24"/>
            <p:cNvSpPr>
              <a:spLocks noEditPoints="1"/>
            </p:cNvSpPr>
            <p:nvPr userDrawn="1"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20" name="Freeform 25"/>
            <p:cNvSpPr>
              <a:spLocks noEditPoints="1"/>
            </p:cNvSpPr>
            <p:nvPr userDrawn="1"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21" name="Freeform 26"/>
            <p:cNvSpPr>
              <a:spLocks noEditPoints="1"/>
            </p:cNvSpPr>
            <p:nvPr userDrawn="1"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22" name="Freeform 27"/>
            <p:cNvSpPr>
              <a:spLocks/>
            </p:cNvSpPr>
            <p:nvPr userDrawn="1"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23" name="Freeform 28"/>
            <p:cNvSpPr>
              <a:spLocks/>
            </p:cNvSpPr>
            <p:nvPr userDrawn="1"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3924" name="Freeform 29"/>
            <p:cNvSpPr>
              <a:spLocks/>
            </p:cNvSpPr>
            <p:nvPr userDrawn="1"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5832475" y="0"/>
            <a:ext cx="0" cy="469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775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buFont typeface="Arial" charset="0"/>
      <a:defRPr sz="10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rtl="0" fontAlgn="base">
      <a:spcBef>
        <a:spcPct val="30000"/>
      </a:spcBef>
      <a:spcAft>
        <a:spcPct val="0"/>
      </a:spcAft>
      <a:buFont typeface="Arial" charset="0"/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buFont typeface="Arial" charset="0"/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buFont typeface="Arial" charset="0"/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buFont typeface="Arial" charset="0"/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79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4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case you are tired</a:t>
            </a:r>
            <a:r>
              <a:rPr lang="en-US" baseline="0" dirty="0" smtClean="0"/>
              <a:t> and doze off I will outline now so you can figure out what I’m </a:t>
            </a:r>
            <a:r>
              <a:rPr lang="en-US" baseline="0" dirty="0" err="1" smtClean="0"/>
              <a:t>babling</a:t>
            </a:r>
            <a:r>
              <a:rPr lang="en-US" baseline="0" dirty="0" smtClean="0"/>
              <a:t> on about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7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</a:t>
            </a:r>
            <a:r>
              <a:rPr lang="en-US" baseline="0" dirty="0" smtClean="0"/>
              <a:t> trends, 3d structure of protein from 1D sequence of Amino acids, predict the weather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8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Segment based on behavior to learn interesting things about your users</a:t>
            </a:r>
          </a:p>
          <a:p>
            <a:r>
              <a:rPr lang="en-US" dirty="0" smtClean="0"/>
              <a:t>Divide</a:t>
            </a:r>
            <a:r>
              <a:rPr lang="en-US" baseline="0" dirty="0" smtClean="0"/>
              <a:t> networks into subgroups that encompass most interactions for easier computation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8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Personalization </a:t>
            </a:r>
          </a:p>
          <a:p>
            <a:r>
              <a:rPr lang="en-US" dirty="0" smtClean="0"/>
              <a:t>Can use knowledge about what people liked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didn</a:t>
            </a:r>
            <a:r>
              <a:rPr lang="fr-FR" baseline="0" dirty="0" smtClean="0"/>
              <a:t>’</a:t>
            </a:r>
            <a:r>
              <a:rPr lang="en-US" baseline="0" dirty="0" smtClean="0"/>
              <a:t>t like </a:t>
            </a:r>
          </a:p>
          <a:p>
            <a:r>
              <a:rPr lang="en-US" baseline="0" dirty="0" smtClean="0"/>
              <a:t>Use that </a:t>
            </a:r>
            <a:r>
              <a:rPr lang="en-US" baseline="0" dirty="0" err="1" smtClean="0"/>
              <a:t>knowlegde</a:t>
            </a:r>
            <a:r>
              <a:rPr lang="en-US" baseline="0" dirty="0" smtClean="0"/>
              <a:t> to make models based either on people with similar likes or information about the items or people to make personalized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7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5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4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6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54013" y="4392613"/>
            <a:ext cx="11834812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41313" y="877888"/>
            <a:ext cx="4816475" cy="1116012"/>
            <a:chOff x="341917" y="878246"/>
            <a:chExt cx="4815871" cy="1115568"/>
          </a:xfrm>
        </p:grpSpPr>
        <p:grpSp>
          <p:nvGrpSpPr>
            <p:cNvPr id="7" name="Group 6"/>
            <p:cNvGrpSpPr/>
            <p:nvPr/>
          </p:nvGrpSpPr>
          <p:grpSpPr>
            <a:xfrm>
              <a:off x="2032000" y="1341438"/>
              <a:ext cx="3125788" cy="119062"/>
              <a:chOff x="2032000" y="1341438"/>
              <a:chExt cx="3125788" cy="119062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2032000" y="1344613"/>
                <a:ext cx="92075" cy="114300"/>
              </a:xfrm>
              <a:custGeom>
                <a:avLst/>
                <a:gdLst>
                  <a:gd name="T0" fmla="*/ 22 w 58"/>
                  <a:gd name="T1" fmla="*/ 12 h 72"/>
                  <a:gd name="T2" fmla="*/ 0 w 58"/>
                  <a:gd name="T3" fmla="*/ 12 h 72"/>
                  <a:gd name="T4" fmla="*/ 0 w 58"/>
                  <a:gd name="T5" fmla="*/ 0 h 72"/>
                  <a:gd name="T6" fmla="*/ 58 w 58"/>
                  <a:gd name="T7" fmla="*/ 0 h 72"/>
                  <a:gd name="T8" fmla="*/ 58 w 58"/>
                  <a:gd name="T9" fmla="*/ 12 h 72"/>
                  <a:gd name="T10" fmla="*/ 36 w 58"/>
                  <a:gd name="T11" fmla="*/ 12 h 72"/>
                  <a:gd name="T12" fmla="*/ 36 w 58"/>
                  <a:gd name="T13" fmla="*/ 72 h 72"/>
                  <a:gd name="T14" fmla="*/ 22 w 58"/>
                  <a:gd name="T15" fmla="*/ 72 h 72"/>
                  <a:gd name="T16" fmla="*/ 22 w 58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36" y="12"/>
                    </a:lnTo>
                    <a:lnTo>
                      <a:pt x="36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2146300" y="1344613"/>
                <a:ext cx="93663" cy="114300"/>
              </a:xfrm>
              <a:custGeom>
                <a:avLst/>
                <a:gdLst>
                  <a:gd name="T0" fmla="*/ 0 w 59"/>
                  <a:gd name="T1" fmla="*/ 0 h 72"/>
                  <a:gd name="T2" fmla="*/ 12 w 59"/>
                  <a:gd name="T3" fmla="*/ 0 h 72"/>
                  <a:gd name="T4" fmla="*/ 12 w 59"/>
                  <a:gd name="T5" fmla="*/ 30 h 72"/>
                  <a:gd name="T6" fmla="*/ 46 w 59"/>
                  <a:gd name="T7" fmla="*/ 30 h 72"/>
                  <a:gd name="T8" fmla="*/ 46 w 59"/>
                  <a:gd name="T9" fmla="*/ 0 h 72"/>
                  <a:gd name="T10" fmla="*/ 59 w 59"/>
                  <a:gd name="T11" fmla="*/ 0 h 72"/>
                  <a:gd name="T12" fmla="*/ 59 w 59"/>
                  <a:gd name="T13" fmla="*/ 72 h 72"/>
                  <a:gd name="T14" fmla="*/ 46 w 59"/>
                  <a:gd name="T15" fmla="*/ 72 h 72"/>
                  <a:gd name="T16" fmla="*/ 46 w 59"/>
                  <a:gd name="T17" fmla="*/ 41 h 72"/>
                  <a:gd name="T18" fmla="*/ 12 w 59"/>
                  <a:gd name="T19" fmla="*/ 41 h 72"/>
                  <a:gd name="T20" fmla="*/ 12 w 59"/>
                  <a:gd name="T21" fmla="*/ 72 h 72"/>
                  <a:gd name="T22" fmla="*/ 0 w 59"/>
                  <a:gd name="T23" fmla="*/ 72 h 72"/>
                  <a:gd name="T24" fmla="*/ 0 w 59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72">
                    <a:moveTo>
                      <a:pt x="0" y="0"/>
                    </a:moveTo>
                    <a:lnTo>
                      <a:pt x="12" y="0"/>
                    </a:lnTo>
                    <a:lnTo>
                      <a:pt x="12" y="30"/>
                    </a:lnTo>
                    <a:lnTo>
                      <a:pt x="46" y="3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72"/>
                    </a:lnTo>
                    <a:lnTo>
                      <a:pt x="46" y="72"/>
                    </a:lnTo>
                    <a:lnTo>
                      <a:pt x="46" y="41"/>
                    </a:lnTo>
                    <a:lnTo>
                      <a:pt x="12" y="4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2270125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52 w 53"/>
                  <a:gd name="T3" fmla="*/ 0 h 72"/>
                  <a:gd name="T4" fmla="*/ 52 w 53"/>
                  <a:gd name="T5" fmla="*/ 11 h 72"/>
                  <a:gd name="T6" fmla="*/ 12 w 53"/>
                  <a:gd name="T7" fmla="*/ 11 h 72"/>
                  <a:gd name="T8" fmla="*/ 12 w 53"/>
                  <a:gd name="T9" fmla="*/ 30 h 72"/>
                  <a:gd name="T10" fmla="*/ 48 w 53"/>
                  <a:gd name="T11" fmla="*/ 30 h 72"/>
                  <a:gd name="T12" fmla="*/ 48 w 53"/>
                  <a:gd name="T13" fmla="*/ 41 h 72"/>
                  <a:gd name="T14" fmla="*/ 12 w 53"/>
                  <a:gd name="T15" fmla="*/ 41 h 72"/>
                  <a:gd name="T16" fmla="*/ 12 w 53"/>
                  <a:gd name="T17" fmla="*/ 60 h 72"/>
                  <a:gd name="T18" fmla="*/ 53 w 53"/>
                  <a:gd name="T19" fmla="*/ 60 h 72"/>
                  <a:gd name="T20" fmla="*/ 53 w 53"/>
                  <a:gd name="T21" fmla="*/ 72 h 72"/>
                  <a:gd name="T22" fmla="*/ 0 w 53"/>
                  <a:gd name="T23" fmla="*/ 72 h 72"/>
                  <a:gd name="T24" fmla="*/ 0 w 53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2" y="0"/>
                    </a:lnTo>
                    <a:lnTo>
                      <a:pt x="52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3" y="60"/>
                    </a:lnTo>
                    <a:lnTo>
                      <a:pt x="53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2422525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4 w 79"/>
                  <a:gd name="T5" fmla="*/ 0 h 90"/>
                  <a:gd name="T6" fmla="*/ 78 w 79"/>
                  <a:gd name="T7" fmla="*/ 14 h 90"/>
                  <a:gd name="T8" fmla="*/ 69 w 79"/>
                  <a:gd name="T9" fmla="*/ 25 h 90"/>
                  <a:gd name="T10" fmla="*/ 44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4 w 79"/>
                  <a:gd name="T17" fmla="*/ 76 h 90"/>
                  <a:gd name="T18" fmla="*/ 69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0" y="0"/>
                      <a:pt x="70" y="6"/>
                      <a:pt x="78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2546350" y="1344613"/>
                <a:ext cx="96838" cy="115887"/>
              </a:xfrm>
              <a:custGeom>
                <a:avLst/>
                <a:gdLst>
                  <a:gd name="T0" fmla="*/ 0 w 74"/>
                  <a:gd name="T1" fmla="*/ 50 h 88"/>
                  <a:gd name="T2" fmla="*/ 0 w 74"/>
                  <a:gd name="T3" fmla="*/ 0 h 88"/>
                  <a:gd name="T4" fmla="*/ 15 w 74"/>
                  <a:gd name="T5" fmla="*/ 0 h 88"/>
                  <a:gd name="T6" fmla="*/ 15 w 74"/>
                  <a:gd name="T7" fmla="*/ 49 h 88"/>
                  <a:gd name="T8" fmla="*/ 37 w 74"/>
                  <a:gd name="T9" fmla="*/ 74 h 88"/>
                  <a:gd name="T10" fmla="*/ 59 w 74"/>
                  <a:gd name="T11" fmla="*/ 50 h 88"/>
                  <a:gd name="T12" fmla="*/ 59 w 74"/>
                  <a:gd name="T13" fmla="*/ 0 h 88"/>
                  <a:gd name="T14" fmla="*/ 74 w 74"/>
                  <a:gd name="T15" fmla="*/ 0 h 88"/>
                  <a:gd name="T16" fmla="*/ 74 w 74"/>
                  <a:gd name="T17" fmla="*/ 49 h 88"/>
                  <a:gd name="T18" fmla="*/ 37 w 74"/>
                  <a:gd name="T19" fmla="*/ 88 h 88"/>
                  <a:gd name="T20" fmla="*/ 0 w 74"/>
                  <a:gd name="T21" fmla="*/ 5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65"/>
                      <a:pt x="23" y="74"/>
                      <a:pt x="37" y="74"/>
                    </a:cubicBezTo>
                    <a:cubicBezTo>
                      <a:pt x="50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75"/>
                      <a:pt x="59" y="88"/>
                      <a:pt x="37" y="88"/>
                    </a:cubicBezTo>
                    <a:cubicBezTo>
                      <a:pt x="14" y="88"/>
                      <a:pt x="0" y="75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2662238" y="1343025"/>
                <a:ext cx="87313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3 w 67"/>
                  <a:gd name="T11" fmla="*/ 51 h 89"/>
                  <a:gd name="T12" fmla="*/ 4 w 67"/>
                  <a:gd name="T13" fmla="*/ 25 h 89"/>
                  <a:gd name="T14" fmla="*/ 4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7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40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2765425" y="1344613"/>
                <a:ext cx="90488" cy="114300"/>
              </a:xfrm>
              <a:custGeom>
                <a:avLst/>
                <a:gdLst>
                  <a:gd name="T0" fmla="*/ 22 w 57"/>
                  <a:gd name="T1" fmla="*/ 12 h 72"/>
                  <a:gd name="T2" fmla="*/ 0 w 57"/>
                  <a:gd name="T3" fmla="*/ 12 h 72"/>
                  <a:gd name="T4" fmla="*/ 0 w 57"/>
                  <a:gd name="T5" fmla="*/ 0 h 72"/>
                  <a:gd name="T6" fmla="*/ 57 w 57"/>
                  <a:gd name="T7" fmla="*/ 0 h 72"/>
                  <a:gd name="T8" fmla="*/ 57 w 57"/>
                  <a:gd name="T9" fmla="*/ 12 h 72"/>
                  <a:gd name="T10" fmla="*/ 35 w 57"/>
                  <a:gd name="T11" fmla="*/ 12 h 72"/>
                  <a:gd name="T12" fmla="*/ 35 w 57"/>
                  <a:gd name="T13" fmla="*/ 72 h 72"/>
                  <a:gd name="T14" fmla="*/ 22 w 57"/>
                  <a:gd name="T15" fmla="*/ 72 h 72"/>
                  <a:gd name="T16" fmla="*/ 22 w 57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 noEditPoints="1"/>
              </p:cNvSpPr>
              <p:nvPr/>
            </p:nvSpPr>
            <p:spPr bwMode="auto">
              <a:xfrm>
                <a:off x="2867025" y="1341438"/>
                <a:ext cx="119063" cy="119062"/>
              </a:xfrm>
              <a:custGeom>
                <a:avLst/>
                <a:gdLst>
                  <a:gd name="T0" fmla="*/ 0 w 91"/>
                  <a:gd name="T1" fmla="*/ 45 h 90"/>
                  <a:gd name="T2" fmla="*/ 0 w 91"/>
                  <a:gd name="T3" fmla="*/ 45 h 90"/>
                  <a:gd name="T4" fmla="*/ 45 w 91"/>
                  <a:gd name="T5" fmla="*/ 0 h 90"/>
                  <a:gd name="T6" fmla="*/ 91 w 91"/>
                  <a:gd name="T7" fmla="*/ 45 h 90"/>
                  <a:gd name="T8" fmla="*/ 91 w 91"/>
                  <a:gd name="T9" fmla="*/ 45 h 90"/>
                  <a:gd name="T10" fmla="*/ 45 w 91"/>
                  <a:gd name="T11" fmla="*/ 90 h 90"/>
                  <a:gd name="T12" fmla="*/ 0 w 91"/>
                  <a:gd name="T13" fmla="*/ 45 h 90"/>
                  <a:gd name="T14" fmla="*/ 75 w 91"/>
                  <a:gd name="T15" fmla="*/ 45 h 90"/>
                  <a:gd name="T16" fmla="*/ 75 w 91"/>
                  <a:gd name="T17" fmla="*/ 45 h 90"/>
                  <a:gd name="T18" fmla="*/ 45 w 91"/>
                  <a:gd name="T19" fmla="*/ 14 h 90"/>
                  <a:gd name="T20" fmla="*/ 16 w 91"/>
                  <a:gd name="T21" fmla="*/ 45 h 90"/>
                  <a:gd name="T22" fmla="*/ 16 w 91"/>
                  <a:gd name="T23" fmla="*/ 45 h 90"/>
                  <a:gd name="T24" fmla="*/ 45 w 91"/>
                  <a:gd name="T25" fmla="*/ 76 h 90"/>
                  <a:gd name="T26" fmla="*/ 75 w 91"/>
                  <a:gd name="T27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2" y="76"/>
                      <a:pt x="75" y="62"/>
                      <a:pt x="7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3009900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13 w 70"/>
                  <a:gd name="T3" fmla="*/ 0 h 72"/>
                  <a:gd name="T4" fmla="*/ 35 w 70"/>
                  <a:gd name="T5" fmla="*/ 34 h 72"/>
                  <a:gd name="T6" fmla="*/ 57 w 70"/>
                  <a:gd name="T7" fmla="*/ 0 h 72"/>
                  <a:gd name="T8" fmla="*/ 70 w 70"/>
                  <a:gd name="T9" fmla="*/ 0 h 72"/>
                  <a:gd name="T10" fmla="*/ 70 w 70"/>
                  <a:gd name="T11" fmla="*/ 72 h 72"/>
                  <a:gd name="T12" fmla="*/ 58 w 70"/>
                  <a:gd name="T13" fmla="*/ 72 h 72"/>
                  <a:gd name="T14" fmla="*/ 58 w 70"/>
                  <a:gd name="T15" fmla="*/ 20 h 72"/>
                  <a:gd name="T16" fmla="*/ 35 w 70"/>
                  <a:gd name="T17" fmla="*/ 54 h 72"/>
                  <a:gd name="T18" fmla="*/ 35 w 70"/>
                  <a:gd name="T19" fmla="*/ 54 h 72"/>
                  <a:gd name="T20" fmla="*/ 12 w 70"/>
                  <a:gd name="T21" fmla="*/ 21 h 72"/>
                  <a:gd name="T22" fmla="*/ 12 w 70"/>
                  <a:gd name="T23" fmla="*/ 72 h 72"/>
                  <a:gd name="T24" fmla="*/ 0 w 70"/>
                  <a:gd name="T25" fmla="*/ 72 h 72"/>
                  <a:gd name="T26" fmla="*/ 0 w 7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8" y="72"/>
                    </a:lnTo>
                    <a:lnTo>
                      <a:pt x="58" y="20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151188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53 w 54"/>
                  <a:gd name="T3" fmla="*/ 0 h 72"/>
                  <a:gd name="T4" fmla="*/ 53 w 54"/>
                  <a:gd name="T5" fmla="*/ 11 h 72"/>
                  <a:gd name="T6" fmla="*/ 12 w 54"/>
                  <a:gd name="T7" fmla="*/ 11 h 72"/>
                  <a:gd name="T8" fmla="*/ 12 w 54"/>
                  <a:gd name="T9" fmla="*/ 30 h 72"/>
                  <a:gd name="T10" fmla="*/ 49 w 54"/>
                  <a:gd name="T11" fmla="*/ 30 h 72"/>
                  <a:gd name="T12" fmla="*/ 49 w 54"/>
                  <a:gd name="T13" fmla="*/ 41 h 72"/>
                  <a:gd name="T14" fmla="*/ 12 w 54"/>
                  <a:gd name="T15" fmla="*/ 41 h 72"/>
                  <a:gd name="T16" fmla="*/ 12 w 54"/>
                  <a:gd name="T17" fmla="*/ 60 h 72"/>
                  <a:gd name="T18" fmla="*/ 54 w 54"/>
                  <a:gd name="T19" fmla="*/ 60 h 72"/>
                  <a:gd name="T20" fmla="*/ 54 w 54"/>
                  <a:gd name="T21" fmla="*/ 72 h 72"/>
                  <a:gd name="T22" fmla="*/ 0 w 54"/>
                  <a:gd name="T23" fmla="*/ 72 h 72"/>
                  <a:gd name="T24" fmla="*/ 0 w 54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9" y="30"/>
                    </a:lnTo>
                    <a:lnTo>
                      <a:pt x="49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 noEditPoints="1"/>
              </p:cNvSpPr>
              <p:nvPr/>
            </p:nvSpPr>
            <p:spPr bwMode="auto">
              <a:xfrm>
                <a:off x="3260725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39 w 74"/>
                  <a:gd name="T3" fmla="*/ 0 h 87"/>
                  <a:gd name="T4" fmla="*/ 64 w 74"/>
                  <a:gd name="T5" fmla="*/ 8 h 87"/>
                  <a:gd name="T6" fmla="*/ 71 w 74"/>
                  <a:gd name="T7" fmla="*/ 27 h 87"/>
                  <a:gd name="T8" fmla="*/ 71 w 74"/>
                  <a:gd name="T9" fmla="*/ 27 h 87"/>
                  <a:gd name="T10" fmla="*/ 50 w 74"/>
                  <a:gd name="T11" fmla="*/ 54 h 87"/>
                  <a:gd name="T12" fmla="*/ 74 w 74"/>
                  <a:gd name="T13" fmla="*/ 87 h 87"/>
                  <a:gd name="T14" fmla="*/ 56 w 74"/>
                  <a:gd name="T15" fmla="*/ 87 h 87"/>
                  <a:gd name="T16" fmla="*/ 34 w 74"/>
                  <a:gd name="T17" fmla="*/ 56 h 87"/>
                  <a:gd name="T18" fmla="*/ 15 w 74"/>
                  <a:gd name="T19" fmla="*/ 56 h 87"/>
                  <a:gd name="T20" fmla="*/ 15 w 74"/>
                  <a:gd name="T21" fmla="*/ 87 h 87"/>
                  <a:gd name="T22" fmla="*/ 0 w 74"/>
                  <a:gd name="T23" fmla="*/ 87 h 87"/>
                  <a:gd name="T24" fmla="*/ 0 w 74"/>
                  <a:gd name="T25" fmla="*/ 0 h 87"/>
                  <a:gd name="T26" fmla="*/ 38 w 74"/>
                  <a:gd name="T27" fmla="*/ 43 h 87"/>
                  <a:gd name="T28" fmla="*/ 56 w 74"/>
                  <a:gd name="T29" fmla="*/ 28 h 87"/>
                  <a:gd name="T30" fmla="*/ 56 w 74"/>
                  <a:gd name="T31" fmla="*/ 28 h 87"/>
                  <a:gd name="T32" fmla="*/ 38 w 74"/>
                  <a:gd name="T33" fmla="*/ 14 h 87"/>
                  <a:gd name="T34" fmla="*/ 15 w 74"/>
                  <a:gd name="T35" fmla="*/ 14 h 87"/>
                  <a:gd name="T36" fmla="*/ 15 w 74"/>
                  <a:gd name="T37" fmla="*/ 43 h 87"/>
                  <a:gd name="T38" fmla="*/ 38 w 74"/>
                  <a:gd name="T3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8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2" y="50"/>
                      <a:pt x="50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3417888" y="1343025"/>
                <a:ext cx="90488" cy="117475"/>
              </a:xfrm>
              <a:custGeom>
                <a:avLst/>
                <a:gdLst>
                  <a:gd name="T0" fmla="*/ 0 w 68"/>
                  <a:gd name="T1" fmla="*/ 75 h 89"/>
                  <a:gd name="T2" fmla="*/ 9 w 68"/>
                  <a:gd name="T3" fmla="*/ 64 h 89"/>
                  <a:gd name="T4" fmla="*/ 37 w 68"/>
                  <a:gd name="T5" fmla="*/ 75 h 89"/>
                  <a:gd name="T6" fmla="*/ 52 w 68"/>
                  <a:gd name="T7" fmla="*/ 64 h 89"/>
                  <a:gd name="T8" fmla="*/ 52 w 68"/>
                  <a:gd name="T9" fmla="*/ 64 h 89"/>
                  <a:gd name="T10" fmla="*/ 33 w 68"/>
                  <a:gd name="T11" fmla="*/ 51 h 89"/>
                  <a:gd name="T12" fmla="*/ 4 w 68"/>
                  <a:gd name="T13" fmla="*/ 25 h 89"/>
                  <a:gd name="T14" fmla="*/ 4 w 68"/>
                  <a:gd name="T15" fmla="*/ 25 h 89"/>
                  <a:gd name="T16" fmla="*/ 33 w 68"/>
                  <a:gd name="T17" fmla="*/ 0 h 89"/>
                  <a:gd name="T18" fmla="*/ 65 w 68"/>
                  <a:gd name="T19" fmla="*/ 10 h 89"/>
                  <a:gd name="T20" fmla="*/ 57 w 68"/>
                  <a:gd name="T21" fmla="*/ 22 h 89"/>
                  <a:gd name="T22" fmla="*/ 33 w 68"/>
                  <a:gd name="T23" fmla="*/ 13 h 89"/>
                  <a:gd name="T24" fmla="*/ 19 w 68"/>
                  <a:gd name="T25" fmla="*/ 23 h 89"/>
                  <a:gd name="T26" fmla="*/ 19 w 68"/>
                  <a:gd name="T27" fmla="*/ 24 h 89"/>
                  <a:gd name="T28" fmla="*/ 40 w 68"/>
                  <a:gd name="T29" fmla="*/ 37 h 89"/>
                  <a:gd name="T30" fmla="*/ 68 w 68"/>
                  <a:gd name="T31" fmla="*/ 63 h 89"/>
                  <a:gd name="T32" fmla="*/ 68 w 68"/>
                  <a:gd name="T33" fmla="*/ 63 h 89"/>
                  <a:gd name="T34" fmla="*/ 37 w 68"/>
                  <a:gd name="T35" fmla="*/ 89 h 89"/>
                  <a:gd name="T36" fmla="*/ 0 w 68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8" y="48"/>
                      <a:pt x="68" y="63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79"/>
                      <a:pt x="55" y="89"/>
                      <a:pt x="37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3529013" y="1344613"/>
                <a:ext cx="98425" cy="115887"/>
              </a:xfrm>
              <a:custGeom>
                <a:avLst/>
                <a:gdLst>
                  <a:gd name="T0" fmla="*/ 0 w 75"/>
                  <a:gd name="T1" fmla="*/ 50 h 88"/>
                  <a:gd name="T2" fmla="*/ 0 w 75"/>
                  <a:gd name="T3" fmla="*/ 0 h 88"/>
                  <a:gd name="T4" fmla="*/ 16 w 75"/>
                  <a:gd name="T5" fmla="*/ 0 h 88"/>
                  <a:gd name="T6" fmla="*/ 16 w 75"/>
                  <a:gd name="T7" fmla="*/ 49 h 88"/>
                  <a:gd name="T8" fmla="*/ 37 w 75"/>
                  <a:gd name="T9" fmla="*/ 74 h 88"/>
                  <a:gd name="T10" fmla="*/ 59 w 75"/>
                  <a:gd name="T11" fmla="*/ 50 h 88"/>
                  <a:gd name="T12" fmla="*/ 59 w 75"/>
                  <a:gd name="T13" fmla="*/ 0 h 88"/>
                  <a:gd name="T14" fmla="*/ 75 w 75"/>
                  <a:gd name="T15" fmla="*/ 0 h 88"/>
                  <a:gd name="T16" fmla="*/ 75 w 75"/>
                  <a:gd name="T17" fmla="*/ 49 h 88"/>
                  <a:gd name="T18" fmla="*/ 37 w 75"/>
                  <a:gd name="T19" fmla="*/ 88 h 88"/>
                  <a:gd name="T20" fmla="*/ 0 w 75"/>
                  <a:gd name="T21" fmla="*/ 5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65"/>
                      <a:pt x="24" y="74"/>
                      <a:pt x="37" y="74"/>
                    </a:cubicBezTo>
                    <a:cubicBezTo>
                      <a:pt x="51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75" y="75"/>
                      <a:pt x="60" y="88"/>
                      <a:pt x="37" y="88"/>
                    </a:cubicBezTo>
                    <a:cubicBezTo>
                      <a:pt x="15" y="88"/>
                      <a:pt x="0" y="75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3649663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5 w 79"/>
                  <a:gd name="T5" fmla="*/ 0 h 90"/>
                  <a:gd name="T6" fmla="*/ 79 w 79"/>
                  <a:gd name="T7" fmla="*/ 14 h 90"/>
                  <a:gd name="T8" fmla="*/ 69 w 79"/>
                  <a:gd name="T9" fmla="*/ 25 h 90"/>
                  <a:gd name="T10" fmla="*/ 44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4 w 79"/>
                  <a:gd name="T17" fmla="*/ 76 h 90"/>
                  <a:gd name="T18" fmla="*/ 69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5" y="0"/>
                    </a:cubicBezTo>
                    <a:cubicBezTo>
                      <a:pt x="61" y="0"/>
                      <a:pt x="70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3765550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5 w 79"/>
                  <a:gd name="T5" fmla="*/ 0 h 90"/>
                  <a:gd name="T6" fmla="*/ 79 w 79"/>
                  <a:gd name="T7" fmla="*/ 14 h 90"/>
                  <a:gd name="T8" fmla="*/ 69 w 79"/>
                  <a:gd name="T9" fmla="*/ 25 h 90"/>
                  <a:gd name="T10" fmla="*/ 45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5 w 79"/>
                  <a:gd name="T17" fmla="*/ 76 h 90"/>
                  <a:gd name="T18" fmla="*/ 70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61" y="0"/>
                      <a:pt x="71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5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55" y="76"/>
                      <a:pt x="62" y="72"/>
                      <a:pt x="70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90963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53 w 54"/>
                  <a:gd name="T3" fmla="*/ 0 h 72"/>
                  <a:gd name="T4" fmla="*/ 53 w 54"/>
                  <a:gd name="T5" fmla="*/ 11 h 72"/>
                  <a:gd name="T6" fmla="*/ 13 w 54"/>
                  <a:gd name="T7" fmla="*/ 11 h 72"/>
                  <a:gd name="T8" fmla="*/ 13 w 54"/>
                  <a:gd name="T9" fmla="*/ 30 h 72"/>
                  <a:gd name="T10" fmla="*/ 48 w 54"/>
                  <a:gd name="T11" fmla="*/ 30 h 72"/>
                  <a:gd name="T12" fmla="*/ 48 w 54"/>
                  <a:gd name="T13" fmla="*/ 41 h 72"/>
                  <a:gd name="T14" fmla="*/ 13 w 54"/>
                  <a:gd name="T15" fmla="*/ 41 h 72"/>
                  <a:gd name="T16" fmla="*/ 13 w 54"/>
                  <a:gd name="T17" fmla="*/ 60 h 72"/>
                  <a:gd name="T18" fmla="*/ 54 w 54"/>
                  <a:gd name="T19" fmla="*/ 60 h 72"/>
                  <a:gd name="T20" fmla="*/ 54 w 54"/>
                  <a:gd name="T21" fmla="*/ 72 h 72"/>
                  <a:gd name="T22" fmla="*/ 0 w 54"/>
                  <a:gd name="T23" fmla="*/ 72 h 72"/>
                  <a:gd name="T24" fmla="*/ 0 w 54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3" y="11"/>
                    </a:lnTo>
                    <a:lnTo>
                      <a:pt x="13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3" y="41"/>
                    </a:lnTo>
                    <a:lnTo>
                      <a:pt x="13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3992563" y="1343025"/>
                <a:ext cx="87313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2 w 67"/>
                  <a:gd name="T11" fmla="*/ 51 h 89"/>
                  <a:gd name="T12" fmla="*/ 3 w 67"/>
                  <a:gd name="T13" fmla="*/ 25 h 89"/>
                  <a:gd name="T14" fmla="*/ 3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6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39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7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8" y="55"/>
                      <a:pt x="32" y="51"/>
                    </a:cubicBezTo>
                    <a:cubicBezTo>
                      <a:pt x="14" y="46"/>
                      <a:pt x="3" y="4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39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4" y="89"/>
                      <a:pt x="36" y="89"/>
                    </a:cubicBezTo>
                    <a:cubicBezTo>
                      <a:pt x="23" y="89"/>
                      <a:pt x="10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4094163" y="1343025"/>
                <a:ext cx="88900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3 w 67"/>
                  <a:gd name="T11" fmla="*/ 51 h 89"/>
                  <a:gd name="T12" fmla="*/ 4 w 67"/>
                  <a:gd name="T13" fmla="*/ 25 h 89"/>
                  <a:gd name="T14" fmla="*/ 4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7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40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4256088" y="1344613"/>
                <a:ext cx="87313" cy="114300"/>
              </a:xfrm>
              <a:custGeom>
                <a:avLst/>
                <a:gdLst>
                  <a:gd name="T0" fmla="*/ 0 w 67"/>
                  <a:gd name="T1" fmla="*/ 0 h 87"/>
                  <a:gd name="T2" fmla="*/ 34 w 67"/>
                  <a:gd name="T3" fmla="*/ 0 h 87"/>
                  <a:gd name="T4" fmla="*/ 67 w 67"/>
                  <a:gd name="T5" fmla="*/ 29 h 87"/>
                  <a:gd name="T6" fmla="*/ 67 w 67"/>
                  <a:gd name="T7" fmla="*/ 29 h 87"/>
                  <a:gd name="T8" fmla="*/ 32 w 67"/>
                  <a:gd name="T9" fmla="*/ 59 h 87"/>
                  <a:gd name="T10" fmla="*/ 15 w 67"/>
                  <a:gd name="T11" fmla="*/ 59 h 87"/>
                  <a:gd name="T12" fmla="*/ 15 w 67"/>
                  <a:gd name="T13" fmla="*/ 87 h 87"/>
                  <a:gd name="T14" fmla="*/ 0 w 67"/>
                  <a:gd name="T15" fmla="*/ 87 h 87"/>
                  <a:gd name="T16" fmla="*/ 0 w 67"/>
                  <a:gd name="T17" fmla="*/ 0 h 87"/>
                  <a:gd name="T18" fmla="*/ 33 w 67"/>
                  <a:gd name="T19" fmla="*/ 45 h 87"/>
                  <a:gd name="T20" fmla="*/ 51 w 67"/>
                  <a:gd name="T21" fmla="*/ 29 h 87"/>
                  <a:gd name="T22" fmla="*/ 51 w 67"/>
                  <a:gd name="T23" fmla="*/ 29 h 87"/>
                  <a:gd name="T24" fmla="*/ 33 w 67"/>
                  <a:gd name="T25" fmla="*/ 14 h 87"/>
                  <a:gd name="T26" fmla="*/ 15 w 67"/>
                  <a:gd name="T27" fmla="*/ 14 h 87"/>
                  <a:gd name="T28" fmla="*/ 15 w 67"/>
                  <a:gd name="T29" fmla="*/ 45 h 87"/>
                  <a:gd name="T30" fmla="*/ 33 w 67"/>
                  <a:gd name="T31" fmla="*/ 4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" h="87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7" y="11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49"/>
                      <a:pt x="51" y="59"/>
                      <a:pt x="32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3" y="45"/>
                    </a:moveTo>
                    <a:cubicBezTo>
                      <a:pt x="44" y="45"/>
                      <a:pt x="51" y="3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19"/>
                      <a:pt x="44" y="14"/>
                      <a:pt x="3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5"/>
                      <a:pt x="15" y="45"/>
                      <a:pt x="15" y="45"/>
                    </a:cubicBezTo>
                    <a:lnTo>
                      <a:pt x="33" y="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4364038" y="1344613"/>
                <a:ext cx="80963" cy="114300"/>
              </a:xfrm>
              <a:custGeom>
                <a:avLst/>
                <a:gdLst>
                  <a:gd name="T0" fmla="*/ 0 w 51"/>
                  <a:gd name="T1" fmla="*/ 0 h 72"/>
                  <a:gd name="T2" fmla="*/ 13 w 51"/>
                  <a:gd name="T3" fmla="*/ 0 h 72"/>
                  <a:gd name="T4" fmla="*/ 13 w 51"/>
                  <a:gd name="T5" fmla="*/ 60 h 72"/>
                  <a:gd name="T6" fmla="*/ 51 w 51"/>
                  <a:gd name="T7" fmla="*/ 60 h 72"/>
                  <a:gd name="T8" fmla="*/ 51 w 51"/>
                  <a:gd name="T9" fmla="*/ 72 h 72"/>
                  <a:gd name="T10" fmla="*/ 0 w 51"/>
                  <a:gd name="T11" fmla="*/ 72 h 72"/>
                  <a:gd name="T12" fmla="*/ 0 w 51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72">
                    <a:moveTo>
                      <a:pt x="0" y="0"/>
                    </a:moveTo>
                    <a:lnTo>
                      <a:pt x="13" y="0"/>
                    </a:lnTo>
                    <a:lnTo>
                      <a:pt x="13" y="60"/>
                    </a:lnTo>
                    <a:lnTo>
                      <a:pt x="51" y="60"/>
                    </a:lnTo>
                    <a:lnTo>
                      <a:pt x="5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4454525" y="1343025"/>
                <a:ext cx="119063" cy="115887"/>
              </a:xfrm>
              <a:custGeom>
                <a:avLst/>
                <a:gdLst>
                  <a:gd name="T0" fmla="*/ 32 w 75"/>
                  <a:gd name="T1" fmla="*/ 0 h 73"/>
                  <a:gd name="T2" fmla="*/ 43 w 75"/>
                  <a:gd name="T3" fmla="*/ 0 h 73"/>
                  <a:gd name="T4" fmla="*/ 75 w 75"/>
                  <a:gd name="T5" fmla="*/ 73 h 73"/>
                  <a:gd name="T6" fmla="*/ 62 w 75"/>
                  <a:gd name="T7" fmla="*/ 73 h 73"/>
                  <a:gd name="T8" fmla="*/ 55 w 75"/>
                  <a:gd name="T9" fmla="*/ 56 h 73"/>
                  <a:gd name="T10" fmla="*/ 21 w 75"/>
                  <a:gd name="T11" fmla="*/ 56 h 73"/>
                  <a:gd name="T12" fmla="*/ 14 w 75"/>
                  <a:gd name="T13" fmla="*/ 73 h 73"/>
                  <a:gd name="T14" fmla="*/ 0 w 75"/>
                  <a:gd name="T15" fmla="*/ 73 h 73"/>
                  <a:gd name="T16" fmla="*/ 32 w 75"/>
                  <a:gd name="T17" fmla="*/ 0 h 73"/>
                  <a:gd name="T18" fmla="*/ 50 w 75"/>
                  <a:gd name="T19" fmla="*/ 44 h 73"/>
                  <a:gd name="T20" fmla="*/ 38 w 75"/>
                  <a:gd name="T21" fmla="*/ 15 h 73"/>
                  <a:gd name="T22" fmla="*/ 25 w 75"/>
                  <a:gd name="T23" fmla="*/ 44 h 73"/>
                  <a:gd name="T24" fmla="*/ 50 w 75"/>
                  <a:gd name="T25" fmla="*/ 4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73">
                    <a:moveTo>
                      <a:pt x="32" y="0"/>
                    </a:moveTo>
                    <a:lnTo>
                      <a:pt x="43" y="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55" y="56"/>
                    </a:lnTo>
                    <a:lnTo>
                      <a:pt x="21" y="56"/>
                    </a:lnTo>
                    <a:lnTo>
                      <a:pt x="14" y="73"/>
                    </a:lnTo>
                    <a:lnTo>
                      <a:pt x="0" y="73"/>
                    </a:lnTo>
                    <a:lnTo>
                      <a:pt x="32" y="0"/>
                    </a:lnTo>
                    <a:close/>
                    <a:moveTo>
                      <a:pt x="50" y="44"/>
                    </a:moveTo>
                    <a:lnTo>
                      <a:pt x="38" y="15"/>
                    </a:lnTo>
                    <a:lnTo>
                      <a:pt x="25" y="44"/>
                    </a:lnTo>
                    <a:lnTo>
                      <a:pt x="50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4570413" y="1344613"/>
                <a:ext cx="93663" cy="114300"/>
              </a:xfrm>
              <a:custGeom>
                <a:avLst/>
                <a:gdLst>
                  <a:gd name="T0" fmla="*/ 23 w 59"/>
                  <a:gd name="T1" fmla="*/ 12 h 72"/>
                  <a:gd name="T2" fmla="*/ 0 w 59"/>
                  <a:gd name="T3" fmla="*/ 12 h 72"/>
                  <a:gd name="T4" fmla="*/ 0 w 59"/>
                  <a:gd name="T5" fmla="*/ 0 h 72"/>
                  <a:gd name="T6" fmla="*/ 59 w 59"/>
                  <a:gd name="T7" fmla="*/ 0 h 72"/>
                  <a:gd name="T8" fmla="*/ 59 w 59"/>
                  <a:gd name="T9" fmla="*/ 12 h 72"/>
                  <a:gd name="T10" fmla="*/ 35 w 59"/>
                  <a:gd name="T11" fmla="*/ 12 h 72"/>
                  <a:gd name="T12" fmla="*/ 35 w 59"/>
                  <a:gd name="T13" fmla="*/ 72 h 72"/>
                  <a:gd name="T14" fmla="*/ 23 w 59"/>
                  <a:gd name="T15" fmla="*/ 72 h 72"/>
                  <a:gd name="T16" fmla="*/ 23 w 59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72">
                    <a:moveTo>
                      <a:pt x="23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3" y="72"/>
                    </a:lnTo>
                    <a:lnTo>
                      <a:pt x="2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4684713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53 w 53"/>
                  <a:gd name="T3" fmla="*/ 0 h 72"/>
                  <a:gd name="T4" fmla="*/ 53 w 53"/>
                  <a:gd name="T5" fmla="*/ 12 h 72"/>
                  <a:gd name="T6" fmla="*/ 12 w 53"/>
                  <a:gd name="T7" fmla="*/ 12 h 72"/>
                  <a:gd name="T8" fmla="*/ 12 w 53"/>
                  <a:gd name="T9" fmla="*/ 31 h 72"/>
                  <a:gd name="T10" fmla="*/ 49 w 53"/>
                  <a:gd name="T11" fmla="*/ 31 h 72"/>
                  <a:gd name="T12" fmla="*/ 49 w 53"/>
                  <a:gd name="T13" fmla="*/ 42 h 72"/>
                  <a:gd name="T14" fmla="*/ 12 w 53"/>
                  <a:gd name="T15" fmla="*/ 42 h 72"/>
                  <a:gd name="T16" fmla="*/ 12 w 53"/>
                  <a:gd name="T17" fmla="*/ 72 h 72"/>
                  <a:gd name="T18" fmla="*/ 0 w 53"/>
                  <a:gd name="T19" fmla="*/ 72 h 72"/>
                  <a:gd name="T20" fmla="*/ 0 w 53"/>
                  <a:gd name="T2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2"/>
                    </a:lnTo>
                    <a:lnTo>
                      <a:pt x="12" y="12"/>
                    </a:lnTo>
                    <a:lnTo>
                      <a:pt x="12" y="31"/>
                    </a:lnTo>
                    <a:lnTo>
                      <a:pt x="49" y="31"/>
                    </a:lnTo>
                    <a:lnTo>
                      <a:pt x="49" y="42"/>
                    </a:lnTo>
                    <a:lnTo>
                      <a:pt x="12" y="42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Freeform 28"/>
              <p:cNvSpPr>
                <a:spLocks noEditPoints="1"/>
              </p:cNvSpPr>
              <p:nvPr/>
            </p:nvSpPr>
            <p:spPr bwMode="auto">
              <a:xfrm>
                <a:off x="4784725" y="1341438"/>
                <a:ext cx="119063" cy="119062"/>
              </a:xfrm>
              <a:custGeom>
                <a:avLst/>
                <a:gdLst>
                  <a:gd name="T0" fmla="*/ 0 w 91"/>
                  <a:gd name="T1" fmla="*/ 45 h 90"/>
                  <a:gd name="T2" fmla="*/ 0 w 91"/>
                  <a:gd name="T3" fmla="*/ 45 h 90"/>
                  <a:gd name="T4" fmla="*/ 45 w 91"/>
                  <a:gd name="T5" fmla="*/ 0 h 90"/>
                  <a:gd name="T6" fmla="*/ 91 w 91"/>
                  <a:gd name="T7" fmla="*/ 45 h 90"/>
                  <a:gd name="T8" fmla="*/ 91 w 91"/>
                  <a:gd name="T9" fmla="*/ 45 h 90"/>
                  <a:gd name="T10" fmla="*/ 45 w 91"/>
                  <a:gd name="T11" fmla="*/ 90 h 90"/>
                  <a:gd name="T12" fmla="*/ 0 w 91"/>
                  <a:gd name="T13" fmla="*/ 45 h 90"/>
                  <a:gd name="T14" fmla="*/ 75 w 91"/>
                  <a:gd name="T15" fmla="*/ 45 h 90"/>
                  <a:gd name="T16" fmla="*/ 75 w 91"/>
                  <a:gd name="T17" fmla="*/ 45 h 90"/>
                  <a:gd name="T18" fmla="*/ 45 w 91"/>
                  <a:gd name="T19" fmla="*/ 14 h 90"/>
                  <a:gd name="T20" fmla="*/ 16 w 91"/>
                  <a:gd name="T21" fmla="*/ 45 h 90"/>
                  <a:gd name="T22" fmla="*/ 16 w 91"/>
                  <a:gd name="T23" fmla="*/ 45 h 90"/>
                  <a:gd name="T24" fmla="*/ 45 w 91"/>
                  <a:gd name="T25" fmla="*/ 76 h 90"/>
                  <a:gd name="T26" fmla="*/ 75 w 91"/>
                  <a:gd name="T27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3" y="76"/>
                      <a:pt x="75" y="62"/>
                      <a:pt x="7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4927600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39 w 74"/>
                  <a:gd name="T3" fmla="*/ 0 h 87"/>
                  <a:gd name="T4" fmla="*/ 64 w 74"/>
                  <a:gd name="T5" fmla="*/ 8 h 87"/>
                  <a:gd name="T6" fmla="*/ 71 w 74"/>
                  <a:gd name="T7" fmla="*/ 27 h 87"/>
                  <a:gd name="T8" fmla="*/ 71 w 74"/>
                  <a:gd name="T9" fmla="*/ 27 h 87"/>
                  <a:gd name="T10" fmla="*/ 51 w 74"/>
                  <a:gd name="T11" fmla="*/ 54 h 87"/>
                  <a:gd name="T12" fmla="*/ 74 w 74"/>
                  <a:gd name="T13" fmla="*/ 87 h 87"/>
                  <a:gd name="T14" fmla="*/ 56 w 74"/>
                  <a:gd name="T15" fmla="*/ 87 h 87"/>
                  <a:gd name="T16" fmla="*/ 35 w 74"/>
                  <a:gd name="T17" fmla="*/ 56 h 87"/>
                  <a:gd name="T18" fmla="*/ 15 w 74"/>
                  <a:gd name="T19" fmla="*/ 56 h 87"/>
                  <a:gd name="T20" fmla="*/ 15 w 74"/>
                  <a:gd name="T21" fmla="*/ 87 h 87"/>
                  <a:gd name="T22" fmla="*/ 0 w 74"/>
                  <a:gd name="T23" fmla="*/ 87 h 87"/>
                  <a:gd name="T24" fmla="*/ 0 w 74"/>
                  <a:gd name="T25" fmla="*/ 0 h 87"/>
                  <a:gd name="T26" fmla="*/ 38 w 74"/>
                  <a:gd name="T27" fmla="*/ 43 h 87"/>
                  <a:gd name="T28" fmla="*/ 56 w 74"/>
                  <a:gd name="T29" fmla="*/ 28 h 87"/>
                  <a:gd name="T30" fmla="*/ 56 w 74"/>
                  <a:gd name="T31" fmla="*/ 28 h 87"/>
                  <a:gd name="T32" fmla="*/ 38 w 74"/>
                  <a:gd name="T33" fmla="*/ 14 h 87"/>
                  <a:gd name="T34" fmla="*/ 15 w 74"/>
                  <a:gd name="T35" fmla="*/ 14 h 87"/>
                  <a:gd name="T36" fmla="*/ 15 w 74"/>
                  <a:gd name="T37" fmla="*/ 43 h 87"/>
                  <a:gd name="T38" fmla="*/ 38 w 74"/>
                  <a:gd name="T3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9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3" y="50"/>
                      <a:pt x="51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5046663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13 w 70"/>
                  <a:gd name="T3" fmla="*/ 0 h 72"/>
                  <a:gd name="T4" fmla="*/ 35 w 70"/>
                  <a:gd name="T5" fmla="*/ 34 h 72"/>
                  <a:gd name="T6" fmla="*/ 57 w 70"/>
                  <a:gd name="T7" fmla="*/ 0 h 72"/>
                  <a:gd name="T8" fmla="*/ 70 w 70"/>
                  <a:gd name="T9" fmla="*/ 0 h 72"/>
                  <a:gd name="T10" fmla="*/ 70 w 70"/>
                  <a:gd name="T11" fmla="*/ 72 h 72"/>
                  <a:gd name="T12" fmla="*/ 57 w 70"/>
                  <a:gd name="T13" fmla="*/ 72 h 72"/>
                  <a:gd name="T14" fmla="*/ 57 w 70"/>
                  <a:gd name="T15" fmla="*/ 20 h 72"/>
                  <a:gd name="T16" fmla="*/ 35 w 70"/>
                  <a:gd name="T17" fmla="*/ 54 h 72"/>
                  <a:gd name="T18" fmla="*/ 34 w 70"/>
                  <a:gd name="T19" fmla="*/ 54 h 72"/>
                  <a:gd name="T20" fmla="*/ 12 w 70"/>
                  <a:gd name="T21" fmla="*/ 21 h 72"/>
                  <a:gd name="T22" fmla="*/ 12 w 70"/>
                  <a:gd name="T23" fmla="*/ 72 h 72"/>
                  <a:gd name="T24" fmla="*/ 0 w 70"/>
                  <a:gd name="T25" fmla="*/ 72 h 72"/>
                  <a:gd name="T26" fmla="*/ 0 w 7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7" y="72"/>
                    </a:lnTo>
                    <a:lnTo>
                      <a:pt x="57" y="20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33" descr="Salesforce 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17" y="878246"/>
              <a:ext cx="1593668" cy="111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62" y="2088087"/>
            <a:ext cx="10908173" cy="2157270"/>
          </a:xfrm>
        </p:spPr>
        <p:txBody>
          <a:bodyPr/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338327" y="5528767"/>
            <a:ext cx="11515535" cy="500389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600" dirty="0" smtClean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lang="en-US" dirty="0" smtClean="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lang="en-US" sz="2000" dirty="0" smtClean="0">
                <a:solidFill>
                  <a:schemeClr val="accent2"/>
                </a:solidFill>
              </a:defRPr>
            </a:lvl3pPr>
            <a:lvl4pPr marL="0" indent="0">
              <a:buFont typeface="Arial" panose="020B0604020202020204" pitchFamily="34" charset="0"/>
              <a:buChar char="​"/>
              <a:defRPr lang="en-US" sz="2000" dirty="0" smtClean="0">
                <a:solidFill>
                  <a:schemeClr val="accent2"/>
                </a:solidFill>
              </a:defRPr>
            </a:lvl4pPr>
            <a:lvl5pPr marL="0" indent="0">
              <a:buFont typeface="Arial" panose="020B0604020202020204" pitchFamily="34" charset="0"/>
              <a:buChar char="​"/>
              <a:defRPr lang="en-US" sz="200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10"/>
          </p:nvPr>
        </p:nvSpPr>
        <p:spPr>
          <a:xfrm>
            <a:off x="338327" y="4547601"/>
            <a:ext cx="7289872" cy="750471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1385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475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990" y="1599480"/>
            <a:ext cx="5705025" cy="4498264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82880" rIns="182880" bIns="18288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540" y="1599480"/>
            <a:ext cx="5651946" cy="4498264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82880" rIns="182880" bIns="18288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898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78" y="1599480"/>
            <a:ext cx="3743722" cy="4622864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82880" rIns="182880" bIns="18288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099" y="1599480"/>
            <a:ext cx="3730752" cy="4622864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82880" rIns="182880" bIns="18288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4"/>
          <p:cNvSpPr>
            <a:spLocks noGrp="1"/>
          </p:cNvSpPr>
          <p:nvPr>
            <p:ph sz="half" idx="17"/>
          </p:nvPr>
        </p:nvSpPr>
        <p:spPr>
          <a:xfrm>
            <a:off x="8109614" y="1599480"/>
            <a:ext cx="3736459" cy="4622864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82880" rIns="182880" bIns="18288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8511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328" y="2480258"/>
            <a:ext cx="3755988" cy="3112046"/>
          </a:xfrm>
        </p:spPr>
        <p:txBody>
          <a:bodyPr rIns="9144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1062" y="2480258"/>
            <a:ext cx="3735930" cy="3112046"/>
          </a:xfrm>
        </p:spPr>
        <p:txBody>
          <a:bodyPr rIns="9144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4"/>
          <p:cNvSpPr>
            <a:spLocks noGrp="1"/>
          </p:cNvSpPr>
          <p:nvPr>
            <p:ph sz="half" idx="17"/>
          </p:nvPr>
        </p:nvSpPr>
        <p:spPr>
          <a:xfrm>
            <a:off x="8081106" y="2480258"/>
            <a:ext cx="3766148" cy="3112046"/>
          </a:xfrm>
        </p:spPr>
        <p:txBody>
          <a:bodyPr rIns="9144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338328" y="1600201"/>
            <a:ext cx="3759260" cy="681293"/>
          </a:xfrm>
          <a:solidFill>
            <a:schemeClr val="accent1"/>
          </a:solidFill>
        </p:spPr>
        <p:txBody>
          <a:bodyPr lIns="182880" rIns="182880" anchor="ctr"/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lang="en-US" sz="2000" kern="1200" spc="-70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220789" y="1600201"/>
            <a:ext cx="3731833" cy="681293"/>
          </a:xfrm>
          <a:solidFill>
            <a:schemeClr val="accent1"/>
          </a:solidFill>
        </p:spPr>
        <p:txBody>
          <a:bodyPr lIns="182880" rIns="182880" anchor="ctr"/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lang="en-US" sz="2000" kern="1200" spc="-70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8104050" y="1600201"/>
            <a:ext cx="3749811" cy="681293"/>
          </a:xfrm>
          <a:solidFill>
            <a:schemeClr val="accent1"/>
          </a:solidFill>
        </p:spPr>
        <p:txBody>
          <a:bodyPr lIns="182880" rIns="182880" anchor="ctr"/>
          <a:lstStyle>
            <a:lvl1pPr marL="0" indent="0" algn="ctr">
              <a:lnSpc>
                <a:spcPct val="88000"/>
              </a:lnSpc>
              <a:spcBef>
                <a:spcPts val="0"/>
              </a:spcBef>
              <a:buNone/>
              <a:defRPr lang="en-US" sz="2000" kern="1200" spc="-70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8080049" y="5660496"/>
            <a:ext cx="3770416" cy="225703"/>
          </a:xfrm>
        </p:spPr>
        <p:txBody>
          <a:bodyPr wrap="square" rIns="9144">
            <a:spAutoFit/>
          </a:bodyPr>
          <a:lstStyle>
            <a:lvl1pPr marL="0" indent="0"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lang="en-US" sz="1600" kern="1200" spc="-30" baseline="0" dirty="0">
                <a:solidFill>
                  <a:srgbClr val="0079A8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32"/>
          </p:nvPr>
        </p:nvSpPr>
        <p:spPr>
          <a:xfrm>
            <a:off x="338328" y="5660496"/>
            <a:ext cx="3730752" cy="225703"/>
          </a:xfrm>
        </p:spPr>
        <p:txBody>
          <a:bodyPr rIns="9144">
            <a:spAutoFit/>
          </a:bodyPr>
          <a:lstStyle>
            <a:lvl1pPr marL="0" indent="0">
              <a:buNone/>
              <a:defRPr sz="1600">
                <a:solidFill>
                  <a:srgbClr val="0079A8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33"/>
          </p:nvPr>
        </p:nvSpPr>
        <p:spPr>
          <a:xfrm>
            <a:off x="4221870" y="5660496"/>
            <a:ext cx="3730752" cy="225703"/>
          </a:xfrm>
        </p:spPr>
        <p:txBody>
          <a:bodyPr rIns="9144">
            <a:spAutoFit/>
          </a:bodyPr>
          <a:lstStyle>
            <a:lvl1pPr marL="0" indent="0">
              <a:buNone/>
              <a:defRPr sz="1600">
                <a:solidFill>
                  <a:srgbClr val="0079A8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629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33375" y="5702300"/>
            <a:ext cx="3749675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29100" y="5702300"/>
            <a:ext cx="3732213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02600" y="5702300"/>
            <a:ext cx="3748088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icture Placeholder 61"/>
          <p:cNvSpPr>
            <a:spLocks noGrp="1"/>
          </p:cNvSpPr>
          <p:nvPr>
            <p:ph type="pic" sz="quarter" idx="17"/>
          </p:nvPr>
        </p:nvSpPr>
        <p:spPr>
          <a:xfrm>
            <a:off x="336549" y="1597025"/>
            <a:ext cx="3752871" cy="3980821"/>
          </a:xfrm>
        </p:spPr>
        <p:txBody>
          <a:bodyPr/>
          <a:lstStyle/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3" name="Picture Placeholder 61"/>
          <p:cNvSpPr>
            <a:spLocks noGrp="1"/>
          </p:cNvSpPr>
          <p:nvPr>
            <p:ph type="pic" sz="quarter" idx="18"/>
          </p:nvPr>
        </p:nvSpPr>
        <p:spPr>
          <a:xfrm>
            <a:off x="4229382" y="1597025"/>
            <a:ext cx="3725862" cy="3980821"/>
          </a:xfrm>
        </p:spPr>
        <p:txBody>
          <a:bodyPr/>
          <a:lstStyle/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4" name="Picture Placeholder 61"/>
          <p:cNvSpPr>
            <a:spLocks noGrp="1"/>
          </p:cNvSpPr>
          <p:nvPr>
            <p:ph type="pic" sz="quarter" idx="19"/>
          </p:nvPr>
        </p:nvSpPr>
        <p:spPr>
          <a:xfrm>
            <a:off x="8101820" y="1597025"/>
            <a:ext cx="3746255" cy="3980821"/>
          </a:xfrm>
        </p:spPr>
        <p:txBody>
          <a:bodyPr/>
          <a:lstStyle/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37217" y="5786195"/>
            <a:ext cx="3749040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218268" y="5786195"/>
            <a:ext cx="3749040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8112687" y="5786195"/>
            <a:ext cx="3749040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0318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207877" y="381000"/>
            <a:ext cx="2923757" cy="355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38138" y="5702300"/>
            <a:ext cx="2716212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63900" y="5702300"/>
            <a:ext cx="2716213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88075" y="5702300"/>
            <a:ext cx="2714625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113838" y="5702300"/>
            <a:ext cx="2714625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32623" y="1703211"/>
            <a:ext cx="2727179" cy="390808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3257205" y="1703211"/>
            <a:ext cx="2727179" cy="390808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6181787" y="1703211"/>
            <a:ext cx="2727179" cy="390808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9106369" y="1703211"/>
            <a:ext cx="2727179" cy="390808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33375" y="5786195"/>
            <a:ext cx="2720975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3264408" y="5786195"/>
            <a:ext cx="2720975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6190488" y="5786195"/>
            <a:ext cx="2720975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9113258" y="5786195"/>
            <a:ext cx="2720975" cy="502850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6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207877" y="381000"/>
            <a:ext cx="2923757" cy="355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8138" y="3459163"/>
            <a:ext cx="2716212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63900" y="3459163"/>
            <a:ext cx="2716213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96013" y="3459163"/>
            <a:ext cx="2714625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36063" y="3459163"/>
            <a:ext cx="2716212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38328" y="3526970"/>
            <a:ext cx="2715768" cy="270009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272035" y="3526970"/>
            <a:ext cx="2715768" cy="270009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205742" y="3526970"/>
            <a:ext cx="2715768" cy="270009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9139449" y="3526970"/>
            <a:ext cx="2715768" cy="270009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44424" y="1703212"/>
            <a:ext cx="2703576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3266831" y="1703212"/>
            <a:ext cx="2723180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6205415" y="1703212"/>
            <a:ext cx="2705660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9126479" y="1703212"/>
            <a:ext cx="2724209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149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it_4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0" y="3810000"/>
            <a:ext cx="12188825" cy="3048000"/>
          </a:xfrm>
          <a:custGeom>
            <a:avLst/>
            <a:gdLst/>
            <a:ahLst/>
            <a:cxnLst/>
            <a:rect l="l" t="t" r="r" b="b"/>
            <a:pathLst>
              <a:path w="8653190" h="3784541">
                <a:moveTo>
                  <a:pt x="0" y="0"/>
                </a:moveTo>
                <a:lnTo>
                  <a:pt x="8653189" y="0"/>
                </a:lnTo>
                <a:lnTo>
                  <a:pt x="8653189" y="0"/>
                </a:lnTo>
                <a:lnTo>
                  <a:pt x="8653190" y="0"/>
                </a:lnTo>
                <a:lnTo>
                  <a:pt x="8653189" y="5"/>
                </a:lnTo>
                <a:lnTo>
                  <a:pt x="8653189" y="3784541"/>
                </a:lnTo>
                <a:lnTo>
                  <a:pt x="7872319" y="3784541"/>
                </a:lnTo>
                <a:lnTo>
                  <a:pt x="3461283" y="3784541"/>
                </a:lnTo>
                <a:lnTo>
                  <a:pt x="2665951" y="3784541"/>
                </a:lnTo>
                <a:lnTo>
                  <a:pt x="1149097" y="3784541"/>
                </a:lnTo>
                <a:lnTo>
                  <a:pt x="0" y="37845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207877" y="381000"/>
            <a:ext cx="2923757" cy="355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-6415" y="5835650"/>
            <a:ext cx="12195240" cy="1022350"/>
          </a:xfrm>
          <a:prstGeom prst="rect">
            <a:avLst/>
          </a:prstGeom>
          <a:gradFill>
            <a:gsLst>
              <a:gs pos="100000">
                <a:srgbClr val="78CFF2"/>
              </a:gs>
              <a:gs pos="0">
                <a:srgbClr val="FDFEFF">
                  <a:alpha val="0"/>
                </a:srgbClr>
              </a:gs>
            </a:gsLst>
            <a:lin ang="5400000" scaled="1"/>
          </a:gra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pic>
        <p:nvPicPr>
          <p:cNvPr id="22" name="Picture 33" descr="Salesforc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6264275"/>
            <a:ext cx="614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338328" y="1695450"/>
            <a:ext cx="2714625" cy="266700"/>
          </a:xfrm>
          <a:blipFill>
            <a:blip r:embed="rId3"/>
            <a:srcRect/>
            <a:stretch>
              <a:fillRect l="-4393" t="-7550" r="-4146" b="-988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4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9142413" y="1695450"/>
            <a:ext cx="2714625" cy="266700"/>
          </a:xfrm>
          <a:blipFill>
            <a:blip r:embed="rId3"/>
            <a:srcRect/>
            <a:stretch>
              <a:fillRect l="-4393" t="-7550" r="-4146" b="-988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5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6207718" y="1695450"/>
            <a:ext cx="2714625" cy="266700"/>
          </a:xfrm>
          <a:blipFill>
            <a:blip r:embed="rId3"/>
            <a:srcRect/>
            <a:stretch>
              <a:fillRect l="-4393" t="-7550" r="-4146" b="-988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6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3273023" y="1695450"/>
            <a:ext cx="2714625" cy="266700"/>
          </a:xfrm>
          <a:blipFill>
            <a:blip r:embed="rId3"/>
            <a:srcRect/>
            <a:stretch>
              <a:fillRect l="-4393" t="-7550" r="-4146" b="-988"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38328" y="1098341"/>
            <a:ext cx="2715768" cy="656217"/>
          </a:xfrm>
        </p:spPr>
        <p:txBody>
          <a:bodyPr lIns="0" anchor="b"/>
          <a:lstStyle>
            <a:lvl1pPr marL="0" indent="0" algn="ctr">
              <a:buClr>
                <a:schemeClr val="bg1"/>
              </a:buClr>
              <a:buNone/>
              <a:defRPr lang="en-US" sz="1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270537" y="3969097"/>
            <a:ext cx="2715768" cy="2221992"/>
          </a:xfrm>
        </p:spPr>
        <p:txBody>
          <a:bodyPr/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>
                <a:solidFill>
                  <a:srgbClr val="0079A8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7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202746" y="3968750"/>
            <a:ext cx="2715768" cy="2221992"/>
          </a:xfrm>
        </p:spPr>
        <p:txBody>
          <a:bodyPr/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>
                <a:solidFill>
                  <a:srgbClr val="0079A8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9134956" y="3974592"/>
            <a:ext cx="2715768" cy="2221992"/>
          </a:xfrm>
        </p:spPr>
        <p:txBody>
          <a:bodyPr/>
          <a:lstStyle>
            <a:lvl1pPr>
              <a:defRPr lang="en-US" sz="1800" dirty="0" smtClean="0"/>
            </a:lvl1pPr>
            <a:lvl2pPr>
              <a:defRPr lang="en-US" sz="1600" dirty="0" smtClean="0"/>
            </a:lvl2pPr>
            <a:lvl3pPr>
              <a:defRPr lang="en-US" sz="1400" dirty="0" smtClean="0">
                <a:solidFill>
                  <a:srgbClr val="0079A8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3270537" y="1098341"/>
            <a:ext cx="2715768" cy="656217"/>
          </a:xfrm>
        </p:spPr>
        <p:txBody>
          <a:bodyPr lIns="0" anchor="b"/>
          <a:lstStyle>
            <a:lvl1pPr marL="0" indent="0" algn="ctr">
              <a:buClr>
                <a:schemeClr val="bg1"/>
              </a:buClr>
              <a:buNone/>
              <a:defRPr lang="en-US" sz="1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202746" y="1098341"/>
            <a:ext cx="2715768" cy="656217"/>
          </a:xfrm>
        </p:spPr>
        <p:txBody>
          <a:bodyPr lIns="0" anchor="b"/>
          <a:lstStyle>
            <a:lvl1pPr marL="0" indent="0" algn="ctr">
              <a:buClr>
                <a:schemeClr val="bg1"/>
              </a:buClr>
              <a:buNone/>
              <a:defRPr lang="en-US" sz="1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9134956" y="1098341"/>
            <a:ext cx="2715768" cy="656217"/>
          </a:xfrm>
        </p:spPr>
        <p:txBody>
          <a:bodyPr lIns="0" anchor="b"/>
          <a:lstStyle>
            <a:lvl1pPr marL="0" indent="0" algn="ctr">
              <a:buClr>
                <a:schemeClr val="bg1"/>
              </a:buClr>
              <a:buNone/>
              <a:defRPr lang="en-US" sz="1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38328" y="1962364"/>
            <a:ext cx="2715768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3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3270537" y="1962364"/>
            <a:ext cx="2715768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6202746" y="1962364"/>
            <a:ext cx="2715768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9134956" y="1962364"/>
            <a:ext cx="2715768" cy="1695238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338328" y="3968750"/>
            <a:ext cx="2715768" cy="222199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 marL="228600" indent="-6350">
              <a:buNone/>
              <a:defRPr sz="1400" baseline="0">
                <a:solidFill>
                  <a:srgbClr val="0079A8"/>
                </a:solidFill>
              </a:defRPr>
            </a:lvl3pPr>
            <a:lvl4pPr marL="228600" indent="-1588">
              <a:buNone/>
              <a:defRPr lang="en-US" sz="1800" kern="1200" spc="-5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66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er_Hero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 flipV="1">
            <a:off x="336550" y="0"/>
            <a:ext cx="1186815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31" descr="Salesforce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6264275"/>
            <a:ext cx="614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-7682" y="0"/>
            <a:ext cx="12204189" cy="3810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8328" y="3655260"/>
            <a:ext cx="11517122" cy="854253"/>
          </a:xfrm>
        </p:spPr>
        <p:txBody>
          <a:bodyPr lIns="9144"/>
          <a:lstStyle>
            <a:lvl1pPr algn="l">
              <a:lnSpc>
                <a:spcPct val="80000"/>
              </a:lnSpc>
              <a:defRPr sz="3200" b="0" spc="-8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24530" y="2289669"/>
            <a:ext cx="6071978" cy="987963"/>
          </a:xfrm>
          <a:solidFill>
            <a:schemeClr val="accent1">
              <a:alpha val="86000"/>
            </a:schemeClr>
          </a:solidFill>
        </p:spPr>
        <p:txBody>
          <a:bodyPr wrap="square" lIns="182880" tIns="365760" rIns="365760" bIns="365760" anchor="b">
            <a:spAutoFit/>
          </a:bodyPr>
          <a:lstStyle>
            <a:lvl1pPr marL="111125" indent="-111125">
              <a:lnSpc>
                <a:spcPct val="90000"/>
              </a:lnSpc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409137" y="2969089"/>
            <a:ext cx="5433838" cy="249231"/>
          </a:xfrm>
        </p:spPr>
        <p:txBody>
          <a:bodyPr anchor="b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5" name="Text Placeholder 28"/>
          <p:cNvSpPr>
            <a:spLocks noGrp="1"/>
          </p:cNvSpPr>
          <p:nvPr>
            <p:ph type="body" sz="quarter" idx="20"/>
          </p:nvPr>
        </p:nvSpPr>
        <p:spPr>
          <a:xfrm>
            <a:off x="338328" y="4719145"/>
            <a:ext cx="5601411" cy="1472738"/>
          </a:xfrm>
          <a:extLst/>
        </p:spPr>
        <p:txBody>
          <a:bodyPr/>
          <a:lstStyle>
            <a:lvl1pPr>
              <a:spcBef>
                <a:spcPts val="800"/>
              </a:spcBef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>
                <a:solidFill>
                  <a:srgbClr val="0079A8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6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6153912" y="4719145"/>
            <a:ext cx="5703126" cy="1472738"/>
          </a:xfrm>
          <a:extLst/>
        </p:spPr>
        <p:txBody>
          <a:bodyPr/>
          <a:lstStyle>
            <a:lvl1pPr>
              <a:spcBef>
                <a:spcPts val="800"/>
              </a:spcBef>
              <a:defRPr lang="en-US" sz="2000" dirty="0" smtClean="0"/>
            </a:lvl1pPr>
            <a:lvl2pPr>
              <a:defRPr lang="en-US" sz="1800" dirty="0" smtClean="0"/>
            </a:lvl2pPr>
            <a:lvl3pPr>
              <a:defRPr lang="en-US" sz="1600" dirty="0" smtClean="0">
                <a:solidFill>
                  <a:srgbClr val="0079A8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36550" y="2796225"/>
            <a:ext cx="2100448" cy="11699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121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V="1">
            <a:off x="8128000" y="1600200"/>
            <a:ext cx="63500" cy="60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128000" y="1600200"/>
            <a:ext cx="0" cy="441960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sz="quarter" idx="10"/>
          </p:nvPr>
        </p:nvSpPr>
        <p:spPr>
          <a:xfrm>
            <a:off x="338328" y="1601725"/>
            <a:ext cx="7608887" cy="4416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8" name="Content Placeholder 87"/>
          <p:cNvSpPr>
            <a:spLocks noGrp="1"/>
          </p:cNvSpPr>
          <p:nvPr>
            <p:ph sz="quarter" idx="11"/>
          </p:nvPr>
        </p:nvSpPr>
        <p:spPr>
          <a:xfrm>
            <a:off x="8312848" y="1601787"/>
            <a:ext cx="3542602" cy="4416552"/>
          </a:xfrm>
        </p:spPr>
        <p:txBody>
          <a:bodyPr/>
          <a:lstStyle>
            <a:lvl1pPr>
              <a:defRPr sz="2000"/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135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A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34" y="127285"/>
            <a:ext cx="473510" cy="4735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0" y="3963147"/>
            <a:ext cx="1303020" cy="13030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016765" y="4979687"/>
            <a:ext cx="338651" cy="338651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259836" y="5168369"/>
            <a:ext cx="191160" cy="19116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0" b="39447"/>
          <a:stretch/>
        </p:blipFill>
        <p:spPr>
          <a:xfrm>
            <a:off x="0" y="5832755"/>
            <a:ext cx="1216677" cy="102524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54013" y="4392613"/>
            <a:ext cx="11834812" cy="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41313" y="877888"/>
            <a:ext cx="4816475" cy="1116012"/>
            <a:chOff x="341917" y="878246"/>
            <a:chExt cx="4815871" cy="1115568"/>
          </a:xfrm>
        </p:grpSpPr>
        <p:grpSp>
          <p:nvGrpSpPr>
            <p:cNvPr id="13" name="Group 12"/>
            <p:cNvGrpSpPr/>
            <p:nvPr/>
          </p:nvGrpSpPr>
          <p:grpSpPr>
            <a:xfrm>
              <a:off x="2032000" y="1341438"/>
              <a:ext cx="3125788" cy="119062"/>
              <a:chOff x="2032000" y="1341438"/>
              <a:chExt cx="3125788" cy="119062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2032000" y="1344613"/>
                <a:ext cx="92075" cy="114300"/>
              </a:xfrm>
              <a:custGeom>
                <a:avLst/>
                <a:gdLst>
                  <a:gd name="T0" fmla="*/ 22 w 58"/>
                  <a:gd name="T1" fmla="*/ 12 h 72"/>
                  <a:gd name="T2" fmla="*/ 0 w 58"/>
                  <a:gd name="T3" fmla="*/ 12 h 72"/>
                  <a:gd name="T4" fmla="*/ 0 w 58"/>
                  <a:gd name="T5" fmla="*/ 0 h 72"/>
                  <a:gd name="T6" fmla="*/ 58 w 58"/>
                  <a:gd name="T7" fmla="*/ 0 h 72"/>
                  <a:gd name="T8" fmla="*/ 58 w 58"/>
                  <a:gd name="T9" fmla="*/ 12 h 72"/>
                  <a:gd name="T10" fmla="*/ 36 w 58"/>
                  <a:gd name="T11" fmla="*/ 12 h 72"/>
                  <a:gd name="T12" fmla="*/ 36 w 58"/>
                  <a:gd name="T13" fmla="*/ 72 h 72"/>
                  <a:gd name="T14" fmla="*/ 22 w 58"/>
                  <a:gd name="T15" fmla="*/ 72 h 72"/>
                  <a:gd name="T16" fmla="*/ 22 w 58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36" y="12"/>
                    </a:lnTo>
                    <a:lnTo>
                      <a:pt x="36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2146300" y="1344613"/>
                <a:ext cx="93663" cy="114300"/>
              </a:xfrm>
              <a:custGeom>
                <a:avLst/>
                <a:gdLst>
                  <a:gd name="T0" fmla="*/ 0 w 59"/>
                  <a:gd name="T1" fmla="*/ 0 h 72"/>
                  <a:gd name="T2" fmla="*/ 12 w 59"/>
                  <a:gd name="T3" fmla="*/ 0 h 72"/>
                  <a:gd name="T4" fmla="*/ 12 w 59"/>
                  <a:gd name="T5" fmla="*/ 30 h 72"/>
                  <a:gd name="T6" fmla="*/ 46 w 59"/>
                  <a:gd name="T7" fmla="*/ 30 h 72"/>
                  <a:gd name="T8" fmla="*/ 46 w 59"/>
                  <a:gd name="T9" fmla="*/ 0 h 72"/>
                  <a:gd name="T10" fmla="*/ 59 w 59"/>
                  <a:gd name="T11" fmla="*/ 0 h 72"/>
                  <a:gd name="T12" fmla="*/ 59 w 59"/>
                  <a:gd name="T13" fmla="*/ 72 h 72"/>
                  <a:gd name="T14" fmla="*/ 46 w 59"/>
                  <a:gd name="T15" fmla="*/ 72 h 72"/>
                  <a:gd name="T16" fmla="*/ 46 w 59"/>
                  <a:gd name="T17" fmla="*/ 41 h 72"/>
                  <a:gd name="T18" fmla="*/ 12 w 59"/>
                  <a:gd name="T19" fmla="*/ 41 h 72"/>
                  <a:gd name="T20" fmla="*/ 12 w 59"/>
                  <a:gd name="T21" fmla="*/ 72 h 72"/>
                  <a:gd name="T22" fmla="*/ 0 w 59"/>
                  <a:gd name="T23" fmla="*/ 72 h 72"/>
                  <a:gd name="T24" fmla="*/ 0 w 59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72">
                    <a:moveTo>
                      <a:pt x="0" y="0"/>
                    </a:moveTo>
                    <a:lnTo>
                      <a:pt x="12" y="0"/>
                    </a:lnTo>
                    <a:lnTo>
                      <a:pt x="12" y="30"/>
                    </a:lnTo>
                    <a:lnTo>
                      <a:pt x="46" y="3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72"/>
                    </a:lnTo>
                    <a:lnTo>
                      <a:pt x="46" y="72"/>
                    </a:lnTo>
                    <a:lnTo>
                      <a:pt x="46" y="41"/>
                    </a:lnTo>
                    <a:lnTo>
                      <a:pt x="12" y="4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2270125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52 w 53"/>
                  <a:gd name="T3" fmla="*/ 0 h 72"/>
                  <a:gd name="T4" fmla="*/ 52 w 53"/>
                  <a:gd name="T5" fmla="*/ 11 h 72"/>
                  <a:gd name="T6" fmla="*/ 12 w 53"/>
                  <a:gd name="T7" fmla="*/ 11 h 72"/>
                  <a:gd name="T8" fmla="*/ 12 w 53"/>
                  <a:gd name="T9" fmla="*/ 30 h 72"/>
                  <a:gd name="T10" fmla="*/ 48 w 53"/>
                  <a:gd name="T11" fmla="*/ 30 h 72"/>
                  <a:gd name="T12" fmla="*/ 48 w 53"/>
                  <a:gd name="T13" fmla="*/ 41 h 72"/>
                  <a:gd name="T14" fmla="*/ 12 w 53"/>
                  <a:gd name="T15" fmla="*/ 41 h 72"/>
                  <a:gd name="T16" fmla="*/ 12 w 53"/>
                  <a:gd name="T17" fmla="*/ 60 h 72"/>
                  <a:gd name="T18" fmla="*/ 53 w 53"/>
                  <a:gd name="T19" fmla="*/ 60 h 72"/>
                  <a:gd name="T20" fmla="*/ 53 w 53"/>
                  <a:gd name="T21" fmla="*/ 72 h 72"/>
                  <a:gd name="T22" fmla="*/ 0 w 53"/>
                  <a:gd name="T23" fmla="*/ 72 h 72"/>
                  <a:gd name="T24" fmla="*/ 0 w 53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2" y="0"/>
                    </a:lnTo>
                    <a:lnTo>
                      <a:pt x="52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3" y="60"/>
                    </a:lnTo>
                    <a:lnTo>
                      <a:pt x="53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Freeform 8"/>
              <p:cNvSpPr>
                <a:spLocks/>
              </p:cNvSpPr>
              <p:nvPr/>
            </p:nvSpPr>
            <p:spPr bwMode="auto">
              <a:xfrm>
                <a:off x="2422525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4 w 79"/>
                  <a:gd name="T5" fmla="*/ 0 h 90"/>
                  <a:gd name="T6" fmla="*/ 78 w 79"/>
                  <a:gd name="T7" fmla="*/ 14 h 90"/>
                  <a:gd name="T8" fmla="*/ 69 w 79"/>
                  <a:gd name="T9" fmla="*/ 25 h 90"/>
                  <a:gd name="T10" fmla="*/ 44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4 w 79"/>
                  <a:gd name="T17" fmla="*/ 76 h 90"/>
                  <a:gd name="T18" fmla="*/ 69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0" y="0"/>
                      <a:pt x="70" y="6"/>
                      <a:pt x="78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2546350" y="1344613"/>
                <a:ext cx="96838" cy="115887"/>
              </a:xfrm>
              <a:custGeom>
                <a:avLst/>
                <a:gdLst>
                  <a:gd name="T0" fmla="*/ 0 w 74"/>
                  <a:gd name="T1" fmla="*/ 50 h 88"/>
                  <a:gd name="T2" fmla="*/ 0 w 74"/>
                  <a:gd name="T3" fmla="*/ 0 h 88"/>
                  <a:gd name="T4" fmla="*/ 15 w 74"/>
                  <a:gd name="T5" fmla="*/ 0 h 88"/>
                  <a:gd name="T6" fmla="*/ 15 w 74"/>
                  <a:gd name="T7" fmla="*/ 49 h 88"/>
                  <a:gd name="T8" fmla="*/ 37 w 74"/>
                  <a:gd name="T9" fmla="*/ 74 h 88"/>
                  <a:gd name="T10" fmla="*/ 59 w 74"/>
                  <a:gd name="T11" fmla="*/ 50 h 88"/>
                  <a:gd name="T12" fmla="*/ 59 w 74"/>
                  <a:gd name="T13" fmla="*/ 0 h 88"/>
                  <a:gd name="T14" fmla="*/ 74 w 74"/>
                  <a:gd name="T15" fmla="*/ 0 h 88"/>
                  <a:gd name="T16" fmla="*/ 74 w 74"/>
                  <a:gd name="T17" fmla="*/ 49 h 88"/>
                  <a:gd name="T18" fmla="*/ 37 w 74"/>
                  <a:gd name="T19" fmla="*/ 88 h 88"/>
                  <a:gd name="T20" fmla="*/ 0 w 74"/>
                  <a:gd name="T21" fmla="*/ 5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65"/>
                      <a:pt x="23" y="74"/>
                      <a:pt x="37" y="74"/>
                    </a:cubicBezTo>
                    <a:cubicBezTo>
                      <a:pt x="50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75"/>
                      <a:pt x="59" y="88"/>
                      <a:pt x="37" y="88"/>
                    </a:cubicBezTo>
                    <a:cubicBezTo>
                      <a:pt x="14" y="88"/>
                      <a:pt x="0" y="75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2662238" y="1343025"/>
                <a:ext cx="87313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3 w 67"/>
                  <a:gd name="T11" fmla="*/ 51 h 89"/>
                  <a:gd name="T12" fmla="*/ 4 w 67"/>
                  <a:gd name="T13" fmla="*/ 25 h 89"/>
                  <a:gd name="T14" fmla="*/ 4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7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40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2765425" y="1344613"/>
                <a:ext cx="90488" cy="114300"/>
              </a:xfrm>
              <a:custGeom>
                <a:avLst/>
                <a:gdLst>
                  <a:gd name="T0" fmla="*/ 22 w 57"/>
                  <a:gd name="T1" fmla="*/ 12 h 72"/>
                  <a:gd name="T2" fmla="*/ 0 w 57"/>
                  <a:gd name="T3" fmla="*/ 12 h 72"/>
                  <a:gd name="T4" fmla="*/ 0 w 57"/>
                  <a:gd name="T5" fmla="*/ 0 h 72"/>
                  <a:gd name="T6" fmla="*/ 57 w 57"/>
                  <a:gd name="T7" fmla="*/ 0 h 72"/>
                  <a:gd name="T8" fmla="*/ 57 w 57"/>
                  <a:gd name="T9" fmla="*/ 12 h 72"/>
                  <a:gd name="T10" fmla="*/ 35 w 57"/>
                  <a:gd name="T11" fmla="*/ 12 h 72"/>
                  <a:gd name="T12" fmla="*/ 35 w 57"/>
                  <a:gd name="T13" fmla="*/ 72 h 72"/>
                  <a:gd name="T14" fmla="*/ 22 w 57"/>
                  <a:gd name="T15" fmla="*/ 72 h 72"/>
                  <a:gd name="T16" fmla="*/ 22 w 57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12"/>
              <p:cNvSpPr>
                <a:spLocks noEditPoints="1"/>
              </p:cNvSpPr>
              <p:nvPr/>
            </p:nvSpPr>
            <p:spPr bwMode="auto">
              <a:xfrm>
                <a:off x="2867025" y="1341438"/>
                <a:ext cx="119063" cy="119062"/>
              </a:xfrm>
              <a:custGeom>
                <a:avLst/>
                <a:gdLst>
                  <a:gd name="T0" fmla="*/ 0 w 91"/>
                  <a:gd name="T1" fmla="*/ 45 h 90"/>
                  <a:gd name="T2" fmla="*/ 0 w 91"/>
                  <a:gd name="T3" fmla="*/ 45 h 90"/>
                  <a:gd name="T4" fmla="*/ 45 w 91"/>
                  <a:gd name="T5" fmla="*/ 0 h 90"/>
                  <a:gd name="T6" fmla="*/ 91 w 91"/>
                  <a:gd name="T7" fmla="*/ 45 h 90"/>
                  <a:gd name="T8" fmla="*/ 91 w 91"/>
                  <a:gd name="T9" fmla="*/ 45 h 90"/>
                  <a:gd name="T10" fmla="*/ 45 w 91"/>
                  <a:gd name="T11" fmla="*/ 90 h 90"/>
                  <a:gd name="T12" fmla="*/ 0 w 91"/>
                  <a:gd name="T13" fmla="*/ 45 h 90"/>
                  <a:gd name="T14" fmla="*/ 75 w 91"/>
                  <a:gd name="T15" fmla="*/ 45 h 90"/>
                  <a:gd name="T16" fmla="*/ 75 w 91"/>
                  <a:gd name="T17" fmla="*/ 45 h 90"/>
                  <a:gd name="T18" fmla="*/ 45 w 91"/>
                  <a:gd name="T19" fmla="*/ 14 h 90"/>
                  <a:gd name="T20" fmla="*/ 16 w 91"/>
                  <a:gd name="T21" fmla="*/ 45 h 90"/>
                  <a:gd name="T22" fmla="*/ 16 w 91"/>
                  <a:gd name="T23" fmla="*/ 45 h 90"/>
                  <a:gd name="T24" fmla="*/ 45 w 91"/>
                  <a:gd name="T25" fmla="*/ 76 h 90"/>
                  <a:gd name="T26" fmla="*/ 75 w 91"/>
                  <a:gd name="T27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2" y="76"/>
                      <a:pt x="75" y="62"/>
                      <a:pt x="7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3009900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13 w 70"/>
                  <a:gd name="T3" fmla="*/ 0 h 72"/>
                  <a:gd name="T4" fmla="*/ 35 w 70"/>
                  <a:gd name="T5" fmla="*/ 34 h 72"/>
                  <a:gd name="T6" fmla="*/ 57 w 70"/>
                  <a:gd name="T7" fmla="*/ 0 h 72"/>
                  <a:gd name="T8" fmla="*/ 70 w 70"/>
                  <a:gd name="T9" fmla="*/ 0 h 72"/>
                  <a:gd name="T10" fmla="*/ 70 w 70"/>
                  <a:gd name="T11" fmla="*/ 72 h 72"/>
                  <a:gd name="T12" fmla="*/ 58 w 70"/>
                  <a:gd name="T13" fmla="*/ 72 h 72"/>
                  <a:gd name="T14" fmla="*/ 58 w 70"/>
                  <a:gd name="T15" fmla="*/ 20 h 72"/>
                  <a:gd name="T16" fmla="*/ 35 w 70"/>
                  <a:gd name="T17" fmla="*/ 54 h 72"/>
                  <a:gd name="T18" fmla="*/ 35 w 70"/>
                  <a:gd name="T19" fmla="*/ 54 h 72"/>
                  <a:gd name="T20" fmla="*/ 12 w 70"/>
                  <a:gd name="T21" fmla="*/ 21 h 72"/>
                  <a:gd name="T22" fmla="*/ 12 w 70"/>
                  <a:gd name="T23" fmla="*/ 72 h 72"/>
                  <a:gd name="T24" fmla="*/ 0 w 70"/>
                  <a:gd name="T25" fmla="*/ 72 h 72"/>
                  <a:gd name="T26" fmla="*/ 0 w 7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8" y="72"/>
                    </a:lnTo>
                    <a:lnTo>
                      <a:pt x="58" y="20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Freeform 14"/>
              <p:cNvSpPr>
                <a:spLocks/>
              </p:cNvSpPr>
              <p:nvPr/>
            </p:nvSpPr>
            <p:spPr bwMode="auto">
              <a:xfrm>
                <a:off x="3151188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53 w 54"/>
                  <a:gd name="T3" fmla="*/ 0 h 72"/>
                  <a:gd name="T4" fmla="*/ 53 w 54"/>
                  <a:gd name="T5" fmla="*/ 11 h 72"/>
                  <a:gd name="T6" fmla="*/ 12 w 54"/>
                  <a:gd name="T7" fmla="*/ 11 h 72"/>
                  <a:gd name="T8" fmla="*/ 12 w 54"/>
                  <a:gd name="T9" fmla="*/ 30 h 72"/>
                  <a:gd name="T10" fmla="*/ 49 w 54"/>
                  <a:gd name="T11" fmla="*/ 30 h 72"/>
                  <a:gd name="T12" fmla="*/ 49 w 54"/>
                  <a:gd name="T13" fmla="*/ 41 h 72"/>
                  <a:gd name="T14" fmla="*/ 12 w 54"/>
                  <a:gd name="T15" fmla="*/ 41 h 72"/>
                  <a:gd name="T16" fmla="*/ 12 w 54"/>
                  <a:gd name="T17" fmla="*/ 60 h 72"/>
                  <a:gd name="T18" fmla="*/ 54 w 54"/>
                  <a:gd name="T19" fmla="*/ 60 h 72"/>
                  <a:gd name="T20" fmla="*/ 54 w 54"/>
                  <a:gd name="T21" fmla="*/ 72 h 72"/>
                  <a:gd name="T22" fmla="*/ 0 w 54"/>
                  <a:gd name="T23" fmla="*/ 72 h 72"/>
                  <a:gd name="T24" fmla="*/ 0 w 54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9" y="30"/>
                    </a:lnTo>
                    <a:lnTo>
                      <a:pt x="49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Freeform 15"/>
              <p:cNvSpPr>
                <a:spLocks noEditPoints="1"/>
              </p:cNvSpPr>
              <p:nvPr/>
            </p:nvSpPr>
            <p:spPr bwMode="auto">
              <a:xfrm>
                <a:off x="3260725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39 w 74"/>
                  <a:gd name="T3" fmla="*/ 0 h 87"/>
                  <a:gd name="T4" fmla="*/ 64 w 74"/>
                  <a:gd name="T5" fmla="*/ 8 h 87"/>
                  <a:gd name="T6" fmla="*/ 71 w 74"/>
                  <a:gd name="T7" fmla="*/ 27 h 87"/>
                  <a:gd name="T8" fmla="*/ 71 w 74"/>
                  <a:gd name="T9" fmla="*/ 27 h 87"/>
                  <a:gd name="T10" fmla="*/ 50 w 74"/>
                  <a:gd name="T11" fmla="*/ 54 h 87"/>
                  <a:gd name="T12" fmla="*/ 74 w 74"/>
                  <a:gd name="T13" fmla="*/ 87 h 87"/>
                  <a:gd name="T14" fmla="*/ 56 w 74"/>
                  <a:gd name="T15" fmla="*/ 87 h 87"/>
                  <a:gd name="T16" fmla="*/ 34 w 74"/>
                  <a:gd name="T17" fmla="*/ 56 h 87"/>
                  <a:gd name="T18" fmla="*/ 15 w 74"/>
                  <a:gd name="T19" fmla="*/ 56 h 87"/>
                  <a:gd name="T20" fmla="*/ 15 w 74"/>
                  <a:gd name="T21" fmla="*/ 87 h 87"/>
                  <a:gd name="T22" fmla="*/ 0 w 74"/>
                  <a:gd name="T23" fmla="*/ 87 h 87"/>
                  <a:gd name="T24" fmla="*/ 0 w 74"/>
                  <a:gd name="T25" fmla="*/ 0 h 87"/>
                  <a:gd name="T26" fmla="*/ 38 w 74"/>
                  <a:gd name="T27" fmla="*/ 43 h 87"/>
                  <a:gd name="T28" fmla="*/ 56 w 74"/>
                  <a:gd name="T29" fmla="*/ 28 h 87"/>
                  <a:gd name="T30" fmla="*/ 56 w 74"/>
                  <a:gd name="T31" fmla="*/ 28 h 87"/>
                  <a:gd name="T32" fmla="*/ 38 w 74"/>
                  <a:gd name="T33" fmla="*/ 14 h 87"/>
                  <a:gd name="T34" fmla="*/ 15 w 74"/>
                  <a:gd name="T35" fmla="*/ 14 h 87"/>
                  <a:gd name="T36" fmla="*/ 15 w 74"/>
                  <a:gd name="T37" fmla="*/ 43 h 87"/>
                  <a:gd name="T38" fmla="*/ 38 w 74"/>
                  <a:gd name="T3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8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2" y="50"/>
                      <a:pt x="50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16"/>
              <p:cNvSpPr>
                <a:spLocks/>
              </p:cNvSpPr>
              <p:nvPr/>
            </p:nvSpPr>
            <p:spPr bwMode="auto">
              <a:xfrm>
                <a:off x="3417888" y="1343025"/>
                <a:ext cx="90488" cy="117475"/>
              </a:xfrm>
              <a:custGeom>
                <a:avLst/>
                <a:gdLst>
                  <a:gd name="T0" fmla="*/ 0 w 68"/>
                  <a:gd name="T1" fmla="*/ 75 h 89"/>
                  <a:gd name="T2" fmla="*/ 9 w 68"/>
                  <a:gd name="T3" fmla="*/ 64 h 89"/>
                  <a:gd name="T4" fmla="*/ 37 w 68"/>
                  <a:gd name="T5" fmla="*/ 75 h 89"/>
                  <a:gd name="T6" fmla="*/ 52 w 68"/>
                  <a:gd name="T7" fmla="*/ 64 h 89"/>
                  <a:gd name="T8" fmla="*/ 52 w 68"/>
                  <a:gd name="T9" fmla="*/ 64 h 89"/>
                  <a:gd name="T10" fmla="*/ 33 w 68"/>
                  <a:gd name="T11" fmla="*/ 51 h 89"/>
                  <a:gd name="T12" fmla="*/ 4 w 68"/>
                  <a:gd name="T13" fmla="*/ 25 h 89"/>
                  <a:gd name="T14" fmla="*/ 4 w 68"/>
                  <a:gd name="T15" fmla="*/ 25 h 89"/>
                  <a:gd name="T16" fmla="*/ 33 w 68"/>
                  <a:gd name="T17" fmla="*/ 0 h 89"/>
                  <a:gd name="T18" fmla="*/ 65 w 68"/>
                  <a:gd name="T19" fmla="*/ 10 h 89"/>
                  <a:gd name="T20" fmla="*/ 57 w 68"/>
                  <a:gd name="T21" fmla="*/ 22 h 89"/>
                  <a:gd name="T22" fmla="*/ 33 w 68"/>
                  <a:gd name="T23" fmla="*/ 13 h 89"/>
                  <a:gd name="T24" fmla="*/ 19 w 68"/>
                  <a:gd name="T25" fmla="*/ 23 h 89"/>
                  <a:gd name="T26" fmla="*/ 19 w 68"/>
                  <a:gd name="T27" fmla="*/ 24 h 89"/>
                  <a:gd name="T28" fmla="*/ 40 w 68"/>
                  <a:gd name="T29" fmla="*/ 37 h 89"/>
                  <a:gd name="T30" fmla="*/ 68 w 68"/>
                  <a:gd name="T31" fmla="*/ 63 h 89"/>
                  <a:gd name="T32" fmla="*/ 68 w 68"/>
                  <a:gd name="T33" fmla="*/ 63 h 89"/>
                  <a:gd name="T34" fmla="*/ 37 w 68"/>
                  <a:gd name="T35" fmla="*/ 89 h 89"/>
                  <a:gd name="T36" fmla="*/ 0 w 68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8" y="48"/>
                      <a:pt x="68" y="63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79"/>
                      <a:pt x="55" y="89"/>
                      <a:pt x="37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Freeform 17"/>
              <p:cNvSpPr>
                <a:spLocks/>
              </p:cNvSpPr>
              <p:nvPr/>
            </p:nvSpPr>
            <p:spPr bwMode="auto">
              <a:xfrm>
                <a:off x="3529013" y="1344613"/>
                <a:ext cx="98425" cy="115887"/>
              </a:xfrm>
              <a:custGeom>
                <a:avLst/>
                <a:gdLst>
                  <a:gd name="T0" fmla="*/ 0 w 75"/>
                  <a:gd name="T1" fmla="*/ 50 h 88"/>
                  <a:gd name="T2" fmla="*/ 0 w 75"/>
                  <a:gd name="T3" fmla="*/ 0 h 88"/>
                  <a:gd name="T4" fmla="*/ 16 w 75"/>
                  <a:gd name="T5" fmla="*/ 0 h 88"/>
                  <a:gd name="T6" fmla="*/ 16 w 75"/>
                  <a:gd name="T7" fmla="*/ 49 h 88"/>
                  <a:gd name="T8" fmla="*/ 37 w 75"/>
                  <a:gd name="T9" fmla="*/ 74 h 88"/>
                  <a:gd name="T10" fmla="*/ 59 w 75"/>
                  <a:gd name="T11" fmla="*/ 50 h 88"/>
                  <a:gd name="T12" fmla="*/ 59 w 75"/>
                  <a:gd name="T13" fmla="*/ 0 h 88"/>
                  <a:gd name="T14" fmla="*/ 75 w 75"/>
                  <a:gd name="T15" fmla="*/ 0 h 88"/>
                  <a:gd name="T16" fmla="*/ 75 w 75"/>
                  <a:gd name="T17" fmla="*/ 49 h 88"/>
                  <a:gd name="T18" fmla="*/ 37 w 75"/>
                  <a:gd name="T19" fmla="*/ 88 h 88"/>
                  <a:gd name="T20" fmla="*/ 0 w 75"/>
                  <a:gd name="T21" fmla="*/ 5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65"/>
                      <a:pt x="24" y="74"/>
                      <a:pt x="37" y="74"/>
                    </a:cubicBezTo>
                    <a:cubicBezTo>
                      <a:pt x="51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75" y="75"/>
                      <a:pt x="60" y="88"/>
                      <a:pt x="37" y="88"/>
                    </a:cubicBezTo>
                    <a:cubicBezTo>
                      <a:pt x="15" y="88"/>
                      <a:pt x="0" y="75"/>
                      <a:pt x="0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Freeform 18"/>
              <p:cNvSpPr>
                <a:spLocks/>
              </p:cNvSpPr>
              <p:nvPr/>
            </p:nvSpPr>
            <p:spPr bwMode="auto">
              <a:xfrm>
                <a:off x="3649663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5 w 79"/>
                  <a:gd name="T5" fmla="*/ 0 h 90"/>
                  <a:gd name="T6" fmla="*/ 79 w 79"/>
                  <a:gd name="T7" fmla="*/ 14 h 90"/>
                  <a:gd name="T8" fmla="*/ 69 w 79"/>
                  <a:gd name="T9" fmla="*/ 25 h 90"/>
                  <a:gd name="T10" fmla="*/ 44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4 w 79"/>
                  <a:gd name="T17" fmla="*/ 76 h 90"/>
                  <a:gd name="T18" fmla="*/ 69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5" y="0"/>
                    </a:cubicBezTo>
                    <a:cubicBezTo>
                      <a:pt x="61" y="0"/>
                      <a:pt x="70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19"/>
              <p:cNvSpPr>
                <a:spLocks/>
              </p:cNvSpPr>
              <p:nvPr/>
            </p:nvSpPr>
            <p:spPr bwMode="auto">
              <a:xfrm>
                <a:off x="3765550" y="1341438"/>
                <a:ext cx="103188" cy="119062"/>
              </a:xfrm>
              <a:custGeom>
                <a:avLst/>
                <a:gdLst>
                  <a:gd name="T0" fmla="*/ 0 w 79"/>
                  <a:gd name="T1" fmla="*/ 45 h 90"/>
                  <a:gd name="T2" fmla="*/ 0 w 79"/>
                  <a:gd name="T3" fmla="*/ 45 h 90"/>
                  <a:gd name="T4" fmla="*/ 45 w 79"/>
                  <a:gd name="T5" fmla="*/ 0 h 90"/>
                  <a:gd name="T6" fmla="*/ 79 w 79"/>
                  <a:gd name="T7" fmla="*/ 14 h 90"/>
                  <a:gd name="T8" fmla="*/ 69 w 79"/>
                  <a:gd name="T9" fmla="*/ 25 h 90"/>
                  <a:gd name="T10" fmla="*/ 45 w 79"/>
                  <a:gd name="T11" fmla="*/ 14 h 90"/>
                  <a:gd name="T12" fmla="*/ 16 w 79"/>
                  <a:gd name="T13" fmla="*/ 45 h 90"/>
                  <a:gd name="T14" fmla="*/ 16 w 79"/>
                  <a:gd name="T15" fmla="*/ 45 h 90"/>
                  <a:gd name="T16" fmla="*/ 45 w 79"/>
                  <a:gd name="T17" fmla="*/ 76 h 90"/>
                  <a:gd name="T18" fmla="*/ 70 w 79"/>
                  <a:gd name="T19" fmla="*/ 65 h 90"/>
                  <a:gd name="T20" fmla="*/ 79 w 79"/>
                  <a:gd name="T21" fmla="*/ 75 h 90"/>
                  <a:gd name="T22" fmla="*/ 44 w 79"/>
                  <a:gd name="T23" fmla="*/ 90 h 90"/>
                  <a:gd name="T24" fmla="*/ 0 w 79"/>
                  <a:gd name="T25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61" y="0"/>
                      <a:pt x="71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5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55" y="76"/>
                      <a:pt x="62" y="72"/>
                      <a:pt x="70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>
                <a:off x="3890963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53 w 54"/>
                  <a:gd name="T3" fmla="*/ 0 h 72"/>
                  <a:gd name="T4" fmla="*/ 53 w 54"/>
                  <a:gd name="T5" fmla="*/ 11 h 72"/>
                  <a:gd name="T6" fmla="*/ 13 w 54"/>
                  <a:gd name="T7" fmla="*/ 11 h 72"/>
                  <a:gd name="T8" fmla="*/ 13 w 54"/>
                  <a:gd name="T9" fmla="*/ 30 h 72"/>
                  <a:gd name="T10" fmla="*/ 48 w 54"/>
                  <a:gd name="T11" fmla="*/ 30 h 72"/>
                  <a:gd name="T12" fmla="*/ 48 w 54"/>
                  <a:gd name="T13" fmla="*/ 41 h 72"/>
                  <a:gd name="T14" fmla="*/ 13 w 54"/>
                  <a:gd name="T15" fmla="*/ 41 h 72"/>
                  <a:gd name="T16" fmla="*/ 13 w 54"/>
                  <a:gd name="T17" fmla="*/ 60 h 72"/>
                  <a:gd name="T18" fmla="*/ 54 w 54"/>
                  <a:gd name="T19" fmla="*/ 60 h 72"/>
                  <a:gd name="T20" fmla="*/ 54 w 54"/>
                  <a:gd name="T21" fmla="*/ 72 h 72"/>
                  <a:gd name="T22" fmla="*/ 0 w 54"/>
                  <a:gd name="T23" fmla="*/ 72 h 72"/>
                  <a:gd name="T24" fmla="*/ 0 w 54"/>
                  <a:gd name="T2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3" y="11"/>
                    </a:lnTo>
                    <a:lnTo>
                      <a:pt x="13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3" y="41"/>
                    </a:lnTo>
                    <a:lnTo>
                      <a:pt x="13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auto">
              <a:xfrm>
                <a:off x="3992563" y="1343025"/>
                <a:ext cx="87313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2 w 67"/>
                  <a:gd name="T11" fmla="*/ 51 h 89"/>
                  <a:gd name="T12" fmla="*/ 3 w 67"/>
                  <a:gd name="T13" fmla="*/ 25 h 89"/>
                  <a:gd name="T14" fmla="*/ 3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6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39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7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8" y="55"/>
                      <a:pt x="32" y="51"/>
                    </a:cubicBezTo>
                    <a:cubicBezTo>
                      <a:pt x="14" y="46"/>
                      <a:pt x="3" y="4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39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4" y="89"/>
                      <a:pt x="36" y="89"/>
                    </a:cubicBezTo>
                    <a:cubicBezTo>
                      <a:pt x="23" y="89"/>
                      <a:pt x="10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Freeform 22"/>
              <p:cNvSpPr>
                <a:spLocks/>
              </p:cNvSpPr>
              <p:nvPr/>
            </p:nvSpPr>
            <p:spPr bwMode="auto">
              <a:xfrm>
                <a:off x="4094163" y="1343025"/>
                <a:ext cx="88900" cy="117475"/>
              </a:xfrm>
              <a:custGeom>
                <a:avLst/>
                <a:gdLst>
                  <a:gd name="T0" fmla="*/ 0 w 67"/>
                  <a:gd name="T1" fmla="*/ 75 h 89"/>
                  <a:gd name="T2" fmla="*/ 9 w 67"/>
                  <a:gd name="T3" fmla="*/ 64 h 89"/>
                  <a:gd name="T4" fmla="*/ 37 w 67"/>
                  <a:gd name="T5" fmla="*/ 75 h 89"/>
                  <a:gd name="T6" fmla="*/ 52 w 67"/>
                  <a:gd name="T7" fmla="*/ 64 h 89"/>
                  <a:gd name="T8" fmla="*/ 52 w 67"/>
                  <a:gd name="T9" fmla="*/ 64 h 89"/>
                  <a:gd name="T10" fmla="*/ 33 w 67"/>
                  <a:gd name="T11" fmla="*/ 51 h 89"/>
                  <a:gd name="T12" fmla="*/ 4 w 67"/>
                  <a:gd name="T13" fmla="*/ 25 h 89"/>
                  <a:gd name="T14" fmla="*/ 4 w 67"/>
                  <a:gd name="T15" fmla="*/ 25 h 89"/>
                  <a:gd name="T16" fmla="*/ 33 w 67"/>
                  <a:gd name="T17" fmla="*/ 0 h 89"/>
                  <a:gd name="T18" fmla="*/ 65 w 67"/>
                  <a:gd name="T19" fmla="*/ 10 h 89"/>
                  <a:gd name="T20" fmla="*/ 57 w 67"/>
                  <a:gd name="T21" fmla="*/ 22 h 89"/>
                  <a:gd name="T22" fmla="*/ 33 w 67"/>
                  <a:gd name="T23" fmla="*/ 13 h 89"/>
                  <a:gd name="T24" fmla="*/ 19 w 67"/>
                  <a:gd name="T25" fmla="*/ 23 h 89"/>
                  <a:gd name="T26" fmla="*/ 19 w 67"/>
                  <a:gd name="T27" fmla="*/ 24 h 89"/>
                  <a:gd name="T28" fmla="*/ 40 w 67"/>
                  <a:gd name="T29" fmla="*/ 37 h 89"/>
                  <a:gd name="T30" fmla="*/ 67 w 67"/>
                  <a:gd name="T31" fmla="*/ 63 h 89"/>
                  <a:gd name="T32" fmla="*/ 67 w 67"/>
                  <a:gd name="T33" fmla="*/ 63 h 89"/>
                  <a:gd name="T34" fmla="*/ 36 w 67"/>
                  <a:gd name="T35" fmla="*/ 89 h 89"/>
                  <a:gd name="T36" fmla="*/ 0 w 67"/>
                  <a:gd name="T37" fmla="*/ 7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Freeform 23"/>
              <p:cNvSpPr>
                <a:spLocks noEditPoints="1"/>
              </p:cNvSpPr>
              <p:nvPr/>
            </p:nvSpPr>
            <p:spPr bwMode="auto">
              <a:xfrm>
                <a:off x="4256088" y="1344613"/>
                <a:ext cx="87313" cy="114300"/>
              </a:xfrm>
              <a:custGeom>
                <a:avLst/>
                <a:gdLst>
                  <a:gd name="T0" fmla="*/ 0 w 67"/>
                  <a:gd name="T1" fmla="*/ 0 h 87"/>
                  <a:gd name="T2" fmla="*/ 34 w 67"/>
                  <a:gd name="T3" fmla="*/ 0 h 87"/>
                  <a:gd name="T4" fmla="*/ 67 w 67"/>
                  <a:gd name="T5" fmla="*/ 29 h 87"/>
                  <a:gd name="T6" fmla="*/ 67 w 67"/>
                  <a:gd name="T7" fmla="*/ 29 h 87"/>
                  <a:gd name="T8" fmla="*/ 32 w 67"/>
                  <a:gd name="T9" fmla="*/ 59 h 87"/>
                  <a:gd name="T10" fmla="*/ 15 w 67"/>
                  <a:gd name="T11" fmla="*/ 59 h 87"/>
                  <a:gd name="T12" fmla="*/ 15 w 67"/>
                  <a:gd name="T13" fmla="*/ 87 h 87"/>
                  <a:gd name="T14" fmla="*/ 0 w 67"/>
                  <a:gd name="T15" fmla="*/ 87 h 87"/>
                  <a:gd name="T16" fmla="*/ 0 w 67"/>
                  <a:gd name="T17" fmla="*/ 0 h 87"/>
                  <a:gd name="T18" fmla="*/ 33 w 67"/>
                  <a:gd name="T19" fmla="*/ 45 h 87"/>
                  <a:gd name="T20" fmla="*/ 51 w 67"/>
                  <a:gd name="T21" fmla="*/ 29 h 87"/>
                  <a:gd name="T22" fmla="*/ 51 w 67"/>
                  <a:gd name="T23" fmla="*/ 29 h 87"/>
                  <a:gd name="T24" fmla="*/ 33 w 67"/>
                  <a:gd name="T25" fmla="*/ 14 h 87"/>
                  <a:gd name="T26" fmla="*/ 15 w 67"/>
                  <a:gd name="T27" fmla="*/ 14 h 87"/>
                  <a:gd name="T28" fmla="*/ 15 w 67"/>
                  <a:gd name="T29" fmla="*/ 45 h 87"/>
                  <a:gd name="T30" fmla="*/ 33 w 67"/>
                  <a:gd name="T31" fmla="*/ 4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" h="87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7" y="11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49"/>
                      <a:pt x="51" y="59"/>
                      <a:pt x="32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3" y="45"/>
                    </a:moveTo>
                    <a:cubicBezTo>
                      <a:pt x="44" y="45"/>
                      <a:pt x="51" y="3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19"/>
                      <a:pt x="44" y="14"/>
                      <a:pt x="3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5"/>
                      <a:pt x="15" y="45"/>
                      <a:pt x="15" y="45"/>
                    </a:cubicBezTo>
                    <a:lnTo>
                      <a:pt x="33" y="4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4364038" y="1344613"/>
                <a:ext cx="80963" cy="114300"/>
              </a:xfrm>
              <a:custGeom>
                <a:avLst/>
                <a:gdLst>
                  <a:gd name="T0" fmla="*/ 0 w 51"/>
                  <a:gd name="T1" fmla="*/ 0 h 72"/>
                  <a:gd name="T2" fmla="*/ 13 w 51"/>
                  <a:gd name="T3" fmla="*/ 0 h 72"/>
                  <a:gd name="T4" fmla="*/ 13 w 51"/>
                  <a:gd name="T5" fmla="*/ 60 h 72"/>
                  <a:gd name="T6" fmla="*/ 51 w 51"/>
                  <a:gd name="T7" fmla="*/ 60 h 72"/>
                  <a:gd name="T8" fmla="*/ 51 w 51"/>
                  <a:gd name="T9" fmla="*/ 72 h 72"/>
                  <a:gd name="T10" fmla="*/ 0 w 51"/>
                  <a:gd name="T11" fmla="*/ 72 h 72"/>
                  <a:gd name="T12" fmla="*/ 0 w 51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72">
                    <a:moveTo>
                      <a:pt x="0" y="0"/>
                    </a:moveTo>
                    <a:lnTo>
                      <a:pt x="13" y="0"/>
                    </a:lnTo>
                    <a:lnTo>
                      <a:pt x="13" y="60"/>
                    </a:lnTo>
                    <a:lnTo>
                      <a:pt x="51" y="60"/>
                    </a:lnTo>
                    <a:lnTo>
                      <a:pt x="5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Freeform 25"/>
              <p:cNvSpPr>
                <a:spLocks noEditPoints="1"/>
              </p:cNvSpPr>
              <p:nvPr/>
            </p:nvSpPr>
            <p:spPr bwMode="auto">
              <a:xfrm>
                <a:off x="4454525" y="1343025"/>
                <a:ext cx="119063" cy="115887"/>
              </a:xfrm>
              <a:custGeom>
                <a:avLst/>
                <a:gdLst>
                  <a:gd name="T0" fmla="*/ 32 w 75"/>
                  <a:gd name="T1" fmla="*/ 0 h 73"/>
                  <a:gd name="T2" fmla="*/ 43 w 75"/>
                  <a:gd name="T3" fmla="*/ 0 h 73"/>
                  <a:gd name="T4" fmla="*/ 75 w 75"/>
                  <a:gd name="T5" fmla="*/ 73 h 73"/>
                  <a:gd name="T6" fmla="*/ 62 w 75"/>
                  <a:gd name="T7" fmla="*/ 73 h 73"/>
                  <a:gd name="T8" fmla="*/ 55 w 75"/>
                  <a:gd name="T9" fmla="*/ 56 h 73"/>
                  <a:gd name="T10" fmla="*/ 21 w 75"/>
                  <a:gd name="T11" fmla="*/ 56 h 73"/>
                  <a:gd name="T12" fmla="*/ 14 w 75"/>
                  <a:gd name="T13" fmla="*/ 73 h 73"/>
                  <a:gd name="T14" fmla="*/ 0 w 75"/>
                  <a:gd name="T15" fmla="*/ 73 h 73"/>
                  <a:gd name="T16" fmla="*/ 32 w 75"/>
                  <a:gd name="T17" fmla="*/ 0 h 73"/>
                  <a:gd name="T18" fmla="*/ 50 w 75"/>
                  <a:gd name="T19" fmla="*/ 44 h 73"/>
                  <a:gd name="T20" fmla="*/ 38 w 75"/>
                  <a:gd name="T21" fmla="*/ 15 h 73"/>
                  <a:gd name="T22" fmla="*/ 25 w 75"/>
                  <a:gd name="T23" fmla="*/ 44 h 73"/>
                  <a:gd name="T24" fmla="*/ 50 w 75"/>
                  <a:gd name="T25" fmla="*/ 4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73">
                    <a:moveTo>
                      <a:pt x="32" y="0"/>
                    </a:moveTo>
                    <a:lnTo>
                      <a:pt x="43" y="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55" y="56"/>
                    </a:lnTo>
                    <a:lnTo>
                      <a:pt x="21" y="56"/>
                    </a:lnTo>
                    <a:lnTo>
                      <a:pt x="14" y="73"/>
                    </a:lnTo>
                    <a:lnTo>
                      <a:pt x="0" y="73"/>
                    </a:lnTo>
                    <a:lnTo>
                      <a:pt x="32" y="0"/>
                    </a:lnTo>
                    <a:close/>
                    <a:moveTo>
                      <a:pt x="50" y="44"/>
                    </a:moveTo>
                    <a:lnTo>
                      <a:pt x="38" y="15"/>
                    </a:lnTo>
                    <a:lnTo>
                      <a:pt x="25" y="44"/>
                    </a:lnTo>
                    <a:lnTo>
                      <a:pt x="50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4570413" y="1344613"/>
                <a:ext cx="93663" cy="114300"/>
              </a:xfrm>
              <a:custGeom>
                <a:avLst/>
                <a:gdLst>
                  <a:gd name="T0" fmla="*/ 23 w 59"/>
                  <a:gd name="T1" fmla="*/ 12 h 72"/>
                  <a:gd name="T2" fmla="*/ 0 w 59"/>
                  <a:gd name="T3" fmla="*/ 12 h 72"/>
                  <a:gd name="T4" fmla="*/ 0 w 59"/>
                  <a:gd name="T5" fmla="*/ 0 h 72"/>
                  <a:gd name="T6" fmla="*/ 59 w 59"/>
                  <a:gd name="T7" fmla="*/ 0 h 72"/>
                  <a:gd name="T8" fmla="*/ 59 w 59"/>
                  <a:gd name="T9" fmla="*/ 12 h 72"/>
                  <a:gd name="T10" fmla="*/ 35 w 59"/>
                  <a:gd name="T11" fmla="*/ 12 h 72"/>
                  <a:gd name="T12" fmla="*/ 35 w 59"/>
                  <a:gd name="T13" fmla="*/ 72 h 72"/>
                  <a:gd name="T14" fmla="*/ 23 w 59"/>
                  <a:gd name="T15" fmla="*/ 72 h 72"/>
                  <a:gd name="T16" fmla="*/ 23 w 59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72">
                    <a:moveTo>
                      <a:pt x="23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3" y="72"/>
                    </a:lnTo>
                    <a:lnTo>
                      <a:pt x="2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4684713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53 w 53"/>
                  <a:gd name="T3" fmla="*/ 0 h 72"/>
                  <a:gd name="T4" fmla="*/ 53 w 53"/>
                  <a:gd name="T5" fmla="*/ 12 h 72"/>
                  <a:gd name="T6" fmla="*/ 12 w 53"/>
                  <a:gd name="T7" fmla="*/ 12 h 72"/>
                  <a:gd name="T8" fmla="*/ 12 w 53"/>
                  <a:gd name="T9" fmla="*/ 31 h 72"/>
                  <a:gd name="T10" fmla="*/ 49 w 53"/>
                  <a:gd name="T11" fmla="*/ 31 h 72"/>
                  <a:gd name="T12" fmla="*/ 49 w 53"/>
                  <a:gd name="T13" fmla="*/ 42 h 72"/>
                  <a:gd name="T14" fmla="*/ 12 w 53"/>
                  <a:gd name="T15" fmla="*/ 42 h 72"/>
                  <a:gd name="T16" fmla="*/ 12 w 53"/>
                  <a:gd name="T17" fmla="*/ 72 h 72"/>
                  <a:gd name="T18" fmla="*/ 0 w 53"/>
                  <a:gd name="T19" fmla="*/ 72 h 72"/>
                  <a:gd name="T20" fmla="*/ 0 w 53"/>
                  <a:gd name="T2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2"/>
                    </a:lnTo>
                    <a:lnTo>
                      <a:pt x="12" y="12"/>
                    </a:lnTo>
                    <a:lnTo>
                      <a:pt x="12" y="31"/>
                    </a:lnTo>
                    <a:lnTo>
                      <a:pt x="49" y="31"/>
                    </a:lnTo>
                    <a:lnTo>
                      <a:pt x="49" y="42"/>
                    </a:lnTo>
                    <a:lnTo>
                      <a:pt x="12" y="42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Freeform 28"/>
              <p:cNvSpPr>
                <a:spLocks noEditPoints="1"/>
              </p:cNvSpPr>
              <p:nvPr/>
            </p:nvSpPr>
            <p:spPr bwMode="auto">
              <a:xfrm>
                <a:off x="4784725" y="1341438"/>
                <a:ext cx="119063" cy="119062"/>
              </a:xfrm>
              <a:custGeom>
                <a:avLst/>
                <a:gdLst>
                  <a:gd name="T0" fmla="*/ 0 w 91"/>
                  <a:gd name="T1" fmla="*/ 45 h 90"/>
                  <a:gd name="T2" fmla="*/ 0 w 91"/>
                  <a:gd name="T3" fmla="*/ 45 h 90"/>
                  <a:gd name="T4" fmla="*/ 45 w 91"/>
                  <a:gd name="T5" fmla="*/ 0 h 90"/>
                  <a:gd name="T6" fmla="*/ 91 w 91"/>
                  <a:gd name="T7" fmla="*/ 45 h 90"/>
                  <a:gd name="T8" fmla="*/ 91 w 91"/>
                  <a:gd name="T9" fmla="*/ 45 h 90"/>
                  <a:gd name="T10" fmla="*/ 45 w 91"/>
                  <a:gd name="T11" fmla="*/ 90 h 90"/>
                  <a:gd name="T12" fmla="*/ 0 w 91"/>
                  <a:gd name="T13" fmla="*/ 45 h 90"/>
                  <a:gd name="T14" fmla="*/ 75 w 91"/>
                  <a:gd name="T15" fmla="*/ 45 h 90"/>
                  <a:gd name="T16" fmla="*/ 75 w 91"/>
                  <a:gd name="T17" fmla="*/ 45 h 90"/>
                  <a:gd name="T18" fmla="*/ 45 w 91"/>
                  <a:gd name="T19" fmla="*/ 14 h 90"/>
                  <a:gd name="T20" fmla="*/ 16 w 91"/>
                  <a:gd name="T21" fmla="*/ 45 h 90"/>
                  <a:gd name="T22" fmla="*/ 16 w 91"/>
                  <a:gd name="T23" fmla="*/ 45 h 90"/>
                  <a:gd name="T24" fmla="*/ 45 w 91"/>
                  <a:gd name="T25" fmla="*/ 76 h 90"/>
                  <a:gd name="T26" fmla="*/ 75 w 91"/>
                  <a:gd name="T27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3" y="76"/>
                      <a:pt x="75" y="62"/>
                      <a:pt x="7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Freeform 29"/>
              <p:cNvSpPr>
                <a:spLocks noEditPoints="1"/>
              </p:cNvSpPr>
              <p:nvPr/>
            </p:nvSpPr>
            <p:spPr bwMode="auto">
              <a:xfrm>
                <a:off x="4927600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39 w 74"/>
                  <a:gd name="T3" fmla="*/ 0 h 87"/>
                  <a:gd name="T4" fmla="*/ 64 w 74"/>
                  <a:gd name="T5" fmla="*/ 8 h 87"/>
                  <a:gd name="T6" fmla="*/ 71 w 74"/>
                  <a:gd name="T7" fmla="*/ 27 h 87"/>
                  <a:gd name="T8" fmla="*/ 71 w 74"/>
                  <a:gd name="T9" fmla="*/ 27 h 87"/>
                  <a:gd name="T10" fmla="*/ 51 w 74"/>
                  <a:gd name="T11" fmla="*/ 54 h 87"/>
                  <a:gd name="T12" fmla="*/ 74 w 74"/>
                  <a:gd name="T13" fmla="*/ 87 h 87"/>
                  <a:gd name="T14" fmla="*/ 56 w 74"/>
                  <a:gd name="T15" fmla="*/ 87 h 87"/>
                  <a:gd name="T16" fmla="*/ 35 w 74"/>
                  <a:gd name="T17" fmla="*/ 56 h 87"/>
                  <a:gd name="T18" fmla="*/ 15 w 74"/>
                  <a:gd name="T19" fmla="*/ 56 h 87"/>
                  <a:gd name="T20" fmla="*/ 15 w 74"/>
                  <a:gd name="T21" fmla="*/ 87 h 87"/>
                  <a:gd name="T22" fmla="*/ 0 w 74"/>
                  <a:gd name="T23" fmla="*/ 87 h 87"/>
                  <a:gd name="T24" fmla="*/ 0 w 74"/>
                  <a:gd name="T25" fmla="*/ 0 h 87"/>
                  <a:gd name="T26" fmla="*/ 38 w 74"/>
                  <a:gd name="T27" fmla="*/ 43 h 87"/>
                  <a:gd name="T28" fmla="*/ 56 w 74"/>
                  <a:gd name="T29" fmla="*/ 28 h 87"/>
                  <a:gd name="T30" fmla="*/ 56 w 74"/>
                  <a:gd name="T31" fmla="*/ 28 h 87"/>
                  <a:gd name="T32" fmla="*/ 38 w 74"/>
                  <a:gd name="T33" fmla="*/ 14 h 87"/>
                  <a:gd name="T34" fmla="*/ 15 w 74"/>
                  <a:gd name="T35" fmla="*/ 14 h 87"/>
                  <a:gd name="T36" fmla="*/ 15 w 74"/>
                  <a:gd name="T37" fmla="*/ 43 h 87"/>
                  <a:gd name="T38" fmla="*/ 38 w 74"/>
                  <a:gd name="T39" fmla="*/ 4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9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3" y="50"/>
                      <a:pt x="51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5046663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13 w 70"/>
                  <a:gd name="T3" fmla="*/ 0 h 72"/>
                  <a:gd name="T4" fmla="*/ 35 w 70"/>
                  <a:gd name="T5" fmla="*/ 34 h 72"/>
                  <a:gd name="T6" fmla="*/ 57 w 70"/>
                  <a:gd name="T7" fmla="*/ 0 h 72"/>
                  <a:gd name="T8" fmla="*/ 70 w 70"/>
                  <a:gd name="T9" fmla="*/ 0 h 72"/>
                  <a:gd name="T10" fmla="*/ 70 w 70"/>
                  <a:gd name="T11" fmla="*/ 72 h 72"/>
                  <a:gd name="T12" fmla="*/ 57 w 70"/>
                  <a:gd name="T13" fmla="*/ 72 h 72"/>
                  <a:gd name="T14" fmla="*/ 57 w 70"/>
                  <a:gd name="T15" fmla="*/ 20 h 72"/>
                  <a:gd name="T16" fmla="*/ 35 w 70"/>
                  <a:gd name="T17" fmla="*/ 54 h 72"/>
                  <a:gd name="T18" fmla="*/ 34 w 70"/>
                  <a:gd name="T19" fmla="*/ 54 h 72"/>
                  <a:gd name="T20" fmla="*/ 12 w 70"/>
                  <a:gd name="T21" fmla="*/ 21 h 72"/>
                  <a:gd name="T22" fmla="*/ 12 w 70"/>
                  <a:gd name="T23" fmla="*/ 72 h 72"/>
                  <a:gd name="T24" fmla="*/ 0 w 70"/>
                  <a:gd name="T25" fmla="*/ 72 h 72"/>
                  <a:gd name="T26" fmla="*/ 0 w 7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7" y="72"/>
                    </a:lnTo>
                    <a:lnTo>
                      <a:pt x="57" y="20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42" descr="Salesforce 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17" y="878246"/>
              <a:ext cx="1593668" cy="111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62" y="2088087"/>
            <a:ext cx="10908173" cy="2157270"/>
          </a:xfrm>
        </p:spPr>
        <p:txBody>
          <a:bodyPr/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338327" y="5528768"/>
            <a:ext cx="11515535" cy="48702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1600" dirty="0" smtClean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lang="en-US" dirty="0" smtClean="0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lang="en-US" sz="2000" dirty="0" smtClean="0">
                <a:solidFill>
                  <a:schemeClr val="accent2"/>
                </a:solidFill>
              </a:defRPr>
            </a:lvl3pPr>
            <a:lvl4pPr marL="0" indent="0">
              <a:buFont typeface="Arial" panose="020B0604020202020204" pitchFamily="34" charset="0"/>
              <a:buChar char="​"/>
              <a:defRPr lang="en-US" sz="2000" dirty="0" smtClean="0">
                <a:solidFill>
                  <a:schemeClr val="accent2"/>
                </a:solidFill>
              </a:defRPr>
            </a:lvl4pPr>
            <a:lvl5pPr marL="0" indent="0">
              <a:buFont typeface="Arial" panose="020B0604020202020204" pitchFamily="34" charset="0"/>
              <a:buChar char="​"/>
              <a:defRPr lang="en-US" sz="2000" dirty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7"/>
          <p:cNvSpPr>
            <a:spLocks noGrp="1"/>
          </p:cNvSpPr>
          <p:nvPr>
            <p:ph sz="quarter" idx="10"/>
          </p:nvPr>
        </p:nvSpPr>
        <p:spPr>
          <a:xfrm>
            <a:off x="338327" y="4547601"/>
            <a:ext cx="7289872" cy="750471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6492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3967163" y="1600200"/>
            <a:ext cx="63500" cy="608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030663" y="1600200"/>
            <a:ext cx="0" cy="4419600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sz="quarter" idx="10"/>
          </p:nvPr>
        </p:nvSpPr>
        <p:spPr>
          <a:xfrm>
            <a:off x="338328" y="1601723"/>
            <a:ext cx="3502152" cy="4416552"/>
          </a:xfrm>
        </p:spPr>
        <p:txBody>
          <a:bodyPr/>
          <a:lstStyle>
            <a:lvl1pPr>
              <a:defRPr sz="2000"/>
            </a:lvl1pPr>
            <a:lvl2pPr>
              <a:defRPr sz="16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8" name="Content Placeholder 87"/>
          <p:cNvSpPr>
            <a:spLocks noGrp="1"/>
          </p:cNvSpPr>
          <p:nvPr>
            <p:ph sz="quarter" idx="11"/>
          </p:nvPr>
        </p:nvSpPr>
        <p:spPr>
          <a:xfrm>
            <a:off x="4206240" y="1601787"/>
            <a:ext cx="7649210" cy="4416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4123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Spli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57"/>
            <a:ext cx="8102600" cy="685164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0351" y="307289"/>
            <a:ext cx="1006907" cy="1006907"/>
          </a:xfrm>
          <a:prstGeom prst="ellipse">
            <a:avLst/>
          </a:prstGeom>
          <a:solidFill>
            <a:srgbClr val="FFFFFF">
              <a:alpha val="4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8" name="Picture 32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0" y="5303838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695372" y="6397128"/>
            <a:ext cx="1285963" cy="1285963"/>
          </a:xfrm>
          <a:prstGeom prst="ellipse">
            <a:avLst/>
          </a:prstGeom>
          <a:solidFill>
            <a:srgbClr val="FFFFFF">
              <a:alpha val="4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0" name="Picture 34"/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5"/>
          <a:stretch>
            <a:fillRect/>
          </a:stretch>
        </p:blipFill>
        <p:spPr bwMode="auto">
          <a:xfrm>
            <a:off x="7767638" y="0"/>
            <a:ext cx="30765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3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4826000"/>
            <a:ext cx="15224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0" y="1150938"/>
            <a:ext cx="8115300" cy="5707062"/>
            <a:chOff x="-7681" y="1151067"/>
            <a:chExt cx="12196497" cy="5706933"/>
          </a:xfrm>
        </p:grpSpPr>
        <p:sp>
          <p:nvSpPr>
            <p:cNvPr id="13" name="Rectangle 12"/>
            <p:cNvSpPr/>
            <p:nvPr/>
          </p:nvSpPr>
          <p:spPr>
            <a:xfrm rot="10800000">
              <a:off x="-7681" y="4045788"/>
              <a:ext cx="12196497" cy="281220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58000"/>
                  </a:schemeClr>
                </a:gs>
                <a:gs pos="38000">
                  <a:schemeClr val="tx2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4" name="Picture 4" descr="C:\Users\andrew\Desktop\dryfgudf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0" t="5554" r="40845" b="9538"/>
            <a:stretch>
              <a:fillRect/>
            </a:stretch>
          </p:blipFill>
          <p:spPr bwMode="auto">
            <a:xfrm>
              <a:off x="0" y="1151067"/>
              <a:ext cx="12169727" cy="570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42" descr="Salesforce 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6264275"/>
            <a:ext cx="614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601724"/>
            <a:ext cx="7745412" cy="4416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333375" y="6270625"/>
            <a:ext cx="7750175" cy="428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518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er Segu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954695" y="-18288"/>
            <a:ext cx="4234130" cy="68945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621700" y="2391624"/>
            <a:ext cx="4427017" cy="2074753"/>
          </a:xfr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18595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_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342900" y="4800600"/>
            <a:ext cx="11845925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1" descr="Salesforc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6264275"/>
            <a:ext cx="614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0362" y="2095500"/>
            <a:ext cx="11482388" cy="2628900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60362" y="4876800"/>
            <a:ext cx="11482388" cy="1066800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9744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_slide_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-26988" y="3281363"/>
            <a:ext cx="7980363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1" descr="Salesforc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2095500"/>
            <a:ext cx="26273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56616" y="573020"/>
            <a:ext cx="7379001" cy="2628900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6616" y="3354319"/>
            <a:ext cx="7379001" cy="1408043"/>
          </a:xfrm>
        </p:spPr>
        <p:txBody>
          <a:bodyPr l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7107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_slide_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162175" y="3984625"/>
            <a:ext cx="0" cy="2873375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 rot="10800000">
            <a:off x="2170113" y="3984625"/>
            <a:ext cx="65087" cy="731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5" b="26328"/>
          <a:stretch>
            <a:fillRect/>
          </a:stretch>
        </p:blipFill>
        <p:spPr bwMode="auto">
          <a:xfrm>
            <a:off x="0" y="4979988"/>
            <a:ext cx="16414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69"/>
          <p:cNvSpPr/>
          <p:nvPr/>
        </p:nvSpPr>
        <p:spPr>
          <a:xfrm>
            <a:off x="0" y="-61544"/>
            <a:ext cx="300229" cy="1084518"/>
          </a:xfrm>
          <a:custGeom>
            <a:avLst/>
            <a:gdLst/>
            <a:ahLst/>
            <a:cxnLst/>
            <a:rect l="l" t="t" r="r" b="b"/>
            <a:pathLst>
              <a:path w="300229" h="1084518">
                <a:moveTo>
                  <a:pt x="0" y="0"/>
                </a:moveTo>
                <a:lnTo>
                  <a:pt x="16744" y="9088"/>
                </a:lnTo>
                <a:cubicBezTo>
                  <a:pt x="187779" y="124637"/>
                  <a:pt x="300229" y="320316"/>
                  <a:pt x="300229" y="542259"/>
                </a:cubicBezTo>
                <a:cubicBezTo>
                  <a:pt x="300229" y="764202"/>
                  <a:pt x="187779" y="959881"/>
                  <a:pt x="16744" y="1075430"/>
                </a:cubicBezTo>
                <a:lnTo>
                  <a:pt x="0" y="1084518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2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4"/>
          <a:stretch>
            <a:fillRect/>
          </a:stretch>
        </p:blipFill>
        <p:spPr bwMode="auto">
          <a:xfrm>
            <a:off x="11358563" y="850900"/>
            <a:ext cx="830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4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6"/>
          <a:stretch>
            <a:fillRect/>
          </a:stretch>
        </p:blipFill>
        <p:spPr bwMode="auto">
          <a:xfrm>
            <a:off x="0" y="4613275"/>
            <a:ext cx="8286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14575" y="2095733"/>
            <a:ext cx="9551504" cy="2628900"/>
          </a:xfrm>
        </p:spPr>
        <p:txBody>
          <a:bodyPr lIns="91440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14575" y="4877032"/>
            <a:ext cx="9551504" cy="1408043"/>
          </a:xfrm>
        </p:spPr>
        <p:txBody>
          <a:bodyPr lIns="9144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05429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dark_patter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8" name="Oval 7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0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5" b="26328"/>
          <a:stretch>
            <a:fillRect/>
          </a:stretch>
        </p:blipFill>
        <p:spPr bwMode="auto">
          <a:xfrm>
            <a:off x="0" y="4979988"/>
            <a:ext cx="16414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46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7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3" name="Picture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69"/>
          <p:cNvSpPr/>
          <p:nvPr/>
        </p:nvSpPr>
        <p:spPr>
          <a:xfrm>
            <a:off x="0" y="-61544"/>
            <a:ext cx="300229" cy="1084518"/>
          </a:xfrm>
          <a:custGeom>
            <a:avLst/>
            <a:gdLst/>
            <a:ahLst/>
            <a:cxnLst/>
            <a:rect l="l" t="t" r="r" b="b"/>
            <a:pathLst>
              <a:path w="300229" h="1084518">
                <a:moveTo>
                  <a:pt x="0" y="0"/>
                </a:moveTo>
                <a:lnTo>
                  <a:pt x="16744" y="9088"/>
                </a:lnTo>
                <a:cubicBezTo>
                  <a:pt x="187779" y="124637"/>
                  <a:pt x="300229" y="320316"/>
                  <a:pt x="300229" y="542259"/>
                </a:cubicBezTo>
                <a:cubicBezTo>
                  <a:pt x="300229" y="764202"/>
                  <a:pt x="187779" y="959881"/>
                  <a:pt x="16744" y="1075430"/>
                </a:cubicBezTo>
                <a:lnTo>
                  <a:pt x="0" y="1084518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25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4"/>
          <a:stretch>
            <a:fillRect/>
          </a:stretch>
        </p:blipFill>
        <p:spPr bwMode="auto">
          <a:xfrm>
            <a:off x="11358563" y="850900"/>
            <a:ext cx="830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27" name="Pictur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6"/>
          <a:stretch>
            <a:fillRect/>
          </a:stretch>
        </p:blipFill>
        <p:spPr bwMode="auto">
          <a:xfrm>
            <a:off x="0" y="4613275"/>
            <a:ext cx="8286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814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33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34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6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37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38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45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 marL="0" indent="0">
              <a:buNone/>
              <a:defRPr sz="240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887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Sales_Cloud_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2" name="Oval 11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4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971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Service Cloud_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2" name="Oval 11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4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044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54013" y="4467225"/>
            <a:ext cx="11834812" cy="0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4"/>
          <a:stretch>
            <a:fillRect/>
          </a:stretch>
        </p:blipFill>
        <p:spPr bwMode="auto">
          <a:xfrm>
            <a:off x="11358563" y="850900"/>
            <a:ext cx="830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0" name="Oval 9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2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5" b="26328"/>
          <a:stretch>
            <a:fillRect/>
          </a:stretch>
        </p:blipFill>
        <p:spPr bwMode="auto">
          <a:xfrm>
            <a:off x="0" y="4979988"/>
            <a:ext cx="16414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338138" y="877888"/>
            <a:ext cx="4819650" cy="1116012"/>
            <a:chOff x="338138" y="878332"/>
            <a:chExt cx="4819650" cy="1115568"/>
          </a:xfrm>
        </p:grpSpPr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2032000" y="1341438"/>
              <a:ext cx="3125788" cy="119062"/>
              <a:chOff x="2032000" y="1341438"/>
              <a:chExt cx="3125788" cy="119062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2032000" y="1344613"/>
                <a:ext cx="92075" cy="114300"/>
              </a:xfrm>
              <a:custGeom>
                <a:avLst/>
                <a:gdLst>
                  <a:gd name="T0" fmla="*/ 34925 w 58"/>
                  <a:gd name="T1" fmla="*/ 19050 h 72"/>
                  <a:gd name="T2" fmla="*/ 0 w 58"/>
                  <a:gd name="T3" fmla="*/ 19050 h 72"/>
                  <a:gd name="T4" fmla="*/ 0 w 58"/>
                  <a:gd name="T5" fmla="*/ 0 h 72"/>
                  <a:gd name="T6" fmla="*/ 92075 w 58"/>
                  <a:gd name="T7" fmla="*/ 0 h 72"/>
                  <a:gd name="T8" fmla="*/ 92075 w 58"/>
                  <a:gd name="T9" fmla="*/ 19050 h 72"/>
                  <a:gd name="T10" fmla="*/ 57150 w 58"/>
                  <a:gd name="T11" fmla="*/ 19050 h 72"/>
                  <a:gd name="T12" fmla="*/ 57150 w 58"/>
                  <a:gd name="T13" fmla="*/ 114300 h 72"/>
                  <a:gd name="T14" fmla="*/ 34925 w 58"/>
                  <a:gd name="T15" fmla="*/ 114300 h 72"/>
                  <a:gd name="T16" fmla="*/ 34925 w 58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8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36" y="12"/>
                    </a:lnTo>
                    <a:lnTo>
                      <a:pt x="36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6"/>
              <p:cNvSpPr>
                <a:spLocks/>
              </p:cNvSpPr>
              <p:nvPr/>
            </p:nvSpPr>
            <p:spPr bwMode="auto">
              <a:xfrm>
                <a:off x="2146300" y="1344613"/>
                <a:ext cx="93663" cy="114300"/>
              </a:xfrm>
              <a:custGeom>
                <a:avLst/>
                <a:gdLst>
                  <a:gd name="T0" fmla="*/ 0 w 59"/>
                  <a:gd name="T1" fmla="*/ 0 h 72"/>
                  <a:gd name="T2" fmla="*/ 19050 w 59"/>
                  <a:gd name="T3" fmla="*/ 0 h 72"/>
                  <a:gd name="T4" fmla="*/ 19050 w 59"/>
                  <a:gd name="T5" fmla="*/ 47625 h 72"/>
                  <a:gd name="T6" fmla="*/ 73025 w 59"/>
                  <a:gd name="T7" fmla="*/ 47625 h 72"/>
                  <a:gd name="T8" fmla="*/ 73025 w 59"/>
                  <a:gd name="T9" fmla="*/ 0 h 72"/>
                  <a:gd name="T10" fmla="*/ 93663 w 59"/>
                  <a:gd name="T11" fmla="*/ 0 h 72"/>
                  <a:gd name="T12" fmla="*/ 93663 w 59"/>
                  <a:gd name="T13" fmla="*/ 114300 h 72"/>
                  <a:gd name="T14" fmla="*/ 73025 w 59"/>
                  <a:gd name="T15" fmla="*/ 114300 h 72"/>
                  <a:gd name="T16" fmla="*/ 73025 w 59"/>
                  <a:gd name="T17" fmla="*/ 65088 h 72"/>
                  <a:gd name="T18" fmla="*/ 19050 w 59"/>
                  <a:gd name="T19" fmla="*/ 65088 h 72"/>
                  <a:gd name="T20" fmla="*/ 19050 w 59"/>
                  <a:gd name="T21" fmla="*/ 114300 h 72"/>
                  <a:gd name="T22" fmla="*/ 0 w 59"/>
                  <a:gd name="T23" fmla="*/ 114300 h 72"/>
                  <a:gd name="T24" fmla="*/ 0 w 59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72">
                    <a:moveTo>
                      <a:pt x="0" y="0"/>
                    </a:moveTo>
                    <a:lnTo>
                      <a:pt x="12" y="0"/>
                    </a:lnTo>
                    <a:lnTo>
                      <a:pt x="12" y="30"/>
                    </a:lnTo>
                    <a:lnTo>
                      <a:pt x="46" y="3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72"/>
                    </a:lnTo>
                    <a:lnTo>
                      <a:pt x="46" y="72"/>
                    </a:lnTo>
                    <a:lnTo>
                      <a:pt x="46" y="41"/>
                    </a:lnTo>
                    <a:lnTo>
                      <a:pt x="12" y="4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7"/>
              <p:cNvSpPr>
                <a:spLocks/>
              </p:cNvSpPr>
              <p:nvPr/>
            </p:nvSpPr>
            <p:spPr bwMode="auto">
              <a:xfrm>
                <a:off x="2270125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82550 w 53"/>
                  <a:gd name="T3" fmla="*/ 0 h 72"/>
                  <a:gd name="T4" fmla="*/ 82550 w 53"/>
                  <a:gd name="T5" fmla="*/ 17463 h 72"/>
                  <a:gd name="T6" fmla="*/ 19050 w 53"/>
                  <a:gd name="T7" fmla="*/ 17463 h 72"/>
                  <a:gd name="T8" fmla="*/ 19050 w 53"/>
                  <a:gd name="T9" fmla="*/ 47625 h 72"/>
                  <a:gd name="T10" fmla="*/ 76200 w 53"/>
                  <a:gd name="T11" fmla="*/ 47625 h 72"/>
                  <a:gd name="T12" fmla="*/ 76200 w 53"/>
                  <a:gd name="T13" fmla="*/ 65088 h 72"/>
                  <a:gd name="T14" fmla="*/ 19050 w 53"/>
                  <a:gd name="T15" fmla="*/ 65088 h 72"/>
                  <a:gd name="T16" fmla="*/ 19050 w 53"/>
                  <a:gd name="T17" fmla="*/ 95250 h 72"/>
                  <a:gd name="T18" fmla="*/ 84138 w 53"/>
                  <a:gd name="T19" fmla="*/ 95250 h 72"/>
                  <a:gd name="T20" fmla="*/ 84138 w 53"/>
                  <a:gd name="T21" fmla="*/ 114300 h 72"/>
                  <a:gd name="T22" fmla="*/ 0 w 53"/>
                  <a:gd name="T23" fmla="*/ 114300 h 72"/>
                  <a:gd name="T24" fmla="*/ 0 w 53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2" y="0"/>
                    </a:lnTo>
                    <a:lnTo>
                      <a:pt x="52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3" y="60"/>
                    </a:lnTo>
                    <a:lnTo>
                      <a:pt x="53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2422525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7472 w 79"/>
                  <a:gd name="T5" fmla="*/ 0 h 90"/>
                  <a:gd name="T6" fmla="*/ 101882 w 79"/>
                  <a:gd name="T7" fmla="*/ 18521 h 90"/>
                  <a:gd name="T8" fmla="*/ 90126 w 79"/>
                  <a:gd name="T9" fmla="*/ 33073 h 90"/>
                  <a:gd name="T10" fmla="*/ 57472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7472 w 79"/>
                  <a:gd name="T17" fmla="*/ 100541 h 90"/>
                  <a:gd name="T18" fmla="*/ 90126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0" y="0"/>
                      <a:pt x="70" y="6"/>
                      <a:pt x="78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9"/>
              <p:cNvSpPr>
                <a:spLocks/>
              </p:cNvSpPr>
              <p:nvPr/>
            </p:nvSpPr>
            <p:spPr bwMode="auto">
              <a:xfrm>
                <a:off x="2546350" y="1344613"/>
                <a:ext cx="96838" cy="115887"/>
              </a:xfrm>
              <a:custGeom>
                <a:avLst/>
                <a:gdLst>
                  <a:gd name="T0" fmla="*/ 0 w 74"/>
                  <a:gd name="T1" fmla="*/ 65845 h 88"/>
                  <a:gd name="T2" fmla="*/ 0 w 74"/>
                  <a:gd name="T3" fmla="*/ 0 h 88"/>
                  <a:gd name="T4" fmla="*/ 19629 w 74"/>
                  <a:gd name="T5" fmla="*/ 0 h 88"/>
                  <a:gd name="T6" fmla="*/ 19629 w 74"/>
                  <a:gd name="T7" fmla="*/ 64528 h 88"/>
                  <a:gd name="T8" fmla="*/ 48419 w 74"/>
                  <a:gd name="T9" fmla="*/ 97450 h 88"/>
                  <a:gd name="T10" fmla="*/ 77209 w 74"/>
                  <a:gd name="T11" fmla="*/ 65845 h 88"/>
                  <a:gd name="T12" fmla="*/ 77209 w 74"/>
                  <a:gd name="T13" fmla="*/ 0 h 88"/>
                  <a:gd name="T14" fmla="*/ 96838 w 74"/>
                  <a:gd name="T15" fmla="*/ 0 h 88"/>
                  <a:gd name="T16" fmla="*/ 96838 w 74"/>
                  <a:gd name="T17" fmla="*/ 64528 h 88"/>
                  <a:gd name="T18" fmla="*/ 48419 w 74"/>
                  <a:gd name="T19" fmla="*/ 115887 h 88"/>
                  <a:gd name="T20" fmla="*/ 0 w 74"/>
                  <a:gd name="T21" fmla="*/ 65845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4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65"/>
                      <a:pt x="23" y="74"/>
                      <a:pt x="37" y="74"/>
                    </a:cubicBezTo>
                    <a:cubicBezTo>
                      <a:pt x="50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75"/>
                      <a:pt x="59" y="88"/>
                      <a:pt x="37" y="88"/>
                    </a:cubicBezTo>
                    <a:cubicBezTo>
                      <a:pt x="14" y="88"/>
                      <a:pt x="0" y="75"/>
                      <a:pt x="0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Freeform 10"/>
              <p:cNvSpPr>
                <a:spLocks/>
              </p:cNvSpPr>
              <p:nvPr/>
            </p:nvSpPr>
            <p:spPr bwMode="auto">
              <a:xfrm>
                <a:off x="2662238" y="1343025"/>
                <a:ext cx="87313" cy="117475"/>
              </a:xfrm>
              <a:custGeom>
                <a:avLst/>
                <a:gdLst>
                  <a:gd name="T0" fmla="*/ 0 w 67"/>
                  <a:gd name="T1" fmla="*/ 98996 h 89"/>
                  <a:gd name="T2" fmla="*/ 11729 w 67"/>
                  <a:gd name="T3" fmla="*/ 84476 h 89"/>
                  <a:gd name="T4" fmla="*/ 48218 w 67"/>
                  <a:gd name="T5" fmla="*/ 98996 h 89"/>
                  <a:gd name="T6" fmla="*/ 67765 w 67"/>
                  <a:gd name="T7" fmla="*/ 84476 h 89"/>
                  <a:gd name="T8" fmla="*/ 67765 w 67"/>
                  <a:gd name="T9" fmla="*/ 84476 h 89"/>
                  <a:gd name="T10" fmla="*/ 43005 w 67"/>
                  <a:gd name="T11" fmla="*/ 67317 h 89"/>
                  <a:gd name="T12" fmla="*/ 5213 w 67"/>
                  <a:gd name="T13" fmla="*/ 32999 h 89"/>
                  <a:gd name="T14" fmla="*/ 5213 w 67"/>
                  <a:gd name="T15" fmla="*/ 32999 h 89"/>
                  <a:gd name="T16" fmla="*/ 43005 w 67"/>
                  <a:gd name="T17" fmla="*/ 0 h 89"/>
                  <a:gd name="T18" fmla="*/ 84707 w 67"/>
                  <a:gd name="T19" fmla="*/ 13199 h 89"/>
                  <a:gd name="T20" fmla="*/ 74281 w 67"/>
                  <a:gd name="T21" fmla="*/ 29039 h 89"/>
                  <a:gd name="T22" fmla="*/ 43005 w 67"/>
                  <a:gd name="T23" fmla="*/ 17159 h 89"/>
                  <a:gd name="T24" fmla="*/ 24760 w 67"/>
                  <a:gd name="T25" fmla="*/ 30359 h 89"/>
                  <a:gd name="T26" fmla="*/ 24760 w 67"/>
                  <a:gd name="T27" fmla="*/ 31679 h 89"/>
                  <a:gd name="T28" fmla="*/ 52127 w 67"/>
                  <a:gd name="T29" fmla="*/ 48838 h 89"/>
                  <a:gd name="T30" fmla="*/ 87313 w 67"/>
                  <a:gd name="T31" fmla="*/ 83156 h 89"/>
                  <a:gd name="T32" fmla="*/ 87313 w 67"/>
                  <a:gd name="T33" fmla="*/ 83156 h 89"/>
                  <a:gd name="T34" fmla="*/ 46914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1"/>
              <p:cNvSpPr>
                <a:spLocks/>
              </p:cNvSpPr>
              <p:nvPr/>
            </p:nvSpPr>
            <p:spPr bwMode="auto">
              <a:xfrm>
                <a:off x="2765425" y="1344613"/>
                <a:ext cx="90488" cy="114300"/>
              </a:xfrm>
              <a:custGeom>
                <a:avLst/>
                <a:gdLst>
                  <a:gd name="T0" fmla="*/ 34925 w 57"/>
                  <a:gd name="T1" fmla="*/ 19050 h 72"/>
                  <a:gd name="T2" fmla="*/ 0 w 57"/>
                  <a:gd name="T3" fmla="*/ 19050 h 72"/>
                  <a:gd name="T4" fmla="*/ 0 w 57"/>
                  <a:gd name="T5" fmla="*/ 0 h 72"/>
                  <a:gd name="T6" fmla="*/ 90488 w 57"/>
                  <a:gd name="T7" fmla="*/ 0 h 72"/>
                  <a:gd name="T8" fmla="*/ 90488 w 57"/>
                  <a:gd name="T9" fmla="*/ 19050 h 72"/>
                  <a:gd name="T10" fmla="*/ 55563 w 57"/>
                  <a:gd name="T11" fmla="*/ 19050 h 72"/>
                  <a:gd name="T12" fmla="*/ 55563 w 57"/>
                  <a:gd name="T13" fmla="*/ 114300 h 72"/>
                  <a:gd name="T14" fmla="*/ 34925 w 57"/>
                  <a:gd name="T15" fmla="*/ 114300 h 72"/>
                  <a:gd name="T16" fmla="*/ 34925 w 57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12"/>
              <p:cNvSpPr>
                <a:spLocks noEditPoints="1"/>
              </p:cNvSpPr>
              <p:nvPr/>
            </p:nvSpPr>
            <p:spPr bwMode="auto">
              <a:xfrm>
                <a:off x="2867025" y="1341438"/>
                <a:ext cx="119063" cy="119062"/>
              </a:xfrm>
              <a:custGeom>
                <a:avLst/>
                <a:gdLst>
                  <a:gd name="T0" fmla="*/ 0 w 91"/>
                  <a:gd name="T1" fmla="*/ 59531 h 90"/>
                  <a:gd name="T2" fmla="*/ 0 w 91"/>
                  <a:gd name="T3" fmla="*/ 59531 h 90"/>
                  <a:gd name="T4" fmla="*/ 58877 w 91"/>
                  <a:gd name="T5" fmla="*/ 0 h 90"/>
                  <a:gd name="T6" fmla="*/ 119063 w 91"/>
                  <a:gd name="T7" fmla="*/ 59531 h 90"/>
                  <a:gd name="T8" fmla="*/ 119063 w 91"/>
                  <a:gd name="T9" fmla="*/ 59531 h 90"/>
                  <a:gd name="T10" fmla="*/ 58877 w 91"/>
                  <a:gd name="T11" fmla="*/ 119062 h 90"/>
                  <a:gd name="T12" fmla="*/ 0 w 91"/>
                  <a:gd name="T13" fmla="*/ 59531 h 90"/>
                  <a:gd name="T14" fmla="*/ 98129 w 91"/>
                  <a:gd name="T15" fmla="*/ 59531 h 90"/>
                  <a:gd name="T16" fmla="*/ 98129 w 91"/>
                  <a:gd name="T17" fmla="*/ 59531 h 90"/>
                  <a:gd name="T18" fmla="*/ 58877 w 91"/>
                  <a:gd name="T19" fmla="*/ 18521 h 90"/>
                  <a:gd name="T20" fmla="*/ 20934 w 91"/>
                  <a:gd name="T21" fmla="*/ 59531 h 90"/>
                  <a:gd name="T22" fmla="*/ 20934 w 91"/>
                  <a:gd name="T23" fmla="*/ 59531 h 90"/>
                  <a:gd name="T24" fmla="*/ 58877 w 91"/>
                  <a:gd name="T25" fmla="*/ 100541 h 90"/>
                  <a:gd name="T26" fmla="*/ 98129 w 91"/>
                  <a:gd name="T27" fmla="*/ 59531 h 9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2" y="76"/>
                      <a:pt x="75" y="62"/>
                      <a:pt x="7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3"/>
              <p:cNvSpPr>
                <a:spLocks/>
              </p:cNvSpPr>
              <p:nvPr/>
            </p:nvSpPr>
            <p:spPr bwMode="auto">
              <a:xfrm>
                <a:off x="3009900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20638 w 70"/>
                  <a:gd name="T3" fmla="*/ 0 h 72"/>
                  <a:gd name="T4" fmla="*/ 55563 w 70"/>
                  <a:gd name="T5" fmla="*/ 53975 h 72"/>
                  <a:gd name="T6" fmla="*/ 90488 w 70"/>
                  <a:gd name="T7" fmla="*/ 0 h 72"/>
                  <a:gd name="T8" fmla="*/ 111125 w 70"/>
                  <a:gd name="T9" fmla="*/ 0 h 72"/>
                  <a:gd name="T10" fmla="*/ 111125 w 70"/>
                  <a:gd name="T11" fmla="*/ 114300 h 72"/>
                  <a:gd name="T12" fmla="*/ 92075 w 70"/>
                  <a:gd name="T13" fmla="*/ 114300 h 72"/>
                  <a:gd name="T14" fmla="*/ 92075 w 70"/>
                  <a:gd name="T15" fmla="*/ 31750 h 72"/>
                  <a:gd name="T16" fmla="*/ 55563 w 70"/>
                  <a:gd name="T17" fmla="*/ 85725 h 72"/>
                  <a:gd name="T18" fmla="*/ 55563 w 70"/>
                  <a:gd name="T19" fmla="*/ 85725 h 72"/>
                  <a:gd name="T20" fmla="*/ 19050 w 70"/>
                  <a:gd name="T21" fmla="*/ 33338 h 72"/>
                  <a:gd name="T22" fmla="*/ 19050 w 70"/>
                  <a:gd name="T23" fmla="*/ 114300 h 72"/>
                  <a:gd name="T24" fmla="*/ 0 w 70"/>
                  <a:gd name="T25" fmla="*/ 114300 h 72"/>
                  <a:gd name="T26" fmla="*/ 0 w 70"/>
                  <a:gd name="T27" fmla="*/ 0 h 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8" y="72"/>
                    </a:lnTo>
                    <a:lnTo>
                      <a:pt x="58" y="20"/>
                    </a:lnTo>
                    <a:lnTo>
                      <a:pt x="35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4"/>
              <p:cNvSpPr>
                <a:spLocks/>
              </p:cNvSpPr>
              <p:nvPr/>
            </p:nvSpPr>
            <p:spPr bwMode="auto">
              <a:xfrm>
                <a:off x="3151188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84138 w 54"/>
                  <a:gd name="T3" fmla="*/ 0 h 72"/>
                  <a:gd name="T4" fmla="*/ 84138 w 54"/>
                  <a:gd name="T5" fmla="*/ 17463 h 72"/>
                  <a:gd name="T6" fmla="*/ 19050 w 54"/>
                  <a:gd name="T7" fmla="*/ 17463 h 72"/>
                  <a:gd name="T8" fmla="*/ 19050 w 54"/>
                  <a:gd name="T9" fmla="*/ 47625 h 72"/>
                  <a:gd name="T10" fmla="*/ 77788 w 54"/>
                  <a:gd name="T11" fmla="*/ 47625 h 72"/>
                  <a:gd name="T12" fmla="*/ 77788 w 54"/>
                  <a:gd name="T13" fmla="*/ 65088 h 72"/>
                  <a:gd name="T14" fmla="*/ 19050 w 54"/>
                  <a:gd name="T15" fmla="*/ 65088 h 72"/>
                  <a:gd name="T16" fmla="*/ 19050 w 54"/>
                  <a:gd name="T17" fmla="*/ 95250 h 72"/>
                  <a:gd name="T18" fmla="*/ 85725 w 54"/>
                  <a:gd name="T19" fmla="*/ 95250 h 72"/>
                  <a:gd name="T20" fmla="*/ 85725 w 54"/>
                  <a:gd name="T21" fmla="*/ 114300 h 72"/>
                  <a:gd name="T22" fmla="*/ 0 w 54"/>
                  <a:gd name="T23" fmla="*/ 114300 h 72"/>
                  <a:gd name="T24" fmla="*/ 0 w 54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9" y="30"/>
                    </a:lnTo>
                    <a:lnTo>
                      <a:pt x="49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3260725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51036 w 74"/>
                  <a:gd name="T3" fmla="*/ 0 h 87"/>
                  <a:gd name="T4" fmla="*/ 83752 w 74"/>
                  <a:gd name="T5" fmla="*/ 10510 h 87"/>
                  <a:gd name="T6" fmla="*/ 92912 w 74"/>
                  <a:gd name="T7" fmla="*/ 35472 h 87"/>
                  <a:gd name="T8" fmla="*/ 92912 w 74"/>
                  <a:gd name="T9" fmla="*/ 35472 h 87"/>
                  <a:gd name="T10" fmla="*/ 65431 w 74"/>
                  <a:gd name="T11" fmla="*/ 70945 h 87"/>
                  <a:gd name="T12" fmla="*/ 96838 w 74"/>
                  <a:gd name="T13" fmla="*/ 114300 h 87"/>
                  <a:gd name="T14" fmla="*/ 73283 w 74"/>
                  <a:gd name="T15" fmla="*/ 114300 h 87"/>
                  <a:gd name="T16" fmla="*/ 44493 w 74"/>
                  <a:gd name="T17" fmla="*/ 73572 h 87"/>
                  <a:gd name="T18" fmla="*/ 19629 w 74"/>
                  <a:gd name="T19" fmla="*/ 73572 h 87"/>
                  <a:gd name="T20" fmla="*/ 19629 w 74"/>
                  <a:gd name="T21" fmla="*/ 114300 h 87"/>
                  <a:gd name="T22" fmla="*/ 0 w 74"/>
                  <a:gd name="T23" fmla="*/ 114300 h 87"/>
                  <a:gd name="T24" fmla="*/ 0 w 74"/>
                  <a:gd name="T25" fmla="*/ 0 h 87"/>
                  <a:gd name="T26" fmla="*/ 49728 w 74"/>
                  <a:gd name="T27" fmla="*/ 56493 h 87"/>
                  <a:gd name="T28" fmla="*/ 73283 w 74"/>
                  <a:gd name="T29" fmla="*/ 36786 h 87"/>
                  <a:gd name="T30" fmla="*/ 73283 w 74"/>
                  <a:gd name="T31" fmla="*/ 36786 h 87"/>
                  <a:gd name="T32" fmla="*/ 49728 w 74"/>
                  <a:gd name="T33" fmla="*/ 18393 h 87"/>
                  <a:gd name="T34" fmla="*/ 19629 w 74"/>
                  <a:gd name="T35" fmla="*/ 18393 h 87"/>
                  <a:gd name="T36" fmla="*/ 19629 w 74"/>
                  <a:gd name="T37" fmla="*/ 56493 h 87"/>
                  <a:gd name="T38" fmla="*/ 49728 w 74"/>
                  <a:gd name="T39" fmla="*/ 56493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8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2" y="50"/>
                      <a:pt x="50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6"/>
              <p:cNvSpPr>
                <a:spLocks/>
              </p:cNvSpPr>
              <p:nvPr/>
            </p:nvSpPr>
            <p:spPr bwMode="auto">
              <a:xfrm>
                <a:off x="3417888" y="1343025"/>
                <a:ext cx="90488" cy="117475"/>
              </a:xfrm>
              <a:custGeom>
                <a:avLst/>
                <a:gdLst>
                  <a:gd name="T0" fmla="*/ 0 w 68"/>
                  <a:gd name="T1" fmla="*/ 98996 h 89"/>
                  <a:gd name="T2" fmla="*/ 11976 w 68"/>
                  <a:gd name="T3" fmla="*/ 84476 h 89"/>
                  <a:gd name="T4" fmla="*/ 49236 w 68"/>
                  <a:gd name="T5" fmla="*/ 98996 h 89"/>
                  <a:gd name="T6" fmla="*/ 69197 w 68"/>
                  <a:gd name="T7" fmla="*/ 84476 h 89"/>
                  <a:gd name="T8" fmla="*/ 69197 w 68"/>
                  <a:gd name="T9" fmla="*/ 84476 h 89"/>
                  <a:gd name="T10" fmla="*/ 43913 w 68"/>
                  <a:gd name="T11" fmla="*/ 67317 h 89"/>
                  <a:gd name="T12" fmla="*/ 5323 w 68"/>
                  <a:gd name="T13" fmla="*/ 32999 h 89"/>
                  <a:gd name="T14" fmla="*/ 5323 w 68"/>
                  <a:gd name="T15" fmla="*/ 32999 h 89"/>
                  <a:gd name="T16" fmla="*/ 43913 w 68"/>
                  <a:gd name="T17" fmla="*/ 0 h 89"/>
                  <a:gd name="T18" fmla="*/ 86496 w 68"/>
                  <a:gd name="T19" fmla="*/ 13199 h 89"/>
                  <a:gd name="T20" fmla="*/ 75850 w 68"/>
                  <a:gd name="T21" fmla="*/ 29039 h 89"/>
                  <a:gd name="T22" fmla="*/ 43913 w 68"/>
                  <a:gd name="T23" fmla="*/ 17159 h 89"/>
                  <a:gd name="T24" fmla="*/ 25283 w 68"/>
                  <a:gd name="T25" fmla="*/ 30359 h 89"/>
                  <a:gd name="T26" fmla="*/ 25283 w 68"/>
                  <a:gd name="T27" fmla="*/ 31679 h 89"/>
                  <a:gd name="T28" fmla="*/ 53228 w 68"/>
                  <a:gd name="T29" fmla="*/ 48838 h 89"/>
                  <a:gd name="T30" fmla="*/ 90488 w 68"/>
                  <a:gd name="T31" fmla="*/ 83156 h 89"/>
                  <a:gd name="T32" fmla="*/ 90488 w 68"/>
                  <a:gd name="T33" fmla="*/ 83156 h 89"/>
                  <a:gd name="T34" fmla="*/ 49236 w 68"/>
                  <a:gd name="T35" fmla="*/ 117475 h 89"/>
                  <a:gd name="T36" fmla="*/ 0 w 68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8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8" y="48"/>
                      <a:pt x="68" y="63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79"/>
                      <a:pt x="55" y="89"/>
                      <a:pt x="37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7"/>
              <p:cNvSpPr>
                <a:spLocks/>
              </p:cNvSpPr>
              <p:nvPr/>
            </p:nvSpPr>
            <p:spPr bwMode="auto">
              <a:xfrm>
                <a:off x="3529013" y="1344613"/>
                <a:ext cx="98425" cy="115887"/>
              </a:xfrm>
              <a:custGeom>
                <a:avLst/>
                <a:gdLst>
                  <a:gd name="T0" fmla="*/ 0 w 75"/>
                  <a:gd name="T1" fmla="*/ 65845 h 88"/>
                  <a:gd name="T2" fmla="*/ 0 w 75"/>
                  <a:gd name="T3" fmla="*/ 0 h 88"/>
                  <a:gd name="T4" fmla="*/ 20997 w 75"/>
                  <a:gd name="T5" fmla="*/ 0 h 88"/>
                  <a:gd name="T6" fmla="*/ 20997 w 75"/>
                  <a:gd name="T7" fmla="*/ 64528 h 88"/>
                  <a:gd name="T8" fmla="*/ 48556 w 75"/>
                  <a:gd name="T9" fmla="*/ 97450 h 88"/>
                  <a:gd name="T10" fmla="*/ 77428 w 75"/>
                  <a:gd name="T11" fmla="*/ 65845 h 88"/>
                  <a:gd name="T12" fmla="*/ 77428 w 75"/>
                  <a:gd name="T13" fmla="*/ 0 h 88"/>
                  <a:gd name="T14" fmla="*/ 98425 w 75"/>
                  <a:gd name="T15" fmla="*/ 0 h 88"/>
                  <a:gd name="T16" fmla="*/ 98425 w 75"/>
                  <a:gd name="T17" fmla="*/ 64528 h 88"/>
                  <a:gd name="T18" fmla="*/ 48556 w 75"/>
                  <a:gd name="T19" fmla="*/ 115887 h 88"/>
                  <a:gd name="T20" fmla="*/ 0 w 75"/>
                  <a:gd name="T21" fmla="*/ 65845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5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65"/>
                      <a:pt x="24" y="74"/>
                      <a:pt x="37" y="74"/>
                    </a:cubicBezTo>
                    <a:cubicBezTo>
                      <a:pt x="51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75" y="75"/>
                      <a:pt x="60" y="88"/>
                      <a:pt x="37" y="88"/>
                    </a:cubicBezTo>
                    <a:cubicBezTo>
                      <a:pt x="15" y="88"/>
                      <a:pt x="0" y="75"/>
                      <a:pt x="0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3649663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8778 w 79"/>
                  <a:gd name="T5" fmla="*/ 0 h 90"/>
                  <a:gd name="T6" fmla="*/ 103188 w 79"/>
                  <a:gd name="T7" fmla="*/ 18521 h 90"/>
                  <a:gd name="T8" fmla="*/ 90126 w 79"/>
                  <a:gd name="T9" fmla="*/ 33073 h 90"/>
                  <a:gd name="T10" fmla="*/ 57472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7472 w 79"/>
                  <a:gd name="T17" fmla="*/ 100541 h 90"/>
                  <a:gd name="T18" fmla="*/ 90126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5" y="0"/>
                    </a:cubicBezTo>
                    <a:cubicBezTo>
                      <a:pt x="61" y="0"/>
                      <a:pt x="70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3765550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8778 w 79"/>
                  <a:gd name="T5" fmla="*/ 0 h 90"/>
                  <a:gd name="T6" fmla="*/ 103188 w 79"/>
                  <a:gd name="T7" fmla="*/ 18521 h 90"/>
                  <a:gd name="T8" fmla="*/ 90126 w 79"/>
                  <a:gd name="T9" fmla="*/ 33073 h 90"/>
                  <a:gd name="T10" fmla="*/ 58778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8778 w 79"/>
                  <a:gd name="T17" fmla="*/ 100541 h 90"/>
                  <a:gd name="T18" fmla="*/ 91432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61" y="0"/>
                      <a:pt x="71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5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55" y="76"/>
                      <a:pt x="62" y="72"/>
                      <a:pt x="70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3890963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84138 w 54"/>
                  <a:gd name="T3" fmla="*/ 0 h 72"/>
                  <a:gd name="T4" fmla="*/ 84138 w 54"/>
                  <a:gd name="T5" fmla="*/ 17463 h 72"/>
                  <a:gd name="T6" fmla="*/ 20638 w 54"/>
                  <a:gd name="T7" fmla="*/ 17463 h 72"/>
                  <a:gd name="T8" fmla="*/ 20638 w 54"/>
                  <a:gd name="T9" fmla="*/ 47625 h 72"/>
                  <a:gd name="T10" fmla="*/ 76200 w 54"/>
                  <a:gd name="T11" fmla="*/ 47625 h 72"/>
                  <a:gd name="T12" fmla="*/ 76200 w 54"/>
                  <a:gd name="T13" fmla="*/ 65088 h 72"/>
                  <a:gd name="T14" fmla="*/ 20638 w 54"/>
                  <a:gd name="T15" fmla="*/ 65088 h 72"/>
                  <a:gd name="T16" fmla="*/ 20638 w 54"/>
                  <a:gd name="T17" fmla="*/ 95250 h 72"/>
                  <a:gd name="T18" fmla="*/ 85725 w 54"/>
                  <a:gd name="T19" fmla="*/ 95250 h 72"/>
                  <a:gd name="T20" fmla="*/ 85725 w 54"/>
                  <a:gd name="T21" fmla="*/ 114300 h 72"/>
                  <a:gd name="T22" fmla="*/ 0 w 54"/>
                  <a:gd name="T23" fmla="*/ 114300 h 72"/>
                  <a:gd name="T24" fmla="*/ 0 w 54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3" y="11"/>
                    </a:lnTo>
                    <a:lnTo>
                      <a:pt x="13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3" y="41"/>
                    </a:lnTo>
                    <a:lnTo>
                      <a:pt x="13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3992563" y="1343025"/>
                <a:ext cx="87313" cy="117475"/>
              </a:xfrm>
              <a:custGeom>
                <a:avLst/>
                <a:gdLst>
                  <a:gd name="T0" fmla="*/ 0 w 67"/>
                  <a:gd name="T1" fmla="*/ 98996 h 89"/>
                  <a:gd name="T2" fmla="*/ 11729 w 67"/>
                  <a:gd name="T3" fmla="*/ 84476 h 89"/>
                  <a:gd name="T4" fmla="*/ 48218 w 67"/>
                  <a:gd name="T5" fmla="*/ 98996 h 89"/>
                  <a:gd name="T6" fmla="*/ 67765 w 67"/>
                  <a:gd name="T7" fmla="*/ 84476 h 89"/>
                  <a:gd name="T8" fmla="*/ 67765 w 67"/>
                  <a:gd name="T9" fmla="*/ 84476 h 89"/>
                  <a:gd name="T10" fmla="*/ 41702 w 67"/>
                  <a:gd name="T11" fmla="*/ 67317 h 89"/>
                  <a:gd name="T12" fmla="*/ 3910 w 67"/>
                  <a:gd name="T13" fmla="*/ 32999 h 89"/>
                  <a:gd name="T14" fmla="*/ 3910 w 67"/>
                  <a:gd name="T15" fmla="*/ 32999 h 89"/>
                  <a:gd name="T16" fmla="*/ 43005 w 67"/>
                  <a:gd name="T17" fmla="*/ 0 h 89"/>
                  <a:gd name="T18" fmla="*/ 84707 w 67"/>
                  <a:gd name="T19" fmla="*/ 13199 h 89"/>
                  <a:gd name="T20" fmla="*/ 72978 w 67"/>
                  <a:gd name="T21" fmla="*/ 29039 h 89"/>
                  <a:gd name="T22" fmla="*/ 43005 w 67"/>
                  <a:gd name="T23" fmla="*/ 17159 h 89"/>
                  <a:gd name="T24" fmla="*/ 24760 w 67"/>
                  <a:gd name="T25" fmla="*/ 30359 h 89"/>
                  <a:gd name="T26" fmla="*/ 24760 w 67"/>
                  <a:gd name="T27" fmla="*/ 31679 h 89"/>
                  <a:gd name="T28" fmla="*/ 50824 w 67"/>
                  <a:gd name="T29" fmla="*/ 48838 h 89"/>
                  <a:gd name="T30" fmla="*/ 87313 w 67"/>
                  <a:gd name="T31" fmla="*/ 83156 h 89"/>
                  <a:gd name="T32" fmla="*/ 87313 w 67"/>
                  <a:gd name="T33" fmla="*/ 83156 h 89"/>
                  <a:gd name="T34" fmla="*/ 46914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7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8" y="55"/>
                      <a:pt x="32" y="51"/>
                    </a:cubicBezTo>
                    <a:cubicBezTo>
                      <a:pt x="14" y="46"/>
                      <a:pt x="3" y="4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39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4" y="89"/>
                      <a:pt x="36" y="89"/>
                    </a:cubicBezTo>
                    <a:cubicBezTo>
                      <a:pt x="23" y="89"/>
                      <a:pt x="10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4094163" y="1343025"/>
                <a:ext cx="88900" cy="117475"/>
              </a:xfrm>
              <a:custGeom>
                <a:avLst/>
                <a:gdLst>
                  <a:gd name="T0" fmla="*/ 0 w 67"/>
                  <a:gd name="T1" fmla="*/ 98996 h 89"/>
                  <a:gd name="T2" fmla="*/ 11942 w 67"/>
                  <a:gd name="T3" fmla="*/ 84476 h 89"/>
                  <a:gd name="T4" fmla="*/ 49094 w 67"/>
                  <a:gd name="T5" fmla="*/ 98996 h 89"/>
                  <a:gd name="T6" fmla="*/ 68997 w 67"/>
                  <a:gd name="T7" fmla="*/ 84476 h 89"/>
                  <a:gd name="T8" fmla="*/ 68997 w 67"/>
                  <a:gd name="T9" fmla="*/ 84476 h 89"/>
                  <a:gd name="T10" fmla="*/ 43787 w 67"/>
                  <a:gd name="T11" fmla="*/ 67317 h 89"/>
                  <a:gd name="T12" fmla="*/ 5307 w 67"/>
                  <a:gd name="T13" fmla="*/ 32999 h 89"/>
                  <a:gd name="T14" fmla="*/ 5307 w 67"/>
                  <a:gd name="T15" fmla="*/ 32999 h 89"/>
                  <a:gd name="T16" fmla="*/ 43787 w 67"/>
                  <a:gd name="T17" fmla="*/ 0 h 89"/>
                  <a:gd name="T18" fmla="*/ 86246 w 67"/>
                  <a:gd name="T19" fmla="*/ 13199 h 89"/>
                  <a:gd name="T20" fmla="*/ 75631 w 67"/>
                  <a:gd name="T21" fmla="*/ 29039 h 89"/>
                  <a:gd name="T22" fmla="*/ 43787 w 67"/>
                  <a:gd name="T23" fmla="*/ 17159 h 89"/>
                  <a:gd name="T24" fmla="*/ 25210 w 67"/>
                  <a:gd name="T25" fmla="*/ 30359 h 89"/>
                  <a:gd name="T26" fmla="*/ 25210 w 67"/>
                  <a:gd name="T27" fmla="*/ 31679 h 89"/>
                  <a:gd name="T28" fmla="*/ 53075 w 67"/>
                  <a:gd name="T29" fmla="*/ 48838 h 89"/>
                  <a:gd name="T30" fmla="*/ 88900 w 67"/>
                  <a:gd name="T31" fmla="*/ 83156 h 89"/>
                  <a:gd name="T32" fmla="*/ 88900 w 67"/>
                  <a:gd name="T33" fmla="*/ 83156 h 89"/>
                  <a:gd name="T34" fmla="*/ 47767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4256088" y="1344613"/>
                <a:ext cx="87313" cy="114300"/>
              </a:xfrm>
              <a:custGeom>
                <a:avLst/>
                <a:gdLst>
                  <a:gd name="T0" fmla="*/ 0 w 67"/>
                  <a:gd name="T1" fmla="*/ 0 h 87"/>
                  <a:gd name="T2" fmla="*/ 44308 w 67"/>
                  <a:gd name="T3" fmla="*/ 0 h 87"/>
                  <a:gd name="T4" fmla="*/ 87313 w 67"/>
                  <a:gd name="T5" fmla="*/ 38100 h 87"/>
                  <a:gd name="T6" fmla="*/ 87313 w 67"/>
                  <a:gd name="T7" fmla="*/ 38100 h 87"/>
                  <a:gd name="T8" fmla="*/ 41702 w 67"/>
                  <a:gd name="T9" fmla="*/ 77514 h 87"/>
                  <a:gd name="T10" fmla="*/ 19548 w 67"/>
                  <a:gd name="T11" fmla="*/ 77514 h 87"/>
                  <a:gd name="T12" fmla="*/ 19548 w 67"/>
                  <a:gd name="T13" fmla="*/ 114300 h 87"/>
                  <a:gd name="T14" fmla="*/ 0 w 67"/>
                  <a:gd name="T15" fmla="*/ 114300 h 87"/>
                  <a:gd name="T16" fmla="*/ 0 w 67"/>
                  <a:gd name="T17" fmla="*/ 0 h 87"/>
                  <a:gd name="T18" fmla="*/ 43005 w 67"/>
                  <a:gd name="T19" fmla="*/ 59121 h 87"/>
                  <a:gd name="T20" fmla="*/ 66462 w 67"/>
                  <a:gd name="T21" fmla="*/ 38100 h 87"/>
                  <a:gd name="T22" fmla="*/ 66462 w 67"/>
                  <a:gd name="T23" fmla="*/ 38100 h 87"/>
                  <a:gd name="T24" fmla="*/ 43005 w 67"/>
                  <a:gd name="T25" fmla="*/ 18393 h 87"/>
                  <a:gd name="T26" fmla="*/ 19548 w 67"/>
                  <a:gd name="T27" fmla="*/ 18393 h 87"/>
                  <a:gd name="T28" fmla="*/ 19548 w 67"/>
                  <a:gd name="T29" fmla="*/ 59121 h 87"/>
                  <a:gd name="T30" fmla="*/ 43005 w 67"/>
                  <a:gd name="T31" fmla="*/ 59121 h 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7" h="87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7" y="11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49"/>
                      <a:pt x="51" y="59"/>
                      <a:pt x="32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3" y="45"/>
                    </a:moveTo>
                    <a:cubicBezTo>
                      <a:pt x="44" y="45"/>
                      <a:pt x="51" y="3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19"/>
                      <a:pt x="44" y="14"/>
                      <a:pt x="3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5"/>
                      <a:pt x="15" y="45"/>
                      <a:pt x="15" y="45"/>
                    </a:cubicBezTo>
                    <a:lnTo>
                      <a:pt x="33" y="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Freeform 24"/>
              <p:cNvSpPr>
                <a:spLocks/>
              </p:cNvSpPr>
              <p:nvPr/>
            </p:nvSpPr>
            <p:spPr bwMode="auto">
              <a:xfrm>
                <a:off x="4364038" y="1344613"/>
                <a:ext cx="80963" cy="114300"/>
              </a:xfrm>
              <a:custGeom>
                <a:avLst/>
                <a:gdLst>
                  <a:gd name="T0" fmla="*/ 0 w 51"/>
                  <a:gd name="T1" fmla="*/ 0 h 72"/>
                  <a:gd name="T2" fmla="*/ 20638 w 51"/>
                  <a:gd name="T3" fmla="*/ 0 h 72"/>
                  <a:gd name="T4" fmla="*/ 20638 w 51"/>
                  <a:gd name="T5" fmla="*/ 95250 h 72"/>
                  <a:gd name="T6" fmla="*/ 80963 w 51"/>
                  <a:gd name="T7" fmla="*/ 95250 h 72"/>
                  <a:gd name="T8" fmla="*/ 80963 w 51"/>
                  <a:gd name="T9" fmla="*/ 114300 h 72"/>
                  <a:gd name="T10" fmla="*/ 0 w 51"/>
                  <a:gd name="T11" fmla="*/ 114300 h 72"/>
                  <a:gd name="T12" fmla="*/ 0 w 51"/>
                  <a:gd name="T13" fmla="*/ 0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72">
                    <a:moveTo>
                      <a:pt x="0" y="0"/>
                    </a:moveTo>
                    <a:lnTo>
                      <a:pt x="13" y="0"/>
                    </a:lnTo>
                    <a:lnTo>
                      <a:pt x="13" y="60"/>
                    </a:lnTo>
                    <a:lnTo>
                      <a:pt x="51" y="60"/>
                    </a:lnTo>
                    <a:lnTo>
                      <a:pt x="5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" name="Freeform 25"/>
              <p:cNvSpPr>
                <a:spLocks noEditPoints="1"/>
              </p:cNvSpPr>
              <p:nvPr/>
            </p:nvSpPr>
            <p:spPr bwMode="auto">
              <a:xfrm>
                <a:off x="4454525" y="1343025"/>
                <a:ext cx="119063" cy="115887"/>
              </a:xfrm>
              <a:custGeom>
                <a:avLst/>
                <a:gdLst>
                  <a:gd name="T0" fmla="*/ 50800 w 75"/>
                  <a:gd name="T1" fmla="*/ 0 h 73"/>
                  <a:gd name="T2" fmla="*/ 68263 w 75"/>
                  <a:gd name="T3" fmla="*/ 0 h 73"/>
                  <a:gd name="T4" fmla="*/ 119063 w 75"/>
                  <a:gd name="T5" fmla="*/ 115887 h 73"/>
                  <a:gd name="T6" fmla="*/ 98425 w 75"/>
                  <a:gd name="T7" fmla="*/ 115887 h 73"/>
                  <a:gd name="T8" fmla="*/ 87313 w 75"/>
                  <a:gd name="T9" fmla="*/ 88900 h 73"/>
                  <a:gd name="T10" fmla="*/ 33338 w 75"/>
                  <a:gd name="T11" fmla="*/ 88900 h 73"/>
                  <a:gd name="T12" fmla="*/ 22225 w 75"/>
                  <a:gd name="T13" fmla="*/ 115887 h 73"/>
                  <a:gd name="T14" fmla="*/ 0 w 75"/>
                  <a:gd name="T15" fmla="*/ 115887 h 73"/>
                  <a:gd name="T16" fmla="*/ 50800 w 75"/>
                  <a:gd name="T17" fmla="*/ 0 h 73"/>
                  <a:gd name="T18" fmla="*/ 79375 w 75"/>
                  <a:gd name="T19" fmla="*/ 69850 h 73"/>
                  <a:gd name="T20" fmla="*/ 60325 w 75"/>
                  <a:gd name="T21" fmla="*/ 23812 h 73"/>
                  <a:gd name="T22" fmla="*/ 39688 w 75"/>
                  <a:gd name="T23" fmla="*/ 69850 h 73"/>
                  <a:gd name="T24" fmla="*/ 79375 w 75"/>
                  <a:gd name="T25" fmla="*/ 6985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5" h="73">
                    <a:moveTo>
                      <a:pt x="32" y="0"/>
                    </a:moveTo>
                    <a:lnTo>
                      <a:pt x="43" y="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55" y="56"/>
                    </a:lnTo>
                    <a:lnTo>
                      <a:pt x="21" y="56"/>
                    </a:lnTo>
                    <a:lnTo>
                      <a:pt x="14" y="73"/>
                    </a:lnTo>
                    <a:lnTo>
                      <a:pt x="0" y="73"/>
                    </a:lnTo>
                    <a:lnTo>
                      <a:pt x="32" y="0"/>
                    </a:lnTo>
                    <a:close/>
                    <a:moveTo>
                      <a:pt x="50" y="44"/>
                    </a:moveTo>
                    <a:lnTo>
                      <a:pt x="38" y="15"/>
                    </a:lnTo>
                    <a:lnTo>
                      <a:pt x="2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auto">
              <a:xfrm>
                <a:off x="4570413" y="1344613"/>
                <a:ext cx="93663" cy="114300"/>
              </a:xfrm>
              <a:custGeom>
                <a:avLst/>
                <a:gdLst>
                  <a:gd name="T0" fmla="*/ 36513 w 59"/>
                  <a:gd name="T1" fmla="*/ 19050 h 72"/>
                  <a:gd name="T2" fmla="*/ 0 w 59"/>
                  <a:gd name="T3" fmla="*/ 19050 h 72"/>
                  <a:gd name="T4" fmla="*/ 0 w 59"/>
                  <a:gd name="T5" fmla="*/ 0 h 72"/>
                  <a:gd name="T6" fmla="*/ 93663 w 59"/>
                  <a:gd name="T7" fmla="*/ 0 h 72"/>
                  <a:gd name="T8" fmla="*/ 93663 w 59"/>
                  <a:gd name="T9" fmla="*/ 19050 h 72"/>
                  <a:gd name="T10" fmla="*/ 55563 w 59"/>
                  <a:gd name="T11" fmla="*/ 19050 h 72"/>
                  <a:gd name="T12" fmla="*/ 55563 w 59"/>
                  <a:gd name="T13" fmla="*/ 114300 h 72"/>
                  <a:gd name="T14" fmla="*/ 36513 w 59"/>
                  <a:gd name="T15" fmla="*/ 114300 h 72"/>
                  <a:gd name="T16" fmla="*/ 36513 w 59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72">
                    <a:moveTo>
                      <a:pt x="23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3" y="72"/>
                    </a:lnTo>
                    <a:lnTo>
                      <a:pt x="2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auto">
              <a:xfrm>
                <a:off x="4684713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84138 w 53"/>
                  <a:gd name="T3" fmla="*/ 0 h 72"/>
                  <a:gd name="T4" fmla="*/ 84138 w 53"/>
                  <a:gd name="T5" fmla="*/ 19050 h 72"/>
                  <a:gd name="T6" fmla="*/ 19050 w 53"/>
                  <a:gd name="T7" fmla="*/ 19050 h 72"/>
                  <a:gd name="T8" fmla="*/ 19050 w 53"/>
                  <a:gd name="T9" fmla="*/ 49213 h 72"/>
                  <a:gd name="T10" fmla="*/ 77788 w 53"/>
                  <a:gd name="T11" fmla="*/ 49213 h 72"/>
                  <a:gd name="T12" fmla="*/ 77788 w 53"/>
                  <a:gd name="T13" fmla="*/ 66675 h 72"/>
                  <a:gd name="T14" fmla="*/ 19050 w 53"/>
                  <a:gd name="T15" fmla="*/ 66675 h 72"/>
                  <a:gd name="T16" fmla="*/ 19050 w 53"/>
                  <a:gd name="T17" fmla="*/ 114300 h 72"/>
                  <a:gd name="T18" fmla="*/ 0 w 53"/>
                  <a:gd name="T19" fmla="*/ 114300 h 72"/>
                  <a:gd name="T20" fmla="*/ 0 w 53"/>
                  <a:gd name="T21" fmla="*/ 0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2"/>
                    </a:lnTo>
                    <a:lnTo>
                      <a:pt x="12" y="12"/>
                    </a:lnTo>
                    <a:lnTo>
                      <a:pt x="12" y="31"/>
                    </a:lnTo>
                    <a:lnTo>
                      <a:pt x="49" y="31"/>
                    </a:lnTo>
                    <a:lnTo>
                      <a:pt x="49" y="42"/>
                    </a:lnTo>
                    <a:lnTo>
                      <a:pt x="12" y="42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Freeform 28"/>
              <p:cNvSpPr>
                <a:spLocks noEditPoints="1"/>
              </p:cNvSpPr>
              <p:nvPr/>
            </p:nvSpPr>
            <p:spPr bwMode="auto">
              <a:xfrm>
                <a:off x="4784725" y="1341438"/>
                <a:ext cx="119063" cy="119062"/>
              </a:xfrm>
              <a:custGeom>
                <a:avLst/>
                <a:gdLst>
                  <a:gd name="T0" fmla="*/ 0 w 91"/>
                  <a:gd name="T1" fmla="*/ 59531 h 90"/>
                  <a:gd name="T2" fmla="*/ 0 w 91"/>
                  <a:gd name="T3" fmla="*/ 59531 h 90"/>
                  <a:gd name="T4" fmla="*/ 58877 w 91"/>
                  <a:gd name="T5" fmla="*/ 0 h 90"/>
                  <a:gd name="T6" fmla="*/ 119063 w 91"/>
                  <a:gd name="T7" fmla="*/ 59531 h 90"/>
                  <a:gd name="T8" fmla="*/ 119063 w 91"/>
                  <a:gd name="T9" fmla="*/ 59531 h 90"/>
                  <a:gd name="T10" fmla="*/ 58877 w 91"/>
                  <a:gd name="T11" fmla="*/ 119062 h 90"/>
                  <a:gd name="T12" fmla="*/ 0 w 91"/>
                  <a:gd name="T13" fmla="*/ 59531 h 90"/>
                  <a:gd name="T14" fmla="*/ 98129 w 91"/>
                  <a:gd name="T15" fmla="*/ 59531 h 90"/>
                  <a:gd name="T16" fmla="*/ 98129 w 91"/>
                  <a:gd name="T17" fmla="*/ 59531 h 90"/>
                  <a:gd name="T18" fmla="*/ 58877 w 91"/>
                  <a:gd name="T19" fmla="*/ 18521 h 90"/>
                  <a:gd name="T20" fmla="*/ 20934 w 91"/>
                  <a:gd name="T21" fmla="*/ 59531 h 90"/>
                  <a:gd name="T22" fmla="*/ 20934 w 91"/>
                  <a:gd name="T23" fmla="*/ 59531 h 90"/>
                  <a:gd name="T24" fmla="*/ 58877 w 91"/>
                  <a:gd name="T25" fmla="*/ 100541 h 90"/>
                  <a:gd name="T26" fmla="*/ 98129 w 91"/>
                  <a:gd name="T27" fmla="*/ 59531 h 9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3" y="76"/>
                      <a:pt x="75" y="62"/>
                      <a:pt x="7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Freeform 29"/>
              <p:cNvSpPr>
                <a:spLocks noEditPoints="1"/>
              </p:cNvSpPr>
              <p:nvPr/>
            </p:nvSpPr>
            <p:spPr bwMode="auto">
              <a:xfrm>
                <a:off x="4927600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51036 w 74"/>
                  <a:gd name="T3" fmla="*/ 0 h 87"/>
                  <a:gd name="T4" fmla="*/ 83752 w 74"/>
                  <a:gd name="T5" fmla="*/ 10510 h 87"/>
                  <a:gd name="T6" fmla="*/ 92912 w 74"/>
                  <a:gd name="T7" fmla="*/ 35472 h 87"/>
                  <a:gd name="T8" fmla="*/ 92912 w 74"/>
                  <a:gd name="T9" fmla="*/ 35472 h 87"/>
                  <a:gd name="T10" fmla="*/ 66740 w 74"/>
                  <a:gd name="T11" fmla="*/ 70945 h 87"/>
                  <a:gd name="T12" fmla="*/ 96838 w 74"/>
                  <a:gd name="T13" fmla="*/ 114300 h 87"/>
                  <a:gd name="T14" fmla="*/ 73283 w 74"/>
                  <a:gd name="T15" fmla="*/ 114300 h 87"/>
                  <a:gd name="T16" fmla="*/ 45802 w 74"/>
                  <a:gd name="T17" fmla="*/ 73572 h 87"/>
                  <a:gd name="T18" fmla="*/ 19629 w 74"/>
                  <a:gd name="T19" fmla="*/ 73572 h 87"/>
                  <a:gd name="T20" fmla="*/ 19629 w 74"/>
                  <a:gd name="T21" fmla="*/ 114300 h 87"/>
                  <a:gd name="T22" fmla="*/ 0 w 74"/>
                  <a:gd name="T23" fmla="*/ 114300 h 87"/>
                  <a:gd name="T24" fmla="*/ 0 w 74"/>
                  <a:gd name="T25" fmla="*/ 0 h 87"/>
                  <a:gd name="T26" fmla="*/ 49728 w 74"/>
                  <a:gd name="T27" fmla="*/ 56493 h 87"/>
                  <a:gd name="T28" fmla="*/ 73283 w 74"/>
                  <a:gd name="T29" fmla="*/ 36786 h 87"/>
                  <a:gd name="T30" fmla="*/ 73283 w 74"/>
                  <a:gd name="T31" fmla="*/ 36786 h 87"/>
                  <a:gd name="T32" fmla="*/ 49728 w 74"/>
                  <a:gd name="T33" fmla="*/ 18393 h 87"/>
                  <a:gd name="T34" fmla="*/ 19629 w 74"/>
                  <a:gd name="T35" fmla="*/ 18393 h 87"/>
                  <a:gd name="T36" fmla="*/ 19629 w 74"/>
                  <a:gd name="T37" fmla="*/ 56493 h 87"/>
                  <a:gd name="T38" fmla="*/ 49728 w 74"/>
                  <a:gd name="T39" fmla="*/ 56493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9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3" y="50"/>
                      <a:pt x="51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auto">
              <a:xfrm>
                <a:off x="5046663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20638 w 70"/>
                  <a:gd name="T3" fmla="*/ 0 h 72"/>
                  <a:gd name="T4" fmla="*/ 55563 w 70"/>
                  <a:gd name="T5" fmla="*/ 53975 h 72"/>
                  <a:gd name="T6" fmla="*/ 90488 w 70"/>
                  <a:gd name="T7" fmla="*/ 0 h 72"/>
                  <a:gd name="T8" fmla="*/ 111125 w 70"/>
                  <a:gd name="T9" fmla="*/ 0 h 72"/>
                  <a:gd name="T10" fmla="*/ 111125 w 70"/>
                  <a:gd name="T11" fmla="*/ 114300 h 72"/>
                  <a:gd name="T12" fmla="*/ 90488 w 70"/>
                  <a:gd name="T13" fmla="*/ 114300 h 72"/>
                  <a:gd name="T14" fmla="*/ 90488 w 70"/>
                  <a:gd name="T15" fmla="*/ 31750 h 72"/>
                  <a:gd name="T16" fmla="*/ 55563 w 70"/>
                  <a:gd name="T17" fmla="*/ 85725 h 72"/>
                  <a:gd name="T18" fmla="*/ 53975 w 70"/>
                  <a:gd name="T19" fmla="*/ 85725 h 72"/>
                  <a:gd name="T20" fmla="*/ 19050 w 70"/>
                  <a:gd name="T21" fmla="*/ 33338 h 72"/>
                  <a:gd name="T22" fmla="*/ 19050 w 70"/>
                  <a:gd name="T23" fmla="*/ 114300 h 72"/>
                  <a:gd name="T24" fmla="*/ 0 w 70"/>
                  <a:gd name="T25" fmla="*/ 114300 h 72"/>
                  <a:gd name="T26" fmla="*/ 0 w 70"/>
                  <a:gd name="T27" fmla="*/ 0 h 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7" y="72"/>
                    </a:lnTo>
                    <a:lnTo>
                      <a:pt x="57" y="20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5" name="Group 18"/>
            <p:cNvGrpSpPr>
              <a:grpSpLocks noChangeAspect="1"/>
            </p:cNvGrpSpPr>
            <p:nvPr/>
          </p:nvGrpSpPr>
          <p:grpSpPr bwMode="auto">
            <a:xfrm>
              <a:off x="338138" y="878332"/>
              <a:ext cx="1593294" cy="1115568"/>
              <a:chOff x="267" y="-340"/>
              <a:chExt cx="7144" cy="5002"/>
            </a:xfrm>
          </p:grpSpPr>
          <p:sp>
            <p:nvSpPr>
              <p:cNvPr id="16" name="Freeform 19"/>
              <p:cNvSpPr>
                <a:spLocks/>
              </p:cNvSpPr>
              <p:nvPr/>
            </p:nvSpPr>
            <p:spPr bwMode="auto">
              <a:xfrm>
                <a:off x="267" y="-340"/>
                <a:ext cx="7144" cy="5002"/>
              </a:xfrm>
              <a:custGeom>
                <a:avLst/>
                <a:gdLst>
                  <a:gd name="T0" fmla="*/ 2973 w 3021"/>
                  <a:gd name="T1" fmla="*/ 544 h 2114"/>
                  <a:gd name="T2" fmla="*/ 3878 w 3021"/>
                  <a:gd name="T3" fmla="*/ 156 h 2114"/>
                  <a:gd name="T4" fmla="*/ 4980 w 3021"/>
                  <a:gd name="T5" fmla="*/ 809 h 2114"/>
                  <a:gd name="T6" fmla="*/ 5602 w 3021"/>
                  <a:gd name="T7" fmla="*/ 677 h 2114"/>
                  <a:gd name="T8" fmla="*/ 7144 w 3021"/>
                  <a:gd name="T9" fmla="*/ 2231 h 2114"/>
                  <a:gd name="T10" fmla="*/ 5602 w 3021"/>
                  <a:gd name="T11" fmla="*/ 3786 h 2114"/>
                  <a:gd name="T12" fmla="*/ 5299 w 3021"/>
                  <a:gd name="T13" fmla="*/ 3755 h 2114"/>
                  <a:gd name="T14" fmla="*/ 4318 w 3021"/>
                  <a:gd name="T15" fmla="*/ 4332 h 2114"/>
                  <a:gd name="T16" fmla="*/ 3826 w 3021"/>
                  <a:gd name="T17" fmla="*/ 4219 h 2114"/>
                  <a:gd name="T18" fmla="*/ 2644 w 3021"/>
                  <a:gd name="T19" fmla="*/ 5002 h 2114"/>
                  <a:gd name="T20" fmla="*/ 1438 w 3021"/>
                  <a:gd name="T21" fmla="*/ 4160 h 2114"/>
                  <a:gd name="T22" fmla="*/ 1192 w 3021"/>
                  <a:gd name="T23" fmla="*/ 4186 h 2114"/>
                  <a:gd name="T24" fmla="*/ 0 w 3021"/>
                  <a:gd name="T25" fmla="*/ 2981 h 2114"/>
                  <a:gd name="T26" fmla="*/ 596 w 3021"/>
                  <a:gd name="T27" fmla="*/ 1938 h 2114"/>
                  <a:gd name="T28" fmla="*/ 482 w 3021"/>
                  <a:gd name="T29" fmla="*/ 1387 h 2114"/>
                  <a:gd name="T30" fmla="*/ 1871 w 3021"/>
                  <a:gd name="T31" fmla="*/ 0 h 2114"/>
                  <a:gd name="T32" fmla="*/ 2973 w 3021"/>
                  <a:gd name="T33" fmla="*/ 544 h 21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21" h="2114">
                    <a:moveTo>
                      <a:pt x="1257" y="230"/>
                    </a:moveTo>
                    <a:cubicBezTo>
                      <a:pt x="1355" y="129"/>
                      <a:pt x="1490" y="66"/>
                      <a:pt x="1640" y="66"/>
                    </a:cubicBezTo>
                    <a:cubicBezTo>
                      <a:pt x="1840" y="66"/>
                      <a:pt x="2014" y="177"/>
                      <a:pt x="2106" y="342"/>
                    </a:cubicBezTo>
                    <a:cubicBezTo>
                      <a:pt x="2187" y="306"/>
                      <a:pt x="2276" y="286"/>
                      <a:pt x="2369" y="286"/>
                    </a:cubicBezTo>
                    <a:cubicBezTo>
                      <a:pt x="2729" y="286"/>
                      <a:pt x="3021" y="580"/>
                      <a:pt x="3021" y="943"/>
                    </a:cubicBezTo>
                    <a:cubicBezTo>
                      <a:pt x="3021" y="1306"/>
                      <a:pt x="2729" y="1600"/>
                      <a:pt x="2369" y="1600"/>
                    </a:cubicBezTo>
                    <a:cubicBezTo>
                      <a:pt x="2326" y="1600"/>
                      <a:pt x="2283" y="1595"/>
                      <a:pt x="2241" y="1587"/>
                    </a:cubicBezTo>
                    <a:cubicBezTo>
                      <a:pt x="2160" y="1733"/>
                      <a:pt x="2004" y="1831"/>
                      <a:pt x="1826" y="1831"/>
                    </a:cubicBezTo>
                    <a:cubicBezTo>
                      <a:pt x="1751" y="1831"/>
                      <a:pt x="1680" y="1814"/>
                      <a:pt x="1618" y="1783"/>
                    </a:cubicBezTo>
                    <a:cubicBezTo>
                      <a:pt x="1535" y="1977"/>
                      <a:pt x="1342" y="2114"/>
                      <a:pt x="1118" y="2114"/>
                    </a:cubicBezTo>
                    <a:cubicBezTo>
                      <a:pt x="884" y="2114"/>
                      <a:pt x="685" y="1966"/>
                      <a:pt x="608" y="1758"/>
                    </a:cubicBezTo>
                    <a:cubicBezTo>
                      <a:pt x="575" y="1765"/>
                      <a:pt x="540" y="1769"/>
                      <a:pt x="504" y="1769"/>
                    </a:cubicBezTo>
                    <a:cubicBezTo>
                      <a:pt x="226" y="1769"/>
                      <a:pt x="0" y="1541"/>
                      <a:pt x="0" y="1260"/>
                    </a:cubicBezTo>
                    <a:cubicBezTo>
                      <a:pt x="0" y="1071"/>
                      <a:pt x="102" y="907"/>
                      <a:pt x="252" y="819"/>
                    </a:cubicBezTo>
                    <a:cubicBezTo>
                      <a:pt x="221" y="747"/>
                      <a:pt x="204" y="668"/>
                      <a:pt x="204" y="586"/>
                    </a:cubicBezTo>
                    <a:cubicBezTo>
                      <a:pt x="204" y="262"/>
                      <a:pt x="467" y="0"/>
                      <a:pt x="791" y="0"/>
                    </a:cubicBezTo>
                    <a:cubicBezTo>
                      <a:pt x="981" y="0"/>
                      <a:pt x="1150" y="90"/>
                      <a:pt x="1257" y="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20"/>
              <p:cNvSpPr>
                <a:spLocks/>
              </p:cNvSpPr>
              <p:nvPr/>
            </p:nvSpPr>
            <p:spPr bwMode="auto">
              <a:xfrm>
                <a:off x="1298" y="1671"/>
                <a:ext cx="499" cy="672"/>
              </a:xfrm>
              <a:custGeom>
                <a:avLst/>
                <a:gdLst>
                  <a:gd name="T0" fmla="*/ 5 w 211"/>
                  <a:gd name="T1" fmla="*/ 582 h 284"/>
                  <a:gd name="T2" fmla="*/ 7 w 211"/>
                  <a:gd name="T3" fmla="*/ 599 h 284"/>
                  <a:gd name="T4" fmla="*/ 47 w 211"/>
                  <a:gd name="T5" fmla="*/ 622 h 284"/>
                  <a:gd name="T6" fmla="*/ 263 w 211"/>
                  <a:gd name="T7" fmla="*/ 672 h 284"/>
                  <a:gd name="T8" fmla="*/ 499 w 211"/>
                  <a:gd name="T9" fmla="*/ 471 h 284"/>
                  <a:gd name="T10" fmla="*/ 499 w 211"/>
                  <a:gd name="T11" fmla="*/ 466 h 284"/>
                  <a:gd name="T12" fmla="*/ 300 w 211"/>
                  <a:gd name="T13" fmla="*/ 279 h 284"/>
                  <a:gd name="T14" fmla="*/ 289 w 211"/>
                  <a:gd name="T15" fmla="*/ 274 h 284"/>
                  <a:gd name="T16" fmla="*/ 151 w 211"/>
                  <a:gd name="T17" fmla="*/ 182 h 284"/>
                  <a:gd name="T18" fmla="*/ 151 w 211"/>
                  <a:gd name="T19" fmla="*/ 180 h 284"/>
                  <a:gd name="T20" fmla="*/ 246 w 211"/>
                  <a:gd name="T21" fmla="*/ 109 h 284"/>
                  <a:gd name="T22" fmla="*/ 433 w 211"/>
                  <a:gd name="T23" fmla="*/ 156 h 284"/>
                  <a:gd name="T24" fmla="*/ 452 w 211"/>
                  <a:gd name="T25" fmla="*/ 151 h 284"/>
                  <a:gd name="T26" fmla="*/ 480 w 211"/>
                  <a:gd name="T27" fmla="*/ 71 h 284"/>
                  <a:gd name="T28" fmla="*/ 473 w 211"/>
                  <a:gd name="T29" fmla="*/ 54 h 284"/>
                  <a:gd name="T30" fmla="*/ 265 w 211"/>
                  <a:gd name="T31" fmla="*/ 0 h 284"/>
                  <a:gd name="T32" fmla="*/ 248 w 211"/>
                  <a:gd name="T33" fmla="*/ 0 h 284"/>
                  <a:gd name="T34" fmla="*/ 21 w 211"/>
                  <a:gd name="T35" fmla="*/ 196 h 284"/>
                  <a:gd name="T36" fmla="*/ 21 w 211"/>
                  <a:gd name="T37" fmla="*/ 199 h 284"/>
                  <a:gd name="T38" fmla="*/ 222 w 211"/>
                  <a:gd name="T39" fmla="*/ 388 h 284"/>
                  <a:gd name="T40" fmla="*/ 236 w 211"/>
                  <a:gd name="T41" fmla="*/ 393 h 284"/>
                  <a:gd name="T42" fmla="*/ 369 w 211"/>
                  <a:gd name="T43" fmla="*/ 483 h 284"/>
                  <a:gd name="T44" fmla="*/ 369 w 211"/>
                  <a:gd name="T45" fmla="*/ 485 h 284"/>
                  <a:gd name="T46" fmla="*/ 265 w 211"/>
                  <a:gd name="T47" fmla="*/ 566 h 284"/>
                  <a:gd name="T48" fmla="*/ 76 w 211"/>
                  <a:gd name="T49" fmla="*/ 511 h 284"/>
                  <a:gd name="T50" fmla="*/ 52 w 211"/>
                  <a:gd name="T51" fmla="*/ 495 h 284"/>
                  <a:gd name="T52" fmla="*/ 33 w 211"/>
                  <a:gd name="T53" fmla="*/ 502 h 284"/>
                  <a:gd name="T54" fmla="*/ 5 w 211"/>
                  <a:gd name="T55" fmla="*/ 582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1" h="284">
                    <a:moveTo>
                      <a:pt x="2" y="246"/>
                    </a:moveTo>
                    <a:cubicBezTo>
                      <a:pt x="0" y="251"/>
                      <a:pt x="2" y="252"/>
                      <a:pt x="3" y="253"/>
                    </a:cubicBezTo>
                    <a:cubicBezTo>
                      <a:pt x="9" y="257"/>
                      <a:pt x="15" y="260"/>
                      <a:pt x="20" y="263"/>
                    </a:cubicBezTo>
                    <a:cubicBezTo>
                      <a:pt x="51" y="280"/>
                      <a:pt x="80" y="284"/>
                      <a:pt x="111" y="284"/>
                    </a:cubicBezTo>
                    <a:cubicBezTo>
                      <a:pt x="173" y="284"/>
                      <a:pt x="211" y="252"/>
                      <a:pt x="211" y="199"/>
                    </a:cubicBezTo>
                    <a:cubicBezTo>
                      <a:pt x="211" y="197"/>
                      <a:pt x="211" y="197"/>
                      <a:pt x="211" y="197"/>
                    </a:cubicBezTo>
                    <a:cubicBezTo>
                      <a:pt x="211" y="148"/>
                      <a:pt x="168" y="131"/>
                      <a:pt x="127" y="118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91" y="106"/>
                      <a:pt x="64" y="97"/>
                      <a:pt x="64" y="77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59"/>
                      <a:pt x="80" y="46"/>
                      <a:pt x="104" y="46"/>
                    </a:cubicBezTo>
                    <a:cubicBezTo>
                      <a:pt x="131" y="46"/>
                      <a:pt x="162" y="55"/>
                      <a:pt x="183" y="66"/>
                    </a:cubicBezTo>
                    <a:cubicBezTo>
                      <a:pt x="183" y="66"/>
                      <a:pt x="189" y="70"/>
                      <a:pt x="191" y="64"/>
                    </a:cubicBezTo>
                    <a:cubicBezTo>
                      <a:pt x="192" y="61"/>
                      <a:pt x="202" y="33"/>
                      <a:pt x="203" y="30"/>
                    </a:cubicBezTo>
                    <a:cubicBezTo>
                      <a:pt x="205" y="27"/>
                      <a:pt x="203" y="25"/>
                      <a:pt x="200" y="23"/>
                    </a:cubicBezTo>
                    <a:cubicBezTo>
                      <a:pt x="177" y="9"/>
                      <a:pt x="145" y="0"/>
                      <a:pt x="112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49" y="0"/>
                      <a:pt x="9" y="34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136"/>
                      <a:pt x="53" y="153"/>
                      <a:pt x="94" y="164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30" y="175"/>
                      <a:pt x="156" y="183"/>
                      <a:pt x="156" y="204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25"/>
                      <a:pt x="139" y="239"/>
                      <a:pt x="112" y="239"/>
                    </a:cubicBezTo>
                    <a:cubicBezTo>
                      <a:pt x="102" y="239"/>
                      <a:pt x="68" y="239"/>
                      <a:pt x="32" y="216"/>
                    </a:cubicBezTo>
                    <a:cubicBezTo>
                      <a:pt x="28" y="213"/>
                      <a:pt x="26" y="211"/>
                      <a:pt x="22" y="209"/>
                    </a:cubicBezTo>
                    <a:cubicBezTo>
                      <a:pt x="20" y="208"/>
                      <a:pt x="16" y="206"/>
                      <a:pt x="14" y="212"/>
                    </a:cubicBezTo>
                    <a:lnTo>
                      <a:pt x="2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3443" y="1671"/>
                <a:ext cx="499" cy="672"/>
              </a:xfrm>
              <a:custGeom>
                <a:avLst/>
                <a:gdLst>
                  <a:gd name="T0" fmla="*/ 5 w 211"/>
                  <a:gd name="T1" fmla="*/ 582 h 284"/>
                  <a:gd name="T2" fmla="*/ 7 w 211"/>
                  <a:gd name="T3" fmla="*/ 599 h 284"/>
                  <a:gd name="T4" fmla="*/ 47 w 211"/>
                  <a:gd name="T5" fmla="*/ 622 h 284"/>
                  <a:gd name="T6" fmla="*/ 263 w 211"/>
                  <a:gd name="T7" fmla="*/ 672 h 284"/>
                  <a:gd name="T8" fmla="*/ 499 w 211"/>
                  <a:gd name="T9" fmla="*/ 471 h 284"/>
                  <a:gd name="T10" fmla="*/ 499 w 211"/>
                  <a:gd name="T11" fmla="*/ 466 h 284"/>
                  <a:gd name="T12" fmla="*/ 300 w 211"/>
                  <a:gd name="T13" fmla="*/ 279 h 284"/>
                  <a:gd name="T14" fmla="*/ 289 w 211"/>
                  <a:gd name="T15" fmla="*/ 274 h 284"/>
                  <a:gd name="T16" fmla="*/ 151 w 211"/>
                  <a:gd name="T17" fmla="*/ 182 h 284"/>
                  <a:gd name="T18" fmla="*/ 151 w 211"/>
                  <a:gd name="T19" fmla="*/ 180 h 284"/>
                  <a:gd name="T20" fmla="*/ 246 w 211"/>
                  <a:gd name="T21" fmla="*/ 109 h 284"/>
                  <a:gd name="T22" fmla="*/ 433 w 211"/>
                  <a:gd name="T23" fmla="*/ 156 h 284"/>
                  <a:gd name="T24" fmla="*/ 452 w 211"/>
                  <a:gd name="T25" fmla="*/ 151 h 284"/>
                  <a:gd name="T26" fmla="*/ 480 w 211"/>
                  <a:gd name="T27" fmla="*/ 71 h 284"/>
                  <a:gd name="T28" fmla="*/ 473 w 211"/>
                  <a:gd name="T29" fmla="*/ 54 h 284"/>
                  <a:gd name="T30" fmla="*/ 265 w 211"/>
                  <a:gd name="T31" fmla="*/ 0 h 284"/>
                  <a:gd name="T32" fmla="*/ 248 w 211"/>
                  <a:gd name="T33" fmla="*/ 0 h 284"/>
                  <a:gd name="T34" fmla="*/ 21 w 211"/>
                  <a:gd name="T35" fmla="*/ 196 h 284"/>
                  <a:gd name="T36" fmla="*/ 21 w 211"/>
                  <a:gd name="T37" fmla="*/ 199 h 284"/>
                  <a:gd name="T38" fmla="*/ 222 w 211"/>
                  <a:gd name="T39" fmla="*/ 388 h 284"/>
                  <a:gd name="T40" fmla="*/ 236 w 211"/>
                  <a:gd name="T41" fmla="*/ 393 h 284"/>
                  <a:gd name="T42" fmla="*/ 369 w 211"/>
                  <a:gd name="T43" fmla="*/ 483 h 284"/>
                  <a:gd name="T44" fmla="*/ 369 w 211"/>
                  <a:gd name="T45" fmla="*/ 485 h 284"/>
                  <a:gd name="T46" fmla="*/ 265 w 211"/>
                  <a:gd name="T47" fmla="*/ 566 h 284"/>
                  <a:gd name="T48" fmla="*/ 76 w 211"/>
                  <a:gd name="T49" fmla="*/ 511 h 284"/>
                  <a:gd name="T50" fmla="*/ 52 w 211"/>
                  <a:gd name="T51" fmla="*/ 495 h 284"/>
                  <a:gd name="T52" fmla="*/ 33 w 211"/>
                  <a:gd name="T53" fmla="*/ 502 h 284"/>
                  <a:gd name="T54" fmla="*/ 5 w 211"/>
                  <a:gd name="T55" fmla="*/ 582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1" h="284">
                    <a:moveTo>
                      <a:pt x="2" y="246"/>
                    </a:moveTo>
                    <a:cubicBezTo>
                      <a:pt x="0" y="251"/>
                      <a:pt x="2" y="252"/>
                      <a:pt x="3" y="253"/>
                    </a:cubicBezTo>
                    <a:cubicBezTo>
                      <a:pt x="9" y="257"/>
                      <a:pt x="15" y="260"/>
                      <a:pt x="20" y="263"/>
                    </a:cubicBezTo>
                    <a:cubicBezTo>
                      <a:pt x="51" y="280"/>
                      <a:pt x="80" y="284"/>
                      <a:pt x="111" y="284"/>
                    </a:cubicBezTo>
                    <a:cubicBezTo>
                      <a:pt x="173" y="284"/>
                      <a:pt x="211" y="252"/>
                      <a:pt x="211" y="199"/>
                    </a:cubicBezTo>
                    <a:cubicBezTo>
                      <a:pt x="211" y="197"/>
                      <a:pt x="211" y="197"/>
                      <a:pt x="211" y="197"/>
                    </a:cubicBezTo>
                    <a:cubicBezTo>
                      <a:pt x="211" y="148"/>
                      <a:pt x="168" y="131"/>
                      <a:pt x="127" y="118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91" y="106"/>
                      <a:pt x="64" y="97"/>
                      <a:pt x="64" y="77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59"/>
                      <a:pt x="80" y="46"/>
                      <a:pt x="104" y="46"/>
                    </a:cubicBezTo>
                    <a:cubicBezTo>
                      <a:pt x="131" y="46"/>
                      <a:pt x="162" y="55"/>
                      <a:pt x="183" y="66"/>
                    </a:cubicBezTo>
                    <a:cubicBezTo>
                      <a:pt x="183" y="66"/>
                      <a:pt x="189" y="70"/>
                      <a:pt x="191" y="64"/>
                    </a:cubicBezTo>
                    <a:cubicBezTo>
                      <a:pt x="192" y="61"/>
                      <a:pt x="202" y="33"/>
                      <a:pt x="203" y="30"/>
                    </a:cubicBezTo>
                    <a:cubicBezTo>
                      <a:pt x="205" y="27"/>
                      <a:pt x="203" y="25"/>
                      <a:pt x="200" y="23"/>
                    </a:cubicBezTo>
                    <a:cubicBezTo>
                      <a:pt x="177" y="9"/>
                      <a:pt x="145" y="0"/>
                      <a:pt x="112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49" y="0"/>
                      <a:pt x="9" y="34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136"/>
                      <a:pt x="53" y="153"/>
                      <a:pt x="94" y="164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30" y="175"/>
                      <a:pt x="156" y="183"/>
                      <a:pt x="156" y="204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25"/>
                      <a:pt x="139" y="239"/>
                      <a:pt x="112" y="239"/>
                    </a:cubicBezTo>
                    <a:cubicBezTo>
                      <a:pt x="102" y="239"/>
                      <a:pt x="68" y="239"/>
                      <a:pt x="32" y="216"/>
                    </a:cubicBezTo>
                    <a:cubicBezTo>
                      <a:pt x="28" y="213"/>
                      <a:pt x="25" y="212"/>
                      <a:pt x="22" y="209"/>
                    </a:cubicBezTo>
                    <a:cubicBezTo>
                      <a:pt x="21" y="209"/>
                      <a:pt x="16" y="207"/>
                      <a:pt x="14" y="212"/>
                    </a:cubicBezTo>
                    <a:lnTo>
                      <a:pt x="2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22"/>
              <p:cNvSpPr>
                <a:spLocks noEditPoints="1"/>
              </p:cNvSpPr>
              <p:nvPr/>
            </p:nvSpPr>
            <p:spPr bwMode="auto">
              <a:xfrm>
                <a:off x="4455" y="1671"/>
                <a:ext cx="596" cy="672"/>
              </a:xfrm>
              <a:custGeom>
                <a:avLst/>
                <a:gdLst>
                  <a:gd name="T0" fmla="*/ 579 w 252"/>
                  <a:gd name="T1" fmla="*/ 206 h 284"/>
                  <a:gd name="T2" fmla="*/ 523 w 252"/>
                  <a:gd name="T3" fmla="*/ 99 h 284"/>
                  <a:gd name="T4" fmla="*/ 428 w 252"/>
                  <a:gd name="T5" fmla="*/ 28 h 284"/>
                  <a:gd name="T6" fmla="*/ 298 w 252"/>
                  <a:gd name="T7" fmla="*/ 0 h 284"/>
                  <a:gd name="T8" fmla="*/ 168 w 252"/>
                  <a:gd name="T9" fmla="*/ 28 h 284"/>
                  <a:gd name="T10" fmla="*/ 73 w 252"/>
                  <a:gd name="T11" fmla="*/ 99 h 284"/>
                  <a:gd name="T12" fmla="*/ 17 w 252"/>
                  <a:gd name="T13" fmla="*/ 206 h 284"/>
                  <a:gd name="T14" fmla="*/ 0 w 252"/>
                  <a:gd name="T15" fmla="*/ 336 h 284"/>
                  <a:gd name="T16" fmla="*/ 17 w 252"/>
                  <a:gd name="T17" fmla="*/ 469 h 284"/>
                  <a:gd name="T18" fmla="*/ 73 w 252"/>
                  <a:gd name="T19" fmla="*/ 575 h 284"/>
                  <a:gd name="T20" fmla="*/ 168 w 252"/>
                  <a:gd name="T21" fmla="*/ 646 h 284"/>
                  <a:gd name="T22" fmla="*/ 298 w 252"/>
                  <a:gd name="T23" fmla="*/ 672 h 284"/>
                  <a:gd name="T24" fmla="*/ 428 w 252"/>
                  <a:gd name="T25" fmla="*/ 646 h 284"/>
                  <a:gd name="T26" fmla="*/ 523 w 252"/>
                  <a:gd name="T27" fmla="*/ 575 h 284"/>
                  <a:gd name="T28" fmla="*/ 579 w 252"/>
                  <a:gd name="T29" fmla="*/ 469 h 284"/>
                  <a:gd name="T30" fmla="*/ 596 w 252"/>
                  <a:gd name="T31" fmla="*/ 336 h 284"/>
                  <a:gd name="T32" fmla="*/ 579 w 252"/>
                  <a:gd name="T33" fmla="*/ 206 h 284"/>
                  <a:gd name="T34" fmla="*/ 456 w 252"/>
                  <a:gd name="T35" fmla="*/ 336 h 284"/>
                  <a:gd name="T36" fmla="*/ 416 w 252"/>
                  <a:gd name="T37" fmla="*/ 504 h 284"/>
                  <a:gd name="T38" fmla="*/ 298 w 252"/>
                  <a:gd name="T39" fmla="*/ 561 h 284"/>
                  <a:gd name="T40" fmla="*/ 180 w 252"/>
                  <a:gd name="T41" fmla="*/ 504 h 284"/>
                  <a:gd name="T42" fmla="*/ 142 w 252"/>
                  <a:gd name="T43" fmla="*/ 336 h 284"/>
                  <a:gd name="T44" fmla="*/ 180 w 252"/>
                  <a:gd name="T45" fmla="*/ 170 h 284"/>
                  <a:gd name="T46" fmla="*/ 298 w 252"/>
                  <a:gd name="T47" fmla="*/ 114 h 284"/>
                  <a:gd name="T48" fmla="*/ 416 w 252"/>
                  <a:gd name="T49" fmla="*/ 170 h 284"/>
                  <a:gd name="T50" fmla="*/ 456 w 252"/>
                  <a:gd name="T51" fmla="*/ 336 h 2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2" h="284">
                    <a:moveTo>
                      <a:pt x="245" y="87"/>
                    </a:moveTo>
                    <a:cubicBezTo>
                      <a:pt x="240" y="69"/>
                      <a:pt x="232" y="54"/>
                      <a:pt x="221" y="42"/>
                    </a:cubicBezTo>
                    <a:cubicBezTo>
                      <a:pt x="211" y="29"/>
                      <a:pt x="197" y="19"/>
                      <a:pt x="181" y="12"/>
                    </a:cubicBezTo>
                    <a:cubicBezTo>
                      <a:pt x="166" y="4"/>
                      <a:pt x="147" y="0"/>
                      <a:pt x="126" y="0"/>
                    </a:cubicBezTo>
                    <a:cubicBezTo>
                      <a:pt x="105" y="0"/>
                      <a:pt x="86" y="4"/>
                      <a:pt x="71" y="12"/>
                    </a:cubicBezTo>
                    <a:cubicBezTo>
                      <a:pt x="55" y="19"/>
                      <a:pt x="41" y="29"/>
                      <a:pt x="31" y="42"/>
                    </a:cubicBezTo>
                    <a:cubicBezTo>
                      <a:pt x="20" y="54"/>
                      <a:pt x="12" y="69"/>
                      <a:pt x="7" y="87"/>
                    </a:cubicBezTo>
                    <a:cubicBezTo>
                      <a:pt x="2" y="104"/>
                      <a:pt x="0" y="122"/>
                      <a:pt x="0" y="142"/>
                    </a:cubicBezTo>
                    <a:cubicBezTo>
                      <a:pt x="0" y="162"/>
                      <a:pt x="2" y="181"/>
                      <a:pt x="7" y="198"/>
                    </a:cubicBezTo>
                    <a:cubicBezTo>
                      <a:pt x="12" y="215"/>
                      <a:pt x="20" y="230"/>
                      <a:pt x="31" y="243"/>
                    </a:cubicBezTo>
                    <a:cubicBezTo>
                      <a:pt x="41" y="255"/>
                      <a:pt x="55" y="265"/>
                      <a:pt x="71" y="273"/>
                    </a:cubicBezTo>
                    <a:cubicBezTo>
                      <a:pt x="86" y="280"/>
                      <a:pt x="105" y="284"/>
                      <a:pt x="126" y="284"/>
                    </a:cubicBezTo>
                    <a:cubicBezTo>
                      <a:pt x="147" y="284"/>
                      <a:pt x="166" y="280"/>
                      <a:pt x="181" y="273"/>
                    </a:cubicBezTo>
                    <a:cubicBezTo>
                      <a:pt x="197" y="265"/>
                      <a:pt x="211" y="255"/>
                      <a:pt x="221" y="243"/>
                    </a:cubicBezTo>
                    <a:cubicBezTo>
                      <a:pt x="232" y="230"/>
                      <a:pt x="240" y="215"/>
                      <a:pt x="245" y="198"/>
                    </a:cubicBezTo>
                    <a:cubicBezTo>
                      <a:pt x="250" y="181"/>
                      <a:pt x="252" y="162"/>
                      <a:pt x="252" y="142"/>
                    </a:cubicBezTo>
                    <a:cubicBezTo>
                      <a:pt x="252" y="122"/>
                      <a:pt x="250" y="104"/>
                      <a:pt x="245" y="87"/>
                    </a:cubicBezTo>
                    <a:moveTo>
                      <a:pt x="193" y="142"/>
                    </a:moveTo>
                    <a:cubicBezTo>
                      <a:pt x="193" y="172"/>
                      <a:pt x="187" y="196"/>
                      <a:pt x="176" y="213"/>
                    </a:cubicBezTo>
                    <a:cubicBezTo>
                      <a:pt x="165" y="229"/>
                      <a:pt x="149" y="237"/>
                      <a:pt x="126" y="237"/>
                    </a:cubicBezTo>
                    <a:cubicBezTo>
                      <a:pt x="103" y="237"/>
                      <a:pt x="87" y="229"/>
                      <a:pt x="76" y="213"/>
                    </a:cubicBezTo>
                    <a:cubicBezTo>
                      <a:pt x="65" y="196"/>
                      <a:pt x="60" y="172"/>
                      <a:pt x="60" y="142"/>
                    </a:cubicBezTo>
                    <a:cubicBezTo>
                      <a:pt x="60" y="112"/>
                      <a:pt x="65" y="89"/>
                      <a:pt x="76" y="72"/>
                    </a:cubicBezTo>
                    <a:cubicBezTo>
                      <a:pt x="87" y="56"/>
                      <a:pt x="103" y="48"/>
                      <a:pt x="126" y="48"/>
                    </a:cubicBezTo>
                    <a:cubicBezTo>
                      <a:pt x="149" y="48"/>
                      <a:pt x="165" y="56"/>
                      <a:pt x="176" y="72"/>
                    </a:cubicBezTo>
                    <a:cubicBezTo>
                      <a:pt x="187" y="89"/>
                      <a:pt x="193" y="112"/>
                      <a:pt x="19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Freeform 23"/>
              <p:cNvSpPr>
                <a:spLocks/>
              </p:cNvSpPr>
              <p:nvPr/>
            </p:nvSpPr>
            <p:spPr bwMode="auto">
              <a:xfrm>
                <a:off x="5566" y="1671"/>
                <a:ext cx="507" cy="670"/>
              </a:xfrm>
              <a:custGeom>
                <a:avLst/>
                <a:gdLst>
                  <a:gd name="T0" fmla="*/ 471 w 214"/>
                  <a:gd name="T1" fmla="*/ 542 h 283"/>
                  <a:gd name="T2" fmla="*/ 457 w 214"/>
                  <a:gd name="T3" fmla="*/ 535 h 283"/>
                  <a:gd name="T4" fmla="*/ 400 w 214"/>
                  <a:gd name="T5" fmla="*/ 552 h 283"/>
                  <a:gd name="T6" fmla="*/ 332 w 214"/>
                  <a:gd name="T7" fmla="*/ 556 h 283"/>
                  <a:gd name="T8" fmla="*/ 192 w 214"/>
                  <a:gd name="T9" fmla="*/ 504 h 283"/>
                  <a:gd name="T10" fmla="*/ 140 w 214"/>
                  <a:gd name="T11" fmla="*/ 336 h 283"/>
                  <a:gd name="T12" fmla="*/ 187 w 214"/>
                  <a:gd name="T13" fmla="*/ 175 h 283"/>
                  <a:gd name="T14" fmla="*/ 322 w 214"/>
                  <a:gd name="T15" fmla="*/ 116 h 283"/>
                  <a:gd name="T16" fmla="*/ 453 w 214"/>
                  <a:gd name="T17" fmla="*/ 133 h 283"/>
                  <a:gd name="T18" fmla="*/ 467 w 214"/>
                  <a:gd name="T19" fmla="*/ 125 h 283"/>
                  <a:gd name="T20" fmla="*/ 498 w 214"/>
                  <a:gd name="T21" fmla="*/ 43 h 283"/>
                  <a:gd name="T22" fmla="*/ 488 w 214"/>
                  <a:gd name="T23" fmla="*/ 26 h 283"/>
                  <a:gd name="T24" fmla="*/ 407 w 214"/>
                  <a:gd name="T25" fmla="*/ 7 h 283"/>
                  <a:gd name="T26" fmla="*/ 315 w 214"/>
                  <a:gd name="T27" fmla="*/ 0 h 283"/>
                  <a:gd name="T28" fmla="*/ 178 w 214"/>
                  <a:gd name="T29" fmla="*/ 26 h 283"/>
                  <a:gd name="T30" fmla="*/ 81 w 214"/>
                  <a:gd name="T31" fmla="*/ 97 h 283"/>
                  <a:gd name="T32" fmla="*/ 21 w 214"/>
                  <a:gd name="T33" fmla="*/ 204 h 283"/>
                  <a:gd name="T34" fmla="*/ 0 w 214"/>
                  <a:gd name="T35" fmla="*/ 336 h 283"/>
                  <a:gd name="T36" fmla="*/ 83 w 214"/>
                  <a:gd name="T37" fmla="*/ 580 h 283"/>
                  <a:gd name="T38" fmla="*/ 325 w 214"/>
                  <a:gd name="T39" fmla="*/ 670 h 283"/>
                  <a:gd name="T40" fmla="*/ 498 w 214"/>
                  <a:gd name="T41" fmla="*/ 639 h 283"/>
                  <a:gd name="T42" fmla="*/ 502 w 214"/>
                  <a:gd name="T43" fmla="*/ 625 h 283"/>
                  <a:gd name="T44" fmla="*/ 471 w 214"/>
                  <a:gd name="T45" fmla="*/ 542 h 2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4" h="283">
                    <a:moveTo>
                      <a:pt x="199" y="229"/>
                    </a:moveTo>
                    <a:cubicBezTo>
                      <a:pt x="198" y="224"/>
                      <a:pt x="193" y="226"/>
                      <a:pt x="193" y="226"/>
                    </a:cubicBezTo>
                    <a:cubicBezTo>
                      <a:pt x="185" y="229"/>
                      <a:pt x="177" y="231"/>
                      <a:pt x="169" y="233"/>
                    </a:cubicBezTo>
                    <a:cubicBezTo>
                      <a:pt x="160" y="234"/>
                      <a:pt x="151" y="235"/>
                      <a:pt x="140" y="235"/>
                    </a:cubicBezTo>
                    <a:cubicBezTo>
                      <a:pt x="115" y="235"/>
                      <a:pt x="95" y="227"/>
                      <a:pt x="81" y="213"/>
                    </a:cubicBezTo>
                    <a:cubicBezTo>
                      <a:pt x="67" y="198"/>
                      <a:pt x="59" y="174"/>
                      <a:pt x="59" y="142"/>
                    </a:cubicBezTo>
                    <a:cubicBezTo>
                      <a:pt x="59" y="113"/>
                      <a:pt x="66" y="91"/>
                      <a:pt x="79" y="74"/>
                    </a:cubicBezTo>
                    <a:cubicBezTo>
                      <a:pt x="91" y="57"/>
                      <a:pt x="111" y="49"/>
                      <a:pt x="136" y="49"/>
                    </a:cubicBezTo>
                    <a:cubicBezTo>
                      <a:pt x="158" y="49"/>
                      <a:pt x="174" y="51"/>
                      <a:pt x="191" y="56"/>
                    </a:cubicBezTo>
                    <a:cubicBezTo>
                      <a:pt x="191" y="56"/>
                      <a:pt x="195" y="58"/>
                      <a:pt x="197" y="53"/>
                    </a:cubicBezTo>
                    <a:cubicBezTo>
                      <a:pt x="201" y="40"/>
                      <a:pt x="205" y="31"/>
                      <a:pt x="210" y="18"/>
                    </a:cubicBezTo>
                    <a:cubicBezTo>
                      <a:pt x="211" y="14"/>
                      <a:pt x="208" y="12"/>
                      <a:pt x="206" y="11"/>
                    </a:cubicBezTo>
                    <a:cubicBezTo>
                      <a:pt x="200" y="9"/>
                      <a:pt x="184" y="5"/>
                      <a:pt x="172" y="3"/>
                    </a:cubicBezTo>
                    <a:cubicBezTo>
                      <a:pt x="161" y="1"/>
                      <a:pt x="148" y="0"/>
                      <a:pt x="133" y="0"/>
                    </a:cubicBezTo>
                    <a:cubicBezTo>
                      <a:pt x="111" y="0"/>
                      <a:pt x="92" y="4"/>
                      <a:pt x="75" y="11"/>
                    </a:cubicBezTo>
                    <a:cubicBezTo>
                      <a:pt x="59" y="19"/>
                      <a:pt x="45" y="29"/>
                      <a:pt x="34" y="41"/>
                    </a:cubicBezTo>
                    <a:cubicBezTo>
                      <a:pt x="23" y="54"/>
                      <a:pt x="14" y="69"/>
                      <a:pt x="9" y="86"/>
                    </a:cubicBezTo>
                    <a:cubicBezTo>
                      <a:pt x="3" y="103"/>
                      <a:pt x="0" y="122"/>
                      <a:pt x="0" y="142"/>
                    </a:cubicBezTo>
                    <a:cubicBezTo>
                      <a:pt x="0" y="185"/>
                      <a:pt x="12" y="220"/>
                      <a:pt x="35" y="245"/>
                    </a:cubicBezTo>
                    <a:cubicBezTo>
                      <a:pt x="58" y="270"/>
                      <a:pt x="92" y="283"/>
                      <a:pt x="137" y="283"/>
                    </a:cubicBezTo>
                    <a:cubicBezTo>
                      <a:pt x="163" y="283"/>
                      <a:pt x="190" y="278"/>
                      <a:pt x="210" y="270"/>
                    </a:cubicBezTo>
                    <a:cubicBezTo>
                      <a:pt x="210" y="270"/>
                      <a:pt x="214" y="268"/>
                      <a:pt x="212" y="264"/>
                    </a:cubicBezTo>
                    <a:lnTo>
                      <a:pt x="199" y="2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Freeform 24"/>
              <p:cNvSpPr>
                <a:spLocks noEditPoints="1"/>
              </p:cNvSpPr>
              <p:nvPr/>
            </p:nvSpPr>
            <p:spPr bwMode="auto">
              <a:xfrm>
                <a:off x="6108" y="1671"/>
                <a:ext cx="582" cy="672"/>
              </a:xfrm>
              <a:custGeom>
                <a:avLst/>
                <a:gdLst>
                  <a:gd name="T0" fmla="*/ 556 w 246"/>
                  <a:gd name="T1" fmla="*/ 182 h 284"/>
                  <a:gd name="T2" fmla="*/ 504 w 246"/>
                  <a:gd name="T3" fmla="*/ 85 h 284"/>
                  <a:gd name="T4" fmla="*/ 423 w 246"/>
                  <a:gd name="T5" fmla="*/ 26 h 284"/>
                  <a:gd name="T6" fmla="*/ 305 w 246"/>
                  <a:gd name="T7" fmla="*/ 0 h 284"/>
                  <a:gd name="T8" fmla="*/ 168 w 246"/>
                  <a:gd name="T9" fmla="*/ 28 h 284"/>
                  <a:gd name="T10" fmla="*/ 73 w 246"/>
                  <a:gd name="T11" fmla="*/ 99 h 284"/>
                  <a:gd name="T12" fmla="*/ 17 w 246"/>
                  <a:gd name="T13" fmla="*/ 208 h 284"/>
                  <a:gd name="T14" fmla="*/ 0 w 246"/>
                  <a:gd name="T15" fmla="*/ 341 h 284"/>
                  <a:gd name="T16" fmla="*/ 19 w 246"/>
                  <a:gd name="T17" fmla="*/ 473 h 284"/>
                  <a:gd name="T18" fmla="*/ 78 w 246"/>
                  <a:gd name="T19" fmla="*/ 577 h 284"/>
                  <a:gd name="T20" fmla="*/ 182 w 246"/>
                  <a:gd name="T21" fmla="*/ 646 h 284"/>
                  <a:gd name="T22" fmla="*/ 334 w 246"/>
                  <a:gd name="T23" fmla="*/ 672 h 284"/>
                  <a:gd name="T24" fmla="*/ 542 w 246"/>
                  <a:gd name="T25" fmla="*/ 629 h 284"/>
                  <a:gd name="T26" fmla="*/ 544 w 246"/>
                  <a:gd name="T27" fmla="*/ 610 h 284"/>
                  <a:gd name="T28" fmla="*/ 518 w 246"/>
                  <a:gd name="T29" fmla="*/ 535 h 284"/>
                  <a:gd name="T30" fmla="*/ 502 w 246"/>
                  <a:gd name="T31" fmla="*/ 528 h 284"/>
                  <a:gd name="T32" fmla="*/ 331 w 246"/>
                  <a:gd name="T33" fmla="*/ 558 h 284"/>
                  <a:gd name="T34" fmla="*/ 189 w 246"/>
                  <a:gd name="T35" fmla="*/ 509 h 284"/>
                  <a:gd name="T36" fmla="*/ 142 w 246"/>
                  <a:gd name="T37" fmla="*/ 371 h 284"/>
                  <a:gd name="T38" fmla="*/ 556 w 246"/>
                  <a:gd name="T39" fmla="*/ 371 h 284"/>
                  <a:gd name="T40" fmla="*/ 568 w 246"/>
                  <a:gd name="T41" fmla="*/ 360 h 284"/>
                  <a:gd name="T42" fmla="*/ 556 w 246"/>
                  <a:gd name="T43" fmla="*/ 182 h 284"/>
                  <a:gd name="T44" fmla="*/ 144 w 246"/>
                  <a:gd name="T45" fmla="*/ 267 h 284"/>
                  <a:gd name="T46" fmla="*/ 177 w 246"/>
                  <a:gd name="T47" fmla="*/ 170 h 284"/>
                  <a:gd name="T48" fmla="*/ 296 w 246"/>
                  <a:gd name="T49" fmla="*/ 111 h 284"/>
                  <a:gd name="T50" fmla="*/ 412 w 246"/>
                  <a:gd name="T51" fmla="*/ 170 h 284"/>
                  <a:gd name="T52" fmla="*/ 440 w 246"/>
                  <a:gd name="T53" fmla="*/ 267 h 284"/>
                  <a:gd name="T54" fmla="*/ 144 w 246"/>
                  <a:gd name="T55" fmla="*/ 267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6" h="284">
                    <a:moveTo>
                      <a:pt x="235" y="77"/>
                    </a:moveTo>
                    <a:cubicBezTo>
                      <a:pt x="231" y="60"/>
                      <a:pt x="220" y="44"/>
                      <a:pt x="213" y="36"/>
                    </a:cubicBezTo>
                    <a:cubicBezTo>
                      <a:pt x="201" y="24"/>
                      <a:pt x="190" y="15"/>
                      <a:pt x="179" y="11"/>
                    </a:cubicBezTo>
                    <a:cubicBezTo>
                      <a:pt x="165" y="4"/>
                      <a:pt x="148" y="0"/>
                      <a:pt x="129" y="0"/>
                    </a:cubicBezTo>
                    <a:cubicBezTo>
                      <a:pt x="107" y="0"/>
                      <a:pt x="87" y="4"/>
                      <a:pt x="71" y="12"/>
                    </a:cubicBezTo>
                    <a:cubicBezTo>
                      <a:pt x="55" y="19"/>
                      <a:pt x="42" y="30"/>
                      <a:pt x="31" y="42"/>
                    </a:cubicBezTo>
                    <a:cubicBezTo>
                      <a:pt x="20" y="55"/>
                      <a:pt x="12" y="71"/>
                      <a:pt x="7" y="88"/>
                    </a:cubicBezTo>
                    <a:cubicBezTo>
                      <a:pt x="2" y="105"/>
                      <a:pt x="0" y="124"/>
                      <a:pt x="0" y="144"/>
                    </a:cubicBezTo>
                    <a:cubicBezTo>
                      <a:pt x="0" y="164"/>
                      <a:pt x="2" y="183"/>
                      <a:pt x="8" y="200"/>
                    </a:cubicBezTo>
                    <a:cubicBezTo>
                      <a:pt x="13" y="217"/>
                      <a:pt x="21" y="232"/>
                      <a:pt x="33" y="244"/>
                    </a:cubicBezTo>
                    <a:cubicBezTo>
                      <a:pt x="44" y="257"/>
                      <a:pt x="59" y="266"/>
                      <a:pt x="77" y="273"/>
                    </a:cubicBezTo>
                    <a:cubicBezTo>
                      <a:pt x="95" y="280"/>
                      <a:pt x="116" y="284"/>
                      <a:pt x="141" y="284"/>
                    </a:cubicBezTo>
                    <a:cubicBezTo>
                      <a:pt x="191" y="283"/>
                      <a:pt x="218" y="272"/>
                      <a:pt x="229" y="266"/>
                    </a:cubicBezTo>
                    <a:cubicBezTo>
                      <a:pt x="231" y="265"/>
                      <a:pt x="232" y="263"/>
                      <a:pt x="230" y="258"/>
                    </a:cubicBezTo>
                    <a:cubicBezTo>
                      <a:pt x="219" y="226"/>
                      <a:pt x="219" y="226"/>
                      <a:pt x="219" y="226"/>
                    </a:cubicBezTo>
                    <a:cubicBezTo>
                      <a:pt x="217" y="221"/>
                      <a:pt x="212" y="223"/>
                      <a:pt x="212" y="223"/>
                    </a:cubicBezTo>
                    <a:cubicBezTo>
                      <a:pt x="200" y="227"/>
                      <a:pt x="182" y="236"/>
                      <a:pt x="140" y="236"/>
                    </a:cubicBezTo>
                    <a:cubicBezTo>
                      <a:pt x="113" y="235"/>
                      <a:pt x="93" y="227"/>
                      <a:pt x="80" y="215"/>
                    </a:cubicBezTo>
                    <a:cubicBezTo>
                      <a:pt x="67" y="202"/>
                      <a:pt x="61" y="183"/>
                      <a:pt x="60" y="157"/>
                    </a:cubicBezTo>
                    <a:cubicBezTo>
                      <a:pt x="235" y="157"/>
                      <a:pt x="235" y="157"/>
                      <a:pt x="235" y="157"/>
                    </a:cubicBezTo>
                    <a:cubicBezTo>
                      <a:pt x="235" y="157"/>
                      <a:pt x="240" y="157"/>
                      <a:pt x="240" y="152"/>
                    </a:cubicBezTo>
                    <a:cubicBezTo>
                      <a:pt x="240" y="150"/>
                      <a:pt x="246" y="116"/>
                      <a:pt x="235" y="77"/>
                    </a:cubicBezTo>
                    <a:close/>
                    <a:moveTo>
                      <a:pt x="61" y="113"/>
                    </a:moveTo>
                    <a:cubicBezTo>
                      <a:pt x="63" y="97"/>
                      <a:pt x="68" y="83"/>
                      <a:pt x="75" y="72"/>
                    </a:cubicBezTo>
                    <a:cubicBezTo>
                      <a:pt x="86" y="56"/>
                      <a:pt x="102" y="47"/>
                      <a:pt x="125" y="47"/>
                    </a:cubicBezTo>
                    <a:cubicBezTo>
                      <a:pt x="148" y="47"/>
                      <a:pt x="163" y="56"/>
                      <a:pt x="174" y="72"/>
                    </a:cubicBezTo>
                    <a:cubicBezTo>
                      <a:pt x="181" y="83"/>
                      <a:pt x="184" y="97"/>
                      <a:pt x="186" y="113"/>
                    </a:cubicBezTo>
                    <a:lnTo>
                      <a:pt x="61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25"/>
              <p:cNvSpPr>
                <a:spLocks noEditPoints="1"/>
              </p:cNvSpPr>
              <p:nvPr/>
            </p:nvSpPr>
            <p:spPr bwMode="auto">
              <a:xfrm>
                <a:off x="2793" y="1671"/>
                <a:ext cx="581" cy="672"/>
              </a:xfrm>
              <a:custGeom>
                <a:avLst/>
                <a:gdLst>
                  <a:gd name="T0" fmla="*/ 555 w 246"/>
                  <a:gd name="T1" fmla="*/ 182 h 284"/>
                  <a:gd name="T2" fmla="*/ 503 w 246"/>
                  <a:gd name="T3" fmla="*/ 85 h 284"/>
                  <a:gd name="T4" fmla="*/ 423 w 246"/>
                  <a:gd name="T5" fmla="*/ 26 h 284"/>
                  <a:gd name="T6" fmla="*/ 305 w 246"/>
                  <a:gd name="T7" fmla="*/ 0 h 284"/>
                  <a:gd name="T8" fmla="*/ 168 w 246"/>
                  <a:gd name="T9" fmla="*/ 28 h 284"/>
                  <a:gd name="T10" fmla="*/ 73 w 246"/>
                  <a:gd name="T11" fmla="*/ 99 h 284"/>
                  <a:gd name="T12" fmla="*/ 17 w 246"/>
                  <a:gd name="T13" fmla="*/ 208 h 284"/>
                  <a:gd name="T14" fmla="*/ 0 w 246"/>
                  <a:gd name="T15" fmla="*/ 341 h 284"/>
                  <a:gd name="T16" fmla="*/ 19 w 246"/>
                  <a:gd name="T17" fmla="*/ 473 h 284"/>
                  <a:gd name="T18" fmla="*/ 78 w 246"/>
                  <a:gd name="T19" fmla="*/ 577 h 284"/>
                  <a:gd name="T20" fmla="*/ 182 w 246"/>
                  <a:gd name="T21" fmla="*/ 646 h 284"/>
                  <a:gd name="T22" fmla="*/ 333 w 246"/>
                  <a:gd name="T23" fmla="*/ 672 h 284"/>
                  <a:gd name="T24" fmla="*/ 541 w 246"/>
                  <a:gd name="T25" fmla="*/ 629 h 284"/>
                  <a:gd name="T26" fmla="*/ 543 w 246"/>
                  <a:gd name="T27" fmla="*/ 610 h 284"/>
                  <a:gd name="T28" fmla="*/ 517 w 246"/>
                  <a:gd name="T29" fmla="*/ 535 h 284"/>
                  <a:gd name="T30" fmla="*/ 501 w 246"/>
                  <a:gd name="T31" fmla="*/ 528 h 284"/>
                  <a:gd name="T32" fmla="*/ 331 w 246"/>
                  <a:gd name="T33" fmla="*/ 558 h 284"/>
                  <a:gd name="T34" fmla="*/ 189 w 246"/>
                  <a:gd name="T35" fmla="*/ 509 h 284"/>
                  <a:gd name="T36" fmla="*/ 142 w 246"/>
                  <a:gd name="T37" fmla="*/ 371 h 284"/>
                  <a:gd name="T38" fmla="*/ 555 w 246"/>
                  <a:gd name="T39" fmla="*/ 371 h 284"/>
                  <a:gd name="T40" fmla="*/ 567 w 246"/>
                  <a:gd name="T41" fmla="*/ 360 h 284"/>
                  <a:gd name="T42" fmla="*/ 555 w 246"/>
                  <a:gd name="T43" fmla="*/ 182 h 284"/>
                  <a:gd name="T44" fmla="*/ 144 w 246"/>
                  <a:gd name="T45" fmla="*/ 267 h 284"/>
                  <a:gd name="T46" fmla="*/ 177 w 246"/>
                  <a:gd name="T47" fmla="*/ 170 h 284"/>
                  <a:gd name="T48" fmla="*/ 295 w 246"/>
                  <a:gd name="T49" fmla="*/ 111 h 284"/>
                  <a:gd name="T50" fmla="*/ 411 w 246"/>
                  <a:gd name="T51" fmla="*/ 170 h 284"/>
                  <a:gd name="T52" fmla="*/ 439 w 246"/>
                  <a:gd name="T53" fmla="*/ 267 h 284"/>
                  <a:gd name="T54" fmla="*/ 144 w 246"/>
                  <a:gd name="T55" fmla="*/ 267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6" h="284">
                    <a:moveTo>
                      <a:pt x="235" y="77"/>
                    </a:moveTo>
                    <a:cubicBezTo>
                      <a:pt x="231" y="60"/>
                      <a:pt x="220" y="44"/>
                      <a:pt x="213" y="36"/>
                    </a:cubicBezTo>
                    <a:cubicBezTo>
                      <a:pt x="201" y="24"/>
                      <a:pt x="190" y="15"/>
                      <a:pt x="179" y="11"/>
                    </a:cubicBezTo>
                    <a:cubicBezTo>
                      <a:pt x="165" y="4"/>
                      <a:pt x="148" y="0"/>
                      <a:pt x="129" y="0"/>
                    </a:cubicBezTo>
                    <a:cubicBezTo>
                      <a:pt x="107" y="0"/>
                      <a:pt x="87" y="4"/>
                      <a:pt x="71" y="12"/>
                    </a:cubicBezTo>
                    <a:cubicBezTo>
                      <a:pt x="55" y="19"/>
                      <a:pt x="42" y="30"/>
                      <a:pt x="31" y="42"/>
                    </a:cubicBezTo>
                    <a:cubicBezTo>
                      <a:pt x="20" y="55"/>
                      <a:pt x="12" y="71"/>
                      <a:pt x="7" y="88"/>
                    </a:cubicBezTo>
                    <a:cubicBezTo>
                      <a:pt x="2" y="105"/>
                      <a:pt x="0" y="124"/>
                      <a:pt x="0" y="144"/>
                    </a:cubicBezTo>
                    <a:cubicBezTo>
                      <a:pt x="0" y="164"/>
                      <a:pt x="2" y="183"/>
                      <a:pt x="8" y="200"/>
                    </a:cubicBezTo>
                    <a:cubicBezTo>
                      <a:pt x="13" y="217"/>
                      <a:pt x="21" y="232"/>
                      <a:pt x="33" y="244"/>
                    </a:cubicBezTo>
                    <a:cubicBezTo>
                      <a:pt x="44" y="257"/>
                      <a:pt x="59" y="266"/>
                      <a:pt x="77" y="273"/>
                    </a:cubicBezTo>
                    <a:cubicBezTo>
                      <a:pt x="95" y="280"/>
                      <a:pt x="116" y="284"/>
                      <a:pt x="141" y="284"/>
                    </a:cubicBezTo>
                    <a:cubicBezTo>
                      <a:pt x="191" y="283"/>
                      <a:pt x="218" y="272"/>
                      <a:pt x="229" y="266"/>
                    </a:cubicBezTo>
                    <a:cubicBezTo>
                      <a:pt x="231" y="265"/>
                      <a:pt x="232" y="263"/>
                      <a:pt x="230" y="258"/>
                    </a:cubicBezTo>
                    <a:cubicBezTo>
                      <a:pt x="219" y="226"/>
                      <a:pt x="219" y="226"/>
                      <a:pt x="219" y="226"/>
                    </a:cubicBezTo>
                    <a:cubicBezTo>
                      <a:pt x="217" y="221"/>
                      <a:pt x="212" y="223"/>
                      <a:pt x="212" y="223"/>
                    </a:cubicBezTo>
                    <a:cubicBezTo>
                      <a:pt x="200" y="227"/>
                      <a:pt x="182" y="236"/>
                      <a:pt x="140" y="236"/>
                    </a:cubicBezTo>
                    <a:cubicBezTo>
                      <a:pt x="113" y="235"/>
                      <a:pt x="93" y="227"/>
                      <a:pt x="80" y="215"/>
                    </a:cubicBezTo>
                    <a:cubicBezTo>
                      <a:pt x="67" y="202"/>
                      <a:pt x="61" y="183"/>
                      <a:pt x="60" y="157"/>
                    </a:cubicBezTo>
                    <a:cubicBezTo>
                      <a:pt x="235" y="157"/>
                      <a:pt x="235" y="157"/>
                      <a:pt x="235" y="157"/>
                    </a:cubicBezTo>
                    <a:cubicBezTo>
                      <a:pt x="235" y="157"/>
                      <a:pt x="240" y="157"/>
                      <a:pt x="240" y="152"/>
                    </a:cubicBezTo>
                    <a:cubicBezTo>
                      <a:pt x="240" y="150"/>
                      <a:pt x="246" y="116"/>
                      <a:pt x="235" y="77"/>
                    </a:cubicBezTo>
                    <a:close/>
                    <a:moveTo>
                      <a:pt x="61" y="113"/>
                    </a:moveTo>
                    <a:cubicBezTo>
                      <a:pt x="63" y="97"/>
                      <a:pt x="68" y="83"/>
                      <a:pt x="75" y="72"/>
                    </a:cubicBezTo>
                    <a:cubicBezTo>
                      <a:pt x="86" y="56"/>
                      <a:pt x="102" y="47"/>
                      <a:pt x="125" y="47"/>
                    </a:cubicBezTo>
                    <a:cubicBezTo>
                      <a:pt x="148" y="47"/>
                      <a:pt x="163" y="56"/>
                      <a:pt x="174" y="72"/>
                    </a:cubicBezTo>
                    <a:cubicBezTo>
                      <a:pt x="181" y="83"/>
                      <a:pt x="184" y="97"/>
                      <a:pt x="186" y="113"/>
                    </a:cubicBezTo>
                    <a:lnTo>
                      <a:pt x="61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26"/>
              <p:cNvSpPr>
                <a:spLocks noEditPoints="1"/>
              </p:cNvSpPr>
              <p:nvPr/>
            </p:nvSpPr>
            <p:spPr bwMode="auto">
              <a:xfrm>
                <a:off x="1870" y="1671"/>
                <a:ext cx="537" cy="672"/>
              </a:xfrm>
              <a:custGeom>
                <a:avLst/>
                <a:gdLst>
                  <a:gd name="T0" fmla="*/ 336 w 227"/>
                  <a:gd name="T1" fmla="*/ 248 h 284"/>
                  <a:gd name="T2" fmla="*/ 272 w 227"/>
                  <a:gd name="T3" fmla="*/ 246 h 284"/>
                  <a:gd name="T4" fmla="*/ 170 w 227"/>
                  <a:gd name="T5" fmla="*/ 260 h 284"/>
                  <a:gd name="T6" fmla="*/ 83 w 227"/>
                  <a:gd name="T7" fmla="*/ 301 h 284"/>
                  <a:gd name="T8" fmla="*/ 24 w 227"/>
                  <a:gd name="T9" fmla="*/ 369 h 284"/>
                  <a:gd name="T10" fmla="*/ 0 w 227"/>
                  <a:gd name="T11" fmla="*/ 464 h 284"/>
                  <a:gd name="T12" fmla="*/ 19 w 227"/>
                  <a:gd name="T13" fmla="*/ 558 h 284"/>
                  <a:gd name="T14" fmla="*/ 73 w 227"/>
                  <a:gd name="T15" fmla="*/ 622 h 284"/>
                  <a:gd name="T16" fmla="*/ 158 w 227"/>
                  <a:gd name="T17" fmla="*/ 660 h 284"/>
                  <a:gd name="T18" fmla="*/ 267 w 227"/>
                  <a:gd name="T19" fmla="*/ 672 h 284"/>
                  <a:gd name="T20" fmla="*/ 393 w 227"/>
                  <a:gd name="T21" fmla="*/ 660 h 284"/>
                  <a:gd name="T22" fmla="*/ 497 w 227"/>
                  <a:gd name="T23" fmla="*/ 641 h 284"/>
                  <a:gd name="T24" fmla="*/ 528 w 227"/>
                  <a:gd name="T25" fmla="*/ 632 h 284"/>
                  <a:gd name="T26" fmla="*/ 537 w 227"/>
                  <a:gd name="T27" fmla="*/ 620 h 284"/>
                  <a:gd name="T28" fmla="*/ 537 w 227"/>
                  <a:gd name="T29" fmla="*/ 241 h 284"/>
                  <a:gd name="T30" fmla="*/ 471 w 227"/>
                  <a:gd name="T31" fmla="*/ 57 h 284"/>
                  <a:gd name="T32" fmla="*/ 279 w 227"/>
                  <a:gd name="T33" fmla="*/ 0 h 284"/>
                  <a:gd name="T34" fmla="*/ 170 w 227"/>
                  <a:gd name="T35" fmla="*/ 9 h 284"/>
                  <a:gd name="T36" fmla="*/ 43 w 227"/>
                  <a:gd name="T37" fmla="*/ 57 h 284"/>
                  <a:gd name="T38" fmla="*/ 38 w 227"/>
                  <a:gd name="T39" fmla="*/ 73 h 284"/>
                  <a:gd name="T40" fmla="*/ 66 w 227"/>
                  <a:gd name="T41" fmla="*/ 151 h 284"/>
                  <a:gd name="T42" fmla="*/ 80 w 227"/>
                  <a:gd name="T43" fmla="*/ 159 h 284"/>
                  <a:gd name="T44" fmla="*/ 88 w 227"/>
                  <a:gd name="T45" fmla="*/ 156 h 284"/>
                  <a:gd name="T46" fmla="*/ 267 w 227"/>
                  <a:gd name="T47" fmla="*/ 114 h 284"/>
                  <a:gd name="T48" fmla="*/ 371 w 227"/>
                  <a:gd name="T49" fmla="*/ 140 h 284"/>
                  <a:gd name="T50" fmla="*/ 405 w 227"/>
                  <a:gd name="T51" fmla="*/ 239 h 284"/>
                  <a:gd name="T52" fmla="*/ 405 w 227"/>
                  <a:gd name="T53" fmla="*/ 258 h 284"/>
                  <a:gd name="T54" fmla="*/ 336 w 227"/>
                  <a:gd name="T55" fmla="*/ 248 h 284"/>
                  <a:gd name="T56" fmla="*/ 170 w 227"/>
                  <a:gd name="T57" fmla="*/ 539 h 284"/>
                  <a:gd name="T58" fmla="*/ 147 w 227"/>
                  <a:gd name="T59" fmla="*/ 516 h 284"/>
                  <a:gd name="T60" fmla="*/ 135 w 227"/>
                  <a:gd name="T61" fmla="*/ 461 h 284"/>
                  <a:gd name="T62" fmla="*/ 173 w 227"/>
                  <a:gd name="T63" fmla="*/ 381 h 284"/>
                  <a:gd name="T64" fmla="*/ 291 w 227"/>
                  <a:gd name="T65" fmla="*/ 350 h 284"/>
                  <a:gd name="T66" fmla="*/ 405 w 227"/>
                  <a:gd name="T67" fmla="*/ 360 h 284"/>
                  <a:gd name="T68" fmla="*/ 405 w 227"/>
                  <a:gd name="T69" fmla="*/ 549 h 284"/>
                  <a:gd name="T70" fmla="*/ 405 w 227"/>
                  <a:gd name="T71" fmla="*/ 549 h 284"/>
                  <a:gd name="T72" fmla="*/ 293 w 227"/>
                  <a:gd name="T73" fmla="*/ 563 h 284"/>
                  <a:gd name="T74" fmla="*/ 170 w 227"/>
                  <a:gd name="T75" fmla="*/ 539 h 2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7" h="284">
                    <a:moveTo>
                      <a:pt x="142" y="105"/>
                    </a:moveTo>
                    <a:cubicBezTo>
                      <a:pt x="135" y="105"/>
                      <a:pt x="126" y="104"/>
                      <a:pt x="115" y="104"/>
                    </a:cubicBezTo>
                    <a:cubicBezTo>
                      <a:pt x="100" y="104"/>
                      <a:pt x="85" y="106"/>
                      <a:pt x="72" y="110"/>
                    </a:cubicBezTo>
                    <a:cubicBezTo>
                      <a:pt x="58" y="114"/>
                      <a:pt x="46" y="119"/>
                      <a:pt x="35" y="127"/>
                    </a:cubicBezTo>
                    <a:cubicBezTo>
                      <a:pt x="24" y="134"/>
                      <a:pt x="16" y="144"/>
                      <a:pt x="10" y="156"/>
                    </a:cubicBezTo>
                    <a:cubicBezTo>
                      <a:pt x="4" y="167"/>
                      <a:pt x="0" y="181"/>
                      <a:pt x="0" y="196"/>
                    </a:cubicBezTo>
                    <a:cubicBezTo>
                      <a:pt x="0" y="212"/>
                      <a:pt x="3" y="225"/>
                      <a:pt x="8" y="236"/>
                    </a:cubicBezTo>
                    <a:cubicBezTo>
                      <a:pt x="14" y="247"/>
                      <a:pt x="21" y="256"/>
                      <a:pt x="31" y="263"/>
                    </a:cubicBezTo>
                    <a:cubicBezTo>
                      <a:pt x="41" y="270"/>
                      <a:pt x="53" y="276"/>
                      <a:pt x="67" y="279"/>
                    </a:cubicBezTo>
                    <a:cubicBezTo>
                      <a:pt x="81" y="282"/>
                      <a:pt x="96" y="284"/>
                      <a:pt x="113" y="284"/>
                    </a:cubicBezTo>
                    <a:cubicBezTo>
                      <a:pt x="131" y="284"/>
                      <a:pt x="149" y="282"/>
                      <a:pt x="166" y="279"/>
                    </a:cubicBezTo>
                    <a:cubicBezTo>
                      <a:pt x="184" y="276"/>
                      <a:pt x="205" y="272"/>
                      <a:pt x="210" y="271"/>
                    </a:cubicBezTo>
                    <a:cubicBezTo>
                      <a:pt x="216" y="269"/>
                      <a:pt x="223" y="267"/>
                      <a:pt x="223" y="267"/>
                    </a:cubicBezTo>
                    <a:cubicBezTo>
                      <a:pt x="227" y="266"/>
                      <a:pt x="227" y="262"/>
                      <a:pt x="227" y="262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7" y="67"/>
                      <a:pt x="217" y="40"/>
                      <a:pt x="199" y="24"/>
                    </a:cubicBezTo>
                    <a:cubicBezTo>
                      <a:pt x="180" y="8"/>
                      <a:pt x="153" y="0"/>
                      <a:pt x="118" y="0"/>
                    </a:cubicBezTo>
                    <a:cubicBezTo>
                      <a:pt x="105" y="0"/>
                      <a:pt x="84" y="2"/>
                      <a:pt x="72" y="4"/>
                    </a:cubicBezTo>
                    <a:cubicBezTo>
                      <a:pt x="72" y="4"/>
                      <a:pt x="33" y="12"/>
                      <a:pt x="18" y="24"/>
                    </a:cubicBezTo>
                    <a:cubicBezTo>
                      <a:pt x="18" y="24"/>
                      <a:pt x="14" y="26"/>
                      <a:pt x="16" y="3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30" y="69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7" y="66"/>
                    </a:cubicBezTo>
                    <a:cubicBezTo>
                      <a:pt x="71" y="48"/>
                      <a:pt x="113" y="48"/>
                      <a:pt x="113" y="48"/>
                    </a:cubicBezTo>
                    <a:cubicBezTo>
                      <a:pt x="132" y="48"/>
                      <a:pt x="147" y="52"/>
                      <a:pt x="157" y="59"/>
                    </a:cubicBezTo>
                    <a:cubicBezTo>
                      <a:pt x="166" y="67"/>
                      <a:pt x="171" y="78"/>
                      <a:pt x="171" y="101"/>
                    </a:cubicBezTo>
                    <a:cubicBezTo>
                      <a:pt x="171" y="109"/>
                      <a:pt x="171" y="109"/>
                      <a:pt x="171" y="109"/>
                    </a:cubicBezTo>
                    <a:cubicBezTo>
                      <a:pt x="156" y="106"/>
                      <a:pt x="142" y="105"/>
                      <a:pt x="142" y="105"/>
                    </a:cubicBezTo>
                    <a:close/>
                    <a:moveTo>
                      <a:pt x="72" y="228"/>
                    </a:moveTo>
                    <a:cubicBezTo>
                      <a:pt x="66" y="223"/>
                      <a:pt x="65" y="221"/>
                      <a:pt x="62" y="218"/>
                    </a:cubicBezTo>
                    <a:cubicBezTo>
                      <a:pt x="59" y="212"/>
                      <a:pt x="57" y="205"/>
                      <a:pt x="57" y="195"/>
                    </a:cubicBezTo>
                    <a:cubicBezTo>
                      <a:pt x="57" y="180"/>
                      <a:pt x="62" y="169"/>
                      <a:pt x="73" y="161"/>
                    </a:cubicBezTo>
                    <a:cubicBezTo>
                      <a:pt x="73" y="161"/>
                      <a:pt x="88" y="148"/>
                      <a:pt x="123" y="148"/>
                    </a:cubicBezTo>
                    <a:cubicBezTo>
                      <a:pt x="149" y="149"/>
                      <a:pt x="171" y="152"/>
                      <a:pt x="171" y="152"/>
                    </a:cubicBezTo>
                    <a:cubicBezTo>
                      <a:pt x="171" y="232"/>
                      <a:pt x="171" y="232"/>
                      <a:pt x="171" y="232"/>
                    </a:cubicBezTo>
                    <a:cubicBezTo>
                      <a:pt x="171" y="232"/>
                      <a:pt x="171" y="232"/>
                      <a:pt x="171" y="232"/>
                    </a:cubicBezTo>
                    <a:cubicBezTo>
                      <a:pt x="171" y="232"/>
                      <a:pt x="149" y="237"/>
                      <a:pt x="124" y="238"/>
                    </a:cubicBezTo>
                    <a:cubicBezTo>
                      <a:pt x="88" y="240"/>
                      <a:pt x="72" y="228"/>
                      <a:pt x="72" y="2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27"/>
              <p:cNvSpPr>
                <a:spLocks/>
              </p:cNvSpPr>
              <p:nvPr/>
            </p:nvSpPr>
            <p:spPr bwMode="auto">
              <a:xfrm>
                <a:off x="5162" y="1676"/>
                <a:ext cx="386" cy="653"/>
              </a:xfrm>
              <a:custGeom>
                <a:avLst/>
                <a:gdLst>
                  <a:gd name="T0" fmla="*/ 384 w 163"/>
                  <a:gd name="T1" fmla="*/ 31 h 276"/>
                  <a:gd name="T2" fmla="*/ 377 w 163"/>
                  <a:gd name="T3" fmla="*/ 17 h 276"/>
                  <a:gd name="T4" fmla="*/ 308 w 163"/>
                  <a:gd name="T5" fmla="*/ 5 h 276"/>
                  <a:gd name="T6" fmla="*/ 201 w 163"/>
                  <a:gd name="T7" fmla="*/ 21 h 276"/>
                  <a:gd name="T8" fmla="*/ 130 w 163"/>
                  <a:gd name="T9" fmla="*/ 73 h 276"/>
                  <a:gd name="T10" fmla="*/ 130 w 163"/>
                  <a:gd name="T11" fmla="*/ 21 h 276"/>
                  <a:gd name="T12" fmla="*/ 118 w 163"/>
                  <a:gd name="T13" fmla="*/ 9 h 276"/>
                  <a:gd name="T14" fmla="*/ 12 w 163"/>
                  <a:gd name="T15" fmla="*/ 9 h 276"/>
                  <a:gd name="T16" fmla="*/ 0 w 163"/>
                  <a:gd name="T17" fmla="*/ 21 h 276"/>
                  <a:gd name="T18" fmla="*/ 0 w 163"/>
                  <a:gd name="T19" fmla="*/ 639 h 276"/>
                  <a:gd name="T20" fmla="*/ 14 w 163"/>
                  <a:gd name="T21" fmla="*/ 653 h 276"/>
                  <a:gd name="T22" fmla="*/ 123 w 163"/>
                  <a:gd name="T23" fmla="*/ 653 h 276"/>
                  <a:gd name="T24" fmla="*/ 135 w 163"/>
                  <a:gd name="T25" fmla="*/ 639 h 276"/>
                  <a:gd name="T26" fmla="*/ 135 w 163"/>
                  <a:gd name="T27" fmla="*/ 331 h 276"/>
                  <a:gd name="T28" fmla="*/ 149 w 163"/>
                  <a:gd name="T29" fmla="*/ 222 h 276"/>
                  <a:gd name="T30" fmla="*/ 185 w 163"/>
                  <a:gd name="T31" fmla="*/ 161 h 276"/>
                  <a:gd name="T32" fmla="*/ 237 w 163"/>
                  <a:gd name="T33" fmla="*/ 130 h 276"/>
                  <a:gd name="T34" fmla="*/ 291 w 163"/>
                  <a:gd name="T35" fmla="*/ 123 h 276"/>
                  <a:gd name="T36" fmla="*/ 336 w 163"/>
                  <a:gd name="T37" fmla="*/ 128 h 276"/>
                  <a:gd name="T38" fmla="*/ 353 w 163"/>
                  <a:gd name="T39" fmla="*/ 118 h 276"/>
                  <a:gd name="T40" fmla="*/ 384 w 163"/>
                  <a:gd name="T41" fmla="*/ 31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3" h="276">
                    <a:moveTo>
                      <a:pt x="162" y="13"/>
                    </a:moveTo>
                    <a:cubicBezTo>
                      <a:pt x="163" y="9"/>
                      <a:pt x="161" y="7"/>
                      <a:pt x="159" y="7"/>
                    </a:cubicBezTo>
                    <a:cubicBezTo>
                      <a:pt x="156" y="5"/>
                      <a:pt x="142" y="2"/>
                      <a:pt x="130" y="2"/>
                    </a:cubicBezTo>
                    <a:cubicBezTo>
                      <a:pt x="108" y="0"/>
                      <a:pt x="96" y="4"/>
                      <a:pt x="85" y="9"/>
                    </a:cubicBezTo>
                    <a:cubicBezTo>
                      <a:pt x="74" y="14"/>
                      <a:pt x="62" y="22"/>
                      <a:pt x="55" y="31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6"/>
                      <a:pt x="53" y="4"/>
                      <a:pt x="5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0" y="6"/>
                      <a:pt x="0" y="9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273"/>
                      <a:pt x="3" y="276"/>
                      <a:pt x="6" y="276"/>
                    </a:cubicBezTo>
                    <a:cubicBezTo>
                      <a:pt x="52" y="276"/>
                      <a:pt x="52" y="276"/>
                      <a:pt x="52" y="276"/>
                    </a:cubicBezTo>
                    <a:cubicBezTo>
                      <a:pt x="55" y="276"/>
                      <a:pt x="57" y="273"/>
                      <a:pt x="57" y="27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23"/>
                      <a:pt x="59" y="105"/>
                      <a:pt x="63" y="94"/>
                    </a:cubicBezTo>
                    <a:cubicBezTo>
                      <a:pt x="67" y="83"/>
                      <a:pt x="72" y="75"/>
                      <a:pt x="78" y="68"/>
                    </a:cubicBezTo>
                    <a:cubicBezTo>
                      <a:pt x="85" y="62"/>
                      <a:pt x="92" y="58"/>
                      <a:pt x="100" y="55"/>
                    </a:cubicBezTo>
                    <a:cubicBezTo>
                      <a:pt x="108" y="53"/>
                      <a:pt x="117" y="52"/>
                      <a:pt x="123" y="52"/>
                    </a:cubicBezTo>
                    <a:cubicBezTo>
                      <a:pt x="132" y="52"/>
                      <a:pt x="142" y="54"/>
                      <a:pt x="142" y="54"/>
                    </a:cubicBezTo>
                    <a:cubicBezTo>
                      <a:pt x="146" y="55"/>
                      <a:pt x="148" y="53"/>
                      <a:pt x="149" y="50"/>
                    </a:cubicBezTo>
                    <a:cubicBezTo>
                      <a:pt x="152" y="42"/>
                      <a:pt x="160" y="18"/>
                      <a:pt x="16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>
                <a:off x="3807" y="1406"/>
                <a:ext cx="728" cy="1219"/>
              </a:xfrm>
              <a:custGeom>
                <a:avLst/>
                <a:gdLst>
                  <a:gd name="T0" fmla="*/ 716 w 308"/>
                  <a:gd name="T1" fmla="*/ 14 h 515"/>
                  <a:gd name="T2" fmla="*/ 676 w 308"/>
                  <a:gd name="T3" fmla="*/ 5 h 515"/>
                  <a:gd name="T4" fmla="*/ 619 w 308"/>
                  <a:gd name="T5" fmla="*/ 0 h 515"/>
                  <a:gd name="T6" fmla="*/ 444 w 308"/>
                  <a:gd name="T7" fmla="*/ 64 h 515"/>
                  <a:gd name="T8" fmla="*/ 362 w 308"/>
                  <a:gd name="T9" fmla="*/ 251 h 515"/>
                  <a:gd name="T10" fmla="*/ 357 w 308"/>
                  <a:gd name="T11" fmla="*/ 279 h 515"/>
                  <a:gd name="T12" fmla="*/ 262 w 308"/>
                  <a:gd name="T13" fmla="*/ 279 h 515"/>
                  <a:gd name="T14" fmla="*/ 248 w 308"/>
                  <a:gd name="T15" fmla="*/ 291 h 515"/>
                  <a:gd name="T16" fmla="*/ 234 w 308"/>
                  <a:gd name="T17" fmla="*/ 376 h 515"/>
                  <a:gd name="T18" fmla="*/ 246 w 308"/>
                  <a:gd name="T19" fmla="*/ 391 h 515"/>
                  <a:gd name="T20" fmla="*/ 338 w 308"/>
                  <a:gd name="T21" fmla="*/ 391 h 515"/>
                  <a:gd name="T22" fmla="*/ 246 w 308"/>
                  <a:gd name="T23" fmla="*/ 909 h 515"/>
                  <a:gd name="T24" fmla="*/ 220 w 308"/>
                  <a:gd name="T25" fmla="*/ 1011 h 515"/>
                  <a:gd name="T26" fmla="*/ 191 w 308"/>
                  <a:gd name="T27" fmla="*/ 1070 h 515"/>
                  <a:gd name="T28" fmla="*/ 154 w 308"/>
                  <a:gd name="T29" fmla="*/ 1098 h 515"/>
                  <a:gd name="T30" fmla="*/ 104 w 308"/>
                  <a:gd name="T31" fmla="*/ 1105 h 515"/>
                  <a:gd name="T32" fmla="*/ 71 w 308"/>
                  <a:gd name="T33" fmla="*/ 1103 h 515"/>
                  <a:gd name="T34" fmla="*/ 50 w 308"/>
                  <a:gd name="T35" fmla="*/ 1096 h 515"/>
                  <a:gd name="T36" fmla="*/ 35 w 308"/>
                  <a:gd name="T37" fmla="*/ 1103 h 515"/>
                  <a:gd name="T38" fmla="*/ 5 w 308"/>
                  <a:gd name="T39" fmla="*/ 1186 h 515"/>
                  <a:gd name="T40" fmla="*/ 9 w 308"/>
                  <a:gd name="T41" fmla="*/ 1202 h 515"/>
                  <a:gd name="T42" fmla="*/ 47 w 308"/>
                  <a:gd name="T43" fmla="*/ 1214 h 515"/>
                  <a:gd name="T44" fmla="*/ 109 w 308"/>
                  <a:gd name="T45" fmla="*/ 1219 h 515"/>
                  <a:gd name="T46" fmla="*/ 210 w 308"/>
                  <a:gd name="T47" fmla="*/ 1205 h 515"/>
                  <a:gd name="T48" fmla="*/ 286 w 308"/>
                  <a:gd name="T49" fmla="*/ 1150 h 515"/>
                  <a:gd name="T50" fmla="*/ 340 w 308"/>
                  <a:gd name="T51" fmla="*/ 1058 h 515"/>
                  <a:gd name="T52" fmla="*/ 376 w 308"/>
                  <a:gd name="T53" fmla="*/ 918 h 515"/>
                  <a:gd name="T54" fmla="*/ 470 w 308"/>
                  <a:gd name="T55" fmla="*/ 391 h 515"/>
                  <a:gd name="T56" fmla="*/ 607 w 308"/>
                  <a:gd name="T57" fmla="*/ 391 h 515"/>
                  <a:gd name="T58" fmla="*/ 619 w 308"/>
                  <a:gd name="T59" fmla="*/ 379 h 515"/>
                  <a:gd name="T60" fmla="*/ 636 w 308"/>
                  <a:gd name="T61" fmla="*/ 291 h 515"/>
                  <a:gd name="T62" fmla="*/ 622 w 308"/>
                  <a:gd name="T63" fmla="*/ 279 h 515"/>
                  <a:gd name="T64" fmla="*/ 489 w 308"/>
                  <a:gd name="T65" fmla="*/ 279 h 515"/>
                  <a:gd name="T66" fmla="*/ 513 w 308"/>
                  <a:gd name="T67" fmla="*/ 185 h 515"/>
                  <a:gd name="T68" fmla="*/ 541 w 308"/>
                  <a:gd name="T69" fmla="*/ 142 h 515"/>
                  <a:gd name="T70" fmla="*/ 574 w 308"/>
                  <a:gd name="T71" fmla="*/ 121 h 515"/>
                  <a:gd name="T72" fmla="*/ 619 w 308"/>
                  <a:gd name="T73" fmla="*/ 114 h 515"/>
                  <a:gd name="T74" fmla="*/ 655 w 308"/>
                  <a:gd name="T75" fmla="*/ 116 h 515"/>
                  <a:gd name="T76" fmla="*/ 676 w 308"/>
                  <a:gd name="T77" fmla="*/ 121 h 515"/>
                  <a:gd name="T78" fmla="*/ 693 w 308"/>
                  <a:gd name="T79" fmla="*/ 116 h 515"/>
                  <a:gd name="T80" fmla="*/ 726 w 308"/>
                  <a:gd name="T81" fmla="*/ 28 h 515"/>
                  <a:gd name="T82" fmla="*/ 716 w 308"/>
                  <a:gd name="T83" fmla="*/ 14 h 51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08" h="515">
                    <a:moveTo>
                      <a:pt x="303" y="6"/>
                    </a:moveTo>
                    <a:cubicBezTo>
                      <a:pt x="298" y="4"/>
                      <a:pt x="293" y="3"/>
                      <a:pt x="286" y="2"/>
                    </a:cubicBezTo>
                    <a:cubicBezTo>
                      <a:pt x="279" y="1"/>
                      <a:pt x="271" y="0"/>
                      <a:pt x="262" y="0"/>
                    </a:cubicBezTo>
                    <a:cubicBezTo>
                      <a:pt x="231" y="0"/>
                      <a:pt x="206" y="9"/>
                      <a:pt x="188" y="27"/>
                    </a:cubicBezTo>
                    <a:cubicBezTo>
                      <a:pt x="171" y="44"/>
                      <a:pt x="159" y="71"/>
                      <a:pt x="153" y="106"/>
                    </a:cubicBezTo>
                    <a:cubicBezTo>
                      <a:pt x="151" y="118"/>
                      <a:pt x="151" y="118"/>
                      <a:pt x="151" y="118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18"/>
                      <a:pt x="106" y="118"/>
                      <a:pt x="105" y="123"/>
                    </a:cubicBezTo>
                    <a:cubicBezTo>
                      <a:pt x="99" y="159"/>
                      <a:pt x="99" y="159"/>
                      <a:pt x="99" y="159"/>
                    </a:cubicBezTo>
                    <a:cubicBezTo>
                      <a:pt x="98" y="163"/>
                      <a:pt x="100" y="165"/>
                      <a:pt x="104" y="165"/>
                    </a:cubicBezTo>
                    <a:cubicBezTo>
                      <a:pt x="143" y="165"/>
                      <a:pt x="143" y="165"/>
                      <a:pt x="143" y="165"/>
                    </a:cubicBezTo>
                    <a:cubicBezTo>
                      <a:pt x="104" y="384"/>
                      <a:pt x="104" y="384"/>
                      <a:pt x="104" y="384"/>
                    </a:cubicBezTo>
                    <a:cubicBezTo>
                      <a:pt x="101" y="402"/>
                      <a:pt x="97" y="416"/>
                      <a:pt x="93" y="427"/>
                    </a:cubicBezTo>
                    <a:cubicBezTo>
                      <a:pt x="89" y="438"/>
                      <a:pt x="86" y="446"/>
                      <a:pt x="81" y="452"/>
                    </a:cubicBezTo>
                    <a:cubicBezTo>
                      <a:pt x="77" y="458"/>
                      <a:pt x="72" y="462"/>
                      <a:pt x="65" y="464"/>
                    </a:cubicBezTo>
                    <a:cubicBezTo>
                      <a:pt x="59" y="466"/>
                      <a:pt x="52" y="467"/>
                      <a:pt x="44" y="467"/>
                    </a:cubicBezTo>
                    <a:cubicBezTo>
                      <a:pt x="40" y="467"/>
                      <a:pt x="35" y="467"/>
                      <a:pt x="30" y="466"/>
                    </a:cubicBezTo>
                    <a:cubicBezTo>
                      <a:pt x="26" y="465"/>
                      <a:pt x="24" y="464"/>
                      <a:pt x="21" y="463"/>
                    </a:cubicBezTo>
                    <a:cubicBezTo>
                      <a:pt x="21" y="463"/>
                      <a:pt x="16" y="461"/>
                      <a:pt x="15" y="466"/>
                    </a:cubicBezTo>
                    <a:cubicBezTo>
                      <a:pt x="13" y="469"/>
                      <a:pt x="3" y="498"/>
                      <a:pt x="2" y="501"/>
                    </a:cubicBezTo>
                    <a:cubicBezTo>
                      <a:pt x="0" y="505"/>
                      <a:pt x="2" y="507"/>
                      <a:pt x="4" y="508"/>
                    </a:cubicBezTo>
                    <a:cubicBezTo>
                      <a:pt x="10" y="510"/>
                      <a:pt x="13" y="511"/>
                      <a:pt x="20" y="513"/>
                    </a:cubicBezTo>
                    <a:cubicBezTo>
                      <a:pt x="30" y="515"/>
                      <a:pt x="38" y="515"/>
                      <a:pt x="46" y="515"/>
                    </a:cubicBezTo>
                    <a:cubicBezTo>
                      <a:pt x="62" y="515"/>
                      <a:pt x="77" y="513"/>
                      <a:pt x="89" y="509"/>
                    </a:cubicBezTo>
                    <a:cubicBezTo>
                      <a:pt x="101" y="504"/>
                      <a:pt x="112" y="496"/>
                      <a:pt x="121" y="486"/>
                    </a:cubicBezTo>
                    <a:cubicBezTo>
                      <a:pt x="132" y="475"/>
                      <a:pt x="138" y="463"/>
                      <a:pt x="144" y="447"/>
                    </a:cubicBezTo>
                    <a:cubicBezTo>
                      <a:pt x="150" y="431"/>
                      <a:pt x="155" y="411"/>
                      <a:pt x="159" y="388"/>
                    </a:cubicBezTo>
                    <a:cubicBezTo>
                      <a:pt x="199" y="165"/>
                      <a:pt x="199" y="165"/>
                      <a:pt x="199" y="165"/>
                    </a:cubicBezTo>
                    <a:cubicBezTo>
                      <a:pt x="257" y="165"/>
                      <a:pt x="257" y="165"/>
                      <a:pt x="257" y="165"/>
                    </a:cubicBezTo>
                    <a:cubicBezTo>
                      <a:pt x="257" y="165"/>
                      <a:pt x="261" y="165"/>
                      <a:pt x="262" y="160"/>
                    </a:cubicBezTo>
                    <a:cubicBezTo>
                      <a:pt x="269" y="123"/>
                      <a:pt x="269" y="123"/>
                      <a:pt x="269" y="123"/>
                    </a:cubicBezTo>
                    <a:cubicBezTo>
                      <a:pt x="269" y="120"/>
                      <a:pt x="268" y="118"/>
                      <a:pt x="263" y="118"/>
                    </a:cubicBezTo>
                    <a:cubicBezTo>
                      <a:pt x="207" y="118"/>
                      <a:pt x="207" y="118"/>
                      <a:pt x="207" y="118"/>
                    </a:cubicBezTo>
                    <a:cubicBezTo>
                      <a:pt x="208" y="117"/>
                      <a:pt x="210" y="97"/>
                      <a:pt x="217" y="78"/>
                    </a:cubicBezTo>
                    <a:cubicBezTo>
                      <a:pt x="219" y="70"/>
                      <a:pt x="224" y="64"/>
                      <a:pt x="229" y="60"/>
                    </a:cubicBezTo>
                    <a:cubicBezTo>
                      <a:pt x="233" y="55"/>
                      <a:pt x="238" y="52"/>
                      <a:pt x="243" y="51"/>
                    </a:cubicBezTo>
                    <a:cubicBezTo>
                      <a:pt x="249" y="49"/>
                      <a:pt x="255" y="48"/>
                      <a:pt x="262" y="48"/>
                    </a:cubicBezTo>
                    <a:cubicBezTo>
                      <a:pt x="267" y="48"/>
                      <a:pt x="273" y="48"/>
                      <a:pt x="277" y="49"/>
                    </a:cubicBezTo>
                    <a:cubicBezTo>
                      <a:pt x="282" y="50"/>
                      <a:pt x="284" y="51"/>
                      <a:pt x="286" y="51"/>
                    </a:cubicBezTo>
                    <a:cubicBezTo>
                      <a:pt x="291" y="53"/>
                      <a:pt x="292" y="52"/>
                      <a:pt x="293" y="49"/>
                    </a:cubicBezTo>
                    <a:cubicBezTo>
                      <a:pt x="307" y="12"/>
                      <a:pt x="307" y="12"/>
                      <a:pt x="307" y="12"/>
                    </a:cubicBezTo>
                    <a:cubicBezTo>
                      <a:pt x="308" y="8"/>
                      <a:pt x="305" y="6"/>
                      <a:pt x="30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>
                <a:off x="2542" y="1421"/>
                <a:ext cx="132" cy="908"/>
              </a:xfrm>
              <a:custGeom>
                <a:avLst/>
                <a:gdLst>
                  <a:gd name="T0" fmla="*/ 132 w 56"/>
                  <a:gd name="T1" fmla="*/ 894 h 384"/>
                  <a:gd name="T2" fmla="*/ 120 w 56"/>
                  <a:gd name="T3" fmla="*/ 908 h 384"/>
                  <a:gd name="T4" fmla="*/ 12 w 56"/>
                  <a:gd name="T5" fmla="*/ 908 h 384"/>
                  <a:gd name="T6" fmla="*/ 0 w 56"/>
                  <a:gd name="T7" fmla="*/ 894 h 384"/>
                  <a:gd name="T8" fmla="*/ 0 w 56"/>
                  <a:gd name="T9" fmla="*/ 12 h 384"/>
                  <a:gd name="T10" fmla="*/ 12 w 56"/>
                  <a:gd name="T11" fmla="*/ 0 h 384"/>
                  <a:gd name="T12" fmla="*/ 120 w 56"/>
                  <a:gd name="T13" fmla="*/ 0 h 384"/>
                  <a:gd name="T14" fmla="*/ 132 w 56"/>
                  <a:gd name="T15" fmla="*/ 12 h 384"/>
                  <a:gd name="T16" fmla="*/ 132 w 56"/>
                  <a:gd name="T17" fmla="*/ 894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6" h="384">
                    <a:moveTo>
                      <a:pt x="56" y="378"/>
                    </a:moveTo>
                    <a:cubicBezTo>
                      <a:pt x="56" y="381"/>
                      <a:pt x="54" y="384"/>
                      <a:pt x="51" y="384"/>
                    </a:cubicBezTo>
                    <a:cubicBezTo>
                      <a:pt x="5" y="384"/>
                      <a:pt x="5" y="384"/>
                      <a:pt x="5" y="384"/>
                    </a:cubicBezTo>
                    <a:cubicBezTo>
                      <a:pt x="2" y="384"/>
                      <a:pt x="0" y="381"/>
                      <a:pt x="0" y="37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6" y="2"/>
                      <a:pt x="56" y="5"/>
                    </a:cubicBezTo>
                    <a:lnTo>
                      <a:pt x="56" y="3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3" name="Picture 103"/>
          <p:cNvPicPr>
            <a:picLocks noChangeAspect="1"/>
          </p:cNvPicPr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69"/>
          <p:cNvSpPr/>
          <p:nvPr/>
        </p:nvSpPr>
        <p:spPr>
          <a:xfrm>
            <a:off x="0" y="-61544"/>
            <a:ext cx="300229" cy="1084518"/>
          </a:xfrm>
          <a:custGeom>
            <a:avLst/>
            <a:gdLst/>
            <a:ahLst/>
            <a:cxnLst/>
            <a:rect l="l" t="t" r="r" b="b"/>
            <a:pathLst>
              <a:path w="300229" h="1084518">
                <a:moveTo>
                  <a:pt x="0" y="0"/>
                </a:moveTo>
                <a:lnTo>
                  <a:pt x="16744" y="9088"/>
                </a:lnTo>
                <a:cubicBezTo>
                  <a:pt x="187779" y="124637"/>
                  <a:pt x="300229" y="320316"/>
                  <a:pt x="300229" y="542259"/>
                </a:cubicBezTo>
                <a:cubicBezTo>
                  <a:pt x="300229" y="764202"/>
                  <a:pt x="187779" y="959881"/>
                  <a:pt x="16744" y="1075430"/>
                </a:cubicBezTo>
                <a:lnTo>
                  <a:pt x="0" y="1084518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62" y="2121039"/>
            <a:ext cx="10908173" cy="2157270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362" y="4619343"/>
            <a:ext cx="10908173" cy="529086"/>
          </a:xfrm>
        </p:spPr>
        <p:txBody>
          <a:bodyPr lIns="0"/>
          <a:lstStyle>
            <a:lvl1pPr marL="0" indent="0" algn="l">
              <a:buNone/>
              <a:defRPr sz="2000">
                <a:solidFill>
                  <a:srgbClr val="D9E0E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5" name="Content Placeholder 7"/>
          <p:cNvSpPr>
            <a:spLocks noGrp="1"/>
          </p:cNvSpPr>
          <p:nvPr>
            <p:ph sz="quarter" idx="10"/>
          </p:nvPr>
        </p:nvSpPr>
        <p:spPr>
          <a:xfrm>
            <a:off x="360362" y="5564547"/>
            <a:ext cx="7289872" cy="477988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00" baseline="0">
                <a:solidFill>
                  <a:srgbClr val="D9E0E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71270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Marketing Cloud_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pic>
        <p:nvPicPr>
          <p:cNvPr id="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8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0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3" name="Oval 12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77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466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Community Cloud_Dar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rgbClr val="F4DA40"/>
              </a:gs>
              <a:gs pos="100000">
                <a:schemeClr val="accent6"/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pic>
        <p:nvPicPr>
          <p:cNvPr id="6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8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0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3" name="Oval 12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77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 marL="0" indent="0">
              <a:buNone/>
              <a:defRPr sz="240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9799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Analytics Cloud_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2" name="Oval 11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4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581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_Platform Cloud_Dar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71519" y="4693357"/>
            <a:ext cx="1006907" cy="10069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7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-985735" y="-162267"/>
            <a:ext cx="1285963" cy="1285963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9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3" y="8509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12" name="Oval 11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14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050" y="4979988"/>
            <a:ext cx="25495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8"/>
          <p:cNvGrpSpPr>
            <a:grpSpLocks noChangeAspect="1"/>
          </p:cNvGrpSpPr>
          <p:nvPr/>
        </p:nvGrpSpPr>
        <p:grpSpPr bwMode="auto">
          <a:xfrm>
            <a:off x="11242675" y="6270625"/>
            <a:ext cx="612775" cy="428625"/>
            <a:chOff x="267" y="-340"/>
            <a:chExt cx="7144" cy="5002"/>
          </a:xfrm>
        </p:grpSpPr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67" y="-340"/>
              <a:ext cx="7144" cy="5002"/>
            </a:xfrm>
            <a:custGeom>
              <a:avLst/>
              <a:gdLst>
                <a:gd name="T0" fmla="*/ 2973 w 3021"/>
                <a:gd name="T1" fmla="*/ 544 h 2114"/>
                <a:gd name="T2" fmla="*/ 3878 w 3021"/>
                <a:gd name="T3" fmla="*/ 156 h 2114"/>
                <a:gd name="T4" fmla="*/ 4980 w 3021"/>
                <a:gd name="T5" fmla="*/ 809 h 2114"/>
                <a:gd name="T6" fmla="*/ 5602 w 3021"/>
                <a:gd name="T7" fmla="*/ 677 h 2114"/>
                <a:gd name="T8" fmla="*/ 7144 w 3021"/>
                <a:gd name="T9" fmla="*/ 2231 h 2114"/>
                <a:gd name="T10" fmla="*/ 5602 w 3021"/>
                <a:gd name="T11" fmla="*/ 3786 h 2114"/>
                <a:gd name="T12" fmla="*/ 5299 w 3021"/>
                <a:gd name="T13" fmla="*/ 3755 h 2114"/>
                <a:gd name="T14" fmla="*/ 4318 w 3021"/>
                <a:gd name="T15" fmla="*/ 4332 h 2114"/>
                <a:gd name="T16" fmla="*/ 3826 w 3021"/>
                <a:gd name="T17" fmla="*/ 4219 h 2114"/>
                <a:gd name="T18" fmla="*/ 2644 w 3021"/>
                <a:gd name="T19" fmla="*/ 5002 h 2114"/>
                <a:gd name="T20" fmla="*/ 1438 w 3021"/>
                <a:gd name="T21" fmla="*/ 4160 h 2114"/>
                <a:gd name="T22" fmla="*/ 1192 w 3021"/>
                <a:gd name="T23" fmla="*/ 4186 h 2114"/>
                <a:gd name="T24" fmla="*/ 0 w 3021"/>
                <a:gd name="T25" fmla="*/ 2981 h 2114"/>
                <a:gd name="T26" fmla="*/ 596 w 3021"/>
                <a:gd name="T27" fmla="*/ 1938 h 2114"/>
                <a:gd name="T28" fmla="*/ 482 w 3021"/>
                <a:gd name="T29" fmla="*/ 1387 h 2114"/>
                <a:gd name="T30" fmla="*/ 1871 w 3021"/>
                <a:gd name="T31" fmla="*/ 0 h 2114"/>
                <a:gd name="T32" fmla="*/ 2973 w 3021"/>
                <a:gd name="T33" fmla="*/ 544 h 21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21" h="2114">
                  <a:moveTo>
                    <a:pt x="1257" y="230"/>
                  </a:moveTo>
                  <a:cubicBezTo>
                    <a:pt x="1355" y="129"/>
                    <a:pt x="1490" y="66"/>
                    <a:pt x="1640" y="66"/>
                  </a:cubicBezTo>
                  <a:cubicBezTo>
                    <a:pt x="1840" y="66"/>
                    <a:pt x="2014" y="177"/>
                    <a:pt x="2106" y="342"/>
                  </a:cubicBezTo>
                  <a:cubicBezTo>
                    <a:pt x="2187" y="306"/>
                    <a:pt x="2276" y="286"/>
                    <a:pt x="2369" y="286"/>
                  </a:cubicBezTo>
                  <a:cubicBezTo>
                    <a:pt x="2729" y="286"/>
                    <a:pt x="3021" y="580"/>
                    <a:pt x="3021" y="943"/>
                  </a:cubicBezTo>
                  <a:cubicBezTo>
                    <a:pt x="3021" y="1306"/>
                    <a:pt x="2729" y="1600"/>
                    <a:pt x="2369" y="1600"/>
                  </a:cubicBezTo>
                  <a:cubicBezTo>
                    <a:pt x="2326" y="1600"/>
                    <a:pt x="2283" y="1595"/>
                    <a:pt x="2241" y="1587"/>
                  </a:cubicBezTo>
                  <a:cubicBezTo>
                    <a:pt x="2160" y="1733"/>
                    <a:pt x="2004" y="1831"/>
                    <a:pt x="1826" y="1831"/>
                  </a:cubicBezTo>
                  <a:cubicBezTo>
                    <a:pt x="1751" y="1831"/>
                    <a:pt x="1680" y="1814"/>
                    <a:pt x="1618" y="1783"/>
                  </a:cubicBezTo>
                  <a:cubicBezTo>
                    <a:pt x="1535" y="1977"/>
                    <a:pt x="1342" y="2114"/>
                    <a:pt x="1118" y="2114"/>
                  </a:cubicBezTo>
                  <a:cubicBezTo>
                    <a:pt x="884" y="2114"/>
                    <a:pt x="685" y="1966"/>
                    <a:pt x="608" y="1758"/>
                  </a:cubicBezTo>
                  <a:cubicBezTo>
                    <a:pt x="575" y="1765"/>
                    <a:pt x="540" y="1769"/>
                    <a:pt x="504" y="1769"/>
                  </a:cubicBezTo>
                  <a:cubicBezTo>
                    <a:pt x="226" y="1769"/>
                    <a:pt x="0" y="1541"/>
                    <a:pt x="0" y="1260"/>
                  </a:cubicBezTo>
                  <a:cubicBezTo>
                    <a:pt x="0" y="1071"/>
                    <a:pt x="102" y="907"/>
                    <a:pt x="252" y="819"/>
                  </a:cubicBezTo>
                  <a:cubicBezTo>
                    <a:pt x="221" y="747"/>
                    <a:pt x="204" y="668"/>
                    <a:pt x="204" y="586"/>
                  </a:cubicBezTo>
                  <a:cubicBezTo>
                    <a:pt x="204" y="262"/>
                    <a:pt x="467" y="0"/>
                    <a:pt x="791" y="0"/>
                  </a:cubicBezTo>
                  <a:cubicBezTo>
                    <a:pt x="981" y="0"/>
                    <a:pt x="1150" y="90"/>
                    <a:pt x="1257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298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6" y="211"/>
                    <a:pt x="22" y="209"/>
                  </a:cubicBezTo>
                  <a:cubicBezTo>
                    <a:pt x="20" y="208"/>
                    <a:pt x="16" y="206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47"/>
            <p:cNvSpPr>
              <a:spLocks/>
            </p:cNvSpPr>
            <p:nvPr/>
          </p:nvSpPr>
          <p:spPr bwMode="auto">
            <a:xfrm>
              <a:off x="3443" y="1671"/>
              <a:ext cx="499" cy="672"/>
            </a:xfrm>
            <a:custGeom>
              <a:avLst/>
              <a:gdLst>
                <a:gd name="T0" fmla="*/ 5 w 211"/>
                <a:gd name="T1" fmla="*/ 582 h 284"/>
                <a:gd name="T2" fmla="*/ 7 w 211"/>
                <a:gd name="T3" fmla="*/ 599 h 284"/>
                <a:gd name="T4" fmla="*/ 47 w 211"/>
                <a:gd name="T5" fmla="*/ 622 h 284"/>
                <a:gd name="T6" fmla="*/ 263 w 211"/>
                <a:gd name="T7" fmla="*/ 672 h 284"/>
                <a:gd name="T8" fmla="*/ 499 w 211"/>
                <a:gd name="T9" fmla="*/ 471 h 284"/>
                <a:gd name="T10" fmla="*/ 499 w 211"/>
                <a:gd name="T11" fmla="*/ 466 h 284"/>
                <a:gd name="T12" fmla="*/ 300 w 211"/>
                <a:gd name="T13" fmla="*/ 279 h 284"/>
                <a:gd name="T14" fmla="*/ 289 w 211"/>
                <a:gd name="T15" fmla="*/ 274 h 284"/>
                <a:gd name="T16" fmla="*/ 151 w 211"/>
                <a:gd name="T17" fmla="*/ 182 h 284"/>
                <a:gd name="T18" fmla="*/ 151 w 211"/>
                <a:gd name="T19" fmla="*/ 180 h 284"/>
                <a:gd name="T20" fmla="*/ 246 w 211"/>
                <a:gd name="T21" fmla="*/ 109 h 284"/>
                <a:gd name="T22" fmla="*/ 433 w 211"/>
                <a:gd name="T23" fmla="*/ 156 h 284"/>
                <a:gd name="T24" fmla="*/ 452 w 211"/>
                <a:gd name="T25" fmla="*/ 151 h 284"/>
                <a:gd name="T26" fmla="*/ 480 w 211"/>
                <a:gd name="T27" fmla="*/ 71 h 284"/>
                <a:gd name="T28" fmla="*/ 473 w 211"/>
                <a:gd name="T29" fmla="*/ 54 h 284"/>
                <a:gd name="T30" fmla="*/ 265 w 211"/>
                <a:gd name="T31" fmla="*/ 0 h 284"/>
                <a:gd name="T32" fmla="*/ 248 w 211"/>
                <a:gd name="T33" fmla="*/ 0 h 284"/>
                <a:gd name="T34" fmla="*/ 21 w 211"/>
                <a:gd name="T35" fmla="*/ 196 h 284"/>
                <a:gd name="T36" fmla="*/ 21 w 211"/>
                <a:gd name="T37" fmla="*/ 199 h 284"/>
                <a:gd name="T38" fmla="*/ 222 w 211"/>
                <a:gd name="T39" fmla="*/ 388 h 284"/>
                <a:gd name="T40" fmla="*/ 236 w 211"/>
                <a:gd name="T41" fmla="*/ 393 h 284"/>
                <a:gd name="T42" fmla="*/ 369 w 211"/>
                <a:gd name="T43" fmla="*/ 483 h 284"/>
                <a:gd name="T44" fmla="*/ 369 w 211"/>
                <a:gd name="T45" fmla="*/ 485 h 284"/>
                <a:gd name="T46" fmla="*/ 265 w 211"/>
                <a:gd name="T47" fmla="*/ 566 h 284"/>
                <a:gd name="T48" fmla="*/ 76 w 211"/>
                <a:gd name="T49" fmla="*/ 511 h 284"/>
                <a:gd name="T50" fmla="*/ 52 w 211"/>
                <a:gd name="T51" fmla="*/ 495 h 284"/>
                <a:gd name="T52" fmla="*/ 33 w 211"/>
                <a:gd name="T53" fmla="*/ 502 h 284"/>
                <a:gd name="T54" fmla="*/ 5 w 211"/>
                <a:gd name="T55" fmla="*/ 582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1" h="284">
                  <a:moveTo>
                    <a:pt x="2" y="246"/>
                  </a:moveTo>
                  <a:cubicBezTo>
                    <a:pt x="0" y="251"/>
                    <a:pt x="2" y="252"/>
                    <a:pt x="3" y="253"/>
                  </a:cubicBezTo>
                  <a:cubicBezTo>
                    <a:pt x="9" y="257"/>
                    <a:pt x="15" y="260"/>
                    <a:pt x="20" y="263"/>
                  </a:cubicBezTo>
                  <a:cubicBezTo>
                    <a:pt x="51" y="280"/>
                    <a:pt x="80" y="284"/>
                    <a:pt x="111" y="284"/>
                  </a:cubicBezTo>
                  <a:cubicBezTo>
                    <a:pt x="173" y="284"/>
                    <a:pt x="211" y="252"/>
                    <a:pt x="211" y="199"/>
                  </a:cubicBezTo>
                  <a:cubicBezTo>
                    <a:pt x="211" y="197"/>
                    <a:pt x="211" y="197"/>
                    <a:pt x="211" y="197"/>
                  </a:cubicBezTo>
                  <a:cubicBezTo>
                    <a:pt x="211" y="148"/>
                    <a:pt x="168" y="131"/>
                    <a:pt x="127" y="118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91" y="106"/>
                    <a:pt x="64" y="97"/>
                    <a:pt x="64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59"/>
                    <a:pt x="80" y="46"/>
                    <a:pt x="104" y="46"/>
                  </a:cubicBezTo>
                  <a:cubicBezTo>
                    <a:pt x="131" y="46"/>
                    <a:pt x="162" y="55"/>
                    <a:pt x="183" y="66"/>
                  </a:cubicBezTo>
                  <a:cubicBezTo>
                    <a:pt x="183" y="66"/>
                    <a:pt x="189" y="70"/>
                    <a:pt x="191" y="64"/>
                  </a:cubicBezTo>
                  <a:cubicBezTo>
                    <a:pt x="192" y="61"/>
                    <a:pt x="202" y="33"/>
                    <a:pt x="203" y="30"/>
                  </a:cubicBezTo>
                  <a:cubicBezTo>
                    <a:pt x="205" y="27"/>
                    <a:pt x="203" y="25"/>
                    <a:pt x="200" y="23"/>
                  </a:cubicBezTo>
                  <a:cubicBezTo>
                    <a:pt x="177" y="9"/>
                    <a:pt x="145" y="0"/>
                    <a:pt x="11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49" y="0"/>
                    <a:pt x="9" y="34"/>
                    <a:pt x="9" y="83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136"/>
                    <a:pt x="53" y="153"/>
                    <a:pt x="94" y="164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0" y="175"/>
                    <a:pt x="156" y="183"/>
                    <a:pt x="156" y="204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25"/>
                    <a:pt x="139" y="239"/>
                    <a:pt x="112" y="239"/>
                  </a:cubicBezTo>
                  <a:cubicBezTo>
                    <a:pt x="102" y="239"/>
                    <a:pt x="68" y="239"/>
                    <a:pt x="32" y="216"/>
                  </a:cubicBezTo>
                  <a:cubicBezTo>
                    <a:pt x="28" y="213"/>
                    <a:pt x="25" y="212"/>
                    <a:pt x="22" y="209"/>
                  </a:cubicBezTo>
                  <a:cubicBezTo>
                    <a:pt x="21" y="209"/>
                    <a:pt x="16" y="207"/>
                    <a:pt x="14" y="212"/>
                  </a:cubicBezTo>
                  <a:lnTo>
                    <a:pt x="2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48"/>
            <p:cNvSpPr>
              <a:spLocks noEditPoints="1"/>
            </p:cNvSpPr>
            <p:nvPr/>
          </p:nvSpPr>
          <p:spPr bwMode="auto">
            <a:xfrm>
              <a:off x="4455" y="1671"/>
              <a:ext cx="596" cy="672"/>
            </a:xfrm>
            <a:custGeom>
              <a:avLst/>
              <a:gdLst>
                <a:gd name="T0" fmla="*/ 579 w 252"/>
                <a:gd name="T1" fmla="*/ 206 h 284"/>
                <a:gd name="T2" fmla="*/ 523 w 252"/>
                <a:gd name="T3" fmla="*/ 99 h 284"/>
                <a:gd name="T4" fmla="*/ 428 w 252"/>
                <a:gd name="T5" fmla="*/ 28 h 284"/>
                <a:gd name="T6" fmla="*/ 298 w 252"/>
                <a:gd name="T7" fmla="*/ 0 h 284"/>
                <a:gd name="T8" fmla="*/ 168 w 252"/>
                <a:gd name="T9" fmla="*/ 28 h 284"/>
                <a:gd name="T10" fmla="*/ 73 w 252"/>
                <a:gd name="T11" fmla="*/ 99 h 284"/>
                <a:gd name="T12" fmla="*/ 17 w 252"/>
                <a:gd name="T13" fmla="*/ 206 h 284"/>
                <a:gd name="T14" fmla="*/ 0 w 252"/>
                <a:gd name="T15" fmla="*/ 336 h 284"/>
                <a:gd name="T16" fmla="*/ 17 w 252"/>
                <a:gd name="T17" fmla="*/ 469 h 284"/>
                <a:gd name="T18" fmla="*/ 73 w 252"/>
                <a:gd name="T19" fmla="*/ 575 h 284"/>
                <a:gd name="T20" fmla="*/ 168 w 252"/>
                <a:gd name="T21" fmla="*/ 646 h 284"/>
                <a:gd name="T22" fmla="*/ 298 w 252"/>
                <a:gd name="T23" fmla="*/ 672 h 284"/>
                <a:gd name="T24" fmla="*/ 428 w 252"/>
                <a:gd name="T25" fmla="*/ 646 h 284"/>
                <a:gd name="T26" fmla="*/ 523 w 252"/>
                <a:gd name="T27" fmla="*/ 575 h 284"/>
                <a:gd name="T28" fmla="*/ 579 w 252"/>
                <a:gd name="T29" fmla="*/ 469 h 284"/>
                <a:gd name="T30" fmla="*/ 596 w 252"/>
                <a:gd name="T31" fmla="*/ 336 h 284"/>
                <a:gd name="T32" fmla="*/ 579 w 252"/>
                <a:gd name="T33" fmla="*/ 206 h 284"/>
                <a:gd name="T34" fmla="*/ 456 w 252"/>
                <a:gd name="T35" fmla="*/ 336 h 284"/>
                <a:gd name="T36" fmla="*/ 416 w 252"/>
                <a:gd name="T37" fmla="*/ 504 h 284"/>
                <a:gd name="T38" fmla="*/ 298 w 252"/>
                <a:gd name="T39" fmla="*/ 561 h 284"/>
                <a:gd name="T40" fmla="*/ 180 w 252"/>
                <a:gd name="T41" fmla="*/ 504 h 284"/>
                <a:gd name="T42" fmla="*/ 142 w 252"/>
                <a:gd name="T43" fmla="*/ 336 h 284"/>
                <a:gd name="T44" fmla="*/ 180 w 252"/>
                <a:gd name="T45" fmla="*/ 170 h 284"/>
                <a:gd name="T46" fmla="*/ 298 w 252"/>
                <a:gd name="T47" fmla="*/ 114 h 284"/>
                <a:gd name="T48" fmla="*/ 416 w 252"/>
                <a:gd name="T49" fmla="*/ 170 h 284"/>
                <a:gd name="T50" fmla="*/ 456 w 252"/>
                <a:gd name="T51" fmla="*/ 336 h 2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2" h="284">
                  <a:moveTo>
                    <a:pt x="245" y="87"/>
                  </a:moveTo>
                  <a:cubicBezTo>
                    <a:pt x="240" y="69"/>
                    <a:pt x="232" y="54"/>
                    <a:pt x="221" y="42"/>
                  </a:cubicBezTo>
                  <a:cubicBezTo>
                    <a:pt x="211" y="29"/>
                    <a:pt x="197" y="19"/>
                    <a:pt x="181" y="12"/>
                  </a:cubicBezTo>
                  <a:cubicBezTo>
                    <a:pt x="166" y="4"/>
                    <a:pt x="147" y="0"/>
                    <a:pt x="126" y="0"/>
                  </a:cubicBezTo>
                  <a:cubicBezTo>
                    <a:pt x="105" y="0"/>
                    <a:pt x="86" y="4"/>
                    <a:pt x="71" y="12"/>
                  </a:cubicBezTo>
                  <a:cubicBezTo>
                    <a:pt x="55" y="19"/>
                    <a:pt x="41" y="29"/>
                    <a:pt x="31" y="42"/>
                  </a:cubicBezTo>
                  <a:cubicBezTo>
                    <a:pt x="20" y="54"/>
                    <a:pt x="12" y="69"/>
                    <a:pt x="7" y="87"/>
                  </a:cubicBezTo>
                  <a:cubicBezTo>
                    <a:pt x="2" y="104"/>
                    <a:pt x="0" y="122"/>
                    <a:pt x="0" y="142"/>
                  </a:cubicBezTo>
                  <a:cubicBezTo>
                    <a:pt x="0" y="162"/>
                    <a:pt x="2" y="181"/>
                    <a:pt x="7" y="198"/>
                  </a:cubicBezTo>
                  <a:cubicBezTo>
                    <a:pt x="12" y="215"/>
                    <a:pt x="20" y="230"/>
                    <a:pt x="31" y="243"/>
                  </a:cubicBezTo>
                  <a:cubicBezTo>
                    <a:pt x="41" y="255"/>
                    <a:pt x="55" y="265"/>
                    <a:pt x="71" y="273"/>
                  </a:cubicBezTo>
                  <a:cubicBezTo>
                    <a:pt x="86" y="280"/>
                    <a:pt x="105" y="284"/>
                    <a:pt x="126" y="284"/>
                  </a:cubicBezTo>
                  <a:cubicBezTo>
                    <a:pt x="147" y="284"/>
                    <a:pt x="166" y="280"/>
                    <a:pt x="181" y="273"/>
                  </a:cubicBezTo>
                  <a:cubicBezTo>
                    <a:pt x="197" y="265"/>
                    <a:pt x="211" y="255"/>
                    <a:pt x="221" y="243"/>
                  </a:cubicBezTo>
                  <a:cubicBezTo>
                    <a:pt x="232" y="230"/>
                    <a:pt x="240" y="215"/>
                    <a:pt x="245" y="198"/>
                  </a:cubicBezTo>
                  <a:cubicBezTo>
                    <a:pt x="250" y="181"/>
                    <a:pt x="252" y="162"/>
                    <a:pt x="252" y="142"/>
                  </a:cubicBezTo>
                  <a:cubicBezTo>
                    <a:pt x="252" y="122"/>
                    <a:pt x="250" y="104"/>
                    <a:pt x="245" y="87"/>
                  </a:cubicBezTo>
                  <a:moveTo>
                    <a:pt x="193" y="142"/>
                  </a:moveTo>
                  <a:cubicBezTo>
                    <a:pt x="193" y="172"/>
                    <a:pt x="187" y="196"/>
                    <a:pt x="176" y="213"/>
                  </a:cubicBezTo>
                  <a:cubicBezTo>
                    <a:pt x="165" y="229"/>
                    <a:pt x="149" y="237"/>
                    <a:pt x="126" y="237"/>
                  </a:cubicBezTo>
                  <a:cubicBezTo>
                    <a:pt x="103" y="237"/>
                    <a:pt x="87" y="229"/>
                    <a:pt x="76" y="213"/>
                  </a:cubicBezTo>
                  <a:cubicBezTo>
                    <a:pt x="65" y="196"/>
                    <a:pt x="60" y="172"/>
                    <a:pt x="60" y="142"/>
                  </a:cubicBezTo>
                  <a:cubicBezTo>
                    <a:pt x="60" y="112"/>
                    <a:pt x="65" y="89"/>
                    <a:pt x="76" y="72"/>
                  </a:cubicBezTo>
                  <a:cubicBezTo>
                    <a:pt x="87" y="56"/>
                    <a:pt x="103" y="48"/>
                    <a:pt x="126" y="48"/>
                  </a:cubicBezTo>
                  <a:cubicBezTo>
                    <a:pt x="149" y="48"/>
                    <a:pt x="165" y="56"/>
                    <a:pt x="176" y="72"/>
                  </a:cubicBezTo>
                  <a:cubicBezTo>
                    <a:pt x="187" y="89"/>
                    <a:pt x="193" y="112"/>
                    <a:pt x="193" y="1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49"/>
            <p:cNvSpPr>
              <a:spLocks/>
            </p:cNvSpPr>
            <p:nvPr/>
          </p:nvSpPr>
          <p:spPr bwMode="auto">
            <a:xfrm>
              <a:off x="5566" y="1671"/>
              <a:ext cx="507" cy="670"/>
            </a:xfrm>
            <a:custGeom>
              <a:avLst/>
              <a:gdLst>
                <a:gd name="T0" fmla="*/ 471 w 214"/>
                <a:gd name="T1" fmla="*/ 542 h 283"/>
                <a:gd name="T2" fmla="*/ 457 w 214"/>
                <a:gd name="T3" fmla="*/ 535 h 283"/>
                <a:gd name="T4" fmla="*/ 400 w 214"/>
                <a:gd name="T5" fmla="*/ 552 h 283"/>
                <a:gd name="T6" fmla="*/ 332 w 214"/>
                <a:gd name="T7" fmla="*/ 556 h 283"/>
                <a:gd name="T8" fmla="*/ 192 w 214"/>
                <a:gd name="T9" fmla="*/ 504 h 283"/>
                <a:gd name="T10" fmla="*/ 140 w 214"/>
                <a:gd name="T11" fmla="*/ 336 h 283"/>
                <a:gd name="T12" fmla="*/ 187 w 214"/>
                <a:gd name="T13" fmla="*/ 175 h 283"/>
                <a:gd name="T14" fmla="*/ 322 w 214"/>
                <a:gd name="T15" fmla="*/ 116 h 283"/>
                <a:gd name="T16" fmla="*/ 453 w 214"/>
                <a:gd name="T17" fmla="*/ 133 h 283"/>
                <a:gd name="T18" fmla="*/ 467 w 214"/>
                <a:gd name="T19" fmla="*/ 125 h 283"/>
                <a:gd name="T20" fmla="*/ 498 w 214"/>
                <a:gd name="T21" fmla="*/ 43 h 283"/>
                <a:gd name="T22" fmla="*/ 488 w 214"/>
                <a:gd name="T23" fmla="*/ 26 h 283"/>
                <a:gd name="T24" fmla="*/ 407 w 214"/>
                <a:gd name="T25" fmla="*/ 7 h 283"/>
                <a:gd name="T26" fmla="*/ 315 w 214"/>
                <a:gd name="T27" fmla="*/ 0 h 283"/>
                <a:gd name="T28" fmla="*/ 178 w 214"/>
                <a:gd name="T29" fmla="*/ 26 h 283"/>
                <a:gd name="T30" fmla="*/ 81 w 214"/>
                <a:gd name="T31" fmla="*/ 97 h 283"/>
                <a:gd name="T32" fmla="*/ 21 w 214"/>
                <a:gd name="T33" fmla="*/ 204 h 283"/>
                <a:gd name="T34" fmla="*/ 0 w 214"/>
                <a:gd name="T35" fmla="*/ 336 h 283"/>
                <a:gd name="T36" fmla="*/ 83 w 214"/>
                <a:gd name="T37" fmla="*/ 580 h 283"/>
                <a:gd name="T38" fmla="*/ 325 w 214"/>
                <a:gd name="T39" fmla="*/ 670 h 283"/>
                <a:gd name="T40" fmla="*/ 498 w 214"/>
                <a:gd name="T41" fmla="*/ 639 h 283"/>
                <a:gd name="T42" fmla="*/ 502 w 214"/>
                <a:gd name="T43" fmla="*/ 625 h 283"/>
                <a:gd name="T44" fmla="*/ 471 w 214"/>
                <a:gd name="T45" fmla="*/ 542 h 28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4" h="283">
                  <a:moveTo>
                    <a:pt x="199" y="229"/>
                  </a:moveTo>
                  <a:cubicBezTo>
                    <a:pt x="198" y="224"/>
                    <a:pt x="193" y="226"/>
                    <a:pt x="193" y="226"/>
                  </a:cubicBezTo>
                  <a:cubicBezTo>
                    <a:pt x="185" y="229"/>
                    <a:pt x="177" y="231"/>
                    <a:pt x="169" y="233"/>
                  </a:cubicBezTo>
                  <a:cubicBezTo>
                    <a:pt x="160" y="234"/>
                    <a:pt x="151" y="235"/>
                    <a:pt x="140" y="235"/>
                  </a:cubicBezTo>
                  <a:cubicBezTo>
                    <a:pt x="115" y="235"/>
                    <a:pt x="95" y="227"/>
                    <a:pt x="81" y="213"/>
                  </a:cubicBezTo>
                  <a:cubicBezTo>
                    <a:pt x="67" y="198"/>
                    <a:pt x="59" y="174"/>
                    <a:pt x="59" y="142"/>
                  </a:cubicBezTo>
                  <a:cubicBezTo>
                    <a:pt x="59" y="113"/>
                    <a:pt x="66" y="91"/>
                    <a:pt x="79" y="74"/>
                  </a:cubicBezTo>
                  <a:cubicBezTo>
                    <a:pt x="91" y="57"/>
                    <a:pt x="111" y="49"/>
                    <a:pt x="136" y="49"/>
                  </a:cubicBezTo>
                  <a:cubicBezTo>
                    <a:pt x="158" y="49"/>
                    <a:pt x="174" y="51"/>
                    <a:pt x="191" y="56"/>
                  </a:cubicBezTo>
                  <a:cubicBezTo>
                    <a:pt x="191" y="56"/>
                    <a:pt x="195" y="58"/>
                    <a:pt x="197" y="53"/>
                  </a:cubicBezTo>
                  <a:cubicBezTo>
                    <a:pt x="201" y="40"/>
                    <a:pt x="205" y="31"/>
                    <a:pt x="210" y="18"/>
                  </a:cubicBezTo>
                  <a:cubicBezTo>
                    <a:pt x="211" y="14"/>
                    <a:pt x="208" y="12"/>
                    <a:pt x="206" y="11"/>
                  </a:cubicBezTo>
                  <a:cubicBezTo>
                    <a:pt x="200" y="9"/>
                    <a:pt x="184" y="5"/>
                    <a:pt x="172" y="3"/>
                  </a:cubicBezTo>
                  <a:cubicBezTo>
                    <a:pt x="161" y="1"/>
                    <a:pt x="148" y="0"/>
                    <a:pt x="133" y="0"/>
                  </a:cubicBezTo>
                  <a:cubicBezTo>
                    <a:pt x="111" y="0"/>
                    <a:pt x="92" y="4"/>
                    <a:pt x="75" y="11"/>
                  </a:cubicBezTo>
                  <a:cubicBezTo>
                    <a:pt x="59" y="19"/>
                    <a:pt x="45" y="29"/>
                    <a:pt x="34" y="41"/>
                  </a:cubicBezTo>
                  <a:cubicBezTo>
                    <a:pt x="23" y="54"/>
                    <a:pt x="14" y="69"/>
                    <a:pt x="9" y="86"/>
                  </a:cubicBezTo>
                  <a:cubicBezTo>
                    <a:pt x="3" y="103"/>
                    <a:pt x="0" y="122"/>
                    <a:pt x="0" y="142"/>
                  </a:cubicBezTo>
                  <a:cubicBezTo>
                    <a:pt x="0" y="185"/>
                    <a:pt x="12" y="220"/>
                    <a:pt x="35" y="245"/>
                  </a:cubicBezTo>
                  <a:cubicBezTo>
                    <a:pt x="58" y="270"/>
                    <a:pt x="92" y="283"/>
                    <a:pt x="137" y="283"/>
                  </a:cubicBezTo>
                  <a:cubicBezTo>
                    <a:pt x="163" y="283"/>
                    <a:pt x="190" y="278"/>
                    <a:pt x="210" y="270"/>
                  </a:cubicBezTo>
                  <a:cubicBezTo>
                    <a:pt x="210" y="270"/>
                    <a:pt x="214" y="268"/>
                    <a:pt x="212" y="264"/>
                  </a:cubicBezTo>
                  <a:lnTo>
                    <a:pt x="199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6108" y="1671"/>
              <a:ext cx="582" cy="672"/>
            </a:xfrm>
            <a:custGeom>
              <a:avLst/>
              <a:gdLst>
                <a:gd name="T0" fmla="*/ 556 w 246"/>
                <a:gd name="T1" fmla="*/ 182 h 284"/>
                <a:gd name="T2" fmla="*/ 504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4 w 246"/>
                <a:gd name="T23" fmla="*/ 672 h 284"/>
                <a:gd name="T24" fmla="*/ 542 w 246"/>
                <a:gd name="T25" fmla="*/ 629 h 284"/>
                <a:gd name="T26" fmla="*/ 544 w 246"/>
                <a:gd name="T27" fmla="*/ 610 h 284"/>
                <a:gd name="T28" fmla="*/ 518 w 246"/>
                <a:gd name="T29" fmla="*/ 535 h 284"/>
                <a:gd name="T30" fmla="*/ 502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6 w 246"/>
                <a:gd name="T39" fmla="*/ 371 h 284"/>
                <a:gd name="T40" fmla="*/ 568 w 246"/>
                <a:gd name="T41" fmla="*/ 360 h 284"/>
                <a:gd name="T42" fmla="*/ 556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6 w 246"/>
                <a:gd name="T49" fmla="*/ 111 h 284"/>
                <a:gd name="T50" fmla="*/ 412 w 246"/>
                <a:gd name="T51" fmla="*/ 170 h 284"/>
                <a:gd name="T52" fmla="*/ 440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72"/>
            <p:cNvSpPr>
              <a:spLocks noEditPoints="1"/>
            </p:cNvSpPr>
            <p:nvPr/>
          </p:nvSpPr>
          <p:spPr bwMode="auto">
            <a:xfrm>
              <a:off x="2793" y="1671"/>
              <a:ext cx="581" cy="672"/>
            </a:xfrm>
            <a:custGeom>
              <a:avLst/>
              <a:gdLst>
                <a:gd name="T0" fmla="*/ 555 w 246"/>
                <a:gd name="T1" fmla="*/ 182 h 284"/>
                <a:gd name="T2" fmla="*/ 503 w 246"/>
                <a:gd name="T3" fmla="*/ 85 h 284"/>
                <a:gd name="T4" fmla="*/ 423 w 246"/>
                <a:gd name="T5" fmla="*/ 26 h 284"/>
                <a:gd name="T6" fmla="*/ 305 w 246"/>
                <a:gd name="T7" fmla="*/ 0 h 284"/>
                <a:gd name="T8" fmla="*/ 168 w 246"/>
                <a:gd name="T9" fmla="*/ 28 h 284"/>
                <a:gd name="T10" fmla="*/ 73 w 246"/>
                <a:gd name="T11" fmla="*/ 99 h 284"/>
                <a:gd name="T12" fmla="*/ 17 w 246"/>
                <a:gd name="T13" fmla="*/ 208 h 284"/>
                <a:gd name="T14" fmla="*/ 0 w 246"/>
                <a:gd name="T15" fmla="*/ 341 h 284"/>
                <a:gd name="T16" fmla="*/ 19 w 246"/>
                <a:gd name="T17" fmla="*/ 473 h 284"/>
                <a:gd name="T18" fmla="*/ 78 w 246"/>
                <a:gd name="T19" fmla="*/ 577 h 284"/>
                <a:gd name="T20" fmla="*/ 182 w 246"/>
                <a:gd name="T21" fmla="*/ 646 h 284"/>
                <a:gd name="T22" fmla="*/ 333 w 246"/>
                <a:gd name="T23" fmla="*/ 672 h 284"/>
                <a:gd name="T24" fmla="*/ 541 w 246"/>
                <a:gd name="T25" fmla="*/ 629 h 284"/>
                <a:gd name="T26" fmla="*/ 543 w 246"/>
                <a:gd name="T27" fmla="*/ 610 h 284"/>
                <a:gd name="T28" fmla="*/ 517 w 246"/>
                <a:gd name="T29" fmla="*/ 535 h 284"/>
                <a:gd name="T30" fmla="*/ 501 w 246"/>
                <a:gd name="T31" fmla="*/ 528 h 284"/>
                <a:gd name="T32" fmla="*/ 331 w 246"/>
                <a:gd name="T33" fmla="*/ 558 h 284"/>
                <a:gd name="T34" fmla="*/ 189 w 246"/>
                <a:gd name="T35" fmla="*/ 509 h 284"/>
                <a:gd name="T36" fmla="*/ 142 w 246"/>
                <a:gd name="T37" fmla="*/ 371 h 284"/>
                <a:gd name="T38" fmla="*/ 555 w 246"/>
                <a:gd name="T39" fmla="*/ 371 h 284"/>
                <a:gd name="T40" fmla="*/ 567 w 246"/>
                <a:gd name="T41" fmla="*/ 360 h 284"/>
                <a:gd name="T42" fmla="*/ 555 w 246"/>
                <a:gd name="T43" fmla="*/ 182 h 284"/>
                <a:gd name="T44" fmla="*/ 144 w 246"/>
                <a:gd name="T45" fmla="*/ 267 h 284"/>
                <a:gd name="T46" fmla="*/ 177 w 246"/>
                <a:gd name="T47" fmla="*/ 170 h 284"/>
                <a:gd name="T48" fmla="*/ 295 w 246"/>
                <a:gd name="T49" fmla="*/ 111 h 284"/>
                <a:gd name="T50" fmla="*/ 411 w 246"/>
                <a:gd name="T51" fmla="*/ 170 h 284"/>
                <a:gd name="T52" fmla="*/ 439 w 246"/>
                <a:gd name="T53" fmla="*/ 267 h 284"/>
                <a:gd name="T54" fmla="*/ 144 w 246"/>
                <a:gd name="T55" fmla="*/ 267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6" h="284">
                  <a:moveTo>
                    <a:pt x="235" y="77"/>
                  </a:moveTo>
                  <a:cubicBezTo>
                    <a:pt x="231" y="60"/>
                    <a:pt x="220" y="44"/>
                    <a:pt x="213" y="36"/>
                  </a:cubicBezTo>
                  <a:cubicBezTo>
                    <a:pt x="201" y="24"/>
                    <a:pt x="190" y="15"/>
                    <a:pt x="179" y="11"/>
                  </a:cubicBezTo>
                  <a:cubicBezTo>
                    <a:pt x="165" y="4"/>
                    <a:pt x="148" y="0"/>
                    <a:pt x="129" y="0"/>
                  </a:cubicBezTo>
                  <a:cubicBezTo>
                    <a:pt x="107" y="0"/>
                    <a:pt x="87" y="4"/>
                    <a:pt x="71" y="12"/>
                  </a:cubicBezTo>
                  <a:cubicBezTo>
                    <a:pt x="55" y="19"/>
                    <a:pt x="42" y="30"/>
                    <a:pt x="31" y="42"/>
                  </a:cubicBezTo>
                  <a:cubicBezTo>
                    <a:pt x="20" y="55"/>
                    <a:pt x="12" y="71"/>
                    <a:pt x="7" y="88"/>
                  </a:cubicBezTo>
                  <a:cubicBezTo>
                    <a:pt x="2" y="105"/>
                    <a:pt x="0" y="124"/>
                    <a:pt x="0" y="144"/>
                  </a:cubicBezTo>
                  <a:cubicBezTo>
                    <a:pt x="0" y="164"/>
                    <a:pt x="2" y="183"/>
                    <a:pt x="8" y="200"/>
                  </a:cubicBezTo>
                  <a:cubicBezTo>
                    <a:pt x="13" y="217"/>
                    <a:pt x="21" y="232"/>
                    <a:pt x="33" y="244"/>
                  </a:cubicBezTo>
                  <a:cubicBezTo>
                    <a:pt x="44" y="257"/>
                    <a:pt x="59" y="266"/>
                    <a:pt x="77" y="273"/>
                  </a:cubicBezTo>
                  <a:cubicBezTo>
                    <a:pt x="95" y="280"/>
                    <a:pt x="116" y="284"/>
                    <a:pt x="141" y="284"/>
                  </a:cubicBezTo>
                  <a:cubicBezTo>
                    <a:pt x="191" y="283"/>
                    <a:pt x="218" y="272"/>
                    <a:pt x="229" y="266"/>
                  </a:cubicBezTo>
                  <a:cubicBezTo>
                    <a:pt x="231" y="265"/>
                    <a:pt x="232" y="263"/>
                    <a:pt x="230" y="258"/>
                  </a:cubicBezTo>
                  <a:cubicBezTo>
                    <a:pt x="219" y="226"/>
                    <a:pt x="219" y="226"/>
                    <a:pt x="219" y="226"/>
                  </a:cubicBezTo>
                  <a:cubicBezTo>
                    <a:pt x="217" y="221"/>
                    <a:pt x="212" y="223"/>
                    <a:pt x="212" y="223"/>
                  </a:cubicBezTo>
                  <a:cubicBezTo>
                    <a:pt x="200" y="227"/>
                    <a:pt x="182" y="236"/>
                    <a:pt x="140" y="236"/>
                  </a:cubicBezTo>
                  <a:cubicBezTo>
                    <a:pt x="113" y="235"/>
                    <a:pt x="93" y="227"/>
                    <a:pt x="80" y="215"/>
                  </a:cubicBezTo>
                  <a:cubicBezTo>
                    <a:pt x="67" y="202"/>
                    <a:pt x="61" y="183"/>
                    <a:pt x="60" y="157"/>
                  </a:cubicBezTo>
                  <a:cubicBezTo>
                    <a:pt x="235" y="157"/>
                    <a:pt x="235" y="157"/>
                    <a:pt x="235" y="157"/>
                  </a:cubicBezTo>
                  <a:cubicBezTo>
                    <a:pt x="235" y="157"/>
                    <a:pt x="240" y="157"/>
                    <a:pt x="240" y="152"/>
                  </a:cubicBezTo>
                  <a:cubicBezTo>
                    <a:pt x="240" y="150"/>
                    <a:pt x="246" y="116"/>
                    <a:pt x="235" y="77"/>
                  </a:cubicBezTo>
                  <a:close/>
                  <a:moveTo>
                    <a:pt x="61" y="113"/>
                  </a:moveTo>
                  <a:cubicBezTo>
                    <a:pt x="63" y="97"/>
                    <a:pt x="68" y="83"/>
                    <a:pt x="75" y="72"/>
                  </a:cubicBezTo>
                  <a:cubicBezTo>
                    <a:pt x="86" y="56"/>
                    <a:pt x="102" y="47"/>
                    <a:pt x="125" y="47"/>
                  </a:cubicBezTo>
                  <a:cubicBezTo>
                    <a:pt x="148" y="47"/>
                    <a:pt x="163" y="56"/>
                    <a:pt x="174" y="72"/>
                  </a:cubicBezTo>
                  <a:cubicBezTo>
                    <a:pt x="181" y="83"/>
                    <a:pt x="184" y="97"/>
                    <a:pt x="186" y="113"/>
                  </a:cubicBezTo>
                  <a:lnTo>
                    <a:pt x="6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73"/>
            <p:cNvSpPr>
              <a:spLocks noEditPoints="1"/>
            </p:cNvSpPr>
            <p:nvPr/>
          </p:nvSpPr>
          <p:spPr bwMode="auto">
            <a:xfrm>
              <a:off x="1870" y="1671"/>
              <a:ext cx="537" cy="672"/>
            </a:xfrm>
            <a:custGeom>
              <a:avLst/>
              <a:gdLst>
                <a:gd name="T0" fmla="*/ 336 w 227"/>
                <a:gd name="T1" fmla="*/ 248 h 284"/>
                <a:gd name="T2" fmla="*/ 272 w 227"/>
                <a:gd name="T3" fmla="*/ 246 h 284"/>
                <a:gd name="T4" fmla="*/ 170 w 227"/>
                <a:gd name="T5" fmla="*/ 260 h 284"/>
                <a:gd name="T6" fmla="*/ 83 w 227"/>
                <a:gd name="T7" fmla="*/ 301 h 284"/>
                <a:gd name="T8" fmla="*/ 24 w 227"/>
                <a:gd name="T9" fmla="*/ 369 h 284"/>
                <a:gd name="T10" fmla="*/ 0 w 227"/>
                <a:gd name="T11" fmla="*/ 464 h 284"/>
                <a:gd name="T12" fmla="*/ 19 w 227"/>
                <a:gd name="T13" fmla="*/ 558 h 284"/>
                <a:gd name="T14" fmla="*/ 73 w 227"/>
                <a:gd name="T15" fmla="*/ 622 h 284"/>
                <a:gd name="T16" fmla="*/ 158 w 227"/>
                <a:gd name="T17" fmla="*/ 660 h 284"/>
                <a:gd name="T18" fmla="*/ 267 w 227"/>
                <a:gd name="T19" fmla="*/ 672 h 284"/>
                <a:gd name="T20" fmla="*/ 393 w 227"/>
                <a:gd name="T21" fmla="*/ 660 h 284"/>
                <a:gd name="T22" fmla="*/ 497 w 227"/>
                <a:gd name="T23" fmla="*/ 641 h 284"/>
                <a:gd name="T24" fmla="*/ 528 w 227"/>
                <a:gd name="T25" fmla="*/ 632 h 284"/>
                <a:gd name="T26" fmla="*/ 537 w 227"/>
                <a:gd name="T27" fmla="*/ 620 h 284"/>
                <a:gd name="T28" fmla="*/ 537 w 227"/>
                <a:gd name="T29" fmla="*/ 241 h 284"/>
                <a:gd name="T30" fmla="*/ 471 w 227"/>
                <a:gd name="T31" fmla="*/ 57 h 284"/>
                <a:gd name="T32" fmla="*/ 279 w 227"/>
                <a:gd name="T33" fmla="*/ 0 h 284"/>
                <a:gd name="T34" fmla="*/ 170 w 227"/>
                <a:gd name="T35" fmla="*/ 9 h 284"/>
                <a:gd name="T36" fmla="*/ 43 w 227"/>
                <a:gd name="T37" fmla="*/ 57 h 284"/>
                <a:gd name="T38" fmla="*/ 38 w 227"/>
                <a:gd name="T39" fmla="*/ 73 h 284"/>
                <a:gd name="T40" fmla="*/ 66 w 227"/>
                <a:gd name="T41" fmla="*/ 151 h 284"/>
                <a:gd name="T42" fmla="*/ 80 w 227"/>
                <a:gd name="T43" fmla="*/ 159 h 284"/>
                <a:gd name="T44" fmla="*/ 88 w 227"/>
                <a:gd name="T45" fmla="*/ 156 h 284"/>
                <a:gd name="T46" fmla="*/ 267 w 227"/>
                <a:gd name="T47" fmla="*/ 114 h 284"/>
                <a:gd name="T48" fmla="*/ 371 w 227"/>
                <a:gd name="T49" fmla="*/ 140 h 284"/>
                <a:gd name="T50" fmla="*/ 405 w 227"/>
                <a:gd name="T51" fmla="*/ 239 h 284"/>
                <a:gd name="T52" fmla="*/ 405 w 227"/>
                <a:gd name="T53" fmla="*/ 258 h 284"/>
                <a:gd name="T54" fmla="*/ 336 w 227"/>
                <a:gd name="T55" fmla="*/ 248 h 284"/>
                <a:gd name="T56" fmla="*/ 170 w 227"/>
                <a:gd name="T57" fmla="*/ 539 h 284"/>
                <a:gd name="T58" fmla="*/ 147 w 227"/>
                <a:gd name="T59" fmla="*/ 516 h 284"/>
                <a:gd name="T60" fmla="*/ 135 w 227"/>
                <a:gd name="T61" fmla="*/ 461 h 284"/>
                <a:gd name="T62" fmla="*/ 173 w 227"/>
                <a:gd name="T63" fmla="*/ 381 h 284"/>
                <a:gd name="T64" fmla="*/ 291 w 227"/>
                <a:gd name="T65" fmla="*/ 350 h 284"/>
                <a:gd name="T66" fmla="*/ 405 w 227"/>
                <a:gd name="T67" fmla="*/ 360 h 284"/>
                <a:gd name="T68" fmla="*/ 405 w 227"/>
                <a:gd name="T69" fmla="*/ 549 h 284"/>
                <a:gd name="T70" fmla="*/ 405 w 227"/>
                <a:gd name="T71" fmla="*/ 549 h 284"/>
                <a:gd name="T72" fmla="*/ 293 w 227"/>
                <a:gd name="T73" fmla="*/ 563 h 284"/>
                <a:gd name="T74" fmla="*/ 170 w 227"/>
                <a:gd name="T75" fmla="*/ 539 h 28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7" h="284">
                  <a:moveTo>
                    <a:pt x="142" y="105"/>
                  </a:moveTo>
                  <a:cubicBezTo>
                    <a:pt x="135" y="105"/>
                    <a:pt x="126" y="104"/>
                    <a:pt x="115" y="104"/>
                  </a:cubicBezTo>
                  <a:cubicBezTo>
                    <a:pt x="100" y="104"/>
                    <a:pt x="85" y="106"/>
                    <a:pt x="72" y="110"/>
                  </a:cubicBezTo>
                  <a:cubicBezTo>
                    <a:pt x="58" y="114"/>
                    <a:pt x="46" y="119"/>
                    <a:pt x="35" y="127"/>
                  </a:cubicBezTo>
                  <a:cubicBezTo>
                    <a:pt x="24" y="134"/>
                    <a:pt x="16" y="144"/>
                    <a:pt x="10" y="156"/>
                  </a:cubicBezTo>
                  <a:cubicBezTo>
                    <a:pt x="4" y="167"/>
                    <a:pt x="0" y="181"/>
                    <a:pt x="0" y="196"/>
                  </a:cubicBezTo>
                  <a:cubicBezTo>
                    <a:pt x="0" y="212"/>
                    <a:pt x="3" y="225"/>
                    <a:pt x="8" y="236"/>
                  </a:cubicBezTo>
                  <a:cubicBezTo>
                    <a:pt x="14" y="247"/>
                    <a:pt x="21" y="256"/>
                    <a:pt x="31" y="263"/>
                  </a:cubicBezTo>
                  <a:cubicBezTo>
                    <a:pt x="41" y="270"/>
                    <a:pt x="53" y="276"/>
                    <a:pt x="67" y="279"/>
                  </a:cubicBezTo>
                  <a:cubicBezTo>
                    <a:pt x="81" y="282"/>
                    <a:pt x="96" y="284"/>
                    <a:pt x="113" y="284"/>
                  </a:cubicBezTo>
                  <a:cubicBezTo>
                    <a:pt x="131" y="284"/>
                    <a:pt x="149" y="282"/>
                    <a:pt x="166" y="279"/>
                  </a:cubicBezTo>
                  <a:cubicBezTo>
                    <a:pt x="184" y="276"/>
                    <a:pt x="205" y="272"/>
                    <a:pt x="210" y="271"/>
                  </a:cubicBezTo>
                  <a:cubicBezTo>
                    <a:pt x="216" y="269"/>
                    <a:pt x="223" y="267"/>
                    <a:pt x="223" y="267"/>
                  </a:cubicBezTo>
                  <a:cubicBezTo>
                    <a:pt x="227" y="266"/>
                    <a:pt x="227" y="262"/>
                    <a:pt x="227" y="262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67"/>
                    <a:pt x="217" y="40"/>
                    <a:pt x="199" y="24"/>
                  </a:cubicBezTo>
                  <a:cubicBezTo>
                    <a:pt x="180" y="8"/>
                    <a:pt x="153" y="0"/>
                    <a:pt x="118" y="0"/>
                  </a:cubicBezTo>
                  <a:cubicBezTo>
                    <a:pt x="105" y="0"/>
                    <a:pt x="84" y="2"/>
                    <a:pt x="72" y="4"/>
                  </a:cubicBezTo>
                  <a:cubicBezTo>
                    <a:pt x="72" y="4"/>
                    <a:pt x="33" y="12"/>
                    <a:pt x="18" y="24"/>
                  </a:cubicBezTo>
                  <a:cubicBezTo>
                    <a:pt x="18" y="24"/>
                    <a:pt x="14" y="26"/>
                    <a:pt x="16" y="31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30" y="69"/>
                    <a:pt x="34" y="67"/>
                    <a:pt x="34" y="67"/>
                  </a:cubicBezTo>
                  <a:cubicBezTo>
                    <a:pt x="34" y="67"/>
                    <a:pt x="35" y="67"/>
                    <a:pt x="37" y="66"/>
                  </a:cubicBezTo>
                  <a:cubicBezTo>
                    <a:pt x="71" y="48"/>
                    <a:pt x="113" y="48"/>
                    <a:pt x="113" y="48"/>
                  </a:cubicBezTo>
                  <a:cubicBezTo>
                    <a:pt x="132" y="48"/>
                    <a:pt x="147" y="52"/>
                    <a:pt x="157" y="59"/>
                  </a:cubicBezTo>
                  <a:cubicBezTo>
                    <a:pt x="166" y="67"/>
                    <a:pt x="171" y="78"/>
                    <a:pt x="171" y="101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56" y="106"/>
                    <a:pt x="142" y="105"/>
                    <a:pt x="142" y="105"/>
                  </a:cubicBezTo>
                  <a:close/>
                  <a:moveTo>
                    <a:pt x="72" y="228"/>
                  </a:moveTo>
                  <a:cubicBezTo>
                    <a:pt x="66" y="223"/>
                    <a:pt x="65" y="221"/>
                    <a:pt x="62" y="218"/>
                  </a:cubicBezTo>
                  <a:cubicBezTo>
                    <a:pt x="59" y="212"/>
                    <a:pt x="57" y="205"/>
                    <a:pt x="57" y="195"/>
                  </a:cubicBezTo>
                  <a:cubicBezTo>
                    <a:pt x="57" y="180"/>
                    <a:pt x="62" y="169"/>
                    <a:pt x="73" y="161"/>
                  </a:cubicBezTo>
                  <a:cubicBezTo>
                    <a:pt x="73" y="161"/>
                    <a:pt x="88" y="148"/>
                    <a:pt x="123" y="148"/>
                  </a:cubicBezTo>
                  <a:cubicBezTo>
                    <a:pt x="149" y="149"/>
                    <a:pt x="171" y="152"/>
                    <a:pt x="171" y="15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71" y="232"/>
                    <a:pt x="171" y="232"/>
                  </a:cubicBezTo>
                  <a:cubicBezTo>
                    <a:pt x="171" y="232"/>
                    <a:pt x="149" y="237"/>
                    <a:pt x="124" y="238"/>
                  </a:cubicBezTo>
                  <a:cubicBezTo>
                    <a:pt x="88" y="240"/>
                    <a:pt x="72" y="228"/>
                    <a:pt x="7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74"/>
            <p:cNvSpPr>
              <a:spLocks/>
            </p:cNvSpPr>
            <p:nvPr/>
          </p:nvSpPr>
          <p:spPr bwMode="auto">
            <a:xfrm>
              <a:off x="5162" y="1676"/>
              <a:ext cx="386" cy="653"/>
            </a:xfrm>
            <a:custGeom>
              <a:avLst/>
              <a:gdLst>
                <a:gd name="T0" fmla="*/ 384 w 163"/>
                <a:gd name="T1" fmla="*/ 31 h 276"/>
                <a:gd name="T2" fmla="*/ 377 w 163"/>
                <a:gd name="T3" fmla="*/ 17 h 276"/>
                <a:gd name="T4" fmla="*/ 308 w 163"/>
                <a:gd name="T5" fmla="*/ 5 h 276"/>
                <a:gd name="T6" fmla="*/ 201 w 163"/>
                <a:gd name="T7" fmla="*/ 21 h 276"/>
                <a:gd name="T8" fmla="*/ 130 w 163"/>
                <a:gd name="T9" fmla="*/ 73 h 276"/>
                <a:gd name="T10" fmla="*/ 130 w 163"/>
                <a:gd name="T11" fmla="*/ 21 h 276"/>
                <a:gd name="T12" fmla="*/ 118 w 163"/>
                <a:gd name="T13" fmla="*/ 9 h 276"/>
                <a:gd name="T14" fmla="*/ 12 w 163"/>
                <a:gd name="T15" fmla="*/ 9 h 276"/>
                <a:gd name="T16" fmla="*/ 0 w 163"/>
                <a:gd name="T17" fmla="*/ 21 h 276"/>
                <a:gd name="T18" fmla="*/ 0 w 163"/>
                <a:gd name="T19" fmla="*/ 639 h 276"/>
                <a:gd name="T20" fmla="*/ 14 w 163"/>
                <a:gd name="T21" fmla="*/ 653 h 276"/>
                <a:gd name="T22" fmla="*/ 123 w 163"/>
                <a:gd name="T23" fmla="*/ 653 h 276"/>
                <a:gd name="T24" fmla="*/ 135 w 163"/>
                <a:gd name="T25" fmla="*/ 639 h 276"/>
                <a:gd name="T26" fmla="*/ 135 w 163"/>
                <a:gd name="T27" fmla="*/ 331 h 276"/>
                <a:gd name="T28" fmla="*/ 149 w 163"/>
                <a:gd name="T29" fmla="*/ 222 h 276"/>
                <a:gd name="T30" fmla="*/ 185 w 163"/>
                <a:gd name="T31" fmla="*/ 161 h 276"/>
                <a:gd name="T32" fmla="*/ 237 w 163"/>
                <a:gd name="T33" fmla="*/ 130 h 276"/>
                <a:gd name="T34" fmla="*/ 291 w 163"/>
                <a:gd name="T35" fmla="*/ 123 h 276"/>
                <a:gd name="T36" fmla="*/ 336 w 163"/>
                <a:gd name="T37" fmla="*/ 128 h 276"/>
                <a:gd name="T38" fmla="*/ 353 w 163"/>
                <a:gd name="T39" fmla="*/ 118 h 276"/>
                <a:gd name="T40" fmla="*/ 384 w 163"/>
                <a:gd name="T41" fmla="*/ 31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3" h="276">
                  <a:moveTo>
                    <a:pt x="162" y="13"/>
                  </a:moveTo>
                  <a:cubicBezTo>
                    <a:pt x="163" y="9"/>
                    <a:pt x="161" y="7"/>
                    <a:pt x="159" y="7"/>
                  </a:cubicBezTo>
                  <a:cubicBezTo>
                    <a:pt x="156" y="5"/>
                    <a:pt x="142" y="2"/>
                    <a:pt x="130" y="2"/>
                  </a:cubicBezTo>
                  <a:cubicBezTo>
                    <a:pt x="108" y="0"/>
                    <a:pt x="96" y="4"/>
                    <a:pt x="85" y="9"/>
                  </a:cubicBezTo>
                  <a:cubicBezTo>
                    <a:pt x="74" y="14"/>
                    <a:pt x="62" y="22"/>
                    <a:pt x="55" y="3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3" y="4"/>
                    <a:pt x="5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0" y="6"/>
                    <a:pt x="0" y="9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3"/>
                    <a:pt x="3" y="276"/>
                    <a:pt x="6" y="276"/>
                  </a:cubicBezTo>
                  <a:cubicBezTo>
                    <a:pt x="52" y="276"/>
                    <a:pt x="52" y="276"/>
                    <a:pt x="52" y="276"/>
                  </a:cubicBezTo>
                  <a:cubicBezTo>
                    <a:pt x="55" y="276"/>
                    <a:pt x="57" y="273"/>
                    <a:pt x="57" y="27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23"/>
                    <a:pt x="59" y="105"/>
                    <a:pt x="63" y="94"/>
                  </a:cubicBezTo>
                  <a:cubicBezTo>
                    <a:pt x="67" y="83"/>
                    <a:pt x="72" y="75"/>
                    <a:pt x="78" y="68"/>
                  </a:cubicBezTo>
                  <a:cubicBezTo>
                    <a:pt x="85" y="62"/>
                    <a:pt x="92" y="58"/>
                    <a:pt x="100" y="55"/>
                  </a:cubicBezTo>
                  <a:cubicBezTo>
                    <a:pt x="108" y="53"/>
                    <a:pt x="117" y="52"/>
                    <a:pt x="123" y="52"/>
                  </a:cubicBezTo>
                  <a:cubicBezTo>
                    <a:pt x="132" y="52"/>
                    <a:pt x="142" y="54"/>
                    <a:pt x="142" y="54"/>
                  </a:cubicBezTo>
                  <a:cubicBezTo>
                    <a:pt x="146" y="55"/>
                    <a:pt x="148" y="53"/>
                    <a:pt x="149" y="50"/>
                  </a:cubicBezTo>
                  <a:cubicBezTo>
                    <a:pt x="152" y="42"/>
                    <a:pt x="160" y="18"/>
                    <a:pt x="16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75"/>
            <p:cNvSpPr>
              <a:spLocks/>
            </p:cNvSpPr>
            <p:nvPr/>
          </p:nvSpPr>
          <p:spPr bwMode="auto">
            <a:xfrm>
              <a:off x="3807" y="1406"/>
              <a:ext cx="728" cy="1219"/>
            </a:xfrm>
            <a:custGeom>
              <a:avLst/>
              <a:gdLst>
                <a:gd name="T0" fmla="*/ 716 w 308"/>
                <a:gd name="T1" fmla="*/ 14 h 515"/>
                <a:gd name="T2" fmla="*/ 676 w 308"/>
                <a:gd name="T3" fmla="*/ 5 h 515"/>
                <a:gd name="T4" fmla="*/ 619 w 308"/>
                <a:gd name="T5" fmla="*/ 0 h 515"/>
                <a:gd name="T6" fmla="*/ 444 w 308"/>
                <a:gd name="T7" fmla="*/ 64 h 515"/>
                <a:gd name="T8" fmla="*/ 362 w 308"/>
                <a:gd name="T9" fmla="*/ 251 h 515"/>
                <a:gd name="T10" fmla="*/ 357 w 308"/>
                <a:gd name="T11" fmla="*/ 279 h 515"/>
                <a:gd name="T12" fmla="*/ 262 w 308"/>
                <a:gd name="T13" fmla="*/ 279 h 515"/>
                <a:gd name="T14" fmla="*/ 248 w 308"/>
                <a:gd name="T15" fmla="*/ 291 h 515"/>
                <a:gd name="T16" fmla="*/ 234 w 308"/>
                <a:gd name="T17" fmla="*/ 376 h 515"/>
                <a:gd name="T18" fmla="*/ 246 w 308"/>
                <a:gd name="T19" fmla="*/ 391 h 515"/>
                <a:gd name="T20" fmla="*/ 338 w 308"/>
                <a:gd name="T21" fmla="*/ 391 h 515"/>
                <a:gd name="T22" fmla="*/ 246 w 308"/>
                <a:gd name="T23" fmla="*/ 909 h 515"/>
                <a:gd name="T24" fmla="*/ 220 w 308"/>
                <a:gd name="T25" fmla="*/ 1011 h 515"/>
                <a:gd name="T26" fmla="*/ 191 w 308"/>
                <a:gd name="T27" fmla="*/ 1070 h 515"/>
                <a:gd name="T28" fmla="*/ 154 w 308"/>
                <a:gd name="T29" fmla="*/ 1098 h 515"/>
                <a:gd name="T30" fmla="*/ 104 w 308"/>
                <a:gd name="T31" fmla="*/ 1105 h 515"/>
                <a:gd name="T32" fmla="*/ 71 w 308"/>
                <a:gd name="T33" fmla="*/ 1103 h 515"/>
                <a:gd name="T34" fmla="*/ 50 w 308"/>
                <a:gd name="T35" fmla="*/ 1096 h 515"/>
                <a:gd name="T36" fmla="*/ 35 w 308"/>
                <a:gd name="T37" fmla="*/ 1103 h 515"/>
                <a:gd name="T38" fmla="*/ 5 w 308"/>
                <a:gd name="T39" fmla="*/ 1186 h 515"/>
                <a:gd name="T40" fmla="*/ 9 w 308"/>
                <a:gd name="T41" fmla="*/ 1202 h 515"/>
                <a:gd name="T42" fmla="*/ 47 w 308"/>
                <a:gd name="T43" fmla="*/ 1214 h 515"/>
                <a:gd name="T44" fmla="*/ 109 w 308"/>
                <a:gd name="T45" fmla="*/ 1219 h 515"/>
                <a:gd name="T46" fmla="*/ 210 w 308"/>
                <a:gd name="T47" fmla="*/ 1205 h 515"/>
                <a:gd name="T48" fmla="*/ 286 w 308"/>
                <a:gd name="T49" fmla="*/ 1150 h 515"/>
                <a:gd name="T50" fmla="*/ 340 w 308"/>
                <a:gd name="T51" fmla="*/ 1058 h 515"/>
                <a:gd name="T52" fmla="*/ 376 w 308"/>
                <a:gd name="T53" fmla="*/ 918 h 515"/>
                <a:gd name="T54" fmla="*/ 470 w 308"/>
                <a:gd name="T55" fmla="*/ 391 h 515"/>
                <a:gd name="T56" fmla="*/ 607 w 308"/>
                <a:gd name="T57" fmla="*/ 391 h 515"/>
                <a:gd name="T58" fmla="*/ 619 w 308"/>
                <a:gd name="T59" fmla="*/ 379 h 515"/>
                <a:gd name="T60" fmla="*/ 636 w 308"/>
                <a:gd name="T61" fmla="*/ 291 h 515"/>
                <a:gd name="T62" fmla="*/ 622 w 308"/>
                <a:gd name="T63" fmla="*/ 279 h 515"/>
                <a:gd name="T64" fmla="*/ 489 w 308"/>
                <a:gd name="T65" fmla="*/ 279 h 515"/>
                <a:gd name="T66" fmla="*/ 513 w 308"/>
                <a:gd name="T67" fmla="*/ 185 h 515"/>
                <a:gd name="T68" fmla="*/ 541 w 308"/>
                <a:gd name="T69" fmla="*/ 142 h 515"/>
                <a:gd name="T70" fmla="*/ 574 w 308"/>
                <a:gd name="T71" fmla="*/ 121 h 515"/>
                <a:gd name="T72" fmla="*/ 619 w 308"/>
                <a:gd name="T73" fmla="*/ 114 h 515"/>
                <a:gd name="T74" fmla="*/ 655 w 308"/>
                <a:gd name="T75" fmla="*/ 116 h 515"/>
                <a:gd name="T76" fmla="*/ 676 w 308"/>
                <a:gd name="T77" fmla="*/ 121 h 515"/>
                <a:gd name="T78" fmla="*/ 693 w 308"/>
                <a:gd name="T79" fmla="*/ 116 h 515"/>
                <a:gd name="T80" fmla="*/ 726 w 308"/>
                <a:gd name="T81" fmla="*/ 28 h 515"/>
                <a:gd name="T82" fmla="*/ 716 w 308"/>
                <a:gd name="T83" fmla="*/ 14 h 51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8" h="515">
                  <a:moveTo>
                    <a:pt x="303" y="6"/>
                  </a:moveTo>
                  <a:cubicBezTo>
                    <a:pt x="298" y="4"/>
                    <a:pt x="293" y="3"/>
                    <a:pt x="286" y="2"/>
                  </a:cubicBezTo>
                  <a:cubicBezTo>
                    <a:pt x="279" y="1"/>
                    <a:pt x="271" y="0"/>
                    <a:pt x="262" y="0"/>
                  </a:cubicBezTo>
                  <a:cubicBezTo>
                    <a:pt x="231" y="0"/>
                    <a:pt x="206" y="9"/>
                    <a:pt x="188" y="27"/>
                  </a:cubicBezTo>
                  <a:cubicBezTo>
                    <a:pt x="171" y="44"/>
                    <a:pt x="159" y="71"/>
                    <a:pt x="153" y="106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1" y="118"/>
                    <a:pt x="106" y="118"/>
                    <a:pt x="105" y="123"/>
                  </a:cubicBezTo>
                  <a:cubicBezTo>
                    <a:pt x="99" y="159"/>
                    <a:pt x="99" y="159"/>
                    <a:pt x="99" y="159"/>
                  </a:cubicBezTo>
                  <a:cubicBezTo>
                    <a:pt x="98" y="163"/>
                    <a:pt x="100" y="165"/>
                    <a:pt x="104" y="165"/>
                  </a:cubicBezTo>
                  <a:cubicBezTo>
                    <a:pt x="143" y="165"/>
                    <a:pt x="143" y="165"/>
                    <a:pt x="143" y="165"/>
                  </a:cubicBezTo>
                  <a:cubicBezTo>
                    <a:pt x="104" y="384"/>
                    <a:pt x="104" y="384"/>
                    <a:pt x="104" y="384"/>
                  </a:cubicBezTo>
                  <a:cubicBezTo>
                    <a:pt x="101" y="402"/>
                    <a:pt x="97" y="416"/>
                    <a:pt x="93" y="427"/>
                  </a:cubicBezTo>
                  <a:cubicBezTo>
                    <a:pt x="89" y="438"/>
                    <a:pt x="86" y="446"/>
                    <a:pt x="81" y="452"/>
                  </a:cubicBezTo>
                  <a:cubicBezTo>
                    <a:pt x="77" y="458"/>
                    <a:pt x="72" y="462"/>
                    <a:pt x="65" y="464"/>
                  </a:cubicBezTo>
                  <a:cubicBezTo>
                    <a:pt x="59" y="466"/>
                    <a:pt x="52" y="467"/>
                    <a:pt x="44" y="467"/>
                  </a:cubicBezTo>
                  <a:cubicBezTo>
                    <a:pt x="40" y="467"/>
                    <a:pt x="35" y="467"/>
                    <a:pt x="30" y="466"/>
                  </a:cubicBezTo>
                  <a:cubicBezTo>
                    <a:pt x="26" y="465"/>
                    <a:pt x="24" y="464"/>
                    <a:pt x="21" y="463"/>
                  </a:cubicBezTo>
                  <a:cubicBezTo>
                    <a:pt x="21" y="463"/>
                    <a:pt x="16" y="461"/>
                    <a:pt x="15" y="466"/>
                  </a:cubicBezTo>
                  <a:cubicBezTo>
                    <a:pt x="13" y="469"/>
                    <a:pt x="3" y="498"/>
                    <a:pt x="2" y="501"/>
                  </a:cubicBezTo>
                  <a:cubicBezTo>
                    <a:pt x="0" y="505"/>
                    <a:pt x="2" y="507"/>
                    <a:pt x="4" y="508"/>
                  </a:cubicBezTo>
                  <a:cubicBezTo>
                    <a:pt x="10" y="510"/>
                    <a:pt x="13" y="511"/>
                    <a:pt x="20" y="513"/>
                  </a:cubicBezTo>
                  <a:cubicBezTo>
                    <a:pt x="30" y="515"/>
                    <a:pt x="38" y="515"/>
                    <a:pt x="46" y="515"/>
                  </a:cubicBezTo>
                  <a:cubicBezTo>
                    <a:pt x="62" y="515"/>
                    <a:pt x="77" y="513"/>
                    <a:pt x="89" y="509"/>
                  </a:cubicBezTo>
                  <a:cubicBezTo>
                    <a:pt x="101" y="504"/>
                    <a:pt x="112" y="496"/>
                    <a:pt x="121" y="486"/>
                  </a:cubicBezTo>
                  <a:cubicBezTo>
                    <a:pt x="132" y="475"/>
                    <a:pt x="138" y="463"/>
                    <a:pt x="144" y="447"/>
                  </a:cubicBezTo>
                  <a:cubicBezTo>
                    <a:pt x="150" y="431"/>
                    <a:pt x="155" y="411"/>
                    <a:pt x="159" y="388"/>
                  </a:cubicBezTo>
                  <a:cubicBezTo>
                    <a:pt x="199" y="165"/>
                    <a:pt x="199" y="165"/>
                    <a:pt x="199" y="165"/>
                  </a:cubicBezTo>
                  <a:cubicBezTo>
                    <a:pt x="257" y="165"/>
                    <a:pt x="257" y="165"/>
                    <a:pt x="257" y="165"/>
                  </a:cubicBezTo>
                  <a:cubicBezTo>
                    <a:pt x="257" y="165"/>
                    <a:pt x="261" y="165"/>
                    <a:pt x="262" y="160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9" y="120"/>
                    <a:pt x="268" y="118"/>
                    <a:pt x="263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8" y="117"/>
                    <a:pt x="210" y="97"/>
                    <a:pt x="217" y="78"/>
                  </a:cubicBezTo>
                  <a:cubicBezTo>
                    <a:pt x="219" y="70"/>
                    <a:pt x="224" y="64"/>
                    <a:pt x="229" y="60"/>
                  </a:cubicBezTo>
                  <a:cubicBezTo>
                    <a:pt x="233" y="55"/>
                    <a:pt x="238" y="52"/>
                    <a:pt x="243" y="51"/>
                  </a:cubicBezTo>
                  <a:cubicBezTo>
                    <a:pt x="249" y="49"/>
                    <a:pt x="255" y="48"/>
                    <a:pt x="262" y="48"/>
                  </a:cubicBezTo>
                  <a:cubicBezTo>
                    <a:pt x="267" y="48"/>
                    <a:pt x="273" y="48"/>
                    <a:pt x="277" y="49"/>
                  </a:cubicBezTo>
                  <a:cubicBezTo>
                    <a:pt x="282" y="50"/>
                    <a:pt x="284" y="51"/>
                    <a:pt x="286" y="51"/>
                  </a:cubicBezTo>
                  <a:cubicBezTo>
                    <a:pt x="291" y="53"/>
                    <a:pt x="292" y="52"/>
                    <a:pt x="293" y="49"/>
                  </a:cubicBezTo>
                  <a:cubicBezTo>
                    <a:pt x="307" y="12"/>
                    <a:pt x="307" y="12"/>
                    <a:pt x="307" y="12"/>
                  </a:cubicBezTo>
                  <a:cubicBezTo>
                    <a:pt x="308" y="8"/>
                    <a:pt x="305" y="6"/>
                    <a:pt x="30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76"/>
            <p:cNvSpPr>
              <a:spLocks/>
            </p:cNvSpPr>
            <p:nvPr/>
          </p:nvSpPr>
          <p:spPr bwMode="auto">
            <a:xfrm>
              <a:off x="2542" y="1421"/>
              <a:ext cx="132" cy="908"/>
            </a:xfrm>
            <a:custGeom>
              <a:avLst/>
              <a:gdLst>
                <a:gd name="T0" fmla="*/ 132 w 56"/>
                <a:gd name="T1" fmla="*/ 894 h 384"/>
                <a:gd name="T2" fmla="*/ 120 w 56"/>
                <a:gd name="T3" fmla="*/ 908 h 384"/>
                <a:gd name="T4" fmla="*/ 12 w 56"/>
                <a:gd name="T5" fmla="*/ 908 h 384"/>
                <a:gd name="T6" fmla="*/ 0 w 56"/>
                <a:gd name="T7" fmla="*/ 894 h 384"/>
                <a:gd name="T8" fmla="*/ 0 w 56"/>
                <a:gd name="T9" fmla="*/ 12 h 384"/>
                <a:gd name="T10" fmla="*/ 12 w 56"/>
                <a:gd name="T11" fmla="*/ 0 h 384"/>
                <a:gd name="T12" fmla="*/ 120 w 56"/>
                <a:gd name="T13" fmla="*/ 0 h 384"/>
                <a:gd name="T14" fmla="*/ 132 w 56"/>
                <a:gd name="T15" fmla="*/ 12 h 384"/>
                <a:gd name="T16" fmla="*/ 132 w 56"/>
                <a:gd name="T17" fmla="*/ 894 h 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384">
                  <a:moveTo>
                    <a:pt x="56" y="378"/>
                  </a:moveTo>
                  <a:cubicBezTo>
                    <a:pt x="56" y="381"/>
                    <a:pt x="54" y="384"/>
                    <a:pt x="51" y="384"/>
                  </a:cubicBezTo>
                  <a:cubicBezTo>
                    <a:pt x="5" y="384"/>
                    <a:pt x="5" y="384"/>
                    <a:pt x="5" y="384"/>
                  </a:cubicBezTo>
                  <a:cubicBezTo>
                    <a:pt x="2" y="384"/>
                    <a:pt x="0" y="381"/>
                    <a:pt x="0" y="3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6" y="2"/>
                    <a:pt x="56" y="5"/>
                  </a:cubicBezTo>
                  <a:lnTo>
                    <a:pt x="56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8327" y="90720"/>
            <a:ext cx="11515535" cy="908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38328" y="1601725"/>
            <a:ext cx="11517122" cy="464159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34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_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4" name="Oval 3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6305550" y="3041650"/>
            <a:ext cx="257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7" name="Picture 35" descr="Salesforce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592388"/>
            <a:ext cx="252888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69"/>
          <p:cNvSpPr/>
          <p:nvPr/>
        </p:nvSpPr>
        <p:spPr>
          <a:xfrm>
            <a:off x="0" y="-61544"/>
            <a:ext cx="300229" cy="1084518"/>
          </a:xfrm>
          <a:custGeom>
            <a:avLst/>
            <a:gdLst/>
            <a:ahLst/>
            <a:cxnLst/>
            <a:rect l="l" t="t" r="r" b="b"/>
            <a:pathLst>
              <a:path w="300229" h="1084518">
                <a:moveTo>
                  <a:pt x="0" y="0"/>
                </a:moveTo>
                <a:lnTo>
                  <a:pt x="16744" y="9088"/>
                </a:lnTo>
                <a:cubicBezTo>
                  <a:pt x="187779" y="124637"/>
                  <a:pt x="300229" y="320316"/>
                  <a:pt x="300229" y="542259"/>
                </a:cubicBezTo>
                <a:cubicBezTo>
                  <a:pt x="300229" y="764202"/>
                  <a:pt x="187779" y="959881"/>
                  <a:pt x="16744" y="1075430"/>
                </a:cubicBezTo>
                <a:lnTo>
                  <a:pt x="0" y="1084518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0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4"/>
          <a:stretch>
            <a:fillRect/>
          </a:stretch>
        </p:blipFill>
        <p:spPr bwMode="auto">
          <a:xfrm>
            <a:off x="11358563" y="850900"/>
            <a:ext cx="830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1358418" y="494288"/>
            <a:ext cx="830407" cy="830407"/>
          </a:xfrm>
          <a:prstGeom prst="ellipse">
            <a:avLst/>
          </a:pr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12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6"/>
          <a:stretch>
            <a:fillRect/>
          </a:stretch>
        </p:blipFill>
        <p:spPr bwMode="auto">
          <a:xfrm>
            <a:off x="0" y="4613275"/>
            <a:ext cx="8286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28588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wing Guide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338138" y="90488"/>
            <a:ext cx="11515725" cy="908050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spc="-2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mtClean="0"/>
              <a:t>Standard Drawing Guide Placement Layout Slide (Margins)</a:t>
            </a:r>
            <a:endParaRPr/>
          </a:p>
        </p:txBody>
      </p:sp>
      <p:cxnSp>
        <p:nvCxnSpPr>
          <p:cNvPr id="4" name="Straight Connector 3"/>
          <p:cNvCxnSpPr/>
          <p:nvPr/>
        </p:nvCxnSpPr>
        <p:spPr>
          <a:xfrm>
            <a:off x="336550" y="0"/>
            <a:ext cx="0" cy="6858000"/>
          </a:xfrm>
          <a:prstGeom prst="line">
            <a:avLst/>
          </a:prstGeom>
          <a:ln w="190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847513" y="-1588"/>
            <a:ext cx="0" cy="6858001"/>
          </a:xfrm>
          <a:prstGeom prst="line">
            <a:avLst/>
          </a:prstGeom>
          <a:ln w="190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6094413" y="17462"/>
            <a:ext cx="0" cy="12188825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6094413" y="-4465638"/>
            <a:ext cx="0" cy="12188825"/>
          </a:xfrm>
          <a:prstGeom prst="line">
            <a:avLst/>
          </a:prstGeom>
          <a:ln w="190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>
            <a:off x="6094413" y="-5478463"/>
            <a:ext cx="0" cy="12188825"/>
          </a:xfrm>
          <a:prstGeom prst="line">
            <a:avLst/>
          </a:prstGeom>
          <a:ln w="19050" cmpd="sng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534150" y="2112963"/>
            <a:ext cx="5365750" cy="3538537"/>
          </a:xfrm>
          <a:prstGeom prst="rect">
            <a:avLst/>
          </a:prstGeom>
        </p:spPr>
        <p:txBody>
          <a:bodyPr lIns="121893" tIns="60947" rIns="121893" bIns="60947">
            <a:spAutoFit/>
          </a:bodyPr>
          <a:lstStyle/>
          <a:p>
            <a:pPr defTabSz="542925">
              <a:spcBef>
                <a:spcPts val="800"/>
              </a:spcBef>
            </a:pPr>
            <a:r>
              <a:rPr lang="en-US" sz="1600" b="1" dirty="0">
                <a:solidFill>
                  <a:srgbClr val="00A1E0"/>
                </a:solidFill>
                <a:cs typeface="Arial" charset="0"/>
              </a:rPr>
              <a:t>Realigning Guides</a:t>
            </a:r>
            <a:endParaRPr lang="en-US" sz="1600" dirty="0">
              <a:solidFill>
                <a:srgbClr val="00A1E0"/>
              </a:solidFill>
              <a:cs typeface="Arial" charset="0"/>
            </a:endParaRPr>
          </a:p>
          <a:p>
            <a:pPr defTabSz="542925">
              <a:spcBef>
                <a:spcPts val="800"/>
              </a:spcBef>
            </a:pPr>
            <a:r>
              <a:rPr lang="en-US" sz="1200" dirty="0">
                <a:solidFill>
                  <a:schemeClr val="accent2"/>
                </a:solidFill>
                <a:cs typeface="Arial" charset="0"/>
              </a:rPr>
              <a:t>Guides can can easily be bumped and moved accidentally.  </a:t>
            </a:r>
          </a:p>
          <a:p>
            <a:pPr defTabSz="542925">
              <a:spcBef>
                <a:spcPts val="800"/>
              </a:spcBef>
            </a:pPr>
            <a:r>
              <a:rPr lang="en-US" sz="1200" dirty="0">
                <a:solidFill>
                  <a:schemeClr val="accent2"/>
                </a:solidFill>
                <a:cs typeface="Arial" charset="0"/>
              </a:rPr>
              <a:t>This slide layout show you how to reset your guides. </a:t>
            </a:r>
          </a:p>
          <a:p>
            <a:pPr defTabSz="542925">
              <a:spcBef>
                <a:spcPts val="800"/>
              </a:spcBef>
            </a:pPr>
            <a:r>
              <a:rPr lang="en-US" sz="1200" b="1" dirty="0">
                <a:solidFill>
                  <a:schemeClr val="accent2"/>
                </a:solidFill>
                <a:cs typeface="Arial" charset="0"/>
              </a:rPr>
              <a:t>NOTE: </a:t>
            </a:r>
            <a:r>
              <a:rPr lang="en-US" sz="1200" dirty="0">
                <a:solidFill>
                  <a:schemeClr val="accent2"/>
                </a:solidFill>
                <a:cs typeface="Arial" charset="0"/>
              </a:rPr>
              <a:t>When working on any older deck, be sure to check and ensure that the guides in your deck are set.</a:t>
            </a:r>
          </a:p>
          <a:p>
            <a:pPr defTabSz="542925">
              <a:spcBef>
                <a:spcPts val="800"/>
              </a:spcBef>
              <a:buFont typeface="Arial" charset="0"/>
              <a:buAutoNum type="arabicPeriod"/>
            </a:pPr>
            <a:r>
              <a:rPr lang="en-US" sz="1200" b="1" dirty="0">
                <a:solidFill>
                  <a:schemeClr val="accent2"/>
                </a:solidFill>
                <a:cs typeface="Arial" charset="0"/>
              </a:rPr>
              <a:t>Turn on your guides </a:t>
            </a:r>
          </a:p>
          <a:p>
            <a:pPr defTabSz="542925">
              <a:spcBef>
                <a:spcPts val="800"/>
              </a:spcBef>
              <a:buFont typeface="Arial" charset="0"/>
              <a:buAutoNum type="arabicPeriod" startAt="2"/>
            </a:pPr>
            <a:r>
              <a:rPr lang="en-US" sz="1200" b="1" dirty="0">
                <a:solidFill>
                  <a:schemeClr val="accent2"/>
                </a:solidFill>
                <a:cs typeface="Arial" charset="0"/>
              </a:rPr>
              <a:t>Insert a new slide the using the Guide Layout slide option.</a:t>
            </a:r>
          </a:p>
          <a:p>
            <a:pPr defTabSz="542925">
              <a:spcBef>
                <a:spcPts val="800"/>
              </a:spcBef>
              <a:buFont typeface="Arial" charset="0"/>
              <a:buAutoNum type="arabicPeriod" startAt="2"/>
            </a:pPr>
            <a:r>
              <a:rPr lang="en-US" sz="1200" b="1" dirty="0">
                <a:solidFill>
                  <a:schemeClr val="accent2"/>
                </a:solidFill>
                <a:cs typeface="Arial" charset="0"/>
              </a:rPr>
              <a:t>Do your guides align with the orange lines in the new slide?  </a:t>
            </a:r>
            <a:r>
              <a:rPr lang="en-US" sz="1200" dirty="0">
                <a:solidFill>
                  <a:schemeClr val="accent2"/>
                </a:solidFill>
                <a:cs typeface="Arial" charset="0"/>
              </a:rPr>
              <a:t>If yes, your guides are set, if not, proceed then realign each of the lines to line up with the lines shown on this page. </a:t>
            </a:r>
          </a:p>
          <a:p>
            <a:pPr defTabSz="542925">
              <a:spcBef>
                <a:spcPts val="800"/>
              </a:spcBef>
              <a:buFont typeface="Arial" charset="0"/>
              <a:buAutoNum type="arabicPeriod" startAt="2"/>
            </a:pPr>
            <a:r>
              <a:rPr lang="en-US" sz="1200" b="1" dirty="0">
                <a:solidFill>
                  <a:schemeClr val="accent2"/>
                </a:solidFill>
                <a:cs typeface="Arial" charset="0"/>
              </a:rPr>
              <a:t>Once guides are reset, delete the Guide Layout Slide</a:t>
            </a:r>
          </a:p>
          <a:p>
            <a:pPr defTabSz="542925">
              <a:spcBef>
                <a:spcPts val="800"/>
              </a:spcBef>
            </a:pPr>
            <a:endParaRPr lang="en-US" sz="1300" dirty="0">
              <a:solidFill>
                <a:schemeClr val="accent2"/>
              </a:solidFill>
              <a:cs typeface="Arial" charset="0"/>
            </a:endParaRPr>
          </a:p>
          <a:p>
            <a:pPr defTabSz="542925">
              <a:spcBef>
                <a:spcPts val="800"/>
              </a:spcBef>
            </a:pPr>
            <a:endParaRPr lang="en-US" sz="1300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8100000" flipH="1">
            <a:off x="11395761" y="1682876"/>
            <a:ext cx="401043" cy="4105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11" name="Right Arrow 10"/>
          <p:cNvSpPr/>
          <p:nvPr/>
        </p:nvSpPr>
        <p:spPr>
          <a:xfrm rot="13500000">
            <a:off x="486977" y="1682876"/>
            <a:ext cx="401043" cy="4105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12" name="Right Arrow 11"/>
          <p:cNvSpPr/>
          <p:nvPr/>
        </p:nvSpPr>
        <p:spPr>
          <a:xfrm rot="13500000" flipH="1" flipV="1">
            <a:off x="11395760" y="5694252"/>
            <a:ext cx="401043" cy="4105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13" name="Right Arrow 12"/>
          <p:cNvSpPr/>
          <p:nvPr/>
        </p:nvSpPr>
        <p:spPr>
          <a:xfrm rot="8100000" flipV="1">
            <a:off x="486976" y="5607176"/>
            <a:ext cx="401043" cy="4105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14" name="Content Placeholder 16"/>
          <p:cNvSpPr txBox="1">
            <a:spLocks/>
          </p:cNvSpPr>
          <p:nvPr/>
        </p:nvSpPr>
        <p:spPr>
          <a:xfrm>
            <a:off x="506413" y="2112963"/>
            <a:ext cx="5716587" cy="3525837"/>
          </a:xfrm>
          <a:prstGeom prst="rect">
            <a:avLst/>
          </a:prstGeom>
        </p:spPr>
        <p:txBody>
          <a:bodyPr lIns="121893" tIns="60947" rIns="121893" bIns="60947"/>
          <a:lstStyle>
            <a:lvl1pPr marL="0" indent="0" algn="l" defTabSz="457177" rtl="0" eaLnBrk="1" latinLnBrk="0" hangingPunct="1">
              <a:spcBef>
                <a:spcPts val="1200"/>
              </a:spcBef>
              <a:buFont typeface="Arial"/>
              <a:buNone/>
              <a:defRPr sz="2400" kern="1200">
                <a:solidFill>
                  <a:schemeClr val="accent3"/>
                </a:solidFill>
                <a:latin typeface="Arial"/>
                <a:ea typeface="+mn-ea"/>
                <a:cs typeface="Arial"/>
              </a:defRPr>
            </a:lvl1pPr>
            <a:lvl2pPr marL="233363" indent="-233363" algn="l" defTabSz="457177" rtl="0" eaLnBrk="1" latinLnBrk="0" hangingPunct="1">
              <a:spcBef>
                <a:spcPts val="800"/>
              </a:spcBef>
              <a:spcAft>
                <a:spcPts val="200"/>
              </a:spcAft>
              <a:buFont typeface="Arial"/>
              <a:buChar char="•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457200" indent="-161925" algn="l" defTabSz="457177" rtl="0" eaLnBrk="1" latinLnBrk="0" hangingPunct="1">
              <a:spcBef>
                <a:spcPts val="600"/>
              </a:spcBef>
              <a:spcAft>
                <a:spcPts val="200"/>
              </a:spcAft>
              <a:buFont typeface="Lucida Grande"/>
              <a:buChar char="-"/>
              <a:tabLst/>
              <a:defRPr sz="16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120" indent="-228589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97" indent="-228589" algn="l" defTabSz="45717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474" indent="-228589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accent1"/>
                </a:solidFill>
              </a:rPr>
              <a:t>What are Drawing Guides?  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2"/>
                </a:solidFill>
              </a:rPr>
              <a:t>Drawing guides are thin lines that that appear on all pages in the same spot, but don’t show up when you print or view deck in Show mode.  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2"/>
                </a:solidFill>
              </a:rPr>
              <a:t>Think of them as internal margins for the proper alignment and consistent placement of content. Object will snap to them and they are also perfect for cropping an image to. 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2"/>
                </a:solidFill>
              </a:rPr>
              <a:t>This template has pre-made guides that delineate where your workspace is.  </a:t>
            </a:r>
            <a:r>
              <a:rPr lang="en-US" sz="1200" b="1" dirty="0">
                <a:solidFill>
                  <a:schemeClr val="accent2"/>
                </a:solidFill>
              </a:rPr>
              <a:t/>
            </a:r>
            <a:br>
              <a:rPr lang="en-US" sz="1200" b="1" dirty="0">
                <a:solidFill>
                  <a:schemeClr val="accent2"/>
                </a:solidFill>
              </a:rPr>
            </a:br>
            <a:r>
              <a:rPr lang="en-US" sz="1200" b="1" dirty="0" smtClean="0">
                <a:solidFill>
                  <a:schemeClr val="accent1"/>
                </a:solidFill>
              </a:rPr>
              <a:t/>
            </a:r>
            <a:br>
              <a:rPr lang="en-US" sz="1200" b="1" dirty="0" smtClean="0">
                <a:solidFill>
                  <a:schemeClr val="accent1"/>
                </a:solidFill>
              </a:rPr>
            </a:br>
            <a:r>
              <a:rPr lang="en-US" sz="1600" b="1" dirty="0" smtClean="0">
                <a:solidFill>
                  <a:schemeClr val="accent1"/>
                </a:solidFill>
              </a:rPr>
              <a:t>How </a:t>
            </a:r>
            <a:r>
              <a:rPr lang="en-US" sz="1600" b="1" dirty="0">
                <a:solidFill>
                  <a:schemeClr val="accent1"/>
                </a:solidFill>
              </a:rPr>
              <a:t>to Turn Guides On and </a:t>
            </a:r>
            <a:r>
              <a:rPr lang="en-US" sz="1600" b="1" dirty="0" smtClean="0">
                <a:solidFill>
                  <a:schemeClr val="accent1"/>
                </a:solidFill>
              </a:rPr>
              <a:t>Off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Windows: </a:t>
            </a:r>
            <a:r>
              <a:rPr lang="en-US" sz="1200" dirty="0" smtClean="0">
                <a:solidFill>
                  <a:schemeClr val="accent2"/>
                </a:solidFill>
              </a:rPr>
              <a:t>ALT + F9 or Right click in blue area off workspace &gt;Grids and Guides&gt;Display Drawing Guides on Screen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Mac 2011: </a:t>
            </a:r>
            <a:r>
              <a:rPr lang="en-US" sz="1200" dirty="0" smtClean="0">
                <a:solidFill>
                  <a:schemeClr val="accent2"/>
                </a:solidFill>
              </a:rPr>
              <a:t>Control + Option + Command + G or </a:t>
            </a:r>
            <a:br>
              <a:rPr lang="en-US" sz="1200" dirty="0" smtClean="0">
                <a:solidFill>
                  <a:schemeClr val="accent2"/>
                </a:solidFill>
              </a:rPr>
            </a:br>
            <a:r>
              <a:rPr lang="en-US" sz="1200" dirty="0" smtClean="0">
                <a:solidFill>
                  <a:schemeClr val="accent2"/>
                </a:solidFill>
              </a:rPr>
              <a:t>View&gt;Guides&gt;Static Guides</a:t>
            </a:r>
          </a:p>
          <a:p>
            <a:pPr fontAlgn="auto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MAC 2008:   </a:t>
            </a:r>
            <a:r>
              <a:rPr lang="en-US" sz="1200" dirty="0" smtClean="0">
                <a:solidFill>
                  <a:schemeClr val="accent2"/>
                </a:solidFill>
              </a:rPr>
              <a:t>Command + G or View&gt;Guides&gt;Static Guides</a:t>
            </a:r>
          </a:p>
        </p:txBody>
      </p:sp>
      <p:sp>
        <p:nvSpPr>
          <p:cNvPr id="15" name="TextBox 46"/>
          <p:cNvSpPr txBox="1">
            <a:spLocks noChangeArrowheads="1"/>
          </p:cNvSpPr>
          <p:nvPr/>
        </p:nvSpPr>
        <p:spPr bwMode="auto">
          <a:xfrm>
            <a:off x="7200900" y="5430838"/>
            <a:ext cx="407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ts val="300"/>
              </a:spcBef>
              <a:spcAft>
                <a:spcPts val="1000"/>
              </a:spcAft>
            </a:pPr>
            <a:r>
              <a:rPr lang="en-US" sz="1400" dirty="0">
                <a:solidFill>
                  <a:srgbClr val="0079A8"/>
                </a:solidFill>
              </a:rPr>
              <a:t>The left and right top and bottom corners only area you should work within on each slide. 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38328" y="1021080"/>
            <a:ext cx="11663172" cy="338554"/>
          </a:xfrm>
          <a:noFill/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1077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_A">
    <p:bg>
      <p:bgPr>
        <a:gradFill flip="none" rotWithShape="1">
          <a:gsLst>
            <a:gs pos="0">
              <a:schemeClr val="tx2">
                <a:lumMod val="80000"/>
              </a:schemeClr>
            </a:gs>
            <a:gs pos="47000">
              <a:schemeClr val="tx2">
                <a:lumMod val="90000"/>
                <a:lumOff val="10000"/>
              </a:schemeClr>
            </a:gs>
            <a:gs pos="26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88824" cy="6858000"/>
          </a:xfrm>
          <a:prstGeom prst="rect">
            <a:avLst/>
          </a:prstGeom>
          <a:blipFill dpi="0" rotWithShape="1">
            <a:blip r:embed="rId2">
              <a:alphaModFix amt="40000"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1588"/>
            <a:ext cx="12188824" cy="6856412"/>
          </a:xfrm>
          <a:prstGeom prst="rect">
            <a:avLst/>
          </a:prstGeom>
          <a:gradFill>
            <a:gsLst>
              <a:gs pos="0">
                <a:schemeClr val="tx2">
                  <a:lumMod val="80000"/>
                  <a:alpha val="79000"/>
                </a:schemeClr>
              </a:gs>
              <a:gs pos="50000">
                <a:schemeClr val="tx2">
                  <a:lumMod val="80000"/>
                  <a:alpha val="50000"/>
                </a:schemeClr>
              </a:gs>
              <a:gs pos="100000">
                <a:schemeClr val="tx2">
                  <a:lumMod val="90000"/>
                  <a:lumOff val="10000"/>
                  <a:alpha val="5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"/>
          <p:cNvSpPr/>
          <p:nvPr userDrawn="1"/>
        </p:nvSpPr>
        <p:spPr>
          <a:xfrm>
            <a:off x="0" y="1587"/>
            <a:ext cx="3973902" cy="6856413"/>
          </a:xfrm>
          <a:custGeom>
            <a:avLst/>
            <a:gdLst/>
            <a:ahLst/>
            <a:cxnLst/>
            <a:rect l="l" t="t" r="r" b="b"/>
            <a:pathLst>
              <a:path w="3973902" h="6856413">
                <a:moveTo>
                  <a:pt x="0" y="0"/>
                </a:moveTo>
                <a:lnTo>
                  <a:pt x="3973902" y="0"/>
                </a:lnTo>
                <a:lnTo>
                  <a:pt x="3973902" y="9084"/>
                </a:lnTo>
                <a:lnTo>
                  <a:pt x="2644117" y="6856413"/>
                </a:lnTo>
                <a:lnTo>
                  <a:pt x="0" y="6856413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0000"/>
                  <a:alpha val="60000"/>
                </a:schemeClr>
              </a:gs>
              <a:gs pos="35000">
                <a:schemeClr val="tx2">
                  <a:alpha val="67000"/>
                </a:schemeClr>
              </a:gs>
              <a:gs pos="100000">
                <a:schemeClr val="tx2">
                  <a:lumMod val="90000"/>
                  <a:lumOff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3" descr="C:\Users\andrew\Desktop\back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42"/>
            <a:ext cx="12188824" cy="68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62" y="1485900"/>
            <a:ext cx="9636125" cy="2628900"/>
          </a:xfrm>
        </p:spPr>
        <p:txBody>
          <a:bodyPr lIns="0" tIns="0" rIns="0" bIns="0"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362" y="4267200"/>
            <a:ext cx="9636125" cy="10668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48080" y="4620781"/>
            <a:ext cx="2845049" cy="1962118"/>
            <a:chOff x="7957867" y="4745583"/>
            <a:chExt cx="2552494" cy="1760354"/>
          </a:xfrm>
        </p:grpSpPr>
        <p:pic>
          <p:nvPicPr>
            <p:cNvPr id="10" name="Picture 5" descr="C:\Users\andrewg\Desktop\13-4125\logos\large_cloud_v6_longerPause-12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947" y="4745583"/>
              <a:ext cx="2022335" cy="1516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SFDC_Logo_Tag_vert_rev_rgb_TEX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867" y="6169472"/>
              <a:ext cx="2552494" cy="336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14038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338138" y="877888"/>
            <a:ext cx="4819650" cy="1116012"/>
            <a:chOff x="338138" y="878332"/>
            <a:chExt cx="4819650" cy="1115568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2032000" y="1341438"/>
              <a:ext cx="3125788" cy="119062"/>
              <a:chOff x="2032000" y="1341438"/>
              <a:chExt cx="3125788" cy="119062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2032000" y="1344613"/>
                <a:ext cx="92075" cy="114300"/>
              </a:xfrm>
              <a:custGeom>
                <a:avLst/>
                <a:gdLst>
                  <a:gd name="T0" fmla="*/ 34925 w 58"/>
                  <a:gd name="T1" fmla="*/ 19050 h 72"/>
                  <a:gd name="T2" fmla="*/ 0 w 58"/>
                  <a:gd name="T3" fmla="*/ 19050 h 72"/>
                  <a:gd name="T4" fmla="*/ 0 w 58"/>
                  <a:gd name="T5" fmla="*/ 0 h 72"/>
                  <a:gd name="T6" fmla="*/ 92075 w 58"/>
                  <a:gd name="T7" fmla="*/ 0 h 72"/>
                  <a:gd name="T8" fmla="*/ 92075 w 58"/>
                  <a:gd name="T9" fmla="*/ 19050 h 72"/>
                  <a:gd name="T10" fmla="*/ 57150 w 58"/>
                  <a:gd name="T11" fmla="*/ 19050 h 72"/>
                  <a:gd name="T12" fmla="*/ 57150 w 58"/>
                  <a:gd name="T13" fmla="*/ 114300 h 72"/>
                  <a:gd name="T14" fmla="*/ 34925 w 58"/>
                  <a:gd name="T15" fmla="*/ 114300 h 72"/>
                  <a:gd name="T16" fmla="*/ 34925 w 58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8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8" y="12"/>
                    </a:lnTo>
                    <a:lnTo>
                      <a:pt x="36" y="12"/>
                    </a:lnTo>
                    <a:lnTo>
                      <a:pt x="36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2146300" y="1344613"/>
                <a:ext cx="93663" cy="114300"/>
              </a:xfrm>
              <a:custGeom>
                <a:avLst/>
                <a:gdLst>
                  <a:gd name="T0" fmla="*/ 0 w 59"/>
                  <a:gd name="T1" fmla="*/ 0 h 72"/>
                  <a:gd name="T2" fmla="*/ 19050 w 59"/>
                  <a:gd name="T3" fmla="*/ 0 h 72"/>
                  <a:gd name="T4" fmla="*/ 19050 w 59"/>
                  <a:gd name="T5" fmla="*/ 47625 h 72"/>
                  <a:gd name="T6" fmla="*/ 73025 w 59"/>
                  <a:gd name="T7" fmla="*/ 47625 h 72"/>
                  <a:gd name="T8" fmla="*/ 73025 w 59"/>
                  <a:gd name="T9" fmla="*/ 0 h 72"/>
                  <a:gd name="T10" fmla="*/ 93663 w 59"/>
                  <a:gd name="T11" fmla="*/ 0 h 72"/>
                  <a:gd name="T12" fmla="*/ 93663 w 59"/>
                  <a:gd name="T13" fmla="*/ 114300 h 72"/>
                  <a:gd name="T14" fmla="*/ 73025 w 59"/>
                  <a:gd name="T15" fmla="*/ 114300 h 72"/>
                  <a:gd name="T16" fmla="*/ 73025 w 59"/>
                  <a:gd name="T17" fmla="*/ 65088 h 72"/>
                  <a:gd name="T18" fmla="*/ 19050 w 59"/>
                  <a:gd name="T19" fmla="*/ 65088 h 72"/>
                  <a:gd name="T20" fmla="*/ 19050 w 59"/>
                  <a:gd name="T21" fmla="*/ 114300 h 72"/>
                  <a:gd name="T22" fmla="*/ 0 w 59"/>
                  <a:gd name="T23" fmla="*/ 114300 h 72"/>
                  <a:gd name="T24" fmla="*/ 0 w 59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72">
                    <a:moveTo>
                      <a:pt x="0" y="0"/>
                    </a:moveTo>
                    <a:lnTo>
                      <a:pt x="12" y="0"/>
                    </a:lnTo>
                    <a:lnTo>
                      <a:pt x="12" y="30"/>
                    </a:lnTo>
                    <a:lnTo>
                      <a:pt x="46" y="3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59" y="72"/>
                    </a:lnTo>
                    <a:lnTo>
                      <a:pt x="46" y="72"/>
                    </a:lnTo>
                    <a:lnTo>
                      <a:pt x="46" y="41"/>
                    </a:lnTo>
                    <a:lnTo>
                      <a:pt x="12" y="4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2270125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82550 w 53"/>
                  <a:gd name="T3" fmla="*/ 0 h 72"/>
                  <a:gd name="T4" fmla="*/ 82550 w 53"/>
                  <a:gd name="T5" fmla="*/ 17463 h 72"/>
                  <a:gd name="T6" fmla="*/ 19050 w 53"/>
                  <a:gd name="T7" fmla="*/ 17463 h 72"/>
                  <a:gd name="T8" fmla="*/ 19050 w 53"/>
                  <a:gd name="T9" fmla="*/ 47625 h 72"/>
                  <a:gd name="T10" fmla="*/ 76200 w 53"/>
                  <a:gd name="T11" fmla="*/ 47625 h 72"/>
                  <a:gd name="T12" fmla="*/ 76200 w 53"/>
                  <a:gd name="T13" fmla="*/ 65088 h 72"/>
                  <a:gd name="T14" fmla="*/ 19050 w 53"/>
                  <a:gd name="T15" fmla="*/ 65088 h 72"/>
                  <a:gd name="T16" fmla="*/ 19050 w 53"/>
                  <a:gd name="T17" fmla="*/ 95250 h 72"/>
                  <a:gd name="T18" fmla="*/ 84138 w 53"/>
                  <a:gd name="T19" fmla="*/ 95250 h 72"/>
                  <a:gd name="T20" fmla="*/ 84138 w 53"/>
                  <a:gd name="T21" fmla="*/ 114300 h 72"/>
                  <a:gd name="T22" fmla="*/ 0 w 53"/>
                  <a:gd name="T23" fmla="*/ 114300 h 72"/>
                  <a:gd name="T24" fmla="*/ 0 w 53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2" y="0"/>
                    </a:lnTo>
                    <a:lnTo>
                      <a:pt x="52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3" y="60"/>
                    </a:lnTo>
                    <a:lnTo>
                      <a:pt x="53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8"/>
              <p:cNvSpPr>
                <a:spLocks/>
              </p:cNvSpPr>
              <p:nvPr/>
            </p:nvSpPr>
            <p:spPr bwMode="auto">
              <a:xfrm>
                <a:off x="2422525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7472 w 79"/>
                  <a:gd name="T5" fmla="*/ 0 h 90"/>
                  <a:gd name="T6" fmla="*/ 101882 w 79"/>
                  <a:gd name="T7" fmla="*/ 18521 h 90"/>
                  <a:gd name="T8" fmla="*/ 90126 w 79"/>
                  <a:gd name="T9" fmla="*/ 33073 h 90"/>
                  <a:gd name="T10" fmla="*/ 57472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7472 w 79"/>
                  <a:gd name="T17" fmla="*/ 100541 h 90"/>
                  <a:gd name="T18" fmla="*/ 90126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4" y="0"/>
                    </a:cubicBezTo>
                    <a:cubicBezTo>
                      <a:pt x="60" y="0"/>
                      <a:pt x="70" y="6"/>
                      <a:pt x="78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2546350" y="1344613"/>
                <a:ext cx="96838" cy="115887"/>
              </a:xfrm>
              <a:custGeom>
                <a:avLst/>
                <a:gdLst>
                  <a:gd name="T0" fmla="*/ 0 w 74"/>
                  <a:gd name="T1" fmla="*/ 65845 h 88"/>
                  <a:gd name="T2" fmla="*/ 0 w 74"/>
                  <a:gd name="T3" fmla="*/ 0 h 88"/>
                  <a:gd name="T4" fmla="*/ 19629 w 74"/>
                  <a:gd name="T5" fmla="*/ 0 h 88"/>
                  <a:gd name="T6" fmla="*/ 19629 w 74"/>
                  <a:gd name="T7" fmla="*/ 64528 h 88"/>
                  <a:gd name="T8" fmla="*/ 48419 w 74"/>
                  <a:gd name="T9" fmla="*/ 97450 h 88"/>
                  <a:gd name="T10" fmla="*/ 77209 w 74"/>
                  <a:gd name="T11" fmla="*/ 65845 h 88"/>
                  <a:gd name="T12" fmla="*/ 77209 w 74"/>
                  <a:gd name="T13" fmla="*/ 0 h 88"/>
                  <a:gd name="T14" fmla="*/ 96838 w 74"/>
                  <a:gd name="T15" fmla="*/ 0 h 88"/>
                  <a:gd name="T16" fmla="*/ 96838 w 74"/>
                  <a:gd name="T17" fmla="*/ 64528 h 88"/>
                  <a:gd name="T18" fmla="*/ 48419 w 74"/>
                  <a:gd name="T19" fmla="*/ 115887 h 88"/>
                  <a:gd name="T20" fmla="*/ 0 w 74"/>
                  <a:gd name="T21" fmla="*/ 65845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4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65"/>
                      <a:pt x="23" y="74"/>
                      <a:pt x="37" y="74"/>
                    </a:cubicBezTo>
                    <a:cubicBezTo>
                      <a:pt x="50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75"/>
                      <a:pt x="59" y="88"/>
                      <a:pt x="37" y="88"/>
                    </a:cubicBezTo>
                    <a:cubicBezTo>
                      <a:pt x="14" y="88"/>
                      <a:pt x="0" y="75"/>
                      <a:pt x="0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2662238" y="1343025"/>
                <a:ext cx="87313" cy="117475"/>
              </a:xfrm>
              <a:custGeom>
                <a:avLst/>
                <a:gdLst>
                  <a:gd name="T0" fmla="*/ 0 w 67"/>
                  <a:gd name="T1" fmla="*/ 98996 h 89"/>
                  <a:gd name="T2" fmla="*/ 11729 w 67"/>
                  <a:gd name="T3" fmla="*/ 84476 h 89"/>
                  <a:gd name="T4" fmla="*/ 48218 w 67"/>
                  <a:gd name="T5" fmla="*/ 98996 h 89"/>
                  <a:gd name="T6" fmla="*/ 67765 w 67"/>
                  <a:gd name="T7" fmla="*/ 84476 h 89"/>
                  <a:gd name="T8" fmla="*/ 67765 w 67"/>
                  <a:gd name="T9" fmla="*/ 84476 h 89"/>
                  <a:gd name="T10" fmla="*/ 43005 w 67"/>
                  <a:gd name="T11" fmla="*/ 67317 h 89"/>
                  <a:gd name="T12" fmla="*/ 5213 w 67"/>
                  <a:gd name="T13" fmla="*/ 32999 h 89"/>
                  <a:gd name="T14" fmla="*/ 5213 w 67"/>
                  <a:gd name="T15" fmla="*/ 32999 h 89"/>
                  <a:gd name="T16" fmla="*/ 43005 w 67"/>
                  <a:gd name="T17" fmla="*/ 0 h 89"/>
                  <a:gd name="T18" fmla="*/ 84707 w 67"/>
                  <a:gd name="T19" fmla="*/ 13199 h 89"/>
                  <a:gd name="T20" fmla="*/ 74281 w 67"/>
                  <a:gd name="T21" fmla="*/ 29039 h 89"/>
                  <a:gd name="T22" fmla="*/ 43005 w 67"/>
                  <a:gd name="T23" fmla="*/ 17159 h 89"/>
                  <a:gd name="T24" fmla="*/ 24760 w 67"/>
                  <a:gd name="T25" fmla="*/ 30359 h 89"/>
                  <a:gd name="T26" fmla="*/ 24760 w 67"/>
                  <a:gd name="T27" fmla="*/ 31679 h 89"/>
                  <a:gd name="T28" fmla="*/ 52127 w 67"/>
                  <a:gd name="T29" fmla="*/ 48838 h 89"/>
                  <a:gd name="T30" fmla="*/ 87313 w 67"/>
                  <a:gd name="T31" fmla="*/ 83156 h 89"/>
                  <a:gd name="T32" fmla="*/ 87313 w 67"/>
                  <a:gd name="T33" fmla="*/ 83156 h 89"/>
                  <a:gd name="T34" fmla="*/ 46914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2765425" y="1344613"/>
                <a:ext cx="90488" cy="114300"/>
              </a:xfrm>
              <a:custGeom>
                <a:avLst/>
                <a:gdLst>
                  <a:gd name="T0" fmla="*/ 34925 w 57"/>
                  <a:gd name="T1" fmla="*/ 19050 h 72"/>
                  <a:gd name="T2" fmla="*/ 0 w 57"/>
                  <a:gd name="T3" fmla="*/ 19050 h 72"/>
                  <a:gd name="T4" fmla="*/ 0 w 57"/>
                  <a:gd name="T5" fmla="*/ 0 h 72"/>
                  <a:gd name="T6" fmla="*/ 90488 w 57"/>
                  <a:gd name="T7" fmla="*/ 0 h 72"/>
                  <a:gd name="T8" fmla="*/ 90488 w 57"/>
                  <a:gd name="T9" fmla="*/ 19050 h 72"/>
                  <a:gd name="T10" fmla="*/ 55563 w 57"/>
                  <a:gd name="T11" fmla="*/ 19050 h 72"/>
                  <a:gd name="T12" fmla="*/ 55563 w 57"/>
                  <a:gd name="T13" fmla="*/ 114300 h 72"/>
                  <a:gd name="T14" fmla="*/ 34925 w 57"/>
                  <a:gd name="T15" fmla="*/ 114300 h 72"/>
                  <a:gd name="T16" fmla="*/ 34925 w 57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" h="72">
                    <a:moveTo>
                      <a:pt x="22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2" y="72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/>
            </p:nvSpPr>
            <p:spPr bwMode="auto">
              <a:xfrm>
                <a:off x="2867025" y="1341438"/>
                <a:ext cx="119063" cy="119062"/>
              </a:xfrm>
              <a:custGeom>
                <a:avLst/>
                <a:gdLst>
                  <a:gd name="T0" fmla="*/ 0 w 91"/>
                  <a:gd name="T1" fmla="*/ 59531 h 90"/>
                  <a:gd name="T2" fmla="*/ 0 w 91"/>
                  <a:gd name="T3" fmla="*/ 59531 h 90"/>
                  <a:gd name="T4" fmla="*/ 58877 w 91"/>
                  <a:gd name="T5" fmla="*/ 0 h 90"/>
                  <a:gd name="T6" fmla="*/ 119063 w 91"/>
                  <a:gd name="T7" fmla="*/ 59531 h 90"/>
                  <a:gd name="T8" fmla="*/ 119063 w 91"/>
                  <a:gd name="T9" fmla="*/ 59531 h 90"/>
                  <a:gd name="T10" fmla="*/ 58877 w 91"/>
                  <a:gd name="T11" fmla="*/ 119062 h 90"/>
                  <a:gd name="T12" fmla="*/ 0 w 91"/>
                  <a:gd name="T13" fmla="*/ 59531 h 90"/>
                  <a:gd name="T14" fmla="*/ 98129 w 91"/>
                  <a:gd name="T15" fmla="*/ 59531 h 90"/>
                  <a:gd name="T16" fmla="*/ 98129 w 91"/>
                  <a:gd name="T17" fmla="*/ 59531 h 90"/>
                  <a:gd name="T18" fmla="*/ 58877 w 91"/>
                  <a:gd name="T19" fmla="*/ 18521 h 90"/>
                  <a:gd name="T20" fmla="*/ 20934 w 91"/>
                  <a:gd name="T21" fmla="*/ 59531 h 90"/>
                  <a:gd name="T22" fmla="*/ 20934 w 91"/>
                  <a:gd name="T23" fmla="*/ 59531 h 90"/>
                  <a:gd name="T24" fmla="*/ 58877 w 91"/>
                  <a:gd name="T25" fmla="*/ 100541 h 90"/>
                  <a:gd name="T26" fmla="*/ 98129 w 91"/>
                  <a:gd name="T27" fmla="*/ 59531 h 9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2" y="76"/>
                      <a:pt x="75" y="62"/>
                      <a:pt x="7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009900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20638 w 70"/>
                  <a:gd name="T3" fmla="*/ 0 h 72"/>
                  <a:gd name="T4" fmla="*/ 55563 w 70"/>
                  <a:gd name="T5" fmla="*/ 53975 h 72"/>
                  <a:gd name="T6" fmla="*/ 90488 w 70"/>
                  <a:gd name="T7" fmla="*/ 0 h 72"/>
                  <a:gd name="T8" fmla="*/ 111125 w 70"/>
                  <a:gd name="T9" fmla="*/ 0 h 72"/>
                  <a:gd name="T10" fmla="*/ 111125 w 70"/>
                  <a:gd name="T11" fmla="*/ 114300 h 72"/>
                  <a:gd name="T12" fmla="*/ 92075 w 70"/>
                  <a:gd name="T13" fmla="*/ 114300 h 72"/>
                  <a:gd name="T14" fmla="*/ 92075 w 70"/>
                  <a:gd name="T15" fmla="*/ 31750 h 72"/>
                  <a:gd name="T16" fmla="*/ 55563 w 70"/>
                  <a:gd name="T17" fmla="*/ 85725 h 72"/>
                  <a:gd name="T18" fmla="*/ 55563 w 70"/>
                  <a:gd name="T19" fmla="*/ 85725 h 72"/>
                  <a:gd name="T20" fmla="*/ 19050 w 70"/>
                  <a:gd name="T21" fmla="*/ 33338 h 72"/>
                  <a:gd name="T22" fmla="*/ 19050 w 70"/>
                  <a:gd name="T23" fmla="*/ 114300 h 72"/>
                  <a:gd name="T24" fmla="*/ 0 w 70"/>
                  <a:gd name="T25" fmla="*/ 114300 h 72"/>
                  <a:gd name="T26" fmla="*/ 0 w 70"/>
                  <a:gd name="T27" fmla="*/ 0 h 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8" y="72"/>
                    </a:lnTo>
                    <a:lnTo>
                      <a:pt x="58" y="20"/>
                    </a:lnTo>
                    <a:lnTo>
                      <a:pt x="35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14"/>
              <p:cNvSpPr>
                <a:spLocks/>
              </p:cNvSpPr>
              <p:nvPr/>
            </p:nvSpPr>
            <p:spPr bwMode="auto">
              <a:xfrm>
                <a:off x="3151188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84138 w 54"/>
                  <a:gd name="T3" fmla="*/ 0 h 72"/>
                  <a:gd name="T4" fmla="*/ 84138 w 54"/>
                  <a:gd name="T5" fmla="*/ 17463 h 72"/>
                  <a:gd name="T6" fmla="*/ 19050 w 54"/>
                  <a:gd name="T7" fmla="*/ 17463 h 72"/>
                  <a:gd name="T8" fmla="*/ 19050 w 54"/>
                  <a:gd name="T9" fmla="*/ 47625 h 72"/>
                  <a:gd name="T10" fmla="*/ 77788 w 54"/>
                  <a:gd name="T11" fmla="*/ 47625 h 72"/>
                  <a:gd name="T12" fmla="*/ 77788 w 54"/>
                  <a:gd name="T13" fmla="*/ 65088 h 72"/>
                  <a:gd name="T14" fmla="*/ 19050 w 54"/>
                  <a:gd name="T15" fmla="*/ 65088 h 72"/>
                  <a:gd name="T16" fmla="*/ 19050 w 54"/>
                  <a:gd name="T17" fmla="*/ 95250 h 72"/>
                  <a:gd name="T18" fmla="*/ 85725 w 54"/>
                  <a:gd name="T19" fmla="*/ 95250 h 72"/>
                  <a:gd name="T20" fmla="*/ 85725 w 54"/>
                  <a:gd name="T21" fmla="*/ 114300 h 72"/>
                  <a:gd name="T22" fmla="*/ 0 w 54"/>
                  <a:gd name="T23" fmla="*/ 114300 h 72"/>
                  <a:gd name="T24" fmla="*/ 0 w 54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2" y="11"/>
                    </a:lnTo>
                    <a:lnTo>
                      <a:pt x="12" y="30"/>
                    </a:lnTo>
                    <a:lnTo>
                      <a:pt x="49" y="30"/>
                    </a:lnTo>
                    <a:lnTo>
                      <a:pt x="49" y="41"/>
                    </a:lnTo>
                    <a:lnTo>
                      <a:pt x="12" y="41"/>
                    </a:lnTo>
                    <a:lnTo>
                      <a:pt x="12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260725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51036 w 74"/>
                  <a:gd name="T3" fmla="*/ 0 h 87"/>
                  <a:gd name="T4" fmla="*/ 83752 w 74"/>
                  <a:gd name="T5" fmla="*/ 10510 h 87"/>
                  <a:gd name="T6" fmla="*/ 92912 w 74"/>
                  <a:gd name="T7" fmla="*/ 35472 h 87"/>
                  <a:gd name="T8" fmla="*/ 92912 w 74"/>
                  <a:gd name="T9" fmla="*/ 35472 h 87"/>
                  <a:gd name="T10" fmla="*/ 65431 w 74"/>
                  <a:gd name="T11" fmla="*/ 70945 h 87"/>
                  <a:gd name="T12" fmla="*/ 96838 w 74"/>
                  <a:gd name="T13" fmla="*/ 114300 h 87"/>
                  <a:gd name="T14" fmla="*/ 73283 w 74"/>
                  <a:gd name="T15" fmla="*/ 114300 h 87"/>
                  <a:gd name="T16" fmla="*/ 44493 w 74"/>
                  <a:gd name="T17" fmla="*/ 73572 h 87"/>
                  <a:gd name="T18" fmla="*/ 19629 w 74"/>
                  <a:gd name="T19" fmla="*/ 73572 h 87"/>
                  <a:gd name="T20" fmla="*/ 19629 w 74"/>
                  <a:gd name="T21" fmla="*/ 114300 h 87"/>
                  <a:gd name="T22" fmla="*/ 0 w 74"/>
                  <a:gd name="T23" fmla="*/ 114300 h 87"/>
                  <a:gd name="T24" fmla="*/ 0 w 74"/>
                  <a:gd name="T25" fmla="*/ 0 h 87"/>
                  <a:gd name="T26" fmla="*/ 49728 w 74"/>
                  <a:gd name="T27" fmla="*/ 56493 h 87"/>
                  <a:gd name="T28" fmla="*/ 73283 w 74"/>
                  <a:gd name="T29" fmla="*/ 36786 h 87"/>
                  <a:gd name="T30" fmla="*/ 73283 w 74"/>
                  <a:gd name="T31" fmla="*/ 36786 h 87"/>
                  <a:gd name="T32" fmla="*/ 49728 w 74"/>
                  <a:gd name="T33" fmla="*/ 18393 h 87"/>
                  <a:gd name="T34" fmla="*/ 19629 w 74"/>
                  <a:gd name="T35" fmla="*/ 18393 h 87"/>
                  <a:gd name="T36" fmla="*/ 19629 w 74"/>
                  <a:gd name="T37" fmla="*/ 56493 h 87"/>
                  <a:gd name="T38" fmla="*/ 49728 w 74"/>
                  <a:gd name="T39" fmla="*/ 56493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8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2" y="50"/>
                      <a:pt x="50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417888" y="1343025"/>
                <a:ext cx="90488" cy="117475"/>
              </a:xfrm>
              <a:custGeom>
                <a:avLst/>
                <a:gdLst>
                  <a:gd name="T0" fmla="*/ 0 w 68"/>
                  <a:gd name="T1" fmla="*/ 98996 h 89"/>
                  <a:gd name="T2" fmla="*/ 11976 w 68"/>
                  <a:gd name="T3" fmla="*/ 84476 h 89"/>
                  <a:gd name="T4" fmla="*/ 49236 w 68"/>
                  <a:gd name="T5" fmla="*/ 98996 h 89"/>
                  <a:gd name="T6" fmla="*/ 69197 w 68"/>
                  <a:gd name="T7" fmla="*/ 84476 h 89"/>
                  <a:gd name="T8" fmla="*/ 69197 w 68"/>
                  <a:gd name="T9" fmla="*/ 84476 h 89"/>
                  <a:gd name="T10" fmla="*/ 43913 w 68"/>
                  <a:gd name="T11" fmla="*/ 67317 h 89"/>
                  <a:gd name="T12" fmla="*/ 5323 w 68"/>
                  <a:gd name="T13" fmla="*/ 32999 h 89"/>
                  <a:gd name="T14" fmla="*/ 5323 w 68"/>
                  <a:gd name="T15" fmla="*/ 32999 h 89"/>
                  <a:gd name="T16" fmla="*/ 43913 w 68"/>
                  <a:gd name="T17" fmla="*/ 0 h 89"/>
                  <a:gd name="T18" fmla="*/ 86496 w 68"/>
                  <a:gd name="T19" fmla="*/ 13199 h 89"/>
                  <a:gd name="T20" fmla="*/ 75850 w 68"/>
                  <a:gd name="T21" fmla="*/ 29039 h 89"/>
                  <a:gd name="T22" fmla="*/ 43913 w 68"/>
                  <a:gd name="T23" fmla="*/ 17159 h 89"/>
                  <a:gd name="T24" fmla="*/ 25283 w 68"/>
                  <a:gd name="T25" fmla="*/ 30359 h 89"/>
                  <a:gd name="T26" fmla="*/ 25283 w 68"/>
                  <a:gd name="T27" fmla="*/ 31679 h 89"/>
                  <a:gd name="T28" fmla="*/ 53228 w 68"/>
                  <a:gd name="T29" fmla="*/ 48838 h 89"/>
                  <a:gd name="T30" fmla="*/ 90488 w 68"/>
                  <a:gd name="T31" fmla="*/ 83156 h 89"/>
                  <a:gd name="T32" fmla="*/ 90488 w 68"/>
                  <a:gd name="T33" fmla="*/ 83156 h 89"/>
                  <a:gd name="T34" fmla="*/ 49236 w 68"/>
                  <a:gd name="T35" fmla="*/ 117475 h 89"/>
                  <a:gd name="T36" fmla="*/ 0 w 68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8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8" y="48"/>
                      <a:pt x="68" y="63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79"/>
                      <a:pt x="55" y="89"/>
                      <a:pt x="37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Freeform 17"/>
              <p:cNvSpPr>
                <a:spLocks/>
              </p:cNvSpPr>
              <p:nvPr/>
            </p:nvSpPr>
            <p:spPr bwMode="auto">
              <a:xfrm>
                <a:off x="3529013" y="1344613"/>
                <a:ext cx="98425" cy="115887"/>
              </a:xfrm>
              <a:custGeom>
                <a:avLst/>
                <a:gdLst>
                  <a:gd name="T0" fmla="*/ 0 w 75"/>
                  <a:gd name="T1" fmla="*/ 65845 h 88"/>
                  <a:gd name="T2" fmla="*/ 0 w 75"/>
                  <a:gd name="T3" fmla="*/ 0 h 88"/>
                  <a:gd name="T4" fmla="*/ 20997 w 75"/>
                  <a:gd name="T5" fmla="*/ 0 h 88"/>
                  <a:gd name="T6" fmla="*/ 20997 w 75"/>
                  <a:gd name="T7" fmla="*/ 64528 h 88"/>
                  <a:gd name="T8" fmla="*/ 48556 w 75"/>
                  <a:gd name="T9" fmla="*/ 97450 h 88"/>
                  <a:gd name="T10" fmla="*/ 77428 w 75"/>
                  <a:gd name="T11" fmla="*/ 65845 h 88"/>
                  <a:gd name="T12" fmla="*/ 77428 w 75"/>
                  <a:gd name="T13" fmla="*/ 0 h 88"/>
                  <a:gd name="T14" fmla="*/ 98425 w 75"/>
                  <a:gd name="T15" fmla="*/ 0 h 88"/>
                  <a:gd name="T16" fmla="*/ 98425 w 75"/>
                  <a:gd name="T17" fmla="*/ 64528 h 88"/>
                  <a:gd name="T18" fmla="*/ 48556 w 75"/>
                  <a:gd name="T19" fmla="*/ 115887 h 88"/>
                  <a:gd name="T20" fmla="*/ 0 w 75"/>
                  <a:gd name="T21" fmla="*/ 65845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5" h="88">
                    <a:moveTo>
                      <a:pt x="0" y="5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65"/>
                      <a:pt x="24" y="74"/>
                      <a:pt x="37" y="74"/>
                    </a:cubicBezTo>
                    <a:cubicBezTo>
                      <a:pt x="51" y="74"/>
                      <a:pt x="59" y="66"/>
                      <a:pt x="59" y="5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49"/>
                      <a:pt x="75" y="49"/>
                      <a:pt x="75" y="49"/>
                    </a:cubicBezTo>
                    <a:cubicBezTo>
                      <a:pt x="75" y="75"/>
                      <a:pt x="60" y="88"/>
                      <a:pt x="37" y="88"/>
                    </a:cubicBezTo>
                    <a:cubicBezTo>
                      <a:pt x="15" y="88"/>
                      <a:pt x="0" y="75"/>
                      <a:pt x="0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3649663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8778 w 79"/>
                  <a:gd name="T5" fmla="*/ 0 h 90"/>
                  <a:gd name="T6" fmla="*/ 103188 w 79"/>
                  <a:gd name="T7" fmla="*/ 18521 h 90"/>
                  <a:gd name="T8" fmla="*/ 90126 w 79"/>
                  <a:gd name="T9" fmla="*/ 33073 h 90"/>
                  <a:gd name="T10" fmla="*/ 57472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7472 w 79"/>
                  <a:gd name="T17" fmla="*/ 100541 h 90"/>
                  <a:gd name="T18" fmla="*/ 90126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8" y="0"/>
                      <a:pt x="45" y="0"/>
                    </a:cubicBezTo>
                    <a:cubicBezTo>
                      <a:pt x="61" y="0"/>
                      <a:pt x="70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4" y="14"/>
                      <a:pt x="44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4" y="76"/>
                    </a:cubicBezTo>
                    <a:cubicBezTo>
                      <a:pt x="55" y="76"/>
                      <a:pt x="62" y="72"/>
                      <a:pt x="69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3765550" y="1341438"/>
                <a:ext cx="103188" cy="119062"/>
              </a:xfrm>
              <a:custGeom>
                <a:avLst/>
                <a:gdLst>
                  <a:gd name="T0" fmla="*/ 0 w 79"/>
                  <a:gd name="T1" fmla="*/ 59531 h 90"/>
                  <a:gd name="T2" fmla="*/ 0 w 79"/>
                  <a:gd name="T3" fmla="*/ 59531 h 90"/>
                  <a:gd name="T4" fmla="*/ 58778 w 79"/>
                  <a:gd name="T5" fmla="*/ 0 h 90"/>
                  <a:gd name="T6" fmla="*/ 103188 w 79"/>
                  <a:gd name="T7" fmla="*/ 18521 h 90"/>
                  <a:gd name="T8" fmla="*/ 90126 w 79"/>
                  <a:gd name="T9" fmla="*/ 33073 h 90"/>
                  <a:gd name="T10" fmla="*/ 58778 w 79"/>
                  <a:gd name="T11" fmla="*/ 18521 h 90"/>
                  <a:gd name="T12" fmla="*/ 20899 w 79"/>
                  <a:gd name="T13" fmla="*/ 59531 h 90"/>
                  <a:gd name="T14" fmla="*/ 20899 w 79"/>
                  <a:gd name="T15" fmla="*/ 59531 h 90"/>
                  <a:gd name="T16" fmla="*/ 58778 w 79"/>
                  <a:gd name="T17" fmla="*/ 100541 h 90"/>
                  <a:gd name="T18" fmla="*/ 91432 w 79"/>
                  <a:gd name="T19" fmla="*/ 85989 h 90"/>
                  <a:gd name="T20" fmla="*/ 103188 w 79"/>
                  <a:gd name="T21" fmla="*/ 99218 h 90"/>
                  <a:gd name="T22" fmla="*/ 57472 w 79"/>
                  <a:gd name="T23" fmla="*/ 119062 h 90"/>
                  <a:gd name="T24" fmla="*/ 0 w 79"/>
                  <a:gd name="T25" fmla="*/ 5953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61" y="0"/>
                      <a:pt x="71" y="6"/>
                      <a:pt x="79" y="14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2" y="19"/>
                      <a:pt x="55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55" y="76"/>
                      <a:pt x="62" y="72"/>
                      <a:pt x="70" y="65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70" y="84"/>
                      <a:pt x="60" y="90"/>
                      <a:pt x="44" y="90"/>
                    </a:cubicBezTo>
                    <a:cubicBezTo>
                      <a:pt x="19" y="90"/>
                      <a:pt x="0" y="7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3890963" y="1344613"/>
                <a:ext cx="85725" cy="114300"/>
              </a:xfrm>
              <a:custGeom>
                <a:avLst/>
                <a:gdLst>
                  <a:gd name="T0" fmla="*/ 0 w 54"/>
                  <a:gd name="T1" fmla="*/ 0 h 72"/>
                  <a:gd name="T2" fmla="*/ 84138 w 54"/>
                  <a:gd name="T3" fmla="*/ 0 h 72"/>
                  <a:gd name="T4" fmla="*/ 84138 w 54"/>
                  <a:gd name="T5" fmla="*/ 17463 h 72"/>
                  <a:gd name="T6" fmla="*/ 20638 w 54"/>
                  <a:gd name="T7" fmla="*/ 17463 h 72"/>
                  <a:gd name="T8" fmla="*/ 20638 w 54"/>
                  <a:gd name="T9" fmla="*/ 47625 h 72"/>
                  <a:gd name="T10" fmla="*/ 76200 w 54"/>
                  <a:gd name="T11" fmla="*/ 47625 h 72"/>
                  <a:gd name="T12" fmla="*/ 76200 w 54"/>
                  <a:gd name="T13" fmla="*/ 65088 h 72"/>
                  <a:gd name="T14" fmla="*/ 20638 w 54"/>
                  <a:gd name="T15" fmla="*/ 65088 h 72"/>
                  <a:gd name="T16" fmla="*/ 20638 w 54"/>
                  <a:gd name="T17" fmla="*/ 95250 h 72"/>
                  <a:gd name="T18" fmla="*/ 85725 w 54"/>
                  <a:gd name="T19" fmla="*/ 95250 h 72"/>
                  <a:gd name="T20" fmla="*/ 85725 w 54"/>
                  <a:gd name="T21" fmla="*/ 114300 h 72"/>
                  <a:gd name="T22" fmla="*/ 0 w 54"/>
                  <a:gd name="T23" fmla="*/ 114300 h 72"/>
                  <a:gd name="T24" fmla="*/ 0 w 54"/>
                  <a:gd name="T25" fmla="*/ 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1"/>
                    </a:lnTo>
                    <a:lnTo>
                      <a:pt x="13" y="11"/>
                    </a:lnTo>
                    <a:lnTo>
                      <a:pt x="13" y="30"/>
                    </a:lnTo>
                    <a:lnTo>
                      <a:pt x="48" y="30"/>
                    </a:lnTo>
                    <a:lnTo>
                      <a:pt x="48" y="41"/>
                    </a:lnTo>
                    <a:lnTo>
                      <a:pt x="13" y="41"/>
                    </a:lnTo>
                    <a:lnTo>
                      <a:pt x="13" y="60"/>
                    </a:lnTo>
                    <a:lnTo>
                      <a:pt x="54" y="60"/>
                    </a:lnTo>
                    <a:lnTo>
                      <a:pt x="54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3992563" y="1343025"/>
                <a:ext cx="87313" cy="117475"/>
              </a:xfrm>
              <a:custGeom>
                <a:avLst/>
                <a:gdLst>
                  <a:gd name="T0" fmla="*/ 0 w 67"/>
                  <a:gd name="T1" fmla="*/ 98996 h 89"/>
                  <a:gd name="T2" fmla="*/ 11729 w 67"/>
                  <a:gd name="T3" fmla="*/ 84476 h 89"/>
                  <a:gd name="T4" fmla="*/ 48218 w 67"/>
                  <a:gd name="T5" fmla="*/ 98996 h 89"/>
                  <a:gd name="T6" fmla="*/ 67765 w 67"/>
                  <a:gd name="T7" fmla="*/ 84476 h 89"/>
                  <a:gd name="T8" fmla="*/ 67765 w 67"/>
                  <a:gd name="T9" fmla="*/ 84476 h 89"/>
                  <a:gd name="T10" fmla="*/ 41702 w 67"/>
                  <a:gd name="T11" fmla="*/ 67317 h 89"/>
                  <a:gd name="T12" fmla="*/ 3910 w 67"/>
                  <a:gd name="T13" fmla="*/ 32999 h 89"/>
                  <a:gd name="T14" fmla="*/ 3910 w 67"/>
                  <a:gd name="T15" fmla="*/ 32999 h 89"/>
                  <a:gd name="T16" fmla="*/ 43005 w 67"/>
                  <a:gd name="T17" fmla="*/ 0 h 89"/>
                  <a:gd name="T18" fmla="*/ 84707 w 67"/>
                  <a:gd name="T19" fmla="*/ 13199 h 89"/>
                  <a:gd name="T20" fmla="*/ 72978 w 67"/>
                  <a:gd name="T21" fmla="*/ 29039 h 89"/>
                  <a:gd name="T22" fmla="*/ 43005 w 67"/>
                  <a:gd name="T23" fmla="*/ 17159 h 89"/>
                  <a:gd name="T24" fmla="*/ 24760 w 67"/>
                  <a:gd name="T25" fmla="*/ 30359 h 89"/>
                  <a:gd name="T26" fmla="*/ 24760 w 67"/>
                  <a:gd name="T27" fmla="*/ 31679 h 89"/>
                  <a:gd name="T28" fmla="*/ 50824 w 67"/>
                  <a:gd name="T29" fmla="*/ 48838 h 89"/>
                  <a:gd name="T30" fmla="*/ 87313 w 67"/>
                  <a:gd name="T31" fmla="*/ 83156 h 89"/>
                  <a:gd name="T32" fmla="*/ 87313 w 67"/>
                  <a:gd name="T33" fmla="*/ 83156 h 89"/>
                  <a:gd name="T34" fmla="*/ 46914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7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8" y="55"/>
                      <a:pt x="32" y="51"/>
                    </a:cubicBezTo>
                    <a:cubicBezTo>
                      <a:pt x="14" y="46"/>
                      <a:pt x="3" y="4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39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4" y="89"/>
                      <a:pt x="36" y="89"/>
                    </a:cubicBezTo>
                    <a:cubicBezTo>
                      <a:pt x="23" y="89"/>
                      <a:pt x="10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094163" y="1343025"/>
                <a:ext cx="88900" cy="117475"/>
              </a:xfrm>
              <a:custGeom>
                <a:avLst/>
                <a:gdLst>
                  <a:gd name="T0" fmla="*/ 0 w 67"/>
                  <a:gd name="T1" fmla="*/ 98996 h 89"/>
                  <a:gd name="T2" fmla="*/ 11942 w 67"/>
                  <a:gd name="T3" fmla="*/ 84476 h 89"/>
                  <a:gd name="T4" fmla="*/ 49094 w 67"/>
                  <a:gd name="T5" fmla="*/ 98996 h 89"/>
                  <a:gd name="T6" fmla="*/ 68997 w 67"/>
                  <a:gd name="T7" fmla="*/ 84476 h 89"/>
                  <a:gd name="T8" fmla="*/ 68997 w 67"/>
                  <a:gd name="T9" fmla="*/ 84476 h 89"/>
                  <a:gd name="T10" fmla="*/ 43787 w 67"/>
                  <a:gd name="T11" fmla="*/ 67317 h 89"/>
                  <a:gd name="T12" fmla="*/ 5307 w 67"/>
                  <a:gd name="T13" fmla="*/ 32999 h 89"/>
                  <a:gd name="T14" fmla="*/ 5307 w 67"/>
                  <a:gd name="T15" fmla="*/ 32999 h 89"/>
                  <a:gd name="T16" fmla="*/ 43787 w 67"/>
                  <a:gd name="T17" fmla="*/ 0 h 89"/>
                  <a:gd name="T18" fmla="*/ 86246 w 67"/>
                  <a:gd name="T19" fmla="*/ 13199 h 89"/>
                  <a:gd name="T20" fmla="*/ 75631 w 67"/>
                  <a:gd name="T21" fmla="*/ 29039 h 89"/>
                  <a:gd name="T22" fmla="*/ 43787 w 67"/>
                  <a:gd name="T23" fmla="*/ 17159 h 89"/>
                  <a:gd name="T24" fmla="*/ 25210 w 67"/>
                  <a:gd name="T25" fmla="*/ 30359 h 89"/>
                  <a:gd name="T26" fmla="*/ 25210 w 67"/>
                  <a:gd name="T27" fmla="*/ 31679 h 89"/>
                  <a:gd name="T28" fmla="*/ 53075 w 67"/>
                  <a:gd name="T29" fmla="*/ 48838 h 89"/>
                  <a:gd name="T30" fmla="*/ 88900 w 67"/>
                  <a:gd name="T31" fmla="*/ 83156 h 89"/>
                  <a:gd name="T32" fmla="*/ 88900 w 67"/>
                  <a:gd name="T33" fmla="*/ 83156 h 89"/>
                  <a:gd name="T34" fmla="*/ 47767 w 67"/>
                  <a:gd name="T35" fmla="*/ 117475 h 89"/>
                  <a:gd name="T36" fmla="*/ 0 w 67"/>
                  <a:gd name="T37" fmla="*/ 98996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89">
                    <a:moveTo>
                      <a:pt x="0" y="75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18" y="71"/>
                      <a:pt x="26" y="75"/>
                      <a:pt x="37" y="75"/>
                    </a:cubicBezTo>
                    <a:cubicBezTo>
                      <a:pt x="46" y="75"/>
                      <a:pt x="52" y="71"/>
                      <a:pt x="52" y="64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58"/>
                      <a:pt x="49" y="55"/>
                      <a:pt x="33" y="51"/>
                    </a:cubicBezTo>
                    <a:cubicBezTo>
                      <a:pt x="14" y="46"/>
                      <a:pt x="4" y="41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10"/>
                      <a:pt x="16" y="0"/>
                      <a:pt x="33" y="0"/>
                    </a:cubicBezTo>
                    <a:cubicBezTo>
                      <a:pt x="46" y="0"/>
                      <a:pt x="56" y="3"/>
                      <a:pt x="65" y="10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49" y="16"/>
                      <a:pt x="41" y="13"/>
                      <a:pt x="33" y="13"/>
                    </a:cubicBezTo>
                    <a:cubicBezTo>
                      <a:pt x="24" y="13"/>
                      <a:pt x="19" y="18"/>
                      <a:pt x="19" y="23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30"/>
                      <a:pt x="23" y="33"/>
                      <a:pt x="40" y="37"/>
                    </a:cubicBezTo>
                    <a:cubicBezTo>
                      <a:pt x="58" y="42"/>
                      <a:pt x="67" y="48"/>
                      <a:pt x="67" y="63"/>
                    </a:cubicBezTo>
                    <a:cubicBezTo>
                      <a:pt x="67" y="63"/>
                      <a:pt x="67" y="63"/>
                      <a:pt x="67" y="63"/>
                    </a:cubicBezTo>
                    <a:cubicBezTo>
                      <a:pt x="67" y="79"/>
                      <a:pt x="55" y="89"/>
                      <a:pt x="36" y="89"/>
                    </a:cubicBezTo>
                    <a:cubicBezTo>
                      <a:pt x="23" y="89"/>
                      <a:pt x="11" y="84"/>
                      <a:pt x="0" y="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23"/>
              <p:cNvSpPr>
                <a:spLocks noEditPoints="1"/>
              </p:cNvSpPr>
              <p:nvPr/>
            </p:nvSpPr>
            <p:spPr bwMode="auto">
              <a:xfrm>
                <a:off x="4256088" y="1344613"/>
                <a:ext cx="87313" cy="114300"/>
              </a:xfrm>
              <a:custGeom>
                <a:avLst/>
                <a:gdLst>
                  <a:gd name="T0" fmla="*/ 0 w 67"/>
                  <a:gd name="T1" fmla="*/ 0 h 87"/>
                  <a:gd name="T2" fmla="*/ 44308 w 67"/>
                  <a:gd name="T3" fmla="*/ 0 h 87"/>
                  <a:gd name="T4" fmla="*/ 87313 w 67"/>
                  <a:gd name="T5" fmla="*/ 38100 h 87"/>
                  <a:gd name="T6" fmla="*/ 87313 w 67"/>
                  <a:gd name="T7" fmla="*/ 38100 h 87"/>
                  <a:gd name="T8" fmla="*/ 41702 w 67"/>
                  <a:gd name="T9" fmla="*/ 77514 h 87"/>
                  <a:gd name="T10" fmla="*/ 19548 w 67"/>
                  <a:gd name="T11" fmla="*/ 77514 h 87"/>
                  <a:gd name="T12" fmla="*/ 19548 w 67"/>
                  <a:gd name="T13" fmla="*/ 114300 h 87"/>
                  <a:gd name="T14" fmla="*/ 0 w 67"/>
                  <a:gd name="T15" fmla="*/ 114300 h 87"/>
                  <a:gd name="T16" fmla="*/ 0 w 67"/>
                  <a:gd name="T17" fmla="*/ 0 h 87"/>
                  <a:gd name="T18" fmla="*/ 43005 w 67"/>
                  <a:gd name="T19" fmla="*/ 59121 h 87"/>
                  <a:gd name="T20" fmla="*/ 66462 w 67"/>
                  <a:gd name="T21" fmla="*/ 38100 h 87"/>
                  <a:gd name="T22" fmla="*/ 66462 w 67"/>
                  <a:gd name="T23" fmla="*/ 38100 h 87"/>
                  <a:gd name="T24" fmla="*/ 43005 w 67"/>
                  <a:gd name="T25" fmla="*/ 18393 h 87"/>
                  <a:gd name="T26" fmla="*/ 19548 w 67"/>
                  <a:gd name="T27" fmla="*/ 18393 h 87"/>
                  <a:gd name="T28" fmla="*/ 19548 w 67"/>
                  <a:gd name="T29" fmla="*/ 59121 h 87"/>
                  <a:gd name="T30" fmla="*/ 43005 w 67"/>
                  <a:gd name="T31" fmla="*/ 59121 h 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7" h="87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7" y="11"/>
                      <a:pt x="67" y="29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7" y="49"/>
                      <a:pt x="51" y="59"/>
                      <a:pt x="32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3" y="45"/>
                    </a:moveTo>
                    <a:cubicBezTo>
                      <a:pt x="44" y="45"/>
                      <a:pt x="51" y="3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19"/>
                      <a:pt x="44" y="14"/>
                      <a:pt x="3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5"/>
                      <a:pt x="15" y="45"/>
                      <a:pt x="15" y="45"/>
                    </a:cubicBezTo>
                    <a:lnTo>
                      <a:pt x="33" y="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4364038" y="1344613"/>
                <a:ext cx="80963" cy="114300"/>
              </a:xfrm>
              <a:custGeom>
                <a:avLst/>
                <a:gdLst>
                  <a:gd name="T0" fmla="*/ 0 w 51"/>
                  <a:gd name="T1" fmla="*/ 0 h 72"/>
                  <a:gd name="T2" fmla="*/ 20638 w 51"/>
                  <a:gd name="T3" fmla="*/ 0 h 72"/>
                  <a:gd name="T4" fmla="*/ 20638 w 51"/>
                  <a:gd name="T5" fmla="*/ 95250 h 72"/>
                  <a:gd name="T6" fmla="*/ 80963 w 51"/>
                  <a:gd name="T7" fmla="*/ 95250 h 72"/>
                  <a:gd name="T8" fmla="*/ 80963 w 51"/>
                  <a:gd name="T9" fmla="*/ 114300 h 72"/>
                  <a:gd name="T10" fmla="*/ 0 w 51"/>
                  <a:gd name="T11" fmla="*/ 114300 h 72"/>
                  <a:gd name="T12" fmla="*/ 0 w 51"/>
                  <a:gd name="T13" fmla="*/ 0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72">
                    <a:moveTo>
                      <a:pt x="0" y="0"/>
                    </a:moveTo>
                    <a:lnTo>
                      <a:pt x="13" y="0"/>
                    </a:lnTo>
                    <a:lnTo>
                      <a:pt x="13" y="60"/>
                    </a:lnTo>
                    <a:lnTo>
                      <a:pt x="51" y="60"/>
                    </a:lnTo>
                    <a:lnTo>
                      <a:pt x="5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25"/>
              <p:cNvSpPr>
                <a:spLocks noEditPoints="1"/>
              </p:cNvSpPr>
              <p:nvPr/>
            </p:nvSpPr>
            <p:spPr bwMode="auto">
              <a:xfrm>
                <a:off x="4454525" y="1343025"/>
                <a:ext cx="119063" cy="115887"/>
              </a:xfrm>
              <a:custGeom>
                <a:avLst/>
                <a:gdLst>
                  <a:gd name="T0" fmla="*/ 50800 w 75"/>
                  <a:gd name="T1" fmla="*/ 0 h 73"/>
                  <a:gd name="T2" fmla="*/ 68263 w 75"/>
                  <a:gd name="T3" fmla="*/ 0 h 73"/>
                  <a:gd name="T4" fmla="*/ 119063 w 75"/>
                  <a:gd name="T5" fmla="*/ 115887 h 73"/>
                  <a:gd name="T6" fmla="*/ 98425 w 75"/>
                  <a:gd name="T7" fmla="*/ 115887 h 73"/>
                  <a:gd name="T8" fmla="*/ 87313 w 75"/>
                  <a:gd name="T9" fmla="*/ 88900 h 73"/>
                  <a:gd name="T10" fmla="*/ 33338 w 75"/>
                  <a:gd name="T11" fmla="*/ 88900 h 73"/>
                  <a:gd name="T12" fmla="*/ 22225 w 75"/>
                  <a:gd name="T13" fmla="*/ 115887 h 73"/>
                  <a:gd name="T14" fmla="*/ 0 w 75"/>
                  <a:gd name="T15" fmla="*/ 115887 h 73"/>
                  <a:gd name="T16" fmla="*/ 50800 w 75"/>
                  <a:gd name="T17" fmla="*/ 0 h 73"/>
                  <a:gd name="T18" fmla="*/ 79375 w 75"/>
                  <a:gd name="T19" fmla="*/ 69850 h 73"/>
                  <a:gd name="T20" fmla="*/ 60325 w 75"/>
                  <a:gd name="T21" fmla="*/ 23812 h 73"/>
                  <a:gd name="T22" fmla="*/ 39688 w 75"/>
                  <a:gd name="T23" fmla="*/ 69850 h 73"/>
                  <a:gd name="T24" fmla="*/ 79375 w 75"/>
                  <a:gd name="T25" fmla="*/ 6985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5" h="73">
                    <a:moveTo>
                      <a:pt x="32" y="0"/>
                    </a:moveTo>
                    <a:lnTo>
                      <a:pt x="43" y="0"/>
                    </a:lnTo>
                    <a:lnTo>
                      <a:pt x="75" y="73"/>
                    </a:lnTo>
                    <a:lnTo>
                      <a:pt x="62" y="73"/>
                    </a:lnTo>
                    <a:lnTo>
                      <a:pt x="55" y="56"/>
                    </a:lnTo>
                    <a:lnTo>
                      <a:pt x="21" y="56"/>
                    </a:lnTo>
                    <a:lnTo>
                      <a:pt x="14" y="73"/>
                    </a:lnTo>
                    <a:lnTo>
                      <a:pt x="0" y="73"/>
                    </a:lnTo>
                    <a:lnTo>
                      <a:pt x="32" y="0"/>
                    </a:lnTo>
                    <a:close/>
                    <a:moveTo>
                      <a:pt x="50" y="44"/>
                    </a:moveTo>
                    <a:lnTo>
                      <a:pt x="38" y="15"/>
                    </a:lnTo>
                    <a:lnTo>
                      <a:pt x="2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4570413" y="1344613"/>
                <a:ext cx="93663" cy="114300"/>
              </a:xfrm>
              <a:custGeom>
                <a:avLst/>
                <a:gdLst>
                  <a:gd name="T0" fmla="*/ 36513 w 59"/>
                  <a:gd name="T1" fmla="*/ 19050 h 72"/>
                  <a:gd name="T2" fmla="*/ 0 w 59"/>
                  <a:gd name="T3" fmla="*/ 19050 h 72"/>
                  <a:gd name="T4" fmla="*/ 0 w 59"/>
                  <a:gd name="T5" fmla="*/ 0 h 72"/>
                  <a:gd name="T6" fmla="*/ 93663 w 59"/>
                  <a:gd name="T7" fmla="*/ 0 h 72"/>
                  <a:gd name="T8" fmla="*/ 93663 w 59"/>
                  <a:gd name="T9" fmla="*/ 19050 h 72"/>
                  <a:gd name="T10" fmla="*/ 55563 w 59"/>
                  <a:gd name="T11" fmla="*/ 19050 h 72"/>
                  <a:gd name="T12" fmla="*/ 55563 w 59"/>
                  <a:gd name="T13" fmla="*/ 114300 h 72"/>
                  <a:gd name="T14" fmla="*/ 36513 w 59"/>
                  <a:gd name="T15" fmla="*/ 114300 h 72"/>
                  <a:gd name="T16" fmla="*/ 36513 w 59"/>
                  <a:gd name="T17" fmla="*/ 1905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72">
                    <a:moveTo>
                      <a:pt x="23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12"/>
                    </a:lnTo>
                    <a:lnTo>
                      <a:pt x="35" y="12"/>
                    </a:lnTo>
                    <a:lnTo>
                      <a:pt x="35" y="72"/>
                    </a:lnTo>
                    <a:lnTo>
                      <a:pt x="23" y="72"/>
                    </a:lnTo>
                    <a:lnTo>
                      <a:pt x="23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4684713" y="1344613"/>
                <a:ext cx="84138" cy="114300"/>
              </a:xfrm>
              <a:custGeom>
                <a:avLst/>
                <a:gdLst>
                  <a:gd name="T0" fmla="*/ 0 w 53"/>
                  <a:gd name="T1" fmla="*/ 0 h 72"/>
                  <a:gd name="T2" fmla="*/ 84138 w 53"/>
                  <a:gd name="T3" fmla="*/ 0 h 72"/>
                  <a:gd name="T4" fmla="*/ 84138 w 53"/>
                  <a:gd name="T5" fmla="*/ 19050 h 72"/>
                  <a:gd name="T6" fmla="*/ 19050 w 53"/>
                  <a:gd name="T7" fmla="*/ 19050 h 72"/>
                  <a:gd name="T8" fmla="*/ 19050 w 53"/>
                  <a:gd name="T9" fmla="*/ 49213 h 72"/>
                  <a:gd name="T10" fmla="*/ 77788 w 53"/>
                  <a:gd name="T11" fmla="*/ 49213 h 72"/>
                  <a:gd name="T12" fmla="*/ 77788 w 53"/>
                  <a:gd name="T13" fmla="*/ 66675 h 72"/>
                  <a:gd name="T14" fmla="*/ 19050 w 53"/>
                  <a:gd name="T15" fmla="*/ 66675 h 72"/>
                  <a:gd name="T16" fmla="*/ 19050 w 53"/>
                  <a:gd name="T17" fmla="*/ 114300 h 72"/>
                  <a:gd name="T18" fmla="*/ 0 w 53"/>
                  <a:gd name="T19" fmla="*/ 114300 h 72"/>
                  <a:gd name="T20" fmla="*/ 0 w 53"/>
                  <a:gd name="T21" fmla="*/ 0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3" h="72">
                    <a:moveTo>
                      <a:pt x="0" y="0"/>
                    </a:moveTo>
                    <a:lnTo>
                      <a:pt x="53" y="0"/>
                    </a:lnTo>
                    <a:lnTo>
                      <a:pt x="53" y="12"/>
                    </a:lnTo>
                    <a:lnTo>
                      <a:pt x="12" y="12"/>
                    </a:lnTo>
                    <a:lnTo>
                      <a:pt x="12" y="31"/>
                    </a:lnTo>
                    <a:lnTo>
                      <a:pt x="49" y="31"/>
                    </a:lnTo>
                    <a:lnTo>
                      <a:pt x="49" y="42"/>
                    </a:lnTo>
                    <a:lnTo>
                      <a:pt x="12" y="42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28"/>
              <p:cNvSpPr>
                <a:spLocks noEditPoints="1"/>
              </p:cNvSpPr>
              <p:nvPr/>
            </p:nvSpPr>
            <p:spPr bwMode="auto">
              <a:xfrm>
                <a:off x="4784725" y="1341438"/>
                <a:ext cx="119063" cy="119062"/>
              </a:xfrm>
              <a:custGeom>
                <a:avLst/>
                <a:gdLst>
                  <a:gd name="T0" fmla="*/ 0 w 91"/>
                  <a:gd name="T1" fmla="*/ 59531 h 90"/>
                  <a:gd name="T2" fmla="*/ 0 w 91"/>
                  <a:gd name="T3" fmla="*/ 59531 h 90"/>
                  <a:gd name="T4" fmla="*/ 58877 w 91"/>
                  <a:gd name="T5" fmla="*/ 0 h 90"/>
                  <a:gd name="T6" fmla="*/ 119063 w 91"/>
                  <a:gd name="T7" fmla="*/ 59531 h 90"/>
                  <a:gd name="T8" fmla="*/ 119063 w 91"/>
                  <a:gd name="T9" fmla="*/ 59531 h 90"/>
                  <a:gd name="T10" fmla="*/ 58877 w 91"/>
                  <a:gd name="T11" fmla="*/ 119062 h 90"/>
                  <a:gd name="T12" fmla="*/ 0 w 91"/>
                  <a:gd name="T13" fmla="*/ 59531 h 90"/>
                  <a:gd name="T14" fmla="*/ 98129 w 91"/>
                  <a:gd name="T15" fmla="*/ 59531 h 90"/>
                  <a:gd name="T16" fmla="*/ 98129 w 91"/>
                  <a:gd name="T17" fmla="*/ 59531 h 90"/>
                  <a:gd name="T18" fmla="*/ 58877 w 91"/>
                  <a:gd name="T19" fmla="*/ 18521 h 90"/>
                  <a:gd name="T20" fmla="*/ 20934 w 91"/>
                  <a:gd name="T21" fmla="*/ 59531 h 90"/>
                  <a:gd name="T22" fmla="*/ 20934 w 91"/>
                  <a:gd name="T23" fmla="*/ 59531 h 90"/>
                  <a:gd name="T24" fmla="*/ 58877 w 91"/>
                  <a:gd name="T25" fmla="*/ 100541 h 90"/>
                  <a:gd name="T26" fmla="*/ 98129 w 91"/>
                  <a:gd name="T27" fmla="*/ 59531 h 9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90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21"/>
                      <a:pt x="19" y="0"/>
                      <a:pt x="45" y="0"/>
                    </a:cubicBezTo>
                    <a:cubicBezTo>
                      <a:pt x="72" y="0"/>
                      <a:pt x="91" y="21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70"/>
                      <a:pt x="72" y="90"/>
                      <a:pt x="45" y="90"/>
                    </a:cubicBezTo>
                    <a:cubicBezTo>
                      <a:pt x="18" y="90"/>
                      <a:pt x="0" y="70"/>
                      <a:pt x="0" y="45"/>
                    </a:cubicBezTo>
                    <a:close/>
                    <a:moveTo>
                      <a:pt x="75" y="45"/>
                    </a:move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28"/>
                      <a:pt x="62" y="14"/>
                      <a:pt x="45" y="14"/>
                    </a:cubicBezTo>
                    <a:cubicBezTo>
                      <a:pt x="28" y="14"/>
                      <a:pt x="16" y="28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62"/>
                      <a:pt x="28" y="76"/>
                      <a:pt x="45" y="76"/>
                    </a:cubicBezTo>
                    <a:cubicBezTo>
                      <a:pt x="63" y="76"/>
                      <a:pt x="75" y="62"/>
                      <a:pt x="7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29"/>
              <p:cNvSpPr>
                <a:spLocks noEditPoints="1"/>
              </p:cNvSpPr>
              <p:nvPr/>
            </p:nvSpPr>
            <p:spPr bwMode="auto">
              <a:xfrm>
                <a:off x="4927600" y="1344613"/>
                <a:ext cx="96838" cy="114300"/>
              </a:xfrm>
              <a:custGeom>
                <a:avLst/>
                <a:gdLst>
                  <a:gd name="T0" fmla="*/ 0 w 74"/>
                  <a:gd name="T1" fmla="*/ 0 h 87"/>
                  <a:gd name="T2" fmla="*/ 51036 w 74"/>
                  <a:gd name="T3" fmla="*/ 0 h 87"/>
                  <a:gd name="T4" fmla="*/ 83752 w 74"/>
                  <a:gd name="T5" fmla="*/ 10510 h 87"/>
                  <a:gd name="T6" fmla="*/ 92912 w 74"/>
                  <a:gd name="T7" fmla="*/ 35472 h 87"/>
                  <a:gd name="T8" fmla="*/ 92912 w 74"/>
                  <a:gd name="T9" fmla="*/ 35472 h 87"/>
                  <a:gd name="T10" fmla="*/ 66740 w 74"/>
                  <a:gd name="T11" fmla="*/ 70945 h 87"/>
                  <a:gd name="T12" fmla="*/ 96838 w 74"/>
                  <a:gd name="T13" fmla="*/ 114300 h 87"/>
                  <a:gd name="T14" fmla="*/ 73283 w 74"/>
                  <a:gd name="T15" fmla="*/ 114300 h 87"/>
                  <a:gd name="T16" fmla="*/ 45802 w 74"/>
                  <a:gd name="T17" fmla="*/ 73572 h 87"/>
                  <a:gd name="T18" fmla="*/ 19629 w 74"/>
                  <a:gd name="T19" fmla="*/ 73572 h 87"/>
                  <a:gd name="T20" fmla="*/ 19629 w 74"/>
                  <a:gd name="T21" fmla="*/ 114300 h 87"/>
                  <a:gd name="T22" fmla="*/ 0 w 74"/>
                  <a:gd name="T23" fmla="*/ 114300 h 87"/>
                  <a:gd name="T24" fmla="*/ 0 w 74"/>
                  <a:gd name="T25" fmla="*/ 0 h 87"/>
                  <a:gd name="T26" fmla="*/ 49728 w 74"/>
                  <a:gd name="T27" fmla="*/ 56493 h 87"/>
                  <a:gd name="T28" fmla="*/ 73283 w 74"/>
                  <a:gd name="T29" fmla="*/ 36786 h 87"/>
                  <a:gd name="T30" fmla="*/ 73283 w 74"/>
                  <a:gd name="T31" fmla="*/ 36786 h 87"/>
                  <a:gd name="T32" fmla="*/ 49728 w 74"/>
                  <a:gd name="T33" fmla="*/ 18393 h 87"/>
                  <a:gd name="T34" fmla="*/ 19629 w 74"/>
                  <a:gd name="T35" fmla="*/ 18393 h 87"/>
                  <a:gd name="T36" fmla="*/ 19629 w 74"/>
                  <a:gd name="T37" fmla="*/ 56493 h 87"/>
                  <a:gd name="T38" fmla="*/ 49728 w 74"/>
                  <a:gd name="T39" fmla="*/ 56493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87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50" y="0"/>
                      <a:pt x="58" y="3"/>
                      <a:pt x="64" y="8"/>
                    </a:cubicBezTo>
                    <a:cubicBezTo>
                      <a:pt x="69" y="13"/>
                      <a:pt x="71" y="20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42"/>
                      <a:pt x="63" y="50"/>
                      <a:pt x="51" y="54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0" y="87"/>
                      <a:pt x="0" y="87"/>
                      <a:pt x="0" y="87"/>
                    </a:cubicBezTo>
                    <a:lnTo>
                      <a:pt x="0" y="0"/>
                    </a:lnTo>
                    <a:close/>
                    <a:moveTo>
                      <a:pt x="38" y="43"/>
                    </a:moveTo>
                    <a:cubicBezTo>
                      <a:pt x="49" y="43"/>
                      <a:pt x="56" y="37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19"/>
                      <a:pt x="49" y="14"/>
                      <a:pt x="3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43"/>
                      <a:pt x="15" y="43"/>
                      <a:pt x="15" y="43"/>
                    </a:cubicBezTo>
                    <a:lnTo>
                      <a:pt x="38" y="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5046663" y="1344613"/>
                <a:ext cx="111125" cy="114300"/>
              </a:xfrm>
              <a:custGeom>
                <a:avLst/>
                <a:gdLst>
                  <a:gd name="T0" fmla="*/ 0 w 70"/>
                  <a:gd name="T1" fmla="*/ 0 h 72"/>
                  <a:gd name="T2" fmla="*/ 20638 w 70"/>
                  <a:gd name="T3" fmla="*/ 0 h 72"/>
                  <a:gd name="T4" fmla="*/ 55563 w 70"/>
                  <a:gd name="T5" fmla="*/ 53975 h 72"/>
                  <a:gd name="T6" fmla="*/ 90488 w 70"/>
                  <a:gd name="T7" fmla="*/ 0 h 72"/>
                  <a:gd name="T8" fmla="*/ 111125 w 70"/>
                  <a:gd name="T9" fmla="*/ 0 h 72"/>
                  <a:gd name="T10" fmla="*/ 111125 w 70"/>
                  <a:gd name="T11" fmla="*/ 114300 h 72"/>
                  <a:gd name="T12" fmla="*/ 90488 w 70"/>
                  <a:gd name="T13" fmla="*/ 114300 h 72"/>
                  <a:gd name="T14" fmla="*/ 90488 w 70"/>
                  <a:gd name="T15" fmla="*/ 31750 h 72"/>
                  <a:gd name="T16" fmla="*/ 55563 w 70"/>
                  <a:gd name="T17" fmla="*/ 85725 h 72"/>
                  <a:gd name="T18" fmla="*/ 53975 w 70"/>
                  <a:gd name="T19" fmla="*/ 85725 h 72"/>
                  <a:gd name="T20" fmla="*/ 19050 w 70"/>
                  <a:gd name="T21" fmla="*/ 33338 h 72"/>
                  <a:gd name="T22" fmla="*/ 19050 w 70"/>
                  <a:gd name="T23" fmla="*/ 114300 h 72"/>
                  <a:gd name="T24" fmla="*/ 0 w 70"/>
                  <a:gd name="T25" fmla="*/ 114300 h 72"/>
                  <a:gd name="T26" fmla="*/ 0 w 70"/>
                  <a:gd name="T27" fmla="*/ 0 h 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0" h="72">
                    <a:moveTo>
                      <a:pt x="0" y="0"/>
                    </a:moveTo>
                    <a:lnTo>
                      <a:pt x="13" y="0"/>
                    </a:lnTo>
                    <a:lnTo>
                      <a:pt x="35" y="34"/>
                    </a:lnTo>
                    <a:lnTo>
                      <a:pt x="57" y="0"/>
                    </a:lnTo>
                    <a:lnTo>
                      <a:pt x="70" y="0"/>
                    </a:lnTo>
                    <a:lnTo>
                      <a:pt x="70" y="72"/>
                    </a:lnTo>
                    <a:lnTo>
                      <a:pt x="57" y="72"/>
                    </a:lnTo>
                    <a:lnTo>
                      <a:pt x="57" y="20"/>
                    </a:lnTo>
                    <a:lnTo>
                      <a:pt x="35" y="54"/>
                    </a:lnTo>
                    <a:lnTo>
                      <a:pt x="34" y="54"/>
                    </a:lnTo>
                    <a:lnTo>
                      <a:pt x="12" y="21"/>
                    </a:lnTo>
                    <a:lnTo>
                      <a:pt x="1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18"/>
            <p:cNvGrpSpPr>
              <a:grpSpLocks noChangeAspect="1"/>
            </p:cNvGrpSpPr>
            <p:nvPr/>
          </p:nvGrpSpPr>
          <p:grpSpPr bwMode="auto">
            <a:xfrm>
              <a:off x="338138" y="878332"/>
              <a:ext cx="1593294" cy="1115568"/>
              <a:chOff x="267" y="-340"/>
              <a:chExt cx="7144" cy="5002"/>
            </a:xfrm>
          </p:grpSpPr>
          <p:sp>
            <p:nvSpPr>
              <p:cNvPr id="9" name="Freeform 19"/>
              <p:cNvSpPr>
                <a:spLocks/>
              </p:cNvSpPr>
              <p:nvPr/>
            </p:nvSpPr>
            <p:spPr bwMode="auto">
              <a:xfrm>
                <a:off x="267" y="-340"/>
                <a:ext cx="7144" cy="5002"/>
              </a:xfrm>
              <a:custGeom>
                <a:avLst/>
                <a:gdLst>
                  <a:gd name="T0" fmla="*/ 2973 w 3021"/>
                  <a:gd name="T1" fmla="*/ 544 h 2114"/>
                  <a:gd name="T2" fmla="*/ 3878 w 3021"/>
                  <a:gd name="T3" fmla="*/ 156 h 2114"/>
                  <a:gd name="T4" fmla="*/ 4980 w 3021"/>
                  <a:gd name="T5" fmla="*/ 809 h 2114"/>
                  <a:gd name="T6" fmla="*/ 5602 w 3021"/>
                  <a:gd name="T7" fmla="*/ 677 h 2114"/>
                  <a:gd name="T8" fmla="*/ 7144 w 3021"/>
                  <a:gd name="T9" fmla="*/ 2231 h 2114"/>
                  <a:gd name="T10" fmla="*/ 5602 w 3021"/>
                  <a:gd name="T11" fmla="*/ 3786 h 2114"/>
                  <a:gd name="T12" fmla="*/ 5299 w 3021"/>
                  <a:gd name="T13" fmla="*/ 3755 h 2114"/>
                  <a:gd name="T14" fmla="*/ 4318 w 3021"/>
                  <a:gd name="T15" fmla="*/ 4332 h 2114"/>
                  <a:gd name="T16" fmla="*/ 3826 w 3021"/>
                  <a:gd name="T17" fmla="*/ 4219 h 2114"/>
                  <a:gd name="T18" fmla="*/ 2644 w 3021"/>
                  <a:gd name="T19" fmla="*/ 5002 h 2114"/>
                  <a:gd name="T20" fmla="*/ 1438 w 3021"/>
                  <a:gd name="T21" fmla="*/ 4160 h 2114"/>
                  <a:gd name="T22" fmla="*/ 1192 w 3021"/>
                  <a:gd name="T23" fmla="*/ 4186 h 2114"/>
                  <a:gd name="T24" fmla="*/ 0 w 3021"/>
                  <a:gd name="T25" fmla="*/ 2981 h 2114"/>
                  <a:gd name="T26" fmla="*/ 596 w 3021"/>
                  <a:gd name="T27" fmla="*/ 1938 h 2114"/>
                  <a:gd name="T28" fmla="*/ 482 w 3021"/>
                  <a:gd name="T29" fmla="*/ 1387 h 2114"/>
                  <a:gd name="T30" fmla="*/ 1871 w 3021"/>
                  <a:gd name="T31" fmla="*/ 0 h 2114"/>
                  <a:gd name="T32" fmla="*/ 2973 w 3021"/>
                  <a:gd name="T33" fmla="*/ 544 h 21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21" h="2114">
                    <a:moveTo>
                      <a:pt x="1257" y="230"/>
                    </a:moveTo>
                    <a:cubicBezTo>
                      <a:pt x="1355" y="129"/>
                      <a:pt x="1490" y="66"/>
                      <a:pt x="1640" y="66"/>
                    </a:cubicBezTo>
                    <a:cubicBezTo>
                      <a:pt x="1840" y="66"/>
                      <a:pt x="2014" y="177"/>
                      <a:pt x="2106" y="342"/>
                    </a:cubicBezTo>
                    <a:cubicBezTo>
                      <a:pt x="2187" y="306"/>
                      <a:pt x="2276" y="286"/>
                      <a:pt x="2369" y="286"/>
                    </a:cubicBezTo>
                    <a:cubicBezTo>
                      <a:pt x="2729" y="286"/>
                      <a:pt x="3021" y="580"/>
                      <a:pt x="3021" y="943"/>
                    </a:cubicBezTo>
                    <a:cubicBezTo>
                      <a:pt x="3021" y="1306"/>
                      <a:pt x="2729" y="1600"/>
                      <a:pt x="2369" y="1600"/>
                    </a:cubicBezTo>
                    <a:cubicBezTo>
                      <a:pt x="2326" y="1600"/>
                      <a:pt x="2283" y="1595"/>
                      <a:pt x="2241" y="1587"/>
                    </a:cubicBezTo>
                    <a:cubicBezTo>
                      <a:pt x="2160" y="1733"/>
                      <a:pt x="2004" y="1831"/>
                      <a:pt x="1826" y="1831"/>
                    </a:cubicBezTo>
                    <a:cubicBezTo>
                      <a:pt x="1751" y="1831"/>
                      <a:pt x="1680" y="1814"/>
                      <a:pt x="1618" y="1783"/>
                    </a:cubicBezTo>
                    <a:cubicBezTo>
                      <a:pt x="1535" y="1977"/>
                      <a:pt x="1342" y="2114"/>
                      <a:pt x="1118" y="2114"/>
                    </a:cubicBezTo>
                    <a:cubicBezTo>
                      <a:pt x="884" y="2114"/>
                      <a:pt x="685" y="1966"/>
                      <a:pt x="608" y="1758"/>
                    </a:cubicBezTo>
                    <a:cubicBezTo>
                      <a:pt x="575" y="1765"/>
                      <a:pt x="540" y="1769"/>
                      <a:pt x="504" y="1769"/>
                    </a:cubicBezTo>
                    <a:cubicBezTo>
                      <a:pt x="226" y="1769"/>
                      <a:pt x="0" y="1541"/>
                      <a:pt x="0" y="1260"/>
                    </a:cubicBezTo>
                    <a:cubicBezTo>
                      <a:pt x="0" y="1071"/>
                      <a:pt x="102" y="907"/>
                      <a:pt x="252" y="819"/>
                    </a:cubicBezTo>
                    <a:cubicBezTo>
                      <a:pt x="221" y="747"/>
                      <a:pt x="204" y="668"/>
                      <a:pt x="204" y="586"/>
                    </a:cubicBezTo>
                    <a:cubicBezTo>
                      <a:pt x="204" y="262"/>
                      <a:pt x="467" y="0"/>
                      <a:pt x="791" y="0"/>
                    </a:cubicBezTo>
                    <a:cubicBezTo>
                      <a:pt x="981" y="0"/>
                      <a:pt x="1150" y="90"/>
                      <a:pt x="1257" y="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 20"/>
              <p:cNvSpPr>
                <a:spLocks/>
              </p:cNvSpPr>
              <p:nvPr/>
            </p:nvSpPr>
            <p:spPr bwMode="auto">
              <a:xfrm>
                <a:off x="1298" y="1671"/>
                <a:ext cx="499" cy="672"/>
              </a:xfrm>
              <a:custGeom>
                <a:avLst/>
                <a:gdLst>
                  <a:gd name="T0" fmla="*/ 5 w 211"/>
                  <a:gd name="T1" fmla="*/ 582 h 284"/>
                  <a:gd name="T2" fmla="*/ 7 w 211"/>
                  <a:gd name="T3" fmla="*/ 599 h 284"/>
                  <a:gd name="T4" fmla="*/ 47 w 211"/>
                  <a:gd name="T5" fmla="*/ 622 h 284"/>
                  <a:gd name="T6" fmla="*/ 263 w 211"/>
                  <a:gd name="T7" fmla="*/ 672 h 284"/>
                  <a:gd name="T8" fmla="*/ 499 w 211"/>
                  <a:gd name="T9" fmla="*/ 471 h 284"/>
                  <a:gd name="T10" fmla="*/ 499 w 211"/>
                  <a:gd name="T11" fmla="*/ 466 h 284"/>
                  <a:gd name="T12" fmla="*/ 300 w 211"/>
                  <a:gd name="T13" fmla="*/ 279 h 284"/>
                  <a:gd name="T14" fmla="*/ 289 w 211"/>
                  <a:gd name="T15" fmla="*/ 274 h 284"/>
                  <a:gd name="T16" fmla="*/ 151 w 211"/>
                  <a:gd name="T17" fmla="*/ 182 h 284"/>
                  <a:gd name="T18" fmla="*/ 151 w 211"/>
                  <a:gd name="T19" fmla="*/ 180 h 284"/>
                  <a:gd name="T20" fmla="*/ 246 w 211"/>
                  <a:gd name="T21" fmla="*/ 109 h 284"/>
                  <a:gd name="T22" fmla="*/ 433 w 211"/>
                  <a:gd name="T23" fmla="*/ 156 h 284"/>
                  <a:gd name="T24" fmla="*/ 452 w 211"/>
                  <a:gd name="T25" fmla="*/ 151 h 284"/>
                  <a:gd name="T26" fmla="*/ 480 w 211"/>
                  <a:gd name="T27" fmla="*/ 71 h 284"/>
                  <a:gd name="T28" fmla="*/ 473 w 211"/>
                  <a:gd name="T29" fmla="*/ 54 h 284"/>
                  <a:gd name="T30" fmla="*/ 265 w 211"/>
                  <a:gd name="T31" fmla="*/ 0 h 284"/>
                  <a:gd name="T32" fmla="*/ 248 w 211"/>
                  <a:gd name="T33" fmla="*/ 0 h 284"/>
                  <a:gd name="T34" fmla="*/ 21 w 211"/>
                  <a:gd name="T35" fmla="*/ 196 h 284"/>
                  <a:gd name="T36" fmla="*/ 21 w 211"/>
                  <a:gd name="T37" fmla="*/ 199 h 284"/>
                  <a:gd name="T38" fmla="*/ 222 w 211"/>
                  <a:gd name="T39" fmla="*/ 388 h 284"/>
                  <a:gd name="T40" fmla="*/ 236 w 211"/>
                  <a:gd name="T41" fmla="*/ 393 h 284"/>
                  <a:gd name="T42" fmla="*/ 369 w 211"/>
                  <a:gd name="T43" fmla="*/ 483 h 284"/>
                  <a:gd name="T44" fmla="*/ 369 w 211"/>
                  <a:gd name="T45" fmla="*/ 485 h 284"/>
                  <a:gd name="T46" fmla="*/ 265 w 211"/>
                  <a:gd name="T47" fmla="*/ 566 h 284"/>
                  <a:gd name="T48" fmla="*/ 76 w 211"/>
                  <a:gd name="T49" fmla="*/ 511 h 284"/>
                  <a:gd name="T50" fmla="*/ 52 w 211"/>
                  <a:gd name="T51" fmla="*/ 495 h 284"/>
                  <a:gd name="T52" fmla="*/ 33 w 211"/>
                  <a:gd name="T53" fmla="*/ 502 h 284"/>
                  <a:gd name="T54" fmla="*/ 5 w 211"/>
                  <a:gd name="T55" fmla="*/ 582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1" h="284">
                    <a:moveTo>
                      <a:pt x="2" y="246"/>
                    </a:moveTo>
                    <a:cubicBezTo>
                      <a:pt x="0" y="251"/>
                      <a:pt x="2" y="252"/>
                      <a:pt x="3" y="253"/>
                    </a:cubicBezTo>
                    <a:cubicBezTo>
                      <a:pt x="9" y="257"/>
                      <a:pt x="15" y="260"/>
                      <a:pt x="20" y="263"/>
                    </a:cubicBezTo>
                    <a:cubicBezTo>
                      <a:pt x="51" y="280"/>
                      <a:pt x="80" y="284"/>
                      <a:pt x="111" y="284"/>
                    </a:cubicBezTo>
                    <a:cubicBezTo>
                      <a:pt x="173" y="284"/>
                      <a:pt x="211" y="252"/>
                      <a:pt x="211" y="199"/>
                    </a:cubicBezTo>
                    <a:cubicBezTo>
                      <a:pt x="211" y="197"/>
                      <a:pt x="211" y="197"/>
                      <a:pt x="211" y="197"/>
                    </a:cubicBezTo>
                    <a:cubicBezTo>
                      <a:pt x="211" y="148"/>
                      <a:pt x="168" y="131"/>
                      <a:pt x="127" y="118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91" y="106"/>
                      <a:pt x="64" y="97"/>
                      <a:pt x="64" y="77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59"/>
                      <a:pt x="80" y="46"/>
                      <a:pt x="104" y="46"/>
                    </a:cubicBezTo>
                    <a:cubicBezTo>
                      <a:pt x="131" y="46"/>
                      <a:pt x="162" y="55"/>
                      <a:pt x="183" y="66"/>
                    </a:cubicBezTo>
                    <a:cubicBezTo>
                      <a:pt x="183" y="66"/>
                      <a:pt x="189" y="70"/>
                      <a:pt x="191" y="64"/>
                    </a:cubicBezTo>
                    <a:cubicBezTo>
                      <a:pt x="192" y="61"/>
                      <a:pt x="202" y="33"/>
                      <a:pt x="203" y="30"/>
                    </a:cubicBezTo>
                    <a:cubicBezTo>
                      <a:pt x="205" y="27"/>
                      <a:pt x="203" y="25"/>
                      <a:pt x="200" y="23"/>
                    </a:cubicBezTo>
                    <a:cubicBezTo>
                      <a:pt x="177" y="9"/>
                      <a:pt x="145" y="0"/>
                      <a:pt x="112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49" y="0"/>
                      <a:pt x="9" y="34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136"/>
                      <a:pt x="53" y="153"/>
                      <a:pt x="94" y="164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30" y="175"/>
                      <a:pt x="156" y="183"/>
                      <a:pt x="156" y="204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25"/>
                      <a:pt x="139" y="239"/>
                      <a:pt x="112" y="239"/>
                    </a:cubicBezTo>
                    <a:cubicBezTo>
                      <a:pt x="102" y="239"/>
                      <a:pt x="68" y="239"/>
                      <a:pt x="32" y="216"/>
                    </a:cubicBezTo>
                    <a:cubicBezTo>
                      <a:pt x="28" y="213"/>
                      <a:pt x="26" y="211"/>
                      <a:pt x="22" y="209"/>
                    </a:cubicBezTo>
                    <a:cubicBezTo>
                      <a:pt x="20" y="208"/>
                      <a:pt x="16" y="206"/>
                      <a:pt x="14" y="212"/>
                    </a:cubicBezTo>
                    <a:lnTo>
                      <a:pt x="2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3443" y="1671"/>
                <a:ext cx="499" cy="672"/>
              </a:xfrm>
              <a:custGeom>
                <a:avLst/>
                <a:gdLst>
                  <a:gd name="T0" fmla="*/ 5 w 211"/>
                  <a:gd name="T1" fmla="*/ 582 h 284"/>
                  <a:gd name="T2" fmla="*/ 7 w 211"/>
                  <a:gd name="T3" fmla="*/ 599 h 284"/>
                  <a:gd name="T4" fmla="*/ 47 w 211"/>
                  <a:gd name="T5" fmla="*/ 622 h 284"/>
                  <a:gd name="T6" fmla="*/ 263 w 211"/>
                  <a:gd name="T7" fmla="*/ 672 h 284"/>
                  <a:gd name="T8" fmla="*/ 499 w 211"/>
                  <a:gd name="T9" fmla="*/ 471 h 284"/>
                  <a:gd name="T10" fmla="*/ 499 w 211"/>
                  <a:gd name="T11" fmla="*/ 466 h 284"/>
                  <a:gd name="T12" fmla="*/ 300 w 211"/>
                  <a:gd name="T13" fmla="*/ 279 h 284"/>
                  <a:gd name="T14" fmla="*/ 289 w 211"/>
                  <a:gd name="T15" fmla="*/ 274 h 284"/>
                  <a:gd name="T16" fmla="*/ 151 w 211"/>
                  <a:gd name="T17" fmla="*/ 182 h 284"/>
                  <a:gd name="T18" fmla="*/ 151 w 211"/>
                  <a:gd name="T19" fmla="*/ 180 h 284"/>
                  <a:gd name="T20" fmla="*/ 246 w 211"/>
                  <a:gd name="T21" fmla="*/ 109 h 284"/>
                  <a:gd name="T22" fmla="*/ 433 w 211"/>
                  <a:gd name="T23" fmla="*/ 156 h 284"/>
                  <a:gd name="T24" fmla="*/ 452 w 211"/>
                  <a:gd name="T25" fmla="*/ 151 h 284"/>
                  <a:gd name="T26" fmla="*/ 480 w 211"/>
                  <a:gd name="T27" fmla="*/ 71 h 284"/>
                  <a:gd name="T28" fmla="*/ 473 w 211"/>
                  <a:gd name="T29" fmla="*/ 54 h 284"/>
                  <a:gd name="T30" fmla="*/ 265 w 211"/>
                  <a:gd name="T31" fmla="*/ 0 h 284"/>
                  <a:gd name="T32" fmla="*/ 248 w 211"/>
                  <a:gd name="T33" fmla="*/ 0 h 284"/>
                  <a:gd name="T34" fmla="*/ 21 w 211"/>
                  <a:gd name="T35" fmla="*/ 196 h 284"/>
                  <a:gd name="T36" fmla="*/ 21 w 211"/>
                  <a:gd name="T37" fmla="*/ 199 h 284"/>
                  <a:gd name="T38" fmla="*/ 222 w 211"/>
                  <a:gd name="T39" fmla="*/ 388 h 284"/>
                  <a:gd name="T40" fmla="*/ 236 w 211"/>
                  <a:gd name="T41" fmla="*/ 393 h 284"/>
                  <a:gd name="T42" fmla="*/ 369 w 211"/>
                  <a:gd name="T43" fmla="*/ 483 h 284"/>
                  <a:gd name="T44" fmla="*/ 369 w 211"/>
                  <a:gd name="T45" fmla="*/ 485 h 284"/>
                  <a:gd name="T46" fmla="*/ 265 w 211"/>
                  <a:gd name="T47" fmla="*/ 566 h 284"/>
                  <a:gd name="T48" fmla="*/ 76 w 211"/>
                  <a:gd name="T49" fmla="*/ 511 h 284"/>
                  <a:gd name="T50" fmla="*/ 52 w 211"/>
                  <a:gd name="T51" fmla="*/ 495 h 284"/>
                  <a:gd name="T52" fmla="*/ 33 w 211"/>
                  <a:gd name="T53" fmla="*/ 502 h 284"/>
                  <a:gd name="T54" fmla="*/ 5 w 211"/>
                  <a:gd name="T55" fmla="*/ 582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1" h="284">
                    <a:moveTo>
                      <a:pt x="2" y="246"/>
                    </a:moveTo>
                    <a:cubicBezTo>
                      <a:pt x="0" y="251"/>
                      <a:pt x="2" y="252"/>
                      <a:pt x="3" y="253"/>
                    </a:cubicBezTo>
                    <a:cubicBezTo>
                      <a:pt x="9" y="257"/>
                      <a:pt x="15" y="260"/>
                      <a:pt x="20" y="263"/>
                    </a:cubicBezTo>
                    <a:cubicBezTo>
                      <a:pt x="51" y="280"/>
                      <a:pt x="80" y="284"/>
                      <a:pt x="111" y="284"/>
                    </a:cubicBezTo>
                    <a:cubicBezTo>
                      <a:pt x="173" y="284"/>
                      <a:pt x="211" y="252"/>
                      <a:pt x="211" y="199"/>
                    </a:cubicBezTo>
                    <a:cubicBezTo>
                      <a:pt x="211" y="197"/>
                      <a:pt x="211" y="197"/>
                      <a:pt x="211" y="197"/>
                    </a:cubicBezTo>
                    <a:cubicBezTo>
                      <a:pt x="211" y="148"/>
                      <a:pt x="168" y="131"/>
                      <a:pt x="127" y="118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91" y="106"/>
                      <a:pt x="64" y="97"/>
                      <a:pt x="64" y="77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59"/>
                      <a:pt x="80" y="46"/>
                      <a:pt x="104" y="46"/>
                    </a:cubicBezTo>
                    <a:cubicBezTo>
                      <a:pt x="131" y="46"/>
                      <a:pt x="162" y="55"/>
                      <a:pt x="183" y="66"/>
                    </a:cubicBezTo>
                    <a:cubicBezTo>
                      <a:pt x="183" y="66"/>
                      <a:pt x="189" y="70"/>
                      <a:pt x="191" y="64"/>
                    </a:cubicBezTo>
                    <a:cubicBezTo>
                      <a:pt x="192" y="61"/>
                      <a:pt x="202" y="33"/>
                      <a:pt x="203" y="30"/>
                    </a:cubicBezTo>
                    <a:cubicBezTo>
                      <a:pt x="205" y="27"/>
                      <a:pt x="203" y="25"/>
                      <a:pt x="200" y="23"/>
                    </a:cubicBezTo>
                    <a:cubicBezTo>
                      <a:pt x="177" y="9"/>
                      <a:pt x="145" y="0"/>
                      <a:pt x="112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49" y="0"/>
                      <a:pt x="9" y="34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136"/>
                      <a:pt x="53" y="153"/>
                      <a:pt x="94" y="164"/>
                    </a:cubicBezTo>
                    <a:cubicBezTo>
                      <a:pt x="100" y="166"/>
                      <a:pt x="100" y="166"/>
                      <a:pt x="100" y="166"/>
                    </a:cubicBezTo>
                    <a:cubicBezTo>
                      <a:pt x="130" y="175"/>
                      <a:pt x="156" y="183"/>
                      <a:pt x="156" y="204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25"/>
                      <a:pt x="139" y="239"/>
                      <a:pt x="112" y="239"/>
                    </a:cubicBezTo>
                    <a:cubicBezTo>
                      <a:pt x="102" y="239"/>
                      <a:pt x="68" y="239"/>
                      <a:pt x="32" y="216"/>
                    </a:cubicBezTo>
                    <a:cubicBezTo>
                      <a:pt x="28" y="213"/>
                      <a:pt x="25" y="212"/>
                      <a:pt x="22" y="209"/>
                    </a:cubicBezTo>
                    <a:cubicBezTo>
                      <a:pt x="21" y="209"/>
                      <a:pt x="16" y="207"/>
                      <a:pt x="14" y="212"/>
                    </a:cubicBezTo>
                    <a:lnTo>
                      <a:pt x="2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22"/>
              <p:cNvSpPr>
                <a:spLocks noEditPoints="1"/>
              </p:cNvSpPr>
              <p:nvPr/>
            </p:nvSpPr>
            <p:spPr bwMode="auto">
              <a:xfrm>
                <a:off x="4455" y="1671"/>
                <a:ext cx="596" cy="672"/>
              </a:xfrm>
              <a:custGeom>
                <a:avLst/>
                <a:gdLst>
                  <a:gd name="T0" fmla="*/ 579 w 252"/>
                  <a:gd name="T1" fmla="*/ 206 h 284"/>
                  <a:gd name="T2" fmla="*/ 523 w 252"/>
                  <a:gd name="T3" fmla="*/ 99 h 284"/>
                  <a:gd name="T4" fmla="*/ 428 w 252"/>
                  <a:gd name="T5" fmla="*/ 28 h 284"/>
                  <a:gd name="T6" fmla="*/ 298 w 252"/>
                  <a:gd name="T7" fmla="*/ 0 h 284"/>
                  <a:gd name="T8" fmla="*/ 168 w 252"/>
                  <a:gd name="T9" fmla="*/ 28 h 284"/>
                  <a:gd name="T10" fmla="*/ 73 w 252"/>
                  <a:gd name="T11" fmla="*/ 99 h 284"/>
                  <a:gd name="T12" fmla="*/ 17 w 252"/>
                  <a:gd name="T13" fmla="*/ 206 h 284"/>
                  <a:gd name="T14" fmla="*/ 0 w 252"/>
                  <a:gd name="T15" fmla="*/ 336 h 284"/>
                  <a:gd name="T16" fmla="*/ 17 w 252"/>
                  <a:gd name="T17" fmla="*/ 469 h 284"/>
                  <a:gd name="T18" fmla="*/ 73 w 252"/>
                  <a:gd name="T19" fmla="*/ 575 h 284"/>
                  <a:gd name="T20" fmla="*/ 168 w 252"/>
                  <a:gd name="T21" fmla="*/ 646 h 284"/>
                  <a:gd name="T22" fmla="*/ 298 w 252"/>
                  <a:gd name="T23" fmla="*/ 672 h 284"/>
                  <a:gd name="T24" fmla="*/ 428 w 252"/>
                  <a:gd name="T25" fmla="*/ 646 h 284"/>
                  <a:gd name="T26" fmla="*/ 523 w 252"/>
                  <a:gd name="T27" fmla="*/ 575 h 284"/>
                  <a:gd name="T28" fmla="*/ 579 w 252"/>
                  <a:gd name="T29" fmla="*/ 469 h 284"/>
                  <a:gd name="T30" fmla="*/ 596 w 252"/>
                  <a:gd name="T31" fmla="*/ 336 h 284"/>
                  <a:gd name="T32" fmla="*/ 579 w 252"/>
                  <a:gd name="T33" fmla="*/ 206 h 284"/>
                  <a:gd name="T34" fmla="*/ 456 w 252"/>
                  <a:gd name="T35" fmla="*/ 336 h 284"/>
                  <a:gd name="T36" fmla="*/ 416 w 252"/>
                  <a:gd name="T37" fmla="*/ 504 h 284"/>
                  <a:gd name="T38" fmla="*/ 298 w 252"/>
                  <a:gd name="T39" fmla="*/ 561 h 284"/>
                  <a:gd name="T40" fmla="*/ 180 w 252"/>
                  <a:gd name="T41" fmla="*/ 504 h 284"/>
                  <a:gd name="T42" fmla="*/ 142 w 252"/>
                  <a:gd name="T43" fmla="*/ 336 h 284"/>
                  <a:gd name="T44" fmla="*/ 180 w 252"/>
                  <a:gd name="T45" fmla="*/ 170 h 284"/>
                  <a:gd name="T46" fmla="*/ 298 w 252"/>
                  <a:gd name="T47" fmla="*/ 114 h 284"/>
                  <a:gd name="T48" fmla="*/ 416 w 252"/>
                  <a:gd name="T49" fmla="*/ 170 h 284"/>
                  <a:gd name="T50" fmla="*/ 456 w 252"/>
                  <a:gd name="T51" fmla="*/ 336 h 2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2" h="284">
                    <a:moveTo>
                      <a:pt x="245" y="87"/>
                    </a:moveTo>
                    <a:cubicBezTo>
                      <a:pt x="240" y="69"/>
                      <a:pt x="232" y="54"/>
                      <a:pt x="221" y="42"/>
                    </a:cubicBezTo>
                    <a:cubicBezTo>
                      <a:pt x="211" y="29"/>
                      <a:pt x="197" y="19"/>
                      <a:pt x="181" y="12"/>
                    </a:cubicBezTo>
                    <a:cubicBezTo>
                      <a:pt x="166" y="4"/>
                      <a:pt x="147" y="0"/>
                      <a:pt x="126" y="0"/>
                    </a:cubicBezTo>
                    <a:cubicBezTo>
                      <a:pt x="105" y="0"/>
                      <a:pt x="86" y="4"/>
                      <a:pt x="71" y="12"/>
                    </a:cubicBezTo>
                    <a:cubicBezTo>
                      <a:pt x="55" y="19"/>
                      <a:pt x="41" y="29"/>
                      <a:pt x="31" y="42"/>
                    </a:cubicBezTo>
                    <a:cubicBezTo>
                      <a:pt x="20" y="54"/>
                      <a:pt x="12" y="69"/>
                      <a:pt x="7" y="87"/>
                    </a:cubicBezTo>
                    <a:cubicBezTo>
                      <a:pt x="2" y="104"/>
                      <a:pt x="0" y="122"/>
                      <a:pt x="0" y="142"/>
                    </a:cubicBezTo>
                    <a:cubicBezTo>
                      <a:pt x="0" y="162"/>
                      <a:pt x="2" y="181"/>
                      <a:pt x="7" y="198"/>
                    </a:cubicBezTo>
                    <a:cubicBezTo>
                      <a:pt x="12" y="215"/>
                      <a:pt x="20" y="230"/>
                      <a:pt x="31" y="243"/>
                    </a:cubicBezTo>
                    <a:cubicBezTo>
                      <a:pt x="41" y="255"/>
                      <a:pt x="55" y="265"/>
                      <a:pt x="71" y="273"/>
                    </a:cubicBezTo>
                    <a:cubicBezTo>
                      <a:pt x="86" y="280"/>
                      <a:pt x="105" y="284"/>
                      <a:pt x="126" y="284"/>
                    </a:cubicBezTo>
                    <a:cubicBezTo>
                      <a:pt x="147" y="284"/>
                      <a:pt x="166" y="280"/>
                      <a:pt x="181" y="273"/>
                    </a:cubicBezTo>
                    <a:cubicBezTo>
                      <a:pt x="197" y="265"/>
                      <a:pt x="211" y="255"/>
                      <a:pt x="221" y="243"/>
                    </a:cubicBezTo>
                    <a:cubicBezTo>
                      <a:pt x="232" y="230"/>
                      <a:pt x="240" y="215"/>
                      <a:pt x="245" y="198"/>
                    </a:cubicBezTo>
                    <a:cubicBezTo>
                      <a:pt x="250" y="181"/>
                      <a:pt x="252" y="162"/>
                      <a:pt x="252" y="142"/>
                    </a:cubicBezTo>
                    <a:cubicBezTo>
                      <a:pt x="252" y="122"/>
                      <a:pt x="250" y="104"/>
                      <a:pt x="245" y="87"/>
                    </a:cubicBezTo>
                    <a:moveTo>
                      <a:pt x="193" y="142"/>
                    </a:moveTo>
                    <a:cubicBezTo>
                      <a:pt x="193" y="172"/>
                      <a:pt x="187" y="196"/>
                      <a:pt x="176" y="213"/>
                    </a:cubicBezTo>
                    <a:cubicBezTo>
                      <a:pt x="165" y="229"/>
                      <a:pt x="149" y="237"/>
                      <a:pt x="126" y="237"/>
                    </a:cubicBezTo>
                    <a:cubicBezTo>
                      <a:pt x="103" y="237"/>
                      <a:pt x="87" y="229"/>
                      <a:pt x="76" y="213"/>
                    </a:cubicBezTo>
                    <a:cubicBezTo>
                      <a:pt x="65" y="196"/>
                      <a:pt x="60" y="172"/>
                      <a:pt x="60" y="142"/>
                    </a:cubicBezTo>
                    <a:cubicBezTo>
                      <a:pt x="60" y="112"/>
                      <a:pt x="65" y="89"/>
                      <a:pt x="76" y="72"/>
                    </a:cubicBezTo>
                    <a:cubicBezTo>
                      <a:pt x="87" y="56"/>
                      <a:pt x="103" y="48"/>
                      <a:pt x="126" y="48"/>
                    </a:cubicBezTo>
                    <a:cubicBezTo>
                      <a:pt x="149" y="48"/>
                      <a:pt x="165" y="56"/>
                      <a:pt x="176" y="72"/>
                    </a:cubicBezTo>
                    <a:cubicBezTo>
                      <a:pt x="187" y="89"/>
                      <a:pt x="193" y="112"/>
                      <a:pt x="19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5566" y="1671"/>
                <a:ext cx="507" cy="670"/>
              </a:xfrm>
              <a:custGeom>
                <a:avLst/>
                <a:gdLst>
                  <a:gd name="T0" fmla="*/ 471 w 214"/>
                  <a:gd name="T1" fmla="*/ 542 h 283"/>
                  <a:gd name="T2" fmla="*/ 457 w 214"/>
                  <a:gd name="T3" fmla="*/ 535 h 283"/>
                  <a:gd name="T4" fmla="*/ 400 w 214"/>
                  <a:gd name="T5" fmla="*/ 552 h 283"/>
                  <a:gd name="T6" fmla="*/ 332 w 214"/>
                  <a:gd name="T7" fmla="*/ 556 h 283"/>
                  <a:gd name="T8" fmla="*/ 192 w 214"/>
                  <a:gd name="T9" fmla="*/ 504 h 283"/>
                  <a:gd name="T10" fmla="*/ 140 w 214"/>
                  <a:gd name="T11" fmla="*/ 336 h 283"/>
                  <a:gd name="T12" fmla="*/ 187 w 214"/>
                  <a:gd name="T13" fmla="*/ 175 h 283"/>
                  <a:gd name="T14" fmla="*/ 322 w 214"/>
                  <a:gd name="T15" fmla="*/ 116 h 283"/>
                  <a:gd name="T16" fmla="*/ 453 w 214"/>
                  <a:gd name="T17" fmla="*/ 133 h 283"/>
                  <a:gd name="T18" fmla="*/ 467 w 214"/>
                  <a:gd name="T19" fmla="*/ 125 h 283"/>
                  <a:gd name="T20" fmla="*/ 498 w 214"/>
                  <a:gd name="T21" fmla="*/ 43 h 283"/>
                  <a:gd name="T22" fmla="*/ 488 w 214"/>
                  <a:gd name="T23" fmla="*/ 26 h 283"/>
                  <a:gd name="T24" fmla="*/ 407 w 214"/>
                  <a:gd name="T25" fmla="*/ 7 h 283"/>
                  <a:gd name="T26" fmla="*/ 315 w 214"/>
                  <a:gd name="T27" fmla="*/ 0 h 283"/>
                  <a:gd name="T28" fmla="*/ 178 w 214"/>
                  <a:gd name="T29" fmla="*/ 26 h 283"/>
                  <a:gd name="T30" fmla="*/ 81 w 214"/>
                  <a:gd name="T31" fmla="*/ 97 h 283"/>
                  <a:gd name="T32" fmla="*/ 21 w 214"/>
                  <a:gd name="T33" fmla="*/ 204 h 283"/>
                  <a:gd name="T34" fmla="*/ 0 w 214"/>
                  <a:gd name="T35" fmla="*/ 336 h 283"/>
                  <a:gd name="T36" fmla="*/ 83 w 214"/>
                  <a:gd name="T37" fmla="*/ 580 h 283"/>
                  <a:gd name="T38" fmla="*/ 325 w 214"/>
                  <a:gd name="T39" fmla="*/ 670 h 283"/>
                  <a:gd name="T40" fmla="*/ 498 w 214"/>
                  <a:gd name="T41" fmla="*/ 639 h 283"/>
                  <a:gd name="T42" fmla="*/ 502 w 214"/>
                  <a:gd name="T43" fmla="*/ 625 h 283"/>
                  <a:gd name="T44" fmla="*/ 471 w 214"/>
                  <a:gd name="T45" fmla="*/ 542 h 2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4" h="283">
                    <a:moveTo>
                      <a:pt x="199" y="229"/>
                    </a:moveTo>
                    <a:cubicBezTo>
                      <a:pt x="198" y="224"/>
                      <a:pt x="193" y="226"/>
                      <a:pt x="193" y="226"/>
                    </a:cubicBezTo>
                    <a:cubicBezTo>
                      <a:pt x="185" y="229"/>
                      <a:pt x="177" y="231"/>
                      <a:pt x="169" y="233"/>
                    </a:cubicBezTo>
                    <a:cubicBezTo>
                      <a:pt x="160" y="234"/>
                      <a:pt x="151" y="235"/>
                      <a:pt x="140" y="235"/>
                    </a:cubicBezTo>
                    <a:cubicBezTo>
                      <a:pt x="115" y="235"/>
                      <a:pt x="95" y="227"/>
                      <a:pt x="81" y="213"/>
                    </a:cubicBezTo>
                    <a:cubicBezTo>
                      <a:pt x="67" y="198"/>
                      <a:pt x="59" y="174"/>
                      <a:pt x="59" y="142"/>
                    </a:cubicBezTo>
                    <a:cubicBezTo>
                      <a:pt x="59" y="113"/>
                      <a:pt x="66" y="91"/>
                      <a:pt x="79" y="74"/>
                    </a:cubicBezTo>
                    <a:cubicBezTo>
                      <a:pt x="91" y="57"/>
                      <a:pt x="111" y="49"/>
                      <a:pt x="136" y="49"/>
                    </a:cubicBezTo>
                    <a:cubicBezTo>
                      <a:pt x="158" y="49"/>
                      <a:pt x="174" y="51"/>
                      <a:pt x="191" y="56"/>
                    </a:cubicBezTo>
                    <a:cubicBezTo>
                      <a:pt x="191" y="56"/>
                      <a:pt x="195" y="58"/>
                      <a:pt x="197" y="53"/>
                    </a:cubicBezTo>
                    <a:cubicBezTo>
                      <a:pt x="201" y="40"/>
                      <a:pt x="205" y="31"/>
                      <a:pt x="210" y="18"/>
                    </a:cubicBezTo>
                    <a:cubicBezTo>
                      <a:pt x="211" y="14"/>
                      <a:pt x="208" y="12"/>
                      <a:pt x="206" y="11"/>
                    </a:cubicBezTo>
                    <a:cubicBezTo>
                      <a:pt x="200" y="9"/>
                      <a:pt x="184" y="5"/>
                      <a:pt x="172" y="3"/>
                    </a:cubicBezTo>
                    <a:cubicBezTo>
                      <a:pt x="161" y="1"/>
                      <a:pt x="148" y="0"/>
                      <a:pt x="133" y="0"/>
                    </a:cubicBezTo>
                    <a:cubicBezTo>
                      <a:pt x="111" y="0"/>
                      <a:pt x="92" y="4"/>
                      <a:pt x="75" y="11"/>
                    </a:cubicBezTo>
                    <a:cubicBezTo>
                      <a:pt x="59" y="19"/>
                      <a:pt x="45" y="29"/>
                      <a:pt x="34" y="41"/>
                    </a:cubicBezTo>
                    <a:cubicBezTo>
                      <a:pt x="23" y="54"/>
                      <a:pt x="14" y="69"/>
                      <a:pt x="9" y="86"/>
                    </a:cubicBezTo>
                    <a:cubicBezTo>
                      <a:pt x="3" y="103"/>
                      <a:pt x="0" y="122"/>
                      <a:pt x="0" y="142"/>
                    </a:cubicBezTo>
                    <a:cubicBezTo>
                      <a:pt x="0" y="185"/>
                      <a:pt x="12" y="220"/>
                      <a:pt x="35" y="245"/>
                    </a:cubicBezTo>
                    <a:cubicBezTo>
                      <a:pt x="58" y="270"/>
                      <a:pt x="92" y="283"/>
                      <a:pt x="137" y="283"/>
                    </a:cubicBezTo>
                    <a:cubicBezTo>
                      <a:pt x="163" y="283"/>
                      <a:pt x="190" y="278"/>
                      <a:pt x="210" y="270"/>
                    </a:cubicBezTo>
                    <a:cubicBezTo>
                      <a:pt x="210" y="270"/>
                      <a:pt x="214" y="268"/>
                      <a:pt x="212" y="264"/>
                    </a:cubicBezTo>
                    <a:lnTo>
                      <a:pt x="199" y="2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24"/>
              <p:cNvSpPr>
                <a:spLocks noEditPoints="1"/>
              </p:cNvSpPr>
              <p:nvPr/>
            </p:nvSpPr>
            <p:spPr bwMode="auto">
              <a:xfrm>
                <a:off x="6108" y="1671"/>
                <a:ext cx="582" cy="672"/>
              </a:xfrm>
              <a:custGeom>
                <a:avLst/>
                <a:gdLst>
                  <a:gd name="T0" fmla="*/ 556 w 246"/>
                  <a:gd name="T1" fmla="*/ 182 h 284"/>
                  <a:gd name="T2" fmla="*/ 504 w 246"/>
                  <a:gd name="T3" fmla="*/ 85 h 284"/>
                  <a:gd name="T4" fmla="*/ 423 w 246"/>
                  <a:gd name="T5" fmla="*/ 26 h 284"/>
                  <a:gd name="T6" fmla="*/ 305 w 246"/>
                  <a:gd name="T7" fmla="*/ 0 h 284"/>
                  <a:gd name="T8" fmla="*/ 168 w 246"/>
                  <a:gd name="T9" fmla="*/ 28 h 284"/>
                  <a:gd name="T10" fmla="*/ 73 w 246"/>
                  <a:gd name="T11" fmla="*/ 99 h 284"/>
                  <a:gd name="T12" fmla="*/ 17 w 246"/>
                  <a:gd name="T13" fmla="*/ 208 h 284"/>
                  <a:gd name="T14" fmla="*/ 0 w 246"/>
                  <a:gd name="T15" fmla="*/ 341 h 284"/>
                  <a:gd name="T16" fmla="*/ 19 w 246"/>
                  <a:gd name="T17" fmla="*/ 473 h 284"/>
                  <a:gd name="T18" fmla="*/ 78 w 246"/>
                  <a:gd name="T19" fmla="*/ 577 h 284"/>
                  <a:gd name="T20" fmla="*/ 182 w 246"/>
                  <a:gd name="T21" fmla="*/ 646 h 284"/>
                  <a:gd name="T22" fmla="*/ 334 w 246"/>
                  <a:gd name="T23" fmla="*/ 672 h 284"/>
                  <a:gd name="T24" fmla="*/ 542 w 246"/>
                  <a:gd name="T25" fmla="*/ 629 h 284"/>
                  <a:gd name="T26" fmla="*/ 544 w 246"/>
                  <a:gd name="T27" fmla="*/ 610 h 284"/>
                  <a:gd name="T28" fmla="*/ 518 w 246"/>
                  <a:gd name="T29" fmla="*/ 535 h 284"/>
                  <a:gd name="T30" fmla="*/ 502 w 246"/>
                  <a:gd name="T31" fmla="*/ 528 h 284"/>
                  <a:gd name="T32" fmla="*/ 331 w 246"/>
                  <a:gd name="T33" fmla="*/ 558 h 284"/>
                  <a:gd name="T34" fmla="*/ 189 w 246"/>
                  <a:gd name="T35" fmla="*/ 509 h 284"/>
                  <a:gd name="T36" fmla="*/ 142 w 246"/>
                  <a:gd name="T37" fmla="*/ 371 h 284"/>
                  <a:gd name="T38" fmla="*/ 556 w 246"/>
                  <a:gd name="T39" fmla="*/ 371 h 284"/>
                  <a:gd name="T40" fmla="*/ 568 w 246"/>
                  <a:gd name="T41" fmla="*/ 360 h 284"/>
                  <a:gd name="T42" fmla="*/ 556 w 246"/>
                  <a:gd name="T43" fmla="*/ 182 h 284"/>
                  <a:gd name="T44" fmla="*/ 144 w 246"/>
                  <a:gd name="T45" fmla="*/ 267 h 284"/>
                  <a:gd name="T46" fmla="*/ 177 w 246"/>
                  <a:gd name="T47" fmla="*/ 170 h 284"/>
                  <a:gd name="T48" fmla="*/ 296 w 246"/>
                  <a:gd name="T49" fmla="*/ 111 h 284"/>
                  <a:gd name="T50" fmla="*/ 412 w 246"/>
                  <a:gd name="T51" fmla="*/ 170 h 284"/>
                  <a:gd name="T52" fmla="*/ 440 w 246"/>
                  <a:gd name="T53" fmla="*/ 267 h 284"/>
                  <a:gd name="T54" fmla="*/ 144 w 246"/>
                  <a:gd name="T55" fmla="*/ 267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6" h="284">
                    <a:moveTo>
                      <a:pt x="235" y="77"/>
                    </a:moveTo>
                    <a:cubicBezTo>
                      <a:pt x="231" y="60"/>
                      <a:pt x="220" y="44"/>
                      <a:pt x="213" y="36"/>
                    </a:cubicBezTo>
                    <a:cubicBezTo>
                      <a:pt x="201" y="24"/>
                      <a:pt x="190" y="15"/>
                      <a:pt x="179" y="11"/>
                    </a:cubicBezTo>
                    <a:cubicBezTo>
                      <a:pt x="165" y="4"/>
                      <a:pt x="148" y="0"/>
                      <a:pt x="129" y="0"/>
                    </a:cubicBezTo>
                    <a:cubicBezTo>
                      <a:pt x="107" y="0"/>
                      <a:pt x="87" y="4"/>
                      <a:pt x="71" y="12"/>
                    </a:cubicBezTo>
                    <a:cubicBezTo>
                      <a:pt x="55" y="19"/>
                      <a:pt x="42" y="30"/>
                      <a:pt x="31" y="42"/>
                    </a:cubicBezTo>
                    <a:cubicBezTo>
                      <a:pt x="20" y="55"/>
                      <a:pt x="12" y="71"/>
                      <a:pt x="7" y="88"/>
                    </a:cubicBezTo>
                    <a:cubicBezTo>
                      <a:pt x="2" y="105"/>
                      <a:pt x="0" y="124"/>
                      <a:pt x="0" y="144"/>
                    </a:cubicBezTo>
                    <a:cubicBezTo>
                      <a:pt x="0" y="164"/>
                      <a:pt x="2" y="183"/>
                      <a:pt x="8" y="200"/>
                    </a:cubicBezTo>
                    <a:cubicBezTo>
                      <a:pt x="13" y="217"/>
                      <a:pt x="21" y="232"/>
                      <a:pt x="33" y="244"/>
                    </a:cubicBezTo>
                    <a:cubicBezTo>
                      <a:pt x="44" y="257"/>
                      <a:pt x="59" y="266"/>
                      <a:pt x="77" y="273"/>
                    </a:cubicBezTo>
                    <a:cubicBezTo>
                      <a:pt x="95" y="280"/>
                      <a:pt x="116" y="284"/>
                      <a:pt x="141" y="284"/>
                    </a:cubicBezTo>
                    <a:cubicBezTo>
                      <a:pt x="191" y="283"/>
                      <a:pt x="218" y="272"/>
                      <a:pt x="229" y="266"/>
                    </a:cubicBezTo>
                    <a:cubicBezTo>
                      <a:pt x="231" y="265"/>
                      <a:pt x="232" y="263"/>
                      <a:pt x="230" y="258"/>
                    </a:cubicBezTo>
                    <a:cubicBezTo>
                      <a:pt x="219" y="226"/>
                      <a:pt x="219" y="226"/>
                      <a:pt x="219" y="226"/>
                    </a:cubicBezTo>
                    <a:cubicBezTo>
                      <a:pt x="217" y="221"/>
                      <a:pt x="212" y="223"/>
                      <a:pt x="212" y="223"/>
                    </a:cubicBezTo>
                    <a:cubicBezTo>
                      <a:pt x="200" y="227"/>
                      <a:pt x="182" y="236"/>
                      <a:pt x="140" y="236"/>
                    </a:cubicBezTo>
                    <a:cubicBezTo>
                      <a:pt x="113" y="235"/>
                      <a:pt x="93" y="227"/>
                      <a:pt x="80" y="215"/>
                    </a:cubicBezTo>
                    <a:cubicBezTo>
                      <a:pt x="67" y="202"/>
                      <a:pt x="61" y="183"/>
                      <a:pt x="60" y="157"/>
                    </a:cubicBezTo>
                    <a:cubicBezTo>
                      <a:pt x="235" y="157"/>
                      <a:pt x="235" y="157"/>
                      <a:pt x="235" y="157"/>
                    </a:cubicBezTo>
                    <a:cubicBezTo>
                      <a:pt x="235" y="157"/>
                      <a:pt x="240" y="157"/>
                      <a:pt x="240" y="152"/>
                    </a:cubicBezTo>
                    <a:cubicBezTo>
                      <a:pt x="240" y="150"/>
                      <a:pt x="246" y="116"/>
                      <a:pt x="235" y="77"/>
                    </a:cubicBezTo>
                    <a:close/>
                    <a:moveTo>
                      <a:pt x="61" y="113"/>
                    </a:moveTo>
                    <a:cubicBezTo>
                      <a:pt x="63" y="97"/>
                      <a:pt x="68" y="83"/>
                      <a:pt x="75" y="72"/>
                    </a:cubicBezTo>
                    <a:cubicBezTo>
                      <a:pt x="86" y="56"/>
                      <a:pt x="102" y="47"/>
                      <a:pt x="125" y="47"/>
                    </a:cubicBezTo>
                    <a:cubicBezTo>
                      <a:pt x="148" y="47"/>
                      <a:pt x="163" y="56"/>
                      <a:pt x="174" y="72"/>
                    </a:cubicBezTo>
                    <a:cubicBezTo>
                      <a:pt x="181" y="83"/>
                      <a:pt x="184" y="97"/>
                      <a:pt x="186" y="113"/>
                    </a:cubicBezTo>
                    <a:lnTo>
                      <a:pt x="61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25"/>
              <p:cNvSpPr>
                <a:spLocks noEditPoints="1"/>
              </p:cNvSpPr>
              <p:nvPr/>
            </p:nvSpPr>
            <p:spPr bwMode="auto">
              <a:xfrm>
                <a:off x="2793" y="1671"/>
                <a:ext cx="581" cy="672"/>
              </a:xfrm>
              <a:custGeom>
                <a:avLst/>
                <a:gdLst>
                  <a:gd name="T0" fmla="*/ 555 w 246"/>
                  <a:gd name="T1" fmla="*/ 182 h 284"/>
                  <a:gd name="T2" fmla="*/ 503 w 246"/>
                  <a:gd name="T3" fmla="*/ 85 h 284"/>
                  <a:gd name="T4" fmla="*/ 423 w 246"/>
                  <a:gd name="T5" fmla="*/ 26 h 284"/>
                  <a:gd name="T6" fmla="*/ 305 w 246"/>
                  <a:gd name="T7" fmla="*/ 0 h 284"/>
                  <a:gd name="T8" fmla="*/ 168 w 246"/>
                  <a:gd name="T9" fmla="*/ 28 h 284"/>
                  <a:gd name="T10" fmla="*/ 73 w 246"/>
                  <a:gd name="T11" fmla="*/ 99 h 284"/>
                  <a:gd name="T12" fmla="*/ 17 w 246"/>
                  <a:gd name="T13" fmla="*/ 208 h 284"/>
                  <a:gd name="T14" fmla="*/ 0 w 246"/>
                  <a:gd name="T15" fmla="*/ 341 h 284"/>
                  <a:gd name="T16" fmla="*/ 19 w 246"/>
                  <a:gd name="T17" fmla="*/ 473 h 284"/>
                  <a:gd name="T18" fmla="*/ 78 w 246"/>
                  <a:gd name="T19" fmla="*/ 577 h 284"/>
                  <a:gd name="T20" fmla="*/ 182 w 246"/>
                  <a:gd name="T21" fmla="*/ 646 h 284"/>
                  <a:gd name="T22" fmla="*/ 333 w 246"/>
                  <a:gd name="T23" fmla="*/ 672 h 284"/>
                  <a:gd name="T24" fmla="*/ 541 w 246"/>
                  <a:gd name="T25" fmla="*/ 629 h 284"/>
                  <a:gd name="T26" fmla="*/ 543 w 246"/>
                  <a:gd name="T27" fmla="*/ 610 h 284"/>
                  <a:gd name="T28" fmla="*/ 517 w 246"/>
                  <a:gd name="T29" fmla="*/ 535 h 284"/>
                  <a:gd name="T30" fmla="*/ 501 w 246"/>
                  <a:gd name="T31" fmla="*/ 528 h 284"/>
                  <a:gd name="T32" fmla="*/ 331 w 246"/>
                  <a:gd name="T33" fmla="*/ 558 h 284"/>
                  <a:gd name="T34" fmla="*/ 189 w 246"/>
                  <a:gd name="T35" fmla="*/ 509 h 284"/>
                  <a:gd name="T36" fmla="*/ 142 w 246"/>
                  <a:gd name="T37" fmla="*/ 371 h 284"/>
                  <a:gd name="T38" fmla="*/ 555 w 246"/>
                  <a:gd name="T39" fmla="*/ 371 h 284"/>
                  <a:gd name="T40" fmla="*/ 567 w 246"/>
                  <a:gd name="T41" fmla="*/ 360 h 284"/>
                  <a:gd name="T42" fmla="*/ 555 w 246"/>
                  <a:gd name="T43" fmla="*/ 182 h 284"/>
                  <a:gd name="T44" fmla="*/ 144 w 246"/>
                  <a:gd name="T45" fmla="*/ 267 h 284"/>
                  <a:gd name="T46" fmla="*/ 177 w 246"/>
                  <a:gd name="T47" fmla="*/ 170 h 284"/>
                  <a:gd name="T48" fmla="*/ 295 w 246"/>
                  <a:gd name="T49" fmla="*/ 111 h 284"/>
                  <a:gd name="T50" fmla="*/ 411 w 246"/>
                  <a:gd name="T51" fmla="*/ 170 h 284"/>
                  <a:gd name="T52" fmla="*/ 439 w 246"/>
                  <a:gd name="T53" fmla="*/ 267 h 284"/>
                  <a:gd name="T54" fmla="*/ 144 w 246"/>
                  <a:gd name="T55" fmla="*/ 267 h 2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6" h="284">
                    <a:moveTo>
                      <a:pt x="235" y="77"/>
                    </a:moveTo>
                    <a:cubicBezTo>
                      <a:pt x="231" y="60"/>
                      <a:pt x="220" y="44"/>
                      <a:pt x="213" y="36"/>
                    </a:cubicBezTo>
                    <a:cubicBezTo>
                      <a:pt x="201" y="24"/>
                      <a:pt x="190" y="15"/>
                      <a:pt x="179" y="11"/>
                    </a:cubicBezTo>
                    <a:cubicBezTo>
                      <a:pt x="165" y="4"/>
                      <a:pt x="148" y="0"/>
                      <a:pt x="129" y="0"/>
                    </a:cubicBezTo>
                    <a:cubicBezTo>
                      <a:pt x="107" y="0"/>
                      <a:pt x="87" y="4"/>
                      <a:pt x="71" y="12"/>
                    </a:cubicBezTo>
                    <a:cubicBezTo>
                      <a:pt x="55" y="19"/>
                      <a:pt x="42" y="30"/>
                      <a:pt x="31" y="42"/>
                    </a:cubicBezTo>
                    <a:cubicBezTo>
                      <a:pt x="20" y="55"/>
                      <a:pt x="12" y="71"/>
                      <a:pt x="7" y="88"/>
                    </a:cubicBezTo>
                    <a:cubicBezTo>
                      <a:pt x="2" y="105"/>
                      <a:pt x="0" y="124"/>
                      <a:pt x="0" y="144"/>
                    </a:cubicBezTo>
                    <a:cubicBezTo>
                      <a:pt x="0" y="164"/>
                      <a:pt x="2" y="183"/>
                      <a:pt x="8" y="200"/>
                    </a:cubicBezTo>
                    <a:cubicBezTo>
                      <a:pt x="13" y="217"/>
                      <a:pt x="21" y="232"/>
                      <a:pt x="33" y="244"/>
                    </a:cubicBezTo>
                    <a:cubicBezTo>
                      <a:pt x="44" y="257"/>
                      <a:pt x="59" y="266"/>
                      <a:pt x="77" y="273"/>
                    </a:cubicBezTo>
                    <a:cubicBezTo>
                      <a:pt x="95" y="280"/>
                      <a:pt x="116" y="284"/>
                      <a:pt x="141" y="284"/>
                    </a:cubicBezTo>
                    <a:cubicBezTo>
                      <a:pt x="191" y="283"/>
                      <a:pt x="218" y="272"/>
                      <a:pt x="229" y="266"/>
                    </a:cubicBezTo>
                    <a:cubicBezTo>
                      <a:pt x="231" y="265"/>
                      <a:pt x="232" y="263"/>
                      <a:pt x="230" y="258"/>
                    </a:cubicBezTo>
                    <a:cubicBezTo>
                      <a:pt x="219" y="226"/>
                      <a:pt x="219" y="226"/>
                      <a:pt x="219" y="226"/>
                    </a:cubicBezTo>
                    <a:cubicBezTo>
                      <a:pt x="217" y="221"/>
                      <a:pt x="212" y="223"/>
                      <a:pt x="212" y="223"/>
                    </a:cubicBezTo>
                    <a:cubicBezTo>
                      <a:pt x="200" y="227"/>
                      <a:pt x="182" y="236"/>
                      <a:pt x="140" y="236"/>
                    </a:cubicBezTo>
                    <a:cubicBezTo>
                      <a:pt x="113" y="235"/>
                      <a:pt x="93" y="227"/>
                      <a:pt x="80" y="215"/>
                    </a:cubicBezTo>
                    <a:cubicBezTo>
                      <a:pt x="67" y="202"/>
                      <a:pt x="61" y="183"/>
                      <a:pt x="60" y="157"/>
                    </a:cubicBezTo>
                    <a:cubicBezTo>
                      <a:pt x="235" y="157"/>
                      <a:pt x="235" y="157"/>
                      <a:pt x="235" y="157"/>
                    </a:cubicBezTo>
                    <a:cubicBezTo>
                      <a:pt x="235" y="157"/>
                      <a:pt x="240" y="157"/>
                      <a:pt x="240" y="152"/>
                    </a:cubicBezTo>
                    <a:cubicBezTo>
                      <a:pt x="240" y="150"/>
                      <a:pt x="246" y="116"/>
                      <a:pt x="235" y="77"/>
                    </a:cubicBezTo>
                    <a:close/>
                    <a:moveTo>
                      <a:pt x="61" y="113"/>
                    </a:moveTo>
                    <a:cubicBezTo>
                      <a:pt x="63" y="97"/>
                      <a:pt x="68" y="83"/>
                      <a:pt x="75" y="72"/>
                    </a:cubicBezTo>
                    <a:cubicBezTo>
                      <a:pt x="86" y="56"/>
                      <a:pt x="102" y="47"/>
                      <a:pt x="125" y="47"/>
                    </a:cubicBezTo>
                    <a:cubicBezTo>
                      <a:pt x="148" y="47"/>
                      <a:pt x="163" y="56"/>
                      <a:pt x="174" y="72"/>
                    </a:cubicBezTo>
                    <a:cubicBezTo>
                      <a:pt x="181" y="83"/>
                      <a:pt x="184" y="97"/>
                      <a:pt x="186" y="113"/>
                    </a:cubicBezTo>
                    <a:lnTo>
                      <a:pt x="61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26"/>
              <p:cNvSpPr>
                <a:spLocks noEditPoints="1"/>
              </p:cNvSpPr>
              <p:nvPr/>
            </p:nvSpPr>
            <p:spPr bwMode="auto">
              <a:xfrm>
                <a:off x="1870" y="1671"/>
                <a:ext cx="537" cy="672"/>
              </a:xfrm>
              <a:custGeom>
                <a:avLst/>
                <a:gdLst>
                  <a:gd name="T0" fmla="*/ 336 w 227"/>
                  <a:gd name="T1" fmla="*/ 248 h 284"/>
                  <a:gd name="T2" fmla="*/ 272 w 227"/>
                  <a:gd name="T3" fmla="*/ 246 h 284"/>
                  <a:gd name="T4" fmla="*/ 170 w 227"/>
                  <a:gd name="T5" fmla="*/ 260 h 284"/>
                  <a:gd name="T6" fmla="*/ 83 w 227"/>
                  <a:gd name="T7" fmla="*/ 301 h 284"/>
                  <a:gd name="T8" fmla="*/ 24 w 227"/>
                  <a:gd name="T9" fmla="*/ 369 h 284"/>
                  <a:gd name="T10" fmla="*/ 0 w 227"/>
                  <a:gd name="T11" fmla="*/ 464 h 284"/>
                  <a:gd name="T12" fmla="*/ 19 w 227"/>
                  <a:gd name="T13" fmla="*/ 558 h 284"/>
                  <a:gd name="T14" fmla="*/ 73 w 227"/>
                  <a:gd name="T15" fmla="*/ 622 h 284"/>
                  <a:gd name="T16" fmla="*/ 158 w 227"/>
                  <a:gd name="T17" fmla="*/ 660 h 284"/>
                  <a:gd name="T18" fmla="*/ 267 w 227"/>
                  <a:gd name="T19" fmla="*/ 672 h 284"/>
                  <a:gd name="T20" fmla="*/ 393 w 227"/>
                  <a:gd name="T21" fmla="*/ 660 h 284"/>
                  <a:gd name="T22" fmla="*/ 497 w 227"/>
                  <a:gd name="T23" fmla="*/ 641 h 284"/>
                  <a:gd name="T24" fmla="*/ 528 w 227"/>
                  <a:gd name="T25" fmla="*/ 632 h 284"/>
                  <a:gd name="T26" fmla="*/ 537 w 227"/>
                  <a:gd name="T27" fmla="*/ 620 h 284"/>
                  <a:gd name="T28" fmla="*/ 537 w 227"/>
                  <a:gd name="T29" fmla="*/ 241 h 284"/>
                  <a:gd name="T30" fmla="*/ 471 w 227"/>
                  <a:gd name="T31" fmla="*/ 57 h 284"/>
                  <a:gd name="T32" fmla="*/ 279 w 227"/>
                  <a:gd name="T33" fmla="*/ 0 h 284"/>
                  <a:gd name="T34" fmla="*/ 170 w 227"/>
                  <a:gd name="T35" fmla="*/ 9 h 284"/>
                  <a:gd name="T36" fmla="*/ 43 w 227"/>
                  <a:gd name="T37" fmla="*/ 57 h 284"/>
                  <a:gd name="T38" fmla="*/ 38 w 227"/>
                  <a:gd name="T39" fmla="*/ 73 h 284"/>
                  <a:gd name="T40" fmla="*/ 66 w 227"/>
                  <a:gd name="T41" fmla="*/ 151 h 284"/>
                  <a:gd name="T42" fmla="*/ 80 w 227"/>
                  <a:gd name="T43" fmla="*/ 159 h 284"/>
                  <a:gd name="T44" fmla="*/ 88 w 227"/>
                  <a:gd name="T45" fmla="*/ 156 h 284"/>
                  <a:gd name="T46" fmla="*/ 267 w 227"/>
                  <a:gd name="T47" fmla="*/ 114 h 284"/>
                  <a:gd name="T48" fmla="*/ 371 w 227"/>
                  <a:gd name="T49" fmla="*/ 140 h 284"/>
                  <a:gd name="T50" fmla="*/ 405 w 227"/>
                  <a:gd name="T51" fmla="*/ 239 h 284"/>
                  <a:gd name="T52" fmla="*/ 405 w 227"/>
                  <a:gd name="T53" fmla="*/ 258 h 284"/>
                  <a:gd name="T54" fmla="*/ 336 w 227"/>
                  <a:gd name="T55" fmla="*/ 248 h 284"/>
                  <a:gd name="T56" fmla="*/ 170 w 227"/>
                  <a:gd name="T57" fmla="*/ 539 h 284"/>
                  <a:gd name="T58" fmla="*/ 147 w 227"/>
                  <a:gd name="T59" fmla="*/ 516 h 284"/>
                  <a:gd name="T60" fmla="*/ 135 w 227"/>
                  <a:gd name="T61" fmla="*/ 461 h 284"/>
                  <a:gd name="T62" fmla="*/ 173 w 227"/>
                  <a:gd name="T63" fmla="*/ 381 h 284"/>
                  <a:gd name="T64" fmla="*/ 291 w 227"/>
                  <a:gd name="T65" fmla="*/ 350 h 284"/>
                  <a:gd name="T66" fmla="*/ 405 w 227"/>
                  <a:gd name="T67" fmla="*/ 360 h 284"/>
                  <a:gd name="T68" fmla="*/ 405 w 227"/>
                  <a:gd name="T69" fmla="*/ 549 h 284"/>
                  <a:gd name="T70" fmla="*/ 405 w 227"/>
                  <a:gd name="T71" fmla="*/ 549 h 284"/>
                  <a:gd name="T72" fmla="*/ 293 w 227"/>
                  <a:gd name="T73" fmla="*/ 563 h 284"/>
                  <a:gd name="T74" fmla="*/ 170 w 227"/>
                  <a:gd name="T75" fmla="*/ 539 h 2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7" h="284">
                    <a:moveTo>
                      <a:pt x="142" y="105"/>
                    </a:moveTo>
                    <a:cubicBezTo>
                      <a:pt x="135" y="105"/>
                      <a:pt x="126" y="104"/>
                      <a:pt x="115" y="104"/>
                    </a:cubicBezTo>
                    <a:cubicBezTo>
                      <a:pt x="100" y="104"/>
                      <a:pt x="85" y="106"/>
                      <a:pt x="72" y="110"/>
                    </a:cubicBezTo>
                    <a:cubicBezTo>
                      <a:pt x="58" y="114"/>
                      <a:pt x="46" y="119"/>
                      <a:pt x="35" y="127"/>
                    </a:cubicBezTo>
                    <a:cubicBezTo>
                      <a:pt x="24" y="134"/>
                      <a:pt x="16" y="144"/>
                      <a:pt x="10" y="156"/>
                    </a:cubicBezTo>
                    <a:cubicBezTo>
                      <a:pt x="4" y="167"/>
                      <a:pt x="0" y="181"/>
                      <a:pt x="0" y="196"/>
                    </a:cubicBezTo>
                    <a:cubicBezTo>
                      <a:pt x="0" y="212"/>
                      <a:pt x="3" y="225"/>
                      <a:pt x="8" y="236"/>
                    </a:cubicBezTo>
                    <a:cubicBezTo>
                      <a:pt x="14" y="247"/>
                      <a:pt x="21" y="256"/>
                      <a:pt x="31" y="263"/>
                    </a:cubicBezTo>
                    <a:cubicBezTo>
                      <a:pt x="41" y="270"/>
                      <a:pt x="53" y="276"/>
                      <a:pt x="67" y="279"/>
                    </a:cubicBezTo>
                    <a:cubicBezTo>
                      <a:pt x="81" y="282"/>
                      <a:pt x="96" y="284"/>
                      <a:pt x="113" y="284"/>
                    </a:cubicBezTo>
                    <a:cubicBezTo>
                      <a:pt x="131" y="284"/>
                      <a:pt x="149" y="282"/>
                      <a:pt x="166" y="279"/>
                    </a:cubicBezTo>
                    <a:cubicBezTo>
                      <a:pt x="184" y="276"/>
                      <a:pt x="205" y="272"/>
                      <a:pt x="210" y="271"/>
                    </a:cubicBezTo>
                    <a:cubicBezTo>
                      <a:pt x="216" y="269"/>
                      <a:pt x="223" y="267"/>
                      <a:pt x="223" y="267"/>
                    </a:cubicBezTo>
                    <a:cubicBezTo>
                      <a:pt x="227" y="266"/>
                      <a:pt x="227" y="262"/>
                      <a:pt x="227" y="262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7" y="67"/>
                      <a:pt x="217" y="40"/>
                      <a:pt x="199" y="24"/>
                    </a:cubicBezTo>
                    <a:cubicBezTo>
                      <a:pt x="180" y="8"/>
                      <a:pt x="153" y="0"/>
                      <a:pt x="118" y="0"/>
                    </a:cubicBezTo>
                    <a:cubicBezTo>
                      <a:pt x="105" y="0"/>
                      <a:pt x="84" y="2"/>
                      <a:pt x="72" y="4"/>
                    </a:cubicBezTo>
                    <a:cubicBezTo>
                      <a:pt x="72" y="4"/>
                      <a:pt x="33" y="12"/>
                      <a:pt x="18" y="24"/>
                    </a:cubicBezTo>
                    <a:cubicBezTo>
                      <a:pt x="18" y="24"/>
                      <a:pt x="14" y="26"/>
                      <a:pt x="16" y="31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30" y="69"/>
                      <a:pt x="34" y="67"/>
                      <a:pt x="34" y="67"/>
                    </a:cubicBezTo>
                    <a:cubicBezTo>
                      <a:pt x="34" y="67"/>
                      <a:pt x="35" y="67"/>
                      <a:pt x="37" y="66"/>
                    </a:cubicBezTo>
                    <a:cubicBezTo>
                      <a:pt x="71" y="48"/>
                      <a:pt x="113" y="48"/>
                      <a:pt x="113" y="48"/>
                    </a:cubicBezTo>
                    <a:cubicBezTo>
                      <a:pt x="132" y="48"/>
                      <a:pt x="147" y="52"/>
                      <a:pt x="157" y="59"/>
                    </a:cubicBezTo>
                    <a:cubicBezTo>
                      <a:pt x="166" y="67"/>
                      <a:pt x="171" y="78"/>
                      <a:pt x="171" y="101"/>
                    </a:cubicBezTo>
                    <a:cubicBezTo>
                      <a:pt x="171" y="109"/>
                      <a:pt x="171" y="109"/>
                      <a:pt x="171" y="109"/>
                    </a:cubicBezTo>
                    <a:cubicBezTo>
                      <a:pt x="156" y="106"/>
                      <a:pt x="142" y="105"/>
                      <a:pt x="142" y="105"/>
                    </a:cubicBezTo>
                    <a:close/>
                    <a:moveTo>
                      <a:pt x="72" y="228"/>
                    </a:moveTo>
                    <a:cubicBezTo>
                      <a:pt x="66" y="223"/>
                      <a:pt x="65" y="221"/>
                      <a:pt x="62" y="218"/>
                    </a:cubicBezTo>
                    <a:cubicBezTo>
                      <a:pt x="59" y="212"/>
                      <a:pt x="57" y="205"/>
                      <a:pt x="57" y="195"/>
                    </a:cubicBezTo>
                    <a:cubicBezTo>
                      <a:pt x="57" y="180"/>
                      <a:pt x="62" y="169"/>
                      <a:pt x="73" y="161"/>
                    </a:cubicBezTo>
                    <a:cubicBezTo>
                      <a:pt x="73" y="161"/>
                      <a:pt x="88" y="148"/>
                      <a:pt x="123" y="148"/>
                    </a:cubicBezTo>
                    <a:cubicBezTo>
                      <a:pt x="149" y="149"/>
                      <a:pt x="171" y="152"/>
                      <a:pt x="171" y="152"/>
                    </a:cubicBezTo>
                    <a:cubicBezTo>
                      <a:pt x="171" y="232"/>
                      <a:pt x="171" y="232"/>
                      <a:pt x="171" y="232"/>
                    </a:cubicBezTo>
                    <a:cubicBezTo>
                      <a:pt x="171" y="232"/>
                      <a:pt x="171" y="232"/>
                      <a:pt x="171" y="232"/>
                    </a:cubicBezTo>
                    <a:cubicBezTo>
                      <a:pt x="171" y="232"/>
                      <a:pt x="149" y="237"/>
                      <a:pt x="124" y="238"/>
                    </a:cubicBezTo>
                    <a:cubicBezTo>
                      <a:pt x="88" y="240"/>
                      <a:pt x="72" y="228"/>
                      <a:pt x="72" y="2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27"/>
              <p:cNvSpPr>
                <a:spLocks/>
              </p:cNvSpPr>
              <p:nvPr/>
            </p:nvSpPr>
            <p:spPr bwMode="auto">
              <a:xfrm>
                <a:off x="5162" y="1676"/>
                <a:ext cx="386" cy="653"/>
              </a:xfrm>
              <a:custGeom>
                <a:avLst/>
                <a:gdLst>
                  <a:gd name="T0" fmla="*/ 384 w 163"/>
                  <a:gd name="T1" fmla="*/ 31 h 276"/>
                  <a:gd name="T2" fmla="*/ 377 w 163"/>
                  <a:gd name="T3" fmla="*/ 17 h 276"/>
                  <a:gd name="T4" fmla="*/ 308 w 163"/>
                  <a:gd name="T5" fmla="*/ 5 h 276"/>
                  <a:gd name="T6" fmla="*/ 201 w 163"/>
                  <a:gd name="T7" fmla="*/ 21 h 276"/>
                  <a:gd name="T8" fmla="*/ 130 w 163"/>
                  <a:gd name="T9" fmla="*/ 73 h 276"/>
                  <a:gd name="T10" fmla="*/ 130 w 163"/>
                  <a:gd name="T11" fmla="*/ 21 h 276"/>
                  <a:gd name="T12" fmla="*/ 118 w 163"/>
                  <a:gd name="T13" fmla="*/ 9 h 276"/>
                  <a:gd name="T14" fmla="*/ 12 w 163"/>
                  <a:gd name="T15" fmla="*/ 9 h 276"/>
                  <a:gd name="T16" fmla="*/ 0 w 163"/>
                  <a:gd name="T17" fmla="*/ 21 h 276"/>
                  <a:gd name="T18" fmla="*/ 0 w 163"/>
                  <a:gd name="T19" fmla="*/ 639 h 276"/>
                  <a:gd name="T20" fmla="*/ 14 w 163"/>
                  <a:gd name="T21" fmla="*/ 653 h 276"/>
                  <a:gd name="T22" fmla="*/ 123 w 163"/>
                  <a:gd name="T23" fmla="*/ 653 h 276"/>
                  <a:gd name="T24" fmla="*/ 135 w 163"/>
                  <a:gd name="T25" fmla="*/ 639 h 276"/>
                  <a:gd name="T26" fmla="*/ 135 w 163"/>
                  <a:gd name="T27" fmla="*/ 331 h 276"/>
                  <a:gd name="T28" fmla="*/ 149 w 163"/>
                  <a:gd name="T29" fmla="*/ 222 h 276"/>
                  <a:gd name="T30" fmla="*/ 185 w 163"/>
                  <a:gd name="T31" fmla="*/ 161 h 276"/>
                  <a:gd name="T32" fmla="*/ 237 w 163"/>
                  <a:gd name="T33" fmla="*/ 130 h 276"/>
                  <a:gd name="T34" fmla="*/ 291 w 163"/>
                  <a:gd name="T35" fmla="*/ 123 h 276"/>
                  <a:gd name="T36" fmla="*/ 336 w 163"/>
                  <a:gd name="T37" fmla="*/ 128 h 276"/>
                  <a:gd name="T38" fmla="*/ 353 w 163"/>
                  <a:gd name="T39" fmla="*/ 118 h 276"/>
                  <a:gd name="T40" fmla="*/ 384 w 163"/>
                  <a:gd name="T41" fmla="*/ 31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3" h="276">
                    <a:moveTo>
                      <a:pt x="162" y="13"/>
                    </a:moveTo>
                    <a:cubicBezTo>
                      <a:pt x="163" y="9"/>
                      <a:pt x="161" y="7"/>
                      <a:pt x="159" y="7"/>
                    </a:cubicBezTo>
                    <a:cubicBezTo>
                      <a:pt x="156" y="5"/>
                      <a:pt x="142" y="2"/>
                      <a:pt x="130" y="2"/>
                    </a:cubicBezTo>
                    <a:cubicBezTo>
                      <a:pt x="108" y="0"/>
                      <a:pt x="96" y="4"/>
                      <a:pt x="85" y="9"/>
                    </a:cubicBezTo>
                    <a:cubicBezTo>
                      <a:pt x="74" y="14"/>
                      <a:pt x="62" y="22"/>
                      <a:pt x="55" y="31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6"/>
                      <a:pt x="53" y="4"/>
                      <a:pt x="5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0" y="6"/>
                      <a:pt x="0" y="9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0" y="273"/>
                      <a:pt x="3" y="276"/>
                      <a:pt x="6" y="276"/>
                    </a:cubicBezTo>
                    <a:cubicBezTo>
                      <a:pt x="52" y="276"/>
                      <a:pt x="52" y="276"/>
                      <a:pt x="52" y="276"/>
                    </a:cubicBezTo>
                    <a:cubicBezTo>
                      <a:pt x="55" y="276"/>
                      <a:pt x="57" y="273"/>
                      <a:pt x="57" y="270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23"/>
                      <a:pt x="59" y="105"/>
                      <a:pt x="63" y="94"/>
                    </a:cubicBezTo>
                    <a:cubicBezTo>
                      <a:pt x="67" y="83"/>
                      <a:pt x="72" y="75"/>
                      <a:pt x="78" y="68"/>
                    </a:cubicBezTo>
                    <a:cubicBezTo>
                      <a:pt x="85" y="62"/>
                      <a:pt x="92" y="58"/>
                      <a:pt x="100" y="55"/>
                    </a:cubicBezTo>
                    <a:cubicBezTo>
                      <a:pt x="108" y="53"/>
                      <a:pt x="117" y="52"/>
                      <a:pt x="123" y="52"/>
                    </a:cubicBezTo>
                    <a:cubicBezTo>
                      <a:pt x="132" y="52"/>
                      <a:pt x="142" y="54"/>
                      <a:pt x="142" y="54"/>
                    </a:cubicBezTo>
                    <a:cubicBezTo>
                      <a:pt x="146" y="55"/>
                      <a:pt x="148" y="53"/>
                      <a:pt x="149" y="50"/>
                    </a:cubicBezTo>
                    <a:cubicBezTo>
                      <a:pt x="152" y="42"/>
                      <a:pt x="160" y="18"/>
                      <a:pt x="16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3807" y="1406"/>
                <a:ext cx="728" cy="1219"/>
              </a:xfrm>
              <a:custGeom>
                <a:avLst/>
                <a:gdLst>
                  <a:gd name="T0" fmla="*/ 716 w 308"/>
                  <a:gd name="T1" fmla="*/ 14 h 515"/>
                  <a:gd name="T2" fmla="*/ 676 w 308"/>
                  <a:gd name="T3" fmla="*/ 5 h 515"/>
                  <a:gd name="T4" fmla="*/ 619 w 308"/>
                  <a:gd name="T5" fmla="*/ 0 h 515"/>
                  <a:gd name="T6" fmla="*/ 444 w 308"/>
                  <a:gd name="T7" fmla="*/ 64 h 515"/>
                  <a:gd name="T8" fmla="*/ 362 w 308"/>
                  <a:gd name="T9" fmla="*/ 251 h 515"/>
                  <a:gd name="T10" fmla="*/ 357 w 308"/>
                  <a:gd name="T11" fmla="*/ 279 h 515"/>
                  <a:gd name="T12" fmla="*/ 262 w 308"/>
                  <a:gd name="T13" fmla="*/ 279 h 515"/>
                  <a:gd name="T14" fmla="*/ 248 w 308"/>
                  <a:gd name="T15" fmla="*/ 291 h 515"/>
                  <a:gd name="T16" fmla="*/ 234 w 308"/>
                  <a:gd name="T17" fmla="*/ 376 h 515"/>
                  <a:gd name="T18" fmla="*/ 246 w 308"/>
                  <a:gd name="T19" fmla="*/ 391 h 515"/>
                  <a:gd name="T20" fmla="*/ 338 w 308"/>
                  <a:gd name="T21" fmla="*/ 391 h 515"/>
                  <a:gd name="T22" fmla="*/ 246 w 308"/>
                  <a:gd name="T23" fmla="*/ 909 h 515"/>
                  <a:gd name="T24" fmla="*/ 220 w 308"/>
                  <a:gd name="T25" fmla="*/ 1011 h 515"/>
                  <a:gd name="T26" fmla="*/ 191 w 308"/>
                  <a:gd name="T27" fmla="*/ 1070 h 515"/>
                  <a:gd name="T28" fmla="*/ 154 w 308"/>
                  <a:gd name="T29" fmla="*/ 1098 h 515"/>
                  <a:gd name="T30" fmla="*/ 104 w 308"/>
                  <a:gd name="T31" fmla="*/ 1105 h 515"/>
                  <a:gd name="T32" fmla="*/ 71 w 308"/>
                  <a:gd name="T33" fmla="*/ 1103 h 515"/>
                  <a:gd name="T34" fmla="*/ 50 w 308"/>
                  <a:gd name="T35" fmla="*/ 1096 h 515"/>
                  <a:gd name="T36" fmla="*/ 35 w 308"/>
                  <a:gd name="T37" fmla="*/ 1103 h 515"/>
                  <a:gd name="T38" fmla="*/ 5 w 308"/>
                  <a:gd name="T39" fmla="*/ 1186 h 515"/>
                  <a:gd name="T40" fmla="*/ 9 w 308"/>
                  <a:gd name="T41" fmla="*/ 1202 h 515"/>
                  <a:gd name="T42" fmla="*/ 47 w 308"/>
                  <a:gd name="T43" fmla="*/ 1214 h 515"/>
                  <a:gd name="T44" fmla="*/ 109 w 308"/>
                  <a:gd name="T45" fmla="*/ 1219 h 515"/>
                  <a:gd name="T46" fmla="*/ 210 w 308"/>
                  <a:gd name="T47" fmla="*/ 1205 h 515"/>
                  <a:gd name="T48" fmla="*/ 286 w 308"/>
                  <a:gd name="T49" fmla="*/ 1150 h 515"/>
                  <a:gd name="T50" fmla="*/ 340 w 308"/>
                  <a:gd name="T51" fmla="*/ 1058 h 515"/>
                  <a:gd name="T52" fmla="*/ 376 w 308"/>
                  <a:gd name="T53" fmla="*/ 918 h 515"/>
                  <a:gd name="T54" fmla="*/ 470 w 308"/>
                  <a:gd name="T55" fmla="*/ 391 h 515"/>
                  <a:gd name="T56" fmla="*/ 607 w 308"/>
                  <a:gd name="T57" fmla="*/ 391 h 515"/>
                  <a:gd name="T58" fmla="*/ 619 w 308"/>
                  <a:gd name="T59" fmla="*/ 379 h 515"/>
                  <a:gd name="T60" fmla="*/ 636 w 308"/>
                  <a:gd name="T61" fmla="*/ 291 h 515"/>
                  <a:gd name="T62" fmla="*/ 622 w 308"/>
                  <a:gd name="T63" fmla="*/ 279 h 515"/>
                  <a:gd name="T64" fmla="*/ 489 w 308"/>
                  <a:gd name="T65" fmla="*/ 279 h 515"/>
                  <a:gd name="T66" fmla="*/ 513 w 308"/>
                  <a:gd name="T67" fmla="*/ 185 h 515"/>
                  <a:gd name="T68" fmla="*/ 541 w 308"/>
                  <a:gd name="T69" fmla="*/ 142 h 515"/>
                  <a:gd name="T70" fmla="*/ 574 w 308"/>
                  <a:gd name="T71" fmla="*/ 121 h 515"/>
                  <a:gd name="T72" fmla="*/ 619 w 308"/>
                  <a:gd name="T73" fmla="*/ 114 h 515"/>
                  <a:gd name="T74" fmla="*/ 655 w 308"/>
                  <a:gd name="T75" fmla="*/ 116 h 515"/>
                  <a:gd name="T76" fmla="*/ 676 w 308"/>
                  <a:gd name="T77" fmla="*/ 121 h 515"/>
                  <a:gd name="T78" fmla="*/ 693 w 308"/>
                  <a:gd name="T79" fmla="*/ 116 h 515"/>
                  <a:gd name="T80" fmla="*/ 726 w 308"/>
                  <a:gd name="T81" fmla="*/ 28 h 515"/>
                  <a:gd name="T82" fmla="*/ 716 w 308"/>
                  <a:gd name="T83" fmla="*/ 14 h 51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08" h="515">
                    <a:moveTo>
                      <a:pt x="303" y="6"/>
                    </a:moveTo>
                    <a:cubicBezTo>
                      <a:pt x="298" y="4"/>
                      <a:pt x="293" y="3"/>
                      <a:pt x="286" y="2"/>
                    </a:cubicBezTo>
                    <a:cubicBezTo>
                      <a:pt x="279" y="1"/>
                      <a:pt x="271" y="0"/>
                      <a:pt x="262" y="0"/>
                    </a:cubicBezTo>
                    <a:cubicBezTo>
                      <a:pt x="231" y="0"/>
                      <a:pt x="206" y="9"/>
                      <a:pt x="188" y="27"/>
                    </a:cubicBezTo>
                    <a:cubicBezTo>
                      <a:pt x="171" y="44"/>
                      <a:pt x="159" y="71"/>
                      <a:pt x="153" y="106"/>
                    </a:cubicBezTo>
                    <a:cubicBezTo>
                      <a:pt x="151" y="118"/>
                      <a:pt x="151" y="118"/>
                      <a:pt x="151" y="118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18"/>
                      <a:pt x="106" y="118"/>
                      <a:pt x="105" y="123"/>
                    </a:cubicBezTo>
                    <a:cubicBezTo>
                      <a:pt x="99" y="159"/>
                      <a:pt x="99" y="159"/>
                      <a:pt x="99" y="159"/>
                    </a:cubicBezTo>
                    <a:cubicBezTo>
                      <a:pt x="98" y="163"/>
                      <a:pt x="100" y="165"/>
                      <a:pt x="104" y="165"/>
                    </a:cubicBezTo>
                    <a:cubicBezTo>
                      <a:pt x="143" y="165"/>
                      <a:pt x="143" y="165"/>
                      <a:pt x="143" y="165"/>
                    </a:cubicBezTo>
                    <a:cubicBezTo>
                      <a:pt x="104" y="384"/>
                      <a:pt x="104" y="384"/>
                      <a:pt x="104" y="384"/>
                    </a:cubicBezTo>
                    <a:cubicBezTo>
                      <a:pt x="101" y="402"/>
                      <a:pt x="97" y="416"/>
                      <a:pt x="93" y="427"/>
                    </a:cubicBezTo>
                    <a:cubicBezTo>
                      <a:pt x="89" y="438"/>
                      <a:pt x="86" y="446"/>
                      <a:pt x="81" y="452"/>
                    </a:cubicBezTo>
                    <a:cubicBezTo>
                      <a:pt x="77" y="458"/>
                      <a:pt x="72" y="462"/>
                      <a:pt x="65" y="464"/>
                    </a:cubicBezTo>
                    <a:cubicBezTo>
                      <a:pt x="59" y="466"/>
                      <a:pt x="52" y="467"/>
                      <a:pt x="44" y="467"/>
                    </a:cubicBezTo>
                    <a:cubicBezTo>
                      <a:pt x="40" y="467"/>
                      <a:pt x="35" y="467"/>
                      <a:pt x="30" y="466"/>
                    </a:cubicBezTo>
                    <a:cubicBezTo>
                      <a:pt x="26" y="465"/>
                      <a:pt x="24" y="464"/>
                      <a:pt x="21" y="463"/>
                    </a:cubicBezTo>
                    <a:cubicBezTo>
                      <a:pt x="21" y="463"/>
                      <a:pt x="16" y="461"/>
                      <a:pt x="15" y="466"/>
                    </a:cubicBezTo>
                    <a:cubicBezTo>
                      <a:pt x="13" y="469"/>
                      <a:pt x="3" y="498"/>
                      <a:pt x="2" y="501"/>
                    </a:cubicBezTo>
                    <a:cubicBezTo>
                      <a:pt x="0" y="505"/>
                      <a:pt x="2" y="507"/>
                      <a:pt x="4" y="508"/>
                    </a:cubicBezTo>
                    <a:cubicBezTo>
                      <a:pt x="10" y="510"/>
                      <a:pt x="13" y="511"/>
                      <a:pt x="20" y="513"/>
                    </a:cubicBezTo>
                    <a:cubicBezTo>
                      <a:pt x="30" y="515"/>
                      <a:pt x="38" y="515"/>
                      <a:pt x="46" y="515"/>
                    </a:cubicBezTo>
                    <a:cubicBezTo>
                      <a:pt x="62" y="515"/>
                      <a:pt x="77" y="513"/>
                      <a:pt x="89" y="509"/>
                    </a:cubicBezTo>
                    <a:cubicBezTo>
                      <a:pt x="101" y="504"/>
                      <a:pt x="112" y="496"/>
                      <a:pt x="121" y="486"/>
                    </a:cubicBezTo>
                    <a:cubicBezTo>
                      <a:pt x="132" y="475"/>
                      <a:pt x="138" y="463"/>
                      <a:pt x="144" y="447"/>
                    </a:cubicBezTo>
                    <a:cubicBezTo>
                      <a:pt x="150" y="431"/>
                      <a:pt x="155" y="411"/>
                      <a:pt x="159" y="388"/>
                    </a:cubicBezTo>
                    <a:cubicBezTo>
                      <a:pt x="199" y="165"/>
                      <a:pt x="199" y="165"/>
                      <a:pt x="199" y="165"/>
                    </a:cubicBezTo>
                    <a:cubicBezTo>
                      <a:pt x="257" y="165"/>
                      <a:pt x="257" y="165"/>
                      <a:pt x="257" y="165"/>
                    </a:cubicBezTo>
                    <a:cubicBezTo>
                      <a:pt x="257" y="165"/>
                      <a:pt x="261" y="165"/>
                      <a:pt x="262" y="160"/>
                    </a:cubicBezTo>
                    <a:cubicBezTo>
                      <a:pt x="269" y="123"/>
                      <a:pt x="269" y="123"/>
                      <a:pt x="269" y="123"/>
                    </a:cubicBezTo>
                    <a:cubicBezTo>
                      <a:pt x="269" y="120"/>
                      <a:pt x="268" y="118"/>
                      <a:pt x="263" y="118"/>
                    </a:cubicBezTo>
                    <a:cubicBezTo>
                      <a:pt x="207" y="118"/>
                      <a:pt x="207" y="118"/>
                      <a:pt x="207" y="118"/>
                    </a:cubicBezTo>
                    <a:cubicBezTo>
                      <a:pt x="208" y="117"/>
                      <a:pt x="210" y="97"/>
                      <a:pt x="217" y="78"/>
                    </a:cubicBezTo>
                    <a:cubicBezTo>
                      <a:pt x="219" y="70"/>
                      <a:pt x="224" y="64"/>
                      <a:pt x="229" y="60"/>
                    </a:cubicBezTo>
                    <a:cubicBezTo>
                      <a:pt x="233" y="55"/>
                      <a:pt x="238" y="52"/>
                      <a:pt x="243" y="51"/>
                    </a:cubicBezTo>
                    <a:cubicBezTo>
                      <a:pt x="249" y="49"/>
                      <a:pt x="255" y="48"/>
                      <a:pt x="262" y="48"/>
                    </a:cubicBezTo>
                    <a:cubicBezTo>
                      <a:pt x="267" y="48"/>
                      <a:pt x="273" y="48"/>
                      <a:pt x="277" y="49"/>
                    </a:cubicBezTo>
                    <a:cubicBezTo>
                      <a:pt x="282" y="50"/>
                      <a:pt x="284" y="51"/>
                      <a:pt x="286" y="51"/>
                    </a:cubicBezTo>
                    <a:cubicBezTo>
                      <a:pt x="291" y="53"/>
                      <a:pt x="292" y="52"/>
                      <a:pt x="293" y="49"/>
                    </a:cubicBezTo>
                    <a:cubicBezTo>
                      <a:pt x="307" y="12"/>
                      <a:pt x="307" y="12"/>
                      <a:pt x="307" y="12"/>
                    </a:cubicBezTo>
                    <a:cubicBezTo>
                      <a:pt x="308" y="8"/>
                      <a:pt x="305" y="6"/>
                      <a:pt x="30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29"/>
              <p:cNvSpPr>
                <a:spLocks/>
              </p:cNvSpPr>
              <p:nvPr/>
            </p:nvSpPr>
            <p:spPr bwMode="auto">
              <a:xfrm>
                <a:off x="2542" y="1421"/>
                <a:ext cx="132" cy="908"/>
              </a:xfrm>
              <a:custGeom>
                <a:avLst/>
                <a:gdLst>
                  <a:gd name="T0" fmla="*/ 132 w 56"/>
                  <a:gd name="T1" fmla="*/ 894 h 384"/>
                  <a:gd name="T2" fmla="*/ 120 w 56"/>
                  <a:gd name="T3" fmla="*/ 908 h 384"/>
                  <a:gd name="T4" fmla="*/ 12 w 56"/>
                  <a:gd name="T5" fmla="*/ 908 h 384"/>
                  <a:gd name="T6" fmla="*/ 0 w 56"/>
                  <a:gd name="T7" fmla="*/ 894 h 384"/>
                  <a:gd name="T8" fmla="*/ 0 w 56"/>
                  <a:gd name="T9" fmla="*/ 12 h 384"/>
                  <a:gd name="T10" fmla="*/ 12 w 56"/>
                  <a:gd name="T11" fmla="*/ 0 h 384"/>
                  <a:gd name="T12" fmla="*/ 120 w 56"/>
                  <a:gd name="T13" fmla="*/ 0 h 384"/>
                  <a:gd name="T14" fmla="*/ 132 w 56"/>
                  <a:gd name="T15" fmla="*/ 12 h 384"/>
                  <a:gd name="T16" fmla="*/ 132 w 56"/>
                  <a:gd name="T17" fmla="*/ 894 h 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6" h="384">
                    <a:moveTo>
                      <a:pt x="56" y="378"/>
                    </a:moveTo>
                    <a:cubicBezTo>
                      <a:pt x="56" y="381"/>
                      <a:pt x="54" y="384"/>
                      <a:pt x="51" y="384"/>
                    </a:cubicBezTo>
                    <a:cubicBezTo>
                      <a:pt x="5" y="384"/>
                      <a:pt x="5" y="384"/>
                      <a:pt x="5" y="384"/>
                    </a:cubicBezTo>
                    <a:cubicBezTo>
                      <a:pt x="2" y="384"/>
                      <a:pt x="0" y="381"/>
                      <a:pt x="0" y="37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4" y="0"/>
                      <a:pt x="56" y="2"/>
                      <a:pt x="56" y="5"/>
                    </a:cubicBezTo>
                    <a:lnTo>
                      <a:pt x="56" y="3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4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786188"/>
            <a:ext cx="25781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622300"/>
            <a:ext cx="1973262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97"/>
          <p:cNvGrpSpPr>
            <a:grpSpLocks/>
          </p:cNvGrpSpPr>
          <p:nvPr/>
        </p:nvGrpSpPr>
        <p:grpSpPr bwMode="auto">
          <a:xfrm>
            <a:off x="8686800" y="5026025"/>
            <a:ext cx="1104900" cy="966788"/>
            <a:chOff x="9356933" y="5612937"/>
            <a:chExt cx="434231" cy="379842"/>
          </a:xfrm>
        </p:grpSpPr>
        <p:sp>
          <p:nvSpPr>
            <p:cNvPr id="49" name="Oval 48"/>
            <p:cNvSpPr/>
            <p:nvPr/>
          </p:nvSpPr>
          <p:spPr>
            <a:xfrm>
              <a:off x="9356933" y="5612937"/>
              <a:ext cx="338651" cy="338651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9600004" y="5801619"/>
              <a:ext cx="191160" cy="191160"/>
            </a:xfrm>
            <a:prstGeom prst="ellipse">
              <a:avLst/>
            </a:prstGeom>
            <a:solidFill>
              <a:srgbClr val="FFFFFF">
                <a:alpha val="2000"/>
              </a:srgb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cs typeface="VAG Rounded Std Light"/>
              </a:endParaRPr>
            </a:p>
          </p:txBody>
        </p:sp>
      </p:grpSp>
      <p:pic>
        <p:nvPicPr>
          <p:cNvPr id="51" name="Picture 100"/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100013"/>
            <a:ext cx="473075" cy="4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69"/>
          <p:cNvSpPr/>
          <p:nvPr/>
        </p:nvSpPr>
        <p:spPr>
          <a:xfrm>
            <a:off x="0" y="-61544"/>
            <a:ext cx="300229" cy="1084518"/>
          </a:xfrm>
          <a:custGeom>
            <a:avLst/>
            <a:gdLst/>
            <a:ahLst/>
            <a:cxnLst/>
            <a:rect l="l" t="t" r="r" b="b"/>
            <a:pathLst>
              <a:path w="300229" h="1084518">
                <a:moveTo>
                  <a:pt x="0" y="0"/>
                </a:moveTo>
                <a:lnTo>
                  <a:pt x="16744" y="9088"/>
                </a:lnTo>
                <a:cubicBezTo>
                  <a:pt x="187779" y="124637"/>
                  <a:pt x="300229" y="320316"/>
                  <a:pt x="300229" y="542259"/>
                </a:cubicBezTo>
                <a:cubicBezTo>
                  <a:pt x="300229" y="764202"/>
                  <a:pt x="187779" y="959881"/>
                  <a:pt x="16744" y="1075430"/>
                </a:cubicBezTo>
                <a:lnTo>
                  <a:pt x="0" y="1084518"/>
                </a:lnTo>
                <a:close/>
              </a:path>
            </a:pathLst>
          </a:custGeom>
          <a:solidFill>
            <a:srgbClr val="FFFFFF">
              <a:alpha val="5000"/>
            </a:srgb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cs typeface="VAG Rounded Std Light"/>
            </a:endParaRPr>
          </a:p>
        </p:txBody>
      </p:sp>
      <p:pic>
        <p:nvPicPr>
          <p:cNvPr id="53" name="Picture 102"/>
          <p:cNvPicPr>
            <a:picLocks noChangeAspect="1"/>
          </p:cNvPicPr>
          <p:nvPr/>
        </p:nvPicPr>
        <p:blipFill>
          <a:blip r:embed="rId6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5" b="43938"/>
          <a:stretch>
            <a:fillRect/>
          </a:stretch>
        </p:blipFill>
        <p:spPr bwMode="auto">
          <a:xfrm>
            <a:off x="0" y="5683250"/>
            <a:ext cx="13493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362" y="2016124"/>
            <a:ext cx="7273925" cy="2282675"/>
          </a:xfrm>
        </p:spPr>
        <p:txBody>
          <a:bodyPr/>
          <a:lstStyle>
            <a:lvl1pPr algn="l">
              <a:lnSpc>
                <a:spcPct val="90000"/>
              </a:lnSpc>
              <a:defRPr sz="4800" b="0" spc="-8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362" y="4378493"/>
            <a:ext cx="7273925" cy="568606"/>
          </a:xfrm>
        </p:spPr>
        <p:txBody>
          <a:bodyPr lIns="0"/>
          <a:lstStyle>
            <a:lvl1pPr marL="0" indent="0" algn="l">
              <a:lnSpc>
                <a:spcPts val="2400"/>
              </a:lnSpc>
              <a:buNone/>
              <a:defRPr sz="2000">
                <a:solidFill>
                  <a:srgbClr val="D9E0E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954695" y="-18288"/>
            <a:ext cx="4234130" cy="68945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Content Placeholder 7"/>
          <p:cNvSpPr>
            <a:spLocks noGrp="1"/>
          </p:cNvSpPr>
          <p:nvPr>
            <p:ph sz="quarter" idx="10"/>
          </p:nvPr>
        </p:nvSpPr>
        <p:spPr>
          <a:xfrm>
            <a:off x="360362" y="5510127"/>
            <a:ext cx="7289872" cy="43882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rgbClr val="D9E0E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42272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 marL="0" indent="0">
              <a:buNone/>
              <a:defRPr sz="2400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5201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737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328" y="1599480"/>
            <a:ext cx="568784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636" y="1599480"/>
            <a:ext cx="57002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651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328" y="1599480"/>
            <a:ext cx="3749040" cy="46228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5127" y="1599480"/>
            <a:ext cx="3728166" cy="46228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4"/>
          <p:cNvSpPr>
            <a:spLocks noGrp="1"/>
          </p:cNvSpPr>
          <p:nvPr>
            <p:ph sz="half" idx="17"/>
          </p:nvPr>
        </p:nvSpPr>
        <p:spPr>
          <a:xfrm>
            <a:off x="8090178" y="1599480"/>
            <a:ext cx="3749040" cy="46228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7219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07877" y="381000"/>
            <a:ext cx="2923757" cy="3556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VAG Rounded Std Ligh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38328" y="1599480"/>
            <a:ext cx="2715768" cy="4627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272035" y="1599480"/>
            <a:ext cx="2715768" cy="4627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205742" y="1599480"/>
            <a:ext cx="2715768" cy="4627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9139449" y="1599480"/>
            <a:ext cx="2715768" cy="4627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11484864" cy="338554"/>
          </a:xfrm>
        </p:spPr>
        <p:txBody>
          <a:bodyPr>
            <a:spAutoFit/>
          </a:bodyPr>
          <a:lstStyle>
            <a:lvl1pPr>
              <a:defRPr lang="en-US" sz="2400" spc="-20" dirty="0" smtClean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314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theme" Target="../theme/theme1.xml"/><Relationship Id="rId38" Type="http://schemas.openxmlformats.org/officeDocument/2006/relationships/image" Target="../media/image1.png"/><Relationship Id="rId3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9"/>
          <p:cNvGrpSpPr>
            <a:grpSpLocks/>
          </p:cNvGrpSpPr>
          <p:nvPr/>
        </p:nvGrpSpPr>
        <p:grpSpPr bwMode="auto">
          <a:xfrm>
            <a:off x="0" y="1150938"/>
            <a:ext cx="12204700" cy="5707062"/>
            <a:chOff x="-7681" y="1151067"/>
            <a:chExt cx="12204188" cy="5706933"/>
          </a:xfrm>
        </p:grpSpPr>
        <p:sp>
          <p:nvSpPr>
            <p:cNvPr id="41" name="Rectangle 40"/>
            <p:cNvSpPr/>
            <p:nvPr/>
          </p:nvSpPr>
          <p:spPr>
            <a:xfrm rot="10800000">
              <a:off x="-7681" y="4045788"/>
              <a:ext cx="12196497" cy="281220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58000"/>
                  </a:schemeClr>
                </a:gs>
                <a:gs pos="38000">
                  <a:schemeClr val="tx2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056" name="Picture 4" descr="C:\Users\andrew\Desktop\dryfgudf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0" t="5554" r="16206" b="9538"/>
            <a:stretch>
              <a:fillRect/>
            </a:stretch>
          </p:blipFill>
          <p:spPr bwMode="auto">
            <a:xfrm>
              <a:off x="0" y="1151067"/>
              <a:ext cx="12196507" cy="570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7" name="Grid" hidden="1"/>
          <p:cNvGrpSpPr>
            <a:grpSpLocks/>
          </p:cNvGrpSpPr>
          <p:nvPr/>
        </p:nvGrpSpPr>
        <p:grpSpPr bwMode="auto">
          <a:xfrm>
            <a:off x="-273050" y="-498475"/>
            <a:ext cx="12680950" cy="8013700"/>
            <a:chOff x="-273050" y="-498396"/>
            <a:chExt cx="12680953" cy="801362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66713" y="-498396"/>
              <a:ext cx="0" cy="8013621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0" y="-498396"/>
              <a:ext cx="0" cy="8013621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188828" y="-498396"/>
              <a:ext cx="0" cy="8013621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>
              <a:off x="6094415" y="-5807007"/>
              <a:ext cx="0" cy="12614278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>
              <a:off x="6094415" y="-6307065"/>
              <a:ext cx="0" cy="12614278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>
              <a:off x="6094415" y="-5475224"/>
              <a:ext cx="0" cy="12614278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-273050" y="1027177"/>
              <a:ext cx="12680953" cy="0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>
              <a:off x="6094415" y="-4533845"/>
              <a:ext cx="0" cy="12614278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-273050" y="1592321"/>
              <a:ext cx="12680953" cy="0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1822116" y="-498396"/>
              <a:ext cx="0" cy="8013621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094164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230689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958140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094665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890127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0026652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026151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162677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162176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298701" y="-498396"/>
              <a:ext cx="0" cy="7737399"/>
            </a:xfrm>
            <a:prstGeom prst="line">
              <a:avLst/>
            </a:prstGeom>
            <a:ln w="6350">
              <a:solidFill>
                <a:srgbClr val="FFDDD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138" y="90488"/>
            <a:ext cx="11515725" cy="908050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138" y="1600200"/>
            <a:ext cx="11515725" cy="4622800"/>
          </a:xfrm>
          <a:prstGeom prst="rect">
            <a:avLst/>
          </a:prstGeom>
        </p:spPr>
        <p:txBody>
          <a:bodyPr vert="horz" lIns="9144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Source level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10800000" flipV="1">
            <a:off x="336550" y="0"/>
            <a:ext cx="1186815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3375" y="6270625"/>
            <a:ext cx="10737850" cy="428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032" name="Picture 43" descr="Salesforce Logo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6264275"/>
            <a:ext cx="614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74" r:id="rId5"/>
    <p:sldLayoutId id="2147483875" r:id="rId6"/>
    <p:sldLayoutId id="2147483876" r:id="rId7"/>
    <p:sldLayoutId id="2147483877" r:id="rId8"/>
    <p:sldLayoutId id="2147483886" r:id="rId9"/>
    <p:sldLayoutId id="2147483878" r:id="rId10"/>
    <p:sldLayoutId id="2147483879" r:id="rId11"/>
    <p:sldLayoutId id="2147483880" r:id="rId12"/>
    <p:sldLayoutId id="2147483881" r:id="rId13"/>
    <p:sldLayoutId id="2147483887" r:id="rId14"/>
    <p:sldLayoutId id="2147483888" r:id="rId15"/>
    <p:sldLayoutId id="2147483889" r:id="rId16"/>
    <p:sldLayoutId id="2147483890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3909" r:id="rId35"/>
    <p:sldLayoutId id="2147483910" r:id="rId3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200" kern="1200" spc="-20" dirty="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400"/>
        </a:spcBef>
        <a:spcAft>
          <a:spcPts val="600"/>
        </a:spcAft>
        <a:buClr>
          <a:srgbClr val="7F7F7F"/>
        </a:buClr>
        <a:buSzPct val="100000"/>
        <a:buFont typeface="Arial" charset="0"/>
        <a:buChar char="​"/>
        <a:defRPr lang="en-US" sz="2000" kern="1200" spc="-30" dirty="0">
          <a:solidFill>
            <a:srgbClr val="7C868D"/>
          </a:solidFill>
          <a:latin typeface="+mn-lt"/>
          <a:ea typeface="ＭＳ Ｐゴシック" charset="0"/>
          <a:cs typeface="ＭＳ Ｐゴシック" charset="0"/>
        </a:defRPr>
      </a:lvl1pPr>
      <a:lvl2pPr marL="231775" indent="-231775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Clr>
          <a:srgbClr val="BFBFBF"/>
        </a:buClr>
        <a:buSzPct val="100000"/>
        <a:buFont typeface="Arial" charset="0"/>
        <a:buChar char="•"/>
        <a:defRPr lang="en-US" kern="1200" spc="-30" dirty="0">
          <a:solidFill>
            <a:srgbClr val="7C868D"/>
          </a:solidFill>
          <a:latin typeface="+mn-lt"/>
          <a:ea typeface="ＭＳ Ｐゴシック" charset="0"/>
          <a:cs typeface="+mn-cs"/>
        </a:defRPr>
      </a:lvl2pPr>
      <a:lvl3pPr marL="520700" indent="-171450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Clr>
          <a:srgbClr val="BFBFBF"/>
        </a:buClr>
        <a:buSzPct val="100000"/>
        <a:buFont typeface="Arial" charset="0"/>
        <a:buChar char="•"/>
        <a:defRPr lang="en-US" sz="1600" kern="1200" spc="-30" dirty="0">
          <a:solidFill>
            <a:srgbClr val="7C868D"/>
          </a:solidFill>
          <a:latin typeface="+mn-lt"/>
          <a:ea typeface="ＭＳ Ｐゴシック" charset="0"/>
          <a:cs typeface="+mn-cs"/>
        </a:defRPr>
      </a:lvl3pPr>
      <a:lvl4pPr marL="520700" indent="-1588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Clr>
          <a:srgbClr val="7F7F7F"/>
        </a:buClr>
        <a:buSzPct val="100000"/>
        <a:buFont typeface="Arial" charset="0"/>
        <a:buChar char="​"/>
        <a:defRPr lang="en-US" sz="1600" kern="1200" spc="-30" dirty="0">
          <a:solidFill>
            <a:srgbClr val="0079A8"/>
          </a:solidFill>
          <a:latin typeface="+mn-lt"/>
          <a:ea typeface="ＭＳ Ｐゴシック" charset="0"/>
          <a:cs typeface="+mn-cs"/>
        </a:defRPr>
      </a:lvl4pPr>
      <a:lvl5pPr marL="520700" indent="-171450" algn="l" rtl="0" eaLnBrk="1" fontAlgn="base" hangingPunct="1">
        <a:lnSpc>
          <a:spcPct val="90000"/>
        </a:lnSpc>
        <a:spcBef>
          <a:spcPts val="300"/>
        </a:spcBef>
        <a:spcAft>
          <a:spcPts val="600"/>
        </a:spcAft>
        <a:buClr>
          <a:srgbClr val="7F7F7F"/>
        </a:buClr>
        <a:buSzPct val="100000"/>
        <a:buFont typeface="Arial" charset="0"/>
        <a:buChar char="​"/>
        <a:defRPr lang="en-US" sz="1000" kern="1200" spc="-30" dirty="0">
          <a:solidFill>
            <a:srgbClr val="7C868D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0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tiff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6912" y="1076263"/>
            <a:ext cx="11519517" cy="2628900"/>
          </a:xfrm>
        </p:spPr>
        <p:txBody>
          <a:bodyPr/>
          <a:lstStyle/>
          <a:p>
            <a:r>
              <a:rPr lang="en-US" sz="5200" dirty="0" smtClean="0"/>
              <a:t>The Lego Model of Machine Learning</a:t>
            </a:r>
            <a:endParaRPr lang="en-US" sz="5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10568" y="4267199"/>
            <a:ext cx="6467154" cy="1508677"/>
          </a:xfrm>
        </p:spPr>
        <p:txBody>
          <a:bodyPr/>
          <a:lstStyle/>
          <a:p>
            <a:r>
              <a:rPr lang="en-US" dirty="0" smtClean="0"/>
              <a:t>Leah McGuire, PhD</a:t>
            </a:r>
          </a:p>
          <a:p>
            <a:r>
              <a:rPr lang="en-US" dirty="0" smtClean="0"/>
              <a:t>Senior Member of Technical Staff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7228" y="95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481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11" y="1600200"/>
            <a:ext cx="5842169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Most of the time </a:t>
            </a:r>
            <a:r>
              <a:rPr lang="en-US" dirty="0"/>
              <a:t>goes into data </a:t>
            </a:r>
            <a:r>
              <a:rPr lang="en-US" dirty="0" smtClean="0"/>
              <a:t>manipulation (80-95% depending on who you talk to) 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Cleaning </a:t>
            </a:r>
            <a:r>
              <a:rPr lang="en-US" dirty="0"/>
              <a:t>data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/>
              <a:t>Changing the format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/>
              <a:t>Combining and transforming </a:t>
            </a:r>
            <a:r>
              <a:rPr lang="en-US" dirty="0" smtClean="0"/>
              <a:t>features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 make as much of this as possible reusable 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This means make each manipulation modular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More structure = more code re-use</a:t>
            </a:r>
            <a:endParaRPr lang="en-US" dirty="0"/>
          </a:p>
          <a:p>
            <a:pPr marL="342900" lvl="1" indent="-342900">
              <a:spcBef>
                <a:spcPts val="400"/>
              </a:spcBef>
              <a:buClr>
                <a:srgbClr val="7F7F7F"/>
              </a:buClr>
              <a:buFont typeface="Arial"/>
              <a:buChar char="•"/>
            </a:pPr>
            <a:r>
              <a:rPr lang="en-US" sz="2000" dirty="0"/>
              <a:t>Can make models and evaluation </a:t>
            </a:r>
            <a:r>
              <a:rPr lang="en-US" sz="2000" dirty="0" smtClean="0"/>
              <a:t>more </a:t>
            </a:r>
            <a:r>
              <a:rPr lang="en-US" sz="2000" dirty="0"/>
              <a:t>utilitarian by wrapping them in interfaces that take a standard data input </a:t>
            </a:r>
          </a:p>
          <a:p>
            <a:pPr marL="631825" lvl="2" indent="-342900">
              <a:spcBef>
                <a:spcPts val="400"/>
              </a:spcBef>
              <a:buClr>
                <a:srgbClr val="7F7F7F"/>
              </a:buClr>
              <a:buFont typeface="Arial"/>
              <a:buChar char="•"/>
            </a:pPr>
            <a:r>
              <a:rPr lang="en-US" sz="1800" dirty="0"/>
              <a:t>Unless you are doing something super specialized hopefully you are not writing your own models </a:t>
            </a:r>
          </a:p>
          <a:p>
            <a:pPr lvl="1" indent="0">
              <a:buNone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Making the pieces reusable and minimizing time per model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machine learning model</a:t>
            </a:r>
            <a:endParaRPr lang="en-US" dirty="0"/>
          </a:p>
        </p:txBody>
      </p:sp>
      <p:pic>
        <p:nvPicPr>
          <p:cNvPr id="5" name="Picture 4" descr="car-factory-2-pmvu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61" y="1679222"/>
            <a:ext cx="5399852" cy="404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5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not the first people to think of this</a:t>
            </a:r>
            <a:endParaRPr lang="en-US" dirty="0"/>
          </a:p>
        </p:txBody>
      </p:sp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2" y="1236839"/>
            <a:ext cx="3286579" cy="1726494"/>
          </a:xfrm>
          <a:prstGeom prst="rect">
            <a:avLst/>
          </a:prstGeom>
        </p:spPr>
      </p:pic>
      <p:pic>
        <p:nvPicPr>
          <p:cNvPr id="6" name="Picture 5" descr="imgres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" y="3284361"/>
            <a:ext cx="4406900" cy="1841500"/>
          </a:xfrm>
          <a:prstGeom prst="rect">
            <a:avLst/>
          </a:prstGeom>
        </p:spPr>
      </p:pic>
      <p:pic>
        <p:nvPicPr>
          <p:cNvPr id="7" name="Picture 6" descr="imgr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4" y="5399617"/>
            <a:ext cx="5080000" cy="546100"/>
          </a:xfrm>
          <a:prstGeom prst="rect">
            <a:avLst/>
          </a:prstGeom>
        </p:spPr>
      </p:pic>
      <p:pic>
        <p:nvPicPr>
          <p:cNvPr id="9" name="Picture 8" descr="imgres-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69" y="1030111"/>
            <a:ext cx="2806700" cy="1524000"/>
          </a:xfrm>
          <a:prstGeom prst="rect">
            <a:avLst/>
          </a:prstGeom>
        </p:spPr>
      </p:pic>
      <p:pic>
        <p:nvPicPr>
          <p:cNvPr id="10" name="Picture 9" descr="images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2582333"/>
            <a:ext cx="6248400" cy="1270000"/>
          </a:xfrm>
          <a:prstGeom prst="rect">
            <a:avLst/>
          </a:prstGeom>
        </p:spPr>
      </p:pic>
      <p:pic>
        <p:nvPicPr>
          <p:cNvPr id="11" name="Picture 10" descr="imgres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26" y="4169833"/>
            <a:ext cx="2540000" cy="889000"/>
          </a:xfrm>
          <a:prstGeom prst="rect">
            <a:avLst/>
          </a:prstGeom>
        </p:spPr>
      </p:pic>
      <p:pic>
        <p:nvPicPr>
          <p:cNvPr id="12" name="Picture 11" descr="imgres-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25" y="3683705"/>
            <a:ext cx="4241800" cy="1917700"/>
          </a:xfrm>
          <a:prstGeom prst="rect">
            <a:avLst/>
          </a:prstGeom>
        </p:spPr>
      </p:pic>
      <p:pic>
        <p:nvPicPr>
          <p:cNvPr id="13" name="Picture 12" descr="imgres-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29" y="2767895"/>
            <a:ext cx="3656225" cy="1286450"/>
          </a:xfrm>
          <a:prstGeom prst="rect">
            <a:avLst/>
          </a:prstGeom>
        </p:spPr>
      </p:pic>
      <p:pic>
        <p:nvPicPr>
          <p:cNvPr id="8" name="Picture 7" descr="mlbase_logo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63" y="1080358"/>
            <a:ext cx="2673706" cy="1790395"/>
          </a:xfrm>
          <a:prstGeom prst="rect">
            <a:avLst/>
          </a:prstGeom>
        </p:spPr>
      </p:pic>
      <p:pic>
        <p:nvPicPr>
          <p:cNvPr id="14" name="Picture 13" descr="CascadingLogo_horiz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41" y="4997778"/>
            <a:ext cx="5260069" cy="161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7437309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Spark is great 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Map reduce has a lot of overhead for iterative processes, in memory with Spark is better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Has good ML libraries (MLlib, ML, KeystoneML, GraphX)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Simple to productionalize models if they are built in the same system they are used in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Scala</a:t>
            </a:r>
            <a:r>
              <a:rPr lang="en-US" dirty="0"/>
              <a:t> </a:t>
            </a:r>
            <a:r>
              <a:rPr lang="en-US" dirty="0" smtClean="0"/>
              <a:t>and Java are the languages with the best spark support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Scala is WAY less verbose than Java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More fun to write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Functional is nice</a:t>
            </a:r>
            <a:endParaRPr lang="en-US" dirty="0"/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Type safe makes life better (most of the time)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We chose Spark and Scala. Because 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your tool set limits the options</a:t>
            </a:r>
            <a:endParaRPr lang="en-US" dirty="0"/>
          </a:p>
        </p:txBody>
      </p:sp>
      <p:pic>
        <p:nvPicPr>
          <p:cNvPr id="6" name="Picture 5" descr="ur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83" y="3301999"/>
            <a:ext cx="3048000" cy="2032000"/>
          </a:xfrm>
          <a:prstGeom prst="rect">
            <a:avLst/>
          </a:prstGeom>
        </p:spPr>
      </p:pic>
      <p:pic>
        <p:nvPicPr>
          <p:cNvPr id="7" name="Picture 6" descr="spark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06" y="1006829"/>
            <a:ext cx="3276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5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Not personally a fan of re-inventing the wheel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if you limit search to Spark there are options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30329" y="1692125"/>
            <a:ext cx="272109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KeystoneML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22129" y="1373719"/>
            <a:ext cx="2540072" cy="940503"/>
            <a:chOff x="451569" y="1373719"/>
            <a:chExt cx="2540072" cy="940503"/>
          </a:xfrm>
        </p:grpSpPr>
        <p:pic>
          <p:nvPicPr>
            <p:cNvPr id="11" name="Picture 10" descr="spark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69" y="1373719"/>
              <a:ext cx="1722968" cy="91491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186891" y="1717510"/>
              <a:ext cx="804750" cy="596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ML</a:t>
              </a:r>
              <a:endParaRPr lang="en-US" sz="3200" dirty="0"/>
            </a:p>
          </p:txBody>
        </p:sp>
      </p:grpSp>
      <p:pic>
        <p:nvPicPr>
          <p:cNvPr id="16" name="Picture 15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86" y="1758951"/>
            <a:ext cx="3739480" cy="4019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9234" y="2596444"/>
            <a:ext cx="3414987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Not MLlib – ML, build for constructing pipelines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Uniform set of high level APIs 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Wraps MLlib models – though this is changing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Build on DataFrames not RDDs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endParaRPr lang="en-US" sz="2000" spc="-30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3456" y="2565399"/>
            <a:ext cx="341498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>
                <a:solidFill>
                  <a:schemeClr val="accent2"/>
                </a:solidFill>
              </a:rPr>
              <a:t>P</a:t>
            </a:r>
            <a:r>
              <a:rPr lang="en-US" sz="2000" spc="-30" dirty="0" smtClean="0">
                <a:solidFill>
                  <a:schemeClr val="accent2"/>
                </a:solidFill>
              </a:rPr>
              <a:t>roduct of  UCB AMP Lab 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>
                <a:solidFill>
                  <a:schemeClr val="accent2"/>
                </a:solidFill>
              </a:rPr>
              <a:t>S</a:t>
            </a:r>
            <a:r>
              <a:rPr lang="en-US" sz="2000" spc="-30" dirty="0" smtClean="0">
                <a:solidFill>
                  <a:schemeClr val="accent2"/>
                </a:solidFill>
              </a:rPr>
              <a:t>imilar design to Spark ML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Improvements in type safety and chaining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Has its own set of models included – cover different ground than spark MLlib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1986" y="2576688"/>
            <a:ext cx="3454845" cy="319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Machine learning server for building and deploying predictive applications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Uses “DASE” architecture – Data Source, Data Preparator, Algorithms, Serving, Evaluation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Compartmentalized so can swap algorithms </a:t>
            </a:r>
          </a:p>
        </p:txBody>
      </p: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9" y="1600200"/>
            <a:ext cx="6463614" cy="462280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Spark ML standardizes APIs for machine learning algorithms to make it easier to combine multiple algorithms into a single pipeline, or workflow. </a:t>
            </a:r>
            <a:endParaRPr lang="en-US" dirty="0" smtClean="0"/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DataFrame</a:t>
            </a:r>
            <a:r>
              <a:rPr lang="en-US" sz="1800" dirty="0"/>
              <a:t>: Spark ML uses DataFrame from Spark SQL as an ML dataset, which can hold a variety of data types. </a:t>
            </a:r>
            <a:endParaRPr lang="en-US" sz="1800" dirty="0" smtClean="0"/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Transformer</a:t>
            </a:r>
            <a:r>
              <a:rPr lang="en-US" sz="1800" dirty="0"/>
              <a:t>: A Transformer is an algorithm which can transform one DataFrame into another DataFrame. </a:t>
            </a:r>
            <a:endParaRPr lang="en-US" sz="1800" dirty="0" smtClean="0"/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Estimator</a:t>
            </a:r>
            <a:r>
              <a:rPr lang="en-US" sz="1800" dirty="0"/>
              <a:t>: An Estimator is an algorithm which can be fit on a DataFrame to produce a Transformer. </a:t>
            </a:r>
            <a:endParaRPr lang="en-US" sz="1800" dirty="0" smtClean="0"/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Pipeline</a:t>
            </a:r>
            <a:r>
              <a:rPr lang="en-US" sz="1800" dirty="0"/>
              <a:t>: A Pipeline chains multiple Transformers and Estimators together to specify an ML </a:t>
            </a:r>
            <a:r>
              <a:rPr lang="en-US" sz="1800" dirty="0" smtClean="0"/>
              <a:t>workflow.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Parameter</a:t>
            </a:r>
            <a:r>
              <a:rPr lang="en-US" sz="1800" dirty="0"/>
              <a:t>: All Transformers and Estimators now share a common API for specifying parameters.</a:t>
            </a:r>
          </a:p>
          <a:p>
            <a:pPr>
              <a:spcAft>
                <a:spcPts val="1000"/>
              </a:spcAft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The basics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8023" y="1281233"/>
            <a:ext cx="4882586" cy="47628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Why not?</a:t>
            </a:r>
          </a:p>
          <a:p>
            <a:pPr marL="342900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DataFrames are not quite there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>
                <a:solidFill>
                  <a:schemeClr val="accent2"/>
                </a:solidFill>
              </a:rPr>
              <a:t>Missing a lot of RDD functionality</a:t>
            </a:r>
            <a:r>
              <a:rPr lang="en-US" spc="-30" dirty="0" smtClean="0">
                <a:solidFill>
                  <a:schemeClr val="accent2"/>
                </a:solidFill>
              </a:rPr>
              <a:t> 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Type system is meh 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ML requires vector type which is not well integrated</a:t>
            </a:r>
          </a:p>
          <a:p>
            <a:pPr marL="342900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Transformers are deterministic and limited in scope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Need exact schema expected</a:t>
            </a:r>
            <a:endParaRPr lang="en-US" spc="-30" dirty="0">
              <a:solidFill>
                <a:schemeClr val="accent2"/>
              </a:solidFill>
            </a:endParaRP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Really designed to append a column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Intended to string together sequentially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Does n</a:t>
            </a:r>
            <a:r>
              <a:rPr lang="fr-FR" sz="2000" spc="-30" dirty="0" smtClean="0">
                <a:solidFill>
                  <a:schemeClr val="accent2"/>
                </a:solidFill>
              </a:rPr>
              <a:t>o</a:t>
            </a:r>
            <a:r>
              <a:rPr lang="en-US" sz="2000" spc="-30" dirty="0" smtClean="0">
                <a:solidFill>
                  <a:schemeClr val="accent2"/>
                </a:solidFill>
              </a:rPr>
              <a:t>t deal with how you are getting your data in or out at all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39192" y="427673"/>
            <a:ext cx="2553583" cy="940503"/>
            <a:chOff x="451569" y="1373719"/>
            <a:chExt cx="2553583" cy="940503"/>
          </a:xfrm>
        </p:grpSpPr>
        <p:pic>
          <p:nvPicPr>
            <p:cNvPr id="7" name="Picture 6" descr="spark-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69" y="1373719"/>
              <a:ext cx="1722968" cy="9149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200402" y="1717510"/>
              <a:ext cx="804750" cy="596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ML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6096715" cy="4622800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dirty="0"/>
              <a:t>KeystoneML is a framework for building and deploying </a:t>
            </a:r>
            <a:r>
              <a:rPr lang="en-US" dirty="0" smtClean="0"/>
              <a:t>ml pipelines</a:t>
            </a:r>
            <a:r>
              <a:rPr lang="en-US" dirty="0"/>
              <a:t>. It is built on several design principles: supporting end-to-end workflows, type safety, horizontal scalability, and composibility</a:t>
            </a:r>
            <a:r>
              <a:rPr lang="en-US" dirty="0" smtClean="0"/>
              <a:t>.</a:t>
            </a:r>
          </a:p>
          <a:p>
            <a:pPr lvl="1">
              <a:spcAft>
                <a:spcPts val="1000"/>
              </a:spcAft>
            </a:pPr>
            <a:r>
              <a:rPr lang="en-US" dirty="0" smtClean="0"/>
              <a:t>Nodes (Transformers and Estimators) -  </a:t>
            </a:r>
            <a:r>
              <a:rPr lang="en-US" dirty="0"/>
              <a:t>Transformers are nodes which provide a unary function interface for both single items and RDD of the same type of item, while an Estimator produces a Transformer based on some training data.</a:t>
            </a:r>
            <a:endParaRPr lang="en-US" dirty="0" smtClean="0"/>
          </a:p>
          <a:p>
            <a:pPr lvl="1">
              <a:spcAft>
                <a:spcPts val="1000"/>
              </a:spcAft>
            </a:pPr>
            <a:r>
              <a:rPr lang="en-US" dirty="0" smtClean="0"/>
              <a:t>Pipelines - A </a:t>
            </a:r>
            <a:r>
              <a:rPr lang="en-US" dirty="0"/>
              <a:t>dataflow that takes some input data and maps it to some output data through a series of nodes.</a:t>
            </a:r>
            <a:endParaRPr lang="en-US" dirty="0" smtClean="0"/>
          </a:p>
          <a:p>
            <a:pPr lvl="1">
              <a:spcAft>
                <a:spcPts val="1000"/>
              </a:spcAft>
            </a:pPr>
            <a:r>
              <a:rPr lang="en-US" dirty="0" smtClean="0"/>
              <a:t>Data Loaders - The </a:t>
            </a:r>
            <a:r>
              <a:rPr lang="en-US" dirty="0"/>
              <a:t>entry point for your data into a batch training pipeline.</a:t>
            </a:r>
            <a:endParaRPr lang="en-US" dirty="0" smtClean="0"/>
          </a:p>
          <a:p>
            <a:pPr lvl="1">
              <a:spcAft>
                <a:spcPts val="1000"/>
              </a:spcAft>
            </a:pPr>
            <a:r>
              <a:rPr lang="en-US" dirty="0" smtClean="0"/>
              <a:t>Evaluators - </a:t>
            </a:r>
            <a:r>
              <a:rPr lang="en-US" dirty="0"/>
              <a:t>Utilities for evaluating models once they’ve been trained.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5447395" cy="347698"/>
          </a:xfrm>
        </p:spPr>
        <p:txBody>
          <a:bodyPr/>
          <a:lstStyle/>
          <a:p>
            <a:r>
              <a:rPr lang="en-US" dirty="0" smtClean="0"/>
              <a:t>The basics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8138" y="90488"/>
            <a:ext cx="5616923" cy="908050"/>
          </a:xfrm>
        </p:spPr>
        <p:txBody>
          <a:bodyPr/>
          <a:lstStyle/>
          <a:p>
            <a:r>
              <a:rPr lang="en-US" dirty="0" smtClean="0"/>
              <a:t>Keystone 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31957" y="746080"/>
            <a:ext cx="272109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KeystoneML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1796" y="1803977"/>
            <a:ext cx="4882586" cy="33624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Why not?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Still designed to chain together sequential transformations</a:t>
            </a:r>
            <a:endParaRPr lang="en-US" spc="-30" dirty="0" smtClean="0">
              <a:solidFill>
                <a:schemeClr val="accent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The models included are less general than spark ML models (computer vision and language processing)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Still mostly focuses on the modeling without much on where data is from or going</a:t>
            </a:r>
          </a:p>
        </p:txBody>
      </p: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9" y="1600200"/>
            <a:ext cx="6187790" cy="4622800"/>
          </a:xfrm>
          <a:ln>
            <a:noFill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 smtClean="0"/>
              <a:t>Open source machine learning server, installed as a full machine learning stack, to simplify and accelerate ml infrastructure management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Bundled </a:t>
            </a:r>
            <a:r>
              <a:rPr lang="en-US" sz="1800" dirty="0"/>
              <a:t>with Apache Spark, </a:t>
            </a:r>
            <a:r>
              <a:rPr lang="en-US" sz="1800" dirty="0" smtClean="0"/>
              <a:t>MLlib</a:t>
            </a:r>
            <a:r>
              <a:rPr lang="en-US" sz="1800" dirty="0"/>
              <a:t>, Hbase, Spray and Elasticsearch 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Customizable templates for a quick start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Support </a:t>
            </a:r>
            <a:r>
              <a:rPr lang="en-US" sz="1800" dirty="0"/>
              <a:t>machine learning and data processing libraries such as Spark </a:t>
            </a:r>
            <a:r>
              <a:rPr lang="en-US" sz="1800" dirty="0" smtClean="0"/>
              <a:t>MLlib </a:t>
            </a:r>
            <a:r>
              <a:rPr lang="en-US" sz="1800" dirty="0"/>
              <a:t>and </a:t>
            </a:r>
            <a:r>
              <a:rPr lang="en-US" sz="1800" dirty="0" smtClean="0"/>
              <a:t>OpenNLP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Evaluate </a:t>
            </a:r>
            <a:r>
              <a:rPr lang="en-US" sz="1800" dirty="0"/>
              <a:t>and tune multiple engine variants </a:t>
            </a:r>
            <a:r>
              <a:rPr lang="en-US" sz="1800" dirty="0" smtClean="0"/>
              <a:t>systematically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/>
              <a:t>Simplify data infrastructure management with Event </a:t>
            </a:r>
            <a:r>
              <a:rPr lang="en-US" sz="1800" dirty="0" smtClean="0"/>
              <a:t>Server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1800" dirty="0" smtClean="0"/>
              <a:t>Respond </a:t>
            </a:r>
            <a:r>
              <a:rPr lang="en-US" sz="1800" dirty="0"/>
              <a:t>to dynamic queries in real-time once deployed as a web </a:t>
            </a:r>
            <a:r>
              <a:rPr lang="en-US" sz="1800" dirty="0" smtClean="0"/>
              <a:t>service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5139917" cy="338554"/>
          </a:xfrm>
        </p:spPr>
        <p:txBody>
          <a:bodyPr/>
          <a:lstStyle/>
          <a:p>
            <a:r>
              <a:rPr lang="en-US" dirty="0" smtClean="0"/>
              <a:t>The basics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6686" y="1574308"/>
            <a:ext cx="4999158" cy="4552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Why not?</a:t>
            </a:r>
          </a:p>
          <a:p>
            <a:pPr marL="342900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Bundled with a lot of stuff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Nice if you are just starting off but what if you have your own infrastructure?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Hard to change and or remove the Event Server and Prediction Engine </a:t>
            </a:r>
          </a:p>
          <a:p>
            <a:pPr marL="342900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Not simple to put in real feature engineering</a:t>
            </a:r>
          </a:p>
          <a:p>
            <a:pPr marL="800100" lvl="2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Easy to end </a:t>
            </a:r>
            <a:r>
              <a:rPr lang="en-US" spc="-30" dirty="0">
                <a:solidFill>
                  <a:schemeClr val="accent2"/>
                </a:solidFill>
              </a:rPr>
              <a:t>up rewriting all transformations for every </a:t>
            </a:r>
            <a:r>
              <a:rPr lang="en-US" spc="-30" dirty="0" smtClean="0">
                <a:solidFill>
                  <a:schemeClr val="accent2"/>
                </a:solidFill>
              </a:rPr>
              <a:t>workflow</a:t>
            </a:r>
          </a:p>
          <a:p>
            <a:pPr marL="342900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Workflow development is constrained</a:t>
            </a:r>
          </a:p>
          <a:p>
            <a:pPr marL="800100" lvl="1" indent="-342900">
              <a:spcBef>
                <a:spcPts val="300"/>
              </a:spcBef>
              <a:spcAft>
                <a:spcPts val="400"/>
              </a:spcAft>
              <a:buFont typeface="Arial"/>
              <a:buChar char="•"/>
            </a:pPr>
            <a:r>
              <a:rPr lang="en-US" spc="-30" dirty="0" smtClean="0">
                <a:solidFill>
                  <a:schemeClr val="accent2"/>
                </a:solidFill>
              </a:rPr>
              <a:t>The pieces can’t really be moved or changed</a:t>
            </a: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68" y="828417"/>
            <a:ext cx="3599239" cy="4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740" y="1721789"/>
            <a:ext cx="6174278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Reusable pieces are VERY important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Figure out all your steps and make simple base classes according to that outline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Type safety is good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Model fitting returns an object that transforms the data by scoring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Uniform way of passing in parameters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Including evaluation makes life easier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Important to think about more than just the modeling, also need to interact with data in and out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Very interesting…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lesions we will use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93484" y="1188878"/>
            <a:ext cx="5338623" cy="5012200"/>
            <a:chOff x="7471714" y="2256166"/>
            <a:chExt cx="4176661" cy="3917891"/>
          </a:xfrm>
        </p:grpSpPr>
        <p:pic>
          <p:nvPicPr>
            <p:cNvPr id="5" name="Picture 4" descr="641px-Mad_scientist_transparent_background.sv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1847" y="3350474"/>
              <a:ext cx="3016528" cy="2823583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7471714" y="2256166"/>
              <a:ext cx="2513089" cy="1161857"/>
            </a:xfrm>
            <a:prstGeom prst="wedgeEllipseCallout">
              <a:avLst>
                <a:gd name="adj1" fmla="val 24736"/>
                <a:gd name="adj2" fmla="val 157849"/>
              </a:avLst>
            </a:prstGeom>
            <a:noFill/>
            <a:ln w="76200" cmpd="sng">
              <a:solidFill>
                <a:schemeClr val="accent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cs typeface="VAG Rounded Std Light"/>
                </a:rPr>
                <a:t>So what have we learned?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6268857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Prefer RDDs to DataFrames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Want to be able to bundle transformations so don</a:t>
            </a:r>
            <a:r>
              <a:rPr lang="fr-FR" dirty="0"/>
              <a:t>’</a:t>
            </a:r>
            <a:r>
              <a:rPr lang="en-US" dirty="0"/>
              <a:t>t have to string them together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Want to be able to use a lot of model libraries if possible – avoid rewriting models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Its </a:t>
            </a:r>
            <a:r>
              <a:rPr lang="en-US" dirty="0"/>
              <a:t>best if pieces can function outside the framework as </a:t>
            </a:r>
            <a:r>
              <a:rPr lang="en-US" dirty="0" smtClean="0"/>
              <a:t>well as inside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Try not to have too many pieces that cannot be changed or </a:t>
            </a:r>
            <a:r>
              <a:rPr lang="en-US" dirty="0" smtClean="0"/>
              <a:t>removed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Have in and out connectors that are general enough to take in data from many sources and spit out to different outputs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This porridge is too hot. This porridge is too cold. This porridge is just right!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didn’t like or felt was missing</a:t>
            </a:r>
            <a:endParaRPr lang="en-US" dirty="0"/>
          </a:p>
        </p:txBody>
      </p:sp>
      <p:pic>
        <p:nvPicPr>
          <p:cNvPr id="6" name="Picture 5" descr="800px-Goldilocks_19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62" y="1972241"/>
            <a:ext cx="5286213" cy="35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ETL is not included…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pieces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6078" y="1883298"/>
            <a:ext cx="10729086" cy="4116989"/>
          </a:xfrm>
          <a:prstGeom prst="roundRect">
            <a:avLst/>
          </a:prstGeom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51012" y="2160683"/>
            <a:ext cx="2364778" cy="3518420"/>
          </a:xfrm>
          <a:prstGeom prst="round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Feature Extractor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43361" y="2181690"/>
            <a:ext cx="2664896" cy="3518420"/>
          </a:xfrm>
          <a:prstGeom prst="round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Transformation Plan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 and manipulation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7655" y="2173498"/>
            <a:ext cx="2364778" cy="35184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Model Selector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86127" y="2150707"/>
            <a:ext cx="1668782" cy="3518420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Data Writer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format</a:t>
            </a: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0455" y="1343136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b="1" spc="-30" dirty="0" smtClean="0">
                <a:solidFill>
                  <a:schemeClr val="accent1"/>
                </a:solidFill>
              </a:rPr>
              <a:t>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01350" y="2846861"/>
            <a:ext cx="1664103" cy="642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Data Reader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6163" y="2867866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Preparator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186" y="3750228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Sanity Check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8210" y="4661790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Fit Model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78581" y="3664418"/>
            <a:ext cx="1664103" cy="700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Aggregator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99605" y="4655385"/>
            <a:ext cx="1664103" cy="702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Getter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9039" y="4262994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85525" y="2867868"/>
            <a:ext cx="1986991" cy="794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am going to talk about: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84942" y="1571149"/>
            <a:ext cx="11474824" cy="4474229"/>
          </a:xfrm>
          <a:prstGeom prst="rect">
            <a:avLst/>
          </a:prstGeom>
        </p:spPr>
        <p:txBody>
          <a:bodyPr/>
          <a:lstStyle/>
          <a:p>
            <a:pPr marL="577850" lvl="1" indent="-342900"/>
            <a:r>
              <a:rPr lang="en-US" sz="2000" dirty="0" smtClean="0"/>
              <a:t>Machine learning use cases</a:t>
            </a:r>
          </a:p>
          <a:p>
            <a:pPr marL="577850" lvl="1" indent="-342900"/>
            <a:r>
              <a:rPr lang="en-US" sz="2000" dirty="0" smtClean="0"/>
              <a:t>How to build a machine learning workflow</a:t>
            </a:r>
          </a:p>
          <a:p>
            <a:pPr marL="577850" lvl="1" indent="-342900"/>
            <a:r>
              <a:rPr lang="en-US" sz="2000" dirty="0" smtClean="0"/>
              <a:t>The boring repetitive parts and what we can do about them</a:t>
            </a:r>
          </a:p>
          <a:p>
            <a:pPr marL="577850" lvl="1" indent="-342900"/>
            <a:r>
              <a:rPr lang="en-US" sz="2000" dirty="0" smtClean="0"/>
              <a:t>Abstractions around machine learning (with a Scala Spark focus)</a:t>
            </a:r>
          </a:p>
          <a:p>
            <a:pPr marL="809625" lvl="2" indent="-285750"/>
            <a:r>
              <a:rPr lang="en-US" dirty="0" smtClean="0"/>
              <a:t>Prediction IO</a:t>
            </a:r>
          </a:p>
          <a:p>
            <a:pPr marL="809625" lvl="2" indent="-285750"/>
            <a:r>
              <a:rPr lang="en-US" dirty="0" smtClean="0"/>
              <a:t>Spark ML</a:t>
            </a:r>
          </a:p>
          <a:p>
            <a:pPr marL="809625" lvl="2" indent="-285750"/>
            <a:r>
              <a:rPr lang="en-US" dirty="0" smtClean="0"/>
              <a:t>Keystone ML</a:t>
            </a:r>
          </a:p>
          <a:p>
            <a:pPr marL="577850" lvl="1" indent="-342900"/>
            <a:r>
              <a:rPr lang="en-US" sz="2000" dirty="0" smtClean="0"/>
              <a:t>What we used from these examples</a:t>
            </a:r>
          </a:p>
          <a:p>
            <a:pPr marL="577850" lvl="1" indent="-342900"/>
            <a:r>
              <a:rPr lang="en-US" sz="2000" dirty="0" smtClean="0"/>
              <a:t>What we added to these examples</a:t>
            </a:r>
          </a:p>
          <a:p>
            <a:pPr marL="577850" lvl="1" indent="-342900"/>
            <a:r>
              <a:rPr lang="en-US" sz="2000" dirty="0" smtClean="0"/>
              <a:t>Our machine learning platform with example interfaces</a:t>
            </a:r>
          </a:p>
          <a:p>
            <a:pPr marL="577850" lvl="1" indent="-342900"/>
            <a:r>
              <a:rPr lang="en-US" sz="2000" dirty="0" smtClean="0"/>
              <a:t>The important lessons from building our machine learning platform</a:t>
            </a:r>
          </a:p>
          <a:p>
            <a:pPr marL="234950" lvl="1" indent="0">
              <a:buNone/>
            </a:pPr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 case you are curious… or want to take a nap.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428413" y="1735667"/>
            <a:ext cx="677353" cy="110066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0357855" y="4473222"/>
            <a:ext cx="423346" cy="1524000"/>
          </a:xfrm>
          <a:prstGeom prst="line">
            <a:avLst/>
          </a:prstGeom>
          <a:ln w="381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767089" y="2850444"/>
            <a:ext cx="14112" cy="1622778"/>
          </a:xfrm>
          <a:prstGeom prst="line">
            <a:avLst/>
          </a:prstGeom>
          <a:ln w="381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764263" y="4470400"/>
            <a:ext cx="440284" cy="1456267"/>
          </a:xfrm>
          <a:prstGeom prst="line">
            <a:avLst/>
          </a:prstGeom>
          <a:ln w="381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357855" y="3158067"/>
            <a:ext cx="420520" cy="1301044"/>
          </a:xfrm>
          <a:prstGeom prst="line">
            <a:avLst/>
          </a:prstGeom>
          <a:ln w="381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767089" y="3132667"/>
            <a:ext cx="448744" cy="1337734"/>
          </a:xfrm>
          <a:prstGeom prst="line">
            <a:avLst/>
          </a:prstGeom>
          <a:ln w="381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Callout 18"/>
          <p:cNvSpPr/>
          <p:nvPr/>
        </p:nvSpPr>
        <p:spPr>
          <a:xfrm>
            <a:off x="8114123" y="973667"/>
            <a:ext cx="2088505" cy="1157111"/>
          </a:xfrm>
          <a:prstGeom prst="wedgeEllipseCallout">
            <a:avLst>
              <a:gd name="adj1" fmla="val 56194"/>
              <a:gd name="adj2" fmla="val 75915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Blah blah blah. Blah</a:t>
            </a:r>
          </a:p>
        </p:txBody>
      </p:sp>
      <p:grpSp>
        <p:nvGrpSpPr>
          <p:cNvPr id="34" name="Group 33"/>
          <p:cNvGrpSpPr/>
          <p:nvPr/>
        </p:nvGrpSpPr>
        <p:grpSpPr>
          <a:xfrm rot="16200000">
            <a:off x="6781986" y="3395133"/>
            <a:ext cx="304802" cy="1337734"/>
            <a:chOff x="8393527" y="2424290"/>
            <a:chExt cx="857978" cy="4261555"/>
          </a:xfrm>
        </p:grpSpPr>
        <p:sp>
          <p:nvSpPr>
            <p:cNvPr id="35" name="Oval 34"/>
            <p:cNvSpPr/>
            <p:nvPr/>
          </p:nvSpPr>
          <p:spPr>
            <a:xfrm>
              <a:off x="8464085" y="2424290"/>
              <a:ext cx="677353" cy="1100666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8393527" y="5161845"/>
              <a:ext cx="423346" cy="1524000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8802761" y="3539067"/>
              <a:ext cx="14112" cy="1622778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799935" y="5159023"/>
              <a:ext cx="440284" cy="1456267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8393527" y="3846690"/>
              <a:ext cx="420520" cy="130104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802761" y="3821290"/>
              <a:ext cx="448744" cy="133773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265515" y="4219222"/>
            <a:ext cx="381011" cy="7055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43" name="Cloud Callout 42"/>
          <p:cNvSpPr/>
          <p:nvPr/>
        </p:nvSpPr>
        <p:spPr>
          <a:xfrm>
            <a:off x="6406630" y="3386667"/>
            <a:ext cx="508015" cy="536222"/>
          </a:xfrm>
          <a:prstGeom prst="cloudCallout">
            <a:avLst/>
          </a:prstGeom>
          <a:noFill/>
          <a:ln>
            <a:solidFill>
              <a:schemeClr val="accent2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cs typeface="VAG Rounded Std Light"/>
              </a:rPr>
              <a:t>z</a:t>
            </a:r>
            <a:endParaRPr lang="en-US" dirty="0" smtClean="0">
              <a:solidFill>
                <a:schemeClr val="tx1"/>
              </a:solidFill>
              <a:cs typeface="VAG Rounded Std Light"/>
            </a:endParaRPr>
          </a:p>
        </p:txBody>
      </p:sp>
      <p:grpSp>
        <p:nvGrpSpPr>
          <p:cNvPr id="44" name="Group 43"/>
          <p:cNvGrpSpPr/>
          <p:nvPr/>
        </p:nvGrpSpPr>
        <p:grpSpPr>
          <a:xfrm rot="16200000">
            <a:off x="8528988" y="3448755"/>
            <a:ext cx="304802" cy="1337734"/>
            <a:chOff x="8393527" y="2424290"/>
            <a:chExt cx="857978" cy="4261555"/>
          </a:xfrm>
        </p:grpSpPr>
        <p:sp>
          <p:nvSpPr>
            <p:cNvPr id="45" name="Oval 44"/>
            <p:cNvSpPr/>
            <p:nvPr/>
          </p:nvSpPr>
          <p:spPr>
            <a:xfrm>
              <a:off x="8464085" y="2424290"/>
              <a:ext cx="677353" cy="1100666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8393527" y="5161845"/>
              <a:ext cx="423346" cy="1524000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8802761" y="3539067"/>
              <a:ext cx="14112" cy="1622778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799935" y="5159023"/>
              <a:ext cx="440284" cy="1456267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8393527" y="3846690"/>
              <a:ext cx="420520" cy="130104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802761" y="3821290"/>
              <a:ext cx="448744" cy="133773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8012517" y="4272844"/>
            <a:ext cx="381011" cy="7055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52" name="Cloud Callout 51"/>
          <p:cNvSpPr/>
          <p:nvPr/>
        </p:nvSpPr>
        <p:spPr>
          <a:xfrm>
            <a:off x="8153632" y="3440289"/>
            <a:ext cx="508015" cy="536222"/>
          </a:xfrm>
          <a:prstGeom prst="cloudCallout">
            <a:avLst/>
          </a:prstGeom>
          <a:noFill/>
          <a:ln>
            <a:solidFill>
              <a:schemeClr val="accent2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cs typeface="VAG Rounded Std Light"/>
              </a:rPr>
              <a:t>z</a:t>
            </a:r>
            <a:endParaRPr lang="en-US" dirty="0" smtClean="0">
              <a:solidFill>
                <a:schemeClr val="tx1"/>
              </a:solidFill>
              <a:cs typeface="VAG Rounded Std Light"/>
            </a:endParaRPr>
          </a:p>
        </p:txBody>
      </p:sp>
      <p:grpSp>
        <p:nvGrpSpPr>
          <p:cNvPr id="53" name="Group 52"/>
          <p:cNvGrpSpPr/>
          <p:nvPr/>
        </p:nvGrpSpPr>
        <p:grpSpPr>
          <a:xfrm rot="16200000">
            <a:off x="7707693" y="4349044"/>
            <a:ext cx="304802" cy="1337734"/>
            <a:chOff x="8393527" y="2424290"/>
            <a:chExt cx="857978" cy="4261555"/>
          </a:xfrm>
        </p:grpSpPr>
        <p:sp>
          <p:nvSpPr>
            <p:cNvPr id="54" name="Oval 53"/>
            <p:cNvSpPr/>
            <p:nvPr/>
          </p:nvSpPr>
          <p:spPr>
            <a:xfrm>
              <a:off x="8464085" y="2424290"/>
              <a:ext cx="677353" cy="1100666"/>
            </a:xfrm>
            <a:prstGeom prst="ellipse">
              <a:avLst/>
            </a:prstGeom>
            <a:noFill/>
            <a:ln w="38100" cmpd="sng">
              <a:solidFill>
                <a:schemeClr val="accent2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>
              <a:off x="8393527" y="5161845"/>
              <a:ext cx="423346" cy="1524000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8802761" y="3539067"/>
              <a:ext cx="14112" cy="1622778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799935" y="5159023"/>
              <a:ext cx="440284" cy="1456267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8393527" y="3846690"/>
              <a:ext cx="420520" cy="130104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8802761" y="3821290"/>
              <a:ext cx="448744" cy="1337734"/>
            </a:xfrm>
            <a:prstGeom prst="lin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7191222" y="5173133"/>
            <a:ext cx="381011" cy="7055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1" name="Cloud Callout 60"/>
          <p:cNvSpPr/>
          <p:nvPr/>
        </p:nvSpPr>
        <p:spPr>
          <a:xfrm>
            <a:off x="7332337" y="4340578"/>
            <a:ext cx="508015" cy="536222"/>
          </a:xfrm>
          <a:prstGeom prst="cloudCallout">
            <a:avLst/>
          </a:prstGeom>
          <a:noFill/>
          <a:ln>
            <a:solidFill>
              <a:schemeClr val="accent2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cs typeface="VAG Rounded Std Light"/>
              </a:rPr>
              <a:t>z</a:t>
            </a:r>
            <a:endParaRPr lang="en-US" dirty="0" smtClean="0">
              <a:solidFill>
                <a:schemeClr val="tx1"/>
              </a:solidFill>
              <a:cs typeface="VAG Rounded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69164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9" y="1979774"/>
            <a:ext cx="8288922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Extractors function as an interface between the data and our framework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They are generally defined one per data source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Multiple extractors can be used in a single workflow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Data going in can look like anything – data coming out must be in the format used in the framework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data conversion is achieved in several stages</a:t>
            </a:r>
            <a:endParaRPr lang="en-US" dirty="0"/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Data is read and a specific type of record is returned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Events are defined for that record type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Events are used to extract features for each row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Features are combined to give a single feature vector for each entity to be scored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94535" y="978150"/>
            <a:ext cx="8536889" cy="670953"/>
          </a:xfrm>
        </p:spPr>
        <p:txBody>
          <a:bodyPr/>
          <a:lstStyle/>
          <a:p>
            <a:r>
              <a:rPr lang="en-US" dirty="0" smtClean="0"/>
              <a:t>The first step in making each step re-usable is to put things in a standard format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Extractors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159788" y="350376"/>
            <a:ext cx="1459738" cy="2452682"/>
            <a:chOff x="9123371" y="2058488"/>
            <a:chExt cx="2364778" cy="3518420"/>
          </a:xfrm>
        </p:grpSpPr>
        <p:sp>
          <p:nvSpPr>
            <p:cNvPr id="12" name="Rounded Rectangle 11"/>
            <p:cNvSpPr/>
            <p:nvPr/>
          </p:nvSpPr>
          <p:spPr>
            <a:xfrm>
              <a:off x="9123371" y="2058488"/>
              <a:ext cx="2364778" cy="35184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473709" y="2744666"/>
              <a:ext cx="1664103" cy="6423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Data Reader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450940" y="3562223"/>
              <a:ext cx="1664103" cy="7007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Aggregator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71964" y="4553190"/>
              <a:ext cx="1664103" cy="70254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Getter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01398" y="4160799"/>
              <a:ext cx="486133" cy="35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spc="-30" dirty="0" smtClean="0">
                  <a:solidFill>
                    <a:schemeClr val="bg1"/>
                  </a:solidFill>
                </a:rPr>
                <a:t>or</a:t>
              </a:r>
            </a:p>
          </p:txBody>
        </p:sp>
      </p:grpSp>
      <p:pic>
        <p:nvPicPr>
          <p:cNvPr id="17" name="Picture 16" descr="First-st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21" y="3293634"/>
            <a:ext cx="2678636" cy="2732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00724" y="2934449"/>
            <a:ext cx="1243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First Step</a:t>
            </a:r>
          </a:p>
        </p:txBody>
      </p: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9134" y="1021080"/>
            <a:ext cx="11484864" cy="338554"/>
          </a:xfrm>
        </p:spPr>
        <p:txBody>
          <a:bodyPr/>
          <a:lstStyle/>
          <a:p>
            <a:r>
              <a:rPr lang="en-US" dirty="0" smtClean="0"/>
              <a:t>Data Readers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Extractors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232773" y="350376"/>
            <a:ext cx="1459738" cy="2452682"/>
            <a:chOff x="9123371" y="205848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9123371" y="2058488"/>
              <a:ext cx="2364778" cy="35184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473709" y="2744666"/>
              <a:ext cx="1664103" cy="6423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Data Reader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450940" y="3562223"/>
              <a:ext cx="1664103" cy="7007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Aggregator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471964" y="4553190"/>
              <a:ext cx="1664103" cy="70254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Getter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01398" y="4160799"/>
              <a:ext cx="486133" cy="35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spc="-30" dirty="0" smtClean="0">
                  <a:solidFill>
                    <a:schemeClr val="bg1"/>
                  </a:solidFill>
                </a:rPr>
                <a:t>or</a:t>
              </a:r>
            </a:p>
          </p:txBody>
        </p:sp>
      </p:grpSp>
      <p:pic>
        <p:nvPicPr>
          <p:cNvPr id="12" name="Picture 11" descr="shocked-rea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8849" r="10104"/>
          <a:stretch/>
        </p:blipFill>
        <p:spPr>
          <a:xfrm>
            <a:off x="8086957" y="3314031"/>
            <a:ext cx="3780725" cy="27810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845" y="4139608"/>
            <a:ext cx="77540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/**</a:t>
            </a:r>
            <a:br>
              <a:rPr lang="en-US" i="1" dirty="0"/>
            </a:br>
            <a:r>
              <a:rPr lang="en-US" i="1" dirty="0"/>
              <a:t> * Reader for data files,</a:t>
            </a:r>
            <a:br>
              <a:rPr lang="en-US" i="1" dirty="0"/>
            </a:br>
            <a:r>
              <a:rPr lang="en-US" i="1" dirty="0"/>
              <a:t> * </a:t>
            </a:r>
            <a:r>
              <a:rPr lang="en-US" b="1" dirty="0" smtClean="0"/>
              <a:t>@tparam </a:t>
            </a:r>
            <a:r>
              <a:rPr lang="en-US" i="1" dirty="0" smtClean="0"/>
              <a:t>type of data records</a:t>
            </a:r>
            <a:br>
              <a:rPr lang="en-US" i="1" dirty="0" smtClean="0"/>
            </a:br>
            <a:r>
              <a:rPr lang="en-US" i="1" dirty="0" smtClean="0"/>
              <a:t> */</a:t>
            </a:r>
          </a:p>
          <a:p>
            <a:r>
              <a:rPr lang="en-US" b="1" dirty="0" smtClean="0"/>
              <a:t>abstract </a:t>
            </a:r>
            <a:r>
              <a:rPr lang="en-US" b="1" dirty="0"/>
              <a:t>class </a:t>
            </a:r>
            <a:r>
              <a:rPr lang="en-US" dirty="0"/>
              <a:t>DataReader[T] </a:t>
            </a:r>
            <a:r>
              <a:rPr lang="en-US" b="1" dirty="0"/>
              <a:t>extends </a:t>
            </a:r>
            <a:r>
              <a:rPr lang="en-US" dirty="0"/>
              <a:t>Serializable </a:t>
            </a:r>
            <a:r>
              <a:rPr lang="en-US" dirty="0" smtClean="0"/>
              <a:t>{</a:t>
            </a:r>
            <a:endParaRPr lang="en-US" dirty="0"/>
          </a:p>
          <a:p>
            <a:r>
              <a:rPr lang="en-US" b="1" dirty="0"/>
              <a:t> </a:t>
            </a:r>
            <a:r>
              <a:rPr lang="en-US" b="1" dirty="0" smtClean="0"/>
              <a:t> def </a:t>
            </a:r>
            <a:r>
              <a:rPr lang="en-US" dirty="0"/>
              <a:t>getPath(pathInfo: Map[String, String]): String</a:t>
            </a:r>
            <a:br>
              <a:rPr lang="en-US" dirty="0"/>
            </a:br>
            <a:r>
              <a:rPr lang="en-US" i="1" dirty="0" smtClean="0"/>
              <a:t>  </a:t>
            </a:r>
            <a:r>
              <a:rPr lang="en-US" b="1" dirty="0"/>
              <a:t>def </a:t>
            </a:r>
            <a:r>
              <a:rPr lang="en-US" dirty="0"/>
              <a:t>load(</a:t>
            </a:r>
            <a:r>
              <a:rPr lang="en-US" b="1" dirty="0"/>
              <a:t>implicit </a:t>
            </a:r>
            <a:r>
              <a:rPr lang="en-US" dirty="0"/>
              <a:t>params: WorkflowParams, sc: SparkContext): RDD[T</a:t>
            </a:r>
            <a:r>
              <a:rPr lang="en-US" dirty="0" smtClean="0"/>
              <a:t>]</a:t>
            </a:r>
            <a:endParaRPr lang="en-US" dirty="0"/>
          </a:p>
          <a:p>
            <a:r>
              <a:rPr lang="en-US" dirty="0" smtClean="0"/>
              <a:t>}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4935" y="1534661"/>
            <a:ext cx="7517658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Really just want to load up the data here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Can do simple manipulations and joins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Ideally complex data joins and processing are done in separate ETL jobs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Data must contain the key for entity want to score when returned</a:t>
            </a:r>
          </a:p>
        </p:txBody>
      </p:sp>
    </p:spTree>
    <p:extLst>
      <p:ext uri="{BB962C8B-B14F-4D97-AF65-F5344CB8AC3E}">
        <p14:creationId xmlns:p14="http://schemas.microsoft.com/office/powerpoint/2010/main" val="27058953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9134" y="1021080"/>
            <a:ext cx="11484864" cy="338554"/>
          </a:xfrm>
        </p:spPr>
        <p:txBody>
          <a:bodyPr/>
          <a:lstStyle/>
          <a:p>
            <a:r>
              <a:rPr lang="en-US" dirty="0" smtClean="0"/>
              <a:t>Feature Getters and Aggregators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Extractors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218176" y="364975"/>
            <a:ext cx="1459738" cy="2452682"/>
            <a:chOff x="9123371" y="205848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9123371" y="2058488"/>
              <a:ext cx="2364778" cy="35184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473709" y="2744666"/>
              <a:ext cx="1664103" cy="6423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Data Reader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450940" y="3562223"/>
              <a:ext cx="1664103" cy="7007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Aggregator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471964" y="4553190"/>
              <a:ext cx="1664103" cy="70254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Getter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01398" y="4160799"/>
              <a:ext cx="486133" cy="35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spc="-30" dirty="0" smtClean="0">
                  <a:solidFill>
                    <a:schemeClr val="bg1"/>
                  </a:solidFill>
                </a:rPr>
                <a:t>or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5875" y="4114728"/>
            <a:ext cx="80168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/**</a:t>
            </a:r>
            <a:br>
              <a:rPr lang="en-US" i="1" dirty="0"/>
            </a:br>
            <a:r>
              <a:rPr lang="en-US" i="1" dirty="0"/>
              <a:t> * The base trait for feature getters and aggregators</a:t>
            </a:r>
            <a:br>
              <a:rPr lang="en-US" i="1" dirty="0"/>
            </a:br>
            <a:r>
              <a:rPr lang="en-US" i="1" dirty="0"/>
              <a:t> * </a:t>
            </a:r>
            <a:r>
              <a:rPr lang="en-US" b="1" dirty="0"/>
              <a:t>@tparam I </a:t>
            </a:r>
            <a:r>
              <a:rPr lang="en-US" i="1" dirty="0"/>
              <a:t>input</a:t>
            </a:r>
            <a:br>
              <a:rPr lang="en-US" i="1" dirty="0"/>
            </a:br>
            <a:r>
              <a:rPr lang="en-US" i="1" dirty="0"/>
              <a:t> * </a:t>
            </a:r>
            <a:r>
              <a:rPr lang="en-US" b="1" dirty="0"/>
              <a:t>@tparam O </a:t>
            </a:r>
            <a:r>
              <a:rPr lang="en-US" i="1" dirty="0"/>
              <a:t>output</a:t>
            </a:r>
            <a:br>
              <a:rPr lang="en-US" i="1" dirty="0"/>
            </a:br>
            <a:r>
              <a:rPr lang="en-US" i="1" dirty="0"/>
              <a:t> */</a:t>
            </a:r>
            <a:br>
              <a:rPr lang="en-US" i="1" dirty="0"/>
            </a:br>
            <a:r>
              <a:rPr lang="en-US" b="1" dirty="0"/>
              <a:t>trait </a:t>
            </a:r>
            <a:r>
              <a:rPr lang="en-US" dirty="0"/>
              <a:t>TransformerLike[-I, +O] </a:t>
            </a:r>
            <a:r>
              <a:rPr lang="en-US" b="1" dirty="0"/>
              <a:t>extends </a:t>
            </a:r>
            <a:r>
              <a:rPr lang="en-US" dirty="0"/>
              <a:t>Serializable {</a:t>
            </a:r>
            <a:br>
              <a:rPr lang="en-US" dirty="0"/>
            </a:br>
            <a:r>
              <a:rPr lang="en-US" dirty="0"/>
              <a:t>  </a:t>
            </a:r>
            <a:r>
              <a:rPr lang="en-US" b="1" dirty="0"/>
              <a:t>def </a:t>
            </a:r>
            <a:r>
              <a:rPr lang="en-US" dirty="0"/>
              <a:t>transform(value: I)(</a:t>
            </a:r>
            <a:r>
              <a:rPr lang="en-US" b="1" dirty="0"/>
              <a:t>implicit </a:t>
            </a:r>
            <a:r>
              <a:rPr lang="en-US" dirty="0"/>
              <a:t>params: </a:t>
            </a:r>
            <a:r>
              <a:rPr lang="en-US" dirty="0" smtClean="0"/>
              <a:t>ExtractorParams</a:t>
            </a:r>
            <a:r>
              <a:rPr lang="en-US" dirty="0"/>
              <a:t>): O</a:t>
            </a:r>
            <a:br>
              <a:rPr lang="en-US" dirty="0"/>
            </a:br>
            <a:r>
              <a:rPr lang="en-US" dirty="0"/>
              <a:t>}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 descr="ur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4" y="3730657"/>
            <a:ext cx="3962400" cy="2057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6544" y="1416127"/>
            <a:ext cx="9648880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Need to define how to turn the data from the record into our standardized feature types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For Getters that is really all there is to it – good for flat files</a:t>
            </a: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For Aggregators this is slightly complicated by the “aggregation” </a:t>
            </a:r>
          </a:p>
          <a:p>
            <a:pPr marL="800100" lvl="1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Define timed events and filters to determine how things are combined</a:t>
            </a:r>
          </a:p>
          <a:p>
            <a:pPr marL="800100" lvl="1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These are designed for daily, hourly, streamed, etc. records</a:t>
            </a:r>
          </a:p>
        </p:txBody>
      </p:sp>
    </p:spTree>
    <p:extLst>
      <p:ext uri="{BB962C8B-B14F-4D97-AF65-F5344CB8AC3E}">
        <p14:creationId xmlns:p14="http://schemas.microsoft.com/office/powerpoint/2010/main" val="21757670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9134" y="1021080"/>
            <a:ext cx="11484864" cy="338554"/>
          </a:xfrm>
        </p:spPr>
        <p:txBody>
          <a:bodyPr/>
          <a:lstStyle/>
          <a:p>
            <a:r>
              <a:rPr lang="en-US" dirty="0" smtClean="0"/>
              <a:t>Take the value for each feature in a row and put in our format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Extractors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188982" y="350376"/>
            <a:ext cx="1459738" cy="2452682"/>
            <a:chOff x="9123371" y="205848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9123371" y="2058488"/>
              <a:ext cx="2364778" cy="35184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473709" y="2744666"/>
              <a:ext cx="1664103" cy="6423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Data Reader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450940" y="3562223"/>
              <a:ext cx="1664103" cy="7007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Aggregator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471964" y="4553190"/>
              <a:ext cx="1664103" cy="70254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Getter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01398" y="4160799"/>
              <a:ext cx="486133" cy="35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spc="-30" dirty="0" smtClean="0">
                  <a:solidFill>
                    <a:schemeClr val="bg1"/>
                  </a:solidFill>
                </a:rPr>
                <a:t>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6544" y="1416127"/>
            <a:ext cx="9648880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This all looks fairly standard, why are we doing it?</a:t>
            </a:r>
            <a:endParaRPr lang="en-US" sz="2000" spc="-30" dirty="0">
              <a:solidFill>
                <a:schemeClr val="accent2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spc="-30" dirty="0" smtClean="0">
                <a:solidFill>
                  <a:schemeClr val="accent2"/>
                </a:solidFill>
              </a:rPr>
              <a:t>To make sure that </a:t>
            </a:r>
            <a:r>
              <a:rPr lang="en-US" sz="2000" b="1" spc="-30" dirty="0" smtClean="0">
                <a:solidFill>
                  <a:schemeClr val="accent2"/>
                </a:solidFill>
              </a:rPr>
              <a:t>all our data looks the same no matter where it came from</a:t>
            </a:r>
            <a:r>
              <a:rPr lang="en-US" sz="2000" spc="-30" dirty="0" smtClean="0">
                <a:solidFill>
                  <a:schemeClr val="accent2"/>
                </a:solidFill>
              </a:rPr>
              <a:t>!</a:t>
            </a:r>
          </a:p>
        </p:txBody>
      </p:sp>
      <p:pic>
        <p:nvPicPr>
          <p:cNvPr id="14" name="Picture 13" descr="Colombo.Express.wm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11493"/>
          <a:stretch/>
        </p:blipFill>
        <p:spPr>
          <a:xfrm>
            <a:off x="452516" y="2613265"/>
            <a:ext cx="9064983" cy="36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51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9134" y="1021080"/>
            <a:ext cx="11484864" cy="338554"/>
          </a:xfrm>
        </p:spPr>
        <p:txBody>
          <a:bodyPr/>
          <a:lstStyle/>
          <a:p>
            <a:r>
              <a:rPr lang="en-US" dirty="0" smtClean="0"/>
              <a:t>The features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Extractors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510116" y="277381"/>
            <a:ext cx="1459738" cy="2452682"/>
            <a:chOff x="9123371" y="205848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9123371" y="2058488"/>
              <a:ext cx="2364778" cy="351842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473709" y="2744666"/>
              <a:ext cx="1664103" cy="64236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Data Reader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450940" y="3562223"/>
              <a:ext cx="1664103" cy="7007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Aggregator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471964" y="4553190"/>
              <a:ext cx="1664103" cy="70254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Getter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01398" y="4160799"/>
              <a:ext cx="486133" cy="35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spc="-30" dirty="0" smtClean="0">
                  <a:solidFill>
                    <a:schemeClr val="bg1"/>
                  </a:solidFill>
                </a:rPr>
                <a:t>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8263" y="575521"/>
            <a:ext cx="38281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600" b="1" dirty="0" smtClean="0"/>
              <a:t>type </a:t>
            </a:r>
            <a:r>
              <a:rPr lang="en-US" sz="1600" dirty="0" smtClean="0"/>
              <a:t>Numeric = Double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NullableNumeric = Option[Double]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Categorical = Set[String]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Text = Option[String]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Binary = Option[Boolean]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DateList = Seq[Long]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KeyString = Map[String, String]</a:t>
            </a:r>
            <a:br>
              <a:rPr lang="en-US" sz="1600" dirty="0" smtClean="0"/>
            </a:br>
            <a:r>
              <a:rPr lang="en-US" sz="1600" b="1" dirty="0" smtClean="0"/>
              <a:t>type </a:t>
            </a:r>
            <a:r>
              <a:rPr lang="en-US" sz="1600" dirty="0" smtClean="0"/>
              <a:t>KeyNumeric = Map[String, Double]</a:t>
            </a:r>
            <a:endParaRPr lang="en-US" sz="1600" spc="-30" dirty="0" smtClean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141" y="2562039"/>
            <a:ext cx="973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case class </a:t>
            </a:r>
            <a:r>
              <a:rPr lang="en-US" dirty="0"/>
              <a:t>Feature[+T](name: </a:t>
            </a:r>
            <a:r>
              <a:rPr lang="en-US" dirty="0" smtClean="0"/>
              <a:t>FeatureName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                      </a:t>
            </a:r>
            <a:r>
              <a:rPr lang="en-US" dirty="0" smtClean="0"/>
              <a:t>                 </a:t>
            </a:r>
            <a:r>
              <a:rPr lang="en-US" dirty="0"/>
              <a:t>value: T, </a:t>
            </a:r>
            <a:br>
              <a:rPr lang="en-US" dirty="0"/>
            </a:br>
            <a:r>
              <a:rPr lang="en-US" dirty="0"/>
              <a:t>                       </a:t>
            </a:r>
            <a:r>
              <a:rPr lang="en-US" dirty="0" smtClean="0"/>
              <a:t>                settings</a:t>
            </a:r>
            <a:r>
              <a:rPr lang="en-US" dirty="0"/>
              <a:t>: FeatureSettings = </a:t>
            </a:r>
            <a:r>
              <a:rPr lang="en-US" i="1" dirty="0"/>
              <a:t>FeatureSettings</a:t>
            </a:r>
            <a:r>
              <a:rPr lang="en-US" dirty="0"/>
              <a:t>()</a:t>
            </a:r>
            <a:r>
              <a:rPr lang="en-US" dirty="0" smtClean="0"/>
              <a:t>) </a:t>
            </a:r>
            <a:r>
              <a:rPr lang="en-US" b="1" dirty="0" smtClean="0"/>
              <a:t>extends </a:t>
            </a:r>
            <a:r>
              <a:rPr lang="en-US" dirty="0" err="1" smtClean="0"/>
              <a:t>Serializable</a:t>
            </a:r>
            <a:endParaRPr lang="en-US" dirty="0"/>
          </a:p>
        </p:txBody>
      </p:sp>
      <p:pic>
        <p:nvPicPr>
          <p:cNvPr id="15" name="Picture 14" descr="novel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99" y="3657146"/>
            <a:ext cx="3188032" cy="22847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351" y="3895597"/>
            <a:ext cx="9444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b="1" dirty="0" smtClean="0"/>
              <a:t>class </a:t>
            </a:r>
            <a:r>
              <a:rPr lang="en-US" dirty="0"/>
              <a:t>KeyedFeatureVector(</a:t>
            </a:r>
            <a:r>
              <a:rPr lang="en-US" b="1" dirty="0"/>
              <a:t>val </a:t>
            </a:r>
            <a:r>
              <a:rPr lang="en-US" dirty="0"/>
              <a:t>key: String, </a:t>
            </a:r>
            <a:r>
              <a:rPr lang="en-US" b="1" dirty="0"/>
              <a:t>val </a:t>
            </a:r>
            <a:r>
              <a:rPr lang="en-US" dirty="0"/>
              <a:t>features: Map[FeatureName, Feature[_]])  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/>
                </a:solidFill>
              </a:rPr>
              <a:t>_</a:t>
            </a:r>
            <a:r>
              <a:rPr lang="en-US" b="1" dirty="0" smtClean="0"/>
              <a:t>extends </a:t>
            </a:r>
            <a:r>
              <a:rPr lang="en-US" dirty="0"/>
              <a:t>Serializable {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smtClean="0"/>
              <a:t> </a:t>
            </a:r>
            <a:r>
              <a:rPr lang="en-US" b="1" dirty="0" smtClean="0"/>
              <a:t>def </a:t>
            </a:r>
            <a:r>
              <a:rPr lang="en-US" dirty="0"/>
              <a:t>get[T](name: FeatureName) = getFeature[T](name).value</a:t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b="1" dirty="0" smtClean="0"/>
              <a:t>def </a:t>
            </a:r>
            <a:r>
              <a:rPr lang="en-US" dirty="0"/>
              <a:t>getFeature[T](name: FeatureName) = features(name).asInstanceOf[Feature[T]]</a:t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b="1" dirty="0" smtClean="0"/>
              <a:t>def </a:t>
            </a:r>
            <a:r>
              <a:rPr lang="en-US" dirty="0"/>
              <a:t>getFinalFeatures: Iterable[Feature[_]] = features.values.filter(_.settings.isFinal)</a:t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b="1" dirty="0" smtClean="0"/>
              <a:t>def </a:t>
            </a:r>
            <a:r>
              <a:rPr lang="en-US" dirty="0"/>
              <a:t>getFinalVector = KeyedFeatureVector.</a:t>
            </a:r>
            <a:r>
              <a:rPr lang="en-US" i="1" dirty="0"/>
              <a:t>fromIterable</a:t>
            </a:r>
            <a:r>
              <a:rPr lang="en-US" dirty="0"/>
              <a:t>(key, </a:t>
            </a:r>
            <a:r>
              <a:rPr lang="en-US" dirty="0" err="1"/>
              <a:t>getFinalFeatures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}</a:t>
            </a:r>
            <a:endParaRPr lang="en-US" spc="-30" dirty="0" smtClean="0">
              <a:solidFill>
                <a:schemeClr val="accent2"/>
              </a:solidFill>
            </a:endParaRPr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2638854" y="1579612"/>
            <a:ext cx="3725441" cy="959555"/>
          </a:xfrm>
          <a:prstGeom prst="bentConnector3">
            <a:avLst>
              <a:gd name="adj1" fmla="val 379"/>
            </a:avLst>
          </a:prstGeom>
          <a:ln w="381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605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ETL is not included…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pieces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6078" y="1883298"/>
            <a:ext cx="10729086" cy="4116989"/>
          </a:xfrm>
          <a:prstGeom prst="roundRect">
            <a:avLst/>
          </a:prstGeom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51012" y="2160683"/>
            <a:ext cx="2364778" cy="3518420"/>
          </a:xfrm>
          <a:prstGeom prst="round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Feature Extractor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43361" y="2181690"/>
            <a:ext cx="2664896" cy="3518420"/>
          </a:xfrm>
          <a:prstGeom prst="round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Transformation Plan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 and manipulation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7655" y="2173498"/>
            <a:ext cx="2364778" cy="35184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Model Selector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86127" y="2150707"/>
            <a:ext cx="1668782" cy="3518420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Data Writer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format</a:t>
            </a: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0455" y="1343136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b="1" spc="-30" dirty="0" smtClean="0">
                <a:solidFill>
                  <a:schemeClr val="accent1"/>
                </a:solidFill>
              </a:rPr>
              <a:t>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01350" y="2846861"/>
            <a:ext cx="1664103" cy="642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Data Reader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6163" y="2867866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Preparator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186" y="3750228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Sanity Check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8210" y="4661790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Fit Model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78581" y="3664418"/>
            <a:ext cx="1664103" cy="700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Aggregator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99605" y="4655385"/>
            <a:ext cx="1664103" cy="702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Getter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9039" y="4262994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85525" y="2867868"/>
            <a:ext cx="1986991" cy="794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642651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8523895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There are many types of transformations that we may want to perform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Mathematical – Log, Normalize, Cap …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Expansion – Pivot, Bin, TFIDF …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Reduction – Hash, Minimum Requirements …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Combination – Interaction, Similarity …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Time – Days Since, Weeks Since, Occurred on ..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On the plus side these can be abstracted to be reusable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What we want is to be able to just map the features we want to transform to the transformations we want to make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Clicks -&gt; Log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Date_Joined -&gt; Days_Ago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Feature engineering is a large part of building a good model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pic>
        <p:nvPicPr>
          <p:cNvPr id="8" name="Picture 7" descr="Bumblebee_at_the_meet-and-greet_sess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9" t="-206" r="7613" b="4939"/>
          <a:stretch/>
        </p:blipFill>
        <p:spPr>
          <a:xfrm>
            <a:off x="9095043" y="2723445"/>
            <a:ext cx="1728493" cy="39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Need to define these transformations in a generalizable way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2093" y="4208179"/>
            <a:ext cx="8156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b="1" dirty="0" smtClean="0"/>
              <a:t>trait </a:t>
            </a:r>
            <a:r>
              <a:rPr lang="en-US" sz="2000" dirty="0"/>
              <a:t>FeatureTransformer </a:t>
            </a:r>
            <a:r>
              <a:rPr lang="en-US" sz="2000" b="1" dirty="0"/>
              <a:t>extends </a:t>
            </a:r>
            <a:r>
              <a:rPr lang="en-US" sz="2000" dirty="0" smtClean="0"/>
              <a:t>Serializable </a:t>
            </a:r>
            <a:r>
              <a:rPr lang="en-US" sz="2000" b="1" dirty="0"/>
              <a:t>with </a:t>
            </a:r>
            <a:r>
              <a:rPr lang="en-US" sz="2000" dirty="0"/>
              <a:t>Logging {</a:t>
            </a:r>
            <a:br>
              <a:rPr lang="en-US" sz="2000" dirty="0"/>
            </a:br>
            <a:r>
              <a:rPr lang="en-US" sz="2000" i="1" dirty="0" smtClean="0"/>
              <a:t>  </a:t>
            </a:r>
            <a:r>
              <a:rPr lang="en-US" sz="2000" b="1" dirty="0"/>
              <a:t>val </a:t>
            </a:r>
            <a:r>
              <a:rPr lang="en-US" sz="2000" dirty="0"/>
              <a:t>featureName: FeatureName</a:t>
            </a:r>
            <a:br>
              <a:rPr lang="en-US" sz="2000" dirty="0"/>
            </a:br>
            <a:r>
              <a:rPr lang="en-US" sz="2000" i="1" dirty="0" smtClean="0"/>
              <a:t>  </a:t>
            </a:r>
            <a:r>
              <a:rPr lang="en-US" sz="2000" b="1" dirty="0" smtClean="0"/>
              <a:t>val </a:t>
            </a:r>
            <a:r>
              <a:rPr lang="en-US" sz="2000" dirty="0"/>
              <a:t>derivedFeatureName: FeatureName</a:t>
            </a:r>
            <a:br>
              <a:rPr lang="en-US" sz="2000" dirty="0"/>
            </a:br>
            <a:r>
              <a:rPr lang="en-US" sz="2000" dirty="0" smtClean="0"/>
              <a:t>  </a:t>
            </a:r>
            <a:r>
              <a:rPr lang="en-US" sz="2000" b="1" dirty="0"/>
              <a:t>val </a:t>
            </a:r>
            <a:r>
              <a:rPr lang="en-US" sz="2000" i="1" dirty="0"/>
              <a:t>inFinalOutput</a:t>
            </a:r>
            <a:r>
              <a:rPr lang="en-US" sz="2000" dirty="0"/>
              <a:t>: </a:t>
            </a:r>
            <a:r>
              <a:rPr lang="en-US" sz="2000" dirty="0" smtClean="0"/>
              <a:t>Boolean                                                                     </a:t>
            </a:r>
            <a:r>
              <a:rPr lang="en-US" sz="2000" dirty="0" smtClean="0">
                <a:solidFill>
                  <a:schemeClr val="bg1"/>
                </a:solidFill>
              </a:rPr>
              <a:t>_</a:t>
            </a:r>
            <a:r>
              <a:rPr lang="en-US" sz="2000" b="1" dirty="0" smtClean="0"/>
              <a:t>def </a:t>
            </a:r>
            <a:r>
              <a:rPr lang="en-US" sz="2000" dirty="0" smtClean="0"/>
              <a:t>key: FeatureName = </a:t>
            </a:r>
            <a:r>
              <a:rPr lang="en-US" sz="2000" b="1" dirty="0" smtClean="0"/>
              <a:t>s"$</a:t>
            </a:r>
            <a:r>
              <a:rPr lang="en-US" sz="2000" dirty="0" smtClean="0"/>
              <a:t>featureName</a:t>
            </a:r>
            <a:r>
              <a:rPr lang="en-US" sz="2000" b="1" dirty="0" smtClean="0"/>
              <a:t> to $</a:t>
            </a:r>
            <a:r>
              <a:rPr lang="en-US" sz="2000" dirty="0" smtClean="0"/>
              <a:t>derivedFeatureName</a:t>
            </a:r>
            <a:r>
              <a:rPr lang="en-US" sz="2000" b="1" dirty="0" smtClean="0"/>
              <a:t>” </a:t>
            </a:r>
            <a:br>
              <a:rPr lang="en-US" sz="2000" b="1" dirty="0" smtClean="0"/>
            </a:br>
            <a:r>
              <a:rPr lang="en-US" sz="2000" dirty="0" smtClean="0"/>
              <a:t>}</a:t>
            </a:r>
            <a:endParaRPr lang="en-US" sz="2000" spc="-30" dirty="0" smtClean="0">
              <a:solidFill>
                <a:schemeClr val="accent2"/>
              </a:solidFill>
            </a:endParaRP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80473" y="1698977"/>
            <a:ext cx="9644865" cy="249202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Old feature goes in new feature, or sequence of features, comes out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Need a unique identifier for each transformation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Want to be able to chain these together arbitrarily, but run as efficiently as possible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Some are as simple as applying the same function to the feature value for each row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Some require full knowledge of all values for that features column</a:t>
            </a:r>
          </a:p>
        </p:txBody>
      </p:sp>
      <p:pic>
        <p:nvPicPr>
          <p:cNvPr id="14" name="Picture 13" descr="ur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79" y="340995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864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38" y="4060475"/>
            <a:ext cx="1329972" cy="13299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Need to define these transformations in a generalizable way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5040" y="1423396"/>
            <a:ext cx="12192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600" i="1" dirty="0"/>
              <a:t>/**</a:t>
            </a:r>
            <a:br>
              <a:rPr lang="en-US" sz="1600" i="1" dirty="0"/>
            </a:br>
            <a:r>
              <a:rPr lang="en-US" sz="1600" i="1" dirty="0"/>
              <a:t> * Simple transformer is a transformation that passes only once over the data </a:t>
            </a:r>
            <a:br>
              <a:rPr lang="en-US" sz="1600" i="1" dirty="0"/>
            </a:br>
            <a:r>
              <a:rPr lang="en-US" sz="1600" i="1" dirty="0"/>
              <a:t> */</a:t>
            </a:r>
            <a:br>
              <a:rPr lang="en-US" sz="1600" i="1" dirty="0"/>
            </a:br>
            <a:r>
              <a:rPr lang="en-US" sz="1600" b="1" dirty="0"/>
              <a:t>trait </a:t>
            </a:r>
            <a:r>
              <a:rPr lang="en-US" sz="1600" dirty="0"/>
              <a:t>SimpleTransformer </a:t>
            </a:r>
            <a:r>
              <a:rPr lang="en-US" sz="1600" b="1" dirty="0"/>
              <a:t>extends </a:t>
            </a:r>
            <a:r>
              <a:rPr lang="en-US" sz="1600" dirty="0"/>
              <a:t>FeatureTransformer {</a:t>
            </a:r>
            <a:br>
              <a:rPr lang="en-US" sz="1600" dirty="0"/>
            </a:br>
            <a:r>
              <a:rPr lang="en-US" sz="1600" dirty="0"/>
              <a:t>  </a:t>
            </a:r>
            <a:r>
              <a:rPr lang="en-US" sz="1600" b="1" dirty="0"/>
              <a:t>protected def </a:t>
            </a:r>
            <a:r>
              <a:rPr lang="en-US" sz="1600" dirty="0"/>
              <a:t>vectorGet[T](vector: KeyedFeatureVector, key: FeatureName) = vector.get[T](key)</a:t>
            </a:r>
            <a:br>
              <a:rPr lang="en-US" sz="1600" dirty="0"/>
            </a:br>
            <a:r>
              <a:rPr lang="en-US" sz="1600" dirty="0" smtClean="0"/>
              <a:t>  </a:t>
            </a:r>
            <a:r>
              <a:rPr lang="en-US" sz="1600" b="1" dirty="0" smtClean="0"/>
              <a:t>def </a:t>
            </a:r>
            <a:r>
              <a:rPr lang="en-US" sz="1600" dirty="0"/>
              <a:t>transformVector(vector: KeyedFeatureVector): Seq</a:t>
            </a:r>
            <a:r>
              <a:rPr lang="en-US" sz="1600" dirty="0" smtClean="0"/>
              <a:t>[AnyFeature]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}</a:t>
            </a:r>
            <a:endParaRPr lang="en-US" sz="1600" spc="-30" dirty="0" smtClean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710" y="3271383"/>
            <a:ext cx="114471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600" i="1" dirty="0"/>
              <a:t>/**</a:t>
            </a:r>
            <a:br>
              <a:rPr lang="en-US" sz="1600" i="1" dirty="0"/>
            </a:br>
            <a:r>
              <a:rPr lang="en-US" sz="1600" i="1" dirty="0"/>
              <a:t> * Aggregator transformers is a two stage transformer</a:t>
            </a:r>
            <a:r>
              <a:rPr lang="en-US" sz="1600" i="1" dirty="0" smtClean="0"/>
              <a:t>. The </a:t>
            </a:r>
            <a:r>
              <a:rPr lang="en-US" sz="1600" i="1" dirty="0"/>
              <a:t>first stage </a:t>
            </a:r>
            <a:r>
              <a:rPr lang="en-US" sz="1600" i="1" dirty="0" smtClean="0"/>
              <a:t>performs </a:t>
            </a:r>
            <a:r>
              <a:rPr lang="en-US" sz="1600" i="1" dirty="0"/>
              <a:t>an </a:t>
            </a:r>
            <a:r>
              <a:rPr lang="en-US" sz="1600" i="1" dirty="0" smtClean="0"/>
              <a:t>aggregation </a:t>
            </a:r>
            <a:r>
              <a:rPr lang="en-US" sz="1600" i="1" dirty="0"/>
              <a:t>over </a:t>
            </a:r>
            <a:r>
              <a:rPr lang="en-US" sz="1600" i="1" dirty="0" smtClean="0"/>
              <a:t>the feature. Second         </a:t>
            </a:r>
            <a:r>
              <a:rPr lang="en-US" sz="1600" i="1" dirty="0" smtClean="0">
                <a:solidFill>
                  <a:srgbClr val="FFFFFF"/>
                </a:solidFill>
              </a:rPr>
              <a:t>-</a:t>
            </a:r>
            <a:r>
              <a:rPr lang="en-US" sz="1600" i="1" dirty="0" smtClean="0"/>
              <a:t>* stage </a:t>
            </a:r>
            <a:r>
              <a:rPr lang="en-US" sz="1600" i="1" dirty="0"/>
              <a:t>is to combine the original feature with the result </a:t>
            </a:r>
            <a:r>
              <a:rPr lang="en-US" sz="1600" i="1" dirty="0" smtClean="0"/>
              <a:t>of </a:t>
            </a:r>
            <a:r>
              <a:rPr lang="en-US" sz="1600" i="1" dirty="0"/>
              <a:t>the </a:t>
            </a:r>
            <a:r>
              <a:rPr lang="en-US" sz="1600" i="1" dirty="0" smtClean="0"/>
              <a:t>aggregation.</a:t>
            </a:r>
            <a:br>
              <a:rPr lang="en-US" sz="1600" i="1" dirty="0" smtClean="0"/>
            </a:br>
            <a:r>
              <a:rPr lang="en-US" sz="1600" i="1" dirty="0" smtClean="0"/>
              <a:t> </a:t>
            </a:r>
            <a:r>
              <a:rPr lang="en-US" sz="1600" i="1" dirty="0"/>
              <a:t>* </a:t>
            </a:r>
            <a:r>
              <a:rPr lang="en-US" sz="1600" b="1" dirty="0"/>
              <a:t>@tparam T </a:t>
            </a:r>
            <a:r>
              <a:rPr lang="en-US" sz="1600" i="1" dirty="0"/>
              <a:t>type of original feature</a:t>
            </a:r>
            <a:br>
              <a:rPr lang="en-US" sz="1600" i="1" dirty="0"/>
            </a:br>
            <a:r>
              <a:rPr lang="en-US" sz="1600" i="1" dirty="0"/>
              <a:t> * </a:t>
            </a:r>
            <a:r>
              <a:rPr lang="en-US" sz="1600" b="1" dirty="0"/>
              <a:t>@tparam U </a:t>
            </a:r>
            <a:r>
              <a:rPr lang="en-US" sz="1600" i="1" dirty="0"/>
              <a:t>type of intermediate aggregation step</a:t>
            </a:r>
            <a:br>
              <a:rPr lang="en-US" sz="1600" i="1" dirty="0"/>
            </a:br>
            <a:r>
              <a:rPr lang="en-US" sz="1600" i="1" dirty="0"/>
              <a:t> * </a:t>
            </a:r>
            <a:r>
              <a:rPr lang="en-US" sz="1600" b="1" dirty="0"/>
              <a:t>@tparam V </a:t>
            </a:r>
            <a:r>
              <a:rPr lang="en-US" sz="1600" i="1" dirty="0"/>
              <a:t>type of the value to be combined with</a:t>
            </a:r>
            <a:br>
              <a:rPr lang="en-US" sz="1600" i="1" dirty="0"/>
            </a:br>
            <a:r>
              <a:rPr lang="en-US" sz="1600" i="1" dirty="0"/>
              <a:t> */</a:t>
            </a:r>
            <a:br>
              <a:rPr lang="en-US" sz="1600" i="1" dirty="0"/>
            </a:br>
            <a:r>
              <a:rPr lang="en-US" sz="1600" b="1" dirty="0"/>
              <a:t>abstract class </a:t>
            </a:r>
            <a:r>
              <a:rPr lang="en-US" sz="1600" dirty="0"/>
              <a:t>AggregatorTransformerBase[T: ClassTag, U: ClassTag, V: ClassTag]</a:t>
            </a:r>
            <a:br>
              <a:rPr lang="en-US" sz="1600" dirty="0"/>
            </a:br>
            <a:r>
              <a:rPr lang="en-US" sz="1600" dirty="0"/>
              <a:t>  </a:t>
            </a:r>
            <a:r>
              <a:rPr lang="en-US" sz="1600" b="1" dirty="0"/>
              <a:t>extends </a:t>
            </a:r>
            <a:r>
              <a:rPr lang="en-US" sz="1600" dirty="0"/>
              <a:t>FeatureTransformer </a:t>
            </a:r>
            <a:r>
              <a:rPr lang="en-US" sz="1600" b="1" dirty="0"/>
              <a:t>with </a:t>
            </a:r>
            <a:r>
              <a:rPr lang="en-US" sz="1600" dirty="0"/>
              <a:t>Aggregator[T, U, V] {</a:t>
            </a:r>
            <a:br>
              <a:rPr lang="en-US" sz="1600" dirty="0"/>
            </a:br>
            <a:r>
              <a:rPr lang="en-US" sz="1600" dirty="0" smtClean="0"/>
              <a:t>  </a:t>
            </a:r>
            <a:r>
              <a:rPr lang="en-US" sz="1600" b="1" dirty="0" smtClean="0"/>
              <a:t>def </a:t>
            </a:r>
            <a:r>
              <a:rPr lang="en-US" sz="1600" dirty="0"/>
              <a:t>combineFeaturesToMany(f1: Feature[T], f2: V): Seq</a:t>
            </a:r>
            <a:r>
              <a:rPr lang="en-US" sz="1600" dirty="0" smtClean="0"/>
              <a:t>[AnyFeature]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  </a:t>
            </a:r>
            <a:r>
              <a:rPr lang="en-US" sz="1600" b="1" dirty="0" smtClean="0"/>
              <a:t>def </a:t>
            </a:r>
            <a:r>
              <a:rPr lang="en-US" sz="1600" dirty="0" smtClean="0"/>
              <a:t>transformVector</a:t>
            </a:r>
            <a:r>
              <a:rPr lang="en-US" sz="1600" dirty="0"/>
              <a:t>(vector: KeyedFeatureVector</a:t>
            </a:r>
            <a:r>
              <a:rPr lang="en-US" sz="1600" dirty="0" smtClean="0"/>
              <a:t>, broadcastMap</a:t>
            </a:r>
            <a:r>
              <a:rPr lang="en-US" sz="1600" dirty="0"/>
              <a:t>: Broadcast[Map[FeatureName, Any]]): Seq[AnyFeature] =</a:t>
            </a:r>
            <a:br>
              <a:rPr lang="en-US" sz="1600" dirty="0"/>
            </a:br>
            <a:r>
              <a:rPr lang="en-US" sz="1600" dirty="0"/>
              <a:t>  </a:t>
            </a:r>
            <a:r>
              <a:rPr lang="en-US" sz="1600" dirty="0" smtClean="0"/>
              <a:t>  combineFeaturesToMany</a:t>
            </a:r>
            <a:r>
              <a:rPr lang="en-US" sz="1600" dirty="0"/>
              <a:t>(vector.getFeature[T](featureName), broadcastMap.value(key).asInstanceOf[V])</a:t>
            </a:r>
            <a:br>
              <a:rPr lang="en-US" sz="1600" dirty="0"/>
            </a:br>
            <a:r>
              <a:rPr lang="en-US" sz="1600" dirty="0"/>
              <a:t>}</a:t>
            </a:r>
            <a:endParaRPr lang="en-US" sz="1600" spc="-30" dirty="0" smtClean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7225" y="3894666"/>
            <a:ext cx="3578824" cy="874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dirty="0" smtClean="0"/>
              <a:t>Aggregator = Twitter Algebird: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dirty="0" smtClean="0"/>
              <a:t>prepare</a:t>
            </a:r>
            <a:r>
              <a:rPr lang="en-US" sz="2000" spc="-30" dirty="0" smtClean="0"/>
              <a:t>, reduce, present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307686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Need to automatically execute these transformations correctly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6719700" y="5366309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05405" y="5362307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82025" y="5363718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78834" y="5354303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95026" y="3957499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06686" y="3973509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253859" y="3949495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88638" y="4014981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633579" y="2472646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cxnSp>
        <p:nvCxnSpPr>
          <p:cNvPr id="24" name="Straight Arrow Connector 23"/>
          <p:cNvCxnSpPr>
            <a:stCxn id="13" idx="0"/>
            <a:endCxn id="18" idx="4"/>
          </p:cNvCxnSpPr>
          <p:nvPr/>
        </p:nvCxnSpPr>
        <p:spPr>
          <a:xfrm flipH="1" flipV="1">
            <a:off x="6950451" y="4477799"/>
            <a:ext cx="24674" cy="888511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2" idx="4"/>
          </p:cNvCxnSpPr>
          <p:nvPr/>
        </p:nvCxnSpPr>
        <p:spPr>
          <a:xfrm flipV="1">
            <a:off x="5882750" y="2992945"/>
            <a:ext cx="6254" cy="983424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0" idx="3"/>
          </p:cNvCxnSpPr>
          <p:nvPr/>
        </p:nvCxnSpPr>
        <p:spPr>
          <a:xfrm flipV="1">
            <a:off x="10476795" y="4393598"/>
            <a:ext cx="851876" cy="911304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5" idx="0"/>
          </p:cNvCxnSpPr>
          <p:nvPr/>
        </p:nvCxnSpPr>
        <p:spPr>
          <a:xfrm flipH="1" flipV="1">
            <a:off x="9075445" y="4399749"/>
            <a:ext cx="462005" cy="963969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0290796" y="4425999"/>
            <a:ext cx="158060" cy="884507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834498" y="4522091"/>
            <a:ext cx="24674" cy="888511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6025825" y="2916750"/>
            <a:ext cx="864146" cy="986623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29399" y="1903277"/>
            <a:ext cx="2871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spc="-30" dirty="0" smtClean="0">
                <a:solidFill>
                  <a:schemeClr val="accent2"/>
                </a:solidFill>
              </a:rPr>
              <a:t>Transformation Plan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922" y="1766509"/>
            <a:ext cx="4992309" cy="4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200" spc="-30" dirty="0" smtClean="0">
                <a:solidFill>
                  <a:schemeClr val="accent2"/>
                </a:solidFill>
              </a:rPr>
              <a:t>Transformations:</a:t>
            </a:r>
            <a:endParaRPr lang="en-US" sz="2200" spc="-30" dirty="0">
              <a:solidFill>
                <a:schemeClr val="accent2"/>
              </a:solidFill>
            </a:endParaRP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Clicks -&gt; Log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Opens -&gt; Log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Opens + Sends -&gt; Divide 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accent2"/>
                </a:solidFill>
              </a:rPr>
              <a:t>Clicks </a:t>
            </a:r>
            <a:r>
              <a:rPr lang="en-US" sz="2000" spc="-30" dirty="0">
                <a:solidFill>
                  <a:schemeClr val="accent2"/>
                </a:solidFill>
              </a:rPr>
              <a:t>+ Sends -&gt; Divide </a:t>
            </a:r>
            <a:endParaRPr lang="en-US" sz="2000" spc="-30" dirty="0" smtClean="0">
              <a:solidFill>
                <a:schemeClr val="accent2"/>
              </a:solidFill>
            </a:endParaRP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err="1" smtClean="0">
                <a:solidFill>
                  <a:schemeClr val="accent2"/>
                </a:solidFill>
              </a:rPr>
              <a:t>SubjectLinesResponsedTo</a:t>
            </a:r>
            <a:r>
              <a:rPr lang="en-US" sz="2000" spc="-30" dirty="0" smtClean="0">
                <a:solidFill>
                  <a:schemeClr val="accent2"/>
                </a:solidFill>
              </a:rPr>
              <a:t> -&gt; TFIDF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err="1" smtClean="0">
                <a:solidFill>
                  <a:schemeClr val="accent2"/>
                </a:solidFill>
              </a:rPr>
              <a:t>SubjectLinesNotRespondedTo</a:t>
            </a:r>
            <a:r>
              <a:rPr lang="en-US" sz="2000" spc="-30" dirty="0" smtClean="0">
                <a:solidFill>
                  <a:schemeClr val="accent2"/>
                </a:solidFill>
              </a:rPr>
              <a:t> -&gt; TFIDF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err="1" smtClean="0">
                <a:solidFill>
                  <a:schemeClr val="accent2"/>
                </a:solidFill>
              </a:rPr>
              <a:t>SubjectLinesResponsedTo_TFIDF</a:t>
            </a:r>
            <a:r>
              <a:rPr lang="en-US" sz="2000" spc="-30" dirty="0" smtClean="0">
                <a:solidFill>
                  <a:schemeClr val="accent2"/>
                </a:solidFill>
              </a:rPr>
              <a:t> + </a:t>
            </a:r>
            <a:r>
              <a:rPr lang="en-US" sz="2000" spc="-30" dirty="0" err="1" smtClean="0">
                <a:solidFill>
                  <a:schemeClr val="accent2"/>
                </a:solidFill>
              </a:rPr>
              <a:t>SubjectLinesNotRespondedTo_TFIDF</a:t>
            </a:r>
            <a:r>
              <a:rPr lang="en-US" sz="2000" spc="-30" dirty="0" smtClean="0">
                <a:solidFill>
                  <a:schemeClr val="accent2"/>
                </a:solidFill>
              </a:rPr>
              <a:t> -&gt; Similarity</a:t>
            </a:r>
          </a:p>
        </p:txBody>
      </p:sp>
      <p:sp>
        <p:nvSpPr>
          <p:cNvPr id="28" name="Oval 27"/>
          <p:cNvSpPr/>
          <p:nvPr/>
        </p:nvSpPr>
        <p:spPr>
          <a:xfrm>
            <a:off x="7795443" y="5331511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37892" y="3950717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705761" y="3926703"/>
            <a:ext cx="510849" cy="52029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cxnSp>
        <p:nvCxnSpPr>
          <p:cNvPr id="32" name="Straight Arrow Connector 31"/>
          <p:cNvCxnSpPr>
            <a:stCxn id="28" idx="0"/>
            <a:endCxn id="31" idx="3"/>
          </p:cNvCxnSpPr>
          <p:nvPr/>
        </p:nvCxnSpPr>
        <p:spPr>
          <a:xfrm flipV="1">
            <a:off x="8050868" y="4370806"/>
            <a:ext cx="729705" cy="960705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965794" y="4447003"/>
            <a:ext cx="24674" cy="888511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0"/>
          </p:cNvCxnSpPr>
          <p:nvPr/>
        </p:nvCxnSpPr>
        <p:spPr>
          <a:xfrm flipV="1">
            <a:off x="9537450" y="4414347"/>
            <a:ext cx="530617" cy="949371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2003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425011"/>
            <a:ext cx="7493755" cy="486268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Definition: Machine Learning</a:t>
            </a:r>
          </a:p>
          <a:p>
            <a:pPr lvl="1" indent="0">
              <a:buNone/>
            </a:pPr>
            <a:r>
              <a:rPr lang="en-US" sz="1700" i="1" dirty="0"/>
              <a:t>“Machine learning algorithms can figure out how to perform important tasks by </a:t>
            </a:r>
            <a:r>
              <a:rPr lang="en-US" sz="1700" b="1" i="1" dirty="0"/>
              <a:t>generalizing from examples</a:t>
            </a:r>
            <a:r>
              <a:rPr lang="en-US" sz="1700" i="1" dirty="0"/>
              <a:t>. This is often feasible and cost-effective where manual programing is not. As more data becomes available, more ambitious problems can be tackled. As a result, machine learning is widely used in computer science and other fields. However, developing successful machine learning applications requires a substantial amount of </a:t>
            </a:r>
            <a:r>
              <a:rPr lang="en-US" sz="1700" b="1" i="1" dirty="0"/>
              <a:t>‘black art’ </a:t>
            </a:r>
            <a:r>
              <a:rPr lang="en-US" sz="1700" i="1" dirty="0"/>
              <a:t>that is hard to find in text books” – Pedro Domingos, U of Washington, A Few Useful Things to Know about Machine Learning</a:t>
            </a:r>
            <a:r>
              <a:rPr lang="en-US" sz="1700" i="1" dirty="0" smtClean="0"/>
              <a:t>.</a:t>
            </a:r>
            <a:endParaRPr lang="en-US" sz="17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ML is </a:t>
            </a:r>
            <a:r>
              <a:rPr lang="en-US" b="1" dirty="0" smtClean="0"/>
              <a:t>not</a:t>
            </a:r>
            <a:r>
              <a:rPr lang="en-US" dirty="0" smtClean="0"/>
              <a:t> magic, just statistics – generalizing examples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But what is this ‘black art’? </a:t>
            </a:r>
          </a:p>
          <a:p>
            <a:pPr marL="574675" lvl="1" indent="-342900">
              <a:buFont typeface="Arial"/>
              <a:buChar char="•"/>
            </a:pPr>
            <a:r>
              <a:rPr lang="en-US" sz="1700" dirty="0" smtClean="0"/>
              <a:t>You cant just throw a ml algorithm at your raw data and expect </a:t>
            </a:r>
            <a:r>
              <a:rPr lang="en-US" sz="1700" dirty="0"/>
              <a:t> </a:t>
            </a:r>
            <a:r>
              <a:rPr lang="en-US" sz="1700" dirty="0" smtClean="0"/>
              <a:t>           good results</a:t>
            </a:r>
          </a:p>
          <a:p>
            <a:pPr marL="574675" lvl="1" indent="-342900">
              <a:buFont typeface="Arial"/>
              <a:buChar char="•"/>
            </a:pPr>
            <a:r>
              <a:rPr lang="en-US" sz="1700" dirty="0" smtClean="0"/>
              <a:t>Different types of problems require different algorithms</a:t>
            </a:r>
          </a:p>
          <a:p>
            <a:pPr marL="574675" lvl="1" indent="-342900">
              <a:buFont typeface="Arial"/>
              <a:buChar char="•"/>
            </a:pPr>
            <a:r>
              <a:rPr lang="en-US" sz="1700" dirty="0" smtClean="0"/>
              <a:t>Data needs to be: 1) cleaned so that ‘bad’ data is removed                         2) manipulated so that the most predictive features </a:t>
            </a:r>
            <a:r>
              <a:rPr lang="en-US" sz="1700" dirty="0"/>
              <a:t>are available  </a:t>
            </a:r>
            <a:r>
              <a:rPr lang="en-US" sz="1700" dirty="0" smtClean="0"/>
              <a:t>             3) </a:t>
            </a:r>
            <a:r>
              <a:rPr lang="en-US" sz="1700" dirty="0"/>
              <a:t>put into the correct format </a:t>
            </a:r>
          </a:p>
          <a:p>
            <a:pPr lvl="1" indent="0">
              <a:buNone/>
            </a:pPr>
            <a:endParaRPr lang="en-US" sz="14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Or not.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magical panacea that is machine learning…</a:t>
            </a:r>
            <a:endParaRPr lang="en-US" dirty="0"/>
          </a:p>
        </p:txBody>
      </p:sp>
      <p:pic>
        <p:nvPicPr>
          <p:cNvPr id="7" name="Picture 6" descr="witch-cauldron-clipart-RiGyppzB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29" y="1438628"/>
            <a:ext cx="4813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31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Need to automatically execute these transformations correctly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31514" y="1480602"/>
            <a:ext cx="9375425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700" b="1" dirty="0"/>
              <a:t>object </a:t>
            </a:r>
            <a:r>
              <a:rPr lang="en-US" sz="1700" dirty="0"/>
              <a:t>TransformationPlan </a:t>
            </a:r>
            <a:r>
              <a:rPr lang="en-US" sz="1700" b="1" dirty="0"/>
              <a:t>extends </a:t>
            </a:r>
            <a:r>
              <a:rPr lang="en-US" sz="1700" dirty="0" smtClean="0"/>
              <a:t>Serializable {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  </a:t>
            </a:r>
            <a:r>
              <a:rPr lang="en-US" sz="1700" b="1" dirty="0"/>
              <a:t>def </a:t>
            </a:r>
            <a:r>
              <a:rPr lang="en-US" sz="1700" dirty="0"/>
              <a:t>fromTransformers(transformers: Seq[FeatureTransformer]): TransformationPlan = {</a:t>
            </a:r>
            <a:br>
              <a:rPr lang="en-US" sz="1700" dirty="0"/>
            </a:br>
            <a:r>
              <a:rPr lang="en-US" sz="1700" dirty="0"/>
              <a:t>    </a:t>
            </a:r>
            <a:r>
              <a:rPr lang="en-US" sz="1700" b="1" dirty="0"/>
              <a:t>val </a:t>
            </a:r>
            <a:r>
              <a:rPr lang="en-US" sz="1700" dirty="0"/>
              <a:t>transformersMap = transformers.groupBy(_.featureName)</a:t>
            </a:r>
            <a:br>
              <a:rPr lang="en-US" sz="1700" dirty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    </a:t>
            </a:r>
            <a:r>
              <a:rPr lang="en-US" sz="1700" b="1" dirty="0"/>
              <a:t>def </a:t>
            </a:r>
            <a:r>
              <a:rPr lang="en-US" sz="1700" dirty="0"/>
              <a:t>namesToStages(names: collection.Set[FeatureName]) =</a:t>
            </a:r>
            <a:br>
              <a:rPr lang="en-US" sz="1700" dirty="0"/>
            </a:br>
            <a:r>
              <a:rPr lang="en-US" sz="1700" dirty="0"/>
              <a:t>      TransformationStage.</a:t>
            </a:r>
            <a:r>
              <a:rPr lang="en-US" sz="1700" i="1" dirty="0"/>
              <a:t>fromTransformers</a:t>
            </a:r>
            <a:r>
              <a:rPr lang="en-US" sz="1700" dirty="0"/>
              <a:t>(names.flatMap(transformersMap.get).toSeq.flatten)</a:t>
            </a:r>
            <a:br>
              <a:rPr lang="en-US" sz="1700" dirty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b="1" i="1" dirty="0" smtClean="0"/>
              <a:t>    </a:t>
            </a:r>
            <a:r>
              <a:rPr lang="en-US" sz="1700" b="1" dirty="0"/>
              <a:t>val </a:t>
            </a:r>
            <a:r>
              <a:rPr lang="en-US" sz="1700" dirty="0"/>
              <a:t>edges = transformers.flatMap{</a:t>
            </a:r>
            <a:br>
              <a:rPr lang="en-US" sz="1700" dirty="0"/>
            </a:br>
            <a:r>
              <a:rPr lang="en-US" sz="1700" dirty="0"/>
              <a:t>      </a:t>
            </a:r>
            <a:r>
              <a:rPr lang="en-US" sz="1700" b="1" dirty="0"/>
              <a:t>case </a:t>
            </a:r>
            <a:r>
              <a:rPr lang="en-US" sz="1700" dirty="0"/>
              <a:t>t: BinaryDerivedTransformer[_, _] =&gt; </a:t>
            </a:r>
            <a:r>
              <a:rPr lang="en-US" sz="1700" i="1" dirty="0"/>
              <a:t>Seq</a:t>
            </a:r>
            <a:r>
              <a:rPr lang="en-US" sz="1700" dirty="0"/>
              <a:t>(</a:t>
            </a:r>
            <a:br>
              <a:rPr lang="en-US" sz="1700" dirty="0"/>
            </a:br>
            <a:r>
              <a:rPr lang="en-US" sz="1700" dirty="0"/>
              <a:t>        </a:t>
            </a:r>
            <a:r>
              <a:rPr lang="en-US" sz="1700" i="1" dirty="0"/>
              <a:t>Edge</a:t>
            </a:r>
            <a:r>
              <a:rPr lang="en-US" sz="1700" dirty="0"/>
              <a:t>(t.featureName, t.derivedFeatureName),</a:t>
            </a:r>
            <a:br>
              <a:rPr lang="en-US" sz="1700" dirty="0"/>
            </a:br>
            <a:r>
              <a:rPr lang="en-US" sz="1700" dirty="0"/>
              <a:t>        </a:t>
            </a:r>
            <a:r>
              <a:rPr lang="en-US" sz="1700" i="1" dirty="0"/>
              <a:t>Edge</a:t>
            </a:r>
            <a:r>
              <a:rPr lang="en-US" sz="1700" dirty="0"/>
              <a:t>(t.otherFeatureName, t.derivedFeatureName</a:t>
            </a:r>
            <a:r>
              <a:rPr lang="en-US" sz="1700" dirty="0" smtClean="0"/>
              <a:t>) </a:t>
            </a:r>
            <a:r>
              <a:rPr lang="en-US" sz="1700" dirty="0"/>
              <a:t>)</a:t>
            </a:r>
            <a:br>
              <a:rPr lang="en-US" sz="1700" dirty="0"/>
            </a:br>
            <a:r>
              <a:rPr lang="en-US" sz="1700" dirty="0"/>
              <a:t>      </a:t>
            </a:r>
            <a:r>
              <a:rPr lang="en-US" sz="1700" b="1" dirty="0"/>
              <a:t>case </a:t>
            </a:r>
            <a:r>
              <a:rPr lang="en-US" sz="1700" dirty="0"/>
              <a:t>t =&gt; </a:t>
            </a:r>
            <a:r>
              <a:rPr lang="en-US" sz="1700" i="1" dirty="0"/>
              <a:t>Seq</a:t>
            </a:r>
            <a:r>
              <a:rPr lang="en-US" sz="1700" dirty="0"/>
              <a:t>(</a:t>
            </a:r>
            <a:r>
              <a:rPr lang="en-US" sz="1700" i="1" dirty="0"/>
              <a:t>Edge</a:t>
            </a:r>
            <a:r>
              <a:rPr lang="en-US" sz="1700" dirty="0"/>
              <a:t>(t.featureName, t.derivedFeatureName))</a:t>
            </a:r>
            <a:br>
              <a:rPr lang="en-US" sz="1700" dirty="0"/>
            </a:br>
            <a:r>
              <a:rPr lang="en-US" sz="1700" dirty="0"/>
              <a:t>    }</a:t>
            </a:r>
            <a:br>
              <a:rPr lang="en-US" sz="1700" dirty="0"/>
            </a:b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    </a:t>
            </a:r>
            <a:r>
              <a:rPr lang="en-US" sz="1700" b="1" dirty="0"/>
              <a:t>val </a:t>
            </a:r>
            <a:r>
              <a:rPr lang="en-US" sz="1700" dirty="0"/>
              <a:t>graph = Graph.</a:t>
            </a:r>
            <a:r>
              <a:rPr lang="en-US" sz="1700" i="1" dirty="0"/>
              <a:t>fromEdgeList</a:t>
            </a:r>
            <a:r>
              <a:rPr lang="en-US" sz="1700" dirty="0"/>
              <a:t>(edges)</a:t>
            </a:r>
            <a:br>
              <a:rPr lang="en-US" sz="1700" dirty="0"/>
            </a:br>
            <a:r>
              <a:rPr lang="en-US" sz="1700" dirty="0"/>
              <a:t>    </a:t>
            </a:r>
            <a:r>
              <a:rPr lang="en-US" sz="1700" b="1" dirty="0"/>
              <a:t>val </a:t>
            </a:r>
            <a:r>
              <a:rPr lang="en-US" sz="1700" dirty="0"/>
              <a:t>stages = graph.topologicalClustering</a:t>
            </a:r>
            <a:br>
              <a:rPr lang="en-US" sz="1700" dirty="0"/>
            </a:br>
            <a:r>
              <a:rPr lang="en-US" sz="1700" dirty="0"/>
              <a:t>    </a:t>
            </a:r>
            <a:r>
              <a:rPr lang="en-US" sz="1700" i="1" dirty="0"/>
              <a:t>TransformationPlan</a:t>
            </a:r>
            <a:r>
              <a:rPr lang="en-US" sz="1700" dirty="0"/>
              <a:t>(stages.flatMap(namesToStages))</a:t>
            </a:r>
            <a:br>
              <a:rPr lang="en-US" sz="1700" dirty="0"/>
            </a:br>
            <a:r>
              <a:rPr lang="en-US" sz="1700" dirty="0"/>
              <a:t>  }</a:t>
            </a:r>
            <a:br>
              <a:rPr lang="en-US" sz="1700" dirty="0"/>
            </a:br>
            <a:r>
              <a:rPr lang="en-US" sz="1700" dirty="0"/>
              <a:t>}</a:t>
            </a:r>
            <a:endParaRPr lang="en-US" sz="1700" spc="-3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72991" y="5926667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40024" y="5923845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11590" y="5935134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10682" y="5918201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986192" y="4936067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53225" y="4933245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24791" y="4944534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023883" y="4927601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67337" y="3903134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62594" y="3886201"/>
            <a:ext cx="409234" cy="366889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cxnSp>
        <p:nvCxnSpPr>
          <p:cNvPr id="24" name="Straight Arrow Connector 23"/>
          <p:cNvCxnSpPr>
            <a:stCxn id="13" idx="0"/>
            <a:endCxn id="18" idx="4"/>
          </p:cNvCxnSpPr>
          <p:nvPr/>
        </p:nvCxnSpPr>
        <p:spPr>
          <a:xfrm flipH="1" flipV="1">
            <a:off x="8157842" y="5300134"/>
            <a:ext cx="19766" cy="626533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2" idx="4"/>
          </p:cNvCxnSpPr>
          <p:nvPr/>
        </p:nvCxnSpPr>
        <p:spPr>
          <a:xfrm flipV="1">
            <a:off x="7140428" y="4253090"/>
            <a:ext cx="26783" cy="1645356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0" idx="3"/>
          </p:cNvCxnSpPr>
          <p:nvPr/>
        </p:nvCxnSpPr>
        <p:spPr>
          <a:xfrm flipV="1">
            <a:off x="10228024" y="5240760"/>
            <a:ext cx="855790" cy="668975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9199268" y="5283201"/>
            <a:ext cx="19766" cy="626533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10240694" y="5294490"/>
            <a:ext cx="19766" cy="626533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8140904" y="4281311"/>
            <a:ext cx="19766" cy="626533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2" idx="5"/>
          </p:cNvCxnSpPr>
          <p:nvPr/>
        </p:nvCxnSpPr>
        <p:spPr>
          <a:xfrm flipH="1" flipV="1">
            <a:off x="7311897" y="4199360"/>
            <a:ext cx="831835" cy="733885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864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992749"/>
            <a:ext cx="9646290" cy="338554"/>
          </a:xfrm>
        </p:spPr>
        <p:txBody>
          <a:bodyPr/>
          <a:lstStyle/>
          <a:p>
            <a:r>
              <a:rPr lang="en-US" dirty="0" smtClean="0"/>
              <a:t>What you write and what you get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Transformers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45192" y="385980"/>
            <a:ext cx="1605714" cy="2125090"/>
            <a:chOff x="3743361" y="2109177"/>
            <a:chExt cx="2664896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3743361" y="2109177"/>
              <a:ext cx="2664896" cy="351842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Transformation Plan</a:t>
              </a: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>
                <a:cs typeface="VAG Rounded Std Light"/>
              </a:endParaRPr>
            </a:p>
            <a:p>
              <a:pPr algn="ctr"/>
              <a:endParaRPr lang="en-US" b="1" dirty="0" smtClean="0">
                <a:cs typeface="VAG Rounded Std Light"/>
              </a:endParaRPr>
            </a:p>
            <a:p>
              <a:pPr algn="ctr"/>
              <a:r>
                <a:rPr lang="en-US" sz="1000" dirty="0" smtClean="0">
                  <a:cs typeface="VAG Rounded Std Light"/>
                </a:rPr>
                <a:t>Feature engineering and manipulation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85525" y="2867868"/>
              <a:ext cx="1986991" cy="7947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Feature Transformation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8139" y="1600200"/>
            <a:ext cx="9525814" cy="146191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sequence of transformations, generated by mapping over the features names that need that transformation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 brand new set of features that have been explicitly transformed (even if just with identity) 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39651"/>
              </p:ext>
            </p:extLst>
          </p:nvPr>
        </p:nvGraphicFramePr>
        <p:xfrm>
          <a:off x="860202" y="3541890"/>
          <a:ext cx="3641361" cy="19356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13787"/>
                <a:gridCol w="1213787"/>
                <a:gridCol w="1213787"/>
              </a:tblGrid>
              <a:tr h="483905"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</a:t>
                      </a:r>
                      <a:endParaRPr lang="en-US" dirty="0"/>
                    </a:p>
                  </a:txBody>
                  <a:tcPr/>
                </a:tc>
              </a:tr>
              <a:tr h="483905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</a:t>
                      </a:r>
                      <a:endParaRPr lang="en-US" dirty="0"/>
                    </a:p>
                  </a:txBody>
                  <a:tcPr/>
                </a:tc>
              </a:tr>
              <a:tr h="483905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/>
                </a:tc>
              </a:tr>
              <a:tr h="483905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719060"/>
              </p:ext>
            </p:extLst>
          </p:nvPr>
        </p:nvGraphicFramePr>
        <p:xfrm>
          <a:off x="6039728" y="3547618"/>
          <a:ext cx="5725772" cy="19271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31443"/>
                <a:gridCol w="1431443"/>
                <a:gridCol w="1431443"/>
                <a:gridCol w="1431443"/>
              </a:tblGrid>
              <a:tr h="481775">
                <a:tc>
                  <a:txBody>
                    <a:bodyPr/>
                    <a:lstStyle/>
                    <a:p>
                      <a:r>
                        <a:rPr lang="en-US" dirty="0" smtClean="0"/>
                        <a:t>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Clicks_Log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State_CA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State_NM</a:t>
                      </a:r>
                      <a:endParaRPr lang="en-US" dirty="0"/>
                    </a:p>
                  </a:txBody>
                  <a:tcPr/>
                </a:tc>
              </a:tr>
              <a:tr h="481775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481775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1.791759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481775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0.693147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 flipV="1">
            <a:off x="4769694" y="4501444"/>
            <a:ext cx="874914" cy="1411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864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ETL is not included…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pieces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6078" y="1883298"/>
            <a:ext cx="10729086" cy="4116989"/>
          </a:xfrm>
          <a:prstGeom prst="roundRect">
            <a:avLst/>
          </a:prstGeom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51012" y="2160683"/>
            <a:ext cx="2364778" cy="3518420"/>
          </a:xfrm>
          <a:prstGeom prst="round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Feature Extractor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43361" y="2181690"/>
            <a:ext cx="2664896" cy="3518420"/>
          </a:xfrm>
          <a:prstGeom prst="round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Transformation Plan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 and manipulation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7655" y="2173498"/>
            <a:ext cx="2364778" cy="35184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Model Selector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86127" y="2150707"/>
            <a:ext cx="1668782" cy="3518420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Data Writer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format</a:t>
            </a: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0455" y="1343136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b="1" spc="-30" dirty="0" smtClean="0">
                <a:solidFill>
                  <a:schemeClr val="accent1"/>
                </a:solidFill>
              </a:rPr>
              <a:t>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01350" y="2846861"/>
            <a:ext cx="1664103" cy="642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Data Reader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6163" y="2867866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Preparator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186" y="3750228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Sanity Check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8210" y="4661790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Fit Model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78581" y="3664418"/>
            <a:ext cx="1664103" cy="700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Aggregator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99605" y="4655385"/>
            <a:ext cx="1664103" cy="702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Getter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9039" y="4262994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85525" y="2867868"/>
            <a:ext cx="1986991" cy="794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6231565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543756"/>
            <a:ext cx="8608565" cy="126435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Want to be able to switch models easily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Need to get the data in the correct format for whatever library or model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Have to be able to store and load fit model for later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8608375" cy="347698"/>
          </a:xfrm>
        </p:spPr>
        <p:txBody>
          <a:bodyPr/>
          <a:lstStyle/>
          <a:p>
            <a:r>
              <a:rPr lang="en-US" dirty="0" smtClean="0"/>
              <a:t>Make a uniform interface for all machine learning models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Selectors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202629" y="466054"/>
            <a:ext cx="1528659" cy="2088057"/>
            <a:chOff x="6727655" y="217349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6727655" y="2173498"/>
              <a:ext cx="2364778" cy="351842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Model Selector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86163" y="2867866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Preparator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107186" y="3750228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Sanity Check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28210" y="4661790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Fit Model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47481" y="2961762"/>
            <a:ext cx="115908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/**</a:t>
            </a:r>
            <a:br>
              <a:rPr lang="en-US" i="1" dirty="0"/>
            </a:br>
            <a:r>
              <a:rPr lang="en-US" i="1" dirty="0"/>
              <a:t> * Wrapper around model fitting </a:t>
            </a:r>
            <a:br>
              <a:rPr lang="en-US" i="1" dirty="0"/>
            </a:br>
            <a:r>
              <a:rPr lang="en-US" i="1" dirty="0"/>
              <a:t> * </a:t>
            </a:r>
            <a:r>
              <a:rPr lang="en-US" b="1" dirty="0"/>
              <a:t>@tparam ModelOut </a:t>
            </a:r>
            <a:r>
              <a:rPr lang="en-US" i="1" dirty="0"/>
              <a:t>is the type of the output model</a:t>
            </a:r>
            <a:br>
              <a:rPr lang="en-US" i="1" dirty="0"/>
            </a:br>
            <a:r>
              <a:rPr lang="en-US" i="1" dirty="0"/>
              <a:t> * </a:t>
            </a:r>
            <a:r>
              <a:rPr lang="en-US" b="1" dirty="0"/>
              <a:t>@tparam Data </a:t>
            </a:r>
            <a:r>
              <a:rPr lang="en-US" i="1" dirty="0"/>
              <a:t>is the type of data the fit model will output</a:t>
            </a:r>
            <a:br>
              <a:rPr lang="en-US" i="1" dirty="0"/>
            </a:br>
            <a:r>
              <a:rPr lang="en-US" i="1" dirty="0"/>
              <a:t> */</a:t>
            </a:r>
            <a:br>
              <a:rPr lang="en-US" i="1" dirty="0"/>
            </a:br>
            <a:r>
              <a:rPr lang="en-US" b="1" dirty="0"/>
              <a:t>trait </a:t>
            </a:r>
            <a:r>
              <a:rPr lang="en-US" dirty="0"/>
              <a:t>ModelSelector[ModelOut &lt;: FittedModel[_, Data], Data] </a:t>
            </a:r>
            <a:r>
              <a:rPr lang="en-US" b="1" dirty="0"/>
              <a:t>extends </a:t>
            </a:r>
            <a:r>
              <a:rPr lang="en-US" dirty="0"/>
              <a:t>Serializable </a:t>
            </a:r>
            <a:r>
              <a:rPr lang="en-US" b="1" dirty="0"/>
              <a:t>with </a:t>
            </a:r>
            <a:r>
              <a:rPr lang="en-US" dirty="0"/>
              <a:t>Logging {</a:t>
            </a:r>
            <a:br>
              <a:rPr lang="en-US" dirty="0"/>
            </a:br>
            <a:r>
              <a:rPr lang="en-US" dirty="0" smtClean="0"/>
              <a:t>  </a:t>
            </a:r>
            <a:r>
              <a:rPr lang="en-US" b="1" dirty="0" smtClean="0"/>
              <a:t>def </a:t>
            </a:r>
            <a:r>
              <a:rPr lang="en-US" dirty="0"/>
              <a:t>prepareData(dataset: NumericTrainingData, checkData: Boolean = </a:t>
            </a:r>
            <a:r>
              <a:rPr lang="en-US" b="1" dirty="0"/>
              <a:t>false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     (</a:t>
            </a:r>
            <a:r>
              <a:rPr lang="en-US" b="1" dirty="0"/>
              <a:t>implicit </a:t>
            </a:r>
            <a:r>
              <a:rPr lang="en-US" dirty="0"/>
              <a:t>sc: SparkContext, params: </a:t>
            </a:r>
            <a:r>
              <a:rPr lang="en-US" dirty="0" smtClean="0"/>
              <a:t>WorkflowParams)</a:t>
            </a:r>
            <a:r>
              <a:rPr lang="en-US" dirty="0"/>
              <a:t>: PredictiveDataset</a:t>
            </a:r>
            <a:br>
              <a:rPr lang="en-US" dirty="0"/>
            </a:br>
            <a:r>
              <a:rPr lang="en-US" dirty="0" smtClean="0"/>
              <a:t>  </a:t>
            </a:r>
            <a:r>
              <a:rPr lang="en-US" b="1" dirty="0" smtClean="0"/>
              <a:t>def </a:t>
            </a:r>
            <a:r>
              <a:rPr lang="en-US" dirty="0"/>
              <a:t>fit(dataset: NumericTrainingData)</a:t>
            </a:r>
            <a:br>
              <a:rPr lang="en-US" dirty="0"/>
            </a:br>
            <a:r>
              <a:rPr lang="en-US" dirty="0"/>
              <a:t>         (</a:t>
            </a:r>
            <a:r>
              <a:rPr lang="en-US" b="1" dirty="0"/>
              <a:t>implicit </a:t>
            </a:r>
            <a:r>
              <a:rPr lang="en-US" dirty="0"/>
              <a:t>sc: SparkContext, params: </a:t>
            </a:r>
            <a:r>
              <a:rPr lang="en-US" dirty="0" smtClean="0"/>
              <a:t>WorkflowParams)</a:t>
            </a:r>
            <a:r>
              <a:rPr lang="en-US" dirty="0"/>
              <a:t>: ModelOut</a:t>
            </a:r>
            <a:br>
              <a:rPr lang="en-US" dirty="0"/>
            </a:br>
            <a:r>
              <a:rPr lang="en-US" i="1" dirty="0" smtClean="0"/>
              <a:t>  </a:t>
            </a:r>
            <a:r>
              <a:rPr lang="en-US" b="1" dirty="0"/>
              <a:t>def </a:t>
            </a:r>
            <a:r>
              <a:rPr lang="en-US" dirty="0"/>
              <a:t>loadModel(path: String)</a:t>
            </a:r>
            <a:r>
              <a:rPr lang="en-US" dirty="0" smtClean="0"/>
              <a:t>(</a:t>
            </a:r>
            <a:r>
              <a:rPr lang="en-US" dirty="0"/>
              <a:t>sc: </a:t>
            </a:r>
            <a:r>
              <a:rPr lang="en-US" dirty="0" smtClean="0"/>
              <a:t>SparkContext, </a:t>
            </a:r>
            <a:r>
              <a:rPr lang="en-US" b="1" dirty="0" smtClean="0"/>
              <a:t>implicit </a:t>
            </a:r>
            <a:r>
              <a:rPr lang="en-US" dirty="0"/>
              <a:t>params: </a:t>
            </a:r>
            <a:r>
              <a:rPr lang="en-US" dirty="0" smtClean="0"/>
              <a:t>WorkflowParams)</a:t>
            </a:r>
            <a:r>
              <a:rPr lang="en-US" dirty="0"/>
              <a:t>: ModelOut</a:t>
            </a:r>
            <a:br>
              <a:rPr lang="en-US" dirty="0"/>
            </a:b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11" name="Picture 10" descr="gears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4631" y="2097361"/>
            <a:ext cx="2152031" cy="21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r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/>
          <a:stretch/>
        </p:blipFill>
        <p:spPr>
          <a:xfrm>
            <a:off x="1533330" y="4134051"/>
            <a:ext cx="3492500" cy="2011024"/>
          </a:xfrm>
          <a:prstGeom prst="rect">
            <a:avLst/>
          </a:prstGeom>
        </p:spPr>
      </p:pic>
      <p:pic>
        <p:nvPicPr>
          <p:cNvPr id="10" name="Picture 9" descr="computers-date_analyst-data_analysis-expectations-flaws-data_entry-aban1402_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t="-576" r="642" b="6621"/>
          <a:stretch/>
        </p:blipFill>
        <p:spPr>
          <a:xfrm>
            <a:off x="6430172" y="1628842"/>
            <a:ext cx="4396592" cy="460586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7" y="1600200"/>
            <a:ext cx="7565937" cy="261491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Preparator - If multiple models need the same data manipulation make the preparator its own class which can be shared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Sanity Checker - Its good to check your data before fitting the model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Make sure there is no label leakage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Make sure your features have the values / ranges you expect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This check can also be a re-usable class</a:t>
            </a:r>
          </a:p>
          <a:p>
            <a:pPr lvl="1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8608375" cy="347698"/>
          </a:xfrm>
        </p:spPr>
        <p:txBody>
          <a:bodyPr/>
          <a:lstStyle/>
          <a:p>
            <a:r>
              <a:rPr lang="en-US" dirty="0" smtClean="0"/>
              <a:t>Nice things to have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Selectors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202629" y="466054"/>
            <a:ext cx="1528659" cy="2088057"/>
            <a:chOff x="6727655" y="217349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6727655" y="2173498"/>
              <a:ext cx="2364778" cy="351842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Model Selector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86163" y="2867866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Preparator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107186" y="3750228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Sanity Check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28210" y="4661790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Fit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2207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21080"/>
            <a:ext cx="8608375" cy="347698"/>
          </a:xfrm>
        </p:spPr>
        <p:txBody>
          <a:bodyPr/>
          <a:lstStyle/>
          <a:p>
            <a:r>
              <a:rPr lang="en-US" dirty="0" smtClean="0"/>
              <a:t>What you get out: the model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Selectors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202629" y="466054"/>
            <a:ext cx="1528659" cy="2088057"/>
            <a:chOff x="6727655" y="2173498"/>
            <a:chExt cx="2364778" cy="3518420"/>
          </a:xfrm>
        </p:grpSpPr>
        <p:sp>
          <p:nvSpPr>
            <p:cNvPr id="5" name="Rounded Rectangle 4"/>
            <p:cNvSpPr/>
            <p:nvPr/>
          </p:nvSpPr>
          <p:spPr>
            <a:xfrm>
              <a:off x="6727655" y="2173498"/>
              <a:ext cx="2364778" cy="351842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 smtClean="0">
                  <a:cs typeface="VAG Rounded Std Light"/>
                </a:rPr>
                <a:t>Model Selector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86163" y="2867866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Preparator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107186" y="3750228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Sanity Check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28210" y="4661790"/>
              <a:ext cx="1664103" cy="64236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dirty="0" smtClean="0">
                  <a:cs typeface="VAG Rounded Std Light"/>
                </a:rPr>
                <a:t>Fit Model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1124" y="1594419"/>
            <a:ext cx="1109258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700" i="1" dirty="0"/>
              <a:t>/**</a:t>
            </a:r>
            <a:br>
              <a:rPr lang="en-US" sz="1700" i="1" dirty="0"/>
            </a:br>
            <a:r>
              <a:rPr lang="en-US" sz="1700" i="1" dirty="0"/>
              <a:t> * Wrapper for model after best model has been selected.</a:t>
            </a:r>
            <a:br>
              <a:rPr lang="en-US" sz="1700" i="1" dirty="0"/>
            </a:br>
            <a:r>
              <a:rPr lang="en-US" sz="1700" i="1" dirty="0"/>
              <a:t> * </a:t>
            </a:r>
            <a:r>
              <a:rPr lang="en-US" sz="1700" b="1" dirty="0"/>
              <a:t>@param model </a:t>
            </a:r>
            <a:r>
              <a:rPr lang="en-US" sz="1700" i="1" dirty="0"/>
              <a:t>Best model after fitting</a:t>
            </a:r>
            <a:br>
              <a:rPr lang="en-US" sz="1700" i="1" dirty="0"/>
            </a:br>
            <a:r>
              <a:rPr lang="en-US" sz="1700" i="1" dirty="0"/>
              <a:t> * </a:t>
            </a:r>
            <a:r>
              <a:rPr lang="en-US" sz="1700" b="1" dirty="0"/>
              <a:t>@param featureNames </a:t>
            </a:r>
            <a:r>
              <a:rPr lang="en-US" sz="1700" i="1" dirty="0"/>
              <a:t>Names of features used in model</a:t>
            </a:r>
            <a:br>
              <a:rPr lang="en-US" sz="1700" i="1" dirty="0"/>
            </a:br>
            <a:r>
              <a:rPr lang="en-US" sz="1700" i="1" dirty="0"/>
              <a:t> * </a:t>
            </a:r>
            <a:r>
              <a:rPr lang="en-US" sz="1700" b="1" dirty="0"/>
              <a:t>@tparam Model </a:t>
            </a:r>
            <a:r>
              <a:rPr lang="en-US" sz="1700" i="1" dirty="0"/>
              <a:t>Type parameter of model</a:t>
            </a:r>
            <a:br>
              <a:rPr lang="en-US" sz="1700" i="1" dirty="0"/>
            </a:br>
            <a:r>
              <a:rPr lang="en-US" sz="1700" i="1" dirty="0"/>
              <a:t> * </a:t>
            </a:r>
            <a:r>
              <a:rPr lang="en-US" sz="1700" b="1" dirty="0"/>
              <a:t>@tparam Data </a:t>
            </a:r>
            <a:r>
              <a:rPr lang="en-US" sz="1700" i="1" dirty="0"/>
              <a:t>Type of data output after transformAndSelect</a:t>
            </a:r>
            <a:br>
              <a:rPr lang="en-US" sz="1700" i="1" dirty="0"/>
            </a:br>
            <a:r>
              <a:rPr lang="en-US" sz="1700" i="1" dirty="0"/>
              <a:t> */</a:t>
            </a:r>
            <a:br>
              <a:rPr lang="en-US" sz="1700" i="1" dirty="0"/>
            </a:br>
            <a:r>
              <a:rPr lang="en-US" b="1" dirty="0"/>
              <a:t>abstract class </a:t>
            </a:r>
            <a:r>
              <a:rPr lang="en-US" dirty="0"/>
              <a:t>FittedModel[Model, Data](</a:t>
            </a:r>
            <a:r>
              <a:rPr lang="en-US" b="1" dirty="0"/>
              <a:t>val </a:t>
            </a:r>
            <a:r>
              <a:rPr lang="en-US" dirty="0"/>
              <a:t>model: Model, </a:t>
            </a:r>
            <a:r>
              <a:rPr lang="en-US" b="1" dirty="0"/>
              <a:t>val </a:t>
            </a:r>
            <a:r>
              <a:rPr lang="en-US" dirty="0"/>
              <a:t>featureNames: Array[String]) </a:t>
            </a:r>
            <a:r>
              <a:rPr lang="en-US" dirty="0" smtClean="0"/>
              <a:t>        </a:t>
            </a:r>
            <a:r>
              <a:rPr lang="en-US" dirty="0" smtClean="0">
                <a:solidFill>
                  <a:schemeClr val="bg1"/>
                </a:solidFill>
              </a:rPr>
              <a:t>_</a:t>
            </a:r>
            <a:r>
              <a:rPr lang="en-US" b="1" dirty="0" smtClean="0"/>
              <a:t>extends </a:t>
            </a:r>
            <a:r>
              <a:rPr lang="en-US" dirty="0"/>
              <a:t>Serializable </a:t>
            </a:r>
            <a:r>
              <a:rPr lang="en-US" b="1" dirty="0"/>
              <a:t>with </a:t>
            </a:r>
            <a:r>
              <a:rPr lang="en-US" dirty="0"/>
              <a:t>Logging {</a:t>
            </a:r>
            <a:br>
              <a:rPr lang="en-US" dirty="0"/>
            </a:br>
            <a:r>
              <a:rPr lang="en-US" i="1" dirty="0" smtClean="0"/>
              <a:t>    </a:t>
            </a:r>
            <a:r>
              <a:rPr lang="en-US" b="1" dirty="0" smtClean="0"/>
              <a:t>def </a:t>
            </a:r>
            <a:r>
              <a:rPr lang="en-US" dirty="0"/>
              <a:t>transformAndSelect(dataIn: PredictiveDataset, keepObjective: Boolean = </a:t>
            </a:r>
            <a:r>
              <a:rPr lang="en-US" b="1" dirty="0"/>
              <a:t>true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            (</a:t>
            </a:r>
            <a:r>
              <a:rPr lang="en-US" b="1" dirty="0"/>
              <a:t>implicit </a:t>
            </a:r>
            <a:r>
              <a:rPr lang="en-US" dirty="0"/>
              <a:t>params: WorkflowParams, sc: SparkContext, sQLContext: SQLContext): Data</a:t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b="1" dirty="0" smtClean="0"/>
              <a:t>def </a:t>
            </a:r>
            <a:r>
              <a:rPr lang="en-US" dirty="0"/>
              <a:t>logMetrics(dataIn: Data)(</a:t>
            </a:r>
            <a:r>
              <a:rPr lang="en-US" b="1" dirty="0"/>
              <a:t>implicit </a:t>
            </a:r>
            <a:r>
              <a:rPr lang="en-US" dirty="0"/>
              <a:t>params: WorkflowParams): Unit = log.info(</a:t>
            </a:r>
            <a:r>
              <a:rPr lang="en-US" b="1" dirty="0"/>
              <a:t>"No metrics </a:t>
            </a:r>
            <a:r>
              <a:rPr lang="en-US" b="1" dirty="0" smtClean="0"/>
              <a:t>specified”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    </a:t>
            </a:r>
            <a:r>
              <a:rPr lang="en-US" b="1" dirty="0" smtClean="0"/>
              <a:t>def </a:t>
            </a:r>
            <a:r>
              <a:rPr lang="en-US" dirty="0"/>
              <a:t>saveModel(path: String)(</a:t>
            </a:r>
            <a:r>
              <a:rPr lang="en-US" b="1" dirty="0"/>
              <a:t>implicit </a:t>
            </a:r>
            <a:r>
              <a:rPr lang="en-US" dirty="0"/>
              <a:t>params: WorkflowParams, sc: SparkContext): Unit</a:t>
            </a:r>
            <a:br>
              <a:rPr lang="en-US" dirty="0"/>
            </a:br>
            <a:r>
              <a:rPr lang="en-US" dirty="0" smtClean="0"/>
              <a:t>}</a:t>
            </a:r>
            <a:endParaRPr lang="en-US" spc="-30" dirty="0" smtClean="0">
              <a:solidFill>
                <a:schemeClr val="accent2"/>
              </a:solidFill>
            </a:endParaRPr>
          </a:p>
        </p:txBody>
      </p:sp>
      <p:pic>
        <p:nvPicPr>
          <p:cNvPr id="13" name="Picture 12" descr="Tree_of_maya_language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41" y="762000"/>
            <a:ext cx="2238304" cy="2173111"/>
          </a:xfrm>
          <a:prstGeom prst="rect">
            <a:avLst/>
          </a:prstGeom>
        </p:spPr>
      </p:pic>
      <p:pic>
        <p:nvPicPr>
          <p:cNvPr id="14" name="Picture 13" descr="E=mc^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5699476"/>
            <a:ext cx="1746174" cy="424745"/>
          </a:xfrm>
          <a:prstGeom prst="rect">
            <a:avLst/>
          </a:prstGeom>
        </p:spPr>
      </p:pic>
      <p:pic>
        <p:nvPicPr>
          <p:cNvPr id="15" name="Picture 14" descr="Mplwp_logistic_function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59" y="5225861"/>
            <a:ext cx="2151856" cy="1434571"/>
          </a:xfrm>
          <a:prstGeom prst="rect">
            <a:avLst/>
          </a:prstGeom>
        </p:spPr>
      </p:pic>
      <p:pic>
        <p:nvPicPr>
          <p:cNvPr id="16" name="Picture 15" descr="Hidden-Markov-Model-Topology-Sam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7" y="5310009"/>
            <a:ext cx="3263189" cy="13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07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ETL is not included…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pieces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6078" y="1883298"/>
            <a:ext cx="10729086" cy="4116989"/>
          </a:xfrm>
          <a:prstGeom prst="roundRect">
            <a:avLst/>
          </a:prstGeom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51012" y="2160683"/>
            <a:ext cx="2364778" cy="3518420"/>
          </a:xfrm>
          <a:prstGeom prst="round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Feature Extractor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43361" y="2181690"/>
            <a:ext cx="2664896" cy="3518420"/>
          </a:xfrm>
          <a:prstGeom prst="round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Transformation Plan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 and manipulation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7655" y="2173498"/>
            <a:ext cx="2364778" cy="35184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Model Selector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86127" y="2150707"/>
            <a:ext cx="1668782" cy="3518420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Data Writer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format</a:t>
            </a: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0455" y="1343136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b="1" spc="-30" dirty="0" smtClean="0">
                <a:solidFill>
                  <a:schemeClr val="accent1"/>
                </a:solidFill>
              </a:rPr>
              <a:t>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01350" y="2846861"/>
            <a:ext cx="1664103" cy="642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Data Reader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6163" y="2867866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Preparator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186" y="3750228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Sanity Check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8210" y="4661790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Fit Model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78581" y="3664418"/>
            <a:ext cx="1664103" cy="700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Aggregator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99605" y="4655385"/>
            <a:ext cx="1664103" cy="702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Getter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9039" y="4262994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85525" y="2867868"/>
            <a:ext cx="1986991" cy="794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8472226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38328" y="1016000"/>
            <a:ext cx="7747573" cy="343634"/>
          </a:xfrm>
        </p:spPr>
        <p:txBody>
          <a:bodyPr/>
          <a:lstStyle/>
          <a:p>
            <a:r>
              <a:rPr lang="en-US" dirty="0" smtClean="0"/>
              <a:t>The last connector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Writer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0682419" y="457373"/>
            <a:ext cx="1049842" cy="1715737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 smtClean="0">
                <a:cs typeface="VAG Rounded Std Light"/>
              </a:rPr>
              <a:t>Data Writer</a:t>
            </a:r>
          </a:p>
          <a:p>
            <a:pPr algn="ctr"/>
            <a:endParaRPr lang="en-US" sz="1000" b="1" dirty="0">
              <a:cs typeface="VAG Rounded Std Light"/>
            </a:endParaRPr>
          </a:p>
          <a:p>
            <a:pPr algn="ctr"/>
            <a:endParaRPr lang="en-US" sz="1000" dirty="0" smtClean="0">
              <a:cs typeface="VAG Rounded Std Light"/>
            </a:endParaRPr>
          </a:p>
          <a:p>
            <a:pPr algn="ctr"/>
            <a:r>
              <a:rPr lang="en-US" sz="1000" dirty="0" smtClean="0">
                <a:cs typeface="VAG Rounded Std Light"/>
              </a:rPr>
              <a:t>Put data in final format</a:t>
            </a:r>
          </a:p>
          <a:p>
            <a:pPr algn="ctr"/>
            <a:endParaRPr lang="en-US" sz="1000" dirty="0">
              <a:cs typeface="VAG Rounded Std Light"/>
            </a:endParaRPr>
          </a:p>
          <a:p>
            <a:pPr algn="ctr"/>
            <a:endParaRPr lang="en-US" sz="1000" dirty="0">
              <a:cs typeface="VAG Rounded Std Light"/>
            </a:endParaRPr>
          </a:p>
          <a:p>
            <a:pPr algn="ctr"/>
            <a:r>
              <a:rPr lang="en-US" sz="1000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366362" y="1557867"/>
            <a:ext cx="6463614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Take in the scored data and the model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Put it wherever it needs to go for production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Lookup table of scores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API for online scoring 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2" name="Picture 1" descr="Plug Into Your Future w BPUD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7095"/>
          <a:stretch/>
        </p:blipFill>
        <p:spPr>
          <a:xfrm>
            <a:off x="3838333" y="2540000"/>
            <a:ext cx="6713556" cy="34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59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ETL is not included…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pieces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6078" y="1883298"/>
            <a:ext cx="10729086" cy="4116989"/>
          </a:xfrm>
          <a:prstGeom prst="roundRect">
            <a:avLst/>
          </a:prstGeom>
          <a:ln w="762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51012" y="2160683"/>
            <a:ext cx="2364778" cy="3518420"/>
          </a:xfrm>
          <a:prstGeom prst="round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Feature Extractor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43361" y="2181690"/>
            <a:ext cx="2664896" cy="3518420"/>
          </a:xfrm>
          <a:prstGeom prst="round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Transformation Plan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b="1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 and manipulation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27655" y="2173498"/>
            <a:ext cx="2364778" cy="3518420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Model Selector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86127" y="2150707"/>
            <a:ext cx="1668782" cy="3518420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cs typeface="VAG Rounded Std Light"/>
              </a:rPr>
              <a:t>Data Writer</a:t>
            </a:r>
          </a:p>
          <a:p>
            <a:pPr algn="ctr"/>
            <a:endParaRPr lang="en-US" b="1" dirty="0">
              <a:cs typeface="VAG Rounded Std Light"/>
            </a:endParaRPr>
          </a:p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format</a:t>
            </a: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endParaRPr lang="en-US" dirty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Put data in final 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0455" y="1343136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400" b="1" spc="-30" dirty="0" smtClean="0">
                <a:solidFill>
                  <a:schemeClr val="accent1"/>
                </a:solidFill>
              </a:rPr>
              <a:t>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01350" y="2846861"/>
            <a:ext cx="1664103" cy="642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Data Reader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6163" y="2867866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Preparator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07186" y="3750228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Sanity Check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28210" y="4661790"/>
            <a:ext cx="1664103" cy="6423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Fit Model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78581" y="3664418"/>
            <a:ext cx="1664103" cy="7007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Aggregator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99605" y="4655385"/>
            <a:ext cx="1664103" cy="7025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Getter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9039" y="4262994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2000" spc="-30" dirty="0" smtClean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85525" y="2867868"/>
            <a:ext cx="1986991" cy="7947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1212615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6237830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first time you write a machine learning pipeline you might have to write all the pieces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We have a lot of defaults for al of these pieces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For simple models and data even all new workflows can be less than 20 lines of code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Every time someone writes a new workflow all of the pieces they write are added to the library available!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Every new data source that is added can subsequently be used by everyone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Every new of data transformation written can subsequently by used by everyone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Every new model written can subsequently be used by everyone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The steps to build a model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01735" y="661362"/>
            <a:ext cx="4043480" cy="5575128"/>
            <a:chOff x="7056967" y="788361"/>
            <a:chExt cx="4043480" cy="5575128"/>
          </a:xfrm>
        </p:grpSpPr>
        <p:sp>
          <p:nvSpPr>
            <p:cNvPr id="7" name="TextBox 6"/>
            <p:cNvSpPr txBox="1"/>
            <p:nvPr/>
          </p:nvSpPr>
          <p:spPr>
            <a:xfrm>
              <a:off x="7503061" y="788361"/>
              <a:ext cx="2233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New data source?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685451" y="3022045"/>
              <a:ext cx="2408570" cy="48177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cs typeface="VAG Rounded Std Light"/>
                </a:rPr>
                <a:t>Feature Transformer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56967" y="2283891"/>
              <a:ext cx="3029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New feature </a:t>
              </a:r>
              <a:r>
                <a:rPr lang="en-US" sz="2000" spc="-30" dirty="0">
                  <a:solidFill>
                    <a:schemeClr val="accent2"/>
                  </a:solidFill>
                </a:rPr>
                <a:t>e</a:t>
              </a:r>
              <a:r>
                <a:rPr lang="en-US" sz="2000" spc="-30" dirty="0" smtClean="0">
                  <a:solidFill>
                    <a:schemeClr val="accent2"/>
                  </a:solidFill>
                </a:rPr>
                <a:t>ngineering?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691877" y="4415382"/>
              <a:ext cx="2408570" cy="48177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cs typeface="VAG Rounded Std Light"/>
                </a:rPr>
                <a:t>Model Selector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691876" y="1510130"/>
              <a:ext cx="2408570" cy="48177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cs typeface="VAG Rounded Std Light"/>
                </a:rPr>
                <a:t>Feature Extractor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654509" y="5881714"/>
              <a:ext cx="2408570" cy="481775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cs typeface="VAG Rounded Std Light"/>
                </a:rPr>
                <a:t>Data Writer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55342" y="3706426"/>
              <a:ext cx="23821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New type of model?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7974" y="5216556"/>
              <a:ext cx="2503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New output location?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605086" y="1094944"/>
              <a:ext cx="437922" cy="350382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824048" y="875954"/>
              <a:ext cx="591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Yes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8101554" y="1226336"/>
              <a:ext cx="0" cy="108034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567875" y="1466332"/>
              <a:ext cx="504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No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9707268" y="2043896"/>
              <a:ext cx="408727" cy="306584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9903460" y="2663472"/>
              <a:ext cx="437922" cy="350382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122422" y="2444482"/>
              <a:ext cx="591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Yes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9669901" y="4021202"/>
              <a:ext cx="437922" cy="350382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9888863" y="3802212"/>
              <a:ext cx="591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Yes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9728291" y="5495728"/>
              <a:ext cx="437922" cy="350382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947253" y="5276738"/>
              <a:ext cx="591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Yes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9655305" y="3554026"/>
              <a:ext cx="408727" cy="306584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9720120" y="4991160"/>
              <a:ext cx="408727" cy="306584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8107981" y="2692669"/>
              <a:ext cx="0" cy="108034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574302" y="2932665"/>
              <a:ext cx="504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No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8099809" y="4173601"/>
              <a:ext cx="0" cy="108034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566130" y="4413597"/>
              <a:ext cx="504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2000" spc="-30" dirty="0" smtClean="0">
                  <a:solidFill>
                    <a:schemeClr val="accent2"/>
                  </a:solidFill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gent_Honeyeater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04" y="550333"/>
            <a:ext cx="3989893" cy="440949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Predictive modeling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 with machine learning</a:t>
            </a:r>
            <a:endParaRPr lang="en-US" dirty="0"/>
          </a:p>
        </p:txBody>
      </p:sp>
      <p:pic>
        <p:nvPicPr>
          <p:cNvPr id="8" name="Picture 7" descr="CASP_PredCtr_cumCalpha_plot_T03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9" y="1368778"/>
            <a:ext cx="5267345" cy="3687141"/>
          </a:xfrm>
          <a:prstGeom prst="rect">
            <a:avLst/>
          </a:prstGeom>
        </p:spPr>
      </p:pic>
      <p:pic>
        <p:nvPicPr>
          <p:cNvPr id="11" name="Picture 10" descr="Target3dsmRib_354predictedModels_CASP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06" y="3518633"/>
            <a:ext cx="3657600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10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138" y="1600200"/>
            <a:ext cx="7155079" cy="4622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Most engineers and data scientists treat modeling like they are one time projects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vast majority of modeling time is spent on data preparation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If you really think about all the work that is being repeated it is staggering</a:t>
            </a:r>
          </a:p>
          <a:p>
            <a:pPr marL="574675" lvl="1" indent="-342900">
              <a:buFont typeface="Arial"/>
              <a:buChar char="•"/>
            </a:pPr>
            <a:r>
              <a:rPr lang="en-US" dirty="0" smtClean="0"/>
              <a:t>Both by individual data scientists and across companies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Think ahead and make your project pieces re-usable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Even if you don</a:t>
            </a:r>
            <a:r>
              <a:rPr lang="fr-FR" dirty="0" smtClean="0"/>
              <a:t>’</a:t>
            </a:r>
            <a:r>
              <a:rPr lang="en-US" dirty="0" smtClean="0"/>
              <a:t>t want to design your own frame work there are pretty good options out there (and we hope that this will one day be one of them)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Designing a good interface in important for machine learning frameworks too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</a:t>
            </a:r>
            <a:endParaRPr lang="en-US" dirty="0"/>
          </a:p>
        </p:txBody>
      </p:sp>
      <p:pic>
        <p:nvPicPr>
          <p:cNvPr id="5" name="Picture 4" descr="takehomepoi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73" y="1774472"/>
            <a:ext cx="3535075" cy="389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42321" y="5699668"/>
            <a:ext cx="3823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http://learningradiology.com/misc/sitemap.htm</a:t>
            </a:r>
          </a:p>
        </p:txBody>
      </p:sp>
    </p:spTree>
    <p:extLst>
      <p:ext uri="{BB962C8B-B14F-4D97-AF65-F5344CB8AC3E}">
        <p14:creationId xmlns:p14="http://schemas.microsoft.com/office/powerpoint/2010/main" val="16998066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9701" y="3884706"/>
            <a:ext cx="3560592" cy="1367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1000"/>
              </a:spcAft>
            </a:pPr>
            <a:r>
              <a:rPr lang="en-US" sz="3600" b="1" spc="-30" dirty="0" smtClean="0">
                <a:solidFill>
                  <a:schemeClr val="bg1"/>
                </a:solidFill>
              </a:rPr>
              <a:t> &amp;</a:t>
            </a:r>
          </a:p>
          <a:p>
            <a:pPr algn="ctr">
              <a:spcBef>
                <a:spcPts val="300"/>
              </a:spcBef>
              <a:spcAft>
                <a:spcPts val="1000"/>
              </a:spcAft>
            </a:pPr>
            <a:r>
              <a:rPr lang="en-US" sz="3600" b="1" spc="-30" dirty="0" smtClean="0">
                <a:solidFill>
                  <a:schemeClr val="bg1"/>
                </a:solidFill>
              </a:rPr>
              <a:t>We are hiring </a:t>
            </a:r>
            <a:r>
              <a:rPr lang="en-US" sz="3600" b="1" spc="-30" dirty="0" smtClean="0">
                <a:solidFill>
                  <a:schemeClr val="bg1"/>
                </a:solidFill>
                <a:sym typeface="Wingdings"/>
              </a:rPr>
              <a:t></a:t>
            </a:r>
            <a:endParaRPr lang="en-US" sz="3600" b="1" spc="-3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63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Intelligent segmentation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 with machine learning</a:t>
            </a:r>
            <a:endParaRPr lang="en-US" dirty="0"/>
          </a:p>
        </p:txBody>
      </p:sp>
      <p:pic>
        <p:nvPicPr>
          <p:cNvPr id="4" name="Picture 3" descr="ccc2ffa913f14cdbb8ef11254860a7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5" y="1552222"/>
            <a:ext cx="6039466" cy="45296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03" y="1600902"/>
            <a:ext cx="5439234" cy="41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86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laborative_Filtering_in_Recommender_Syste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78" y="889001"/>
            <a:ext cx="6296125" cy="26952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Personalization and Recommendations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 with machine learning</a:t>
            </a:r>
            <a:endParaRPr lang="en-US" dirty="0"/>
          </a:p>
        </p:txBody>
      </p:sp>
      <p:pic>
        <p:nvPicPr>
          <p:cNvPr id="4" name="Picture 3" descr="Collaborative_filtering-7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2" y="1735666"/>
            <a:ext cx="4432337" cy="4272132"/>
          </a:xfrm>
          <a:prstGeom prst="rect">
            <a:avLst/>
          </a:prstGeom>
        </p:spPr>
      </p:pic>
      <p:pic>
        <p:nvPicPr>
          <p:cNvPr id="7" name="Picture 6" descr="Netflix_priz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35" y="3591276"/>
            <a:ext cx="4799218" cy="28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What Kaggle would lead us to believe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machine learning 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95830" y="2892777"/>
            <a:ext cx="1199479" cy="1270001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</a:p>
          <a:p>
            <a:pPr algn="ctr"/>
            <a:r>
              <a:rPr lang="en-US" dirty="0" smtClean="0">
                <a:cs typeface="VAG Rounded Std Light"/>
              </a:rPr>
              <a:t>Source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21404" y="2889954"/>
            <a:ext cx="1428090" cy="1272824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Engineering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437667" y="2288820"/>
            <a:ext cx="1428090" cy="420513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A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3063" y="3301998"/>
            <a:ext cx="1428090" cy="43744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B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0237" y="4329287"/>
            <a:ext cx="1428090" cy="44026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C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14447" y="2932286"/>
            <a:ext cx="1484535" cy="1301047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smtClean="0">
              <a:cs typeface="VAG Rounded Std Light"/>
            </a:endParaRPr>
          </a:p>
          <a:p>
            <a:pPr algn="ctr"/>
            <a:endParaRPr lang="en-US" sz="1400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Evaluation</a:t>
            </a:r>
          </a:p>
        </p:txBody>
      </p:sp>
      <p:cxnSp>
        <p:nvCxnSpPr>
          <p:cNvPr id="14" name="Straight Arrow Connector 13"/>
          <p:cNvCxnSpPr>
            <a:stCxn id="5" idx="3"/>
            <a:endCxn id="6" idx="1"/>
          </p:cNvCxnSpPr>
          <p:nvPr/>
        </p:nvCxnSpPr>
        <p:spPr>
          <a:xfrm flipV="1">
            <a:off x="2695309" y="3526366"/>
            <a:ext cx="1126095" cy="141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49485" y="2497667"/>
            <a:ext cx="1171256" cy="1058333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263597" y="3570111"/>
            <a:ext cx="1171256" cy="14111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>
            <a:off x="5277708" y="3612444"/>
            <a:ext cx="1182529" cy="936977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888339" y="2483556"/>
            <a:ext cx="1128922" cy="79022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88339" y="3541889"/>
            <a:ext cx="1114810" cy="2822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3"/>
          </p:cNvCxnSpPr>
          <p:nvPr/>
        </p:nvCxnSpPr>
        <p:spPr>
          <a:xfrm flipV="1">
            <a:off x="7888327" y="3852333"/>
            <a:ext cx="1143046" cy="697088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3200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9638176" y="1876777"/>
            <a:ext cx="1792163" cy="2243667"/>
          </a:xfrm>
          <a:prstGeom prst="rect">
            <a:avLst/>
          </a:prstGeom>
          <a:solidFill>
            <a:srgbClr val="A909FF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53352" y="1862665"/>
            <a:ext cx="1679271" cy="3203222"/>
          </a:xfrm>
          <a:prstGeom prst="rect">
            <a:avLst/>
          </a:prstGeom>
          <a:solidFill>
            <a:srgbClr val="7FDBFF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Fitting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/>
          <a:lstStyle/>
          <a:p>
            <a:r>
              <a:rPr lang="en-US" dirty="0" smtClean="0"/>
              <a:t>The industry reality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machine learning 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54914" y="1862667"/>
            <a:ext cx="3048080" cy="1778000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Engineering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9022" y="2486378"/>
            <a:ext cx="1428090" cy="420513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A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2086" y="3866445"/>
            <a:ext cx="1428090" cy="43744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B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63371" y="4540956"/>
            <a:ext cx="1428090" cy="44026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Model C</a:t>
            </a:r>
          </a:p>
          <a:p>
            <a:pPr algn="ctr"/>
            <a:endParaRPr lang="en-US" dirty="0" smtClean="0">
              <a:cs typeface="VAG Rounded St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76485" y="2071511"/>
            <a:ext cx="1484535" cy="73660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Evaluation 1</a:t>
            </a:r>
          </a:p>
        </p:txBody>
      </p:sp>
      <p:cxnSp>
        <p:nvCxnSpPr>
          <p:cNvPr id="11" name="Straight Arrow Connector 10"/>
          <p:cNvCxnSpPr>
            <a:stCxn id="22" idx="3"/>
          </p:cNvCxnSpPr>
          <p:nvPr/>
        </p:nvCxnSpPr>
        <p:spPr>
          <a:xfrm flipV="1">
            <a:off x="2396175" y="2878667"/>
            <a:ext cx="1202271" cy="38104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n 17"/>
          <p:cNvSpPr/>
          <p:nvPr/>
        </p:nvSpPr>
        <p:spPr>
          <a:xfrm>
            <a:off x="606802" y="4529669"/>
            <a:ext cx="1072476" cy="1453443"/>
          </a:xfrm>
          <a:prstGeom prst="can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  <a:endParaRPr lang="en-US" dirty="0">
              <a:cs typeface="VAG Rounded Std Light"/>
            </a:endParaRPr>
          </a:p>
          <a:p>
            <a:pPr algn="ctr"/>
            <a:r>
              <a:rPr lang="en-US" dirty="0">
                <a:cs typeface="VAG Rounded Std Light"/>
              </a:rPr>
              <a:t>Source</a:t>
            </a:r>
          </a:p>
        </p:txBody>
      </p:sp>
      <p:sp>
        <p:nvSpPr>
          <p:cNvPr id="19" name="Can 18"/>
          <p:cNvSpPr/>
          <p:nvPr/>
        </p:nvSpPr>
        <p:spPr>
          <a:xfrm>
            <a:off x="1704675" y="4526847"/>
            <a:ext cx="1072476" cy="1453443"/>
          </a:xfrm>
          <a:prstGeom prst="can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  <a:endParaRPr lang="en-US" dirty="0">
              <a:cs typeface="VAG Rounded Std Light"/>
            </a:endParaRPr>
          </a:p>
          <a:p>
            <a:pPr algn="ctr"/>
            <a:r>
              <a:rPr lang="en-US" dirty="0">
                <a:cs typeface="VAG Rounded Std Light"/>
              </a:rPr>
              <a:t>Source</a:t>
            </a:r>
          </a:p>
        </p:txBody>
      </p:sp>
      <p:sp>
        <p:nvSpPr>
          <p:cNvPr id="20" name="Can 19"/>
          <p:cNvSpPr/>
          <p:nvPr/>
        </p:nvSpPr>
        <p:spPr>
          <a:xfrm>
            <a:off x="798711" y="5046136"/>
            <a:ext cx="1072476" cy="1453443"/>
          </a:xfrm>
          <a:prstGeom prst="can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  <a:endParaRPr lang="en-US" dirty="0">
              <a:cs typeface="VAG Rounded Std Light"/>
            </a:endParaRPr>
          </a:p>
          <a:p>
            <a:pPr algn="ctr"/>
            <a:r>
              <a:rPr lang="en-US" dirty="0">
                <a:cs typeface="VAG Rounded Std Light"/>
              </a:rPr>
              <a:t>Source</a:t>
            </a:r>
          </a:p>
        </p:txBody>
      </p:sp>
      <p:sp>
        <p:nvSpPr>
          <p:cNvPr id="21" name="Can 20"/>
          <p:cNvSpPr/>
          <p:nvPr/>
        </p:nvSpPr>
        <p:spPr>
          <a:xfrm>
            <a:off x="1896582" y="5043313"/>
            <a:ext cx="1072476" cy="1453443"/>
          </a:xfrm>
          <a:prstGeom prst="can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  <a:endParaRPr lang="en-US" dirty="0">
              <a:cs typeface="VAG Rounded Std Light"/>
            </a:endParaRPr>
          </a:p>
          <a:p>
            <a:pPr algn="ctr"/>
            <a:r>
              <a:rPr lang="en-US" dirty="0">
                <a:cs typeface="VAG Rounded Std Light"/>
              </a:rPr>
              <a:t>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8085" y="2280359"/>
            <a:ext cx="1428090" cy="1272824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Data</a:t>
            </a:r>
          </a:p>
          <a:p>
            <a:pPr algn="ctr"/>
            <a:r>
              <a:rPr lang="en-US" dirty="0" smtClean="0">
                <a:cs typeface="VAG Rounded Std Light"/>
              </a:rPr>
              <a:t>ETL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81918" y="2427114"/>
            <a:ext cx="1199479" cy="973665"/>
          </a:xfrm>
          <a:prstGeom prst="rect">
            <a:avLst/>
          </a:prstGeom>
          <a:solidFill>
            <a:srgbClr val="00CCB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Feature Extraction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64849" y="2413003"/>
            <a:ext cx="1422438" cy="999066"/>
          </a:xfrm>
          <a:prstGeom prst="rect">
            <a:avLst/>
          </a:prstGeom>
          <a:solidFill>
            <a:srgbClr val="00CCB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Trans-formations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35149" y="3860802"/>
            <a:ext cx="3048080" cy="471308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Engineering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32323" y="4535313"/>
            <a:ext cx="3048080" cy="471308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cs typeface="VAG Rounded Std Light"/>
              </a:rPr>
              <a:t>Feature Engineering</a:t>
            </a:r>
          </a:p>
        </p:txBody>
      </p:sp>
      <p:cxnSp>
        <p:nvCxnSpPr>
          <p:cNvPr id="45" name="Straight Arrow Connector 44"/>
          <p:cNvCxnSpPr>
            <a:endCxn id="44" idx="1"/>
          </p:cNvCxnSpPr>
          <p:nvPr/>
        </p:nvCxnSpPr>
        <p:spPr>
          <a:xfrm>
            <a:off x="2398967" y="3372556"/>
            <a:ext cx="1233356" cy="1398411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1" idx="1"/>
          </p:cNvCxnSpPr>
          <p:nvPr/>
        </p:nvCxnSpPr>
        <p:spPr>
          <a:xfrm>
            <a:off x="2410251" y="3101622"/>
            <a:ext cx="1224898" cy="994834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28388" y="2706514"/>
            <a:ext cx="508023" cy="14106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721614" y="3541891"/>
            <a:ext cx="0" cy="1044221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711450" y="4763914"/>
            <a:ext cx="508023" cy="14106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708623" y="4126092"/>
            <a:ext cx="508023" cy="14106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8941070" y="2229556"/>
            <a:ext cx="767664" cy="445913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8966466" y="3358445"/>
            <a:ext cx="728156" cy="753535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8963641" y="3697112"/>
            <a:ext cx="730981" cy="1089379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9736956" y="4727215"/>
            <a:ext cx="1524045" cy="1255889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Production-alization / </a:t>
            </a:r>
          </a:p>
          <a:p>
            <a:pPr algn="ctr"/>
            <a:r>
              <a:rPr lang="en-US" dirty="0" smtClean="0">
                <a:cs typeface="VAG Rounded Std Light"/>
              </a:rPr>
              <a:t>Scoring</a:t>
            </a:r>
          </a:p>
        </p:txBody>
      </p:sp>
      <p:sp>
        <p:nvSpPr>
          <p:cNvPr id="75" name="Rectangle 74"/>
          <p:cNvSpPr/>
          <p:nvPr/>
        </p:nvSpPr>
        <p:spPr>
          <a:xfrm>
            <a:off x="9773659" y="3056466"/>
            <a:ext cx="1529678" cy="73660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contrasting" dir="t">
              <a:rot lat="0" lon="0" rev="2400000"/>
            </a:lightRig>
          </a:scene3d>
          <a:sp3d prstMaterial="powder"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smtClean="0">
              <a:cs typeface="VAG Rounded Std Light"/>
            </a:endParaRPr>
          </a:p>
          <a:p>
            <a:pPr algn="ctr"/>
            <a:r>
              <a:rPr lang="en-US" dirty="0" smtClean="0">
                <a:cs typeface="VAG Rounded Std Light"/>
              </a:rPr>
              <a:t>Evaluation 2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8977750" y="2582334"/>
            <a:ext cx="716872" cy="1498602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8952354" y="2672647"/>
            <a:ext cx="742268" cy="558798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10287306" y="1439333"/>
            <a:ext cx="0" cy="437445"/>
          </a:xfrm>
          <a:prstGeom prst="line">
            <a:avLst/>
          </a:prstGeom>
          <a:ln w="762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10651378" y="1241778"/>
            <a:ext cx="2827" cy="632179"/>
          </a:xfrm>
          <a:prstGeom prst="line">
            <a:avLst/>
          </a:prstGeom>
          <a:ln w="762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071797" y="1453445"/>
            <a:ext cx="2201397" cy="0"/>
          </a:xfrm>
          <a:prstGeom prst="line">
            <a:avLst/>
          </a:prstGeom>
          <a:ln w="762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334163" y="1253067"/>
            <a:ext cx="5345439" cy="2822"/>
          </a:xfrm>
          <a:prstGeom prst="line">
            <a:avLst/>
          </a:prstGeom>
          <a:ln w="76200" cmpd="sng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8071798" y="1453445"/>
            <a:ext cx="14111" cy="395111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359561" y="1267178"/>
            <a:ext cx="6769" cy="585174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10527202" y="4148667"/>
            <a:ext cx="1" cy="550333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298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ASP_PredCtr_cumCalpha_plot_T03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27" y="3287890"/>
            <a:ext cx="4473351" cy="31313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Over and over again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machine learning model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6660632" y="1277709"/>
            <a:ext cx="3956221" cy="2264180"/>
            <a:chOff x="606802" y="1241778"/>
            <a:chExt cx="10823537" cy="5257801"/>
          </a:xfrm>
        </p:grpSpPr>
        <p:sp>
          <p:nvSpPr>
            <p:cNvPr id="5" name="Rectangle 4"/>
            <p:cNvSpPr/>
            <p:nvPr/>
          </p:nvSpPr>
          <p:spPr>
            <a:xfrm>
              <a:off x="9638176" y="1876777"/>
              <a:ext cx="1792163" cy="2243667"/>
            </a:xfrm>
            <a:prstGeom prst="rect">
              <a:avLst/>
            </a:prstGeom>
            <a:solidFill>
              <a:srgbClr val="A909FF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53352" y="1862665"/>
              <a:ext cx="1679271" cy="3203222"/>
            </a:xfrm>
            <a:prstGeom prst="rect">
              <a:avLst/>
            </a:prstGeom>
            <a:solidFill>
              <a:srgbClr val="7FDBFF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54914" y="1862667"/>
              <a:ext cx="3048080" cy="177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69022" y="2486378"/>
              <a:ext cx="1428090" cy="420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52086" y="3866445"/>
              <a:ext cx="1428090" cy="437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63371" y="4540956"/>
              <a:ext cx="1428090" cy="4402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76485" y="2071511"/>
              <a:ext cx="1484535" cy="736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12" name="Straight Arrow Connector 11"/>
            <p:cNvCxnSpPr>
              <a:stCxn id="17" idx="3"/>
            </p:cNvCxnSpPr>
            <p:nvPr/>
          </p:nvCxnSpPr>
          <p:spPr>
            <a:xfrm flipV="1">
              <a:off x="2396175" y="2878667"/>
              <a:ext cx="1202271" cy="3810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n 12"/>
            <p:cNvSpPr/>
            <p:nvPr/>
          </p:nvSpPr>
          <p:spPr>
            <a:xfrm>
              <a:off x="606802" y="4529669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r>
                <a:rPr lang="en-US" dirty="0" smtClean="0">
                  <a:cs typeface="VAG Rounded Std Light"/>
                </a:rPr>
                <a:t>Data</a:t>
              </a:r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14" name="Can 13"/>
            <p:cNvSpPr/>
            <p:nvPr/>
          </p:nvSpPr>
          <p:spPr>
            <a:xfrm>
              <a:off x="1704675" y="4526847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r>
                <a:rPr lang="en-US" dirty="0" smtClean="0">
                  <a:cs typeface="VAG Rounded Std Light"/>
                </a:rPr>
                <a:t>Data</a:t>
              </a:r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15" name="Can 14"/>
            <p:cNvSpPr/>
            <p:nvPr/>
          </p:nvSpPr>
          <p:spPr>
            <a:xfrm>
              <a:off x="798711" y="5046136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cs typeface="VAG Rounded Std Light"/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1896582" y="5043313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68085" y="2280359"/>
              <a:ext cx="1428090" cy="12728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1918" y="2427114"/>
              <a:ext cx="1199479" cy="973665"/>
            </a:xfrm>
            <a:prstGeom prst="rect">
              <a:avLst/>
            </a:prstGeom>
            <a:solidFill>
              <a:srgbClr val="00CCB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64849" y="2413003"/>
              <a:ext cx="1422438" cy="999066"/>
            </a:xfrm>
            <a:prstGeom prst="rect">
              <a:avLst/>
            </a:prstGeom>
            <a:solidFill>
              <a:srgbClr val="00CCB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35149" y="3860802"/>
              <a:ext cx="3048080" cy="4713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2323" y="4535313"/>
              <a:ext cx="3048080" cy="4713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22" name="Straight Arrow Connector 21"/>
            <p:cNvCxnSpPr>
              <a:endCxn id="21" idx="1"/>
            </p:cNvCxnSpPr>
            <p:nvPr/>
          </p:nvCxnSpPr>
          <p:spPr>
            <a:xfrm>
              <a:off x="2398967" y="3372556"/>
              <a:ext cx="1233356" cy="139841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0" idx="1"/>
            </p:cNvCxnSpPr>
            <p:nvPr/>
          </p:nvCxnSpPr>
          <p:spPr>
            <a:xfrm>
              <a:off x="2410251" y="3101622"/>
              <a:ext cx="1224898" cy="99483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28388" y="2706514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721614" y="3541891"/>
              <a:ext cx="0" cy="104422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711450" y="4763914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708623" y="4126092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941070" y="2229556"/>
              <a:ext cx="767664" cy="445913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8966466" y="3358445"/>
              <a:ext cx="728156" cy="753535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8963641" y="3697112"/>
              <a:ext cx="730981" cy="1089379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736956" y="4727215"/>
              <a:ext cx="1524045" cy="12558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smtClean="0">
                <a:cs typeface="VAG Rounded Std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773659" y="3056466"/>
              <a:ext cx="1529678" cy="736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smtClean="0">
                <a:cs typeface="VAG Rounded Std Ligh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8977750" y="2582334"/>
              <a:ext cx="716872" cy="1498602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952354" y="2672647"/>
              <a:ext cx="742268" cy="558798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0287306" y="1439333"/>
              <a:ext cx="0" cy="437445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651378" y="1241778"/>
              <a:ext cx="2827" cy="632179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071797" y="1453445"/>
              <a:ext cx="2201397" cy="0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34163" y="1253067"/>
              <a:ext cx="5345439" cy="2822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8071798" y="1453445"/>
              <a:ext cx="14111" cy="39511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359561" y="1267178"/>
              <a:ext cx="6769" cy="58517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0527202" y="4148667"/>
              <a:ext cx="1" cy="550333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82" y="3886903"/>
            <a:ext cx="3675293" cy="223731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19994" y="1486554"/>
            <a:ext cx="3956221" cy="2264180"/>
            <a:chOff x="606802" y="1241778"/>
            <a:chExt cx="10823537" cy="5257801"/>
          </a:xfrm>
        </p:grpSpPr>
        <p:sp>
          <p:nvSpPr>
            <p:cNvPr id="47" name="Rectangle 46"/>
            <p:cNvSpPr/>
            <p:nvPr/>
          </p:nvSpPr>
          <p:spPr>
            <a:xfrm>
              <a:off x="9638176" y="1876777"/>
              <a:ext cx="1792163" cy="2243667"/>
            </a:xfrm>
            <a:prstGeom prst="rect">
              <a:avLst/>
            </a:prstGeom>
            <a:solidFill>
              <a:srgbClr val="A909FF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53352" y="1862665"/>
              <a:ext cx="1679271" cy="3203222"/>
            </a:xfrm>
            <a:prstGeom prst="rect">
              <a:avLst/>
            </a:prstGeom>
            <a:solidFill>
              <a:srgbClr val="7FDBFF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654914" y="1862667"/>
              <a:ext cx="3048080" cy="177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69022" y="2486378"/>
              <a:ext cx="1428090" cy="420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52086" y="3866445"/>
              <a:ext cx="1428090" cy="4374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63371" y="4540956"/>
              <a:ext cx="1428090" cy="4402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76485" y="2071511"/>
              <a:ext cx="1484535" cy="736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54" name="Straight Arrow Connector 53"/>
            <p:cNvCxnSpPr>
              <a:stCxn id="59" idx="3"/>
            </p:cNvCxnSpPr>
            <p:nvPr/>
          </p:nvCxnSpPr>
          <p:spPr>
            <a:xfrm flipV="1">
              <a:off x="2396175" y="2878667"/>
              <a:ext cx="1202271" cy="3810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n 54"/>
            <p:cNvSpPr/>
            <p:nvPr/>
          </p:nvSpPr>
          <p:spPr>
            <a:xfrm>
              <a:off x="606802" y="4529669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r>
                <a:rPr lang="en-US" dirty="0" smtClean="0">
                  <a:cs typeface="VAG Rounded Std Light"/>
                </a:rPr>
                <a:t>Data</a:t>
              </a:r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56" name="Can 55"/>
            <p:cNvSpPr/>
            <p:nvPr/>
          </p:nvSpPr>
          <p:spPr>
            <a:xfrm>
              <a:off x="1704675" y="4526847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r>
                <a:rPr lang="en-US" dirty="0" smtClean="0">
                  <a:cs typeface="VAG Rounded Std Light"/>
                </a:rPr>
                <a:t>Data</a:t>
              </a:r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57" name="Can 56"/>
            <p:cNvSpPr/>
            <p:nvPr/>
          </p:nvSpPr>
          <p:spPr>
            <a:xfrm>
              <a:off x="798711" y="5046136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cs typeface="VAG Rounded Std Light"/>
              </a:endParaRPr>
            </a:p>
          </p:txBody>
        </p:sp>
        <p:sp>
          <p:nvSpPr>
            <p:cNvPr id="58" name="Can 57"/>
            <p:cNvSpPr/>
            <p:nvPr/>
          </p:nvSpPr>
          <p:spPr>
            <a:xfrm>
              <a:off x="1896582" y="5043313"/>
              <a:ext cx="1072476" cy="1453443"/>
            </a:xfrm>
            <a:prstGeom prst="can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endParaRPr lang="en-US" dirty="0">
                <a:cs typeface="VAG Rounded Std Light"/>
              </a:endParaRPr>
            </a:p>
            <a:p>
              <a:pPr algn="ctr"/>
              <a:r>
                <a:rPr lang="en-US" dirty="0">
                  <a:cs typeface="VAG Rounded Std Light"/>
                </a:rPr>
                <a:t>Source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68085" y="2280359"/>
              <a:ext cx="1428090" cy="12728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81918" y="2427114"/>
              <a:ext cx="1199479" cy="973665"/>
            </a:xfrm>
            <a:prstGeom prst="rect">
              <a:avLst/>
            </a:prstGeom>
            <a:solidFill>
              <a:srgbClr val="00CCB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 smtClean="0">
                <a:cs typeface="VAG Rounded Std Light"/>
              </a:endParaRPr>
            </a:p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64849" y="2413003"/>
              <a:ext cx="1422438" cy="999066"/>
            </a:xfrm>
            <a:prstGeom prst="rect">
              <a:avLst/>
            </a:prstGeom>
            <a:solidFill>
              <a:srgbClr val="00CCB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635149" y="3860802"/>
              <a:ext cx="3048080" cy="4713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632323" y="4535313"/>
              <a:ext cx="3048080" cy="4713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smtClean="0">
                <a:cs typeface="VAG Rounded Std Light"/>
              </a:endParaRPr>
            </a:p>
          </p:txBody>
        </p:sp>
        <p:cxnSp>
          <p:nvCxnSpPr>
            <p:cNvPr id="64" name="Straight Arrow Connector 63"/>
            <p:cNvCxnSpPr>
              <a:endCxn id="63" idx="1"/>
            </p:cNvCxnSpPr>
            <p:nvPr/>
          </p:nvCxnSpPr>
          <p:spPr>
            <a:xfrm>
              <a:off x="2398967" y="3372556"/>
              <a:ext cx="1233356" cy="139841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endCxn id="62" idx="1"/>
            </p:cNvCxnSpPr>
            <p:nvPr/>
          </p:nvCxnSpPr>
          <p:spPr>
            <a:xfrm>
              <a:off x="2410251" y="3101622"/>
              <a:ext cx="1224898" cy="99483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6728388" y="2706514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1721614" y="3541891"/>
              <a:ext cx="0" cy="104422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6711450" y="4763914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708623" y="4126092"/>
              <a:ext cx="508023" cy="14106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8941070" y="2229556"/>
              <a:ext cx="767664" cy="445913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8966466" y="3358445"/>
              <a:ext cx="728156" cy="753535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8963641" y="3697112"/>
              <a:ext cx="730981" cy="1089379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9736956" y="4727215"/>
              <a:ext cx="1524045" cy="12558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smtClean="0">
                <a:cs typeface="VAG Rounded Std Light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773659" y="3056466"/>
              <a:ext cx="1529678" cy="736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contrasting" dir="t">
                <a:rot lat="0" lon="0" rev="2400000"/>
              </a:lightRig>
            </a:scene3d>
            <a:sp3d prstMaterial="powder"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smtClean="0">
                <a:cs typeface="VAG Rounded Std Light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V="1">
              <a:off x="8977750" y="2582334"/>
              <a:ext cx="716872" cy="1498602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952354" y="2672647"/>
              <a:ext cx="742268" cy="558798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0287306" y="1439333"/>
              <a:ext cx="0" cy="437445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0651378" y="1241778"/>
              <a:ext cx="2827" cy="632179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071797" y="1453445"/>
              <a:ext cx="2201397" cy="0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334163" y="1253067"/>
              <a:ext cx="5345439" cy="2822"/>
            </a:xfrm>
            <a:prstGeom prst="line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8071798" y="1453445"/>
              <a:ext cx="14111" cy="395111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5359561" y="1267178"/>
              <a:ext cx="6769" cy="585174"/>
            </a:xfrm>
            <a:prstGeom prst="straightConnector1">
              <a:avLst/>
            </a:prstGeom>
            <a:ln w="1270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10527202" y="4148667"/>
              <a:ext cx="1" cy="550333"/>
            </a:xfrm>
            <a:prstGeom prst="straightConnector1">
              <a:avLst/>
            </a:prstGeom>
            <a:ln w="6350" cmpd="sng">
              <a:solidFill>
                <a:schemeClr val="accent2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440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lesforce Corporate PowerPoint Template - Official">
  <a:themeElements>
    <a:clrScheme name="SalesForce 2014">
      <a:dk1>
        <a:srgbClr val="262626"/>
      </a:dk1>
      <a:lt1>
        <a:srgbClr val="FFFFFF"/>
      </a:lt1>
      <a:dk2>
        <a:srgbClr val="19325C"/>
      </a:dk2>
      <a:lt2>
        <a:srgbClr val="D9E0E2"/>
      </a:lt2>
      <a:accent1>
        <a:srgbClr val="00A1E0"/>
      </a:accent1>
      <a:accent2>
        <a:srgbClr val="7C868D"/>
      </a:accent2>
      <a:accent3>
        <a:srgbClr val="008675"/>
      </a:accent3>
      <a:accent4>
        <a:srgbClr val="5C068C"/>
      </a:accent4>
      <a:accent5>
        <a:srgbClr val="E98300"/>
      </a:accent5>
      <a:accent6>
        <a:srgbClr val="F1C300"/>
      </a:accent6>
      <a:hlink>
        <a:srgbClr val="0075A4"/>
      </a:hlink>
      <a:folHlink>
        <a:srgbClr val="943092"/>
      </a:folHlink>
    </a:clrScheme>
    <a:fontScheme name="Salesforce 2014 Interi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scene3d>
          <a:camera prst="orthographicFront"/>
          <a:lightRig rig="contrasting" dir="t">
            <a:rot lat="0" lon="0" rev="2400000"/>
          </a:lightRig>
        </a:scene3d>
        <a:sp3d prstMaterial="powder">
          <a:bevelB w="0" h="0"/>
        </a:sp3d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cs typeface="VAG Rounded Std Ligh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ts val="300"/>
          </a:spcBef>
          <a:spcAft>
            <a:spcPts val="1000"/>
          </a:spcAft>
          <a:defRPr sz="2000" spc="-30" dirty="0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alesforce 2014 Interim">
      <a:dk1>
        <a:srgbClr val="262626"/>
      </a:dk1>
      <a:lt1>
        <a:srgbClr val="FFFFFF"/>
      </a:lt1>
      <a:dk2>
        <a:srgbClr val="003C4D"/>
      </a:dk2>
      <a:lt2>
        <a:srgbClr val="D9E0E2"/>
      </a:lt2>
      <a:accent1>
        <a:srgbClr val="00A1E0"/>
      </a:accent1>
      <a:accent2>
        <a:srgbClr val="7C868D"/>
      </a:accent2>
      <a:accent3>
        <a:srgbClr val="008675"/>
      </a:accent3>
      <a:accent4>
        <a:srgbClr val="5C068C"/>
      </a:accent4>
      <a:accent5>
        <a:srgbClr val="E98300"/>
      </a:accent5>
      <a:accent6>
        <a:srgbClr val="F1C300"/>
      </a:accent6>
      <a:hlink>
        <a:srgbClr val="0075A4"/>
      </a:hlink>
      <a:folHlink>
        <a:srgbClr val="943092"/>
      </a:folHlink>
    </a:clrScheme>
    <a:fontScheme name="Salesforce_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alesforce 2014 Interim">
      <a:dk1>
        <a:srgbClr val="262626"/>
      </a:dk1>
      <a:lt1>
        <a:srgbClr val="FFFFFF"/>
      </a:lt1>
      <a:dk2>
        <a:srgbClr val="003C4D"/>
      </a:dk2>
      <a:lt2>
        <a:srgbClr val="D9E0E2"/>
      </a:lt2>
      <a:accent1>
        <a:srgbClr val="00A1E0"/>
      </a:accent1>
      <a:accent2>
        <a:srgbClr val="7C868D"/>
      </a:accent2>
      <a:accent3>
        <a:srgbClr val="008675"/>
      </a:accent3>
      <a:accent4>
        <a:srgbClr val="5C068C"/>
      </a:accent4>
      <a:accent5>
        <a:srgbClr val="E98300"/>
      </a:accent5>
      <a:accent6>
        <a:srgbClr val="F1C300"/>
      </a:accent6>
      <a:hlink>
        <a:srgbClr val="0075A4"/>
      </a:hlink>
      <a:folHlink>
        <a:srgbClr val="943092"/>
      </a:folHlink>
    </a:clrScheme>
    <a:fontScheme name="Salesforce 2014 Interi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Salesforce Corporate PowerPoint Template - Official.pot</Template>
  <TotalTime>41611</TotalTime>
  <Words>2973</Words>
  <Application>Microsoft Macintosh PowerPoint</Application>
  <PresentationFormat>Custom</PresentationFormat>
  <Paragraphs>602</Paragraphs>
  <Slides>41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Salesforce Corporate PowerPoint Template - Official</vt:lpstr>
      <vt:lpstr>The Lego Model of Machine Learning</vt:lpstr>
      <vt:lpstr>What I am going to talk about:</vt:lpstr>
      <vt:lpstr>The magical panacea that is machine learning…</vt:lpstr>
      <vt:lpstr>What you can do with machine learning</vt:lpstr>
      <vt:lpstr>What you can do with machine learning</vt:lpstr>
      <vt:lpstr>What you can do with machine learning</vt:lpstr>
      <vt:lpstr>Building a machine learning model</vt:lpstr>
      <vt:lpstr>Building a machine learning model</vt:lpstr>
      <vt:lpstr>Building a machine learning model</vt:lpstr>
      <vt:lpstr>Building a machine learning model</vt:lpstr>
      <vt:lpstr>We are not the first people to think of this</vt:lpstr>
      <vt:lpstr>Choosing your tool set limits the options</vt:lpstr>
      <vt:lpstr>Even if you limit search to Spark there are options</vt:lpstr>
      <vt:lpstr>Spark ML</vt:lpstr>
      <vt:lpstr>Keystone ML</vt:lpstr>
      <vt:lpstr>Prediction IO</vt:lpstr>
      <vt:lpstr>General lesions we will use</vt:lpstr>
      <vt:lpstr>What we didn’t like or felt was missing</vt:lpstr>
      <vt:lpstr>The pieces</vt:lpstr>
      <vt:lpstr>Feature Extractors</vt:lpstr>
      <vt:lpstr>Feature Extractors</vt:lpstr>
      <vt:lpstr>Feature Extractors</vt:lpstr>
      <vt:lpstr>Feature Extractors</vt:lpstr>
      <vt:lpstr>Feature Extractors</vt:lpstr>
      <vt:lpstr>The pieces</vt:lpstr>
      <vt:lpstr>Feature Transformers</vt:lpstr>
      <vt:lpstr>Feature Transformers</vt:lpstr>
      <vt:lpstr>Feature Transformers</vt:lpstr>
      <vt:lpstr>Feature Transformers</vt:lpstr>
      <vt:lpstr>Feature Transformers</vt:lpstr>
      <vt:lpstr>Feature Transformers</vt:lpstr>
      <vt:lpstr>The pieces</vt:lpstr>
      <vt:lpstr>Model Selectors</vt:lpstr>
      <vt:lpstr>Model Selectors</vt:lpstr>
      <vt:lpstr>Model Selectors</vt:lpstr>
      <vt:lpstr>The pieces</vt:lpstr>
      <vt:lpstr>Data Writer</vt:lpstr>
      <vt:lpstr>The pieces</vt:lpstr>
      <vt:lpstr>Putting it all together</vt:lpstr>
      <vt:lpstr>Take home </vt:lpstr>
      <vt:lpstr>PowerPoint Presentation</vt:lpstr>
    </vt:vector>
  </TitlesOfParts>
  <Company>Carol Hausmann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Salesforce</dc:title>
  <dc:creator>Salesforce</dc:creator>
  <cp:lastModifiedBy>Salesforce.com</cp:lastModifiedBy>
  <cp:revision>681</cp:revision>
  <cp:lastPrinted>2014-09-29T18:29:00Z</cp:lastPrinted>
  <dcterms:created xsi:type="dcterms:W3CDTF">2014-09-29T18:28:17Z</dcterms:created>
  <dcterms:modified xsi:type="dcterms:W3CDTF">2015-11-16T17:47:12Z</dcterms:modified>
</cp:coreProperties>
</file>