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546" r:id="rId5"/>
    <p:sldId id="681" r:id="rId6"/>
    <p:sldId id="656" r:id="rId7"/>
    <p:sldId id="683" r:id="rId8"/>
    <p:sldId id="686" r:id="rId9"/>
    <p:sldId id="687" r:id="rId10"/>
    <p:sldId id="662" r:id="rId11"/>
    <p:sldId id="684" r:id="rId12"/>
    <p:sldId id="685" r:id="rId13"/>
    <p:sldId id="697" r:id="rId14"/>
    <p:sldId id="659" r:id="rId15"/>
    <p:sldId id="703" r:id="rId16"/>
    <p:sldId id="563" r:id="rId17"/>
    <p:sldId id="701" r:id="rId18"/>
    <p:sldId id="702" r:id="rId19"/>
    <p:sldId id="698" r:id="rId20"/>
    <p:sldId id="699" r:id="rId21"/>
    <p:sldId id="700" r:id="rId22"/>
    <p:sldId id="690" r:id="rId23"/>
    <p:sldId id="691" r:id="rId24"/>
    <p:sldId id="692" r:id="rId25"/>
    <p:sldId id="704" r:id="rId26"/>
    <p:sldId id="694" r:id="rId27"/>
    <p:sldId id="695" r:id="rId28"/>
    <p:sldId id="696" r:id="rId29"/>
    <p:sldId id="634" r:id="rId30"/>
  </p:sldIdLst>
  <p:sldSz cx="9144000" cy="6858000" type="screen4x3"/>
  <p:notesSz cx="6980238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329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092"/>
    <a:srgbClr val="FCFCFC"/>
    <a:srgbClr val="164A82"/>
    <a:srgbClr val="0871D4"/>
    <a:srgbClr val="0845A7"/>
    <a:srgbClr val="F3F1ED"/>
    <a:srgbClr val="CC0000"/>
    <a:srgbClr val="0562BF"/>
    <a:srgbClr val="90C6FA"/>
    <a:srgbClr val="094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765" autoAdjust="0"/>
    <p:restoredTop sz="89985" autoAdjust="0"/>
  </p:normalViewPr>
  <p:slideViewPr>
    <p:cSldViewPr>
      <p:cViewPr varScale="1">
        <p:scale>
          <a:sx n="64" d="100"/>
          <a:sy n="64" d="100"/>
        </p:scale>
        <p:origin x="1638" y="72"/>
      </p:cViewPr>
      <p:guideLst>
        <p:guide orient="horz" pos="935"/>
        <p:guide pos="431"/>
        <p:guide pos="2880"/>
        <p:guide pos="5329"/>
        <p:guide orient="horz" pos="3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riola\Desktop\Non%20Functional%20Req%20Survey\NFR%20Data%20Cut%20150915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riola\Desktop\Non%20Functional%20Req%20Survey\NFR%20Data%20Cut%20150915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iola\Desktop\Non%20Functional%20Req%20Survey\NFR%20Data%20Cut%201509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Impact on Market</a:t>
            </a:r>
            <a:r>
              <a:rPr lang="en-US" sz="2000" b="1" baseline="0" dirty="0" smtClean="0"/>
              <a:t> Capitalization 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29126798386312824"/>
                  <c:y val="3.296469723680894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Sheet1!$A$2:$A$5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(est.)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-3.1199999999999999E-2</c:v>
                </c:pt>
                <c:pt idx="1">
                  <c:v>-3.3700000000000001E-2</c:v>
                </c:pt>
                <c:pt idx="2">
                  <c:v>-3.7499999999999999E-2</c:v>
                </c:pt>
                <c:pt idx="3">
                  <c:v>-4.0599999999999997E-2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(est.)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(est.)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677728448"/>
        <c:axId val="677733888"/>
      </c:barChart>
      <c:catAx>
        <c:axId val="67772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733888"/>
        <c:crosses val="autoZero"/>
        <c:auto val="1"/>
        <c:lblAlgn val="ctr"/>
        <c:lblOffset val="100"/>
        <c:noMultiLvlLbl val="0"/>
      </c:catAx>
      <c:valAx>
        <c:axId val="67773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72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Event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Cloud Services</c:v>
                </c:pt>
                <c:pt idx="1">
                  <c:v>Airline</c:v>
                </c:pt>
                <c:pt idx="2">
                  <c:v>Bank</c:v>
                </c:pt>
                <c:pt idx="3">
                  <c:v>Software</c:v>
                </c:pt>
                <c:pt idx="4">
                  <c:v>Retail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821000</c:v>
                </c:pt>
                <c:pt idx="1">
                  <c:v>1080000</c:v>
                </c:pt>
                <c:pt idx="2">
                  <c:v>451000</c:v>
                </c:pt>
                <c:pt idx="3">
                  <c:v>1400000</c:v>
                </c:pt>
                <c:pt idx="4">
                  <c:v>896000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Event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Cloud Services</c:v>
                </c:pt>
                <c:pt idx="1">
                  <c:v>Airline</c:v>
                </c:pt>
                <c:pt idx="2">
                  <c:v>Bank</c:v>
                </c:pt>
                <c:pt idx="3">
                  <c:v>Software</c:v>
                </c:pt>
                <c:pt idx="4">
                  <c:v>Retail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1550000</c:v>
                </c:pt>
                <c:pt idx="1">
                  <c:v>5500000</c:v>
                </c:pt>
                <c:pt idx="2">
                  <c:v>650000</c:v>
                </c:pt>
                <c:pt idx="3">
                  <c:v>3490000</c:v>
                </c:pt>
                <c:pt idx="4">
                  <c:v>2240000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7730080"/>
        <c:axId val="677731168"/>
      </c:barChart>
      <c:catAx>
        <c:axId val="6777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731168"/>
        <c:crosses val="autoZero"/>
        <c:auto val="1"/>
        <c:lblAlgn val="ctr"/>
        <c:lblOffset val="100"/>
        <c:noMultiLvlLbl val="0"/>
      </c:catAx>
      <c:valAx>
        <c:axId val="6777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73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0165113038168541E-2"/>
                  <c:y val="2.76633646600626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878324543390767E-2"/>
                  <c:y val="-1.4633815934298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03992652888365"/>
                      <c:h val="0.1697204301075268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5217384881298843E-2"/>
                  <c:y val="1.85637117940902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247551373151528E-2"/>
                  <c:y val="6.56300059266785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'survey stats'!$A$16:$A$21</c:f>
              <c:strCache>
                <c:ptCount val="6"/>
                <c:pt idx="0">
                  <c:v>Architect</c:v>
                </c:pt>
                <c:pt idx="1">
                  <c:v>Business Analyst/Product Owner</c:v>
                </c:pt>
                <c:pt idx="2">
                  <c:v>Developer/Engineer</c:v>
                </c:pt>
                <c:pt idx="3">
                  <c:v>IT Ops</c:v>
                </c:pt>
                <c:pt idx="4">
                  <c:v>Senior Management</c:v>
                </c:pt>
                <c:pt idx="5">
                  <c:v>Tester</c:v>
                </c:pt>
              </c:strCache>
            </c:strRef>
          </c:cat>
          <c:val>
            <c:numRef>
              <c:f>'survey stats'!$B$16:$B$21</c:f>
              <c:numCache>
                <c:formatCode>General</c:formatCode>
                <c:ptCount val="6"/>
                <c:pt idx="0">
                  <c:v>117</c:v>
                </c:pt>
                <c:pt idx="1">
                  <c:v>44</c:v>
                </c:pt>
                <c:pt idx="2">
                  <c:v>249</c:v>
                </c:pt>
                <c:pt idx="3">
                  <c:v>28</c:v>
                </c:pt>
                <c:pt idx="4">
                  <c:v>130</c:v>
                </c:pt>
                <c:pt idx="5">
                  <c:v>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4797876684360966E-2"/>
                  <c:y val="-9.16153173154716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2357830271216E-2"/>
                  <c:y val="5.76859142607174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Sheet6!$A$8:$A$9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Sheet6!$B$8:$B$9</c:f>
              <c:numCache>
                <c:formatCode>General</c:formatCode>
                <c:ptCount val="2"/>
                <c:pt idx="0">
                  <c:v>431</c:v>
                </c:pt>
                <c:pt idx="1">
                  <c:v>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'Per Dev Method'!$B$10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7.32098949173363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546033669214956E-2"/>
                  <c:y val="-3.038341477045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512368646670283E-2"/>
                  <c:y val="6.0766829540908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873756165457508E-2"/>
                  <c:y val="-9.1150244311363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48569236541852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'Per Dev Method'!$A$11:$A$15</c:f>
              <c:strCache>
                <c:ptCount val="5"/>
                <c:pt idx="0">
                  <c:v>Waterfall</c:v>
                </c:pt>
                <c:pt idx="1">
                  <c:v>Hybrid</c:v>
                </c:pt>
                <c:pt idx="2">
                  <c:v>Iterative</c:v>
                </c:pt>
                <c:pt idx="3">
                  <c:v>Agile</c:v>
                </c:pt>
                <c:pt idx="4">
                  <c:v>Agile-ish</c:v>
                </c:pt>
              </c:strCache>
            </c:strRef>
          </c:cat>
          <c:val>
            <c:numRef>
              <c:f>'Per Dev Method'!$B$11:$B$15</c:f>
              <c:numCache>
                <c:formatCode>0%</c:formatCode>
                <c:ptCount val="5"/>
                <c:pt idx="0">
                  <c:v>0.59</c:v>
                </c:pt>
                <c:pt idx="1">
                  <c:v>0.53</c:v>
                </c:pt>
                <c:pt idx="2">
                  <c:v>0.49</c:v>
                </c:pt>
                <c:pt idx="3">
                  <c:v>0.43</c:v>
                </c:pt>
                <c:pt idx="4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7722464"/>
        <c:axId val="677723008"/>
      </c:barChart>
      <c:catAx>
        <c:axId val="67772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7723008"/>
        <c:crosses val="autoZero"/>
        <c:auto val="1"/>
        <c:lblAlgn val="ctr"/>
        <c:lblOffset val="100"/>
        <c:noMultiLvlLbl val="0"/>
      </c:catAx>
      <c:valAx>
        <c:axId val="6777230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7722464"/>
        <c:crosses val="autoZero"/>
        <c:crossBetween val="between"/>
        <c:minorUnit val="5.000000000000001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7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853" y="0"/>
            <a:ext cx="30247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D0B7D25-7B7A-4906-935F-34DD48DDC42B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024" y="4343400"/>
            <a:ext cx="558419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30247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853" y="8685213"/>
            <a:ext cx="30247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307296-5752-470A-9415-A936C4A3B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4104-6208-4F52-A88D-17ED89F40044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33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7296-5752-470A-9415-A936C4A3B3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10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7296-5752-470A-9415-A936C4A3B3B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733">
              <a:defRPr/>
            </a:pPr>
            <a:r>
              <a:rPr lang="en-US" dirty="0"/>
              <a:t>In some recent research I analyzed the market impacts of the most notable software failures in 2012-2013.</a:t>
            </a:r>
          </a:p>
          <a:p>
            <a:endParaRPr lang="en-US" dirty="0" smtClean="0"/>
          </a:p>
          <a:p>
            <a:r>
              <a:rPr lang="en-US" dirty="0" smtClean="0"/>
              <a:t>On the day of the announcement of a software failure,</a:t>
            </a:r>
            <a:r>
              <a:rPr lang="en-US" baseline="0" dirty="0" smtClean="0"/>
              <a:t> organization lost an average of -2.3 Billion dollars of shareholder value.  This equates to about -3.75%</a:t>
            </a:r>
          </a:p>
          <a:p>
            <a:r>
              <a:rPr lang="en-US" baseline="0" dirty="0" smtClean="0"/>
              <a:t>Also, notable is that the markets don’t forget.  Organizations that had a second offense were punished harder with an average of </a:t>
            </a:r>
            <a:r>
              <a:rPr lang="en-US" dirty="0"/>
              <a:t>-5.68% decline in stock price. </a:t>
            </a:r>
          </a:p>
          <a:p>
            <a:endParaRPr lang="en-US" dirty="0"/>
          </a:p>
          <a:p>
            <a:r>
              <a:rPr lang="en-US" dirty="0" smtClean="0"/>
              <a:t>With social media and news</a:t>
            </a:r>
            <a:r>
              <a:rPr lang="en-US" baseline="0" dirty="0" smtClean="0"/>
              <a:t> feeds on mobile devices – news outlets are ready to pounce.  News articles about an organization’s second offense increase on average of 167%.  The names have been obfuscated to protect the punished but here are the numbers.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7296-5752-470A-9415-A936C4A3B3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7296-5752-470A-9415-A936C4A3B3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 some recent research I analyzed the market impacts of the most notable software failures in 2012-2013.</a:t>
            </a:r>
          </a:p>
          <a:p>
            <a:endParaRPr lang="en-US" dirty="0" smtClean="0"/>
          </a:p>
          <a:p>
            <a:r>
              <a:rPr lang="en-US" dirty="0" smtClean="0"/>
              <a:t>On the day of the announcement of a software failure,</a:t>
            </a:r>
            <a:r>
              <a:rPr lang="en-US" baseline="0" dirty="0" smtClean="0"/>
              <a:t> organization lost an average of -2.3 Billion dollars of shareholder value.  This equates to about -3.75%</a:t>
            </a:r>
          </a:p>
          <a:p>
            <a:r>
              <a:rPr lang="en-US" baseline="0" dirty="0" smtClean="0"/>
              <a:t>Also, notable is that the markets don’t forget.  Organizations that had a second offense were punished harder with an average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-5.68% decline in stock price.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dirty="0" smtClean="0"/>
              <a:t>With social media and news</a:t>
            </a:r>
            <a:r>
              <a:rPr lang="en-US" baseline="0" dirty="0" smtClean="0"/>
              <a:t> feeds on mobile devices – news outlets are ready to pounce.  News articles about an organization’s second offense increase on average of 167%.  The names have been obfuscated to protect the punished but here are the numbers.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7296-5752-470A-9415-A936C4A3B3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7296-5752-470A-9415-A936C4A3B3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8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7296-5752-470A-9415-A936C4A3B3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96963" y="676275"/>
            <a:ext cx="4605337" cy="3454400"/>
          </a:xfrm>
          <a:ln/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895350" y="4356100"/>
            <a:ext cx="5083175" cy="4129088"/>
          </a:xfrm>
          <a:noFill/>
          <a:ln/>
        </p:spPr>
        <p:txBody>
          <a:bodyPr lIns="91430" tIns="45715" rIns="91430" bIns="45715"/>
          <a:lstStyle/>
          <a:p>
            <a:pPr defTabSz="4572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2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7296-5752-470A-9415-A936C4A3B3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7296-5752-470A-9415-A936C4A3B3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3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cover_1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3"/>
          <p:cNvSpPr txBox="1">
            <a:spLocks/>
          </p:cNvSpPr>
          <p:nvPr userDrawn="1"/>
        </p:nvSpPr>
        <p:spPr>
          <a:xfrm>
            <a:off x="5938838" y="59436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8C4806-04EB-4FEB-98E4-CA44F6AEE9E7}" type="datetimeFigureOut">
              <a:rPr lang="pl-PL">
                <a:solidFill>
                  <a:srgbClr val="0070C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2015-11-16</a:t>
            </a:fld>
            <a:endParaRPr lang="pl-PL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59" y="1908812"/>
            <a:ext cx="7428765" cy="18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 anchorCtr="0"/>
          <a:lstStyle>
            <a:lvl1pPr algn="r">
              <a:defRPr sz="3200" b="1">
                <a:solidFill>
                  <a:srgbClr val="A3D7FB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431832" cy="13681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A3DEF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5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18CD4A-8331-4F81-B9C5-B0E303968A7B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7802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5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9CB0A7-34DB-44F1-A231-1F87CFAA1E21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5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7D2206-5F0C-4803-AFFC-6D852C63C68E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6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2A7543-688D-4ECE-8B1D-B5E523B9496E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8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CBAF5D-6A05-46B9-82FC-962931351D3E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4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FA8FFA-8147-466F-9025-4E0D9DE28528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3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ABB162-6FE9-4E4A-8A5F-469673CDAFAA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6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63123B-E9F0-48AB-B9E7-6599CC0B3B3B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514335"/>
            <a:ext cx="5111750" cy="42847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520741"/>
            <a:ext cx="3008313" cy="42845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6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A0707F-39C3-4213-A0A0-DA4A765F3BAA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96044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6" descr="page_1a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-1588"/>
            <a:ext cx="6096000" cy="85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8" name="Symbol zastępczy stopki 3"/>
          <p:cNvSpPr txBox="1">
            <a:spLocks/>
          </p:cNvSpPr>
          <p:nvPr userDrawn="1"/>
        </p:nvSpPr>
        <p:spPr>
          <a:xfrm>
            <a:off x="250825" y="6616700"/>
            <a:ext cx="2895600" cy="2413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bg1"/>
                </a:solidFill>
                <a:latin typeface="+mj-lt"/>
              </a:rPr>
              <a:t>Parasoft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Proprietary and Confidential</a:t>
            </a:r>
          </a:p>
        </p:txBody>
      </p:sp>
      <p:sp>
        <p:nvSpPr>
          <p:cNvPr id="9" name="Symbol zastępczy numeru slajdu 4"/>
          <p:cNvSpPr txBox="1">
            <a:spLocks/>
          </p:cNvSpPr>
          <p:nvPr userDrawn="1"/>
        </p:nvSpPr>
        <p:spPr>
          <a:xfrm>
            <a:off x="7956550" y="6624638"/>
            <a:ext cx="622300" cy="2143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D97AB4-76C8-47D3-968D-9CE23D0561FB}" type="slidenum">
              <a:rPr lang="en-US" sz="1400">
                <a:solidFill>
                  <a:schemeClr val="bg1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FB9E7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3D7F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FBFB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trends.com/gaming/sony-fined-almost-400000-for-2011-playstation-security-breach/" TargetMode="External"/><Relationship Id="rId2" Type="http://schemas.openxmlformats.org/officeDocument/2006/relationships/hyperlink" Target="http://www.reuters.com/article/2011/04/26/us-sony-stoldendata-idUSTRE73P6WB2011042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m.parasoft.com/continuoustestingboo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Wayne.ariola@Parasoft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jpeg"/><Relationship Id="rId21" Type="http://schemas.openxmlformats.org/officeDocument/2006/relationships/image" Target="../media/image27.jpeg"/><Relationship Id="rId34" Type="http://schemas.openxmlformats.org/officeDocument/2006/relationships/image" Target="../media/image3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33" Type="http://schemas.openxmlformats.org/officeDocument/2006/relationships/image" Target="../media/image3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image" Target="../media/image26.gif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24" Type="http://schemas.openxmlformats.org/officeDocument/2006/relationships/image" Target="../media/image30.jpeg"/><Relationship Id="rId32" Type="http://schemas.openxmlformats.org/officeDocument/2006/relationships/image" Target="../media/image37.jpeg"/><Relationship Id="rId37" Type="http://schemas.openxmlformats.org/officeDocument/2006/relationships/image" Target="../media/image4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3.gif"/><Relationship Id="rId36" Type="http://schemas.openxmlformats.org/officeDocument/2006/relationships/image" Target="../media/image41.jpe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openxmlformats.org/officeDocument/2006/relationships/image" Target="../media/image20.gif"/><Relationship Id="rId22" Type="http://schemas.openxmlformats.org/officeDocument/2006/relationships/image" Target="../media/image28.png"/><Relationship Id="rId27" Type="http://schemas.openxmlformats.org/officeDocument/2006/relationships/hyperlink" Target="http://aws.amazon.com/" TargetMode="External"/><Relationship Id="rId30" Type="http://schemas.openxmlformats.org/officeDocument/2006/relationships/image" Target="../media/image35.png"/><Relationship Id="rId35" Type="http://schemas.openxmlformats.org/officeDocument/2006/relationships/image" Target="../media/image40.jpeg"/><Relationship Id="rId8" Type="http://schemas.openxmlformats.org/officeDocument/2006/relationships/image" Target="../media/image14.pn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51720" y="2420888"/>
            <a:ext cx="67327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80000" algn="ctr" rotWithShape="0">
              <a:schemeClr val="tx1">
                <a:alpha val="62000"/>
              </a:schemeClr>
            </a:outerShdw>
          </a:effectLst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Do Defects Really </a:t>
            </a:r>
            <a:r>
              <a:rPr lang="en-US" sz="2800" dirty="0" smtClean="0">
                <a:solidFill>
                  <a:schemeClr val="bg1"/>
                </a:solidFill>
              </a:rPr>
              <a:t>Cost?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More </a:t>
            </a:r>
            <a:r>
              <a:rPr lang="en-US" sz="2800" dirty="0">
                <a:solidFill>
                  <a:schemeClr val="bg1"/>
                </a:solidFill>
              </a:rPr>
              <a:t>Than You Think</a:t>
            </a:r>
          </a:p>
          <a:p>
            <a:pPr algn="r"/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Wayne Ariola</a:t>
            </a:r>
            <a:b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Chief Strategy Officer - Parasoft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232" y="5949280"/>
            <a:ext cx="1872208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Reverse the Game…Spot the Failure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76" t="17719" r="7023"/>
          <a:stretch/>
        </p:blipFill>
        <p:spPr>
          <a:xfrm>
            <a:off x="37975" y="1268760"/>
            <a:ext cx="9106025" cy="5213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8264" y="1124744"/>
            <a:ext cx="219573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47500" y="2636912"/>
            <a:ext cx="4049200" cy="3168576"/>
            <a:chOff x="3447500" y="2636912"/>
            <a:chExt cx="4049200" cy="3168576"/>
          </a:xfrm>
        </p:grpSpPr>
        <p:sp>
          <p:nvSpPr>
            <p:cNvPr id="6" name="Oval 5"/>
            <p:cNvSpPr/>
            <p:nvPr/>
          </p:nvSpPr>
          <p:spPr>
            <a:xfrm>
              <a:off x="3447500" y="4653360"/>
              <a:ext cx="1152128" cy="1152128"/>
            </a:xfrm>
            <a:prstGeom prst="ellipse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4355976" y="3114052"/>
              <a:ext cx="1628556" cy="1639704"/>
            </a:xfrm>
            <a:prstGeom prst="straightConnector1">
              <a:avLst/>
            </a:prstGeom>
            <a:ln w="7302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984532" y="2636912"/>
              <a:ext cx="1512168" cy="792088"/>
            </a:xfrm>
            <a:prstGeom prst="rect">
              <a:avLst/>
            </a:prstGeom>
            <a:ln w="7302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pl-PL"/>
              </a:defPPr>
              <a:lvl1pPr algn="ctr">
                <a:defRPr sz="1400">
                  <a:solidFill>
                    <a:srgbClr val="FF0000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US" sz="1800" dirty="0"/>
                <a:t>-7.4B</a:t>
              </a:r>
            </a:p>
            <a:p>
              <a:r>
                <a:rPr lang="en-US" sz="1800" dirty="0"/>
                <a:t>-15</a:t>
              </a:r>
              <a:r>
                <a:rPr lang="en-US" sz="1800" dirty="0" smtClean="0"/>
                <a:t>%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9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ln cap="flat" algn="ctr">
            <a:miter lim="800000"/>
            <a:headEnd type="none" w="med" len="med"/>
            <a:tailEnd type="none" w="med" len="med"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 smtClean="0">
                <a:ea typeface="MS PGothic" pitchFamily="34" charset="-128"/>
                <a:cs typeface="Arial" charset="0"/>
              </a:rPr>
              <a:t>The Cost of Software Failure - Sony</a:t>
            </a:r>
            <a:endParaRPr lang="en-US" dirty="0">
              <a:ea typeface="MS PGothic" pitchFamily="34" charset="-128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010277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2"/>
              </a:rPr>
              <a:t>http://www.reuters.com/article/2011/04/26/us-sony-stoldendata-idUSTRE73P6WB20110426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6289575"/>
            <a:ext cx="8482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3"/>
              </a:rPr>
              <a:t>http://www.digitaltrends.com/gaming/sony-fined-almost-400000-for-2011-playstation-security-breach/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 flipV="1">
            <a:off x="1500820" y="1798091"/>
            <a:ext cx="12219" cy="3693740"/>
          </a:xfrm>
          <a:prstGeom prst="line">
            <a:avLst/>
          </a:prstGeom>
          <a:ln w="79375"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rot="5400000" flipV="1">
            <a:off x="4213927" y="2738480"/>
            <a:ext cx="0" cy="5456460"/>
          </a:xfrm>
          <a:prstGeom prst="line">
            <a:avLst/>
          </a:prstGeom>
          <a:ln w="79375"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 rot="16200000">
            <a:off x="-96314" y="3360800"/>
            <a:ext cx="2267411" cy="4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Market Value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800138" y="5466710"/>
            <a:ext cx="1108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Event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69533" y="5466710"/>
            <a:ext cx="1108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15 Days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338928" y="5466710"/>
            <a:ext cx="1449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30 Days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47664" y="2605493"/>
            <a:ext cx="5544616" cy="2728775"/>
            <a:chOff x="2235479" y="2357049"/>
            <a:chExt cx="5288849" cy="2728775"/>
          </a:xfrm>
        </p:grpSpPr>
        <p:sp>
          <p:nvSpPr>
            <p:cNvPr id="4" name="Freeform 3"/>
            <p:cNvSpPr/>
            <p:nvPr/>
          </p:nvSpPr>
          <p:spPr>
            <a:xfrm>
              <a:off x="2235479" y="3256743"/>
              <a:ext cx="3983721" cy="1829081"/>
            </a:xfrm>
            <a:custGeom>
              <a:avLst/>
              <a:gdLst>
                <a:gd name="connsiteX0" fmla="*/ 0 w 3429000"/>
                <a:gd name="connsiteY0" fmla="*/ 0 h 1203960"/>
                <a:gd name="connsiteX1" fmla="*/ 731520 w 3429000"/>
                <a:gd name="connsiteY1" fmla="*/ 0 h 1203960"/>
                <a:gd name="connsiteX2" fmla="*/ 975360 w 3429000"/>
                <a:gd name="connsiteY2" fmla="*/ 1203960 h 1203960"/>
                <a:gd name="connsiteX3" fmla="*/ 2011680 w 3429000"/>
                <a:gd name="connsiteY3" fmla="*/ 594360 h 1203960"/>
                <a:gd name="connsiteX4" fmla="*/ 3429000 w 3429000"/>
                <a:gd name="connsiteY4" fmla="*/ 426720 h 1203960"/>
                <a:gd name="connsiteX0" fmla="*/ 0 w 3429000"/>
                <a:gd name="connsiteY0" fmla="*/ 0 h 1203960"/>
                <a:gd name="connsiteX1" fmla="*/ 731520 w 3429000"/>
                <a:gd name="connsiteY1" fmla="*/ 0 h 1203960"/>
                <a:gd name="connsiteX2" fmla="*/ 975360 w 3429000"/>
                <a:gd name="connsiteY2" fmla="*/ 1203960 h 1203960"/>
                <a:gd name="connsiteX3" fmla="*/ 2011680 w 3429000"/>
                <a:gd name="connsiteY3" fmla="*/ 594360 h 1203960"/>
                <a:gd name="connsiteX4" fmla="*/ 3429000 w 3429000"/>
                <a:gd name="connsiteY4" fmla="*/ 426720 h 1203960"/>
                <a:gd name="connsiteX0" fmla="*/ 0 w 3429000"/>
                <a:gd name="connsiteY0" fmla="*/ 0 h 1215297"/>
                <a:gd name="connsiteX1" fmla="*/ 731520 w 3429000"/>
                <a:gd name="connsiteY1" fmla="*/ 0 h 1215297"/>
                <a:gd name="connsiteX2" fmla="*/ 975360 w 3429000"/>
                <a:gd name="connsiteY2" fmla="*/ 1203960 h 1215297"/>
                <a:gd name="connsiteX3" fmla="*/ 2011680 w 3429000"/>
                <a:gd name="connsiteY3" fmla="*/ 594360 h 1215297"/>
                <a:gd name="connsiteX4" fmla="*/ 3429000 w 3429000"/>
                <a:gd name="connsiteY4" fmla="*/ 426720 h 1215297"/>
                <a:gd name="connsiteX0" fmla="*/ 0 w 3429000"/>
                <a:gd name="connsiteY0" fmla="*/ 0 h 1215297"/>
                <a:gd name="connsiteX1" fmla="*/ 731520 w 3429000"/>
                <a:gd name="connsiteY1" fmla="*/ 0 h 1215297"/>
                <a:gd name="connsiteX2" fmla="*/ 975360 w 3429000"/>
                <a:gd name="connsiteY2" fmla="*/ 1203960 h 1215297"/>
                <a:gd name="connsiteX3" fmla="*/ 2011680 w 3429000"/>
                <a:gd name="connsiteY3" fmla="*/ 594360 h 1215297"/>
                <a:gd name="connsiteX4" fmla="*/ 3429000 w 3429000"/>
                <a:gd name="connsiteY4" fmla="*/ 426720 h 1215297"/>
                <a:gd name="connsiteX0" fmla="*/ 0 w 3493358"/>
                <a:gd name="connsiteY0" fmla="*/ 0 h 1215297"/>
                <a:gd name="connsiteX1" fmla="*/ 731520 w 3493358"/>
                <a:gd name="connsiteY1" fmla="*/ 0 h 1215297"/>
                <a:gd name="connsiteX2" fmla="*/ 975360 w 3493358"/>
                <a:gd name="connsiteY2" fmla="*/ 1203960 h 1215297"/>
                <a:gd name="connsiteX3" fmla="*/ 2011680 w 3493358"/>
                <a:gd name="connsiteY3" fmla="*/ 594360 h 1215297"/>
                <a:gd name="connsiteX4" fmla="*/ 3493358 w 3493358"/>
                <a:gd name="connsiteY4" fmla="*/ 570500 h 1215297"/>
                <a:gd name="connsiteX0" fmla="*/ 0 w 3493358"/>
                <a:gd name="connsiteY0" fmla="*/ 0 h 1292507"/>
                <a:gd name="connsiteX1" fmla="*/ 731520 w 3493358"/>
                <a:gd name="connsiteY1" fmla="*/ 0 h 1292507"/>
                <a:gd name="connsiteX2" fmla="*/ 1013975 w 3493358"/>
                <a:gd name="connsiteY2" fmla="*/ 1282386 h 1292507"/>
                <a:gd name="connsiteX3" fmla="*/ 2011680 w 3493358"/>
                <a:gd name="connsiteY3" fmla="*/ 594360 h 1292507"/>
                <a:gd name="connsiteX4" fmla="*/ 3493358 w 3493358"/>
                <a:gd name="connsiteY4" fmla="*/ 570500 h 1292507"/>
                <a:gd name="connsiteX0" fmla="*/ 0 w 3493358"/>
                <a:gd name="connsiteY0" fmla="*/ 0 h 1568746"/>
                <a:gd name="connsiteX1" fmla="*/ 731520 w 3493358"/>
                <a:gd name="connsiteY1" fmla="*/ 0 h 1568746"/>
                <a:gd name="connsiteX2" fmla="*/ 1013975 w 3493358"/>
                <a:gd name="connsiteY2" fmla="*/ 1282386 h 1568746"/>
                <a:gd name="connsiteX3" fmla="*/ 2101782 w 3493358"/>
                <a:gd name="connsiteY3" fmla="*/ 1535463 h 1568746"/>
                <a:gd name="connsiteX4" fmla="*/ 3493358 w 3493358"/>
                <a:gd name="connsiteY4" fmla="*/ 570500 h 1568746"/>
                <a:gd name="connsiteX0" fmla="*/ 0 w 3364641"/>
                <a:gd name="connsiteY0" fmla="*/ 0 h 1568746"/>
                <a:gd name="connsiteX1" fmla="*/ 731520 w 3364641"/>
                <a:gd name="connsiteY1" fmla="*/ 0 h 1568746"/>
                <a:gd name="connsiteX2" fmla="*/ 1013975 w 3364641"/>
                <a:gd name="connsiteY2" fmla="*/ 1282386 h 1568746"/>
                <a:gd name="connsiteX3" fmla="*/ 2101782 w 3364641"/>
                <a:gd name="connsiteY3" fmla="*/ 1535463 h 1568746"/>
                <a:gd name="connsiteX4" fmla="*/ 3364641 w 3364641"/>
                <a:gd name="connsiteY4" fmla="*/ 1380894 h 15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4641" h="1568746">
                  <a:moveTo>
                    <a:pt x="0" y="0"/>
                  </a:moveTo>
                  <a:lnTo>
                    <a:pt x="731520" y="0"/>
                  </a:lnTo>
                  <a:cubicBezTo>
                    <a:pt x="894080" y="200660"/>
                    <a:pt x="800615" y="1183326"/>
                    <a:pt x="1013975" y="1282386"/>
                  </a:cubicBezTo>
                  <a:cubicBezTo>
                    <a:pt x="1227335" y="1381446"/>
                    <a:pt x="1692842" y="1665003"/>
                    <a:pt x="2101782" y="1535463"/>
                  </a:cubicBezTo>
                  <a:cubicBezTo>
                    <a:pt x="2510722" y="1405923"/>
                    <a:pt x="2892201" y="1436774"/>
                    <a:pt x="3364641" y="1380894"/>
                  </a:cubicBezTo>
                </a:path>
              </a:pathLst>
            </a:custGeom>
            <a:ln w="1016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7413" y="2357049"/>
              <a:ext cx="156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-22%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5174" y="2357049"/>
              <a:ext cx="156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-33%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61358" y="2357049"/>
              <a:ext cx="156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-30%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47664" y="2605493"/>
            <a:ext cx="5544616" cy="2316670"/>
            <a:chOff x="2235479" y="2357049"/>
            <a:chExt cx="5288849" cy="2316670"/>
          </a:xfrm>
        </p:grpSpPr>
        <p:sp>
          <p:nvSpPr>
            <p:cNvPr id="32" name="Freeform 31"/>
            <p:cNvSpPr/>
            <p:nvPr/>
          </p:nvSpPr>
          <p:spPr>
            <a:xfrm>
              <a:off x="2235479" y="3256742"/>
              <a:ext cx="4136121" cy="1416977"/>
            </a:xfrm>
            <a:custGeom>
              <a:avLst/>
              <a:gdLst>
                <a:gd name="connsiteX0" fmla="*/ 0 w 3429000"/>
                <a:gd name="connsiteY0" fmla="*/ 0 h 1203960"/>
                <a:gd name="connsiteX1" fmla="*/ 731520 w 3429000"/>
                <a:gd name="connsiteY1" fmla="*/ 0 h 1203960"/>
                <a:gd name="connsiteX2" fmla="*/ 975360 w 3429000"/>
                <a:gd name="connsiteY2" fmla="*/ 1203960 h 1203960"/>
                <a:gd name="connsiteX3" fmla="*/ 2011680 w 3429000"/>
                <a:gd name="connsiteY3" fmla="*/ 594360 h 1203960"/>
                <a:gd name="connsiteX4" fmla="*/ 3429000 w 3429000"/>
                <a:gd name="connsiteY4" fmla="*/ 426720 h 1203960"/>
                <a:gd name="connsiteX0" fmla="*/ 0 w 3429000"/>
                <a:gd name="connsiteY0" fmla="*/ 0 h 1203960"/>
                <a:gd name="connsiteX1" fmla="*/ 731520 w 3429000"/>
                <a:gd name="connsiteY1" fmla="*/ 0 h 1203960"/>
                <a:gd name="connsiteX2" fmla="*/ 975360 w 3429000"/>
                <a:gd name="connsiteY2" fmla="*/ 1203960 h 1203960"/>
                <a:gd name="connsiteX3" fmla="*/ 2011680 w 3429000"/>
                <a:gd name="connsiteY3" fmla="*/ 594360 h 1203960"/>
                <a:gd name="connsiteX4" fmla="*/ 3429000 w 3429000"/>
                <a:gd name="connsiteY4" fmla="*/ 426720 h 1203960"/>
                <a:gd name="connsiteX0" fmla="*/ 0 w 3429000"/>
                <a:gd name="connsiteY0" fmla="*/ 0 h 1215297"/>
                <a:gd name="connsiteX1" fmla="*/ 731520 w 3429000"/>
                <a:gd name="connsiteY1" fmla="*/ 0 h 1215297"/>
                <a:gd name="connsiteX2" fmla="*/ 975360 w 3429000"/>
                <a:gd name="connsiteY2" fmla="*/ 1203960 h 1215297"/>
                <a:gd name="connsiteX3" fmla="*/ 2011680 w 3429000"/>
                <a:gd name="connsiteY3" fmla="*/ 594360 h 1215297"/>
                <a:gd name="connsiteX4" fmla="*/ 3429000 w 3429000"/>
                <a:gd name="connsiteY4" fmla="*/ 426720 h 1215297"/>
                <a:gd name="connsiteX0" fmla="*/ 0 w 3429000"/>
                <a:gd name="connsiteY0" fmla="*/ 0 h 1215297"/>
                <a:gd name="connsiteX1" fmla="*/ 731520 w 3429000"/>
                <a:gd name="connsiteY1" fmla="*/ 0 h 1215297"/>
                <a:gd name="connsiteX2" fmla="*/ 975360 w 3429000"/>
                <a:gd name="connsiteY2" fmla="*/ 1203960 h 1215297"/>
                <a:gd name="connsiteX3" fmla="*/ 2011680 w 3429000"/>
                <a:gd name="connsiteY3" fmla="*/ 594360 h 1215297"/>
                <a:gd name="connsiteX4" fmla="*/ 3429000 w 3429000"/>
                <a:gd name="connsiteY4" fmla="*/ 426720 h 1215297"/>
                <a:gd name="connsiteX0" fmla="*/ 0 w 3493358"/>
                <a:gd name="connsiteY0" fmla="*/ 0 h 1215297"/>
                <a:gd name="connsiteX1" fmla="*/ 731520 w 3493358"/>
                <a:gd name="connsiteY1" fmla="*/ 0 h 1215297"/>
                <a:gd name="connsiteX2" fmla="*/ 975360 w 3493358"/>
                <a:gd name="connsiteY2" fmla="*/ 1203960 h 1215297"/>
                <a:gd name="connsiteX3" fmla="*/ 2011680 w 3493358"/>
                <a:gd name="connsiteY3" fmla="*/ 594360 h 1215297"/>
                <a:gd name="connsiteX4" fmla="*/ 3493358 w 3493358"/>
                <a:gd name="connsiteY4" fmla="*/ 570500 h 121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3358" h="1215297">
                  <a:moveTo>
                    <a:pt x="0" y="0"/>
                  </a:moveTo>
                  <a:lnTo>
                    <a:pt x="731520" y="0"/>
                  </a:lnTo>
                  <a:cubicBezTo>
                    <a:pt x="894080" y="200660"/>
                    <a:pt x="762000" y="1104900"/>
                    <a:pt x="975360" y="1203960"/>
                  </a:cubicBezTo>
                  <a:cubicBezTo>
                    <a:pt x="1188720" y="1303020"/>
                    <a:pt x="1602740" y="723900"/>
                    <a:pt x="2011680" y="594360"/>
                  </a:cubicBezTo>
                  <a:cubicBezTo>
                    <a:pt x="2420620" y="464820"/>
                    <a:pt x="3020918" y="626380"/>
                    <a:pt x="3493358" y="570500"/>
                  </a:cubicBezTo>
                </a:path>
              </a:pathLst>
            </a:custGeom>
            <a:ln w="1016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7413" y="2357049"/>
              <a:ext cx="156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-19%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05174" y="2357049"/>
              <a:ext cx="156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-11%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61358" y="2357049"/>
              <a:ext cx="156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-12%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84413" y="1490081"/>
            <a:ext cx="642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Cumulative Loss = $18B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03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8" name="Rectangle 4"/>
          <p:cNvSpPr>
            <a:spLocks noGrp="1" noChangeArrowheads="1"/>
          </p:cNvSpPr>
          <p:nvPr>
            <p:ph type="title"/>
          </p:nvPr>
        </p:nvSpPr>
        <p:spPr>
          <a:ln cap="flat" algn="ctr">
            <a:miter lim="800000"/>
            <a:headEnd type="none" w="med" len="med"/>
            <a:tailEnd type="none" w="med" len="med"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 smtClean="0">
                <a:ea typeface="MS PGothic" pitchFamily="34" charset="-128"/>
                <a:cs typeface="Arial" charset="0"/>
              </a:rPr>
              <a:t>Testing is a Bottleneck</a:t>
            </a:r>
            <a:endParaRPr lang="en-US" dirty="0">
              <a:ea typeface="MS PGothic" pitchFamily="34" charset="-128"/>
              <a:cs typeface="Arial" charset="0"/>
            </a:endParaRPr>
          </a:p>
        </p:txBody>
      </p:sp>
      <p:sp>
        <p:nvSpPr>
          <p:cNvPr id="1060903" name="Rectangle 39"/>
          <p:cNvSpPr>
            <a:spLocks noChangeArrowheads="1"/>
          </p:cNvSpPr>
          <p:nvPr/>
        </p:nvSpPr>
        <p:spPr bwMode="gray">
          <a:xfrm>
            <a:off x="705377" y="5385091"/>
            <a:ext cx="2678112" cy="548640"/>
          </a:xfrm>
          <a:prstGeom prst="rect">
            <a:avLst/>
          </a:prstGeom>
          <a:gradFill flip="none" rotWithShape="1">
            <a:gsLst>
              <a:gs pos="92000">
                <a:schemeClr val="tx2">
                  <a:lumMod val="60000"/>
                  <a:lumOff val="40000"/>
                </a:schemeClr>
              </a:gs>
              <a:gs pos="47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buSzTx/>
              <a:buFontTx/>
              <a:buNone/>
            </a:pPr>
            <a:r>
              <a:rPr lang="en-US" i="1">
                <a:solidFill>
                  <a:schemeClr val="bg1"/>
                </a:solidFill>
                <a:cs typeface="Arial" panose="020B0604020202020204" pitchFamily="34" charset="0"/>
              </a:rPr>
              <a:t>Basic Tasks</a:t>
            </a:r>
          </a:p>
        </p:txBody>
      </p:sp>
      <p:sp>
        <p:nvSpPr>
          <p:cNvPr id="1060904" name="Rectangle 40"/>
          <p:cNvSpPr>
            <a:spLocks noChangeArrowheads="1"/>
          </p:cNvSpPr>
          <p:nvPr/>
        </p:nvSpPr>
        <p:spPr bwMode="gray">
          <a:xfrm>
            <a:off x="1419177" y="4807328"/>
            <a:ext cx="3581400" cy="548640"/>
          </a:xfrm>
          <a:prstGeom prst="rect">
            <a:avLst/>
          </a:prstGeom>
          <a:gradFill flip="none" rotWithShape="1">
            <a:gsLst>
              <a:gs pos="92000">
                <a:schemeClr val="tx2">
                  <a:lumMod val="60000"/>
                  <a:lumOff val="40000"/>
                </a:schemeClr>
              </a:gs>
              <a:gs pos="47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i="1">
                <a:solidFill>
                  <a:schemeClr val="bg1"/>
                </a:solidFill>
                <a:cs typeface="Arial" panose="020B0604020202020204" pitchFamily="34" charset="0"/>
              </a:rPr>
              <a:t>Skilled Tasks</a:t>
            </a:r>
          </a:p>
        </p:txBody>
      </p:sp>
      <p:sp>
        <p:nvSpPr>
          <p:cNvPr id="1060907" name="Rectangle 43"/>
          <p:cNvSpPr>
            <a:spLocks noChangeArrowheads="1"/>
          </p:cNvSpPr>
          <p:nvPr/>
        </p:nvSpPr>
        <p:spPr bwMode="gray">
          <a:xfrm>
            <a:off x="2826174" y="4229568"/>
            <a:ext cx="5577779" cy="548640"/>
          </a:xfrm>
          <a:prstGeom prst="rect">
            <a:avLst/>
          </a:prstGeom>
          <a:gradFill flip="none" rotWithShape="1">
            <a:gsLst>
              <a:gs pos="92000">
                <a:schemeClr val="tx2">
                  <a:lumMod val="60000"/>
                  <a:lumOff val="40000"/>
                </a:schemeClr>
              </a:gs>
              <a:gs pos="47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i="1">
                <a:solidFill>
                  <a:schemeClr val="bg1"/>
                </a:solidFill>
                <a:cs typeface="Arial" panose="020B0604020202020204" pitchFamily="34" charset="0"/>
              </a:rPr>
              <a:t>Process Oriented</a:t>
            </a:r>
          </a:p>
        </p:txBody>
      </p:sp>
      <p:sp>
        <p:nvSpPr>
          <p:cNvPr id="1060913" name="Rectangle 49"/>
          <p:cNvSpPr>
            <a:spLocks noChangeArrowheads="1"/>
          </p:cNvSpPr>
          <p:nvPr/>
        </p:nvSpPr>
        <p:spPr bwMode="gray">
          <a:xfrm>
            <a:off x="5728569" y="1918528"/>
            <a:ext cx="2819400" cy="548640"/>
          </a:xfrm>
          <a:prstGeom prst="rect">
            <a:avLst/>
          </a:prstGeom>
          <a:gradFill flip="none" rotWithShape="1">
            <a:gsLst>
              <a:gs pos="92000">
                <a:schemeClr val="tx2">
                  <a:lumMod val="60000"/>
                  <a:lumOff val="40000"/>
                </a:schemeClr>
              </a:gs>
              <a:gs pos="47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i="1">
                <a:solidFill>
                  <a:schemeClr val="bg1"/>
                </a:solidFill>
                <a:cs typeface="Arial" panose="020B0604020202020204" pitchFamily="34" charset="0"/>
              </a:rPr>
              <a:t>Business Views</a:t>
            </a:r>
          </a:p>
        </p:txBody>
      </p:sp>
      <p:sp>
        <p:nvSpPr>
          <p:cNvPr id="1060915" name="Rectangle 51"/>
          <p:cNvSpPr>
            <a:spLocks noChangeArrowheads="1"/>
          </p:cNvSpPr>
          <p:nvPr/>
        </p:nvSpPr>
        <p:spPr bwMode="gray">
          <a:xfrm>
            <a:off x="5011268" y="2496288"/>
            <a:ext cx="3680717" cy="548640"/>
          </a:xfrm>
          <a:prstGeom prst="rect">
            <a:avLst/>
          </a:prstGeom>
          <a:gradFill flip="none" rotWithShape="1">
            <a:gsLst>
              <a:gs pos="92000">
                <a:schemeClr val="tx2">
                  <a:lumMod val="60000"/>
                  <a:lumOff val="40000"/>
                </a:schemeClr>
              </a:gs>
              <a:gs pos="47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i="1" dirty="0" smtClean="0">
                <a:solidFill>
                  <a:schemeClr val="bg1"/>
                </a:solidFill>
                <a:cs typeface="Arial" panose="020B0604020202020204" pitchFamily="34" charset="0"/>
              </a:rPr>
              <a:t>Fully Automated </a:t>
            </a: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Provisioning</a:t>
            </a:r>
          </a:p>
        </p:txBody>
      </p:sp>
      <p:sp>
        <p:nvSpPr>
          <p:cNvPr id="1060918" name="Rectangle 54"/>
          <p:cNvSpPr>
            <a:spLocks noChangeArrowheads="1"/>
          </p:cNvSpPr>
          <p:nvPr/>
        </p:nvSpPr>
        <p:spPr bwMode="gray">
          <a:xfrm>
            <a:off x="3651425" y="3651808"/>
            <a:ext cx="3355279" cy="548640"/>
          </a:xfrm>
          <a:prstGeom prst="rect">
            <a:avLst/>
          </a:prstGeom>
          <a:gradFill flip="none" rotWithShape="1">
            <a:gsLst>
              <a:gs pos="92000">
                <a:schemeClr val="tx2">
                  <a:lumMod val="60000"/>
                  <a:lumOff val="40000"/>
                </a:schemeClr>
              </a:gs>
              <a:gs pos="47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i="1">
                <a:solidFill>
                  <a:schemeClr val="bg1"/>
                </a:solidFill>
                <a:cs typeface="Arial" panose="020B0604020202020204" pitchFamily="34" charset="0"/>
              </a:rPr>
              <a:t>End-to-End Tasks</a:t>
            </a:r>
          </a:p>
        </p:txBody>
      </p:sp>
      <p:sp>
        <p:nvSpPr>
          <p:cNvPr id="1060921" name="Rectangle 57"/>
          <p:cNvSpPr>
            <a:spLocks noChangeArrowheads="1"/>
          </p:cNvSpPr>
          <p:nvPr/>
        </p:nvSpPr>
        <p:spPr bwMode="gray">
          <a:xfrm>
            <a:off x="4299497" y="3074048"/>
            <a:ext cx="3340100" cy="548640"/>
          </a:xfrm>
          <a:prstGeom prst="rect">
            <a:avLst/>
          </a:prstGeom>
          <a:gradFill flip="none" rotWithShape="1">
            <a:gsLst>
              <a:gs pos="92000">
                <a:schemeClr val="tx2">
                  <a:lumMod val="60000"/>
                  <a:lumOff val="40000"/>
                </a:schemeClr>
              </a:gs>
              <a:gs pos="47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i="1">
                <a:solidFill>
                  <a:schemeClr val="bg1"/>
                </a:solidFill>
                <a:cs typeface="Arial" panose="020B0604020202020204" pitchFamily="34" charset="0"/>
              </a:rPr>
              <a:t>Data Analytics</a:t>
            </a:r>
          </a:p>
        </p:txBody>
      </p:sp>
      <p:sp>
        <p:nvSpPr>
          <p:cNvPr id="1060943" name="Rectangle 79"/>
          <p:cNvSpPr>
            <a:spLocks noChangeArrowheads="1"/>
          </p:cNvSpPr>
          <p:nvPr/>
        </p:nvSpPr>
        <p:spPr bwMode="gray">
          <a:xfrm>
            <a:off x="6915472" y="1340768"/>
            <a:ext cx="1905000" cy="548640"/>
          </a:xfrm>
          <a:prstGeom prst="rect">
            <a:avLst/>
          </a:prstGeom>
          <a:gradFill flip="none" rotWithShape="1">
            <a:gsLst>
              <a:gs pos="92000">
                <a:schemeClr val="tx2">
                  <a:lumMod val="60000"/>
                  <a:lumOff val="40000"/>
                </a:schemeClr>
              </a:gs>
              <a:gs pos="47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Organic Systems</a:t>
            </a:r>
          </a:p>
        </p:txBody>
      </p:sp>
      <p:sp>
        <p:nvSpPr>
          <p:cNvPr id="1060902" name="AutoShape 38"/>
          <p:cNvSpPr>
            <a:spLocks noChangeArrowheads="1"/>
          </p:cNvSpPr>
          <p:nvPr/>
        </p:nvSpPr>
        <p:spPr bwMode="gray">
          <a:xfrm>
            <a:off x="611560" y="5832906"/>
            <a:ext cx="8353053" cy="692438"/>
          </a:xfrm>
          <a:prstGeom prst="rightArrow">
            <a:avLst>
              <a:gd name="adj1" fmla="val 42384"/>
              <a:gd name="adj2" fmla="val 472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00000"/>
              </a:lnSpc>
              <a:buSzTx/>
              <a:buFontTx/>
              <a:buNone/>
            </a:pPr>
            <a:r>
              <a:rPr lang="en-US" sz="16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Automation is Incremental</a:t>
            </a:r>
            <a:endParaRPr lang="en-US" sz="16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0" name="AutoShape 38"/>
          <p:cNvSpPr>
            <a:spLocks noChangeArrowheads="1"/>
          </p:cNvSpPr>
          <p:nvPr/>
        </p:nvSpPr>
        <p:spPr bwMode="gray">
          <a:xfrm rot="16200000">
            <a:off x="-1974618" y="3524065"/>
            <a:ext cx="4891267" cy="692438"/>
          </a:xfrm>
          <a:prstGeom prst="rightArrow">
            <a:avLst>
              <a:gd name="adj1" fmla="val 42384"/>
              <a:gd name="adj2" fmla="val 472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100000"/>
              </a:lnSpc>
              <a:buSzTx/>
              <a:buFontTx/>
              <a:buNone/>
            </a:pPr>
            <a:r>
              <a:rPr lang="en-US" sz="16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Efficiency</a:t>
            </a:r>
            <a:endParaRPr lang="en-US" sz="16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3608" y="1485133"/>
            <a:ext cx="3168352" cy="4550288"/>
            <a:chOff x="1192790" y="1485133"/>
            <a:chExt cx="3739250" cy="4550288"/>
          </a:xfrm>
        </p:grpSpPr>
        <p:sp>
          <p:nvSpPr>
            <p:cNvPr id="7" name="Rectangle 6"/>
            <p:cNvSpPr/>
            <p:nvPr/>
          </p:nvSpPr>
          <p:spPr>
            <a:xfrm>
              <a:off x="2971619" y="1485133"/>
              <a:ext cx="1232700" cy="4550288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2790" y="1502568"/>
              <a:ext cx="3739250" cy="34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Software Quality Processes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-11113"/>
            <a:ext cx="8229600" cy="847726"/>
          </a:xfrm>
          <a:ln cap="flat" algn="ctr">
            <a:miter lim="800000"/>
            <a:headEnd type="none" w="med" len="med"/>
            <a:tailEnd type="none" w="med" len="med"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MS PGothic" pitchFamily="34" charset="-128"/>
                <a:cs typeface="Arial" charset="0"/>
              </a:rPr>
              <a:t>From Automated to Continuous Testing</a:t>
            </a:r>
          </a:p>
        </p:txBody>
      </p:sp>
      <p:sp>
        <p:nvSpPr>
          <p:cNvPr id="14338" name="AutoShape 1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  <p:pic>
        <p:nvPicPr>
          <p:cNvPr id="6" name="Lucy's Famous Chocolate Sce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162" y="1052736"/>
            <a:ext cx="916616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8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mond 24"/>
          <p:cNvSpPr/>
          <p:nvPr/>
        </p:nvSpPr>
        <p:spPr>
          <a:xfrm>
            <a:off x="5436096" y="3226213"/>
            <a:ext cx="517625" cy="778851"/>
          </a:xfrm>
          <a:prstGeom prst="diamon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/>
              <a:t>Fixed</a:t>
            </a:r>
            <a:endParaRPr lang="en-US" sz="1600" dirty="0"/>
          </a:p>
        </p:txBody>
      </p:sp>
      <p:sp>
        <p:nvSpPr>
          <p:cNvPr id="2" name="Diamond 1"/>
          <p:cNvSpPr/>
          <p:nvPr/>
        </p:nvSpPr>
        <p:spPr>
          <a:xfrm>
            <a:off x="7131668" y="3226213"/>
            <a:ext cx="760698" cy="778851"/>
          </a:xfrm>
          <a:prstGeom prst="diamon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/>
              <a:t>Fixed</a:t>
            </a:r>
            <a:endParaRPr lang="en-US" sz="1600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MS PGothic" pitchFamily="34" charset="-128"/>
                <a:cs typeface="Arial" charset="0"/>
              </a:rPr>
              <a:t>Impact of Test in the Evolving SDLC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7625" y="2794165"/>
            <a:ext cx="648072" cy="582104"/>
            <a:chOff x="4038" y="0"/>
            <a:chExt cx="1032733" cy="582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Plan</a:t>
              </a:r>
              <a:endParaRPr lang="en-US" sz="1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7704" y="2794165"/>
            <a:ext cx="3520508" cy="582104"/>
            <a:chOff x="4038" y="0"/>
            <a:chExt cx="1032733" cy="582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Develop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13457" y="2794165"/>
            <a:ext cx="380873" cy="582104"/>
            <a:chOff x="4038" y="0"/>
            <a:chExt cx="1032733" cy="582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Build</a:t>
              </a:r>
              <a:endParaRPr lang="en-US" sz="1200" kern="1200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998164" y="2794165"/>
            <a:ext cx="884266" cy="582104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4"/>
          <p:cNvSpPr/>
          <p:nvPr/>
        </p:nvSpPr>
        <p:spPr>
          <a:xfrm>
            <a:off x="5979575" y="2794165"/>
            <a:ext cx="855070" cy="54800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Test</a:t>
            </a:r>
            <a:endParaRPr lang="en-US" sz="1200" kern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995651" y="2794165"/>
            <a:ext cx="1032733" cy="582104"/>
            <a:chOff x="4038" y="0"/>
            <a:chExt cx="1032733" cy="582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Release</a:t>
              </a:r>
              <a:endParaRPr lang="en-US" sz="1200" kern="1200" dirty="0"/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84213" y="1470251"/>
            <a:ext cx="7327122" cy="43247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Test as a time-boxed event is the prevailing method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3" name="Striped Right Arrow 2"/>
          <p:cNvSpPr/>
          <p:nvPr/>
        </p:nvSpPr>
        <p:spPr>
          <a:xfrm>
            <a:off x="3618096" y="3379699"/>
            <a:ext cx="1656184" cy="504056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8" name="Striped Right Arrow 27"/>
          <p:cNvSpPr/>
          <p:nvPr/>
        </p:nvSpPr>
        <p:spPr>
          <a:xfrm rot="10800000">
            <a:off x="1927030" y="3380144"/>
            <a:ext cx="1656184" cy="504056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Rectangle 3"/>
          <p:cNvSpPr/>
          <p:nvPr/>
        </p:nvSpPr>
        <p:spPr>
          <a:xfrm>
            <a:off x="1231749" y="5159157"/>
            <a:ext cx="5760640" cy="64633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indent="0" algn="ctr">
              <a:buClr>
                <a:srgbClr val="0070C0"/>
              </a:buClr>
              <a:buNone/>
            </a:pPr>
            <a:r>
              <a:rPr lang="en-US" sz="3600" dirty="0">
                <a:solidFill>
                  <a:schemeClr val="bg1"/>
                </a:solidFill>
              </a:rPr>
              <a:t>“Are we done testing?”</a:t>
            </a:r>
          </a:p>
        </p:txBody>
      </p:sp>
      <p:cxnSp>
        <p:nvCxnSpPr>
          <p:cNvPr id="21" name="Curved Connector 20"/>
          <p:cNvCxnSpPr>
            <a:stCxn id="4" idx="0"/>
            <a:endCxn id="15" idx="2"/>
          </p:cNvCxnSpPr>
          <p:nvPr/>
        </p:nvCxnSpPr>
        <p:spPr>
          <a:xfrm rot="5400000" flipH="1" flipV="1">
            <a:off x="4384739" y="3103599"/>
            <a:ext cx="1782888" cy="2328228"/>
          </a:xfrm>
          <a:prstGeom prst="curvedConnector3">
            <a:avLst>
              <a:gd name="adj1" fmla="val 50000"/>
            </a:avLst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triped Right Arrow 29"/>
          <p:cNvSpPr/>
          <p:nvPr/>
        </p:nvSpPr>
        <p:spPr>
          <a:xfrm>
            <a:off x="6444208" y="3383818"/>
            <a:ext cx="426752" cy="504056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1" name="Striped Right Arrow 30"/>
          <p:cNvSpPr/>
          <p:nvPr/>
        </p:nvSpPr>
        <p:spPr>
          <a:xfrm rot="10800000">
            <a:off x="5980231" y="3383818"/>
            <a:ext cx="426752" cy="504056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931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MS PGothic" pitchFamily="34" charset="-128"/>
                <a:cs typeface="Arial" charset="0"/>
              </a:rPr>
              <a:t>Impact of Test in the Evolving SDLC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84213" y="1916832"/>
            <a:ext cx="736634" cy="707007"/>
            <a:chOff x="4038" y="0"/>
            <a:chExt cx="1032733" cy="582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Plan</a:t>
              </a:r>
              <a:endParaRPr lang="en-US" sz="2000" kern="1200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1502694" y="1916832"/>
            <a:ext cx="5682076" cy="70700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Rounded Rectangle 4"/>
          <p:cNvSpPr/>
          <p:nvPr/>
        </p:nvSpPr>
        <p:spPr>
          <a:xfrm>
            <a:off x="1596497" y="1937539"/>
            <a:ext cx="5494469" cy="66559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Develop</a:t>
            </a:r>
            <a:endParaRPr lang="en-US" sz="2000" kern="1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650604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Rounded Rectangle 38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74497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285928" y="1916832"/>
            <a:ext cx="1173860" cy="707007"/>
            <a:chOff x="4038" y="0"/>
            <a:chExt cx="1032733" cy="582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Rounded Rectangle 44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Release</a:t>
              </a:r>
              <a:endParaRPr lang="en-US" sz="2000" kern="1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57480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Rounded Rectangle 47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1373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1" name="Rounded Rectangle 50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4356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4" name="Rounded Rectangle 53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88250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7" name="Rounded Rectangle 56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171232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0" name="Rounded Rectangle 59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95126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3" name="Rounded Rectangle 62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78108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6" name="Rounded Rectangle 65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802002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9" name="Rounded Rectangle 68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184984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2" name="Rounded Rectangle 71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08878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5" name="Rounded Rectangle 74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91860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8" name="Rounded Rectangle 77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815754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1" name="Rounded Rectangle 80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198736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4" name="Rounded Rectangle 83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322630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7" name="Rounded Rectangle 86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705612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0" name="Rounded Rectangle 89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829506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3" name="Rounded Rectangle 92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212488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6" name="Rounded Rectangle 95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336382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9" name="Rounded Rectangle 98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719364" y="2728025"/>
            <a:ext cx="343180" cy="707007"/>
            <a:chOff x="4038" y="0"/>
            <a:chExt cx="103273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2" name="Rounded Rectangle 101"/>
            <p:cNvSpPr/>
            <p:nvPr/>
          </p:nvSpPr>
          <p:spPr>
            <a:xfrm>
              <a:off x="4038" y="0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non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Build</a:t>
              </a:r>
              <a:endParaRPr lang="en-US" b="1" kern="12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843258" y="3514081"/>
            <a:ext cx="465046" cy="707007"/>
            <a:chOff x="21087" y="17049"/>
            <a:chExt cx="1054443" cy="582104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5" name="Rounded Rectangle 104"/>
            <p:cNvSpPr/>
            <p:nvPr/>
          </p:nvSpPr>
          <p:spPr>
            <a:xfrm>
              <a:off x="42797" y="17049"/>
              <a:ext cx="1032733" cy="58210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Rounded Rectangle 4"/>
            <p:cNvSpPr/>
            <p:nvPr/>
          </p:nvSpPr>
          <p:spPr>
            <a:xfrm>
              <a:off x="21087" y="17049"/>
              <a:ext cx="998635" cy="5480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Test</a:t>
              </a:r>
              <a:endParaRPr lang="en-US" b="1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84212" y="4797152"/>
            <a:ext cx="8208963" cy="120032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indent="0" algn="ctr">
              <a:buClr>
                <a:srgbClr val="0070C0"/>
              </a:buClr>
              <a:buNone/>
            </a:pPr>
            <a:r>
              <a:rPr lang="en-US" sz="3600" dirty="0"/>
              <a:t>“Does the release candidate have an acceptable level of risk?”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88118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496047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3003976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3511905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019834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4527763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035692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5543621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051550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559479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067407" y="42210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8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Non-Functional Requirements Survey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176081"/>
              </p:ext>
            </p:extLst>
          </p:nvPr>
        </p:nvGraphicFramePr>
        <p:xfrm>
          <a:off x="899914" y="1988840"/>
          <a:ext cx="73441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57094" y="1068814"/>
            <a:ext cx="8461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OF 2580 Respondents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>What best describes your role in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8412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245" y="1068814"/>
            <a:ext cx="8461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Does </a:t>
            </a:r>
            <a:r>
              <a:rPr lang="en-US" sz="2400" dirty="0">
                <a:latin typeface="+mn-lt"/>
              </a:rPr>
              <a:t>your organization measure or monitor compliance to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NON-functional </a:t>
            </a:r>
            <a:r>
              <a:rPr lang="en-US" sz="2400" dirty="0">
                <a:latin typeface="+mn-lt"/>
              </a:rPr>
              <a:t>requirements?</a:t>
            </a:r>
            <a:endParaRPr lang="en-US" sz="2400" dirty="0" smtClean="0"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103571"/>
              </p:ext>
            </p:extLst>
          </p:nvPr>
        </p:nvGraphicFramePr>
        <p:xfrm>
          <a:off x="684213" y="2057400"/>
          <a:ext cx="7775575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Non-Functional Requirements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Non-Functional Requirements Survey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718421"/>
              </p:ext>
            </p:extLst>
          </p:nvPr>
        </p:nvGraphicFramePr>
        <p:xfrm>
          <a:off x="755576" y="1988840"/>
          <a:ext cx="7632848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4212" y="1102585"/>
            <a:ext cx="7775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000" dirty="0" smtClean="0"/>
              <a:t>‘Yes,’ My </a:t>
            </a:r>
            <a:r>
              <a:rPr lang="en-US" sz="2000" dirty="0"/>
              <a:t>Organization Monitors Compliance to 
NON-Functional Requirements (NFRs)</a:t>
            </a:r>
          </a:p>
        </p:txBody>
      </p:sp>
    </p:spTree>
    <p:extLst>
      <p:ext uri="{BB962C8B-B14F-4D97-AF65-F5344CB8AC3E}">
        <p14:creationId xmlns:p14="http://schemas.microsoft.com/office/powerpoint/2010/main" val="28684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Testing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3528" y="1916832"/>
            <a:ext cx="4483317" cy="3805556"/>
            <a:chOff x="395288" y="1679854"/>
            <a:chExt cx="5835692" cy="4258558"/>
          </a:xfrm>
        </p:grpSpPr>
        <p:sp>
          <p:nvSpPr>
            <p:cNvPr id="8" name="Down Arrow 7"/>
            <p:cNvSpPr/>
            <p:nvPr/>
          </p:nvSpPr>
          <p:spPr>
            <a:xfrm rot="15337656">
              <a:off x="2126198" y="1833630"/>
              <a:ext cx="2443082" cy="5766482"/>
            </a:xfrm>
            <a:prstGeom prst="downArrow">
              <a:avLst>
                <a:gd name="adj1" fmla="val 50237"/>
                <a:gd name="adj2" fmla="val 59341"/>
              </a:avLst>
            </a:prstGeom>
            <a:solidFill>
              <a:srgbClr val="92D050">
                <a:alpha val="60000"/>
              </a:srgbClr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wn Arrow 2"/>
            <p:cNvSpPr/>
            <p:nvPr/>
          </p:nvSpPr>
          <p:spPr>
            <a:xfrm rot="16905808">
              <a:off x="2157260" y="52719"/>
              <a:ext cx="2443082" cy="5697351"/>
            </a:xfrm>
            <a:prstGeom prst="downArrow">
              <a:avLst>
                <a:gd name="adj1" fmla="val 50237"/>
                <a:gd name="adj2" fmla="val 59341"/>
              </a:avLst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95288" y="4588768"/>
              <a:ext cx="4392488" cy="1000472"/>
            </a:xfrm>
            <a:prstGeom prst="roundRect">
              <a:avLst/>
            </a:prstGeom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Requirements </a:t>
              </a:r>
              <a:endParaRPr lang="en-US" sz="32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95288" y="3162825"/>
              <a:ext cx="4392488" cy="1000472"/>
            </a:xfrm>
            <a:prstGeom prst="roundRect">
              <a:avLst/>
            </a:prstGeom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Integration </a:t>
              </a:r>
              <a:endParaRPr lang="en-US" sz="32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95288" y="1736882"/>
              <a:ext cx="4392488" cy="1000472"/>
            </a:xfrm>
            <a:prstGeom prst="roundRect">
              <a:avLst/>
            </a:prstGeom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Ops Data</a:t>
              </a:r>
              <a:endParaRPr lang="en-US" sz="3200" dirty="0"/>
            </a:p>
          </p:txBody>
        </p:sp>
      </p:grpSp>
      <p:sp>
        <p:nvSpPr>
          <p:cNvPr id="5" name="TextBox 4"/>
          <p:cNvSpPr txBox="1"/>
          <p:nvPr/>
        </p:nvSpPr>
        <p:spPr>
          <a:xfrm rot="18289407">
            <a:off x="3372466" y="4294282"/>
            <a:ext cx="159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Verification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3158780">
            <a:off x="3500391" y="2928676"/>
            <a:ext cx="159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Validation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54705" y="1787498"/>
            <a:ext cx="1532079" cy="1157013"/>
          </a:xfrm>
          <a:prstGeom prst="roundRect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Exploratory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 rot="18070225">
            <a:off x="7172602" y="2960793"/>
            <a:ext cx="1003339" cy="894047"/>
          </a:xfrm>
          <a:prstGeom prst="rightArrow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ounded Rectangle 15"/>
          <p:cNvSpPr/>
          <p:nvPr/>
        </p:nvSpPr>
        <p:spPr>
          <a:xfrm>
            <a:off x="7254705" y="4368400"/>
            <a:ext cx="1532079" cy="1157013"/>
          </a:xfrm>
          <a:prstGeom prst="roundRect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/>
              <a:t>Automated </a:t>
            </a:r>
            <a:br>
              <a:rPr lang="en-US" sz="2000" dirty="0" smtClean="0"/>
            </a:br>
            <a:r>
              <a:rPr lang="en-US" sz="2000" dirty="0" smtClean="0"/>
              <a:t>Acceptance</a:t>
            </a:r>
            <a:br>
              <a:rPr lang="en-US" sz="2000" dirty="0" smtClean="0"/>
            </a:br>
            <a:r>
              <a:rPr lang="en-US" sz="2000" dirty="0" smtClean="0"/>
              <a:t>Testing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 rot="3540355">
            <a:off x="7117644" y="3508542"/>
            <a:ext cx="1003339" cy="894047"/>
          </a:xfrm>
          <a:prstGeom prst="rightArrow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14"/>
          <p:cNvSpPr/>
          <p:nvPr/>
        </p:nvSpPr>
        <p:spPr>
          <a:xfrm>
            <a:off x="6315670" y="3077949"/>
            <a:ext cx="1360508" cy="1157013"/>
          </a:xfrm>
          <a:prstGeom prst="roundRect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/>
              <a:t>Process</a:t>
            </a:r>
            <a:br>
              <a:rPr lang="en-US" sz="2000" dirty="0" smtClean="0"/>
            </a:br>
            <a:r>
              <a:rPr lang="en-US" sz="2000" dirty="0" smtClean="0"/>
              <a:t>Intelligence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>
            <a:off x="5292080" y="3242053"/>
            <a:ext cx="1003339" cy="894047"/>
          </a:xfrm>
          <a:prstGeom prst="rightArrow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/>
          <p:cNvSpPr/>
          <p:nvPr/>
        </p:nvSpPr>
        <p:spPr>
          <a:xfrm>
            <a:off x="4499992" y="3129755"/>
            <a:ext cx="1532079" cy="1157013"/>
          </a:xfrm>
          <a:prstGeom prst="roundRect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Continuous Regression</a:t>
            </a:r>
            <a:br>
              <a:rPr lang="en-US" sz="2000" dirty="0" smtClean="0"/>
            </a:br>
            <a:r>
              <a:rPr lang="en-US" sz="2000" dirty="0" smtClean="0"/>
              <a:t>Suite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7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Re-Evaluate the Cost of Software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84" t="12873" r="16460" b="4935"/>
          <a:stretch/>
        </p:blipFill>
        <p:spPr>
          <a:xfrm>
            <a:off x="-36512" y="260648"/>
            <a:ext cx="9183156" cy="659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2708920"/>
            <a:ext cx="2376264" cy="4149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6007101"/>
            <a:ext cx="9577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alm.parasoft.com/continuoustestingbook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2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from “Automated” to “Continuous”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33529"/>
            <a:ext cx="8642350" cy="5657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There is a big leap moving from “Automated” to “Continuous”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4213" y="1700808"/>
            <a:ext cx="77964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B9E7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D7F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070C0"/>
              </a:buClr>
            </a:pPr>
            <a:r>
              <a:rPr lang="en-US" sz="2400" dirty="0" smtClean="0"/>
              <a:t>Business expectations clearly defined</a:t>
            </a:r>
          </a:p>
          <a:p>
            <a:pPr marL="742950" lvl="2" indent="-342900">
              <a:buClr>
                <a:srgbClr val="0070C0"/>
              </a:buClr>
            </a:pPr>
            <a:r>
              <a:rPr lang="en-US" sz="1800" dirty="0" smtClean="0"/>
              <a:t>Business risks identified</a:t>
            </a:r>
          </a:p>
          <a:p>
            <a:pPr marL="742950" lvl="2" indent="-342900">
              <a:buClr>
                <a:srgbClr val="0070C0"/>
              </a:buClr>
            </a:pPr>
            <a:r>
              <a:rPr lang="en-US" sz="1800" dirty="0" smtClean="0"/>
              <a:t>Per application, team, release</a:t>
            </a:r>
          </a:p>
          <a:p>
            <a:pPr marL="342900" lvl="1" indent="-342900">
              <a:buClr>
                <a:srgbClr val="0070C0"/>
              </a:buClr>
            </a:pPr>
            <a:r>
              <a:rPr lang="en-US" sz="2400" dirty="0" smtClean="0"/>
              <a:t>Defects automatically prioritized versus </a:t>
            </a:r>
            <a:r>
              <a:rPr lang="en-US" sz="2400" b="1" dirty="0" smtClean="0"/>
              <a:t>business drivers</a:t>
            </a:r>
          </a:p>
          <a:p>
            <a:pPr marL="742950" lvl="2" indent="-342900">
              <a:buClr>
                <a:srgbClr val="0070C0"/>
              </a:buClr>
            </a:pPr>
            <a:r>
              <a:rPr lang="en-US" sz="1800" dirty="0" smtClean="0"/>
              <a:t>No defect left behind</a:t>
            </a:r>
          </a:p>
          <a:p>
            <a:pPr marL="742950" lvl="2" indent="-342900">
              <a:buClr>
                <a:srgbClr val="0070C0"/>
              </a:buClr>
            </a:pPr>
            <a:r>
              <a:rPr lang="en-US" sz="1800" dirty="0" smtClean="0"/>
              <a:t>Mitigate business risks</a:t>
            </a:r>
          </a:p>
          <a:p>
            <a:pPr marL="342900" lvl="1" indent="-342900">
              <a:buClr>
                <a:srgbClr val="0070C0"/>
              </a:buClr>
            </a:pPr>
            <a:r>
              <a:rPr lang="en-US" sz="2400" b="1" dirty="0" smtClean="0">
                <a:solidFill>
                  <a:srgbClr val="FF0000"/>
                </a:solidFill>
              </a:rPr>
              <a:t>Testing in ‘complete’ test environments continuously </a:t>
            </a:r>
          </a:p>
          <a:p>
            <a:pPr marL="742950" lvl="2" indent="-342900">
              <a:buClr>
                <a:srgbClr val="0070C0"/>
              </a:buClr>
            </a:pPr>
            <a:r>
              <a:rPr lang="en-US" sz="1800" b="1" dirty="0" smtClean="0">
                <a:solidFill>
                  <a:srgbClr val="FF0000"/>
                </a:solidFill>
              </a:rPr>
              <a:t>Leveraging simulation – Service Virtualization</a:t>
            </a:r>
          </a:p>
          <a:p>
            <a:pPr marL="742950" lvl="2" indent="-342900">
              <a:buClr>
                <a:srgbClr val="0070C0"/>
              </a:buClr>
            </a:pPr>
            <a:r>
              <a:rPr lang="en-US" sz="1800" b="1" dirty="0" smtClean="0">
                <a:solidFill>
                  <a:srgbClr val="FF0000"/>
                </a:solidFill>
              </a:rPr>
              <a:t>Protecting the user experience “top-down”</a:t>
            </a:r>
          </a:p>
          <a:p>
            <a:pPr marL="342900" lvl="1" indent="-342900">
              <a:buClr>
                <a:srgbClr val="0070C0"/>
              </a:buClr>
            </a:pPr>
            <a:r>
              <a:rPr lang="en-US" sz="2400" dirty="0" smtClean="0"/>
              <a:t>Feedback loop for defect prevention</a:t>
            </a:r>
          </a:p>
          <a:p>
            <a:pPr marL="742950" lvl="2" indent="-342900">
              <a:buClr>
                <a:srgbClr val="0070C0"/>
              </a:buClr>
            </a:pPr>
            <a:r>
              <a:rPr lang="en-US" sz="2000" dirty="0" smtClean="0"/>
              <a:t>Pattern definition</a:t>
            </a:r>
          </a:p>
          <a:p>
            <a:pPr marL="742950" lvl="2" indent="-342900">
              <a:buClr>
                <a:srgbClr val="0070C0"/>
              </a:buClr>
            </a:pPr>
            <a:r>
              <a:rPr lang="en-US" sz="2000" dirty="0" smtClean="0"/>
              <a:t>Defect prevention practices enhanced</a:t>
            </a:r>
          </a:p>
        </p:txBody>
      </p:sp>
    </p:spTree>
    <p:extLst>
      <p:ext uri="{BB962C8B-B14F-4D97-AF65-F5344CB8AC3E}">
        <p14:creationId xmlns:p14="http://schemas.microsoft.com/office/powerpoint/2010/main" val="8058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575"/>
            <a:ext cx="8229600" cy="2709863"/>
          </a:xfrm>
        </p:spPr>
        <p:txBody>
          <a:bodyPr wrap="none"/>
          <a:lstStyle/>
          <a:p>
            <a:pPr marL="457200" indent="-457200" algn="ctr" eaLnBrk="1" hangingPunct="1">
              <a:buFont typeface="Wingdings" pitchFamily="2" charset="2"/>
              <a:buNone/>
            </a:pPr>
            <a:r>
              <a:rPr lang="en-US" sz="3700" b="1" dirty="0" smtClean="0"/>
              <a:t>Service Virtualization</a:t>
            </a:r>
            <a:r>
              <a:rPr lang="en-US" sz="3700" dirty="0" smtClean="0"/>
              <a:t> </a:t>
            </a:r>
            <a:r>
              <a:rPr lang="en-US" sz="3700" dirty="0"/>
              <a:t>delivers a </a:t>
            </a:r>
            <a:br>
              <a:rPr lang="en-US" sz="3700" dirty="0"/>
            </a:br>
            <a:r>
              <a:rPr lang="en-US" sz="3700" dirty="0"/>
              <a:t>simulated test environment </a:t>
            </a:r>
            <a:br>
              <a:rPr lang="en-US" sz="3700" dirty="0"/>
            </a:br>
            <a:r>
              <a:rPr lang="en-US" sz="3700" dirty="0"/>
              <a:t>to help development and </a:t>
            </a:r>
            <a:r>
              <a:rPr lang="en-US" sz="3700" dirty="0" smtClean="0"/>
              <a:t>testers</a:t>
            </a: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with earlier, faster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and </a:t>
            </a:r>
            <a:r>
              <a:rPr lang="en-US" sz="3700" dirty="0"/>
              <a:t>more complete testing</a:t>
            </a:r>
          </a:p>
          <a:p>
            <a:pPr marL="457200" indent="-457200" algn="ctr" eaLnBrk="1" hangingPunct="1">
              <a:buFont typeface="Wingdings" pitchFamily="2" charset="2"/>
              <a:buNone/>
            </a:pPr>
            <a:endParaRPr lang="en-US" sz="3700" dirty="0"/>
          </a:p>
        </p:txBody>
      </p:sp>
      <p:sp>
        <p:nvSpPr>
          <p:cNvPr id="44034" name="Title 2"/>
          <p:cNvSpPr>
            <a:spLocks/>
          </p:cNvSpPr>
          <p:nvPr/>
        </p:nvSpPr>
        <p:spPr bwMode="auto">
          <a:xfrm>
            <a:off x="468313" y="0"/>
            <a:ext cx="7412037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Service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4346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 rot="10800000" flipH="1" flipV="1">
            <a:off x="468313" y="0"/>
            <a:ext cx="6226967" cy="836612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So, What are you Virtualizing?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04800" y="3845420"/>
            <a:ext cx="1672253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Mainframe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SOA / Web services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Java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.NET languages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XML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WSDL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WADL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UDDI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WSIL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SOAP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PoX (Plain XML)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REST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JSON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BPEL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Web Applications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2051720" y="3845420"/>
            <a:ext cx="2222083" cy="26314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Mobile Interfaces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AJAX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JSP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JavaScript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HTML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CSS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WS-*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Standards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MTOM(XOP) / MIME / DIME 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OAuth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TCP/IP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webMethods Broker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webMethods IS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HL7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FTP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283968" y="3760782"/>
            <a:ext cx="1710725" cy="26314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HTTP 1.0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HTTP 1.1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HTTPS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JMS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IBM WebSphere MQ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Sonic MQ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RMI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EJB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SMTP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Tibco Rendezvous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.NET WCF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ISO 8583</a:t>
            </a:r>
          </a:p>
          <a:p>
            <a:pPr marL="225425" indent="-225425">
              <a:buFontTx/>
              <a:buChar char="•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EDI</a:t>
            </a:r>
          </a:p>
          <a:p>
            <a:pPr marL="225425" indent="-225425">
              <a:buFontTx/>
              <a:buChar char="•"/>
            </a:pP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SAP</a:t>
            </a:r>
          </a:p>
          <a:p>
            <a:pPr marL="225425" indent="-225425">
              <a:buFontTx/>
              <a:buChar char="•"/>
            </a:pP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custom</a:t>
            </a: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4274" name="Picture 2" descr="C:\Users\wariola\Documents\Desktop Backup\icons for 2013\icons\single-man-blu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85" y="1448813"/>
            <a:ext cx="699079" cy="17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C:\Users\wariola\Documents\Desktop Backup\icons for 2013\icons\monitor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55678"/>
            <a:ext cx="1743740" cy="15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0287" y="1803459"/>
            <a:ext cx="145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AUT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4" name="Picture 2" descr="C:\Users\wariola\Documents\Desktop Backup\icons for 2013\icons\database-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80" y="3860892"/>
            <a:ext cx="1296610" cy="12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wariola\Documents\Desktop Backup\icons for 2013\icons\application-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80" y="1412310"/>
            <a:ext cx="1296610" cy="12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:\Users\wariola\Documents\Desktop Backup\icons for 2013\icons\build-machine-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80" y="2636601"/>
            <a:ext cx="1296610" cy="12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wariola\Documents\Desktop Backup\icons for 2013\icons\web-service-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80" y="5085184"/>
            <a:ext cx="1296610" cy="12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54275" idx="3"/>
          </p:cNvCxnSpPr>
          <p:nvPr/>
        </p:nvCxnSpPr>
        <p:spPr>
          <a:xfrm flipV="1">
            <a:off x="5019596" y="1959371"/>
            <a:ext cx="2288708" cy="45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4275" idx="3"/>
            <a:endCxn id="56" idx="1"/>
          </p:cNvCxnSpPr>
          <p:nvPr/>
        </p:nvCxnSpPr>
        <p:spPr>
          <a:xfrm>
            <a:off x="5019596" y="2412876"/>
            <a:ext cx="1982484" cy="87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4275" idx="3"/>
            <a:endCxn id="54" idx="1"/>
          </p:cNvCxnSpPr>
          <p:nvPr/>
        </p:nvCxnSpPr>
        <p:spPr>
          <a:xfrm>
            <a:off x="5019596" y="2412876"/>
            <a:ext cx="1982484" cy="2096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4275" idx="3"/>
            <a:endCxn id="57" idx="1"/>
          </p:cNvCxnSpPr>
          <p:nvPr/>
        </p:nvCxnSpPr>
        <p:spPr>
          <a:xfrm>
            <a:off x="5019596" y="2412876"/>
            <a:ext cx="1982484" cy="3320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Access to Dev / Test Systems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403350" y="1484313"/>
            <a:ext cx="5545138" cy="5048250"/>
            <a:chOff x="839" y="935"/>
            <a:chExt cx="3493" cy="3180"/>
          </a:xfrm>
        </p:grpSpPr>
        <p:pic>
          <p:nvPicPr>
            <p:cNvPr id="29738" name="Picture 6" descr="geo political 2"/>
            <p:cNvPicPr>
              <a:picLocks noChangeAspect="1" noChangeArrowheads="1"/>
            </p:cNvPicPr>
            <p:nvPr/>
          </p:nvPicPr>
          <p:blipFill>
            <a:blip r:embed="rId2"/>
            <a:srcRect l="47252" b="50000"/>
            <a:stretch>
              <a:fillRect/>
            </a:stretch>
          </p:blipFill>
          <p:spPr bwMode="auto">
            <a:xfrm>
              <a:off x="1447" y="971"/>
              <a:ext cx="2866" cy="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9" name="Line 7"/>
            <p:cNvSpPr>
              <a:spLocks noChangeShapeType="1"/>
            </p:cNvSpPr>
            <p:nvPr/>
          </p:nvSpPr>
          <p:spPr bwMode="auto">
            <a:xfrm flipV="1">
              <a:off x="1436" y="935"/>
              <a:ext cx="0" cy="27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0" name="Line 8"/>
            <p:cNvSpPr>
              <a:spLocks noChangeShapeType="1"/>
            </p:cNvSpPr>
            <p:nvPr/>
          </p:nvSpPr>
          <p:spPr bwMode="auto">
            <a:xfrm rot="5400000" flipV="1">
              <a:off x="2881" y="2250"/>
              <a:ext cx="0" cy="2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41" name="Text Box 9"/>
            <p:cNvSpPr txBox="1">
              <a:spLocks noChangeArrowheads="1"/>
            </p:cNvSpPr>
            <p:nvPr/>
          </p:nvSpPr>
          <p:spPr bwMode="auto">
            <a:xfrm>
              <a:off x="2267" y="3884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Test Access</a:t>
              </a:r>
            </a:p>
          </p:txBody>
        </p:sp>
        <p:sp>
          <p:nvSpPr>
            <p:cNvPr id="29742" name="Text Box 10"/>
            <p:cNvSpPr txBox="1">
              <a:spLocks noChangeArrowheads="1"/>
            </p:cNvSpPr>
            <p:nvPr/>
          </p:nvSpPr>
          <p:spPr bwMode="auto">
            <a:xfrm>
              <a:off x="1111" y="3702"/>
              <a:ext cx="5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Simple</a:t>
              </a:r>
            </a:p>
          </p:txBody>
        </p:sp>
        <p:sp>
          <p:nvSpPr>
            <p:cNvPr id="29743" name="Text Box 11"/>
            <p:cNvSpPr txBox="1">
              <a:spLocks noChangeArrowheads="1"/>
            </p:cNvSpPr>
            <p:nvPr/>
          </p:nvSpPr>
          <p:spPr bwMode="auto">
            <a:xfrm>
              <a:off x="3696" y="3702"/>
              <a:ext cx="5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Difficult</a:t>
              </a:r>
            </a:p>
          </p:txBody>
        </p:sp>
        <p:sp>
          <p:nvSpPr>
            <p:cNvPr id="29744" name="Text Box 13"/>
            <p:cNvSpPr txBox="1">
              <a:spLocks noChangeArrowheads="1"/>
            </p:cNvSpPr>
            <p:nvPr/>
          </p:nvSpPr>
          <p:spPr bwMode="auto">
            <a:xfrm rot="-5400000">
              <a:off x="569" y="2271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Configuration</a:t>
              </a:r>
            </a:p>
          </p:txBody>
        </p:sp>
        <p:sp>
          <p:nvSpPr>
            <p:cNvPr id="29745" name="Text Box 15"/>
            <p:cNvSpPr txBox="1">
              <a:spLocks noChangeArrowheads="1"/>
            </p:cNvSpPr>
            <p:nvPr/>
          </p:nvSpPr>
          <p:spPr bwMode="auto">
            <a:xfrm>
              <a:off x="839" y="981"/>
              <a:ext cx="5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Complex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411413" y="4868863"/>
            <a:ext cx="1804987" cy="931862"/>
            <a:chOff x="1519" y="3067"/>
            <a:chExt cx="1137" cy="587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519" y="3339"/>
              <a:ext cx="699" cy="315"/>
              <a:chOff x="4404" y="709"/>
              <a:chExt cx="699" cy="315"/>
            </a:xfrm>
          </p:grpSpPr>
          <p:pic>
            <p:nvPicPr>
              <p:cNvPr id="29736" name="Picture 16" descr="web-servic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04" y="709"/>
                <a:ext cx="318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37" name="Text Box 17"/>
              <p:cNvSpPr txBox="1">
                <a:spLocks noChangeArrowheads="1"/>
              </p:cNvSpPr>
              <p:nvPr/>
            </p:nvSpPr>
            <p:spPr bwMode="auto">
              <a:xfrm>
                <a:off x="4693" y="732"/>
                <a:ext cx="410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Internal</a:t>
                </a:r>
                <a:br>
                  <a:rPr lang="en-US" sz="1100" dirty="0"/>
                </a:br>
                <a:r>
                  <a:rPr lang="en-US" sz="1100" dirty="0"/>
                  <a:t>Service</a:t>
                </a:r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882" y="3067"/>
              <a:ext cx="774" cy="270"/>
              <a:chOff x="4468" y="2252"/>
              <a:chExt cx="774" cy="270"/>
            </a:xfrm>
          </p:grpSpPr>
          <p:pic>
            <p:nvPicPr>
              <p:cNvPr id="29734" name="Picture 27" descr="application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68" y="2272"/>
                <a:ext cx="23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35" name="Rectangle 28"/>
              <p:cNvSpPr>
                <a:spLocks noChangeArrowheads="1"/>
              </p:cNvSpPr>
              <p:nvPr/>
            </p:nvSpPr>
            <p:spPr bwMode="auto">
              <a:xfrm>
                <a:off x="4694" y="2252"/>
                <a:ext cx="548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Internal</a:t>
                </a:r>
                <a:br>
                  <a:rPr lang="en-US" sz="1100" dirty="0"/>
                </a:br>
                <a:r>
                  <a:rPr lang="en-US" sz="1100" dirty="0"/>
                  <a:t>Application</a:t>
                </a:r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037013" y="2205038"/>
            <a:ext cx="2562225" cy="3308350"/>
            <a:chOff x="2543" y="1389"/>
            <a:chExt cx="1614" cy="2084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3424" y="3158"/>
              <a:ext cx="733" cy="315"/>
              <a:chOff x="4377" y="1255"/>
              <a:chExt cx="733" cy="315"/>
            </a:xfrm>
          </p:grpSpPr>
          <p:pic>
            <p:nvPicPr>
              <p:cNvPr id="29730" name="Picture 19" descr="web-servic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77" y="1255"/>
                <a:ext cx="318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31" name="Text Box 20"/>
              <p:cNvSpPr txBox="1">
                <a:spLocks noChangeArrowheads="1"/>
              </p:cNvSpPr>
              <p:nvPr/>
            </p:nvSpPr>
            <p:spPr bwMode="auto">
              <a:xfrm>
                <a:off x="4666" y="1278"/>
                <a:ext cx="444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3</a:t>
                </a:r>
                <a:r>
                  <a:rPr lang="en-US" sz="1100" baseline="30000" dirty="0"/>
                  <a:t>rd</a:t>
                </a:r>
                <a:r>
                  <a:rPr lang="en-US" sz="1100" dirty="0"/>
                  <a:t> Party</a:t>
                </a:r>
                <a:br>
                  <a:rPr lang="en-US" sz="1100" dirty="0"/>
                </a:br>
                <a:r>
                  <a:rPr lang="en-US" sz="1100" dirty="0"/>
                  <a:t>Service</a:t>
                </a:r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424" y="1888"/>
              <a:ext cx="524" cy="273"/>
              <a:chOff x="4468" y="1570"/>
              <a:chExt cx="524" cy="273"/>
            </a:xfrm>
          </p:grpSpPr>
          <p:pic>
            <p:nvPicPr>
              <p:cNvPr id="29728" name="Picture 23" descr="legacy-ap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68" y="1570"/>
                <a:ext cx="238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9" name="Rectangle 24"/>
              <p:cNvSpPr>
                <a:spLocks noChangeArrowheads="1"/>
              </p:cNvSpPr>
              <p:nvPr/>
            </p:nvSpPr>
            <p:spPr bwMode="auto">
              <a:xfrm>
                <a:off x="4694" y="1624"/>
                <a:ext cx="298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ERP</a:t>
                </a:r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880" y="1389"/>
              <a:ext cx="757" cy="272"/>
              <a:chOff x="4468" y="1888"/>
              <a:chExt cx="757" cy="272"/>
            </a:xfrm>
          </p:grpSpPr>
          <p:pic>
            <p:nvPicPr>
              <p:cNvPr id="29726" name="Picture 25" descr="mainfram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4468" y="1888"/>
                <a:ext cx="212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7" name="Rectangle 26"/>
              <p:cNvSpPr>
                <a:spLocks noChangeArrowheads="1"/>
              </p:cNvSpPr>
              <p:nvPr/>
            </p:nvSpPr>
            <p:spPr bwMode="auto">
              <a:xfrm>
                <a:off x="4694" y="1951"/>
                <a:ext cx="531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Mainframe</a:t>
                </a:r>
              </a:p>
            </p:txBody>
          </p: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3061" y="2251"/>
              <a:ext cx="774" cy="270"/>
              <a:chOff x="4468" y="2570"/>
              <a:chExt cx="774" cy="270"/>
            </a:xfrm>
          </p:grpSpPr>
          <p:pic>
            <p:nvPicPr>
              <p:cNvPr id="29724" name="Picture 29" descr="application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68" y="2590"/>
                <a:ext cx="23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5" name="Rectangle 30"/>
              <p:cNvSpPr>
                <a:spLocks noChangeArrowheads="1"/>
              </p:cNvSpPr>
              <p:nvPr/>
            </p:nvSpPr>
            <p:spPr bwMode="auto">
              <a:xfrm>
                <a:off x="4694" y="2570"/>
                <a:ext cx="548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External</a:t>
                </a:r>
                <a:br>
                  <a:rPr lang="en-US" sz="1100" dirty="0"/>
                </a:br>
                <a:r>
                  <a:rPr lang="en-US" sz="1100" dirty="0"/>
                  <a:t>Application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543" y="1706"/>
              <a:ext cx="674" cy="270"/>
              <a:chOff x="4649" y="3342"/>
              <a:chExt cx="674" cy="270"/>
            </a:xfrm>
          </p:grpSpPr>
          <p:pic>
            <p:nvPicPr>
              <p:cNvPr id="29722" name="Picture 33" descr="databas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49" y="3363"/>
                <a:ext cx="16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3" name="Rectangle 34"/>
              <p:cNvSpPr>
                <a:spLocks noChangeArrowheads="1"/>
              </p:cNvSpPr>
              <p:nvPr/>
            </p:nvSpPr>
            <p:spPr bwMode="auto">
              <a:xfrm>
                <a:off x="4830" y="3342"/>
                <a:ext cx="493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External</a:t>
                </a:r>
                <a:br>
                  <a:rPr lang="en-US" sz="1100" dirty="0"/>
                </a:br>
                <a:r>
                  <a:rPr lang="en-US" sz="1100" dirty="0"/>
                  <a:t>Database</a:t>
                </a: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2771775" y="3068638"/>
            <a:ext cx="2697163" cy="1682750"/>
            <a:chOff x="1746" y="1933"/>
            <a:chExt cx="1699" cy="1060"/>
          </a:xfrm>
        </p:grpSpPr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2154" y="2704"/>
              <a:ext cx="674" cy="270"/>
              <a:chOff x="4513" y="2932"/>
              <a:chExt cx="674" cy="270"/>
            </a:xfrm>
          </p:grpSpPr>
          <p:pic>
            <p:nvPicPr>
              <p:cNvPr id="29715" name="Picture 31" descr="databas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13" y="2953"/>
                <a:ext cx="16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6" name="Rectangle 32"/>
              <p:cNvSpPr>
                <a:spLocks noChangeArrowheads="1"/>
              </p:cNvSpPr>
              <p:nvPr/>
            </p:nvSpPr>
            <p:spPr bwMode="auto">
              <a:xfrm>
                <a:off x="4694" y="2932"/>
                <a:ext cx="493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Internal</a:t>
                </a:r>
                <a:br>
                  <a:rPr lang="en-US" sz="1100" dirty="0"/>
                </a:br>
                <a:r>
                  <a:rPr lang="en-US" sz="1100" dirty="0"/>
                  <a:t>Database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46" y="1933"/>
              <a:ext cx="665" cy="270"/>
              <a:chOff x="3061" y="712"/>
              <a:chExt cx="665" cy="270"/>
            </a:xfrm>
          </p:grpSpPr>
          <p:pic>
            <p:nvPicPr>
              <p:cNvPr id="29713" name="Picture 35" descr="cloud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061" y="732"/>
                <a:ext cx="3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4" name="Rectangle 36"/>
              <p:cNvSpPr>
                <a:spLocks noChangeArrowheads="1"/>
              </p:cNvSpPr>
              <p:nvPr/>
            </p:nvSpPr>
            <p:spPr bwMode="auto">
              <a:xfrm>
                <a:off x="3379" y="712"/>
                <a:ext cx="34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Cloud</a:t>
                </a:r>
                <a:br>
                  <a:rPr lang="en-US" sz="1100" dirty="0"/>
                </a:br>
                <a:r>
                  <a:rPr lang="en-US" sz="1100" dirty="0"/>
                  <a:t>App</a:t>
                </a:r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2336" y="2160"/>
              <a:ext cx="745" cy="289"/>
              <a:chOff x="3107" y="1117"/>
              <a:chExt cx="745" cy="289"/>
            </a:xfrm>
          </p:grpSpPr>
          <p:pic>
            <p:nvPicPr>
              <p:cNvPr id="29711" name="Picture 37" descr="ERP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107" y="1117"/>
                <a:ext cx="30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2" name="Rectangle 38"/>
              <p:cNvSpPr>
                <a:spLocks noChangeArrowheads="1"/>
              </p:cNvSpPr>
              <p:nvPr/>
            </p:nvSpPr>
            <p:spPr bwMode="auto">
              <a:xfrm>
                <a:off x="3379" y="1126"/>
                <a:ext cx="473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Message</a:t>
                </a:r>
                <a:br>
                  <a:rPr lang="en-US" sz="1100" dirty="0"/>
                </a:br>
                <a:r>
                  <a:rPr lang="en-US" sz="1100" dirty="0"/>
                  <a:t>Queue</a:t>
                </a:r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880" y="2704"/>
              <a:ext cx="565" cy="289"/>
              <a:chOff x="3243" y="1644"/>
              <a:chExt cx="565" cy="289"/>
            </a:xfrm>
          </p:grpSpPr>
          <p:pic>
            <p:nvPicPr>
              <p:cNvPr id="29709" name="Picture 39" descr="ERP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243" y="1644"/>
                <a:ext cx="30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0" name="Rectangle 40"/>
              <p:cNvSpPr>
                <a:spLocks noChangeArrowheads="1"/>
              </p:cNvSpPr>
              <p:nvPr/>
            </p:nvSpPr>
            <p:spPr bwMode="auto">
              <a:xfrm>
                <a:off x="3515" y="1706"/>
                <a:ext cx="293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/>
                  <a:t>ESB</a:t>
                </a:r>
              </a:p>
            </p:txBody>
          </p:sp>
        </p:grpSp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1746" y="2387"/>
              <a:ext cx="590" cy="305"/>
              <a:chOff x="4286" y="1117"/>
              <a:chExt cx="590" cy="305"/>
            </a:xfrm>
          </p:grpSpPr>
          <p:pic>
            <p:nvPicPr>
              <p:cNvPr id="29707" name="Picture 48" descr="web-server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286" y="1117"/>
                <a:ext cx="230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8" name="Text Box 49"/>
              <p:cNvSpPr txBox="1">
                <a:spLocks noChangeArrowheads="1"/>
              </p:cNvSpPr>
              <p:nvPr/>
            </p:nvSpPr>
            <p:spPr bwMode="auto">
              <a:xfrm>
                <a:off x="4468" y="1134"/>
                <a:ext cx="408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100" dirty="0"/>
                  <a:t>Web </a:t>
                </a:r>
                <a:br>
                  <a:rPr lang="en-US" sz="1100" dirty="0"/>
                </a:br>
                <a:r>
                  <a:rPr lang="en-US" sz="1100" dirty="0"/>
                  <a:t>Server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5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0"/>
            <a:ext cx="8229600" cy="836613"/>
          </a:xfrm>
          <a:ln cap="flat" algn="ctr">
            <a:miter lim="800000"/>
            <a:headEnd type="none" w="med" len="med"/>
            <a:tailEnd type="none" w="med" len="med"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Service Virtualization &amp; Dependencies</a:t>
            </a:r>
          </a:p>
        </p:txBody>
      </p:sp>
      <p:graphicFrame>
        <p:nvGraphicFramePr>
          <p:cNvPr id="82947" name="Group 3"/>
          <p:cNvGraphicFramePr>
            <a:graphicFrameLocks noGrp="1"/>
          </p:cNvGraphicFramePr>
          <p:nvPr>
            <p:ph idx="4294967295"/>
          </p:nvPr>
        </p:nvGraphicFramePr>
        <p:xfrm>
          <a:off x="4343400" y="1766888"/>
          <a:ext cx="4405313" cy="3749676"/>
        </p:xfrm>
        <a:graphic>
          <a:graphicData uri="http://schemas.openxmlformats.org/drawingml/2006/table">
            <a:tbl>
              <a:tblPr/>
              <a:tblGrid>
                <a:gridCol w="1762125"/>
                <a:gridCol w="2643188"/>
              </a:tblGrid>
              <a:tr h="20050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Service Virtualization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Virtual Lab / Server Virtualization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0730" name="Text Box 14"/>
          <p:cNvSpPr txBox="1">
            <a:spLocks noChangeArrowheads="1"/>
          </p:cNvSpPr>
          <p:nvPr/>
        </p:nvSpPr>
        <p:spPr bwMode="auto">
          <a:xfrm rot="-5400000">
            <a:off x="2355057" y="3374231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MS PGothic" pitchFamily="34" charset="-128"/>
              </a:rPr>
              <a:t>Configuration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4356100" y="55895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ea typeface="MS PGothic" pitchFamily="34" charset="-128"/>
              </a:rPr>
              <a:t>Access</a:t>
            </a:r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179388" y="1490663"/>
            <a:ext cx="3600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Access</a:t>
            </a:r>
            <a:endParaRPr lang="en-US" sz="1600" dirty="0">
              <a:latin typeface="Calibri" pitchFamily="34" charset="0"/>
            </a:endParaRP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Dependent applications difficult</a:t>
            </a: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Scheduling conflicts</a:t>
            </a: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High access fees</a:t>
            </a: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Geo-political boundaries</a:t>
            </a: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3</a:t>
            </a:r>
            <a:r>
              <a:rPr lang="en-US" sz="1600" baseline="30000" dirty="0">
                <a:latin typeface="Calibri" pitchFamily="34" charset="0"/>
              </a:rPr>
              <a:t>rd</a:t>
            </a:r>
            <a:r>
              <a:rPr lang="en-US" sz="1600" dirty="0">
                <a:latin typeface="Calibri" pitchFamily="34" charset="0"/>
              </a:rPr>
              <a:t> party or partner applications</a:t>
            </a: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endParaRPr lang="en-US" sz="1600" dirty="0">
              <a:latin typeface="Calibri" pitchFamily="34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Configuration</a:t>
            </a: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Complex to configure</a:t>
            </a: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No control</a:t>
            </a: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Limited variability</a:t>
            </a:r>
          </a:p>
          <a:p>
            <a:pPr marL="688975" lvl="1" indent="-231775" eaLnBrk="0" hangingPunct="0">
              <a:lnSpc>
                <a:spcPct val="8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</a:rPr>
              <a:t>Consumes test time</a:t>
            </a:r>
          </a:p>
        </p:txBody>
      </p:sp>
      <p:sp>
        <p:nvSpPr>
          <p:cNvPr id="30733" name="Text Box 17"/>
          <p:cNvSpPr txBox="1">
            <a:spLocks noChangeArrowheads="1"/>
          </p:cNvSpPr>
          <p:nvPr/>
        </p:nvSpPr>
        <p:spPr bwMode="auto">
          <a:xfrm>
            <a:off x="8388350" y="5538788"/>
            <a:ext cx="68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ea typeface="MS PGothic" pitchFamily="34" charset="-128"/>
              </a:rPr>
              <a:t>Difficult</a:t>
            </a:r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3995738" y="55308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ea typeface="MS PGothic" pitchFamily="34" charset="-128"/>
              </a:rPr>
              <a:t>Simple</a:t>
            </a:r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 rot="-5400000">
            <a:off x="3924300" y="5005388"/>
            <a:ext cx="522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ea typeface="MS PGothic" pitchFamily="34" charset="-128"/>
              </a:rPr>
              <a:t>Easy</a:t>
            </a:r>
          </a:p>
        </p:txBody>
      </p:sp>
      <p:sp>
        <p:nvSpPr>
          <p:cNvPr id="30736" name="Text Box 20"/>
          <p:cNvSpPr txBox="1">
            <a:spLocks noChangeArrowheads="1"/>
          </p:cNvSpPr>
          <p:nvPr/>
        </p:nvSpPr>
        <p:spPr bwMode="auto">
          <a:xfrm rot="-5400000">
            <a:off x="3787775" y="1847850"/>
            <a:ext cx="782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ea typeface="MS PGothic" pitchFamily="34" charset="-128"/>
              </a:rPr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29389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 descr="Wide upward diagonal"/>
          <p:cNvSpPr>
            <a:spLocks/>
          </p:cNvSpPr>
          <p:nvPr/>
        </p:nvSpPr>
        <p:spPr bwMode="auto">
          <a:xfrm>
            <a:off x="909638" y="3716338"/>
            <a:ext cx="3733800" cy="2133600"/>
          </a:xfrm>
          <a:custGeom>
            <a:avLst/>
            <a:gdLst>
              <a:gd name="T0" fmla="*/ 0 w 2400"/>
              <a:gd name="T1" fmla="*/ 2147483647 h 1440"/>
              <a:gd name="T2" fmla="*/ 0 w 2400"/>
              <a:gd name="T3" fmla="*/ 0 h 1440"/>
              <a:gd name="T4" fmla="*/ 2147483647 w 2400"/>
              <a:gd name="T5" fmla="*/ 0 h 1440"/>
              <a:gd name="T6" fmla="*/ 2147483647 w 2400"/>
              <a:gd name="T7" fmla="*/ 2147483647 h 1440"/>
              <a:gd name="T8" fmla="*/ 2147483647 w 2400"/>
              <a:gd name="T9" fmla="*/ 2147483647 h 1440"/>
              <a:gd name="T10" fmla="*/ 0 w 240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1440"/>
              <a:gd name="T20" fmla="*/ 2400 w 240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1440">
                <a:moveTo>
                  <a:pt x="0" y="1392"/>
                </a:moveTo>
                <a:lnTo>
                  <a:pt x="0" y="0"/>
                </a:lnTo>
                <a:lnTo>
                  <a:pt x="2400" y="0"/>
                </a:lnTo>
                <a:lnTo>
                  <a:pt x="2247" y="372"/>
                </a:lnTo>
                <a:cubicBezTo>
                  <a:pt x="2123" y="545"/>
                  <a:pt x="2032" y="860"/>
                  <a:pt x="1657" y="1038"/>
                </a:cubicBezTo>
                <a:cubicBezTo>
                  <a:pt x="1282" y="1216"/>
                  <a:pt x="345" y="1356"/>
                  <a:pt x="0" y="1440"/>
                </a:cubicBezTo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6613"/>
          </a:xfrm>
          <a:ln cap="flat" algn="ctr">
            <a:miter lim="800000"/>
            <a:headEnd/>
            <a:tailEnd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Arial" charset="0"/>
              </a:rPr>
              <a:t>The Total Cost of System Access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1052513"/>
            <a:ext cx="8229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MS PGothic" pitchFamily="34" charset="-128"/>
              </a:rPr>
              <a:t>Service Virtualization </a:t>
            </a:r>
            <a:r>
              <a:rPr lang="en-US" i="1">
                <a:ea typeface="MS PGothic" pitchFamily="34" charset="-128"/>
              </a:rPr>
              <a:t>dramatically reduces the cost </a:t>
            </a:r>
            <a:r>
              <a:rPr lang="en-US">
                <a:ea typeface="MS PGothic" pitchFamily="34" charset="-128"/>
              </a:rPr>
              <a:t>of delivering</a:t>
            </a:r>
            <a:br>
              <a:rPr lang="en-US">
                <a:ea typeface="MS PGothic" pitchFamily="34" charset="-128"/>
              </a:rPr>
            </a:br>
            <a:r>
              <a:rPr lang="en-US">
                <a:ea typeface="MS PGothic" pitchFamily="34" charset="-128"/>
              </a:rPr>
              <a:t>a dev / test environment</a:t>
            </a:r>
            <a:br>
              <a:rPr lang="en-US">
                <a:ea typeface="MS PGothic" pitchFamily="34" charset="-128"/>
              </a:rPr>
            </a:br>
            <a:endParaRPr lang="en-US">
              <a:ea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3124200"/>
            <a:ext cx="4419600" cy="609600"/>
            <a:chOff x="576" y="1968"/>
            <a:chExt cx="2784" cy="384"/>
          </a:xfrm>
        </p:grpSpPr>
        <p:sp>
          <p:nvSpPr>
            <p:cNvPr id="31764" name="Text Box 6"/>
            <p:cNvSpPr txBox="1">
              <a:spLocks noChangeArrowheads="1"/>
            </p:cNvSpPr>
            <p:nvPr/>
          </p:nvSpPr>
          <p:spPr bwMode="auto">
            <a:xfrm>
              <a:off x="576" y="1968"/>
              <a:ext cx="2784" cy="192"/>
            </a:xfrm>
            <a:prstGeom prst="rect">
              <a:avLst/>
            </a:prstGeom>
            <a:pattFill prst="wdUpDiag">
              <a:fgClr>
                <a:srgbClr val="EAEAEA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</a:pPr>
              <a:r>
                <a:rPr lang="en-US" sz="1000">
                  <a:ea typeface="MS PGothic" pitchFamily="34" charset="-128"/>
                </a:rPr>
                <a:t>  Hardware Savings	</a:t>
              </a:r>
            </a:p>
          </p:txBody>
        </p:sp>
        <p:sp>
          <p:nvSpPr>
            <p:cNvPr id="31765" name="Text Box 7" descr="Wide downward diagonal"/>
            <p:cNvSpPr txBox="1">
              <a:spLocks noChangeArrowheads="1"/>
            </p:cNvSpPr>
            <p:nvPr/>
          </p:nvSpPr>
          <p:spPr bwMode="auto">
            <a:xfrm>
              <a:off x="576" y="2160"/>
              <a:ext cx="2784" cy="192"/>
            </a:xfrm>
            <a:prstGeom prst="rect">
              <a:avLst/>
            </a:prstGeom>
            <a:pattFill prst="wdDnDiag">
              <a:fgClr>
                <a:srgbClr val="969696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50000"/>
                </a:spcBef>
              </a:pPr>
              <a:r>
                <a:rPr lang="en-US" sz="1000">
                  <a:ea typeface="MS PGothic" pitchFamily="34" charset="-128"/>
                </a:rPr>
                <a:t>  Access Efficiency	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3429000"/>
            <a:ext cx="4419600" cy="304800"/>
            <a:chOff x="576" y="2160"/>
            <a:chExt cx="2784" cy="192"/>
          </a:xfrm>
        </p:grpSpPr>
        <p:sp>
          <p:nvSpPr>
            <p:cNvPr id="31762" name="Line 9"/>
            <p:cNvSpPr>
              <a:spLocks noChangeShapeType="1"/>
            </p:cNvSpPr>
            <p:nvPr/>
          </p:nvSpPr>
          <p:spPr bwMode="auto">
            <a:xfrm>
              <a:off x="576" y="2352"/>
              <a:ext cx="2784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Text Box 10"/>
            <p:cNvSpPr txBox="1">
              <a:spLocks noChangeArrowheads="1"/>
            </p:cNvSpPr>
            <p:nvPr/>
          </p:nvSpPr>
          <p:spPr bwMode="auto">
            <a:xfrm>
              <a:off x="576" y="2160"/>
              <a:ext cx="17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ea typeface="MS PGothic" pitchFamily="34" charset="-128"/>
                </a:rPr>
                <a:t>Staged w/ Virtual Test Lab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14400" y="2819400"/>
            <a:ext cx="4419600" cy="304800"/>
            <a:chOff x="576" y="1776"/>
            <a:chExt cx="2784" cy="192"/>
          </a:xfrm>
        </p:grpSpPr>
        <p:sp>
          <p:nvSpPr>
            <p:cNvPr id="31760" name="Line 12"/>
            <p:cNvSpPr>
              <a:spLocks noChangeShapeType="1"/>
            </p:cNvSpPr>
            <p:nvPr/>
          </p:nvSpPr>
          <p:spPr bwMode="auto">
            <a:xfrm>
              <a:off x="576" y="1968"/>
              <a:ext cx="27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Text Box 13"/>
            <p:cNvSpPr txBox="1">
              <a:spLocks noChangeArrowheads="1"/>
            </p:cNvSpPr>
            <p:nvPr/>
          </p:nvSpPr>
          <p:spPr bwMode="auto">
            <a:xfrm>
              <a:off x="576" y="1776"/>
              <a:ext cx="2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ea typeface="MS PGothic" pitchFamily="34" charset="-128"/>
                </a:rPr>
                <a:t>Staged Application Instance</a:t>
              </a:r>
            </a:p>
          </p:txBody>
        </p:sp>
      </p:grpSp>
      <p:sp>
        <p:nvSpPr>
          <p:cNvPr id="31751" name="Line 14"/>
          <p:cNvSpPr>
            <a:spLocks noChangeShapeType="1"/>
          </p:cNvSpPr>
          <p:nvPr/>
        </p:nvSpPr>
        <p:spPr bwMode="auto">
          <a:xfrm>
            <a:off x="914400" y="22098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5"/>
          <p:cNvSpPr>
            <a:spLocks noChangeShapeType="1"/>
          </p:cNvSpPr>
          <p:nvPr/>
        </p:nvSpPr>
        <p:spPr bwMode="auto">
          <a:xfrm>
            <a:off x="898525" y="5867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3200400" y="58689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a typeface="MS PGothic" pitchFamily="34" charset="-128"/>
              </a:rPr>
              <a:t>System Behavior</a:t>
            </a:r>
          </a:p>
        </p:txBody>
      </p:sp>
      <p:sp>
        <p:nvSpPr>
          <p:cNvPr id="31754" name="Text Box 17"/>
          <p:cNvSpPr txBox="1">
            <a:spLocks noChangeArrowheads="1"/>
          </p:cNvSpPr>
          <p:nvPr/>
        </p:nvSpPr>
        <p:spPr bwMode="auto">
          <a:xfrm rot="-5400000">
            <a:off x="32544" y="2712244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a typeface="MS PGothic" pitchFamily="34" charset="-128"/>
              </a:rPr>
              <a:t>Cost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900113" y="2133600"/>
            <a:ext cx="7924800" cy="3810000"/>
            <a:chOff x="576" y="1344"/>
            <a:chExt cx="4992" cy="2400"/>
          </a:xfrm>
        </p:grpSpPr>
        <p:sp>
          <p:nvSpPr>
            <p:cNvPr id="31756" name="Rectangle 19"/>
            <p:cNvSpPr>
              <a:spLocks noChangeArrowheads="1"/>
            </p:cNvSpPr>
            <p:nvPr/>
          </p:nvSpPr>
          <p:spPr bwMode="auto">
            <a:xfrm>
              <a:off x="3360" y="1344"/>
              <a:ext cx="2208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7013" indent="-227013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070C0"/>
                </a:buClr>
                <a:buFont typeface="Wingdings" pitchFamily="2" charset="2"/>
                <a:buChar char="§"/>
              </a:pPr>
              <a:r>
                <a:rPr lang="en-US">
                  <a:latin typeface="Calibri" pitchFamily="34" charset="0"/>
                </a:rPr>
                <a:t>Only manage the functionality you need</a:t>
              </a:r>
            </a:p>
            <a:p>
              <a:pPr marL="227013" indent="-227013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0B0F0"/>
                </a:buClr>
                <a:buFont typeface="Wingdings" pitchFamily="2" charset="2"/>
                <a:buChar char="§"/>
              </a:pPr>
              <a:r>
                <a:rPr lang="en-US">
                  <a:latin typeface="Calibri" pitchFamily="34" charset="0"/>
                </a:rPr>
                <a:t>Only manage data you need</a:t>
              </a:r>
            </a:p>
            <a:p>
              <a:pPr marL="227013" indent="-227013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0B0F0"/>
                </a:buClr>
                <a:buFont typeface="Wingdings" pitchFamily="2" charset="2"/>
                <a:buChar char="§"/>
              </a:pPr>
              <a:r>
                <a:rPr lang="en-US">
                  <a:latin typeface="Calibri" pitchFamily="34" charset="0"/>
                </a:rPr>
                <a:t>Low-Risk “disposable instance” that can be accessed at anytime</a:t>
              </a:r>
            </a:p>
            <a:p>
              <a:pPr marL="227013" indent="-227013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0B0F0"/>
                </a:buClr>
                <a:buFont typeface="Wingdings" pitchFamily="2" charset="2"/>
                <a:buChar char="§"/>
              </a:pPr>
              <a:r>
                <a:rPr lang="en-US">
                  <a:latin typeface="Calibri" pitchFamily="34" charset="0"/>
                </a:rPr>
                <a:t>Dramatically reduce test environment setup and management</a:t>
              </a:r>
            </a:p>
            <a:p>
              <a:pPr marL="746125" lvl="1" indent="-231775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0B0F0"/>
                </a:buClr>
                <a:buFont typeface="Wingdings" pitchFamily="2" charset="2"/>
                <a:buChar char="§"/>
              </a:pPr>
              <a:endParaRPr lang="en-US">
                <a:latin typeface="Calibri" pitchFamily="34" charset="0"/>
              </a:endParaRPr>
            </a:p>
            <a:p>
              <a:pPr marL="227013" indent="-227013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070C0"/>
                </a:buClr>
                <a:buFont typeface="Wingdings" pitchFamily="2" charset="2"/>
                <a:buChar char="§"/>
              </a:pPr>
              <a:endParaRPr lang="en-US" sz="2000">
                <a:latin typeface="Calibri" pitchFamily="34" charset="0"/>
              </a:endParaRPr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576" y="1536"/>
              <a:ext cx="2640" cy="2160"/>
              <a:chOff x="576" y="1536"/>
              <a:chExt cx="2640" cy="2160"/>
            </a:xfrm>
          </p:grpSpPr>
          <p:sp>
            <p:nvSpPr>
              <p:cNvPr id="31758" name="Freeform 21"/>
              <p:cNvSpPr>
                <a:spLocks/>
              </p:cNvSpPr>
              <p:nvPr/>
            </p:nvSpPr>
            <p:spPr bwMode="auto">
              <a:xfrm>
                <a:off x="576" y="1536"/>
                <a:ext cx="2640" cy="2160"/>
              </a:xfrm>
              <a:custGeom>
                <a:avLst/>
                <a:gdLst>
                  <a:gd name="T0" fmla="*/ 0 w 2640"/>
                  <a:gd name="T1" fmla="*/ 2160 h 2160"/>
                  <a:gd name="T2" fmla="*/ 1880 w 2640"/>
                  <a:gd name="T3" fmla="*/ 1625 h 2160"/>
                  <a:gd name="T4" fmla="*/ 2640 w 2640"/>
                  <a:gd name="T5" fmla="*/ 0 h 2160"/>
                  <a:gd name="T6" fmla="*/ 0 60000 65536"/>
                  <a:gd name="T7" fmla="*/ 0 60000 65536"/>
                  <a:gd name="T8" fmla="*/ 0 60000 65536"/>
                  <a:gd name="T9" fmla="*/ 0 w 2640"/>
                  <a:gd name="T10" fmla="*/ 0 h 2160"/>
                  <a:gd name="T11" fmla="*/ 2640 w 2640"/>
                  <a:gd name="T12" fmla="*/ 2160 h 2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40" h="2160">
                    <a:moveTo>
                      <a:pt x="0" y="2160"/>
                    </a:moveTo>
                    <a:cubicBezTo>
                      <a:pt x="313" y="2071"/>
                      <a:pt x="1440" y="1985"/>
                      <a:pt x="1880" y="1625"/>
                    </a:cubicBezTo>
                    <a:cubicBezTo>
                      <a:pt x="2320" y="1265"/>
                      <a:pt x="2482" y="339"/>
                      <a:pt x="2640" y="0"/>
                    </a:cubicBezTo>
                  </a:path>
                </a:pathLst>
              </a:cu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9" name="Text Box 22"/>
              <p:cNvSpPr txBox="1">
                <a:spLocks noChangeArrowheads="1"/>
              </p:cNvSpPr>
              <p:nvPr/>
            </p:nvSpPr>
            <p:spPr bwMode="auto">
              <a:xfrm>
                <a:off x="1488" y="3504"/>
                <a:ext cx="13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ea typeface="MS PGothic" pitchFamily="34" charset="-128"/>
                  </a:rPr>
                  <a:t>Service Virtualization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65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ln cap="flat" algn="ctr">
            <a:miter lim="800000"/>
            <a:headEnd type="none" w="med" len="med"/>
            <a:tailEnd type="none" w="med" len="med"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ja-JP" dirty="0" smtClean="0">
                <a:ea typeface="MS PGothic" pitchFamily="34" charset="-128"/>
                <a:cs typeface="Arial" charset="0"/>
              </a:rPr>
              <a:t>Parasoft Service Virtualization</a:t>
            </a:r>
            <a:endParaRPr lang="en-US" dirty="0">
              <a:ea typeface="MS PGothic" pitchFamily="34" charset="-128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07707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Wayne Ariola</a:t>
            </a:r>
          </a:p>
          <a:p>
            <a:r>
              <a:rPr lang="en-US" sz="2400" dirty="0" smtClean="0"/>
              <a:t>Chief Strategy Officer</a:t>
            </a:r>
          </a:p>
          <a:p>
            <a:r>
              <a:rPr lang="en-US" sz="2400" dirty="0" smtClean="0"/>
              <a:t>Parasoft Corporation</a:t>
            </a:r>
          </a:p>
          <a:p>
            <a:r>
              <a:rPr lang="en-US" sz="2400" dirty="0" smtClean="0">
                <a:hlinkClick r:id="rId2"/>
              </a:rPr>
              <a:t>Wayne.ariola@Parasoft.com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694544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tx2"/>
                </a:solidFill>
              </a:rPr>
              <a:t>Questions?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4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 bwMode="auto">
          <a:ln cap="flat" algn="ctr">
            <a:miter lim="800000"/>
            <a:headEnd type="none" w="med" len="med"/>
            <a:tailEnd type="none" w="med" len="med"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MS PGothic" pitchFamily="34" charset="-128"/>
                <a:cs typeface="Arial" charset="0"/>
              </a:rPr>
              <a:t>Software Drives Innovation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902873" y="1559825"/>
            <a:ext cx="2091282" cy="3021303"/>
            <a:chOff x="3833" y="981"/>
            <a:chExt cx="1728" cy="2429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834" y="981"/>
              <a:ext cx="1727" cy="1727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833" y="2828"/>
              <a:ext cx="172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The</a:t>
              </a:r>
              <a:r>
                <a:rPr lang="en-US" b="1" dirty="0" smtClean="0">
                  <a:solidFill>
                    <a:prstClr val="black"/>
                  </a:solidFill>
                </a:rPr>
                <a:t> Cost of Quality </a:t>
              </a:r>
              <a:r>
                <a:rPr lang="en-US" dirty="0" smtClean="0">
                  <a:solidFill>
                    <a:prstClr val="black"/>
                  </a:solidFill>
                </a:rPr>
                <a:t>associated with software has shifted dramatically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17" descr="dice_3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5" y="1279"/>
              <a:ext cx="1125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17864" y="1557338"/>
            <a:ext cx="2090072" cy="3030009"/>
            <a:chOff x="323850" y="1557338"/>
            <a:chExt cx="2741613" cy="3867149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23850" y="4500562"/>
              <a:ext cx="27416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Software </a:t>
              </a:r>
              <a:r>
                <a:rPr lang="en-US" dirty="0" smtClean="0">
                  <a:solidFill>
                    <a:prstClr val="black"/>
                  </a:solidFill>
                </a:rPr>
                <a:t>has shifted from process enabler to </a:t>
              </a:r>
              <a:r>
                <a:rPr lang="en-US" b="1" dirty="0" smtClean="0">
                  <a:solidFill>
                    <a:prstClr val="black"/>
                  </a:solidFill>
                </a:rPr>
                <a:t>business differentiator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3850" y="1557338"/>
              <a:ext cx="2741613" cy="2741612"/>
              <a:chOff x="323850" y="1557338"/>
              <a:chExt cx="2741613" cy="274161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323850" y="1557338"/>
                <a:ext cx="2741613" cy="274161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/>
              <a:srcRect l="7728" r="7256"/>
              <a:stretch/>
            </p:blipFill>
            <p:spPr>
              <a:xfrm>
                <a:off x="485434" y="2329014"/>
                <a:ext cx="2376264" cy="119826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2445797" y="1557338"/>
            <a:ext cx="2090072" cy="3030009"/>
            <a:chOff x="3200400" y="1557338"/>
            <a:chExt cx="2741613" cy="3867149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200400" y="4500562"/>
              <a:ext cx="27416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b="1" dirty="0" smtClean="0"/>
                <a:t>SDLC Speed</a:t>
              </a:r>
              <a:r>
                <a:rPr lang="en-US" dirty="0" smtClean="0"/>
                <a:t> will be the difference between a first mover and a follower</a:t>
              </a:r>
              <a:endParaRPr lang="en-US" dirty="0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3200400" y="1557338"/>
              <a:ext cx="2741613" cy="2741612"/>
            </a:xfrm>
            <a:prstGeom prst="rect">
              <a:avLst/>
            </a:prstGeom>
            <a:solidFill>
              <a:schemeClr val="accent1">
                <a:alpha val="7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28349" t="12924" r="27236" b="13997"/>
            <a:stretch/>
          </p:blipFill>
          <p:spPr>
            <a:xfrm>
              <a:off x="3481981" y="1944892"/>
              <a:ext cx="2178449" cy="2016224"/>
            </a:xfrm>
            <a:prstGeom prst="rect">
              <a:avLst/>
            </a:prstGeom>
          </p:spPr>
        </p:pic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4673730" y="1557338"/>
            <a:ext cx="2091282" cy="3023790"/>
            <a:chOff x="2016" y="981"/>
            <a:chExt cx="1728" cy="2431"/>
          </a:xfrm>
        </p:grpSpPr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016" y="2835"/>
              <a:ext cx="172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b="1" dirty="0"/>
                <a:t>Switching costs</a:t>
              </a:r>
              <a:r>
                <a:rPr lang="en-US" dirty="0"/>
                <a:t> associated with software are dramatically lower</a:t>
              </a:r>
            </a:p>
          </p:txBody>
        </p: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2017" y="981"/>
              <a:ext cx="1727" cy="1727"/>
              <a:chOff x="2018" y="981"/>
              <a:chExt cx="1727" cy="1727"/>
            </a:xfrm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2018" y="981"/>
                <a:ext cx="1727" cy="1727"/>
              </a:xfrm>
              <a:prstGeom prst="rect">
                <a:avLst/>
              </a:prstGeom>
              <a:solidFill>
                <a:schemeClr val="accent1">
                  <a:alpha val="7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/>
                <a:endParaRPr lang="en-US" dirty="0"/>
              </a:p>
            </p:txBody>
          </p:sp>
          <p:pic>
            <p:nvPicPr>
              <p:cNvPr id="22" name="Picture 17" descr="Mobile-Apps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2133" y="1438"/>
                <a:ext cx="1497" cy="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901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axleration.com/en/wp-content/uploads/2010/09/sony_logo_1.jpg"/>
          <p:cNvPicPr>
            <a:picLocks noChangeAspect="1" noChangeArrowheads="1"/>
          </p:cNvPicPr>
          <p:nvPr/>
        </p:nvPicPr>
        <p:blipFill>
          <a:blip r:embed="rId3" cstate="print"/>
          <a:srcRect t="28399" b="37572"/>
          <a:stretch>
            <a:fillRect/>
          </a:stretch>
        </p:blipFill>
        <p:spPr bwMode="auto">
          <a:xfrm>
            <a:off x="5603792" y="2808101"/>
            <a:ext cx="1187165" cy="269325"/>
          </a:xfrm>
          <a:prstGeom prst="rect">
            <a:avLst/>
          </a:prstGeom>
          <a:noFill/>
        </p:spPr>
      </p:pic>
      <p:pic>
        <p:nvPicPr>
          <p:cNvPr id="5" name="Picture 4" descr="int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8917" y="4512989"/>
            <a:ext cx="835499" cy="542532"/>
          </a:xfrm>
          <a:prstGeom prst="rect">
            <a:avLst/>
          </a:prstGeom>
        </p:spPr>
      </p:pic>
      <p:pic>
        <p:nvPicPr>
          <p:cNvPr id="7" name="Picture 2" descr="C:\Users\Theresa\Pictures\dhs-signa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1674" y="2589619"/>
            <a:ext cx="1293171" cy="386618"/>
          </a:xfrm>
          <a:prstGeom prst="rect">
            <a:avLst/>
          </a:prstGeom>
          <a:noFill/>
        </p:spPr>
      </p:pic>
      <p:pic>
        <p:nvPicPr>
          <p:cNvPr id="8" name="Picture 4" descr="http://www.cartype.com/pics/149/full/nissan_logo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47" y="5752321"/>
            <a:ext cx="617807" cy="556999"/>
          </a:xfrm>
          <a:prstGeom prst="rect">
            <a:avLst/>
          </a:prstGeom>
          <a:noFill/>
        </p:spPr>
      </p:pic>
      <p:pic>
        <p:nvPicPr>
          <p:cNvPr id="9" name="Picture 8" descr="cadilla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68009" y="4517579"/>
            <a:ext cx="604083" cy="568549"/>
          </a:xfrm>
          <a:prstGeom prst="rect">
            <a:avLst/>
          </a:prstGeom>
        </p:spPr>
      </p:pic>
      <p:pic>
        <p:nvPicPr>
          <p:cNvPr id="12" name="Picture 11" descr="tjxLogo.jpg"/>
          <p:cNvPicPr>
            <a:picLocks noChangeAspect="1"/>
          </p:cNvPicPr>
          <p:nvPr/>
        </p:nvPicPr>
        <p:blipFill rotWithShape="1">
          <a:blip r:embed="rId8" cstate="print"/>
          <a:srcRect t="-15735"/>
          <a:stretch/>
        </p:blipFill>
        <p:spPr>
          <a:xfrm>
            <a:off x="5710586" y="5157192"/>
            <a:ext cx="1051807" cy="290931"/>
          </a:xfrm>
          <a:prstGeom prst="rect">
            <a:avLst/>
          </a:prstGeom>
        </p:spPr>
      </p:pic>
      <p:pic>
        <p:nvPicPr>
          <p:cNvPr id="13" name="Picture 12" descr="logo-em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57456" y="5685055"/>
            <a:ext cx="1018420" cy="330299"/>
          </a:xfrm>
          <a:prstGeom prst="rect">
            <a:avLst/>
          </a:prstGeom>
        </p:spPr>
      </p:pic>
      <p:pic>
        <p:nvPicPr>
          <p:cNvPr id="19" name="Picture 18" descr="verizonwireles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7012" y="4314206"/>
            <a:ext cx="1177020" cy="460573"/>
          </a:xfrm>
          <a:prstGeom prst="rect">
            <a:avLst/>
          </a:prstGeom>
        </p:spPr>
      </p:pic>
      <p:pic>
        <p:nvPicPr>
          <p:cNvPr id="20" name="Picture 19" descr="mcafe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83153" y="5211615"/>
            <a:ext cx="1367027" cy="317346"/>
          </a:xfrm>
          <a:prstGeom prst="rect">
            <a:avLst/>
          </a:prstGeom>
        </p:spPr>
      </p:pic>
      <p:pic>
        <p:nvPicPr>
          <p:cNvPr id="23" name="Picture 22" descr="londonstockexchang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4362" y="2659178"/>
            <a:ext cx="830585" cy="617224"/>
          </a:xfrm>
          <a:prstGeom prst="rect">
            <a:avLst/>
          </a:prstGeom>
        </p:spPr>
      </p:pic>
      <p:pic>
        <p:nvPicPr>
          <p:cNvPr id="27" name="Picture 26" descr="barclays.bmp"/>
          <p:cNvPicPr>
            <a:picLocks noChangeAspect="1"/>
          </p:cNvPicPr>
          <p:nvPr/>
        </p:nvPicPr>
        <p:blipFill>
          <a:blip r:embed="rId13" cstate="print"/>
          <a:srcRect l="7317" t="17562" r="8667" b="20968"/>
          <a:stretch>
            <a:fillRect/>
          </a:stretch>
        </p:blipFill>
        <p:spPr>
          <a:xfrm>
            <a:off x="670205" y="4752958"/>
            <a:ext cx="1238898" cy="271009"/>
          </a:xfrm>
          <a:prstGeom prst="rect">
            <a:avLst/>
          </a:prstGeom>
        </p:spPr>
      </p:pic>
      <p:pic>
        <p:nvPicPr>
          <p:cNvPr id="28" name="Picture 27" descr="dbs.jpg"/>
          <p:cNvPicPr>
            <a:picLocks noChangeAspect="1"/>
          </p:cNvPicPr>
          <p:nvPr/>
        </p:nvPicPr>
        <p:blipFill>
          <a:blip r:embed="rId14" cstate="print"/>
          <a:srcRect l="7325" t="4148" r="20786"/>
          <a:stretch>
            <a:fillRect/>
          </a:stretch>
        </p:blipFill>
        <p:spPr>
          <a:xfrm>
            <a:off x="783348" y="4251567"/>
            <a:ext cx="1012613" cy="368223"/>
          </a:xfrm>
          <a:prstGeom prst="rect">
            <a:avLst/>
          </a:prstGeom>
        </p:spPr>
      </p:pic>
      <p:pic>
        <p:nvPicPr>
          <p:cNvPr id="30" name="Picture 29" descr="ci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21266" y="1643771"/>
            <a:ext cx="763151" cy="763151"/>
          </a:xfrm>
          <a:prstGeom prst="rect">
            <a:avLst/>
          </a:prstGeom>
        </p:spPr>
      </p:pic>
      <p:pic>
        <p:nvPicPr>
          <p:cNvPr id="31" name="Picture 30" descr="sega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91068" y="2268406"/>
            <a:ext cx="1012613" cy="332137"/>
          </a:xfrm>
          <a:prstGeom prst="rect">
            <a:avLst/>
          </a:prstGeom>
        </p:spPr>
      </p:pic>
      <p:pic>
        <p:nvPicPr>
          <p:cNvPr id="33" name="Picture 32" descr="chas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87839" y="1624276"/>
            <a:ext cx="1403630" cy="256634"/>
          </a:xfrm>
          <a:prstGeom prst="rect">
            <a:avLst/>
          </a:prstGeom>
        </p:spPr>
      </p:pic>
      <p:pic>
        <p:nvPicPr>
          <p:cNvPr id="34" name="Picture 33" descr="Citi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6141" y="5157137"/>
            <a:ext cx="1367027" cy="337319"/>
          </a:xfrm>
          <a:prstGeom prst="rect">
            <a:avLst/>
          </a:prstGeom>
        </p:spPr>
      </p:pic>
      <p:pic>
        <p:nvPicPr>
          <p:cNvPr id="37" name="Picture 36" descr="UnitedLogoNew.jpg"/>
          <p:cNvPicPr>
            <a:picLocks noChangeAspect="1"/>
          </p:cNvPicPr>
          <p:nvPr/>
        </p:nvPicPr>
        <p:blipFill>
          <a:blip r:embed="rId19"/>
          <a:srcRect t="38645" b="39442"/>
          <a:stretch>
            <a:fillRect/>
          </a:stretch>
        </p:blipFill>
        <p:spPr>
          <a:xfrm>
            <a:off x="2231822" y="1613148"/>
            <a:ext cx="1369222" cy="300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9" b="31571"/>
          <a:stretch>
            <a:fillRect/>
          </a:stretch>
        </p:blipFill>
        <p:spPr>
          <a:xfrm>
            <a:off x="5588175" y="1581896"/>
            <a:ext cx="1218398" cy="478952"/>
          </a:xfrm>
          <a:prstGeom prst="rect">
            <a:avLst/>
          </a:prstGeom>
        </p:spPr>
      </p:pic>
      <p:pic>
        <p:nvPicPr>
          <p:cNvPr id="32" name="Picture 31" descr="USImmigration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930613" y="3301390"/>
            <a:ext cx="1446824" cy="438634"/>
          </a:xfrm>
          <a:prstGeom prst="rect">
            <a:avLst/>
          </a:prstGeom>
        </p:spPr>
      </p:pic>
      <p:pic>
        <p:nvPicPr>
          <p:cNvPr id="21" name="Picture 20" descr="RBS.jpg"/>
          <p:cNvPicPr>
            <a:picLocks noChangeAspect="1"/>
          </p:cNvPicPr>
          <p:nvPr/>
        </p:nvPicPr>
        <p:blipFill>
          <a:blip r:embed="rId22" cstate="print"/>
          <a:srcRect l="3337" t="10533" r="6576" b="15531"/>
          <a:stretch>
            <a:fillRect/>
          </a:stretch>
        </p:blipFill>
        <p:spPr>
          <a:xfrm>
            <a:off x="758033" y="2014078"/>
            <a:ext cx="1063243" cy="511932"/>
          </a:xfrm>
          <a:prstGeom prst="rect">
            <a:avLst/>
          </a:prstGeom>
        </p:spPr>
      </p:pic>
      <p:pic>
        <p:nvPicPr>
          <p:cNvPr id="36" name="Picture 35" descr="Target.jpg"/>
          <p:cNvPicPr>
            <a:picLocks noChangeAspect="1"/>
          </p:cNvPicPr>
          <p:nvPr/>
        </p:nvPicPr>
        <p:blipFill rotWithShape="1">
          <a:blip r:embed="rId23" cstate="print"/>
          <a:srcRect b="19526"/>
          <a:stretch/>
        </p:blipFill>
        <p:spPr>
          <a:xfrm>
            <a:off x="5958944" y="4462209"/>
            <a:ext cx="555090" cy="5933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34194" r="10562" b="36496"/>
          <a:stretch>
            <a:fillRect/>
          </a:stretch>
        </p:blipFill>
        <p:spPr>
          <a:xfrm>
            <a:off x="2073491" y="2017161"/>
            <a:ext cx="1685884" cy="348804"/>
          </a:xfrm>
          <a:prstGeom prst="rect">
            <a:avLst/>
          </a:prstGeom>
        </p:spPr>
      </p:pic>
      <p:pic>
        <p:nvPicPr>
          <p:cNvPr id="11" name="Picture 4" descr="http://t0.gstatic.com/images?q=tbn:ZdBMhp-yvKULQM:http://www.airlines.org/NR/rdonlyres/C4525A68-B894-4325-B6D6-1A98390AFAF3/0/boeing_Logo_L.jpg&amp;t=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227620" y="2838117"/>
            <a:ext cx="1377627" cy="335510"/>
          </a:xfrm>
          <a:prstGeom prst="rect">
            <a:avLst/>
          </a:prstGeom>
          <a:noFill/>
        </p:spPr>
      </p:pic>
      <p:pic>
        <p:nvPicPr>
          <p:cNvPr id="40" name="Picture 39" descr="Knight Capital2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240" y="3409570"/>
            <a:ext cx="708829" cy="708829"/>
          </a:xfrm>
          <a:prstGeom prst="rect">
            <a:avLst/>
          </a:prstGeom>
        </p:spPr>
      </p:pic>
      <p:sp>
        <p:nvSpPr>
          <p:cNvPr id="41" name="Rectangle 2"/>
          <p:cNvSpPr txBox="1">
            <a:spLocks/>
          </p:cNvSpPr>
          <p:nvPr/>
        </p:nvSpPr>
        <p:spPr bwMode="auto">
          <a:xfrm>
            <a:off x="468313" y="-11113"/>
            <a:ext cx="8229600" cy="847726"/>
          </a:xfrm>
          <a:prstGeom prst="rect">
            <a:avLst/>
          </a:prstGeom>
          <a:ln cap="flat" algn="ctr">
            <a:miter lim="800000"/>
            <a:headEnd type="none" w="med" len="med"/>
            <a:tailEnd type="none" w="med" len="med"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prstClr val="white"/>
                </a:solidFill>
                <a:ea typeface="MS PGothic" pitchFamily="34" charset="-128"/>
                <a:cs typeface="Arial" charset="0"/>
              </a:rPr>
              <a:t>Software Failures = Headlines</a:t>
            </a:r>
          </a:p>
        </p:txBody>
      </p:sp>
      <p:pic>
        <p:nvPicPr>
          <p:cNvPr id="15" name="Picture 2" descr="Amazon Web Services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195149" y="2217513"/>
            <a:ext cx="1348384" cy="493312"/>
          </a:xfrm>
          <a:prstGeom prst="rect">
            <a:avLst/>
          </a:prstGeom>
          <a:noFill/>
        </p:spPr>
      </p:pic>
      <p:pic>
        <p:nvPicPr>
          <p:cNvPr id="16" name="Picture 15" descr="toyota.jpg"/>
          <p:cNvPicPr>
            <a:picLocks noChangeAspect="1"/>
          </p:cNvPicPr>
          <p:nvPr/>
        </p:nvPicPr>
        <p:blipFill>
          <a:blip r:embed="rId29" cstate="print"/>
          <a:srcRect l="10525" t="11234" r="9952" b="11354"/>
          <a:stretch>
            <a:fillRect/>
          </a:stretch>
        </p:blipFill>
        <p:spPr>
          <a:xfrm>
            <a:off x="2547037" y="5147893"/>
            <a:ext cx="646027" cy="542663"/>
          </a:xfrm>
          <a:prstGeom prst="rect">
            <a:avLst/>
          </a:prstGeom>
        </p:spPr>
      </p:pic>
      <p:pic>
        <p:nvPicPr>
          <p:cNvPr id="24" name="Picture 23" descr="aerlingus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184828" y="2469946"/>
            <a:ext cx="1463210" cy="264190"/>
          </a:xfrm>
          <a:prstGeom prst="rect">
            <a:avLst/>
          </a:prstGeom>
        </p:spPr>
      </p:pic>
      <p:pic>
        <p:nvPicPr>
          <p:cNvPr id="26" name="Picture 25" descr="google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244188" y="1581896"/>
            <a:ext cx="1130037" cy="391167"/>
          </a:xfrm>
          <a:prstGeom prst="rect">
            <a:avLst/>
          </a:prstGeom>
        </p:spPr>
      </p:pic>
      <p:pic>
        <p:nvPicPr>
          <p:cNvPr id="38" name="Picture 4" descr="http://rtv6blogs.com/rtv6_gm/files/2008/05/abc_logo_hi-res.thumbnail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826222" y="3176240"/>
            <a:ext cx="726373" cy="726373"/>
          </a:xfrm>
          <a:prstGeom prst="rect">
            <a:avLst/>
          </a:prstGeom>
          <a:noFill/>
        </p:spPr>
      </p:pic>
      <p:pic>
        <p:nvPicPr>
          <p:cNvPr id="14" name="Picture 13" descr="logo3d_lockheed.jpg"/>
          <p:cNvPicPr>
            <a:picLocks noChangeAspect="1"/>
          </p:cNvPicPr>
          <p:nvPr/>
        </p:nvPicPr>
        <p:blipFill>
          <a:blip r:embed="rId33" cstate="print"/>
          <a:srcRect l="2455" t="9596" r="31264" b="13908"/>
          <a:stretch>
            <a:fillRect/>
          </a:stretch>
        </p:blipFill>
        <p:spPr>
          <a:xfrm>
            <a:off x="2125590" y="3405901"/>
            <a:ext cx="1555622" cy="3341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4113" y="1153219"/>
          <a:ext cx="8229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460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Financial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Airlines/Aero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Government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Internet/Tel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" name="Picture 43" descr="facebook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275724" y="3011758"/>
            <a:ext cx="1283131" cy="477762"/>
          </a:xfrm>
          <a:prstGeom prst="rect">
            <a:avLst/>
          </a:prstGeom>
        </p:spPr>
      </p:pic>
      <p:pic>
        <p:nvPicPr>
          <p:cNvPr id="1026" name="Picture 2" descr="http://diversitymbamagazine.com/wp-content/uploads/2013/08/ATT-Logo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38" y="4883333"/>
            <a:ext cx="972504" cy="5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ebay.com/wp-content/uploads/2013/03/newebaylogo-627x398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76" y="3690297"/>
            <a:ext cx="809825" cy="5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109342" y="4068417"/>
          <a:ext cx="49377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</a:tblGrid>
              <a:tr h="1460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Automotive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Retail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30" name="Picture 6" descr="http://contrarianedge.com/wp-content/uploads/best_buy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07" y="5589350"/>
            <a:ext cx="842564" cy="5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83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1552" y="0"/>
            <a:ext cx="6096000" cy="852488"/>
          </a:xfrm>
          <a:ln cap="flat" algn="ctr">
            <a:miter lim="800000"/>
            <a:headEnd type="none" w="med" len="med"/>
            <a:tailEnd type="none" w="med" len="med"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 smtClean="0">
                <a:ea typeface="MS PGothic" pitchFamily="34" charset="-128"/>
                <a:cs typeface="Arial" charset="0"/>
              </a:rPr>
              <a:t>Software Failures = Headlines 2014</a:t>
            </a:r>
            <a:endParaRPr lang="en-US" dirty="0">
              <a:ea typeface="MS PGothic" pitchFamily="34" charset="-128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47664" y="2116137"/>
            <a:ext cx="5672769" cy="3676783"/>
            <a:chOff x="1024037" y="2012657"/>
            <a:chExt cx="5672769" cy="3676783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2267744" y="3140968"/>
              <a:ext cx="4429062" cy="2548472"/>
            </a:xfrm>
            <a:prstGeom prst="ellipse">
              <a:avLst/>
            </a:prstGeom>
            <a:solidFill>
              <a:srgbClr val="CC0000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5400" dirty="0" smtClean="0">
                  <a:solidFill>
                    <a:schemeClr val="bg2"/>
                  </a:solidFill>
                  <a:latin typeface="Gungsuh" pitchFamily="18" charset="-127"/>
                  <a:ea typeface="Gungsuh" pitchFamily="18" charset="-127"/>
                </a:rPr>
                <a:t>-$2.3 </a:t>
              </a:r>
              <a:r>
                <a:rPr lang="en-US" sz="5400" dirty="0" err="1" smtClean="0">
                  <a:solidFill>
                    <a:schemeClr val="bg2"/>
                  </a:solidFill>
                  <a:latin typeface="Gungsuh" pitchFamily="18" charset="-127"/>
                  <a:ea typeface="Gungsuh" pitchFamily="18" charset="-127"/>
                </a:rPr>
                <a:t>Bn</a:t>
              </a:r>
              <a:r>
                <a:rPr lang="en-US" sz="5400" dirty="0" smtClean="0">
                  <a:solidFill>
                    <a:schemeClr val="bg2"/>
                  </a:solidFill>
                  <a:latin typeface="Gungsuh" pitchFamily="18" charset="-127"/>
                  <a:ea typeface="Gungsuh" pitchFamily="18" charset="-127"/>
                </a:rPr>
                <a:t/>
              </a:r>
              <a:br>
                <a:rPr lang="en-US" sz="5400" dirty="0" smtClean="0">
                  <a:solidFill>
                    <a:schemeClr val="bg2"/>
                  </a:solidFill>
                  <a:latin typeface="Gungsuh" pitchFamily="18" charset="-127"/>
                  <a:ea typeface="Gungsuh" pitchFamily="18" charset="-127"/>
                </a:rPr>
              </a:br>
              <a:r>
                <a:rPr lang="en-US" sz="2400" dirty="0" smtClean="0">
                  <a:solidFill>
                    <a:schemeClr val="bg2"/>
                  </a:solidFill>
                  <a:latin typeface="Gungsuh" pitchFamily="18" charset="-127"/>
                  <a:ea typeface="Gungsuh" pitchFamily="18" charset="-127"/>
                </a:rPr>
                <a:t>-3.75%  </a:t>
              </a:r>
              <a:endParaRPr lang="en-US" sz="5400" dirty="0">
                <a:solidFill>
                  <a:schemeClr val="bg2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29" name="Rectangle 3"/>
            <p:cNvSpPr txBox="1">
              <a:spLocks/>
            </p:cNvSpPr>
            <p:nvPr/>
          </p:nvSpPr>
          <p:spPr bwMode="auto">
            <a:xfrm>
              <a:off x="1024037" y="2012657"/>
              <a:ext cx="5513515" cy="253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0C0"/>
                </a:buClr>
                <a:buFont typeface="Wingdings" pitchFamily="2" charset="2"/>
                <a:buChar char="§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B0F0"/>
                </a:buClr>
                <a:buFont typeface="Wingdings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B9E7"/>
                </a:buClr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3D7FB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FBFBF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buNone/>
              </a:pPr>
              <a:r>
                <a:rPr lang="en-US" sz="2800" dirty="0">
                  <a:latin typeface="Gungsuh" pitchFamily="18" charset="-127"/>
                  <a:ea typeface="Gungsuh" pitchFamily="18" charset="-127"/>
                </a:rPr>
                <a:t>The day of the announcement </a:t>
              </a:r>
              <a:r>
                <a:rPr lang="en-US" sz="2800" dirty="0" smtClean="0">
                  <a:latin typeface="Gungsuh" pitchFamily="18" charset="-127"/>
                  <a:ea typeface="Gungsuh" pitchFamily="18" charset="-127"/>
                </a:rPr>
                <a:t>companies lost an average</a:t>
              </a:r>
            </a:p>
            <a:p>
              <a:pPr marL="0" indent="0" eaLnBrk="1" hangingPunct="1">
                <a:buFont typeface="Wingdings" pitchFamily="2" charset="2"/>
                <a:buNone/>
              </a:pPr>
              <a:endParaRPr lang="en-US" sz="2800" dirty="0">
                <a:latin typeface="Gungsuh" pitchFamily="18" charset="-127"/>
                <a:ea typeface="Gungsuh" pitchFamily="18" charset="-127"/>
              </a:endParaRPr>
            </a:p>
            <a:p>
              <a:pPr marL="0" indent="0" eaLnBrk="1" hangingPunct="1">
                <a:buFont typeface="Wingdings" pitchFamily="2" charset="2"/>
                <a:buNone/>
              </a:pPr>
              <a:endParaRPr lang="en-US" sz="2800" dirty="0" smtClean="0">
                <a:latin typeface="Gungsuh" pitchFamily="18" charset="-127"/>
                <a:ea typeface="Gungsuh" pitchFamily="18" charset="-127"/>
              </a:endParaRPr>
            </a:p>
            <a:p>
              <a:pPr marL="0" indent="0" eaLnBrk="1" hangingPunct="1">
                <a:buFont typeface="Wingdings" pitchFamily="2" charset="2"/>
                <a:buNone/>
              </a:pPr>
              <a:endParaRPr lang="en-US" sz="2800" dirty="0" smtClean="0">
                <a:latin typeface="Gungsuh" pitchFamily="18" charset="-127"/>
                <a:ea typeface="Gungsuh" pitchFamily="18" charset="-127"/>
              </a:endParaRPr>
            </a:p>
            <a:p>
              <a:pPr marL="0" indent="0" eaLnBrk="1" hangingPunct="1">
                <a:buFont typeface="Wingdings" pitchFamily="2" charset="2"/>
                <a:buNone/>
              </a:pPr>
              <a:endParaRPr lang="en-US" sz="2800" dirty="0" smtClean="0">
                <a:latin typeface="Gungsuh" pitchFamily="18" charset="-127"/>
                <a:ea typeface="Gungsuh" pitchFamily="18" charset="-127"/>
              </a:endParaRPr>
            </a:p>
            <a:p>
              <a:pPr marL="0" indent="0" eaLnBrk="1" hangingPunct="1">
                <a:buFont typeface="Wingdings" pitchFamily="2" charset="2"/>
                <a:buNone/>
              </a:pPr>
              <a:r>
                <a:rPr lang="en-US" sz="2800" dirty="0" smtClean="0">
                  <a:latin typeface="Gungsuh" pitchFamily="18" charset="-127"/>
                  <a:ea typeface="Gungsuh" pitchFamily="18" charset="-127"/>
                </a:rPr>
                <a:t>of shareholder value </a:t>
              </a:r>
              <a:br>
                <a:rPr lang="en-US" sz="2800" dirty="0" smtClean="0">
                  <a:latin typeface="Gungsuh" pitchFamily="18" charset="-127"/>
                  <a:ea typeface="Gungsuh" pitchFamily="18" charset="-127"/>
                </a:rPr>
              </a:br>
              <a:r>
                <a:rPr lang="en-US" sz="2800" dirty="0" smtClean="0">
                  <a:latin typeface="Gungsuh" pitchFamily="18" charset="-127"/>
                  <a:ea typeface="Gungsuh" pitchFamily="18" charset="-127"/>
                </a:rPr>
                <a:t/>
              </a:r>
              <a:br>
                <a:rPr lang="en-US" sz="2800" dirty="0" smtClean="0">
                  <a:latin typeface="Gungsuh" pitchFamily="18" charset="-127"/>
                  <a:ea typeface="Gungsuh" pitchFamily="18" charset="-127"/>
                </a:rPr>
              </a:br>
              <a:endParaRPr lang="en-US" sz="2400" dirty="0" smtClean="0"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7094" y="1068814"/>
            <a:ext cx="8461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Software failures make headline news—</a:t>
            </a:r>
          </a:p>
          <a:p>
            <a:pPr algn="ctr"/>
            <a:r>
              <a:rPr lang="en-US" sz="2400" dirty="0" smtClean="0">
                <a:latin typeface="+mn-lt"/>
              </a:rPr>
              <a:t>eroding customer confidence, shareholder value and brand equity </a:t>
            </a:r>
          </a:p>
        </p:txBody>
      </p:sp>
    </p:spTree>
    <p:extLst>
      <p:ext uri="{BB962C8B-B14F-4D97-AF65-F5344CB8AC3E}">
        <p14:creationId xmlns:p14="http://schemas.microsoft.com/office/powerpoint/2010/main" val="142773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Escalating Cost of Failure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44877" y="130437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27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1552" y="0"/>
            <a:ext cx="6096000" cy="852488"/>
          </a:xfrm>
          <a:ln cap="flat" algn="ctr">
            <a:miter lim="800000"/>
            <a:headEnd type="none" w="med" len="med"/>
            <a:tailEnd type="none" w="med" len="med"/>
          </a:ln>
          <a:effectLst>
            <a:outerShdw dist="12700" dir="5400000" algn="ctr" rotWithShape="0">
              <a:schemeClr val="tx1">
                <a:alpha val="71999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 smtClean="0">
                <a:ea typeface="MS PGothic" pitchFamily="34" charset="-128"/>
                <a:cs typeface="Arial" charset="0"/>
              </a:rPr>
              <a:t>Software Failures = Headlines</a:t>
            </a:r>
            <a:endParaRPr lang="en-US" dirty="0"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684213" y="2204864"/>
          <a:ext cx="777557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755898" y="1067010"/>
            <a:ext cx="7632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Punishment Increases with Second Event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336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stronger </a:t>
            </a:r>
            <a:r>
              <a:rPr lang="en-US" dirty="0" smtClean="0"/>
              <a:t>American - Sometimes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527"/>
          <a:stretch/>
        </p:blipFill>
        <p:spPr>
          <a:xfrm>
            <a:off x="684213" y="1124744"/>
            <a:ext cx="3972391" cy="54005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6669" y="1340768"/>
            <a:ext cx="8792950" cy="4680520"/>
            <a:chOff x="286669" y="1340768"/>
            <a:chExt cx="8792950" cy="4680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669" y="1628800"/>
              <a:ext cx="8792950" cy="439248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660232" y="1340768"/>
              <a:ext cx="2419387" cy="648072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" name="Line Callout 1 6"/>
            <p:cNvSpPr/>
            <p:nvPr/>
          </p:nvSpPr>
          <p:spPr>
            <a:xfrm flipH="1">
              <a:off x="2670408" y="4005064"/>
              <a:ext cx="1080120" cy="648072"/>
            </a:xfrm>
            <a:prstGeom prst="borderCallout1">
              <a:avLst>
                <a:gd name="adj1" fmla="val 53660"/>
                <a:gd name="adj2" fmla="val -5715"/>
                <a:gd name="adj3" fmla="val 252141"/>
                <a:gd name="adj4" fmla="val -6888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-5.70%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-1.9B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7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Airlines ‘Glitch’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512" y="850900"/>
            <a:ext cx="8712968" cy="5674444"/>
            <a:chOff x="179512" y="850900"/>
            <a:chExt cx="8712968" cy="5674444"/>
          </a:xfrm>
        </p:grpSpPr>
        <p:sp>
          <p:nvSpPr>
            <p:cNvPr id="5" name="Rectangle 4"/>
            <p:cNvSpPr/>
            <p:nvPr/>
          </p:nvSpPr>
          <p:spPr>
            <a:xfrm>
              <a:off x="4787900" y="1484313"/>
              <a:ext cx="4104580" cy="20313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Helvetica Neue"/>
                </a:rPr>
                <a:t>"Airlines are flying computers," said industry analyst Henry </a:t>
              </a:r>
              <a:r>
                <a:rPr lang="en-US" dirty="0" err="1">
                  <a:solidFill>
                    <a:schemeClr val="bg1"/>
                  </a:solidFill>
                  <a:latin typeface="Helvetica Neue"/>
                </a:rPr>
                <a:t>Harteveldt</a:t>
              </a:r>
              <a:r>
                <a:rPr lang="en-US" dirty="0">
                  <a:solidFill>
                    <a:schemeClr val="bg1"/>
                  </a:solidFill>
                  <a:latin typeface="Helvetica Neue"/>
                </a:rPr>
                <a:t>. "Increased reliance on technology has enabled (airlines) to become a much more successful and efficient business, and that also creates an exposure."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3529" y="850900"/>
              <a:ext cx="4302424" cy="5674444"/>
              <a:chOff x="323529" y="850900"/>
              <a:chExt cx="4302424" cy="567444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9" y="850900"/>
                <a:ext cx="4302424" cy="567444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474741" y="4221088"/>
                <a:ext cx="2151212" cy="180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79512" y="5013176"/>
              <a:ext cx="2376264" cy="1224136"/>
            </a:xfrm>
            <a:prstGeom prst="ellipse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endCxn id="5" idx="2"/>
            </p:cNvCxnSpPr>
            <p:nvPr/>
          </p:nvCxnSpPr>
          <p:spPr>
            <a:xfrm flipV="1">
              <a:off x="2555776" y="3515638"/>
              <a:ext cx="4284414" cy="2109606"/>
            </a:xfrm>
            <a:prstGeom prst="curvedConnector2">
              <a:avLst/>
            </a:prstGeom>
            <a:ln w="44450">
              <a:headEnd type="none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23529" y="1772816"/>
            <a:ext cx="8637494" cy="4083469"/>
            <a:chOff x="326226" y="1753110"/>
            <a:chExt cx="8637494" cy="40834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226" y="1753110"/>
              <a:ext cx="8637494" cy="4083469"/>
            </a:xfrm>
            <a:prstGeom prst="rect">
              <a:avLst/>
            </a:prstGeom>
          </p:spPr>
        </p:pic>
        <p:sp>
          <p:nvSpPr>
            <p:cNvPr id="13" name="Line Callout 1 12"/>
            <p:cNvSpPr/>
            <p:nvPr/>
          </p:nvSpPr>
          <p:spPr>
            <a:xfrm flipH="1">
              <a:off x="5868144" y="2790869"/>
              <a:ext cx="1080120" cy="648072"/>
            </a:xfrm>
            <a:prstGeom prst="borderCallout1">
              <a:avLst>
                <a:gd name="adj1" fmla="val 53660"/>
                <a:gd name="adj2" fmla="val -5715"/>
                <a:gd name="adj3" fmla="val 378691"/>
                <a:gd name="adj4" fmla="val -8720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-3.61%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-$750M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1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CF5C8084BF44898FB8E702B815D7A" ma:contentTypeVersion="1" ma:contentTypeDescription="Create a new document." ma:contentTypeScope="" ma:versionID="9cbb204331d81a7cb1b77fde6bd5d49f">
  <xsd:schema xmlns:xsd="http://www.w3.org/2001/XMLSchema" xmlns:xs="http://www.w3.org/2001/XMLSchema" xmlns:p="http://schemas.microsoft.com/office/2006/metadata/properties" xmlns:ns3="4806a107-2ae8-40cb-bbc8-92d92f7b0b9b" targetNamespace="http://schemas.microsoft.com/office/2006/metadata/properties" ma:root="true" ma:fieldsID="fc269868ef7e55210f7514d7c2436e2e" ns3:_="">
    <xsd:import namespace="4806a107-2ae8-40cb-bbc8-92d92f7b0b9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6a107-2ae8-40cb-bbc8-92d92f7b0b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31D5AF-48BE-4A0F-BA21-19406855F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6a107-2ae8-40cb-bbc8-92d92f7b0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062B11-CE71-4285-8183-D86023724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03CDC-A4F3-4E30-AC9E-2294ABDE27CA}">
  <ds:schemaRefs>
    <ds:schemaRef ds:uri="4806a107-2ae8-40cb-bbc8-92d92f7b0b9b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6678</TotalTime>
  <Words>966</Words>
  <Application>Microsoft Office PowerPoint</Application>
  <PresentationFormat>On-screen Show (4:3)</PresentationFormat>
  <Paragraphs>279</Paragraphs>
  <Slides>26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Gungsuh</vt:lpstr>
      <vt:lpstr>MS PGothic</vt:lpstr>
      <vt:lpstr>Arial</vt:lpstr>
      <vt:lpstr>Calibri</vt:lpstr>
      <vt:lpstr>Helvetica Neue</vt:lpstr>
      <vt:lpstr>Wingdings</vt:lpstr>
      <vt:lpstr>Motyw pakietu Office</vt:lpstr>
      <vt:lpstr>PowerPoint Presentation</vt:lpstr>
      <vt:lpstr>Re-Evaluate the Cost of Software Quality</vt:lpstr>
      <vt:lpstr>Software Drives Innovation</vt:lpstr>
      <vt:lpstr>PowerPoint Presentation</vt:lpstr>
      <vt:lpstr>Software Failures = Headlines 2014</vt:lpstr>
      <vt:lpstr>Escalating Cost of Failure</vt:lpstr>
      <vt:lpstr>Software Failures = Headlines</vt:lpstr>
      <vt:lpstr>Building a stronger American - Sometimes</vt:lpstr>
      <vt:lpstr>United Airlines ‘Glitch’</vt:lpstr>
      <vt:lpstr>Let’s Reverse the Game…Spot the Failure</vt:lpstr>
      <vt:lpstr>The Cost of Software Failure - Sony</vt:lpstr>
      <vt:lpstr>Testing is a Bottleneck</vt:lpstr>
      <vt:lpstr>From Automated to Continuous Testing</vt:lpstr>
      <vt:lpstr>Impact of Test in the Evolving SDLC</vt:lpstr>
      <vt:lpstr>Impact of Test in the Evolving SDLC</vt:lpstr>
      <vt:lpstr>2015 Non-Functional Requirements Survey</vt:lpstr>
      <vt:lpstr>2015 Non-Functional Requirements Survey</vt:lpstr>
      <vt:lpstr>2015 Non-Functional Requirements Survey</vt:lpstr>
      <vt:lpstr>Next Generation Testing</vt:lpstr>
      <vt:lpstr>Getting from “Automated” to “Continuous”</vt:lpstr>
      <vt:lpstr>PowerPoint Presentation</vt:lpstr>
      <vt:lpstr>So, What are you Virtualizing?</vt:lpstr>
      <vt:lpstr>Access to Dev / Test Systems</vt:lpstr>
      <vt:lpstr>Service Virtualization &amp; Dependencies</vt:lpstr>
      <vt:lpstr>The Total Cost of System Access</vt:lpstr>
      <vt:lpstr>Parasoft Service Virtualization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aszuta</dc:creator>
  <cp:lastModifiedBy>Wayne Ariola</cp:lastModifiedBy>
  <cp:revision>382</cp:revision>
  <cp:lastPrinted>2013-11-08T23:12:20Z</cp:lastPrinted>
  <dcterms:created xsi:type="dcterms:W3CDTF">2013-01-22T09:50:52Z</dcterms:created>
  <dcterms:modified xsi:type="dcterms:W3CDTF">2015-11-16T20:31:14Z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0x0101008D8CF5C8084BF44898FB8E702B815D7A</vt:lpwstr>
  </property>
  <property fmtid="{D5CDD505-2E9C-101B-9397-08002B2CF9AE}" pid="3" name="IsMyDocuments">
    <vt:bool>true</vt:bool>
  </property>
</Properties>
</file>