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1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11" r:id="rId55"/>
    <p:sldId id="309" r:id="rId56"/>
    <p:sldId id="310" r:id="rId57"/>
    <p:sldId id="312" r:id="rId58"/>
    <p:sldId id="315" r:id="rId59"/>
    <p:sldId id="313" r:id="rId60"/>
    <p:sldId id="314" r:id="rId61"/>
    <p:sldId id="316" r:id="rId62"/>
    <p:sldId id="317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/>
    <p:restoredTop sz="82249"/>
  </p:normalViewPr>
  <p:slideViewPr>
    <p:cSldViewPr snapToGrid="0" snapToObjects="1">
      <p:cViewPr>
        <p:scale>
          <a:sx n="118" d="100"/>
          <a:sy n="118" d="100"/>
        </p:scale>
        <p:origin x="352" y="-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AB6E0-965F-0B4D-BE7D-07031BD01112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AA09D-7186-5145-8100-0D45EDA3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3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JavaScript code instantiates a Java </a:t>
            </a:r>
            <a:r>
              <a:rPr lang="en-US" dirty="0" err="1" smtClean="0"/>
              <a:t>android.text.format.Time</a:t>
            </a:r>
            <a:r>
              <a:rPr lang="en-US" dirty="0" smtClean="0"/>
              <a:t>() object, calls its set() method, then logs the return value of its format() method, which is the string "01/01/15".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AA09D-7186-5145-8100-0D45EDA350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10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use the observable module</a:t>
            </a:r>
            <a:r>
              <a:rPr lang="en-US" baseline="0" dirty="0" smtClean="0"/>
              <a:t> to take care of it – </a:t>
            </a:r>
            <a:r>
              <a:rPr lang="en-US" baseline="0" dirty="0" err="1" smtClean="0"/>
              <a:t>mvvm</a:t>
            </a:r>
            <a:r>
              <a:rPr lang="en-US" baseline="0" dirty="0" smtClean="0"/>
              <a:t> people will feel comfortable.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AA09D-7186-5145-8100-0D45EDA350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90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Played by </a:t>
            </a:r>
            <a:r>
              <a:rPr lang="en-US" dirty="0" err="1" smtClean="0"/>
              <a:t>pewdiepie</a:t>
            </a:r>
            <a:r>
              <a:rPr lang="en-US" dirty="0" smtClean="0"/>
              <a:t> and became popular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AA09D-7186-5145-8100-0D45EDA350E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3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clarifai.com</a:t>
            </a:r>
            <a:r>
              <a:rPr lang="en-US" dirty="0" smtClean="0"/>
              <a:t>/#demo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AA09D-7186-5145-8100-0D45EDA350E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4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AA09D-7186-5145-8100-0D45EDA350E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26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AA09D-7186-5145-8100-0D45EDA350E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JavaScript code instantiates an Objective-C </a:t>
            </a:r>
            <a:r>
              <a:rPr lang="en-US" dirty="0" err="1" smtClean="0"/>
              <a:t>UIAlertView</a:t>
            </a:r>
            <a:r>
              <a:rPr lang="en-US" dirty="0" smtClean="0"/>
              <a:t> class, sets its message property, and then calls its </a:t>
            </a:r>
            <a:r>
              <a:rPr lang="en-US" dirty="0" err="1" smtClean="0"/>
              <a:t>addButtonWithTitle</a:t>
            </a:r>
            <a:r>
              <a:rPr lang="en-US" dirty="0" smtClean="0"/>
              <a:t>() and show() methods. When you run a </a:t>
            </a:r>
            <a:r>
              <a:rPr lang="en-US" dirty="0" err="1" smtClean="0"/>
              <a:t>NativeScript</a:t>
            </a:r>
            <a:r>
              <a:rPr lang="en-US" dirty="0" smtClean="0"/>
              <a:t> iOS app with this code you'll see the alert </a:t>
            </a:r>
            <a:r>
              <a:rPr lang="en-US" dirty="0" smtClean="0"/>
              <a:t>"hello</a:t>
            </a:r>
            <a:r>
              <a:rPr lang="en-US" baseline="0" dirty="0" smtClean="0"/>
              <a:t> world!"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AA09D-7186-5145-8100-0D45EDA350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native classes</a:t>
            </a:r>
            <a:r>
              <a:rPr lang="en-US" baseline="0" dirty="0" smtClean="0"/>
              <a:t> which you can find in the native documentation to craft your </a:t>
            </a:r>
            <a:r>
              <a:rPr lang="en-US" baseline="0" dirty="0" err="1" smtClean="0"/>
              <a:t>nativescript</a:t>
            </a:r>
            <a:r>
              <a:rPr lang="en-US" baseline="0" dirty="0" smtClean="0"/>
              <a:t> code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AA09D-7186-5145-8100-0D45EDA350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2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NativeScript</a:t>
            </a:r>
            <a:r>
              <a:rPr lang="en-US" dirty="0" smtClean="0"/>
              <a:t> is a runtime that leverages platform-specific JavaScript engines </a:t>
            </a:r>
            <a:r>
              <a:rPr lang="en-US" dirty="0" smtClean="0"/>
              <a:t>(</a:t>
            </a:r>
            <a:r>
              <a:rPr lang="en-US" dirty="0" err="1" smtClean="0"/>
              <a:t>javascriptcore</a:t>
            </a:r>
            <a:r>
              <a:rPr lang="en-US" baseline="0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V8)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AA09D-7186-5145-8100-0D45EDA350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filesystem</a:t>
            </a:r>
            <a:r>
              <a:rPr lang="en-US" baseline="0" dirty="0" smtClean="0"/>
              <a:t> module allows you to pass through a path that you define as a parameter. On Android a new file will be created at that location, and on iOS we instantiate the </a:t>
            </a:r>
            <a:r>
              <a:rPr lang="en-US" baseline="0" dirty="0" err="1" smtClean="0"/>
              <a:t>NSFileManager</a:t>
            </a:r>
            <a:r>
              <a:rPr lang="en-US" baseline="0" dirty="0" smtClean="0"/>
              <a:t> as the default manager and tell it to create the file on that path. All with one require and one line of 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AA09D-7186-5145-8100-0D45EDA350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65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http module allows you to make http calls and return </a:t>
            </a:r>
            <a:r>
              <a:rPr lang="en-US" baseline="0" dirty="0" err="1" smtClean="0"/>
              <a:t>json</a:t>
            </a:r>
            <a:r>
              <a:rPr lang="en-US" baseline="0" dirty="0" smtClean="0"/>
              <a:t>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AA09D-7186-5145-8100-0D45EDA350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11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 30 day 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AA09D-7186-5145-8100-0D45EDA350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this live – show </a:t>
            </a:r>
            <a:r>
              <a:rPr lang="en-US" dirty="0" err="1" smtClean="0"/>
              <a:t>livesync</a:t>
            </a:r>
            <a:endParaRPr lang="en-US" dirty="0" smtClean="0"/>
          </a:p>
          <a:p>
            <a:r>
              <a:rPr lang="en-US" dirty="0" smtClean="0"/>
              <a:t>Show sublime build script</a:t>
            </a:r>
          </a:p>
          <a:p>
            <a:r>
              <a:rPr lang="en-US" dirty="0" smtClean="0"/>
              <a:t>Preferences &gt; Browse Packages </a:t>
            </a:r>
            <a:r>
              <a:rPr lang="en-US" baseline="0" dirty="0" smtClean="0"/>
              <a:t>&gt; User/</a:t>
            </a:r>
            <a:r>
              <a:rPr lang="en-US" baseline="0" dirty="0" err="1" smtClean="0"/>
              <a:t>nativescript.sublime</a:t>
            </a:r>
            <a:r>
              <a:rPr lang="en-US" baseline="0" dirty="0" smtClean="0"/>
              <a:t>-build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AA09D-7186-5145-8100-0D45EDA350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77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load function to bind data to an xml element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AA09D-7186-5145-8100-0D45EDA350E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9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F4B60A-658D-9543-9594-4C86C709E0BE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CE119E-974B-CA4C-B601-115A919F619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9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B60A-658D-9543-9594-4C86C709E0BE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119E-974B-CA4C-B601-115A919F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7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B60A-658D-9543-9594-4C86C709E0BE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119E-974B-CA4C-B601-115A919F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4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B60A-658D-9543-9594-4C86C709E0BE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119E-974B-CA4C-B601-115A919F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AF4B60A-658D-9543-9594-4C86C709E0BE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CE119E-974B-CA4C-B601-115A919F619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16727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B60A-658D-9543-9594-4C86C709E0BE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119E-974B-CA4C-B601-115A919F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303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B60A-658D-9543-9594-4C86C709E0BE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119E-974B-CA4C-B601-115A919F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69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B60A-658D-9543-9594-4C86C709E0BE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119E-974B-CA4C-B601-115A919F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B60A-658D-9543-9594-4C86C709E0BE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119E-974B-CA4C-B601-115A919F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AF4B60A-658D-9543-9594-4C86C709E0BE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6CE119E-974B-CA4C-B601-115A919F61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6181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AF4B60A-658D-9543-9594-4C86C709E0BE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6CE119E-974B-CA4C-B601-115A919F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AF4B60A-658D-9543-9594-4C86C709E0BE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CE119E-974B-CA4C-B601-115A919F61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732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6.png"/><Relationship Id="rId5" Type="http://schemas.openxmlformats.org/officeDocument/2006/relationships/image" Target="../media/image15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hyperlink" Target="http://www.telerik.com/platfor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erik.com/purchase/appbuilder" TargetMode="External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nativescript/nativescript-cli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nativescript/nativescript-cli#system-requirement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nativescript.org/getting-started" TargetMode="External"/><Relationship Id="rId3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hyperlink" Target="http://docs.nativescript.org/ui-with-xml#custom-component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hyperlink" Target="http://docs.nativescript.org/styling#supported-properties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5" Type="http://schemas.openxmlformats.org/officeDocument/2006/relationships/image" Target="../media/image60.jpg"/><Relationship Id="rId6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Jen.looper@telerik.com" TargetMode="External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 on!</a:t>
            </a:r>
            <a:br>
              <a:rPr lang="en-US" dirty="0" smtClean="0"/>
            </a:br>
            <a:r>
              <a:rPr lang="en-US" sz="9000" dirty="0" smtClean="0"/>
              <a:t>With </a:t>
            </a:r>
            <a:r>
              <a:rPr lang="en-US" sz="9000" dirty="0" err="1" smtClean="0"/>
              <a:t>Nativescript</a:t>
            </a:r>
            <a:endParaRPr lang="en-US" sz="9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Jen </a:t>
            </a:r>
            <a:r>
              <a:rPr lang="en-US" dirty="0" err="1" smtClean="0">
                <a:solidFill>
                  <a:schemeClr val="bg1"/>
                </a:solidFill>
              </a:rPr>
              <a:t>Looper</a:t>
            </a:r>
            <a:r>
              <a:rPr lang="en-US" dirty="0" smtClean="0">
                <a:solidFill>
                  <a:schemeClr val="bg1"/>
                </a:solidFill>
              </a:rPr>
              <a:t> | DEVREL @</a:t>
            </a:r>
            <a:r>
              <a:rPr lang="en-US" dirty="0" err="1" smtClean="0">
                <a:solidFill>
                  <a:schemeClr val="bg1"/>
                </a:solidFill>
              </a:rPr>
              <a:t>Telerik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@</a:t>
            </a:r>
            <a:r>
              <a:rPr lang="en-US" dirty="0" err="1" smtClean="0">
                <a:solidFill>
                  <a:schemeClr val="bg1"/>
                </a:solidFill>
              </a:rPr>
              <a:t>jenlooper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NativeScript</a:t>
            </a:r>
            <a:r>
              <a:rPr lang="en-US" dirty="0"/>
              <a:t> Android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76422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2-11 at 9.51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47" y="2329545"/>
            <a:ext cx="8547100" cy="162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5023" y="5069841"/>
            <a:ext cx="1850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Output:</a:t>
            </a:r>
            <a:endParaRPr lang="en-US" sz="3600" b="1" dirty="0"/>
          </a:p>
        </p:txBody>
      </p:sp>
      <p:pic>
        <p:nvPicPr>
          <p:cNvPr id="6" name="Picture 5" descr="Screen Shot 2015-02-11 at 9.55.1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23" y="5144771"/>
            <a:ext cx="2159000" cy="62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19075" y="4002613"/>
            <a:ext cx="3029991" cy="20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Nativescript</a:t>
            </a:r>
            <a:r>
              <a:rPr lang="en-US" dirty="0" smtClean="0"/>
              <a:t> </a:t>
            </a:r>
            <a:r>
              <a:rPr lang="en-US" dirty="0" err="1" smtClean="0"/>
              <a:t>ios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30087"/>
            <a:ext cx="10178322" cy="552108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_00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489" y="1320548"/>
            <a:ext cx="2991244" cy="5317767"/>
          </a:xfrm>
          <a:prstGeom prst="rect">
            <a:avLst/>
          </a:prstGeom>
        </p:spPr>
      </p:pic>
      <p:pic>
        <p:nvPicPr>
          <p:cNvPr id="5" name="Picture 4" descr="Screen Shot 2015-02-16 at 9.55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92" y="1486626"/>
            <a:ext cx="6515100" cy="2209800"/>
          </a:xfrm>
          <a:prstGeom prst="rect">
            <a:avLst/>
          </a:prstGeom>
        </p:spPr>
      </p:pic>
      <p:pic>
        <p:nvPicPr>
          <p:cNvPr id="6" name="Picture 5" descr="200px-apple-logo-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13" y="4519023"/>
            <a:ext cx="1575782" cy="19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9 at 4.19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8" y="-130628"/>
            <a:ext cx="8835969" cy="737118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4484914" y="3124201"/>
            <a:ext cx="1415143" cy="83222"/>
          </a:xfrm>
          <a:prstGeom prst="straightConnector1">
            <a:avLst/>
          </a:prstGeom>
          <a:ln w="63500"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4702629" y="3675355"/>
            <a:ext cx="1000262" cy="657159"/>
          </a:xfrm>
          <a:prstGeom prst="straightConnector1">
            <a:avLst/>
          </a:prstGeom>
          <a:ln w="63500"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967232" y="4332514"/>
            <a:ext cx="1821523" cy="1926771"/>
          </a:xfrm>
          <a:prstGeom prst="straightConnector1">
            <a:avLst/>
          </a:prstGeom>
          <a:ln w="63500"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5-02-16 at 9.55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755" y="2419789"/>
            <a:ext cx="6106905" cy="20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work?</a:t>
            </a:r>
            <a:endParaRPr lang="en-US" dirty="0"/>
          </a:p>
        </p:txBody>
      </p:sp>
      <p:pic>
        <p:nvPicPr>
          <p:cNvPr id="3" name="Picture 2" descr="JPEG image-9F21A51BC412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69" y="1796206"/>
            <a:ext cx="4930140" cy="430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NativeScript</a:t>
            </a:r>
            <a:r>
              <a:rPr lang="en-US" dirty="0"/>
              <a:t> and JS VMs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/>
              <a:t>NativeScript</a:t>
            </a:r>
            <a:r>
              <a:rPr lang="en-US" sz="4000" dirty="0"/>
              <a:t> runs JavaScript on a JavaScript VM</a:t>
            </a:r>
          </a:p>
          <a:p>
            <a:pPr lvl="2"/>
            <a:r>
              <a:rPr lang="en-US" sz="4000" dirty="0" err="1"/>
              <a:t>JavaScriptCore</a:t>
            </a:r>
            <a:r>
              <a:rPr lang="en-US" sz="4000" dirty="0"/>
              <a:t> on iOS</a:t>
            </a:r>
          </a:p>
          <a:p>
            <a:pPr lvl="2"/>
            <a:r>
              <a:rPr lang="en-US" sz="4000" dirty="0"/>
              <a:t>V8 on </a:t>
            </a:r>
            <a:r>
              <a:rPr lang="en-US" sz="4000" dirty="0" smtClean="0"/>
              <a:t>Android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73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6" y="435429"/>
            <a:ext cx="10636308" cy="5987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99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36914" y="468086"/>
            <a:ext cx="10058400" cy="5998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711088" y="5674132"/>
            <a:ext cx="5820410" cy="86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365760" algn="l" defTabSz="9144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3600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8288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tabLst>
                <a:tab pos="301752" algn="l"/>
              </a:tabLst>
              <a:defRPr sz="4000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65760" indent="36576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4864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73152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all" spc="0" baseline="0">
                <a:solidFill>
                  <a:srgbClr val="95B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Runs on </a:t>
            </a:r>
            <a:r>
              <a:rPr lang="en-US" dirty="0" err="1" smtClean="0"/>
              <a:t>JavaScriptCore</a:t>
            </a:r>
            <a:endParaRPr lang="en-US" dirty="0"/>
          </a:p>
        </p:txBody>
      </p:sp>
      <p:pic>
        <p:nvPicPr>
          <p:cNvPr id="11" name="Picture 10" descr="Screen Shot 2015-02-16 at 9.55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64" y="3344544"/>
            <a:ext cx="6515100" cy="2209800"/>
          </a:xfrm>
          <a:prstGeom prst="rect">
            <a:avLst/>
          </a:prstGeom>
        </p:spPr>
      </p:pic>
      <p:pic>
        <p:nvPicPr>
          <p:cNvPr id="12" name="Picture 11" descr="Screen Shot 2015-02-11 at 9.51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64" y="612230"/>
            <a:ext cx="8547100" cy="1625600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2711088" y="2363061"/>
            <a:ext cx="5820410" cy="86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365760" algn="l" defTabSz="9144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3600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8288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tabLst>
                <a:tab pos="301752" algn="l"/>
              </a:tabLst>
              <a:defRPr sz="4000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65760" indent="36576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4864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73152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all" spc="0" baseline="0">
                <a:solidFill>
                  <a:srgbClr val="95B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Runs on V8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PEG image-700D0851A1E7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69" y="540838"/>
            <a:ext cx="8457536" cy="56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PEG image-B4658A627709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3" y="538298"/>
            <a:ext cx="7945120" cy="56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NativeScript</a:t>
            </a:r>
            <a:r>
              <a:rPr lang="en-US" dirty="0"/>
              <a:t> modules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8496" y="1796144"/>
            <a:ext cx="99046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4000" dirty="0" err="1" smtClean="0"/>
              <a:t>NativeScript</a:t>
            </a:r>
            <a:r>
              <a:rPr lang="en-US" sz="4000" dirty="0" smtClean="0"/>
              <a:t>-provided modules that provide cross-platform functionality.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 smtClean="0"/>
              <a:t>There are dozens of them and they’re easy to write yourself.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 err="1" smtClean="0"/>
              <a:t>NativeScript</a:t>
            </a:r>
            <a:r>
              <a:rPr lang="en-US" sz="4000" dirty="0" smtClean="0"/>
              <a:t> modules follow Node module’s conventions (</a:t>
            </a:r>
            <a:r>
              <a:rPr lang="en-US" sz="4000" dirty="0" err="1" smtClean="0"/>
              <a:t>CommonJS</a:t>
            </a:r>
            <a:r>
              <a:rPr lang="en-US" sz="4000" dirty="0" smtClean="0"/>
              <a:t>).</a:t>
            </a:r>
          </a:p>
          <a:p>
            <a:pPr marL="285750" indent="-285750">
              <a:buFont typeface="Arial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92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 </a:t>
            </a:r>
            <a:r>
              <a:rPr lang="en-US" dirty="0" err="1" smtClean="0"/>
              <a:t>whoami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62744"/>
            <a:ext cx="7607144" cy="48876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71500" indent="-342900"/>
            <a:r>
              <a:rPr lang="en-US" sz="3200" dirty="0"/>
              <a:t>Ph.D. … in Medieval French (13</a:t>
            </a:r>
            <a:r>
              <a:rPr lang="en-US" sz="3200" baseline="30000" dirty="0"/>
              <a:t>th</a:t>
            </a:r>
            <a:r>
              <a:rPr lang="en-US" sz="3200" dirty="0"/>
              <a:t> century prose romance </a:t>
            </a:r>
            <a:r>
              <a:rPr lang="en-US" sz="3200" dirty="0" smtClean="0"/>
              <a:t>FTW)</a:t>
            </a:r>
          </a:p>
          <a:p>
            <a:pPr marL="571500" indent="-342900"/>
            <a:r>
              <a:rPr lang="en-US" sz="3200" dirty="0" smtClean="0"/>
              <a:t>Retrained!</a:t>
            </a:r>
          </a:p>
          <a:p>
            <a:pPr marL="571500" indent="-342900"/>
            <a:r>
              <a:rPr lang="en-US" sz="3200" dirty="0" smtClean="0"/>
              <a:t>Worked </a:t>
            </a:r>
            <a:r>
              <a:rPr lang="en-US" sz="3200" dirty="0"/>
              <a:t>in startup, </a:t>
            </a:r>
            <a:r>
              <a:rPr lang="en-US" sz="3200" dirty="0" smtClean="0"/>
              <a:t>nonprofit</a:t>
            </a:r>
            <a:r>
              <a:rPr lang="en-US" sz="3200" dirty="0"/>
              <a:t>, big corporate </a:t>
            </a:r>
            <a:r>
              <a:rPr lang="en-US" sz="3200" dirty="0" smtClean="0"/>
              <a:t>14 </a:t>
            </a:r>
            <a:r>
              <a:rPr lang="en-US" sz="3200" dirty="0" err="1"/>
              <a:t>yrs</a:t>
            </a:r>
            <a:r>
              <a:rPr lang="en-US" sz="3200" dirty="0" smtClean="0"/>
              <a:t>+</a:t>
            </a:r>
          </a:p>
          <a:p>
            <a:pPr marL="571500" indent="-342900"/>
            <a:r>
              <a:rPr lang="en-US" sz="3200" dirty="0" smtClean="0"/>
              <a:t>A lot of side projects – </a:t>
            </a:r>
            <a:r>
              <a:rPr lang="en-US" sz="3200" dirty="0" err="1" smtClean="0"/>
              <a:t>ladeezfirstmedia.com</a:t>
            </a:r>
            <a:endParaRPr lang="en-US" sz="3200" dirty="0"/>
          </a:p>
          <a:p>
            <a:pPr marL="571500" indent="-342900"/>
            <a:r>
              <a:rPr lang="en-US" sz="3200" dirty="0" smtClean="0"/>
              <a:t>Now </a:t>
            </a:r>
            <a:r>
              <a:rPr lang="en-US" sz="3200" dirty="0" err="1" smtClean="0"/>
              <a:t>DevRel@Telerik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983" y="3159495"/>
            <a:ext cx="3676046" cy="263216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8734712" y="1678249"/>
            <a:ext cx="1034142" cy="1391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8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NativeScript</a:t>
            </a:r>
            <a:r>
              <a:rPr lang="en-US" dirty="0"/>
              <a:t> file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197" y="1251857"/>
            <a:ext cx="10801639" cy="551978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ndroid-logo-transparent-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4" y="2753422"/>
            <a:ext cx="1823870" cy="1823870"/>
          </a:xfrm>
          <a:prstGeom prst="rect">
            <a:avLst/>
          </a:prstGeom>
        </p:spPr>
      </p:pic>
      <p:pic>
        <p:nvPicPr>
          <p:cNvPr id="5" name="Picture 4" descr="Screen Shot 2015-01-30 at 12.59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46" y="5585241"/>
            <a:ext cx="9277390" cy="1082175"/>
          </a:xfrm>
          <a:prstGeom prst="rect">
            <a:avLst/>
          </a:prstGeom>
        </p:spPr>
      </p:pic>
      <p:pic>
        <p:nvPicPr>
          <p:cNvPr id="6" name="Picture 5" descr="200px-apple-logo-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97" y="5099470"/>
            <a:ext cx="1365034" cy="1672167"/>
          </a:xfrm>
          <a:prstGeom prst="rect">
            <a:avLst/>
          </a:prstGeom>
        </p:spPr>
      </p:pic>
      <p:pic>
        <p:nvPicPr>
          <p:cNvPr id="7" name="Picture 6" descr="Screen Shot 2015-01-30 at 1.02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26" y="3367120"/>
            <a:ext cx="4350617" cy="54802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184571" y="2514599"/>
            <a:ext cx="10886" cy="819863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523514" y="2452366"/>
            <a:ext cx="9751" cy="2992472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5-02-16 at 10.42.0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6" y="1366789"/>
            <a:ext cx="8875485" cy="10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NativeScript</a:t>
            </a:r>
            <a:r>
              <a:rPr lang="en-US" dirty="0"/>
              <a:t> </a:t>
            </a:r>
            <a:r>
              <a:rPr lang="en-US" dirty="0" smtClean="0"/>
              <a:t>http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197" y="1251857"/>
            <a:ext cx="10801639" cy="3722914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 descr="Screen Shot 2015-01-30 at 1.1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89" y="1792670"/>
            <a:ext cx="84963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197" y="1251856"/>
            <a:ext cx="10801639" cy="5159829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5-04-28 at 12.37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63" y="1604965"/>
            <a:ext cx="7863840" cy="445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New! Plugin marketplace!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15" y="1128451"/>
            <a:ext cx="3461656" cy="5643673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228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940322" cy="1492132"/>
          </a:xfrm>
        </p:spPr>
        <p:txBody>
          <a:bodyPr/>
          <a:lstStyle/>
          <a:p>
            <a:r>
              <a:rPr lang="en-US" dirty="0"/>
              <a:t>But how do I turn this into an app?</a:t>
            </a: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55" y="2239723"/>
            <a:ext cx="5126567" cy="333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ways to use </a:t>
            </a:r>
            <a:r>
              <a:rPr lang="en-US" dirty="0" err="1" smtClean="0"/>
              <a:t>NativeScript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059" y="1676399"/>
            <a:ext cx="9439293" cy="4049487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Telerik_Platform_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24" y="2321994"/>
            <a:ext cx="6301312" cy="1155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8217" y="2426012"/>
            <a:ext cx="800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1)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08217" y="4080364"/>
            <a:ext cx="800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2</a:t>
            </a:r>
            <a:r>
              <a:rPr lang="en-US" sz="5400" b="1" dirty="0" smtClean="0"/>
              <a:t>)</a:t>
            </a:r>
            <a:endParaRPr lang="en-US" sz="5400" b="1" dirty="0"/>
          </a:p>
        </p:txBody>
      </p:sp>
      <p:pic>
        <p:nvPicPr>
          <p:cNvPr id="9" name="Picture 8" descr="Screen Shot 2015-01-30 at 1.28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56" y="4265464"/>
            <a:ext cx="54483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059" y="1676399"/>
            <a:ext cx="9439293" cy="404948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/>
              <a:t>Backend-as-a-service</a:t>
            </a:r>
          </a:p>
          <a:p>
            <a:pPr lvl="1"/>
            <a:r>
              <a:rPr lang="en-US" sz="2000" dirty="0"/>
              <a:t>Push notifications, cloud data, file storage,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dirty="0"/>
              <a:t>Analytics</a:t>
            </a:r>
          </a:p>
          <a:p>
            <a:r>
              <a:rPr lang="en-US" dirty="0" err="1"/>
              <a:t>AppBuilder</a:t>
            </a:r>
            <a:endParaRPr lang="en-US" dirty="0"/>
          </a:p>
          <a:p>
            <a:pPr lvl="1"/>
            <a:r>
              <a:rPr lang="en-US" sz="2000" dirty="0"/>
              <a:t>Cloud builds (build iOS apps on Windows, Windows Phone apps on a Mac)</a:t>
            </a:r>
          </a:p>
          <a:p>
            <a:pPr lvl="1"/>
            <a:r>
              <a:rPr lang="en-US" sz="2000" dirty="0" err="1"/>
              <a:t>NativeScript</a:t>
            </a:r>
            <a:r>
              <a:rPr lang="en-US" sz="2000" dirty="0"/>
              <a:t> debugging and tooling</a:t>
            </a:r>
          </a:p>
          <a:p>
            <a:r>
              <a:rPr lang="en-US" dirty="0"/>
              <a:t>Screen Builder (app scaffolding)</a:t>
            </a:r>
          </a:p>
          <a:p>
            <a:r>
              <a:rPr lang="en-US" dirty="0"/>
              <a:t>And more!</a:t>
            </a:r>
          </a:p>
        </p:txBody>
      </p:sp>
      <p:pic>
        <p:nvPicPr>
          <p:cNvPr id="11" name="Picture 10" descr="Telerik_Platform_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0" y="145681"/>
            <a:ext cx="6301312" cy="11551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62278" y="689536"/>
            <a:ext cx="421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A36FF"/>
                </a:solidFill>
                <a:hlinkClick r:id="rId3"/>
              </a:rPr>
              <a:t>http://telerik.com/platform</a:t>
            </a:r>
            <a:endParaRPr lang="en-US" sz="2800" dirty="0">
              <a:solidFill>
                <a:srgbClr val="4A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059" y="1676399"/>
            <a:ext cx="9439293" cy="404948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dirty="0"/>
              <a:t>In-Browser Client</a:t>
            </a:r>
          </a:p>
          <a:p>
            <a:r>
              <a:rPr lang="en-US" sz="4000" dirty="0"/>
              <a:t>Visual Studio Extension</a:t>
            </a:r>
          </a:p>
          <a:p>
            <a:r>
              <a:rPr lang="en-US" sz="4000" dirty="0"/>
              <a:t>Sublime Text Package</a:t>
            </a:r>
          </a:p>
          <a:p>
            <a:r>
              <a:rPr lang="en-US" sz="4000" dirty="0"/>
              <a:t>Command-Line </a:t>
            </a:r>
            <a:r>
              <a:rPr lang="en-US" sz="4000" dirty="0" smtClean="0"/>
              <a:t>Interface</a:t>
            </a:r>
            <a:endParaRPr lang="en-US" sz="4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err="1" smtClean="0"/>
              <a:t>Telerik</a:t>
            </a:r>
            <a:r>
              <a:rPr lang="en-US" dirty="0" smtClean="0"/>
              <a:t> </a:t>
            </a:r>
            <a:r>
              <a:rPr lang="en-US" dirty="0" err="1" smtClean="0"/>
              <a:t>Appbuilder</a:t>
            </a:r>
            <a:r>
              <a:rPr lang="en-US" dirty="0" smtClean="0"/>
              <a:t> ide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lerik_Platform_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0" y="145681"/>
            <a:ext cx="6301312" cy="1155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14" y="1966038"/>
            <a:ext cx="8491220" cy="40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smtClean="0"/>
              <a:t>pricing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1678" y="1128451"/>
            <a:ext cx="7209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A36FF"/>
                </a:solidFill>
                <a:hlinkClick r:id="rId3"/>
              </a:rPr>
              <a:t>https://www.telerik.com/purchase/</a:t>
            </a:r>
            <a:r>
              <a:rPr lang="en-US" sz="2800" dirty="0" smtClean="0">
                <a:solidFill>
                  <a:srgbClr val="4A36FF"/>
                </a:solidFill>
                <a:hlinkClick r:id="rId3"/>
              </a:rPr>
              <a:t>appbuilder</a:t>
            </a:r>
            <a:r>
              <a:rPr lang="en-US" sz="2800" dirty="0" smtClean="0">
                <a:solidFill>
                  <a:srgbClr val="4A36FF"/>
                </a:solidFill>
              </a:rPr>
              <a:t> </a:t>
            </a:r>
            <a:endParaRPr lang="en-US" sz="2800" dirty="0">
              <a:solidFill>
                <a:srgbClr val="4A36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59" y="2397737"/>
            <a:ext cx="9763760" cy="38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NativeScript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71" y="2813969"/>
            <a:ext cx="1181250" cy="11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err="1" smtClean="0"/>
              <a:t>Nativescript</a:t>
            </a:r>
            <a:r>
              <a:rPr lang="en-US" dirty="0" smtClean="0"/>
              <a:t> cli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55059" y="1676399"/>
            <a:ext cx="9874941" cy="404948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dirty="0" smtClean="0"/>
              <a:t>Free and open source</a:t>
            </a:r>
            <a:endParaRPr lang="en-US" sz="4000" dirty="0"/>
          </a:p>
          <a:p>
            <a:r>
              <a:rPr lang="en-US" sz="4000" dirty="0">
                <a:hlinkClick r:id="rId2"/>
              </a:rPr>
              <a:t>https://</a:t>
            </a:r>
            <a:r>
              <a:rPr lang="en-US" sz="4000" dirty="0" smtClean="0">
                <a:hlinkClick r:id="rId2"/>
              </a:rPr>
              <a:t>github.com/nativescript/nativescript-cli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7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err="1" smtClean="0"/>
              <a:t>Nativescript</a:t>
            </a:r>
            <a:r>
              <a:rPr lang="en-US" dirty="0" smtClean="0"/>
              <a:t> cli requirements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51679" y="1676399"/>
            <a:ext cx="10178322" cy="496388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hlinkClick r:id="rId2"/>
              </a:rPr>
              <a:t>https://github.com/nativescript/nativescript-cli#system-requirements</a:t>
            </a:r>
            <a:endParaRPr lang="en-US" sz="4000" dirty="0"/>
          </a:p>
          <a:p>
            <a:endParaRPr lang="en-US" sz="4000" dirty="0"/>
          </a:p>
        </p:txBody>
      </p:sp>
      <p:pic>
        <p:nvPicPr>
          <p:cNvPr id="6" name="Picture 5" descr="android-logo-transparent-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59" y="3168531"/>
            <a:ext cx="1648599" cy="1648599"/>
          </a:xfrm>
          <a:prstGeom prst="rect">
            <a:avLst/>
          </a:prstGeom>
        </p:spPr>
      </p:pic>
      <p:pic>
        <p:nvPicPr>
          <p:cNvPr id="7" name="Picture 6" descr="200px-apple-logo-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20" y="4929413"/>
            <a:ext cx="1297778" cy="1589778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330711" y="5514407"/>
            <a:ext cx="8421240" cy="8140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71500" marR="0" indent="-3886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36FF"/>
              </a:buClr>
              <a:buFont typeface="Arial"/>
              <a:buChar char="•"/>
              <a:defRPr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1045028" marR="0" indent="-4049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36FF"/>
              </a:buClr>
              <a:buFont typeface="Arial"/>
              <a:buChar char="•"/>
              <a:defRPr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531620" marR="0" indent="-43433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E600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943100" marR="0" indent="-38861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E600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471737" marR="0" indent="-46005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E600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971800" marR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E600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3200400" marR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E600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657600" marR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E600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4114800" marR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E600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 err="1" smtClean="0"/>
              <a:t>Xcode</a:t>
            </a:r>
            <a:r>
              <a:rPr lang="en-US" dirty="0" smtClean="0"/>
              <a:t>, </a:t>
            </a:r>
            <a:r>
              <a:rPr lang="en-US" dirty="0" err="1" smtClean="0"/>
              <a:t>Xcode</a:t>
            </a:r>
            <a:r>
              <a:rPr lang="en-US" dirty="0" smtClean="0"/>
              <a:t> CLI tools, </a:t>
            </a:r>
            <a:r>
              <a:rPr lang="en-US" dirty="0" err="1" smtClean="0"/>
              <a:t>iOS</a:t>
            </a:r>
            <a:r>
              <a:rPr lang="en-US" dirty="0" smtClean="0"/>
              <a:t> SDK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142598" y="3510080"/>
            <a:ext cx="8120878" cy="8304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71500" marR="0" indent="-3886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36FF"/>
              </a:buClr>
              <a:buFont typeface="Arial"/>
              <a:buChar char="•"/>
              <a:defRPr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1045028" marR="0" indent="-4049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36FF"/>
              </a:buClr>
              <a:buFont typeface="Arial"/>
              <a:buChar char="•"/>
              <a:defRPr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531620" marR="0" indent="-43433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E600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943100" marR="0" indent="-38861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E600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471737" marR="0" indent="-46005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E600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971800" marR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E600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3200400" marR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E600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657600" marR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E600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4114800" marR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CE600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 smtClean="0"/>
              <a:t>JDK, Apache Ant, Android SDK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smtClean="0"/>
              <a:t>Learn more!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51678" y="1393370"/>
            <a:ext cx="10178322" cy="5181601"/>
          </a:xfrm>
          <a:solidFill>
            <a:schemeClr val="bg1"/>
          </a:solidFill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4000" dirty="0" err="1"/>
              <a:t>NativeScript</a:t>
            </a:r>
            <a:r>
              <a:rPr lang="en-US" sz="4000" dirty="0"/>
              <a:t> Getting Started Guide: </a:t>
            </a:r>
            <a:r>
              <a:rPr lang="en-US" sz="4000" dirty="0">
                <a:hlinkClick r:id="rId2"/>
              </a:rPr>
              <a:t>http://</a:t>
            </a:r>
            <a:r>
              <a:rPr lang="en-US" sz="4000" dirty="0" err="1">
                <a:hlinkClick r:id="rId2"/>
              </a:rPr>
              <a:t>docs.nativescript.org</a:t>
            </a:r>
            <a:r>
              <a:rPr lang="en-US" sz="4000" dirty="0">
                <a:hlinkClick r:id="rId2"/>
              </a:rPr>
              <a:t>/getting-started</a:t>
            </a:r>
            <a:endParaRPr lang="en-US" sz="4000" dirty="0"/>
          </a:p>
          <a:p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38" y="2809302"/>
            <a:ext cx="3631173" cy="363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smtClean="0"/>
              <a:t>STARTING A NEW PROJECT</a:t>
            </a:r>
            <a:endParaRPr lang="en-US" dirty="0"/>
          </a:p>
        </p:txBody>
      </p:sp>
      <p:pic>
        <p:nvPicPr>
          <p:cNvPr id="5" name="Content Placeholder 4" descr="Screen Shot 2015-01-30 at 3.34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18" y="2396219"/>
            <a:ext cx="59436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smtClean="0"/>
              <a:t>RUNNING ON IOS</a:t>
            </a:r>
            <a:endParaRPr lang="en-US" dirty="0"/>
          </a:p>
        </p:txBody>
      </p:sp>
      <p:pic>
        <p:nvPicPr>
          <p:cNvPr id="6" name="Picture 5" descr="Screen Shot 2015-01-30 at 3.32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78" y="2521545"/>
            <a:ext cx="5130800" cy="1206500"/>
          </a:xfrm>
          <a:prstGeom prst="rect">
            <a:avLst/>
          </a:prstGeom>
        </p:spPr>
      </p:pic>
      <p:pic>
        <p:nvPicPr>
          <p:cNvPr id="7" name="Picture 6" descr="Screen Shot 2015-01-30 at 3.00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78" y="155524"/>
            <a:ext cx="4754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smtClean="0"/>
              <a:t>RUNNING ON android</a:t>
            </a:r>
            <a:endParaRPr lang="en-US" dirty="0"/>
          </a:p>
        </p:txBody>
      </p:sp>
      <p:pic>
        <p:nvPicPr>
          <p:cNvPr id="5" name="Picture 4" descr="Screen Shot 2015-01-30 at 3.2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3388031"/>
            <a:ext cx="5765800" cy="1219200"/>
          </a:xfrm>
          <a:prstGeom prst="rect">
            <a:avLst/>
          </a:prstGeom>
        </p:spPr>
      </p:pic>
      <p:pic>
        <p:nvPicPr>
          <p:cNvPr id="8" name="Picture 7" descr="Screen Shot 2015-01-30 at 3.31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32" y="802452"/>
            <a:ext cx="4943757" cy="627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smtClean="0"/>
              <a:t>Developer helps!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74571" y="1874517"/>
            <a:ext cx="6379028" cy="37120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34346" y="1996435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Livesync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54" y="2710748"/>
            <a:ext cx="4330700" cy="279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34346" y="3270188"/>
            <a:ext cx="350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Sublime Text Settings to build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34346" y="4478341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Deploy to device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54947" y="3911102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Cmd</a:t>
            </a:r>
            <a:r>
              <a:rPr lang="en-US" dirty="0" smtClean="0"/>
              <a:t> + B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794" y="5045581"/>
            <a:ext cx="20447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smtClean="0"/>
              <a:t>App structure</a:t>
            </a:r>
            <a:endParaRPr lang="en-US" dirty="0"/>
          </a:p>
        </p:txBody>
      </p:sp>
      <p:pic>
        <p:nvPicPr>
          <p:cNvPr id="10" name="Picture 9" descr="Screen Shot 2015-05-27 at 2.2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91" y="1128451"/>
            <a:ext cx="7768895" cy="55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smtClean="0"/>
              <a:t>APP.JS</a:t>
            </a:r>
            <a:endParaRPr lang="en-US" dirty="0"/>
          </a:p>
        </p:txBody>
      </p:sp>
      <p:pic>
        <p:nvPicPr>
          <p:cNvPr id="5" name="Picture 4" descr="Screen Shot 2015-02-18 at 12.4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39" y="2649764"/>
            <a:ext cx="86614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smtClean="0"/>
              <a:t>PAGES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658801" y="1874517"/>
            <a:ext cx="10331450" cy="44283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XML markup structure</a:t>
            </a:r>
          </a:p>
          <a:p>
            <a:r>
              <a:rPr lang="en-US" sz="3200" dirty="0" smtClean="0"/>
              <a:t>Elements (e.g. </a:t>
            </a:r>
            <a:r>
              <a:rPr lang="en-US" sz="3200" dirty="0" smtClean="0">
                <a:latin typeface="Courier New"/>
                <a:cs typeface="Courier New"/>
              </a:rPr>
              <a:t>&lt;Page&gt;, &lt;Label&gt;</a:t>
            </a:r>
            <a:r>
              <a:rPr lang="en-US" sz="3200" dirty="0" smtClean="0"/>
              <a:t>) are </a:t>
            </a:r>
            <a:r>
              <a:rPr lang="en-US" sz="3200" dirty="0" err="1" smtClean="0"/>
              <a:t>NativeScript</a:t>
            </a:r>
            <a:r>
              <a:rPr lang="en-US" sz="3200" dirty="0" smtClean="0"/>
              <a:t> modules</a:t>
            </a:r>
            <a:endParaRPr lang="en-US" sz="3200" dirty="0"/>
          </a:p>
        </p:txBody>
      </p:sp>
      <p:pic>
        <p:nvPicPr>
          <p:cNvPr id="7" name="Picture 6" descr="Screen Shot 2015-02-18 at 11.32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89" y="4088673"/>
            <a:ext cx="6642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runtime for building and running </a:t>
            </a:r>
            <a:r>
              <a:rPr lang="en-US" i="1" dirty="0"/>
              <a:t>native</a:t>
            </a:r>
            <a:r>
              <a:rPr lang="en-US" dirty="0"/>
              <a:t> iOS, Android, and (soon) Windows Phone apps with a single, JavaScript code base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4028" y="3806387"/>
            <a:ext cx="2776052" cy="1876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9840" y="3795057"/>
            <a:ext cx="3029991" cy="2047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3923" y="3721083"/>
            <a:ext cx="3157699" cy="213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smtClean="0"/>
              <a:t>Custom xml components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51678" y="1561006"/>
            <a:ext cx="10025922" cy="498348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pic>
        <p:nvPicPr>
          <p:cNvPr id="9" name="Picture 8" descr="Screen Shot 2015-03-12 at 9.55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30" y="1746164"/>
            <a:ext cx="8126960" cy="413329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2418634" y="5879463"/>
            <a:ext cx="9795137" cy="5238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anose="020B0604020202020204" pitchFamily="34" charset="0"/>
              <a:buNone/>
            </a:pPr>
            <a:r>
              <a:rPr lang="en-US" sz="2400" smtClean="0">
                <a:hlinkClick r:id="rId3"/>
              </a:rPr>
              <a:t>http://docs.nativescript.org/ui-with-xml#custom-components</a:t>
            </a:r>
            <a:r>
              <a:rPr lang="en-US" sz="240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6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smtClean="0"/>
              <a:t>Data binding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51678" y="1561006"/>
            <a:ext cx="10025922" cy="498348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pic>
        <p:nvPicPr>
          <p:cNvPr id="7" name="Picture 6" descr="Screen Shot 2015-02-18 at 1.03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94" y="4258854"/>
            <a:ext cx="9797689" cy="1512117"/>
          </a:xfrm>
          <a:prstGeom prst="rect">
            <a:avLst/>
          </a:prstGeom>
        </p:spPr>
      </p:pic>
      <p:pic>
        <p:nvPicPr>
          <p:cNvPr id="8" name="Picture 7" descr="Screen Shot 2015-03-27 at 9.28.0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41" y="1855098"/>
            <a:ext cx="5837252" cy="143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smtClean="0"/>
              <a:t>Data binding improved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51678" y="1561006"/>
            <a:ext cx="10025922" cy="498348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pic>
        <p:nvPicPr>
          <p:cNvPr id="9" name="Picture 8" descr="Screen Shot 2015-02-18 at 1.51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761490"/>
            <a:ext cx="9872539" cy="351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err="1" smtClean="0"/>
              <a:t>css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51678" y="1561006"/>
            <a:ext cx="10025922" cy="498348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pic>
        <p:nvPicPr>
          <p:cNvPr id="5" name="Picture 4" descr="Screen Shot 2015-02-18 at 3.5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1874517"/>
            <a:ext cx="4114800" cy="321310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2622550" y="5488305"/>
            <a:ext cx="9569450" cy="1369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anose="020B0604020202020204" pitchFamily="34" charset="0"/>
              <a:buNone/>
            </a:pPr>
            <a:r>
              <a:rPr lang="en-US" sz="2400" dirty="0" smtClean="0">
                <a:hlinkClick r:id="rId3"/>
              </a:rPr>
              <a:t>http://docs.nativescript.org/styling#supported-properties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53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err="1" smtClean="0"/>
              <a:t>css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51678" y="1110343"/>
            <a:ext cx="10025922" cy="562791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pic>
        <p:nvPicPr>
          <p:cNvPr id="7" name="Picture 6" descr="Screen Shot 2015-03-09 at 11.27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78" y="1206965"/>
            <a:ext cx="7432673" cy="55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smtClean="0"/>
              <a:t>Let’s build something!</a:t>
            </a:r>
            <a:endParaRPr lang="en-US" dirty="0"/>
          </a:p>
        </p:txBody>
      </p:sp>
      <p:pic>
        <p:nvPicPr>
          <p:cNvPr id="5" name="Picture 4" descr="giph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38" y="2046514"/>
            <a:ext cx="4782820" cy="35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smtClean="0"/>
              <a:t>A game inspired by…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9829" y="4447299"/>
            <a:ext cx="5364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Show picture of llama or duck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Very quickly timeout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Show high scores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147" y="1930358"/>
            <a:ext cx="1800000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01" y="1361735"/>
            <a:ext cx="2379980" cy="4224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61" y="1361735"/>
            <a:ext cx="2379980" cy="42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dirty="0" smtClean="0"/>
              <a:t>Let’s use the </a:t>
            </a:r>
            <a:r>
              <a:rPr lang="en-US" dirty="0" err="1" smtClean="0"/>
              <a:t>Clarifai</a:t>
            </a:r>
            <a:r>
              <a:rPr lang="en-US" dirty="0" smtClean="0"/>
              <a:t> API too!</a:t>
            </a:r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519829" y="1484497"/>
            <a:ext cx="9642019" cy="4857521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anose="020B0604020202020204" pitchFamily="34" charset="0"/>
              <a:buNone/>
            </a:pPr>
            <a:r>
              <a:rPr lang="en-US" sz="3600" dirty="0" smtClean="0"/>
              <a:t>A souped-up Llama vs. Duck with educational ++</a:t>
            </a:r>
            <a:endParaRPr lang="en-US" sz="2800" dirty="0" smtClean="0"/>
          </a:p>
          <a:p>
            <a:pPr lvl="2"/>
            <a:r>
              <a:rPr lang="en-US" sz="2400" dirty="0" smtClean="0"/>
              <a:t>Pick 2 images</a:t>
            </a:r>
          </a:p>
          <a:p>
            <a:pPr lvl="2"/>
            <a:r>
              <a:rPr lang="en-US" sz="2400" dirty="0" smtClean="0"/>
              <a:t>Query </a:t>
            </a:r>
            <a:r>
              <a:rPr lang="en-US" sz="2400" dirty="0" err="1" smtClean="0"/>
              <a:t>Clarifai</a:t>
            </a:r>
            <a:r>
              <a:rPr lang="en-US" sz="2400" dirty="0" smtClean="0"/>
              <a:t> to get 2 sets of tags</a:t>
            </a:r>
          </a:p>
          <a:p>
            <a:pPr lvl="2"/>
            <a:r>
              <a:rPr lang="en-US" sz="2400" dirty="0" smtClean="0"/>
              <a:t>Create game loop to let user choose This or That</a:t>
            </a:r>
          </a:p>
          <a:p>
            <a:pPr lvl="2"/>
            <a:r>
              <a:rPr lang="en-US" sz="2400" dirty="0" smtClean="0"/>
              <a:t>Localize the tags using </a:t>
            </a:r>
            <a:r>
              <a:rPr lang="en-US" sz="2400" dirty="0" err="1" smtClean="0"/>
              <a:t>Clarifai’s</a:t>
            </a:r>
            <a:r>
              <a:rPr lang="en-US" sz="2400" dirty="0" smtClean="0"/>
              <a:t> translations (20 languages!) (Settings area)</a:t>
            </a:r>
          </a:p>
          <a:p>
            <a:pPr lvl="2"/>
            <a:r>
              <a:rPr lang="en-US" sz="2400" dirty="0" smtClean="0"/>
              <a:t>Timeout after 5 seconds</a:t>
            </a:r>
          </a:p>
          <a:p>
            <a:pPr lvl="2"/>
            <a:r>
              <a:rPr lang="en-US" sz="2400" dirty="0" smtClean="0"/>
              <a:t>Show high scores (</a:t>
            </a:r>
            <a:r>
              <a:rPr lang="en-US" sz="2400" dirty="0" err="1" smtClean="0"/>
              <a:t>Telerik</a:t>
            </a:r>
            <a:r>
              <a:rPr lang="en-US" sz="2400" dirty="0" smtClean="0"/>
              <a:t> Platform integration)</a:t>
            </a:r>
          </a:p>
          <a:p>
            <a:pPr lvl="2"/>
            <a:r>
              <a:rPr lang="en-US" sz="2400" dirty="0" smtClean="0"/>
              <a:t>Show my scores (also </a:t>
            </a:r>
            <a:r>
              <a:rPr lang="en-US" sz="2400" dirty="0" err="1" smtClean="0"/>
              <a:t>Telerik</a:t>
            </a:r>
            <a:r>
              <a:rPr lang="en-US" sz="2400" dirty="0" smtClean="0"/>
              <a:t> Platform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78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12300" y="0"/>
            <a:ext cx="8187071" cy="4064627"/>
          </a:xfrm>
        </p:spPr>
        <p:txBody>
          <a:bodyPr/>
          <a:lstStyle/>
          <a:p>
            <a:r>
              <a:rPr lang="en-US" dirty="0" smtClean="0"/>
              <a:t>Presenting…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Thisorthat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a game of words and tags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1" y="2144486"/>
            <a:ext cx="2651351" cy="4713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86" y="2144487"/>
            <a:ext cx="2651351" cy="4713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084" y="2144488"/>
            <a:ext cx="2651350" cy="4713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13" y="2144486"/>
            <a:ext cx="2650026" cy="47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42" y="673463"/>
            <a:ext cx="7429500" cy="556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8852" y="119743"/>
            <a:ext cx="3404178" cy="377734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Android download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37884" y="1882850"/>
            <a:ext cx="2906486" cy="4164164"/>
          </a:xfrm>
        </p:spPr>
        <p:txBody>
          <a:bodyPr>
            <a:norm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github.com</a:t>
            </a:r>
            <a:r>
              <a:rPr lang="en-US" sz="2800" dirty="0"/>
              <a:t>/</a:t>
            </a:r>
            <a:r>
              <a:rPr lang="en-US" sz="2800" dirty="0" err="1"/>
              <a:t>jlooper</a:t>
            </a:r>
            <a:r>
              <a:rPr lang="en-US" sz="2800" dirty="0"/>
              <a:t>/</a:t>
            </a:r>
            <a:r>
              <a:rPr lang="en-US" sz="2800" dirty="0" err="1"/>
              <a:t>thisorthat</a:t>
            </a:r>
            <a:r>
              <a:rPr lang="en-US" sz="2800" dirty="0"/>
              <a:t>-app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20" y="767080"/>
            <a:ext cx="2936240" cy="293624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513368" y="2884714"/>
            <a:ext cx="3404178" cy="37773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iOS download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57" y="370332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Thisorthat</a:t>
            </a:r>
            <a:r>
              <a:rPr lang="en-US" dirty="0" smtClean="0"/>
              <a:t>: code walkthrough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58806" y="1382487"/>
            <a:ext cx="4964065" cy="512717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Basic structure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API integration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Authentication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View models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Shared code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Animation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Platform-specific </a:t>
            </a:r>
            <a:r>
              <a:rPr lang="en-US" sz="2800" dirty="0" smtClean="0"/>
              <a:t>code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err="1"/>
              <a:t>Cocoapods</a:t>
            </a:r>
            <a:r>
              <a:rPr lang="en-US" sz="2800" dirty="0"/>
              <a:t> and Toast plugin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err="1"/>
              <a:t>Npm</a:t>
            </a:r>
            <a:r>
              <a:rPr lang="en-US" sz="2800" dirty="0"/>
              <a:t> module – email-validator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32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Thisorthat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Basic Code Structure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code structure rundown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Thisorthat</a:t>
            </a:r>
            <a:r>
              <a:rPr lang="en-US" dirty="0" smtClean="0"/>
              <a:t>: </a:t>
            </a:r>
            <a:r>
              <a:rPr lang="en-US" dirty="0" err="1" smtClean="0"/>
              <a:t>Api</a:t>
            </a:r>
            <a:r>
              <a:rPr lang="en-US" dirty="0" smtClean="0"/>
              <a:t> integration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Shared/</a:t>
            </a:r>
            <a:r>
              <a:rPr lang="en-US" dirty="0" err="1" smtClean="0"/>
              <a:t>config.js</a:t>
            </a:r>
            <a:endParaRPr lang="en-US" dirty="0"/>
          </a:p>
          <a:p>
            <a:r>
              <a:rPr lang="en-US" dirty="0" smtClean="0"/>
              <a:t>Data persistence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Thisorthat</a:t>
            </a:r>
            <a:r>
              <a:rPr lang="en-US" dirty="0" smtClean="0"/>
              <a:t>: authentication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  <a:p>
            <a:r>
              <a:rPr lang="en-US" dirty="0" smtClean="0"/>
              <a:t>Password</a:t>
            </a:r>
          </a:p>
          <a:p>
            <a:r>
              <a:rPr lang="en-US" dirty="0" smtClean="0"/>
              <a:t>Register</a:t>
            </a:r>
          </a:p>
        </p:txBody>
      </p:sp>
    </p:spTree>
    <p:extLst>
      <p:ext uri="{BB962C8B-B14F-4D97-AF65-F5344CB8AC3E}">
        <p14:creationId xmlns:p14="http://schemas.microsoft.com/office/powerpoint/2010/main" val="2986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Thisorthat</a:t>
            </a:r>
            <a:r>
              <a:rPr lang="en-US" dirty="0" smtClean="0"/>
              <a:t>: View Models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Shared/view-models/game-view-</a:t>
            </a:r>
            <a:r>
              <a:rPr lang="en-US" dirty="0" err="1" smtClean="0"/>
              <a:t>model.js</a:t>
            </a:r>
            <a:endParaRPr lang="en-US" dirty="0" smtClean="0"/>
          </a:p>
          <a:p>
            <a:r>
              <a:rPr lang="en-US" dirty="0" smtClean="0"/>
              <a:t>Shared/view-models/user-view-</a:t>
            </a:r>
            <a:r>
              <a:rPr lang="en-US" dirty="0" err="1" smtClean="0"/>
              <a:t>model.js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Thisorthat</a:t>
            </a:r>
            <a:r>
              <a:rPr lang="en-US" dirty="0" smtClean="0"/>
              <a:t>: shared code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Shared/</a:t>
            </a:r>
            <a:r>
              <a:rPr lang="en-US" dirty="0" err="1" smtClean="0"/>
              <a:t>navigation.js</a:t>
            </a:r>
            <a:endParaRPr lang="en-US" dirty="0" smtClean="0"/>
          </a:p>
          <a:p>
            <a:r>
              <a:rPr lang="en-US" dirty="0" smtClean="0"/>
              <a:t>Shared/</a:t>
            </a:r>
            <a:r>
              <a:rPr lang="en-US" dirty="0" err="1" smtClean="0"/>
              <a:t>utils</a:t>
            </a:r>
            <a:r>
              <a:rPr lang="en-US" dirty="0" smtClean="0"/>
              <a:t>/form-</a:t>
            </a:r>
            <a:r>
              <a:rPr lang="en-US" dirty="0" err="1" smtClean="0"/>
              <a:t>util.js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Thisorthat</a:t>
            </a:r>
            <a:r>
              <a:rPr lang="en-US" dirty="0" smtClean="0"/>
              <a:t>: animation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Nativescript’s</a:t>
            </a:r>
            <a:r>
              <a:rPr lang="en-US" dirty="0" smtClean="0"/>
              <a:t> built-in animation library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Thisorthat</a:t>
            </a:r>
            <a:r>
              <a:rPr lang="en-US" dirty="0" smtClean="0"/>
              <a:t>: images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Content-scaled images</a:t>
            </a:r>
          </a:p>
          <a:p>
            <a:r>
              <a:rPr lang="en-US" dirty="0" smtClean="0"/>
              <a:t>Non-content-scaled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Thisorthat</a:t>
            </a:r>
            <a:r>
              <a:rPr lang="en-US" dirty="0" smtClean="0"/>
              <a:t>: platform-specific code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CSS</a:t>
            </a:r>
          </a:p>
          <a:p>
            <a:r>
              <a:rPr lang="en-US" dirty="0" err="1" smtClean="0"/>
              <a:t>Utils</a:t>
            </a:r>
            <a:r>
              <a:rPr lang="en-US" dirty="0" smtClean="0"/>
              <a:t>/action-bar-</a:t>
            </a:r>
            <a:r>
              <a:rPr lang="en-US" dirty="0" err="1" smtClean="0"/>
              <a:t>util.js</a:t>
            </a:r>
            <a:endParaRPr lang="en-US" dirty="0" smtClean="0"/>
          </a:p>
          <a:p>
            <a:r>
              <a:rPr lang="en-US" dirty="0" err="1" smtClean="0"/>
              <a:t>Utils</a:t>
            </a:r>
            <a:r>
              <a:rPr lang="en-US" dirty="0" smtClean="0"/>
              <a:t>/form-</a:t>
            </a:r>
            <a:r>
              <a:rPr lang="en-US" dirty="0" err="1" smtClean="0"/>
              <a:t>util.js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Inline: login/</a:t>
            </a:r>
            <a:r>
              <a:rPr lang="en-US" dirty="0" err="1" smtClean="0"/>
              <a:t>login.js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08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28" y="698512"/>
            <a:ext cx="1181250" cy="11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88" y="1633232"/>
            <a:ext cx="1181250" cy="1181250"/>
          </a:xfrm>
          <a:prstGeom prst="rect">
            <a:avLst/>
          </a:prstGeom>
        </p:spPr>
      </p:pic>
      <p:pic>
        <p:nvPicPr>
          <p:cNvPr id="6" name="Picture 5" descr="img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20" y="631371"/>
            <a:ext cx="1732280" cy="1469598"/>
          </a:xfrm>
          <a:prstGeom prst="rect">
            <a:avLst/>
          </a:prstGeom>
        </p:spPr>
      </p:pic>
      <p:pic>
        <p:nvPicPr>
          <p:cNvPr id="7" name="Picture 6" descr="img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50" y="1630861"/>
            <a:ext cx="1184910" cy="118491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6915151" y="2980236"/>
            <a:ext cx="4641849" cy="810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365760" algn="l" defTabSz="9144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3600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8288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tabLst>
                <a:tab pos="301752" algn="l"/>
              </a:tabLst>
              <a:defRPr sz="4000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65760" indent="36576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4864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73152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all" spc="0" baseline="0">
                <a:solidFill>
                  <a:srgbClr val="95B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 cross compilation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8469631" y="1821996"/>
            <a:ext cx="994409" cy="882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365760" algn="l" defTabSz="9144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3600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8288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tabLst>
                <a:tab pos="301752" algn="l"/>
              </a:tabLst>
              <a:defRPr sz="4000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65760" indent="36576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4864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73152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all" spc="0" baseline="0">
                <a:solidFill>
                  <a:srgbClr val="95B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4800" b="1" dirty="0" smtClean="0"/>
              <a:t>!=</a:t>
            </a:r>
            <a:endParaRPr lang="en-US" sz="4800" b="1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54351" y="846636"/>
            <a:ext cx="994409" cy="882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365760" algn="l" defTabSz="9144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3600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8288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tabLst>
                <a:tab pos="301752" algn="l"/>
              </a:tabLst>
              <a:defRPr sz="4000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65760" indent="36576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4864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73152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all" spc="0" baseline="0">
                <a:solidFill>
                  <a:srgbClr val="95B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4800" b="1" dirty="0" smtClean="0"/>
              <a:t>!=</a:t>
            </a:r>
            <a:endParaRPr lang="en-US" sz="4800" b="1" dirty="0"/>
          </a:p>
        </p:txBody>
      </p:sp>
      <p:pic>
        <p:nvPicPr>
          <p:cNvPr id="11" name="Picture 10" descr="default_app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80" y="4004491"/>
            <a:ext cx="1310640" cy="1310640"/>
          </a:xfrm>
          <a:prstGeom prst="rect">
            <a:avLst/>
          </a:prstGeom>
        </p:spPr>
      </p:pic>
      <p:pic>
        <p:nvPicPr>
          <p:cNvPr id="12" name="Picture 11" descr="imgr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4034971"/>
            <a:ext cx="1245870" cy="1245870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1967231" y="5276396"/>
            <a:ext cx="4723129" cy="134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365760" algn="l" defTabSz="9144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3600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8288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tabLst>
                <a:tab pos="301752" algn="l"/>
              </a:tabLst>
              <a:defRPr sz="4000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65760" indent="36576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4864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73152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all" spc="0" baseline="0">
                <a:solidFill>
                  <a:srgbClr val="95B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Direct access to native APIs in JS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28" y="4000512"/>
            <a:ext cx="1181250" cy="1181250"/>
          </a:xfrm>
          <a:prstGeom prst="rect">
            <a:avLst/>
          </a:prstGeom>
        </p:spPr>
      </p:pic>
      <p:sp>
        <p:nvSpPr>
          <p:cNvPr id="15" name="Text Placeholder 2"/>
          <p:cNvSpPr txBox="1">
            <a:spLocks/>
          </p:cNvSpPr>
          <p:nvPr/>
        </p:nvSpPr>
        <p:spPr>
          <a:xfrm>
            <a:off x="3206751" y="4148636"/>
            <a:ext cx="994409" cy="882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365760" algn="l" defTabSz="9144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3600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8288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tabLst>
                <a:tab pos="301752" algn="l"/>
              </a:tabLst>
              <a:defRPr sz="4000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65760" indent="36576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4864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73152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all" spc="0" baseline="0">
                <a:solidFill>
                  <a:srgbClr val="95B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4800" b="1" dirty="0" smtClean="0"/>
              <a:t>!=</a:t>
            </a:r>
            <a:endParaRPr lang="en-US" sz="4800" b="1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1451670" y="2151360"/>
            <a:ext cx="4641849" cy="810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365760" algn="l" defTabSz="9144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3600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8288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tabLst>
                <a:tab pos="301752" algn="l"/>
              </a:tabLst>
              <a:defRPr sz="4000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365760" indent="36576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4864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731520" indent="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59FD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cap="all" spc="0" baseline="0">
                <a:solidFill>
                  <a:srgbClr val="95B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 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Thisorthat</a:t>
            </a:r>
            <a:r>
              <a:rPr lang="en-US" dirty="0" smtClean="0"/>
              <a:t>: </a:t>
            </a:r>
            <a:r>
              <a:rPr lang="en-US" dirty="0" err="1" smtClean="0"/>
              <a:t>Cocoapods</a:t>
            </a:r>
            <a:r>
              <a:rPr lang="en-US" dirty="0" smtClean="0"/>
              <a:t> and </a:t>
            </a:r>
            <a:r>
              <a:rPr lang="en-US" dirty="0" err="1" smtClean="0"/>
              <a:t>npm</a:t>
            </a:r>
            <a:r>
              <a:rPr lang="en-US" dirty="0" smtClean="0"/>
              <a:t> modules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fancyAlert</a:t>
            </a:r>
            <a:r>
              <a:rPr lang="en-US" dirty="0" smtClean="0"/>
              <a:t> (</a:t>
            </a:r>
            <a:r>
              <a:rPr lang="en-US" dirty="0" err="1" smtClean="0"/>
              <a:t>YCTutorialBox</a:t>
            </a:r>
            <a:r>
              <a:rPr lang="en-US" dirty="0" smtClean="0"/>
              <a:t>)</a:t>
            </a:r>
          </a:p>
          <a:p>
            <a:r>
              <a:rPr lang="en-US" dirty="0"/>
              <a:t>e</a:t>
            </a:r>
            <a:r>
              <a:rPr lang="en-US" dirty="0" smtClean="0"/>
              <a:t>mail-validator (generic </a:t>
            </a:r>
            <a:r>
              <a:rPr lang="en-US" dirty="0" err="1" smtClean="0"/>
              <a:t>npm</a:t>
            </a:r>
            <a:r>
              <a:rPr lang="en-US" dirty="0" smtClean="0"/>
              <a:t> module)</a:t>
            </a:r>
          </a:p>
          <a:p>
            <a:r>
              <a:rPr lang="en-US" dirty="0" err="1" smtClean="0"/>
              <a:t>Nativescript</a:t>
            </a:r>
            <a:r>
              <a:rPr lang="en-US" dirty="0" smtClean="0"/>
              <a:t>-toast (</a:t>
            </a:r>
            <a:r>
              <a:rPr lang="en-US" dirty="0" err="1" smtClean="0"/>
              <a:t>nativescript</a:t>
            </a:r>
            <a:r>
              <a:rPr lang="en-US" dirty="0" smtClean="0"/>
              <a:t>-based </a:t>
            </a:r>
            <a:r>
              <a:rPr lang="en-US" dirty="0" err="1" smtClean="0"/>
              <a:t>npm</a:t>
            </a:r>
            <a:r>
              <a:rPr lang="en-US" dirty="0" smtClean="0"/>
              <a:t> modules)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Let’s play!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92144" y="457199"/>
            <a:ext cx="3537856" cy="1196671"/>
          </a:xfrm>
        </p:spPr>
        <p:txBody>
          <a:bodyPr/>
          <a:lstStyle/>
          <a:p>
            <a:r>
              <a:rPr lang="en-US" dirty="0" smtClean="0"/>
              <a:t>HMU!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892143" y="1741336"/>
            <a:ext cx="3755571" cy="4164164"/>
          </a:xfrm>
        </p:spPr>
        <p:txBody>
          <a:bodyPr/>
          <a:lstStyle/>
          <a:p>
            <a:r>
              <a:rPr lang="en-US" sz="2800" dirty="0" smtClean="0"/>
              <a:t>Jen </a:t>
            </a:r>
            <a:r>
              <a:rPr lang="en-US" sz="2800" dirty="0" err="1" smtClean="0"/>
              <a:t>Looper</a:t>
            </a:r>
            <a:endParaRPr lang="en-US" sz="2800" dirty="0" smtClean="0"/>
          </a:p>
          <a:p>
            <a:r>
              <a:rPr lang="en-US" sz="2800" dirty="0" smtClean="0"/>
              <a:t>@</a:t>
            </a:r>
            <a:r>
              <a:rPr lang="en-US" sz="2800" dirty="0" err="1" smtClean="0"/>
              <a:t>jenlooper</a:t>
            </a:r>
            <a:endParaRPr lang="en-US" sz="2800" dirty="0" smtClean="0"/>
          </a:p>
          <a:p>
            <a:r>
              <a:rPr lang="en-US" sz="2800" dirty="0" smtClean="0">
                <a:hlinkClick r:id="rId2"/>
              </a:rPr>
              <a:t>jen.looper@telerik.com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Learn more about </a:t>
            </a:r>
            <a:r>
              <a:rPr lang="en-US" sz="4000" dirty="0" err="1" smtClean="0"/>
              <a:t>NativeScript</a:t>
            </a:r>
            <a:r>
              <a:rPr lang="en-US" sz="4000" dirty="0" smtClean="0"/>
              <a:t> at the </a:t>
            </a:r>
            <a:r>
              <a:rPr lang="en-US" sz="4000" dirty="0" err="1" smtClean="0"/>
              <a:t>Telerik</a:t>
            </a:r>
            <a:r>
              <a:rPr lang="en-US" sz="4000" dirty="0" smtClean="0"/>
              <a:t> booth and at </a:t>
            </a:r>
            <a:r>
              <a:rPr lang="en-US" sz="4000" smtClean="0"/>
              <a:t>nativescript.org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635" y="3412939"/>
            <a:ext cx="1181250" cy="11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Nativescript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96143"/>
            <a:ext cx="10178322" cy="461554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/>
              <a:t>Skills reuse</a:t>
            </a:r>
          </a:p>
          <a:p>
            <a:pPr lvl="2"/>
            <a:r>
              <a:rPr lang="en-US" sz="2400" dirty="0"/>
              <a:t>Standards-based JavaScript, CSS, optionally </a:t>
            </a:r>
            <a:r>
              <a:rPr lang="en-US" sz="2400" dirty="0" err="1"/>
              <a:t>TypeScript</a:t>
            </a:r>
            <a:endParaRPr lang="en-US" sz="2400" dirty="0"/>
          </a:p>
          <a:p>
            <a:r>
              <a:rPr lang="en-US" sz="2400" dirty="0"/>
              <a:t>Code reuse</a:t>
            </a:r>
          </a:p>
          <a:p>
            <a:pPr lvl="2"/>
            <a:r>
              <a:rPr lang="en-US" sz="2400" dirty="0" err="1"/>
              <a:t>npm</a:t>
            </a:r>
            <a:r>
              <a:rPr lang="en-US" sz="2400" dirty="0"/>
              <a:t> modules, 3</a:t>
            </a:r>
            <a:r>
              <a:rPr lang="en-US" sz="2400" baseline="30000" dirty="0"/>
              <a:t>rd</a:t>
            </a:r>
            <a:r>
              <a:rPr lang="en-US" sz="2400" dirty="0"/>
              <a:t>-party iOS and Android libraries</a:t>
            </a:r>
          </a:p>
          <a:p>
            <a:r>
              <a:rPr lang="en-US" sz="2400" dirty="0"/>
              <a:t>Easily use native APIs</a:t>
            </a:r>
          </a:p>
          <a:p>
            <a:pPr lvl="2"/>
            <a:r>
              <a:rPr lang="en-US" sz="2400" dirty="0"/>
              <a:t>No wrappers to access native APIs</a:t>
            </a:r>
          </a:p>
          <a:p>
            <a:pPr lvl="2"/>
            <a:r>
              <a:rPr lang="en-US" sz="2400" dirty="0"/>
              <a:t>Use native UI elements</a:t>
            </a:r>
          </a:p>
          <a:p>
            <a:r>
              <a:rPr lang="en-US" sz="2400" dirty="0"/>
              <a:t>Open source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81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Contribute!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000" dirty="0" smtClean="0"/>
              <a:t>(</a:t>
            </a:r>
            <a:r>
              <a:rPr lang="en-US" sz="4000" dirty="0" err="1"/>
              <a:t>nativescript.org</a:t>
            </a:r>
            <a:r>
              <a:rPr lang="en-US" sz="4000" dirty="0"/>
              <a:t>/contribute)</a:t>
            </a:r>
          </a:p>
        </p:txBody>
      </p:sp>
      <p:pic>
        <p:nvPicPr>
          <p:cNvPr id="3" name="Picture 2" descr="Screen Shot 2015-03-06 at 2.0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39" y="2101785"/>
            <a:ext cx="8077200" cy="44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d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9557" y="-106566"/>
            <a:ext cx="14331558" cy="8650674"/>
          </a:xfrm>
          <a:prstGeom prst="rect">
            <a:avLst/>
          </a:prstGeom>
        </p:spPr>
      </p:pic>
      <p:pic>
        <p:nvPicPr>
          <p:cNvPr id="5" name="Picture 4" descr="JavaScript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52" y="2698616"/>
            <a:ext cx="1868412" cy="1868412"/>
          </a:xfrm>
          <a:prstGeom prst="rect">
            <a:avLst/>
          </a:prstGeom>
        </p:spPr>
      </p:pic>
      <p:pic>
        <p:nvPicPr>
          <p:cNvPr id="6" name="Picture 5" descr="android-logo-transparent-backgrou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351" y="1407060"/>
            <a:ext cx="2557073" cy="2557073"/>
          </a:xfrm>
          <a:prstGeom prst="rect">
            <a:avLst/>
          </a:prstGeom>
        </p:spPr>
      </p:pic>
      <p:pic>
        <p:nvPicPr>
          <p:cNvPr id="7" name="Picture 6" descr="200px-apple-logo-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18" y="4026655"/>
            <a:ext cx="2037549" cy="2495997"/>
          </a:xfrm>
          <a:prstGeom prst="rect">
            <a:avLst/>
          </a:prstGeom>
        </p:spPr>
      </p:pic>
      <p:pic>
        <p:nvPicPr>
          <p:cNvPr id="8" name="Picture 7" descr="Windows_logo_-_2012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140" y="4400098"/>
            <a:ext cx="1841044" cy="18410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0328" y="432901"/>
            <a:ext cx="1181250" cy="11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663</TotalTime>
  <Words>884</Words>
  <Application>Microsoft Macintosh PowerPoint</Application>
  <PresentationFormat>Widescreen</PresentationFormat>
  <Paragraphs>189</Paragraphs>
  <Slides>62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Calibri</vt:lpstr>
      <vt:lpstr>Courier New</vt:lpstr>
      <vt:lpstr>Gill Sans MT</vt:lpstr>
      <vt:lpstr>Impact</vt:lpstr>
      <vt:lpstr>Open Sans Light</vt:lpstr>
      <vt:lpstr>Arial</vt:lpstr>
      <vt:lpstr>Badge</vt:lpstr>
      <vt:lpstr>Game on! With Nativescript</vt:lpstr>
      <vt:lpstr>$ whoami</vt:lpstr>
      <vt:lpstr>What is NativeScript?</vt:lpstr>
      <vt:lpstr>A runtime for building and running native iOS, Android, and (soon) Windows Phone apps with a single, JavaScript code base</vt:lpstr>
      <vt:lpstr>PowerPoint Presentation</vt:lpstr>
      <vt:lpstr>PowerPoint Presentation</vt:lpstr>
      <vt:lpstr>Why Nativescript?</vt:lpstr>
      <vt:lpstr>Contribute!  (nativescript.org/contribute)</vt:lpstr>
      <vt:lpstr>PowerPoint Presentation</vt:lpstr>
      <vt:lpstr>NativeScript Android example</vt:lpstr>
      <vt:lpstr>Nativescript ios example</vt:lpstr>
      <vt:lpstr>PowerPoint Presentation</vt:lpstr>
      <vt:lpstr>How does this work?</vt:lpstr>
      <vt:lpstr>NativeScript and JS VMs</vt:lpstr>
      <vt:lpstr>PowerPoint Presentation</vt:lpstr>
      <vt:lpstr>PowerPoint Presentation</vt:lpstr>
      <vt:lpstr>PowerPoint Presentation</vt:lpstr>
      <vt:lpstr>PowerPoint Presentation</vt:lpstr>
      <vt:lpstr>NativeScript modules</vt:lpstr>
      <vt:lpstr>NativeScript file module</vt:lpstr>
      <vt:lpstr>NativeScript http module</vt:lpstr>
      <vt:lpstr>Community modules</vt:lpstr>
      <vt:lpstr>New! Plugin marketplace!</vt:lpstr>
      <vt:lpstr>But how do I turn this into an app?</vt:lpstr>
      <vt:lpstr>2 ways to use NativeScript</vt:lpstr>
      <vt:lpstr>PowerPoint Presentation</vt:lpstr>
      <vt:lpstr>Telerik Appbuilder ide options</vt:lpstr>
      <vt:lpstr>PowerPoint Presentation</vt:lpstr>
      <vt:lpstr>pricing</vt:lpstr>
      <vt:lpstr>Nativescript cli</vt:lpstr>
      <vt:lpstr>Nativescript cli requirements</vt:lpstr>
      <vt:lpstr>Learn more!</vt:lpstr>
      <vt:lpstr>STARTING A NEW PROJECT</vt:lpstr>
      <vt:lpstr>RUNNING ON IOS</vt:lpstr>
      <vt:lpstr>RUNNING ON android</vt:lpstr>
      <vt:lpstr>Developer helps!</vt:lpstr>
      <vt:lpstr>App structure</vt:lpstr>
      <vt:lpstr>APP.JS</vt:lpstr>
      <vt:lpstr>PAGES</vt:lpstr>
      <vt:lpstr>Custom xml components</vt:lpstr>
      <vt:lpstr>Data binding</vt:lpstr>
      <vt:lpstr>Data binding improved</vt:lpstr>
      <vt:lpstr>css</vt:lpstr>
      <vt:lpstr>css</vt:lpstr>
      <vt:lpstr>Let’s build something!</vt:lpstr>
      <vt:lpstr>A game inspired by…</vt:lpstr>
      <vt:lpstr>Let’s use the Clarifai API too!</vt:lpstr>
      <vt:lpstr>Presenting…</vt:lpstr>
      <vt:lpstr>Thisorthat:  a game of words and tags</vt:lpstr>
      <vt:lpstr>Open source!</vt:lpstr>
      <vt:lpstr>Thisorthat: code walkthrough</vt:lpstr>
      <vt:lpstr>Thisorthat:  Basic Code Structure</vt:lpstr>
      <vt:lpstr>Thisorthat: Api integration</vt:lpstr>
      <vt:lpstr>Thisorthat: authentication</vt:lpstr>
      <vt:lpstr>Thisorthat: View Models</vt:lpstr>
      <vt:lpstr>Thisorthat: shared code</vt:lpstr>
      <vt:lpstr>Thisorthat: animation</vt:lpstr>
      <vt:lpstr>Thisorthat: images</vt:lpstr>
      <vt:lpstr>Thisorthat: platform-specific code</vt:lpstr>
      <vt:lpstr>Thisorthat: Cocoapods and npm modules</vt:lpstr>
      <vt:lpstr>Let’s play!</vt:lpstr>
      <vt:lpstr>HMU!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on! With Nativescript</dc:title>
  <dc:creator>Jen Looper</dc:creator>
  <cp:lastModifiedBy>Jen Looper</cp:lastModifiedBy>
  <cp:revision>83</cp:revision>
  <dcterms:created xsi:type="dcterms:W3CDTF">2015-11-12T19:10:39Z</dcterms:created>
  <dcterms:modified xsi:type="dcterms:W3CDTF">2015-11-17T22:26:44Z</dcterms:modified>
</cp:coreProperties>
</file>