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7"/>
  </p:notesMasterIdLst>
  <p:sldIdLst>
    <p:sldId id="256" r:id="rId2"/>
    <p:sldId id="257" r:id="rId3"/>
    <p:sldId id="263" r:id="rId4"/>
    <p:sldId id="259" r:id="rId5"/>
    <p:sldId id="265" r:id="rId6"/>
    <p:sldId id="288" r:id="rId7"/>
    <p:sldId id="296" r:id="rId8"/>
    <p:sldId id="267" r:id="rId9"/>
    <p:sldId id="260" r:id="rId10"/>
    <p:sldId id="261" r:id="rId11"/>
    <p:sldId id="262" r:id="rId12"/>
    <p:sldId id="289" r:id="rId13"/>
    <p:sldId id="274" r:id="rId14"/>
    <p:sldId id="285" r:id="rId15"/>
    <p:sldId id="275" r:id="rId16"/>
    <p:sldId id="292" r:id="rId17"/>
    <p:sldId id="268" r:id="rId18"/>
    <p:sldId id="276" r:id="rId19"/>
    <p:sldId id="281" r:id="rId20"/>
    <p:sldId id="271" r:id="rId21"/>
    <p:sldId id="297" r:id="rId22"/>
    <p:sldId id="280" r:id="rId23"/>
    <p:sldId id="278" r:id="rId24"/>
    <p:sldId id="287" r:id="rId25"/>
    <p:sldId id="286" r:id="rId26"/>
    <p:sldId id="299" r:id="rId27"/>
    <p:sldId id="300" r:id="rId28"/>
    <p:sldId id="301" r:id="rId29"/>
    <p:sldId id="270" r:id="rId30"/>
    <p:sldId id="291" r:id="rId31"/>
    <p:sldId id="295" r:id="rId32"/>
    <p:sldId id="290" r:id="rId33"/>
    <p:sldId id="298" r:id="rId34"/>
    <p:sldId id="294" r:id="rId35"/>
    <p:sldId id="302" r:id="rId36"/>
  </p:sldIdLst>
  <p:sldSz cx="9144000" cy="5143500" type="screen16x9"/>
  <p:notesSz cx="6858000" cy="9144000"/>
  <p:defaultTextStyle>
    <a:defPPr>
      <a:defRPr lang="en-US"/>
    </a:defPPr>
    <a:lvl1pPr marL="0" algn="l" defTabSz="732617" rtl="0" eaLnBrk="1" latinLnBrk="0" hangingPunct="1">
      <a:defRPr sz="1400" kern="1200">
        <a:solidFill>
          <a:schemeClr val="tx1"/>
        </a:solidFill>
        <a:latin typeface="+mn-lt"/>
        <a:ea typeface="+mn-ea"/>
        <a:cs typeface="+mn-cs"/>
      </a:defRPr>
    </a:lvl1pPr>
    <a:lvl2pPr marL="366309" algn="l" defTabSz="732617" rtl="0" eaLnBrk="1" latinLnBrk="0" hangingPunct="1">
      <a:defRPr sz="1400" kern="1200">
        <a:solidFill>
          <a:schemeClr val="tx1"/>
        </a:solidFill>
        <a:latin typeface="+mn-lt"/>
        <a:ea typeface="+mn-ea"/>
        <a:cs typeface="+mn-cs"/>
      </a:defRPr>
    </a:lvl2pPr>
    <a:lvl3pPr marL="732617" algn="l" defTabSz="732617" rtl="0" eaLnBrk="1" latinLnBrk="0" hangingPunct="1">
      <a:defRPr sz="1400" kern="1200">
        <a:solidFill>
          <a:schemeClr val="tx1"/>
        </a:solidFill>
        <a:latin typeface="+mn-lt"/>
        <a:ea typeface="+mn-ea"/>
        <a:cs typeface="+mn-cs"/>
      </a:defRPr>
    </a:lvl3pPr>
    <a:lvl4pPr marL="1098926" algn="l" defTabSz="732617" rtl="0" eaLnBrk="1" latinLnBrk="0" hangingPunct="1">
      <a:defRPr sz="1400" kern="1200">
        <a:solidFill>
          <a:schemeClr val="tx1"/>
        </a:solidFill>
        <a:latin typeface="+mn-lt"/>
        <a:ea typeface="+mn-ea"/>
        <a:cs typeface="+mn-cs"/>
      </a:defRPr>
    </a:lvl4pPr>
    <a:lvl5pPr marL="1465235" algn="l" defTabSz="732617" rtl="0" eaLnBrk="1" latinLnBrk="0" hangingPunct="1">
      <a:defRPr sz="1400" kern="1200">
        <a:solidFill>
          <a:schemeClr val="tx1"/>
        </a:solidFill>
        <a:latin typeface="+mn-lt"/>
        <a:ea typeface="+mn-ea"/>
        <a:cs typeface="+mn-cs"/>
      </a:defRPr>
    </a:lvl5pPr>
    <a:lvl6pPr marL="1831543" algn="l" defTabSz="732617" rtl="0" eaLnBrk="1" latinLnBrk="0" hangingPunct="1">
      <a:defRPr sz="1400" kern="1200">
        <a:solidFill>
          <a:schemeClr val="tx1"/>
        </a:solidFill>
        <a:latin typeface="+mn-lt"/>
        <a:ea typeface="+mn-ea"/>
        <a:cs typeface="+mn-cs"/>
      </a:defRPr>
    </a:lvl6pPr>
    <a:lvl7pPr marL="2197852" algn="l" defTabSz="732617" rtl="0" eaLnBrk="1" latinLnBrk="0" hangingPunct="1">
      <a:defRPr sz="1400" kern="1200">
        <a:solidFill>
          <a:schemeClr val="tx1"/>
        </a:solidFill>
        <a:latin typeface="+mn-lt"/>
        <a:ea typeface="+mn-ea"/>
        <a:cs typeface="+mn-cs"/>
      </a:defRPr>
    </a:lvl7pPr>
    <a:lvl8pPr marL="2564160" algn="l" defTabSz="732617" rtl="0" eaLnBrk="1" latinLnBrk="0" hangingPunct="1">
      <a:defRPr sz="1400" kern="1200">
        <a:solidFill>
          <a:schemeClr val="tx1"/>
        </a:solidFill>
        <a:latin typeface="+mn-lt"/>
        <a:ea typeface="+mn-ea"/>
        <a:cs typeface="+mn-cs"/>
      </a:defRPr>
    </a:lvl8pPr>
    <a:lvl9pPr marL="2930469" algn="l" defTabSz="732617"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AB9316-6519-0D44-B83A-AEA007FE259F}">
          <p14:sldIdLst>
            <p14:sldId id="256"/>
            <p14:sldId id="257"/>
            <p14:sldId id="263"/>
            <p14:sldId id="259"/>
            <p14:sldId id="265"/>
            <p14:sldId id="288"/>
            <p14:sldId id="296"/>
            <p14:sldId id="267"/>
            <p14:sldId id="260"/>
            <p14:sldId id="261"/>
            <p14:sldId id="262"/>
            <p14:sldId id="289"/>
            <p14:sldId id="274"/>
            <p14:sldId id="285"/>
            <p14:sldId id="275"/>
            <p14:sldId id="292"/>
            <p14:sldId id="268"/>
            <p14:sldId id="276"/>
            <p14:sldId id="281"/>
            <p14:sldId id="271"/>
            <p14:sldId id="297"/>
            <p14:sldId id="280"/>
            <p14:sldId id="278"/>
            <p14:sldId id="287"/>
            <p14:sldId id="286"/>
            <p14:sldId id="299"/>
            <p14:sldId id="300"/>
            <p14:sldId id="301"/>
            <p14:sldId id="270"/>
            <p14:sldId id="291"/>
            <p14:sldId id="295"/>
            <p14:sldId id="290"/>
            <p14:sldId id="298"/>
            <p14:sldId id="294"/>
            <p14:sldId id="302"/>
          </p14:sldIdLst>
        </p14:section>
      </p14:sectionLst>
    </p:ext>
    <p:ext uri="{EFAFB233-063F-42B5-8137-9DF3F51BA10A}">
      <p15:sldGuideLst xmlns:p15="http://schemas.microsoft.com/office/powerpoint/2012/main" xmlns="">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92"/>
    <a:srgbClr val="593D92"/>
    <a:srgbClr val="D9D560"/>
    <a:srgbClr val="12A4A8"/>
    <a:srgbClr val="50BDB6"/>
    <a:srgbClr val="419E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6247" autoAdjust="0"/>
  </p:normalViewPr>
  <p:slideViewPr>
    <p:cSldViewPr snapToGrid="0" snapToObjects="1">
      <p:cViewPr varScale="1">
        <p:scale>
          <a:sx n="88" d="100"/>
          <a:sy n="88" d="100"/>
        </p:scale>
        <p:origin x="-1416" y="-1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3628972862194"/>
          <c:y val="0.175300568411733"/>
          <c:w val="0.799588845376476"/>
          <c:h val="0.515072280354897"/>
        </c:manualLayout>
      </c:layout>
      <c:barChart>
        <c:barDir val="col"/>
        <c:grouping val="clustered"/>
        <c:varyColors val="0"/>
        <c:ser>
          <c:idx val="0"/>
          <c:order val="0"/>
          <c:tx>
            <c:strRef>
              <c:f>Sheet1!$B$1</c:f>
              <c:strCache>
                <c:ptCount val="1"/>
                <c:pt idx="0">
                  <c:v>Percent</c:v>
                </c:pt>
              </c:strCache>
            </c:strRef>
          </c:tx>
          <c:spPr>
            <a:solidFill>
              <a:schemeClr val="bg1">
                <a:lumMod val="75000"/>
              </a:schemeClr>
            </a:solidFill>
            <a:ln>
              <a:solidFill>
                <a:schemeClr val="bg1">
                  <a:lumMod val="75000"/>
                </a:schemeClr>
              </a:solidFill>
            </a:ln>
          </c:spPr>
          <c:invertIfNegative val="0"/>
          <c:dPt>
            <c:idx val="0"/>
            <c:invertIfNegative val="0"/>
            <c:bubble3D val="0"/>
            <c:spPr>
              <a:solidFill>
                <a:srgbClr val="003292"/>
              </a:solidFill>
              <a:ln>
                <a:noFill/>
              </a:ln>
            </c:spPr>
          </c:dPt>
          <c:cat>
            <c:strRef>
              <c:f>Sheet1!$A$2:$A$9</c:f>
              <c:strCache>
                <c:ptCount val="8"/>
                <c:pt idx="0">
                  <c:v>Meaningful Work</c:v>
                </c:pt>
                <c:pt idx="1">
                  <c:v>Empowerment</c:v>
                </c:pt>
                <c:pt idx="2">
                  <c:v>Collaboration</c:v>
                </c:pt>
                <c:pt idx="3">
                  <c:v>Fun Environment</c:v>
                </c:pt>
                <c:pt idx="4">
                  <c:v>Top Talent</c:v>
                </c:pt>
                <c:pt idx="5">
                  <c:v>Innovation</c:v>
                </c:pt>
                <c:pt idx="6">
                  <c:v>Empathy</c:v>
                </c:pt>
                <c:pt idx="7">
                  <c:v>Unstructured Time</c:v>
                </c:pt>
              </c:strCache>
            </c:strRef>
          </c:cat>
          <c:val>
            <c:numRef>
              <c:f>Sheet1!$B$2:$B$9</c:f>
              <c:numCache>
                <c:formatCode>General</c:formatCode>
                <c:ptCount val="8"/>
                <c:pt idx="0">
                  <c:v>40.0</c:v>
                </c:pt>
                <c:pt idx="1">
                  <c:v>25.0</c:v>
                </c:pt>
                <c:pt idx="2">
                  <c:v>15.0</c:v>
                </c:pt>
                <c:pt idx="3">
                  <c:v>5.0</c:v>
                </c:pt>
                <c:pt idx="4">
                  <c:v>4.0</c:v>
                </c:pt>
                <c:pt idx="5">
                  <c:v>4.0</c:v>
                </c:pt>
                <c:pt idx="6">
                  <c:v>4.0</c:v>
                </c:pt>
                <c:pt idx="7">
                  <c:v>2.0</c:v>
                </c:pt>
              </c:numCache>
            </c:numRef>
          </c:val>
        </c:ser>
        <c:dLbls>
          <c:showLegendKey val="0"/>
          <c:showVal val="0"/>
          <c:showCatName val="0"/>
          <c:showSerName val="0"/>
          <c:showPercent val="0"/>
          <c:showBubbleSize val="0"/>
        </c:dLbls>
        <c:gapWidth val="150"/>
        <c:axId val="2117249592"/>
        <c:axId val="2117246568"/>
      </c:barChart>
      <c:catAx>
        <c:axId val="2117249592"/>
        <c:scaling>
          <c:orientation val="minMax"/>
        </c:scaling>
        <c:delete val="0"/>
        <c:axPos val="b"/>
        <c:majorTickMark val="out"/>
        <c:minorTickMark val="none"/>
        <c:tickLblPos val="nextTo"/>
        <c:txPr>
          <a:bodyPr/>
          <a:lstStyle/>
          <a:p>
            <a:pPr>
              <a:defRPr sz="1200"/>
            </a:pPr>
            <a:endParaRPr lang="en-US"/>
          </a:p>
        </c:txPr>
        <c:crossAx val="2117246568"/>
        <c:crosses val="autoZero"/>
        <c:auto val="1"/>
        <c:lblAlgn val="ctr"/>
        <c:lblOffset val="100"/>
        <c:noMultiLvlLbl val="0"/>
      </c:catAx>
      <c:valAx>
        <c:axId val="2117246568"/>
        <c:scaling>
          <c:orientation val="minMax"/>
          <c:max val="40.0"/>
        </c:scaling>
        <c:delete val="0"/>
        <c:axPos val="l"/>
        <c:numFmt formatCode="General" sourceLinked="1"/>
        <c:majorTickMark val="out"/>
        <c:minorTickMark val="none"/>
        <c:tickLblPos val="nextTo"/>
        <c:txPr>
          <a:bodyPr/>
          <a:lstStyle/>
          <a:p>
            <a:pPr>
              <a:defRPr sz="1200"/>
            </a:pPr>
            <a:endParaRPr lang="en-US"/>
          </a:p>
        </c:txPr>
        <c:crossAx val="2117249592"/>
        <c:crosses val="autoZero"/>
        <c:crossBetween val="between"/>
        <c:majorUnit val="10.0"/>
      </c:valAx>
    </c:plotArea>
    <c:plotVisOnly val="1"/>
    <c:dispBlanksAs val="gap"/>
    <c:showDLblsOverMax val="0"/>
  </c:chart>
  <c:spPr>
    <a:noFill/>
    <a:ln>
      <a:noFill/>
    </a:ln>
  </c:spPr>
  <c:txPr>
    <a:bodyPr/>
    <a:lstStyle/>
    <a:p>
      <a:pPr>
        <a:defRPr sz="1400">
          <a:latin typeface="Brandon Text Regular"/>
          <a:cs typeface="Brandon Text Regula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BC90A3-9AD9-B64A-B7EC-F827E5E4D00D}" type="datetimeFigureOut">
              <a:rPr lang="en-US" smtClean="0"/>
              <a:t>11/18/15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DC9AEF-3558-AB40-83E7-CB6F99E531F2}" type="slidenum">
              <a:rPr lang="en-US" smtClean="0"/>
              <a:t>‹#›</a:t>
            </a:fld>
            <a:endParaRPr lang="en-US"/>
          </a:p>
        </p:txBody>
      </p:sp>
    </p:spTree>
    <p:extLst>
      <p:ext uri="{BB962C8B-B14F-4D97-AF65-F5344CB8AC3E}">
        <p14:creationId xmlns:p14="http://schemas.microsoft.com/office/powerpoint/2010/main" val="619167818"/>
      </p:ext>
    </p:extLst>
  </p:cSld>
  <p:clrMap bg1="lt1" tx1="dk1" bg2="lt2" tx2="dk2" accent1="accent1" accent2="accent2" accent3="accent3" accent4="accent4" accent5="accent5" accent6="accent6" hlink="hlink" folHlink="folHlink"/>
  <p:notesStyle>
    <a:lvl1pPr marL="0" algn="l" defTabSz="366309" rtl="0" eaLnBrk="1" latinLnBrk="0" hangingPunct="1">
      <a:defRPr sz="1000" kern="1200">
        <a:solidFill>
          <a:schemeClr val="tx1"/>
        </a:solidFill>
        <a:latin typeface="+mn-lt"/>
        <a:ea typeface="+mn-ea"/>
        <a:cs typeface="+mn-cs"/>
      </a:defRPr>
    </a:lvl1pPr>
    <a:lvl2pPr marL="366309" algn="l" defTabSz="366309" rtl="0" eaLnBrk="1" latinLnBrk="0" hangingPunct="1">
      <a:defRPr sz="1000" kern="1200">
        <a:solidFill>
          <a:schemeClr val="tx1"/>
        </a:solidFill>
        <a:latin typeface="+mn-lt"/>
        <a:ea typeface="+mn-ea"/>
        <a:cs typeface="+mn-cs"/>
      </a:defRPr>
    </a:lvl2pPr>
    <a:lvl3pPr marL="732617" algn="l" defTabSz="366309" rtl="0" eaLnBrk="1" latinLnBrk="0" hangingPunct="1">
      <a:defRPr sz="1000" kern="1200">
        <a:solidFill>
          <a:schemeClr val="tx1"/>
        </a:solidFill>
        <a:latin typeface="+mn-lt"/>
        <a:ea typeface="+mn-ea"/>
        <a:cs typeface="+mn-cs"/>
      </a:defRPr>
    </a:lvl3pPr>
    <a:lvl4pPr marL="1098926" algn="l" defTabSz="366309" rtl="0" eaLnBrk="1" latinLnBrk="0" hangingPunct="1">
      <a:defRPr sz="1000" kern="1200">
        <a:solidFill>
          <a:schemeClr val="tx1"/>
        </a:solidFill>
        <a:latin typeface="+mn-lt"/>
        <a:ea typeface="+mn-ea"/>
        <a:cs typeface="+mn-cs"/>
      </a:defRPr>
    </a:lvl4pPr>
    <a:lvl5pPr marL="1465235" algn="l" defTabSz="366309" rtl="0" eaLnBrk="1" latinLnBrk="0" hangingPunct="1">
      <a:defRPr sz="1000" kern="1200">
        <a:solidFill>
          <a:schemeClr val="tx1"/>
        </a:solidFill>
        <a:latin typeface="+mn-lt"/>
        <a:ea typeface="+mn-ea"/>
        <a:cs typeface="+mn-cs"/>
      </a:defRPr>
    </a:lvl5pPr>
    <a:lvl6pPr marL="1831543" algn="l" defTabSz="366309" rtl="0" eaLnBrk="1" latinLnBrk="0" hangingPunct="1">
      <a:defRPr sz="1000" kern="1200">
        <a:solidFill>
          <a:schemeClr val="tx1"/>
        </a:solidFill>
        <a:latin typeface="+mn-lt"/>
        <a:ea typeface="+mn-ea"/>
        <a:cs typeface="+mn-cs"/>
      </a:defRPr>
    </a:lvl6pPr>
    <a:lvl7pPr marL="2197852" algn="l" defTabSz="366309" rtl="0" eaLnBrk="1" latinLnBrk="0" hangingPunct="1">
      <a:defRPr sz="1000" kern="1200">
        <a:solidFill>
          <a:schemeClr val="tx1"/>
        </a:solidFill>
        <a:latin typeface="+mn-lt"/>
        <a:ea typeface="+mn-ea"/>
        <a:cs typeface="+mn-cs"/>
      </a:defRPr>
    </a:lvl7pPr>
    <a:lvl8pPr marL="2564160" algn="l" defTabSz="366309" rtl="0" eaLnBrk="1" latinLnBrk="0" hangingPunct="1">
      <a:defRPr sz="1000" kern="1200">
        <a:solidFill>
          <a:schemeClr val="tx1"/>
        </a:solidFill>
        <a:latin typeface="+mn-lt"/>
        <a:ea typeface="+mn-ea"/>
        <a:cs typeface="+mn-cs"/>
      </a:defRPr>
    </a:lvl8pPr>
    <a:lvl9pPr marL="2930469" algn="l" defTabSz="366309"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I’m going to talk about Nordstrom’s technology</a:t>
            </a:r>
            <a:r>
              <a:rPr lang="en-US" sz="1000" kern="1200" baseline="0" dirty="0" smtClean="0">
                <a:solidFill>
                  <a:schemeClr val="tx1"/>
                </a:solidFill>
                <a:effectLst/>
                <a:latin typeface="+mn-lt"/>
                <a:ea typeface="+mn-ea"/>
                <a:cs typeface="+mn-cs"/>
              </a:rPr>
              <a:t> division, which is doing some pretty awesome things! From our mobile point of sales systems, infrastructure support, Rack and Full Line websites, and our customer mobile apps, we’ve got a lot of things going on—in fact, </a:t>
            </a:r>
            <a:r>
              <a:rPr lang="en-US" sz="1000" kern="1200" dirty="0" smtClean="0">
                <a:solidFill>
                  <a:schemeClr val="tx1"/>
                </a:solidFill>
                <a:effectLst/>
                <a:latin typeface="+mn-lt"/>
                <a:ea typeface="+mn-ea"/>
                <a:cs typeface="+mn-cs"/>
              </a:rPr>
              <a:t>Nordstrom Technology has grown almost double in the past three years. Our influx of hiring</a:t>
            </a:r>
            <a:r>
              <a:rPr lang="en-US" sz="1000" kern="1200" baseline="0" dirty="0" smtClean="0">
                <a:solidFill>
                  <a:schemeClr val="tx1"/>
                </a:solidFill>
                <a:effectLst/>
                <a:latin typeface="+mn-lt"/>
                <a:ea typeface="+mn-ea"/>
                <a:cs typeface="+mn-cs"/>
              </a:rPr>
              <a:t> new-to-Nordstrom employees mixed with being in the middle of the Tech era meant we needed to be more explicit than ever about our culture. </a:t>
            </a:r>
            <a:r>
              <a:rPr lang="en-US" sz="1000" kern="1200" dirty="0" smtClean="0">
                <a:solidFill>
                  <a:schemeClr val="tx1"/>
                </a:solidFill>
                <a:effectLst/>
                <a:latin typeface="+mn-lt"/>
                <a:ea typeface="+mn-ea"/>
                <a:cs typeface="+mn-cs"/>
              </a:rPr>
              <a:t>Considering Nordstrom is over</a:t>
            </a:r>
            <a:r>
              <a:rPr lang="en-US" sz="1000" kern="1200" baseline="0" dirty="0" smtClean="0">
                <a:solidFill>
                  <a:schemeClr val="tx1"/>
                </a:solidFill>
                <a:effectLst/>
                <a:latin typeface="+mn-lt"/>
                <a:ea typeface="+mn-ea"/>
                <a:cs typeface="+mn-cs"/>
              </a:rPr>
              <a:t> a </a:t>
            </a:r>
            <a:r>
              <a:rPr lang="en-US" sz="1000" kern="1200" dirty="0" smtClean="0">
                <a:solidFill>
                  <a:schemeClr val="tx1"/>
                </a:solidFill>
                <a:effectLst/>
                <a:latin typeface="+mn-lt"/>
                <a:ea typeface="+mn-ea"/>
                <a:cs typeface="+mn-cs"/>
              </a:rPr>
              <a:t>century</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old, how did we introduce this new change while maintaining our history? I’m going to start off this talk by explaining</a:t>
            </a:r>
            <a:r>
              <a:rPr lang="en-US" sz="1000" kern="1200" baseline="0" dirty="0" smtClean="0">
                <a:solidFill>
                  <a:schemeClr val="tx1"/>
                </a:solidFill>
                <a:effectLst/>
                <a:latin typeface="+mn-lt"/>
                <a:ea typeface="+mn-ea"/>
                <a:cs typeface="+mn-cs"/>
              </a:rPr>
              <a:t> a little bit about how we created our new cultural framework, how we’ve introduced this concept to our teams, and how we continually try to embrace the culture so that our employees can create some amazing customer experiences—wherever our new tech talent may come from, regardless of skillset, it’s essential that they rally around customer service! I’m also going to litter in some take-home tips that you can bring back to your company regarding cultural change, especially at an established workplace such as a 114-year old company. </a:t>
            </a:r>
          </a:p>
          <a:p>
            <a:pPr marL="0" marR="0" indent="0" algn="l" defTabSz="366309"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indent="0" algn="l" defTabSz="366309"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indent="0" algn="l" defTabSz="3663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1</a:t>
            </a:fld>
            <a:endParaRPr lang="en-US"/>
          </a:p>
        </p:txBody>
      </p:sp>
    </p:spTree>
    <p:extLst>
      <p:ext uri="{BB962C8B-B14F-4D97-AF65-F5344CB8AC3E}">
        <p14:creationId xmlns:p14="http://schemas.microsoft.com/office/powerpoint/2010/main" val="201300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left side of the framework focuses on traits inherent to our</a:t>
            </a:r>
            <a:r>
              <a:rPr lang="en-US" baseline="0" dirty="0" smtClean="0"/>
              <a:t> people. We believe that at the end of the day, it is our people that power our services, deliver great experiences to our customers, and create a long-term value for our company. </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10</a:t>
            </a:fld>
            <a:endParaRPr lang="en-US"/>
          </a:p>
        </p:txBody>
      </p:sp>
    </p:spTree>
    <p:extLst>
      <p:ext uri="{BB962C8B-B14F-4D97-AF65-F5344CB8AC3E}">
        <p14:creationId xmlns:p14="http://schemas.microsoft.com/office/powerpoint/2010/main" val="414070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right side</a:t>
            </a:r>
            <a:r>
              <a:rPr lang="en-US" baseline="0" dirty="0" smtClean="0"/>
              <a:t> of the framework defines our shared set of values that we believe are the key to delivering great service to our customers. We focus more on this side because our culture is what attracts, retains, and enables talented people to do great things. This brings us to our second take-home:</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11</a:t>
            </a:fld>
            <a:endParaRPr lang="en-US"/>
          </a:p>
        </p:txBody>
      </p:sp>
    </p:spTree>
    <p:extLst>
      <p:ext uri="{BB962C8B-B14F-4D97-AF65-F5344CB8AC3E}">
        <p14:creationId xmlns:p14="http://schemas.microsoft.com/office/powerpoint/2010/main" val="429463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Honor your existing </a:t>
            </a:r>
            <a:r>
              <a:rPr lang="en-US" baseline="0" dirty="0" smtClean="0"/>
              <a:t>culture with your new culture—acknowledge your past, then use it as solid footing. Because we’ve had “Use good judgment” and excellent customer service as the core values of our strategy for over a century, we made sure to keep them core to NorDNA. If we would have tried to create a culture by dictating new things that weren’t core to Nordstrom, our employees would have seen it as a mandate and it probably wouldn’t have been as easily adopted.</a:t>
            </a:r>
          </a:p>
          <a:p>
            <a:endParaRPr lang="en-US" dirty="0" smtClean="0"/>
          </a:p>
          <a:p>
            <a:r>
              <a:rPr lang="en-US" baseline="0" dirty="0" smtClean="0"/>
              <a:t>Instead of simply explaining our culture and showing examples of how we’ve gotten that buy-in, we believe that showing is better than telling. Thus, I will be using examples of some interesting things at Nordstrom Technology that are currently happening to highlight a few four cultural values in our NorDNA. </a:t>
            </a:r>
          </a:p>
          <a:p>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12</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to having a NorDNA culture </a:t>
            </a:r>
            <a:r>
              <a:rPr lang="en-US" baseline="0" dirty="0" smtClean="0"/>
              <a:t>starts with developing, retaining, and attracting Top Talent. This is also why we focus on the right side of the NorDNA framework: if we hire the right people, culture training becomes a lot less necessary. We encourage all teams to use audition hiring to ensure we’re hiring the most talented people who also are a good cultural fit—it’s about finding a good fit for both the employee and our teams.</a:t>
            </a:r>
          </a:p>
          <a:p>
            <a:endParaRPr lang="en-US" baseline="0" dirty="0" smtClean="0"/>
          </a:p>
          <a:p>
            <a:r>
              <a:rPr lang="en-US" baseline="0" dirty="0" smtClean="0"/>
              <a:t>Audition hiring is a tiered hiring process that helps us attract great talent. Candidates are either Nordstrom customers or future customers, so we attempt to make all candidates feel valued regardless of if they are selected for the position. </a:t>
            </a:r>
          </a:p>
          <a:p>
            <a:endParaRPr lang="en-US" baseline="0" dirty="0" smtClean="0"/>
          </a:p>
        </p:txBody>
      </p:sp>
      <p:sp>
        <p:nvSpPr>
          <p:cNvPr id="4" name="Slide Number Placeholder 3"/>
          <p:cNvSpPr>
            <a:spLocks noGrp="1"/>
          </p:cNvSpPr>
          <p:nvPr>
            <p:ph type="sldNum" sz="quarter" idx="10"/>
          </p:nvPr>
        </p:nvSpPr>
        <p:spPr/>
        <p:txBody>
          <a:bodyPr/>
          <a:lstStyle/>
          <a:p>
            <a:fld id="{20DC9AEF-3558-AB40-83E7-CB6F99E531F2}" type="slidenum">
              <a:rPr lang="en-US" smtClean="0"/>
              <a:t>13</a:t>
            </a:fld>
            <a:endParaRPr lang="en-US"/>
          </a:p>
        </p:txBody>
      </p:sp>
    </p:spTree>
    <p:extLst>
      <p:ext uri="{BB962C8B-B14F-4D97-AF65-F5344CB8AC3E}">
        <p14:creationId xmlns:p14="http://schemas.microsoft.com/office/powerpoint/2010/main" val="2710108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step of audition hiring is similar to the traditional hiring process: the resumes are screened to see if the candidate fits the role criteria as posted. This is often done by Talent Acquisition, or by the hiring manager. For some of our more technical roles, this is where there would be a tech screen conducted by the hiring manager to vet technical skills. </a:t>
            </a:r>
          </a:p>
          <a:p>
            <a:endParaRPr lang="en-US" baseline="0" dirty="0" smtClean="0"/>
          </a:p>
          <a:p>
            <a:r>
              <a:rPr lang="en-US" baseline="0" dirty="0" smtClean="0"/>
              <a:t>After a candidate’s resume is screened for general role criteria, the candidate is offered a phone or coffee screen to find out if they are a basic culture and skills fit. This is probably the most traditional part of our hiring process. Typically, this would involve a video call or in-person conversation with 1 or 2 core team members.</a:t>
            </a:r>
          </a:p>
          <a:p>
            <a:endParaRPr lang="en-US" baseline="0" dirty="0" smtClean="0"/>
          </a:p>
          <a:p>
            <a:r>
              <a:rPr lang="en-US" baseline="0" dirty="0" smtClean="0"/>
              <a:t>If all team members involved in the coffee screen ‘thumbs up’ the candidate, the next round is the pre-audition stage. This involves evaluating the candidate by having them present work that closely resembles what they’d be doing on a daily basis. Typically, this is the most flexible part of our hiring process, tailored to each specific team’s work and style, and culminates with a presentation by the candidate or remote pairing to show code. For many of our more technical roles, the screen and pre-audition stages are combined by using remote pairing.</a:t>
            </a:r>
          </a:p>
          <a:p>
            <a:endParaRPr lang="en-US" baseline="0" dirty="0" smtClean="0"/>
          </a:p>
          <a:p>
            <a:r>
              <a:rPr lang="en-US" baseline="0" dirty="0" smtClean="0"/>
              <a:t>The last part of the process is a day-on-the-job audition to evaluate the culture and skill fit of the candidate for a half or full day. The audition day is an opportunity for </a:t>
            </a:r>
            <a:r>
              <a:rPr lang="en-US" i="1" baseline="0" dirty="0" smtClean="0"/>
              <a:t>both </a:t>
            </a:r>
            <a:r>
              <a:rPr lang="en-US" i="0" baseline="0" dirty="0" smtClean="0"/>
              <a:t>the candidate and the team to evaluate each other for skill and culture fit. This day resembles the job, but also includes business partners and frequent collaborators of the team to ensure that it’s not just a cultural fit for the immediate team, but also Nordstrom as a whole.</a:t>
            </a:r>
            <a:endParaRPr lang="en-US" baseline="0" dirty="0" smtClean="0"/>
          </a:p>
        </p:txBody>
      </p:sp>
      <p:sp>
        <p:nvSpPr>
          <p:cNvPr id="4" name="Slide Number Placeholder 3"/>
          <p:cNvSpPr>
            <a:spLocks noGrp="1"/>
          </p:cNvSpPr>
          <p:nvPr>
            <p:ph type="sldNum" sz="quarter" idx="10"/>
          </p:nvPr>
        </p:nvSpPr>
        <p:spPr/>
        <p:txBody>
          <a:bodyPr/>
          <a:lstStyle/>
          <a:p>
            <a:fld id="{20DC9AEF-3558-AB40-83E7-CB6F99E531F2}" type="slidenum">
              <a:rPr lang="en-US" smtClean="0"/>
              <a:t>14</a:t>
            </a:fld>
            <a:endParaRPr lang="en-US"/>
          </a:p>
        </p:txBody>
      </p:sp>
    </p:spTree>
    <p:extLst>
      <p:ext uri="{BB962C8B-B14F-4D97-AF65-F5344CB8AC3E}">
        <p14:creationId xmlns:p14="http://schemas.microsoft.com/office/powerpoint/2010/main" val="401444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the traditional hiring process, the hiring manager usually makes the decision individually after conversations with the candidate, and typically involves a short amount of interaction. We encourage the use of audition hiring over traditional processes for many reasons. First, all parts of the process utilize team members and close business partners that all have to “thumbs up” the candidate to move onto the next step. This makes the hiring process a team-based decision. Similarly, the candidate gets to demonstrate his or her skills both in a private environment (during the pre-audition) and in the work environment (during the audition). Cultural and team fit can be determined after a full day of interaction, and conversely, the candidate sees full transparency into the team he or she is potentially joining. </a:t>
            </a:r>
          </a:p>
          <a:p>
            <a:endParaRPr lang="en-US" baseline="0" dirty="0" smtClean="0"/>
          </a:p>
        </p:txBody>
      </p:sp>
      <p:sp>
        <p:nvSpPr>
          <p:cNvPr id="4" name="Slide Number Placeholder 3"/>
          <p:cNvSpPr>
            <a:spLocks noGrp="1"/>
          </p:cNvSpPr>
          <p:nvPr>
            <p:ph type="sldNum" sz="quarter" idx="10"/>
          </p:nvPr>
        </p:nvSpPr>
        <p:spPr/>
        <p:txBody>
          <a:bodyPr/>
          <a:lstStyle/>
          <a:p>
            <a:fld id="{20DC9AEF-3558-AB40-83E7-CB6F99E531F2}" type="slidenum">
              <a:rPr lang="en-US" smtClean="0"/>
              <a:t>15</a:t>
            </a:fld>
            <a:endParaRPr lang="en-US"/>
          </a:p>
        </p:txBody>
      </p:sp>
    </p:spTree>
    <p:extLst>
      <p:ext uri="{BB962C8B-B14F-4D97-AF65-F5344CB8AC3E}">
        <p14:creationId xmlns:p14="http://schemas.microsoft.com/office/powerpoint/2010/main" val="1989957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teams use audition hiring in the same way, and that’s okay—we appreciate that</a:t>
            </a:r>
            <a:r>
              <a:rPr lang="en-US" baseline="0" dirty="0" smtClean="0"/>
              <a:t> they’re all trying to ensure that they can hire people that work well for their team </a:t>
            </a:r>
            <a:r>
              <a:rPr lang="en-US" i="1" baseline="0" dirty="0" smtClean="0"/>
              <a:t>and </a:t>
            </a:r>
            <a:r>
              <a:rPr lang="en-US" i="0" baseline="0" dirty="0" smtClean="0"/>
              <a:t>Nordstrom. A director of one of our teams said, “</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16</a:t>
            </a:fld>
            <a:endParaRPr lang="en-US"/>
          </a:p>
        </p:txBody>
      </p:sp>
    </p:spTree>
    <p:extLst>
      <p:ext uri="{BB962C8B-B14F-4D97-AF65-F5344CB8AC3E}">
        <p14:creationId xmlns:p14="http://schemas.microsoft.com/office/powerpoint/2010/main" val="3994160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-Already</a:t>
            </a:r>
            <a:r>
              <a:rPr lang="en-US" baseline="0" dirty="0" smtClean="0"/>
              <a:t> hiring people, we now use NorDNA language in job descriptions and during all stages of the audition hiring process to the candidates. Their first exposure to NorDNA is during the interview process! Technology job descriptions include NorDNA language, the candidate sees NorDNA during the audition process, then will receive training during the onboarding process where we give an introduction to how NorDNA was created and how employees can embody the idea of using good judgment. We also encourage teams on a daily basis to use NorDNA, further reinforcing that shared language.</a:t>
            </a:r>
          </a:p>
        </p:txBody>
      </p:sp>
      <p:sp>
        <p:nvSpPr>
          <p:cNvPr id="4" name="Slide Number Placeholder 3"/>
          <p:cNvSpPr>
            <a:spLocks noGrp="1"/>
          </p:cNvSpPr>
          <p:nvPr>
            <p:ph type="sldNum" sz="quarter" idx="10"/>
          </p:nvPr>
        </p:nvSpPr>
        <p:spPr/>
        <p:txBody>
          <a:bodyPr/>
          <a:lstStyle/>
          <a:p>
            <a:fld id="{20DC9AEF-3558-AB40-83E7-CB6F99E531F2}" type="slidenum">
              <a:rPr lang="en-US" smtClean="0"/>
              <a:t>17</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Meaningful Work is our number one most impactful NorDNA value to the employee experience: employees want to know that the work they’re doing adds value to Nordstrom. We typically describe meaningful work by explaining that each employee should be able to tie the work they’re doing straight to the customer. </a:t>
            </a:r>
          </a:p>
          <a:p>
            <a:endParaRPr lang="en-US" baseline="0" dirty="0" smtClean="0"/>
          </a:p>
          <a:p>
            <a:r>
              <a:rPr lang="en-US" baseline="0" dirty="0" smtClean="0"/>
              <a:t>I mentioned that this is our top NorDNA value that is important to our employees, but it’s difficult to translate what it means, let alone measure if it’s happening. One of the ways we’re trying to do this is by a twice-yearly employee engagement survey called our NorDNA survey.</a:t>
            </a:r>
          </a:p>
        </p:txBody>
      </p:sp>
      <p:sp>
        <p:nvSpPr>
          <p:cNvPr id="4" name="Slide Number Placeholder 3"/>
          <p:cNvSpPr>
            <a:spLocks noGrp="1"/>
          </p:cNvSpPr>
          <p:nvPr>
            <p:ph type="sldNum" sz="quarter" idx="10"/>
          </p:nvPr>
        </p:nvSpPr>
        <p:spPr/>
        <p:txBody>
          <a:bodyPr/>
          <a:lstStyle/>
          <a:p>
            <a:fld id="{20DC9AEF-3558-AB40-83E7-CB6F99E531F2}" type="slidenum">
              <a:rPr lang="en-US" smtClean="0"/>
              <a:t>18</a:t>
            </a:fld>
            <a:endParaRPr lang="en-US"/>
          </a:p>
        </p:txBody>
      </p:sp>
    </p:spTree>
    <p:extLst>
      <p:ext uri="{BB962C8B-B14F-4D97-AF65-F5344CB8AC3E}">
        <p14:creationId xmlns:p14="http://schemas.microsoft.com/office/powerpoint/2010/main" val="2710108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NorDNA survey is half manager feedback and half employee engagement survey. The first half of the survey allows individuals to rate their supporting manager on the 8 NorDNA cultural values, the last half allows us to ask more individually-focused questions to gather knowledge regarding the employee experience. </a:t>
            </a:r>
          </a:p>
          <a:p>
            <a:endParaRPr lang="en-US" baseline="0" dirty="0" smtClean="0"/>
          </a:p>
          <a:p>
            <a:r>
              <a:rPr lang="en-US" baseline="0" dirty="0" smtClean="0"/>
              <a:t>The NorDNA survey is unique, however, in that the purpose of the manager feedback section is threefold: </a:t>
            </a:r>
          </a:p>
          <a:p>
            <a:r>
              <a:rPr lang="en-US" baseline="0" dirty="0" smtClean="0"/>
              <a:t>First, the questions have the definition of each value within the wording, so we’re reiterating the values and appropriate language to educate or re-educate employees. </a:t>
            </a:r>
          </a:p>
          <a:p>
            <a:r>
              <a:rPr lang="en-US" baseline="0" dirty="0" smtClean="0"/>
              <a:t>Second, allowing employees to rate their manager encourages managers to remain accountable for the cultural values that we as a division have stated are important to us. </a:t>
            </a:r>
          </a:p>
          <a:p>
            <a:r>
              <a:rPr lang="en-US" baseline="0" dirty="0" smtClean="0"/>
              <a:t>Third, employee feedback is valuable to managers in Nordstrom Technology, and this creates yet another data point with regards to personal improvement.</a:t>
            </a:r>
          </a:p>
          <a:p>
            <a:endParaRPr lang="en-US" baseline="0" dirty="0" smtClean="0"/>
          </a:p>
          <a:p>
            <a:r>
              <a:rPr lang="en-US" baseline="0" dirty="0" smtClean="0"/>
              <a:t>We’re actively trying to grow a more accountable and feedback-ready culture. </a:t>
            </a:r>
          </a:p>
          <a:p>
            <a:endParaRPr lang="en-US" baseline="0" dirty="0" smtClean="0"/>
          </a:p>
          <a:p>
            <a:r>
              <a:rPr lang="en-US" baseline="0" dirty="0" smtClean="0"/>
              <a:t>Note that unlike similar engagement surveys with other companies, the NorDNA survey’s results do not contribute to any one individual’s performance metrics or formal evaluations. Although we encourage each individual manager to use their feedback, there are no consequences or reinforcements for those individuals who are on either end of the spectrum. Instead, each supporting manager is encouraged to sit down with their teams to come up with ways to utilize the survey feedback in positive ways, reiterating to their teams that they also buy into the culture. </a:t>
            </a:r>
          </a:p>
        </p:txBody>
      </p:sp>
      <p:sp>
        <p:nvSpPr>
          <p:cNvPr id="4" name="Slide Number Placeholder 3"/>
          <p:cNvSpPr>
            <a:spLocks noGrp="1"/>
          </p:cNvSpPr>
          <p:nvPr>
            <p:ph type="sldNum" sz="quarter" idx="10"/>
          </p:nvPr>
        </p:nvSpPr>
        <p:spPr/>
        <p:txBody>
          <a:bodyPr/>
          <a:lstStyle/>
          <a:p>
            <a:fld id="{20DC9AEF-3558-AB40-83E7-CB6F99E531F2}" type="slidenum">
              <a:rPr lang="en-US" smtClean="0"/>
              <a:t>19</a:t>
            </a:fld>
            <a:endParaRPr lang="en-US"/>
          </a:p>
        </p:txBody>
      </p:sp>
    </p:spTree>
    <p:extLst>
      <p:ext uri="{BB962C8B-B14F-4D97-AF65-F5344CB8AC3E}">
        <p14:creationId xmlns:p14="http://schemas.microsoft.com/office/powerpoint/2010/main" val="271010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Since 1901, this</a:t>
            </a:r>
            <a:r>
              <a:rPr lang="en-US" baseline="0" dirty="0" smtClean="0"/>
              <a:t> has been the Nordstrom employee handbook. Just one rule: use good judgment in all situations. You may have heard the story about </a:t>
            </a:r>
            <a:r>
              <a:rPr lang="en-US" sz="1000" kern="1200" dirty="0" smtClean="0">
                <a:solidFill>
                  <a:schemeClr val="tx1"/>
                </a:solidFill>
                <a:latin typeface="+mn-lt"/>
                <a:ea typeface="+mn-ea"/>
                <a:cs typeface="+mn-cs"/>
              </a:rPr>
              <a:t>a customer who returned a tire to a Nordstrom location in Alaska, converted from a former automotive store, and received a refund even though we</a:t>
            </a:r>
            <a:r>
              <a:rPr lang="fr-FR" sz="1000" kern="1200" dirty="0" smtClean="0">
                <a:solidFill>
                  <a:schemeClr val="tx1"/>
                </a:solidFill>
                <a:latin typeface="+mn-lt"/>
                <a:ea typeface="+mn-ea"/>
                <a:cs typeface="+mn-cs"/>
              </a:rPr>
              <a:t>’</a:t>
            </a:r>
            <a:r>
              <a:rPr lang="en-US" sz="1000" kern="1200" dirty="0" err="1" smtClean="0">
                <a:solidFill>
                  <a:schemeClr val="tx1"/>
                </a:solidFill>
                <a:latin typeface="+mn-lt"/>
                <a:ea typeface="+mn-ea"/>
                <a:cs typeface="+mn-cs"/>
              </a:rPr>
              <a:t>ve</a:t>
            </a:r>
            <a:r>
              <a:rPr lang="en-US" sz="1000" kern="1200" baseline="0" dirty="0" smtClean="0">
                <a:solidFill>
                  <a:schemeClr val="tx1"/>
                </a:solidFill>
                <a:latin typeface="+mn-lt"/>
                <a:ea typeface="+mn-ea"/>
                <a:cs typeface="+mn-cs"/>
              </a:rPr>
              <a:t> </a:t>
            </a:r>
            <a:r>
              <a:rPr lang="en-US" sz="1000" kern="1200" dirty="0" smtClean="0">
                <a:solidFill>
                  <a:schemeClr val="tx1"/>
                </a:solidFill>
                <a:latin typeface="+mn-lt"/>
                <a:ea typeface="+mn-ea"/>
                <a:cs typeface="+mn-cs"/>
              </a:rPr>
              <a:t>never sold automotive products. Or you may have a person</a:t>
            </a:r>
            <a:r>
              <a:rPr lang="en-US" sz="1000" kern="1200" baseline="0" dirty="0" smtClean="0">
                <a:solidFill>
                  <a:schemeClr val="tx1"/>
                </a:solidFill>
                <a:latin typeface="+mn-lt"/>
                <a:ea typeface="+mn-ea"/>
                <a:cs typeface="+mn-cs"/>
              </a:rPr>
              <a:t>al story about how you’ve received amazing customer service on the sales floor—these types of stories stem from that one rule. </a:t>
            </a:r>
          </a:p>
          <a:p>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It seems fitting, then, that our Nordstrom culture has been built around this rule. In the last few years, however, Nordstrom has grown quickly such that we’re competing for top talent in both the retail </a:t>
            </a:r>
            <a:r>
              <a:rPr lang="en-US" i="1" baseline="0" dirty="0" smtClean="0"/>
              <a:t>and </a:t>
            </a:r>
            <a:r>
              <a:rPr lang="en-US" i="0" baseline="0" dirty="0" smtClean="0"/>
              <a:t>technology realms. </a:t>
            </a:r>
            <a:r>
              <a:rPr lang="en-US" i="0" baseline="0" dirty="0" smtClean="0">
                <a:latin typeface="Calibri" charset="0"/>
              </a:rPr>
              <a:t>While many people continue to be developed from within, the pace of the market has demanded that we look to external talent pools—we’ve broadened our recruiting and development funnel such that we’re </a:t>
            </a:r>
            <a:r>
              <a:rPr lang="en-US" dirty="0" smtClean="0">
                <a:latin typeface="Calibri" charset="0"/>
              </a:rPr>
              <a:t>bringing in more external employees in a rate that’s been unprecedented for us.</a:t>
            </a:r>
            <a:endParaRPr lang="en-US" baseline="0" dirty="0" smtClean="0"/>
          </a:p>
        </p:txBody>
      </p:sp>
      <p:sp>
        <p:nvSpPr>
          <p:cNvPr id="4" name="Slide Number Placeholder 3"/>
          <p:cNvSpPr>
            <a:spLocks noGrp="1"/>
          </p:cNvSpPr>
          <p:nvPr>
            <p:ph type="sldNum" sz="quarter" idx="10"/>
          </p:nvPr>
        </p:nvSpPr>
        <p:spPr/>
        <p:txBody>
          <a:bodyPr/>
          <a:lstStyle/>
          <a:p>
            <a:fld id="{20DC9AEF-3558-AB40-83E7-CB6F99E531F2}" type="slidenum">
              <a:rPr lang="en-US" smtClean="0"/>
              <a:t>2</a:t>
            </a:fld>
            <a:endParaRPr lang="en-US"/>
          </a:p>
        </p:txBody>
      </p:sp>
    </p:spTree>
    <p:extLst>
      <p:ext uri="{BB962C8B-B14F-4D97-AF65-F5344CB8AC3E}">
        <p14:creationId xmlns:p14="http://schemas.microsoft.com/office/powerpoint/2010/main" val="3756780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Measurement can</a:t>
            </a:r>
            <a:r>
              <a:rPr lang="en-US" baseline="0" dirty="0" smtClean="0"/>
              <a:t> help show cultural progress over time, as well as indicate to your teams that your culture is important! </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20</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leave with anything today, it should be those four take-home tips. Get everyone involved.</a:t>
            </a:r>
            <a:r>
              <a:rPr lang="en-US" baseline="0" dirty="0" smtClean="0"/>
              <a:t> Honor your existing culture with your new culture. </a:t>
            </a:r>
            <a:r>
              <a:rPr lang="en-US" sz="1000" dirty="0" smtClean="0">
                <a:latin typeface="Brandon Text Light Italic"/>
                <a:cs typeface="Brandon Text Light Italic"/>
              </a:rPr>
              <a:t>Highlight and amplify your culture within all aspects of the employee lifecycle. Measure your culture and its progress! If you don’t get these</a:t>
            </a:r>
            <a:r>
              <a:rPr lang="en-US" sz="1000" baseline="0" dirty="0" smtClean="0">
                <a:latin typeface="Brandon Text Light Italic"/>
                <a:cs typeface="Brandon Text Light Italic"/>
              </a:rPr>
              <a:t> right, nothing else matters. I have four more take-home tips, but the first four are core to any large-scale cultural change from a company that is well-rooted. Once you have those, the rest become easier to roll out. </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21</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believe it’s critical to have an environment where we practice empathy, or seeking to understand instead of seeking to be understood. We challenge ourselves to understand others’ perspectives. </a:t>
            </a:r>
          </a:p>
          <a:p>
            <a:endParaRPr lang="en-US" baseline="0" dirty="0" smtClean="0"/>
          </a:p>
          <a:p>
            <a:r>
              <a:rPr lang="en-US" baseline="0" dirty="0" smtClean="0"/>
              <a:t>Nordstrom has a great group of 25 employees that work on our Corporate Technology Support team, who man our Help Desk for technology issues, both within the Tech division and corporate-wide. Our CTS team originally had what they thought was the highest quality service: a high-touch, we’ll-come-to-you service where if you had a problem, you could call a tech, then they would come to your workspace to fix whatever you needed.</a:t>
            </a:r>
          </a:p>
          <a:p>
            <a:endParaRPr lang="en-US" baseline="0" dirty="0" smtClean="0"/>
          </a:p>
          <a:p>
            <a:r>
              <a:rPr lang="en-US" baseline="0" dirty="0" smtClean="0"/>
              <a:t>They realized that employees would call for a tech, wait around, leave for a meeting, and then accidentally miss their window for when the technician was visiting. They realized it was control was the key design attribute employees wanted, particularly with their schedule. The CTS team originally conceptualized the Walk-Up Service Desk as a pilot in the Technology division, placed in an old hole in the wall—literally—and figured a soft launch would work well, being unsure whether the community would just pass it or actually use it as a service desk.</a:t>
            </a:r>
          </a:p>
          <a:p>
            <a:endParaRPr lang="en-US" baseline="0" dirty="0" smtClean="0"/>
          </a:p>
          <a:p>
            <a:r>
              <a:rPr lang="en-US" sz="1000" kern="1200" dirty="0" smtClean="0">
                <a:solidFill>
                  <a:schemeClr val="tx1"/>
                </a:solidFill>
                <a:latin typeface="+mn-lt"/>
                <a:ea typeface="+mn-ea"/>
                <a:cs typeface="+mn-cs"/>
              </a:rPr>
              <a:t>Sure enough, it was a</a:t>
            </a:r>
            <a:r>
              <a:rPr lang="en-US" sz="1000" kern="1200" baseline="0" dirty="0" smtClean="0">
                <a:solidFill>
                  <a:schemeClr val="tx1"/>
                </a:solidFill>
                <a:latin typeface="+mn-lt"/>
                <a:ea typeface="+mn-ea"/>
                <a:cs typeface="+mn-cs"/>
              </a:rPr>
              <a:t> hit. When the Walk-Up desk first opened, they anticipated they would see a shift in support calls into the walk-up service. Within the first week, the incident volume nearly doubled! We found out people stopped suffering small issues in silence, and could fix those problems with ease. </a:t>
            </a:r>
          </a:p>
          <a:p>
            <a:endParaRPr lang="en-US" sz="1000" kern="1200" baseline="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20DC9AEF-3558-AB40-83E7-CB6F99E531F2}" type="slidenum">
              <a:rPr lang="en-US" smtClean="0"/>
              <a:t>22</a:t>
            </a:fld>
            <a:endParaRPr lang="en-US"/>
          </a:p>
        </p:txBody>
      </p:sp>
    </p:spTree>
    <p:extLst>
      <p:ext uri="{BB962C8B-B14F-4D97-AF65-F5344CB8AC3E}">
        <p14:creationId xmlns:p14="http://schemas.microsoft.com/office/powerpoint/2010/main" val="2710108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latin typeface="+mn-lt"/>
                <a:ea typeface="+mn-ea"/>
                <a:cs typeface="+mn-cs"/>
              </a:rPr>
              <a:t>Ultimately, the Walk-up Service was intended to serve Nordstrom Tech employees on their terms. This photo [desktop</a:t>
            </a:r>
            <a:r>
              <a:rPr lang="en-US" sz="1000" kern="1200" baseline="0" dirty="0" smtClean="0">
                <a:solidFill>
                  <a:schemeClr val="tx1"/>
                </a:solidFill>
                <a:latin typeface="+mn-lt"/>
                <a:ea typeface="+mn-ea"/>
                <a:cs typeface="+mn-cs"/>
              </a:rPr>
              <a:t> dude] makes me laugh, as it’s an employee who realized that it was better for him if he lugged up his desktop machine to the Walk-Up Service Desk instead of wait for scheduling. In this photo that I took last month, you can see that the need for the Walk-Up desk was proven quickly—it’s now a staple within Nordstrom Technology, and the team is working on how to bring that service to other areas of our business. </a:t>
            </a:r>
          </a:p>
        </p:txBody>
      </p:sp>
      <p:sp>
        <p:nvSpPr>
          <p:cNvPr id="4" name="Slide Number Placeholder 3"/>
          <p:cNvSpPr>
            <a:spLocks noGrp="1"/>
          </p:cNvSpPr>
          <p:nvPr>
            <p:ph type="sldNum" sz="quarter" idx="10"/>
          </p:nvPr>
        </p:nvSpPr>
        <p:spPr/>
        <p:txBody>
          <a:bodyPr/>
          <a:lstStyle/>
          <a:p>
            <a:fld id="{20DC9AEF-3558-AB40-83E7-CB6F99E531F2}" type="slidenum">
              <a:rPr lang="en-US" smtClean="0"/>
              <a:t>23</a:t>
            </a:fld>
            <a:endParaRPr lang="en-US"/>
          </a:p>
        </p:txBody>
      </p:sp>
    </p:spTree>
    <p:extLst>
      <p:ext uri="{BB962C8B-B14F-4D97-AF65-F5344CB8AC3E}">
        <p14:creationId xmlns:p14="http://schemas.microsoft.com/office/powerpoint/2010/main" val="541724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continue their</a:t>
            </a:r>
            <a:r>
              <a:rPr lang="en-US" baseline="0" dirty="0" smtClean="0"/>
              <a:t> story, the Walk-Up Service Desk was such a big hit among technology employees, they’ve started iterating on their idea to make it even better. You saw the line of 6 people in the last slide, which they thought still wasn’t serving their customer as quickly as they had hope. Now, they have a dashboard you can check (that is also on our internal televisions) that show your wait time (along with how many people are in front of you) to be able to better serve. Good customer service indeed!</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24</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The CTS and Walk-Up Service Desk teams also show one of our most impactful NorDNA values, Empowerment. Because it’s been a staple for Nordstrom culture, we think it’s especially important to get right. I’ve talked a little about how using NorDNA language in our hiring practices has helped spread the word, and how the survey has helped reinforce the new cultural language. </a:t>
            </a:r>
          </a:p>
          <a:p>
            <a:pPr marL="0" marR="0" indent="0" algn="l" defTabSz="36630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We speak of empowerment by telling managers to define the end means, but not the how. In 2013, our Innovation Lab did some need finding with customers to find out how we could improve their customer experience with us. They kept hearing, “I wish I had a stylist in my pocket,” usually because they wanted help with an item or an outfit. The group decided to go to the Target next door and buy both an iPhone and a $30, 1-month data plan. They made a quick website for people to sign up to be beta users, and contacted all their friends in hopes of getting a handful of people to sign up. </a:t>
            </a:r>
          </a:p>
          <a:p>
            <a:pPr marL="0" marR="0" indent="0" algn="l" defTabSz="36630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Sure enough, 50 of their friends, family, and random Twitter followers signed up to be beta participants. They then let those users know that they could text the Pocket Stylist if they had any questions…</a:t>
            </a:r>
          </a:p>
        </p:txBody>
      </p:sp>
      <p:sp>
        <p:nvSpPr>
          <p:cNvPr id="4" name="Slide Number Placeholder 3"/>
          <p:cNvSpPr>
            <a:spLocks noGrp="1"/>
          </p:cNvSpPr>
          <p:nvPr>
            <p:ph type="sldNum" sz="quarter" idx="10"/>
          </p:nvPr>
        </p:nvSpPr>
        <p:spPr/>
        <p:txBody>
          <a:bodyPr/>
          <a:lstStyle/>
          <a:p>
            <a:fld id="{20DC9AEF-3558-AB40-83E7-CB6F99E531F2}" type="slidenum">
              <a:rPr lang="en-US" smtClean="0"/>
              <a:t>25</a:t>
            </a:fld>
            <a:endParaRPr lang="en-US"/>
          </a:p>
        </p:txBody>
      </p:sp>
    </p:spTree>
    <p:extLst>
      <p:ext uri="{BB962C8B-B14F-4D97-AF65-F5344CB8AC3E}">
        <p14:creationId xmlns:p14="http://schemas.microsoft.com/office/powerpoint/2010/main" val="1467727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…and very quickly realized that none of them had enough style to pretend like they were qualified. </a:t>
            </a:r>
          </a:p>
          <a:p>
            <a:pPr marL="0" marR="0" indent="0" algn="l" defTabSz="36630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They quickly ran over to our stores and convinced 10 Department Managers to join a Group Me so that they could be the experts when someone needed advice. </a:t>
            </a:r>
          </a:p>
        </p:txBody>
      </p:sp>
      <p:sp>
        <p:nvSpPr>
          <p:cNvPr id="4" name="Slide Number Placeholder 3"/>
          <p:cNvSpPr>
            <a:spLocks noGrp="1"/>
          </p:cNvSpPr>
          <p:nvPr>
            <p:ph type="sldNum" sz="quarter" idx="10"/>
          </p:nvPr>
        </p:nvSpPr>
        <p:spPr/>
        <p:txBody>
          <a:bodyPr/>
          <a:lstStyle/>
          <a:p>
            <a:fld id="{20DC9AEF-3558-AB40-83E7-CB6F99E531F2}" type="slidenum">
              <a:rPr lang="en-US" smtClean="0"/>
              <a:t>26</a:t>
            </a:fld>
            <a:endParaRPr lang="en-US"/>
          </a:p>
        </p:txBody>
      </p:sp>
    </p:spTree>
    <p:extLst>
      <p:ext uri="{BB962C8B-B14F-4D97-AF65-F5344CB8AC3E}">
        <p14:creationId xmlns:p14="http://schemas.microsoft.com/office/powerpoint/2010/main" val="1467727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This pilot ran for about six months, and the feedback was consistently positive. </a:t>
            </a:r>
          </a:p>
        </p:txBody>
      </p:sp>
      <p:sp>
        <p:nvSpPr>
          <p:cNvPr id="4" name="Slide Number Placeholder 3"/>
          <p:cNvSpPr>
            <a:spLocks noGrp="1"/>
          </p:cNvSpPr>
          <p:nvPr>
            <p:ph type="sldNum" sz="quarter" idx="10"/>
          </p:nvPr>
        </p:nvSpPr>
        <p:spPr/>
        <p:txBody>
          <a:bodyPr/>
          <a:lstStyle/>
          <a:p>
            <a:fld id="{20DC9AEF-3558-AB40-83E7-CB6F99E531F2}" type="slidenum">
              <a:rPr lang="en-US" smtClean="0"/>
              <a:t>27</a:t>
            </a:fld>
            <a:endParaRPr lang="en-US"/>
          </a:p>
        </p:txBody>
      </p:sp>
    </p:spTree>
    <p:extLst>
      <p:ext uri="{BB962C8B-B14F-4D97-AF65-F5344CB8AC3E}">
        <p14:creationId xmlns:p14="http://schemas.microsoft.com/office/powerpoint/2010/main" val="1467727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In fact, the feedback was so good that we’ve now launched Text Style to the masses. It went from, “How can we help customers connect to stylists on their terms?” to “Would customers want to buy via text?” Sure enough, you can now do this—text back and forth with a stylist in a store, ask for advice, and even buy an item via text that will be shipped to you for free. </a:t>
            </a:r>
          </a:p>
          <a:p>
            <a:pPr marL="0" marR="0" indent="0" algn="l" defTabSz="36630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(Shout out to UX Designer Ashley Costanzo who mocked these up for me last minute!) </a:t>
            </a:r>
          </a:p>
          <a:p>
            <a:pPr marL="0" marR="0" indent="0" algn="l" defTabSz="36630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TextStyle</a:t>
            </a:r>
            <a:r>
              <a:rPr lang="en-US" baseline="0" dirty="0" smtClean="0"/>
              <a:t> app is an awesome example of empowerment: the original team decided to prototype and try an idea instead of worrying about all the features up front. Our Customer Mobile Apps team, who now owns this project, continued that empowerment by adding more features based on feedback they heard from customers, and coming up with a great product. </a:t>
            </a:r>
          </a:p>
          <a:p>
            <a:pPr marL="0" marR="0" indent="0" algn="l" defTabSz="366309"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ts val="0"/>
              </a:spcBef>
              <a:spcAft>
                <a:spcPts val="0"/>
              </a:spcAft>
              <a:buClrTx/>
              <a:buSzTx/>
              <a:buFontTx/>
              <a:buNone/>
              <a:tabLst/>
              <a:defRPr/>
            </a:pPr>
            <a:r>
              <a:rPr lang="en-US" baseline="0" dirty="0" smtClean="0"/>
              <a:t>I tell you this story because we tell this story, and the Walk-up Service Desk story, along with many others, to employees as example of the culture, both empowerment and the overall NorDNA attitude. </a:t>
            </a:r>
          </a:p>
        </p:txBody>
      </p:sp>
      <p:sp>
        <p:nvSpPr>
          <p:cNvPr id="4" name="Slide Number Placeholder 3"/>
          <p:cNvSpPr>
            <a:spLocks noGrp="1"/>
          </p:cNvSpPr>
          <p:nvPr>
            <p:ph type="sldNum" sz="quarter" idx="10"/>
          </p:nvPr>
        </p:nvSpPr>
        <p:spPr/>
        <p:txBody>
          <a:bodyPr/>
          <a:lstStyle/>
          <a:p>
            <a:fld id="{20DC9AEF-3558-AB40-83E7-CB6F99E531F2}" type="slidenum">
              <a:rPr lang="en-US" smtClean="0"/>
              <a:t>28</a:t>
            </a:fld>
            <a:endParaRPr lang="en-US"/>
          </a:p>
        </p:txBody>
      </p:sp>
    </p:spTree>
    <p:extLst>
      <p:ext uri="{BB962C8B-B14F-4D97-AF65-F5344CB8AC3E}">
        <p14:creationId xmlns:p14="http://schemas.microsoft.com/office/powerpoint/2010/main" val="1467727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mn-lt"/>
                <a:ea typeface="+mn-ea"/>
                <a:cs typeface="+mn-cs"/>
              </a:rPr>
              <a:t>That leads</a:t>
            </a:r>
            <a:r>
              <a:rPr lang="en-US" sz="1000" kern="1200" baseline="0" dirty="0" smtClean="0">
                <a:solidFill>
                  <a:schemeClr val="tx1"/>
                </a:solidFill>
                <a:latin typeface="+mn-lt"/>
                <a:ea typeface="+mn-ea"/>
                <a:cs typeface="+mn-cs"/>
              </a:rPr>
              <a:t> us to Take-Home 5: </a:t>
            </a:r>
            <a:r>
              <a:rPr lang="en-US" sz="1000" kern="1200" dirty="0" smtClean="0">
                <a:solidFill>
                  <a:schemeClr val="tx1"/>
                </a:solidFill>
                <a:latin typeface="+mn-lt"/>
                <a:ea typeface="+mn-ea"/>
                <a:cs typeface="+mn-cs"/>
              </a:rPr>
              <a:t>Help people translate core values into actions through telling stories of how others have brought those values to life. Point out things your team is already doing that align with your cultural change!</a:t>
            </a:r>
            <a:r>
              <a:rPr lang="en-US" sz="1000" dirty="0" smtClean="0">
                <a:latin typeface="Brandon Text Light Italic"/>
                <a:cs typeface="Brandon Text Light Italic"/>
              </a:rPr>
              <a:t> Would the CTS team have been</a:t>
            </a:r>
            <a:r>
              <a:rPr lang="en-US" sz="1000" baseline="0" dirty="0" smtClean="0">
                <a:latin typeface="Brandon Text Light Italic"/>
                <a:cs typeface="Brandon Text Light Italic"/>
              </a:rPr>
              <a:t> so bold in their Walk-Up desk service without NorDNA? Probably! But using them and their journey as an example to other teams shows that the cultural change isn’t actually change, but more of a shared language tool.</a:t>
            </a:r>
          </a:p>
          <a:p>
            <a:endParaRPr lang="en-US" baseline="0" dirty="0" smtClean="0"/>
          </a:p>
          <a:p>
            <a:r>
              <a:rPr lang="en-US" baseline="0" dirty="0" smtClean="0"/>
              <a:t>The neat part is, once everybody is on board, the teaching and translation part subsides. One of our directors, when asked how he introduces people to the NorDNA culture, said…</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29</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in</a:t>
            </a:r>
            <a:r>
              <a:rPr lang="en-US" baseline="0" dirty="0" smtClean="0"/>
              <a:t> the midst of three inflection points in our industry that impact the type of work we do and the scope of </a:t>
            </a:r>
            <a:r>
              <a:rPr lang="en-US" i="1" baseline="0" dirty="0" smtClean="0"/>
              <a:t>how </a:t>
            </a:r>
            <a:r>
              <a:rPr lang="en-US" i="0" baseline="0" dirty="0" smtClean="0"/>
              <a:t>we work.</a:t>
            </a:r>
          </a:p>
          <a:p>
            <a:endParaRPr lang="en-US" i="0" baseline="0" dirty="0" smtClean="0"/>
          </a:p>
          <a:p>
            <a:r>
              <a:rPr lang="en-US" i="0" baseline="0" dirty="0" smtClean="0"/>
              <a:t>In Technology, there’s the rise of mobile ordering, the use of cloud technology, open-source code, machine learning, and automating as much as possible.</a:t>
            </a:r>
          </a:p>
          <a:p>
            <a:endParaRPr lang="en-US" i="0" baseline="0" dirty="0" smtClean="0"/>
          </a:p>
          <a:p>
            <a:r>
              <a:rPr lang="en-US" sz="1000" kern="1200" dirty="0" smtClean="0">
                <a:solidFill>
                  <a:schemeClr val="tx1"/>
                </a:solidFill>
                <a:latin typeface="+mn-lt"/>
                <a:ea typeface="+mn-ea"/>
                <a:cs typeface="+mn-cs"/>
              </a:rPr>
              <a:t>In Retail, we’re seeing the rise of shifting channels from in-store and commerce to </a:t>
            </a:r>
            <a:r>
              <a:rPr lang="en-US" sz="1000" kern="1200" dirty="0" err="1" smtClean="0">
                <a:solidFill>
                  <a:schemeClr val="tx1"/>
                </a:solidFill>
                <a:latin typeface="+mn-lt"/>
                <a:ea typeface="+mn-ea"/>
                <a:cs typeface="+mn-cs"/>
              </a:rPr>
              <a:t>omnichannel</a:t>
            </a:r>
            <a:r>
              <a:rPr lang="en-US" sz="1000" kern="1200" dirty="0" smtClean="0">
                <a:solidFill>
                  <a:schemeClr val="tx1"/>
                </a:solidFill>
                <a:latin typeface="+mn-lt"/>
                <a:ea typeface="+mn-ea"/>
                <a:cs typeface="+mn-cs"/>
              </a:rPr>
              <a:t> strategies, and full price and off-price becoming more connected. We’re seeing consumers shift their expectations of how they want to be served, and technology has become a key enabler of new customer experiences</a:t>
            </a:r>
          </a:p>
          <a:p>
            <a:endParaRPr lang="en-US" i="0" baseline="0" dirty="0" smtClean="0"/>
          </a:p>
          <a:p>
            <a:r>
              <a:rPr lang="en-US" sz="1000" kern="1200" dirty="0" smtClean="0">
                <a:solidFill>
                  <a:schemeClr val="tx1"/>
                </a:solidFill>
                <a:latin typeface="+mn-lt"/>
                <a:ea typeface="+mn-ea"/>
                <a:cs typeface="+mn-cs"/>
              </a:rPr>
              <a:t>In the Workforce, there is an insurgence of millennials to the workforce, (and arguably 5 unique generations in the workforce at once), the barrier to entry for employees to leave and launch their own startup is low, and employees are now seeking companies that offer them purpose and meaningful work . Mixed with the low unemployment rate, these shifts indicate a need for new strategies for engaging and retaining employees.</a:t>
            </a:r>
          </a:p>
          <a:p>
            <a:endParaRPr lang="en-US" i="0" baseline="0" dirty="0" smtClean="0"/>
          </a:p>
          <a:p>
            <a:r>
              <a:rPr lang="en-US" i="0" baseline="0" dirty="0" smtClean="0"/>
              <a:t>Sound familiar to you? I’m guessing at least two of these three are the same to you! Add it on top that…</a:t>
            </a:r>
          </a:p>
          <a:p>
            <a:endParaRPr lang="en-US" i="0" baseline="0" dirty="0" smtClean="0"/>
          </a:p>
        </p:txBody>
      </p:sp>
      <p:sp>
        <p:nvSpPr>
          <p:cNvPr id="4" name="Slide Number Placeholder 3"/>
          <p:cNvSpPr>
            <a:spLocks noGrp="1"/>
          </p:cNvSpPr>
          <p:nvPr>
            <p:ph type="sldNum" sz="quarter" idx="10"/>
          </p:nvPr>
        </p:nvSpPr>
        <p:spPr/>
        <p:txBody>
          <a:bodyPr/>
          <a:lstStyle/>
          <a:p>
            <a:fld id="{E311B76B-C796-604C-AB25-E23382F2F049}" type="slidenum">
              <a:rPr lang="en-US" smtClean="0"/>
              <a:t>3</a:t>
            </a:fld>
            <a:endParaRPr lang="en-US"/>
          </a:p>
        </p:txBody>
      </p:sp>
    </p:spTree>
    <p:extLst>
      <p:ext uri="{BB962C8B-B14F-4D97-AF65-F5344CB8AC3E}">
        <p14:creationId xmlns:p14="http://schemas.microsoft.com/office/powerpoint/2010/main" val="3201644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our directors, when asked how he introduces people to the NorDNA culture, said…</a:t>
            </a:r>
          </a:p>
          <a:p>
            <a:endParaRPr lang="en-US" baseline="0" dirty="0" smtClean="0"/>
          </a:p>
          <a:p>
            <a:r>
              <a:rPr lang="en-US" baseline="0" dirty="0" smtClean="0"/>
              <a:t>That’s true, we may not have to teach it, but we’re always trying to educate people so that we can continually have that shared language. </a:t>
            </a:r>
          </a:p>
        </p:txBody>
      </p:sp>
      <p:sp>
        <p:nvSpPr>
          <p:cNvPr id="4" name="Slide Number Placeholder 3"/>
          <p:cNvSpPr>
            <a:spLocks noGrp="1"/>
          </p:cNvSpPr>
          <p:nvPr>
            <p:ph type="sldNum" sz="quarter" idx="10"/>
          </p:nvPr>
        </p:nvSpPr>
        <p:spPr/>
        <p:txBody>
          <a:bodyPr/>
          <a:lstStyle/>
          <a:p>
            <a:fld id="{20DC9AEF-3558-AB40-83E7-CB6F99E531F2}" type="slidenum">
              <a:rPr lang="en-US" smtClean="0"/>
              <a:t>30</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everybody innately knows these cultural values, especially with new employees coming into the mix. We tried workshops about NorDNA, we have posters of the NorDNA framework up around the building, we message through the survey, but we also have something a little more hands off: handbooks! </a:t>
            </a:r>
          </a:p>
          <a:p>
            <a:endParaRPr lang="en-US" baseline="0" dirty="0" smtClean="0"/>
          </a:p>
          <a:p>
            <a:r>
              <a:rPr lang="en-US" baseline="0" dirty="0" smtClean="0"/>
              <a:t>The NorDNA handbooks are for anybody to take to understand more about our culture. They explain our cultural progression, then how each of the values tie together. Subsequent pages go through each value more in-depth, with a brief section on what each value looks like, why it’s important in Nordstrom and why it’s important now. We also talk about how they can try it within their own teams, and examples of the value in action. </a:t>
            </a:r>
          </a:p>
          <a:p>
            <a:endParaRPr lang="en-US" baseline="0" dirty="0" smtClean="0"/>
          </a:p>
          <a:p>
            <a:r>
              <a:rPr lang="en-US" sz="1000" kern="1200" dirty="0" smtClean="0">
                <a:solidFill>
                  <a:schemeClr val="tx1"/>
                </a:solidFill>
                <a:latin typeface="+mn-lt"/>
                <a:ea typeface="+mn-ea"/>
                <a:cs typeface="+mn-cs"/>
              </a:rPr>
              <a:t>A</a:t>
            </a:r>
            <a:r>
              <a:rPr lang="en-US" sz="1000" kern="1200" baseline="0" dirty="0" smtClean="0">
                <a:solidFill>
                  <a:schemeClr val="tx1"/>
                </a:solidFill>
                <a:latin typeface="+mn-lt"/>
                <a:ea typeface="+mn-ea"/>
                <a:cs typeface="+mn-cs"/>
              </a:rPr>
              <a:t> funny story: one of my colleagues wa</a:t>
            </a:r>
            <a:r>
              <a:rPr lang="en-US" sz="1000" kern="1200" dirty="0" smtClean="0">
                <a:solidFill>
                  <a:schemeClr val="tx1"/>
                </a:solidFill>
                <a:latin typeface="+mn-lt"/>
                <a:ea typeface="+mn-ea"/>
                <a:cs typeface="+mn-cs"/>
              </a:rPr>
              <a:t>s having coffee with a new hire from Microsoft, and asked him what he thought about the NorDNA handbook.  He said it was helpful, but he wanted even more examples of how it translated into behaviors—he was looking for the “reference implementation.”  </a:t>
            </a:r>
          </a:p>
          <a:p>
            <a:endParaRPr lang="en-US" baseline="0" dirty="0" smtClean="0"/>
          </a:p>
          <a:p>
            <a:r>
              <a:rPr lang="en-US" baseline="0" dirty="0" smtClean="0"/>
              <a:t>This transitions into our next take-home:…</a:t>
            </a:r>
          </a:p>
        </p:txBody>
      </p:sp>
      <p:sp>
        <p:nvSpPr>
          <p:cNvPr id="4" name="Slide Number Placeholder 3"/>
          <p:cNvSpPr>
            <a:spLocks noGrp="1"/>
          </p:cNvSpPr>
          <p:nvPr>
            <p:ph type="sldNum" sz="quarter" idx="10"/>
          </p:nvPr>
        </p:nvSpPr>
        <p:spPr/>
        <p:txBody>
          <a:bodyPr/>
          <a:lstStyle/>
          <a:p>
            <a:fld id="{20DC9AEF-3558-AB40-83E7-CB6F99E531F2}" type="slidenum">
              <a:rPr lang="en-US" smtClean="0"/>
              <a:t>31</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ts val="0"/>
              </a:spcBef>
              <a:spcAft>
                <a:spcPts val="0"/>
              </a:spcAft>
              <a:buClrTx/>
              <a:buSzTx/>
              <a:buFontTx/>
              <a:buNone/>
              <a:tabLst/>
              <a:defRPr/>
            </a:pPr>
            <a:r>
              <a:rPr lang="en-US" dirty="0" smtClean="0"/>
              <a:t>Not all cultural “teachings</a:t>
            </a:r>
            <a:r>
              <a:rPr lang="en-US" baseline="0" dirty="0" smtClean="0"/>
              <a:t>” must be formal, like a handbook, or a reference implementation. Some people like stories, others need to come around on their own time. </a:t>
            </a:r>
            <a:r>
              <a:rPr lang="en-US" sz="1000" kern="1200" dirty="0" smtClean="0">
                <a:solidFill>
                  <a:schemeClr val="tx1"/>
                </a:solidFill>
                <a:latin typeface="+mn-lt"/>
                <a:ea typeface="+mn-ea"/>
                <a:cs typeface="+mn-cs"/>
              </a:rPr>
              <a:t>Help</a:t>
            </a:r>
            <a:r>
              <a:rPr lang="en-US" sz="1000" kern="1200" baseline="0" dirty="0" smtClean="0">
                <a:solidFill>
                  <a:schemeClr val="tx1"/>
                </a:solidFill>
                <a:latin typeface="+mn-lt"/>
                <a:ea typeface="+mn-ea"/>
                <a:cs typeface="+mn-cs"/>
              </a:rPr>
              <a:t> </a:t>
            </a:r>
            <a:r>
              <a:rPr lang="en-US" sz="1000" kern="1200" dirty="0" smtClean="0">
                <a:solidFill>
                  <a:schemeClr val="tx1"/>
                </a:solidFill>
                <a:latin typeface="+mn-lt"/>
                <a:ea typeface="+mn-ea"/>
                <a:cs typeface="+mn-cs"/>
              </a:rPr>
              <a:t>people translate core values into actions through telling stories of how others have brought values to life. </a:t>
            </a:r>
            <a:r>
              <a:rPr lang="en-US" dirty="0" smtClean="0"/>
              <a:t>When</a:t>
            </a:r>
            <a:r>
              <a:rPr lang="en-US" baseline="0" dirty="0" smtClean="0"/>
              <a:t> you get buy-in from a few people, they’ll start acting in accordance to your culture, and the whole thing snowballs. Similarly, creating documents such as our handbook can help educate people on their own time, when they’re ready to be in the process. </a:t>
            </a:r>
          </a:p>
          <a:p>
            <a:endParaRPr lang="en-US" baseline="0" dirty="0" smtClean="0"/>
          </a:p>
          <a:p>
            <a:r>
              <a:rPr lang="en-US" baseline="0" dirty="0" smtClean="0"/>
              <a:t>To wrap up, I showed 7 take-home tips for your own company:</a:t>
            </a:r>
          </a:p>
        </p:txBody>
      </p:sp>
      <p:sp>
        <p:nvSpPr>
          <p:cNvPr id="4" name="Slide Number Placeholder 3"/>
          <p:cNvSpPr>
            <a:spLocks noGrp="1"/>
          </p:cNvSpPr>
          <p:nvPr>
            <p:ph type="sldNum" sz="quarter" idx="10"/>
          </p:nvPr>
        </p:nvSpPr>
        <p:spPr/>
        <p:txBody>
          <a:bodyPr/>
          <a:lstStyle/>
          <a:p>
            <a:fld id="{20DC9AEF-3558-AB40-83E7-CB6F99E531F2}" type="slidenum">
              <a:rPr lang="en-US" smtClean="0"/>
              <a:t>32</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there’s one more. </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33</a:t>
            </a:fld>
            <a:endParaRPr lang="en-US"/>
          </a:p>
        </p:txBody>
      </p:sp>
    </p:spTree>
    <p:extLst>
      <p:ext uri="{BB962C8B-B14F-4D97-AF65-F5344CB8AC3E}">
        <p14:creationId xmlns:p14="http://schemas.microsoft.com/office/powerpoint/2010/main" val="2722172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still measuring</a:t>
            </a:r>
            <a:r>
              <a:rPr lang="en-US" baseline="0" dirty="0" smtClean="0"/>
              <a:t> our culture, still educating people about what NorDNA looks like, and still using our best judgment to refine our values.</a:t>
            </a:r>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34</a:t>
            </a:fld>
            <a:endParaRPr lang="en-US"/>
          </a:p>
        </p:txBody>
      </p:sp>
    </p:spTree>
    <p:extLst>
      <p:ext uri="{BB962C8B-B14F-4D97-AF65-F5344CB8AC3E}">
        <p14:creationId xmlns:p14="http://schemas.microsoft.com/office/powerpoint/2010/main" val="3515351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35</a:t>
            </a:fld>
            <a:endParaRPr lang="en-US"/>
          </a:p>
        </p:txBody>
      </p:sp>
    </p:spTree>
    <p:extLst>
      <p:ext uri="{BB962C8B-B14F-4D97-AF65-F5344CB8AC3E}">
        <p14:creationId xmlns:p14="http://schemas.microsoft.com/office/powerpoint/2010/main" val="368536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latin typeface="Calibri" charset="0"/>
              </a:rPr>
              <a:t>…the competition in Seattle for tech talent</a:t>
            </a:r>
            <a:r>
              <a:rPr lang="en-US" baseline="0" dirty="0" smtClean="0">
                <a:latin typeface="Calibri" charset="0"/>
              </a:rPr>
              <a:t> is getting more and more competitive. </a:t>
            </a:r>
            <a:endParaRPr lang="en-US" dirty="0" smtClean="0">
              <a:latin typeface="Calibri" charset="0"/>
            </a:endParaRPr>
          </a:p>
          <a:p>
            <a:pPr>
              <a:spcBef>
                <a:spcPct val="0"/>
              </a:spcBef>
            </a:pPr>
            <a:endParaRPr lang="en-US" dirty="0" smtClean="0">
              <a:latin typeface="Calibri" charset="0"/>
            </a:endParaRPr>
          </a:p>
          <a:p>
            <a:pPr>
              <a:spcBef>
                <a:spcPct val="0"/>
              </a:spcBef>
            </a:pPr>
            <a:r>
              <a:rPr lang="en-US" dirty="0" smtClean="0">
                <a:latin typeface="Calibri" charset="0"/>
              </a:rPr>
              <a:t>Given this competition </a:t>
            </a:r>
            <a:r>
              <a:rPr lang="en-US" baseline="0" dirty="0" smtClean="0">
                <a:latin typeface="Calibri" charset="0"/>
              </a:rPr>
              <a:t>ever combined with our hiring new-to-Nordstrom employees, </a:t>
            </a:r>
            <a:r>
              <a:rPr lang="en-US" dirty="0" smtClean="0">
                <a:latin typeface="Calibri" charset="0"/>
              </a:rPr>
              <a:t>we needed</a:t>
            </a:r>
            <a:r>
              <a:rPr lang="en-US" baseline="0" dirty="0" smtClean="0">
                <a:latin typeface="Calibri" charset="0"/>
              </a:rPr>
              <a:t> a way to </a:t>
            </a:r>
            <a:r>
              <a:rPr lang="en-US" dirty="0" smtClean="0">
                <a:latin typeface="Calibri" charset="0"/>
              </a:rPr>
              <a:t>both introduce them to the Nordstrom culture and be receptive to including their ways into ours—and</a:t>
            </a:r>
            <a:r>
              <a:rPr lang="en-US" baseline="0" dirty="0" smtClean="0">
                <a:latin typeface="Calibri" charset="0"/>
              </a:rPr>
              <a:t> do it quickly so employees can immediately start feeling as if they’re part of the culture.</a:t>
            </a:r>
            <a:endParaRPr lang="en-US" dirty="0" smtClean="0">
              <a:latin typeface="Calibri" charset="0"/>
            </a:endParaRPr>
          </a:p>
          <a:p>
            <a:pPr>
              <a:spcBef>
                <a:spcPct val="0"/>
              </a:spcBef>
            </a:pPr>
            <a:endParaRPr lang="en-US" baseline="0" dirty="0" smtClean="0">
              <a:latin typeface="Calibri" charset="0"/>
            </a:endParaRPr>
          </a:p>
        </p:txBody>
      </p:sp>
      <p:sp>
        <p:nvSpPr>
          <p:cNvPr id="4" name="Slide Number Placeholder 3"/>
          <p:cNvSpPr>
            <a:spLocks noGrp="1"/>
          </p:cNvSpPr>
          <p:nvPr>
            <p:ph type="sldNum" sz="quarter" idx="10"/>
          </p:nvPr>
        </p:nvSpPr>
        <p:spPr/>
        <p:txBody>
          <a:bodyPr/>
          <a:lstStyle/>
          <a:p>
            <a:fld id="{20DC9AEF-3558-AB40-83E7-CB6F99E531F2}" type="slidenum">
              <a:rPr lang="en-US" smtClean="0"/>
              <a:t>4</a:t>
            </a:fld>
            <a:endParaRPr lang="en-US"/>
          </a:p>
        </p:txBody>
      </p:sp>
    </p:spTree>
    <p:extLst>
      <p:ext uri="{BB962C8B-B14F-4D97-AF65-F5344CB8AC3E}">
        <p14:creationId xmlns:p14="http://schemas.microsoft.com/office/powerpoint/2010/main" val="354908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latin typeface="Calibri" charset="0"/>
              </a:rPr>
              <a:t>Why should you care about culture in the first place?</a:t>
            </a:r>
          </a:p>
          <a:p>
            <a:pPr>
              <a:spcBef>
                <a:spcPct val="0"/>
              </a:spcBef>
            </a:pPr>
            <a:endParaRPr lang="en-US" dirty="0" smtClean="0">
              <a:latin typeface="Calibri" charset="0"/>
            </a:endParaRPr>
          </a:p>
          <a:p>
            <a:pPr>
              <a:spcBef>
                <a:spcPct val="0"/>
              </a:spcBef>
            </a:pPr>
            <a:r>
              <a:rPr lang="en-US" dirty="0" smtClean="0">
                <a:latin typeface="Calibri" charset="0"/>
              </a:rPr>
              <a:t>Traditionally when we want to improve the bottom line, the places we would look would be improving efficiency, increasing output, and leaning out the processes to get more value.</a:t>
            </a:r>
            <a:r>
              <a:rPr lang="en-US" baseline="0" dirty="0" smtClean="0">
                <a:latin typeface="Calibri" charset="0"/>
              </a:rPr>
              <a:t> </a:t>
            </a:r>
            <a:r>
              <a:rPr lang="en-US" dirty="0" smtClean="0">
                <a:latin typeface="Calibri" charset="0"/>
              </a:rPr>
              <a:t>Research now shows that company culture has a big impact on the bottom line – a</a:t>
            </a:r>
            <a:r>
              <a:rPr lang="en-US" baseline="0" dirty="0" smtClean="0">
                <a:latin typeface="Calibri" charset="0"/>
              </a:rPr>
              <a:t> 2014 Gallup study showed that companies with engaged employees had 22% higher profitability and 10% higher customer satisfaction. For companies that can get culture right, it’s a significant competitive advantage: Great Places to Work found that the Fortune 100 Best Companies to Work For perform nearly two times better than the general market.</a:t>
            </a:r>
          </a:p>
          <a:p>
            <a:pPr>
              <a:spcBef>
                <a:spcPct val="0"/>
              </a:spcBef>
            </a:pPr>
            <a:endParaRPr lang="en-US" dirty="0" smtClean="0">
              <a:latin typeface="Calibri" charset="0"/>
            </a:endParaRPr>
          </a:p>
          <a:p>
            <a:pPr>
              <a:spcBef>
                <a:spcPct val="0"/>
              </a:spcBef>
            </a:pPr>
            <a:r>
              <a:rPr lang="en-US" dirty="0" smtClean="0">
                <a:latin typeface="Calibri" charset="0"/>
              </a:rPr>
              <a:t>Given</a:t>
            </a:r>
            <a:r>
              <a:rPr lang="en-US" baseline="0" dirty="0" smtClean="0">
                <a:latin typeface="Calibri" charset="0"/>
              </a:rPr>
              <a:t> this research, c</a:t>
            </a:r>
            <a:r>
              <a:rPr lang="en-US" dirty="0" smtClean="0">
                <a:latin typeface="Calibri" charset="0"/>
              </a:rPr>
              <a:t>ompanies are now being thoughtful and intentional about developing</a:t>
            </a:r>
            <a:r>
              <a:rPr lang="en-US" baseline="0" dirty="0" smtClean="0">
                <a:latin typeface="Calibri" charset="0"/>
              </a:rPr>
              <a:t> </a:t>
            </a:r>
            <a:r>
              <a:rPr lang="en-US" dirty="0" smtClean="0">
                <a:latin typeface="Calibri" charset="0"/>
              </a:rPr>
              <a:t>culture not just to make</a:t>
            </a:r>
            <a:r>
              <a:rPr lang="en-US" baseline="0" dirty="0" smtClean="0">
                <a:latin typeface="Calibri" charset="0"/>
              </a:rPr>
              <a:t> their employees happy, but also </a:t>
            </a:r>
            <a:r>
              <a:rPr lang="en-US" dirty="0" smtClean="0">
                <a:latin typeface="Calibri" charset="0"/>
              </a:rPr>
              <a:t>to increase productivity!</a:t>
            </a:r>
          </a:p>
          <a:p>
            <a:pPr>
              <a:spcBef>
                <a:spcPct val="0"/>
              </a:spcBef>
            </a:pPr>
            <a:endParaRPr lang="en-US" dirty="0" smtClean="0">
              <a:latin typeface="Calibri" charset="0"/>
            </a:endParaRPr>
          </a:p>
          <a:p>
            <a:pPr>
              <a:spcBef>
                <a:spcPct val="0"/>
              </a:spcBef>
            </a:pPr>
            <a:r>
              <a:rPr lang="en-US" dirty="0" smtClean="0">
                <a:latin typeface="Calibri" charset="0"/>
              </a:rPr>
              <a:t>At Nordstrom we’ve always prided ourselves on our culture. We’ve been on the Great Places</a:t>
            </a:r>
            <a:r>
              <a:rPr lang="en-US" baseline="0" dirty="0" smtClean="0">
                <a:latin typeface="Calibri" charset="0"/>
              </a:rPr>
              <a:t> to Work list for 18 years, so we </a:t>
            </a:r>
            <a:r>
              <a:rPr lang="en-US" dirty="0" smtClean="0">
                <a:latin typeface="Calibri" charset="0"/>
              </a:rPr>
              <a:t>believe our</a:t>
            </a:r>
            <a:r>
              <a:rPr lang="en-US" baseline="0" dirty="0" smtClean="0">
                <a:latin typeface="Calibri" charset="0"/>
              </a:rPr>
              <a:t> culture</a:t>
            </a:r>
            <a:r>
              <a:rPr lang="en-US" dirty="0" smtClean="0">
                <a:latin typeface="Calibri" charset="0"/>
              </a:rPr>
              <a:t> differentiates us and is the key to delivering amazing customer experiences. We’ve engaged our employees by entrusting them with our one rule and acting as if it’s their name on the door. </a:t>
            </a:r>
            <a:r>
              <a:rPr lang="en-US" baseline="0" dirty="0" smtClean="0">
                <a:latin typeface="Calibri" charset="0"/>
              </a:rPr>
              <a:t> </a:t>
            </a:r>
            <a:r>
              <a:rPr lang="en-US" dirty="0" smtClean="0">
                <a:latin typeface="Calibri" charset="0"/>
              </a:rPr>
              <a:t>We believe that the long-term path to success requires a focus on both productivity and employee engagement—we believe investing in the employee experience is good for business.</a:t>
            </a:r>
            <a:r>
              <a:rPr lang="en-US" baseline="0" dirty="0" smtClean="0">
                <a:latin typeface="Calibri" charset="0"/>
              </a:rPr>
              <a:t> </a:t>
            </a:r>
          </a:p>
          <a:p>
            <a:pPr>
              <a:spcBef>
                <a:spcPct val="0"/>
              </a:spcBef>
            </a:pPr>
            <a:endParaRPr lang="en-US" baseline="0" dirty="0" smtClean="0">
              <a:latin typeface="Calibri" charset="0"/>
            </a:endParaRPr>
          </a:p>
          <a:p>
            <a:pPr>
              <a:spcBef>
                <a:spcPct val="0"/>
              </a:spcBef>
            </a:pPr>
            <a:r>
              <a:rPr lang="en-US" baseline="0" dirty="0" smtClean="0">
                <a:latin typeface="Calibri" charset="0"/>
              </a:rPr>
              <a:t>So how did Nordstrom stay on this list for 18 years even while moving into the tech era? </a:t>
            </a:r>
          </a:p>
          <a:p>
            <a:pPr marL="0" marR="0" indent="0" algn="l" defTabSz="366309" rtl="0" eaLnBrk="1" fontAlgn="auto" latinLnBrk="0" hangingPunct="1">
              <a:lnSpc>
                <a:spcPct val="100000"/>
              </a:lnSpc>
              <a:spcBef>
                <a:spcPct val="0"/>
              </a:spcBef>
              <a:spcAft>
                <a:spcPts val="0"/>
              </a:spcAft>
              <a:buClrTx/>
              <a:buSzTx/>
              <a:buFontTx/>
              <a:buNone/>
              <a:tabLst/>
              <a:defRPr/>
            </a:pPr>
            <a:endParaRPr lang="en-US" dirty="0" smtClean="0">
              <a:latin typeface="Calibri" charset="0"/>
            </a:endParaRPr>
          </a:p>
          <a:p>
            <a:pPr marL="0" marR="0" indent="0" algn="l" defTabSz="366309" rtl="0" eaLnBrk="1" fontAlgn="auto" latinLnBrk="0" hangingPunct="1">
              <a:lnSpc>
                <a:spcPct val="100000"/>
              </a:lnSpc>
              <a:spcBef>
                <a:spcPct val="0"/>
              </a:spcBef>
              <a:spcAft>
                <a:spcPts val="0"/>
              </a:spcAft>
              <a:buClrTx/>
              <a:buSzTx/>
              <a:buFontTx/>
              <a:buNone/>
              <a:tabLst/>
              <a:defRPr/>
            </a:pPr>
            <a:r>
              <a:rPr lang="en-US" dirty="0" smtClean="0">
                <a:latin typeface="Calibri" charset="0"/>
              </a:rPr>
              <a:t>15 Nordstrom Technology leaders and individual contributors set out in Fall 2012</a:t>
            </a:r>
            <a:r>
              <a:rPr lang="en-US" baseline="0" dirty="0" smtClean="0">
                <a:latin typeface="Calibri" charset="0"/>
              </a:rPr>
              <a:t> to figure out this conundrum. Using a design thinking-based approach, they conducted tours, interviews, and visits with 40 companies like PayPal, Nike, Intuit, Toms Shoes, </a:t>
            </a:r>
            <a:r>
              <a:rPr lang="en-US" baseline="0" dirty="0" err="1" smtClean="0">
                <a:latin typeface="Calibri" charset="0"/>
              </a:rPr>
              <a:t>SpaceX</a:t>
            </a:r>
            <a:r>
              <a:rPr lang="en-US" baseline="0" dirty="0" smtClean="0">
                <a:latin typeface="Calibri" charset="0"/>
              </a:rPr>
              <a:t>, and even a team of Navy Seals to understand leadership in technology and retail. After those visits, we realized it’s not just about leadership, it was the culture and work climate of these companies that the team saw as drivers of their results.</a:t>
            </a:r>
          </a:p>
          <a:p>
            <a:pPr>
              <a:spcBef>
                <a:spcPct val="0"/>
              </a:spcBef>
            </a:pPr>
            <a:endParaRPr lang="en-US" dirty="0"/>
          </a:p>
        </p:txBody>
      </p:sp>
      <p:sp>
        <p:nvSpPr>
          <p:cNvPr id="4" name="Slide Number Placeholder 3"/>
          <p:cNvSpPr>
            <a:spLocks noGrp="1"/>
          </p:cNvSpPr>
          <p:nvPr>
            <p:ph type="sldNum" sz="quarter" idx="10"/>
          </p:nvPr>
        </p:nvSpPr>
        <p:spPr/>
        <p:txBody>
          <a:bodyPr/>
          <a:lstStyle/>
          <a:p>
            <a:fld id="{E311B76B-C796-604C-AB25-E23382F2F049}" type="slidenum">
              <a:rPr lang="en-US" smtClean="0"/>
              <a:t>5</a:t>
            </a:fld>
            <a:endParaRPr lang="en-US"/>
          </a:p>
        </p:txBody>
      </p:sp>
    </p:spTree>
    <p:extLst>
      <p:ext uri="{BB962C8B-B14F-4D97-AF65-F5344CB8AC3E}">
        <p14:creationId xmlns:p14="http://schemas.microsoft.com/office/powerpoint/2010/main" val="164476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ct val="0"/>
              </a:spcBef>
              <a:spcAft>
                <a:spcPts val="0"/>
              </a:spcAft>
              <a:buClrTx/>
              <a:buSzTx/>
              <a:buFontTx/>
              <a:buNone/>
              <a:tabLst/>
              <a:defRPr/>
            </a:pPr>
            <a:r>
              <a:rPr lang="en-US" dirty="0" smtClean="0">
                <a:latin typeface="Calibri" charset="0"/>
              </a:rPr>
              <a:t>We realized simply</a:t>
            </a:r>
            <a:r>
              <a:rPr lang="en-US" baseline="0" dirty="0" smtClean="0">
                <a:latin typeface="Calibri" charset="0"/>
              </a:rPr>
              <a:t> saying</a:t>
            </a:r>
            <a:r>
              <a:rPr lang="en-US" dirty="0" smtClean="0">
                <a:latin typeface="Calibri" charset="0"/>
              </a:rPr>
              <a:t> “use good judgment” as a stand-in for implicitly understanding the Nordstrom values and culture is hard to conceptualize as someone new</a:t>
            </a:r>
            <a:r>
              <a:rPr lang="en-US" baseline="0" dirty="0" smtClean="0">
                <a:latin typeface="Calibri" charset="0"/>
              </a:rPr>
              <a:t> to the company—many new people don’t start on the sales floor, so </a:t>
            </a:r>
            <a:r>
              <a:rPr lang="en-US" dirty="0" smtClean="0">
                <a:latin typeface="Calibri" charset="0"/>
              </a:rPr>
              <a:t>we wanted to be more explicit and intentional about our culture to ensure they are incorporated into our daily work practice.</a:t>
            </a:r>
            <a:r>
              <a:rPr lang="en-US" baseline="0" dirty="0" smtClean="0">
                <a:latin typeface="Calibri" charset="0"/>
              </a:rPr>
              <a:t> Not surprisingly, we wanted </a:t>
            </a:r>
            <a:r>
              <a:rPr lang="en-US" dirty="0" smtClean="0">
                <a:latin typeface="Calibri" charset="0"/>
              </a:rPr>
              <a:t>to articulate, measure, and coach our culture and values in a deeper way than we ever had before.  </a:t>
            </a:r>
          </a:p>
          <a:p>
            <a:pPr marL="0" marR="0" indent="0" algn="l" defTabSz="366309"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All their work culminated with this, what they called the Tech Team of the Future. The framework was</a:t>
            </a:r>
            <a:r>
              <a:rPr lang="en-US" baseline="0" dirty="0" smtClean="0"/>
              <a:t> designed to capture values that are core to our heritage, such as using good judgment and delivering amazing customer experiences, while also challenging us to evolve new cultural capabilities that will enable us to create an inspiring work environment that develops and attracts talented people to our team. </a:t>
            </a:r>
          </a:p>
          <a:p>
            <a:pPr marL="0" marR="0" indent="0" algn="l" defTabSz="366309"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366309" rtl="0" eaLnBrk="1" fontAlgn="auto" latinLnBrk="0" hangingPunct="1">
              <a:lnSpc>
                <a:spcPct val="100000"/>
              </a:lnSpc>
              <a:spcBef>
                <a:spcPct val="0"/>
              </a:spcBef>
              <a:spcAft>
                <a:spcPts val="0"/>
              </a:spcAft>
              <a:buClrTx/>
              <a:buSzTx/>
              <a:buFontTx/>
              <a:buNone/>
              <a:tabLst/>
              <a:defRPr/>
            </a:pPr>
            <a:r>
              <a:rPr lang="en-US" baseline="0" dirty="0" smtClean="0"/>
              <a:t>Does that look a little overwhelming and on the wordy side? We thought so too, so we iterated:</a:t>
            </a:r>
          </a:p>
          <a:p>
            <a:pPr marL="0" marR="0" indent="0" algn="l" defTabSz="366309"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marR="0" indent="0" algn="l" defTabSz="366309"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p:txBody>
      </p:sp>
      <p:sp>
        <p:nvSpPr>
          <p:cNvPr id="4" name="Slide Number Placeholder 3"/>
          <p:cNvSpPr>
            <a:spLocks noGrp="1"/>
          </p:cNvSpPr>
          <p:nvPr>
            <p:ph type="sldNum" sz="quarter" idx="10"/>
          </p:nvPr>
        </p:nvSpPr>
        <p:spPr/>
        <p:txBody>
          <a:bodyPr/>
          <a:lstStyle/>
          <a:p>
            <a:fld id="{20DC9AEF-3558-AB40-83E7-CB6F99E531F2}" type="slidenum">
              <a:rPr lang="en-US" smtClean="0"/>
              <a:t>6</a:t>
            </a:fld>
            <a:endParaRPr lang="en-US"/>
          </a:p>
        </p:txBody>
      </p:sp>
    </p:spTree>
    <p:extLst>
      <p:ext uri="{BB962C8B-B14F-4D97-AF65-F5344CB8AC3E}">
        <p14:creationId xmlns:p14="http://schemas.microsoft.com/office/powerpoint/2010/main" val="250404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And came up with something a lot more simple. This happened a few times: after receiving feedback from business partners internally and externally, the framework changed.</a:t>
            </a:r>
          </a:p>
        </p:txBody>
      </p:sp>
      <p:sp>
        <p:nvSpPr>
          <p:cNvPr id="4" name="Slide Number Placeholder 3"/>
          <p:cNvSpPr>
            <a:spLocks noGrp="1"/>
          </p:cNvSpPr>
          <p:nvPr>
            <p:ph type="sldNum" sz="quarter" idx="10"/>
          </p:nvPr>
        </p:nvSpPr>
        <p:spPr/>
        <p:txBody>
          <a:bodyPr/>
          <a:lstStyle/>
          <a:p>
            <a:fld id="{20DC9AEF-3558-AB40-83E7-CB6F99E531F2}" type="slidenum">
              <a:rPr lang="en-US" smtClean="0"/>
              <a:t>7</a:t>
            </a:fld>
            <a:endParaRPr lang="en-US"/>
          </a:p>
        </p:txBody>
      </p:sp>
    </p:spTree>
    <p:extLst>
      <p:ext uri="{BB962C8B-B14F-4D97-AF65-F5344CB8AC3E}">
        <p14:creationId xmlns:p14="http://schemas.microsoft.com/office/powerpoint/2010/main" val="2504043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66309"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This brings us to our first take-home: get everyone involved. NorDNA didn’t come around by just those 15 people, or even just the people they consulted after coming back from their trip. In fact, they went through three months of showing their draft to others, making sure that they were hitting on the key elements. They consulted over 900 Technology employees by taking them on a tour of NorDNA and how we got there. Funny story: apparently the original version had an arrow between the People and Culture sides that said “Hire” to connect both sides, and employees thought it meant we were going to fire everybody then hire new people that embodied the culture. We crossed out that arrow so fast that I couldn’t even find it to show you!</a:t>
            </a:r>
          </a:p>
          <a:p>
            <a:pPr marL="0" marR="0" indent="0" algn="l" defTabSz="366309"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marR="0" indent="0" algn="l" defTabSz="366309"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Asking all these employees, we wanted to ensure that everyone felt comfortable with creating a new shared language of culture, and that everyone felt like they had a part in contributing. I can’t stress this enough: it took a long time to get buy-in from everybody, but they knew the more people who have their hands on your cultural change, the easier it is to get people to buy into this “new” culture. </a:t>
            </a:r>
          </a:p>
          <a:p>
            <a:pPr marL="0" marR="0" indent="0" algn="l" defTabSz="366309"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marR="0" indent="0" algn="l" defTabSz="366309"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You’ve seen more than a few culture decks floating around on the internet, and most of them are pretty awesome. The deck, however, isn’t the important part—the journey, reminders, and focus on culture are.</a:t>
            </a:r>
          </a:p>
          <a:p>
            <a:endParaRPr lang="en-US" dirty="0"/>
          </a:p>
        </p:txBody>
      </p:sp>
      <p:sp>
        <p:nvSpPr>
          <p:cNvPr id="4" name="Slide Number Placeholder 3"/>
          <p:cNvSpPr>
            <a:spLocks noGrp="1"/>
          </p:cNvSpPr>
          <p:nvPr>
            <p:ph type="sldNum" sz="quarter" idx="10"/>
          </p:nvPr>
        </p:nvSpPr>
        <p:spPr/>
        <p:txBody>
          <a:bodyPr/>
          <a:lstStyle/>
          <a:p>
            <a:fld id="{20DC9AEF-3558-AB40-83E7-CB6F99E531F2}" type="slidenum">
              <a:rPr lang="en-US" smtClean="0"/>
              <a:t>8</a:t>
            </a:fld>
            <a:endParaRPr lang="en-US"/>
          </a:p>
        </p:txBody>
      </p:sp>
    </p:spTree>
    <p:extLst>
      <p:ext uri="{BB962C8B-B14F-4D97-AF65-F5344CB8AC3E}">
        <p14:creationId xmlns:p14="http://schemas.microsoft.com/office/powerpoint/2010/main" val="182774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latin typeface="Calibri" charset="0"/>
              </a:rPr>
              <a:t>This is our current NorDNA framework,</a:t>
            </a:r>
            <a:r>
              <a:rPr lang="en-US" baseline="0" dirty="0" smtClean="0">
                <a:latin typeface="Calibri" charset="0"/>
              </a:rPr>
              <a:t> and it wouldn’t surprise me if it evolved, since it should! But this is where we’ve landed for the last two years. You can also see it’s a happy balance between being overly wordy and not explicit enough.</a:t>
            </a:r>
            <a:endParaRPr lang="en-US" dirty="0" smtClean="0">
              <a:latin typeface="Calibri" charset="0"/>
            </a:endParaRPr>
          </a:p>
          <a:p>
            <a:pPr>
              <a:spcBef>
                <a:spcPct val="0"/>
              </a:spcBef>
            </a:pPr>
            <a:endParaRPr lang="en-US" dirty="0" smtClean="0">
              <a:latin typeface="Calibri" charset="0"/>
            </a:endParaRPr>
          </a:p>
          <a:p>
            <a:r>
              <a:rPr lang="en-US" baseline="0" dirty="0" smtClean="0"/>
              <a:t>To explain the diagram…</a:t>
            </a:r>
          </a:p>
        </p:txBody>
      </p:sp>
      <p:sp>
        <p:nvSpPr>
          <p:cNvPr id="4" name="Slide Number Placeholder 3"/>
          <p:cNvSpPr>
            <a:spLocks noGrp="1"/>
          </p:cNvSpPr>
          <p:nvPr>
            <p:ph type="sldNum" sz="quarter" idx="10"/>
          </p:nvPr>
        </p:nvSpPr>
        <p:spPr/>
        <p:txBody>
          <a:bodyPr/>
          <a:lstStyle/>
          <a:p>
            <a:fld id="{20DC9AEF-3558-AB40-83E7-CB6F99E531F2}" type="slidenum">
              <a:rPr lang="en-US" smtClean="0"/>
              <a:t>9</a:t>
            </a:fld>
            <a:endParaRPr lang="en-US"/>
          </a:p>
        </p:txBody>
      </p:sp>
    </p:spTree>
    <p:extLst>
      <p:ext uri="{BB962C8B-B14F-4D97-AF65-F5344CB8AC3E}">
        <p14:creationId xmlns:p14="http://schemas.microsoft.com/office/powerpoint/2010/main" val="304509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png"/><Relationship Id="rId5" Type="http://schemas.microsoft.com/office/2007/relationships/hdphoto" Target="../media/hdphoto3.wdp"/><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microsoft.com/office/2007/relationships/hdphoto" Target="../media/hdphoto2.wdp"/></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A36EBD7B-50EC-A64D-AAF0-C7568D93556F}" type="datetimeFigureOut">
              <a:rPr lang="en-US" smtClean="0"/>
              <a:pPr>
                <a:defRPr/>
              </a:pPr>
              <a:t>11/18/15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155DC63-8655-A644-BB1D-4D2720016AA4}" type="slidenum">
              <a:rPr lang="en-US" smtClean="0"/>
              <a:pPr>
                <a:defRPr/>
              </a:pPr>
              <a:t>‹#›</a:t>
            </a:fld>
            <a:endParaRPr lang="en-US"/>
          </a:p>
        </p:txBody>
      </p:sp>
    </p:spTree>
    <p:extLst>
      <p:ext uri="{BB962C8B-B14F-4D97-AF65-F5344CB8AC3E}">
        <p14:creationId xmlns:p14="http://schemas.microsoft.com/office/powerpoint/2010/main" val="4201294013"/>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4EDEE0-3E7A-9B4E-A928-16AD44C45C7A}" type="datetimeFigureOut">
              <a:rPr lang="en-US" smtClean="0"/>
              <a:pPr>
                <a:defRPr/>
              </a:pPr>
              <a:t>11/18/15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1115AE-DFF7-874F-8AF9-D71700D4E63B}" type="slidenum">
              <a:rPr lang="en-US" smtClean="0"/>
              <a:pPr>
                <a:defRPr/>
              </a:pPr>
              <a:t>‹#›</a:t>
            </a:fld>
            <a:endParaRPr lang="en-US"/>
          </a:p>
        </p:txBody>
      </p:sp>
    </p:spTree>
    <p:extLst>
      <p:ext uri="{BB962C8B-B14F-4D97-AF65-F5344CB8AC3E}">
        <p14:creationId xmlns:p14="http://schemas.microsoft.com/office/powerpoint/2010/main" val="1469039794"/>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1343982-8EF2-7B4B-817C-AA1591665918}" type="datetimeFigureOut">
              <a:rPr lang="en-US" smtClean="0"/>
              <a:pPr>
                <a:defRPr/>
              </a:pPr>
              <a:t>11/18/15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FC9AFEC-08C2-1841-A3E6-12B47A861197}" type="slidenum">
              <a:rPr lang="en-US" smtClean="0"/>
              <a:pPr>
                <a:defRPr/>
              </a:pPr>
              <a:t>‹#›</a:t>
            </a:fld>
            <a:endParaRPr lang="en-US"/>
          </a:p>
        </p:txBody>
      </p:sp>
    </p:spTree>
    <p:extLst>
      <p:ext uri="{BB962C8B-B14F-4D97-AF65-F5344CB8AC3E}">
        <p14:creationId xmlns:p14="http://schemas.microsoft.com/office/powerpoint/2010/main" val="3191811040"/>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 YOUNG ADULT">
    <p:spTree>
      <p:nvGrpSpPr>
        <p:cNvPr id="1" name=""/>
        <p:cNvGrpSpPr/>
        <p:nvPr/>
      </p:nvGrpSpPr>
      <p:grpSpPr>
        <a:xfrm>
          <a:off x="0" y="0"/>
          <a:ext cx="0" cy="0"/>
          <a:chOff x="0" y="0"/>
          <a:chExt cx="0" cy="0"/>
        </a:xfrm>
      </p:grpSpPr>
      <p:pic>
        <p:nvPicPr>
          <p:cNvPr id="18" name="Picture 17" descr="Nordstrom_pattern-LIGHT.jpg"/>
          <p:cNvPicPr>
            <a:picLocks noChangeAspect="1"/>
          </p:cNvPicPr>
          <p:nvPr userDrawn="1"/>
        </p:nvPicPr>
        <p:blipFill rotWithShape="1">
          <a:blip r:embed="rId2" cstate="email">
            <a:extLs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pic>
        <p:nvPicPr>
          <p:cNvPr id="13" name="Picture 1" descr="\\F0805x23.nordstrom.net\adnet\CATALOGS_2014\0914 SEPTEMBER BOOK\06_Loose JPGs\SEPT p16 TBD COMP.jpg"/>
          <p:cNvPicPr>
            <a:picLocks noChangeAspect="1" noChangeArrowheads="1"/>
          </p:cNvPicPr>
          <p:nvPr userDrawn="1"/>
        </p:nvPicPr>
        <p:blipFill rotWithShape="1">
          <a:blip r:embed="rId3" cstate="print"/>
          <a:srcRect l="25521" t="33840" r="51065" b="30281"/>
          <a:stretch/>
        </p:blipFill>
        <p:spPr bwMode="auto">
          <a:xfrm>
            <a:off x="5390492" y="151278"/>
            <a:ext cx="3545690" cy="4840945"/>
          </a:xfrm>
          <a:prstGeom prst="rect">
            <a:avLst/>
          </a:prstGeom>
          <a:noFill/>
        </p:spPr>
      </p:pic>
      <p:sp>
        <p:nvSpPr>
          <p:cNvPr id="2" name="Title 1"/>
          <p:cNvSpPr>
            <a:spLocks noGrp="1"/>
          </p:cNvSpPr>
          <p:nvPr>
            <p:ph type="ctrTitle" hasCustomPrompt="1"/>
          </p:nvPr>
        </p:nvSpPr>
        <p:spPr>
          <a:xfrm>
            <a:off x="321784" y="1203730"/>
            <a:ext cx="4936618" cy="1346450"/>
          </a:xfrm>
        </p:spPr>
        <p:txBody>
          <a:bodyPr anchor="b">
            <a:noAutofit/>
          </a:bodyPr>
          <a:lstStyle>
            <a:lvl1pPr algn="ctr">
              <a:defRPr sz="2600"/>
            </a:lvl1pPr>
          </a:lstStyle>
          <a:p>
            <a:r>
              <a:rPr lang="en-US" dirty="0" smtClean="0"/>
              <a:t>Presentation </a:t>
            </a:r>
            <a:br>
              <a:rPr lang="en-US" dirty="0" smtClean="0"/>
            </a:br>
            <a:r>
              <a:rPr lang="en-US" dirty="0" smtClean="0"/>
              <a:t>title</a:t>
            </a:r>
            <a:endParaRPr lang="en-US" dirty="0"/>
          </a:p>
        </p:txBody>
      </p:sp>
      <p:sp>
        <p:nvSpPr>
          <p:cNvPr id="12" name="Rectangle 11"/>
          <p:cNvSpPr/>
          <p:nvPr userDrawn="1"/>
        </p:nvSpPr>
        <p:spPr>
          <a:xfrm>
            <a:off x="5372366" y="151280"/>
            <a:ext cx="41564" cy="48409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algn="ctr"/>
            <a:endParaRPr lang="en-US" sz="1600"/>
          </a:p>
        </p:txBody>
      </p:sp>
      <p:sp>
        <p:nvSpPr>
          <p:cNvPr id="14" name="Subtitle 2"/>
          <p:cNvSpPr>
            <a:spLocks noGrp="1"/>
          </p:cNvSpPr>
          <p:nvPr>
            <p:ph type="subTitle" idx="1" hasCustomPrompt="1"/>
          </p:nvPr>
        </p:nvSpPr>
        <p:spPr>
          <a:xfrm>
            <a:off x="321784" y="2766944"/>
            <a:ext cx="4936618" cy="1241821"/>
          </a:xfrm>
        </p:spPr>
        <p:txBody>
          <a:bodyPr>
            <a:noAutofit/>
          </a:bodyPr>
          <a:lstStyle>
            <a:lvl1pPr marL="0" indent="0" algn="ctr">
              <a:buNone/>
              <a:defRPr sz="1800" b="0" cap="all" baseline="0">
                <a:solidFill>
                  <a:schemeClr val="accent2">
                    <a:lumMod val="75000"/>
                  </a:schemeClr>
                </a:solidFill>
              </a:defRPr>
            </a:lvl1pPr>
            <a:lvl2pPr marL="402940" indent="0" algn="ctr">
              <a:buNone/>
              <a:defRPr sz="1800"/>
            </a:lvl2pPr>
            <a:lvl3pPr marL="805879" indent="0" algn="ctr">
              <a:buNone/>
              <a:defRPr sz="1600"/>
            </a:lvl3pPr>
            <a:lvl4pPr marL="1208819" indent="0" algn="ctr">
              <a:buNone/>
              <a:defRPr sz="1400"/>
            </a:lvl4pPr>
            <a:lvl5pPr marL="1611758" indent="0" algn="ctr">
              <a:buNone/>
              <a:defRPr sz="1400"/>
            </a:lvl5pPr>
            <a:lvl6pPr marL="2014698" indent="0" algn="ctr">
              <a:buNone/>
              <a:defRPr sz="1400"/>
            </a:lvl6pPr>
            <a:lvl7pPr marL="2417637" indent="0" algn="ctr">
              <a:buNone/>
              <a:defRPr sz="1400"/>
            </a:lvl7pPr>
            <a:lvl8pPr marL="2820577" indent="0" algn="ctr">
              <a:buNone/>
              <a:defRPr sz="1400"/>
            </a:lvl8pPr>
            <a:lvl9pPr marL="3223516" indent="0" algn="ctr">
              <a:buNone/>
              <a:defRPr sz="1400"/>
            </a:lvl9pPr>
          </a:lstStyle>
          <a:p>
            <a:r>
              <a:rPr lang="en-US" dirty="0" smtClean="0"/>
              <a:t>Speaker name, title, date</a:t>
            </a:r>
            <a:endParaRPr lang="en-US" dirty="0"/>
          </a:p>
        </p:txBody>
      </p:sp>
      <p:grpSp>
        <p:nvGrpSpPr>
          <p:cNvPr id="15" name="Group 14"/>
          <p:cNvGrpSpPr/>
          <p:nvPr userDrawn="1"/>
        </p:nvGrpSpPr>
        <p:grpSpPr>
          <a:xfrm>
            <a:off x="1665881" y="151279"/>
            <a:ext cx="2248425" cy="861037"/>
            <a:chOff x="4842407" y="0"/>
            <a:chExt cx="4946538" cy="2602245"/>
          </a:xfrm>
        </p:grpSpPr>
        <p:sp>
          <p:nvSpPr>
            <p:cNvPr id="16" name="Rectangle 15"/>
            <p:cNvSpPr/>
            <p:nvPr userDrawn="1"/>
          </p:nvSpPr>
          <p:spPr>
            <a:xfrm>
              <a:off x="4842407" y="0"/>
              <a:ext cx="4946538" cy="2602245"/>
            </a:xfrm>
            <a:prstGeom prst="rect">
              <a:avLst/>
            </a:prstGeom>
            <a:solidFill>
              <a:schemeClr val="tx2">
                <a:lumMod val="60000"/>
                <a:lumOff val="4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384533"/>
              <a:endParaRPr lang="en-US" sz="1500"/>
            </a:p>
          </p:txBody>
        </p:sp>
        <p:pic>
          <p:nvPicPr>
            <p:cNvPr id="17" name="Picture 16" descr="Nordstrom.png"/>
            <p:cNvPicPr>
              <a:picLocks noChangeAspect="1"/>
            </p:cNvPicPr>
            <p:nvPr userDrawn="1"/>
          </p:nvPicPr>
          <p:blipFill>
            <a:blip r:embed="rId4" cstate="email">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527572" y="1690872"/>
              <a:ext cx="3576209" cy="453961"/>
            </a:xfrm>
            <a:prstGeom prst="rect">
              <a:avLst/>
            </a:prstGeom>
          </p:spPr>
        </p:pic>
      </p:grpSp>
    </p:spTree>
    <p:extLst>
      <p:ext uri="{BB962C8B-B14F-4D97-AF65-F5344CB8AC3E}">
        <p14:creationId xmlns:p14="http://schemas.microsoft.com/office/powerpoint/2010/main" val="202660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Tree>
    <p:extLst>
      <p:ext uri="{BB962C8B-B14F-4D97-AF65-F5344CB8AC3E}">
        <p14:creationId xmlns:p14="http://schemas.microsoft.com/office/powerpoint/2010/main" val="38675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W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spcAft>
                <a:spcPts val="0"/>
              </a:spcAft>
              <a:defRPr cap="all" baseline="0">
                <a:solidFill>
                  <a:schemeClr val="accent1"/>
                </a:solidFill>
              </a:defRPr>
            </a:lvl1pPr>
            <a:lvl2pPr marL="183154"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Tree>
    <p:extLst>
      <p:ext uri="{BB962C8B-B14F-4D97-AF65-F5344CB8AC3E}">
        <p14:creationId xmlns:p14="http://schemas.microsoft.com/office/powerpoint/2010/main" val="414575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6" name="Chart Placeholder 5"/>
          <p:cNvSpPr>
            <a:spLocks noGrp="1"/>
          </p:cNvSpPr>
          <p:nvPr>
            <p:ph type="chart" sz="quarter" idx="11" hasCustomPrompt="1"/>
          </p:nvPr>
        </p:nvSpPr>
        <p:spPr>
          <a:xfrm>
            <a:off x="389659" y="1191325"/>
            <a:ext cx="8364682" cy="2920872"/>
          </a:xfrm>
        </p:spPr>
        <p:txBody>
          <a:bodyPr anchor="ctr"/>
          <a:lstStyle>
            <a:lvl1pPr marL="0" indent="0" algn="ctr">
              <a:buNone/>
              <a:defRPr/>
            </a:lvl1pPr>
          </a:lstStyle>
          <a:p>
            <a:r>
              <a:rPr lang="en-US" dirty="0" smtClean="0"/>
              <a:t>CHART</a:t>
            </a:r>
            <a:endParaRPr lang="en-US" dirty="0"/>
          </a:p>
        </p:txBody>
      </p:sp>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Tree>
    <p:extLst>
      <p:ext uri="{BB962C8B-B14F-4D97-AF65-F5344CB8AC3E}">
        <p14:creationId xmlns:p14="http://schemas.microsoft.com/office/powerpoint/2010/main" val="193386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60" y="273845"/>
            <a:ext cx="4875067" cy="314661"/>
          </a:xfrm>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a:xfrm>
            <a:off x="389660" y="1191326"/>
            <a:ext cx="4875067" cy="368113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89660" y="559573"/>
            <a:ext cx="4875067"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
        <p:nvSpPr>
          <p:cNvPr id="6" name="Picture Placeholder 5"/>
          <p:cNvSpPr>
            <a:spLocks noGrp="1"/>
          </p:cNvSpPr>
          <p:nvPr>
            <p:ph type="pic" sz="quarter" idx="11" hasCustomPrompt="1"/>
          </p:nvPr>
        </p:nvSpPr>
        <p:spPr>
          <a:xfrm>
            <a:off x="5413929" y="151279"/>
            <a:ext cx="3519863" cy="4832808"/>
          </a:xfrm>
        </p:spPr>
        <p:txBody>
          <a:bodyPr anchor="ctr"/>
          <a:lstStyle>
            <a:lvl1pPr marL="0" indent="0" algn="ctr">
              <a:buNone/>
              <a:defRPr cap="all" baseline="0"/>
            </a:lvl1pPr>
          </a:lstStyle>
          <a:p>
            <a:r>
              <a:rPr lang="en-US" dirty="0" smtClean="0"/>
              <a:t>photo</a:t>
            </a:r>
            <a:endParaRPr lang="en-US" dirty="0"/>
          </a:p>
        </p:txBody>
      </p:sp>
      <p:sp>
        <p:nvSpPr>
          <p:cNvPr id="8" name="Rectangle 7"/>
          <p:cNvSpPr/>
          <p:nvPr userDrawn="1"/>
        </p:nvSpPr>
        <p:spPr>
          <a:xfrm>
            <a:off x="5372366" y="151280"/>
            <a:ext cx="41564" cy="484094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algn="ctr"/>
            <a:endParaRPr lang="en-US" sz="1600"/>
          </a:p>
        </p:txBody>
      </p:sp>
    </p:spTree>
    <p:extLst>
      <p:ext uri="{BB962C8B-B14F-4D97-AF65-F5344CB8AC3E}">
        <p14:creationId xmlns:p14="http://schemas.microsoft.com/office/powerpoint/2010/main" val="21433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ADJUSTED TITLE AND CONTENT W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60" y="273845"/>
            <a:ext cx="4875067" cy="314661"/>
          </a:xfrm>
        </p:spPr>
        <p:txBody>
          <a:bodyPr/>
          <a:lstStyle>
            <a:lvl1pPr>
              <a:defRPr>
                <a:solidFill>
                  <a:schemeClr val="accent1"/>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389660" y="1191326"/>
            <a:ext cx="4875067" cy="3681132"/>
          </a:xfrm>
        </p:spPr>
        <p:txBody>
          <a:bodyPr/>
          <a:lstStyle>
            <a:lvl1pPr>
              <a:spcAft>
                <a:spcPts val="0"/>
              </a:spcAft>
              <a:defRPr cap="all" baseline="0">
                <a:solidFill>
                  <a:schemeClr val="accent1"/>
                </a:solidFill>
              </a:defRPr>
            </a:lvl1pPr>
            <a:lvl2pPr marL="183154"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389660" y="559573"/>
            <a:ext cx="4875067"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
        <p:nvSpPr>
          <p:cNvPr id="6" name="Picture Placeholder 5"/>
          <p:cNvSpPr>
            <a:spLocks noGrp="1"/>
          </p:cNvSpPr>
          <p:nvPr>
            <p:ph type="pic" sz="quarter" idx="11" hasCustomPrompt="1"/>
          </p:nvPr>
        </p:nvSpPr>
        <p:spPr>
          <a:xfrm>
            <a:off x="5413929" y="151279"/>
            <a:ext cx="3519863" cy="4832808"/>
          </a:xfrm>
        </p:spPr>
        <p:txBody>
          <a:bodyPr anchor="ctr"/>
          <a:lstStyle>
            <a:lvl1pPr marL="0" indent="0" algn="ctr">
              <a:buNone/>
              <a:defRPr cap="all" baseline="0"/>
            </a:lvl1pPr>
          </a:lstStyle>
          <a:p>
            <a:r>
              <a:rPr lang="en-US" dirty="0" smtClean="0"/>
              <a:t>photo</a:t>
            </a:r>
            <a:endParaRPr lang="en-US" dirty="0"/>
          </a:p>
        </p:txBody>
      </p:sp>
      <p:sp>
        <p:nvSpPr>
          <p:cNvPr id="8" name="Rectangle 7"/>
          <p:cNvSpPr/>
          <p:nvPr userDrawn="1"/>
        </p:nvSpPr>
        <p:spPr>
          <a:xfrm>
            <a:off x="5372366" y="151280"/>
            <a:ext cx="41564" cy="484094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algn="ctr"/>
            <a:endParaRPr lang="en-US" sz="1600"/>
          </a:p>
        </p:txBody>
      </p:sp>
    </p:spTree>
    <p:extLst>
      <p:ext uri="{BB962C8B-B14F-4D97-AF65-F5344CB8AC3E}">
        <p14:creationId xmlns:p14="http://schemas.microsoft.com/office/powerpoint/2010/main" val="31242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 2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60" y="273845"/>
            <a:ext cx="4875067" cy="314661"/>
          </a:xfrm>
        </p:spPr>
        <p:txBody>
          <a:bodyPr/>
          <a:lstStyle>
            <a:lvl1pPr>
              <a:defRPr>
                <a:solidFill>
                  <a:schemeClr val="accent1"/>
                </a:solidFill>
              </a:defRPr>
            </a:lvl1pPr>
          </a:lstStyle>
          <a:p>
            <a:r>
              <a:rPr lang="en-US" dirty="0" smtClean="0"/>
              <a:t>Slide title</a:t>
            </a:r>
            <a:endParaRPr lang="en-US" dirty="0"/>
          </a:p>
        </p:txBody>
      </p:sp>
      <p:sp>
        <p:nvSpPr>
          <p:cNvPr id="3" name="Content Placeholder 2"/>
          <p:cNvSpPr>
            <a:spLocks noGrp="1"/>
          </p:cNvSpPr>
          <p:nvPr>
            <p:ph idx="1"/>
          </p:nvPr>
        </p:nvSpPr>
        <p:spPr>
          <a:xfrm>
            <a:off x="389660" y="1191326"/>
            <a:ext cx="4875067" cy="368113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389660" y="559573"/>
            <a:ext cx="4875067"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
        <p:nvSpPr>
          <p:cNvPr id="6" name="Picture Placeholder 5"/>
          <p:cNvSpPr>
            <a:spLocks noGrp="1"/>
          </p:cNvSpPr>
          <p:nvPr>
            <p:ph type="pic" sz="quarter" idx="11" hasCustomPrompt="1"/>
          </p:nvPr>
        </p:nvSpPr>
        <p:spPr>
          <a:xfrm>
            <a:off x="5418548" y="151279"/>
            <a:ext cx="3516284" cy="3394841"/>
          </a:xfrm>
        </p:spPr>
        <p:txBody>
          <a:bodyPr anchor="ctr"/>
          <a:lstStyle>
            <a:lvl1pPr marL="0" indent="0" algn="ctr">
              <a:buNone/>
              <a:defRPr cap="all" baseline="0"/>
            </a:lvl1pPr>
          </a:lstStyle>
          <a:p>
            <a:r>
              <a:rPr lang="en-US" dirty="0" smtClean="0"/>
              <a:t>photo</a:t>
            </a:r>
            <a:endParaRPr lang="en-US" dirty="0"/>
          </a:p>
        </p:txBody>
      </p:sp>
      <p:sp>
        <p:nvSpPr>
          <p:cNvPr id="7" name="Picture Placeholder 5"/>
          <p:cNvSpPr>
            <a:spLocks noGrp="1"/>
          </p:cNvSpPr>
          <p:nvPr>
            <p:ph type="pic" sz="quarter" idx="12" hasCustomPrompt="1"/>
          </p:nvPr>
        </p:nvSpPr>
        <p:spPr>
          <a:xfrm>
            <a:off x="5418548" y="3576376"/>
            <a:ext cx="3516284" cy="1415844"/>
          </a:xfrm>
        </p:spPr>
        <p:txBody>
          <a:bodyPr anchor="ctr"/>
          <a:lstStyle>
            <a:lvl1pPr marL="0" indent="0" algn="ctr">
              <a:buNone/>
              <a:defRPr cap="all" baseline="0"/>
            </a:lvl1pPr>
          </a:lstStyle>
          <a:p>
            <a:r>
              <a:rPr lang="en-US" dirty="0" smtClean="0"/>
              <a:t>photo</a:t>
            </a:r>
            <a:endParaRPr lang="en-US" dirty="0"/>
          </a:p>
        </p:txBody>
      </p:sp>
      <p:sp>
        <p:nvSpPr>
          <p:cNvPr id="8" name="Rectangle 7"/>
          <p:cNvSpPr/>
          <p:nvPr userDrawn="1"/>
        </p:nvSpPr>
        <p:spPr>
          <a:xfrm>
            <a:off x="5372366" y="151280"/>
            <a:ext cx="41564" cy="484094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9" name="Rectangle 8"/>
          <p:cNvSpPr/>
          <p:nvPr userDrawn="1"/>
        </p:nvSpPr>
        <p:spPr>
          <a:xfrm rot="16200000">
            <a:off x="7137974" y="1778168"/>
            <a:ext cx="30256" cy="35661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Tree>
    <p:extLst>
      <p:ext uri="{BB962C8B-B14F-4D97-AF65-F5344CB8AC3E}">
        <p14:creationId xmlns:p14="http://schemas.microsoft.com/office/powerpoint/2010/main" val="336645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LAGE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59" y="273845"/>
            <a:ext cx="4875068" cy="311753"/>
          </a:xfrm>
        </p:spPr>
        <p:txBody>
          <a:bodyPr/>
          <a:lstStyle>
            <a:lvl1pPr>
              <a:defRPr>
                <a:solidFill>
                  <a:schemeClr val="accent1"/>
                </a:solidFill>
              </a:defRPr>
            </a:lvl1pPr>
          </a:lstStyle>
          <a:p>
            <a:r>
              <a:rPr lang="en-US" dirty="0" smtClean="0"/>
              <a:t>SLIDE TITLE</a:t>
            </a:r>
            <a:endParaRPr lang="en-US" dirty="0"/>
          </a:p>
        </p:txBody>
      </p:sp>
      <p:sp>
        <p:nvSpPr>
          <p:cNvPr id="4" name="Picture Placeholder 3"/>
          <p:cNvSpPr>
            <a:spLocks noGrp="1"/>
          </p:cNvSpPr>
          <p:nvPr>
            <p:ph type="pic" sz="quarter" idx="12" hasCustomPrompt="1"/>
          </p:nvPr>
        </p:nvSpPr>
        <p:spPr>
          <a:xfrm>
            <a:off x="211985" y="1502544"/>
            <a:ext cx="3419584" cy="1734623"/>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
        <p:nvSpPr>
          <p:cNvPr id="5" name="Picture Placeholder 3"/>
          <p:cNvSpPr>
            <a:spLocks noGrp="1"/>
          </p:cNvSpPr>
          <p:nvPr>
            <p:ph type="pic" sz="quarter" idx="13" hasCustomPrompt="1"/>
          </p:nvPr>
        </p:nvSpPr>
        <p:spPr>
          <a:xfrm>
            <a:off x="3670695" y="1502543"/>
            <a:ext cx="1704109" cy="3489677"/>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
        <p:nvSpPr>
          <p:cNvPr id="6" name="Picture Placeholder 3"/>
          <p:cNvSpPr>
            <a:spLocks noGrp="1"/>
          </p:cNvSpPr>
          <p:nvPr>
            <p:ph type="pic" sz="quarter" idx="14" hasCustomPrompt="1"/>
          </p:nvPr>
        </p:nvSpPr>
        <p:spPr>
          <a:xfrm>
            <a:off x="211985" y="3269316"/>
            <a:ext cx="1693023" cy="1722903"/>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
        <p:nvSpPr>
          <p:cNvPr id="8" name="Picture Placeholder 3"/>
          <p:cNvSpPr>
            <a:spLocks noGrp="1"/>
          </p:cNvSpPr>
          <p:nvPr>
            <p:ph type="pic" sz="quarter" idx="16" hasCustomPrompt="1"/>
          </p:nvPr>
        </p:nvSpPr>
        <p:spPr>
          <a:xfrm>
            <a:off x="1951188" y="3269316"/>
            <a:ext cx="1694261" cy="1722903"/>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
        <p:nvSpPr>
          <p:cNvPr id="10" name="Picture Placeholder 5"/>
          <p:cNvSpPr>
            <a:spLocks noGrp="1"/>
          </p:cNvSpPr>
          <p:nvPr>
            <p:ph type="pic" sz="quarter" idx="11" hasCustomPrompt="1"/>
          </p:nvPr>
        </p:nvSpPr>
        <p:spPr>
          <a:xfrm>
            <a:off x="5418548" y="151279"/>
            <a:ext cx="3516284" cy="3394841"/>
          </a:xfrm>
        </p:spPr>
        <p:txBody>
          <a:bodyPr anchor="ctr"/>
          <a:lstStyle>
            <a:lvl1pPr marL="0" indent="0" algn="ctr">
              <a:buNone/>
              <a:defRPr cap="all" baseline="0"/>
            </a:lvl1pPr>
          </a:lstStyle>
          <a:p>
            <a:r>
              <a:rPr lang="en-US" dirty="0" smtClean="0"/>
              <a:t>photo</a:t>
            </a:r>
            <a:endParaRPr lang="en-US" dirty="0"/>
          </a:p>
        </p:txBody>
      </p:sp>
      <p:sp>
        <p:nvSpPr>
          <p:cNvPr id="11" name="Picture Placeholder 5"/>
          <p:cNvSpPr>
            <a:spLocks noGrp="1"/>
          </p:cNvSpPr>
          <p:nvPr>
            <p:ph type="pic" sz="quarter" idx="17" hasCustomPrompt="1"/>
          </p:nvPr>
        </p:nvSpPr>
        <p:spPr>
          <a:xfrm>
            <a:off x="5418548" y="3576376"/>
            <a:ext cx="3516284" cy="1415844"/>
          </a:xfrm>
        </p:spPr>
        <p:txBody>
          <a:bodyPr anchor="ctr"/>
          <a:lstStyle>
            <a:lvl1pPr marL="0" indent="0" algn="ctr">
              <a:buNone/>
              <a:defRPr cap="all" baseline="0"/>
            </a:lvl1pPr>
          </a:lstStyle>
          <a:p>
            <a:r>
              <a:rPr lang="en-US" dirty="0" smtClean="0"/>
              <a:t>photo</a:t>
            </a:r>
            <a:endParaRPr lang="en-US" dirty="0"/>
          </a:p>
        </p:txBody>
      </p:sp>
      <p:sp>
        <p:nvSpPr>
          <p:cNvPr id="12" name="Rectangle 11"/>
          <p:cNvSpPr/>
          <p:nvPr userDrawn="1"/>
        </p:nvSpPr>
        <p:spPr>
          <a:xfrm>
            <a:off x="5372366" y="151280"/>
            <a:ext cx="41564" cy="484094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13" name="Rectangle 12"/>
          <p:cNvSpPr/>
          <p:nvPr userDrawn="1"/>
        </p:nvSpPr>
        <p:spPr>
          <a:xfrm rot="16200000">
            <a:off x="1922956" y="1526195"/>
            <a:ext cx="32149" cy="3454092"/>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14" name="Rectangle 13"/>
          <p:cNvSpPr/>
          <p:nvPr userDrawn="1"/>
        </p:nvSpPr>
        <p:spPr>
          <a:xfrm>
            <a:off x="3627350" y="1502543"/>
            <a:ext cx="41563" cy="3489677"/>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15" name="Rectangle 14"/>
          <p:cNvSpPr/>
          <p:nvPr userDrawn="1"/>
        </p:nvSpPr>
        <p:spPr>
          <a:xfrm>
            <a:off x="1909626" y="3252297"/>
            <a:ext cx="41563" cy="1739922"/>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16" name="Rectangle 15"/>
          <p:cNvSpPr/>
          <p:nvPr userDrawn="1"/>
        </p:nvSpPr>
        <p:spPr>
          <a:xfrm rot="16200000">
            <a:off x="2797325" y="-1114064"/>
            <a:ext cx="31264" cy="520194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18" name="Rectangle 17"/>
          <p:cNvSpPr/>
          <p:nvPr userDrawn="1"/>
        </p:nvSpPr>
        <p:spPr>
          <a:xfrm rot="16200000">
            <a:off x="7137974" y="1778168"/>
            <a:ext cx="30256" cy="35661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lvl="0" algn="ctr"/>
            <a:endParaRPr lang="en-US" sz="1600"/>
          </a:p>
        </p:txBody>
      </p:sp>
      <p:sp>
        <p:nvSpPr>
          <p:cNvPr id="19" name="Text Placeholder 4"/>
          <p:cNvSpPr>
            <a:spLocks noGrp="1"/>
          </p:cNvSpPr>
          <p:nvPr>
            <p:ph type="body" sz="quarter" idx="10" hasCustomPrompt="1"/>
          </p:nvPr>
        </p:nvSpPr>
        <p:spPr>
          <a:xfrm>
            <a:off x="389660" y="559573"/>
            <a:ext cx="4875067"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Tree>
    <p:extLst>
      <p:ext uri="{BB962C8B-B14F-4D97-AF65-F5344CB8AC3E}">
        <p14:creationId xmlns:p14="http://schemas.microsoft.com/office/powerpoint/2010/main" val="1032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BF030D7-828A-F542-9779-1CFE0849643F}" type="datetimeFigureOut">
              <a:rPr lang="en-US" smtClean="0"/>
              <a:pPr>
                <a:defRPr/>
              </a:pPr>
              <a:t>11/18/15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822BDC-B018-1949-82AD-C30E99AA9D33}" type="slidenum">
              <a:rPr lang="en-US" smtClean="0"/>
              <a:pPr>
                <a:defRPr/>
              </a:pPr>
              <a:t>‹#›</a:t>
            </a:fld>
            <a:endParaRPr lang="en-US"/>
          </a:p>
        </p:txBody>
      </p:sp>
    </p:spTree>
    <p:extLst>
      <p:ext uri="{BB962C8B-B14F-4D97-AF65-F5344CB8AC3E}">
        <p14:creationId xmlns:p14="http://schemas.microsoft.com/office/powerpoint/2010/main" val="2431627324"/>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IMAGE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59" y="273845"/>
            <a:ext cx="8364682" cy="311753"/>
          </a:xfrm>
        </p:spPr>
        <p:txBody>
          <a:bodyPr/>
          <a:lstStyle>
            <a:lvl1pPr>
              <a:defRPr>
                <a:solidFill>
                  <a:srgbClr val="81746A"/>
                </a:solidFill>
              </a:defRPr>
            </a:lvl1pPr>
          </a:lstStyle>
          <a:p>
            <a:r>
              <a:rPr lang="en-US" dirty="0" smtClean="0"/>
              <a:t>SLIDE TITLE</a:t>
            </a:r>
            <a:endParaRPr lang="en-US" dirty="0"/>
          </a:p>
        </p:txBody>
      </p:sp>
      <p:sp>
        <p:nvSpPr>
          <p:cNvPr id="3"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
        <p:nvSpPr>
          <p:cNvPr id="14" name="Text Placeholder 13"/>
          <p:cNvSpPr>
            <a:spLocks noGrp="1"/>
          </p:cNvSpPr>
          <p:nvPr>
            <p:ph type="body" sz="quarter" idx="11" hasCustomPrompt="1"/>
          </p:nvPr>
        </p:nvSpPr>
        <p:spPr>
          <a:xfrm>
            <a:off x="389659" y="1172182"/>
            <a:ext cx="2743200" cy="3605726"/>
          </a:xfrm>
        </p:spPr>
        <p:txBody>
          <a:bodyPr lIns="0"/>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2" hasCustomPrompt="1"/>
          </p:nvPr>
        </p:nvSpPr>
        <p:spPr>
          <a:xfrm>
            <a:off x="3813324" y="1172182"/>
            <a:ext cx="4937569" cy="3605726"/>
          </a:xfrm>
        </p:spPr>
        <p:txBody>
          <a:bodyPr lIns="0"/>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Isosceles Triangle 9"/>
          <p:cNvSpPr/>
          <p:nvPr userDrawn="1"/>
        </p:nvSpPr>
        <p:spPr bwMode="auto">
          <a:xfrm rot="5400000">
            <a:off x="2211728" y="2173323"/>
            <a:ext cx="2483237" cy="446489"/>
          </a:xfrm>
          <a:prstGeom prst="triangle">
            <a:avLst/>
          </a:prstGeom>
          <a:solidFill>
            <a:schemeClr val="accent2">
              <a:lumMod val="75000"/>
            </a:schemeClr>
          </a:solidFill>
          <a:ln w="28575" cap="flat" cmpd="sng" algn="ctr">
            <a:noFill/>
            <a:prstDash val="solid"/>
          </a:ln>
          <a:effectLst/>
        </p:spPr>
        <p:txBody>
          <a:bodyPr lIns="73262" tIns="36631" rIns="73262" bIns="36631" rtlCol="0" anchor="ctr"/>
          <a:lstStyle/>
          <a:p>
            <a:pPr marR="0" lvl="0" indent="0" algn="ctr" defTabSz="915772" fontAlgn="auto">
              <a:lnSpc>
                <a:spcPct val="100000"/>
              </a:lnSpc>
              <a:spcBef>
                <a:spcPts val="0"/>
              </a:spcBef>
              <a:spcAft>
                <a:spcPts val="0"/>
              </a:spcAft>
              <a:buClrTx/>
              <a:buSzTx/>
              <a:buFontTx/>
              <a:buNone/>
              <a:tabLst/>
            </a:pPr>
            <a:endParaRPr kumimoji="0" lang="en-US" sz="3600" b="0" i="0" u="none" strike="noStrike" kern="0" cap="none" spc="0" normalizeH="0" baseline="0">
              <a:ln>
                <a:noFill/>
              </a:ln>
              <a:solidFill>
                <a:srgbClr val="FFFFFF"/>
              </a:solidFill>
              <a:effectLst/>
              <a:uLnTx/>
              <a:uFillTx/>
              <a:latin typeface="Calibri"/>
            </a:endParaRPr>
          </a:p>
        </p:txBody>
      </p:sp>
    </p:spTree>
    <p:extLst>
      <p:ext uri="{BB962C8B-B14F-4D97-AF65-F5344CB8AC3E}">
        <p14:creationId xmlns:p14="http://schemas.microsoft.com/office/powerpoint/2010/main" val="196380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07818" y="151280"/>
            <a:ext cx="8728364" cy="4840941"/>
          </a:xfrm>
        </p:spPr>
        <p:txBody>
          <a:bodyPr anchor="ctr"/>
          <a:lstStyle>
            <a:lvl1pPr marL="0" indent="0" algn="ctr">
              <a:buNone/>
              <a:defRPr/>
            </a:lvl1pPr>
          </a:lstStyle>
          <a:p>
            <a:r>
              <a:rPr lang="en-US" dirty="0" smtClean="0"/>
              <a:t>PHOTO</a:t>
            </a:r>
            <a:endParaRPr lang="en-US" dirty="0"/>
          </a:p>
        </p:txBody>
      </p:sp>
      <p:sp>
        <p:nvSpPr>
          <p:cNvPr id="2" name="Title 1"/>
          <p:cNvSpPr>
            <a:spLocks noGrp="1"/>
          </p:cNvSpPr>
          <p:nvPr>
            <p:ph type="title" hasCustomPrompt="1"/>
          </p:nvPr>
        </p:nvSpPr>
        <p:spPr/>
        <p:txBody>
          <a:bodyPr/>
          <a:lstStyle>
            <a:lvl1pPr>
              <a:defRPr>
                <a:solidFill>
                  <a:schemeClr val="accent1"/>
                </a:solidFill>
              </a:defRPr>
            </a:lvl1pPr>
          </a:lstStyle>
          <a:p>
            <a:r>
              <a:rPr lang="en-US" dirty="0" smtClean="0"/>
              <a:t>SLIDE TITLE</a:t>
            </a:r>
            <a:endParaRPr lang="en-US" dirty="0"/>
          </a:p>
        </p:txBody>
      </p:sp>
      <p:sp>
        <p:nvSpPr>
          <p:cNvPr id="6" name="Text Placeholder 4"/>
          <p:cNvSpPr>
            <a:spLocks noGrp="1"/>
          </p:cNvSpPr>
          <p:nvPr>
            <p:ph type="body" sz="quarter" idx="11"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Tree>
    <p:extLst>
      <p:ext uri="{BB962C8B-B14F-4D97-AF65-F5344CB8AC3E}">
        <p14:creationId xmlns:p14="http://schemas.microsoft.com/office/powerpoint/2010/main" val="10794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59" y="273845"/>
            <a:ext cx="8364682" cy="311753"/>
          </a:xfrm>
        </p:spPr>
        <p:txBody>
          <a:bodyPr/>
          <a:lstStyle>
            <a:lvl1pPr>
              <a:defRPr>
                <a:solidFill>
                  <a:srgbClr val="81746A"/>
                </a:solidFill>
              </a:defRPr>
            </a:lvl1pPr>
          </a:lstStyle>
          <a:p>
            <a:r>
              <a:rPr lang="en-US" dirty="0" smtClean="0"/>
              <a:t>SLIDE TITLE</a:t>
            </a:r>
            <a:endParaRPr lang="en-US" dirty="0"/>
          </a:p>
        </p:txBody>
      </p:sp>
      <p:sp>
        <p:nvSpPr>
          <p:cNvPr id="3"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
        <p:nvSpPr>
          <p:cNvPr id="14" name="Text Placeholder 13"/>
          <p:cNvSpPr>
            <a:spLocks noGrp="1"/>
          </p:cNvSpPr>
          <p:nvPr>
            <p:ph type="body" sz="quarter" idx="11" hasCustomPrompt="1"/>
          </p:nvPr>
        </p:nvSpPr>
        <p:spPr>
          <a:xfrm>
            <a:off x="389659" y="2741939"/>
            <a:ext cx="2743200" cy="2035969"/>
          </a:xfrm>
        </p:spPr>
        <p:txBody>
          <a:bodyPr lIns="0"/>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2" hasCustomPrompt="1"/>
          </p:nvPr>
        </p:nvSpPr>
        <p:spPr>
          <a:xfrm>
            <a:off x="3200400" y="2741939"/>
            <a:ext cx="2743200" cy="2035969"/>
          </a:xfrm>
        </p:spPr>
        <p:txBody>
          <a:bodyPr lIns="0"/>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3"/>
          <p:cNvSpPr>
            <a:spLocks noGrp="1"/>
          </p:cNvSpPr>
          <p:nvPr>
            <p:ph type="body" sz="quarter" idx="13" hasCustomPrompt="1"/>
          </p:nvPr>
        </p:nvSpPr>
        <p:spPr>
          <a:xfrm>
            <a:off x="6011141" y="2741939"/>
            <a:ext cx="2743200" cy="2035969"/>
          </a:xfrm>
        </p:spPr>
        <p:txBody>
          <a:bodyPr lIns="0"/>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Picture Placeholder 3"/>
          <p:cNvSpPr>
            <a:spLocks noGrp="1"/>
          </p:cNvSpPr>
          <p:nvPr>
            <p:ph type="pic" sz="quarter" idx="14" hasCustomPrompt="1"/>
          </p:nvPr>
        </p:nvSpPr>
        <p:spPr>
          <a:xfrm>
            <a:off x="389659" y="1169854"/>
            <a:ext cx="2743200" cy="1502748"/>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
        <p:nvSpPr>
          <p:cNvPr id="18" name="Picture Placeholder 3"/>
          <p:cNvSpPr>
            <a:spLocks noGrp="1"/>
          </p:cNvSpPr>
          <p:nvPr>
            <p:ph type="pic" sz="quarter" idx="15" hasCustomPrompt="1"/>
          </p:nvPr>
        </p:nvSpPr>
        <p:spPr>
          <a:xfrm>
            <a:off x="3200400" y="1169854"/>
            <a:ext cx="2743200" cy="1502748"/>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
        <p:nvSpPr>
          <p:cNvPr id="19" name="Picture Placeholder 3"/>
          <p:cNvSpPr>
            <a:spLocks noGrp="1"/>
          </p:cNvSpPr>
          <p:nvPr>
            <p:ph type="pic" sz="quarter" idx="16" hasCustomPrompt="1"/>
          </p:nvPr>
        </p:nvSpPr>
        <p:spPr>
          <a:xfrm>
            <a:off x="6011141" y="1169854"/>
            <a:ext cx="2743200" cy="1502748"/>
          </a:xfrm>
          <a:prstGeom prst="rect">
            <a:avLst/>
          </a:prstGeom>
        </p:spPr>
        <p:txBody>
          <a:bodyPr vert="horz" lIns="30763" tIns="15381" rIns="30763" bIns="15381" anchor="ctr"/>
          <a:lstStyle>
            <a:lvl1pPr marL="0" indent="0" algn="ctr">
              <a:buFont typeface="Arial"/>
              <a:buNone/>
              <a:defRPr sz="1400" b="0" i="0">
                <a:solidFill>
                  <a:schemeClr val="tx1"/>
                </a:solidFill>
                <a:latin typeface="Arial"/>
                <a:cs typeface="Arial"/>
              </a:defRPr>
            </a:lvl1pPr>
          </a:lstStyle>
          <a:p>
            <a:r>
              <a:rPr lang="en-US" dirty="0" smtClean="0"/>
              <a:t>PHOTO</a:t>
            </a:r>
            <a:endParaRPr lang="en-US" dirty="0"/>
          </a:p>
        </p:txBody>
      </p:sp>
    </p:spTree>
    <p:extLst>
      <p:ext uri="{BB962C8B-B14F-4D97-AF65-F5344CB8AC3E}">
        <p14:creationId xmlns:p14="http://schemas.microsoft.com/office/powerpoint/2010/main" val="18295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Tree>
    <p:extLst>
      <p:ext uri="{BB962C8B-B14F-4D97-AF65-F5344CB8AC3E}">
        <p14:creationId xmlns:p14="http://schemas.microsoft.com/office/powerpoint/2010/main" val="15515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Text Placeholder 4"/>
          <p:cNvSpPr>
            <a:spLocks noGrp="1"/>
          </p:cNvSpPr>
          <p:nvPr>
            <p:ph type="body" sz="quarter" idx="10" hasCustomPrompt="1"/>
          </p:nvPr>
        </p:nvSpPr>
        <p:spPr>
          <a:xfrm>
            <a:off x="389659" y="559573"/>
            <a:ext cx="8364682" cy="308862"/>
          </a:xfrm>
        </p:spPr>
        <p:txBody>
          <a:bodyPr/>
          <a:lstStyle>
            <a:lvl1pPr marL="0" indent="0">
              <a:lnSpc>
                <a:spcPct val="100000"/>
              </a:lnSpc>
              <a:buNone/>
              <a:defRPr sz="1400" b="0" cap="all" baseline="0">
                <a:solidFill>
                  <a:schemeClr val="accent2">
                    <a:lumMod val="7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Subtitle</a:t>
            </a:r>
          </a:p>
        </p:txBody>
      </p:sp>
      <p:sp>
        <p:nvSpPr>
          <p:cNvPr id="10" name="Oval 9"/>
          <p:cNvSpPr/>
          <p:nvPr userDrawn="1"/>
        </p:nvSpPr>
        <p:spPr>
          <a:xfrm>
            <a:off x="6802066" y="1254359"/>
            <a:ext cx="911725" cy="663681"/>
          </a:xfrm>
          <a:prstGeom prst="ellipse">
            <a:avLst/>
          </a:prstGeom>
          <a:solidFill>
            <a:schemeClr val="accent4">
              <a:alpha val="40000"/>
            </a:schemeClr>
          </a:solidFill>
          <a:ln w="28575" cap="flat" cmpd="sng" algn="ctr">
            <a:noFill/>
            <a:prstDash val="solid"/>
          </a:ln>
          <a:effectLst/>
        </p:spPr>
        <p:txBody>
          <a:bodyPr lIns="73262" tIns="36631" rIns="73262" bIns="36631" rtlCol="0" anchor="ctr"/>
          <a:lstStyle/>
          <a:p>
            <a:pPr marR="0" lvl="0" indent="0" algn="ctr" defTabSz="915772" fontAlgn="auto">
              <a:lnSpc>
                <a:spcPct val="100000"/>
              </a:lnSpc>
              <a:spcBef>
                <a:spcPts val="0"/>
              </a:spcBef>
              <a:spcAft>
                <a:spcPts val="0"/>
              </a:spcAft>
              <a:buClrTx/>
              <a:buSzTx/>
              <a:buFontTx/>
              <a:buNone/>
              <a:tabLst/>
            </a:pPr>
            <a:endParaRPr kumimoji="0" lang="en-US" sz="3600" b="0" i="0" u="none" strike="noStrike" kern="0" cap="none" spc="0" normalizeH="0" baseline="0" noProof="0" smtClean="0">
              <a:ln>
                <a:noFill/>
              </a:ln>
              <a:solidFill>
                <a:srgbClr val="FFFFFF"/>
              </a:solidFill>
              <a:effectLst/>
              <a:uLnTx/>
              <a:uFillTx/>
              <a:latin typeface="Calibri"/>
            </a:endParaRPr>
          </a:p>
        </p:txBody>
      </p:sp>
      <p:sp>
        <p:nvSpPr>
          <p:cNvPr id="8" name="Oval 7"/>
          <p:cNvSpPr/>
          <p:nvPr userDrawn="1"/>
        </p:nvSpPr>
        <p:spPr>
          <a:xfrm>
            <a:off x="4114528" y="1254359"/>
            <a:ext cx="911725" cy="663681"/>
          </a:xfrm>
          <a:prstGeom prst="ellipse">
            <a:avLst/>
          </a:prstGeom>
          <a:solidFill>
            <a:schemeClr val="accent4">
              <a:alpha val="40000"/>
            </a:schemeClr>
          </a:solidFill>
          <a:ln w="28575" cap="flat" cmpd="sng" algn="ctr">
            <a:noFill/>
            <a:prstDash val="solid"/>
          </a:ln>
          <a:effectLst/>
        </p:spPr>
        <p:txBody>
          <a:bodyPr lIns="73262" tIns="36631" rIns="73262" bIns="36631" rtlCol="0" anchor="ctr"/>
          <a:lstStyle/>
          <a:p>
            <a:pPr marR="0" lvl="0" indent="0" algn="ctr" defTabSz="915772" fontAlgn="auto">
              <a:lnSpc>
                <a:spcPct val="100000"/>
              </a:lnSpc>
              <a:spcBef>
                <a:spcPts val="0"/>
              </a:spcBef>
              <a:spcAft>
                <a:spcPts val="0"/>
              </a:spcAft>
              <a:buClrTx/>
              <a:buSzTx/>
              <a:buFontTx/>
              <a:buNone/>
              <a:tabLst/>
            </a:pPr>
            <a:endParaRPr kumimoji="0" lang="en-US" sz="3600" b="0" i="0" u="none" strike="noStrike" kern="0" cap="none" spc="0" normalizeH="0" baseline="0" noProof="0" smtClean="0">
              <a:ln>
                <a:noFill/>
              </a:ln>
              <a:solidFill>
                <a:srgbClr val="FFFFFF"/>
              </a:solidFill>
              <a:effectLst/>
              <a:uLnTx/>
              <a:uFillTx/>
              <a:latin typeface="Calibri"/>
            </a:endParaRPr>
          </a:p>
        </p:txBody>
      </p:sp>
      <p:pic>
        <p:nvPicPr>
          <p:cNvPr id="4" name="Picture 3" descr="2.png"/>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10197" y="1385543"/>
            <a:ext cx="320386" cy="40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3.png"/>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41450" y="1361905"/>
            <a:ext cx="432955" cy="44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userDrawn="1"/>
        </p:nvSpPr>
        <p:spPr>
          <a:xfrm>
            <a:off x="1430209" y="1254359"/>
            <a:ext cx="911725" cy="663681"/>
          </a:xfrm>
          <a:prstGeom prst="ellipse">
            <a:avLst/>
          </a:prstGeom>
          <a:solidFill>
            <a:srgbClr val="D5D755">
              <a:alpha val="40000"/>
            </a:srgbClr>
          </a:solidFill>
          <a:ln w="28575" cap="flat" cmpd="sng" algn="ctr">
            <a:noFill/>
            <a:prstDash val="solid"/>
          </a:ln>
          <a:effectLst/>
        </p:spPr>
        <p:txBody>
          <a:bodyPr lIns="73262" tIns="36631" rIns="73262" bIns="36631" rtlCol="0" anchor="ctr"/>
          <a:lstStyle/>
          <a:p>
            <a:pPr marL="0" marR="0" lvl="0" indent="0" algn="ctr" defTabSz="915772"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smtClean="0">
              <a:ln>
                <a:noFill/>
              </a:ln>
              <a:solidFill>
                <a:srgbClr val="FFFFFF"/>
              </a:solidFill>
              <a:effectLst/>
              <a:uLnTx/>
              <a:uFillTx/>
              <a:latin typeface="Calibri"/>
              <a:ea typeface="+mn-ea"/>
              <a:cs typeface="+mn-cs"/>
            </a:endParaRPr>
          </a:p>
        </p:txBody>
      </p:sp>
      <p:pic>
        <p:nvPicPr>
          <p:cNvPr id="5" name="Picture 6" descr="1.png"/>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08140" y="1423364"/>
            <a:ext cx="155864" cy="32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p:cNvSpPr>
            <a:spLocks noGrp="1"/>
          </p:cNvSpPr>
          <p:nvPr>
            <p:ph type="body" sz="quarter" idx="11" hasCustomPrompt="1"/>
          </p:nvPr>
        </p:nvSpPr>
        <p:spPr>
          <a:xfrm>
            <a:off x="710047" y="2073789"/>
            <a:ext cx="2352049" cy="2634783"/>
          </a:xfrm>
        </p:spPr>
        <p:txBody>
          <a:bodyPr/>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2" hasCustomPrompt="1"/>
          </p:nvPr>
        </p:nvSpPr>
        <p:spPr>
          <a:xfrm>
            <a:off x="3394365" y="2073789"/>
            <a:ext cx="2352049" cy="2634783"/>
          </a:xfrm>
        </p:spPr>
        <p:txBody>
          <a:bodyPr/>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3"/>
          <p:cNvSpPr>
            <a:spLocks noGrp="1"/>
          </p:cNvSpPr>
          <p:nvPr>
            <p:ph type="body" sz="quarter" idx="13" hasCustomPrompt="1"/>
          </p:nvPr>
        </p:nvSpPr>
        <p:spPr>
          <a:xfrm>
            <a:off x="6078682" y="2073789"/>
            <a:ext cx="2352049" cy="2634783"/>
          </a:xfrm>
        </p:spPr>
        <p:txBody>
          <a:bodyPr/>
          <a:lstStyle>
            <a:lvl1pPr>
              <a:defRPr sz="1400" cap="all">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6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INGING ONE NORDSTROM TO LIFE">
    <p:spTree>
      <p:nvGrpSpPr>
        <p:cNvPr id="1" name=""/>
        <p:cNvGrpSpPr/>
        <p:nvPr/>
      </p:nvGrpSpPr>
      <p:grpSpPr>
        <a:xfrm>
          <a:off x="0" y="0"/>
          <a:ext cx="0" cy="0"/>
          <a:chOff x="0" y="0"/>
          <a:chExt cx="0" cy="0"/>
        </a:xfrm>
      </p:grpSpPr>
      <p:pic>
        <p:nvPicPr>
          <p:cNvPr id="8" name="Picture 7" descr="Nordstrom_pattern-LIGHT.jpg"/>
          <p:cNvPicPr>
            <a:picLocks noChangeAspect="1"/>
          </p:cNvPicPr>
          <p:nvPr userDrawn="1"/>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pic>
        <p:nvPicPr>
          <p:cNvPr id="4" name="Picture 3" descr="Nordstrom_BONTL.PNG"/>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5633" y="2062040"/>
            <a:ext cx="8109755" cy="1019421"/>
          </a:xfrm>
          <a:prstGeom prst="rect">
            <a:avLst/>
          </a:prstGeom>
        </p:spPr>
      </p:pic>
    </p:spTree>
    <p:extLst>
      <p:ext uri="{BB962C8B-B14F-4D97-AF65-F5344CB8AC3E}">
        <p14:creationId xmlns:p14="http://schemas.microsoft.com/office/powerpoint/2010/main" val="12713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NORDSTROM">
    <p:spTree>
      <p:nvGrpSpPr>
        <p:cNvPr id="1" name=""/>
        <p:cNvGrpSpPr/>
        <p:nvPr/>
      </p:nvGrpSpPr>
      <p:grpSpPr>
        <a:xfrm>
          <a:off x="0" y="0"/>
          <a:ext cx="0" cy="0"/>
          <a:chOff x="0" y="0"/>
          <a:chExt cx="0" cy="0"/>
        </a:xfrm>
      </p:grpSpPr>
      <p:pic>
        <p:nvPicPr>
          <p:cNvPr id="3" name="Picture 2" descr="Nordstrom_pattern-LIGHT.jpg"/>
          <p:cNvPicPr>
            <a:picLocks noChangeAspect="1"/>
          </p:cNvPicPr>
          <p:nvPr userDrawn="1"/>
        </p:nvPicPr>
        <p:blipFill rotWithShape="1">
          <a:blip r:embed="rId2" cstate="email">
            <a:extLs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grpSp>
        <p:nvGrpSpPr>
          <p:cNvPr id="9" name="Group 8"/>
          <p:cNvGrpSpPr/>
          <p:nvPr userDrawn="1"/>
        </p:nvGrpSpPr>
        <p:grpSpPr>
          <a:xfrm>
            <a:off x="2429574" y="1012190"/>
            <a:ext cx="4284853" cy="3119121"/>
            <a:chOff x="6854548" y="1280425"/>
            <a:chExt cx="10678078" cy="10678078"/>
          </a:xfrm>
        </p:grpSpPr>
        <p:sp>
          <p:nvSpPr>
            <p:cNvPr id="10" name="Oval 9"/>
            <p:cNvSpPr/>
            <p:nvPr userDrawn="1"/>
          </p:nvSpPr>
          <p:spPr>
            <a:xfrm>
              <a:off x="6854548" y="1280425"/>
              <a:ext cx="10678078" cy="10678078"/>
            </a:xfrm>
            <a:prstGeom prst="ellipse">
              <a:avLst/>
            </a:prstGeom>
            <a:solidFill>
              <a:srgbClr val="D5D755"/>
            </a:solidFill>
            <a:ln w="9525" cap="flat" cmpd="sng" algn="ctr">
              <a:noFill/>
              <a:prstDash val="solid"/>
            </a:ln>
            <a:effectLst/>
          </p:spPr>
          <p:txBody>
            <a:bodyPr rtlCol="0" anchor="ctr"/>
            <a:lstStyle/>
            <a:p>
              <a:pPr marL="0" marR="0" lvl="0" indent="0" algn="ctr" defTabSz="384533"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smtClean="0">
                <a:ln>
                  <a:noFill/>
                </a:ln>
                <a:solidFill>
                  <a:srgbClr val="FFFFFF"/>
                </a:solidFill>
                <a:effectLst/>
                <a:uLnTx/>
                <a:uFillTx/>
                <a:latin typeface="Calibri"/>
                <a:ea typeface="+mn-ea"/>
                <a:cs typeface="+mn-cs"/>
              </a:endParaRPr>
            </a:p>
          </p:txBody>
        </p:sp>
        <p:grpSp>
          <p:nvGrpSpPr>
            <p:cNvPr id="11" name="Group 10"/>
            <p:cNvGrpSpPr/>
            <p:nvPr userDrawn="1"/>
          </p:nvGrpSpPr>
          <p:grpSpPr>
            <a:xfrm>
              <a:off x="8027367" y="3504344"/>
              <a:ext cx="8531227" cy="5450122"/>
              <a:chOff x="8946330" y="6330626"/>
              <a:chExt cx="6524921" cy="4168406"/>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76737" y="6330626"/>
                <a:ext cx="6494514" cy="3139621"/>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46330" y="9466169"/>
                <a:ext cx="6494514" cy="1032863"/>
              </a:xfrm>
              <a:prstGeom prst="rect">
                <a:avLst/>
              </a:prstGeom>
            </p:spPr>
          </p:pic>
        </p:grpSp>
      </p:grpSp>
    </p:spTree>
    <p:extLst>
      <p:ext uri="{BB962C8B-B14F-4D97-AF65-F5344CB8AC3E}">
        <p14:creationId xmlns:p14="http://schemas.microsoft.com/office/powerpoint/2010/main" val="260440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4" name="Picture 3" descr="Nordstrom_pattern-LIGHT.jpg"/>
          <p:cNvPicPr>
            <a:picLocks noChangeAspect="1"/>
          </p:cNvPicPr>
          <p:nvPr userDrawn="1"/>
        </p:nvPicPr>
        <p:blipFill rotWithShape="1">
          <a:blip r:embed="rId2" cstate="email">
            <a:extLs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pic>
        <p:nvPicPr>
          <p:cNvPr id="3" name="Picture 2" descr="Q&amp;A.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6696" y="1832441"/>
            <a:ext cx="5830609" cy="1478619"/>
          </a:xfrm>
          <a:prstGeom prst="rect">
            <a:avLst/>
          </a:prstGeom>
        </p:spPr>
      </p:pic>
    </p:spTree>
    <p:extLst>
      <p:ext uri="{BB962C8B-B14F-4D97-AF65-F5344CB8AC3E}">
        <p14:creationId xmlns:p14="http://schemas.microsoft.com/office/powerpoint/2010/main" val="5920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4" name="Picture 3" descr="Nordstrom_pattern-LIGHT.jpg"/>
          <p:cNvPicPr>
            <a:picLocks noChangeAspect="1"/>
          </p:cNvPicPr>
          <p:nvPr userDrawn="1"/>
        </p:nvPicPr>
        <p:blipFill rotWithShape="1">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sp>
        <p:nvSpPr>
          <p:cNvPr id="2" name="Title 1"/>
          <p:cNvSpPr>
            <a:spLocks noGrp="1"/>
          </p:cNvSpPr>
          <p:nvPr>
            <p:ph type="title" hasCustomPrompt="1"/>
          </p:nvPr>
        </p:nvSpPr>
        <p:spPr>
          <a:xfrm>
            <a:off x="623888" y="1996176"/>
            <a:ext cx="7886700" cy="640135"/>
          </a:xfrm>
        </p:spPr>
        <p:txBody>
          <a:bodyPr anchor="b"/>
          <a:lstStyle>
            <a:lvl1pPr algn="ctr">
              <a:defRPr sz="2200">
                <a:solidFill>
                  <a:schemeClr val="bg1"/>
                </a:solidFill>
              </a:defRPr>
            </a:lvl1pPr>
          </a:lstStyle>
          <a:p>
            <a:r>
              <a:rPr lang="en-US" dirty="0" smtClean="0"/>
              <a:t>video title</a:t>
            </a:r>
            <a:endParaRPr lang="en-US" dirty="0"/>
          </a:p>
        </p:txBody>
      </p:sp>
      <p:sp>
        <p:nvSpPr>
          <p:cNvPr id="8" name="Text Placeholder 2"/>
          <p:cNvSpPr>
            <a:spLocks noGrp="1"/>
          </p:cNvSpPr>
          <p:nvPr>
            <p:ph type="body" idx="1" hasCustomPrompt="1"/>
          </p:nvPr>
        </p:nvSpPr>
        <p:spPr>
          <a:xfrm>
            <a:off x="623888" y="2642434"/>
            <a:ext cx="7886700" cy="644072"/>
          </a:xfrm>
        </p:spPr>
        <p:txBody>
          <a:bodyPr/>
          <a:lstStyle>
            <a:lvl1pPr marL="0" indent="0" algn="ctr">
              <a:buNone/>
              <a:defRPr sz="1600" b="0" cap="all" baseline="0">
                <a:solidFill>
                  <a:schemeClr val="bg1">
                    <a:lumMod val="95000"/>
                  </a:schemeClr>
                </a:solidFill>
              </a:defRPr>
            </a:lvl1pPr>
            <a:lvl2pPr marL="402940" indent="0">
              <a:buNone/>
              <a:defRPr sz="1800">
                <a:solidFill>
                  <a:schemeClr val="tx1">
                    <a:tint val="75000"/>
                  </a:schemeClr>
                </a:solidFill>
              </a:defRPr>
            </a:lvl2pPr>
            <a:lvl3pPr marL="805879" indent="0">
              <a:buNone/>
              <a:defRPr sz="1600">
                <a:solidFill>
                  <a:schemeClr val="tx1">
                    <a:tint val="75000"/>
                  </a:schemeClr>
                </a:solidFill>
              </a:defRPr>
            </a:lvl3pPr>
            <a:lvl4pPr marL="1208819" indent="0">
              <a:buNone/>
              <a:defRPr sz="1400">
                <a:solidFill>
                  <a:schemeClr val="tx1">
                    <a:tint val="75000"/>
                  </a:schemeClr>
                </a:solidFill>
              </a:defRPr>
            </a:lvl4pPr>
            <a:lvl5pPr marL="1611758" indent="0">
              <a:buNone/>
              <a:defRPr sz="1400">
                <a:solidFill>
                  <a:schemeClr val="tx1">
                    <a:tint val="75000"/>
                  </a:schemeClr>
                </a:solidFill>
              </a:defRPr>
            </a:lvl5pPr>
            <a:lvl6pPr marL="2014698" indent="0">
              <a:buNone/>
              <a:defRPr sz="1400">
                <a:solidFill>
                  <a:schemeClr val="tx1">
                    <a:tint val="75000"/>
                  </a:schemeClr>
                </a:solidFill>
              </a:defRPr>
            </a:lvl6pPr>
            <a:lvl7pPr marL="2417637" indent="0">
              <a:buNone/>
              <a:defRPr sz="1400">
                <a:solidFill>
                  <a:schemeClr val="tx1">
                    <a:tint val="75000"/>
                  </a:schemeClr>
                </a:solidFill>
              </a:defRPr>
            </a:lvl7pPr>
            <a:lvl8pPr marL="2820577" indent="0">
              <a:buNone/>
              <a:defRPr sz="1400">
                <a:solidFill>
                  <a:schemeClr val="tx1">
                    <a:tint val="75000"/>
                  </a:schemeClr>
                </a:solidFill>
              </a:defRPr>
            </a:lvl8pPr>
            <a:lvl9pPr marL="3223516" indent="0">
              <a:buNone/>
              <a:defRPr sz="1400">
                <a:solidFill>
                  <a:schemeClr val="tx1">
                    <a:tint val="75000"/>
                  </a:schemeClr>
                </a:solidFill>
              </a:defRPr>
            </a:lvl9pPr>
          </a:lstStyle>
          <a:p>
            <a:pPr lvl="0"/>
            <a:r>
              <a:rPr lang="en-US" dirty="0" smtClean="0"/>
              <a:t>Section subtitle</a:t>
            </a:r>
          </a:p>
        </p:txBody>
      </p:sp>
    </p:spTree>
    <p:extLst>
      <p:ext uri="{BB962C8B-B14F-4D97-AF65-F5344CB8AC3E}">
        <p14:creationId xmlns:p14="http://schemas.microsoft.com/office/powerpoint/2010/main" val="201626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W IPAD">
    <p:spTree>
      <p:nvGrpSpPr>
        <p:cNvPr id="1" name=""/>
        <p:cNvGrpSpPr/>
        <p:nvPr/>
      </p:nvGrpSpPr>
      <p:grpSpPr>
        <a:xfrm>
          <a:off x="0" y="0"/>
          <a:ext cx="0" cy="0"/>
          <a:chOff x="0" y="0"/>
          <a:chExt cx="0" cy="0"/>
        </a:xfrm>
      </p:grpSpPr>
      <p:pic>
        <p:nvPicPr>
          <p:cNvPr id="4" name="Picture 3" descr="Nordstrom_pattern-LIGHT.jpg"/>
          <p:cNvPicPr>
            <a:picLocks noChangeAspect="1"/>
          </p:cNvPicPr>
          <p:nvPr userDrawn="1"/>
        </p:nvPicPr>
        <p:blipFill rotWithShape="1">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sp>
        <p:nvSpPr>
          <p:cNvPr id="2" name="Title 1"/>
          <p:cNvSpPr>
            <a:spLocks noGrp="1"/>
          </p:cNvSpPr>
          <p:nvPr>
            <p:ph type="title" hasCustomPrompt="1"/>
          </p:nvPr>
        </p:nvSpPr>
        <p:spPr>
          <a:xfrm>
            <a:off x="389659" y="273845"/>
            <a:ext cx="8364682" cy="594590"/>
          </a:xfrm>
        </p:spPr>
        <p:txBody>
          <a:bodyPr anchor="t"/>
          <a:lstStyle>
            <a:lvl1pPr algn="ctr">
              <a:defRPr>
                <a:solidFill>
                  <a:schemeClr val="bg1"/>
                </a:solidFill>
              </a:defRPr>
            </a:lvl1pPr>
          </a:lstStyle>
          <a:p>
            <a:r>
              <a:rPr lang="en-US" dirty="0" smtClean="0"/>
              <a:t>video title</a:t>
            </a:r>
            <a:endParaRPr lang="en-US" dirty="0"/>
          </a:p>
        </p:txBody>
      </p:sp>
      <p:sp>
        <p:nvSpPr>
          <p:cNvPr id="7" name="Media Placeholder 6"/>
          <p:cNvSpPr>
            <a:spLocks noGrp="1"/>
          </p:cNvSpPr>
          <p:nvPr>
            <p:ph type="media" sz="quarter" idx="10"/>
          </p:nvPr>
        </p:nvSpPr>
        <p:spPr>
          <a:xfrm>
            <a:off x="2127111" y="1404100"/>
            <a:ext cx="4943176" cy="2774797"/>
          </a:xfrm>
          <a:solidFill>
            <a:schemeClr val="tx1">
              <a:lumMod val="95000"/>
              <a:lumOff val="5000"/>
            </a:schemeClr>
          </a:solidFill>
        </p:spPr>
        <p:txBody>
          <a:bodyPr anchor="ctr"/>
          <a:lstStyle>
            <a:lvl1pPr marL="0" indent="0" algn="ctr">
              <a:buNone/>
              <a:defRPr/>
            </a:lvl1pPr>
          </a:lstStyle>
          <a:p>
            <a:r>
              <a:rPr lang="en-US" smtClean="0"/>
              <a:t>Click icon to add media</a:t>
            </a:r>
            <a:endParaRPr lang="en-US"/>
          </a:p>
        </p:txBody>
      </p:sp>
      <p:pic>
        <p:nvPicPr>
          <p:cNvPr id="5" name="Picture 4" descr="MAR_Trendy_2013_08c_0553.png"/>
          <p:cNvPicPr>
            <a:picLocks noChangeAspect="1"/>
          </p:cNvPicPr>
          <p:nvPr userDrawn="1"/>
        </p:nvPicPr>
        <p:blipFill rotWithShape="1">
          <a:blip r:embed="rId4" cstate="print">
            <a:extLst>
              <a:ext uri="{28A0092B-C50C-407E-A947-70E740481C1C}">
                <a14:useLocalDpi xmlns:a14="http://schemas.microsoft.com/office/drawing/2010/main"/>
              </a:ext>
            </a:extLst>
          </a:blip>
          <a:srcRect b="5303"/>
          <a:stretch/>
        </p:blipFill>
        <p:spPr bwMode="auto">
          <a:xfrm rot="16200000">
            <a:off x="2621869" y="-360277"/>
            <a:ext cx="3953815" cy="6426807"/>
          </a:xfrm>
          <a:prstGeom prst="rect">
            <a:avLst/>
          </a:prstGeom>
          <a:noFill/>
          <a:ln>
            <a:noFill/>
          </a:ln>
          <a:effectLst>
            <a:outerShdw blurRad="63500" dist="25401" dir="2700000" algn="t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1" hasCustomPrompt="1"/>
          </p:nvPr>
        </p:nvSpPr>
        <p:spPr>
          <a:xfrm>
            <a:off x="389659" y="559573"/>
            <a:ext cx="8364682" cy="308862"/>
          </a:xfrm>
        </p:spPr>
        <p:txBody>
          <a:bodyPr/>
          <a:lstStyle>
            <a:lvl1pPr marL="0" indent="0" algn="ctr">
              <a:buNone/>
              <a:defRPr sz="1400" b="0" cap="all" baseline="0">
                <a:solidFill>
                  <a:schemeClr val="bg1">
                    <a:lumMod val="95000"/>
                  </a:schemeClr>
                </a:solidFill>
              </a:defRPr>
            </a:lvl1pPr>
            <a:lvl2pPr marL="402940" indent="0">
              <a:buNone/>
              <a:defRPr/>
            </a:lvl2pPr>
            <a:lvl3pPr marL="805879" indent="0">
              <a:buNone/>
              <a:defRPr/>
            </a:lvl3pPr>
            <a:lvl4pPr marL="1208819" indent="0">
              <a:buNone/>
              <a:defRPr/>
            </a:lvl4pPr>
            <a:lvl5pPr marL="1611758" indent="0">
              <a:buNone/>
              <a:defRPr/>
            </a:lvl5pPr>
          </a:lstStyle>
          <a:p>
            <a:pPr lvl="0"/>
            <a:r>
              <a:rPr lang="en-US" dirty="0" smtClean="0"/>
              <a:t>Video subtitle</a:t>
            </a:r>
          </a:p>
        </p:txBody>
      </p:sp>
    </p:spTree>
    <p:extLst>
      <p:ext uri="{BB962C8B-B14F-4D97-AF65-F5344CB8AC3E}">
        <p14:creationId xmlns:p14="http://schemas.microsoft.com/office/powerpoint/2010/main" val="3443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3292F6D-4E2B-294D-9BB6-64DE55E315CA}" type="datetimeFigureOut">
              <a:rPr lang="en-US" smtClean="0"/>
              <a:pPr>
                <a:defRPr/>
              </a:pPr>
              <a:t>11/18/15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C00FF5-113F-E544-A287-211976C7C57F}" type="slidenum">
              <a:rPr lang="en-US" smtClean="0"/>
              <a:pPr>
                <a:defRPr/>
              </a:pPr>
              <a:t>‹#›</a:t>
            </a:fld>
            <a:endParaRPr lang="en-US"/>
          </a:p>
        </p:txBody>
      </p:sp>
    </p:spTree>
    <p:extLst>
      <p:ext uri="{BB962C8B-B14F-4D97-AF65-F5344CB8AC3E}">
        <p14:creationId xmlns:p14="http://schemas.microsoft.com/office/powerpoint/2010/main" val="2345117219"/>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STATEMENT - TEAL">
    <p:spTree>
      <p:nvGrpSpPr>
        <p:cNvPr id="1" name=""/>
        <p:cNvGrpSpPr/>
        <p:nvPr/>
      </p:nvGrpSpPr>
      <p:grpSpPr>
        <a:xfrm>
          <a:off x="0" y="0"/>
          <a:ext cx="0" cy="0"/>
          <a:chOff x="0" y="0"/>
          <a:chExt cx="0" cy="0"/>
        </a:xfrm>
      </p:grpSpPr>
      <p:pic>
        <p:nvPicPr>
          <p:cNvPr id="3" name="Picture 2" descr="Nordstrom_pattern-LIGHT.jpg"/>
          <p:cNvPicPr>
            <a:picLocks noChangeAspect="1"/>
          </p:cNvPicPr>
          <p:nvPr userDrawn="1"/>
        </p:nvPicPr>
        <p:blipFill rotWithShape="1">
          <a:blip r:embed="rId2" cstate="email">
            <a:extLs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sp>
        <p:nvSpPr>
          <p:cNvPr id="4" name="Rectangle 3"/>
          <p:cNvSpPr/>
          <p:nvPr userDrawn="1"/>
        </p:nvSpPr>
        <p:spPr>
          <a:xfrm>
            <a:off x="607813" y="455465"/>
            <a:ext cx="7928375" cy="4232570"/>
          </a:xfrm>
          <a:prstGeom prst="rect">
            <a:avLst/>
          </a:prstGeom>
          <a:solidFill>
            <a:schemeClr val="bg1"/>
          </a:solid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algn="ctr"/>
            <a:endParaRPr lang="en-US" sz="1600">
              <a:latin typeface="Arial"/>
              <a:cs typeface="Arial"/>
            </a:endParaRPr>
          </a:p>
        </p:txBody>
      </p:sp>
      <p:sp>
        <p:nvSpPr>
          <p:cNvPr id="2" name="Title 1"/>
          <p:cNvSpPr>
            <a:spLocks noGrp="1"/>
          </p:cNvSpPr>
          <p:nvPr>
            <p:ph type="title"/>
          </p:nvPr>
        </p:nvSpPr>
        <p:spPr>
          <a:xfrm>
            <a:off x="1036857" y="1763301"/>
            <a:ext cx="7070287" cy="1616899"/>
          </a:xfrm>
        </p:spPr>
        <p:txBody>
          <a:bodyPr anchor="ctr"/>
          <a:lstStyle>
            <a:lvl1pPr algn="ctr">
              <a:defRPr sz="290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15682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STATEMENT - BLUE">
    <p:spTree>
      <p:nvGrpSpPr>
        <p:cNvPr id="1" name=""/>
        <p:cNvGrpSpPr/>
        <p:nvPr/>
      </p:nvGrpSpPr>
      <p:grpSpPr>
        <a:xfrm>
          <a:off x="0" y="0"/>
          <a:ext cx="0" cy="0"/>
          <a:chOff x="0" y="0"/>
          <a:chExt cx="0" cy="0"/>
        </a:xfrm>
      </p:grpSpPr>
      <p:pic>
        <p:nvPicPr>
          <p:cNvPr id="3" name="Picture 2" descr="Nordstrom_pattern-LIGHT.jpg"/>
          <p:cNvPicPr>
            <a:picLocks noChangeAspect="1"/>
          </p:cNvPicPr>
          <p:nvPr userDrawn="1"/>
        </p:nvPicPr>
        <p:blipFill rotWithShape="1">
          <a:blip r:embed="rId2" cstate="email">
            <a:extLs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sp>
        <p:nvSpPr>
          <p:cNvPr id="4" name="Rectangle 3"/>
          <p:cNvSpPr/>
          <p:nvPr userDrawn="1"/>
        </p:nvSpPr>
        <p:spPr>
          <a:xfrm>
            <a:off x="607813" y="455465"/>
            <a:ext cx="7928375" cy="4232570"/>
          </a:xfrm>
          <a:prstGeom prst="rect">
            <a:avLst/>
          </a:prstGeom>
          <a:solidFill>
            <a:schemeClr val="bg1"/>
          </a:solid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algn="ctr"/>
            <a:endParaRPr lang="en-US" sz="1600">
              <a:latin typeface="Arial"/>
              <a:cs typeface="Arial"/>
            </a:endParaRPr>
          </a:p>
        </p:txBody>
      </p:sp>
      <p:sp>
        <p:nvSpPr>
          <p:cNvPr id="2" name="Title 1"/>
          <p:cNvSpPr>
            <a:spLocks noGrp="1"/>
          </p:cNvSpPr>
          <p:nvPr>
            <p:ph type="title"/>
          </p:nvPr>
        </p:nvSpPr>
        <p:spPr>
          <a:xfrm>
            <a:off x="1036857" y="1763301"/>
            <a:ext cx="7070287" cy="1616899"/>
          </a:xfrm>
        </p:spPr>
        <p:txBody>
          <a:bodyPr anchor="ctr"/>
          <a:lstStyle>
            <a:lvl1pPr algn="ctr">
              <a:defRPr sz="290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465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STATEMENT - CHARTREUSE">
    <p:spTree>
      <p:nvGrpSpPr>
        <p:cNvPr id="1" name=""/>
        <p:cNvGrpSpPr/>
        <p:nvPr/>
      </p:nvGrpSpPr>
      <p:grpSpPr>
        <a:xfrm>
          <a:off x="0" y="0"/>
          <a:ext cx="0" cy="0"/>
          <a:chOff x="0" y="0"/>
          <a:chExt cx="0" cy="0"/>
        </a:xfrm>
      </p:grpSpPr>
      <p:pic>
        <p:nvPicPr>
          <p:cNvPr id="3" name="Picture 2" descr="Nordstrom_pattern-LIGHT.jpg"/>
          <p:cNvPicPr>
            <a:picLocks noChangeAspect="1"/>
          </p:cNvPicPr>
          <p:nvPr userDrawn="1"/>
        </p:nvPicPr>
        <p:blipFill rotWithShape="1">
          <a:blip r:embed="rId2" cstate="email">
            <a:extLst>
              <a:ext uri="{28A0092B-C50C-407E-A947-70E740481C1C}">
                <a14:useLocalDpi xmlns:a14="http://schemas.microsoft.com/office/drawing/2010/main"/>
              </a:ext>
            </a:extLst>
          </a:blip>
          <a:srcRect r="1460"/>
          <a:stretch/>
        </p:blipFill>
        <p:spPr>
          <a:xfrm>
            <a:off x="207818" y="151280"/>
            <a:ext cx="8728364" cy="4840941"/>
          </a:xfrm>
          <a:prstGeom prst="rect">
            <a:avLst/>
          </a:prstGeom>
          <a:noFill/>
          <a:ln>
            <a:noFill/>
          </a:ln>
        </p:spPr>
      </p:pic>
      <p:sp>
        <p:nvSpPr>
          <p:cNvPr id="4" name="Rectangle 3"/>
          <p:cNvSpPr/>
          <p:nvPr userDrawn="1"/>
        </p:nvSpPr>
        <p:spPr>
          <a:xfrm>
            <a:off x="607813" y="455465"/>
            <a:ext cx="7928375" cy="4232570"/>
          </a:xfrm>
          <a:prstGeom prst="rect">
            <a:avLst/>
          </a:prstGeom>
          <a:solidFill>
            <a:schemeClr val="bg1"/>
          </a:solidFill>
          <a:ln w="57150" cmpd="sng">
            <a:solidFill>
              <a:schemeClr val="accent4"/>
            </a:solidFill>
          </a:ln>
        </p:spPr>
        <p:style>
          <a:lnRef idx="1">
            <a:schemeClr val="accent1"/>
          </a:lnRef>
          <a:fillRef idx="3">
            <a:schemeClr val="accent1"/>
          </a:fillRef>
          <a:effectRef idx="2">
            <a:schemeClr val="accent1"/>
          </a:effectRef>
          <a:fontRef idx="minor">
            <a:schemeClr val="lt1"/>
          </a:fontRef>
        </p:style>
        <p:txBody>
          <a:bodyPr lIns="30763" tIns="15381" rIns="30763" bIns="15381" rtlCol="0" anchor="ctr"/>
          <a:lstStyle/>
          <a:p>
            <a:pPr algn="ctr"/>
            <a:endParaRPr lang="en-US" sz="1600">
              <a:latin typeface="Arial"/>
              <a:cs typeface="Arial"/>
            </a:endParaRPr>
          </a:p>
        </p:txBody>
      </p:sp>
      <p:sp>
        <p:nvSpPr>
          <p:cNvPr id="2" name="Title 1"/>
          <p:cNvSpPr>
            <a:spLocks noGrp="1"/>
          </p:cNvSpPr>
          <p:nvPr>
            <p:ph type="title"/>
          </p:nvPr>
        </p:nvSpPr>
        <p:spPr>
          <a:xfrm>
            <a:off x="1036857" y="1763301"/>
            <a:ext cx="7070287" cy="1616899"/>
          </a:xfrm>
        </p:spPr>
        <p:txBody>
          <a:bodyPr anchor="ctr"/>
          <a:lstStyle>
            <a:lvl1pPr algn="ctr">
              <a:defRPr sz="290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1590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59473E2D-53B9-344B-AC8F-941F8C63DD7D}" type="datetimeFigureOut">
              <a:rPr lang="en-US" smtClean="0"/>
              <a:pPr>
                <a:defRPr/>
              </a:pPr>
              <a:t>11/18/15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D1CECCE-3038-BC48-BA66-6373E9ACBC9D}" type="slidenum">
              <a:rPr lang="en-US" smtClean="0"/>
              <a:pPr>
                <a:defRPr/>
              </a:pPr>
              <a:t>‹#›</a:t>
            </a:fld>
            <a:endParaRPr lang="en-US"/>
          </a:p>
        </p:txBody>
      </p:sp>
    </p:spTree>
    <p:extLst>
      <p:ext uri="{BB962C8B-B14F-4D97-AF65-F5344CB8AC3E}">
        <p14:creationId xmlns:p14="http://schemas.microsoft.com/office/powerpoint/2010/main" val="2192860506"/>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0AE564D-768A-7345-BDB7-7D8818778986}" type="datetimeFigureOut">
              <a:rPr lang="en-US" smtClean="0"/>
              <a:pPr>
                <a:defRPr/>
              </a:pPr>
              <a:t>11/18/15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DB7CA-E75A-8E41-838C-21613ACAC020}" type="slidenum">
              <a:rPr lang="en-US" smtClean="0"/>
              <a:pPr>
                <a:defRPr/>
              </a:pPr>
              <a:t>‹#›</a:t>
            </a:fld>
            <a:endParaRPr lang="en-US"/>
          </a:p>
        </p:txBody>
      </p:sp>
    </p:spTree>
    <p:extLst>
      <p:ext uri="{BB962C8B-B14F-4D97-AF65-F5344CB8AC3E}">
        <p14:creationId xmlns:p14="http://schemas.microsoft.com/office/powerpoint/2010/main" val="2524992695"/>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5EEECCA-FB57-324F-A2C6-90E766F5C2B1}" type="datetimeFigureOut">
              <a:rPr lang="en-US" smtClean="0"/>
              <a:pPr>
                <a:defRPr/>
              </a:pPr>
              <a:t>11/18/15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537C924-D1BC-5F42-B0DC-5CE492A7C459}" type="slidenum">
              <a:rPr lang="en-US" smtClean="0"/>
              <a:pPr>
                <a:defRPr/>
              </a:pPr>
              <a:t>‹#›</a:t>
            </a:fld>
            <a:endParaRPr lang="en-US"/>
          </a:p>
        </p:txBody>
      </p:sp>
    </p:spTree>
    <p:extLst>
      <p:ext uri="{BB962C8B-B14F-4D97-AF65-F5344CB8AC3E}">
        <p14:creationId xmlns:p14="http://schemas.microsoft.com/office/powerpoint/2010/main" val="2326857248"/>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44FCDFE-46B5-844D-81E5-3FF9FB69AFF6}" type="datetimeFigureOut">
              <a:rPr lang="en-US" smtClean="0"/>
              <a:pPr>
                <a:defRPr/>
              </a:pPr>
              <a:t>11/18/15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F7DA4D1-28E2-D343-AA80-D538A41C6836}" type="slidenum">
              <a:rPr lang="en-US" smtClean="0"/>
              <a:pPr>
                <a:defRPr/>
              </a:pPr>
              <a:t>‹#›</a:t>
            </a:fld>
            <a:endParaRPr lang="en-US"/>
          </a:p>
        </p:txBody>
      </p:sp>
    </p:spTree>
    <p:extLst>
      <p:ext uri="{BB962C8B-B14F-4D97-AF65-F5344CB8AC3E}">
        <p14:creationId xmlns:p14="http://schemas.microsoft.com/office/powerpoint/2010/main" val="86191297"/>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EB1D938-3906-D340-9BC7-BD2AA747B75E}" type="datetimeFigureOut">
              <a:rPr lang="en-US" smtClean="0"/>
              <a:pPr>
                <a:defRPr/>
              </a:pPr>
              <a:t>11/18/15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55EA52C-4B8E-F646-8504-F46219A920A3}" type="slidenum">
              <a:rPr lang="en-US" smtClean="0"/>
              <a:pPr>
                <a:defRPr/>
              </a:pPr>
              <a:t>‹#›</a:t>
            </a:fld>
            <a:endParaRPr lang="en-US"/>
          </a:p>
        </p:txBody>
      </p:sp>
    </p:spTree>
    <p:extLst>
      <p:ext uri="{BB962C8B-B14F-4D97-AF65-F5344CB8AC3E}">
        <p14:creationId xmlns:p14="http://schemas.microsoft.com/office/powerpoint/2010/main" val="3711972644"/>
      </p:ext>
    </p:extLst>
  </p:cSld>
  <p:clrMapOvr>
    <a:masterClrMapping/>
  </p:clrMapOvr>
  <p:timing>
    <p:tnLst>
      <p:par>
        <p:cTn xmlns:p14="http://schemas.microsoft.com/office/powerpoint/2010/mai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92C2684-5BD9-6549-B7B5-F1F074448D5E}" type="datetimeFigureOut">
              <a:rPr lang="en-US" smtClean="0"/>
              <a:pPr>
                <a:defRPr/>
              </a:pPr>
              <a:t>11/18/15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AC212C0-CD4B-2F45-8118-FD45EA95DAA7}" type="slidenum">
              <a:rPr lang="en-US" smtClean="0"/>
              <a:pPr>
                <a:defRPr/>
              </a:pPr>
              <a:t>‹#›</a:t>
            </a:fld>
            <a:endParaRPr lang="en-US"/>
          </a:p>
        </p:txBody>
      </p:sp>
    </p:spTree>
    <p:extLst>
      <p:ext uri="{BB962C8B-B14F-4D97-AF65-F5344CB8AC3E}">
        <p14:creationId xmlns:p14="http://schemas.microsoft.com/office/powerpoint/2010/main" val="137867447"/>
      </p:ext>
    </p:extLst>
  </p:cSld>
  <p:clrMapOvr>
    <a:masterClrMapping/>
  </p:clrMapOvr>
  <p:timing>
    <p:tnLst>
      <p:par>
        <p:cTn xmlns:p14="http://schemas.microsoft.com/office/powerpoint/2010/mai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7DA5AD-72CD-8443-A0A3-DD0B868117D1}" type="datetimeFigureOut">
              <a:rPr lang="en-US" smtClean="0"/>
              <a:t>11/18/15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1B312F-BDB8-7D4C-9187-4C524AF5B77E}" type="slidenum">
              <a:rPr lang="en-US" smtClean="0"/>
              <a:t>‹#›</a:t>
            </a:fld>
            <a:endParaRPr lang="en-US"/>
          </a:p>
        </p:txBody>
      </p:sp>
    </p:spTree>
    <p:extLst>
      <p:ext uri="{BB962C8B-B14F-4D97-AF65-F5344CB8AC3E}">
        <p14:creationId xmlns:p14="http://schemas.microsoft.com/office/powerpoint/2010/main" val="23723770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674" r:id="rId12"/>
    <p:sldLayoutId id="2147483683" r:id="rId13"/>
    <p:sldLayoutId id="2147483694" r:id="rId14"/>
    <p:sldLayoutId id="2147483686" r:id="rId15"/>
    <p:sldLayoutId id="2147483684" r:id="rId16"/>
    <p:sldLayoutId id="2147483687" r:id="rId17"/>
    <p:sldLayoutId id="2147483685" r:id="rId18"/>
    <p:sldLayoutId id="2147483688" r:id="rId19"/>
    <p:sldLayoutId id="2147483697" r:id="rId20"/>
    <p:sldLayoutId id="2147483691" r:id="rId21"/>
    <p:sldLayoutId id="2147483692" r:id="rId22"/>
    <p:sldLayoutId id="2147483666" r:id="rId23"/>
    <p:sldLayoutId id="2147483693" r:id="rId24"/>
    <p:sldLayoutId id="2147483698" r:id="rId25"/>
    <p:sldLayoutId id="2147483676" r:id="rId26"/>
    <p:sldLayoutId id="2147483677" r:id="rId27"/>
    <p:sldLayoutId id="2147483678" r:id="rId28"/>
    <p:sldLayoutId id="2147483679" r:id="rId29"/>
    <p:sldLayoutId id="2147483680" r:id="rId30"/>
    <p:sldLayoutId id="2147483681" r:id="rId31"/>
    <p:sldLayoutId id="214748368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14.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chart" Target="../charts/chart1.xml"/><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4.jp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14.png"/><Relationship Id="rId1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770" y="1263608"/>
            <a:ext cx="8106233" cy="1200329"/>
          </a:xfrm>
          <a:prstGeom prst="rect">
            <a:avLst/>
          </a:prstGeom>
          <a:noFill/>
        </p:spPr>
        <p:txBody>
          <a:bodyPr wrap="square" rtlCol="0">
            <a:spAutoFit/>
          </a:bodyPr>
          <a:lstStyle/>
          <a:p>
            <a:r>
              <a:rPr lang="en-US" sz="3600" dirty="0" smtClean="0">
                <a:latin typeface="Brandon Text Light Italic"/>
                <a:cs typeface="Brandon Text Light Italic"/>
              </a:rPr>
              <a:t>Nordstrom’s 114-year-old </a:t>
            </a:r>
          </a:p>
          <a:p>
            <a:r>
              <a:rPr lang="en-US" sz="3600" dirty="0" smtClean="0">
                <a:latin typeface="Brandon Text Light Italic"/>
                <a:cs typeface="Brandon Text Light Italic"/>
              </a:rPr>
              <a:t>Culture in the Tech Era</a:t>
            </a:r>
            <a:endParaRPr lang="en-US" sz="3600" dirty="0">
              <a:latin typeface="Brandon Text Light Italic"/>
              <a:cs typeface="Brandon Text Light Italic"/>
            </a:endParaRPr>
          </a:p>
        </p:txBody>
      </p:sp>
      <p:sp>
        <p:nvSpPr>
          <p:cNvPr id="10" name="TextBox 9"/>
          <p:cNvSpPr txBox="1"/>
          <p:nvPr/>
        </p:nvSpPr>
        <p:spPr>
          <a:xfrm>
            <a:off x="463770" y="3414915"/>
            <a:ext cx="1364476" cy="276999"/>
          </a:xfrm>
          <a:prstGeom prst="rect">
            <a:avLst/>
          </a:prstGeom>
          <a:noFill/>
        </p:spPr>
        <p:txBody>
          <a:bodyPr wrap="none" rtlCol="0">
            <a:spAutoFit/>
          </a:bodyPr>
          <a:lstStyle/>
          <a:p>
            <a:r>
              <a:rPr lang="en-US" sz="1200" dirty="0" smtClean="0">
                <a:latin typeface="Brandon Text Regular"/>
                <a:cs typeface="Brandon Text Regular"/>
              </a:rPr>
              <a:t>Sarah Lake Hagan</a:t>
            </a:r>
          </a:p>
        </p:txBody>
      </p:sp>
      <p:pic>
        <p:nvPicPr>
          <p:cNvPr id="6" name="Picture 5"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30352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s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936" y="0"/>
            <a:ext cx="6655172" cy="5143500"/>
          </a:xfrm>
          <a:prstGeom prst="rect">
            <a:avLst/>
          </a:prstGeom>
        </p:spPr>
      </p:pic>
      <p:pic>
        <p:nvPicPr>
          <p:cNvPr id="6" name="Picture 5" descr="Macintosh HD:Users:q8jr:Dropbox (Nordstrom People Lab):_People Lab:People Lab Team Resources:Branding:TechPeopleLab:logos:TechPeopleLab_logo_horiz_small.png"/>
          <p:cNvPicPr/>
          <p:nvPr/>
        </p:nvPicPr>
        <p:blipFill>
          <a:blip r:embed="rId4">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1580243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ltureS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92" y="0"/>
            <a:ext cx="6655172" cy="5143500"/>
          </a:xfrm>
          <a:prstGeom prst="rect">
            <a:avLst/>
          </a:prstGeom>
        </p:spPr>
      </p:pic>
      <p:pic>
        <p:nvPicPr>
          <p:cNvPr id="4" name="Picture 3" descr="Macintosh HD:Users:q8jr:Dropbox (Nordstrom People Lab):_People Lab:People Lab Team Resources:Branding:TechPeopleLab:logos:TechPeopleLab_logo_horiz_small.png"/>
          <p:cNvPicPr/>
          <p:nvPr/>
        </p:nvPicPr>
        <p:blipFill>
          <a:blip r:embed="rId4">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36916976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47128"/>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6684"/>
            <a:ext cx="9144000" cy="857250"/>
          </a:xfrm>
        </p:spPr>
        <p:txBody>
          <a:bodyPr>
            <a:normAutofit/>
          </a:bodyPr>
          <a:lstStyle/>
          <a:p>
            <a:r>
              <a:rPr lang="en-US" sz="3200" dirty="0" smtClean="0">
                <a:latin typeface="Brandon Text Light Italic"/>
                <a:cs typeface="Brandon Text Light Italic"/>
              </a:rPr>
              <a:t>Honor your existing culture with your “new” culture.</a:t>
            </a:r>
            <a:endParaRPr lang="en-US" sz="3200" dirty="0">
              <a:latin typeface="Brandon Text Light Italic"/>
              <a:cs typeface="Brandon Text Light Italic"/>
            </a:endParaRPr>
          </a:p>
        </p:txBody>
      </p:sp>
      <p:pic>
        <p:nvPicPr>
          <p:cNvPr id="5" name="Picture 4"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3" name="TextBox 2"/>
          <p:cNvSpPr txBox="1"/>
          <p:nvPr/>
        </p:nvSpPr>
        <p:spPr>
          <a:xfrm>
            <a:off x="0" y="1718998"/>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Take-home 2:</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16097096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03897" y="517457"/>
            <a:ext cx="2822708" cy="3704400"/>
            <a:chOff x="5303897" y="517457"/>
            <a:chExt cx="2822708" cy="3704400"/>
          </a:xfrm>
        </p:grpSpPr>
        <p:pic>
          <p:nvPicPr>
            <p:cNvPr id="5" name="Picture 4" descr="Screen Shot 2015-10-05 at 1.4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587" y="517457"/>
              <a:ext cx="2122018" cy="2748753"/>
            </a:xfrm>
            <a:prstGeom prst="rect">
              <a:avLst/>
            </a:prstGeom>
            <a:ln>
              <a:noFill/>
            </a:ln>
            <a:effectLst>
              <a:outerShdw blurRad="292100" dist="139700" dir="2700000" algn="tl" rotWithShape="0">
                <a:srgbClr val="333333">
                  <a:alpha val="65000"/>
                </a:srgbClr>
              </a:outerShdw>
            </a:effectLst>
          </p:spPr>
        </p:pic>
        <p:pic>
          <p:nvPicPr>
            <p:cNvPr id="3" name="Picture 2" descr="Screen Shot 2015-10-05 at 1.41.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494" y="1074780"/>
              <a:ext cx="2086516" cy="2701054"/>
            </a:xfrm>
            <a:prstGeom prst="rect">
              <a:avLst/>
            </a:prstGeom>
            <a:ln>
              <a:noFill/>
            </a:ln>
            <a:effectLst>
              <a:outerShdw blurRad="292100" dist="139700" dir="2700000" algn="tl" rotWithShape="0">
                <a:srgbClr val="333333">
                  <a:alpha val="65000"/>
                </a:srgbClr>
              </a:outerShdw>
            </a:effectLst>
          </p:spPr>
        </p:pic>
        <p:pic>
          <p:nvPicPr>
            <p:cNvPr id="2" name="Picture 1" descr="Screen Shot 2015-10-05 at 1.41.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897" y="1577937"/>
              <a:ext cx="2042922" cy="2643920"/>
            </a:xfrm>
            <a:prstGeom prst="rect">
              <a:avLst/>
            </a:prstGeom>
            <a:ln>
              <a:noFill/>
            </a:ln>
            <a:effectLst>
              <a:outerShdw blurRad="292100" dist="139700" dir="2700000" algn="tl" rotWithShape="0">
                <a:srgbClr val="333333">
                  <a:alpha val="65000"/>
                </a:srgbClr>
              </a:outerShdw>
            </a:effectLst>
          </p:spPr>
        </p:pic>
      </p:grpSp>
      <p:pic>
        <p:nvPicPr>
          <p:cNvPr id="7" name="Picture 6" descr="Macintosh HD:Users:q8jr:Dropbox (Nordstrom People Lab):_People Lab:People Lab Team Resources:Branding:TechPeopleLab:logos:TechPeopleLab_logo_horiz_small.png"/>
          <p:cNvPicPr/>
          <p:nvPr/>
        </p:nvPicPr>
        <p:blipFill>
          <a:blip r:embed="rId6">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9" name="Picture 8" descr="Top Talen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46" y="517457"/>
            <a:ext cx="4014216" cy="4014216"/>
          </a:xfrm>
          <a:prstGeom prst="rect">
            <a:avLst/>
          </a:prstGeom>
        </p:spPr>
      </p:pic>
    </p:spTree>
    <p:extLst>
      <p:ext uri="{BB962C8B-B14F-4D97-AF65-F5344CB8AC3E}">
        <p14:creationId xmlns:p14="http://schemas.microsoft.com/office/powerpoint/2010/main" val="41708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2306" y="1665218"/>
            <a:ext cx="6055351" cy="622435"/>
            <a:chOff x="134563" y="1286925"/>
            <a:chExt cx="3992721" cy="622435"/>
          </a:xfrm>
        </p:grpSpPr>
        <p:sp>
          <p:nvSpPr>
            <p:cNvPr id="6" name="Chevron 5"/>
            <p:cNvSpPr/>
            <p:nvPr/>
          </p:nvSpPr>
          <p:spPr>
            <a:xfrm>
              <a:off x="134563" y="1286925"/>
              <a:ext cx="3992721" cy="622435"/>
            </a:xfrm>
            <a:prstGeom prst="chevron">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375839" y="1396274"/>
              <a:ext cx="3447522" cy="400110"/>
            </a:xfrm>
            <a:prstGeom prst="rect">
              <a:avLst/>
            </a:prstGeom>
            <a:noFill/>
          </p:spPr>
          <p:txBody>
            <a:bodyPr wrap="square" rtlCol="0">
              <a:spAutoFit/>
            </a:bodyPr>
            <a:lstStyle/>
            <a:p>
              <a:r>
                <a:rPr lang="en-US" sz="2000" dirty="0" smtClean="0">
                  <a:latin typeface="Brandon Grotesque Black"/>
                  <a:cs typeface="Brandon Grotesque Black"/>
                </a:rPr>
                <a:t>STEP 2: SCREEN </a:t>
              </a:r>
              <a:r>
                <a:rPr lang="en-US" sz="2000" dirty="0" smtClean="0">
                  <a:latin typeface="Brandon Text Regular"/>
                  <a:cs typeface="Brandon Text Regular"/>
                </a:rPr>
                <a:t>(interview)</a:t>
              </a:r>
              <a:endParaRPr lang="en-US" sz="2000" dirty="0">
                <a:latin typeface="Brandon Text Regular"/>
                <a:cs typeface="Brandon Text Regular"/>
              </a:endParaRPr>
            </a:p>
          </p:txBody>
        </p:sp>
      </p:grpSp>
      <p:grpSp>
        <p:nvGrpSpPr>
          <p:cNvPr id="9" name="Group 8"/>
          <p:cNvGrpSpPr/>
          <p:nvPr/>
        </p:nvGrpSpPr>
        <p:grpSpPr>
          <a:xfrm>
            <a:off x="252304" y="2782709"/>
            <a:ext cx="7173908" cy="622435"/>
            <a:chOff x="123355" y="1286925"/>
            <a:chExt cx="4697665" cy="622435"/>
          </a:xfrm>
        </p:grpSpPr>
        <p:sp>
          <p:nvSpPr>
            <p:cNvPr id="10" name="Chevron 9"/>
            <p:cNvSpPr/>
            <p:nvPr/>
          </p:nvSpPr>
          <p:spPr>
            <a:xfrm>
              <a:off x="123355" y="1286925"/>
              <a:ext cx="4697665" cy="622435"/>
            </a:xfrm>
            <a:prstGeom prst="chevron">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362970" y="1396274"/>
              <a:ext cx="3597854" cy="400110"/>
            </a:xfrm>
            <a:prstGeom prst="rect">
              <a:avLst/>
            </a:prstGeom>
            <a:noFill/>
          </p:spPr>
          <p:txBody>
            <a:bodyPr wrap="square" rtlCol="0">
              <a:spAutoFit/>
            </a:bodyPr>
            <a:lstStyle/>
            <a:p>
              <a:r>
                <a:rPr lang="en-US" sz="2000" dirty="0" smtClean="0">
                  <a:latin typeface="Brandon Grotesque Black"/>
                  <a:cs typeface="Brandon Grotesque Black"/>
                </a:rPr>
                <a:t>STEP 3: PRE-AUDITION </a:t>
              </a:r>
              <a:r>
                <a:rPr lang="en-US" sz="2000" dirty="0" smtClean="0">
                  <a:latin typeface="Brandon Text Regular"/>
                  <a:cs typeface="Brandon Text Regular"/>
                </a:rPr>
                <a:t>(activity)</a:t>
              </a:r>
              <a:endParaRPr lang="en-US" sz="2000" dirty="0">
                <a:latin typeface="Brandon Text Regular"/>
                <a:cs typeface="Brandon Text Regular"/>
              </a:endParaRPr>
            </a:p>
          </p:txBody>
        </p:sp>
      </p:grpSp>
      <p:grpSp>
        <p:nvGrpSpPr>
          <p:cNvPr id="12" name="Group 11"/>
          <p:cNvGrpSpPr/>
          <p:nvPr/>
        </p:nvGrpSpPr>
        <p:grpSpPr>
          <a:xfrm>
            <a:off x="252306" y="3900201"/>
            <a:ext cx="8225185" cy="622435"/>
            <a:chOff x="134562" y="1286925"/>
            <a:chExt cx="8696157" cy="622435"/>
          </a:xfrm>
        </p:grpSpPr>
        <p:sp>
          <p:nvSpPr>
            <p:cNvPr id="13" name="Chevron 12"/>
            <p:cNvSpPr/>
            <p:nvPr/>
          </p:nvSpPr>
          <p:spPr>
            <a:xfrm>
              <a:off x="134562" y="1286925"/>
              <a:ext cx="8696157" cy="622435"/>
            </a:xfrm>
            <a:prstGeom prst="chevron">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21433" y="1396274"/>
              <a:ext cx="4230644" cy="400110"/>
            </a:xfrm>
            <a:prstGeom prst="rect">
              <a:avLst/>
            </a:prstGeom>
            <a:noFill/>
          </p:spPr>
          <p:txBody>
            <a:bodyPr wrap="none" rtlCol="0">
              <a:spAutoFit/>
            </a:bodyPr>
            <a:lstStyle/>
            <a:p>
              <a:r>
                <a:rPr lang="en-US" sz="2000" dirty="0" smtClean="0">
                  <a:latin typeface="Brandon Grotesque Black"/>
                  <a:cs typeface="Brandon Grotesque Black"/>
                </a:rPr>
                <a:t>STEP 4: AUDITION </a:t>
              </a:r>
              <a:r>
                <a:rPr lang="en-US" sz="2000" dirty="0" smtClean="0">
                  <a:latin typeface="Brandon Text Regular"/>
                  <a:cs typeface="Brandon Text Regular"/>
                </a:rPr>
                <a:t>(day-on-the-job)</a:t>
              </a:r>
              <a:endParaRPr lang="en-US" sz="2000" dirty="0">
                <a:latin typeface="Brandon Text Regular"/>
                <a:cs typeface="Brandon Text Regular"/>
              </a:endParaRPr>
            </a:p>
          </p:txBody>
        </p:sp>
      </p:grpSp>
      <p:grpSp>
        <p:nvGrpSpPr>
          <p:cNvPr id="15" name="Group 14"/>
          <p:cNvGrpSpPr/>
          <p:nvPr/>
        </p:nvGrpSpPr>
        <p:grpSpPr>
          <a:xfrm>
            <a:off x="252306" y="547727"/>
            <a:ext cx="5011219" cy="622435"/>
            <a:chOff x="134563" y="1286925"/>
            <a:chExt cx="4640615" cy="622435"/>
          </a:xfrm>
        </p:grpSpPr>
        <p:sp>
          <p:nvSpPr>
            <p:cNvPr id="16" name="Chevron 15"/>
            <p:cNvSpPr/>
            <p:nvPr/>
          </p:nvSpPr>
          <p:spPr>
            <a:xfrm>
              <a:off x="134563" y="1286925"/>
              <a:ext cx="4640615" cy="622435"/>
            </a:xfrm>
            <a:prstGeom prst="chevron">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473421" y="1396274"/>
              <a:ext cx="4054411" cy="400110"/>
            </a:xfrm>
            <a:prstGeom prst="rect">
              <a:avLst/>
            </a:prstGeom>
            <a:noFill/>
          </p:spPr>
          <p:txBody>
            <a:bodyPr wrap="square" rtlCol="0">
              <a:spAutoFit/>
            </a:bodyPr>
            <a:lstStyle/>
            <a:p>
              <a:r>
                <a:rPr lang="en-US" sz="2000" dirty="0" smtClean="0">
                  <a:latin typeface="Brandon Grotesque Black"/>
                  <a:cs typeface="Brandon Grotesque Black"/>
                </a:rPr>
                <a:t>STEP 1: PRE-SCREEN </a:t>
              </a:r>
              <a:r>
                <a:rPr lang="en-US" sz="2000" dirty="0" smtClean="0">
                  <a:latin typeface="Brandon Text Regular"/>
                  <a:cs typeface="Brandon Text Regular"/>
                </a:rPr>
                <a:t>(r</a:t>
              </a:r>
              <a:r>
                <a:rPr lang="en-US" sz="2000" dirty="0" smtClean="0"/>
                <a:t>é</a:t>
              </a:r>
              <a:r>
                <a:rPr lang="en-US" sz="2000" dirty="0" smtClean="0">
                  <a:latin typeface="Brandon Text Regular"/>
                  <a:cs typeface="Brandon Text Regular"/>
                </a:rPr>
                <a:t>sum</a:t>
              </a:r>
              <a:r>
                <a:rPr lang="en-US" sz="2000" dirty="0"/>
                <a:t>é</a:t>
              </a:r>
              <a:r>
                <a:rPr lang="en-US" sz="2000" dirty="0" smtClean="0">
                  <a:latin typeface="Brandon Text Regular"/>
                  <a:cs typeface="Brandon Text Regular"/>
                </a:rPr>
                <a:t> review)</a:t>
              </a:r>
              <a:endParaRPr lang="en-US" sz="2000" dirty="0">
                <a:latin typeface="Brandon Text Regular"/>
                <a:cs typeface="Brandon Text Regular"/>
              </a:endParaRPr>
            </a:p>
          </p:txBody>
        </p:sp>
      </p:grpSp>
    </p:spTree>
    <p:extLst>
      <p:ext uri="{BB962C8B-B14F-4D97-AF65-F5344CB8AC3E}">
        <p14:creationId xmlns:p14="http://schemas.microsoft.com/office/powerpoint/2010/main" val="313265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grpSp>
        <p:nvGrpSpPr>
          <p:cNvPr id="11" name="Group 10"/>
          <p:cNvGrpSpPr/>
          <p:nvPr/>
        </p:nvGrpSpPr>
        <p:grpSpPr>
          <a:xfrm>
            <a:off x="657665" y="1529433"/>
            <a:ext cx="3809921" cy="1957989"/>
            <a:chOff x="657665" y="1277606"/>
            <a:chExt cx="3809921" cy="1957989"/>
          </a:xfrm>
        </p:grpSpPr>
        <p:sp>
          <p:nvSpPr>
            <p:cNvPr id="3" name="Rectangle 2"/>
            <p:cNvSpPr/>
            <p:nvPr/>
          </p:nvSpPr>
          <p:spPr>
            <a:xfrm>
              <a:off x="657665" y="1277606"/>
              <a:ext cx="3809921" cy="1957989"/>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63497" y="1375884"/>
              <a:ext cx="3624298" cy="369332"/>
            </a:xfrm>
            <a:prstGeom prst="rect">
              <a:avLst/>
            </a:prstGeom>
            <a:noFill/>
          </p:spPr>
          <p:txBody>
            <a:bodyPr wrap="none" rtlCol="0">
              <a:spAutoFit/>
            </a:bodyPr>
            <a:lstStyle/>
            <a:p>
              <a:r>
                <a:rPr lang="en-US" sz="1800" dirty="0" smtClean="0">
                  <a:solidFill>
                    <a:srgbClr val="50BDB6"/>
                  </a:solidFill>
                  <a:latin typeface="Brandon Grotesque Black"/>
                  <a:cs typeface="Brandon Grotesque Black"/>
                </a:rPr>
                <a:t>TRADITIONAL HIRING PROCESS</a:t>
              </a:r>
              <a:endParaRPr lang="en-US" sz="1800" dirty="0">
                <a:solidFill>
                  <a:srgbClr val="50BDB6"/>
                </a:solidFill>
                <a:latin typeface="Brandon Grotesque Black"/>
                <a:cs typeface="Brandon Grotesque Black"/>
              </a:endParaRPr>
            </a:p>
          </p:txBody>
        </p:sp>
        <p:sp>
          <p:nvSpPr>
            <p:cNvPr id="7" name="TextBox 6"/>
            <p:cNvSpPr txBox="1"/>
            <p:nvPr/>
          </p:nvSpPr>
          <p:spPr>
            <a:xfrm>
              <a:off x="1111227" y="1721650"/>
              <a:ext cx="2608406" cy="1384995"/>
            </a:xfrm>
            <a:prstGeom prst="rect">
              <a:avLst/>
            </a:prstGeom>
            <a:noFill/>
          </p:spPr>
          <p:txBody>
            <a:bodyPr wrap="none" rtlCol="0">
              <a:spAutoFit/>
            </a:bodyPr>
            <a:lstStyle/>
            <a:p>
              <a:r>
                <a:rPr lang="en-US" dirty="0" smtClean="0">
                  <a:latin typeface="Brandon Text Regular"/>
                  <a:cs typeface="Brandon Text Regular"/>
                </a:rPr>
                <a:t>Individual Decisions</a:t>
              </a:r>
            </a:p>
            <a:p>
              <a:r>
                <a:rPr lang="en-US" dirty="0" smtClean="0">
                  <a:latin typeface="Brandon Text Regular"/>
                  <a:cs typeface="Brandon Text Regular"/>
                </a:rPr>
                <a:t>Skills Discussed (interview)</a:t>
              </a:r>
            </a:p>
            <a:p>
              <a:r>
                <a:rPr lang="en-US" dirty="0" smtClean="0">
                  <a:latin typeface="Brandon Text Regular"/>
                  <a:cs typeface="Brandon Text Regular"/>
                </a:rPr>
                <a:t>Unsure about Culture/Team Fit</a:t>
              </a:r>
            </a:p>
            <a:p>
              <a:r>
                <a:rPr lang="en-US" dirty="0" smtClean="0">
                  <a:latin typeface="Brandon Text Regular"/>
                  <a:cs typeface="Brandon Text Regular"/>
                </a:rPr>
                <a:t>More Unknowns</a:t>
              </a:r>
            </a:p>
            <a:p>
              <a:r>
                <a:rPr lang="en-US" dirty="0" smtClean="0">
                  <a:latin typeface="Brandon Text Regular"/>
                  <a:cs typeface="Brandon Text Regular"/>
                </a:rPr>
                <a:t>Wavering Back and Forth</a:t>
              </a:r>
            </a:p>
            <a:p>
              <a:r>
                <a:rPr lang="en-US" dirty="0" smtClean="0">
                  <a:latin typeface="Brandon Text Regular"/>
                  <a:cs typeface="Brandon Text Regular"/>
                </a:rPr>
                <a:t>Firing Squad of Interviews</a:t>
              </a:r>
              <a:endParaRPr lang="en-US" dirty="0">
                <a:latin typeface="Brandon Text Regular"/>
                <a:cs typeface="Brandon Text Regular"/>
              </a:endParaRPr>
            </a:p>
          </p:txBody>
        </p:sp>
      </p:grpSp>
      <p:grpSp>
        <p:nvGrpSpPr>
          <p:cNvPr id="12" name="Group 11"/>
          <p:cNvGrpSpPr/>
          <p:nvPr/>
        </p:nvGrpSpPr>
        <p:grpSpPr>
          <a:xfrm>
            <a:off x="4316787" y="1529433"/>
            <a:ext cx="4181156" cy="1957989"/>
            <a:chOff x="4316787" y="1277606"/>
            <a:chExt cx="4181156" cy="1957989"/>
          </a:xfrm>
        </p:grpSpPr>
        <p:sp>
          <p:nvSpPr>
            <p:cNvPr id="4" name="Rectangle 3"/>
            <p:cNvSpPr/>
            <p:nvPr/>
          </p:nvSpPr>
          <p:spPr>
            <a:xfrm>
              <a:off x="4688022" y="1277606"/>
              <a:ext cx="3809921" cy="1957989"/>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782933" y="1375990"/>
              <a:ext cx="3249608" cy="369332"/>
            </a:xfrm>
            <a:prstGeom prst="rect">
              <a:avLst/>
            </a:prstGeom>
            <a:noFill/>
          </p:spPr>
          <p:txBody>
            <a:bodyPr wrap="none" rtlCol="0">
              <a:spAutoFit/>
            </a:bodyPr>
            <a:lstStyle/>
            <a:p>
              <a:r>
                <a:rPr lang="en-US" sz="1800" dirty="0" smtClean="0">
                  <a:solidFill>
                    <a:srgbClr val="50BDB6"/>
                  </a:solidFill>
                  <a:latin typeface="Brandon Grotesque Black"/>
                  <a:cs typeface="Brandon Grotesque Black"/>
                </a:rPr>
                <a:t>AUDITION HIRING PROCESS</a:t>
              </a:r>
              <a:endParaRPr lang="en-US" sz="1800" dirty="0">
                <a:solidFill>
                  <a:srgbClr val="50BDB6"/>
                </a:solidFill>
                <a:latin typeface="Brandon Grotesque Black"/>
                <a:cs typeface="Brandon Grotesque Black"/>
              </a:endParaRPr>
            </a:p>
          </p:txBody>
        </p:sp>
        <p:sp>
          <p:nvSpPr>
            <p:cNvPr id="8" name="TextBox 7"/>
            <p:cNvSpPr txBox="1"/>
            <p:nvPr/>
          </p:nvSpPr>
          <p:spPr>
            <a:xfrm>
              <a:off x="5163735" y="1721650"/>
              <a:ext cx="2608406" cy="1384995"/>
            </a:xfrm>
            <a:prstGeom prst="rect">
              <a:avLst/>
            </a:prstGeom>
            <a:noFill/>
          </p:spPr>
          <p:txBody>
            <a:bodyPr wrap="none" rtlCol="0">
              <a:spAutoFit/>
            </a:bodyPr>
            <a:lstStyle/>
            <a:p>
              <a:r>
                <a:rPr lang="en-US" dirty="0" smtClean="0">
                  <a:latin typeface="Brandon Text Regular"/>
                  <a:cs typeface="Brandon Text Regular"/>
                </a:rPr>
                <a:t>Team Decisions</a:t>
              </a:r>
            </a:p>
            <a:p>
              <a:r>
                <a:rPr lang="en-US" dirty="0" smtClean="0">
                  <a:latin typeface="Brandon Text Regular"/>
                  <a:cs typeface="Brandon Text Regular"/>
                </a:rPr>
                <a:t>Skills Demonstrated (activities)</a:t>
              </a:r>
            </a:p>
            <a:p>
              <a:r>
                <a:rPr lang="en-US" dirty="0" smtClean="0">
                  <a:latin typeface="Brandon Text Regular"/>
                  <a:cs typeface="Brandon Text Regular"/>
                </a:rPr>
                <a:t>Culture/Team Fit Determined</a:t>
              </a:r>
            </a:p>
            <a:p>
              <a:r>
                <a:rPr lang="en-US" dirty="0" smtClean="0">
                  <a:latin typeface="Brandon Text Regular"/>
                  <a:cs typeface="Brandon Text Regular"/>
                </a:rPr>
                <a:t>Full Transparency</a:t>
              </a:r>
            </a:p>
            <a:p>
              <a:r>
                <a:rPr lang="en-US" dirty="0" smtClean="0">
                  <a:latin typeface="Brandon Text Regular"/>
                  <a:cs typeface="Brandon Text Regular"/>
                </a:rPr>
                <a:t>Speed to Decisions</a:t>
              </a:r>
            </a:p>
            <a:p>
              <a:r>
                <a:rPr lang="en-US" dirty="0" smtClean="0">
                  <a:latin typeface="Brandon Text Regular"/>
                  <a:cs typeface="Brandon Text Regular"/>
                </a:rPr>
                <a:t>Smaller Group/Pair Activities</a:t>
              </a:r>
              <a:endParaRPr lang="en-US" dirty="0">
                <a:latin typeface="Brandon Text Regular"/>
                <a:cs typeface="Brandon Text Regular"/>
              </a:endParaRPr>
            </a:p>
          </p:txBody>
        </p:sp>
        <p:sp>
          <p:nvSpPr>
            <p:cNvPr id="9" name="Oval 8"/>
            <p:cNvSpPr/>
            <p:nvPr/>
          </p:nvSpPr>
          <p:spPr>
            <a:xfrm>
              <a:off x="4334882" y="2018467"/>
              <a:ext cx="483828" cy="483828"/>
            </a:xfrm>
            <a:prstGeom prst="ellipse">
              <a:avLst/>
            </a:prstGeom>
            <a:solidFill>
              <a:srgbClr val="12A4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316787" y="1920187"/>
              <a:ext cx="527067" cy="553998"/>
            </a:xfrm>
            <a:prstGeom prst="rect">
              <a:avLst/>
            </a:prstGeom>
            <a:noFill/>
          </p:spPr>
          <p:txBody>
            <a:bodyPr wrap="none" rtlCol="0">
              <a:spAutoFit/>
            </a:bodyPr>
            <a:lstStyle/>
            <a:p>
              <a:r>
                <a:rPr lang="en-US" sz="3000" dirty="0" smtClean="0">
                  <a:solidFill>
                    <a:schemeClr val="bg1"/>
                  </a:solidFill>
                  <a:latin typeface="Brandon Text Regular"/>
                  <a:cs typeface="Brandon Text Regular"/>
                </a:rPr>
                <a:t>vs</a:t>
              </a:r>
              <a:endParaRPr lang="en-US" sz="3000" dirty="0">
                <a:solidFill>
                  <a:schemeClr val="bg1"/>
                </a:solidFill>
                <a:latin typeface="Brandon Text Regular"/>
                <a:cs typeface="Brandon Text Regular"/>
              </a:endParaRPr>
            </a:p>
          </p:txBody>
        </p:sp>
      </p:grpSp>
    </p:spTree>
    <p:extLst>
      <p:ext uri="{BB962C8B-B14F-4D97-AF65-F5344CB8AC3E}">
        <p14:creationId xmlns:p14="http://schemas.microsoft.com/office/powerpoint/2010/main" val="2464189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3" name="Rounded Rectangular Callout 2"/>
          <p:cNvSpPr/>
          <p:nvPr/>
        </p:nvSpPr>
        <p:spPr>
          <a:xfrm>
            <a:off x="1492420" y="538418"/>
            <a:ext cx="6162818" cy="3616764"/>
          </a:xfrm>
          <a:prstGeom prst="wedgeRoundRectCallout">
            <a:avLst>
              <a:gd name="adj1" fmla="val -42106"/>
              <a:gd name="adj2" fmla="val 67678"/>
              <a:gd name="adj3" fmla="val 16667"/>
            </a:avLst>
          </a:prstGeom>
          <a:solidFill>
            <a:srgbClr val="D9D56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893874" y="1321076"/>
            <a:ext cx="5445322" cy="1938992"/>
          </a:xfrm>
          <a:prstGeom prst="rect">
            <a:avLst/>
          </a:prstGeom>
        </p:spPr>
        <p:txBody>
          <a:bodyPr wrap="square">
            <a:spAutoFit/>
          </a:bodyPr>
          <a:lstStyle/>
          <a:p>
            <a:pPr lvl="0"/>
            <a:r>
              <a:rPr lang="en-US" sz="3000" dirty="0" smtClean="0">
                <a:latin typeface="Brandon Text Light Italic"/>
                <a:cs typeface="Brandon Text Light Italic"/>
              </a:rPr>
              <a:t>“When we use auditions</a:t>
            </a:r>
            <a:r>
              <a:rPr lang="en-US" sz="3000" dirty="0">
                <a:latin typeface="Brandon Text Light Italic"/>
                <a:cs typeface="Brandon Text Light Italic"/>
              </a:rPr>
              <a:t>, the team feels accountable for the success of the new person</a:t>
            </a:r>
            <a:r>
              <a:rPr lang="en-US" sz="3000" dirty="0" smtClean="0">
                <a:latin typeface="Brandon Text Light Italic"/>
                <a:cs typeface="Brandon Text Light Italic"/>
              </a:rPr>
              <a:t>; like, ‘You’re </a:t>
            </a:r>
            <a:r>
              <a:rPr lang="en-US" sz="3000" dirty="0">
                <a:latin typeface="Brandon Text Light Italic"/>
                <a:cs typeface="Brandon Text Light Italic"/>
              </a:rPr>
              <a:t>part of our family now</a:t>
            </a:r>
            <a:r>
              <a:rPr lang="en-US" sz="3000" dirty="0" smtClean="0">
                <a:latin typeface="Brandon Text Light Italic"/>
                <a:cs typeface="Brandon Text Light Italic"/>
              </a:rPr>
              <a:t>.’”</a:t>
            </a:r>
            <a:endParaRPr lang="en-US" sz="3000" dirty="0">
              <a:latin typeface="Brandon Text Light Italic"/>
              <a:cs typeface="Brandon Text Light Italic"/>
            </a:endParaRPr>
          </a:p>
        </p:txBody>
      </p:sp>
    </p:spTree>
    <p:extLst>
      <p:ext uri="{BB962C8B-B14F-4D97-AF65-F5344CB8AC3E}">
        <p14:creationId xmlns:p14="http://schemas.microsoft.com/office/powerpoint/2010/main" val="884559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47128"/>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367166"/>
            <a:ext cx="9144000" cy="857250"/>
          </a:xfrm>
        </p:spPr>
        <p:txBody>
          <a:bodyPr>
            <a:normAutofit fontScale="90000"/>
          </a:bodyPr>
          <a:lstStyle/>
          <a:p>
            <a:r>
              <a:rPr lang="en-US" sz="3600" dirty="0" smtClean="0">
                <a:latin typeface="Brandon Text Light Italic"/>
                <a:cs typeface="Brandon Text Light Italic"/>
              </a:rPr>
              <a:t>Highlight and amplify your culture within </a:t>
            </a:r>
            <a:br>
              <a:rPr lang="en-US" sz="3600" dirty="0" smtClean="0">
                <a:latin typeface="Brandon Text Light Italic"/>
                <a:cs typeface="Brandon Text Light Italic"/>
              </a:rPr>
            </a:br>
            <a:r>
              <a:rPr lang="en-US" sz="3600" dirty="0" smtClean="0">
                <a:latin typeface="Brandon Text Light Italic"/>
                <a:cs typeface="Brandon Text Light Italic"/>
              </a:rPr>
              <a:t>all aspects of the employee lifecycle.</a:t>
            </a:r>
            <a:endParaRPr lang="en-US" sz="3600" dirty="0">
              <a:latin typeface="Brandon Text Light Italic"/>
              <a:cs typeface="Brandon Text Light Italic"/>
            </a:endParaRPr>
          </a:p>
        </p:txBody>
      </p:sp>
      <p:pic>
        <p:nvPicPr>
          <p:cNvPr id="5" name="Picture 4"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9" name="TextBox 8"/>
          <p:cNvSpPr txBox="1"/>
          <p:nvPr/>
        </p:nvSpPr>
        <p:spPr>
          <a:xfrm>
            <a:off x="0" y="1720835"/>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Take-home 3:</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8065620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graphicFrame>
        <p:nvGraphicFramePr>
          <p:cNvPr id="4" name="Chart 3"/>
          <p:cNvGraphicFramePr>
            <a:graphicFrameLocks/>
          </p:cNvGraphicFramePr>
          <p:nvPr>
            <p:extLst>
              <p:ext uri="{D42A27DB-BD31-4B8C-83A1-F6EECF244321}">
                <p14:modId xmlns:p14="http://schemas.microsoft.com/office/powerpoint/2010/main" val="247444409"/>
              </p:ext>
            </p:extLst>
          </p:nvPr>
        </p:nvGraphicFramePr>
        <p:xfrm>
          <a:off x="269846" y="568449"/>
          <a:ext cx="4247064" cy="368219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rot="16200000">
            <a:off x="-194730" y="1968502"/>
            <a:ext cx="1210588" cy="276999"/>
          </a:xfrm>
          <a:prstGeom prst="rect">
            <a:avLst/>
          </a:prstGeom>
          <a:noFill/>
        </p:spPr>
        <p:txBody>
          <a:bodyPr wrap="none" rtlCol="0">
            <a:spAutoFit/>
          </a:bodyPr>
          <a:lstStyle/>
          <a:p>
            <a:r>
              <a:rPr lang="en-US" sz="1200" dirty="0" smtClean="0">
                <a:latin typeface="Brandon Text Regular"/>
                <a:cs typeface="Brandon Text Regular"/>
              </a:rPr>
              <a:t>Percent of Org</a:t>
            </a:r>
            <a:endParaRPr lang="en-US" sz="1200" dirty="0">
              <a:latin typeface="Brandon Text Regular"/>
              <a:cs typeface="Brandon Text Regular"/>
            </a:endParaRPr>
          </a:p>
        </p:txBody>
      </p:sp>
      <p:sp>
        <p:nvSpPr>
          <p:cNvPr id="6" name="TextBox 5"/>
          <p:cNvSpPr txBox="1"/>
          <p:nvPr/>
        </p:nvSpPr>
        <p:spPr>
          <a:xfrm>
            <a:off x="1441413" y="858399"/>
            <a:ext cx="2236510" cy="276999"/>
          </a:xfrm>
          <a:prstGeom prst="rect">
            <a:avLst/>
          </a:prstGeom>
          <a:noFill/>
        </p:spPr>
        <p:txBody>
          <a:bodyPr wrap="none" rtlCol="0">
            <a:spAutoFit/>
          </a:bodyPr>
          <a:lstStyle/>
          <a:p>
            <a:r>
              <a:rPr lang="en-US" sz="1200" dirty="0" smtClean="0">
                <a:latin typeface="Brandon Text Regular"/>
                <a:cs typeface="Brandon Text Regular"/>
              </a:rPr>
              <a:t>Most Impactful NorDNA Value</a:t>
            </a:r>
            <a:endParaRPr lang="en-US" sz="1200" dirty="0">
              <a:latin typeface="Brandon Text Regular"/>
              <a:cs typeface="Brandon Text Regular"/>
            </a:endParaRPr>
          </a:p>
        </p:txBody>
      </p:sp>
      <p:pic>
        <p:nvPicPr>
          <p:cNvPr id="11" name="Picture 10" descr="MeaningfulWor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6910" y="403461"/>
            <a:ext cx="4407408" cy="4407408"/>
          </a:xfrm>
          <a:prstGeom prst="rect">
            <a:avLst/>
          </a:prstGeom>
        </p:spPr>
      </p:pic>
    </p:spTree>
    <p:extLst>
      <p:ext uri="{BB962C8B-B14F-4D97-AF65-F5344CB8AC3E}">
        <p14:creationId xmlns:p14="http://schemas.microsoft.com/office/powerpoint/2010/main" val="3214432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3" name="Picture 2" descr="Screen Shot 2015-10-12 at 12.00.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25" y="314942"/>
            <a:ext cx="6908187" cy="4268411"/>
          </a:xfrm>
          <a:prstGeom prst="rect">
            <a:avLst/>
          </a:prstGeom>
          <a:ln>
            <a:noFill/>
          </a:ln>
          <a:effectLst/>
        </p:spPr>
      </p:pic>
    </p:spTree>
    <p:extLst>
      <p:ext uri="{BB962C8B-B14F-4D97-AF65-F5344CB8AC3E}">
        <p14:creationId xmlns:p14="http://schemas.microsoft.com/office/powerpoint/2010/main" val="31549229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00538"/>
            <a:ext cx="9144000" cy="2520096"/>
          </a:xfrm>
          <a:prstGeom prst="rect">
            <a:avLst/>
          </a:prstGeom>
          <a:solidFill>
            <a:srgbClr val="DBDB59">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17853" y="515577"/>
            <a:ext cx="5342615" cy="769441"/>
          </a:xfrm>
          <a:prstGeom prst="rect">
            <a:avLst/>
          </a:prstGeom>
          <a:noFill/>
        </p:spPr>
        <p:txBody>
          <a:bodyPr wrap="square" rtlCol="0">
            <a:spAutoFit/>
          </a:bodyPr>
          <a:lstStyle/>
          <a:p>
            <a:r>
              <a:rPr lang="en-US" sz="4400" dirty="0" smtClean="0">
                <a:latin typeface="Brandon Text Regular"/>
                <a:cs typeface="Brandon Text Regular"/>
              </a:rPr>
              <a:t>OUR ONE RULE</a:t>
            </a:r>
            <a:endParaRPr lang="en-US" sz="4400" dirty="0">
              <a:latin typeface="Brandon Text Regular"/>
              <a:cs typeface="Brandon Text Regular"/>
            </a:endParaRPr>
          </a:p>
        </p:txBody>
      </p:sp>
      <p:sp>
        <p:nvSpPr>
          <p:cNvPr id="4" name="TextBox 3"/>
          <p:cNvSpPr txBox="1"/>
          <p:nvPr/>
        </p:nvSpPr>
        <p:spPr>
          <a:xfrm>
            <a:off x="779975" y="1823352"/>
            <a:ext cx="7530556" cy="1631216"/>
          </a:xfrm>
          <a:prstGeom prst="rect">
            <a:avLst/>
          </a:prstGeom>
          <a:noFill/>
        </p:spPr>
        <p:txBody>
          <a:bodyPr wrap="square" rtlCol="0">
            <a:spAutoFit/>
          </a:bodyPr>
          <a:lstStyle/>
          <a:p>
            <a:r>
              <a:rPr lang="en-US" sz="5000" dirty="0" smtClean="0">
                <a:latin typeface="Chronicle Deck Black Italic"/>
                <a:cs typeface="Chronicle Deck Black Italic"/>
              </a:rPr>
              <a:t>Use good judgment </a:t>
            </a:r>
          </a:p>
          <a:p>
            <a:r>
              <a:rPr lang="en-US" sz="5000" dirty="0" smtClean="0">
                <a:latin typeface="Chronicle Deck Black Italic"/>
                <a:cs typeface="Chronicle Deck Black Italic"/>
              </a:rPr>
              <a:t>in all situations.</a:t>
            </a:r>
          </a:p>
        </p:txBody>
      </p:sp>
      <p:pic>
        <p:nvPicPr>
          <p:cNvPr id="10" name="Picture 9"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9471486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6" name="Rectangle 5"/>
          <p:cNvSpPr/>
          <p:nvPr/>
        </p:nvSpPr>
        <p:spPr>
          <a:xfrm>
            <a:off x="0" y="1247128"/>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2206684"/>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randon Text Light Italic"/>
                <a:cs typeface="Brandon Text Light Italic"/>
              </a:rPr>
              <a:t>Measure your culture and your cultural progress.</a:t>
            </a:r>
            <a:endParaRPr lang="en-US" sz="3200" dirty="0">
              <a:latin typeface="Brandon Text Light Italic"/>
              <a:cs typeface="Brandon Text Light Italic"/>
            </a:endParaRPr>
          </a:p>
        </p:txBody>
      </p:sp>
      <p:sp>
        <p:nvSpPr>
          <p:cNvPr id="9" name="TextBox 8"/>
          <p:cNvSpPr txBox="1"/>
          <p:nvPr/>
        </p:nvSpPr>
        <p:spPr>
          <a:xfrm>
            <a:off x="0" y="1816679"/>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Take-home 4:</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18073777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6" name="Rectangle 5"/>
          <p:cNvSpPr/>
          <p:nvPr/>
        </p:nvSpPr>
        <p:spPr>
          <a:xfrm>
            <a:off x="0" y="1247128"/>
            <a:ext cx="9144000" cy="2543103"/>
          </a:xfrm>
          <a:prstGeom prst="rect">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2139844"/>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 those take-homes home!</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9549780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5" name="Picture 4" descr="Service Desk Walk-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4222" y="1365250"/>
            <a:ext cx="4289778" cy="2413000"/>
          </a:xfrm>
          <a:prstGeom prst="rect">
            <a:avLst/>
          </a:prstGeom>
        </p:spPr>
      </p:pic>
      <p:pic>
        <p:nvPicPr>
          <p:cNvPr id="3" name="Picture 2" descr="Empath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05" y="563224"/>
            <a:ext cx="4014216" cy="4014216"/>
          </a:xfrm>
          <a:prstGeom prst="rect">
            <a:avLst/>
          </a:prstGeom>
        </p:spPr>
      </p:pic>
    </p:spTree>
    <p:extLst>
      <p:ext uri="{BB962C8B-B14F-4D97-AF65-F5344CB8AC3E}">
        <p14:creationId xmlns:p14="http://schemas.microsoft.com/office/powerpoint/2010/main" val="3900029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497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375" y="0"/>
            <a:ext cx="3857625" cy="5143500"/>
          </a:xfrm>
          <a:prstGeom prst="rect">
            <a:avLst/>
          </a:prstGeom>
          <a:ln>
            <a:noFill/>
          </a:ln>
          <a:effectLst/>
        </p:spPr>
      </p:pic>
      <p:pic>
        <p:nvPicPr>
          <p:cNvPr id="2" name="Picture 1" descr="WalkupServiceDeskt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54" y="515126"/>
            <a:ext cx="2738595" cy="4032203"/>
          </a:xfrm>
          <a:prstGeom prst="rect">
            <a:avLst/>
          </a:prstGeom>
        </p:spPr>
      </p:pic>
    </p:spTree>
    <p:extLst>
      <p:ext uri="{BB962C8B-B14F-4D97-AF65-F5344CB8AC3E}">
        <p14:creationId xmlns:p14="http://schemas.microsoft.com/office/powerpoint/2010/main" val="2808195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6" name="Rectangle 5"/>
          <p:cNvSpPr/>
          <p:nvPr/>
        </p:nvSpPr>
        <p:spPr>
          <a:xfrm>
            <a:off x="0" y="1247128"/>
            <a:ext cx="9144000" cy="2543103"/>
          </a:xfrm>
          <a:prstGeom prst="rect">
            <a:avLst/>
          </a:prstGeom>
          <a:solidFill>
            <a:srgbClr val="D9D56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Wait Ti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59" y="0"/>
            <a:ext cx="6858001" cy="5143500"/>
          </a:xfrm>
          <a:prstGeom prst="rect">
            <a:avLst/>
          </a:prstGeom>
        </p:spPr>
      </p:pic>
    </p:spTree>
    <p:extLst>
      <p:ext uri="{BB962C8B-B14F-4D97-AF65-F5344CB8AC3E}">
        <p14:creationId xmlns:p14="http://schemas.microsoft.com/office/powerpoint/2010/main" val="40098253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1030"/>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2" name="Rectangular Callout 1"/>
          <p:cNvSpPr/>
          <p:nvPr/>
        </p:nvSpPr>
        <p:spPr>
          <a:xfrm>
            <a:off x="388785" y="3446998"/>
            <a:ext cx="2972043" cy="1339060"/>
          </a:xfrm>
          <a:prstGeom prst="wedgeRectCallout">
            <a:avLst>
              <a:gd name="adj1" fmla="val -44379"/>
              <a:gd name="adj2" fmla="val 69597"/>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049766" y="3818480"/>
            <a:ext cx="1672253" cy="523220"/>
          </a:xfrm>
          <a:prstGeom prst="rect">
            <a:avLst/>
          </a:prstGeom>
          <a:noFill/>
        </p:spPr>
        <p:txBody>
          <a:bodyPr wrap="none" rtlCol="0">
            <a:spAutoFit/>
          </a:bodyPr>
          <a:lstStyle/>
          <a:p>
            <a:pPr algn="ctr"/>
            <a:r>
              <a:rPr lang="en-US" dirty="0" smtClean="0">
                <a:latin typeface="Brandon Text Light Italic"/>
                <a:cs typeface="Brandon Text Light Italic"/>
              </a:rPr>
              <a:t>“I wish I had a stylist </a:t>
            </a:r>
          </a:p>
          <a:p>
            <a:pPr algn="ctr"/>
            <a:r>
              <a:rPr lang="en-US" dirty="0" smtClean="0">
                <a:latin typeface="Brandon Text Light Italic"/>
                <a:cs typeface="Brandon Text Light Italic"/>
              </a:rPr>
              <a:t>in my pocket.”</a:t>
            </a:r>
            <a:endParaRPr lang="en-US" dirty="0">
              <a:latin typeface="Brandon Text Light Italic"/>
              <a:cs typeface="Brandon Text Light Italic"/>
            </a:endParaRPr>
          </a:p>
        </p:txBody>
      </p:sp>
      <p:pic>
        <p:nvPicPr>
          <p:cNvPr id="10" name="Picture 9" descr="Empowermen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8303" y="327868"/>
            <a:ext cx="4407408" cy="4407408"/>
          </a:xfrm>
          <a:prstGeom prst="rect">
            <a:avLst/>
          </a:prstGeom>
        </p:spPr>
      </p:pic>
      <p:pic>
        <p:nvPicPr>
          <p:cNvPr id="8" name="Picture 7" descr="pocketstyli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576" y="518346"/>
            <a:ext cx="5710221" cy="4008539"/>
          </a:xfrm>
          <a:prstGeom prst="rect">
            <a:avLst/>
          </a:prstGeom>
        </p:spPr>
      </p:pic>
    </p:spTree>
    <p:extLst>
      <p:ext uri="{BB962C8B-B14F-4D97-AF65-F5344CB8AC3E}">
        <p14:creationId xmlns:p14="http://schemas.microsoft.com/office/powerpoint/2010/main" val="849447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316240"/>
            <a:ext cx="9144000" cy="2543103"/>
          </a:xfrm>
          <a:prstGeom prst="rect">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grpSp>
        <p:nvGrpSpPr>
          <p:cNvPr id="3" name="Group 2"/>
          <p:cNvGrpSpPr/>
          <p:nvPr/>
        </p:nvGrpSpPr>
        <p:grpSpPr>
          <a:xfrm>
            <a:off x="1130171" y="0"/>
            <a:ext cx="3422953" cy="5134428"/>
            <a:chOff x="525372" y="125683"/>
            <a:chExt cx="3273500" cy="4910249"/>
          </a:xfrm>
        </p:grpSpPr>
        <p:pic>
          <p:nvPicPr>
            <p:cNvPr id="7" name="photo (4).png"/>
            <p:cNvPicPr/>
            <p:nvPr/>
          </p:nvPicPr>
          <p:blipFill>
            <a:blip r:embed="rId4">
              <a:extLst/>
            </a:blip>
            <a:stretch>
              <a:fillRect/>
            </a:stretch>
          </p:blipFill>
          <p:spPr>
            <a:xfrm>
              <a:off x="525372" y="125683"/>
              <a:ext cx="3273500" cy="4910249"/>
            </a:xfrm>
            <a:prstGeom prst="rect">
              <a:avLst/>
            </a:prstGeom>
            <a:ln w="12700">
              <a:miter lim="400000"/>
            </a:ln>
          </p:spPr>
        </p:pic>
        <p:sp>
          <p:nvSpPr>
            <p:cNvPr id="10" name="Shape 56"/>
            <p:cNvSpPr/>
            <p:nvPr/>
          </p:nvSpPr>
          <p:spPr>
            <a:xfrm>
              <a:off x="1457085" y="414675"/>
              <a:ext cx="1609995" cy="237053"/>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6" name="Group 5"/>
          <p:cNvGrpSpPr/>
          <p:nvPr/>
        </p:nvGrpSpPr>
        <p:grpSpPr>
          <a:xfrm>
            <a:off x="4708619" y="0"/>
            <a:ext cx="2897746" cy="5143500"/>
            <a:chOff x="4907331" y="125683"/>
            <a:chExt cx="2749908" cy="4881087"/>
          </a:xfrm>
        </p:grpSpPr>
        <p:pic>
          <p:nvPicPr>
            <p:cNvPr id="11" name="photo (2).png"/>
            <p:cNvPicPr/>
            <p:nvPr/>
          </p:nvPicPr>
          <p:blipFill>
            <a:blip r:embed="rId5">
              <a:extLst/>
            </a:blip>
            <a:stretch>
              <a:fillRect/>
            </a:stretch>
          </p:blipFill>
          <p:spPr>
            <a:xfrm>
              <a:off x="4907331" y="125683"/>
              <a:ext cx="2749908" cy="4881087"/>
            </a:xfrm>
            <a:prstGeom prst="rect">
              <a:avLst/>
            </a:prstGeom>
            <a:ln w="12700">
              <a:miter lim="400000"/>
            </a:ln>
          </p:spPr>
        </p:pic>
        <p:sp>
          <p:nvSpPr>
            <p:cNvPr id="12" name="Shape 56"/>
            <p:cNvSpPr/>
            <p:nvPr/>
          </p:nvSpPr>
          <p:spPr>
            <a:xfrm>
              <a:off x="5893392" y="1091803"/>
              <a:ext cx="1054039" cy="19140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2705535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316240"/>
            <a:ext cx="9144000" cy="2543103"/>
          </a:xfrm>
          <a:prstGeom prst="rect">
            <a:avLst/>
          </a:prstGeom>
          <a:solidFill>
            <a:srgbClr val="D9D56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13" name="photo (3).png"/>
          <p:cNvPicPr/>
          <p:nvPr/>
        </p:nvPicPr>
        <p:blipFill>
          <a:blip r:embed="rId4">
            <a:extLst/>
          </a:blip>
          <a:stretch>
            <a:fillRect/>
          </a:stretch>
        </p:blipFill>
        <p:spPr>
          <a:xfrm>
            <a:off x="4125046" y="1267614"/>
            <a:ext cx="4026174" cy="2648598"/>
          </a:xfrm>
          <a:prstGeom prst="rect">
            <a:avLst/>
          </a:prstGeom>
          <a:ln w="12700">
            <a:miter lim="400000"/>
          </a:ln>
        </p:spPr>
      </p:pic>
      <p:pic>
        <p:nvPicPr>
          <p:cNvPr id="2" name="Picture 1"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43" y="1086193"/>
            <a:ext cx="2777166" cy="3001240"/>
          </a:xfrm>
          <a:prstGeom prst="rect">
            <a:avLst/>
          </a:prstGeom>
        </p:spPr>
      </p:pic>
    </p:spTree>
    <p:extLst>
      <p:ext uri="{BB962C8B-B14F-4D97-AF65-F5344CB8AC3E}">
        <p14:creationId xmlns:p14="http://schemas.microsoft.com/office/powerpoint/2010/main" val="6290497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grpSp>
        <p:nvGrpSpPr>
          <p:cNvPr id="9" name="Group 8"/>
          <p:cNvGrpSpPr/>
          <p:nvPr/>
        </p:nvGrpSpPr>
        <p:grpSpPr>
          <a:xfrm>
            <a:off x="2481606" y="0"/>
            <a:ext cx="6270048" cy="5143500"/>
            <a:chOff x="2481606" y="0"/>
            <a:chExt cx="6270048" cy="5143500"/>
          </a:xfrm>
        </p:grpSpPr>
        <p:pic>
          <p:nvPicPr>
            <p:cNvPr id="3" name="Picture 2" descr="Screen Shot 2015-11-05 at 1.17.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259" y="2147352"/>
              <a:ext cx="3179395" cy="888743"/>
            </a:xfrm>
            <a:prstGeom prst="rect">
              <a:avLst/>
            </a:prstGeom>
            <a:ln>
              <a:noFill/>
            </a:ln>
            <a:effectLst>
              <a:outerShdw blurRad="292100" dist="139700" dir="2700000" algn="tl" rotWithShape="0">
                <a:srgbClr val="333333">
                  <a:alpha val="65000"/>
                </a:srgbClr>
              </a:outerShdw>
            </a:effectLst>
          </p:spPr>
        </p:pic>
        <p:pic>
          <p:nvPicPr>
            <p:cNvPr id="2" name="Picture 1" descr="TextStyle-bu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1606" y="0"/>
              <a:ext cx="2891773" cy="5143500"/>
            </a:xfrm>
            <a:prstGeom prst="rect">
              <a:avLst/>
            </a:prstGeom>
          </p:spPr>
        </p:pic>
      </p:grpSp>
      <p:grpSp>
        <p:nvGrpSpPr>
          <p:cNvPr id="8" name="Group 7"/>
          <p:cNvGrpSpPr/>
          <p:nvPr/>
        </p:nvGrpSpPr>
        <p:grpSpPr>
          <a:xfrm>
            <a:off x="-77760" y="0"/>
            <a:ext cx="9024747" cy="5143500"/>
            <a:chOff x="-77760" y="0"/>
            <a:chExt cx="9024747" cy="5143500"/>
          </a:xfrm>
        </p:grpSpPr>
        <p:pic>
          <p:nvPicPr>
            <p:cNvPr id="5" name="Picture 4" descr="Screen Shot 2015-11-05 at 1.14.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2259" y="1166275"/>
              <a:ext cx="3374728" cy="656575"/>
            </a:xfrm>
            <a:prstGeom prst="rect">
              <a:avLst/>
            </a:prstGeom>
            <a:ln>
              <a:noFill/>
            </a:ln>
            <a:effectLst>
              <a:outerShdw blurRad="292100" dist="139700" dir="2700000" algn="tl" rotWithShape="0">
                <a:srgbClr val="333333">
                  <a:alpha val="65000"/>
                </a:srgbClr>
              </a:outerShdw>
            </a:effectLst>
          </p:spPr>
        </p:pic>
        <p:pic>
          <p:nvPicPr>
            <p:cNvPr id="6" name="Picture 5" descr="TextStyle-proposa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0" y="0"/>
              <a:ext cx="2891773" cy="5143500"/>
            </a:xfrm>
            <a:prstGeom prst="rect">
              <a:avLst/>
            </a:prstGeom>
          </p:spPr>
        </p:pic>
      </p:grpSp>
    </p:spTree>
    <p:extLst>
      <p:ext uri="{BB962C8B-B14F-4D97-AF65-F5344CB8AC3E}">
        <p14:creationId xmlns:p14="http://schemas.microsoft.com/office/powerpoint/2010/main" val="3815296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12" name="Rectangle 11"/>
          <p:cNvSpPr/>
          <p:nvPr/>
        </p:nvSpPr>
        <p:spPr>
          <a:xfrm>
            <a:off x="0" y="1247128"/>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0" y="2218388"/>
            <a:ext cx="9144000" cy="85725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randon Text Light Italic"/>
                <a:cs typeface="Brandon Text Light Italic"/>
              </a:rPr>
              <a:t>Help employees translate your culture into actions through telling stories of others.</a:t>
            </a:r>
            <a:endParaRPr lang="en-US" sz="3200" dirty="0">
              <a:latin typeface="Brandon Text Light Italic"/>
              <a:cs typeface="Brandon Text Light Italic"/>
            </a:endParaRPr>
          </a:p>
        </p:txBody>
      </p:sp>
      <p:sp>
        <p:nvSpPr>
          <p:cNvPr id="14" name="TextBox 13"/>
          <p:cNvSpPr txBox="1"/>
          <p:nvPr/>
        </p:nvSpPr>
        <p:spPr>
          <a:xfrm>
            <a:off x="0" y="1718998"/>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Take-home 5:</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4676307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94" y="992956"/>
            <a:ext cx="8229600" cy="660894"/>
          </a:xfrm>
        </p:spPr>
        <p:txBody>
          <a:bodyPr>
            <a:noAutofit/>
          </a:bodyPr>
          <a:lstStyle/>
          <a:p>
            <a:r>
              <a:rPr lang="en-US" sz="2400" dirty="0">
                <a:latin typeface="Brandon Text Regular"/>
                <a:cs typeface="Brandon Text Regular"/>
              </a:rPr>
              <a:t>We are in the midst of 3</a:t>
            </a:r>
            <a:r>
              <a:rPr lang="en-US" sz="2400" dirty="0" smtClean="0">
                <a:latin typeface="Brandon Text Regular"/>
                <a:cs typeface="Brandon Text Regular"/>
              </a:rPr>
              <a:t> </a:t>
            </a:r>
            <a:r>
              <a:rPr lang="en-US" sz="2400" dirty="0">
                <a:latin typeface="Brandon Text Regular"/>
                <a:cs typeface="Brandon Text Regular"/>
              </a:rPr>
              <a:t>strategic inflection points that impact our </a:t>
            </a:r>
            <a:r>
              <a:rPr lang="en-US" sz="2400" dirty="0" smtClean="0">
                <a:latin typeface="Brandon Text Regular"/>
                <a:cs typeface="Brandon Text Regular"/>
              </a:rPr>
              <a:t>work:</a:t>
            </a:r>
            <a:endParaRPr lang="en-US" sz="2400" dirty="0">
              <a:latin typeface="Brandon Text Regular"/>
              <a:cs typeface="Brandon Text Regular"/>
            </a:endParaRPr>
          </a:p>
        </p:txBody>
      </p:sp>
      <p:grpSp>
        <p:nvGrpSpPr>
          <p:cNvPr id="7" name="Group 6"/>
          <p:cNvGrpSpPr/>
          <p:nvPr/>
        </p:nvGrpSpPr>
        <p:grpSpPr>
          <a:xfrm>
            <a:off x="6034764" y="2055252"/>
            <a:ext cx="3109236" cy="1838325"/>
            <a:chOff x="5912307" y="2055252"/>
            <a:chExt cx="2921000" cy="1838325"/>
          </a:xfrm>
        </p:grpSpPr>
        <p:sp>
          <p:nvSpPr>
            <p:cNvPr id="20" name="Rectangle 19"/>
            <p:cNvSpPr/>
            <p:nvPr/>
          </p:nvSpPr>
          <p:spPr>
            <a:xfrm>
              <a:off x="5912307" y="2055252"/>
              <a:ext cx="2921000" cy="1838325"/>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2440" y="2107139"/>
              <a:ext cx="2336187" cy="1682512"/>
            </a:xfrm>
            <a:prstGeom prst="rect">
              <a:avLst/>
            </a:prstGeom>
            <a:noFill/>
          </p:spPr>
          <p:txBody>
            <a:bodyPr wrap="square" rtlCol="0">
              <a:spAutoFit/>
            </a:bodyPr>
            <a:lstStyle/>
            <a:p>
              <a:pPr algn="ctr">
                <a:spcBef>
                  <a:spcPts val="400"/>
                </a:spcBef>
              </a:pPr>
              <a:r>
                <a:rPr lang="en-US" sz="2000" dirty="0" smtClean="0">
                  <a:solidFill>
                    <a:srgbClr val="000000"/>
                  </a:solidFill>
                  <a:latin typeface="Brandon Grotesque Black"/>
                  <a:cs typeface="Brandon Grotesque Black"/>
                </a:rPr>
                <a:t>WORKFORCE</a:t>
              </a:r>
            </a:p>
            <a:p>
              <a:pPr algn="ctr">
                <a:spcBef>
                  <a:spcPts val="400"/>
                </a:spcBef>
              </a:pPr>
              <a:r>
                <a:rPr lang="en-US" sz="1400" dirty="0" smtClean="0">
                  <a:solidFill>
                    <a:srgbClr val="000000"/>
                  </a:solidFill>
                  <a:latin typeface="Brandon Text Regular"/>
                  <a:cs typeface="Brandon Text Regular"/>
                </a:rPr>
                <a:t>Multiple generations</a:t>
              </a:r>
            </a:p>
            <a:p>
              <a:pPr algn="ctr">
                <a:spcBef>
                  <a:spcPts val="400"/>
                </a:spcBef>
              </a:pPr>
              <a:r>
                <a:rPr lang="en-US" sz="1400" dirty="0" smtClean="0">
                  <a:solidFill>
                    <a:srgbClr val="000000"/>
                  </a:solidFill>
                  <a:latin typeface="Brandon Text Regular"/>
                  <a:cs typeface="Brandon Text Regular"/>
                </a:rPr>
                <a:t>Culture of entrepreneurship/startups</a:t>
              </a:r>
            </a:p>
            <a:p>
              <a:pPr algn="ctr">
                <a:spcBef>
                  <a:spcPts val="400"/>
                </a:spcBef>
              </a:pPr>
              <a:r>
                <a:rPr lang="en-US" sz="1400" dirty="0" smtClean="0">
                  <a:solidFill>
                    <a:srgbClr val="000000"/>
                  </a:solidFill>
                  <a:latin typeface="Brandon Text Regular"/>
                  <a:cs typeface="Brandon Text Regular"/>
                </a:rPr>
                <a:t>Purpose economy</a:t>
              </a:r>
            </a:p>
            <a:p>
              <a:pPr algn="ctr">
                <a:spcBef>
                  <a:spcPts val="400"/>
                </a:spcBef>
              </a:pPr>
              <a:r>
                <a:rPr lang="en-US" sz="1400" dirty="0" smtClean="0">
                  <a:solidFill>
                    <a:srgbClr val="000000"/>
                  </a:solidFill>
                  <a:latin typeface="Brandon Text Regular"/>
                  <a:cs typeface="Brandon Text Regular"/>
                </a:rPr>
                <a:t>Employees’ market</a:t>
              </a:r>
              <a:endParaRPr lang="en-US" sz="1400" dirty="0">
                <a:solidFill>
                  <a:srgbClr val="000000"/>
                </a:solidFill>
                <a:latin typeface="Brandon Text Regular"/>
                <a:cs typeface="Brandon Text Regular"/>
              </a:endParaRPr>
            </a:p>
          </p:txBody>
        </p:sp>
      </p:grpSp>
      <p:grpSp>
        <p:nvGrpSpPr>
          <p:cNvPr id="4" name="Group 3"/>
          <p:cNvGrpSpPr/>
          <p:nvPr/>
        </p:nvGrpSpPr>
        <p:grpSpPr>
          <a:xfrm>
            <a:off x="0" y="2055252"/>
            <a:ext cx="3143343" cy="1838325"/>
            <a:chOff x="358414" y="2055252"/>
            <a:chExt cx="2921000" cy="1838325"/>
          </a:xfrm>
        </p:grpSpPr>
        <p:sp>
          <p:nvSpPr>
            <p:cNvPr id="18" name="Rectangle 17"/>
            <p:cNvSpPr/>
            <p:nvPr/>
          </p:nvSpPr>
          <p:spPr>
            <a:xfrm>
              <a:off x="358414" y="2055252"/>
              <a:ext cx="2921000" cy="1838325"/>
            </a:xfrm>
            <a:prstGeom prst="rect">
              <a:avLst/>
            </a:prstGeom>
            <a:solidFill>
              <a:srgbClr val="5EB673">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96480" y="2096664"/>
              <a:ext cx="2129418" cy="1733808"/>
            </a:xfrm>
            <a:prstGeom prst="rect">
              <a:avLst/>
            </a:prstGeom>
            <a:noFill/>
          </p:spPr>
          <p:txBody>
            <a:bodyPr wrap="square" rtlCol="0">
              <a:spAutoFit/>
            </a:bodyPr>
            <a:lstStyle/>
            <a:p>
              <a:pPr algn="ctr">
                <a:spcBef>
                  <a:spcPts val="400"/>
                </a:spcBef>
              </a:pPr>
              <a:r>
                <a:rPr lang="en-US" sz="2000" dirty="0" smtClean="0">
                  <a:solidFill>
                    <a:srgbClr val="000000"/>
                  </a:solidFill>
                  <a:latin typeface="Brandon Grotesque Black"/>
                  <a:cs typeface="Brandon Grotesque Black"/>
                </a:rPr>
                <a:t>TECH</a:t>
              </a:r>
            </a:p>
            <a:p>
              <a:pPr algn="ctr">
                <a:spcBef>
                  <a:spcPts val="400"/>
                </a:spcBef>
              </a:pPr>
              <a:r>
                <a:rPr lang="en-US" sz="1400" dirty="0" smtClean="0">
                  <a:solidFill>
                    <a:srgbClr val="000000"/>
                  </a:solidFill>
                  <a:latin typeface="Brandon Text Regular"/>
                  <a:cs typeface="Brandon Text Regular"/>
                </a:rPr>
                <a:t>Rise of mobile</a:t>
              </a:r>
            </a:p>
            <a:p>
              <a:pPr algn="ctr">
                <a:spcBef>
                  <a:spcPts val="400"/>
                </a:spcBef>
              </a:pPr>
              <a:r>
                <a:rPr lang="en-US" sz="1400" dirty="0" smtClean="0">
                  <a:solidFill>
                    <a:srgbClr val="000000"/>
                  </a:solidFill>
                  <a:latin typeface="Brandon Text Regular"/>
                  <a:cs typeface="Brandon Text Regular"/>
                </a:rPr>
                <a:t>Cloud technology</a:t>
              </a:r>
            </a:p>
            <a:p>
              <a:pPr algn="ctr">
                <a:spcBef>
                  <a:spcPts val="400"/>
                </a:spcBef>
              </a:pPr>
              <a:r>
                <a:rPr lang="en-US" sz="1400" dirty="0" smtClean="0">
                  <a:solidFill>
                    <a:srgbClr val="000000"/>
                  </a:solidFill>
                  <a:latin typeface="Brandon Text Regular"/>
                  <a:cs typeface="Brandon Text Regular"/>
                </a:rPr>
                <a:t>Open source</a:t>
              </a:r>
            </a:p>
            <a:p>
              <a:pPr algn="ctr">
                <a:spcBef>
                  <a:spcPts val="400"/>
                </a:spcBef>
              </a:pPr>
              <a:r>
                <a:rPr lang="en-US" sz="1400" dirty="0" smtClean="0">
                  <a:solidFill>
                    <a:srgbClr val="000000"/>
                  </a:solidFill>
                  <a:latin typeface="Brandon Text Regular"/>
                  <a:cs typeface="Brandon Text Regular"/>
                </a:rPr>
                <a:t>Machine learning</a:t>
              </a:r>
            </a:p>
            <a:p>
              <a:pPr algn="ctr">
                <a:spcBef>
                  <a:spcPts val="400"/>
                </a:spcBef>
              </a:pPr>
              <a:r>
                <a:rPr lang="en-US" sz="1400" dirty="0" smtClean="0">
                  <a:solidFill>
                    <a:srgbClr val="000000"/>
                  </a:solidFill>
                  <a:latin typeface="Brandon Text Regular"/>
                  <a:cs typeface="Brandon Text Regular"/>
                </a:rPr>
                <a:t>Automation</a:t>
              </a:r>
              <a:endParaRPr lang="en-US" sz="1400" dirty="0">
                <a:solidFill>
                  <a:srgbClr val="000000"/>
                </a:solidFill>
                <a:latin typeface="Brandon Text Regular"/>
                <a:cs typeface="Brandon Text Regular"/>
              </a:endParaRPr>
            </a:p>
          </p:txBody>
        </p:sp>
      </p:grpSp>
      <p:grpSp>
        <p:nvGrpSpPr>
          <p:cNvPr id="5" name="Group 4"/>
          <p:cNvGrpSpPr/>
          <p:nvPr/>
        </p:nvGrpSpPr>
        <p:grpSpPr>
          <a:xfrm>
            <a:off x="3038929" y="2055252"/>
            <a:ext cx="3099075" cy="1838325"/>
            <a:chOff x="3038929" y="2055252"/>
            <a:chExt cx="3099075" cy="1838325"/>
          </a:xfrm>
        </p:grpSpPr>
        <p:sp>
          <p:nvSpPr>
            <p:cNvPr id="19" name="Rectangle 18"/>
            <p:cNvSpPr/>
            <p:nvPr/>
          </p:nvSpPr>
          <p:spPr>
            <a:xfrm>
              <a:off x="3038929" y="2055252"/>
              <a:ext cx="3099075" cy="1838325"/>
            </a:xfrm>
            <a:prstGeom prst="rect">
              <a:avLst/>
            </a:prstGeom>
            <a:solidFill>
              <a:srgbClr val="DBDB59">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576236" y="2107139"/>
              <a:ext cx="2039250" cy="1631216"/>
            </a:xfrm>
            <a:prstGeom prst="rect">
              <a:avLst/>
            </a:prstGeom>
            <a:noFill/>
          </p:spPr>
          <p:txBody>
            <a:bodyPr wrap="square" rtlCol="0">
              <a:spAutoFit/>
            </a:bodyPr>
            <a:lstStyle/>
            <a:p>
              <a:pPr algn="ctr">
                <a:spcBef>
                  <a:spcPts val="400"/>
                </a:spcBef>
              </a:pPr>
              <a:r>
                <a:rPr lang="en-US" sz="2000" dirty="0" smtClean="0">
                  <a:solidFill>
                    <a:srgbClr val="000000"/>
                  </a:solidFill>
                  <a:latin typeface="Brandon Grotesque Black"/>
                  <a:cs typeface="Brandon Grotesque Black"/>
                </a:rPr>
                <a:t>RETAIL</a:t>
              </a:r>
            </a:p>
            <a:p>
              <a:pPr algn="ctr">
                <a:spcBef>
                  <a:spcPts val="400"/>
                </a:spcBef>
              </a:pPr>
              <a:r>
                <a:rPr lang="en-US" sz="1400" dirty="0">
                  <a:solidFill>
                    <a:srgbClr val="000000"/>
                  </a:solidFill>
                  <a:latin typeface="Brandon Text Regular"/>
                  <a:cs typeface="Brandon Text Regular"/>
                </a:rPr>
                <a:t>Shifting </a:t>
              </a:r>
              <a:r>
                <a:rPr lang="en-US" sz="1400" dirty="0" smtClean="0">
                  <a:solidFill>
                    <a:srgbClr val="000000"/>
                  </a:solidFill>
                  <a:latin typeface="Brandon Text Regular"/>
                  <a:cs typeface="Brandon Text Regular"/>
                </a:rPr>
                <a:t>channels</a:t>
              </a:r>
              <a:endParaRPr lang="en-US" sz="1400" dirty="0">
                <a:solidFill>
                  <a:srgbClr val="000000"/>
                </a:solidFill>
                <a:latin typeface="Brandon Text Regular"/>
                <a:cs typeface="Brandon Text Regular"/>
              </a:endParaRPr>
            </a:p>
            <a:p>
              <a:pPr algn="ctr">
                <a:spcBef>
                  <a:spcPts val="400"/>
                </a:spcBef>
              </a:pPr>
              <a:r>
                <a:rPr lang="en-US" sz="1400" dirty="0">
                  <a:solidFill>
                    <a:srgbClr val="000000"/>
                  </a:solidFill>
                  <a:latin typeface="Brandon Text Regular"/>
                  <a:cs typeface="Brandon Text Regular"/>
                </a:rPr>
                <a:t>Changing </a:t>
              </a:r>
              <a:r>
                <a:rPr lang="en-US" sz="1400" dirty="0" smtClean="0">
                  <a:solidFill>
                    <a:srgbClr val="000000"/>
                  </a:solidFill>
                  <a:latin typeface="Brandon Text Regular"/>
                  <a:cs typeface="Brandon Text Regular"/>
                </a:rPr>
                <a:t>consumer expectations</a:t>
              </a:r>
              <a:endParaRPr lang="en-US" sz="1400" dirty="0">
                <a:solidFill>
                  <a:srgbClr val="000000"/>
                </a:solidFill>
                <a:latin typeface="Brandon Text Regular"/>
                <a:cs typeface="Brandon Text Regular"/>
              </a:endParaRPr>
            </a:p>
            <a:p>
              <a:pPr algn="ctr">
                <a:spcBef>
                  <a:spcPts val="400"/>
                </a:spcBef>
              </a:pPr>
              <a:r>
                <a:rPr lang="en-US" sz="1400" dirty="0">
                  <a:solidFill>
                    <a:srgbClr val="000000"/>
                  </a:solidFill>
                  <a:latin typeface="Brandon Text Regular"/>
                  <a:cs typeface="Brandon Text Regular"/>
                </a:rPr>
                <a:t>Technology driving new experiences</a:t>
              </a:r>
            </a:p>
          </p:txBody>
        </p:sp>
      </p:grpSp>
      <p:sp>
        <p:nvSpPr>
          <p:cNvPr id="22" name="Title 1"/>
          <p:cNvSpPr txBox="1">
            <a:spLocks/>
          </p:cNvSpPr>
          <p:nvPr/>
        </p:nvSpPr>
        <p:spPr>
          <a:xfrm>
            <a:off x="269413" y="3943"/>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tx1"/>
                </a:solidFill>
                <a:latin typeface="Brandon Text Light"/>
                <a:ea typeface="+mj-ea"/>
                <a:cs typeface="Brandon Text Light"/>
              </a:defRPr>
            </a:lvl1pPr>
          </a:lstStyle>
          <a:p>
            <a:r>
              <a:rPr lang="en-US" sz="2800" dirty="0" smtClean="0"/>
              <a:t>Our industry</a:t>
            </a:r>
            <a:endParaRPr lang="en-US" sz="2800" dirty="0"/>
          </a:p>
        </p:txBody>
      </p:sp>
      <p:cxnSp>
        <p:nvCxnSpPr>
          <p:cNvPr id="24" name="Straight Connector 23"/>
          <p:cNvCxnSpPr/>
          <p:nvPr/>
        </p:nvCxnSpPr>
        <p:spPr>
          <a:xfrm>
            <a:off x="269414" y="861193"/>
            <a:ext cx="8417387"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4168795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2" name="Rounded Rectangular Callout 1"/>
          <p:cNvSpPr/>
          <p:nvPr/>
        </p:nvSpPr>
        <p:spPr>
          <a:xfrm>
            <a:off x="1492420" y="538418"/>
            <a:ext cx="6162818" cy="3616764"/>
          </a:xfrm>
          <a:prstGeom prst="wedgeRoundRectCallout">
            <a:avLst>
              <a:gd name="adj1" fmla="val -42106"/>
              <a:gd name="adj2" fmla="val 67678"/>
              <a:gd name="adj3" fmla="val 16667"/>
            </a:avLst>
          </a:prstGeom>
          <a:solidFill>
            <a:srgbClr val="D9D56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893874" y="1600474"/>
            <a:ext cx="5445322" cy="1477328"/>
          </a:xfrm>
          <a:prstGeom prst="rect">
            <a:avLst/>
          </a:prstGeom>
        </p:spPr>
        <p:txBody>
          <a:bodyPr wrap="square">
            <a:spAutoFit/>
          </a:bodyPr>
          <a:lstStyle/>
          <a:p>
            <a:pPr lvl="0"/>
            <a:r>
              <a:rPr lang="en-US" sz="3000" dirty="0" smtClean="0">
                <a:latin typeface="Brandon Text Light Italic"/>
                <a:cs typeface="Brandon Text Light Italic"/>
              </a:rPr>
              <a:t>“The best part of NorDNA is if </a:t>
            </a:r>
            <a:r>
              <a:rPr lang="en-US" sz="3000" dirty="0">
                <a:latin typeface="Brandon Text Light Italic"/>
                <a:cs typeface="Brandon Text Light Italic"/>
              </a:rPr>
              <a:t>your team already has </a:t>
            </a:r>
            <a:r>
              <a:rPr lang="en-US" sz="3000" dirty="0" smtClean="0">
                <a:latin typeface="Brandon Text Light Italic"/>
                <a:cs typeface="Brandon Text Light Italic"/>
              </a:rPr>
              <a:t>it, </a:t>
            </a:r>
            <a:r>
              <a:rPr lang="en-US" sz="3000" dirty="0">
                <a:latin typeface="Brandon Text Light Italic"/>
                <a:cs typeface="Brandon Text Light Italic"/>
              </a:rPr>
              <a:t>you don’t have to teach it.</a:t>
            </a:r>
            <a:r>
              <a:rPr lang="en-US" sz="3000" dirty="0" smtClean="0">
                <a:latin typeface="Brandon Text Light Italic"/>
                <a:cs typeface="Brandon Text Light Italic"/>
              </a:rPr>
              <a:t>”</a:t>
            </a:r>
            <a:endParaRPr lang="en-US" sz="3000" dirty="0">
              <a:latin typeface="Brandon Text Light Italic"/>
              <a:cs typeface="Brandon Text Light Italic"/>
            </a:endParaRPr>
          </a:p>
        </p:txBody>
      </p:sp>
    </p:spTree>
    <p:extLst>
      <p:ext uri="{BB962C8B-B14F-4D97-AF65-F5344CB8AC3E}">
        <p14:creationId xmlns:p14="http://schemas.microsoft.com/office/powerpoint/2010/main" val="26365709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10-16 at 1.54.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680" y="6719"/>
            <a:ext cx="2510386" cy="1940268"/>
          </a:xfrm>
          <a:prstGeom prst="rect">
            <a:avLst/>
          </a:prstGeom>
          <a:ln>
            <a:noFill/>
          </a:ln>
          <a:effectLst>
            <a:outerShdw blurRad="292100" dist="139700" dir="2700000" algn="tl" rotWithShape="0">
              <a:srgbClr val="333333">
                <a:alpha val="65000"/>
              </a:srgbClr>
            </a:outerShdw>
          </a:effectLst>
        </p:spPr>
      </p:pic>
      <p:pic>
        <p:nvPicPr>
          <p:cNvPr id="18" name="Picture 17" descr="Screen Shot 2015-10-16 at 1.54.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902" y="243567"/>
            <a:ext cx="2506563" cy="1932569"/>
          </a:xfrm>
          <a:prstGeom prst="rect">
            <a:avLst/>
          </a:prstGeom>
          <a:ln>
            <a:noFill/>
          </a:ln>
          <a:effectLst>
            <a:outerShdw blurRad="292100" dist="139700" dir="2700000" algn="tl" rotWithShape="0">
              <a:srgbClr val="333333">
                <a:alpha val="65000"/>
              </a:srgbClr>
            </a:outerShdw>
          </a:effectLst>
        </p:spPr>
      </p:pic>
      <p:pic>
        <p:nvPicPr>
          <p:cNvPr id="17" name="Picture 16" descr="Screen Shot 2015-10-16 at 1.54.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0757" y="530695"/>
            <a:ext cx="2510078" cy="1938587"/>
          </a:xfrm>
          <a:prstGeom prst="rect">
            <a:avLst/>
          </a:prstGeom>
          <a:ln>
            <a:noFill/>
          </a:ln>
          <a:effectLst>
            <a:outerShdw blurRad="292100" dist="139700" dir="2700000" algn="tl" rotWithShape="0">
              <a:srgbClr val="333333">
                <a:alpha val="65000"/>
              </a:srgbClr>
            </a:outerShdw>
          </a:effectLst>
        </p:spPr>
      </p:pic>
      <p:pic>
        <p:nvPicPr>
          <p:cNvPr id="16" name="Picture 15" descr="Screen Shot 2015-10-16 at 1.54.3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900" y="826759"/>
            <a:ext cx="2510083" cy="1938165"/>
          </a:xfrm>
          <a:prstGeom prst="rect">
            <a:avLst/>
          </a:prstGeom>
          <a:ln>
            <a:noFill/>
          </a:ln>
          <a:effectLst>
            <a:outerShdw blurRad="292100" dist="139700" dir="2700000" algn="tl" rotWithShape="0">
              <a:srgbClr val="333333">
                <a:alpha val="65000"/>
              </a:srgbClr>
            </a:outerShdw>
          </a:effectLst>
        </p:spPr>
      </p:pic>
      <p:pic>
        <p:nvPicPr>
          <p:cNvPr id="15" name="Picture 14" descr="Screen Shot 2015-10-16 at 1.54.3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3005" y="1099395"/>
            <a:ext cx="2509928" cy="1938471"/>
          </a:xfrm>
          <a:prstGeom prst="rect">
            <a:avLst/>
          </a:prstGeom>
          <a:ln>
            <a:noFill/>
          </a:ln>
          <a:effectLst>
            <a:outerShdw blurRad="292100" dist="139700" dir="2700000" algn="tl" rotWithShape="0">
              <a:srgbClr val="333333">
                <a:alpha val="65000"/>
              </a:srgbClr>
            </a:outerShdw>
          </a:effectLst>
        </p:spPr>
      </p:pic>
      <p:pic>
        <p:nvPicPr>
          <p:cNvPr id="14" name="Picture 13" descr="Screen Shot 2015-10-16 at 1.54.2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7283" y="1358495"/>
            <a:ext cx="2508323" cy="1935365"/>
          </a:xfrm>
          <a:prstGeom prst="rect">
            <a:avLst/>
          </a:prstGeom>
          <a:ln>
            <a:noFill/>
          </a:ln>
          <a:effectLst>
            <a:outerShdw blurRad="292100" dist="139700" dir="2700000" algn="tl" rotWithShape="0">
              <a:srgbClr val="333333">
                <a:alpha val="65000"/>
              </a:srgbClr>
            </a:outerShdw>
          </a:effectLst>
        </p:spPr>
      </p:pic>
      <p:pic>
        <p:nvPicPr>
          <p:cNvPr id="13" name="Picture 12" descr="Screen Shot 2015-10-16 at 1.54.1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2348" y="1624581"/>
            <a:ext cx="2512554" cy="1939057"/>
          </a:xfrm>
          <a:prstGeom prst="rect">
            <a:avLst/>
          </a:prstGeom>
          <a:ln>
            <a:noFill/>
          </a:ln>
          <a:effectLst>
            <a:outerShdw blurRad="292100" dist="139700" dir="2700000" algn="tl" rotWithShape="0">
              <a:srgbClr val="333333">
                <a:alpha val="65000"/>
              </a:srgbClr>
            </a:outerShdw>
          </a:effectLst>
        </p:spPr>
      </p:pic>
      <p:pic>
        <p:nvPicPr>
          <p:cNvPr id="12" name="Picture 11" descr="Screen Shot 2015-10-16 at 1.54.1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8862" y="1888076"/>
            <a:ext cx="2507512" cy="1938471"/>
          </a:xfrm>
          <a:prstGeom prst="rect">
            <a:avLst/>
          </a:prstGeom>
          <a:ln>
            <a:noFill/>
          </a:ln>
          <a:effectLst>
            <a:outerShdw blurRad="292100" dist="139700" dir="2700000" algn="tl" rotWithShape="0">
              <a:srgbClr val="333333">
                <a:alpha val="65000"/>
              </a:srgbClr>
            </a:outerShdw>
          </a:effectLst>
        </p:spPr>
      </p:pic>
      <p:pic>
        <p:nvPicPr>
          <p:cNvPr id="11" name="Picture 10" descr="Screen Shot 2015-10-16 at 1.54.0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0104" y="2176136"/>
            <a:ext cx="2514023" cy="1939336"/>
          </a:xfrm>
          <a:prstGeom prst="rect">
            <a:avLst/>
          </a:prstGeom>
          <a:ln>
            <a:noFill/>
          </a:ln>
          <a:effectLst>
            <a:outerShdw blurRad="292100" dist="139700" dir="2700000" algn="tl" rotWithShape="0">
              <a:srgbClr val="333333">
                <a:alpha val="65000"/>
              </a:srgbClr>
            </a:outerShdw>
          </a:effectLst>
        </p:spPr>
      </p:pic>
      <p:pic>
        <p:nvPicPr>
          <p:cNvPr id="9" name="Picture 8" descr="Screen Shot 2015-10-16 at 1.53.56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4680" y="2417014"/>
            <a:ext cx="2513509" cy="1943706"/>
          </a:xfrm>
          <a:prstGeom prst="rect">
            <a:avLst/>
          </a:prstGeom>
          <a:ln>
            <a:noFill/>
          </a:ln>
          <a:effectLst>
            <a:outerShdw blurRad="292100" dist="139700" dir="2700000" algn="tl" rotWithShape="0">
              <a:srgbClr val="333333">
                <a:alpha val="65000"/>
              </a:srgbClr>
            </a:outerShdw>
          </a:effectLst>
        </p:spPr>
      </p:pic>
      <p:pic>
        <p:nvPicPr>
          <p:cNvPr id="6" name="Picture 5" descr="Screen Shot 2015-10-16 at 1.53.48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011" y="2680950"/>
            <a:ext cx="2513509" cy="1940977"/>
          </a:xfrm>
          <a:prstGeom prst="rect">
            <a:avLst/>
          </a:prstGeom>
          <a:ln>
            <a:noFill/>
          </a:ln>
          <a:effectLst>
            <a:outerShdw blurRad="292100" dist="139700" dir="2700000" algn="tl" rotWithShape="0">
              <a:srgbClr val="333333">
                <a:alpha val="65000"/>
              </a:srgbClr>
            </a:outerShdw>
          </a:effectLst>
        </p:spPr>
      </p:pic>
      <p:pic>
        <p:nvPicPr>
          <p:cNvPr id="10" name="Picture 9" descr="Macintosh HD:Users:q8jr:Dropbox (Nordstrom People Lab):_People Lab:People Lab Team Resources:Branding:TechPeopleLab:logos:TechPeopleLab_logo_horiz_small.png"/>
          <p:cNvPicPr/>
          <p:nvPr/>
        </p:nvPicPr>
        <p:blipFill>
          <a:blip r:embed="rId14">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5" name="Picture 4" descr="Screen Shot 2015-10-16 at 1.53.40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7025" y="2929544"/>
            <a:ext cx="2513509" cy="1941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866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12" name="Rectangle 11"/>
          <p:cNvSpPr/>
          <p:nvPr/>
        </p:nvSpPr>
        <p:spPr>
          <a:xfrm>
            <a:off x="0" y="1247128"/>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0" y="2206684"/>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randon Text Light Italic"/>
                <a:cs typeface="Brandon Text Light Italic"/>
              </a:rPr>
              <a:t>Not all cultural “teachings” must be formal.</a:t>
            </a:r>
            <a:endParaRPr lang="en-US" sz="3200" dirty="0">
              <a:latin typeface="Brandon Text Light Italic"/>
              <a:cs typeface="Brandon Text Light Italic"/>
            </a:endParaRPr>
          </a:p>
        </p:txBody>
      </p:sp>
      <p:sp>
        <p:nvSpPr>
          <p:cNvPr id="14" name="TextBox 13"/>
          <p:cNvSpPr txBox="1"/>
          <p:nvPr/>
        </p:nvSpPr>
        <p:spPr>
          <a:xfrm>
            <a:off x="0" y="1718998"/>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Take-home 6:</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35875287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grpSp>
        <p:nvGrpSpPr>
          <p:cNvPr id="8" name="Group 7"/>
          <p:cNvGrpSpPr/>
          <p:nvPr/>
        </p:nvGrpSpPr>
        <p:grpSpPr>
          <a:xfrm>
            <a:off x="263369" y="87296"/>
            <a:ext cx="632084" cy="632084"/>
            <a:chOff x="222400" y="1451387"/>
            <a:chExt cx="632084" cy="632084"/>
          </a:xfrm>
        </p:grpSpPr>
        <p:sp>
          <p:nvSpPr>
            <p:cNvPr id="6" name="Oval 5"/>
            <p:cNvSpPr/>
            <p:nvPr/>
          </p:nvSpPr>
          <p:spPr>
            <a:xfrm>
              <a:off x="222400" y="1451387"/>
              <a:ext cx="632084" cy="632084"/>
            </a:xfrm>
            <a:prstGeom prst="ellipse">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62862" y="1451387"/>
              <a:ext cx="377026" cy="584776"/>
            </a:xfrm>
            <a:prstGeom prst="rect">
              <a:avLst/>
            </a:prstGeom>
            <a:noFill/>
          </p:spPr>
          <p:txBody>
            <a:bodyPr wrap="none" rtlCol="0">
              <a:spAutoFit/>
            </a:bodyPr>
            <a:lstStyle/>
            <a:p>
              <a:r>
                <a:rPr lang="en-US" sz="3200" dirty="0" smtClean="0">
                  <a:latin typeface="Chronicle Deck Black Italic"/>
                  <a:cs typeface="Chronicle Deck Black Italic"/>
                </a:rPr>
                <a:t>1</a:t>
              </a:r>
              <a:endParaRPr lang="en-US" sz="3200" dirty="0">
                <a:latin typeface="Chronicle Deck Black Italic"/>
                <a:cs typeface="Chronicle Deck Black Italic"/>
              </a:endParaRPr>
            </a:p>
          </p:txBody>
        </p:sp>
      </p:grpSp>
      <p:sp>
        <p:nvSpPr>
          <p:cNvPr id="9" name="TextBox 8"/>
          <p:cNvSpPr txBox="1"/>
          <p:nvPr/>
        </p:nvSpPr>
        <p:spPr>
          <a:xfrm>
            <a:off x="965684" y="232367"/>
            <a:ext cx="1851789" cy="307777"/>
          </a:xfrm>
          <a:prstGeom prst="rect">
            <a:avLst/>
          </a:prstGeom>
          <a:noFill/>
        </p:spPr>
        <p:txBody>
          <a:bodyPr wrap="none" rtlCol="0">
            <a:spAutoFit/>
          </a:bodyPr>
          <a:lstStyle/>
          <a:p>
            <a:r>
              <a:rPr lang="en-US" dirty="0" smtClean="0">
                <a:latin typeface="Brandon Text Light Italic"/>
                <a:cs typeface="Brandon Text Light Italic"/>
              </a:rPr>
              <a:t>Get everyone involved.</a:t>
            </a:r>
            <a:endParaRPr lang="en-US" dirty="0">
              <a:latin typeface="Brandon Text Light Italic"/>
              <a:cs typeface="Brandon Text Light Italic"/>
            </a:endParaRPr>
          </a:p>
        </p:txBody>
      </p:sp>
      <p:grpSp>
        <p:nvGrpSpPr>
          <p:cNvPr id="20" name="Group 19"/>
          <p:cNvGrpSpPr/>
          <p:nvPr/>
        </p:nvGrpSpPr>
        <p:grpSpPr>
          <a:xfrm>
            <a:off x="263369" y="929427"/>
            <a:ext cx="632084" cy="632084"/>
            <a:chOff x="263368" y="1135345"/>
            <a:chExt cx="632084" cy="632084"/>
          </a:xfrm>
        </p:grpSpPr>
        <p:sp>
          <p:nvSpPr>
            <p:cNvPr id="10" name="Oval 9"/>
            <p:cNvSpPr/>
            <p:nvPr/>
          </p:nvSpPr>
          <p:spPr>
            <a:xfrm>
              <a:off x="263368" y="1135345"/>
              <a:ext cx="632084" cy="632084"/>
            </a:xfrm>
            <a:prstGeom prst="ellipse">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8715" y="1135345"/>
              <a:ext cx="453970" cy="584776"/>
            </a:xfrm>
            <a:prstGeom prst="rect">
              <a:avLst/>
            </a:prstGeom>
            <a:noFill/>
          </p:spPr>
          <p:txBody>
            <a:bodyPr wrap="none" rtlCol="0">
              <a:spAutoFit/>
            </a:bodyPr>
            <a:lstStyle/>
            <a:p>
              <a:r>
                <a:rPr lang="en-US" sz="3200" dirty="0" smtClean="0">
                  <a:latin typeface="Chronicle Deck Black Italic"/>
                  <a:cs typeface="Chronicle Deck Black Italic"/>
                </a:rPr>
                <a:t>2</a:t>
              </a:r>
              <a:endParaRPr lang="en-US" sz="3200" dirty="0">
                <a:latin typeface="Chronicle Deck Black Italic"/>
                <a:cs typeface="Chronicle Deck Black Italic"/>
              </a:endParaRPr>
            </a:p>
          </p:txBody>
        </p:sp>
      </p:grpSp>
      <p:grpSp>
        <p:nvGrpSpPr>
          <p:cNvPr id="21" name="Group 20"/>
          <p:cNvGrpSpPr/>
          <p:nvPr/>
        </p:nvGrpSpPr>
        <p:grpSpPr>
          <a:xfrm>
            <a:off x="263369" y="1771558"/>
            <a:ext cx="632084" cy="632084"/>
            <a:chOff x="263368" y="1865955"/>
            <a:chExt cx="632084" cy="632084"/>
          </a:xfrm>
        </p:grpSpPr>
        <p:sp>
          <p:nvSpPr>
            <p:cNvPr id="12" name="Oval 11"/>
            <p:cNvSpPr/>
            <p:nvPr/>
          </p:nvSpPr>
          <p:spPr>
            <a:xfrm>
              <a:off x="263368" y="1865955"/>
              <a:ext cx="632084" cy="632084"/>
            </a:xfrm>
            <a:prstGeom prst="ellipse">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68715" y="1865955"/>
              <a:ext cx="441146" cy="584776"/>
            </a:xfrm>
            <a:prstGeom prst="rect">
              <a:avLst/>
            </a:prstGeom>
            <a:noFill/>
          </p:spPr>
          <p:txBody>
            <a:bodyPr wrap="none" rtlCol="0">
              <a:spAutoFit/>
            </a:bodyPr>
            <a:lstStyle/>
            <a:p>
              <a:r>
                <a:rPr lang="en-US" sz="3200" dirty="0" smtClean="0">
                  <a:latin typeface="Chronicle Deck Black Italic"/>
                  <a:cs typeface="Chronicle Deck Black Italic"/>
                </a:rPr>
                <a:t>3</a:t>
              </a:r>
              <a:endParaRPr lang="en-US" sz="3200" dirty="0">
                <a:latin typeface="Chronicle Deck Black Italic"/>
                <a:cs typeface="Chronicle Deck Black Italic"/>
              </a:endParaRPr>
            </a:p>
          </p:txBody>
        </p:sp>
      </p:grpSp>
      <p:grpSp>
        <p:nvGrpSpPr>
          <p:cNvPr id="22" name="Group 21"/>
          <p:cNvGrpSpPr/>
          <p:nvPr/>
        </p:nvGrpSpPr>
        <p:grpSpPr>
          <a:xfrm>
            <a:off x="263369" y="2613689"/>
            <a:ext cx="632084" cy="632084"/>
            <a:chOff x="263368" y="2580894"/>
            <a:chExt cx="632084" cy="632084"/>
          </a:xfrm>
        </p:grpSpPr>
        <p:sp>
          <p:nvSpPr>
            <p:cNvPr id="14" name="Oval 13"/>
            <p:cNvSpPr/>
            <p:nvPr/>
          </p:nvSpPr>
          <p:spPr>
            <a:xfrm>
              <a:off x="263368" y="2580894"/>
              <a:ext cx="632084" cy="632084"/>
            </a:xfrm>
            <a:prstGeom prst="ellipse">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45561" y="2580894"/>
              <a:ext cx="441146" cy="584776"/>
            </a:xfrm>
            <a:prstGeom prst="rect">
              <a:avLst/>
            </a:prstGeom>
            <a:noFill/>
          </p:spPr>
          <p:txBody>
            <a:bodyPr wrap="none" rtlCol="0">
              <a:spAutoFit/>
            </a:bodyPr>
            <a:lstStyle/>
            <a:p>
              <a:r>
                <a:rPr lang="en-US" sz="3200" dirty="0" smtClean="0">
                  <a:latin typeface="Chronicle Deck Black Italic"/>
                  <a:cs typeface="Chronicle Deck Black Italic"/>
                </a:rPr>
                <a:t>4</a:t>
              </a:r>
              <a:endParaRPr lang="en-US" sz="3200" dirty="0">
                <a:latin typeface="Chronicle Deck Black Italic"/>
                <a:cs typeface="Chronicle Deck Black Italic"/>
              </a:endParaRPr>
            </a:p>
          </p:txBody>
        </p:sp>
      </p:grpSp>
      <p:grpSp>
        <p:nvGrpSpPr>
          <p:cNvPr id="23" name="Group 22"/>
          <p:cNvGrpSpPr/>
          <p:nvPr/>
        </p:nvGrpSpPr>
        <p:grpSpPr>
          <a:xfrm>
            <a:off x="263369" y="3455820"/>
            <a:ext cx="632084" cy="632084"/>
            <a:chOff x="263368" y="3335850"/>
            <a:chExt cx="632084" cy="632084"/>
          </a:xfrm>
        </p:grpSpPr>
        <p:sp>
          <p:nvSpPr>
            <p:cNvPr id="16" name="Oval 15"/>
            <p:cNvSpPr/>
            <p:nvPr/>
          </p:nvSpPr>
          <p:spPr>
            <a:xfrm>
              <a:off x="263368" y="3335850"/>
              <a:ext cx="632084" cy="632084"/>
            </a:xfrm>
            <a:prstGeom prst="ellipse">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63369" y="3335850"/>
              <a:ext cx="581608" cy="584776"/>
            </a:xfrm>
            <a:prstGeom prst="rect">
              <a:avLst/>
            </a:prstGeom>
            <a:noFill/>
          </p:spPr>
          <p:txBody>
            <a:bodyPr wrap="square" rtlCol="0">
              <a:spAutoFit/>
            </a:bodyPr>
            <a:lstStyle/>
            <a:p>
              <a:pPr algn="ctr"/>
              <a:r>
                <a:rPr lang="en-US" sz="3200" dirty="0" smtClean="0">
                  <a:latin typeface="Chronicle Deck Black Italic"/>
                  <a:cs typeface="Chronicle Deck Black Italic"/>
                </a:rPr>
                <a:t>5</a:t>
              </a:r>
              <a:endParaRPr lang="en-US" sz="3200" dirty="0">
                <a:latin typeface="Chronicle Deck Black Italic"/>
                <a:cs typeface="Chronicle Deck Black Italic"/>
              </a:endParaRPr>
            </a:p>
          </p:txBody>
        </p:sp>
      </p:grpSp>
      <p:grpSp>
        <p:nvGrpSpPr>
          <p:cNvPr id="24" name="Group 23"/>
          <p:cNvGrpSpPr/>
          <p:nvPr/>
        </p:nvGrpSpPr>
        <p:grpSpPr>
          <a:xfrm>
            <a:off x="263369" y="4297952"/>
            <a:ext cx="632084" cy="632084"/>
            <a:chOff x="263368" y="4057035"/>
            <a:chExt cx="632084" cy="632084"/>
          </a:xfrm>
        </p:grpSpPr>
        <p:sp>
          <p:nvSpPr>
            <p:cNvPr id="18" name="Oval 17"/>
            <p:cNvSpPr/>
            <p:nvPr/>
          </p:nvSpPr>
          <p:spPr>
            <a:xfrm>
              <a:off x="263368" y="4057035"/>
              <a:ext cx="632084" cy="632084"/>
            </a:xfrm>
            <a:prstGeom prst="ellipse">
              <a:avLst/>
            </a:prstGeom>
            <a:solidFill>
              <a:srgbClr val="419E4D">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04337" y="4057035"/>
              <a:ext cx="553463" cy="584776"/>
            </a:xfrm>
            <a:prstGeom prst="rect">
              <a:avLst/>
            </a:prstGeom>
            <a:noFill/>
          </p:spPr>
          <p:txBody>
            <a:bodyPr wrap="square" rtlCol="0">
              <a:spAutoFit/>
            </a:bodyPr>
            <a:lstStyle/>
            <a:p>
              <a:pPr algn="ctr"/>
              <a:r>
                <a:rPr lang="en-US" sz="3200" dirty="0" smtClean="0">
                  <a:latin typeface="Chronicle Deck Black Italic"/>
                  <a:cs typeface="Chronicle Deck Black Italic"/>
                </a:rPr>
                <a:t>6</a:t>
              </a:r>
              <a:endParaRPr lang="en-US" sz="3200" dirty="0">
                <a:latin typeface="Chronicle Deck Black Italic"/>
                <a:cs typeface="Chronicle Deck Black Italic"/>
              </a:endParaRPr>
            </a:p>
          </p:txBody>
        </p:sp>
      </p:grpSp>
      <p:sp>
        <p:nvSpPr>
          <p:cNvPr id="25" name="TextBox 24"/>
          <p:cNvSpPr txBox="1"/>
          <p:nvPr/>
        </p:nvSpPr>
        <p:spPr>
          <a:xfrm>
            <a:off x="965684" y="1079409"/>
            <a:ext cx="3967753" cy="307777"/>
          </a:xfrm>
          <a:prstGeom prst="rect">
            <a:avLst/>
          </a:prstGeom>
          <a:noFill/>
        </p:spPr>
        <p:txBody>
          <a:bodyPr wrap="none" rtlCol="0">
            <a:spAutoFit/>
          </a:bodyPr>
          <a:lstStyle/>
          <a:p>
            <a:r>
              <a:rPr lang="en-US" dirty="0" smtClean="0">
                <a:latin typeface="Brandon Text Light Italic"/>
                <a:cs typeface="Brandon Text Light Italic"/>
              </a:rPr>
              <a:t>Honor your existing culture with your “new” culture.</a:t>
            </a:r>
            <a:endParaRPr lang="en-US" dirty="0">
              <a:latin typeface="Brandon Text Light Italic"/>
              <a:cs typeface="Brandon Text Light Italic"/>
            </a:endParaRPr>
          </a:p>
        </p:txBody>
      </p:sp>
      <p:sp>
        <p:nvSpPr>
          <p:cNvPr id="26" name="TextBox 25"/>
          <p:cNvSpPr txBox="1"/>
          <p:nvPr/>
        </p:nvSpPr>
        <p:spPr>
          <a:xfrm>
            <a:off x="965684" y="1926451"/>
            <a:ext cx="5866802" cy="307777"/>
          </a:xfrm>
          <a:prstGeom prst="rect">
            <a:avLst/>
          </a:prstGeom>
          <a:noFill/>
        </p:spPr>
        <p:txBody>
          <a:bodyPr wrap="none" rtlCol="0">
            <a:spAutoFit/>
          </a:bodyPr>
          <a:lstStyle/>
          <a:p>
            <a:r>
              <a:rPr lang="en-US" dirty="0" smtClean="0">
                <a:latin typeface="Brandon Text Light Italic"/>
                <a:cs typeface="Brandon Text Light Italic"/>
              </a:rPr>
              <a:t>Highlight and amplify your culture within all aspects of the employee lifecycle.</a:t>
            </a:r>
            <a:endParaRPr lang="en-US" dirty="0">
              <a:latin typeface="Brandon Text Light Italic"/>
              <a:cs typeface="Brandon Text Light Italic"/>
            </a:endParaRPr>
          </a:p>
        </p:txBody>
      </p:sp>
      <p:sp>
        <p:nvSpPr>
          <p:cNvPr id="27" name="TextBox 26"/>
          <p:cNvSpPr txBox="1"/>
          <p:nvPr/>
        </p:nvSpPr>
        <p:spPr>
          <a:xfrm>
            <a:off x="965684" y="2773493"/>
            <a:ext cx="3724096" cy="307777"/>
          </a:xfrm>
          <a:prstGeom prst="rect">
            <a:avLst/>
          </a:prstGeom>
          <a:noFill/>
        </p:spPr>
        <p:txBody>
          <a:bodyPr wrap="none" rtlCol="0">
            <a:spAutoFit/>
          </a:bodyPr>
          <a:lstStyle/>
          <a:p>
            <a:r>
              <a:rPr lang="en-US" dirty="0" smtClean="0">
                <a:latin typeface="Brandon Text Light Italic"/>
                <a:cs typeface="Brandon Text Light Italic"/>
              </a:rPr>
              <a:t>Measure your culture and your cultural progress.</a:t>
            </a:r>
            <a:endParaRPr lang="en-US" dirty="0">
              <a:latin typeface="Brandon Text Light Italic"/>
              <a:cs typeface="Brandon Text Light Italic"/>
            </a:endParaRPr>
          </a:p>
        </p:txBody>
      </p:sp>
      <p:sp>
        <p:nvSpPr>
          <p:cNvPr id="29" name="TextBox 28"/>
          <p:cNvSpPr txBox="1"/>
          <p:nvPr/>
        </p:nvSpPr>
        <p:spPr>
          <a:xfrm>
            <a:off x="965684" y="3620535"/>
            <a:ext cx="6314745" cy="307777"/>
          </a:xfrm>
          <a:prstGeom prst="rect">
            <a:avLst/>
          </a:prstGeom>
          <a:noFill/>
        </p:spPr>
        <p:txBody>
          <a:bodyPr wrap="none" rtlCol="0">
            <a:spAutoFit/>
          </a:bodyPr>
          <a:lstStyle/>
          <a:p>
            <a:r>
              <a:rPr lang="en-US" dirty="0">
                <a:latin typeface="Brandon Text Light Italic"/>
                <a:cs typeface="Brandon Text Light Italic"/>
              </a:rPr>
              <a:t>Help employees translate your culture into actions through telling stories of </a:t>
            </a:r>
            <a:r>
              <a:rPr lang="en-US" dirty="0" smtClean="0">
                <a:latin typeface="Brandon Text Light Italic"/>
                <a:cs typeface="Brandon Text Light Italic"/>
              </a:rPr>
              <a:t>others.</a:t>
            </a:r>
            <a:endParaRPr lang="en-US" dirty="0">
              <a:latin typeface="Brandon Text Light Italic"/>
              <a:cs typeface="Brandon Text Light Italic"/>
            </a:endParaRPr>
          </a:p>
        </p:txBody>
      </p:sp>
      <p:sp>
        <p:nvSpPr>
          <p:cNvPr id="33" name="TextBox 32"/>
          <p:cNvSpPr txBox="1"/>
          <p:nvPr/>
        </p:nvSpPr>
        <p:spPr>
          <a:xfrm>
            <a:off x="965684" y="4467579"/>
            <a:ext cx="3236784" cy="307777"/>
          </a:xfrm>
          <a:prstGeom prst="rect">
            <a:avLst/>
          </a:prstGeom>
          <a:noFill/>
        </p:spPr>
        <p:txBody>
          <a:bodyPr wrap="none" rtlCol="0">
            <a:spAutoFit/>
          </a:bodyPr>
          <a:lstStyle/>
          <a:p>
            <a:r>
              <a:rPr lang="en-US" dirty="0" smtClean="0">
                <a:latin typeface="Brandon Text Light Italic"/>
                <a:cs typeface="Brandon Text Light Italic"/>
              </a:rPr>
              <a:t>Not all cultural teachings must be formal.</a:t>
            </a:r>
            <a:endParaRPr lang="en-US" dirty="0">
              <a:latin typeface="Brandon Text Light Italic"/>
              <a:cs typeface="Brandon Text Light Italic"/>
            </a:endParaRPr>
          </a:p>
        </p:txBody>
      </p:sp>
    </p:spTree>
    <p:extLst>
      <p:ext uri="{BB962C8B-B14F-4D97-AF65-F5344CB8AC3E}">
        <p14:creationId xmlns:p14="http://schemas.microsoft.com/office/powerpoint/2010/main" val="367619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P spid="27" grpId="0"/>
      <p:bldP spid="29"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7128"/>
            <a:ext cx="9144000" cy="2543103"/>
          </a:xfrm>
          <a:prstGeom prst="rect">
            <a:avLst/>
          </a:prstGeom>
          <a:solidFill>
            <a:srgbClr val="D9D56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214491" y="215790"/>
            <a:ext cx="4471733" cy="4612370"/>
            <a:chOff x="2295129" y="372162"/>
            <a:chExt cx="4471733" cy="4612370"/>
          </a:xfrm>
        </p:grpSpPr>
        <p:sp>
          <p:nvSpPr>
            <p:cNvPr id="7" name="Circular Arrow 6"/>
            <p:cNvSpPr/>
            <p:nvPr/>
          </p:nvSpPr>
          <p:spPr>
            <a:xfrm>
              <a:off x="2295129" y="372162"/>
              <a:ext cx="4471733" cy="4509750"/>
            </a:xfrm>
            <a:prstGeom prst="circularArrow">
              <a:avLst>
                <a:gd name="adj1" fmla="val 12500"/>
                <a:gd name="adj2" fmla="val 1000224"/>
                <a:gd name="adj3" fmla="val 20457681"/>
                <a:gd name="adj4" fmla="val 10800000"/>
                <a:gd name="adj5" fmla="val 12500"/>
              </a:avLst>
            </a:prstGeom>
            <a:solidFill>
              <a:srgbClr val="52BD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ircular Arrow 7"/>
            <p:cNvSpPr/>
            <p:nvPr/>
          </p:nvSpPr>
          <p:spPr>
            <a:xfrm rot="10800000">
              <a:off x="2295129" y="474782"/>
              <a:ext cx="4471733" cy="4509750"/>
            </a:xfrm>
            <a:prstGeom prst="circularArrow">
              <a:avLst>
                <a:gd name="adj1" fmla="val 12500"/>
                <a:gd name="adj2" fmla="val 1000224"/>
                <a:gd name="adj3" fmla="val 20457681"/>
                <a:gd name="adj4" fmla="val 10800000"/>
                <a:gd name="adj5" fmla="val 12500"/>
              </a:avLst>
            </a:prstGeom>
            <a:solidFill>
              <a:srgbClr val="5EB6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 name="Title 1"/>
          <p:cNvSpPr txBox="1">
            <a:spLocks/>
          </p:cNvSpPr>
          <p:nvPr/>
        </p:nvSpPr>
        <p:spPr>
          <a:xfrm>
            <a:off x="0" y="2206684"/>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Brandon Text Light Italic"/>
                <a:cs typeface="Brandon Text Light Italic"/>
              </a:rPr>
              <a:t>It’s an ongoing process!</a:t>
            </a:r>
            <a:endParaRPr lang="en-US" sz="3200" dirty="0">
              <a:latin typeface="Brandon Text Light Italic"/>
              <a:cs typeface="Brandon Text Light Italic"/>
            </a:endParaRPr>
          </a:p>
        </p:txBody>
      </p:sp>
      <p:sp>
        <p:nvSpPr>
          <p:cNvPr id="6" name="TextBox 5"/>
          <p:cNvSpPr txBox="1"/>
          <p:nvPr/>
        </p:nvSpPr>
        <p:spPr>
          <a:xfrm>
            <a:off x="0" y="1718998"/>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Final take-home:</a:t>
            </a:r>
            <a:endParaRPr lang="en-US" sz="3600" dirty="0">
              <a:latin typeface="Chronicle Deck Black Italic"/>
              <a:cs typeface="Chronicle Deck Black Italic"/>
            </a:endParaRPr>
          </a:p>
        </p:txBody>
      </p:sp>
      <p:pic>
        <p:nvPicPr>
          <p:cNvPr id="10" name="Picture 9"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2560072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2928472" y="3750696"/>
            <a:ext cx="3195751" cy="890965"/>
          </a:xfrm>
          <a:prstGeom prst="rect">
            <a:avLst/>
          </a:prstGeom>
          <a:noFill/>
          <a:ln>
            <a:noFill/>
          </a:ln>
        </p:spPr>
      </p:pic>
      <p:sp>
        <p:nvSpPr>
          <p:cNvPr id="5" name="TextBox 4"/>
          <p:cNvSpPr txBox="1"/>
          <p:nvPr/>
        </p:nvSpPr>
        <p:spPr>
          <a:xfrm>
            <a:off x="993792" y="1067490"/>
            <a:ext cx="7156187" cy="2400657"/>
          </a:xfrm>
          <a:prstGeom prst="rect">
            <a:avLst/>
          </a:prstGeom>
          <a:noFill/>
        </p:spPr>
        <p:txBody>
          <a:bodyPr wrap="none" rtlCol="0">
            <a:spAutoFit/>
          </a:bodyPr>
          <a:lstStyle/>
          <a:p>
            <a:r>
              <a:rPr lang="en-US" sz="3000" dirty="0" smtClean="0">
                <a:latin typeface="Brandon Text Regular"/>
                <a:cs typeface="Brandon Text Regular"/>
              </a:rPr>
              <a:t>@NordstromPLab</a:t>
            </a:r>
          </a:p>
          <a:p>
            <a:pPr algn="ctr"/>
            <a:endParaRPr lang="en-US" sz="3000" dirty="0" smtClean="0">
              <a:latin typeface="Brandon Text Regular"/>
              <a:cs typeface="Brandon Text Regular"/>
            </a:endParaRPr>
          </a:p>
          <a:p>
            <a:pPr algn="ctr"/>
            <a:r>
              <a:rPr lang="en-US" sz="3000" dirty="0" smtClean="0">
                <a:latin typeface="Brandon Text Regular"/>
                <a:cs typeface="Brandon Text Regular"/>
              </a:rPr>
              <a:t>PeopleLab@Nordstrom.com</a:t>
            </a:r>
          </a:p>
          <a:p>
            <a:pPr algn="ctr"/>
            <a:endParaRPr lang="en-US" sz="3000" dirty="0">
              <a:latin typeface="Brandon Text Regular"/>
              <a:cs typeface="Brandon Text Regular"/>
            </a:endParaRPr>
          </a:p>
          <a:p>
            <a:pPr algn="ctr"/>
            <a:r>
              <a:rPr lang="en-US" sz="3000" dirty="0" err="1" smtClean="0">
                <a:latin typeface="Brandon Text Regular"/>
                <a:cs typeface="Brandon Text Regular"/>
              </a:rPr>
              <a:t>www.nordstromtechnologypeoplelab.com</a:t>
            </a:r>
            <a:endParaRPr lang="en-US" sz="3000" dirty="0" smtClean="0">
              <a:latin typeface="Brandon Text Regular"/>
              <a:cs typeface="Brandon Text Regular"/>
            </a:endParaRPr>
          </a:p>
        </p:txBody>
      </p:sp>
      <p:pic>
        <p:nvPicPr>
          <p:cNvPr id="6" name="Picture 5" descr="Twitt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872" y="1180378"/>
            <a:ext cx="502920" cy="414528"/>
          </a:xfrm>
          <a:prstGeom prst="rect">
            <a:avLst/>
          </a:prstGeom>
        </p:spPr>
      </p:pic>
      <p:pic>
        <p:nvPicPr>
          <p:cNvPr id="7" name="Picture 6" descr="emai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 y="2078736"/>
            <a:ext cx="502920" cy="414528"/>
          </a:xfrm>
          <a:prstGeom prst="rect">
            <a:avLst/>
          </a:prstGeom>
        </p:spPr>
      </p:pic>
      <p:pic>
        <p:nvPicPr>
          <p:cNvPr id="8" name="Picture 7" descr="webs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92" y="3053619"/>
            <a:ext cx="502920" cy="414528"/>
          </a:xfrm>
          <a:prstGeom prst="rect">
            <a:avLst/>
          </a:prstGeom>
        </p:spPr>
      </p:pic>
    </p:spTree>
    <p:extLst>
      <p:ext uri="{BB962C8B-B14F-4D97-AF65-F5344CB8AC3E}">
        <p14:creationId xmlns:p14="http://schemas.microsoft.com/office/powerpoint/2010/main" val="14633314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07-09 07.31.39.png"/>
          <p:cNvPicPr>
            <a:picLocks noChangeAspect="1"/>
          </p:cNvPicPr>
          <p:nvPr/>
        </p:nvPicPr>
        <p:blipFill rotWithShape="1">
          <a:blip r:embed="rId3">
            <a:extLst>
              <a:ext uri="{28A0092B-C50C-407E-A947-70E740481C1C}">
                <a14:useLocalDpi xmlns:a14="http://schemas.microsoft.com/office/drawing/2010/main" val="0"/>
              </a:ext>
            </a:extLst>
          </a:blip>
          <a:srcRect r="7814" b="38196"/>
          <a:stretch/>
        </p:blipFill>
        <p:spPr>
          <a:xfrm>
            <a:off x="117982" y="659021"/>
            <a:ext cx="5389211" cy="898013"/>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6" name="Picture 5" descr="Screen Shot 2015-07-09 at 5.15.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07" y="1509883"/>
            <a:ext cx="7102605" cy="737295"/>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8" name="Picture 7" descr="Screenshot 2015-07-09 14.24.25.png"/>
          <p:cNvPicPr>
            <a:picLocks noChangeAspect="1"/>
          </p:cNvPicPr>
          <p:nvPr/>
        </p:nvPicPr>
        <p:blipFill rotWithShape="1">
          <a:blip r:embed="rId5">
            <a:extLst>
              <a:ext uri="{28A0092B-C50C-407E-A947-70E740481C1C}">
                <a14:useLocalDpi xmlns:a14="http://schemas.microsoft.com/office/drawing/2010/main" val="0"/>
              </a:ext>
            </a:extLst>
          </a:blip>
          <a:srcRect r="4789" b="13621"/>
          <a:stretch/>
        </p:blipFill>
        <p:spPr>
          <a:xfrm>
            <a:off x="5507193" y="2308763"/>
            <a:ext cx="3442855" cy="962215"/>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9" name="Picture 8" descr="Screenshot 2015-07-09 14.08.4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1" y="2084660"/>
            <a:ext cx="5380800" cy="1186318"/>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14" name="Picture 13" descr="Screenshot 2015-07-09 14.24.5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643" y="3349872"/>
            <a:ext cx="3570764" cy="669032"/>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15" name="Picture 14" descr="Screenshot 2015-07-09 14.29.3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9763" y="3197985"/>
            <a:ext cx="4720285" cy="820919"/>
          </a:xfrm>
          <a:prstGeom prst="rect">
            <a:avLst/>
          </a:prstGeom>
          <a:ln>
            <a:solidFill>
              <a:schemeClr val="bg1">
                <a:lumMod val="75000"/>
              </a:schemeClr>
            </a:solidFill>
          </a:ln>
          <a:effectLst>
            <a:outerShdw blurRad="50800" dist="38100" dir="2700000" algn="tl" rotWithShape="0">
              <a:srgbClr val="000000">
                <a:alpha val="43000"/>
              </a:srgbClr>
            </a:outerShdw>
          </a:effectLst>
        </p:spPr>
      </p:pic>
      <p:sp>
        <p:nvSpPr>
          <p:cNvPr id="10" name="Content Placeholder 2"/>
          <p:cNvSpPr>
            <a:spLocks noGrp="1"/>
          </p:cNvSpPr>
          <p:nvPr>
            <p:ph idx="1"/>
          </p:nvPr>
        </p:nvSpPr>
        <p:spPr>
          <a:xfrm>
            <a:off x="194765" y="71098"/>
            <a:ext cx="8417387" cy="689370"/>
          </a:xfrm>
        </p:spPr>
        <p:txBody>
          <a:bodyPr>
            <a:normAutofit/>
          </a:bodyPr>
          <a:lstStyle/>
          <a:p>
            <a:pPr marL="0" indent="0">
              <a:buNone/>
            </a:pPr>
            <a:r>
              <a:rPr lang="en-US" sz="2400" dirty="0">
                <a:latin typeface="Brandon Text Light Italic"/>
                <a:cs typeface="Brandon Text Light Italic"/>
              </a:rPr>
              <a:t>The </a:t>
            </a:r>
            <a:r>
              <a:rPr lang="en-US" sz="2400" dirty="0" smtClean="0">
                <a:latin typeface="Brandon Text Light Italic"/>
                <a:cs typeface="Brandon Text Light Italic"/>
              </a:rPr>
              <a:t>competition </a:t>
            </a:r>
            <a:r>
              <a:rPr lang="en-US" sz="2400" dirty="0">
                <a:latin typeface="Brandon Text Light Italic"/>
                <a:cs typeface="Brandon Text Light Italic"/>
              </a:rPr>
              <a:t>for </a:t>
            </a:r>
            <a:r>
              <a:rPr lang="en-US" sz="2400" dirty="0" smtClean="0">
                <a:latin typeface="Brandon Text Light Italic"/>
                <a:cs typeface="Brandon Text Light Italic"/>
              </a:rPr>
              <a:t>technology talent </a:t>
            </a:r>
            <a:r>
              <a:rPr lang="en-US" sz="2400" dirty="0">
                <a:latin typeface="Brandon Text Light Italic"/>
                <a:cs typeface="Brandon Text Light Italic"/>
              </a:rPr>
              <a:t>is </a:t>
            </a:r>
            <a:r>
              <a:rPr lang="en-US" sz="2400" dirty="0" smtClean="0">
                <a:latin typeface="Brandon Text Light Italic"/>
                <a:cs typeface="Brandon Text Light Italic"/>
              </a:rPr>
              <a:t>more fierce </a:t>
            </a:r>
            <a:r>
              <a:rPr lang="en-US" sz="2400" dirty="0">
                <a:latin typeface="Brandon Text Light Italic"/>
                <a:cs typeface="Brandon Text Light Italic"/>
              </a:rPr>
              <a:t>than </a:t>
            </a:r>
            <a:r>
              <a:rPr lang="en-US" sz="2400" dirty="0" smtClean="0">
                <a:latin typeface="Brandon Text Light Italic"/>
                <a:cs typeface="Brandon Text Light Italic"/>
              </a:rPr>
              <a:t>ever</a:t>
            </a:r>
            <a:endParaRPr lang="en-US" sz="2400" dirty="0">
              <a:latin typeface="Brandon Text Light Italic"/>
              <a:cs typeface="Brandon Text Light Italic"/>
            </a:endParaRPr>
          </a:p>
        </p:txBody>
      </p:sp>
      <p:pic>
        <p:nvPicPr>
          <p:cNvPr id="5" name="Picture 4" descr="Screenshot 2015-07-09 14.11.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1715" y="774269"/>
            <a:ext cx="3320605" cy="645893"/>
          </a:xfrm>
          <a:prstGeom prst="rect">
            <a:avLst/>
          </a:prstGeom>
          <a:ln>
            <a:solidFill>
              <a:schemeClr val="bg1">
                <a:lumMod val="75000"/>
              </a:schemeClr>
            </a:solidFill>
          </a:ln>
          <a:effectLst>
            <a:outerShdw blurRad="50800" dist="38100" dir="2700000" algn="tl" rotWithShape="0">
              <a:srgbClr val="000000">
                <a:alpha val="43000"/>
              </a:srgbClr>
            </a:outerShdw>
          </a:effectLst>
        </p:spPr>
      </p:pic>
      <p:pic>
        <p:nvPicPr>
          <p:cNvPr id="2" name="Picture 1" descr="Screen Shot 2015-10-01 at 2.33.31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765" y="4067967"/>
            <a:ext cx="6311937" cy="967965"/>
          </a:xfrm>
          <a:prstGeom prst="rect">
            <a:avLst/>
          </a:prstGeom>
          <a:ln>
            <a:noFill/>
          </a:ln>
          <a:effectLst>
            <a:outerShdw blurRad="190500" algn="tl" rotWithShape="0">
              <a:srgbClr val="000000">
                <a:alpha val="70000"/>
              </a:srgbClr>
            </a:outerShdw>
          </a:effectLst>
        </p:spPr>
      </p:pic>
      <p:pic>
        <p:nvPicPr>
          <p:cNvPr id="13" name="Picture 12" descr="Macintosh HD:Users:q8jr:Dropbox (Nordstrom People Lab):_People Lab:People Lab Team Resources:Branding:TechPeopleLab:logos:TechPeopleLab_logo_horiz_small.png"/>
          <p:cNvPicPr/>
          <p:nvPr/>
        </p:nvPicPr>
        <p:blipFill>
          <a:blip r:embed="rId11">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2071732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14" y="87236"/>
            <a:ext cx="8866407" cy="660894"/>
          </a:xfrm>
        </p:spPr>
        <p:txBody>
          <a:bodyPr>
            <a:noAutofit/>
          </a:bodyPr>
          <a:lstStyle/>
          <a:p>
            <a:pPr algn="l"/>
            <a:r>
              <a:rPr lang="en-US" sz="2800" dirty="0" smtClean="0">
                <a:latin typeface="Brandon Text Light Italic"/>
                <a:cs typeface="Brandon Text Light Italic"/>
              </a:rPr>
              <a:t>Research shows company culture </a:t>
            </a:r>
            <a:r>
              <a:rPr lang="en-US" sz="2800" dirty="0">
                <a:latin typeface="Brandon Text Light Italic"/>
                <a:cs typeface="Brandon Text Light Italic"/>
              </a:rPr>
              <a:t>impacts </a:t>
            </a:r>
            <a:r>
              <a:rPr lang="en-US" sz="2800" dirty="0" smtClean="0">
                <a:latin typeface="Brandon Text Light Italic"/>
                <a:cs typeface="Brandon Text Light Italic"/>
              </a:rPr>
              <a:t>performance</a:t>
            </a:r>
            <a:endParaRPr lang="en-US" sz="2800" dirty="0">
              <a:latin typeface="Brandon Text Light Italic"/>
              <a:cs typeface="Brandon Text Light Italic"/>
            </a:endParaRPr>
          </a:p>
        </p:txBody>
      </p:sp>
      <p:grpSp>
        <p:nvGrpSpPr>
          <p:cNvPr id="3" name="Group 2"/>
          <p:cNvGrpSpPr/>
          <p:nvPr/>
        </p:nvGrpSpPr>
        <p:grpSpPr>
          <a:xfrm>
            <a:off x="1" y="1298865"/>
            <a:ext cx="9144000" cy="2202819"/>
            <a:chOff x="1" y="1298865"/>
            <a:chExt cx="9144000" cy="2202819"/>
          </a:xfrm>
        </p:grpSpPr>
        <p:sp>
          <p:nvSpPr>
            <p:cNvPr id="27" name="Rectangle 26"/>
            <p:cNvSpPr/>
            <p:nvPr/>
          </p:nvSpPr>
          <p:spPr>
            <a:xfrm>
              <a:off x="1" y="1298865"/>
              <a:ext cx="9144000" cy="1890072"/>
            </a:xfrm>
            <a:prstGeom prst="rect">
              <a:avLst/>
            </a:prstGeom>
            <a:solidFill>
              <a:srgbClr val="DBDB59">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66775" y="1562692"/>
              <a:ext cx="6019489" cy="1938992"/>
            </a:xfrm>
            <a:prstGeom prst="rect">
              <a:avLst/>
            </a:prstGeom>
            <a:noFill/>
          </p:spPr>
          <p:txBody>
            <a:bodyPr wrap="square" rtlCol="0">
              <a:spAutoFit/>
            </a:bodyPr>
            <a:lstStyle/>
            <a:p>
              <a:r>
                <a:rPr lang="en-US" sz="2400" dirty="0" smtClean="0">
                  <a:latin typeface="Brandon Text Light"/>
                  <a:cs typeface="Brandon Text Light"/>
                </a:rPr>
                <a:t>Gallup found that companies with engaged employees had 22% higher profitability and 10% higher customer ratings</a:t>
              </a:r>
            </a:p>
            <a:p>
              <a:r>
                <a:rPr lang="en-US" sz="1200" i="1" dirty="0" smtClean="0">
                  <a:latin typeface="Brandon Text Light" charset="0"/>
                </a:rPr>
                <a:t/>
              </a:r>
              <a:br>
                <a:rPr lang="en-US" sz="1200" i="1" dirty="0" smtClean="0">
                  <a:latin typeface="Brandon Text Light" charset="0"/>
                </a:rPr>
              </a:br>
              <a:r>
                <a:rPr lang="en-US" sz="1200" i="1" dirty="0" smtClean="0">
                  <a:latin typeface="Brandon Text Light" charset="0"/>
                </a:rPr>
                <a:t>-New York Times, Why We Hate Work, May 2014</a:t>
              </a:r>
              <a:endParaRPr lang="en-US" sz="1200" dirty="0" smtClean="0">
                <a:latin typeface="Brandon Text Light" charset="0"/>
              </a:endParaRPr>
            </a:p>
            <a:p>
              <a:endParaRPr lang="en-US" sz="2400" dirty="0">
                <a:latin typeface="Brandon Text Light"/>
                <a:cs typeface="Brandon Text Light"/>
              </a:endParaRPr>
            </a:p>
          </p:txBody>
        </p:sp>
        <p:sp>
          <p:nvSpPr>
            <p:cNvPr id="18" name="Up Arrow 17"/>
            <p:cNvSpPr/>
            <p:nvPr/>
          </p:nvSpPr>
          <p:spPr>
            <a:xfrm>
              <a:off x="7487244" y="1405023"/>
              <a:ext cx="1018267" cy="1718071"/>
            </a:xfrm>
            <a:prstGeom prst="upArrow">
              <a:avLst/>
            </a:prstGeom>
            <a:solidFill>
              <a:srgbClr val="DBD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35562" y="2353653"/>
              <a:ext cx="899584" cy="769441"/>
            </a:xfrm>
            <a:prstGeom prst="rect">
              <a:avLst/>
            </a:prstGeom>
            <a:noFill/>
          </p:spPr>
          <p:txBody>
            <a:bodyPr wrap="square" rtlCol="0">
              <a:spAutoFit/>
            </a:bodyPr>
            <a:lstStyle/>
            <a:p>
              <a:pPr algn="ctr"/>
              <a:r>
                <a:rPr lang="en-US" sz="4400" dirty="0" smtClean="0">
                  <a:solidFill>
                    <a:schemeClr val="bg1"/>
                  </a:solidFill>
                  <a:latin typeface="Brandon Text Black"/>
                  <a:cs typeface="Brandon Text Black"/>
                </a:rPr>
                <a:t>$</a:t>
              </a:r>
              <a:endParaRPr lang="en-US" sz="5400" dirty="0">
                <a:solidFill>
                  <a:schemeClr val="bg1"/>
                </a:solidFill>
                <a:latin typeface="Brandon Text Black"/>
                <a:cs typeface="Brandon Text Black"/>
              </a:endParaRPr>
            </a:p>
          </p:txBody>
        </p:sp>
        <p:sp>
          <p:nvSpPr>
            <p:cNvPr id="19" name="Up Arrow 18"/>
            <p:cNvSpPr/>
            <p:nvPr/>
          </p:nvSpPr>
          <p:spPr>
            <a:xfrm>
              <a:off x="6486263" y="2160950"/>
              <a:ext cx="920049" cy="962144"/>
            </a:xfrm>
            <a:prstGeom prst="upArrow">
              <a:avLst/>
            </a:prstGeom>
            <a:solidFill>
              <a:srgbClr val="DBD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6726126" y="2581242"/>
              <a:ext cx="444500" cy="451472"/>
            </a:xfrm>
            <a:prstGeom prst="star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269414" y="861193"/>
            <a:ext cx="8417387"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grpSp>
        <p:nvGrpSpPr>
          <p:cNvPr id="5" name="Group 4"/>
          <p:cNvGrpSpPr/>
          <p:nvPr/>
        </p:nvGrpSpPr>
        <p:grpSpPr>
          <a:xfrm>
            <a:off x="1" y="3290455"/>
            <a:ext cx="9144000" cy="1274168"/>
            <a:chOff x="1" y="3290455"/>
            <a:chExt cx="9144000" cy="1274168"/>
          </a:xfrm>
        </p:grpSpPr>
        <p:sp>
          <p:nvSpPr>
            <p:cNvPr id="26" name="Rectangle 25"/>
            <p:cNvSpPr/>
            <p:nvPr/>
          </p:nvSpPr>
          <p:spPr>
            <a:xfrm>
              <a:off x="1" y="3290455"/>
              <a:ext cx="9144000" cy="1274168"/>
            </a:xfrm>
            <a:prstGeom prst="rect">
              <a:avLst/>
            </a:prstGeom>
            <a:solidFill>
              <a:srgbClr val="52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10899" y="3411032"/>
              <a:ext cx="1377903" cy="1033427"/>
            </a:xfrm>
            <a:prstGeom prst="ellipse">
              <a:avLst/>
            </a:prstGeom>
            <a:solidFill>
              <a:srgbClr val="52BD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77594" y="3426143"/>
              <a:ext cx="1475356" cy="923330"/>
            </a:xfrm>
            <a:prstGeom prst="rect">
              <a:avLst/>
            </a:prstGeom>
            <a:noFill/>
          </p:spPr>
          <p:txBody>
            <a:bodyPr wrap="square" rtlCol="0">
              <a:spAutoFit/>
            </a:bodyPr>
            <a:lstStyle/>
            <a:p>
              <a:pPr algn="ctr"/>
              <a:r>
                <a:rPr lang="en-US" sz="5400" dirty="0" smtClean="0">
                  <a:solidFill>
                    <a:schemeClr val="bg1"/>
                  </a:solidFill>
                  <a:latin typeface="Brandon Text Bold"/>
                  <a:cs typeface="Brandon Text Bold"/>
                </a:rPr>
                <a:t>2x</a:t>
              </a:r>
              <a:endParaRPr lang="en-US" sz="6600" dirty="0">
                <a:solidFill>
                  <a:schemeClr val="bg1"/>
                </a:solidFill>
                <a:latin typeface="Brandon Text Bold"/>
                <a:cs typeface="Brandon Text Bold"/>
              </a:endParaRPr>
            </a:p>
          </p:txBody>
        </p:sp>
        <p:sp>
          <p:nvSpPr>
            <p:cNvPr id="9" name="TextBox 8"/>
            <p:cNvSpPr txBox="1"/>
            <p:nvPr/>
          </p:nvSpPr>
          <p:spPr>
            <a:xfrm>
              <a:off x="1836012" y="3349146"/>
              <a:ext cx="7123261" cy="830997"/>
            </a:xfrm>
            <a:prstGeom prst="rect">
              <a:avLst/>
            </a:prstGeom>
            <a:noFill/>
          </p:spPr>
          <p:txBody>
            <a:bodyPr wrap="square" rtlCol="0">
              <a:spAutoFit/>
            </a:bodyPr>
            <a:lstStyle/>
            <a:p>
              <a:r>
                <a:rPr lang="en-US" sz="2400" dirty="0" smtClean="0">
                  <a:latin typeface="Brandon Text Regular Italic"/>
                  <a:cs typeface="Brandon Text Regular Italic"/>
                </a:rPr>
                <a:t>Fortune 100 Best Companies to Work For </a:t>
              </a:r>
            </a:p>
            <a:p>
              <a:r>
                <a:rPr lang="en-US" sz="2400" dirty="0" smtClean="0">
                  <a:latin typeface="Brandon Text Light"/>
                  <a:cs typeface="Brandon Text Light"/>
                </a:rPr>
                <a:t>perform nearly 2x better than the general market</a:t>
              </a:r>
              <a:endParaRPr lang="en-US" sz="2400" dirty="0">
                <a:latin typeface="Brandon Text Light"/>
                <a:cs typeface="Brandon Text Light"/>
              </a:endParaRPr>
            </a:p>
          </p:txBody>
        </p:sp>
        <p:sp>
          <p:nvSpPr>
            <p:cNvPr id="4" name="Rectangle 3"/>
            <p:cNvSpPr/>
            <p:nvPr/>
          </p:nvSpPr>
          <p:spPr>
            <a:xfrm>
              <a:off x="1836012" y="4256846"/>
              <a:ext cx="2315135" cy="307777"/>
            </a:xfrm>
            <a:prstGeom prst="rect">
              <a:avLst/>
            </a:prstGeom>
          </p:spPr>
          <p:txBody>
            <a:bodyPr wrap="none">
              <a:spAutoFit/>
            </a:bodyPr>
            <a:lstStyle/>
            <a:p>
              <a:r>
                <a:rPr lang="en-US" i="1" dirty="0" smtClean="0">
                  <a:latin typeface="Brandon Text Light" charset="0"/>
                </a:rPr>
                <a:t>-Great Places To Work, 2015</a:t>
              </a:r>
              <a:endParaRPr lang="en-US" dirty="0">
                <a:latin typeface="Brandon Text Light" charset="0"/>
              </a:endParaRPr>
            </a:p>
          </p:txBody>
        </p:sp>
      </p:grpSp>
    </p:spTree>
    <p:extLst>
      <p:ext uri="{BB962C8B-B14F-4D97-AF65-F5344CB8AC3E}">
        <p14:creationId xmlns:p14="http://schemas.microsoft.com/office/powerpoint/2010/main" val="3383267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4" name="Picture 3" descr="TTOF_Diagram2_TToF Diagram_poster copy 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88" y="-167074"/>
            <a:ext cx="6400957" cy="5808402"/>
          </a:xfrm>
          <a:prstGeom prst="rect">
            <a:avLst/>
          </a:prstGeom>
        </p:spPr>
      </p:pic>
    </p:spTree>
    <p:extLst>
      <p:ext uri="{BB962C8B-B14F-4D97-AF65-F5344CB8AC3E}">
        <p14:creationId xmlns:p14="http://schemas.microsoft.com/office/powerpoint/2010/main" val="39195575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pic>
        <p:nvPicPr>
          <p:cNvPr id="2" name="Picture 1" descr="NorDNA-techfair-v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94" y="0"/>
            <a:ext cx="7949045" cy="5143500"/>
          </a:xfrm>
          <a:prstGeom prst="rect">
            <a:avLst/>
          </a:prstGeom>
        </p:spPr>
      </p:pic>
    </p:spTree>
    <p:extLst>
      <p:ext uri="{BB962C8B-B14F-4D97-AF65-F5344CB8AC3E}">
        <p14:creationId xmlns:p14="http://schemas.microsoft.com/office/powerpoint/2010/main" val="3742197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47128"/>
            <a:ext cx="9144000" cy="2543103"/>
          </a:xfrm>
          <a:prstGeom prst="rect">
            <a:avLst/>
          </a:prstGeom>
          <a:solidFill>
            <a:srgbClr val="50BDB6">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6684"/>
            <a:ext cx="9144000" cy="857250"/>
          </a:xfrm>
        </p:spPr>
        <p:txBody>
          <a:bodyPr>
            <a:normAutofit/>
          </a:bodyPr>
          <a:lstStyle/>
          <a:p>
            <a:r>
              <a:rPr lang="en-US" sz="3200" dirty="0" smtClean="0">
                <a:latin typeface="Brandon Text Light Italic"/>
                <a:cs typeface="Brandon Text Light Italic"/>
              </a:rPr>
              <a:t>Get everyone involved.</a:t>
            </a:r>
            <a:endParaRPr lang="en-US" sz="3200" dirty="0">
              <a:latin typeface="Brandon Text Light Italic"/>
              <a:cs typeface="Brandon Text Light Italic"/>
            </a:endParaRPr>
          </a:p>
        </p:txBody>
      </p:sp>
      <p:pic>
        <p:nvPicPr>
          <p:cNvPr id="5" name="Picture 4" descr="Macintosh HD:Users:q8jr:Dropbox (Nordstrom People Lab):_People Lab:People Lab Team Resources:Branding:TechPeopleLab:logos:TechPeopleLab_logo_horiz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
        <p:nvSpPr>
          <p:cNvPr id="3" name="TextBox 2"/>
          <p:cNvSpPr txBox="1"/>
          <p:nvPr/>
        </p:nvSpPr>
        <p:spPr>
          <a:xfrm>
            <a:off x="0" y="1718998"/>
            <a:ext cx="9144000" cy="646331"/>
          </a:xfrm>
          <a:prstGeom prst="rect">
            <a:avLst/>
          </a:prstGeom>
          <a:noFill/>
        </p:spPr>
        <p:txBody>
          <a:bodyPr wrap="square" rtlCol="0">
            <a:spAutoFit/>
          </a:bodyPr>
          <a:lstStyle/>
          <a:p>
            <a:pPr algn="ctr"/>
            <a:r>
              <a:rPr lang="en-US" sz="3600" dirty="0" smtClean="0">
                <a:latin typeface="Chronicle Deck Black Italic"/>
                <a:cs typeface="Chronicle Deck Black Italic"/>
              </a:rPr>
              <a:t>Take-home 1:</a:t>
            </a:r>
            <a:endParaRPr lang="en-US" sz="3600" dirty="0">
              <a:latin typeface="Chronicle Deck Black Italic"/>
              <a:cs typeface="Chronicle Deck Black Italic"/>
            </a:endParaRPr>
          </a:p>
        </p:txBody>
      </p:sp>
    </p:spTree>
    <p:extLst>
      <p:ext uri="{BB962C8B-B14F-4D97-AF65-F5344CB8AC3E}">
        <p14:creationId xmlns:p14="http://schemas.microsoft.com/office/powerpoint/2010/main" val="20026090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rDNA_Diagram_20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683" y="0"/>
            <a:ext cx="6657680" cy="5143500"/>
          </a:xfrm>
          <a:prstGeom prst="rect">
            <a:avLst/>
          </a:prstGeom>
        </p:spPr>
      </p:pic>
      <p:pic>
        <p:nvPicPr>
          <p:cNvPr id="6" name="Picture 5" descr="Macintosh HD:Users:q8jr:Dropbox (Nordstrom People Lab):_People Lab:People Lab Team Resources:Branding:TechPeopleLab:logos:TechPeopleLab_logo_horiz_small.png"/>
          <p:cNvPicPr/>
          <p:nvPr/>
        </p:nvPicPr>
        <p:blipFill>
          <a:blip r:embed="rId4">
            <a:extLst>
              <a:ext uri="{28A0092B-C50C-407E-A947-70E740481C1C}">
                <a14:useLocalDpi xmlns:a14="http://schemas.microsoft.com/office/drawing/2010/main" val="0"/>
              </a:ext>
            </a:extLst>
          </a:blip>
          <a:srcRect/>
          <a:stretch>
            <a:fillRect/>
          </a:stretch>
        </p:blipFill>
        <p:spPr bwMode="auto">
          <a:xfrm>
            <a:off x="7772141" y="4689119"/>
            <a:ext cx="1243964" cy="346813"/>
          </a:xfrm>
          <a:prstGeom prst="rect">
            <a:avLst/>
          </a:prstGeom>
          <a:noFill/>
          <a:ln>
            <a:noFill/>
          </a:ln>
        </p:spPr>
      </p:pic>
    </p:spTree>
    <p:extLst>
      <p:ext uri="{BB962C8B-B14F-4D97-AF65-F5344CB8AC3E}">
        <p14:creationId xmlns:p14="http://schemas.microsoft.com/office/powerpoint/2010/main" val="17601129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3656</TotalTime>
  <Words>4992</Words>
  <Application>Microsoft Macintosh PowerPoint</Application>
  <PresentationFormat>On-screen Show (16:9)</PresentationFormat>
  <Paragraphs>242</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We are in the midst of 3 strategic inflection points that impact our work:</vt:lpstr>
      <vt:lpstr>PowerPoint Presentation</vt:lpstr>
      <vt:lpstr>Research shows company culture impacts performance</vt:lpstr>
      <vt:lpstr>PowerPoint Presentation</vt:lpstr>
      <vt:lpstr>PowerPoint Presentation</vt:lpstr>
      <vt:lpstr>Get everyone involved.</vt:lpstr>
      <vt:lpstr>PowerPoint Presentation</vt:lpstr>
      <vt:lpstr>PowerPoint Presentation</vt:lpstr>
      <vt:lpstr>PowerPoint Presentation</vt:lpstr>
      <vt:lpstr>Honor your existing culture with your “new” culture.</vt:lpstr>
      <vt:lpstr>PowerPoint Presentation</vt:lpstr>
      <vt:lpstr>PowerPoint Presentation</vt:lpstr>
      <vt:lpstr>PowerPoint Presentation</vt:lpstr>
      <vt:lpstr>PowerPoint Presentation</vt:lpstr>
      <vt:lpstr>Highlight and amplify your culture within  all aspects of the employee lifecycle.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0097</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Sarah Lake Hagan</dc:creator>
  <cp:keywords/>
  <dc:description/>
  <cp:lastModifiedBy>Sarah Lake</cp:lastModifiedBy>
  <cp:revision>140</cp:revision>
  <dcterms:created xsi:type="dcterms:W3CDTF">2015-09-23T16:50:31Z</dcterms:created>
  <dcterms:modified xsi:type="dcterms:W3CDTF">2015-11-18T16:51:51Z</dcterms:modified>
  <cp:category/>
</cp:coreProperties>
</file>