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49"/>
  </p:notesMasterIdLst>
  <p:handoutMasterIdLst>
    <p:handoutMasterId r:id="rId50"/>
  </p:handoutMasterIdLst>
  <p:sldIdLst>
    <p:sldId id="752" r:id="rId2"/>
    <p:sldId id="717" r:id="rId3"/>
    <p:sldId id="716" r:id="rId4"/>
    <p:sldId id="743" r:id="rId5"/>
    <p:sldId id="740" r:id="rId6"/>
    <p:sldId id="744" r:id="rId7"/>
    <p:sldId id="755" r:id="rId8"/>
    <p:sldId id="721" r:id="rId9"/>
    <p:sldId id="697" r:id="rId10"/>
    <p:sldId id="703" r:id="rId11"/>
    <p:sldId id="756" r:id="rId12"/>
    <p:sldId id="698" r:id="rId13"/>
    <p:sldId id="757" r:id="rId14"/>
    <p:sldId id="699" r:id="rId15"/>
    <p:sldId id="701" r:id="rId16"/>
    <p:sldId id="702" r:id="rId17"/>
    <p:sldId id="714" r:id="rId18"/>
    <p:sldId id="700" r:id="rId19"/>
    <p:sldId id="708" r:id="rId20"/>
    <p:sldId id="722" r:id="rId21"/>
    <p:sldId id="706" r:id="rId22"/>
    <p:sldId id="711" r:id="rId23"/>
    <p:sldId id="723" r:id="rId24"/>
    <p:sldId id="726" r:id="rId25"/>
    <p:sldId id="735" r:id="rId26"/>
    <p:sldId id="751" r:id="rId27"/>
    <p:sldId id="728" r:id="rId28"/>
    <p:sldId id="737" r:id="rId29"/>
    <p:sldId id="729" r:id="rId30"/>
    <p:sldId id="712" r:id="rId31"/>
    <p:sldId id="710" r:id="rId32"/>
    <p:sldId id="741" r:id="rId33"/>
    <p:sldId id="720" r:id="rId34"/>
    <p:sldId id="704" r:id="rId35"/>
    <p:sldId id="719" r:id="rId36"/>
    <p:sldId id="731" r:id="rId37"/>
    <p:sldId id="730" r:id="rId38"/>
    <p:sldId id="715" r:id="rId39"/>
    <p:sldId id="734" r:id="rId40"/>
    <p:sldId id="742" r:id="rId41"/>
    <p:sldId id="718" r:id="rId42"/>
    <p:sldId id="745" r:id="rId43"/>
    <p:sldId id="748" r:id="rId44"/>
    <p:sldId id="746" r:id="rId45"/>
    <p:sldId id="754" r:id="rId46"/>
    <p:sldId id="749" r:id="rId47"/>
    <p:sldId id="753"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rebuchet MS"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Trebuchet MS"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Trebuchet MS"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Trebuchet MS"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Trebuchet MS" pitchFamily="34" charset="0"/>
        <a:ea typeface="MS PGothic" pitchFamily="34" charset="-128"/>
        <a:cs typeface="+mn-cs"/>
      </a:defRPr>
    </a:lvl5pPr>
    <a:lvl6pPr marL="2286000" algn="l" defTabSz="914400" rtl="0" eaLnBrk="1" latinLnBrk="0" hangingPunct="1">
      <a:defRPr kern="1200">
        <a:solidFill>
          <a:schemeClr val="tx1"/>
        </a:solidFill>
        <a:latin typeface="Trebuchet MS" pitchFamily="34" charset="0"/>
        <a:ea typeface="MS PGothic" pitchFamily="34" charset="-128"/>
        <a:cs typeface="+mn-cs"/>
      </a:defRPr>
    </a:lvl6pPr>
    <a:lvl7pPr marL="2743200" algn="l" defTabSz="914400" rtl="0" eaLnBrk="1" latinLnBrk="0" hangingPunct="1">
      <a:defRPr kern="1200">
        <a:solidFill>
          <a:schemeClr val="tx1"/>
        </a:solidFill>
        <a:latin typeface="Trebuchet MS" pitchFamily="34" charset="0"/>
        <a:ea typeface="MS PGothic" pitchFamily="34" charset="-128"/>
        <a:cs typeface="+mn-cs"/>
      </a:defRPr>
    </a:lvl7pPr>
    <a:lvl8pPr marL="3200400" algn="l" defTabSz="914400" rtl="0" eaLnBrk="1" latinLnBrk="0" hangingPunct="1">
      <a:defRPr kern="1200">
        <a:solidFill>
          <a:schemeClr val="tx1"/>
        </a:solidFill>
        <a:latin typeface="Trebuchet MS" pitchFamily="34" charset="0"/>
        <a:ea typeface="MS PGothic" pitchFamily="34" charset="-128"/>
        <a:cs typeface="+mn-cs"/>
      </a:defRPr>
    </a:lvl8pPr>
    <a:lvl9pPr marL="3657600" algn="l" defTabSz="914400" rtl="0" eaLnBrk="1" latinLnBrk="0" hangingPunct="1">
      <a:defRPr kern="1200">
        <a:solidFill>
          <a:schemeClr val="tx1"/>
        </a:solidFill>
        <a:latin typeface="Trebuchet MS" pitchFamily="34"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ca Pal" initials="" lastIdx="1" clrIdx="0"/>
  <p:cmAuthor id="1" name="Joe Gottlieb" initials=""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327"/>
    <a:srgbClr val="FF8000"/>
    <a:srgbClr val="666699"/>
    <a:srgbClr val="5CCAFF"/>
    <a:srgbClr val="00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05" autoAdjust="0"/>
    <p:restoredTop sz="85374" autoAdjust="0"/>
  </p:normalViewPr>
  <p:slideViewPr>
    <p:cSldViewPr snapToGrid="0">
      <p:cViewPr>
        <p:scale>
          <a:sx n="121" d="100"/>
          <a:sy n="121" d="100"/>
        </p:scale>
        <p:origin x="-80" y="-32"/>
      </p:cViewPr>
      <p:guideLst>
        <p:guide orient="horz" pos="2160"/>
        <p:guide pos="2957"/>
      </p:guideLst>
    </p:cSldViewPr>
  </p:slideViewPr>
  <p:outlineViewPr>
    <p:cViewPr>
      <p:scale>
        <a:sx n="33" d="100"/>
        <a:sy n="33" d="100"/>
      </p:scale>
      <p:origin x="0" y="32984"/>
    </p:cViewPr>
  </p:outlineViewPr>
  <p:notesTextViewPr>
    <p:cViewPr>
      <p:scale>
        <a:sx n="100" d="100"/>
        <a:sy n="100" d="100"/>
      </p:scale>
      <p:origin x="0" y="0"/>
    </p:cViewPr>
  </p:notesTextViewPr>
  <p:sorterViewPr>
    <p:cViewPr>
      <p:scale>
        <a:sx n="75" d="100"/>
        <a:sy n="75" d="100"/>
      </p:scale>
      <p:origin x="0" y="2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engber:Documents:Business:Aerospike:Benchmarking:Latest%20Docs:Benchmark%20Test%20Results%2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engber:Documents:Business:Aerospike:Benchmarking:Latest%20Docs:Benchmark%20Test%20Results%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solidFill>
                  <a:srgbClr val="000000"/>
                </a:solidFill>
              </a:defRPr>
            </a:pPr>
            <a:r>
              <a:rPr lang="en-US" sz="1000" dirty="0"/>
              <a:t>Balanced</a:t>
            </a:r>
            <a:r>
              <a:rPr lang="en-US" sz="1000" baseline="0" dirty="0"/>
              <a:t> Workload</a:t>
            </a:r>
            <a:r>
              <a:rPr lang="en-US" sz="1000" dirty="0"/>
              <a:t> Read </a:t>
            </a:r>
            <a:r>
              <a:rPr lang="en-US" sz="1000" dirty="0" smtClean="0"/>
              <a:t>Latency</a:t>
            </a:r>
            <a:endParaRPr lang="en-US" sz="1000" dirty="0"/>
          </a:p>
        </c:rich>
      </c:tx>
      <c:layout/>
      <c:overlay val="0"/>
    </c:title>
    <c:autoTitleDeleted val="0"/>
    <c:plotArea>
      <c:layout>
        <c:manualLayout>
          <c:layoutTarget val="inner"/>
          <c:xMode val="edge"/>
          <c:yMode val="edge"/>
          <c:x val="0.184039236620846"/>
          <c:y val="0.169671261930011"/>
          <c:w val="0.57341678900307"/>
          <c:h val="0.548427284341313"/>
        </c:manualLayout>
      </c:layout>
      <c:scatterChart>
        <c:scatterStyle val="lineMarker"/>
        <c:varyColors val="1"/>
        <c:ser>
          <c:idx val="0"/>
          <c:order val="0"/>
          <c:tx>
            <c:strRef>
              <c:f>'Heavy Update SSD'!$X$2</c:f>
              <c:strCache>
                <c:ptCount val="1"/>
                <c:pt idx="0">
                  <c:v>Aerospike</c:v>
                </c:pt>
              </c:strCache>
            </c:strRef>
          </c:tx>
          <c:spPr>
            <a:ln w="47625">
              <a:noFill/>
            </a:ln>
          </c:spPr>
          <c:marker>
            <c:symbol val="circle"/>
            <c:size val="7"/>
            <c:spPr>
              <a:solidFill>
                <a:srgbClr val="DC3912"/>
              </a:solidFill>
              <a:ln cmpd="sng">
                <a:solidFill>
                  <a:srgbClr val="DC3912"/>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SSD'!$X$3:$X$98</c:f>
              <c:numCache>
                <c:formatCode>General</c:formatCode>
                <c:ptCount val="96"/>
                <c:pt idx="0">
                  <c:v>0.656764514316</c:v>
                </c:pt>
                <c:pt idx="1">
                  <c:v>#N/A</c:v>
                </c:pt>
                <c:pt idx="2">
                  <c:v>#N/A</c:v>
                </c:pt>
                <c:pt idx="3">
                  <c:v>#N/A</c:v>
                </c:pt>
                <c:pt idx="4">
                  <c:v>#N/A</c:v>
                </c:pt>
                <c:pt idx="5">
                  <c:v>#N/A</c:v>
                </c:pt>
                <c:pt idx="6">
                  <c:v>#N/A</c:v>
                </c:pt>
                <c:pt idx="7">
                  <c:v>#N/A</c:v>
                </c:pt>
                <c:pt idx="8">
                  <c:v>#N/A</c:v>
                </c:pt>
                <c:pt idx="9">
                  <c:v>#N/A</c:v>
                </c:pt>
                <c:pt idx="10">
                  <c:v>0.381846306773</c:v>
                </c:pt>
                <c:pt idx="11">
                  <c:v>0.370589052128</c:v>
                </c:pt>
                <c:pt idx="12">
                  <c:v>0.343992789202</c:v>
                </c:pt>
                <c:pt idx="13">
                  <c:v>0.308952502284</c:v>
                </c:pt>
                <c:pt idx="14">
                  <c:v>0.289640367634</c:v>
                </c:pt>
                <c:pt idx="15">
                  <c:v>0.281076006806</c:v>
                </c:pt>
                <c:pt idx="16">
                  <c:v>0.281273242721</c:v>
                </c:pt>
                <c:pt idx="17">
                  <c:v>0.282714065826</c:v>
                </c:pt>
                <c:pt idx="18">
                  <c:v>0.287940594385</c:v>
                </c:pt>
                <c:pt idx="19">
                  <c:v>0.319219548139</c:v>
                </c:pt>
                <c:pt idx="20">
                  <c:v>0.345063078087</c:v>
                </c:pt>
                <c:pt idx="21">
                  <c:v>0.390458869414</c:v>
                </c:pt>
                <c:pt idx="22">
                  <c:v>0.414394666212</c:v>
                </c:pt>
                <c:pt idx="23">
                  <c:v>0.447954133876</c:v>
                </c:pt>
                <c:pt idx="24">
                  <c:v>0.50731815397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ser>
          <c:idx val="2"/>
          <c:order val="1"/>
          <c:tx>
            <c:strRef>
              <c:f>'Heavy Update SSD'!$Z$2</c:f>
              <c:strCache>
                <c:ptCount val="1"/>
                <c:pt idx="0">
                  <c:v>Cassandra</c:v>
                </c:pt>
              </c:strCache>
            </c:strRef>
          </c:tx>
          <c:spPr>
            <a:ln w="47625">
              <a:noFill/>
            </a:ln>
          </c:spPr>
          <c:marker>
            <c:symbol val="circle"/>
            <c:size val="7"/>
            <c:spPr>
              <a:solidFill>
                <a:srgbClr val="FFC000"/>
              </a:solidFill>
              <a:ln cmpd="sng">
                <a:solidFill>
                  <a:srgbClr val="FFC000"/>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SSD'!$Z$3:$Z$98</c:f>
              <c:numCache>
                <c:formatCode>General</c:formatCode>
                <c:ptCount val="96"/>
                <c:pt idx="0">
                  <c:v>#N/A</c:v>
                </c:pt>
                <c:pt idx="1">
                  <c:v>#N/A</c:v>
                </c:pt>
                <c:pt idx="2">
                  <c:v>#N/A</c:v>
                </c:pt>
                <c:pt idx="3">
                  <c:v>#N/A</c:v>
                </c:pt>
                <c:pt idx="4">
                  <c:v>8.91435094812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1.89936222878</c:v>
                </c:pt>
                <c:pt idx="26">
                  <c:v>2.11306756747</c:v>
                </c:pt>
                <c:pt idx="27">
                  <c:v>2.30837180811</c:v>
                </c:pt>
                <c:pt idx="28">
                  <c:v>2.94488462919</c:v>
                </c:pt>
                <c:pt idx="29">
                  <c:v>2.54112012915</c:v>
                </c:pt>
                <c:pt idx="30">
                  <c:v>3.2050431594</c:v>
                </c:pt>
                <c:pt idx="31">
                  <c:v>3.94685279863</c:v>
                </c:pt>
                <c:pt idx="32">
                  <c:v>5.9961688831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ser>
          <c:idx val="3"/>
          <c:order val="2"/>
          <c:tx>
            <c:strRef>
              <c:f>'Heavy Update SSD'!$AA$2</c:f>
              <c:strCache>
                <c:ptCount val="1"/>
                <c:pt idx="0">
                  <c:v>MongoDB</c:v>
                </c:pt>
              </c:strCache>
            </c:strRef>
          </c:tx>
          <c:spPr>
            <a:ln w="47625">
              <a:noFill/>
            </a:ln>
          </c:spPr>
          <c:marker>
            <c:symbol val="circle"/>
            <c:size val="7"/>
            <c:spPr>
              <a:solidFill>
                <a:srgbClr val="008000"/>
              </a:solidFill>
              <a:ln cmpd="sng">
                <a:solidFill>
                  <a:srgbClr val="008000"/>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SSD'!$AA$3:$AA$98</c:f>
              <c:numCache>
                <c:formatCode>General</c:formatCode>
                <c:ptCount val="96"/>
                <c:pt idx="0">
                  <c:v>#N/A</c:v>
                </c:pt>
                <c:pt idx="1">
                  <c:v>#N/A</c:v>
                </c:pt>
                <c:pt idx="2">
                  <c:v>#N/A</c:v>
                </c:pt>
                <c:pt idx="3">
                  <c:v>#N/A</c:v>
                </c:pt>
                <c:pt idx="4">
                  <c:v>#N/A</c:v>
                </c:pt>
                <c:pt idx="5">
                  <c:v>#N/A</c:v>
                </c:pt>
                <c:pt idx="6">
                  <c:v>#N/A</c:v>
                </c:pt>
                <c:pt idx="7">
                  <c:v>#N/A</c:v>
                </c:pt>
                <c:pt idx="8">
                  <c:v>1.81239942453</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0.656740173414</c:v>
                </c:pt>
                <c:pt idx="37">
                  <c:v>0.669190157354</c:v>
                </c:pt>
                <c:pt idx="38">
                  <c:v>0.781659776279</c:v>
                </c:pt>
                <c:pt idx="39">
                  <c:v>0.824687198514</c:v>
                </c:pt>
                <c:pt idx="40">
                  <c:v>0.888472738042</c:v>
                </c:pt>
                <c:pt idx="41">
                  <c:v>1.06621911328</c:v>
                </c:pt>
                <c:pt idx="42">
                  <c:v>1.31038315565</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dLbls>
          <c:showLegendKey val="0"/>
          <c:showVal val="0"/>
          <c:showCatName val="0"/>
          <c:showSerName val="0"/>
          <c:showPercent val="0"/>
          <c:showBubbleSize val="0"/>
        </c:dLbls>
        <c:axId val="-2131120008"/>
        <c:axId val="-2131111736"/>
      </c:scatterChart>
      <c:valAx>
        <c:axId val="-2131120008"/>
        <c:scaling>
          <c:orientation val="minMax"/>
          <c:max val="200000.0"/>
        </c:scaling>
        <c:delete val="0"/>
        <c:axPos val="b"/>
        <c:majorGridlines/>
        <c:title>
          <c:tx>
            <c:rich>
              <a:bodyPr/>
              <a:lstStyle/>
              <a:p>
                <a:pPr>
                  <a:defRPr/>
                </a:pPr>
                <a:r>
                  <a:rPr lang="en-US" dirty="0"/>
                  <a:t>Throughput, ops/sec</a:t>
                </a:r>
              </a:p>
            </c:rich>
          </c:tx>
          <c:layout/>
          <c:overlay val="0"/>
        </c:title>
        <c:numFmt formatCode="#,##0" sourceLinked="1"/>
        <c:majorTickMark val="cross"/>
        <c:minorTickMark val="cross"/>
        <c:tickLblPos val="nextTo"/>
        <c:spPr>
          <a:ln w="47625">
            <a:noFill/>
          </a:ln>
        </c:spPr>
        <c:txPr>
          <a:bodyPr/>
          <a:lstStyle/>
          <a:p>
            <a:pPr>
              <a:defRPr/>
            </a:pPr>
            <a:endParaRPr lang="en-US"/>
          </a:p>
        </c:txPr>
        <c:crossAx val="-2131111736"/>
        <c:crosses val="autoZero"/>
        <c:crossBetween val="midCat"/>
      </c:valAx>
      <c:valAx>
        <c:axId val="-2131111736"/>
        <c:scaling>
          <c:orientation val="minMax"/>
        </c:scaling>
        <c:delete val="0"/>
        <c:axPos val="l"/>
        <c:majorGridlines/>
        <c:title>
          <c:tx>
            <c:rich>
              <a:bodyPr/>
              <a:lstStyle/>
              <a:p>
                <a:pPr>
                  <a:defRPr/>
                </a:pPr>
                <a:r>
                  <a:rPr lang="en-US" dirty="0"/>
                  <a:t>Average Latency, ms</a:t>
                </a:r>
              </a:p>
            </c:rich>
          </c:tx>
          <c:layout/>
          <c:overlay val="0"/>
        </c:title>
        <c:numFmt formatCode="General" sourceLinked="1"/>
        <c:majorTickMark val="cross"/>
        <c:minorTickMark val="cross"/>
        <c:tickLblPos val="nextTo"/>
        <c:spPr>
          <a:ln w="47625">
            <a:noFill/>
          </a:ln>
        </c:spPr>
        <c:txPr>
          <a:bodyPr/>
          <a:lstStyle/>
          <a:p>
            <a:pPr>
              <a:defRPr/>
            </a:pPr>
            <a:endParaRPr lang="en-US"/>
          </a:p>
        </c:txPr>
        <c:crossAx val="-2131120008"/>
        <c:crosses val="autoZero"/>
        <c:crossBetween val="midCat"/>
        <c:majorUnit val="2.5"/>
      </c:valAx>
    </c:plotArea>
    <c:legend>
      <c:legendPos val="r"/>
      <c:layout>
        <c:manualLayout>
          <c:xMode val="edge"/>
          <c:yMode val="edge"/>
          <c:x val="0.78458321099693"/>
          <c:y val="0.246002037391137"/>
          <c:w val="0.205247297477646"/>
          <c:h val="0.280000166999274"/>
        </c:manualLayout>
      </c:layout>
      <c:overlay val="0"/>
    </c:legend>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a:solidFill>
                  <a:srgbClr val="000000"/>
                </a:solidFill>
              </a:defRPr>
            </a:pPr>
            <a:r>
              <a:rPr lang="en-US" sz="1000" dirty="0"/>
              <a:t>Balanced Workload Update </a:t>
            </a:r>
            <a:r>
              <a:rPr lang="en-US" sz="1000" dirty="0" smtClean="0"/>
              <a:t>Latency</a:t>
            </a:r>
            <a:endParaRPr lang="en-US" sz="1000" dirty="0"/>
          </a:p>
        </c:rich>
      </c:tx>
      <c:layout/>
      <c:overlay val="0"/>
    </c:title>
    <c:autoTitleDeleted val="0"/>
    <c:plotArea>
      <c:layout>
        <c:manualLayout>
          <c:layoutTarget val="inner"/>
          <c:xMode val="edge"/>
          <c:yMode val="edge"/>
          <c:x val="0.180225810756706"/>
          <c:y val="0.172043010752688"/>
          <c:w val="0.577230214867209"/>
          <c:h val="0.542114977563288"/>
        </c:manualLayout>
      </c:layout>
      <c:scatterChart>
        <c:scatterStyle val="lineMarker"/>
        <c:varyColors val="1"/>
        <c:ser>
          <c:idx val="0"/>
          <c:order val="0"/>
          <c:tx>
            <c:strRef>
              <c:f>'Heavy Update SSD'!$AB$2</c:f>
              <c:strCache>
                <c:ptCount val="1"/>
                <c:pt idx="0">
                  <c:v>Aerospike</c:v>
                </c:pt>
              </c:strCache>
            </c:strRef>
          </c:tx>
          <c:spPr>
            <a:ln w="47625">
              <a:noFill/>
            </a:ln>
          </c:spPr>
          <c:marker>
            <c:symbol val="circle"/>
            <c:size val="7"/>
            <c:spPr>
              <a:solidFill>
                <a:srgbClr val="DC3912"/>
              </a:solidFill>
              <a:ln cmpd="sng">
                <a:solidFill>
                  <a:srgbClr val="DC3912"/>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SSD'!$AB$3:$AB$98</c:f>
              <c:numCache>
                <c:formatCode>General</c:formatCode>
                <c:ptCount val="96"/>
                <c:pt idx="0">
                  <c:v>0.851133354572</c:v>
                </c:pt>
                <c:pt idx="1">
                  <c:v>#N/A</c:v>
                </c:pt>
                <c:pt idx="2">
                  <c:v>#N/A</c:v>
                </c:pt>
                <c:pt idx="3">
                  <c:v>#N/A</c:v>
                </c:pt>
                <c:pt idx="4">
                  <c:v>#N/A</c:v>
                </c:pt>
                <c:pt idx="5">
                  <c:v>#N/A</c:v>
                </c:pt>
                <c:pt idx="6">
                  <c:v>#N/A</c:v>
                </c:pt>
                <c:pt idx="7">
                  <c:v>#N/A</c:v>
                </c:pt>
                <c:pt idx="8">
                  <c:v>#N/A</c:v>
                </c:pt>
                <c:pt idx="9">
                  <c:v>#N/A</c:v>
                </c:pt>
                <c:pt idx="10">
                  <c:v>0.674471045624</c:v>
                </c:pt>
                <c:pt idx="11">
                  <c:v>0.653651269294</c:v>
                </c:pt>
                <c:pt idx="12">
                  <c:v>0.605226762101</c:v>
                </c:pt>
                <c:pt idx="13">
                  <c:v>0.524652472034</c:v>
                </c:pt>
                <c:pt idx="14">
                  <c:v>0.457864579475</c:v>
                </c:pt>
                <c:pt idx="15">
                  <c:v>0.419037495738</c:v>
                </c:pt>
                <c:pt idx="16">
                  <c:v>0.401463538137</c:v>
                </c:pt>
                <c:pt idx="17">
                  <c:v>0.401970927151</c:v>
                </c:pt>
                <c:pt idx="18">
                  <c:v>0.408384919554</c:v>
                </c:pt>
                <c:pt idx="19">
                  <c:v>0.446767895026</c:v>
                </c:pt>
                <c:pt idx="20">
                  <c:v>0.478313309836</c:v>
                </c:pt>
                <c:pt idx="21">
                  <c:v>0.529856767656</c:v>
                </c:pt>
                <c:pt idx="22">
                  <c:v>0.554586906259</c:v>
                </c:pt>
                <c:pt idx="23">
                  <c:v>0.589402371844</c:v>
                </c:pt>
                <c:pt idx="24">
                  <c:v>0.656792181906</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ser>
          <c:idx val="2"/>
          <c:order val="1"/>
          <c:tx>
            <c:strRef>
              <c:f>'Heavy Update SSD'!$AD$2</c:f>
              <c:strCache>
                <c:ptCount val="1"/>
                <c:pt idx="0">
                  <c:v>Cassandra</c:v>
                </c:pt>
              </c:strCache>
            </c:strRef>
          </c:tx>
          <c:spPr>
            <a:ln w="47625">
              <a:noFill/>
            </a:ln>
          </c:spPr>
          <c:marker>
            <c:symbol val="circle"/>
            <c:size val="7"/>
            <c:spPr>
              <a:solidFill>
                <a:srgbClr val="FFC000"/>
              </a:solidFill>
              <a:ln cmpd="sng">
                <a:solidFill>
                  <a:srgbClr val="FFC000"/>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SSD'!$AD$3:$AD$98</c:f>
              <c:numCache>
                <c:formatCode>General</c:formatCode>
                <c:ptCount val="96"/>
                <c:pt idx="0">
                  <c:v>#N/A</c:v>
                </c:pt>
                <c:pt idx="1">
                  <c:v>#N/A</c:v>
                </c:pt>
                <c:pt idx="2">
                  <c:v>#N/A</c:v>
                </c:pt>
                <c:pt idx="3">
                  <c:v>#N/A</c:v>
                </c:pt>
                <c:pt idx="4">
                  <c:v>0.972586192843</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0.60123515232</c:v>
                </c:pt>
                <c:pt idx="26">
                  <c:v>0.605643048792</c:v>
                </c:pt>
                <c:pt idx="27">
                  <c:v>0.612912225568</c:v>
                </c:pt>
                <c:pt idx="28">
                  <c:v>0.704161672906</c:v>
                </c:pt>
                <c:pt idx="29">
                  <c:v>0.616492209851</c:v>
                </c:pt>
                <c:pt idx="30">
                  <c:v>0.710907798164</c:v>
                </c:pt>
                <c:pt idx="31">
                  <c:v>0.777615129716</c:v>
                </c:pt>
                <c:pt idx="32">
                  <c:v>0.981397905589</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ser>
          <c:idx val="3"/>
          <c:order val="2"/>
          <c:tx>
            <c:strRef>
              <c:f>'Heavy Update SSD'!$AE$2</c:f>
              <c:strCache>
                <c:ptCount val="1"/>
                <c:pt idx="0">
                  <c:v>MongoDB</c:v>
                </c:pt>
              </c:strCache>
            </c:strRef>
          </c:tx>
          <c:spPr>
            <a:ln w="47625">
              <a:noFill/>
            </a:ln>
          </c:spPr>
          <c:marker>
            <c:symbol val="circle"/>
            <c:size val="7"/>
            <c:spPr>
              <a:solidFill>
                <a:srgbClr val="008000"/>
              </a:solidFill>
              <a:ln cmpd="sng">
                <a:solidFill>
                  <a:srgbClr val="008000"/>
                </a:solidFill>
              </a:ln>
            </c:spPr>
          </c:marker>
          <c:xVal>
            <c:numRef>
              <c:f>'Heavy Update SSD'!$E$3:$E$98</c:f>
              <c:numCache>
                <c:formatCode>#,##0</c:formatCode>
                <c:ptCount val="96"/>
                <c:pt idx="0">
                  <c:v>168069.131204</c:v>
                </c:pt>
                <c:pt idx="1">
                  <c:v>184711.398652</c:v>
                </c:pt>
                <c:pt idx="2">
                  <c:v>191351.515987</c:v>
                </c:pt>
                <c:pt idx="3">
                  <c:v>173799.564992</c:v>
                </c:pt>
                <c:pt idx="4">
                  <c:v>24209.2821839</c:v>
                </c:pt>
                <c:pt idx="5">
                  <c:v>37875.1009849</c:v>
                </c:pt>
                <c:pt idx="6">
                  <c:v>44227.1183367</c:v>
                </c:pt>
                <c:pt idx="7">
                  <c:v>37944.7376396</c:v>
                </c:pt>
                <c:pt idx="8">
                  <c:v>16261.5614023</c:v>
                </c:pt>
                <c:pt idx="9">
                  <c:v>14825.1340963</c:v>
                </c:pt>
                <c:pt idx="10">
                  <c:v>999.57253283</c:v>
                </c:pt>
                <c:pt idx="11">
                  <c:v>1999.07143133</c:v>
                </c:pt>
                <c:pt idx="12">
                  <c:v>3997.93706641</c:v>
                </c:pt>
                <c:pt idx="13">
                  <c:v>5977.78655415</c:v>
                </c:pt>
                <c:pt idx="14">
                  <c:v>7994.57971246</c:v>
                </c:pt>
                <c:pt idx="15">
                  <c:v>9934.67455526</c:v>
                </c:pt>
                <c:pt idx="16">
                  <c:v>14901.0423532</c:v>
                </c:pt>
                <c:pt idx="17">
                  <c:v>19858.5876135</c:v>
                </c:pt>
                <c:pt idx="18">
                  <c:v>24827.3413745</c:v>
                </c:pt>
                <c:pt idx="19">
                  <c:v>49618.19735279999</c:v>
                </c:pt>
                <c:pt idx="20">
                  <c:v>74565.24920729897</c:v>
                </c:pt>
                <c:pt idx="21">
                  <c:v>98539.01343539931</c:v>
                </c:pt>
                <c:pt idx="22">
                  <c:v>122753.701276</c:v>
                </c:pt>
                <c:pt idx="23">
                  <c:v>146511.878822</c:v>
                </c:pt>
                <c:pt idx="24">
                  <c:v>167291.478365</c:v>
                </c:pt>
                <c:pt idx="25">
                  <c:v>999.8689172329994</c:v>
                </c:pt>
                <c:pt idx="26">
                  <c:v>1999.71374105</c:v>
                </c:pt>
                <c:pt idx="27">
                  <c:v>3998.00779374</c:v>
                </c:pt>
                <c:pt idx="28">
                  <c:v>5988.49640305</c:v>
                </c:pt>
                <c:pt idx="29">
                  <c:v>7970.05679003</c:v>
                </c:pt>
                <c:pt idx="30">
                  <c:v>9933.44352599</c:v>
                </c:pt>
                <c:pt idx="31">
                  <c:v>14718.5088014</c:v>
                </c:pt>
                <c:pt idx="32">
                  <c:v>18889.041893</c:v>
                </c:pt>
                <c:pt idx="33">
                  <c:v>37739.2773291</c:v>
                </c:pt>
                <c:pt idx="34">
                  <c:v>13299.3636214</c:v>
                </c:pt>
                <c:pt idx="35">
                  <c:v>1673.46564571</c:v>
                </c:pt>
                <c:pt idx="36">
                  <c:v>999.8632438159676</c:v>
                </c:pt>
                <c:pt idx="37">
                  <c:v>1999.51191942</c:v>
                </c:pt>
                <c:pt idx="38">
                  <c:v>3982.12035119</c:v>
                </c:pt>
                <c:pt idx="39">
                  <c:v>5919.82994602</c:v>
                </c:pt>
                <c:pt idx="40">
                  <c:v>7764.06754424</c:v>
                </c:pt>
                <c:pt idx="41">
                  <c:v>9480.49045038</c:v>
                </c:pt>
                <c:pt idx="42">
                  <c:v>13496.9130115</c:v>
                </c:pt>
                <c:pt idx="43">
                  <c:v>186247.948462</c:v>
                </c:pt>
                <c:pt idx="44">
                  <c:v>211788.143889</c:v>
                </c:pt>
                <c:pt idx="45">
                  <c:v>205059.851226</c:v>
                </c:pt>
                <c:pt idx="46">
                  <c:v>181612.525648</c:v>
                </c:pt>
              </c:numCache>
            </c:numRef>
          </c:xVal>
          <c:yVal>
            <c:numRef>
              <c:f>'Heavy Update SSD'!$AE$3:$AE$98</c:f>
              <c:numCache>
                <c:formatCode>General</c:formatCode>
                <c:ptCount val="96"/>
                <c:pt idx="0">
                  <c:v>#N/A</c:v>
                </c:pt>
                <c:pt idx="1">
                  <c:v>#N/A</c:v>
                </c:pt>
                <c:pt idx="2">
                  <c:v>#N/A</c:v>
                </c:pt>
                <c:pt idx="3">
                  <c:v>#N/A</c:v>
                </c:pt>
                <c:pt idx="4">
                  <c:v>#N/A</c:v>
                </c:pt>
                <c:pt idx="5">
                  <c:v>#N/A</c:v>
                </c:pt>
                <c:pt idx="6">
                  <c:v>#N/A</c:v>
                </c:pt>
                <c:pt idx="7">
                  <c:v>#N/A</c:v>
                </c:pt>
                <c:pt idx="8">
                  <c:v>13.6281629106</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0.760726797091</c:v>
                </c:pt>
                <c:pt idx="37">
                  <c:v>0.830867649408</c:v>
                </c:pt>
                <c:pt idx="38">
                  <c:v>1.4734810682</c:v>
                </c:pt>
                <c:pt idx="39">
                  <c:v>1.93241167548</c:v>
                </c:pt>
                <c:pt idx="40">
                  <c:v>2.59447473711</c:v>
                </c:pt>
                <c:pt idx="41">
                  <c:v>3.67995095974</c:v>
                </c:pt>
                <c:pt idx="42">
                  <c:v>4.634217206959875</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numCache>
            </c:numRef>
          </c:yVal>
          <c:smooth val="1"/>
        </c:ser>
        <c:dLbls>
          <c:showLegendKey val="0"/>
          <c:showVal val="0"/>
          <c:showCatName val="0"/>
          <c:showSerName val="0"/>
          <c:showPercent val="0"/>
          <c:showBubbleSize val="0"/>
        </c:dLbls>
        <c:axId val="-2131041640"/>
        <c:axId val="-2131033384"/>
      </c:scatterChart>
      <c:valAx>
        <c:axId val="-2131041640"/>
        <c:scaling>
          <c:orientation val="minMax"/>
          <c:max val="200000.0"/>
        </c:scaling>
        <c:delete val="0"/>
        <c:axPos val="b"/>
        <c:majorGridlines/>
        <c:title>
          <c:tx>
            <c:rich>
              <a:bodyPr/>
              <a:lstStyle/>
              <a:p>
                <a:pPr>
                  <a:defRPr/>
                </a:pPr>
                <a:r>
                  <a:rPr lang="en-US" dirty="0"/>
                  <a:t>Throughput, ops/sec</a:t>
                </a:r>
              </a:p>
            </c:rich>
          </c:tx>
          <c:layout/>
          <c:overlay val="0"/>
        </c:title>
        <c:numFmt formatCode="#,##0" sourceLinked="1"/>
        <c:majorTickMark val="cross"/>
        <c:minorTickMark val="cross"/>
        <c:tickLblPos val="nextTo"/>
        <c:spPr>
          <a:ln w="47625">
            <a:noFill/>
          </a:ln>
        </c:spPr>
        <c:txPr>
          <a:bodyPr/>
          <a:lstStyle/>
          <a:p>
            <a:pPr>
              <a:defRPr/>
            </a:pPr>
            <a:endParaRPr lang="en-US"/>
          </a:p>
        </c:txPr>
        <c:crossAx val="-2131033384"/>
        <c:crosses val="autoZero"/>
        <c:crossBetween val="midCat"/>
        <c:majorUnit val="50000.0"/>
      </c:valAx>
      <c:valAx>
        <c:axId val="-2131033384"/>
        <c:scaling>
          <c:orientation val="minMax"/>
        </c:scaling>
        <c:delete val="0"/>
        <c:axPos val="l"/>
        <c:majorGridlines/>
        <c:title>
          <c:tx>
            <c:rich>
              <a:bodyPr/>
              <a:lstStyle/>
              <a:p>
                <a:pPr>
                  <a:defRPr/>
                </a:pPr>
                <a:r>
                  <a:rPr lang="en-US" dirty="0"/>
                  <a:t>Average Latency, ms</a:t>
                </a:r>
              </a:p>
            </c:rich>
          </c:tx>
          <c:layout/>
          <c:overlay val="0"/>
        </c:title>
        <c:numFmt formatCode="General" sourceLinked="1"/>
        <c:majorTickMark val="cross"/>
        <c:minorTickMark val="cross"/>
        <c:tickLblPos val="nextTo"/>
        <c:spPr>
          <a:ln w="47625">
            <a:noFill/>
          </a:ln>
        </c:spPr>
        <c:txPr>
          <a:bodyPr/>
          <a:lstStyle/>
          <a:p>
            <a:pPr>
              <a:defRPr/>
            </a:pPr>
            <a:endParaRPr lang="en-US"/>
          </a:p>
        </c:txPr>
        <c:crossAx val="-2131041640"/>
        <c:crosses val="autoZero"/>
        <c:crossBetween val="midCat"/>
        <c:majorUnit val="4.0"/>
      </c:valAx>
    </c:plotArea>
    <c:legend>
      <c:legendPos val="r"/>
      <c:layout>
        <c:manualLayout>
          <c:xMode val="edge"/>
          <c:yMode val="edge"/>
          <c:x val="0.78458321099693"/>
          <c:y val="0.247827872322411"/>
          <c:w val="0.205247297477646"/>
          <c:h val="0.283914147828296"/>
        </c:manualLayout>
      </c:layout>
      <c:overlay val="0"/>
    </c:legend>
    <c:plotVisOnly val="1"/>
    <c:dispBlanksAs val="zero"/>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5946B94C-4A3D-4AF1-AC8E-55C1499DD7A7}" type="datetimeFigureOut">
              <a:rPr lang="en-US"/>
              <a:pPr>
                <a:defRPr/>
              </a:pPr>
              <a:t>11/16/15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78A7462-D136-4E06-980E-2471C422476A}" type="slidenum">
              <a:rPr lang="en-US"/>
              <a:pPr>
                <a:defRPr/>
              </a:pPr>
              <a:t>‹#›</a:t>
            </a:fld>
            <a:endParaRPr lang="en-US" dirty="0"/>
          </a:p>
        </p:txBody>
      </p:sp>
    </p:spTree>
    <p:extLst>
      <p:ext uri="{BB962C8B-B14F-4D97-AF65-F5344CB8AC3E}">
        <p14:creationId xmlns:p14="http://schemas.microsoft.com/office/powerpoint/2010/main" val="653089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B17657F3-D444-4401-AA45-6B607A65628A}" type="datetimeFigureOut">
              <a:rPr lang="en-US"/>
              <a:pPr>
                <a:defRPr/>
              </a:pPr>
              <a:t>11/16/15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26B03C0-24EC-4AF5-9D25-1D79F98923E0}" type="slidenum">
              <a:rPr lang="en-US"/>
              <a:pPr>
                <a:defRPr/>
              </a:pPr>
              <a:t>‹#›</a:t>
            </a:fld>
            <a:endParaRPr lang="en-US" dirty="0"/>
          </a:p>
        </p:txBody>
      </p:sp>
    </p:spTree>
    <p:extLst>
      <p:ext uri="{BB962C8B-B14F-4D97-AF65-F5344CB8AC3E}">
        <p14:creationId xmlns:p14="http://schemas.microsoft.com/office/powerpoint/2010/main" val="370401535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1</a:t>
            </a:fld>
            <a:endParaRPr lang="en-US" dirty="0"/>
          </a:p>
        </p:txBody>
      </p:sp>
    </p:spTree>
    <p:extLst>
      <p:ext uri="{BB962C8B-B14F-4D97-AF65-F5344CB8AC3E}">
        <p14:creationId xmlns:p14="http://schemas.microsoft.com/office/powerpoint/2010/main" val="63826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460375"/>
            <a:ext cx="3497263" cy="2624138"/>
          </a:xfrm>
        </p:spPr>
      </p:sp>
      <p:sp>
        <p:nvSpPr>
          <p:cNvPr id="3" name="Notes Placeholder 2"/>
          <p:cNvSpPr>
            <a:spLocks noGrp="1"/>
          </p:cNvSpPr>
          <p:nvPr>
            <p:ph type="body" idx="1"/>
          </p:nvPr>
        </p:nvSpPr>
        <p:spPr/>
        <p:txBody>
          <a:bodyPr/>
          <a:lstStyle/>
          <a:p>
            <a:r>
              <a:rPr lang="en-US" b="1" dirty="0"/>
              <a:t>Data Storage Layer</a:t>
            </a:r>
          </a:p>
          <a:p>
            <a:r>
              <a:rPr lang="en-US" dirty="0"/>
              <a:t>Aerospike is a key-value store with schema-less data model. Data is organized into policy containers called namespaces, semantically similar to databases in an RDBMS system. Within a namespace, data is subdivided into sets (similar to tables) and records (similar to rows). Each record has an indexed key that is unique in the set, and one or more named bins (similar to columns) that hold values associated with the record.</a:t>
            </a:r>
          </a:p>
          <a:p>
            <a:endParaRPr lang="en-US" dirty="0"/>
          </a:p>
          <a:p>
            <a:r>
              <a:rPr lang="en-US" dirty="0"/>
              <a:t>Sets and bins do not need to be defined up front, but can be added during run-time for maximum flexibility.</a:t>
            </a:r>
          </a:p>
          <a:p>
            <a:r>
              <a:rPr lang="en-US" dirty="0"/>
              <a:t>Values in bins are strongly typed, and can include any of supported data-types. Bins themselves are not typed, so different records could have the same bin with values of different types.</a:t>
            </a:r>
          </a:p>
          <a:p>
            <a:r>
              <a:rPr lang="en-US" dirty="0"/>
              <a:t>Indexes ( primary keys and secondary keys ) are stored in RAM for ultra-fast access and values can be stored either in RAM or more cost-effectively on SSDs. Each namespace can be configured separately, so small namespaces can take advantage of DRAM and larger ones gain the cost benefits of SSDs.</a:t>
            </a:r>
          </a:p>
          <a:p>
            <a:endParaRPr lang="en-US" dirty="0"/>
          </a:p>
          <a:p>
            <a:r>
              <a:rPr lang="en-US" dirty="0"/>
              <a:t>The Data Layer was particularly designed for speed and a dramatic reduction in hardware costs. It can operate all in-memory, eliminating the need for a caching layer or it can take advantage of unique optimizations for flash storage. In either case, data is never lost.</a:t>
            </a:r>
          </a:p>
          <a:p>
            <a:endParaRPr lang="en-US" dirty="0"/>
          </a:p>
          <a:p>
            <a:pPr marL="171450" indent="-171450">
              <a:buFont typeface="Arial"/>
              <a:buChar char="•"/>
            </a:pPr>
            <a:r>
              <a:rPr lang="en-US" dirty="0"/>
              <a:t>100 Million keys take up only 6.4GB. Although keys have no size limitations, each key is efficiently stored in just 64 bytes.</a:t>
            </a:r>
          </a:p>
          <a:p>
            <a:pPr marL="171450" indent="-171450">
              <a:buFont typeface="Arial"/>
              <a:buChar char="•"/>
            </a:pPr>
            <a:r>
              <a:rPr lang="en-US" dirty="0"/>
              <a:t>Native, multi-threaded, multi-core Flash I/O and an Aerospike log structured file system take advantage of low level SSD read and write patterns. In addition, writes to disk are performed in large blocks to minimize latency. This mechanism bypasses the standard file system, historically tuned to rotational disks.</a:t>
            </a:r>
          </a:p>
          <a:p>
            <a:pPr marL="171450" indent="-171450">
              <a:buFont typeface="Arial"/>
              <a:buChar char="•"/>
            </a:pPr>
            <a:r>
              <a:rPr lang="en-US" dirty="0"/>
              <a:t>Also built-in are a Smart Defragmenter and Intelligent Evictor . These processes work together to ensure that there is space in RAM and that data is never lost and safely written to disk.</a:t>
            </a:r>
          </a:p>
          <a:p>
            <a:pPr marL="628650" lvl="1" indent="-171450">
              <a:buFont typeface="Arial"/>
              <a:buChar char="•"/>
            </a:pPr>
            <a:r>
              <a:rPr lang="en-US" dirty="0"/>
              <a:t>The Defragmenter tracks the number of active records in each block and reclaims blocks that fall below a minimum level of use.</a:t>
            </a:r>
          </a:p>
          <a:p>
            <a:pPr marL="628650" lvl="1" indent="-171450">
              <a:buFont typeface="Arial"/>
              <a:buChar char="•"/>
            </a:pPr>
            <a:r>
              <a:rPr lang="en-US" dirty="0"/>
              <a:t>The Evictor removes expired records and reclaims memory if the system gets beyond a set high water mark. Expiration times are configured per namespace, the age of a record is calculated from the last time it was modified, the application can override the default lifetime at any time and specify that a record should never be evicted.</a:t>
            </a:r>
          </a:p>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28</a:t>
            </a:fld>
            <a:endParaRPr lang="en-US" dirty="0"/>
          </a:p>
        </p:txBody>
      </p:sp>
    </p:spTree>
    <p:extLst>
      <p:ext uri="{BB962C8B-B14F-4D97-AF65-F5344CB8AC3E}">
        <p14:creationId xmlns:p14="http://schemas.microsoft.com/office/powerpoint/2010/main" val="321754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460375"/>
            <a:ext cx="3497263" cy="2624138"/>
          </a:xfrm>
        </p:spPr>
      </p:sp>
      <p:sp>
        <p:nvSpPr>
          <p:cNvPr id="3" name="Notes Placeholder 2"/>
          <p:cNvSpPr>
            <a:spLocks noGrp="1"/>
          </p:cNvSpPr>
          <p:nvPr>
            <p:ph type="body" idx="1"/>
          </p:nvPr>
        </p:nvSpPr>
        <p:spPr/>
        <p:txBody>
          <a:bodyPr/>
          <a:lstStyle/>
          <a:p>
            <a:r>
              <a:rPr lang="en-US" b="1" dirty="0" smtClean="0"/>
              <a:t>Hybrid Storage</a:t>
            </a:r>
          </a:p>
          <a:p>
            <a:r>
              <a:rPr lang="en-US" dirty="0" smtClean="0"/>
              <a:t>The Hybrid Memory System holds the indexes and data stored in each node, and handles interactions with the physical storage. It also contains modules that automatically remove old data from the database, and defragment the physical storage to optimize disk usage.</a:t>
            </a:r>
          </a:p>
          <a:p>
            <a:r>
              <a:rPr lang="en-US" dirty="0" smtClean="0"/>
              <a:t>Aerospike can store data in RAM or on Flash (SSD), and each namespace can be configured separately. This configuration flexibility allows an application developer to put a small namespace that is frequently accessed in RAM, but put a larger namespace in less expensive storage such an SSD.</a:t>
            </a:r>
          </a:p>
          <a:p>
            <a:r>
              <a:rPr lang="en-US" dirty="0" smtClean="0"/>
              <a:t>Significant work has been done to optimize data storage on SSDs, including bypassing the file system to take advantage of low-level SSD read and write patterns.</a:t>
            </a:r>
          </a:p>
          <a:p>
            <a:r>
              <a:rPr lang="en-US" b="1" dirty="0" smtClean="0"/>
              <a:t>Philosophy</a:t>
            </a:r>
          </a:p>
          <a:p>
            <a:r>
              <a:rPr lang="en-US" dirty="0" smtClean="0"/>
              <a:t>Other than Large Data Types, all the data for a record is stored together. The amount of storage for each row is limited by default to 1 MB in size, which can be increased.</a:t>
            </a:r>
          </a:p>
          <a:p>
            <a:r>
              <a:rPr lang="en-US" dirty="0" smtClean="0"/>
              <a:t>Storage is copy-on-write, with free space being reclaimed by the defragmentation process.</a:t>
            </a:r>
          </a:p>
          <a:p>
            <a:r>
              <a:rPr lang="en-US" dirty="0" smtClean="0"/>
              <a:t>Each namespace is configured with a fixed amount of storage. Each node must have the same namespaces in each server, and the same amount of storage for each namespace.</a:t>
            </a:r>
          </a:p>
          <a:p>
            <a:r>
              <a:rPr lang="en-US" dirty="0" smtClean="0"/>
              <a:t>Storage can be configured with pure RAM without persistence, RAM with storage persistence, or using Flash storage (SSDs).</a:t>
            </a:r>
          </a:p>
          <a:p>
            <a:r>
              <a:rPr lang="en-US" b="1" dirty="0" smtClean="0"/>
              <a:t>Eviction based on storage</a:t>
            </a:r>
          </a:p>
          <a:p>
            <a:r>
              <a:rPr lang="en-US" dirty="0" smtClean="0"/>
              <a:t>The Defragmenter tracks the number of active records on each block on disk, and reclaims blocks that fall below a minimum level of use. The Evictor is responsible for removing references to expired records, and for reclaiming memory if the system gets beyond a set high water mark. When configuring a namespace, the administrator specifies the maximum amount of RAM used for that namespace, as well as the default lifetime for data in the namespace. Under normal operation, the Evictor looks for data that has expired, freeing the index in memory and releasing the record on disk. The Evictor also tracks the memory used by the namespace, and releases older, although not necessarily expired, records if the memory exceeds the configured high water mark. By allowing the Evictor to remove old data when the system hits its memory limitations, Aerospike can effectively be used as an LRU cache. Note that the age of a record is measured from the last time it was modified, and that the Application can override the default lifetime any time it writes data to the record. The Application may also tell the system that a particular record should never be automatically evicted.</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29</a:t>
            </a:fld>
            <a:endParaRPr lang="en-US" dirty="0"/>
          </a:p>
        </p:txBody>
      </p:sp>
    </p:spTree>
    <p:extLst>
      <p:ext uri="{BB962C8B-B14F-4D97-AF65-F5344CB8AC3E}">
        <p14:creationId xmlns:p14="http://schemas.microsoft.com/office/powerpoint/2010/main" val="2591016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Transaction thread sends the message back on the File Descriptor</a:t>
            </a:r>
          </a:p>
          <a:p>
            <a:endParaRPr lang="en-US" dirty="0" smtClean="0"/>
          </a:p>
          <a:p>
            <a:r>
              <a:rPr lang="en-US" dirty="0" smtClean="0"/>
              <a:t>Additional Queues for Scan and Batch, Query </a:t>
            </a:r>
            <a:r>
              <a:rPr lang="en-US" dirty="0" smtClean="0">
                <a:sym typeface="Wingdings"/>
              </a:rPr>
              <a:t> long running Jobs</a:t>
            </a:r>
          </a:p>
          <a:p>
            <a:endParaRPr lang="en-US" dirty="0" smtClean="0">
              <a:sym typeface="Wingdings"/>
            </a:endParaRPr>
          </a:p>
          <a:p>
            <a:r>
              <a:rPr lang="en-US" dirty="0" smtClean="0">
                <a:sym typeface="Wingdings"/>
              </a:rPr>
              <a:t>Memory access – cache</a:t>
            </a:r>
            <a:r>
              <a:rPr lang="en-US" baseline="0" dirty="0" smtClean="0">
                <a:sym typeface="Wingdings"/>
              </a:rPr>
              <a:t> miss boundary – one </a:t>
            </a:r>
            <a:r>
              <a:rPr lang="en-US" baseline="0" dirty="0" err="1" smtClean="0">
                <a:sym typeface="Wingdings"/>
              </a:rPr>
              <a:t>malloc</a:t>
            </a:r>
            <a:r>
              <a:rPr lang="en-US" baseline="0" dirty="0" smtClean="0">
                <a:sym typeface="Wingdings"/>
              </a:rPr>
              <a:t>, </a:t>
            </a:r>
            <a:r>
              <a:rPr lang="en-US" baseline="0" dirty="0" err="1" smtClean="0">
                <a:sym typeface="Wingdings"/>
              </a:rPr>
              <a:t>jemalloc</a:t>
            </a:r>
            <a:r>
              <a:rPr lang="en-US" baseline="0" dirty="0" smtClean="0">
                <a:sym typeface="Wingdings"/>
              </a:rPr>
              <a:t> can control the memory arena for long life memory as apposed short lived, controls fragmentation – one network buffer.</a:t>
            </a:r>
          </a:p>
          <a:p>
            <a:endParaRPr lang="en-US" baseline="0" smtClean="0">
              <a:sym typeface="Wingdings"/>
            </a:endParaRPr>
          </a:p>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31</a:t>
            </a:fld>
            <a:endParaRPr lang="en-US" dirty="0"/>
          </a:p>
        </p:txBody>
      </p:sp>
    </p:spTree>
    <p:extLst>
      <p:ext uri="{BB962C8B-B14F-4D97-AF65-F5344CB8AC3E}">
        <p14:creationId xmlns:p14="http://schemas.microsoft.com/office/powerpoint/2010/main" val="119086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day of its operational opening, March 27th, 2008, just two weeks after the Queen had been officially opening the Terminal and those quotes above had been given, disaster struck. A combination of problems led to complete chaos with passengers unable to check-in hold baggage and 68 flights had to be cancelled. The headlines in the papers next day were uncompromising. In a reference to T5’s campaign about ‘Making History’, the Times piece was headlined ‘Making History? It is memorable but for all the wrong reasons’. The chaos continued into the weekend with more flight cancellations and baggage being lost.</a:t>
            </a:r>
          </a:p>
          <a:p>
            <a:endParaRPr lang="en-US" dirty="0" smtClean="0"/>
          </a:p>
          <a:p>
            <a:r>
              <a:rPr lang="en-US" dirty="0" smtClean="0"/>
              <a:t>The problems began when staff and passengers arriving at the new terminal at around four in the morning of 27th March had trouble locating car parks and car parking spaces. There was a shortage of specially designated spaces in some car parks. This was exacerbated because some staff overflow car parks were not open early in the morning. As a result some staff were stuck in their cars driving around seeking places to park when they should have been going through security checks before moving to the check-in desks.</a:t>
            </a:r>
          </a:p>
          <a:p>
            <a:endParaRPr lang="en-US" dirty="0" smtClean="0"/>
          </a:p>
          <a:p>
            <a:r>
              <a:rPr lang="en-US" dirty="0" smtClean="0"/>
              <a:t>The delays in finding appropriate parking spaces were compounded when staff reached the terminal building itself. There were problems with signage. One BA check-in attendant who spoke to the BBC said “It took an hour for people to get to the right place. The place is so enormous, we don’t know where we’re going; we have been given no maps, no numbers to ring”. Some staff had difficulty finding the locations for security checkpoints which they needed to pass through to get ‘airside’. These delays were compounded by problems at the security checkpoints. Long queues started to build up at these security checkpoints.</a:t>
            </a:r>
          </a:p>
          <a:p>
            <a:endParaRPr lang="en-US" dirty="0" smtClean="0"/>
          </a:p>
          <a:p>
            <a:r>
              <a:rPr lang="en-US" dirty="0" smtClean="0"/>
              <a:t>Once staff had managed to find and get through security checkpoints they encountered other problems. Some workers in the baggage handling sorting area, for example, reported being unable to log on to the computer system. Others who had been provided with new hand-held equipment running the Resource Management System (RMS) which was supposed to allocate baggage handling staff to their duties – unloading or loading specific flights – found they could not operate the systems properly. This meant workers who had successfully managed to gain access to their work areas were unaware of the tasks they had been allocated. This affected both outgoing and incoming baggage.</a:t>
            </a:r>
          </a:p>
          <a:p>
            <a:endParaRPr lang="en-US" dirty="0" smtClean="0"/>
          </a:p>
          <a:p>
            <a:r>
              <a:rPr lang="en-US" dirty="0" smtClean="0"/>
              <a:t>BA staff that had managed to find parking spaces and to navigate their way around the new building to their check-in desks were unaware of the problems in baggage handling and continued to load more suitcases to the baggage system. With not enough baggage handling staff to take luggage off the underground conveyors, the system soon became completely clogged. This led to long delays in planes taking off waiting for the baggage.</a:t>
            </a:r>
          </a:p>
          <a:p>
            <a:endParaRPr lang="en-US" dirty="0" smtClean="0"/>
          </a:p>
          <a:p>
            <a:r>
              <a:rPr lang="en-US" dirty="0" smtClean="0"/>
              <a:t>Incoming planes were also subjected to delays in getting baggage handlers allocated to them so passengers faced long delays in picking up baggage before they could continue with their journeys after arriving at T5. By 16.30 the baggage system failed completely and all check-in at T5 was suspended. Long queues had formed at fast bag drop desks and BA suspended check-in of all luggage into the hold, as they tried to deal with the backlog of clogged bags. These cumulative problems had led to the cancellation of 20 flights by lunchtime and by the end of the first day a total of 34 flights had been cancelled and thousands of passengers were left stranded. Further cancellations and delays occurred over the next few days.</a:t>
            </a:r>
          </a:p>
          <a:p>
            <a:endParaRPr lang="en-US" dirty="0" smtClean="0"/>
          </a:p>
          <a:p>
            <a:r>
              <a:rPr lang="en-US" dirty="0" smtClean="0"/>
              <a:t>The House of Commons Transport Committee report on the opening of T5 confirmed much of the media reporting on what happened but added more detail to some specific issues. Their list of problems included:</a:t>
            </a:r>
          </a:p>
          <a:p>
            <a:endParaRPr lang="en-US" dirty="0" smtClean="0"/>
          </a:p>
          <a:p>
            <a:r>
              <a:rPr lang="en-US" dirty="0" smtClean="0"/>
              <a:t>search facilities for both staff and passengers (including transfer search) were not ready.</a:t>
            </a:r>
          </a:p>
          <a:p>
            <a:r>
              <a:rPr lang="en-US" dirty="0" smtClean="0"/>
              <a:t>staff facilities including parking were not ready.</a:t>
            </a:r>
          </a:p>
          <a:p>
            <a:r>
              <a:rPr lang="en-US" dirty="0" smtClean="0"/>
              <a:t>a number of passenger and staff lifts were either not fully commissioned or were unserviceable for use on the day.</a:t>
            </a:r>
          </a:p>
          <a:p>
            <a:r>
              <a:rPr lang="en-US" dirty="0" smtClean="0"/>
              <a:t>jetties to transfer passengers on and off the planes failed to perform as specified and caused frequent stoppages which meant maintenance crews having to reset the operating system on each jetty before they could be re-used, leading to departure and arrival delays.</a:t>
            </a:r>
          </a:p>
          <a:p>
            <a:r>
              <a:rPr lang="en-US" dirty="0" smtClean="0"/>
              <a:t>regular, fixed electrical ground power units failed necessitating the unplanned towing of mobile power units around the apron.</a:t>
            </a:r>
          </a:p>
          <a:p>
            <a:r>
              <a:rPr lang="en-US" dirty="0" smtClean="0"/>
              <a:t>stand guidance systems were incorrectly calibrated requiring attendance by airfield </a:t>
            </a:r>
            <a:r>
              <a:rPr lang="en-US" dirty="0" err="1" smtClean="0"/>
              <a:t>signalling</a:t>
            </a:r>
            <a:r>
              <a:rPr lang="en-US" dirty="0" smtClean="0"/>
              <a:t> marshals.</a:t>
            </a:r>
          </a:p>
          <a:p>
            <a:r>
              <a:rPr lang="en-US" dirty="0" smtClean="0"/>
              <a:t>staff accommodation areas and staff access routes were not fully completed or fitted out.</a:t>
            </a:r>
          </a:p>
          <a:p>
            <a:r>
              <a:rPr lang="en-US" dirty="0" smtClean="0"/>
              <a:t>the automated temperature controls failed.</a:t>
            </a:r>
          </a:p>
          <a:p>
            <a:r>
              <a:rPr lang="en-US" dirty="0" smtClean="0"/>
              <a:t>Did they carry out rehearsals? If so, why were the opening day glitches not identified? Did they train and hire extra staff in anticipation of potential teething problems? Did they develop contingency plans for every eventuality so that there was no chance of failure?</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39</a:t>
            </a:fld>
            <a:endParaRPr lang="en-US" dirty="0"/>
          </a:p>
        </p:txBody>
      </p:sp>
    </p:spTree>
    <p:extLst>
      <p:ext uri="{BB962C8B-B14F-4D97-AF65-F5344CB8AC3E}">
        <p14:creationId xmlns:p14="http://schemas.microsoft.com/office/powerpoint/2010/main" val="2919396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826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video is 10 sec – how many people did you see?</a:t>
            </a:r>
          </a:p>
          <a:p>
            <a:r>
              <a:rPr lang="en-US" dirty="0" smtClean="0"/>
              <a:t>Each one used a </a:t>
            </a:r>
            <a:r>
              <a:rPr lang="en-US" dirty="0" err="1" smtClean="0"/>
              <a:t>Suica</a:t>
            </a:r>
            <a:r>
              <a:rPr lang="en-US" dirty="0" smtClean="0"/>
              <a:t> (smart) card. </a:t>
            </a:r>
          </a:p>
          <a:p>
            <a:r>
              <a:rPr lang="en-US" dirty="0" smtClean="0"/>
              <a:t>One of many gates</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3</a:t>
            </a:fld>
            <a:endParaRPr lang="en-US" dirty="0"/>
          </a:p>
        </p:txBody>
      </p:sp>
    </p:spTree>
    <p:extLst>
      <p:ext uri="{BB962C8B-B14F-4D97-AF65-F5344CB8AC3E}">
        <p14:creationId xmlns:p14="http://schemas.microsoft.com/office/powerpoint/2010/main" val="332014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68623"/>
                </a:solidFill>
                <a:latin typeface="Roboto Condensed"/>
                <a:cs typeface="Roboto Condensed"/>
              </a:rPr>
              <a:t>This is the technology stack that major advertising technology companies</a:t>
            </a:r>
            <a:r>
              <a:rPr lang="en-US" sz="1200" baseline="0" dirty="0" smtClean="0">
                <a:solidFill>
                  <a:srgbClr val="F68623"/>
                </a:solidFill>
                <a:latin typeface="Roboto Condensed"/>
                <a:cs typeface="Roboto Condensed"/>
              </a:rPr>
              <a:t> built</a:t>
            </a:r>
          </a:p>
          <a:p>
            <a:r>
              <a:rPr lang="en-US" sz="1200" baseline="0" dirty="0" smtClean="0">
                <a:solidFill>
                  <a:srgbClr val="F68623"/>
                </a:solidFill>
                <a:latin typeface="Roboto Condensed"/>
                <a:cs typeface="Roboto Condensed"/>
              </a:rPr>
              <a:t>To sustain the crushing load of aggregating the clicks and views from so many websites</a:t>
            </a:r>
          </a:p>
          <a:p>
            <a:endParaRPr lang="en-US" sz="1200" baseline="0" dirty="0" smtClean="0">
              <a:solidFill>
                <a:srgbClr val="F68623"/>
              </a:solidFill>
              <a:latin typeface="Roboto Condensed"/>
              <a:cs typeface="Roboto Condensed"/>
            </a:endParaRPr>
          </a:p>
          <a:p>
            <a:r>
              <a:rPr lang="en-US" sz="1200" baseline="0" dirty="0" smtClean="0">
                <a:solidFill>
                  <a:srgbClr val="F68623"/>
                </a:solidFill>
                <a:latin typeface="Roboto Condensed"/>
                <a:cs typeface="Roboto Condensed"/>
              </a:rPr>
              <a:t>Individual retailers are now using this same tech stack, for the same reason</a:t>
            </a:r>
          </a:p>
          <a:p>
            <a:r>
              <a:rPr lang="en-US" sz="1200" baseline="0" dirty="0" smtClean="0">
                <a:solidFill>
                  <a:srgbClr val="F68623"/>
                </a:solidFill>
                <a:latin typeface="Roboto Condensed"/>
                <a:cs typeface="Roboto Condensed"/>
              </a:rPr>
              <a:t>They wish to present an experience, and include Analytics-based results</a:t>
            </a:r>
          </a:p>
          <a:p>
            <a:endParaRPr lang="en-US" sz="1200" dirty="0" smtClean="0">
              <a:solidFill>
                <a:srgbClr val="F68623"/>
              </a:solidFill>
              <a:latin typeface="Roboto Condensed"/>
              <a:cs typeface="Roboto Condensed"/>
            </a:endParaRPr>
          </a:p>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4</a:t>
            </a:fld>
            <a:endParaRPr lang="en-US" dirty="0"/>
          </a:p>
        </p:txBody>
      </p:sp>
    </p:spTree>
    <p:extLst>
      <p:ext uri="{BB962C8B-B14F-4D97-AF65-F5344CB8AC3E}">
        <p14:creationId xmlns:p14="http://schemas.microsoft.com/office/powerpoint/2010/main" val="305215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also will discuss retail here! The switch from CATALOG to INTERACTIVE and DEALS – same load! Must</a:t>
            </a:r>
            <a:r>
              <a:rPr lang="en-US" baseline="0" dirty="0" smtClean="0"/>
              <a:t> touch and track ALL USERS, those are the ones you need to influence, not those with existing affinity and logins )</a:t>
            </a:r>
            <a:endParaRPr lang="en-US" dirty="0" smtClean="0"/>
          </a:p>
          <a:p>
            <a:endParaRPr lang="en-US" dirty="0" smtClean="0"/>
          </a:p>
          <a:p>
            <a:r>
              <a:rPr lang="en-US" dirty="0" smtClean="0"/>
              <a:t>Travel has long</a:t>
            </a:r>
            <a:r>
              <a:rPr lang="en-US" baseline="0" dirty="0" smtClean="0"/>
              <a:t> been an innovator in technology.</a:t>
            </a:r>
          </a:p>
          <a:p>
            <a:endParaRPr lang="en-US" baseline="0" dirty="0" smtClean="0"/>
          </a:p>
          <a:p>
            <a:r>
              <a:rPr lang="en-US" baseline="0" dirty="0" smtClean="0"/>
              <a:t>Long ago, Airlines created some of the first credit card systems and intrastate banking</a:t>
            </a:r>
          </a:p>
          <a:p>
            <a:endParaRPr lang="en-US" baseline="0" dirty="0" smtClean="0"/>
          </a:p>
          <a:p>
            <a:r>
              <a:rPr lang="en-US" baseline="0" dirty="0" smtClean="0"/>
              <a:t>Later, they pioneered real-time pricing for global seat reservation, but got hung up in technology</a:t>
            </a:r>
          </a:p>
          <a:p>
            <a:endParaRPr lang="en-US" baseline="0" dirty="0" smtClean="0"/>
          </a:p>
          <a:p>
            <a:r>
              <a:rPr lang="en-US" baseline="0" dirty="0" smtClean="0"/>
              <a:t>They applied massive cache layers, but have </a:t>
            </a:r>
            <a:r>
              <a:rPr lang="en-US" baseline="0" dirty="0" err="1" smtClean="0"/>
              <a:t>consistancy</a:t>
            </a:r>
            <a:r>
              <a:rPr lang="en-US" baseline="0" dirty="0" smtClean="0"/>
              <a:t> problems. How often do you try to reserve and find the seat is no longer available, or at a different price? </a:t>
            </a:r>
          </a:p>
          <a:p>
            <a:endParaRPr lang="en-US" baseline="0" dirty="0" smtClean="0"/>
          </a:p>
          <a:p>
            <a:r>
              <a:rPr lang="en-US" baseline="0" dirty="0" smtClean="0"/>
              <a:t>These companies are reaching out for the same internet technologies – with thousands of flights, removing caches, and allowing 100K queries per second, from partners and through open APIs to encourage rich apps.</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5</a:t>
            </a:fld>
            <a:endParaRPr lang="en-US" dirty="0"/>
          </a:p>
        </p:txBody>
      </p:sp>
    </p:spTree>
    <p:extLst>
      <p:ext uri="{BB962C8B-B14F-4D97-AF65-F5344CB8AC3E}">
        <p14:creationId xmlns:p14="http://schemas.microsoft.com/office/powerpoint/2010/main" val="332247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3"/>
                </a:solidFill>
                <a:latin typeface="Arial Narrow"/>
                <a:cs typeface="Arial Narrow"/>
              </a:rPr>
              <a:t>Advertising</a:t>
            </a:r>
            <a:r>
              <a:rPr lang="en-US" baseline="0" dirty="0" smtClean="0">
                <a:solidFill>
                  <a:schemeClr val="accent3"/>
                </a:solidFill>
                <a:latin typeface="Arial Narrow"/>
                <a:cs typeface="Arial Narrow"/>
              </a:rPr>
              <a:t> was one of the pioneers, now other enterprises are understanding the need</a:t>
            </a:r>
          </a:p>
          <a:p>
            <a:r>
              <a:rPr lang="en-US" baseline="0" dirty="0" smtClean="0">
                <a:solidFill>
                  <a:schemeClr val="accent3"/>
                </a:solidFill>
                <a:latin typeface="Arial Narrow"/>
                <a:cs typeface="Arial Narrow"/>
              </a:rPr>
              <a:t>For this architecture.</a:t>
            </a:r>
          </a:p>
          <a:p>
            <a:endParaRPr lang="en-US" baseline="0" dirty="0" smtClean="0">
              <a:solidFill>
                <a:schemeClr val="accent3"/>
              </a:solidFill>
              <a:latin typeface="Arial Narrow"/>
              <a:cs typeface="Arial Narrow"/>
            </a:endParaRPr>
          </a:p>
          <a:p>
            <a:r>
              <a:rPr lang="en-US" baseline="0" dirty="0" smtClean="0">
                <a:solidFill>
                  <a:schemeClr val="accent3"/>
                </a:solidFill>
                <a:latin typeface="Arial Narrow"/>
                <a:cs typeface="Arial Narrow"/>
              </a:rPr>
              <a:t>The traditional software &amp; hardware providers scoff at these requirements and speed, but</a:t>
            </a:r>
          </a:p>
          <a:p>
            <a:r>
              <a:rPr lang="en-US" baseline="0" dirty="0" smtClean="0">
                <a:solidFill>
                  <a:schemeClr val="accent3"/>
                </a:solidFill>
                <a:latin typeface="Arial Narrow"/>
                <a:cs typeface="Arial Narrow"/>
              </a:rPr>
              <a:t>Cutting edge companies now understand that the technology is available, and are finding uses</a:t>
            </a:r>
          </a:p>
          <a:p>
            <a:r>
              <a:rPr lang="en-US" baseline="0" dirty="0" smtClean="0">
                <a:solidFill>
                  <a:schemeClr val="accent3"/>
                </a:solidFill>
                <a:latin typeface="Arial Narrow"/>
                <a:cs typeface="Arial Narrow"/>
              </a:rPr>
              <a:t>In their </a:t>
            </a:r>
            <a:r>
              <a:rPr lang="en-US" baseline="0" dirty="0" err="1" smtClean="0">
                <a:solidFill>
                  <a:schemeClr val="accent3"/>
                </a:solidFill>
                <a:latin typeface="Arial Narrow"/>
                <a:cs typeface="Arial Narrow"/>
              </a:rPr>
              <a:t>interprises</a:t>
            </a:r>
            <a:r>
              <a:rPr lang="en-US" baseline="0" dirty="0" smtClean="0">
                <a:solidFill>
                  <a:schemeClr val="accent3"/>
                </a:solidFill>
                <a:latin typeface="Arial Narrow"/>
                <a:cs typeface="Arial Narrow"/>
              </a:rPr>
              <a:t>.</a:t>
            </a:r>
          </a:p>
          <a:p>
            <a:endParaRPr lang="en-US" baseline="0" dirty="0" smtClean="0">
              <a:solidFill>
                <a:schemeClr val="accent3"/>
              </a:solidFill>
              <a:latin typeface="Arial Narrow"/>
              <a:cs typeface="Arial Narrow"/>
            </a:endParaRPr>
          </a:p>
          <a:p>
            <a:r>
              <a:rPr lang="en-US" baseline="0" dirty="0" smtClean="0">
                <a:solidFill>
                  <a:schemeClr val="accent3"/>
                </a:solidFill>
                <a:latin typeface="Arial Narrow"/>
                <a:cs typeface="Arial Narrow"/>
              </a:rPr>
              <a:t>We are working with several financial services companies on providing an Intraday Positions</a:t>
            </a:r>
          </a:p>
          <a:p>
            <a:r>
              <a:rPr lang="en-US" baseline="0" dirty="0" smtClean="0">
                <a:solidFill>
                  <a:schemeClr val="accent3"/>
                </a:solidFill>
                <a:latin typeface="Arial Narrow"/>
                <a:cs typeface="Arial Narrow"/>
              </a:rPr>
              <a:t>Database. Instead of a cache / relational architecture, the requirement is around 1M TPS</a:t>
            </a:r>
            <a:endParaRPr lang="en-US" dirty="0" smtClean="0">
              <a:solidFill>
                <a:schemeClr val="accent3"/>
              </a:solidFill>
              <a:latin typeface="Arial Narrow"/>
              <a:cs typeface="Arial Narrow"/>
            </a:endParaRPr>
          </a:p>
          <a:p>
            <a:endParaRPr lang="en-US" dirty="0" smtClean="0">
              <a:solidFill>
                <a:schemeClr val="accent3"/>
              </a:solidFill>
              <a:latin typeface="Arial Narrow"/>
              <a:cs typeface="Arial Narrow"/>
            </a:endParaRPr>
          </a:p>
          <a:p>
            <a:r>
              <a:rPr lang="en-US" dirty="0" smtClean="0">
                <a:solidFill>
                  <a:schemeClr val="accent3"/>
                </a:solidFill>
                <a:latin typeface="Arial Narrow"/>
                <a:cs typeface="Arial Narrow"/>
              </a:rPr>
              <a:t>Velocity driven by:</a:t>
            </a:r>
          </a:p>
          <a:p>
            <a:endParaRPr lang="en-US" dirty="0" smtClean="0">
              <a:solidFill>
                <a:schemeClr val="accent3"/>
              </a:solidFill>
              <a:latin typeface="Arial Narrow"/>
              <a:cs typeface="Arial Narrow"/>
            </a:endParaRPr>
          </a:p>
          <a:p>
            <a:r>
              <a:rPr lang="en-US" dirty="0" smtClean="0">
                <a:solidFill>
                  <a:schemeClr val="accent3"/>
                </a:solidFill>
                <a:latin typeface="Arial Narrow"/>
                <a:cs typeface="Arial Narrow"/>
              </a:rPr>
              <a:t>	Faster trading</a:t>
            </a:r>
          </a:p>
          <a:p>
            <a:r>
              <a:rPr lang="en-US" dirty="0" smtClean="0">
                <a:solidFill>
                  <a:schemeClr val="accent3"/>
                </a:solidFill>
                <a:latin typeface="Arial Narrow"/>
                <a:cs typeface="Arial Narrow"/>
              </a:rPr>
              <a:t>	Mobile customers</a:t>
            </a:r>
          </a:p>
          <a:p>
            <a:r>
              <a:rPr lang="en-US" dirty="0" smtClean="0">
                <a:solidFill>
                  <a:schemeClr val="accent3"/>
                </a:solidFill>
                <a:latin typeface="Arial Narrow"/>
                <a:cs typeface="Arial Narrow"/>
              </a:rPr>
              <a:t>	Recommendations</a:t>
            </a:r>
          </a:p>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6</a:t>
            </a:fld>
            <a:endParaRPr lang="en-US" dirty="0"/>
          </a:p>
        </p:txBody>
      </p:sp>
    </p:spTree>
    <p:extLst>
      <p:ext uri="{BB962C8B-B14F-4D97-AF65-F5344CB8AC3E}">
        <p14:creationId xmlns:p14="http://schemas.microsoft.com/office/powerpoint/2010/main" val="217131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 use case is happening with telecom and network providers.</a:t>
            </a:r>
          </a:p>
          <a:p>
            <a:endParaRPr lang="en-US" dirty="0" smtClean="0"/>
          </a:p>
          <a:p>
            <a:r>
              <a:rPr lang="en-US" dirty="0" smtClean="0"/>
              <a:t>In order to provide</a:t>
            </a:r>
            <a:r>
              <a:rPr lang="en-US" baseline="0" dirty="0" smtClean="0"/>
              <a:t> rich network routing decisions, network operators are experimenting with a new form of Quality of service.</a:t>
            </a:r>
          </a:p>
          <a:p>
            <a:r>
              <a:rPr lang="en-US" baseline="0" dirty="0" smtClean="0"/>
              <a:t>These quality of service levels are driven by the CONTENT of HTTP interactions, using deep packet inspection.</a:t>
            </a:r>
          </a:p>
          <a:p>
            <a:endParaRPr lang="en-US" baseline="0" dirty="0" smtClean="0"/>
          </a:p>
          <a:p>
            <a:r>
              <a:rPr lang="en-US" baseline="0" dirty="0" smtClean="0"/>
              <a:t>Use is also over 100K TPS, and requires ALWAYS UP database availability, just like the initial advertising users</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7</a:t>
            </a:fld>
            <a:endParaRPr lang="en-US" dirty="0"/>
          </a:p>
        </p:txBody>
      </p:sp>
    </p:spTree>
    <p:extLst>
      <p:ext uri="{BB962C8B-B14F-4D97-AF65-F5344CB8AC3E}">
        <p14:creationId xmlns:p14="http://schemas.microsoft.com/office/powerpoint/2010/main" val="190602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460375"/>
            <a:ext cx="3497263" cy="2624138"/>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From Key to Node</a:t>
            </a:r>
          </a:p>
          <a:p>
            <a:pPr marL="0" marR="0" indent="0" algn="l" defTabSz="457200" rtl="0" eaLnBrk="0" fontAlgn="base" latinLnBrk="0" hangingPunct="0">
              <a:lnSpc>
                <a:spcPct val="100000"/>
              </a:lnSpc>
              <a:spcBef>
                <a:spcPct val="30000"/>
              </a:spcBef>
              <a:spcAft>
                <a:spcPct val="0"/>
              </a:spcAft>
              <a:buClrTx/>
              <a:buSzTx/>
              <a:buFont typeface="+mj-lt"/>
              <a:buNone/>
              <a:tabLst/>
              <a:defRPr/>
            </a:pPr>
            <a:r>
              <a:rPr lang="en-US" dirty="0" smtClean="0"/>
              <a:t>Aerospike has a shared nothing architecture, all nodes in a cluster are identical and there is no single point of failure. The cluster scales elastically and linearly as nodes are added or removed. </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Data distributed evenly across nodes using RIPEMD160 </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Distribution algorithm minimizes data movement when nodes come or go and cluster must be re-balanced.  </a:t>
            </a:r>
            <a:br>
              <a:rPr lang="en-US" dirty="0" smtClean="0"/>
            </a:br>
            <a:r>
              <a:rPr lang="en-US" dirty="0" smtClean="0"/>
              <a:t>Proprietary paxos based consensus algorithm auto-discovers and efficiently manages cluster formation .</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Read/writes continue non-stop during cluster re-organization.</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Self-healing architecture includes auto-discovery of cluster changes, auto-failover, auto-rebalancing, background backups/restores and rolling upgrades ensure zero touch and zero downtime operations. </a:t>
            </a:r>
            <a:br>
              <a:rPr lang="en-US" dirty="0" smtClean="0"/>
            </a:b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Only manual intervention required is for physical changes to cluster e.g. adding or upgrading hardware.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24</a:t>
            </a:fld>
            <a:endParaRPr lang="en-US" dirty="0"/>
          </a:p>
        </p:txBody>
      </p:sp>
    </p:spTree>
    <p:extLst>
      <p:ext uri="{BB962C8B-B14F-4D97-AF65-F5344CB8AC3E}">
        <p14:creationId xmlns:p14="http://schemas.microsoft.com/office/powerpoint/2010/main" val="478144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460375"/>
            <a:ext cx="3497263" cy="2624138"/>
          </a:xfrm>
        </p:spPr>
      </p:sp>
      <p:sp>
        <p:nvSpPr>
          <p:cNvPr id="3" name="Notes Placeholder 2"/>
          <p:cNvSpPr>
            <a:spLocks noGrp="1"/>
          </p:cNvSpPr>
          <p:nvPr>
            <p:ph type="body" idx="1"/>
          </p:nvPr>
        </p:nvSpPr>
        <p:spPr/>
        <p:txBody>
          <a:bodyPr/>
          <a:lstStyle/>
          <a:p>
            <a:r>
              <a:rPr lang="en-US" b="1" dirty="0" smtClean="0"/>
              <a:t>Data Distribution</a:t>
            </a:r>
          </a:p>
          <a:p>
            <a:r>
              <a:rPr lang="en-US" dirty="0" smtClean="0"/>
              <a:t>Aerospike Database has a Shared-Nothing architecture: every node in an Aerospike cluster is identical, all nodes are peers and there is no single point of failure.</a:t>
            </a:r>
          </a:p>
          <a:p>
            <a:r>
              <a:rPr lang="en-US" dirty="0" smtClean="0"/>
              <a:t>Data is distributed evenly across nodes in a cluster using the Aerospike Smart Partitions™ algorithm. This algorithm uses an extremely random hash function that ensures that partitions are distributed very evenly within a 1-2% error margin.</a:t>
            </a:r>
          </a:p>
          <a:p>
            <a:r>
              <a:rPr lang="en-US" dirty="0" smtClean="0"/>
              <a:t>To determine where a record should go, the record key (of any size) is hashed into a 20-byte fixed length string using RIPEMD160, and the first 12 bits form a partition ID which determines which of the partitions should contain this record. The partitions are distributed equally among the nodes in the cluster, so if there are N nodes in the cluster, each node stores approximately 1/N of the data.</a:t>
            </a:r>
          </a:p>
          <a:p>
            <a:r>
              <a:rPr lang="en-US" dirty="0" smtClean="0"/>
              <a:t>Because data is distributed evenly (and randomly) across nodes, there are no hot spots or bottlenecks where one node handles significantly more requests than another node. The random assignment of data ensures that server load is balanced.</a:t>
            </a:r>
          </a:p>
          <a:p>
            <a:r>
              <a:rPr lang="en-US" dirty="0" smtClean="0"/>
              <a:t>For reliability, Aerospike replicates partitions on one or more nodes. One node becomes the data master for reads and writes for a partition and other nodes store replicas.</a:t>
            </a:r>
          </a:p>
          <a:p>
            <a:r>
              <a:rPr lang="en-US" dirty="0" smtClean="0"/>
              <a:t>Synchronous replication ensures immediate consistency and no loss of data. A write transaction is propagated to all replicas before committing the data and returning the result to the client. In rare cases during cluster re-configurations when the Aerospike Smart Client™ may have sent the request to the wrong node because it is briefly out of date, the Aerospike Smart Cluster™ transparently proxy's the request to the right node. Finally, when a cluster is recovering from being partitioned, it resolves any conflicts that may have occurred between different copies of data. Resolution can be configured to be automatic, in which case the data with the latest timestamp is canonical or both copies of the data can be returned to the application for resolution at that higher level.</a:t>
            </a:r>
            <a:endParaRPr lang="en-US" dirty="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25</a:t>
            </a:fld>
            <a:endParaRPr lang="en-US" dirty="0"/>
          </a:p>
        </p:txBody>
      </p:sp>
    </p:spTree>
    <p:extLst>
      <p:ext uri="{BB962C8B-B14F-4D97-AF65-F5344CB8AC3E}">
        <p14:creationId xmlns:p14="http://schemas.microsoft.com/office/powerpoint/2010/main" val="16432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0050" y="460375"/>
            <a:ext cx="3497263" cy="2624138"/>
          </a:xfrm>
        </p:spPr>
      </p:sp>
      <p:sp>
        <p:nvSpPr>
          <p:cNvPr id="3" name="Notes Placeholder 2"/>
          <p:cNvSpPr>
            <a:spLocks noGrp="1"/>
          </p:cNvSpPr>
          <p:nvPr>
            <p:ph type="body" idx="1"/>
          </p:nvPr>
        </p:nvSpPr>
        <p:spPr/>
        <p:txBody>
          <a:bodyPr/>
          <a:lstStyle/>
          <a:p>
            <a:r>
              <a:rPr lang="en-US" b="1" dirty="0" smtClean="0"/>
              <a:t>A node is added to the cluster</a:t>
            </a:r>
          </a:p>
          <a:p>
            <a:r>
              <a:rPr lang="en-US" dirty="0" smtClean="0"/>
              <a:t>When </a:t>
            </a:r>
            <a:r>
              <a:rPr lang="en-US" dirty="0"/>
              <a:t>a node is added to the </a:t>
            </a:r>
            <a:r>
              <a:rPr lang="en-US" dirty="0" smtClean="0"/>
              <a:t>cluster, </a:t>
            </a:r>
            <a:r>
              <a:rPr lang="en-US" dirty="0"/>
              <a:t>to provide </a:t>
            </a:r>
            <a:r>
              <a:rPr lang="en-US" dirty="0" smtClean="0"/>
              <a:t>increases capacity or throughput, </a:t>
            </a:r>
            <a:r>
              <a:rPr lang="en-US" dirty="0"/>
              <a:t>t</a:t>
            </a:r>
            <a:r>
              <a:rPr lang="en-US" dirty="0" smtClean="0"/>
              <a:t>he existing nodes </a:t>
            </a:r>
            <a:r>
              <a:rPr lang="en-US" dirty="0"/>
              <a:t>use the heartbeat to locate </a:t>
            </a:r>
            <a:r>
              <a:rPr lang="en-US" dirty="0" smtClean="0"/>
              <a:t>the new node. The cluster then begins </a:t>
            </a:r>
            <a:r>
              <a:rPr lang="en-US" dirty="0"/>
              <a:t>the process of data migration so that the new node becomes data master for some partitions and replica for other partitions. The client also detects these changes automatically and future requests are sent to the correct node.</a:t>
            </a:r>
          </a:p>
          <a:p>
            <a:r>
              <a:rPr lang="en-US" b="1" dirty="0" smtClean="0"/>
              <a:t>What happens when a node is removed?</a:t>
            </a:r>
          </a:p>
          <a:p>
            <a:r>
              <a:rPr lang="en-US" b="0" dirty="0" smtClean="0"/>
              <a:t>If a node has a hardware failure or it is being upgraded the inverse happens. On a 4 node cluster 1 node is  the data master for about 1/4 of the data and those partitions now exist only on the replicas on nodes. The remaining nodes automatically perform data migration to copy the replica partitions to new data masters. </a:t>
            </a:r>
          </a:p>
          <a:p>
            <a:r>
              <a:rPr lang="en-US" b="0" dirty="0" smtClean="0"/>
              <a:t>At the same time, your application, through the Smart Client™ becomes aware that the node has failed and the client automatically calculates the new partition map.</a:t>
            </a:r>
          </a:p>
          <a:p>
            <a:r>
              <a:rPr lang="en-US" b="1" dirty="0" smtClean="0"/>
              <a:t>Automatic rebalancing</a:t>
            </a:r>
          </a:p>
          <a:p>
            <a:r>
              <a:rPr lang="en-US" dirty="0" smtClean="0"/>
              <a:t>The data rebalancing mechanism (ensures that query volume is distributed evenly across all nodes, and is robust in the event of node failure happening during rebalancing itself. The system is designed to be continuously available, so data rebalancing doesn't impact cluster behavior. The transaction algorithms are integrated with the data distribution system, and there is only one consensus vote to coordinate a cluster change. With only one vote, there is only a short period when the cluster internal redirection mechanisms are used while clients discover the new cluster configuration. Thus, this mechanism optimizes transactional simplicity in a scalable shared-nothing environment while maintaining ACID characteristics. </a:t>
            </a:r>
          </a:p>
          <a:p>
            <a:r>
              <a:rPr lang="en-US" dirty="0" smtClean="0"/>
              <a:t>By not requiring operator intervention, the cluster will self-heal even at demanding times. The capacity planning and system monitoring provide you the ability to handle virtually any unforeseen failure with no loss of service. You can configure and provision your hardware capacity and set up replication/synchronization policies so that the database recovers from failures without affecting users.</a:t>
            </a:r>
          </a:p>
          <a:p>
            <a:r>
              <a:rPr lang="en-US" dirty="0" smtClean="0"/>
              <a:t>Data migration can be tuned to meet your </a:t>
            </a:r>
            <a:r>
              <a:rPr lang="en-US" dirty="0"/>
              <a:t>operational requirements see http://www.aerospike.com/docs/operations/tune/migration/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626B03C0-24EC-4AF5-9D25-1D79F98923E0}" type="slidenum">
              <a:rPr lang="en-US" smtClean="0"/>
              <a:pPr>
                <a:defRPr/>
              </a:pPr>
              <a:t>27</a:t>
            </a:fld>
            <a:endParaRPr lang="en-US" dirty="0"/>
          </a:p>
        </p:txBody>
      </p:sp>
    </p:spTree>
    <p:extLst>
      <p:ext uri="{BB962C8B-B14F-4D97-AF65-F5344CB8AC3E}">
        <p14:creationId xmlns:p14="http://schemas.microsoft.com/office/powerpoint/2010/main" val="80754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60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94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94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94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94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9487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d Banner only">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541284"/>
          </a:xfrm>
          <a:prstGeom prst="rect">
            <a:avLst/>
          </a:prstGeom>
          <a:solidFill>
            <a:schemeClr val="accent1"/>
          </a:solidFill>
        </p:spPr>
        <p:txBody>
          <a:bodyPr vert="horz" anchor="b"/>
          <a:lstStyle>
            <a:lvl1pPr>
              <a:defRPr sz="3200" b="0" i="0">
                <a:solidFill>
                  <a:srgbClr val="FFFFFF"/>
                </a:solidFill>
                <a:latin typeface="Roboto Condensed Bold"/>
                <a:cs typeface="Roboto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92138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1" y="0"/>
            <a:ext cx="9144001" cy="62271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62374" y="24582"/>
            <a:ext cx="8439150" cy="579716"/>
          </a:xfrm>
          <a:prstGeom prst="rect">
            <a:avLst/>
          </a:prstGeom>
          <a:solidFill>
            <a:srgbClr val="A01620"/>
          </a:solidFill>
          <a:ln>
            <a:noFill/>
          </a:ln>
        </p:spPr>
        <p:txBody>
          <a:bodyPr vert="horz" anchor="ctr"/>
          <a:lstStyle>
            <a:lvl1pPr algn="l">
              <a:defRPr sz="2800" b="1" i="0">
                <a:solidFill>
                  <a:schemeClr val="bg1"/>
                </a:solidFill>
                <a:latin typeface="Arial Narrow Bold"/>
                <a:cs typeface="Arial Narrow Bold"/>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p:cNvSpPr/>
          <p:nvPr userDrawn="1"/>
        </p:nvSpPr>
        <p:spPr>
          <a:xfrm>
            <a:off x="-1" y="0"/>
            <a:ext cx="9144001" cy="62271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62374" y="24582"/>
            <a:ext cx="8439150" cy="579716"/>
          </a:xfrm>
          <a:prstGeom prst="rect">
            <a:avLst/>
          </a:prstGeom>
          <a:solidFill>
            <a:srgbClr val="A01620"/>
          </a:solidFill>
          <a:ln>
            <a:noFill/>
          </a:ln>
        </p:spPr>
        <p:txBody>
          <a:bodyPr vert="horz" anchor="ctr"/>
          <a:lstStyle>
            <a:lvl1pPr algn="l">
              <a:defRPr sz="2800" b="1" i="0">
                <a:solidFill>
                  <a:schemeClr val="bg1"/>
                </a:solidFill>
                <a:latin typeface="Arial Narrow Bold"/>
                <a:cs typeface="Arial Narrow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273084" y="1231330"/>
            <a:ext cx="8613124" cy="5049397"/>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100000"/>
              <a:buFont typeface="Lucida Grande"/>
              <a:buChar char="■"/>
              <a:tabLst/>
              <a:defRPr sz="2400" b="0" i="0" baseline="0">
                <a:solidFill>
                  <a:schemeClr val="accent3"/>
                </a:solidFill>
                <a:latin typeface="Arial Narrow"/>
                <a:cs typeface="Arial Narrow"/>
              </a:defRPr>
            </a:lvl1pPr>
            <a:lvl2pPr marL="628650" indent="-171450">
              <a:buClr>
                <a:schemeClr val="bg1">
                  <a:lumMod val="65000"/>
                </a:schemeClr>
              </a:buClr>
              <a:buSzPct val="100000"/>
              <a:buFont typeface="Lucida Grande"/>
              <a:buChar char="■"/>
              <a:defRPr sz="2000" b="0" i="0" baseline="0">
                <a:solidFill>
                  <a:schemeClr val="accent3"/>
                </a:solidFill>
                <a:latin typeface="Arial Narrow"/>
                <a:cs typeface="Arial Narrow"/>
              </a:defRPr>
            </a:lvl2pPr>
            <a:lvl3pPr marL="1092200" indent="-177800">
              <a:buClr>
                <a:schemeClr val="bg1">
                  <a:lumMod val="65000"/>
                </a:schemeClr>
              </a:buClr>
              <a:buSzPct val="100000"/>
              <a:buFont typeface="Lucida Grande"/>
              <a:buChar char="■"/>
              <a:defRPr sz="1800" b="0" i="0" baseline="0">
                <a:solidFill>
                  <a:schemeClr val="accent3"/>
                </a:solidFill>
                <a:latin typeface="Arial Narrow"/>
                <a:cs typeface="Arial Narrow"/>
              </a:defRPr>
            </a:lvl3pPr>
            <a:lvl4pPr marL="1487488" indent="-115888">
              <a:buClr>
                <a:schemeClr val="bg1">
                  <a:lumMod val="65000"/>
                </a:schemeClr>
              </a:buClr>
              <a:buSzPct val="100000"/>
              <a:buFont typeface="Lucida Grande"/>
              <a:buChar char="■"/>
              <a:defRPr sz="1400" b="0" i="0">
                <a:solidFill>
                  <a:schemeClr val="accent3"/>
                </a:solidFill>
                <a:latin typeface="Arial Narrow"/>
                <a:cs typeface="Arial Narrow"/>
              </a:defRPr>
            </a:lvl4pPr>
            <a:lvl5pPr marL="1947863" indent="-119063">
              <a:buClr>
                <a:schemeClr val="bg1">
                  <a:lumMod val="65000"/>
                </a:schemeClr>
              </a:buClr>
              <a:buSzPct val="100000"/>
              <a:buFont typeface="Lucida Grande"/>
              <a:buChar char="■"/>
              <a:defRPr sz="1200" b="0" i="0" baseline="0">
                <a:solidFill>
                  <a:schemeClr val="accent3"/>
                </a:solidFill>
                <a:latin typeface="Arial Narrow"/>
                <a:cs typeface="Arial Narrow"/>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686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Text Placeholder 3"/>
          <p:cNvSpPr>
            <a:spLocks noGrp="1"/>
          </p:cNvSpPr>
          <p:nvPr>
            <p:ph type="body" sz="quarter" idx="15"/>
          </p:nvPr>
        </p:nvSpPr>
        <p:spPr>
          <a:xfrm>
            <a:off x="298484" y="1231330"/>
            <a:ext cx="8613124" cy="5049397"/>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100000"/>
              <a:buFont typeface="Lucida Grande"/>
              <a:buChar char="■"/>
              <a:tabLst/>
              <a:defRPr sz="2400" b="0" i="0" baseline="0">
                <a:solidFill>
                  <a:schemeClr val="accent3"/>
                </a:solidFill>
                <a:latin typeface="Arial Narrow"/>
                <a:cs typeface="Arial Narrow"/>
              </a:defRPr>
            </a:lvl1pPr>
            <a:lvl2pPr marL="628650" indent="-171450">
              <a:buClr>
                <a:schemeClr val="bg1">
                  <a:lumMod val="65000"/>
                </a:schemeClr>
              </a:buClr>
              <a:buSzPct val="100000"/>
              <a:buFont typeface="Lucida Grande"/>
              <a:buChar char="■"/>
              <a:defRPr sz="2000" b="0" i="0" baseline="0">
                <a:solidFill>
                  <a:schemeClr val="accent3"/>
                </a:solidFill>
                <a:latin typeface="Arial Narrow"/>
                <a:cs typeface="Arial Narrow"/>
              </a:defRPr>
            </a:lvl2pPr>
            <a:lvl3pPr marL="1092200" indent="-177800">
              <a:buClr>
                <a:schemeClr val="bg1">
                  <a:lumMod val="65000"/>
                </a:schemeClr>
              </a:buClr>
              <a:buSzPct val="100000"/>
              <a:buFont typeface="Lucida Grande"/>
              <a:buChar char="■"/>
              <a:defRPr sz="1800" b="0" i="0" baseline="0">
                <a:solidFill>
                  <a:schemeClr val="accent3"/>
                </a:solidFill>
                <a:latin typeface="Arial Narrow"/>
                <a:cs typeface="Arial Narrow"/>
              </a:defRPr>
            </a:lvl3pPr>
            <a:lvl4pPr marL="1487488" indent="-115888">
              <a:buClr>
                <a:schemeClr val="bg1">
                  <a:lumMod val="65000"/>
                </a:schemeClr>
              </a:buClr>
              <a:buSzPct val="100000"/>
              <a:buFont typeface="Lucida Grande"/>
              <a:buChar char="■"/>
              <a:defRPr sz="1400" b="0" i="0">
                <a:solidFill>
                  <a:schemeClr val="accent3"/>
                </a:solidFill>
                <a:latin typeface="Arial Narrow"/>
                <a:cs typeface="Arial Narrow"/>
              </a:defRPr>
            </a:lvl4pPr>
            <a:lvl5pPr marL="1947863" indent="-119063">
              <a:buClr>
                <a:schemeClr val="bg1">
                  <a:lumMod val="65000"/>
                </a:schemeClr>
              </a:buClr>
              <a:buSzPct val="100000"/>
              <a:buFont typeface="Lucida Grande"/>
              <a:buChar char="■"/>
              <a:defRPr sz="1200" b="0" i="0" baseline="0">
                <a:solidFill>
                  <a:schemeClr val="accent3"/>
                </a:solidFill>
                <a:latin typeface="Arial Narrow"/>
                <a:cs typeface="Arial Narrow"/>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hasCustomPrompt="1"/>
          </p:nvPr>
        </p:nvSpPr>
        <p:spPr>
          <a:xfrm>
            <a:off x="0" y="0"/>
            <a:ext cx="9144000" cy="946727"/>
          </a:xfrm>
          <a:prstGeom prst="rect">
            <a:avLst/>
          </a:prstGeom>
          <a:solidFill>
            <a:schemeClr val="tx1">
              <a:lumMod val="65000"/>
              <a:lumOff val="35000"/>
            </a:schemeClr>
          </a:solidFill>
        </p:spPr>
        <p:txBody>
          <a:bodyPr vert="horz" anchor="ctr"/>
          <a:lstStyle>
            <a:lvl1pPr>
              <a:lnSpc>
                <a:spcPct val="90000"/>
              </a:lnSpc>
              <a:defRPr sz="2800" b="1">
                <a:solidFill>
                  <a:srgbClr val="FFFFFF"/>
                </a:solidFill>
                <a:latin typeface="Arial Narrow Bold"/>
                <a:cs typeface="Arial Narrow Bold"/>
              </a:defRPr>
            </a:lvl1pPr>
          </a:lstStyle>
          <a:p>
            <a:r>
              <a:rPr lang="en-US" dirty="0" smtClean="0"/>
              <a:t>Click to edit Master title style</a:t>
            </a:r>
            <a:br>
              <a:rPr lang="en-US" dirty="0" smtClean="0"/>
            </a:br>
            <a:r>
              <a:rPr lang="en-US" dirty="0" smtClean="0"/>
              <a:t>Click to edit Master title style</a:t>
            </a:r>
            <a:endParaRPr lang="en-US" dirty="0"/>
          </a:p>
        </p:txBody>
      </p:sp>
    </p:spTree>
    <p:extLst>
      <p:ext uri="{BB962C8B-B14F-4D97-AF65-F5344CB8AC3E}">
        <p14:creationId xmlns:p14="http://schemas.microsoft.com/office/powerpoint/2010/main" val="65517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656" y="3086566"/>
            <a:ext cx="7693162" cy="457814"/>
          </a:xfrm>
          <a:prstGeom prst="rect">
            <a:avLst/>
          </a:prstGeom>
        </p:spPr>
        <p:txBody>
          <a:bodyPr anchor="b"/>
          <a:lstStyle>
            <a:lvl1pPr algn="l">
              <a:defRPr sz="2800" b="1" i="0" u="none" baseline="0">
                <a:solidFill>
                  <a:schemeClr val="bg2">
                    <a:lumMod val="50000"/>
                  </a:schemeClr>
                </a:solidFill>
                <a:latin typeface="Arial Narrow Bold"/>
                <a:cs typeface="Arial Narrow Bold"/>
              </a:defRPr>
            </a:lvl1pPr>
          </a:lstStyle>
          <a:p>
            <a:r>
              <a:rPr lang="en-US" dirty="0" smtClean="0"/>
              <a:t>Section slide name</a:t>
            </a:r>
            <a:endParaRPr lang="en-US" dirty="0"/>
          </a:p>
        </p:txBody>
      </p:sp>
      <p:pic>
        <p:nvPicPr>
          <p:cNvPr id="4" name="Picture 3"/>
          <p:cNvPicPr>
            <a:picLocks noChangeAspect="1"/>
          </p:cNvPicPr>
          <p:nvPr userDrawn="1"/>
        </p:nvPicPr>
        <p:blipFill>
          <a:blip r:embed="rId2"/>
          <a:stretch>
            <a:fillRect/>
          </a:stretch>
        </p:blipFill>
        <p:spPr>
          <a:xfrm>
            <a:off x="0" y="2998780"/>
            <a:ext cx="635000" cy="635000"/>
          </a:xfrm>
          <a:prstGeom prst="rect">
            <a:avLst/>
          </a:prstGeom>
        </p:spPr>
      </p:pic>
    </p:spTree>
    <p:extLst>
      <p:ext uri="{BB962C8B-B14F-4D97-AF65-F5344CB8AC3E}">
        <p14:creationId xmlns:p14="http://schemas.microsoft.com/office/powerpoint/2010/main" val="12691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2DC24-C402-654F-AFF6-A88DF25963D2}" type="datetimeFigureOut">
              <a:rPr lang="en-US" smtClean="0"/>
              <a:t>11/16/15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0C22E87-A6C5-814A-A13C-5068FBAE97FF}" type="slidenum">
              <a:rPr lang="en-US" smtClean="0"/>
              <a:t>‹#›</a:t>
            </a:fld>
            <a:endParaRPr lang="en-US"/>
          </a:p>
        </p:txBody>
      </p:sp>
    </p:spTree>
    <p:extLst>
      <p:ext uri="{BB962C8B-B14F-4D97-AF65-F5344CB8AC3E}">
        <p14:creationId xmlns:p14="http://schemas.microsoft.com/office/powerpoint/2010/main" val="247014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3" name="Rectangle 2"/>
          <p:cNvSpPr/>
          <p:nvPr userDrawn="1"/>
        </p:nvSpPr>
        <p:spPr>
          <a:xfrm>
            <a:off x="0" y="0"/>
            <a:ext cx="9144000" cy="653692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bg1">
                    <a:lumMod val="50000"/>
                  </a:schemeClr>
                </a:solidFill>
                <a:latin typeface="Roboto Condensed Bold"/>
                <a:cs typeface="Roboto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681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d Banner with Text">
    <p:spTree>
      <p:nvGrpSpPr>
        <p:cNvPr id="1" name=""/>
        <p:cNvGrpSpPr/>
        <p:nvPr/>
      </p:nvGrpSpPr>
      <p:grpSpPr>
        <a:xfrm>
          <a:off x="0" y="0"/>
          <a:ext cx="0" cy="0"/>
          <a:chOff x="0" y="0"/>
          <a:chExt cx="0" cy="0"/>
        </a:xfrm>
      </p:grpSpPr>
      <p:sp>
        <p:nvSpPr>
          <p:cNvPr id="5" name="Text Placeholder 3"/>
          <p:cNvSpPr>
            <a:spLocks noGrp="1"/>
          </p:cNvSpPr>
          <p:nvPr>
            <p:ph type="body" sz="quarter" idx="15"/>
          </p:nvPr>
        </p:nvSpPr>
        <p:spPr>
          <a:xfrm>
            <a:off x="457200" y="791108"/>
            <a:ext cx="8229600" cy="5480737"/>
          </a:xfrm>
          <a:prstGeom prst="rect">
            <a:avLst/>
          </a:prstGeom>
        </p:spPr>
        <p:txBody>
          <a:bodyPr vert="horz">
            <a:normAutofit/>
          </a:bodyPr>
          <a:lstStyle>
            <a:lvl1pPr marL="280988" marR="0" indent="-280988" algn="l" defTabSz="457200" rtl="0" eaLnBrk="1" fontAlgn="auto" latinLnBrk="0" hangingPunct="1">
              <a:lnSpc>
                <a:spcPct val="100000"/>
              </a:lnSpc>
              <a:spcBef>
                <a:spcPct val="20000"/>
              </a:spcBef>
              <a:spcAft>
                <a:spcPts val="0"/>
              </a:spcAft>
              <a:buClr>
                <a:schemeClr val="accent2"/>
              </a:buClr>
              <a:buSzPct val="75000"/>
              <a:buFont typeface="Lucida Grande"/>
              <a:buChar char="➤"/>
              <a:tabLst/>
              <a:defRPr sz="2000" baseline="0">
                <a:solidFill>
                  <a:schemeClr val="accent3"/>
                </a:solidFill>
                <a:latin typeface="Roboto Condensed Regular"/>
                <a:cs typeface="Roboto Condensed Regular"/>
              </a:defRPr>
            </a:lvl1pPr>
            <a:lvl2pPr marL="628650" indent="-171450">
              <a:buClr>
                <a:schemeClr val="accent2"/>
              </a:buClr>
              <a:buSzPct val="75000"/>
              <a:buFont typeface="Wingdings" charset="2"/>
              <a:buChar char="§"/>
              <a:defRPr sz="1800" baseline="0">
                <a:solidFill>
                  <a:schemeClr val="accent3"/>
                </a:solidFill>
                <a:latin typeface="Roboto Condensed Regular"/>
                <a:cs typeface="Roboto Condensed Regular"/>
              </a:defRPr>
            </a:lvl2pPr>
            <a:lvl3pPr marL="1092200" indent="-177800">
              <a:buClr>
                <a:schemeClr val="accent2"/>
              </a:buClr>
              <a:buSzPct val="55000"/>
              <a:buFont typeface="Wingdings" charset="2"/>
              <a:buChar char="u"/>
              <a:defRPr sz="1600" baseline="0">
                <a:solidFill>
                  <a:schemeClr val="accent3"/>
                </a:solidFill>
                <a:latin typeface="Roboto Condensed Regular"/>
                <a:cs typeface="Roboto Condensed Regular"/>
              </a:defRPr>
            </a:lvl3pPr>
            <a:lvl4pPr marL="1487488" indent="-115888">
              <a:buClr>
                <a:schemeClr val="accent2"/>
              </a:buClr>
              <a:buSzPct val="75000"/>
              <a:buFont typeface="Arial"/>
              <a:buChar char="•"/>
              <a:defRPr sz="1200">
                <a:solidFill>
                  <a:schemeClr val="accent3"/>
                </a:solidFill>
                <a:latin typeface="Roboto Condensed Regular"/>
                <a:cs typeface="Roboto Condensed Regular"/>
              </a:defRPr>
            </a:lvl4pPr>
            <a:lvl5pPr marL="1947863" indent="-119063">
              <a:buClr>
                <a:schemeClr val="accent2"/>
              </a:buClr>
              <a:buSzPct val="75000"/>
              <a:buFont typeface="Lucida Grande"/>
              <a:buChar char="­"/>
              <a:defRPr sz="110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1"/>
            <a:ext cx="9144000" cy="548224"/>
          </a:xfrm>
          <a:prstGeom prst="rect">
            <a:avLst/>
          </a:prstGeom>
          <a:solidFill>
            <a:schemeClr val="accent1"/>
          </a:solidFill>
          <a:ln>
            <a:noFill/>
          </a:ln>
          <a:effectLst/>
        </p:spPr>
        <p:txBody>
          <a:bodyPr vert="horz" anchor="b"/>
          <a:lstStyle>
            <a:lvl1pPr>
              <a:defRPr sz="3200" b="0" i="0">
                <a:solidFill>
                  <a:schemeClr val="bg1"/>
                </a:solidFill>
                <a:latin typeface="Roboto Condensed Bold"/>
                <a:cs typeface="Roboto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9823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8858"/>
            <a:ext cx="8229600" cy="910150"/>
          </a:xfrm>
          <a:prstGeom prst="rect">
            <a:avLst/>
          </a:prstGeom>
        </p:spPr>
        <p:txBody>
          <a:bodyPr anchor="b"/>
          <a:lstStyle>
            <a:lvl1pPr algn="l">
              <a:defRPr sz="2800" b="1" i="0" u="none" baseline="0">
                <a:solidFill>
                  <a:schemeClr val="accent1"/>
                </a:solidFill>
                <a:latin typeface="Roboto Condensed Bold"/>
                <a:cs typeface="Roboto Condensed Bold"/>
              </a:defRPr>
            </a:lvl1pPr>
          </a:lstStyle>
          <a:p>
            <a:r>
              <a:rPr lang="en-US" dirty="0" smtClean="0"/>
              <a:t>CLICK TO EDIT MASTER TITLE STYLE</a:t>
            </a:r>
            <a:endParaRPr lang="en-US" dirty="0"/>
          </a:p>
        </p:txBody>
      </p:sp>
      <p:sp>
        <p:nvSpPr>
          <p:cNvPr id="4" name="Text Placeholder 3"/>
          <p:cNvSpPr>
            <a:spLocks noGrp="1"/>
          </p:cNvSpPr>
          <p:nvPr>
            <p:ph type="body" sz="quarter" idx="15"/>
          </p:nvPr>
        </p:nvSpPr>
        <p:spPr>
          <a:xfrm>
            <a:off x="457200" y="1447287"/>
            <a:ext cx="8229600" cy="4824558"/>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75000"/>
              <a:buFont typeface="Lucida Grande"/>
              <a:buChar char="■"/>
              <a:tabLst/>
              <a:defRPr sz="2400" b="0" i="0" baseline="0">
                <a:solidFill>
                  <a:schemeClr val="accent3"/>
                </a:solidFill>
                <a:latin typeface="Roboto Condensed Regular"/>
                <a:cs typeface="Roboto Condensed Regular"/>
              </a:defRPr>
            </a:lvl1pPr>
            <a:lvl2pPr marL="628650" indent="-171450">
              <a:buClr>
                <a:schemeClr val="bg1">
                  <a:lumMod val="65000"/>
                </a:schemeClr>
              </a:buClr>
              <a:buSzPct val="75000"/>
              <a:buFont typeface="Lucida Grande"/>
              <a:buChar char="■"/>
              <a:defRPr sz="2000" b="0" i="0" baseline="0">
                <a:solidFill>
                  <a:schemeClr val="accent3"/>
                </a:solidFill>
                <a:latin typeface="Roboto Condensed Regular"/>
                <a:cs typeface="Roboto Condensed Regular"/>
              </a:defRPr>
            </a:lvl2pPr>
            <a:lvl3pPr marL="1092200" indent="-177800">
              <a:buClr>
                <a:schemeClr val="bg1">
                  <a:lumMod val="65000"/>
                </a:schemeClr>
              </a:buClr>
              <a:buSzPct val="55000"/>
              <a:buFont typeface="Lucida Grande"/>
              <a:buChar char="■"/>
              <a:defRPr sz="1800" b="0" i="0" baseline="0">
                <a:solidFill>
                  <a:schemeClr val="accent3"/>
                </a:solidFill>
                <a:latin typeface="Roboto Condensed Regular"/>
                <a:cs typeface="Roboto Condensed Regular"/>
              </a:defRPr>
            </a:lvl3pPr>
            <a:lvl4pPr marL="1487488" indent="-115888">
              <a:buClr>
                <a:schemeClr val="bg1">
                  <a:lumMod val="65000"/>
                </a:schemeClr>
              </a:buClr>
              <a:buSzPct val="75000"/>
              <a:buFont typeface="Lucida Grande"/>
              <a:buChar char="■"/>
              <a:defRPr sz="1400" b="0" i="0">
                <a:solidFill>
                  <a:schemeClr val="accent3"/>
                </a:solidFill>
                <a:latin typeface="Roboto Condensed Regular"/>
                <a:cs typeface="Roboto Condensed Regular"/>
              </a:defRPr>
            </a:lvl4pPr>
            <a:lvl5pPr marL="1947863" indent="-119063">
              <a:buClr>
                <a:schemeClr val="bg1">
                  <a:lumMod val="65000"/>
                </a:schemeClr>
              </a:buClr>
              <a:buSzPct val="75000"/>
              <a:buFont typeface="Lucida Grande"/>
              <a:buChar char="■"/>
              <a:defRPr sz="1200" b="0" i="0" baseline="0">
                <a:solidFill>
                  <a:schemeClr val="accent3"/>
                </a:solidFill>
                <a:latin typeface="Roboto Condensed Regular"/>
                <a:cs typeface="Roboto Condensed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4187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95" r:id="rId1"/>
    <p:sldLayoutId id="2147484070" r:id="rId2"/>
    <p:sldLayoutId id="2147484096" r:id="rId3"/>
    <p:sldLayoutId id="2147484093" r:id="rId4"/>
    <p:sldLayoutId id="2147484094" r:id="rId5"/>
    <p:sldLayoutId id="2147484097" r:id="rId6"/>
    <p:sldLayoutId id="2147484099" r:id="rId7"/>
    <p:sldLayoutId id="2147484100" r:id="rId8"/>
    <p:sldLayoutId id="2147484104" r:id="rId9"/>
    <p:sldLayoutId id="2147484105" r:id="rId10"/>
    <p:sldLayoutId id="2147484106" r:id="rId11"/>
    <p:sldLayoutId id="2147484107" r:id="rId12"/>
    <p:sldLayoutId id="2147484108" r:id="rId13"/>
    <p:sldLayoutId id="2147484110" r:id="rId14"/>
    <p:sldLayoutId id="2147484111" r:id="rId15"/>
    <p:sldLayoutId id="2147484112" r:id="rId16"/>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Trebuchet MS"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Trebuchet MS"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Trebuchet MS"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Trebuchet MS"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Trebuchet MS"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Trebuchet MS"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Trebuchet MS"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Trebuchet MS"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file://localhost/Users/cynthiaoccipinti/Files/Aeropike/final%20images/logo.jpg" TargetMode="External"/><Relationship Id="rId6" Type="http://schemas.openxmlformats.org/officeDocument/2006/relationships/hyperlink" Target="mailto:peter@aerospike.com" TargetMode="External"/><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g"/><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file://localhost/Users/cynthiaoccipinti/Files/Aeropike/final%20images/logo.jpg" TargetMode="External"/><Relationship Id="rId6" Type="http://schemas.openxmlformats.org/officeDocument/2006/relationships/image" Target="../media/image66.png"/><Relationship Id="rId7" Type="http://schemas.openxmlformats.org/officeDocument/2006/relationships/hyperlink" Target="http://www.aerospike.com/tco-calculator/" TargetMode="External"/><Relationship Id="rId8" Type="http://schemas.openxmlformats.org/officeDocument/2006/relationships/hyperlink" Target="http://www.aerospike.com/quick-start/" TargetMode="External"/><Relationship Id="rId9" Type="http://schemas.openxmlformats.org/officeDocument/2006/relationships/hyperlink" Target="mailto:info@aerospike.com"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3.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72968" y="1651001"/>
            <a:ext cx="8132213" cy="2698751"/>
          </a:xfrm>
        </p:spPr>
        <p:txBody>
          <a:bodyPr>
            <a:normAutofit/>
          </a:bodyPr>
          <a:lstStyle/>
          <a:p>
            <a:pPr marL="457200" lvl="1" indent="0" algn="ctr">
              <a:buNone/>
            </a:pPr>
            <a:endParaRPr lang="en-US" b="1" dirty="0" smtClean="0"/>
          </a:p>
          <a:p>
            <a:pPr marL="457200" lvl="1" indent="0" algn="ctr">
              <a:buNone/>
            </a:pPr>
            <a:endParaRPr lang="en-US" b="1" dirty="0" smtClean="0">
              <a:latin typeface="Helvetica"/>
              <a:cs typeface="Helvetica"/>
            </a:endParaRPr>
          </a:p>
          <a:p>
            <a:pPr marL="457200" lvl="1" indent="0" algn="ctr">
              <a:buNone/>
            </a:pPr>
            <a:r>
              <a:rPr lang="en-US" sz="4000" b="1" dirty="0" smtClean="0">
                <a:solidFill>
                  <a:schemeClr val="bg1"/>
                </a:solidFill>
                <a:latin typeface="Helvetica"/>
                <a:cs typeface="Helvetica"/>
              </a:rPr>
              <a:t>High Performance</a:t>
            </a:r>
            <a:endParaRPr lang="en-US" sz="2400" b="1" dirty="0" smtClean="0">
              <a:solidFill>
                <a:schemeClr val="bg1"/>
              </a:solidFill>
              <a:latin typeface="Helvetica"/>
              <a:cs typeface="Helvetica"/>
            </a:endParaRPr>
          </a:p>
          <a:p>
            <a:pPr marL="457200" lvl="1" indent="0" algn="ctr">
              <a:buNone/>
            </a:pPr>
            <a:r>
              <a:rPr lang="en-US" sz="4000" b="1" dirty="0" err="1" smtClean="0">
                <a:solidFill>
                  <a:schemeClr val="bg1"/>
                </a:solidFill>
                <a:latin typeface="Helvetica"/>
                <a:cs typeface="Helvetica"/>
              </a:rPr>
              <a:t>NoSQL</a:t>
            </a:r>
            <a:r>
              <a:rPr lang="en-US" sz="4000" b="1" dirty="0" smtClean="0">
                <a:solidFill>
                  <a:schemeClr val="bg1"/>
                </a:solidFill>
                <a:latin typeface="Helvetica"/>
                <a:cs typeface="Helvetica"/>
              </a:rPr>
              <a:t> Database</a:t>
            </a:r>
            <a:endParaRPr lang="en-US" sz="4000" dirty="0">
              <a:solidFill>
                <a:schemeClr val="bg1"/>
              </a:solidFill>
              <a:latin typeface="Helvetica"/>
              <a:cs typeface="Helvetica"/>
            </a:endParaRPr>
          </a:p>
        </p:txBody>
      </p:sp>
      <p:sp>
        <p:nvSpPr>
          <p:cNvPr id="8" name="Rectangle 7"/>
          <p:cNvSpPr/>
          <p:nvPr/>
        </p:nvSpPr>
        <p:spPr>
          <a:xfrm>
            <a:off x="1914577" y="5000335"/>
            <a:ext cx="5175044" cy="1015663"/>
          </a:xfrm>
          <a:prstGeom prst="rect">
            <a:avLst/>
          </a:prstGeom>
        </p:spPr>
        <p:txBody>
          <a:bodyPr wrap="square">
            <a:spAutoFit/>
          </a:bodyPr>
          <a:lstStyle/>
          <a:p>
            <a:pPr algn="ctr"/>
            <a:r>
              <a:rPr lang="en-US" sz="2000" b="1" i="1" dirty="0" smtClean="0">
                <a:solidFill>
                  <a:srgbClr val="FFFFFF"/>
                </a:solidFill>
              </a:rPr>
              <a:t>Powering New</a:t>
            </a:r>
          </a:p>
          <a:p>
            <a:pPr algn="ctr"/>
            <a:r>
              <a:rPr lang="en-US" sz="2000" b="1" i="1" dirty="0" smtClean="0">
                <a:solidFill>
                  <a:srgbClr val="FFFFFF"/>
                </a:solidFill>
              </a:rPr>
              <a:t>Opportunities at Scale</a:t>
            </a:r>
          </a:p>
          <a:p>
            <a:pPr algn="ctr"/>
            <a:endParaRPr lang="en-US" sz="2000" b="1" dirty="0">
              <a:solidFill>
                <a:schemeClr val="tx1">
                  <a:lumMod val="50000"/>
                  <a:lumOff val="50000"/>
                </a:schemeClr>
              </a:solidFill>
            </a:endParaRPr>
          </a:p>
        </p:txBody>
      </p:sp>
      <p:pic>
        <p:nvPicPr>
          <p:cNvPr id="5" name="Cover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29" y="-3"/>
            <a:ext cx="9652000" cy="6942667"/>
          </a:xfrm>
          <a:prstGeom prst="rect">
            <a:avLst/>
          </a:prstGeom>
        </p:spPr>
      </p:pic>
      <p:pic>
        <p:nvPicPr>
          <p:cNvPr id="6" name="logo.jpg" descr="/Users/cynthiaoccipinti/Files/Aeropike/final images/logo.jpg"/>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4029372" y="1346708"/>
            <a:ext cx="3087624" cy="557784"/>
          </a:xfrm>
          <a:prstGeom prst="rect">
            <a:avLst/>
          </a:prstGeom>
        </p:spPr>
      </p:pic>
      <p:sp>
        <p:nvSpPr>
          <p:cNvPr id="7" name="TextBox 6"/>
          <p:cNvSpPr txBox="1"/>
          <p:nvPr/>
        </p:nvSpPr>
        <p:spPr>
          <a:xfrm>
            <a:off x="3083447" y="3510591"/>
            <a:ext cx="6060553" cy="707886"/>
          </a:xfrm>
          <a:prstGeom prst="rect">
            <a:avLst/>
          </a:prstGeom>
          <a:noFill/>
        </p:spPr>
        <p:txBody>
          <a:bodyPr wrap="square" rtlCol="0">
            <a:spAutoFit/>
          </a:bodyPr>
          <a:lstStyle/>
          <a:p>
            <a:r>
              <a:rPr lang="en-US" sz="4000" b="1" dirty="0" smtClean="0">
                <a:solidFill>
                  <a:schemeClr val="bg1"/>
                </a:solidFill>
                <a:latin typeface="Helvetica Neue"/>
                <a:cs typeface="Helvetica Neue"/>
              </a:rPr>
              <a:t>Principles of High Load</a:t>
            </a:r>
            <a:endParaRPr lang="en-US" sz="4000" b="1" dirty="0">
              <a:solidFill>
                <a:schemeClr val="bg1"/>
              </a:solidFill>
              <a:latin typeface="Helvetica Neue"/>
              <a:cs typeface="Helvetica Neue"/>
            </a:endParaRPr>
          </a:p>
        </p:txBody>
      </p:sp>
      <p:sp>
        <p:nvSpPr>
          <p:cNvPr id="2" name="Freeform 1"/>
          <p:cNvSpPr/>
          <p:nvPr/>
        </p:nvSpPr>
        <p:spPr>
          <a:xfrm>
            <a:off x="4265083" y="6392335"/>
            <a:ext cx="5016500" cy="592666"/>
          </a:xfrm>
          <a:custGeom>
            <a:avLst/>
            <a:gdLst>
              <a:gd name="connsiteX0" fmla="*/ 0 w 5016500"/>
              <a:gd name="connsiteY0" fmla="*/ 560916 h 592666"/>
              <a:gd name="connsiteX1" fmla="*/ 5016500 w 5016500"/>
              <a:gd name="connsiteY1" fmla="*/ 0 h 592666"/>
              <a:gd name="connsiteX2" fmla="*/ 5005917 w 5016500"/>
              <a:gd name="connsiteY2" fmla="*/ 592666 h 592666"/>
              <a:gd name="connsiteX3" fmla="*/ 0 w 5016500"/>
              <a:gd name="connsiteY3" fmla="*/ 560916 h 592666"/>
            </a:gdLst>
            <a:ahLst/>
            <a:cxnLst>
              <a:cxn ang="0">
                <a:pos x="connsiteX0" y="connsiteY0"/>
              </a:cxn>
              <a:cxn ang="0">
                <a:pos x="connsiteX1" y="connsiteY1"/>
              </a:cxn>
              <a:cxn ang="0">
                <a:pos x="connsiteX2" y="connsiteY2"/>
              </a:cxn>
              <a:cxn ang="0">
                <a:pos x="connsiteX3" y="connsiteY3"/>
              </a:cxn>
            </a:cxnLst>
            <a:rect l="l" t="t" r="r" b="b"/>
            <a:pathLst>
              <a:path w="5016500" h="592666">
                <a:moveTo>
                  <a:pt x="0" y="560916"/>
                </a:moveTo>
                <a:lnTo>
                  <a:pt x="5016500" y="0"/>
                </a:lnTo>
                <a:lnTo>
                  <a:pt x="5005917" y="592666"/>
                </a:lnTo>
                <a:lnTo>
                  <a:pt x="0" y="560916"/>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972796" y="4145671"/>
            <a:ext cx="7772400" cy="2469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Helvetica Neue Medium"/>
                <a:cs typeface="Helvetica Neue Medium"/>
              </a:rPr>
              <a:t>Peter  Milne</a:t>
            </a:r>
          </a:p>
          <a:p>
            <a:r>
              <a:rPr lang="en-US" sz="2000" dirty="0" smtClean="0">
                <a:solidFill>
                  <a:schemeClr val="bg1"/>
                </a:solidFill>
                <a:latin typeface="Helvetica Neue Medium"/>
                <a:cs typeface="Helvetica Neue Medium"/>
                <a:hlinkClick r:id="rId6"/>
              </a:rPr>
              <a:t>peter@aerospike.com</a:t>
            </a:r>
            <a:r>
              <a:rPr lang="en-US" sz="2000" dirty="0" smtClean="0">
                <a:solidFill>
                  <a:schemeClr val="bg1"/>
                </a:solidFill>
                <a:latin typeface="Helvetica Neue Medium"/>
                <a:cs typeface="Helvetica Neue Medium"/>
              </a:rPr>
              <a:t/>
            </a:r>
            <a:br>
              <a:rPr lang="en-US" sz="2000" dirty="0" smtClean="0">
                <a:solidFill>
                  <a:schemeClr val="bg1"/>
                </a:solidFill>
                <a:latin typeface="Helvetica Neue Medium"/>
                <a:cs typeface="Helvetica Neue Medium"/>
              </a:rPr>
            </a:br>
            <a:r>
              <a:rPr lang="en-US" sz="2000" dirty="0" smtClean="0">
                <a:solidFill>
                  <a:schemeClr val="bg1"/>
                </a:solidFill>
                <a:latin typeface="Helvetica Neue Medium"/>
                <a:cs typeface="Helvetica Neue Medium"/>
              </a:rPr>
              <a:t>@helipilot50</a:t>
            </a:r>
          </a:p>
          <a:p>
            <a:r>
              <a:rPr lang="en-US" sz="2000" dirty="0" smtClean="0">
                <a:solidFill>
                  <a:schemeClr val="bg1"/>
                </a:solidFill>
                <a:latin typeface="Helvetica Neue Medium"/>
                <a:cs typeface="Helvetica Neue Medium"/>
              </a:rPr>
              <a:t>helipilot50</a:t>
            </a:r>
          </a:p>
          <a:p>
            <a:r>
              <a:rPr lang="en-US" sz="2000" dirty="0" smtClean="0">
                <a:solidFill>
                  <a:schemeClr val="bg1"/>
                </a:solidFill>
                <a:latin typeface="Helvetica Neue Medium"/>
                <a:cs typeface="Helvetica Neue Medium"/>
              </a:rPr>
              <a:t> </a:t>
            </a:r>
            <a:endParaRPr lang="en-US" sz="2000" dirty="0">
              <a:solidFill>
                <a:schemeClr val="bg1"/>
              </a:solidFill>
              <a:latin typeface="Helvetica Neue Medium"/>
              <a:cs typeface="Helvetica Neue Medium"/>
            </a:endParaRPr>
          </a:p>
        </p:txBody>
      </p:sp>
      <p:pic>
        <p:nvPicPr>
          <p:cNvPr id="10" name="Picture 9"/>
          <p:cNvPicPr>
            <a:picLocks noChangeAspect="1"/>
          </p:cNvPicPr>
          <p:nvPr/>
        </p:nvPicPr>
        <p:blipFill>
          <a:blip r:embed="rId7"/>
          <a:stretch>
            <a:fillRect/>
          </a:stretch>
        </p:blipFill>
        <p:spPr>
          <a:xfrm>
            <a:off x="4841032" y="5415835"/>
            <a:ext cx="282085" cy="229334"/>
          </a:xfrm>
          <a:prstGeom prst="rect">
            <a:avLst/>
          </a:prstGeom>
        </p:spPr>
      </p:pic>
      <p:pic>
        <p:nvPicPr>
          <p:cNvPr id="4" name="Picture 3"/>
          <p:cNvPicPr>
            <a:picLocks noChangeAspect="1"/>
          </p:cNvPicPr>
          <p:nvPr/>
        </p:nvPicPr>
        <p:blipFill>
          <a:blip r:embed="rId8"/>
          <a:stretch>
            <a:fillRect/>
          </a:stretch>
        </p:blipFill>
        <p:spPr>
          <a:xfrm>
            <a:off x="4816214" y="5702096"/>
            <a:ext cx="316952" cy="316952"/>
          </a:xfrm>
          <a:prstGeom prst="rect">
            <a:avLst/>
          </a:prstGeom>
        </p:spPr>
      </p:pic>
    </p:spTree>
    <p:extLst>
      <p:ext uri="{BB962C8B-B14F-4D97-AF65-F5344CB8AC3E}">
        <p14:creationId xmlns:p14="http://schemas.microsoft.com/office/powerpoint/2010/main" val="3353351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Queuing Theory</a:t>
            </a:r>
            <a:endParaRPr lang="en-US" dirty="0"/>
          </a:p>
        </p:txBody>
      </p:sp>
      <p:sp>
        <p:nvSpPr>
          <p:cNvPr id="7" name="Text Placeholder 6"/>
          <p:cNvSpPr>
            <a:spLocks noGrp="1"/>
          </p:cNvSpPr>
          <p:nvPr>
            <p:ph type="body" sz="quarter" idx="15"/>
          </p:nvPr>
        </p:nvSpPr>
        <p:spPr/>
        <p:txBody>
          <a:bodyPr/>
          <a:lstStyle/>
          <a:p>
            <a:r>
              <a:rPr lang="en-US" b="1" dirty="0" smtClean="0">
                <a:solidFill>
                  <a:srgbClr val="0000FF"/>
                </a:solidFill>
              </a:rPr>
              <a:t>Queuing </a:t>
            </a:r>
            <a:r>
              <a:rPr lang="en-US" b="1" dirty="0">
                <a:solidFill>
                  <a:srgbClr val="0000FF"/>
                </a:solidFill>
              </a:rPr>
              <a:t>theory </a:t>
            </a:r>
            <a:r>
              <a:rPr lang="en-US" dirty="0"/>
              <a:t>is the mathematical study of waiting lines, or </a:t>
            </a:r>
            <a:r>
              <a:rPr lang="en-US" dirty="0" smtClean="0"/>
              <a:t>queues.</a:t>
            </a:r>
            <a:endParaRPr lang="en-US" dirty="0"/>
          </a:p>
        </p:txBody>
      </p:sp>
      <p:grpSp>
        <p:nvGrpSpPr>
          <p:cNvPr id="6" name="Group 5"/>
          <p:cNvGrpSpPr/>
          <p:nvPr/>
        </p:nvGrpSpPr>
        <p:grpSpPr>
          <a:xfrm>
            <a:off x="215147" y="2258539"/>
            <a:ext cx="8749680" cy="3958136"/>
            <a:chOff x="215147" y="2258539"/>
            <a:chExt cx="8749680" cy="3958136"/>
          </a:xfrm>
        </p:grpSpPr>
        <p:pic>
          <p:nvPicPr>
            <p:cNvPr id="9" name="Picture 8" descr="Peter_PPT_3.png"/>
            <p:cNvPicPr>
              <a:picLocks noChangeAspect="1"/>
            </p:cNvPicPr>
            <p:nvPr/>
          </p:nvPicPr>
          <p:blipFill rotWithShape="1">
            <a:blip r:embed="rId2">
              <a:extLst>
                <a:ext uri="{28A0092B-C50C-407E-A947-70E740481C1C}">
                  <a14:useLocalDpi xmlns:a14="http://schemas.microsoft.com/office/drawing/2010/main" val="0"/>
                </a:ext>
              </a:extLst>
            </a:blip>
            <a:srcRect l="2882" t="31000" r="2509" b="26466"/>
            <a:stretch/>
          </p:blipFill>
          <p:spPr>
            <a:xfrm>
              <a:off x="313816" y="2763909"/>
              <a:ext cx="8651011" cy="2565266"/>
            </a:xfrm>
            <a:prstGeom prst="rect">
              <a:avLst/>
            </a:prstGeom>
          </p:spPr>
        </p:pic>
        <p:grpSp>
          <p:nvGrpSpPr>
            <p:cNvPr id="10" name="Group 9"/>
            <p:cNvGrpSpPr/>
            <p:nvPr/>
          </p:nvGrpSpPr>
          <p:grpSpPr>
            <a:xfrm>
              <a:off x="2192312" y="5709163"/>
              <a:ext cx="5150548" cy="301599"/>
              <a:chOff x="2758116" y="6551422"/>
              <a:chExt cx="4955547" cy="308033"/>
            </a:xfrm>
          </p:grpSpPr>
          <p:cxnSp>
            <p:nvCxnSpPr>
              <p:cNvPr id="25" name="Straight Connector 24"/>
              <p:cNvCxnSpPr>
                <a:endCxn id="27" idx="3"/>
              </p:cNvCxnSpPr>
              <p:nvPr/>
            </p:nvCxnSpPr>
            <p:spPr>
              <a:xfrm>
                <a:off x="2811463" y="6694353"/>
                <a:ext cx="4699000" cy="14243"/>
              </a:xfrm>
              <a:prstGeom prst="line">
                <a:avLst/>
              </a:prstGeom>
              <a:ln w="57150"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6" name="Isosceles Triangle 25"/>
              <p:cNvSpPr/>
              <p:nvPr/>
            </p:nvSpPr>
            <p:spPr>
              <a:xfrm rot="16370712">
                <a:off x="2708855" y="6600683"/>
                <a:ext cx="301721" cy="203200"/>
              </a:xfrm>
              <a:prstGeom prst="triangl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rot="5400000">
                <a:off x="7461202" y="6606995"/>
                <a:ext cx="301721" cy="203200"/>
              </a:xfrm>
              <a:prstGeom prst="triangl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215147" y="5249848"/>
              <a:ext cx="1457111" cy="307777"/>
            </a:xfrm>
            <a:prstGeom prst="rect">
              <a:avLst/>
            </a:prstGeom>
            <a:noFill/>
          </p:spPr>
          <p:txBody>
            <a:bodyPr wrap="square" rtlCol="0">
              <a:spAutoFit/>
            </a:bodyPr>
            <a:lstStyle/>
            <a:p>
              <a:r>
                <a:rPr lang="en-US" sz="1400" b="1" dirty="0" smtClean="0">
                  <a:latin typeface="Arial"/>
                  <a:cs typeface="Arial"/>
                </a:rPr>
                <a:t>Arrival Rate (</a:t>
              </a:r>
              <a:r>
                <a:rPr lang="en-US" sz="1400" b="1" dirty="0" err="1" smtClean="0"/>
                <a:t>λ</a:t>
              </a:r>
              <a:r>
                <a:rPr lang="en-US" sz="1400" b="1" dirty="0" smtClean="0">
                  <a:latin typeface="Arial"/>
                  <a:cs typeface="Arial"/>
                </a:rPr>
                <a:t>)</a:t>
              </a:r>
              <a:endParaRPr lang="en-US" sz="1400" b="1" dirty="0">
                <a:latin typeface="Arial"/>
                <a:cs typeface="Arial"/>
              </a:endParaRPr>
            </a:p>
          </p:txBody>
        </p:sp>
        <p:sp>
          <p:nvSpPr>
            <p:cNvPr id="12" name="TextBox 11"/>
            <p:cNvSpPr txBox="1"/>
            <p:nvPr/>
          </p:nvSpPr>
          <p:spPr>
            <a:xfrm>
              <a:off x="7282914" y="5238775"/>
              <a:ext cx="1367579" cy="307777"/>
            </a:xfrm>
            <a:prstGeom prst="rect">
              <a:avLst/>
            </a:prstGeom>
            <a:noFill/>
          </p:spPr>
          <p:txBody>
            <a:bodyPr wrap="square" rtlCol="0">
              <a:spAutoFit/>
            </a:bodyPr>
            <a:lstStyle/>
            <a:p>
              <a:r>
                <a:rPr lang="en-US" sz="1400" b="1" dirty="0" smtClean="0">
                  <a:latin typeface="Arial"/>
                  <a:cs typeface="Arial"/>
                </a:rPr>
                <a:t>Departure</a:t>
              </a:r>
              <a:endParaRPr lang="en-US" sz="1400" b="1" dirty="0">
                <a:latin typeface="Arial"/>
                <a:cs typeface="Arial"/>
              </a:endParaRPr>
            </a:p>
          </p:txBody>
        </p:sp>
        <p:grpSp>
          <p:nvGrpSpPr>
            <p:cNvPr id="13" name="Group 12"/>
            <p:cNvGrpSpPr/>
            <p:nvPr/>
          </p:nvGrpSpPr>
          <p:grpSpPr>
            <a:xfrm>
              <a:off x="490361" y="4999948"/>
              <a:ext cx="1026137" cy="301721"/>
              <a:chOff x="7368008" y="2082595"/>
              <a:chExt cx="1026137" cy="301721"/>
            </a:xfrm>
          </p:grpSpPr>
          <p:cxnSp>
            <p:nvCxnSpPr>
              <p:cNvPr id="23" name="Straight Connector 22"/>
              <p:cNvCxnSpPr>
                <a:endCxn id="24" idx="3"/>
              </p:cNvCxnSpPr>
              <p:nvPr/>
            </p:nvCxnSpPr>
            <p:spPr>
              <a:xfrm>
                <a:off x="7368008" y="2230963"/>
                <a:ext cx="822937" cy="2494"/>
              </a:xfrm>
              <a:prstGeom prst="line">
                <a:avLst/>
              </a:prstGeom>
              <a:ln w="571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Isosceles Triangle 23"/>
              <p:cNvSpPr/>
              <p:nvPr/>
            </p:nvSpPr>
            <p:spPr>
              <a:xfrm rot="5400000">
                <a:off x="8141684" y="2131856"/>
                <a:ext cx="301721" cy="203200"/>
              </a:xfrm>
              <a:prstGeom prst="triangl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flipH="1">
              <a:off x="1976942" y="2258539"/>
              <a:ext cx="1457111" cy="523220"/>
            </a:xfrm>
            <a:prstGeom prst="rect">
              <a:avLst/>
            </a:prstGeom>
            <a:noFill/>
          </p:spPr>
          <p:txBody>
            <a:bodyPr wrap="square" rtlCol="0">
              <a:spAutoFit/>
            </a:bodyPr>
            <a:lstStyle/>
            <a:p>
              <a:r>
                <a:rPr lang="en-US" sz="1400" b="1" dirty="0" smtClean="0">
                  <a:latin typeface="Arial"/>
                  <a:cs typeface="Arial"/>
                </a:rPr>
                <a:t>Average Wait in Queue (</a:t>
              </a:r>
              <a:r>
                <a:rPr lang="en-US" sz="1400" b="1" dirty="0" err="1" smtClean="0"/>
                <a:t>W</a:t>
              </a:r>
              <a:r>
                <a:rPr lang="en-US" sz="1400" b="1" i="1" dirty="0" err="1" smtClean="0"/>
                <a:t>q</a:t>
              </a:r>
              <a:r>
                <a:rPr lang="en-US" sz="1400" b="1" dirty="0" smtClean="0">
                  <a:latin typeface="Arial"/>
                  <a:cs typeface="Arial"/>
                </a:rPr>
                <a:t>)</a:t>
              </a:r>
              <a:endParaRPr lang="en-US" sz="1400" b="1" dirty="0">
                <a:latin typeface="Arial"/>
                <a:cs typeface="Arial"/>
              </a:endParaRPr>
            </a:p>
          </p:txBody>
        </p:sp>
        <p:grpSp>
          <p:nvGrpSpPr>
            <p:cNvPr id="15" name="Group 14"/>
            <p:cNvGrpSpPr/>
            <p:nvPr/>
          </p:nvGrpSpPr>
          <p:grpSpPr>
            <a:xfrm>
              <a:off x="7306659" y="5001450"/>
              <a:ext cx="1026137" cy="301721"/>
              <a:chOff x="7368008" y="2082595"/>
              <a:chExt cx="1026137" cy="301721"/>
            </a:xfrm>
          </p:grpSpPr>
          <p:cxnSp>
            <p:nvCxnSpPr>
              <p:cNvPr id="21" name="Straight Connector 20"/>
              <p:cNvCxnSpPr>
                <a:endCxn id="22" idx="3"/>
              </p:cNvCxnSpPr>
              <p:nvPr/>
            </p:nvCxnSpPr>
            <p:spPr>
              <a:xfrm>
                <a:off x="7368008" y="2230963"/>
                <a:ext cx="822937" cy="2494"/>
              </a:xfrm>
              <a:prstGeom prst="line">
                <a:avLst/>
              </a:prstGeom>
              <a:ln w="571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Isosceles Triangle 21"/>
              <p:cNvSpPr/>
              <p:nvPr/>
            </p:nvSpPr>
            <p:spPr>
              <a:xfrm rot="5400000">
                <a:off x="8141684" y="2131856"/>
                <a:ext cx="301721" cy="203200"/>
              </a:xfrm>
              <a:prstGeom prst="triangl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flipH="1">
              <a:off x="2066474" y="5051654"/>
              <a:ext cx="1680396" cy="523220"/>
            </a:xfrm>
            <a:prstGeom prst="rect">
              <a:avLst/>
            </a:prstGeom>
            <a:noFill/>
          </p:spPr>
          <p:txBody>
            <a:bodyPr wrap="square" rtlCol="0">
              <a:spAutoFit/>
            </a:bodyPr>
            <a:lstStyle/>
            <a:p>
              <a:r>
                <a:rPr lang="en-US" sz="1400" b="1" dirty="0" smtClean="0">
                  <a:latin typeface="Arial"/>
                  <a:cs typeface="Arial"/>
                </a:rPr>
                <a:t>Average Number in Queue (</a:t>
              </a:r>
              <a:r>
                <a:rPr lang="en-US" sz="1400" b="1" dirty="0" err="1" smtClean="0"/>
                <a:t>L</a:t>
              </a:r>
              <a:r>
                <a:rPr lang="en-US" sz="1400" b="1" i="1" dirty="0" err="1" smtClean="0"/>
                <a:t>q</a:t>
              </a:r>
              <a:r>
                <a:rPr lang="en-US" sz="1400" b="1" dirty="0" smtClean="0">
                  <a:latin typeface="Arial"/>
                  <a:cs typeface="Arial"/>
                </a:rPr>
                <a:t>)</a:t>
              </a:r>
              <a:endParaRPr lang="en-US" sz="1400" b="1" dirty="0">
                <a:latin typeface="Arial"/>
                <a:cs typeface="Arial"/>
              </a:endParaRPr>
            </a:p>
          </p:txBody>
        </p:sp>
        <p:sp>
          <p:nvSpPr>
            <p:cNvPr id="17" name="TextBox 16"/>
            <p:cNvSpPr txBox="1"/>
            <p:nvPr/>
          </p:nvSpPr>
          <p:spPr>
            <a:xfrm flipH="1">
              <a:off x="5662464" y="2360640"/>
              <a:ext cx="938565" cy="307777"/>
            </a:xfrm>
            <a:prstGeom prst="rect">
              <a:avLst/>
            </a:prstGeom>
            <a:noFill/>
          </p:spPr>
          <p:txBody>
            <a:bodyPr wrap="square" rtlCol="0">
              <a:spAutoFit/>
            </a:bodyPr>
            <a:lstStyle/>
            <a:p>
              <a:r>
                <a:rPr lang="en-US" sz="1400" b="1" dirty="0" smtClean="0">
                  <a:latin typeface="Arial"/>
                  <a:cs typeface="Arial"/>
                </a:rPr>
                <a:t>Service</a:t>
              </a:r>
              <a:endParaRPr lang="en-US" sz="1400" b="1" dirty="0">
                <a:latin typeface="Arial"/>
                <a:cs typeface="Arial"/>
              </a:endParaRPr>
            </a:p>
          </p:txBody>
        </p:sp>
        <p:sp>
          <p:nvSpPr>
            <p:cNvPr id="18" name="TextBox 17"/>
            <p:cNvSpPr txBox="1"/>
            <p:nvPr/>
          </p:nvSpPr>
          <p:spPr>
            <a:xfrm flipH="1">
              <a:off x="5737906" y="4888181"/>
              <a:ext cx="1457111" cy="307777"/>
            </a:xfrm>
            <a:prstGeom prst="rect">
              <a:avLst/>
            </a:prstGeom>
            <a:noFill/>
          </p:spPr>
          <p:txBody>
            <a:bodyPr wrap="square" rtlCol="0">
              <a:spAutoFit/>
            </a:bodyPr>
            <a:lstStyle/>
            <a:p>
              <a:r>
                <a:rPr lang="en-US" sz="1400" b="1" dirty="0" smtClean="0">
                  <a:latin typeface="Arial"/>
                  <a:cs typeface="Arial"/>
                </a:rPr>
                <a:t>Rate (μ)</a:t>
              </a:r>
              <a:endParaRPr lang="en-US" sz="1400" b="1" dirty="0">
                <a:latin typeface="Arial"/>
                <a:cs typeface="Arial"/>
              </a:endParaRPr>
            </a:p>
          </p:txBody>
        </p:sp>
        <p:sp>
          <p:nvSpPr>
            <p:cNvPr id="19" name="TextBox 18"/>
            <p:cNvSpPr txBox="1"/>
            <p:nvPr/>
          </p:nvSpPr>
          <p:spPr>
            <a:xfrm flipH="1">
              <a:off x="3374108" y="5466623"/>
              <a:ext cx="3302362" cy="369332"/>
            </a:xfrm>
            <a:prstGeom prst="rect">
              <a:avLst/>
            </a:prstGeom>
            <a:noFill/>
          </p:spPr>
          <p:txBody>
            <a:bodyPr wrap="square" rtlCol="0">
              <a:spAutoFit/>
            </a:bodyPr>
            <a:lstStyle/>
            <a:p>
              <a:r>
                <a:rPr lang="en-US" b="1" dirty="0" smtClean="0">
                  <a:latin typeface="Arial"/>
                  <a:cs typeface="Arial"/>
                </a:rPr>
                <a:t>Average Time in System (W)</a:t>
              </a:r>
              <a:endParaRPr lang="en-US" b="1" dirty="0">
                <a:latin typeface="Arial"/>
                <a:cs typeface="Arial"/>
              </a:endParaRPr>
            </a:p>
          </p:txBody>
        </p:sp>
        <p:sp>
          <p:nvSpPr>
            <p:cNvPr id="20" name="TextBox 19"/>
            <p:cNvSpPr txBox="1"/>
            <p:nvPr/>
          </p:nvSpPr>
          <p:spPr>
            <a:xfrm flipH="1">
              <a:off x="3212181" y="5847343"/>
              <a:ext cx="3590030" cy="369332"/>
            </a:xfrm>
            <a:prstGeom prst="rect">
              <a:avLst/>
            </a:prstGeom>
            <a:noFill/>
          </p:spPr>
          <p:txBody>
            <a:bodyPr wrap="square" rtlCol="0">
              <a:spAutoFit/>
            </a:bodyPr>
            <a:lstStyle/>
            <a:p>
              <a:r>
                <a:rPr lang="en-US" b="1" dirty="0" smtClean="0">
                  <a:latin typeface="Arial"/>
                  <a:cs typeface="Arial"/>
                </a:rPr>
                <a:t>Average Number in System (L)</a:t>
              </a:r>
              <a:endParaRPr lang="en-US" b="1" dirty="0">
                <a:latin typeface="Arial"/>
                <a:cs typeface="Arial"/>
              </a:endParaRPr>
            </a:p>
          </p:txBody>
        </p:sp>
      </p:grpSp>
    </p:spTree>
    <p:extLst>
      <p:ext uri="{BB962C8B-B14F-4D97-AF65-F5344CB8AC3E}">
        <p14:creationId xmlns:p14="http://schemas.microsoft.com/office/powerpoint/2010/main" val="28917773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Throughput</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T</a:t>
            </a:r>
            <a:r>
              <a:rPr lang="en-US" b="1" dirty="0" smtClean="0">
                <a:solidFill>
                  <a:srgbClr val="0000FF"/>
                </a:solidFill>
              </a:rPr>
              <a:t>hroughput</a:t>
            </a:r>
            <a:r>
              <a:rPr lang="en-US" dirty="0" smtClean="0"/>
              <a:t> </a:t>
            </a:r>
            <a:r>
              <a:rPr lang="en-US" dirty="0"/>
              <a:t>is the </a:t>
            </a:r>
            <a:r>
              <a:rPr lang="en-US" b="1" dirty="0" smtClean="0">
                <a:solidFill>
                  <a:srgbClr val="0000FF"/>
                </a:solidFill>
              </a:rPr>
              <a:t>rate of production </a:t>
            </a:r>
            <a:r>
              <a:rPr lang="en-US" dirty="0" smtClean="0"/>
              <a:t>or </a:t>
            </a:r>
            <a:r>
              <a:rPr lang="en-US" dirty="0"/>
              <a:t>the rate at which something can be </a:t>
            </a:r>
            <a:r>
              <a:rPr lang="en-US" dirty="0" smtClean="0"/>
              <a:t>processed</a:t>
            </a:r>
          </a:p>
          <a:p>
            <a:pPr marL="0" indent="0">
              <a:buNone/>
            </a:pPr>
            <a:endParaRPr lang="en-US" dirty="0"/>
          </a:p>
          <a:p>
            <a:pPr marL="0" indent="0">
              <a:buNone/>
            </a:pPr>
            <a:r>
              <a:rPr lang="en-US" dirty="0" smtClean="0"/>
              <a:t>Similar to </a:t>
            </a:r>
            <a:r>
              <a:rPr lang="en-US" b="1" dirty="0" smtClean="0">
                <a:solidFill>
                  <a:srgbClr val="0000FF"/>
                </a:solidFill>
              </a:rPr>
              <a:t>Power</a:t>
            </a:r>
            <a:r>
              <a:rPr lang="en-US" dirty="0" smtClean="0"/>
              <a:t>: “work done / time taken”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solidFill>
                  <a:schemeClr val="tx1"/>
                </a:solidFill>
              </a:rPr>
              <a:t>The </a:t>
            </a:r>
            <a:r>
              <a:rPr lang="en-US" b="1" dirty="0" smtClean="0">
                <a:solidFill>
                  <a:srgbClr val="0000FF"/>
                </a:solidFill>
              </a:rPr>
              <a:t>power</a:t>
            </a:r>
            <a:r>
              <a:rPr lang="en-US" b="1" dirty="0" smtClean="0">
                <a:solidFill>
                  <a:schemeClr val="tx1"/>
                </a:solidFill>
              </a:rPr>
              <a:t> of a system is </a:t>
            </a:r>
            <a:r>
              <a:rPr lang="en-US" b="1" dirty="0" smtClean="0">
                <a:solidFill>
                  <a:srgbClr val="0000FF"/>
                </a:solidFill>
              </a:rPr>
              <a:t>proportional to </a:t>
            </a:r>
            <a:r>
              <a:rPr lang="en-US" b="1" dirty="0" smtClean="0">
                <a:solidFill>
                  <a:schemeClr val="tx1"/>
                </a:solidFill>
              </a:rPr>
              <a:t>its </a:t>
            </a:r>
            <a:r>
              <a:rPr lang="en-US" b="1" dirty="0" smtClean="0">
                <a:solidFill>
                  <a:srgbClr val="0000FF"/>
                </a:solidFill>
              </a:rPr>
              <a:t>throughput</a:t>
            </a:r>
          </a:p>
          <a:p>
            <a:endParaRPr lang="en-US" dirty="0"/>
          </a:p>
        </p:txBody>
      </p:sp>
      <p:pic>
        <p:nvPicPr>
          <p:cNvPr id="3" name="Picture 2"/>
          <p:cNvPicPr>
            <a:picLocks noChangeAspect="1"/>
          </p:cNvPicPr>
          <p:nvPr/>
        </p:nvPicPr>
        <p:blipFill>
          <a:blip r:embed="rId2"/>
          <a:stretch>
            <a:fillRect/>
          </a:stretch>
        </p:blipFill>
        <p:spPr>
          <a:xfrm>
            <a:off x="4965700" y="2387600"/>
            <a:ext cx="3619500" cy="3848100"/>
          </a:xfrm>
          <a:prstGeom prst="rect">
            <a:avLst/>
          </a:prstGeom>
        </p:spPr>
      </p:pic>
      <p:pic>
        <p:nvPicPr>
          <p:cNvPr id="6" name="Picture 5"/>
          <p:cNvPicPr>
            <a:picLocks noChangeAspect="1"/>
          </p:cNvPicPr>
          <p:nvPr/>
        </p:nvPicPr>
        <p:blipFill>
          <a:blip r:embed="rId3"/>
          <a:stretch>
            <a:fillRect/>
          </a:stretch>
        </p:blipFill>
        <p:spPr>
          <a:xfrm>
            <a:off x="1397000" y="3568700"/>
            <a:ext cx="2095500" cy="1295400"/>
          </a:xfrm>
          <a:prstGeom prst="rect">
            <a:avLst/>
          </a:prstGeom>
        </p:spPr>
      </p:pic>
    </p:spTree>
    <p:extLst>
      <p:ext uri="{BB962C8B-B14F-4D97-AF65-F5344CB8AC3E}">
        <p14:creationId xmlns:p14="http://schemas.microsoft.com/office/powerpoint/2010/main" val="14611083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Throughput</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T</a:t>
            </a:r>
            <a:r>
              <a:rPr lang="en-US" b="1" dirty="0" smtClean="0">
                <a:solidFill>
                  <a:srgbClr val="0000FF"/>
                </a:solidFill>
              </a:rPr>
              <a:t>hroughput</a:t>
            </a:r>
            <a:r>
              <a:rPr lang="en-US" dirty="0" smtClean="0"/>
              <a:t> </a:t>
            </a:r>
            <a:r>
              <a:rPr lang="en-US" dirty="0"/>
              <a:t>is the </a:t>
            </a:r>
            <a:r>
              <a:rPr lang="en-US" b="1" dirty="0" smtClean="0">
                <a:solidFill>
                  <a:srgbClr val="0000FF"/>
                </a:solidFill>
              </a:rPr>
              <a:t>rate of production </a:t>
            </a:r>
            <a:r>
              <a:rPr lang="en-US" dirty="0" smtClean="0"/>
              <a:t>or </a:t>
            </a:r>
            <a:r>
              <a:rPr lang="en-US" dirty="0"/>
              <a:t>the rate at which something can be </a:t>
            </a:r>
            <a:r>
              <a:rPr lang="en-US" dirty="0" smtClean="0"/>
              <a:t>processed</a:t>
            </a:r>
          </a:p>
          <a:p>
            <a:pPr marL="0" indent="0">
              <a:buNone/>
            </a:pPr>
            <a:endParaRPr lang="en-US" dirty="0"/>
          </a:p>
          <a:p>
            <a:pPr marL="0" indent="0">
              <a:buNone/>
            </a:pPr>
            <a:r>
              <a:rPr lang="en-US" dirty="0" smtClean="0"/>
              <a:t>Similar to </a:t>
            </a:r>
            <a:r>
              <a:rPr lang="en-US" b="1" dirty="0" smtClean="0">
                <a:solidFill>
                  <a:srgbClr val="0000FF"/>
                </a:solidFill>
              </a:rPr>
              <a:t>Power</a:t>
            </a:r>
            <a:r>
              <a:rPr lang="en-US" dirty="0" smtClean="0"/>
              <a:t>: “work done / time taken”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solidFill>
                  <a:schemeClr val="tx1"/>
                </a:solidFill>
              </a:rPr>
              <a:t>The </a:t>
            </a:r>
            <a:r>
              <a:rPr lang="en-US" b="1" dirty="0" smtClean="0">
                <a:solidFill>
                  <a:srgbClr val="0000FF"/>
                </a:solidFill>
              </a:rPr>
              <a:t>power</a:t>
            </a:r>
            <a:r>
              <a:rPr lang="en-US" b="1" dirty="0" smtClean="0">
                <a:solidFill>
                  <a:schemeClr val="tx1"/>
                </a:solidFill>
              </a:rPr>
              <a:t> of a system is </a:t>
            </a:r>
            <a:r>
              <a:rPr lang="en-US" b="1" dirty="0" smtClean="0">
                <a:solidFill>
                  <a:srgbClr val="0000FF"/>
                </a:solidFill>
              </a:rPr>
              <a:t>proportional to </a:t>
            </a:r>
            <a:r>
              <a:rPr lang="en-US" b="1" dirty="0" smtClean="0">
                <a:solidFill>
                  <a:schemeClr val="tx1"/>
                </a:solidFill>
              </a:rPr>
              <a:t>its </a:t>
            </a:r>
            <a:r>
              <a:rPr lang="en-US" b="1" dirty="0" smtClean="0">
                <a:solidFill>
                  <a:srgbClr val="0000FF"/>
                </a:solidFill>
              </a:rPr>
              <a:t>throughput</a:t>
            </a:r>
          </a:p>
          <a:p>
            <a:endParaRPr lang="en-US" dirty="0"/>
          </a:p>
        </p:txBody>
      </p:sp>
      <p:pic>
        <p:nvPicPr>
          <p:cNvPr id="3" name="Picture 2"/>
          <p:cNvPicPr>
            <a:picLocks noChangeAspect="1"/>
          </p:cNvPicPr>
          <p:nvPr/>
        </p:nvPicPr>
        <p:blipFill>
          <a:blip r:embed="rId2"/>
          <a:stretch>
            <a:fillRect/>
          </a:stretch>
        </p:blipFill>
        <p:spPr>
          <a:xfrm>
            <a:off x="4965700" y="2387600"/>
            <a:ext cx="3619500" cy="3848100"/>
          </a:xfrm>
          <a:prstGeom prst="rect">
            <a:avLst/>
          </a:prstGeom>
        </p:spPr>
      </p:pic>
      <p:pic>
        <p:nvPicPr>
          <p:cNvPr id="12" name="Picture 11"/>
          <p:cNvPicPr>
            <a:picLocks noChangeAspect="1"/>
          </p:cNvPicPr>
          <p:nvPr/>
        </p:nvPicPr>
        <p:blipFill>
          <a:blip r:embed="rId3"/>
          <a:stretch>
            <a:fillRect/>
          </a:stretch>
        </p:blipFill>
        <p:spPr>
          <a:xfrm>
            <a:off x="553752" y="3474941"/>
            <a:ext cx="4274675" cy="1358736"/>
          </a:xfrm>
          <a:prstGeom prst="rect">
            <a:avLst/>
          </a:prstGeom>
        </p:spPr>
      </p:pic>
    </p:spTree>
    <p:extLst>
      <p:ext uri="{BB962C8B-B14F-4D97-AF65-F5344CB8AC3E}">
        <p14:creationId xmlns:p14="http://schemas.microsoft.com/office/powerpoint/2010/main" val="35652488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Throughput</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T</a:t>
            </a:r>
            <a:r>
              <a:rPr lang="en-US" b="1" dirty="0" smtClean="0">
                <a:solidFill>
                  <a:srgbClr val="0000FF"/>
                </a:solidFill>
              </a:rPr>
              <a:t>hroughput</a:t>
            </a:r>
            <a:r>
              <a:rPr lang="en-US" dirty="0" smtClean="0"/>
              <a:t> </a:t>
            </a:r>
            <a:r>
              <a:rPr lang="en-US" dirty="0"/>
              <a:t>is the </a:t>
            </a:r>
            <a:r>
              <a:rPr lang="en-US" b="1" dirty="0" smtClean="0">
                <a:solidFill>
                  <a:srgbClr val="0000FF"/>
                </a:solidFill>
              </a:rPr>
              <a:t>rate of production </a:t>
            </a:r>
            <a:r>
              <a:rPr lang="en-US" dirty="0" smtClean="0"/>
              <a:t>or </a:t>
            </a:r>
            <a:r>
              <a:rPr lang="en-US" dirty="0"/>
              <a:t>the rate at which something can be </a:t>
            </a:r>
            <a:r>
              <a:rPr lang="en-US" dirty="0" smtClean="0"/>
              <a:t>processed</a:t>
            </a:r>
          </a:p>
          <a:p>
            <a:pPr marL="0" indent="0">
              <a:buNone/>
            </a:pPr>
            <a:endParaRPr lang="en-US" dirty="0"/>
          </a:p>
          <a:p>
            <a:pPr marL="0" indent="0">
              <a:buNone/>
            </a:pPr>
            <a:r>
              <a:rPr lang="en-US" dirty="0" smtClean="0"/>
              <a:t>Similar to </a:t>
            </a:r>
            <a:r>
              <a:rPr lang="en-US" b="1" dirty="0" smtClean="0">
                <a:solidFill>
                  <a:srgbClr val="0000FF"/>
                </a:solidFill>
              </a:rPr>
              <a:t>Power</a:t>
            </a:r>
            <a:r>
              <a:rPr lang="en-US" dirty="0" smtClean="0"/>
              <a:t>: “work done / time taken”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solidFill>
                  <a:schemeClr val="tx1"/>
                </a:solidFill>
              </a:rPr>
              <a:t>The </a:t>
            </a:r>
            <a:r>
              <a:rPr lang="en-US" b="1" dirty="0" smtClean="0">
                <a:solidFill>
                  <a:srgbClr val="0000FF"/>
                </a:solidFill>
              </a:rPr>
              <a:t>power</a:t>
            </a:r>
            <a:r>
              <a:rPr lang="en-US" b="1" dirty="0" smtClean="0">
                <a:solidFill>
                  <a:schemeClr val="tx1"/>
                </a:solidFill>
              </a:rPr>
              <a:t> of a system is </a:t>
            </a:r>
            <a:r>
              <a:rPr lang="en-US" b="1" dirty="0" smtClean="0">
                <a:solidFill>
                  <a:srgbClr val="0000FF"/>
                </a:solidFill>
              </a:rPr>
              <a:t>proportional to </a:t>
            </a:r>
            <a:r>
              <a:rPr lang="en-US" b="1" dirty="0" smtClean="0">
                <a:solidFill>
                  <a:schemeClr val="tx1"/>
                </a:solidFill>
              </a:rPr>
              <a:t>its </a:t>
            </a:r>
            <a:r>
              <a:rPr lang="en-US" b="1" dirty="0" smtClean="0">
                <a:solidFill>
                  <a:srgbClr val="0000FF"/>
                </a:solidFill>
              </a:rPr>
              <a:t>throughput</a:t>
            </a:r>
          </a:p>
          <a:p>
            <a:endParaRPr lang="en-US" dirty="0"/>
          </a:p>
        </p:txBody>
      </p:sp>
      <p:pic>
        <p:nvPicPr>
          <p:cNvPr id="3" name="Picture 2"/>
          <p:cNvPicPr>
            <a:picLocks noChangeAspect="1"/>
          </p:cNvPicPr>
          <p:nvPr/>
        </p:nvPicPr>
        <p:blipFill>
          <a:blip r:embed="rId2"/>
          <a:stretch>
            <a:fillRect/>
          </a:stretch>
        </p:blipFill>
        <p:spPr>
          <a:xfrm>
            <a:off x="4965700" y="2387600"/>
            <a:ext cx="3619500" cy="3848100"/>
          </a:xfrm>
          <a:prstGeom prst="rect">
            <a:avLst/>
          </a:prstGeom>
        </p:spPr>
      </p:pic>
      <p:pic>
        <p:nvPicPr>
          <p:cNvPr id="4" name="Picture 3"/>
          <p:cNvPicPr>
            <a:picLocks noChangeAspect="1"/>
          </p:cNvPicPr>
          <p:nvPr/>
        </p:nvPicPr>
        <p:blipFill>
          <a:blip r:embed="rId3"/>
          <a:stretch>
            <a:fillRect/>
          </a:stretch>
        </p:blipFill>
        <p:spPr>
          <a:xfrm>
            <a:off x="589033" y="3409315"/>
            <a:ext cx="4328366" cy="1406719"/>
          </a:xfrm>
          <a:prstGeom prst="rect">
            <a:avLst/>
          </a:prstGeom>
        </p:spPr>
      </p:pic>
    </p:spTree>
    <p:extLst>
      <p:ext uri="{BB962C8B-B14F-4D97-AF65-F5344CB8AC3E}">
        <p14:creationId xmlns:p14="http://schemas.microsoft.com/office/powerpoint/2010/main" val="14611083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Latency</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Latency</a:t>
            </a:r>
            <a:r>
              <a:rPr lang="en-US" dirty="0"/>
              <a:t> is a </a:t>
            </a:r>
            <a:r>
              <a:rPr lang="en-US" b="1" dirty="0">
                <a:solidFill>
                  <a:srgbClr val="0000FF"/>
                </a:solidFill>
              </a:rPr>
              <a:t>time interval </a:t>
            </a:r>
            <a:r>
              <a:rPr lang="en-US" dirty="0"/>
              <a:t>between the stimulation and response, or, from a more general point of view, as a time delay between the cause and the effect of some physical change in the system being </a:t>
            </a:r>
            <a:r>
              <a:rPr lang="en-US" dirty="0" smtClean="0"/>
              <a:t>observed.</a:t>
            </a:r>
            <a:endParaRPr lang="en-US" dirty="0"/>
          </a:p>
        </p:txBody>
      </p:sp>
      <p:pic>
        <p:nvPicPr>
          <p:cNvPr id="3" name="Picture 2"/>
          <p:cNvPicPr>
            <a:picLocks noChangeAspect="1"/>
          </p:cNvPicPr>
          <p:nvPr/>
        </p:nvPicPr>
        <p:blipFill>
          <a:blip r:embed="rId2"/>
          <a:stretch>
            <a:fillRect/>
          </a:stretch>
        </p:blipFill>
        <p:spPr>
          <a:xfrm>
            <a:off x="2108200" y="2641600"/>
            <a:ext cx="5334000" cy="3759200"/>
          </a:xfrm>
          <a:prstGeom prst="rect">
            <a:avLst/>
          </a:prstGeom>
        </p:spPr>
      </p:pic>
    </p:spTree>
    <p:extLst>
      <p:ext uri="{BB962C8B-B14F-4D97-AF65-F5344CB8AC3E}">
        <p14:creationId xmlns:p14="http://schemas.microsoft.com/office/powerpoint/2010/main" val="34028104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Concurrency</a:t>
            </a:r>
            <a:endParaRPr lang="en-US" dirty="0"/>
          </a:p>
        </p:txBody>
      </p:sp>
      <p:sp>
        <p:nvSpPr>
          <p:cNvPr id="7" name="Text Placeholder 6"/>
          <p:cNvSpPr>
            <a:spLocks noGrp="1"/>
          </p:cNvSpPr>
          <p:nvPr>
            <p:ph type="body" sz="quarter" idx="15"/>
          </p:nvPr>
        </p:nvSpPr>
        <p:spPr/>
        <p:txBody>
          <a:bodyPr/>
          <a:lstStyle/>
          <a:p>
            <a:r>
              <a:rPr lang="en-US" b="1" dirty="0">
                <a:solidFill>
                  <a:srgbClr val="0000FF"/>
                </a:solidFill>
              </a:rPr>
              <a:t>C</a:t>
            </a:r>
            <a:r>
              <a:rPr lang="en-US" b="1" dirty="0" smtClean="0">
                <a:solidFill>
                  <a:srgbClr val="0000FF"/>
                </a:solidFill>
              </a:rPr>
              <a:t>oncurrency</a:t>
            </a:r>
            <a:r>
              <a:rPr lang="en-US" dirty="0" smtClean="0"/>
              <a:t> </a:t>
            </a:r>
            <a:r>
              <a:rPr lang="en-US" dirty="0"/>
              <a:t>is a property of systems in which several computations are executing </a:t>
            </a:r>
            <a:r>
              <a:rPr lang="en-US" b="1" dirty="0">
                <a:solidFill>
                  <a:srgbClr val="0000FF"/>
                </a:solidFill>
              </a:rPr>
              <a:t>simultaneously</a:t>
            </a:r>
            <a:r>
              <a:rPr lang="en-US" dirty="0"/>
              <a:t>, and potentially </a:t>
            </a:r>
            <a:r>
              <a:rPr lang="en-US" b="1" dirty="0">
                <a:solidFill>
                  <a:srgbClr val="0000FF"/>
                </a:solidFill>
              </a:rPr>
              <a:t>interacting</a:t>
            </a:r>
            <a:r>
              <a:rPr lang="en-US" dirty="0">
                <a:solidFill>
                  <a:srgbClr val="0000FF"/>
                </a:solidFill>
              </a:rPr>
              <a:t> </a:t>
            </a:r>
            <a:r>
              <a:rPr lang="en-US" dirty="0"/>
              <a:t>with each </a:t>
            </a:r>
            <a:r>
              <a:rPr lang="en-US" dirty="0" smtClean="0"/>
              <a:t>other.</a:t>
            </a:r>
            <a:endParaRPr lang="en-US" dirty="0"/>
          </a:p>
        </p:txBody>
      </p:sp>
      <p:pic>
        <p:nvPicPr>
          <p:cNvPr id="6" name="Picture 5"/>
          <p:cNvPicPr>
            <a:picLocks noChangeAspect="1"/>
          </p:cNvPicPr>
          <p:nvPr/>
        </p:nvPicPr>
        <p:blipFill>
          <a:blip r:embed="rId2"/>
          <a:stretch>
            <a:fillRect/>
          </a:stretch>
        </p:blipFill>
        <p:spPr>
          <a:xfrm>
            <a:off x="1498600" y="4229100"/>
            <a:ext cx="1841500" cy="1092200"/>
          </a:xfrm>
          <a:prstGeom prst="rect">
            <a:avLst/>
          </a:prstGeom>
        </p:spPr>
      </p:pic>
      <p:pic>
        <p:nvPicPr>
          <p:cNvPr id="10" name="Picture 9"/>
          <p:cNvPicPr>
            <a:picLocks noChangeAspect="1"/>
          </p:cNvPicPr>
          <p:nvPr/>
        </p:nvPicPr>
        <p:blipFill>
          <a:blip r:embed="rId2"/>
          <a:stretch>
            <a:fillRect/>
          </a:stretch>
        </p:blipFill>
        <p:spPr>
          <a:xfrm>
            <a:off x="1536700" y="2895600"/>
            <a:ext cx="1841500" cy="1092200"/>
          </a:xfrm>
          <a:prstGeom prst="rect">
            <a:avLst/>
          </a:prstGeom>
        </p:spPr>
      </p:pic>
      <p:pic>
        <p:nvPicPr>
          <p:cNvPr id="11" name="Picture 10"/>
          <p:cNvPicPr>
            <a:picLocks noChangeAspect="1"/>
          </p:cNvPicPr>
          <p:nvPr/>
        </p:nvPicPr>
        <p:blipFill>
          <a:blip r:embed="rId2"/>
          <a:stretch>
            <a:fillRect/>
          </a:stretch>
        </p:blipFill>
        <p:spPr>
          <a:xfrm>
            <a:off x="6184900" y="2882900"/>
            <a:ext cx="1841500" cy="1092200"/>
          </a:xfrm>
          <a:prstGeom prst="rect">
            <a:avLst/>
          </a:prstGeom>
        </p:spPr>
      </p:pic>
      <p:pic>
        <p:nvPicPr>
          <p:cNvPr id="12" name="Picture 11"/>
          <p:cNvPicPr>
            <a:picLocks noChangeAspect="1"/>
          </p:cNvPicPr>
          <p:nvPr/>
        </p:nvPicPr>
        <p:blipFill>
          <a:blip r:embed="rId2"/>
          <a:stretch>
            <a:fillRect/>
          </a:stretch>
        </p:blipFill>
        <p:spPr>
          <a:xfrm>
            <a:off x="6210300" y="4254500"/>
            <a:ext cx="1841500" cy="1092200"/>
          </a:xfrm>
          <a:prstGeom prst="rect">
            <a:avLst/>
          </a:prstGeom>
        </p:spPr>
      </p:pic>
      <p:pic>
        <p:nvPicPr>
          <p:cNvPr id="14" name="Picture 13"/>
          <p:cNvPicPr>
            <a:picLocks noChangeAspect="1"/>
          </p:cNvPicPr>
          <p:nvPr/>
        </p:nvPicPr>
        <p:blipFill>
          <a:blip r:embed="rId3"/>
          <a:stretch>
            <a:fillRect/>
          </a:stretch>
        </p:blipFill>
        <p:spPr>
          <a:xfrm>
            <a:off x="4127500" y="3378200"/>
            <a:ext cx="1079500" cy="1752600"/>
          </a:xfrm>
          <a:prstGeom prst="rect">
            <a:avLst/>
          </a:prstGeom>
        </p:spPr>
      </p:pic>
      <p:cxnSp>
        <p:nvCxnSpPr>
          <p:cNvPr id="16" name="Straight Arrow Connector 15"/>
          <p:cNvCxnSpPr/>
          <p:nvPr/>
        </p:nvCxnSpPr>
        <p:spPr>
          <a:xfrm>
            <a:off x="3340100" y="3619500"/>
            <a:ext cx="876300" cy="2921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08600" y="4445000"/>
            <a:ext cx="876300" cy="2921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378200" y="4432300"/>
            <a:ext cx="889000" cy="4191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270500" y="3378200"/>
            <a:ext cx="889000" cy="4191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886200" y="4889500"/>
            <a:ext cx="1845803" cy="369332"/>
          </a:xfrm>
          <a:prstGeom prst="rect">
            <a:avLst/>
          </a:prstGeom>
          <a:noFill/>
        </p:spPr>
        <p:txBody>
          <a:bodyPr wrap="none" rtlCol="0">
            <a:spAutoFit/>
          </a:bodyPr>
          <a:lstStyle/>
          <a:p>
            <a:r>
              <a:rPr lang="en-US" dirty="0" smtClean="0"/>
              <a:t>Shared resource</a:t>
            </a:r>
            <a:endParaRPr lang="en-US" dirty="0"/>
          </a:p>
        </p:txBody>
      </p:sp>
      <p:cxnSp>
        <p:nvCxnSpPr>
          <p:cNvPr id="22" name="Straight Arrow Connector 21"/>
          <p:cNvCxnSpPr/>
          <p:nvPr/>
        </p:nvCxnSpPr>
        <p:spPr>
          <a:xfrm>
            <a:off x="520700" y="3314700"/>
            <a:ext cx="965200" cy="25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0700" y="4699000"/>
            <a:ext cx="965200" cy="25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962900" y="3479800"/>
            <a:ext cx="965200" cy="25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88300" y="4914900"/>
            <a:ext cx="965200" cy="25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4"/>
          <a:stretch>
            <a:fillRect/>
          </a:stretch>
        </p:blipFill>
        <p:spPr>
          <a:xfrm>
            <a:off x="3644900" y="3009900"/>
            <a:ext cx="520700" cy="520700"/>
          </a:xfrm>
          <a:prstGeom prst="rect">
            <a:avLst/>
          </a:prstGeom>
        </p:spPr>
      </p:pic>
      <p:pic>
        <p:nvPicPr>
          <p:cNvPr id="29" name="Picture 28"/>
          <p:cNvPicPr>
            <a:picLocks noChangeAspect="1"/>
          </p:cNvPicPr>
          <p:nvPr/>
        </p:nvPicPr>
        <p:blipFill>
          <a:blip r:embed="rId5"/>
          <a:stretch>
            <a:fillRect/>
          </a:stretch>
        </p:blipFill>
        <p:spPr>
          <a:xfrm>
            <a:off x="5194300" y="2986351"/>
            <a:ext cx="469900" cy="518848"/>
          </a:xfrm>
          <a:prstGeom prst="rect">
            <a:avLst/>
          </a:prstGeom>
        </p:spPr>
      </p:pic>
    </p:spTree>
    <p:extLst>
      <p:ext uri="{BB962C8B-B14F-4D97-AF65-F5344CB8AC3E}">
        <p14:creationId xmlns:p14="http://schemas.microsoft.com/office/powerpoint/2010/main" val="37475487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of labor – Parallel processing</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Parallel processing </a:t>
            </a:r>
            <a:r>
              <a:rPr lang="en-US" dirty="0"/>
              <a:t>is the </a:t>
            </a:r>
            <a:r>
              <a:rPr lang="en-US" b="1" dirty="0">
                <a:solidFill>
                  <a:srgbClr val="0000FF"/>
                </a:solidFill>
              </a:rPr>
              <a:t>simultaneous use of more than one CPU</a:t>
            </a:r>
            <a:r>
              <a:rPr lang="en-US" dirty="0"/>
              <a:t> or processor core to execute a program or multiple computational threads. Ideally, parallel processing makes programs run faster because there are more engines (CPUs or cores) running it. In practice, it is often difficult to divide a program in such a way that separate CPUs or cores can execute different portions without interfering with each other</a:t>
            </a:r>
            <a:r>
              <a:rPr lang="en-US" dirty="0" smtClean="0"/>
              <a:t>.</a:t>
            </a:r>
          </a:p>
          <a:p>
            <a:endParaRPr lang="en-US" dirty="0"/>
          </a:p>
        </p:txBody>
      </p:sp>
      <p:pic>
        <p:nvPicPr>
          <p:cNvPr id="6" name="Picture 5" descr="Peter_PPT_2.png"/>
          <p:cNvPicPr>
            <a:picLocks noChangeAspect="1"/>
          </p:cNvPicPr>
          <p:nvPr/>
        </p:nvPicPr>
        <p:blipFill rotWithShape="1">
          <a:blip r:embed="rId2">
            <a:extLst>
              <a:ext uri="{28A0092B-C50C-407E-A947-70E740481C1C}">
                <a14:useLocalDpi xmlns:a14="http://schemas.microsoft.com/office/drawing/2010/main" val="0"/>
              </a:ext>
            </a:extLst>
          </a:blip>
          <a:srcRect l="8287" t="15656" r="10943" b="16140"/>
          <a:stretch/>
        </p:blipFill>
        <p:spPr>
          <a:xfrm>
            <a:off x="1568915" y="3616425"/>
            <a:ext cx="5539231" cy="3113513"/>
          </a:xfrm>
          <a:prstGeom prst="rect">
            <a:avLst/>
          </a:prstGeom>
        </p:spPr>
      </p:pic>
    </p:spTree>
    <p:extLst>
      <p:ext uri="{BB962C8B-B14F-4D97-AF65-F5344CB8AC3E}">
        <p14:creationId xmlns:p14="http://schemas.microsoft.com/office/powerpoint/2010/main" val="2873952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Concurrency </a:t>
            </a:r>
            <a:r>
              <a:rPr lang="en-US" dirty="0" err="1" smtClean="0"/>
              <a:t>vs</a:t>
            </a:r>
            <a:r>
              <a:rPr lang="en-US" dirty="0" smtClean="0"/>
              <a:t> Parallelism</a:t>
            </a:r>
            <a:endParaRPr lang="en-US" dirty="0"/>
          </a:p>
        </p:txBody>
      </p:sp>
      <p:sp>
        <p:nvSpPr>
          <p:cNvPr id="3" name="Text Placeholder 2"/>
          <p:cNvSpPr>
            <a:spLocks noGrp="1"/>
          </p:cNvSpPr>
          <p:nvPr>
            <p:ph type="body" sz="quarter" idx="15"/>
          </p:nvPr>
        </p:nvSpPr>
        <p:spPr/>
        <p:txBody>
          <a:bodyPr/>
          <a:lstStyle/>
          <a:p>
            <a:endParaRPr lang="en-US" dirty="0"/>
          </a:p>
        </p:txBody>
      </p:sp>
      <p:pic>
        <p:nvPicPr>
          <p:cNvPr id="5" name="Picture 4" descr="Peter_PPT1.png"/>
          <p:cNvPicPr>
            <a:picLocks noChangeAspect="1"/>
          </p:cNvPicPr>
          <p:nvPr/>
        </p:nvPicPr>
        <p:blipFill rotWithShape="1">
          <a:blip r:embed="rId2">
            <a:extLst>
              <a:ext uri="{28A0092B-C50C-407E-A947-70E740481C1C}">
                <a14:useLocalDpi xmlns:a14="http://schemas.microsoft.com/office/drawing/2010/main" val="0"/>
              </a:ext>
            </a:extLst>
          </a:blip>
          <a:srcRect t="8725" b="5809"/>
          <a:stretch/>
        </p:blipFill>
        <p:spPr>
          <a:xfrm>
            <a:off x="1673093" y="2280917"/>
            <a:ext cx="5786733" cy="4056590"/>
          </a:xfrm>
          <a:prstGeom prst="rect">
            <a:avLst/>
          </a:prstGeom>
        </p:spPr>
      </p:pic>
    </p:spTree>
    <p:extLst>
      <p:ext uri="{BB962C8B-B14F-4D97-AF65-F5344CB8AC3E}">
        <p14:creationId xmlns:p14="http://schemas.microsoft.com/office/powerpoint/2010/main" val="19567136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 necks</a:t>
            </a:r>
            <a:endParaRPr lang="en-US" dirty="0"/>
          </a:p>
        </p:txBody>
      </p:sp>
      <p:sp>
        <p:nvSpPr>
          <p:cNvPr id="7" name="Text Placeholder 6"/>
          <p:cNvSpPr>
            <a:spLocks noGrp="1"/>
          </p:cNvSpPr>
          <p:nvPr>
            <p:ph type="body" sz="quarter" idx="15"/>
          </p:nvPr>
        </p:nvSpPr>
        <p:spPr/>
        <p:txBody>
          <a:bodyPr/>
          <a:lstStyle/>
          <a:p>
            <a:pPr marL="0" indent="0">
              <a:buNone/>
            </a:pPr>
            <a:r>
              <a:rPr lang="en-US" b="1" dirty="0">
                <a:solidFill>
                  <a:srgbClr val="0000FF"/>
                </a:solidFill>
              </a:rPr>
              <a:t>Bottleneck</a:t>
            </a:r>
            <a:r>
              <a:rPr lang="en-US" dirty="0"/>
              <a:t> </a:t>
            </a:r>
            <a:r>
              <a:rPr lang="en-US" dirty="0" smtClean="0"/>
              <a:t>is a </a:t>
            </a:r>
            <a:r>
              <a:rPr lang="en-US" dirty="0"/>
              <a:t>phenomenon where the performance or capacity of an entire system is limited by a single or small number of components or resources</a:t>
            </a:r>
          </a:p>
        </p:txBody>
      </p:sp>
      <p:pic>
        <p:nvPicPr>
          <p:cNvPr id="6" name="Picture 5" descr="bottle_ne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3368191"/>
            <a:ext cx="7480300" cy="2359509"/>
          </a:xfrm>
          <a:prstGeom prst="rect">
            <a:avLst/>
          </a:prstGeom>
        </p:spPr>
      </p:pic>
    </p:spTree>
    <p:extLst>
      <p:ext uri="{BB962C8B-B14F-4D97-AF65-F5344CB8AC3E}">
        <p14:creationId xmlns:p14="http://schemas.microsoft.com/office/powerpoint/2010/main" val="14504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Locks, </a:t>
            </a:r>
            <a:r>
              <a:rPr lang="en-US" dirty="0" err="1" smtClean="0"/>
              <a:t>Mutexes</a:t>
            </a:r>
            <a:r>
              <a:rPr lang="en-US" dirty="0" smtClean="0"/>
              <a:t> and Critical Regions</a:t>
            </a:r>
            <a:endParaRPr lang="en-US" dirty="0"/>
          </a:p>
        </p:txBody>
      </p:sp>
      <p:sp>
        <p:nvSpPr>
          <p:cNvPr id="7" name="Text Placeholder 6"/>
          <p:cNvSpPr>
            <a:spLocks noGrp="1"/>
          </p:cNvSpPr>
          <p:nvPr>
            <p:ph type="body" sz="quarter" idx="15"/>
          </p:nvPr>
        </p:nvSpPr>
        <p:spPr>
          <a:xfrm>
            <a:off x="273084" y="1231330"/>
            <a:ext cx="3784056" cy="5049397"/>
          </a:xfrm>
        </p:spPr>
        <p:txBody>
          <a:bodyPr/>
          <a:lstStyle/>
          <a:p>
            <a:r>
              <a:rPr lang="en-US" b="1" dirty="0" smtClean="0">
                <a:solidFill>
                  <a:srgbClr val="0000FF"/>
                </a:solidFill>
              </a:rPr>
              <a:t>Lock</a:t>
            </a:r>
          </a:p>
          <a:p>
            <a:pPr lvl="1"/>
            <a:r>
              <a:rPr lang="en-US" dirty="0" smtClean="0"/>
              <a:t>Atomic Latch</a:t>
            </a:r>
          </a:p>
          <a:p>
            <a:pPr lvl="1"/>
            <a:r>
              <a:rPr lang="en-US" dirty="0" smtClean="0"/>
              <a:t>Hardware implementation</a:t>
            </a:r>
          </a:p>
          <a:p>
            <a:pPr lvl="2"/>
            <a:r>
              <a:rPr lang="en-US" dirty="0" smtClean="0"/>
              <a:t>1 machine instruction</a:t>
            </a:r>
          </a:p>
          <a:p>
            <a:pPr lvl="1"/>
            <a:r>
              <a:rPr lang="en-US" dirty="0" smtClean="0"/>
              <a:t>OS system routine</a:t>
            </a:r>
            <a:endParaRPr lang="en-US" dirty="0"/>
          </a:p>
          <a:p>
            <a:r>
              <a:rPr lang="en-US" b="1" dirty="0" err="1" smtClean="0">
                <a:solidFill>
                  <a:srgbClr val="0000FF"/>
                </a:solidFill>
              </a:rPr>
              <a:t>Mutex</a:t>
            </a:r>
            <a:endParaRPr lang="en-US" b="1" dirty="0" smtClean="0">
              <a:solidFill>
                <a:srgbClr val="0000FF"/>
              </a:solidFill>
            </a:endParaRPr>
          </a:p>
          <a:p>
            <a:pPr lvl="1"/>
            <a:r>
              <a:rPr lang="en-US" dirty="0" smtClean="0"/>
              <a:t>Mutual exclusion</a:t>
            </a:r>
          </a:p>
          <a:p>
            <a:pPr lvl="1"/>
            <a:r>
              <a:rPr lang="en-US" dirty="0" smtClean="0"/>
              <a:t>Combination of a Lock and a Semaphore</a:t>
            </a:r>
          </a:p>
          <a:p>
            <a:r>
              <a:rPr lang="en-US" b="1" dirty="0" smtClean="0">
                <a:solidFill>
                  <a:srgbClr val="0000FF"/>
                </a:solidFill>
              </a:rPr>
              <a:t>Critical section</a:t>
            </a:r>
          </a:p>
          <a:p>
            <a:pPr lvl="1"/>
            <a:r>
              <a:rPr lang="en-US" dirty="0" smtClean="0"/>
              <a:t>Region of code allowing 1 thread only.</a:t>
            </a:r>
          </a:p>
          <a:p>
            <a:pPr lvl="1"/>
            <a:r>
              <a:rPr lang="en-US" dirty="0" smtClean="0"/>
              <a:t>Bounded by Lock/</a:t>
            </a:r>
            <a:r>
              <a:rPr lang="en-US" dirty="0" err="1" smtClean="0"/>
              <a:t>Mutex</a:t>
            </a:r>
            <a:endParaRPr lang="en-US" dirty="0" smtClean="0"/>
          </a:p>
          <a:p>
            <a:pPr lvl="1"/>
            <a:endParaRPr lang="en-US" dirty="0" smtClean="0"/>
          </a:p>
        </p:txBody>
      </p:sp>
      <p:pic>
        <p:nvPicPr>
          <p:cNvPr id="8" name="Picture 7" descr="Peter_PPT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076" y="2840226"/>
            <a:ext cx="5303924" cy="3859002"/>
          </a:xfrm>
          <a:prstGeom prst="rect">
            <a:avLst/>
          </a:prstGeom>
        </p:spPr>
      </p:pic>
      <p:pic>
        <p:nvPicPr>
          <p:cNvPr id="5" name="Picture 4"/>
          <p:cNvPicPr>
            <a:picLocks noChangeAspect="1"/>
          </p:cNvPicPr>
          <p:nvPr/>
        </p:nvPicPr>
        <p:blipFill>
          <a:blip r:embed="rId3"/>
          <a:stretch>
            <a:fillRect/>
          </a:stretch>
        </p:blipFill>
        <p:spPr>
          <a:xfrm>
            <a:off x="4914961" y="1263426"/>
            <a:ext cx="1364786" cy="1364786"/>
          </a:xfrm>
          <a:prstGeom prst="rect">
            <a:avLst/>
          </a:prstGeom>
        </p:spPr>
      </p:pic>
    </p:spTree>
    <p:extLst>
      <p:ext uri="{BB962C8B-B14F-4D97-AF65-F5344CB8AC3E}">
        <p14:creationId xmlns:p14="http://schemas.microsoft.com/office/powerpoint/2010/main" val="36503049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Wisdom </a:t>
            </a:r>
            <a:r>
              <a:rPr lang="en-US" dirty="0" err="1" smtClean="0"/>
              <a:t>vs</a:t>
            </a:r>
            <a:r>
              <a:rPr lang="en-US" dirty="0" smtClean="0"/>
              <a:t> Guessing</a:t>
            </a:r>
            <a:endParaRPr lang="en-US" dirty="0"/>
          </a:p>
        </p:txBody>
      </p:sp>
      <p:pic>
        <p:nvPicPr>
          <p:cNvPr id="4" name="Picture 3"/>
          <p:cNvPicPr>
            <a:picLocks noChangeAspect="1"/>
          </p:cNvPicPr>
          <p:nvPr/>
        </p:nvPicPr>
        <p:blipFill>
          <a:blip r:embed="rId2"/>
          <a:stretch>
            <a:fillRect/>
          </a:stretch>
        </p:blipFill>
        <p:spPr>
          <a:xfrm>
            <a:off x="6565900" y="3817842"/>
            <a:ext cx="1711925" cy="2786158"/>
          </a:xfrm>
          <a:prstGeom prst="rect">
            <a:avLst/>
          </a:prstGeom>
        </p:spPr>
      </p:pic>
      <p:sp>
        <p:nvSpPr>
          <p:cNvPr id="5" name="Rectangle 4"/>
          <p:cNvSpPr/>
          <p:nvPr/>
        </p:nvSpPr>
        <p:spPr>
          <a:xfrm>
            <a:off x="2425700" y="4845735"/>
            <a:ext cx="3937000" cy="1231106"/>
          </a:xfrm>
          <a:prstGeom prst="rect">
            <a:avLst/>
          </a:prstGeom>
        </p:spPr>
        <p:txBody>
          <a:bodyPr wrap="square">
            <a:spAutoFit/>
          </a:bodyPr>
          <a:lstStyle/>
          <a:p>
            <a:r>
              <a:rPr lang="en-US" sz="2000" b="1" dirty="0"/>
              <a:t>"</a:t>
            </a:r>
            <a:r>
              <a:rPr lang="en-US" sz="2000" b="1" dirty="0">
                <a:solidFill>
                  <a:srgbClr val="0000FF"/>
                </a:solidFill>
              </a:rPr>
              <a:t>Everything that can be invented has been invented</a:t>
            </a:r>
            <a:r>
              <a:rPr lang="en-US" sz="2000" b="1" dirty="0" smtClean="0"/>
              <a:t>.” </a:t>
            </a:r>
            <a:r>
              <a:rPr lang="en-US" dirty="0"/>
              <a:t>- Charles Holland </a:t>
            </a:r>
            <a:r>
              <a:rPr lang="en-US" dirty="0" err="1" smtClean="0"/>
              <a:t>Duell</a:t>
            </a:r>
            <a:r>
              <a:rPr lang="en-US" dirty="0" smtClean="0"/>
              <a:t> – </a:t>
            </a:r>
            <a:r>
              <a:rPr lang="en-US" sz="1600" dirty="0" smtClean="0"/>
              <a:t>US Patent Office 1899</a:t>
            </a:r>
            <a:endParaRPr lang="en-US" dirty="0"/>
          </a:p>
        </p:txBody>
      </p:sp>
      <p:sp>
        <p:nvSpPr>
          <p:cNvPr id="6" name="TextBox 5"/>
          <p:cNvSpPr txBox="1"/>
          <p:nvPr/>
        </p:nvSpPr>
        <p:spPr>
          <a:xfrm>
            <a:off x="4699000" y="1422400"/>
            <a:ext cx="3530599" cy="1292662"/>
          </a:xfrm>
          <a:prstGeom prst="rect">
            <a:avLst/>
          </a:prstGeom>
          <a:noFill/>
        </p:spPr>
        <p:txBody>
          <a:bodyPr wrap="square" rtlCol="0">
            <a:spAutoFit/>
          </a:bodyPr>
          <a:lstStyle/>
          <a:p>
            <a:r>
              <a:rPr lang="en-US" sz="2000" b="1" dirty="0" smtClean="0"/>
              <a:t>“</a:t>
            </a:r>
            <a:r>
              <a:rPr lang="en-US" sz="2000" b="1" dirty="0" smtClean="0">
                <a:solidFill>
                  <a:srgbClr val="0000FF"/>
                </a:solidFill>
              </a:rPr>
              <a:t>Insanity is doing the same thing over &amp; over again expecting different results</a:t>
            </a:r>
            <a:r>
              <a:rPr lang="en-US" sz="2000" b="1" dirty="0" smtClean="0"/>
              <a:t>” </a:t>
            </a:r>
            <a:r>
              <a:rPr lang="en-US" dirty="0" smtClean="0"/>
              <a:t>– Albert Einstein</a:t>
            </a:r>
            <a:endParaRPr lang="en-US" dirty="0"/>
          </a:p>
        </p:txBody>
      </p:sp>
      <p:pic>
        <p:nvPicPr>
          <p:cNvPr id="7" name="Picture 6"/>
          <p:cNvPicPr>
            <a:picLocks noChangeAspect="1"/>
          </p:cNvPicPr>
          <p:nvPr/>
        </p:nvPicPr>
        <p:blipFill>
          <a:blip r:embed="rId3"/>
          <a:stretch>
            <a:fillRect/>
          </a:stretch>
        </p:blipFill>
        <p:spPr>
          <a:xfrm>
            <a:off x="546100" y="1092200"/>
            <a:ext cx="3556000" cy="3175000"/>
          </a:xfrm>
          <a:prstGeom prst="rect">
            <a:avLst/>
          </a:prstGeom>
        </p:spPr>
      </p:pic>
    </p:spTree>
    <p:extLst>
      <p:ext uri="{BB962C8B-B14F-4D97-AF65-F5344CB8AC3E}">
        <p14:creationId xmlns:p14="http://schemas.microsoft.com/office/powerpoint/2010/main" val="3162791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computer architecture</a:t>
            </a:r>
            <a:endParaRPr lang="en-US" dirty="0"/>
          </a:p>
        </p:txBody>
      </p:sp>
      <p:pic>
        <p:nvPicPr>
          <p:cNvPr id="4" name="Picture 3" descr="Peter_PPT_6.png"/>
          <p:cNvPicPr>
            <a:picLocks noChangeAspect="1"/>
          </p:cNvPicPr>
          <p:nvPr/>
        </p:nvPicPr>
        <p:blipFill rotWithShape="1">
          <a:blip r:embed="rId2">
            <a:extLst>
              <a:ext uri="{28A0092B-C50C-407E-A947-70E740481C1C}">
                <a14:useLocalDpi xmlns:a14="http://schemas.microsoft.com/office/drawing/2010/main" val="0"/>
              </a:ext>
            </a:extLst>
          </a:blip>
          <a:srcRect l="4674" t="17032" r="2103" b="22493"/>
          <a:stretch/>
        </p:blipFill>
        <p:spPr>
          <a:xfrm>
            <a:off x="928181" y="1974679"/>
            <a:ext cx="7344857" cy="3335332"/>
          </a:xfrm>
          <a:prstGeom prst="rect">
            <a:avLst/>
          </a:prstGeom>
        </p:spPr>
      </p:pic>
    </p:spTree>
    <p:extLst>
      <p:ext uri="{BB962C8B-B14F-4D97-AF65-F5344CB8AC3E}">
        <p14:creationId xmlns:p14="http://schemas.microsoft.com/office/powerpoint/2010/main" val="35049715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Multi-processor, Multi-core, NUMA</a:t>
            </a:r>
            <a:endParaRPr lang="en-US" dirty="0"/>
          </a:p>
        </p:txBody>
      </p:sp>
      <p:sp>
        <p:nvSpPr>
          <p:cNvPr id="7" name="Text Placeholder 6"/>
          <p:cNvSpPr>
            <a:spLocks noGrp="1"/>
          </p:cNvSpPr>
          <p:nvPr>
            <p:ph type="body" sz="quarter" idx="15"/>
          </p:nvPr>
        </p:nvSpPr>
        <p:spPr>
          <a:xfrm>
            <a:off x="273084" y="1231330"/>
            <a:ext cx="4330888" cy="5049397"/>
          </a:xfrm>
        </p:spPr>
        <p:txBody>
          <a:bodyPr>
            <a:normAutofit lnSpcReduction="10000"/>
          </a:bodyPr>
          <a:lstStyle/>
          <a:p>
            <a:r>
              <a:rPr lang="en-US" b="1" dirty="0" smtClean="0">
                <a:solidFill>
                  <a:srgbClr val="0000FF"/>
                </a:solidFill>
              </a:rPr>
              <a:t>Multi-processor</a:t>
            </a:r>
          </a:p>
          <a:p>
            <a:pPr lvl="1"/>
            <a:r>
              <a:rPr lang="en-US" dirty="0" smtClean="0"/>
              <a:t>&gt; 1 processor sharing Bus and Memory</a:t>
            </a:r>
          </a:p>
          <a:p>
            <a:endParaRPr lang="en-US" dirty="0" smtClean="0"/>
          </a:p>
          <a:p>
            <a:endParaRPr lang="en-US" dirty="0"/>
          </a:p>
          <a:p>
            <a:r>
              <a:rPr lang="en-US" b="1" dirty="0" smtClean="0">
                <a:solidFill>
                  <a:srgbClr val="0000FF"/>
                </a:solidFill>
              </a:rPr>
              <a:t>Multi-core</a:t>
            </a:r>
          </a:p>
          <a:p>
            <a:pPr lvl="1"/>
            <a:r>
              <a:rPr lang="en-US" dirty="0" smtClean="0"/>
              <a:t>&gt; 1 processor in a chip</a:t>
            </a:r>
          </a:p>
          <a:p>
            <a:pPr lvl="1"/>
            <a:r>
              <a:rPr lang="en-US" dirty="0" smtClean="0"/>
              <a:t>Each with local Memory</a:t>
            </a:r>
          </a:p>
          <a:p>
            <a:pPr lvl="1"/>
            <a:r>
              <a:rPr lang="en-US" dirty="0" smtClean="0"/>
              <a:t>Access to shared memory</a:t>
            </a:r>
          </a:p>
          <a:p>
            <a:r>
              <a:rPr lang="en-US" b="1" dirty="0" smtClean="0">
                <a:solidFill>
                  <a:srgbClr val="0000FF"/>
                </a:solidFill>
              </a:rPr>
              <a:t>N</a:t>
            </a:r>
            <a:r>
              <a:rPr lang="en-US" dirty="0" smtClean="0"/>
              <a:t>on </a:t>
            </a:r>
            <a:r>
              <a:rPr lang="en-US" b="1" dirty="0" smtClean="0">
                <a:solidFill>
                  <a:srgbClr val="0000FF"/>
                </a:solidFill>
              </a:rPr>
              <a:t>U</a:t>
            </a:r>
            <a:r>
              <a:rPr lang="en-US" dirty="0" smtClean="0"/>
              <a:t>niform </a:t>
            </a:r>
            <a:r>
              <a:rPr lang="en-US" b="1" dirty="0" smtClean="0">
                <a:solidFill>
                  <a:srgbClr val="0000FF"/>
                </a:solidFill>
              </a:rPr>
              <a:t>M</a:t>
            </a:r>
            <a:r>
              <a:rPr lang="en-US" dirty="0" smtClean="0"/>
              <a:t>emory </a:t>
            </a:r>
            <a:r>
              <a:rPr lang="en-US" b="1" dirty="0" smtClean="0">
                <a:solidFill>
                  <a:srgbClr val="0000FF"/>
                </a:solidFill>
              </a:rPr>
              <a:t>A</a:t>
            </a:r>
            <a:r>
              <a:rPr lang="en-US" dirty="0" smtClean="0"/>
              <a:t>llocation</a:t>
            </a:r>
          </a:p>
          <a:p>
            <a:pPr lvl="1"/>
            <a:r>
              <a:rPr lang="en-US" dirty="0" smtClean="0"/>
              <a:t>Local memory faster to access than shared memory</a:t>
            </a:r>
          </a:p>
          <a:p>
            <a:r>
              <a:rPr lang="en-US" b="1" dirty="0" smtClean="0">
                <a:solidFill>
                  <a:srgbClr val="0000FF"/>
                </a:solidFill>
              </a:rPr>
              <a:t>Multi-channel </a:t>
            </a:r>
            <a:r>
              <a:rPr lang="en-US" dirty="0" smtClean="0"/>
              <a:t>Bus</a:t>
            </a:r>
            <a:endParaRPr lang="en-US"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CD0B62D2-D0D6-554A-8484-912FF0A2A84A}" type="slidenum">
              <a:rPr lang="en-US" smtClean="0"/>
              <a:t>21</a:t>
            </a:fld>
            <a:endParaRPr lang="en-US"/>
          </a:p>
        </p:txBody>
      </p:sp>
      <p:pic>
        <p:nvPicPr>
          <p:cNvPr id="8" name="Picture 7" descr="Peter_PPT_9.png"/>
          <p:cNvPicPr>
            <a:picLocks noChangeAspect="1"/>
          </p:cNvPicPr>
          <p:nvPr/>
        </p:nvPicPr>
        <p:blipFill rotWithShape="1">
          <a:blip r:embed="rId2">
            <a:extLst>
              <a:ext uri="{28A0092B-C50C-407E-A947-70E740481C1C}">
                <a14:useLocalDpi xmlns:a14="http://schemas.microsoft.com/office/drawing/2010/main" val="0"/>
              </a:ext>
            </a:extLst>
          </a:blip>
          <a:srcRect t="2703" b="6083"/>
          <a:stretch/>
        </p:blipFill>
        <p:spPr>
          <a:xfrm>
            <a:off x="5185015" y="1023050"/>
            <a:ext cx="3511378" cy="2259062"/>
          </a:xfrm>
          <a:prstGeom prst="rect">
            <a:avLst/>
          </a:prstGeom>
        </p:spPr>
      </p:pic>
      <p:pic>
        <p:nvPicPr>
          <p:cNvPr id="11" name="Picture 10" descr="Peter_PPT_10.png"/>
          <p:cNvPicPr>
            <a:picLocks noChangeAspect="1"/>
          </p:cNvPicPr>
          <p:nvPr/>
        </p:nvPicPr>
        <p:blipFill rotWithShape="1">
          <a:blip r:embed="rId3">
            <a:extLst>
              <a:ext uri="{28A0092B-C50C-407E-A947-70E740481C1C}">
                <a14:useLocalDpi xmlns:a14="http://schemas.microsoft.com/office/drawing/2010/main" val="0"/>
              </a:ext>
            </a:extLst>
          </a:blip>
          <a:srcRect l="6884" r="4230" b="4490"/>
          <a:stretch/>
        </p:blipFill>
        <p:spPr>
          <a:xfrm>
            <a:off x="4958216" y="3645342"/>
            <a:ext cx="4201637" cy="3212659"/>
          </a:xfrm>
          <a:prstGeom prst="rect">
            <a:avLst/>
          </a:prstGeom>
        </p:spPr>
      </p:pic>
    </p:spTree>
    <p:extLst>
      <p:ext uri="{BB962C8B-B14F-4D97-AF65-F5344CB8AC3E}">
        <p14:creationId xmlns:p14="http://schemas.microsoft.com/office/powerpoint/2010/main" val="28325590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Flash - SSDs</a:t>
            </a:r>
            <a:endParaRPr lang="en-US" dirty="0"/>
          </a:p>
        </p:txBody>
      </p:sp>
      <p:sp>
        <p:nvSpPr>
          <p:cNvPr id="8" name="Text Placeholder 7"/>
          <p:cNvSpPr>
            <a:spLocks noGrp="1"/>
          </p:cNvSpPr>
          <p:nvPr>
            <p:ph type="body" sz="quarter" idx="15"/>
          </p:nvPr>
        </p:nvSpPr>
        <p:spPr/>
        <p:txBody>
          <a:bodyPr>
            <a:normAutofit fontScale="92500" lnSpcReduction="10000"/>
          </a:bodyPr>
          <a:lstStyle/>
          <a:p>
            <a:r>
              <a:rPr lang="en-US" dirty="0" smtClean="0"/>
              <a:t>Uses Floating Gate MOSFET</a:t>
            </a:r>
          </a:p>
          <a:p>
            <a:endParaRPr lang="en-US" dirty="0"/>
          </a:p>
          <a:p>
            <a:endParaRPr lang="en-US" dirty="0" smtClean="0"/>
          </a:p>
          <a:p>
            <a:r>
              <a:rPr lang="en-US" dirty="0" smtClean="0"/>
              <a:t>Arranged into circuits “similar” to RAM</a:t>
            </a:r>
          </a:p>
          <a:p>
            <a:endParaRPr lang="en-US" dirty="0"/>
          </a:p>
          <a:p>
            <a:endParaRPr lang="en-US" dirty="0" smtClean="0"/>
          </a:p>
          <a:p>
            <a:endParaRPr lang="en-US" dirty="0" smtClean="0"/>
          </a:p>
          <a:p>
            <a:endParaRPr lang="en-US" dirty="0"/>
          </a:p>
          <a:p>
            <a:endParaRPr lang="en-US" dirty="0"/>
          </a:p>
          <a:p>
            <a:endParaRPr lang="en-US" dirty="0" smtClean="0"/>
          </a:p>
          <a:p>
            <a:r>
              <a:rPr lang="en-US" dirty="0" smtClean="0"/>
              <a:t>Packaged as </a:t>
            </a:r>
            <a:r>
              <a:rPr lang="en-US" dirty="0" err="1" smtClean="0"/>
              <a:t>PCIe</a:t>
            </a:r>
            <a:r>
              <a:rPr lang="en-US" dirty="0" smtClean="0"/>
              <a:t> or SATA devices</a:t>
            </a:r>
          </a:p>
          <a:p>
            <a:endParaRPr lang="en-US" dirty="0" smtClean="0"/>
          </a:p>
          <a:p>
            <a:r>
              <a:rPr lang="en-US" b="1" dirty="0" smtClean="0">
                <a:solidFill>
                  <a:srgbClr val="0000FF"/>
                </a:solidFill>
              </a:rPr>
              <a:t>No seek or rotational latencies</a:t>
            </a:r>
            <a:endParaRPr lang="en-US" b="1" dirty="0">
              <a:solidFill>
                <a:srgbClr val="0000FF"/>
              </a:solidFill>
            </a:endParaRPr>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CD0B62D2-D0D6-554A-8484-912FF0A2A84A}" type="slidenum">
              <a:rPr lang="en-US" smtClean="0"/>
              <a:t>22</a:t>
            </a:fld>
            <a:endParaRPr lang="en-US"/>
          </a:p>
        </p:txBody>
      </p:sp>
      <p:pic>
        <p:nvPicPr>
          <p:cNvPr id="3" name="Picture 2"/>
          <p:cNvPicPr>
            <a:picLocks noChangeAspect="1"/>
          </p:cNvPicPr>
          <p:nvPr/>
        </p:nvPicPr>
        <p:blipFill>
          <a:blip r:embed="rId2"/>
          <a:stretch>
            <a:fillRect/>
          </a:stretch>
        </p:blipFill>
        <p:spPr>
          <a:xfrm>
            <a:off x="5744883" y="847850"/>
            <a:ext cx="3022067" cy="1856933"/>
          </a:xfrm>
          <a:prstGeom prst="rect">
            <a:avLst/>
          </a:prstGeom>
        </p:spPr>
      </p:pic>
      <p:pic>
        <p:nvPicPr>
          <p:cNvPr id="6" name="Picture 5"/>
          <p:cNvPicPr>
            <a:picLocks noChangeAspect="1"/>
          </p:cNvPicPr>
          <p:nvPr/>
        </p:nvPicPr>
        <p:blipFill>
          <a:blip r:embed="rId3"/>
          <a:stretch>
            <a:fillRect/>
          </a:stretch>
        </p:blipFill>
        <p:spPr>
          <a:xfrm>
            <a:off x="5901414" y="5400727"/>
            <a:ext cx="1966479" cy="1320555"/>
          </a:xfrm>
          <a:prstGeom prst="rect">
            <a:avLst/>
          </a:prstGeom>
        </p:spPr>
      </p:pic>
      <p:pic>
        <p:nvPicPr>
          <p:cNvPr id="7" name="Picture 6"/>
          <p:cNvPicPr>
            <a:picLocks noChangeAspect="1"/>
          </p:cNvPicPr>
          <p:nvPr/>
        </p:nvPicPr>
        <p:blipFill>
          <a:blip r:embed="rId4"/>
          <a:stretch>
            <a:fillRect/>
          </a:stretch>
        </p:blipFill>
        <p:spPr>
          <a:xfrm>
            <a:off x="4551681" y="2734379"/>
            <a:ext cx="3629270" cy="2464125"/>
          </a:xfrm>
          <a:prstGeom prst="rect">
            <a:avLst/>
          </a:prstGeom>
        </p:spPr>
      </p:pic>
    </p:spTree>
    <p:extLst>
      <p:ext uri="{BB962C8B-B14F-4D97-AF65-F5344CB8AC3E}">
        <p14:creationId xmlns:p14="http://schemas.microsoft.com/office/powerpoint/2010/main" val="28955700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Aerospike does it</a:t>
            </a:r>
            <a:endParaRPr lang="en-US" dirty="0"/>
          </a:p>
        </p:txBody>
      </p:sp>
    </p:spTree>
    <p:extLst>
      <p:ext uri="{BB962C8B-B14F-4D97-AF65-F5344CB8AC3E}">
        <p14:creationId xmlns:p14="http://schemas.microsoft.com/office/powerpoint/2010/main" val="41692642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Distributed </a:t>
            </a:r>
            <a:r>
              <a:rPr lang="en-US" dirty="0"/>
              <a:t>Hash </a:t>
            </a:r>
            <a:r>
              <a:rPr lang="en-US" dirty="0" smtClean="0"/>
              <a:t>table</a:t>
            </a:r>
            <a:endParaRPr lang="en-US" dirty="0"/>
          </a:p>
        </p:txBody>
      </p:sp>
      <p:sp>
        <p:nvSpPr>
          <p:cNvPr id="10" name="Text Placeholder 9"/>
          <p:cNvSpPr>
            <a:spLocks noGrp="1"/>
          </p:cNvSpPr>
          <p:nvPr>
            <p:ph type="body" sz="quarter" idx="15"/>
          </p:nvPr>
        </p:nvSpPr>
        <p:spPr/>
        <p:txBody>
          <a:bodyPr/>
          <a:lstStyle/>
          <a:p>
            <a:r>
              <a:rPr lang="en-US" dirty="0" smtClean="0"/>
              <a:t>Distributed Hash Table with No Hotspots</a:t>
            </a:r>
          </a:p>
          <a:p>
            <a:pPr lvl="1"/>
            <a:r>
              <a:rPr lang="en-US" dirty="0" smtClean="0"/>
              <a:t>Every key </a:t>
            </a:r>
            <a:r>
              <a:rPr lang="en-US" b="1" dirty="0" smtClean="0">
                <a:solidFill>
                  <a:srgbClr val="0000FF"/>
                </a:solidFill>
              </a:rPr>
              <a:t>hashed</a:t>
            </a:r>
            <a:r>
              <a:rPr lang="en-US" dirty="0" smtClean="0"/>
              <a:t> with </a:t>
            </a:r>
            <a:r>
              <a:rPr lang="en-US" b="1" dirty="0" smtClean="0">
                <a:solidFill>
                  <a:srgbClr val="0000FF"/>
                </a:solidFill>
              </a:rPr>
              <a:t>RIPEMD160</a:t>
            </a:r>
            <a:r>
              <a:rPr lang="en-US" dirty="0" smtClean="0"/>
              <a:t> </a:t>
            </a:r>
            <a:br>
              <a:rPr lang="en-US" dirty="0" smtClean="0"/>
            </a:br>
            <a:r>
              <a:rPr lang="en-US" dirty="0" smtClean="0"/>
              <a:t>into an ultra efficient 20 byte (fixed length) string </a:t>
            </a:r>
          </a:p>
          <a:p>
            <a:pPr lvl="1"/>
            <a:r>
              <a:rPr lang="en-US" dirty="0" smtClean="0"/>
              <a:t>Hash + additional (fixed 64 bytes) data </a:t>
            </a:r>
            <a:br>
              <a:rPr lang="en-US" dirty="0" smtClean="0"/>
            </a:br>
            <a:r>
              <a:rPr lang="en-US" dirty="0" smtClean="0"/>
              <a:t>forms </a:t>
            </a:r>
            <a:r>
              <a:rPr lang="en-US" b="1" dirty="0" smtClean="0">
                <a:solidFill>
                  <a:srgbClr val="0000FF"/>
                </a:solidFill>
              </a:rPr>
              <a:t>index entry </a:t>
            </a:r>
            <a:r>
              <a:rPr lang="en-US" dirty="0" smtClean="0"/>
              <a:t>in RAM</a:t>
            </a:r>
          </a:p>
          <a:p>
            <a:pPr lvl="1"/>
            <a:r>
              <a:rPr lang="en-US" b="1" dirty="0" smtClean="0">
                <a:solidFill>
                  <a:srgbClr val="0000FF"/>
                </a:solidFill>
              </a:rPr>
              <a:t>Some bits </a:t>
            </a:r>
            <a:r>
              <a:rPr lang="en-US" dirty="0" smtClean="0"/>
              <a:t>from hash value are used to</a:t>
            </a:r>
            <a:br>
              <a:rPr lang="en-US" dirty="0" smtClean="0"/>
            </a:br>
            <a:r>
              <a:rPr lang="en-US" dirty="0" smtClean="0"/>
              <a:t>calculate the </a:t>
            </a:r>
            <a:r>
              <a:rPr lang="en-US" b="1" dirty="0" smtClean="0">
                <a:solidFill>
                  <a:srgbClr val="0000FF"/>
                </a:solidFill>
              </a:rPr>
              <a:t>Partition ID </a:t>
            </a:r>
            <a:r>
              <a:rPr lang="en-US" dirty="0" smtClean="0"/>
              <a:t>(4096 partitions)</a:t>
            </a:r>
          </a:p>
          <a:p>
            <a:pPr lvl="1"/>
            <a:r>
              <a:rPr lang="en-US" dirty="0" smtClean="0"/>
              <a:t>Partition ID maps to Node ID in the cluster</a:t>
            </a:r>
          </a:p>
          <a:p>
            <a:pPr lvl="1"/>
            <a:endParaRPr lang="en-US" dirty="0" smtClean="0"/>
          </a:p>
          <a:p>
            <a:r>
              <a:rPr lang="en-US" b="1" dirty="0" smtClean="0">
                <a:solidFill>
                  <a:srgbClr val="0000FF"/>
                </a:solidFill>
              </a:rPr>
              <a:t>1 Hop </a:t>
            </a:r>
            <a:r>
              <a:rPr lang="en-US" dirty="0" smtClean="0"/>
              <a:t>to data</a:t>
            </a:r>
          </a:p>
          <a:p>
            <a:pPr lvl="1"/>
            <a:r>
              <a:rPr lang="en-US" dirty="0" smtClean="0"/>
              <a:t>Smart Client simply calculates Partition</a:t>
            </a:r>
            <a:br>
              <a:rPr lang="en-US" dirty="0" smtClean="0"/>
            </a:br>
            <a:r>
              <a:rPr lang="en-US" dirty="0" smtClean="0"/>
              <a:t>ID to determine Node ID</a:t>
            </a:r>
          </a:p>
          <a:p>
            <a:pPr lvl="1"/>
            <a:r>
              <a:rPr lang="en-US" dirty="0" smtClean="0"/>
              <a:t>No Load Balancers required</a:t>
            </a:r>
          </a:p>
          <a:p>
            <a:pPr lvl="1"/>
            <a:endParaRPr lang="en-US" dirty="0"/>
          </a:p>
        </p:txBody>
      </p:sp>
      <p:pic>
        <p:nvPicPr>
          <p:cNvPr id="3" name="Picture 2" descr="slide23.png"/>
          <p:cNvPicPr>
            <a:picLocks noChangeAspect="1"/>
          </p:cNvPicPr>
          <p:nvPr/>
        </p:nvPicPr>
        <p:blipFill rotWithShape="1">
          <a:blip r:embed="rId3">
            <a:extLst>
              <a:ext uri="{28A0092B-C50C-407E-A947-70E740481C1C}">
                <a14:useLocalDpi xmlns:a14="http://schemas.microsoft.com/office/drawing/2010/main" val="0"/>
              </a:ext>
            </a:extLst>
          </a:blip>
          <a:srcRect l="4176" r="3741"/>
          <a:stretch/>
        </p:blipFill>
        <p:spPr>
          <a:xfrm>
            <a:off x="4561205" y="2413000"/>
            <a:ext cx="4528365" cy="4100285"/>
          </a:xfrm>
          <a:prstGeom prst="rect">
            <a:avLst/>
          </a:prstGeom>
        </p:spPr>
      </p:pic>
    </p:spTree>
    <p:extLst>
      <p:ext uri="{BB962C8B-B14F-4D97-AF65-F5344CB8AC3E}">
        <p14:creationId xmlns:p14="http://schemas.microsoft.com/office/powerpoint/2010/main" val="136982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Distribution</a:t>
            </a:r>
            <a:endParaRPr lang="en-US" dirty="0"/>
          </a:p>
        </p:txBody>
      </p:sp>
      <p:sp>
        <p:nvSpPr>
          <p:cNvPr id="6" name="Text Placeholder 5"/>
          <p:cNvSpPr>
            <a:spLocks noGrp="1"/>
          </p:cNvSpPr>
          <p:nvPr>
            <p:ph type="body" sz="quarter" idx="15"/>
          </p:nvPr>
        </p:nvSpPr>
        <p:spPr/>
        <p:txBody>
          <a:bodyPr/>
          <a:lstStyle/>
          <a:p>
            <a:pPr marL="0" indent="0">
              <a:buNone/>
            </a:pPr>
            <a:r>
              <a:rPr lang="en-US" dirty="0"/>
              <a:t>Data is </a:t>
            </a:r>
            <a:r>
              <a:rPr lang="en-US" b="1" dirty="0">
                <a:solidFill>
                  <a:srgbClr val="0000FF"/>
                </a:solidFill>
              </a:rPr>
              <a:t>distributed evenly </a:t>
            </a:r>
            <a:r>
              <a:rPr lang="en-US" dirty="0"/>
              <a:t>across nodes in a cluster using the Aerospike Smart Partitions™ algorithm. </a:t>
            </a:r>
          </a:p>
          <a:p>
            <a:r>
              <a:rPr lang="en-US" b="1" dirty="0" smtClean="0">
                <a:solidFill>
                  <a:srgbClr val="0000FF"/>
                </a:solidFill>
              </a:rPr>
              <a:t>RIPEMD160</a:t>
            </a:r>
            <a:r>
              <a:rPr lang="en-US" dirty="0" smtClean="0"/>
              <a:t> (no collisions yet found)</a:t>
            </a:r>
          </a:p>
          <a:p>
            <a:r>
              <a:rPr lang="en-US" dirty="0" smtClean="0"/>
              <a:t>4096 Data Partitions</a:t>
            </a:r>
          </a:p>
          <a:p>
            <a:r>
              <a:rPr lang="en-US" dirty="0" smtClean="0"/>
              <a:t>Even distribution of </a:t>
            </a:r>
          </a:p>
          <a:p>
            <a:pPr lvl="1"/>
            <a:r>
              <a:rPr lang="en-US" b="1" dirty="0" smtClean="0">
                <a:solidFill>
                  <a:srgbClr val="0000FF"/>
                </a:solidFill>
              </a:rPr>
              <a:t>Partitions</a:t>
            </a:r>
            <a:r>
              <a:rPr lang="en-US" dirty="0" smtClean="0"/>
              <a:t> across nodes</a:t>
            </a:r>
          </a:p>
          <a:p>
            <a:pPr lvl="1"/>
            <a:r>
              <a:rPr lang="en-US" b="1" dirty="0" smtClean="0">
                <a:solidFill>
                  <a:srgbClr val="0000FF"/>
                </a:solidFill>
              </a:rPr>
              <a:t>Records</a:t>
            </a:r>
            <a:r>
              <a:rPr lang="en-US" dirty="0" smtClean="0"/>
              <a:t> across Partitions</a:t>
            </a:r>
          </a:p>
          <a:p>
            <a:pPr lvl="1"/>
            <a:r>
              <a:rPr lang="en-US" b="1" dirty="0" smtClean="0">
                <a:solidFill>
                  <a:srgbClr val="0000FF"/>
                </a:solidFill>
              </a:rPr>
              <a:t>Data</a:t>
            </a:r>
            <a:r>
              <a:rPr lang="en-US" dirty="0" smtClean="0"/>
              <a:t> across Flash devices</a:t>
            </a:r>
          </a:p>
          <a:p>
            <a:r>
              <a:rPr lang="en-US" dirty="0" smtClean="0"/>
              <a:t>Primary and Replica </a:t>
            </a:r>
            <a:br>
              <a:rPr lang="en-US" dirty="0" smtClean="0"/>
            </a:br>
            <a:r>
              <a:rPr lang="en-US" dirty="0" smtClean="0"/>
              <a:t>Partitions</a:t>
            </a:r>
            <a:endParaRPr lang="en-US" dirty="0"/>
          </a:p>
        </p:txBody>
      </p:sp>
      <p:pic>
        <p:nvPicPr>
          <p:cNvPr id="4" name="Picture 3"/>
          <p:cNvPicPr>
            <a:picLocks noChangeAspect="1"/>
          </p:cNvPicPr>
          <p:nvPr/>
        </p:nvPicPr>
        <p:blipFill>
          <a:blip r:embed="rId3"/>
          <a:stretch>
            <a:fillRect/>
          </a:stretch>
        </p:blipFill>
        <p:spPr>
          <a:xfrm>
            <a:off x="3153062" y="4038601"/>
            <a:ext cx="5889338" cy="2091254"/>
          </a:xfrm>
          <a:prstGeom prst="rect">
            <a:avLst/>
          </a:prstGeom>
        </p:spPr>
      </p:pic>
    </p:spTree>
    <p:extLst>
      <p:ext uri="{BB962C8B-B14F-4D97-AF65-F5344CB8AC3E}">
        <p14:creationId xmlns:p14="http://schemas.microsoft.com/office/powerpoint/2010/main" val="39215625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latin typeface="Roboto Condensed Regular"/>
                <a:ea typeface="MS PGothic" charset="0"/>
                <a:cs typeface="Roboto Condensed Regular"/>
              </a:rPr>
              <a:t>Consistency</a:t>
            </a:r>
            <a:endParaRPr lang="en-US" dirty="0">
              <a:latin typeface="Roboto Condensed Regular"/>
              <a:ea typeface="MS PGothic" charset="0"/>
              <a:cs typeface="Roboto Condensed Regular"/>
            </a:endParaRPr>
          </a:p>
        </p:txBody>
      </p:sp>
      <p:sp>
        <p:nvSpPr>
          <p:cNvPr id="43010" name="Text Placeholder 3"/>
          <p:cNvSpPr>
            <a:spLocks noGrp="1"/>
          </p:cNvSpPr>
          <p:nvPr>
            <p:ph type="body" sz="quarter" idx="15"/>
          </p:nvPr>
        </p:nvSpPr>
        <p:spPr bwMode="auto">
          <a:xfrm>
            <a:off x="237805" y="807942"/>
            <a:ext cx="8613124" cy="50493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fontAlgn="base">
              <a:lnSpc>
                <a:spcPct val="80000"/>
              </a:lnSpc>
              <a:spcAft>
                <a:spcPct val="0"/>
              </a:spcAft>
              <a:buFont typeface="Lucida Grande" charset="0"/>
              <a:buChar char="➤"/>
              <a:defRPr/>
            </a:pPr>
            <a:endParaRPr lang="en-US" sz="1800" dirty="0">
              <a:solidFill>
                <a:srgbClr val="4D4D4F"/>
              </a:solidFill>
              <a:ea typeface="MS PGothic" charset="0"/>
            </a:endParaRPr>
          </a:p>
          <a:p>
            <a:pPr marL="0" indent="0" fontAlgn="base">
              <a:spcAft>
                <a:spcPct val="0"/>
              </a:spcAft>
              <a:buNone/>
              <a:defRPr/>
            </a:pPr>
            <a:r>
              <a:rPr lang="en-US" dirty="0" smtClean="0"/>
              <a:t>Tunable consistency – </a:t>
            </a:r>
            <a:r>
              <a:rPr lang="en-US" b="1" dirty="0" smtClean="0">
                <a:solidFill>
                  <a:srgbClr val="0000FF"/>
                </a:solidFill>
              </a:rPr>
              <a:t>Default: Immediate Consistency</a:t>
            </a:r>
            <a:endParaRPr lang="en-US" b="1" dirty="0">
              <a:solidFill>
                <a:srgbClr val="0000FF"/>
              </a:solidFill>
            </a:endParaRPr>
          </a:p>
          <a:p>
            <a:pPr fontAlgn="base">
              <a:spcAft>
                <a:spcPct val="0"/>
              </a:spcAft>
              <a:buFont typeface="Trebuchet MS" charset="0"/>
              <a:buAutoNum type="arabicPeriod"/>
              <a:defRPr/>
            </a:pPr>
            <a:r>
              <a:rPr lang="en-US" dirty="0" smtClean="0"/>
              <a:t>Write </a:t>
            </a:r>
            <a:r>
              <a:rPr lang="en-US" dirty="0"/>
              <a:t>sent to row </a:t>
            </a:r>
            <a:r>
              <a:rPr lang="en-US" dirty="0" smtClean="0"/>
              <a:t>master</a:t>
            </a:r>
            <a:endParaRPr lang="en-US" dirty="0"/>
          </a:p>
          <a:p>
            <a:pPr fontAlgn="base">
              <a:spcAft>
                <a:spcPct val="0"/>
              </a:spcAft>
              <a:buFont typeface="Trebuchet MS" charset="0"/>
              <a:buAutoNum type="arabicPeriod"/>
              <a:defRPr/>
            </a:pPr>
            <a:r>
              <a:rPr lang="en-US" dirty="0"/>
              <a:t>Latch against simultaneous </a:t>
            </a:r>
            <a:r>
              <a:rPr lang="en-US" dirty="0" smtClean="0"/>
              <a:t>writes</a:t>
            </a:r>
            <a:endParaRPr lang="en-US" dirty="0"/>
          </a:p>
          <a:p>
            <a:pPr fontAlgn="base">
              <a:spcAft>
                <a:spcPct val="0"/>
              </a:spcAft>
              <a:buFont typeface="Trebuchet MS" charset="0"/>
              <a:buAutoNum type="arabicPeriod"/>
              <a:defRPr/>
            </a:pPr>
            <a:r>
              <a:rPr lang="en-US" dirty="0"/>
              <a:t>Apply write to </a:t>
            </a:r>
            <a:r>
              <a:rPr lang="en-US" b="1" dirty="0" smtClean="0">
                <a:solidFill>
                  <a:srgbClr val="0000FF"/>
                </a:solidFill>
              </a:rPr>
              <a:t>master</a:t>
            </a:r>
            <a:r>
              <a:rPr lang="en-US" dirty="0" smtClean="0"/>
              <a:t> memory and </a:t>
            </a:r>
            <a:r>
              <a:rPr lang="en-US" b="1" dirty="0" smtClean="0">
                <a:solidFill>
                  <a:srgbClr val="0000FF"/>
                </a:solidFill>
              </a:rPr>
              <a:t>replica</a:t>
            </a:r>
            <a:r>
              <a:rPr lang="en-US" dirty="0" smtClean="0"/>
              <a:t> memory </a:t>
            </a:r>
            <a:r>
              <a:rPr lang="en-US" b="1" dirty="0" smtClean="0">
                <a:solidFill>
                  <a:srgbClr val="0000FF"/>
                </a:solidFill>
              </a:rPr>
              <a:t>synchronously</a:t>
            </a:r>
            <a:endParaRPr lang="en-US" b="1" dirty="0">
              <a:solidFill>
                <a:srgbClr val="0000FF"/>
              </a:solidFill>
            </a:endParaRPr>
          </a:p>
          <a:p>
            <a:pPr fontAlgn="base">
              <a:spcAft>
                <a:spcPct val="0"/>
              </a:spcAft>
              <a:buFont typeface="Trebuchet MS" charset="0"/>
              <a:buAutoNum type="arabicPeriod"/>
              <a:defRPr/>
            </a:pPr>
            <a:r>
              <a:rPr lang="en-US" dirty="0"/>
              <a:t>Queue operations to </a:t>
            </a:r>
            <a:r>
              <a:rPr lang="en-US" dirty="0" smtClean="0"/>
              <a:t>storage</a:t>
            </a:r>
            <a:endParaRPr lang="en-US" dirty="0"/>
          </a:p>
          <a:p>
            <a:pPr fontAlgn="base">
              <a:spcAft>
                <a:spcPct val="0"/>
              </a:spcAft>
              <a:buFont typeface="Trebuchet MS" charset="0"/>
              <a:buAutoNum type="arabicPeriod"/>
              <a:defRPr/>
            </a:pPr>
            <a:r>
              <a:rPr lang="en-US" b="1" dirty="0">
                <a:solidFill>
                  <a:srgbClr val="0000FF"/>
                </a:solidFill>
              </a:rPr>
              <a:t>Signal completed </a:t>
            </a:r>
            <a:r>
              <a:rPr lang="en-US" dirty="0" smtClean="0"/>
              <a:t>transaction</a:t>
            </a:r>
            <a:r>
              <a:rPr lang="en-US" dirty="0"/>
              <a:t> </a:t>
            </a:r>
            <a:r>
              <a:rPr lang="en-US" dirty="0" smtClean="0"/>
              <a:t/>
            </a:r>
            <a:br>
              <a:rPr lang="en-US" dirty="0" smtClean="0"/>
            </a:br>
            <a:r>
              <a:rPr lang="en-US" sz="1800" dirty="0" smtClean="0"/>
              <a:t>(optional </a:t>
            </a:r>
            <a:r>
              <a:rPr lang="en-US" sz="1800" dirty="0"/>
              <a:t>storage commit </a:t>
            </a:r>
            <a:r>
              <a:rPr lang="en-US" sz="1800" dirty="0" smtClean="0"/>
              <a:t>wait)</a:t>
            </a:r>
            <a:endParaRPr lang="en-US" sz="1800" dirty="0"/>
          </a:p>
          <a:p>
            <a:pPr fontAlgn="base">
              <a:spcAft>
                <a:spcPct val="0"/>
              </a:spcAft>
              <a:buFont typeface="Trebuchet MS" charset="0"/>
              <a:buAutoNum type="arabicPeriod"/>
              <a:defRPr/>
            </a:pPr>
            <a:r>
              <a:rPr lang="en-US" dirty="0" smtClean="0"/>
              <a:t>Master applies conflict resolution</a:t>
            </a:r>
            <a:br>
              <a:rPr lang="en-US" dirty="0" smtClean="0"/>
            </a:br>
            <a:r>
              <a:rPr lang="en-US" dirty="0" smtClean="0"/>
              <a:t>policy </a:t>
            </a:r>
            <a:r>
              <a:rPr lang="en-US" sz="2000" dirty="0" smtClean="0"/>
              <a:t>(rollback/ </a:t>
            </a:r>
            <a:r>
              <a:rPr lang="en-US" sz="2000" dirty="0" err="1" smtClean="0"/>
              <a:t>rollforward</a:t>
            </a:r>
            <a:r>
              <a:rPr lang="en-US" sz="2000" dirty="0" smtClean="0"/>
              <a:t>)</a:t>
            </a:r>
            <a:endParaRPr lang="en-US" sz="2000" dirty="0"/>
          </a:p>
        </p:txBody>
      </p:sp>
      <p:grpSp>
        <p:nvGrpSpPr>
          <p:cNvPr id="2" name="Group 1"/>
          <p:cNvGrpSpPr/>
          <p:nvPr/>
        </p:nvGrpSpPr>
        <p:grpSpPr>
          <a:xfrm>
            <a:off x="4620778" y="3241446"/>
            <a:ext cx="4005056" cy="2028803"/>
            <a:chOff x="369599" y="912813"/>
            <a:chExt cx="4005056" cy="2028803"/>
          </a:xfrm>
        </p:grpSpPr>
        <p:sp>
          <p:nvSpPr>
            <p:cNvPr id="29" name="Rectangle 28"/>
            <p:cNvSpPr>
              <a:spLocks noChangeArrowheads="1"/>
            </p:cNvSpPr>
            <p:nvPr/>
          </p:nvSpPr>
          <p:spPr bwMode="auto">
            <a:xfrm>
              <a:off x="539461" y="1047750"/>
              <a:ext cx="2077887" cy="1750661"/>
            </a:xfrm>
            <a:prstGeom prst="rect">
              <a:avLst/>
            </a:prstGeom>
            <a:noFill/>
            <a:ln w="41275">
              <a:solidFill>
                <a:srgbClr val="C31113"/>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23557" name="Picture 207" descr="aerospike_icons_node_nobox_no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9999" y="1352551"/>
              <a:ext cx="495301" cy="127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07" descr="aerospike_icons_node_nobox_no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4836" y="1355726"/>
              <a:ext cx="495302" cy="127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07" descr="aerospike_icons_node_nobox_no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3286" y="1352551"/>
              <a:ext cx="495302" cy="127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07" descr="aerospike_icons_node_nobox_no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8711" y="1347788"/>
              <a:ext cx="493814" cy="127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369599" y="912813"/>
              <a:ext cx="4005056" cy="2028803"/>
            </a:xfrm>
            <a:prstGeom prst="rect">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63" name="TextBox 7"/>
            <p:cNvSpPr txBox="1">
              <a:spLocks noChangeArrowheads="1"/>
            </p:cNvSpPr>
            <p:nvPr/>
          </p:nvSpPr>
          <p:spPr bwMode="auto">
            <a:xfrm>
              <a:off x="646540" y="2536538"/>
              <a:ext cx="948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MS PGothic" charset="0"/>
                  <a:cs typeface="MS PGothic" charset="0"/>
                </a:defRPr>
              </a:lvl1pPr>
              <a:lvl2pPr marL="742950" indent="-285750" eaLnBrk="0" hangingPunct="0">
                <a:defRPr sz="2400">
                  <a:solidFill>
                    <a:schemeClr val="tx1"/>
                  </a:solidFill>
                  <a:latin typeface="Trebuchet MS" charset="0"/>
                  <a:ea typeface="MS PGothic" charset="0"/>
                  <a:cs typeface="MS PGothic" charset="0"/>
                </a:defRPr>
              </a:lvl2pPr>
              <a:lvl3pPr marL="1143000" indent="-228600" eaLnBrk="0" hangingPunct="0">
                <a:defRPr sz="2400">
                  <a:solidFill>
                    <a:schemeClr val="tx1"/>
                  </a:solidFill>
                  <a:latin typeface="Trebuchet MS" charset="0"/>
                  <a:ea typeface="MS PGothic" charset="0"/>
                  <a:cs typeface="MS PGothic" charset="0"/>
                </a:defRPr>
              </a:lvl3pPr>
              <a:lvl4pPr marL="1600200" indent="-228600" eaLnBrk="0" hangingPunct="0">
                <a:defRPr sz="2400">
                  <a:solidFill>
                    <a:schemeClr val="tx1"/>
                  </a:solidFill>
                  <a:latin typeface="Trebuchet MS" charset="0"/>
                  <a:ea typeface="MS PGothic" charset="0"/>
                  <a:cs typeface="MS PGothic" charset="0"/>
                </a:defRPr>
              </a:lvl4pPr>
              <a:lvl5pPr marL="2057400" indent="-228600" eaLnBrk="0" hangingPunct="0">
                <a:defRPr sz="24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rebuchet MS" charset="0"/>
                  <a:ea typeface="MS PGothic" charset="0"/>
                  <a:cs typeface="MS PGothic" charset="0"/>
                </a:defRPr>
              </a:lvl9pPr>
            </a:lstStyle>
            <a:p>
              <a:pPr algn="ctr" eaLnBrk="1" hangingPunct="1"/>
              <a:r>
                <a:rPr lang="en-US" sz="1400" dirty="0">
                  <a:latin typeface="Roboto Condensed Regular"/>
                  <a:cs typeface="Roboto Condensed Regular"/>
                </a:rPr>
                <a:t>master</a:t>
              </a:r>
            </a:p>
          </p:txBody>
        </p:sp>
        <p:sp>
          <p:nvSpPr>
            <p:cNvPr id="23564" name="TextBox 19"/>
            <p:cNvSpPr txBox="1">
              <a:spLocks noChangeArrowheads="1"/>
            </p:cNvSpPr>
            <p:nvPr/>
          </p:nvSpPr>
          <p:spPr bwMode="auto">
            <a:xfrm>
              <a:off x="1718979" y="2534954"/>
              <a:ext cx="913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charset="0"/>
                  <a:ea typeface="MS PGothic" charset="0"/>
                  <a:cs typeface="MS PGothic" charset="0"/>
                </a:defRPr>
              </a:lvl1pPr>
              <a:lvl2pPr marL="742950" indent="-285750" eaLnBrk="0" hangingPunct="0">
                <a:defRPr sz="2400">
                  <a:solidFill>
                    <a:schemeClr val="tx1"/>
                  </a:solidFill>
                  <a:latin typeface="Trebuchet MS" charset="0"/>
                  <a:ea typeface="MS PGothic" charset="0"/>
                  <a:cs typeface="MS PGothic" charset="0"/>
                </a:defRPr>
              </a:lvl2pPr>
              <a:lvl3pPr marL="1143000" indent="-228600" eaLnBrk="0" hangingPunct="0">
                <a:defRPr sz="2400">
                  <a:solidFill>
                    <a:schemeClr val="tx1"/>
                  </a:solidFill>
                  <a:latin typeface="Trebuchet MS" charset="0"/>
                  <a:ea typeface="MS PGothic" charset="0"/>
                  <a:cs typeface="MS PGothic" charset="0"/>
                </a:defRPr>
              </a:lvl3pPr>
              <a:lvl4pPr marL="1600200" indent="-228600" eaLnBrk="0" hangingPunct="0">
                <a:defRPr sz="2400">
                  <a:solidFill>
                    <a:schemeClr val="tx1"/>
                  </a:solidFill>
                  <a:latin typeface="Trebuchet MS" charset="0"/>
                  <a:ea typeface="MS PGothic" charset="0"/>
                  <a:cs typeface="MS PGothic" charset="0"/>
                </a:defRPr>
              </a:lvl4pPr>
              <a:lvl5pPr marL="2057400" indent="-228600" eaLnBrk="0" hangingPunct="0">
                <a:defRPr sz="24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rebuchet MS" charset="0"/>
                  <a:ea typeface="MS PGothic" charset="0"/>
                  <a:cs typeface="MS PGothic" charset="0"/>
                </a:defRPr>
              </a:lvl9pPr>
            </a:lstStyle>
            <a:p>
              <a:pPr algn="ctr" eaLnBrk="1" hangingPunct="1"/>
              <a:r>
                <a:rPr lang="en-US" sz="1400" dirty="0">
                  <a:latin typeface="Roboto Condensed Regular"/>
                  <a:cs typeface="Roboto Condensed Regular"/>
                </a:rPr>
                <a:t>replica</a:t>
              </a:r>
            </a:p>
          </p:txBody>
        </p:sp>
        <p:cxnSp>
          <p:nvCxnSpPr>
            <p:cNvPr id="23565" name="Straight Arrow Connector 20"/>
            <p:cNvCxnSpPr>
              <a:cxnSpLocks noChangeShapeType="1"/>
            </p:cNvCxnSpPr>
            <p:nvPr/>
          </p:nvCxnSpPr>
          <p:spPr bwMode="auto">
            <a:xfrm>
              <a:off x="1415761" y="2435225"/>
              <a:ext cx="484890" cy="1"/>
            </a:xfrm>
            <a:prstGeom prst="straightConnector1">
              <a:avLst/>
            </a:prstGeom>
            <a:noFill/>
            <a:ln w="38100">
              <a:solidFill>
                <a:srgbClr val="4D4D4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515986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rebalancing</a:t>
            </a:r>
            <a:endParaRPr lang="en-US" dirty="0"/>
          </a:p>
        </p:txBody>
      </p:sp>
      <p:sp>
        <p:nvSpPr>
          <p:cNvPr id="3" name="Text Placeholder 2"/>
          <p:cNvSpPr>
            <a:spLocks noGrp="1"/>
          </p:cNvSpPr>
          <p:nvPr>
            <p:ph type="body" sz="quarter" idx="15"/>
          </p:nvPr>
        </p:nvSpPr>
        <p:spPr>
          <a:xfrm>
            <a:off x="273084" y="1231330"/>
            <a:ext cx="5512751" cy="5049397"/>
          </a:xfrm>
        </p:spPr>
        <p:txBody>
          <a:bodyPr>
            <a:normAutofit lnSpcReduction="10000"/>
          </a:bodyPr>
          <a:lstStyle/>
          <a:p>
            <a:pPr marL="0" indent="0">
              <a:buNone/>
            </a:pPr>
            <a:r>
              <a:rPr lang="en-US" dirty="0" smtClean="0"/>
              <a:t>Adding, or Removing a node, the Cluster </a:t>
            </a:r>
            <a:r>
              <a:rPr lang="en-US" b="1" dirty="0" smtClean="0">
                <a:solidFill>
                  <a:srgbClr val="0000FF"/>
                </a:solidFill>
              </a:rPr>
              <a:t>automatically</a:t>
            </a:r>
            <a:r>
              <a:rPr lang="en-US" dirty="0" smtClean="0"/>
              <a:t> </a:t>
            </a:r>
            <a:r>
              <a:rPr lang="en-US" b="1" dirty="0" smtClean="0">
                <a:solidFill>
                  <a:srgbClr val="0000FF"/>
                </a:solidFill>
              </a:rPr>
              <a:t>rebalances</a:t>
            </a:r>
          </a:p>
          <a:p>
            <a:pPr marL="457200" indent="-457200">
              <a:buFont typeface="+mj-lt"/>
              <a:buAutoNum type="arabicPeriod"/>
            </a:pPr>
            <a:r>
              <a:rPr lang="en-US" dirty="0" smtClean="0"/>
              <a:t>Cluster </a:t>
            </a:r>
            <a:r>
              <a:rPr lang="en-US" dirty="0"/>
              <a:t>discovers new node via </a:t>
            </a:r>
            <a:r>
              <a:rPr lang="en-US" b="1" dirty="0">
                <a:solidFill>
                  <a:srgbClr val="0000FF"/>
                </a:solidFill>
              </a:rPr>
              <a:t>gossip</a:t>
            </a:r>
            <a:r>
              <a:rPr lang="en-US" dirty="0"/>
              <a:t> </a:t>
            </a:r>
            <a:r>
              <a:rPr lang="en-US" dirty="0" smtClean="0"/>
              <a:t>protocol</a:t>
            </a:r>
          </a:p>
          <a:p>
            <a:pPr marL="457200" indent="-457200">
              <a:buFont typeface="+mj-lt"/>
              <a:buAutoNum type="arabicPeriod"/>
            </a:pPr>
            <a:r>
              <a:rPr lang="en-US" b="1" dirty="0" smtClean="0">
                <a:solidFill>
                  <a:srgbClr val="0000FF"/>
                </a:solidFill>
              </a:rPr>
              <a:t>Paxos</a:t>
            </a:r>
            <a:r>
              <a:rPr lang="en-US" dirty="0" smtClean="0"/>
              <a:t> </a:t>
            </a:r>
            <a:r>
              <a:rPr lang="en-US" dirty="0"/>
              <a:t>vote determines new data organization </a:t>
            </a:r>
          </a:p>
          <a:p>
            <a:pPr marL="457200" indent="-457200">
              <a:buFont typeface="+mj-lt"/>
              <a:buAutoNum type="arabicPeriod"/>
            </a:pPr>
            <a:r>
              <a:rPr lang="en-US" b="1" dirty="0">
                <a:solidFill>
                  <a:srgbClr val="0000FF"/>
                </a:solidFill>
              </a:rPr>
              <a:t>Partition migrations </a:t>
            </a:r>
            <a:r>
              <a:rPr lang="en-US" dirty="0" smtClean="0"/>
              <a:t>scheduled</a:t>
            </a:r>
            <a:endParaRPr lang="en-US" dirty="0"/>
          </a:p>
          <a:p>
            <a:pPr marL="457200" indent="-457200">
              <a:buFont typeface="+mj-lt"/>
              <a:buAutoNum type="arabicPeriod"/>
            </a:pPr>
            <a:r>
              <a:rPr lang="en-US" dirty="0"/>
              <a:t>When a partition migration starts, </a:t>
            </a:r>
            <a:br>
              <a:rPr lang="en-US" dirty="0"/>
            </a:br>
            <a:r>
              <a:rPr lang="en-US" dirty="0"/>
              <a:t>write journal starts on </a:t>
            </a:r>
            <a:r>
              <a:rPr lang="en-US" dirty="0" smtClean="0"/>
              <a:t>destination</a:t>
            </a:r>
            <a:endParaRPr lang="en-US" dirty="0"/>
          </a:p>
          <a:p>
            <a:pPr marL="457200" indent="-457200">
              <a:buFont typeface="+mj-lt"/>
              <a:buAutoNum type="arabicPeriod"/>
            </a:pPr>
            <a:r>
              <a:rPr lang="en-US" dirty="0"/>
              <a:t>Partition moves </a:t>
            </a:r>
            <a:r>
              <a:rPr lang="en-US" dirty="0" smtClean="0"/>
              <a:t>atomically</a:t>
            </a:r>
            <a:endParaRPr lang="en-US" dirty="0"/>
          </a:p>
          <a:p>
            <a:pPr marL="457200" indent="-457200">
              <a:buFont typeface="+mj-lt"/>
              <a:buAutoNum type="arabicPeriod"/>
            </a:pPr>
            <a:r>
              <a:rPr lang="en-US" dirty="0"/>
              <a:t>Journal is applied and source data </a:t>
            </a:r>
            <a:r>
              <a:rPr lang="en-US" dirty="0" smtClean="0"/>
              <a:t>deleted</a:t>
            </a:r>
          </a:p>
          <a:p>
            <a:pPr marL="0" indent="0">
              <a:buNone/>
            </a:pPr>
            <a:r>
              <a:rPr lang="en-US" dirty="0" smtClean="0"/>
              <a:t>After migration is complete, the Cluster is </a:t>
            </a:r>
            <a:r>
              <a:rPr lang="en-US" b="1" dirty="0" smtClean="0">
                <a:solidFill>
                  <a:srgbClr val="0000FF"/>
                </a:solidFill>
              </a:rPr>
              <a:t>evenly</a:t>
            </a:r>
            <a:r>
              <a:rPr lang="en-US" dirty="0" smtClean="0"/>
              <a:t> balanced.</a:t>
            </a:r>
            <a:endParaRPr lang="en-US" dirty="0"/>
          </a:p>
        </p:txBody>
      </p:sp>
      <p:grpSp>
        <p:nvGrpSpPr>
          <p:cNvPr id="5" name="Group 4"/>
          <p:cNvGrpSpPr/>
          <p:nvPr/>
        </p:nvGrpSpPr>
        <p:grpSpPr>
          <a:xfrm>
            <a:off x="4842743" y="2627576"/>
            <a:ext cx="4089580" cy="2050799"/>
            <a:chOff x="4633011" y="916383"/>
            <a:chExt cx="4089580" cy="2050799"/>
          </a:xfrm>
        </p:grpSpPr>
        <p:sp>
          <p:nvSpPr>
            <p:cNvPr id="7" name="Rectangle 6"/>
            <p:cNvSpPr>
              <a:spLocks noChangeArrowheads="1"/>
            </p:cNvSpPr>
            <p:nvPr/>
          </p:nvSpPr>
          <p:spPr bwMode="auto">
            <a:xfrm>
              <a:off x="4706661" y="1036133"/>
              <a:ext cx="3063429" cy="1724776"/>
            </a:xfrm>
            <a:prstGeom prst="rect">
              <a:avLst/>
            </a:prstGeom>
            <a:noFill/>
            <a:ln w="41275">
              <a:solidFill>
                <a:srgbClr val="C31113"/>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sp>
          <p:nvSpPr>
            <p:cNvPr id="8" name="Rectangle 7"/>
            <p:cNvSpPr/>
            <p:nvPr/>
          </p:nvSpPr>
          <p:spPr>
            <a:xfrm>
              <a:off x="4633011" y="916383"/>
              <a:ext cx="4089580" cy="2050799"/>
            </a:xfrm>
            <a:prstGeom prst="rect">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207" descr="aerospike_icons_node_nobox_notex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0148" y="1338697"/>
              <a:ext cx="500305" cy="12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7" descr="aerospike_icons_node_nobox_notex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4673" y="1338697"/>
              <a:ext cx="500305" cy="12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7" descr="aerospike_icons_node_nobox_notex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4948" y="1338697"/>
              <a:ext cx="500305" cy="12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9" descr="aerospike_icons_index_withtext.png"/>
            <p:cNvPicPr>
              <a:picLocks noChangeAspect="1"/>
            </p:cNvPicPr>
            <p:nvPr/>
          </p:nvPicPr>
          <p:blipFill>
            <a:blip r:embed="rId4">
              <a:extLst>
                <a:ext uri="{28A0092B-C50C-407E-A947-70E740481C1C}">
                  <a14:useLocalDpi xmlns:a14="http://schemas.microsoft.com/office/drawing/2010/main" val="0"/>
                </a:ext>
              </a:extLst>
            </a:blip>
            <a:srcRect b="13516"/>
            <a:stretch>
              <a:fillRect/>
            </a:stretch>
          </p:blipFill>
          <p:spPr bwMode="auto">
            <a:xfrm>
              <a:off x="7168868" y="2239226"/>
              <a:ext cx="512323" cy="53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69808" y="1338697"/>
              <a:ext cx="501808" cy="12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38"/>
            <p:cNvCxnSpPr>
              <a:cxnSpLocks noChangeShapeType="1"/>
            </p:cNvCxnSpPr>
            <p:nvPr/>
          </p:nvCxnSpPr>
          <p:spPr bwMode="auto">
            <a:xfrm>
              <a:off x="5097885" y="1521403"/>
              <a:ext cx="2173731" cy="0"/>
            </a:xfrm>
            <a:prstGeom prst="straightConnector1">
              <a:avLst/>
            </a:prstGeom>
            <a:noFill/>
            <a:ln w="38100">
              <a:solidFill>
                <a:srgbClr val="D1D3D4"/>
              </a:solidFill>
              <a:prstDash val="sysDot"/>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5" name="Straight Arrow Connector 16"/>
            <p:cNvCxnSpPr>
              <a:cxnSpLocks noChangeShapeType="1"/>
            </p:cNvCxnSpPr>
            <p:nvPr/>
          </p:nvCxnSpPr>
          <p:spPr bwMode="auto">
            <a:xfrm>
              <a:off x="6224924" y="2374181"/>
              <a:ext cx="729050" cy="0"/>
            </a:xfrm>
            <a:prstGeom prst="straightConnector1">
              <a:avLst/>
            </a:prstGeom>
            <a:noFill/>
            <a:ln w="38100">
              <a:solidFill>
                <a:srgbClr val="4D4D4F"/>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325159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Storage </a:t>
            </a:r>
            <a:r>
              <a:rPr lang="en-US" dirty="0" smtClean="0"/>
              <a:t>Layer</a:t>
            </a:r>
            <a:endParaRPr lang="en-US" dirty="0"/>
          </a:p>
        </p:txBody>
      </p:sp>
      <p:pic>
        <p:nvPicPr>
          <p:cNvPr id="5" name="Picture 4" descr="Architecture_Graphic_Expi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64" y="845658"/>
            <a:ext cx="6406583" cy="5343880"/>
          </a:xfrm>
          <a:prstGeom prst="rect">
            <a:avLst/>
          </a:prstGeom>
        </p:spPr>
      </p:pic>
    </p:spTree>
    <p:extLst>
      <p:ext uri="{BB962C8B-B14F-4D97-AF65-F5344CB8AC3E}">
        <p14:creationId xmlns:p14="http://schemas.microsoft.com/office/powerpoint/2010/main" val="32106344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on Flash / SSD</a:t>
            </a:r>
            <a:endParaRPr lang="en-US" dirty="0"/>
          </a:p>
        </p:txBody>
      </p:sp>
      <p:sp>
        <p:nvSpPr>
          <p:cNvPr id="71" name="Text Placeholder 70"/>
          <p:cNvSpPr>
            <a:spLocks noGrp="1"/>
          </p:cNvSpPr>
          <p:nvPr>
            <p:ph type="body" sz="quarter" idx="15"/>
          </p:nvPr>
        </p:nvSpPr>
        <p:spPr/>
        <p:txBody>
          <a:bodyPr>
            <a:normAutofit/>
          </a:bodyPr>
          <a:lstStyle/>
          <a:p>
            <a:pPr marL="457200" lvl="1" indent="0">
              <a:buNone/>
            </a:pPr>
            <a:endParaRPr lang="en-US" dirty="0" smtClean="0"/>
          </a:p>
          <a:p>
            <a:r>
              <a:rPr lang="en-US" sz="2800" dirty="0" smtClean="0"/>
              <a:t>Record data stored contiguously</a:t>
            </a:r>
          </a:p>
          <a:p>
            <a:pPr lvl="1"/>
            <a:r>
              <a:rPr lang="en-US" sz="2400" dirty="0" smtClean="0"/>
              <a:t>1 read per record (multithreaded)</a:t>
            </a:r>
          </a:p>
          <a:p>
            <a:r>
              <a:rPr lang="en-US" sz="2800" dirty="0" smtClean="0"/>
              <a:t>Automatic </a:t>
            </a:r>
            <a:r>
              <a:rPr lang="en-US" sz="2800" b="1" dirty="0" smtClean="0">
                <a:solidFill>
                  <a:srgbClr val="0000FF"/>
                </a:solidFill>
              </a:rPr>
              <a:t>continuous defragment</a:t>
            </a:r>
            <a:endParaRPr lang="en-US" sz="2800" dirty="0"/>
          </a:p>
          <a:p>
            <a:r>
              <a:rPr lang="en-US" sz="2800" dirty="0" smtClean="0"/>
              <a:t>Data </a:t>
            </a:r>
            <a:r>
              <a:rPr lang="en-US" sz="2800" dirty="0"/>
              <a:t>written in </a:t>
            </a:r>
            <a:r>
              <a:rPr lang="en-US" sz="2800" b="1" dirty="0">
                <a:solidFill>
                  <a:srgbClr val="0000FF"/>
                </a:solidFill>
              </a:rPr>
              <a:t>flash optimal </a:t>
            </a:r>
            <a:r>
              <a:rPr lang="en-US" sz="2800" b="1" dirty="0" smtClean="0">
                <a:solidFill>
                  <a:srgbClr val="0000FF"/>
                </a:solidFill>
              </a:rPr>
              <a:t>blocks</a:t>
            </a:r>
            <a:endParaRPr lang="en-US" sz="2800" b="1" dirty="0">
              <a:solidFill>
                <a:srgbClr val="0000FF"/>
              </a:solidFill>
            </a:endParaRPr>
          </a:p>
          <a:p>
            <a:r>
              <a:rPr lang="en-US" sz="2800" dirty="0" smtClean="0"/>
              <a:t>Automatic distribution (no RAID)</a:t>
            </a:r>
          </a:p>
          <a:p>
            <a:r>
              <a:rPr lang="en-US" sz="2800" dirty="0" smtClean="0"/>
              <a:t>Writes cached</a:t>
            </a:r>
            <a:endParaRPr lang="en-US" sz="2800" dirty="0"/>
          </a:p>
          <a:p>
            <a:endParaRPr lang="en-US" dirty="0" smtClean="0"/>
          </a:p>
          <a:p>
            <a:pPr lvl="1"/>
            <a:endParaRPr lang="en-US" dirty="0"/>
          </a:p>
        </p:txBody>
      </p:sp>
      <p:cxnSp>
        <p:nvCxnSpPr>
          <p:cNvPr id="5" name="Straight Arrow Connector 4"/>
          <p:cNvCxnSpPr/>
          <p:nvPr/>
        </p:nvCxnSpPr>
        <p:spPr>
          <a:xfrm>
            <a:off x="7938549"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6" name="Straight Arrow Connector 5"/>
          <p:cNvCxnSpPr/>
          <p:nvPr/>
        </p:nvCxnSpPr>
        <p:spPr>
          <a:xfrm>
            <a:off x="8049663" y="3174032"/>
            <a:ext cx="0" cy="1218815"/>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7" name="Straight Arrow Connector 6"/>
          <p:cNvCxnSpPr/>
          <p:nvPr/>
        </p:nvCxnSpPr>
        <p:spPr>
          <a:xfrm>
            <a:off x="7596063"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8" name="Straight Arrow Connector 7"/>
          <p:cNvCxnSpPr/>
          <p:nvPr/>
        </p:nvCxnSpPr>
        <p:spPr>
          <a:xfrm>
            <a:off x="7707177" y="3174032"/>
            <a:ext cx="0" cy="1218815"/>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9" name="Straight Arrow Connector 8"/>
          <p:cNvCxnSpPr/>
          <p:nvPr/>
        </p:nvCxnSpPr>
        <p:spPr>
          <a:xfrm flipH="1">
            <a:off x="7818291" y="3184615"/>
            <a:ext cx="9144" cy="1208232"/>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p:nvPr/>
        </p:nvCxnSpPr>
        <p:spPr>
          <a:xfrm>
            <a:off x="7253577"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a:off x="7364691" y="3174032"/>
            <a:ext cx="0" cy="1218815"/>
          </a:xfrm>
          <a:prstGeom prst="straightConnector1">
            <a:avLst/>
          </a:prstGeom>
          <a:ln w="3175" cmpd="sng">
            <a:solidFill>
              <a:srgbClr val="D1D3D4"/>
            </a:solidFill>
            <a:prstDash val="solid"/>
            <a:tailEnd type="triangle"/>
          </a:ln>
          <a:effectLst/>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flipH="1">
            <a:off x="7475805" y="3184615"/>
            <a:ext cx="9144" cy="1208232"/>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sp>
        <p:nvSpPr>
          <p:cNvPr id="36" name="Rectangle 35"/>
          <p:cNvSpPr/>
          <p:nvPr/>
        </p:nvSpPr>
        <p:spPr>
          <a:xfrm>
            <a:off x="6347376" y="4415133"/>
            <a:ext cx="2043119" cy="351545"/>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347376" y="4861815"/>
            <a:ext cx="2043119" cy="351545"/>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6393241" y="4458449"/>
            <a:ext cx="1183475" cy="246221"/>
          </a:xfrm>
          <a:prstGeom prst="rect">
            <a:avLst/>
          </a:prstGeom>
        </p:spPr>
        <p:txBody>
          <a:bodyPr wrap="none">
            <a:spAutoFit/>
          </a:bodyPr>
          <a:lstStyle/>
          <a:p>
            <a:pPr algn="ctr"/>
            <a:r>
              <a:rPr lang="en-US" sz="1000" b="1" dirty="0" smtClean="0">
                <a:solidFill>
                  <a:schemeClr val="accent3"/>
                </a:solidFill>
                <a:latin typeface="Arial Narrow Bold"/>
                <a:cs typeface="Arial Narrow Bold"/>
              </a:rPr>
              <a:t>BLOCK INTERFACE</a:t>
            </a:r>
            <a:endParaRPr lang="en-US" sz="1000" b="1" dirty="0">
              <a:solidFill>
                <a:schemeClr val="accent3"/>
              </a:solidFill>
              <a:latin typeface="Arial Narrow Bold"/>
              <a:cs typeface="Arial Narrow Bold"/>
            </a:endParaRPr>
          </a:p>
        </p:txBody>
      </p:sp>
      <p:sp>
        <p:nvSpPr>
          <p:cNvPr id="39" name="Rectangle 38"/>
          <p:cNvSpPr/>
          <p:nvPr/>
        </p:nvSpPr>
        <p:spPr>
          <a:xfrm>
            <a:off x="6498813" y="4919618"/>
            <a:ext cx="422436" cy="261610"/>
          </a:xfrm>
          <a:prstGeom prst="rect">
            <a:avLst/>
          </a:prstGeom>
        </p:spPr>
        <p:txBody>
          <a:bodyPr wrap="none">
            <a:spAutoFit/>
          </a:bodyPr>
          <a:lstStyle/>
          <a:p>
            <a:pPr algn="ctr"/>
            <a:r>
              <a:rPr lang="en-US" sz="1100" b="1" dirty="0" smtClean="0">
                <a:solidFill>
                  <a:schemeClr val="accent3"/>
                </a:solidFill>
                <a:latin typeface="Arial Narrow Bold"/>
                <a:cs typeface="Arial Narrow Bold"/>
              </a:rPr>
              <a:t>SSD</a:t>
            </a:r>
            <a:endParaRPr lang="en-US" sz="1100" b="1" dirty="0">
              <a:solidFill>
                <a:schemeClr val="accent3"/>
              </a:solidFill>
              <a:latin typeface="Arial Narrow Bold"/>
              <a:cs typeface="Arial Narrow Bold"/>
            </a:endParaRPr>
          </a:p>
        </p:txBody>
      </p:sp>
      <p:sp>
        <p:nvSpPr>
          <p:cNvPr id="40" name="Rectangle 39"/>
          <p:cNvSpPr/>
          <p:nvPr/>
        </p:nvSpPr>
        <p:spPr>
          <a:xfrm>
            <a:off x="7854551" y="4919618"/>
            <a:ext cx="422436" cy="261610"/>
          </a:xfrm>
          <a:prstGeom prst="rect">
            <a:avLst/>
          </a:prstGeom>
        </p:spPr>
        <p:txBody>
          <a:bodyPr wrap="none">
            <a:spAutoFit/>
          </a:bodyPr>
          <a:lstStyle/>
          <a:p>
            <a:pPr algn="ctr"/>
            <a:r>
              <a:rPr lang="en-US" sz="1100" b="1" dirty="0" smtClean="0">
                <a:solidFill>
                  <a:schemeClr val="accent3"/>
                </a:solidFill>
                <a:latin typeface="Arial Narrow Bold"/>
                <a:cs typeface="Arial Narrow Bold"/>
              </a:rPr>
              <a:t>SSD</a:t>
            </a:r>
            <a:endParaRPr lang="en-US" sz="1100" b="1" dirty="0">
              <a:solidFill>
                <a:schemeClr val="accent3"/>
              </a:solidFill>
              <a:latin typeface="Arial Narrow Bold"/>
              <a:cs typeface="Arial Narrow Bold"/>
            </a:endParaRPr>
          </a:p>
        </p:txBody>
      </p:sp>
      <p:cxnSp>
        <p:nvCxnSpPr>
          <p:cNvPr id="41" name="Straight Connector 40"/>
          <p:cNvCxnSpPr/>
          <p:nvPr/>
        </p:nvCxnSpPr>
        <p:spPr>
          <a:xfrm>
            <a:off x="7048773" y="4919618"/>
            <a:ext cx="0" cy="233815"/>
          </a:xfrm>
          <a:prstGeom prst="line">
            <a:avLst/>
          </a:prstGeom>
          <a:ln w="12700" cmpd="sng">
            <a:solidFill>
              <a:srgbClr val="777777"/>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183292" y="4919618"/>
            <a:ext cx="422436" cy="261610"/>
          </a:xfrm>
          <a:prstGeom prst="rect">
            <a:avLst/>
          </a:prstGeom>
        </p:spPr>
        <p:txBody>
          <a:bodyPr wrap="none">
            <a:spAutoFit/>
          </a:bodyPr>
          <a:lstStyle/>
          <a:p>
            <a:pPr algn="ctr"/>
            <a:r>
              <a:rPr lang="en-US" sz="1100" b="1" dirty="0" smtClean="0">
                <a:solidFill>
                  <a:schemeClr val="accent3"/>
                </a:solidFill>
                <a:latin typeface="Arial Narrow Bold"/>
                <a:cs typeface="Arial Narrow Bold"/>
              </a:rPr>
              <a:t>SSD</a:t>
            </a:r>
            <a:endParaRPr lang="en-US" sz="1100" b="1" dirty="0">
              <a:solidFill>
                <a:schemeClr val="accent3"/>
              </a:solidFill>
              <a:latin typeface="Arial Narrow Bold"/>
              <a:cs typeface="Arial Narrow Bold"/>
            </a:endParaRPr>
          </a:p>
        </p:txBody>
      </p:sp>
      <p:cxnSp>
        <p:nvCxnSpPr>
          <p:cNvPr id="44" name="Straight Connector 43"/>
          <p:cNvCxnSpPr/>
          <p:nvPr/>
        </p:nvCxnSpPr>
        <p:spPr>
          <a:xfrm>
            <a:off x="7694995" y="4919618"/>
            <a:ext cx="0" cy="233815"/>
          </a:xfrm>
          <a:prstGeom prst="line">
            <a:avLst/>
          </a:prstGeom>
          <a:ln w="12700" cmpd="sng">
            <a:solidFill>
              <a:srgbClr val="777777"/>
            </a:solidFill>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031349"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p:nvPr/>
        </p:nvCxnSpPr>
        <p:spPr>
          <a:xfrm>
            <a:off x="7142463" y="3174032"/>
            <a:ext cx="0" cy="1218815"/>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5" name="Straight Arrow Connector 54"/>
          <p:cNvCxnSpPr/>
          <p:nvPr/>
        </p:nvCxnSpPr>
        <p:spPr>
          <a:xfrm>
            <a:off x="6688863"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6" name="Straight Arrow Connector 55"/>
          <p:cNvCxnSpPr/>
          <p:nvPr/>
        </p:nvCxnSpPr>
        <p:spPr>
          <a:xfrm>
            <a:off x="6799977" y="3174032"/>
            <a:ext cx="0" cy="1218815"/>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7" name="Straight Arrow Connector 56"/>
          <p:cNvCxnSpPr/>
          <p:nvPr/>
        </p:nvCxnSpPr>
        <p:spPr>
          <a:xfrm flipH="1">
            <a:off x="6911091" y="3184615"/>
            <a:ext cx="9144" cy="1208232"/>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8" name="Straight Arrow Connector 57"/>
          <p:cNvCxnSpPr/>
          <p:nvPr/>
        </p:nvCxnSpPr>
        <p:spPr>
          <a:xfrm>
            <a:off x="6346377"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59" name="Straight Arrow Connector 58"/>
          <p:cNvCxnSpPr/>
          <p:nvPr/>
        </p:nvCxnSpPr>
        <p:spPr>
          <a:xfrm>
            <a:off x="6457491" y="3174032"/>
            <a:ext cx="0" cy="1218815"/>
          </a:xfrm>
          <a:prstGeom prst="straightConnector1">
            <a:avLst/>
          </a:prstGeom>
          <a:ln w="3175" cmpd="sng">
            <a:solidFill>
              <a:srgbClr val="D1D3D4"/>
            </a:solidFill>
            <a:prstDash val="solid"/>
            <a:tailEnd type="triangle"/>
          </a:ln>
          <a:effectLst/>
        </p:spPr>
        <p:style>
          <a:lnRef idx="2">
            <a:schemeClr val="accent4"/>
          </a:lnRef>
          <a:fillRef idx="0">
            <a:schemeClr val="accent4"/>
          </a:fillRef>
          <a:effectRef idx="1">
            <a:schemeClr val="accent4"/>
          </a:effectRef>
          <a:fontRef idx="minor">
            <a:schemeClr val="tx1"/>
          </a:fontRef>
        </p:style>
      </p:cxnSp>
      <p:cxnSp>
        <p:nvCxnSpPr>
          <p:cNvPr id="60" name="Straight Arrow Connector 59"/>
          <p:cNvCxnSpPr/>
          <p:nvPr/>
        </p:nvCxnSpPr>
        <p:spPr>
          <a:xfrm flipH="1">
            <a:off x="6568605" y="3184615"/>
            <a:ext cx="9144" cy="1208232"/>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61" name="Straight Arrow Connector 60"/>
          <p:cNvCxnSpPr/>
          <p:nvPr/>
        </p:nvCxnSpPr>
        <p:spPr>
          <a:xfrm>
            <a:off x="8281035" y="3173707"/>
            <a:ext cx="0" cy="1219140"/>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62" name="Straight Arrow Connector 61"/>
          <p:cNvCxnSpPr/>
          <p:nvPr/>
        </p:nvCxnSpPr>
        <p:spPr>
          <a:xfrm>
            <a:off x="8392148" y="3174032"/>
            <a:ext cx="0" cy="1218815"/>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cxnSp>
        <p:nvCxnSpPr>
          <p:cNvPr id="63" name="Straight Arrow Connector 62"/>
          <p:cNvCxnSpPr/>
          <p:nvPr/>
        </p:nvCxnSpPr>
        <p:spPr>
          <a:xfrm flipH="1">
            <a:off x="8160777" y="3184615"/>
            <a:ext cx="9144" cy="1208232"/>
          </a:xfrm>
          <a:prstGeom prst="straightConnector1">
            <a:avLst/>
          </a:prstGeom>
          <a:ln w="3175" cmpd="sng">
            <a:prstDash val="solid"/>
            <a:headEnd type="none"/>
            <a:tailEnd type="triangle"/>
          </a:ln>
          <a:effectLst/>
        </p:spPr>
        <p:style>
          <a:lnRef idx="2">
            <a:schemeClr val="accent4"/>
          </a:lnRef>
          <a:fillRef idx="0">
            <a:schemeClr val="accent4"/>
          </a:fillRef>
          <a:effectRef idx="1">
            <a:schemeClr val="accent4"/>
          </a:effectRef>
          <a:fontRef idx="minor">
            <a:schemeClr val="tx1"/>
          </a:fontRef>
        </p:style>
      </p:cxnSp>
      <p:sp>
        <p:nvSpPr>
          <p:cNvPr id="64" name="Rectangle 63"/>
          <p:cNvSpPr/>
          <p:nvPr/>
        </p:nvSpPr>
        <p:spPr>
          <a:xfrm>
            <a:off x="6347376" y="2421099"/>
            <a:ext cx="2043119" cy="3515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a:off x="6915022" y="2483064"/>
            <a:ext cx="865880" cy="261610"/>
          </a:xfrm>
          <a:prstGeom prst="rect">
            <a:avLst/>
          </a:prstGeom>
        </p:spPr>
        <p:txBody>
          <a:bodyPr wrap="none">
            <a:spAutoFit/>
          </a:bodyPr>
          <a:lstStyle/>
          <a:p>
            <a:pPr algn="ctr"/>
            <a:r>
              <a:rPr lang="en-US" sz="1100" b="1" dirty="0" smtClean="0">
                <a:solidFill>
                  <a:schemeClr val="bg1"/>
                </a:solidFill>
                <a:latin typeface="Arial Narrow Bold"/>
                <a:cs typeface="Arial Narrow Bold"/>
              </a:rPr>
              <a:t>AEROSPIKE</a:t>
            </a:r>
            <a:endParaRPr lang="en-US" sz="1100" b="1" dirty="0">
              <a:solidFill>
                <a:schemeClr val="bg1"/>
              </a:solidFill>
              <a:latin typeface="Arial Narrow Bold"/>
              <a:cs typeface="Arial Narrow Bold"/>
            </a:endParaRPr>
          </a:p>
        </p:txBody>
      </p:sp>
      <p:sp>
        <p:nvSpPr>
          <p:cNvPr id="66" name="Rectangle 65"/>
          <p:cNvSpPr/>
          <p:nvPr/>
        </p:nvSpPr>
        <p:spPr>
          <a:xfrm>
            <a:off x="6347376" y="2844448"/>
            <a:ext cx="2043119" cy="351545"/>
          </a:xfrm>
          <a:prstGeom prst="rect">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6"/>
          <p:cNvSpPr/>
          <p:nvPr/>
        </p:nvSpPr>
        <p:spPr>
          <a:xfrm>
            <a:off x="6451133" y="2897172"/>
            <a:ext cx="1793680" cy="261610"/>
          </a:xfrm>
          <a:prstGeom prst="rect">
            <a:avLst/>
          </a:prstGeom>
        </p:spPr>
        <p:txBody>
          <a:bodyPr wrap="none">
            <a:spAutoFit/>
          </a:bodyPr>
          <a:lstStyle/>
          <a:p>
            <a:pPr algn="ctr"/>
            <a:r>
              <a:rPr lang="en-US" sz="1100" b="1" dirty="0" smtClean="0">
                <a:solidFill>
                  <a:schemeClr val="bg1"/>
                </a:solidFill>
                <a:latin typeface="Arial Narrow Bold"/>
                <a:cs typeface="Arial Narrow Bold"/>
              </a:rPr>
              <a:t>HYBRID MEMORY SYSTEM™</a:t>
            </a:r>
            <a:endParaRPr lang="en-US" sz="1100" b="1" dirty="0">
              <a:solidFill>
                <a:schemeClr val="bg1"/>
              </a:solidFill>
              <a:latin typeface="Arial Narrow Bold"/>
              <a:cs typeface="Arial Narrow Bold"/>
            </a:endParaRPr>
          </a:p>
        </p:txBody>
      </p:sp>
    </p:spTree>
    <p:extLst>
      <p:ext uri="{BB962C8B-B14F-4D97-AF65-F5344CB8AC3E}">
        <p14:creationId xmlns:p14="http://schemas.microsoft.com/office/powerpoint/2010/main" val="346743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High load</a:t>
            </a:r>
            <a:endParaRPr lang="en-US" dirty="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fld id="{CD0B62D2-D0D6-554A-8484-912FF0A2A84A}" type="slidenum">
              <a:rPr lang="en-US" smtClean="0"/>
              <a:t>3</a:t>
            </a:fld>
            <a:endParaRPr lang="en-US"/>
          </a:p>
        </p:txBody>
      </p:sp>
      <p:pic>
        <p:nvPicPr>
          <p:cNvPr id="7" name="2014-12-12 08.22.0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300" y="2216150"/>
            <a:ext cx="6536267" cy="3676650"/>
          </a:xfrm>
          <a:prstGeom prst="rect">
            <a:avLst/>
          </a:prstGeom>
        </p:spPr>
      </p:pic>
      <p:sp>
        <p:nvSpPr>
          <p:cNvPr id="8" name="TextBox 7"/>
          <p:cNvSpPr txBox="1"/>
          <p:nvPr/>
        </p:nvSpPr>
        <p:spPr>
          <a:xfrm>
            <a:off x="342900" y="876300"/>
            <a:ext cx="6169327" cy="738664"/>
          </a:xfrm>
          <a:prstGeom prst="rect">
            <a:avLst/>
          </a:prstGeom>
          <a:noFill/>
        </p:spPr>
        <p:txBody>
          <a:bodyPr wrap="none" rtlCol="0">
            <a:spAutoFit/>
          </a:bodyPr>
          <a:lstStyle/>
          <a:p>
            <a:r>
              <a:rPr lang="en-US" sz="2400" b="1" dirty="0"/>
              <a:t>Shinagawa</a:t>
            </a:r>
            <a:r>
              <a:rPr lang="en-US" sz="2400" b="1" dirty="0" smtClean="0"/>
              <a:t> Railway Station – </a:t>
            </a:r>
            <a:r>
              <a:rPr lang="en-US" sz="2400" b="1" dirty="0"/>
              <a:t>T</a:t>
            </a:r>
            <a:r>
              <a:rPr lang="en-US" sz="2400" b="1" dirty="0" smtClean="0"/>
              <a:t>okyo, Japan</a:t>
            </a:r>
          </a:p>
          <a:p>
            <a:r>
              <a:rPr lang="en-US" dirty="0" smtClean="0"/>
              <a:t>12 December 2014 08:22 AM</a:t>
            </a:r>
            <a:endParaRPr lang="en-US" dirty="0"/>
          </a:p>
        </p:txBody>
      </p:sp>
      <p:pic>
        <p:nvPicPr>
          <p:cNvPr id="9" name="Picture 8"/>
          <p:cNvPicPr>
            <a:picLocks noChangeAspect="1"/>
          </p:cNvPicPr>
          <p:nvPr/>
        </p:nvPicPr>
        <p:blipFill>
          <a:blip r:embed="rId6"/>
          <a:stretch>
            <a:fillRect/>
          </a:stretch>
        </p:blipFill>
        <p:spPr>
          <a:xfrm>
            <a:off x="6934200" y="2247900"/>
            <a:ext cx="1879023" cy="1181100"/>
          </a:xfrm>
          <a:prstGeom prst="rect">
            <a:avLst/>
          </a:prstGeom>
        </p:spPr>
      </p:pic>
      <p:pic>
        <p:nvPicPr>
          <p:cNvPr id="11" name="Picture 10"/>
          <p:cNvPicPr>
            <a:picLocks noChangeAspect="1"/>
          </p:cNvPicPr>
          <p:nvPr/>
        </p:nvPicPr>
        <p:blipFill>
          <a:blip r:embed="rId7"/>
          <a:stretch>
            <a:fillRect/>
          </a:stretch>
        </p:blipFill>
        <p:spPr>
          <a:xfrm>
            <a:off x="7032624" y="4292600"/>
            <a:ext cx="1781175" cy="2374900"/>
          </a:xfrm>
          <a:prstGeom prst="rect">
            <a:avLst/>
          </a:prstGeom>
        </p:spPr>
      </p:pic>
    </p:spTree>
    <p:extLst>
      <p:ext uri="{BB962C8B-B14F-4D97-AF65-F5344CB8AC3E}">
        <p14:creationId xmlns:p14="http://schemas.microsoft.com/office/powerpoint/2010/main" val="1474574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 on write – Log structured writes</a:t>
            </a:r>
            <a:endParaRPr lang="en-US" dirty="0"/>
          </a:p>
        </p:txBody>
      </p:sp>
      <p:sp>
        <p:nvSpPr>
          <p:cNvPr id="7" name="Text Placeholder 6"/>
          <p:cNvSpPr>
            <a:spLocks noGrp="1"/>
          </p:cNvSpPr>
          <p:nvPr>
            <p:ph type="body" sz="quarter" idx="15"/>
          </p:nvPr>
        </p:nvSpPr>
        <p:spPr/>
        <p:txBody>
          <a:bodyPr/>
          <a:lstStyle/>
          <a:p>
            <a:r>
              <a:rPr lang="en-US" dirty="0" smtClean="0"/>
              <a:t>Record is written to new block</a:t>
            </a:r>
          </a:p>
          <a:p>
            <a:pPr lvl="1"/>
            <a:r>
              <a:rPr lang="en-US" dirty="0" smtClean="0"/>
              <a:t>Not written in place</a:t>
            </a:r>
          </a:p>
          <a:p>
            <a:pPr lvl="1"/>
            <a:r>
              <a:rPr lang="en-US" dirty="0" smtClean="0"/>
              <a:t>Much faster</a:t>
            </a:r>
            <a:endParaRPr lang="en-US" dirty="0"/>
          </a:p>
          <a:p>
            <a:r>
              <a:rPr lang="en-US" dirty="0" smtClean="0"/>
              <a:t>Even wearing of Flash</a:t>
            </a:r>
            <a:endParaRPr lang="en-US" dirty="0"/>
          </a:p>
        </p:txBody>
      </p:sp>
      <p:pic>
        <p:nvPicPr>
          <p:cNvPr id="3" name="Picture 2" descr="Arch_UpdateStdData_Fla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588" y="2279306"/>
            <a:ext cx="5344412" cy="3435694"/>
          </a:xfrm>
          <a:prstGeom prst="rect">
            <a:avLst/>
          </a:prstGeom>
        </p:spPr>
      </p:pic>
    </p:spTree>
    <p:extLst>
      <p:ext uri="{BB962C8B-B14F-4D97-AF65-F5344CB8AC3E}">
        <p14:creationId xmlns:p14="http://schemas.microsoft.com/office/powerpoint/2010/main" val="36902443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threads, Queues, Transaction threads</a:t>
            </a:r>
            <a:endParaRPr lang="en-US" dirty="0"/>
          </a:p>
        </p:txBody>
      </p:sp>
      <p:grpSp>
        <p:nvGrpSpPr>
          <p:cNvPr id="5" name="Group 4"/>
          <p:cNvGrpSpPr/>
          <p:nvPr/>
        </p:nvGrpSpPr>
        <p:grpSpPr>
          <a:xfrm>
            <a:off x="388074" y="1093752"/>
            <a:ext cx="8537634" cy="4516137"/>
            <a:chOff x="388074" y="1093752"/>
            <a:chExt cx="8537634" cy="4516137"/>
          </a:xfrm>
        </p:grpSpPr>
        <p:sp>
          <p:nvSpPr>
            <p:cNvPr id="3" name="Rectangle 2"/>
            <p:cNvSpPr/>
            <p:nvPr/>
          </p:nvSpPr>
          <p:spPr>
            <a:xfrm>
              <a:off x="3245712" y="2399198"/>
              <a:ext cx="2346085" cy="211694"/>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239354" y="2851498"/>
              <a:ext cx="2346085" cy="211694"/>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221715" y="3327809"/>
              <a:ext cx="2346085" cy="211694"/>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239354" y="3821763"/>
              <a:ext cx="2346085" cy="211694"/>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88074" y="1376010"/>
              <a:ext cx="899627" cy="3704643"/>
            </a:xfrm>
            <a:prstGeom prst="rect">
              <a:avLst/>
            </a:prstGeom>
            <a:solidFill>
              <a:srgbClr val="00CCFF"/>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3200" b="1" dirty="0" smtClean="0"/>
                <a:t>TCP/IP Socket</a:t>
              </a:r>
              <a:endParaRPr lang="en-US" sz="3200" b="1" dirty="0"/>
            </a:p>
          </p:txBody>
        </p:sp>
        <p:cxnSp>
          <p:nvCxnSpPr>
            <p:cNvPr id="12" name="Curved Connector 11"/>
            <p:cNvCxnSpPr/>
            <p:nvPr/>
          </p:nvCxnSpPr>
          <p:spPr>
            <a:xfrm>
              <a:off x="1322980" y="1693551"/>
              <a:ext cx="1781614" cy="68800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a:off x="1305341" y="2205145"/>
              <a:ext cx="1799253" cy="42338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a:off x="1305341" y="2699097"/>
              <a:ext cx="1775255" cy="17004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a:off x="1270061" y="3104844"/>
              <a:ext cx="1786537" cy="5782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flipV="1">
              <a:off x="1340620" y="3392002"/>
              <a:ext cx="1715979" cy="10094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flipV="1">
              <a:off x="1305341" y="3632608"/>
              <a:ext cx="1727261" cy="33665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flipV="1">
              <a:off x="1316623" y="3845772"/>
              <a:ext cx="1752692" cy="54050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flipV="1">
              <a:off x="1310265" y="4092749"/>
              <a:ext cx="1706130" cy="71054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7443970" y="1093752"/>
              <a:ext cx="1481738" cy="4516137"/>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4000" b="1" dirty="0" smtClean="0">
                  <a:solidFill>
                    <a:schemeClr val="tx1"/>
                  </a:solidFill>
                </a:rPr>
                <a:t>Flash Storage</a:t>
              </a:r>
              <a:endParaRPr lang="en-US" sz="4000" b="1" dirty="0">
                <a:solidFill>
                  <a:schemeClr val="tx1"/>
                </a:solidFill>
              </a:endParaRPr>
            </a:p>
          </p:txBody>
        </p:sp>
        <p:grpSp>
          <p:nvGrpSpPr>
            <p:cNvPr id="52" name="Group 51"/>
            <p:cNvGrpSpPr/>
            <p:nvPr/>
          </p:nvGrpSpPr>
          <p:grpSpPr>
            <a:xfrm>
              <a:off x="5679996" y="2099298"/>
              <a:ext cx="1640496" cy="582158"/>
              <a:chOff x="5679996" y="2099298"/>
              <a:chExt cx="1640496" cy="582158"/>
            </a:xfrm>
          </p:grpSpPr>
          <p:cxnSp>
            <p:nvCxnSpPr>
              <p:cNvPr id="37" name="Straight Arrow Connector 36"/>
              <p:cNvCxnSpPr/>
              <p:nvPr/>
            </p:nvCxnSpPr>
            <p:spPr>
              <a:xfrm flipV="1">
                <a:off x="5715276" y="2099298"/>
                <a:ext cx="1587576" cy="388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679996" y="2381556"/>
                <a:ext cx="1622856" cy="123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750555" y="2505044"/>
                <a:ext cx="1569937" cy="176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673638" y="2604521"/>
              <a:ext cx="1640496" cy="582158"/>
              <a:chOff x="5679996" y="2099298"/>
              <a:chExt cx="1640496" cy="582158"/>
            </a:xfrm>
          </p:grpSpPr>
          <p:cxnSp>
            <p:nvCxnSpPr>
              <p:cNvPr id="54" name="Straight Arrow Connector 53"/>
              <p:cNvCxnSpPr/>
              <p:nvPr/>
            </p:nvCxnSpPr>
            <p:spPr>
              <a:xfrm flipV="1">
                <a:off x="5715276" y="2099298"/>
                <a:ext cx="1587576" cy="388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679996" y="2381556"/>
                <a:ext cx="1622856" cy="123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750555" y="2505044"/>
                <a:ext cx="1569937" cy="176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5620719" y="3080832"/>
              <a:ext cx="1640496" cy="582158"/>
              <a:chOff x="5679996" y="2099298"/>
              <a:chExt cx="1640496" cy="582158"/>
            </a:xfrm>
          </p:grpSpPr>
          <p:cxnSp>
            <p:nvCxnSpPr>
              <p:cNvPr id="58" name="Straight Arrow Connector 57"/>
              <p:cNvCxnSpPr/>
              <p:nvPr/>
            </p:nvCxnSpPr>
            <p:spPr>
              <a:xfrm flipV="1">
                <a:off x="5715276" y="2099298"/>
                <a:ext cx="1587576" cy="388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5679996" y="2381556"/>
                <a:ext cx="1622856" cy="123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750555" y="2505044"/>
                <a:ext cx="1569937" cy="176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5655999" y="3557144"/>
              <a:ext cx="1640496" cy="582158"/>
              <a:chOff x="5679996" y="2099298"/>
              <a:chExt cx="1640496" cy="582158"/>
            </a:xfrm>
          </p:grpSpPr>
          <p:cxnSp>
            <p:nvCxnSpPr>
              <p:cNvPr id="62" name="Straight Arrow Connector 61"/>
              <p:cNvCxnSpPr/>
              <p:nvPr/>
            </p:nvCxnSpPr>
            <p:spPr>
              <a:xfrm flipV="1">
                <a:off x="5715276" y="2099298"/>
                <a:ext cx="1587576" cy="388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679996" y="2381556"/>
                <a:ext cx="1622856" cy="123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750555" y="2505044"/>
                <a:ext cx="1569937" cy="176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5" name="TextBox 64"/>
            <p:cNvSpPr txBox="1"/>
            <p:nvPr/>
          </p:nvSpPr>
          <p:spPr>
            <a:xfrm>
              <a:off x="1393540" y="5080654"/>
              <a:ext cx="1814807" cy="369332"/>
            </a:xfrm>
            <a:prstGeom prst="rect">
              <a:avLst/>
            </a:prstGeom>
            <a:noFill/>
          </p:spPr>
          <p:txBody>
            <a:bodyPr wrap="none" rtlCol="0">
              <a:spAutoFit/>
            </a:bodyPr>
            <a:lstStyle/>
            <a:p>
              <a:r>
                <a:rPr lang="en-US" dirty="0" smtClean="0"/>
                <a:t>Service Threads</a:t>
              </a:r>
              <a:endParaRPr lang="en-US" dirty="0"/>
            </a:p>
          </p:txBody>
        </p:sp>
        <p:sp>
          <p:nvSpPr>
            <p:cNvPr id="66" name="TextBox 65"/>
            <p:cNvSpPr txBox="1"/>
            <p:nvPr/>
          </p:nvSpPr>
          <p:spPr>
            <a:xfrm>
              <a:off x="3492668" y="1834680"/>
              <a:ext cx="1753380" cy="369332"/>
            </a:xfrm>
            <a:prstGeom prst="rect">
              <a:avLst/>
            </a:prstGeom>
            <a:noFill/>
          </p:spPr>
          <p:txBody>
            <a:bodyPr wrap="none" rtlCol="0">
              <a:spAutoFit/>
            </a:bodyPr>
            <a:lstStyle/>
            <a:p>
              <a:r>
                <a:rPr lang="en-US" dirty="0" smtClean="0"/>
                <a:t>Service Queues</a:t>
              </a:r>
              <a:endParaRPr lang="en-US" dirty="0"/>
            </a:p>
          </p:txBody>
        </p:sp>
        <p:sp>
          <p:nvSpPr>
            <p:cNvPr id="67" name="TextBox 66"/>
            <p:cNvSpPr txBox="1"/>
            <p:nvPr/>
          </p:nvSpPr>
          <p:spPr>
            <a:xfrm>
              <a:off x="5821113" y="4604342"/>
              <a:ext cx="1366780" cy="646331"/>
            </a:xfrm>
            <a:prstGeom prst="rect">
              <a:avLst/>
            </a:prstGeom>
            <a:noFill/>
          </p:spPr>
          <p:txBody>
            <a:bodyPr wrap="none" rtlCol="0">
              <a:spAutoFit/>
            </a:bodyPr>
            <a:lstStyle/>
            <a:p>
              <a:pPr algn="ctr"/>
              <a:r>
                <a:rPr lang="en-US" dirty="0" smtClean="0"/>
                <a:t>Transaction</a:t>
              </a:r>
              <a:br>
                <a:rPr lang="en-US" dirty="0" smtClean="0"/>
              </a:br>
              <a:r>
                <a:rPr lang="en-US" dirty="0" smtClean="0"/>
                <a:t>Threads</a:t>
              </a:r>
              <a:endParaRPr lang="en-US" dirty="0"/>
            </a:p>
          </p:txBody>
        </p:sp>
      </p:grpSp>
    </p:spTree>
    <p:extLst>
      <p:ext uri="{BB962C8B-B14F-4D97-AF65-F5344CB8AC3E}">
        <p14:creationId xmlns:p14="http://schemas.microsoft.com/office/powerpoint/2010/main" val="36715809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YCSB – Yahoo Cloud Serving Benchmark</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3750" y="5547359"/>
            <a:ext cx="1348620" cy="828438"/>
          </a:xfrm>
          <a:prstGeom prst="rect">
            <a:avLst/>
          </a:prstGeom>
        </p:spPr>
      </p:pic>
      <p:graphicFrame>
        <p:nvGraphicFramePr>
          <p:cNvPr id="7" name="Picture 4"/>
          <p:cNvGraphicFramePr>
            <a:graphicFrameLocks/>
          </p:cNvGraphicFramePr>
          <p:nvPr>
            <p:extLst>
              <p:ext uri="{D42A27DB-BD31-4B8C-83A1-F6EECF244321}">
                <p14:modId xmlns:p14="http://schemas.microsoft.com/office/powerpoint/2010/main" val="3886218247"/>
              </p:ext>
            </p:extLst>
          </p:nvPr>
        </p:nvGraphicFramePr>
        <p:xfrm>
          <a:off x="5264185" y="1185441"/>
          <a:ext cx="3646402" cy="2156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Picture 6"/>
          <p:cNvGraphicFramePr>
            <a:graphicFrameLocks/>
          </p:cNvGraphicFramePr>
          <p:nvPr>
            <p:extLst>
              <p:ext uri="{D42A27DB-BD31-4B8C-83A1-F6EECF244321}">
                <p14:modId xmlns:p14="http://schemas.microsoft.com/office/powerpoint/2010/main" val="2977399285"/>
              </p:ext>
            </p:extLst>
          </p:nvPr>
        </p:nvGraphicFramePr>
        <p:xfrm>
          <a:off x="5264185" y="3280806"/>
          <a:ext cx="3646402" cy="213556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5506926" y="816109"/>
            <a:ext cx="3309929" cy="369332"/>
          </a:xfrm>
          <a:prstGeom prst="rect">
            <a:avLst/>
          </a:prstGeom>
        </p:spPr>
        <p:txBody>
          <a:bodyPr wrap="square">
            <a:spAutoFit/>
          </a:bodyPr>
          <a:lstStyle/>
          <a:p>
            <a:pPr algn="ctr"/>
            <a:r>
              <a:rPr lang="en-US" dirty="0" smtClean="0">
                <a:solidFill>
                  <a:schemeClr val="accent2"/>
                </a:solidFill>
                <a:latin typeface="Roboto Condensed Regular"/>
                <a:cs typeface="Roboto Condensed Regular"/>
              </a:rPr>
              <a:t>Throughput </a:t>
            </a:r>
            <a:r>
              <a:rPr lang="en-US" dirty="0" err="1" smtClean="0">
                <a:solidFill>
                  <a:schemeClr val="accent2"/>
                </a:solidFill>
                <a:latin typeface="Roboto Condensed Regular"/>
                <a:cs typeface="Roboto Condensed Regular"/>
              </a:rPr>
              <a:t>vs</a:t>
            </a:r>
            <a:r>
              <a:rPr lang="en-US" dirty="0" smtClean="0">
                <a:solidFill>
                  <a:schemeClr val="accent2"/>
                </a:solidFill>
                <a:latin typeface="Roboto Condensed Regular"/>
                <a:cs typeface="Roboto Condensed Regular"/>
              </a:rPr>
              <a:t> Latency</a:t>
            </a:r>
          </a:p>
        </p:txBody>
      </p:sp>
      <p:pic>
        <p:nvPicPr>
          <p:cNvPr id="11" name="Picture 10"/>
          <p:cNvPicPr>
            <a:picLocks noChangeAspect="1"/>
          </p:cNvPicPr>
          <p:nvPr/>
        </p:nvPicPr>
        <p:blipFill>
          <a:blip r:embed="rId5"/>
          <a:stretch>
            <a:fillRect/>
          </a:stretch>
        </p:blipFill>
        <p:spPr>
          <a:xfrm>
            <a:off x="264596" y="1912841"/>
            <a:ext cx="5019256" cy="2409243"/>
          </a:xfrm>
          <a:prstGeom prst="rect">
            <a:avLst/>
          </a:prstGeom>
        </p:spPr>
      </p:pic>
    </p:spTree>
    <p:extLst>
      <p:ext uri="{BB962C8B-B14F-4D97-AF65-F5344CB8AC3E}">
        <p14:creationId xmlns:p14="http://schemas.microsoft.com/office/powerpoint/2010/main" val="1123938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load failures</a:t>
            </a:r>
            <a:endParaRPr lang="en-US" dirty="0"/>
          </a:p>
        </p:txBody>
      </p:sp>
    </p:spTree>
    <p:extLst>
      <p:ext uri="{BB962C8B-B14F-4D97-AF65-F5344CB8AC3E}">
        <p14:creationId xmlns:p14="http://schemas.microsoft.com/office/powerpoint/2010/main" val="12979772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 Message size and frequency</a:t>
            </a:r>
            <a:endParaRPr lang="en-US" dirty="0"/>
          </a:p>
        </p:txBody>
      </p:sp>
      <p:grpSp>
        <p:nvGrpSpPr>
          <p:cNvPr id="4" name="Group 3"/>
          <p:cNvGrpSpPr/>
          <p:nvPr/>
        </p:nvGrpSpPr>
        <p:grpSpPr>
          <a:xfrm>
            <a:off x="-2123592" y="1518356"/>
            <a:ext cx="13186703" cy="2263422"/>
            <a:chOff x="-3139593" y="2082800"/>
            <a:chExt cx="15980639" cy="3670300"/>
          </a:xfrm>
        </p:grpSpPr>
        <p:pic>
          <p:nvPicPr>
            <p:cNvPr id="3" name="Picture 2"/>
            <p:cNvPicPr>
              <a:picLocks noChangeAspect="1"/>
            </p:cNvPicPr>
            <p:nvPr/>
          </p:nvPicPr>
          <p:blipFill>
            <a:blip r:embed="rId2"/>
            <a:stretch>
              <a:fillRect/>
            </a:stretch>
          </p:blipFill>
          <p:spPr>
            <a:xfrm>
              <a:off x="-3139593" y="2549335"/>
              <a:ext cx="4451619" cy="2975165"/>
            </a:xfrm>
            <a:prstGeom prst="rect">
              <a:avLst/>
            </a:prstGeom>
          </p:spPr>
        </p:pic>
        <p:pic>
          <p:nvPicPr>
            <p:cNvPr id="8" name="Picture 7"/>
            <p:cNvPicPr>
              <a:picLocks noChangeAspect="1"/>
            </p:cNvPicPr>
            <p:nvPr/>
          </p:nvPicPr>
          <p:blipFill>
            <a:blip r:embed="rId2"/>
            <a:stretch>
              <a:fillRect/>
            </a:stretch>
          </p:blipFill>
          <p:spPr>
            <a:xfrm>
              <a:off x="833893" y="3149600"/>
              <a:ext cx="2356309" cy="1574800"/>
            </a:xfrm>
            <a:prstGeom prst="rect">
              <a:avLst/>
            </a:prstGeom>
          </p:spPr>
        </p:pic>
        <p:pic>
          <p:nvPicPr>
            <p:cNvPr id="11" name="Picture 10"/>
            <p:cNvPicPr>
              <a:picLocks noChangeAspect="1"/>
            </p:cNvPicPr>
            <p:nvPr/>
          </p:nvPicPr>
          <p:blipFill>
            <a:blip r:embed="rId2"/>
            <a:stretch>
              <a:fillRect/>
            </a:stretch>
          </p:blipFill>
          <p:spPr>
            <a:xfrm>
              <a:off x="3073401" y="3768605"/>
              <a:ext cx="3695114" cy="396996"/>
            </a:xfrm>
            <a:prstGeom prst="rect">
              <a:avLst/>
            </a:prstGeom>
          </p:spPr>
        </p:pic>
        <p:pic>
          <p:nvPicPr>
            <p:cNvPr id="12" name="Picture 11"/>
            <p:cNvPicPr>
              <a:picLocks noChangeAspect="1"/>
            </p:cNvPicPr>
            <p:nvPr/>
          </p:nvPicPr>
          <p:blipFill>
            <a:blip r:embed="rId2"/>
            <a:stretch>
              <a:fillRect/>
            </a:stretch>
          </p:blipFill>
          <p:spPr>
            <a:xfrm>
              <a:off x="6307593" y="3098800"/>
              <a:ext cx="2356309" cy="1574800"/>
            </a:xfrm>
            <a:prstGeom prst="rect">
              <a:avLst/>
            </a:prstGeom>
          </p:spPr>
        </p:pic>
        <p:pic>
          <p:nvPicPr>
            <p:cNvPr id="13" name="Picture 12"/>
            <p:cNvPicPr>
              <a:picLocks noChangeAspect="1"/>
            </p:cNvPicPr>
            <p:nvPr/>
          </p:nvPicPr>
          <p:blipFill>
            <a:blip r:embed="rId2"/>
            <a:stretch>
              <a:fillRect/>
            </a:stretch>
          </p:blipFill>
          <p:spPr>
            <a:xfrm>
              <a:off x="7976407" y="2159001"/>
              <a:ext cx="4864639" cy="3251200"/>
            </a:xfrm>
            <a:prstGeom prst="rect">
              <a:avLst/>
            </a:prstGeom>
          </p:spPr>
        </p:pic>
        <p:cxnSp>
          <p:nvCxnSpPr>
            <p:cNvPr id="14" name="Straight Connector 13"/>
            <p:cNvCxnSpPr/>
            <p:nvPr/>
          </p:nvCxnSpPr>
          <p:spPr>
            <a:xfrm flipH="1" flipV="1">
              <a:off x="406400" y="2082800"/>
              <a:ext cx="3175000" cy="1600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5880100" y="4279900"/>
              <a:ext cx="28956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892800" y="2209800"/>
              <a:ext cx="2946400" cy="1485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568700" y="3683000"/>
              <a:ext cx="2324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556000" y="4267200"/>
              <a:ext cx="2324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355600" y="4267200"/>
              <a:ext cx="3213100" cy="14859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399345" y="4255912"/>
            <a:ext cx="7389989" cy="2150533"/>
            <a:chOff x="-165099" y="2082800"/>
            <a:chExt cx="9461500" cy="3670300"/>
          </a:xfrm>
        </p:grpSpPr>
        <p:cxnSp>
          <p:nvCxnSpPr>
            <p:cNvPr id="18" name="Straight Connector 17"/>
            <p:cNvCxnSpPr/>
            <p:nvPr/>
          </p:nvCxnSpPr>
          <p:spPr>
            <a:xfrm flipH="1" flipV="1">
              <a:off x="406400" y="2082800"/>
              <a:ext cx="3175000" cy="1600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5880100" y="4279900"/>
              <a:ext cx="28956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892800" y="2209800"/>
              <a:ext cx="2946400" cy="1485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568700" y="3683000"/>
              <a:ext cx="2324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556000" y="4267200"/>
              <a:ext cx="2324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55600" y="4267200"/>
              <a:ext cx="3213100" cy="148590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3454401" y="3797300"/>
              <a:ext cx="698500" cy="521970"/>
            </a:xfrm>
            <a:prstGeom prst="rect">
              <a:avLst/>
            </a:prstGeom>
          </p:spPr>
        </p:pic>
        <p:pic>
          <p:nvPicPr>
            <p:cNvPr id="28" name="Picture 27"/>
            <p:cNvPicPr>
              <a:picLocks noChangeAspect="1"/>
            </p:cNvPicPr>
            <p:nvPr/>
          </p:nvPicPr>
          <p:blipFill>
            <a:blip r:embed="rId3"/>
            <a:stretch>
              <a:fillRect/>
            </a:stretch>
          </p:blipFill>
          <p:spPr>
            <a:xfrm>
              <a:off x="4381501" y="3771900"/>
              <a:ext cx="698500" cy="521970"/>
            </a:xfrm>
            <a:prstGeom prst="rect">
              <a:avLst/>
            </a:prstGeom>
          </p:spPr>
        </p:pic>
        <p:pic>
          <p:nvPicPr>
            <p:cNvPr id="29" name="Picture 28"/>
            <p:cNvPicPr>
              <a:picLocks noChangeAspect="1"/>
            </p:cNvPicPr>
            <p:nvPr/>
          </p:nvPicPr>
          <p:blipFill>
            <a:blip r:embed="rId3"/>
            <a:stretch>
              <a:fillRect/>
            </a:stretch>
          </p:blipFill>
          <p:spPr>
            <a:xfrm>
              <a:off x="4851401" y="3797300"/>
              <a:ext cx="698500" cy="521970"/>
            </a:xfrm>
            <a:prstGeom prst="rect">
              <a:avLst/>
            </a:prstGeom>
          </p:spPr>
        </p:pic>
        <p:pic>
          <p:nvPicPr>
            <p:cNvPr id="30" name="Picture 29"/>
            <p:cNvPicPr>
              <a:picLocks noChangeAspect="1"/>
            </p:cNvPicPr>
            <p:nvPr/>
          </p:nvPicPr>
          <p:blipFill>
            <a:blip r:embed="rId3"/>
            <a:stretch>
              <a:fillRect/>
            </a:stretch>
          </p:blipFill>
          <p:spPr>
            <a:xfrm>
              <a:off x="3924301" y="3784600"/>
              <a:ext cx="698500" cy="521970"/>
            </a:xfrm>
            <a:prstGeom prst="rect">
              <a:avLst/>
            </a:prstGeom>
          </p:spPr>
        </p:pic>
        <p:pic>
          <p:nvPicPr>
            <p:cNvPr id="31" name="Picture 30"/>
            <p:cNvPicPr>
              <a:picLocks noChangeAspect="1"/>
            </p:cNvPicPr>
            <p:nvPr/>
          </p:nvPicPr>
          <p:blipFill>
            <a:blip r:embed="rId3"/>
            <a:stretch>
              <a:fillRect/>
            </a:stretch>
          </p:blipFill>
          <p:spPr>
            <a:xfrm>
              <a:off x="5334001" y="3797300"/>
              <a:ext cx="698500" cy="521970"/>
            </a:xfrm>
            <a:prstGeom prst="rect">
              <a:avLst/>
            </a:prstGeom>
          </p:spPr>
        </p:pic>
        <p:pic>
          <p:nvPicPr>
            <p:cNvPr id="32" name="Picture 31"/>
            <p:cNvPicPr>
              <a:picLocks noChangeAspect="1"/>
            </p:cNvPicPr>
            <p:nvPr/>
          </p:nvPicPr>
          <p:blipFill>
            <a:blip r:embed="rId3"/>
            <a:stretch>
              <a:fillRect/>
            </a:stretch>
          </p:blipFill>
          <p:spPr>
            <a:xfrm>
              <a:off x="6337301" y="3987800"/>
              <a:ext cx="698500" cy="521970"/>
            </a:xfrm>
            <a:prstGeom prst="rect">
              <a:avLst/>
            </a:prstGeom>
          </p:spPr>
        </p:pic>
        <p:pic>
          <p:nvPicPr>
            <p:cNvPr id="33" name="Picture 32"/>
            <p:cNvPicPr>
              <a:picLocks noChangeAspect="1"/>
            </p:cNvPicPr>
            <p:nvPr/>
          </p:nvPicPr>
          <p:blipFill>
            <a:blip r:embed="rId3"/>
            <a:stretch>
              <a:fillRect/>
            </a:stretch>
          </p:blipFill>
          <p:spPr>
            <a:xfrm>
              <a:off x="7086601" y="3759200"/>
              <a:ext cx="698500" cy="521970"/>
            </a:xfrm>
            <a:prstGeom prst="rect">
              <a:avLst/>
            </a:prstGeom>
          </p:spPr>
        </p:pic>
        <p:pic>
          <p:nvPicPr>
            <p:cNvPr id="34" name="Picture 33"/>
            <p:cNvPicPr>
              <a:picLocks noChangeAspect="1"/>
            </p:cNvPicPr>
            <p:nvPr/>
          </p:nvPicPr>
          <p:blipFill>
            <a:blip r:embed="rId3"/>
            <a:stretch>
              <a:fillRect/>
            </a:stretch>
          </p:blipFill>
          <p:spPr>
            <a:xfrm>
              <a:off x="7124701" y="4368800"/>
              <a:ext cx="698500" cy="521970"/>
            </a:xfrm>
            <a:prstGeom prst="rect">
              <a:avLst/>
            </a:prstGeom>
          </p:spPr>
        </p:pic>
        <p:pic>
          <p:nvPicPr>
            <p:cNvPr id="35" name="Picture 34"/>
            <p:cNvPicPr>
              <a:picLocks noChangeAspect="1"/>
            </p:cNvPicPr>
            <p:nvPr/>
          </p:nvPicPr>
          <p:blipFill>
            <a:blip r:embed="rId3"/>
            <a:stretch>
              <a:fillRect/>
            </a:stretch>
          </p:blipFill>
          <p:spPr>
            <a:xfrm>
              <a:off x="6845301" y="3276600"/>
              <a:ext cx="698500" cy="521970"/>
            </a:xfrm>
            <a:prstGeom prst="rect">
              <a:avLst/>
            </a:prstGeom>
          </p:spPr>
        </p:pic>
        <p:pic>
          <p:nvPicPr>
            <p:cNvPr id="36" name="Picture 35"/>
            <p:cNvPicPr>
              <a:picLocks noChangeAspect="1"/>
            </p:cNvPicPr>
            <p:nvPr/>
          </p:nvPicPr>
          <p:blipFill>
            <a:blip r:embed="rId3"/>
            <a:stretch>
              <a:fillRect/>
            </a:stretch>
          </p:blipFill>
          <p:spPr>
            <a:xfrm>
              <a:off x="6096001" y="3568700"/>
              <a:ext cx="698500" cy="521970"/>
            </a:xfrm>
            <a:prstGeom prst="rect">
              <a:avLst/>
            </a:prstGeom>
          </p:spPr>
        </p:pic>
        <p:pic>
          <p:nvPicPr>
            <p:cNvPr id="37" name="Picture 36"/>
            <p:cNvPicPr>
              <a:picLocks noChangeAspect="1"/>
            </p:cNvPicPr>
            <p:nvPr/>
          </p:nvPicPr>
          <p:blipFill>
            <a:blip r:embed="rId3"/>
            <a:stretch>
              <a:fillRect/>
            </a:stretch>
          </p:blipFill>
          <p:spPr>
            <a:xfrm>
              <a:off x="7543801" y="2959100"/>
              <a:ext cx="698500" cy="521970"/>
            </a:xfrm>
            <a:prstGeom prst="rect">
              <a:avLst/>
            </a:prstGeom>
          </p:spPr>
        </p:pic>
        <p:pic>
          <p:nvPicPr>
            <p:cNvPr id="38" name="Picture 37"/>
            <p:cNvPicPr>
              <a:picLocks noChangeAspect="1"/>
            </p:cNvPicPr>
            <p:nvPr/>
          </p:nvPicPr>
          <p:blipFill>
            <a:blip r:embed="rId3"/>
            <a:stretch>
              <a:fillRect/>
            </a:stretch>
          </p:blipFill>
          <p:spPr>
            <a:xfrm>
              <a:off x="7937501" y="3517900"/>
              <a:ext cx="698500" cy="521970"/>
            </a:xfrm>
            <a:prstGeom prst="rect">
              <a:avLst/>
            </a:prstGeom>
          </p:spPr>
        </p:pic>
        <p:pic>
          <p:nvPicPr>
            <p:cNvPr id="39" name="Picture 38"/>
            <p:cNvPicPr>
              <a:picLocks noChangeAspect="1"/>
            </p:cNvPicPr>
            <p:nvPr/>
          </p:nvPicPr>
          <p:blipFill>
            <a:blip r:embed="rId3"/>
            <a:stretch>
              <a:fillRect/>
            </a:stretch>
          </p:blipFill>
          <p:spPr>
            <a:xfrm>
              <a:off x="7797801" y="4152900"/>
              <a:ext cx="698500" cy="521970"/>
            </a:xfrm>
            <a:prstGeom prst="rect">
              <a:avLst/>
            </a:prstGeom>
          </p:spPr>
        </p:pic>
        <p:pic>
          <p:nvPicPr>
            <p:cNvPr id="40" name="Picture 39"/>
            <p:cNvPicPr>
              <a:picLocks noChangeAspect="1"/>
            </p:cNvPicPr>
            <p:nvPr/>
          </p:nvPicPr>
          <p:blipFill>
            <a:blip r:embed="rId3"/>
            <a:stretch>
              <a:fillRect/>
            </a:stretch>
          </p:blipFill>
          <p:spPr>
            <a:xfrm>
              <a:off x="8229601" y="4711700"/>
              <a:ext cx="698500" cy="521970"/>
            </a:xfrm>
            <a:prstGeom prst="rect">
              <a:avLst/>
            </a:prstGeom>
          </p:spPr>
        </p:pic>
        <p:pic>
          <p:nvPicPr>
            <p:cNvPr id="41" name="Picture 40"/>
            <p:cNvPicPr>
              <a:picLocks noChangeAspect="1"/>
            </p:cNvPicPr>
            <p:nvPr/>
          </p:nvPicPr>
          <p:blipFill>
            <a:blip r:embed="rId3"/>
            <a:stretch>
              <a:fillRect/>
            </a:stretch>
          </p:blipFill>
          <p:spPr>
            <a:xfrm>
              <a:off x="8445500" y="2933700"/>
              <a:ext cx="698500" cy="521970"/>
            </a:xfrm>
            <a:prstGeom prst="rect">
              <a:avLst/>
            </a:prstGeom>
          </p:spPr>
        </p:pic>
        <p:pic>
          <p:nvPicPr>
            <p:cNvPr id="42" name="Picture 41"/>
            <p:cNvPicPr>
              <a:picLocks noChangeAspect="1"/>
            </p:cNvPicPr>
            <p:nvPr/>
          </p:nvPicPr>
          <p:blipFill>
            <a:blip r:embed="rId3"/>
            <a:stretch>
              <a:fillRect/>
            </a:stretch>
          </p:blipFill>
          <p:spPr>
            <a:xfrm>
              <a:off x="8585201" y="3873500"/>
              <a:ext cx="698500" cy="521970"/>
            </a:xfrm>
            <a:prstGeom prst="rect">
              <a:avLst/>
            </a:prstGeom>
          </p:spPr>
        </p:pic>
        <p:pic>
          <p:nvPicPr>
            <p:cNvPr id="43" name="Picture 42"/>
            <p:cNvPicPr>
              <a:picLocks noChangeAspect="1"/>
            </p:cNvPicPr>
            <p:nvPr/>
          </p:nvPicPr>
          <p:blipFill>
            <a:blip r:embed="rId3"/>
            <a:stretch>
              <a:fillRect/>
            </a:stretch>
          </p:blipFill>
          <p:spPr>
            <a:xfrm>
              <a:off x="8597901" y="2324100"/>
              <a:ext cx="698500" cy="521970"/>
            </a:xfrm>
            <a:prstGeom prst="rect">
              <a:avLst/>
            </a:prstGeom>
          </p:spPr>
        </p:pic>
        <p:pic>
          <p:nvPicPr>
            <p:cNvPr id="44" name="Picture 43"/>
            <p:cNvPicPr>
              <a:picLocks noChangeAspect="1"/>
            </p:cNvPicPr>
            <p:nvPr/>
          </p:nvPicPr>
          <p:blipFill>
            <a:blip r:embed="rId3"/>
            <a:stretch>
              <a:fillRect/>
            </a:stretch>
          </p:blipFill>
          <p:spPr>
            <a:xfrm>
              <a:off x="2743201" y="3924300"/>
              <a:ext cx="698500" cy="521970"/>
            </a:xfrm>
            <a:prstGeom prst="rect">
              <a:avLst/>
            </a:prstGeom>
          </p:spPr>
        </p:pic>
        <p:pic>
          <p:nvPicPr>
            <p:cNvPr id="45" name="Picture 44"/>
            <p:cNvPicPr>
              <a:picLocks noChangeAspect="1"/>
            </p:cNvPicPr>
            <p:nvPr/>
          </p:nvPicPr>
          <p:blipFill>
            <a:blip r:embed="rId3"/>
            <a:stretch>
              <a:fillRect/>
            </a:stretch>
          </p:blipFill>
          <p:spPr>
            <a:xfrm>
              <a:off x="2514601" y="3530600"/>
              <a:ext cx="698500" cy="521970"/>
            </a:xfrm>
            <a:prstGeom prst="rect">
              <a:avLst/>
            </a:prstGeom>
          </p:spPr>
        </p:pic>
        <p:pic>
          <p:nvPicPr>
            <p:cNvPr id="46" name="Picture 45"/>
            <p:cNvPicPr>
              <a:picLocks noChangeAspect="1"/>
            </p:cNvPicPr>
            <p:nvPr/>
          </p:nvPicPr>
          <p:blipFill>
            <a:blip r:embed="rId3"/>
            <a:stretch>
              <a:fillRect/>
            </a:stretch>
          </p:blipFill>
          <p:spPr>
            <a:xfrm>
              <a:off x="1981201" y="4254500"/>
              <a:ext cx="698500" cy="521970"/>
            </a:xfrm>
            <a:prstGeom prst="rect">
              <a:avLst/>
            </a:prstGeom>
          </p:spPr>
        </p:pic>
        <p:pic>
          <p:nvPicPr>
            <p:cNvPr id="47" name="Picture 46"/>
            <p:cNvPicPr>
              <a:picLocks noChangeAspect="1"/>
            </p:cNvPicPr>
            <p:nvPr/>
          </p:nvPicPr>
          <p:blipFill>
            <a:blip r:embed="rId3"/>
            <a:stretch>
              <a:fillRect/>
            </a:stretch>
          </p:blipFill>
          <p:spPr>
            <a:xfrm>
              <a:off x="1752601" y="3746500"/>
              <a:ext cx="698500" cy="521970"/>
            </a:xfrm>
            <a:prstGeom prst="rect">
              <a:avLst/>
            </a:prstGeom>
          </p:spPr>
        </p:pic>
        <p:pic>
          <p:nvPicPr>
            <p:cNvPr id="48" name="Picture 47"/>
            <p:cNvPicPr>
              <a:picLocks noChangeAspect="1"/>
            </p:cNvPicPr>
            <p:nvPr/>
          </p:nvPicPr>
          <p:blipFill>
            <a:blip r:embed="rId3"/>
            <a:stretch>
              <a:fillRect/>
            </a:stretch>
          </p:blipFill>
          <p:spPr>
            <a:xfrm>
              <a:off x="1790701" y="3225800"/>
              <a:ext cx="698500" cy="521970"/>
            </a:xfrm>
            <a:prstGeom prst="rect">
              <a:avLst/>
            </a:prstGeom>
          </p:spPr>
        </p:pic>
        <p:pic>
          <p:nvPicPr>
            <p:cNvPr id="49" name="Picture 48"/>
            <p:cNvPicPr>
              <a:picLocks noChangeAspect="1"/>
            </p:cNvPicPr>
            <p:nvPr/>
          </p:nvPicPr>
          <p:blipFill>
            <a:blip r:embed="rId3"/>
            <a:stretch>
              <a:fillRect/>
            </a:stretch>
          </p:blipFill>
          <p:spPr>
            <a:xfrm>
              <a:off x="1041401" y="4559300"/>
              <a:ext cx="698500" cy="521970"/>
            </a:xfrm>
            <a:prstGeom prst="rect">
              <a:avLst/>
            </a:prstGeom>
          </p:spPr>
        </p:pic>
        <p:pic>
          <p:nvPicPr>
            <p:cNvPr id="50" name="Picture 49"/>
            <p:cNvPicPr>
              <a:picLocks noChangeAspect="1"/>
            </p:cNvPicPr>
            <p:nvPr/>
          </p:nvPicPr>
          <p:blipFill>
            <a:blip r:embed="rId3"/>
            <a:stretch>
              <a:fillRect/>
            </a:stretch>
          </p:blipFill>
          <p:spPr>
            <a:xfrm>
              <a:off x="660401" y="3937000"/>
              <a:ext cx="698500" cy="521970"/>
            </a:xfrm>
            <a:prstGeom prst="rect">
              <a:avLst/>
            </a:prstGeom>
          </p:spPr>
        </p:pic>
        <p:pic>
          <p:nvPicPr>
            <p:cNvPr id="51" name="Picture 50"/>
            <p:cNvPicPr>
              <a:picLocks noChangeAspect="1"/>
            </p:cNvPicPr>
            <p:nvPr/>
          </p:nvPicPr>
          <p:blipFill>
            <a:blip r:embed="rId3"/>
            <a:stretch>
              <a:fillRect/>
            </a:stretch>
          </p:blipFill>
          <p:spPr>
            <a:xfrm>
              <a:off x="977901" y="3390900"/>
              <a:ext cx="698500" cy="521970"/>
            </a:xfrm>
            <a:prstGeom prst="rect">
              <a:avLst/>
            </a:prstGeom>
          </p:spPr>
        </p:pic>
        <p:pic>
          <p:nvPicPr>
            <p:cNvPr id="52" name="Picture 51"/>
            <p:cNvPicPr>
              <a:picLocks noChangeAspect="1"/>
            </p:cNvPicPr>
            <p:nvPr/>
          </p:nvPicPr>
          <p:blipFill>
            <a:blip r:embed="rId3"/>
            <a:stretch>
              <a:fillRect/>
            </a:stretch>
          </p:blipFill>
          <p:spPr>
            <a:xfrm>
              <a:off x="698501" y="2755900"/>
              <a:ext cx="698500" cy="521970"/>
            </a:xfrm>
            <a:prstGeom prst="rect">
              <a:avLst/>
            </a:prstGeom>
          </p:spPr>
        </p:pic>
        <p:pic>
          <p:nvPicPr>
            <p:cNvPr id="53" name="Picture 52"/>
            <p:cNvPicPr>
              <a:picLocks noChangeAspect="1"/>
            </p:cNvPicPr>
            <p:nvPr/>
          </p:nvPicPr>
          <p:blipFill>
            <a:blip r:embed="rId3"/>
            <a:stretch>
              <a:fillRect/>
            </a:stretch>
          </p:blipFill>
          <p:spPr>
            <a:xfrm>
              <a:off x="114301" y="4584700"/>
              <a:ext cx="698500" cy="521970"/>
            </a:xfrm>
            <a:prstGeom prst="rect">
              <a:avLst/>
            </a:prstGeom>
          </p:spPr>
        </p:pic>
        <p:pic>
          <p:nvPicPr>
            <p:cNvPr id="54" name="Picture 53"/>
            <p:cNvPicPr>
              <a:picLocks noChangeAspect="1"/>
            </p:cNvPicPr>
            <p:nvPr/>
          </p:nvPicPr>
          <p:blipFill>
            <a:blip r:embed="rId3"/>
            <a:stretch>
              <a:fillRect/>
            </a:stretch>
          </p:blipFill>
          <p:spPr>
            <a:xfrm>
              <a:off x="0" y="3733800"/>
              <a:ext cx="698500" cy="521970"/>
            </a:xfrm>
            <a:prstGeom prst="rect">
              <a:avLst/>
            </a:prstGeom>
          </p:spPr>
        </p:pic>
        <p:pic>
          <p:nvPicPr>
            <p:cNvPr id="55" name="Picture 54"/>
            <p:cNvPicPr>
              <a:picLocks noChangeAspect="1"/>
            </p:cNvPicPr>
            <p:nvPr/>
          </p:nvPicPr>
          <p:blipFill>
            <a:blip r:embed="rId3"/>
            <a:stretch>
              <a:fillRect/>
            </a:stretch>
          </p:blipFill>
          <p:spPr>
            <a:xfrm>
              <a:off x="0" y="3060700"/>
              <a:ext cx="698500" cy="521970"/>
            </a:xfrm>
            <a:prstGeom prst="rect">
              <a:avLst/>
            </a:prstGeom>
          </p:spPr>
        </p:pic>
        <p:pic>
          <p:nvPicPr>
            <p:cNvPr id="56" name="Picture 55"/>
            <p:cNvPicPr>
              <a:picLocks noChangeAspect="1"/>
            </p:cNvPicPr>
            <p:nvPr/>
          </p:nvPicPr>
          <p:blipFill>
            <a:blip r:embed="rId3"/>
            <a:stretch>
              <a:fillRect/>
            </a:stretch>
          </p:blipFill>
          <p:spPr>
            <a:xfrm>
              <a:off x="-165099" y="2387600"/>
              <a:ext cx="698500" cy="521970"/>
            </a:xfrm>
            <a:prstGeom prst="rect">
              <a:avLst/>
            </a:prstGeom>
          </p:spPr>
        </p:pic>
        <p:pic>
          <p:nvPicPr>
            <p:cNvPr id="57" name="Picture 56"/>
            <p:cNvPicPr>
              <a:picLocks noChangeAspect="1"/>
            </p:cNvPicPr>
            <p:nvPr/>
          </p:nvPicPr>
          <p:blipFill>
            <a:blip r:embed="rId3"/>
            <a:stretch>
              <a:fillRect/>
            </a:stretch>
          </p:blipFill>
          <p:spPr>
            <a:xfrm>
              <a:off x="0" y="5143500"/>
              <a:ext cx="698500" cy="521970"/>
            </a:xfrm>
            <a:prstGeom prst="rect">
              <a:avLst/>
            </a:prstGeom>
          </p:spPr>
        </p:pic>
      </p:grpSp>
    </p:spTree>
    <p:extLst>
      <p:ext uri="{BB962C8B-B14F-4D97-AF65-F5344CB8AC3E}">
        <p14:creationId xmlns:p14="http://schemas.microsoft.com/office/powerpoint/2010/main" val="450135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 design</a:t>
            </a:r>
            <a:endParaRPr lang="en-US" dirty="0"/>
          </a:p>
        </p:txBody>
      </p:sp>
      <p:grpSp>
        <p:nvGrpSpPr>
          <p:cNvPr id="9" name="Group 8"/>
          <p:cNvGrpSpPr/>
          <p:nvPr/>
        </p:nvGrpSpPr>
        <p:grpSpPr>
          <a:xfrm>
            <a:off x="2839168" y="3492706"/>
            <a:ext cx="3722816" cy="1905490"/>
            <a:chOff x="1763143" y="3475063"/>
            <a:chExt cx="6046615" cy="2452365"/>
          </a:xfrm>
        </p:grpSpPr>
        <p:pic>
          <p:nvPicPr>
            <p:cNvPr id="4" name="Picture 3"/>
            <p:cNvPicPr>
              <a:picLocks noChangeAspect="1"/>
            </p:cNvPicPr>
            <p:nvPr/>
          </p:nvPicPr>
          <p:blipFill>
            <a:blip r:embed="rId2"/>
            <a:stretch>
              <a:fillRect/>
            </a:stretch>
          </p:blipFill>
          <p:spPr>
            <a:xfrm>
              <a:off x="5021637" y="3475063"/>
              <a:ext cx="2788121" cy="1146920"/>
            </a:xfrm>
            <a:prstGeom prst="rect">
              <a:avLst/>
            </a:prstGeom>
          </p:spPr>
        </p:pic>
        <p:pic>
          <p:nvPicPr>
            <p:cNvPr id="7" name="Picture 6"/>
            <p:cNvPicPr>
              <a:picLocks noChangeAspect="1"/>
            </p:cNvPicPr>
            <p:nvPr/>
          </p:nvPicPr>
          <p:blipFill>
            <a:blip r:embed="rId3"/>
            <a:stretch>
              <a:fillRect/>
            </a:stretch>
          </p:blipFill>
          <p:spPr>
            <a:xfrm>
              <a:off x="1763143" y="4321839"/>
              <a:ext cx="1501571" cy="617686"/>
            </a:xfrm>
            <a:prstGeom prst="rect">
              <a:avLst/>
            </a:prstGeom>
          </p:spPr>
        </p:pic>
        <p:pic>
          <p:nvPicPr>
            <p:cNvPr id="8" name="Picture 7"/>
            <p:cNvPicPr>
              <a:picLocks noChangeAspect="1"/>
            </p:cNvPicPr>
            <p:nvPr/>
          </p:nvPicPr>
          <p:blipFill>
            <a:blip r:embed="rId4"/>
            <a:stretch>
              <a:fillRect/>
            </a:stretch>
          </p:blipFill>
          <p:spPr>
            <a:xfrm>
              <a:off x="3093906" y="3852714"/>
              <a:ext cx="1970978" cy="2074714"/>
            </a:xfrm>
            <a:prstGeom prst="rect">
              <a:avLst/>
            </a:prstGeom>
          </p:spPr>
        </p:pic>
      </p:grpSp>
      <p:pic>
        <p:nvPicPr>
          <p:cNvPr id="10" name="Picture 9"/>
          <p:cNvPicPr>
            <a:picLocks noChangeAspect="1"/>
          </p:cNvPicPr>
          <p:nvPr/>
        </p:nvPicPr>
        <p:blipFill>
          <a:blip r:embed="rId5"/>
          <a:stretch>
            <a:fillRect/>
          </a:stretch>
        </p:blipFill>
        <p:spPr>
          <a:xfrm>
            <a:off x="1284902" y="3828131"/>
            <a:ext cx="1649312" cy="1217239"/>
          </a:xfrm>
          <a:prstGeom prst="rect">
            <a:avLst/>
          </a:prstGeom>
        </p:spPr>
      </p:pic>
      <p:pic>
        <p:nvPicPr>
          <p:cNvPr id="13" name="Picture 12" descr="clus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996" y="5168859"/>
            <a:ext cx="3604747" cy="1420051"/>
          </a:xfrm>
          <a:prstGeom prst="rect">
            <a:avLst/>
          </a:prstGeom>
        </p:spPr>
      </p:pic>
      <p:pic>
        <p:nvPicPr>
          <p:cNvPr id="55" name="Picture 54"/>
          <p:cNvPicPr>
            <a:picLocks noChangeAspect="1"/>
          </p:cNvPicPr>
          <p:nvPr/>
        </p:nvPicPr>
        <p:blipFill>
          <a:blip r:embed="rId5"/>
          <a:stretch>
            <a:fillRect/>
          </a:stretch>
        </p:blipFill>
        <p:spPr>
          <a:xfrm>
            <a:off x="6147113" y="2551597"/>
            <a:ext cx="1649312" cy="1217239"/>
          </a:xfrm>
          <a:prstGeom prst="rect">
            <a:avLst/>
          </a:prstGeom>
        </p:spPr>
      </p:pic>
      <p:pic>
        <p:nvPicPr>
          <p:cNvPr id="56" name="Picture 55"/>
          <p:cNvPicPr>
            <a:picLocks noChangeAspect="1"/>
          </p:cNvPicPr>
          <p:nvPr/>
        </p:nvPicPr>
        <p:blipFill>
          <a:blip r:embed="rId7"/>
          <a:stretch>
            <a:fillRect/>
          </a:stretch>
        </p:blipFill>
        <p:spPr>
          <a:xfrm>
            <a:off x="3958208" y="1372131"/>
            <a:ext cx="857442" cy="411872"/>
          </a:xfrm>
          <a:prstGeom prst="rect">
            <a:avLst/>
          </a:prstGeom>
        </p:spPr>
      </p:pic>
      <p:pic>
        <p:nvPicPr>
          <p:cNvPr id="57" name="Picture 56"/>
          <p:cNvPicPr>
            <a:picLocks noChangeAspect="1"/>
          </p:cNvPicPr>
          <p:nvPr/>
        </p:nvPicPr>
        <p:blipFill>
          <a:blip r:embed="rId7"/>
          <a:stretch>
            <a:fillRect/>
          </a:stretch>
        </p:blipFill>
        <p:spPr>
          <a:xfrm>
            <a:off x="4939675" y="1065863"/>
            <a:ext cx="857442" cy="411872"/>
          </a:xfrm>
          <a:prstGeom prst="rect">
            <a:avLst/>
          </a:prstGeom>
        </p:spPr>
      </p:pic>
      <p:pic>
        <p:nvPicPr>
          <p:cNvPr id="58" name="Picture 57"/>
          <p:cNvPicPr>
            <a:picLocks noChangeAspect="1"/>
          </p:cNvPicPr>
          <p:nvPr/>
        </p:nvPicPr>
        <p:blipFill>
          <a:blip r:embed="rId7"/>
          <a:stretch>
            <a:fillRect/>
          </a:stretch>
        </p:blipFill>
        <p:spPr>
          <a:xfrm>
            <a:off x="4293362" y="2183626"/>
            <a:ext cx="857442" cy="411872"/>
          </a:xfrm>
          <a:prstGeom prst="rect">
            <a:avLst/>
          </a:prstGeom>
        </p:spPr>
      </p:pic>
      <p:pic>
        <p:nvPicPr>
          <p:cNvPr id="59" name="Picture 58"/>
          <p:cNvPicPr>
            <a:picLocks noChangeAspect="1"/>
          </p:cNvPicPr>
          <p:nvPr/>
        </p:nvPicPr>
        <p:blipFill>
          <a:blip r:embed="rId7"/>
          <a:stretch>
            <a:fillRect/>
          </a:stretch>
        </p:blipFill>
        <p:spPr>
          <a:xfrm>
            <a:off x="5757462" y="737050"/>
            <a:ext cx="857442" cy="411872"/>
          </a:xfrm>
          <a:prstGeom prst="rect">
            <a:avLst/>
          </a:prstGeom>
        </p:spPr>
      </p:pic>
      <p:pic>
        <p:nvPicPr>
          <p:cNvPr id="60" name="Picture 59"/>
          <p:cNvPicPr>
            <a:picLocks noChangeAspect="1"/>
          </p:cNvPicPr>
          <p:nvPr/>
        </p:nvPicPr>
        <p:blipFill>
          <a:blip r:embed="rId7"/>
          <a:stretch>
            <a:fillRect/>
          </a:stretch>
        </p:blipFill>
        <p:spPr>
          <a:xfrm>
            <a:off x="6604169" y="984026"/>
            <a:ext cx="857442" cy="411872"/>
          </a:xfrm>
          <a:prstGeom prst="rect">
            <a:avLst/>
          </a:prstGeom>
        </p:spPr>
      </p:pic>
      <p:pic>
        <p:nvPicPr>
          <p:cNvPr id="61" name="Picture 60"/>
          <p:cNvPicPr>
            <a:picLocks noChangeAspect="1"/>
          </p:cNvPicPr>
          <p:nvPr/>
        </p:nvPicPr>
        <p:blipFill>
          <a:blip r:embed="rId7"/>
          <a:stretch>
            <a:fillRect/>
          </a:stretch>
        </p:blipFill>
        <p:spPr>
          <a:xfrm>
            <a:off x="7980068" y="1813160"/>
            <a:ext cx="857442" cy="411872"/>
          </a:xfrm>
          <a:prstGeom prst="rect">
            <a:avLst/>
          </a:prstGeom>
        </p:spPr>
      </p:pic>
      <p:pic>
        <p:nvPicPr>
          <p:cNvPr id="62" name="Picture 61"/>
          <p:cNvPicPr>
            <a:picLocks noChangeAspect="1"/>
          </p:cNvPicPr>
          <p:nvPr/>
        </p:nvPicPr>
        <p:blipFill>
          <a:blip r:embed="rId7"/>
          <a:stretch>
            <a:fillRect/>
          </a:stretch>
        </p:blipFill>
        <p:spPr>
          <a:xfrm>
            <a:off x="4822555" y="2730501"/>
            <a:ext cx="857442" cy="411872"/>
          </a:xfrm>
          <a:prstGeom prst="rect">
            <a:avLst/>
          </a:prstGeom>
        </p:spPr>
      </p:pic>
      <p:pic>
        <p:nvPicPr>
          <p:cNvPr id="63" name="Picture 62"/>
          <p:cNvPicPr>
            <a:picLocks noChangeAspect="1"/>
          </p:cNvPicPr>
          <p:nvPr/>
        </p:nvPicPr>
        <p:blipFill>
          <a:blip r:embed="rId7"/>
          <a:stretch>
            <a:fillRect/>
          </a:stretch>
        </p:blipFill>
        <p:spPr>
          <a:xfrm>
            <a:off x="7433238" y="1389773"/>
            <a:ext cx="857442" cy="411872"/>
          </a:xfrm>
          <a:prstGeom prst="rect">
            <a:avLst/>
          </a:prstGeom>
        </p:spPr>
      </p:pic>
      <p:cxnSp>
        <p:nvCxnSpPr>
          <p:cNvPr id="70" name="Straight Arrow Connector 69"/>
          <p:cNvCxnSpPr>
            <a:endCxn id="55" idx="0"/>
          </p:cNvCxnSpPr>
          <p:nvPr/>
        </p:nvCxnSpPr>
        <p:spPr>
          <a:xfrm flipH="1">
            <a:off x="6971769" y="1499498"/>
            <a:ext cx="48847" cy="105209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7249933" y="1799398"/>
            <a:ext cx="317515" cy="79385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7496889" y="2222786"/>
            <a:ext cx="687951" cy="44102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6191549" y="1305446"/>
            <a:ext cx="493912" cy="12878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5444322" y="1546052"/>
            <a:ext cx="1064742" cy="11177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4886208" y="1728833"/>
            <a:ext cx="1446459" cy="9702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5239003" y="2399197"/>
            <a:ext cx="970185" cy="44102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5768195" y="2981356"/>
            <a:ext cx="423354" cy="352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840351" y="4710189"/>
            <a:ext cx="676667" cy="4875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1687058" y="4868959"/>
            <a:ext cx="182754" cy="3464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2310806" y="4868959"/>
            <a:ext cx="46563" cy="36409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2628321" y="4798395"/>
            <a:ext cx="628673" cy="3817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6370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Locks</a:t>
            </a:r>
            <a:endParaRPr lang="en-US" dirty="0"/>
          </a:p>
        </p:txBody>
      </p:sp>
      <p:sp>
        <p:nvSpPr>
          <p:cNvPr id="3" name="Text Placeholder 2"/>
          <p:cNvSpPr>
            <a:spLocks noGrp="1"/>
          </p:cNvSpPr>
          <p:nvPr>
            <p:ph type="body" sz="quarter" idx="15"/>
          </p:nvPr>
        </p:nvSpPr>
        <p:spPr>
          <a:xfrm>
            <a:off x="273084" y="1231330"/>
            <a:ext cx="4524925" cy="5049397"/>
          </a:xfrm>
        </p:spPr>
        <p:txBody>
          <a:bodyPr/>
          <a:lstStyle/>
          <a:p>
            <a:r>
              <a:rPr lang="en-US" dirty="0" smtClean="0"/>
              <a:t>Locks held for </a:t>
            </a:r>
            <a:r>
              <a:rPr lang="en-US" b="1" dirty="0" smtClean="0">
                <a:solidFill>
                  <a:srgbClr val="0000FF"/>
                </a:solidFill>
              </a:rPr>
              <a:t>too long</a:t>
            </a:r>
          </a:p>
          <a:p>
            <a:r>
              <a:rPr lang="en-US" dirty="0" smtClean="0"/>
              <a:t>Increases latency</a:t>
            </a:r>
          </a:p>
          <a:p>
            <a:r>
              <a:rPr lang="en-US" dirty="0" smtClean="0"/>
              <a:t>Decreases concurrency</a:t>
            </a:r>
          </a:p>
          <a:p>
            <a:r>
              <a:rPr lang="en-US" dirty="0" smtClean="0"/>
              <a:t>Results in a </a:t>
            </a:r>
            <a:r>
              <a:rPr lang="en-US" b="1" dirty="0" smtClean="0">
                <a:solidFill>
                  <a:srgbClr val="0000FF"/>
                </a:solidFill>
              </a:rPr>
              <a:t>bottleneck</a:t>
            </a:r>
            <a:r>
              <a:rPr lang="en-US" dirty="0" smtClean="0"/>
              <a:t> </a:t>
            </a:r>
            <a:endParaRPr lang="en-US" dirty="0"/>
          </a:p>
        </p:txBody>
      </p:sp>
      <p:pic>
        <p:nvPicPr>
          <p:cNvPr id="4" name="Picture 3"/>
          <p:cNvPicPr>
            <a:picLocks noChangeAspect="1"/>
          </p:cNvPicPr>
          <p:nvPr/>
        </p:nvPicPr>
        <p:blipFill>
          <a:blip r:embed="rId2"/>
          <a:stretch>
            <a:fillRect/>
          </a:stretch>
        </p:blipFill>
        <p:spPr>
          <a:xfrm>
            <a:off x="3080428" y="1633890"/>
            <a:ext cx="2881804" cy="2881804"/>
          </a:xfrm>
          <a:prstGeom prst="rect">
            <a:avLst/>
          </a:prstGeom>
        </p:spPr>
      </p:pic>
      <p:pic>
        <p:nvPicPr>
          <p:cNvPr id="5" name="Picture 4" descr="bottle_ne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483" y="5292347"/>
            <a:ext cx="3762517" cy="1186810"/>
          </a:xfrm>
          <a:prstGeom prst="rect">
            <a:avLst/>
          </a:prstGeom>
        </p:spPr>
      </p:pic>
      <p:sp>
        <p:nvSpPr>
          <p:cNvPr id="6" name="Bent Arrow 5"/>
          <p:cNvSpPr/>
          <p:nvPr/>
        </p:nvSpPr>
        <p:spPr>
          <a:xfrm rot="5400000">
            <a:off x="5653542" y="3448840"/>
            <a:ext cx="1852240" cy="176405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048188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power not used</a:t>
            </a:r>
            <a:endParaRPr lang="en-US" dirty="0"/>
          </a:p>
        </p:txBody>
      </p:sp>
      <p:sp>
        <p:nvSpPr>
          <p:cNvPr id="3" name="Text Placeholder 2"/>
          <p:cNvSpPr>
            <a:spLocks noGrp="1"/>
          </p:cNvSpPr>
          <p:nvPr>
            <p:ph type="body" sz="quarter" idx="15"/>
          </p:nvPr>
        </p:nvSpPr>
        <p:spPr/>
        <p:txBody>
          <a:bodyPr/>
          <a:lstStyle/>
          <a:p>
            <a:r>
              <a:rPr lang="en-US" b="1" dirty="0" smtClean="0">
                <a:solidFill>
                  <a:srgbClr val="0000FF"/>
                </a:solidFill>
              </a:rPr>
              <a:t>Network IRQ </a:t>
            </a:r>
            <a:r>
              <a:rPr lang="en-US" dirty="0" smtClean="0"/>
              <a:t>not balanced across all Cores</a:t>
            </a:r>
          </a:p>
          <a:p>
            <a:pPr lvl="1"/>
            <a:r>
              <a:rPr lang="en-US" dirty="0" smtClean="0"/>
              <a:t>1 core does all the I/O</a:t>
            </a:r>
          </a:p>
          <a:p>
            <a:r>
              <a:rPr lang="en-US" dirty="0" smtClean="0"/>
              <a:t>Code does not use </a:t>
            </a:r>
            <a:r>
              <a:rPr lang="en-US" b="1" dirty="0" smtClean="0">
                <a:solidFill>
                  <a:srgbClr val="0000FF"/>
                </a:solidFill>
              </a:rPr>
              <a:t>multiple cores</a:t>
            </a:r>
          </a:p>
          <a:p>
            <a:pPr lvl="1"/>
            <a:r>
              <a:rPr lang="en-US" dirty="0" smtClean="0"/>
              <a:t>Single threaded</a:t>
            </a:r>
          </a:p>
          <a:p>
            <a:pPr lvl="1"/>
            <a:r>
              <a:rPr lang="en-US" dirty="0" smtClean="0"/>
              <a:t>1 core does all the processing</a:t>
            </a:r>
          </a:p>
          <a:p>
            <a:r>
              <a:rPr lang="en-US" b="1" dirty="0" smtClean="0">
                <a:solidFill>
                  <a:srgbClr val="0000FF"/>
                </a:solidFill>
              </a:rPr>
              <a:t>Uneven workload </a:t>
            </a:r>
            <a:r>
              <a:rPr lang="en-US" dirty="0" smtClean="0"/>
              <a:t>on Cores</a:t>
            </a:r>
          </a:p>
          <a:p>
            <a:pPr lvl="1"/>
            <a:r>
              <a:rPr lang="en-US" dirty="0" smtClean="0"/>
              <a:t>1 core 90%, others 10% </a:t>
            </a:r>
          </a:p>
          <a:p>
            <a:pPr lvl="1"/>
            <a:endParaRPr lang="en-US" dirty="0" smtClean="0"/>
          </a:p>
          <a:p>
            <a:r>
              <a:rPr lang="en-US" dirty="0" smtClean="0"/>
              <a:t>Code not </a:t>
            </a:r>
            <a:r>
              <a:rPr lang="en-US" b="1" dirty="0" smtClean="0">
                <a:solidFill>
                  <a:srgbClr val="0000FF"/>
                </a:solidFill>
              </a:rPr>
              <a:t>NUMA aware</a:t>
            </a:r>
          </a:p>
          <a:p>
            <a:pPr lvl="1"/>
            <a:r>
              <a:rPr lang="en-US" dirty="0" smtClean="0"/>
              <a:t>Using shared memory</a:t>
            </a:r>
          </a:p>
        </p:txBody>
      </p:sp>
      <p:pic>
        <p:nvPicPr>
          <p:cNvPr id="4" name="Picture 3"/>
          <p:cNvPicPr>
            <a:picLocks noChangeAspect="1"/>
          </p:cNvPicPr>
          <p:nvPr/>
        </p:nvPicPr>
        <p:blipFill>
          <a:blip r:embed="rId2"/>
          <a:stretch>
            <a:fillRect/>
          </a:stretch>
        </p:blipFill>
        <p:spPr>
          <a:xfrm>
            <a:off x="3820210" y="3757566"/>
            <a:ext cx="5170703" cy="2945337"/>
          </a:xfrm>
          <a:prstGeom prst="rect">
            <a:avLst/>
          </a:prstGeom>
        </p:spPr>
      </p:pic>
    </p:spTree>
    <p:extLst>
      <p:ext uri="{BB962C8B-B14F-4D97-AF65-F5344CB8AC3E}">
        <p14:creationId xmlns:p14="http://schemas.microsoft.com/office/powerpoint/2010/main" val="1390839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Stupid code</a:t>
            </a:r>
            <a:endParaRPr lang="en-US" dirty="0"/>
          </a:p>
        </p:txBody>
      </p:sp>
      <p:sp>
        <p:nvSpPr>
          <p:cNvPr id="3" name="Text Placeholder 2"/>
          <p:cNvSpPr>
            <a:spLocks noGrp="1"/>
          </p:cNvSpPr>
          <p:nvPr>
            <p:ph type="body" sz="quarter" idx="15"/>
          </p:nvPr>
        </p:nvSpPr>
        <p:spPr>
          <a:xfrm>
            <a:off x="273084" y="1231330"/>
            <a:ext cx="6089616" cy="5049397"/>
          </a:xfrm>
        </p:spPr>
        <p:txBody>
          <a:bodyPr>
            <a:normAutofit/>
          </a:bodyPr>
          <a:lstStyle/>
          <a:p>
            <a:r>
              <a:rPr lang="en-US" b="1" dirty="0" smtClean="0">
                <a:solidFill>
                  <a:srgbClr val="0000FF"/>
                </a:solidFill>
              </a:rPr>
              <a:t>1980’s programmers </a:t>
            </a:r>
            <a:r>
              <a:rPr lang="en-US" dirty="0" smtClean="0"/>
              <a:t>worried about</a:t>
            </a:r>
          </a:p>
          <a:p>
            <a:pPr lvl="1"/>
            <a:r>
              <a:rPr lang="en-US" dirty="0" smtClean="0"/>
              <a:t>Memory, CPU cycles, I/</a:t>
            </a:r>
            <a:r>
              <a:rPr lang="en-US" dirty="0" err="1" smtClean="0"/>
              <a:t>Os</a:t>
            </a:r>
            <a:endParaRPr lang="en-US" dirty="0" smtClean="0"/>
          </a:p>
          <a:p>
            <a:r>
              <a:rPr lang="en-US" b="1" dirty="0" smtClean="0">
                <a:solidFill>
                  <a:srgbClr val="0000FF"/>
                </a:solidFill>
              </a:rPr>
              <a:t>1990’s</a:t>
            </a:r>
            <a:r>
              <a:rPr lang="en-US" b="1" dirty="0">
                <a:solidFill>
                  <a:srgbClr val="0000FF"/>
                </a:solidFill>
              </a:rPr>
              <a:t> </a:t>
            </a:r>
            <a:r>
              <a:rPr lang="en-US" b="1" dirty="0" smtClean="0">
                <a:solidFill>
                  <a:srgbClr val="0000FF"/>
                </a:solidFill>
              </a:rPr>
              <a:t>programmers </a:t>
            </a:r>
            <a:r>
              <a:rPr lang="en-US" dirty="0" smtClean="0"/>
              <a:t>worried about</a:t>
            </a:r>
          </a:p>
          <a:p>
            <a:pPr lvl="1"/>
            <a:r>
              <a:rPr lang="en-US" b="1" dirty="0" smtClean="0">
                <a:solidFill>
                  <a:srgbClr val="0000FF"/>
                </a:solidFill>
              </a:rPr>
              <a:t>Frameworks</a:t>
            </a:r>
            <a:r>
              <a:rPr lang="en-US" dirty="0" smtClean="0"/>
              <a:t>, Dogma, Style, </a:t>
            </a:r>
            <a:r>
              <a:rPr lang="en-US" b="1" dirty="0" smtClean="0">
                <a:solidFill>
                  <a:srgbClr val="0000FF"/>
                </a:solidFill>
              </a:rPr>
              <a:t>Fashion</a:t>
            </a:r>
          </a:p>
        </p:txBody>
      </p:sp>
      <p:grpSp>
        <p:nvGrpSpPr>
          <p:cNvPr id="7" name="Group 6"/>
          <p:cNvGrpSpPr/>
          <p:nvPr/>
        </p:nvGrpSpPr>
        <p:grpSpPr>
          <a:xfrm>
            <a:off x="300110" y="3330785"/>
            <a:ext cx="4291670" cy="3068544"/>
            <a:chOff x="4586566" y="2684556"/>
            <a:chExt cx="4291670" cy="3068544"/>
          </a:xfrm>
        </p:grpSpPr>
        <p:pic>
          <p:nvPicPr>
            <p:cNvPr id="4" name="Picture 3" descr="danger_fuckw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566" y="2684556"/>
              <a:ext cx="4291670" cy="3068544"/>
            </a:xfrm>
            <a:prstGeom prst="rect">
              <a:avLst/>
            </a:prstGeom>
          </p:spPr>
        </p:pic>
        <p:sp>
          <p:nvSpPr>
            <p:cNvPr id="5" name="Rounded Rectangle 4"/>
            <p:cNvSpPr/>
            <p:nvPr/>
          </p:nvSpPr>
          <p:spPr>
            <a:xfrm>
              <a:off x="5785836" y="5010089"/>
              <a:ext cx="1019484" cy="441029"/>
            </a:xfrm>
            <a:prstGeom prst="roundRect">
              <a:avLst/>
            </a:prstGeom>
            <a:pattFill prst="zigZag">
              <a:fgClr>
                <a:srgbClr val="FF0000"/>
              </a:fgClr>
              <a:bgClr>
                <a:prstClr val="white"/>
              </a:bgClr>
            </a:patt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rPr>
                <a:t>IDIOTS</a:t>
              </a:r>
              <a:endParaRPr lang="en-US" sz="2000" b="1" dirty="0">
                <a:solidFill>
                  <a:srgbClr val="FF0000"/>
                </a:solidFill>
              </a:endParaRPr>
            </a:p>
          </p:txBody>
        </p:sp>
      </p:grpSp>
      <p:pic>
        <p:nvPicPr>
          <p:cNvPr id="8" name="Picture 7"/>
          <p:cNvPicPr>
            <a:picLocks noChangeAspect="1"/>
          </p:cNvPicPr>
          <p:nvPr/>
        </p:nvPicPr>
        <p:blipFill>
          <a:blip r:embed="rId3"/>
          <a:stretch>
            <a:fillRect/>
          </a:stretch>
        </p:blipFill>
        <p:spPr>
          <a:xfrm>
            <a:off x="5044965" y="891819"/>
            <a:ext cx="3845463" cy="2097525"/>
          </a:xfrm>
          <a:prstGeom prst="rect">
            <a:avLst/>
          </a:prstGeom>
        </p:spPr>
      </p:pic>
      <p:sp>
        <p:nvSpPr>
          <p:cNvPr id="12" name="Text Placeholder 2"/>
          <p:cNvSpPr txBox="1">
            <a:spLocks/>
          </p:cNvSpPr>
          <p:nvPr/>
        </p:nvSpPr>
        <p:spPr>
          <a:xfrm>
            <a:off x="4747221" y="3094923"/>
            <a:ext cx="4778239" cy="5049397"/>
          </a:xfrm>
          <a:prstGeom prst="rect">
            <a:avLst/>
          </a:prstGeom>
        </p:spPr>
        <p:txBody>
          <a:bodyPr vert="horz">
            <a:normAutofit/>
          </a:bodyPr>
          <a:lstStyle>
            <a:lvl1pPr marL="290513" marR="0" indent="-290513" algn="l" defTabSz="457200" rtl="0" eaLnBrk="1" fontAlgn="auto" latinLnBrk="0" hangingPunct="1">
              <a:lnSpc>
                <a:spcPct val="100000"/>
              </a:lnSpc>
              <a:spcBef>
                <a:spcPct val="20000"/>
              </a:spcBef>
              <a:spcAft>
                <a:spcPts val="0"/>
              </a:spcAft>
              <a:buClr>
                <a:schemeClr val="bg1">
                  <a:lumMod val="75000"/>
                </a:schemeClr>
              </a:buClr>
              <a:buSzPct val="100000"/>
              <a:buFont typeface="Lucida Grande"/>
              <a:buChar char="■"/>
              <a:tabLst/>
              <a:defRPr sz="2400" b="0" i="0" kern="1200" baseline="0">
                <a:solidFill>
                  <a:schemeClr val="accent3"/>
                </a:solidFill>
                <a:latin typeface="Arial Narrow"/>
                <a:ea typeface="MS PGothic" pitchFamily="34" charset="-128"/>
                <a:cs typeface="Arial Narrow"/>
              </a:defRPr>
            </a:lvl1pPr>
            <a:lvl2pPr marL="628650" indent="-171450" algn="l" defTabSz="457200" rtl="0" eaLnBrk="0" fontAlgn="base" hangingPunct="0">
              <a:spcBef>
                <a:spcPct val="20000"/>
              </a:spcBef>
              <a:spcAft>
                <a:spcPct val="0"/>
              </a:spcAft>
              <a:buClr>
                <a:schemeClr val="bg1">
                  <a:lumMod val="65000"/>
                </a:schemeClr>
              </a:buClr>
              <a:buSzPct val="100000"/>
              <a:buFont typeface="Lucida Grande"/>
              <a:buChar char="■"/>
              <a:defRPr sz="2000" b="0" i="0" kern="1200" baseline="0">
                <a:solidFill>
                  <a:schemeClr val="accent3"/>
                </a:solidFill>
                <a:latin typeface="Arial Narrow"/>
                <a:ea typeface="MS PGothic" pitchFamily="34" charset="-128"/>
                <a:cs typeface="Arial Narrow"/>
              </a:defRPr>
            </a:lvl2pPr>
            <a:lvl3pPr marL="1092200" indent="-177800" algn="l" defTabSz="457200" rtl="0" eaLnBrk="0" fontAlgn="base" hangingPunct="0">
              <a:spcBef>
                <a:spcPct val="20000"/>
              </a:spcBef>
              <a:spcAft>
                <a:spcPct val="0"/>
              </a:spcAft>
              <a:buClr>
                <a:schemeClr val="bg1">
                  <a:lumMod val="65000"/>
                </a:schemeClr>
              </a:buClr>
              <a:buSzPct val="100000"/>
              <a:buFont typeface="Lucida Grande"/>
              <a:buChar char="■"/>
              <a:defRPr sz="1800" b="0" i="0" kern="1200" baseline="0">
                <a:solidFill>
                  <a:schemeClr val="accent3"/>
                </a:solidFill>
                <a:latin typeface="Arial Narrow"/>
                <a:ea typeface="MS PGothic" pitchFamily="34" charset="-128"/>
                <a:cs typeface="Arial Narrow"/>
              </a:defRPr>
            </a:lvl3pPr>
            <a:lvl4pPr marL="1487488" indent="-115888" algn="l" defTabSz="457200" rtl="0" eaLnBrk="0" fontAlgn="base" hangingPunct="0">
              <a:spcBef>
                <a:spcPct val="20000"/>
              </a:spcBef>
              <a:spcAft>
                <a:spcPct val="0"/>
              </a:spcAft>
              <a:buClr>
                <a:schemeClr val="bg1">
                  <a:lumMod val="65000"/>
                </a:schemeClr>
              </a:buClr>
              <a:buSzPct val="100000"/>
              <a:buFont typeface="Lucida Grande"/>
              <a:buChar char="■"/>
              <a:defRPr sz="1400" b="0" i="0" kern="1200">
                <a:solidFill>
                  <a:schemeClr val="accent3"/>
                </a:solidFill>
                <a:latin typeface="Arial Narrow"/>
                <a:ea typeface="MS PGothic" pitchFamily="34" charset="-128"/>
                <a:cs typeface="Arial Narrow"/>
              </a:defRPr>
            </a:lvl4pPr>
            <a:lvl5pPr marL="1947863" indent="-119063" algn="l" defTabSz="457200" rtl="0" eaLnBrk="0" fontAlgn="base" hangingPunct="0">
              <a:spcBef>
                <a:spcPct val="20000"/>
              </a:spcBef>
              <a:spcAft>
                <a:spcPct val="0"/>
              </a:spcAft>
              <a:buClr>
                <a:schemeClr val="bg1">
                  <a:lumMod val="65000"/>
                </a:schemeClr>
              </a:buClr>
              <a:buSzPct val="100000"/>
              <a:buFont typeface="Lucida Grande"/>
              <a:buChar char="■"/>
              <a:defRPr sz="1200" b="0" i="0" kern="1200" baseline="0">
                <a:solidFill>
                  <a:schemeClr val="accent3"/>
                </a:solidFill>
                <a:latin typeface="Arial Narrow"/>
                <a:ea typeface="MS PGothic" pitchFamily="34" charset="-128"/>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rgbClr val="0000FF"/>
                </a:solidFill>
              </a:rPr>
              <a:t>Stupid code</a:t>
            </a:r>
          </a:p>
          <a:p>
            <a:pPr lvl="1"/>
            <a:r>
              <a:rPr lang="en-US" dirty="0" smtClean="0"/>
              <a:t>Unneeded </a:t>
            </a:r>
            <a:r>
              <a:rPr lang="en-US" b="1" dirty="0" smtClean="0">
                <a:solidFill>
                  <a:srgbClr val="0000FF"/>
                </a:solidFill>
              </a:rPr>
              <a:t>I/</a:t>
            </a:r>
            <a:r>
              <a:rPr lang="en-US" b="1" dirty="0" err="1" smtClean="0">
                <a:solidFill>
                  <a:srgbClr val="0000FF"/>
                </a:solidFill>
              </a:rPr>
              <a:t>Os</a:t>
            </a:r>
            <a:endParaRPr lang="en-US" b="1" dirty="0" smtClean="0">
              <a:solidFill>
                <a:srgbClr val="0000FF"/>
              </a:solidFill>
            </a:endParaRPr>
          </a:p>
          <a:p>
            <a:pPr lvl="1"/>
            <a:r>
              <a:rPr lang="en-US" dirty="0" smtClean="0"/>
              <a:t>Unneeded </a:t>
            </a:r>
            <a:r>
              <a:rPr lang="en-US" b="1" dirty="0" smtClean="0">
                <a:solidFill>
                  <a:srgbClr val="0000FF"/>
                </a:solidFill>
              </a:rPr>
              <a:t>object creation/destruction</a:t>
            </a:r>
          </a:p>
          <a:p>
            <a:pPr lvl="1"/>
            <a:r>
              <a:rPr lang="en-US" dirty="0" smtClean="0"/>
              <a:t>Poor </a:t>
            </a:r>
            <a:r>
              <a:rPr lang="en-US" b="1" dirty="0" smtClean="0">
                <a:solidFill>
                  <a:srgbClr val="0000FF"/>
                </a:solidFill>
              </a:rPr>
              <a:t>memory management</a:t>
            </a:r>
          </a:p>
          <a:p>
            <a:pPr lvl="2"/>
            <a:r>
              <a:rPr lang="en-US" dirty="0" smtClean="0"/>
              <a:t>Overworked GC</a:t>
            </a:r>
          </a:p>
          <a:p>
            <a:pPr lvl="2"/>
            <a:r>
              <a:rPr lang="en-US" dirty="0" err="1" smtClean="0"/>
              <a:t>Malloc</a:t>
            </a:r>
            <a:r>
              <a:rPr lang="en-US" dirty="0" smtClean="0"/>
              <a:t>/Free</a:t>
            </a:r>
          </a:p>
          <a:p>
            <a:pPr lvl="1"/>
            <a:r>
              <a:rPr lang="en-US" dirty="0" smtClean="0"/>
              <a:t>Loops within </a:t>
            </a:r>
            <a:r>
              <a:rPr lang="en-US" b="1" dirty="0" smtClean="0">
                <a:solidFill>
                  <a:srgbClr val="0000FF"/>
                </a:solidFill>
              </a:rPr>
              <a:t>loops within loops</a:t>
            </a:r>
          </a:p>
          <a:p>
            <a:pPr lvl="1"/>
            <a:r>
              <a:rPr lang="en-US" dirty="0" smtClean="0"/>
              <a:t>Unnecessary </a:t>
            </a:r>
            <a:r>
              <a:rPr lang="en-US" b="1" dirty="0" smtClean="0">
                <a:solidFill>
                  <a:srgbClr val="0000FF"/>
                </a:solidFill>
              </a:rPr>
              <a:t>recursion</a:t>
            </a:r>
          </a:p>
          <a:p>
            <a:pPr lvl="1"/>
            <a:r>
              <a:rPr lang="en-US" b="1" dirty="0" smtClean="0">
                <a:solidFill>
                  <a:srgbClr val="0000FF"/>
                </a:solidFill>
              </a:rPr>
              <a:t>Single </a:t>
            </a:r>
            <a:r>
              <a:rPr lang="en-US" b="1" dirty="0">
                <a:solidFill>
                  <a:srgbClr val="0000FF"/>
                </a:solidFill>
              </a:rPr>
              <a:t>tasked</a:t>
            </a:r>
            <a:r>
              <a:rPr lang="en-US" dirty="0"/>
              <a:t>/</a:t>
            </a:r>
            <a:r>
              <a:rPr lang="en-US" dirty="0" smtClean="0"/>
              <a:t>threaded</a:t>
            </a:r>
          </a:p>
          <a:p>
            <a:pPr lvl="1"/>
            <a:r>
              <a:rPr lang="en-US" b="1" dirty="0" smtClean="0">
                <a:solidFill>
                  <a:srgbClr val="0000FF"/>
                </a:solidFill>
              </a:rPr>
              <a:t>Big locks</a:t>
            </a:r>
          </a:p>
        </p:txBody>
      </p:sp>
    </p:spTree>
    <p:extLst>
      <p:ext uri="{BB962C8B-B14F-4D97-AF65-F5344CB8AC3E}">
        <p14:creationId xmlns:p14="http://schemas.microsoft.com/office/powerpoint/2010/main" val="40129904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load testing</a:t>
            </a:r>
            <a:endParaRPr lang="en-US" dirty="0"/>
          </a:p>
        </p:txBody>
      </p:sp>
      <p:sp>
        <p:nvSpPr>
          <p:cNvPr id="3" name="Text Placeholder 2"/>
          <p:cNvSpPr>
            <a:spLocks noGrp="1"/>
          </p:cNvSpPr>
          <p:nvPr>
            <p:ph type="body" sz="quarter" idx="15"/>
          </p:nvPr>
        </p:nvSpPr>
        <p:spPr>
          <a:xfrm>
            <a:off x="273084" y="1231330"/>
            <a:ext cx="4172130" cy="5172410"/>
          </a:xfrm>
        </p:spPr>
        <p:txBody>
          <a:bodyPr>
            <a:normAutofit/>
          </a:bodyPr>
          <a:lstStyle/>
          <a:p>
            <a:r>
              <a:rPr lang="en-US" dirty="0" smtClean="0"/>
              <a:t>BAA opened Heathrow’s fifth terminal at a cost </a:t>
            </a:r>
            <a:r>
              <a:rPr lang="en-US" b="1" dirty="0" smtClean="0">
                <a:solidFill>
                  <a:srgbClr val="0000FF"/>
                </a:solidFill>
              </a:rPr>
              <a:t>of £4.3 billion</a:t>
            </a:r>
            <a:r>
              <a:rPr lang="en-US" dirty="0" smtClean="0"/>
              <a:t>.</a:t>
            </a:r>
          </a:p>
          <a:p>
            <a:r>
              <a:rPr lang="en-US" dirty="0" smtClean="0"/>
              <a:t>Passengers had been promised a "</a:t>
            </a:r>
            <a:r>
              <a:rPr lang="en-US" b="1" dirty="0" smtClean="0">
                <a:solidFill>
                  <a:srgbClr val="0000FF"/>
                </a:solidFill>
              </a:rPr>
              <a:t>calmer, smoother, simpler airport experience</a:t>
            </a:r>
            <a:r>
              <a:rPr lang="en-US" dirty="0" smtClean="0"/>
              <a:t>".</a:t>
            </a:r>
          </a:p>
          <a:p>
            <a:r>
              <a:rPr lang="en-US" dirty="0"/>
              <a:t>T</a:t>
            </a:r>
            <a:r>
              <a:rPr lang="en-US" dirty="0" smtClean="0"/>
              <a:t>he </a:t>
            </a:r>
            <a:r>
              <a:rPr lang="en-US" dirty="0"/>
              <a:t>baggage system failed, </a:t>
            </a:r>
            <a:r>
              <a:rPr lang="en-US" b="1" dirty="0" smtClean="0">
                <a:solidFill>
                  <a:srgbClr val="0000FF"/>
                </a:solidFill>
              </a:rPr>
              <a:t>23,205</a:t>
            </a:r>
            <a:r>
              <a:rPr lang="en-US" dirty="0" smtClean="0"/>
              <a:t> </a:t>
            </a:r>
            <a:r>
              <a:rPr lang="en-US" dirty="0"/>
              <a:t>bags required manual sorting before being returned to their owners</a:t>
            </a:r>
            <a:r>
              <a:rPr lang="en-US" dirty="0" smtClean="0"/>
              <a:t>.</a:t>
            </a:r>
            <a:endParaRPr lang="en-US" dirty="0"/>
          </a:p>
        </p:txBody>
      </p:sp>
      <p:pic>
        <p:nvPicPr>
          <p:cNvPr id="4" name="Picture 3"/>
          <p:cNvPicPr>
            <a:picLocks noChangeAspect="1"/>
          </p:cNvPicPr>
          <p:nvPr/>
        </p:nvPicPr>
        <p:blipFill>
          <a:blip r:embed="rId3"/>
          <a:stretch>
            <a:fillRect/>
          </a:stretch>
        </p:blipFill>
        <p:spPr>
          <a:xfrm>
            <a:off x="4615950" y="970264"/>
            <a:ext cx="4383501" cy="3287626"/>
          </a:xfrm>
          <a:prstGeom prst="rect">
            <a:avLst/>
          </a:prstGeom>
        </p:spPr>
      </p:pic>
    </p:spTree>
    <p:extLst>
      <p:ext uri="{BB962C8B-B14F-4D97-AF65-F5344CB8AC3E}">
        <p14:creationId xmlns:p14="http://schemas.microsoft.com/office/powerpoint/2010/main" val="3237341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ospike-Howitworks-v2_HORI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7717014" cy="2451100"/>
          </a:xfrm>
          <a:prstGeom prst="rect">
            <a:avLst/>
          </a:prstGeom>
        </p:spPr>
      </p:pic>
      <p:grpSp>
        <p:nvGrpSpPr>
          <p:cNvPr id="16" name="Group 15"/>
          <p:cNvGrpSpPr/>
          <p:nvPr/>
        </p:nvGrpSpPr>
        <p:grpSpPr>
          <a:xfrm>
            <a:off x="565184" y="3636703"/>
            <a:ext cx="2817634" cy="631654"/>
            <a:chOff x="549194" y="4092837"/>
            <a:chExt cx="2462934" cy="537882"/>
          </a:xfrm>
        </p:grpSpPr>
        <p:pic>
          <p:nvPicPr>
            <p:cNvPr id="10" name="Picture 9" descr="full_ribb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94" y="4092837"/>
              <a:ext cx="2462934" cy="537882"/>
            </a:xfrm>
            <a:prstGeom prst="rect">
              <a:avLst/>
            </a:prstGeom>
          </p:spPr>
        </p:pic>
        <p:sp>
          <p:nvSpPr>
            <p:cNvPr id="15" name="Rectangle 14"/>
            <p:cNvSpPr/>
            <p:nvPr/>
          </p:nvSpPr>
          <p:spPr>
            <a:xfrm>
              <a:off x="854689" y="4117814"/>
              <a:ext cx="1862956" cy="445546"/>
            </a:xfrm>
            <a:prstGeom prst="rect">
              <a:avLst/>
            </a:prstGeom>
          </p:spPr>
          <p:txBody>
            <a:bodyPr wrap="none">
              <a:spAutoFit/>
            </a:bodyPr>
            <a:lstStyle/>
            <a:p>
              <a:pPr algn="ctr"/>
              <a:r>
                <a:rPr lang="en-US" sz="1400" b="1" dirty="0" smtClean="0">
                  <a:solidFill>
                    <a:srgbClr val="C22327"/>
                  </a:solidFill>
                  <a:latin typeface="Arial Narrow"/>
                  <a:cs typeface="Arial Narrow"/>
                </a:rPr>
                <a:t>MILLIONS OF CONSUMERS</a:t>
              </a:r>
            </a:p>
            <a:p>
              <a:pPr algn="ctr"/>
              <a:r>
                <a:rPr lang="en-US" sz="1400" b="1" dirty="0" smtClean="0">
                  <a:solidFill>
                    <a:srgbClr val="C22327"/>
                  </a:solidFill>
                  <a:latin typeface="Arial Narrow"/>
                  <a:cs typeface="Arial Narrow"/>
                </a:rPr>
                <a:t>BILLIONS OF DEVICES</a:t>
              </a:r>
              <a:endParaRPr lang="en-US" sz="1400" b="1" dirty="0">
                <a:solidFill>
                  <a:srgbClr val="C22327"/>
                </a:solidFill>
                <a:latin typeface="Arial Narrow"/>
                <a:cs typeface="Arial Narrow"/>
              </a:endParaRPr>
            </a:p>
          </p:txBody>
        </p:sp>
      </p:grpSp>
      <p:pic>
        <p:nvPicPr>
          <p:cNvPr id="19" name="Picture 18" descr="ribbon_ap_serv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926" y="1521382"/>
            <a:ext cx="1563973" cy="284307"/>
          </a:xfrm>
          <a:prstGeom prst="rect">
            <a:avLst/>
          </a:prstGeom>
        </p:spPr>
      </p:pic>
      <p:sp>
        <p:nvSpPr>
          <p:cNvPr id="12" name="Rectangle 11"/>
          <p:cNvSpPr/>
          <p:nvPr/>
        </p:nvSpPr>
        <p:spPr>
          <a:xfrm>
            <a:off x="2969927" y="1521382"/>
            <a:ext cx="1077714" cy="276999"/>
          </a:xfrm>
          <a:prstGeom prst="rect">
            <a:avLst/>
          </a:prstGeom>
        </p:spPr>
        <p:txBody>
          <a:bodyPr wrap="none">
            <a:spAutoFit/>
          </a:bodyPr>
          <a:lstStyle/>
          <a:p>
            <a:r>
              <a:rPr lang="en-US" sz="1200" b="1" dirty="0" smtClean="0">
                <a:solidFill>
                  <a:srgbClr val="C22327"/>
                </a:solidFill>
                <a:latin typeface="Arial Narrow"/>
                <a:cs typeface="Arial Narrow"/>
              </a:rPr>
              <a:t>APP SERVERS</a:t>
            </a:r>
            <a:endParaRPr lang="en-US" sz="1200" b="1" dirty="0">
              <a:solidFill>
                <a:srgbClr val="C22327"/>
              </a:solidFill>
              <a:latin typeface="Arial Narrow"/>
              <a:cs typeface="Arial Narrow"/>
            </a:endParaRPr>
          </a:p>
        </p:txBody>
      </p:sp>
      <p:pic>
        <p:nvPicPr>
          <p:cNvPr id="22" name="Picture 21" descr="ribbon_data_warehou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6627" y="2497281"/>
            <a:ext cx="1288781" cy="418986"/>
          </a:xfrm>
          <a:prstGeom prst="rect">
            <a:avLst/>
          </a:prstGeom>
        </p:spPr>
      </p:pic>
      <p:sp>
        <p:nvSpPr>
          <p:cNvPr id="23" name="Rectangle 22"/>
          <p:cNvSpPr/>
          <p:nvPr/>
        </p:nvSpPr>
        <p:spPr>
          <a:xfrm>
            <a:off x="7770817" y="2473537"/>
            <a:ext cx="1011815" cy="461665"/>
          </a:xfrm>
          <a:prstGeom prst="rect">
            <a:avLst/>
          </a:prstGeom>
        </p:spPr>
        <p:txBody>
          <a:bodyPr wrap="none">
            <a:spAutoFit/>
          </a:bodyPr>
          <a:lstStyle/>
          <a:p>
            <a:r>
              <a:rPr lang="en-US" sz="1200" b="1" dirty="0" smtClean="0">
                <a:solidFill>
                  <a:srgbClr val="C22327"/>
                </a:solidFill>
                <a:latin typeface="Arial Narrow"/>
                <a:cs typeface="Arial Narrow"/>
              </a:rPr>
              <a:t>DATA </a:t>
            </a:r>
          </a:p>
          <a:p>
            <a:r>
              <a:rPr lang="en-US" sz="1200" b="1" dirty="0" smtClean="0">
                <a:solidFill>
                  <a:srgbClr val="C22327"/>
                </a:solidFill>
                <a:latin typeface="Arial Narrow"/>
                <a:cs typeface="Arial Narrow"/>
              </a:rPr>
              <a:t>WAREHOUSE</a:t>
            </a:r>
            <a:endParaRPr lang="en-US" sz="1200" b="1" dirty="0">
              <a:solidFill>
                <a:srgbClr val="C22327"/>
              </a:solidFill>
              <a:latin typeface="Arial Narrow"/>
              <a:cs typeface="Arial Narrow"/>
            </a:endParaRPr>
          </a:p>
        </p:txBody>
      </p:sp>
      <p:sp>
        <p:nvSpPr>
          <p:cNvPr id="38" name="Rectangle 37"/>
          <p:cNvSpPr/>
          <p:nvPr/>
        </p:nvSpPr>
        <p:spPr>
          <a:xfrm>
            <a:off x="5916093" y="2675720"/>
            <a:ext cx="780607" cy="276999"/>
          </a:xfrm>
          <a:prstGeom prst="rect">
            <a:avLst/>
          </a:prstGeom>
        </p:spPr>
        <p:txBody>
          <a:bodyPr wrap="none">
            <a:spAutoFit/>
          </a:bodyPr>
          <a:lstStyle/>
          <a:p>
            <a:r>
              <a:rPr lang="en-US" sz="1200" dirty="0" smtClean="0">
                <a:solidFill>
                  <a:schemeClr val="accent2"/>
                </a:solidFill>
                <a:latin typeface="Arial Narrow"/>
                <a:cs typeface="Arial Narrow"/>
              </a:rPr>
              <a:t>INSIGHTS</a:t>
            </a:r>
            <a:endParaRPr lang="en-US" sz="1200" dirty="0">
              <a:solidFill>
                <a:schemeClr val="accent2"/>
              </a:solidFill>
              <a:latin typeface="Arial Narrow"/>
              <a:cs typeface="Arial Narrow"/>
            </a:endParaRPr>
          </a:p>
        </p:txBody>
      </p:sp>
      <p:sp>
        <p:nvSpPr>
          <p:cNvPr id="29" name="Title 28"/>
          <p:cNvSpPr>
            <a:spLocks noGrp="1"/>
          </p:cNvSpPr>
          <p:nvPr>
            <p:ph type="title"/>
          </p:nvPr>
        </p:nvSpPr>
        <p:spPr>
          <a:xfrm>
            <a:off x="262374" y="24582"/>
            <a:ext cx="8439150" cy="534218"/>
          </a:xfrm>
          <a:prstGeom prst="rect">
            <a:avLst/>
          </a:prstGeom>
        </p:spPr>
        <p:txBody>
          <a:bodyPr/>
          <a:lstStyle/>
          <a:p>
            <a:pPr algn="l"/>
            <a:r>
              <a:rPr lang="en-US" sz="2800" b="1" dirty="0" smtClean="0">
                <a:latin typeface="Arial Narrow"/>
                <a:cs typeface="Arial Narrow"/>
              </a:rPr>
              <a:t>Advertising Technology Stack</a:t>
            </a:r>
            <a:endParaRPr lang="en-US" sz="2800" b="1" dirty="0">
              <a:latin typeface="Arial Narrow"/>
              <a:cs typeface="Arial Narrow"/>
            </a:endParaRPr>
          </a:p>
        </p:txBody>
      </p:sp>
      <p:cxnSp>
        <p:nvCxnSpPr>
          <p:cNvPr id="55" name="Straight Arrow Connector 54"/>
          <p:cNvCxnSpPr/>
          <p:nvPr/>
        </p:nvCxnSpPr>
        <p:spPr>
          <a:xfrm flipV="1">
            <a:off x="4015509" y="2515755"/>
            <a:ext cx="2701636" cy="23090"/>
          </a:xfrm>
          <a:prstGeom prst="straightConnector1">
            <a:avLst/>
          </a:prstGeom>
          <a:ln>
            <a:solidFill>
              <a:srgbClr val="5CCAFF"/>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462246" y="3005733"/>
            <a:ext cx="1390" cy="469449"/>
          </a:xfrm>
          <a:prstGeom prst="line">
            <a:avLst/>
          </a:prstGeom>
          <a:ln>
            <a:solidFill>
              <a:srgbClr val="5CCAFF"/>
            </a:solidFill>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440546" y="3498274"/>
            <a:ext cx="890154" cy="6926"/>
          </a:xfrm>
          <a:prstGeom prst="straightConnector1">
            <a:avLst/>
          </a:prstGeom>
          <a:ln>
            <a:solidFill>
              <a:srgbClr val="5CCAFF"/>
            </a:solidFill>
            <a:tailEnd type="arrow"/>
          </a:ln>
        </p:spPr>
        <p:style>
          <a:lnRef idx="2">
            <a:schemeClr val="accent1"/>
          </a:lnRef>
          <a:fillRef idx="0">
            <a:schemeClr val="accent1"/>
          </a:fillRef>
          <a:effectRef idx="1">
            <a:schemeClr val="accent1"/>
          </a:effectRef>
          <a:fontRef idx="minor">
            <a:schemeClr val="tx1"/>
          </a:fontRef>
        </p:style>
      </p:cxnSp>
      <p:sp>
        <p:nvSpPr>
          <p:cNvPr id="46" name="Rectangle 49"/>
          <p:cNvSpPr>
            <a:spLocks noChangeArrowheads="1"/>
          </p:cNvSpPr>
          <p:nvPr/>
        </p:nvSpPr>
        <p:spPr bwMode="auto">
          <a:xfrm>
            <a:off x="5442084" y="2189310"/>
            <a:ext cx="1226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dirty="0" smtClean="0">
                <a:solidFill>
                  <a:srgbClr val="F68623"/>
                </a:solidFill>
                <a:latin typeface="Arial Narrow"/>
                <a:cs typeface="Arial Narrow"/>
              </a:rPr>
              <a:t>WRITE CONTEXT</a:t>
            </a:r>
            <a:endParaRPr lang="en-US" sz="1200" dirty="0">
              <a:solidFill>
                <a:srgbClr val="F68623"/>
              </a:solidFill>
              <a:latin typeface="Arial Narrow"/>
              <a:cs typeface="Arial Narrow"/>
            </a:endParaRPr>
          </a:p>
        </p:txBody>
      </p:sp>
      <p:pic>
        <p:nvPicPr>
          <p:cNvPr id="43" name="Picture 42" descr="ribbon_ap_serv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826" y="3883582"/>
            <a:ext cx="1703674" cy="309703"/>
          </a:xfrm>
          <a:prstGeom prst="rect">
            <a:avLst/>
          </a:prstGeom>
        </p:spPr>
      </p:pic>
      <p:sp>
        <p:nvSpPr>
          <p:cNvPr id="18" name="Rectangle 17"/>
          <p:cNvSpPr/>
          <p:nvPr/>
        </p:nvSpPr>
        <p:spPr>
          <a:xfrm>
            <a:off x="4314615" y="3887672"/>
            <a:ext cx="1290287" cy="276999"/>
          </a:xfrm>
          <a:prstGeom prst="rect">
            <a:avLst/>
          </a:prstGeom>
        </p:spPr>
        <p:txBody>
          <a:bodyPr wrap="none">
            <a:spAutoFit/>
          </a:bodyPr>
          <a:lstStyle/>
          <a:p>
            <a:r>
              <a:rPr lang="en-US" sz="1200" b="1" dirty="0" smtClean="0">
                <a:solidFill>
                  <a:srgbClr val="C22327"/>
                </a:solidFill>
                <a:latin typeface="Arial Narrow"/>
                <a:cs typeface="Arial Narrow"/>
              </a:rPr>
              <a:t>In-memory NoSQL</a:t>
            </a:r>
            <a:endParaRPr lang="en-US" sz="1200" b="1" dirty="0">
              <a:solidFill>
                <a:srgbClr val="C22327"/>
              </a:solidFill>
              <a:latin typeface="Arial Narrow"/>
              <a:cs typeface="Arial Narrow"/>
            </a:endParaRPr>
          </a:p>
        </p:txBody>
      </p:sp>
      <p:sp>
        <p:nvSpPr>
          <p:cNvPr id="20" name="Rectangle 19"/>
          <p:cNvSpPr/>
          <p:nvPr/>
        </p:nvSpPr>
        <p:spPr>
          <a:xfrm>
            <a:off x="4290952" y="4317312"/>
            <a:ext cx="2540696" cy="1615827"/>
          </a:xfrm>
          <a:prstGeom prst="rect">
            <a:avLst/>
          </a:prstGeom>
        </p:spPr>
        <p:txBody>
          <a:bodyPr wrap="square">
            <a:spAutoFit/>
          </a:bodyPr>
          <a:lstStyle/>
          <a:p>
            <a:r>
              <a:rPr lang="en-US" sz="1100" dirty="0" smtClean="0">
                <a:solidFill>
                  <a:srgbClr val="F68623"/>
                </a:solidFill>
                <a:latin typeface="Arial Narrow"/>
                <a:cs typeface="Arial Narrow"/>
              </a:rPr>
              <a:t>WRITE REAL-TIME CONTEXT</a:t>
            </a:r>
          </a:p>
          <a:p>
            <a:r>
              <a:rPr lang="en-US" sz="1100" dirty="0" smtClean="0">
                <a:solidFill>
                  <a:srgbClr val="F68623"/>
                </a:solidFill>
                <a:latin typeface="Arial Narrow"/>
                <a:cs typeface="Arial Narrow"/>
              </a:rPr>
              <a:t>READ RECENT CONTENT</a:t>
            </a:r>
          </a:p>
          <a:p>
            <a:endParaRPr lang="en-US" sz="1100" dirty="0">
              <a:solidFill>
                <a:srgbClr val="F68623"/>
              </a:solidFill>
              <a:latin typeface="Arial Narrow"/>
              <a:cs typeface="Arial Narrow"/>
            </a:endParaRPr>
          </a:p>
          <a:p>
            <a:r>
              <a:rPr lang="en-US" sz="1100" dirty="0" smtClean="0">
                <a:solidFill>
                  <a:schemeClr val="accent1"/>
                </a:solidFill>
                <a:latin typeface="Arial Narrow"/>
                <a:cs typeface="Arial Narrow"/>
              </a:rPr>
              <a:t>PROFILE STORE</a:t>
            </a:r>
          </a:p>
          <a:p>
            <a:r>
              <a:rPr lang="en-US" sz="1100" dirty="0">
                <a:latin typeface="Arial Narrow"/>
                <a:cs typeface="Arial Narrow"/>
              </a:rPr>
              <a:t>Cookies, email, </a:t>
            </a:r>
            <a:r>
              <a:rPr lang="en-US" sz="1100" dirty="0" err="1">
                <a:latin typeface="Arial Narrow"/>
                <a:cs typeface="Arial Narrow"/>
              </a:rPr>
              <a:t>deviceID</a:t>
            </a:r>
            <a:r>
              <a:rPr lang="en-US" sz="1100" dirty="0">
                <a:latin typeface="Arial Narrow"/>
                <a:cs typeface="Arial Narrow"/>
              </a:rPr>
              <a:t>, IP </a:t>
            </a:r>
            <a:r>
              <a:rPr lang="en-US" sz="1100" dirty="0" smtClean="0">
                <a:latin typeface="Arial Narrow"/>
                <a:cs typeface="Arial Narrow"/>
              </a:rPr>
              <a:t>address, </a:t>
            </a:r>
            <a:r>
              <a:rPr lang="en-US" sz="1100" dirty="0">
                <a:latin typeface="Arial Narrow"/>
                <a:cs typeface="Arial Narrow"/>
              </a:rPr>
              <a:t>location, segments, clicks, likes, tweets, search </a:t>
            </a:r>
            <a:r>
              <a:rPr lang="en-US" sz="1100" dirty="0" smtClean="0">
                <a:latin typeface="Arial Narrow"/>
                <a:cs typeface="Arial Narrow"/>
              </a:rPr>
              <a:t>terms..</a:t>
            </a:r>
            <a:r>
              <a:rPr lang="en-US" sz="1100" dirty="0">
                <a:latin typeface="Arial Narrow"/>
                <a:cs typeface="Arial Narrow"/>
              </a:rPr>
              <a:t>.</a:t>
            </a:r>
          </a:p>
          <a:p>
            <a:endParaRPr lang="en-US" sz="1100" dirty="0">
              <a:solidFill>
                <a:srgbClr val="A01620"/>
              </a:solidFill>
              <a:latin typeface="Arial Narrow"/>
              <a:cs typeface="Arial Narrow"/>
            </a:endParaRPr>
          </a:p>
          <a:p>
            <a:r>
              <a:rPr lang="en-US" sz="1100" dirty="0">
                <a:solidFill>
                  <a:srgbClr val="A01620"/>
                </a:solidFill>
                <a:latin typeface="Arial Narrow"/>
                <a:cs typeface="Arial Narrow"/>
              </a:rPr>
              <a:t>REAL-TIME ANALYTICS </a:t>
            </a:r>
          </a:p>
          <a:p>
            <a:r>
              <a:rPr lang="en-US" sz="1100" dirty="0">
                <a:latin typeface="Arial Narrow"/>
                <a:cs typeface="Arial Narrow"/>
              </a:rPr>
              <a:t>Best sellers, top scores, trending tweets</a:t>
            </a:r>
            <a:endParaRPr lang="en-US" sz="1100" dirty="0">
              <a:solidFill>
                <a:schemeClr val="accent5"/>
              </a:solidFill>
              <a:latin typeface="Arial Narrow"/>
              <a:cs typeface="Arial Narrow"/>
            </a:endParaRPr>
          </a:p>
        </p:txBody>
      </p:sp>
      <p:sp>
        <p:nvSpPr>
          <p:cNvPr id="21" name="Rectangle 20"/>
          <p:cNvSpPr/>
          <p:nvPr/>
        </p:nvSpPr>
        <p:spPr>
          <a:xfrm>
            <a:off x="6722694" y="3399086"/>
            <a:ext cx="1263636" cy="938719"/>
          </a:xfrm>
          <a:prstGeom prst="rect">
            <a:avLst/>
          </a:prstGeom>
        </p:spPr>
        <p:txBody>
          <a:bodyPr wrap="square">
            <a:spAutoFit/>
          </a:bodyPr>
          <a:lstStyle/>
          <a:p>
            <a:r>
              <a:rPr lang="en-US" sz="1100" dirty="0">
                <a:solidFill>
                  <a:schemeClr val="accent2"/>
                </a:solidFill>
                <a:latin typeface="Arial Narrow"/>
                <a:cs typeface="Arial Narrow"/>
              </a:rPr>
              <a:t>BATCH ANALYTICS</a:t>
            </a:r>
          </a:p>
          <a:p>
            <a:r>
              <a:rPr lang="en-US" sz="1100" dirty="0">
                <a:latin typeface="Arial Narrow"/>
                <a:cs typeface="Arial Narrow"/>
              </a:rPr>
              <a:t>Discover patterns, segment </a:t>
            </a:r>
            <a:r>
              <a:rPr lang="en-US" sz="1100" dirty="0" smtClean="0">
                <a:latin typeface="Arial Narrow"/>
                <a:cs typeface="Arial Narrow"/>
              </a:rPr>
              <a:t>data: location </a:t>
            </a:r>
            <a:r>
              <a:rPr lang="en-US" sz="1100" dirty="0">
                <a:latin typeface="Arial Narrow"/>
                <a:cs typeface="Arial Narrow"/>
              </a:rPr>
              <a:t>patterns, audience affinity</a:t>
            </a:r>
            <a:endParaRPr lang="en-US" sz="1100" dirty="0">
              <a:solidFill>
                <a:schemeClr val="accent5"/>
              </a:solidFill>
              <a:latin typeface="Arial Narrow"/>
              <a:cs typeface="Arial Narrow"/>
            </a:endParaRPr>
          </a:p>
        </p:txBody>
      </p:sp>
      <p:sp>
        <p:nvSpPr>
          <p:cNvPr id="2" name="Rectangle 1"/>
          <p:cNvSpPr/>
          <p:nvPr/>
        </p:nvSpPr>
        <p:spPr>
          <a:xfrm>
            <a:off x="2427119" y="6034268"/>
            <a:ext cx="4572000" cy="707886"/>
          </a:xfrm>
          <a:prstGeom prst="rect">
            <a:avLst/>
          </a:prstGeom>
        </p:spPr>
        <p:txBody>
          <a:bodyPr>
            <a:spAutoFit/>
          </a:bodyPr>
          <a:lstStyle/>
          <a:p>
            <a:pPr marL="0" indent="0" algn="ctr">
              <a:buNone/>
              <a:defRPr/>
            </a:pPr>
            <a:r>
              <a:rPr lang="en-US" sz="2000" b="1" dirty="0">
                <a:solidFill>
                  <a:srgbClr val="FF0000"/>
                </a:solidFill>
                <a:sym typeface="Wingdings"/>
              </a:rPr>
              <a:t>Currently about 3.0M / sec in North American</a:t>
            </a:r>
            <a:endParaRPr lang="en-US" sz="2000" b="1" dirty="0">
              <a:solidFill>
                <a:srgbClr val="FF0000"/>
              </a:solidFill>
            </a:endParaRPr>
          </a:p>
        </p:txBody>
      </p:sp>
    </p:spTree>
    <p:extLst>
      <p:ext uri="{BB962C8B-B14F-4D97-AF65-F5344CB8AC3E}">
        <p14:creationId xmlns:p14="http://schemas.microsoft.com/office/powerpoint/2010/main" val="139445519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xmlns:p14="http://schemas.microsoft.com/office/powerpoint/2010/main" advClick="0" advTm="800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Pete’s advice</a:t>
            </a:r>
            <a:endParaRPr lang="en-US" dirty="0"/>
          </a:p>
        </p:txBody>
      </p:sp>
    </p:spTree>
    <p:extLst>
      <p:ext uri="{BB962C8B-B14F-4D97-AF65-F5344CB8AC3E}">
        <p14:creationId xmlns:p14="http://schemas.microsoft.com/office/powerpoint/2010/main" val="28423458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 size</a:t>
            </a:r>
            <a:endParaRPr lang="en-US" dirty="0"/>
          </a:p>
        </p:txBody>
      </p:sp>
      <p:sp>
        <p:nvSpPr>
          <p:cNvPr id="3" name="Text Placeholder 2"/>
          <p:cNvSpPr>
            <a:spLocks noGrp="1"/>
          </p:cNvSpPr>
          <p:nvPr>
            <p:ph type="body" sz="quarter" idx="15"/>
          </p:nvPr>
        </p:nvSpPr>
        <p:spPr>
          <a:xfrm>
            <a:off x="273085" y="1231331"/>
            <a:ext cx="3501820" cy="1608896"/>
          </a:xfrm>
        </p:spPr>
        <p:txBody>
          <a:bodyPr>
            <a:normAutofit/>
          </a:bodyPr>
          <a:lstStyle/>
          <a:p>
            <a:pPr marL="0" indent="0">
              <a:buNone/>
            </a:pPr>
            <a:r>
              <a:rPr lang="en-US" dirty="0" smtClean="0"/>
              <a:t>Make locks small</a:t>
            </a:r>
          </a:p>
          <a:p>
            <a:r>
              <a:rPr lang="en-US" dirty="0" smtClean="0"/>
              <a:t>Increase concurrency</a:t>
            </a:r>
          </a:p>
          <a:p>
            <a:r>
              <a:rPr lang="en-US" dirty="0" smtClean="0"/>
              <a:t>Reduce latency</a:t>
            </a:r>
          </a:p>
          <a:p>
            <a:endParaRPr lang="en-US" dirty="0"/>
          </a:p>
        </p:txBody>
      </p:sp>
      <p:pic>
        <p:nvPicPr>
          <p:cNvPr id="4" name="Picture 3"/>
          <p:cNvPicPr>
            <a:picLocks noChangeAspect="1"/>
          </p:cNvPicPr>
          <p:nvPr/>
        </p:nvPicPr>
        <p:blipFill>
          <a:blip r:embed="rId2"/>
          <a:stretch>
            <a:fillRect/>
          </a:stretch>
        </p:blipFill>
        <p:spPr>
          <a:xfrm>
            <a:off x="663784" y="2833489"/>
            <a:ext cx="2881804" cy="2881804"/>
          </a:xfrm>
          <a:prstGeom prst="rect">
            <a:avLst/>
          </a:prstGeom>
        </p:spPr>
      </p:pic>
      <p:pic>
        <p:nvPicPr>
          <p:cNvPr id="5" name="Picture 4"/>
          <p:cNvPicPr>
            <a:picLocks noChangeAspect="1"/>
          </p:cNvPicPr>
          <p:nvPr/>
        </p:nvPicPr>
        <p:blipFill>
          <a:blip r:embed="rId2"/>
          <a:stretch>
            <a:fillRect/>
          </a:stretch>
        </p:blipFill>
        <p:spPr>
          <a:xfrm>
            <a:off x="6844610" y="4251519"/>
            <a:ext cx="634640" cy="634640"/>
          </a:xfrm>
          <a:prstGeom prst="rect">
            <a:avLst/>
          </a:prstGeom>
        </p:spPr>
      </p:pic>
      <p:sp>
        <p:nvSpPr>
          <p:cNvPr id="7" name="Striped Right Arrow 6"/>
          <p:cNvSpPr/>
          <p:nvPr/>
        </p:nvSpPr>
        <p:spPr>
          <a:xfrm>
            <a:off x="3422110" y="4039825"/>
            <a:ext cx="3333911" cy="1199598"/>
          </a:xfrm>
          <a:prstGeom prst="stripedRightArrow">
            <a:avLst>
              <a:gd name="adj1" fmla="val 74516"/>
              <a:gd name="adj2" fmla="val 493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153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Parallelism at every step</a:t>
            </a:r>
          </a:p>
        </p:txBody>
      </p:sp>
      <p:sp>
        <p:nvSpPr>
          <p:cNvPr id="3" name="Text Placeholder 2"/>
          <p:cNvSpPr>
            <a:spLocks noGrp="1"/>
          </p:cNvSpPr>
          <p:nvPr>
            <p:ph type="body" sz="quarter" idx="15"/>
          </p:nvPr>
        </p:nvSpPr>
        <p:spPr>
          <a:xfrm>
            <a:off x="273084" y="1231330"/>
            <a:ext cx="3695857" cy="5049397"/>
          </a:xfrm>
        </p:spPr>
        <p:txBody>
          <a:bodyPr>
            <a:normAutofit/>
          </a:bodyPr>
          <a:lstStyle/>
          <a:p>
            <a:r>
              <a:rPr lang="en-US" dirty="0" smtClean="0"/>
              <a:t>Multiple machines</a:t>
            </a:r>
          </a:p>
          <a:p>
            <a:r>
              <a:rPr lang="en-US" dirty="0" smtClean="0"/>
              <a:t>Multiple cores</a:t>
            </a:r>
          </a:p>
          <a:p>
            <a:r>
              <a:rPr lang="en-US" dirty="0" smtClean="0"/>
              <a:t>Multiple Threads, </a:t>
            </a:r>
          </a:p>
          <a:p>
            <a:r>
              <a:rPr lang="en-US" dirty="0" smtClean="0"/>
              <a:t>Multiple IRQs</a:t>
            </a:r>
          </a:p>
          <a:p>
            <a:pPr lvl="1"/>
            <a:r>
              <a:rPr lang="en-US" dirty="0" smtClean="0"/>
              <a:t>IRQ balancing</a:t>
            </a:r>
            <a:endParaRPr lang="en-US" dirty="0"/>
          </a:p>
          <a:p>
            <a:r>
              <a:rPr lang="en-US" dirty="0" smtClean="0"/>
              <a:t>Multi-channel Bus</a:t>
            </a:r>
          </a:p>
          <a:p>
            <a:endParaRPr lang="en-US" dirty="0"/>
          </a:p>
        </p:txBody>
      </p:sp>
      <p:pic>
        <p:nvPicPr>
          <p:cNvPr id="4" name="Picture 3" descr="Peter_PPT1.png"/>
          <p:cNvPicPr>
            <a:picLocks noChangeAspect="1"/>
          </p:cNvPicPr>
          <p:nvPr/>
        </p:nvPicPr>
        <p:blipFill rotWithShape="1">
          <a:blip r:embed="rId2">
            <a:extLst>
              <a:ext uri="{28A0092B-C50C-407E-A947-70E740481C1C}">
                <a14:useLocalDpi xmlns:a14="http://schemas.microsoft.com/office/drawing/2010/main" val="0"/>
              </a:ext>
            </a:extLst>
          </a:blip>
          <a:srcRect t="8725" b="5809"/>
          <a:stretch/>
        </p:blipFill>
        <p:spPr>
          <a:xfrm>
            <a:off x="2951553" y="1345936"/>
            <a:ext cx="5786733" cy="4056590"/>
          </a:xfrm>
          <a:prstGeom prst="rect">
            <a:avLst/>
          </a:prstGeom>
        </p:spPr>
      </p:pic>
    </p:spTree>
    <p:extLst>
      <p:ext uri="{BB962C8B-B14F-4D97-AF65-F5344CB8AC3E}">
        <p14:creationId xmlns:p14="http://schemas.microsoft.com/office/powerpoint/2010/main" val="6371240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and robust partitioning</a:t>
            </a:r>
          </a:p>
        </p:txBody>
      </p:sp>
      <p:sp>
        <p:nvSpPr>
          <p:cNvPr id="3" name="Text Placeholder 2"/>
          <p:cNvSpPr>
            <a:spLocks noGrp="1"/>
          </p:cNvSpPr>
          <p:nvPr>
            <p:ph type="body" sz="quarter" idx="15"/>
          </p:nvPr>
        </p:nvSpPr>
        <p:spPr>
          <a:xfrm>
            <a:off x="273084" y="1231330"/>
            <a:ext cx="5353993" cy="5049397"/>
          </a:xfrm>
        </p:spPr>
        <p:txBody>
          <a:bodyPr>
            <a:normAutofit/>
          </a:bodyPr>
          <a:lstStyle/>
          <a:p>
            <a:pPr marL="0" indent="0">
              <a:buNone/>
            </a:pPr>
            <a:r>
              <a:rPr lang="en-US" dirty="0" smtClean="0"/>
              <a:t>Partition your workload (Application) with</a:t>
            </a:r>
            <a:endParaRPr lang="en-US" dirty="0"/>
          </a:p>
          <a:p>
            <a:r>
              <a:rPr lang="en-US" dirty="0" smtClean="0"/>
              <a:t>Reliable, proven Algorithm</a:t>
            </a:r>
          </a:p>
          <a:p>
            <a:pPr lvl="1"/>
            <a:r>
              <a:rPr lang="en-US" dirty="0" smtClean="0"/>
              <a:t>No collisions</a:t>
            </a:r>
          </a:p>
          <a:p>
            <a:pPr lvl="1"/>
            <a:r>
              <a:rPr lang="en-US" dirty="0" smtClean="0"/>
              <a:t>No corner cases</a:t>
            </a:r>
          </a:p>
          <a:p>
            <a:endParaRPr lang="en-US" dirty="0"/>
          </a:p>
        </p:txBody>
      </p:sp>
      <p:pic>
        <p:nvPicPr>
          <p:cNvPr id="4" name="Picture 3"/>
          <p:cNvPicPr>
            <a:picLocks noChangeAspect="1"/>
          </p:cNvPicPr>
          <p:nvPr/>
        </p:nvPicPr>
        <p:blipFill>
          <a:blip r:embed="rId2"/>
          <a:stretch>
            <a:fillRect/>
          </a:stretch>
        </p:blipFill>
        <p:spPr>
          <a:xfrm>
            <a:off x="6187192" y="1519671"/>
            <a:ext cx="2647189" cy="1761584"/>
          </a:xfrm>
          <a:prstGeom prst="rect">
            <a:avLst/>
          </a:prstGeom>
        </p:spPr>
      </p:pic>
      <p:pic>
        <p:nvPicPr>
          <p:cNvPr id="5" name="Picture 4"/>
          <p:cNvPicPr>
            <a:picLocks noChangeAspect="1"/>
          </p:cNvPicPr>
          <p:nvPr/>
        </p:nvPicPr>
        <p:blipFill>
          <a:blip r:embed="rId3"/>
          <a:stretch>
            <a:fillRect/>
          </a:stretch>
        </p:blipFill>
        <p:spPr>
          <a:xfrm>
            <a:off x="365982" y="3775208"/>
            <a:ext cx="6978863" cy="2478135"/>
          </a:xfrm>
          <a:prstGeom prst="rect">
            <a:avLst/>
          </a:prstGeom>
        </p:spPr>
      </p:pic>
    </p:spTree>
    <p:extLst>
      <p:ext uri="{BB962C8B-B14F-4D97-AF65-F5344CB8AC3E}">
        <p14:creationId xmlns:p14="http://schemas.microsoft.com/office/powerpoint/2010/main" val="6371240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Latency of your application</a:t>
            </a:r>
            <a:endParaRPr lang="en-US" dirty="0"/>
          </a:p>
        </p:txBody>
      </p:sp>
      <p:sp>
        <p:nvSpPr>
          <p:cNvPr id="3" name="Text Placeholder 2"/>
          <p:cNvSpPr>
            <a:spLocks noGrp="1"/>
          </p:cNvSpPr>
          <p:nvPr>
            <p:ph type="body" sz="quarter" idx="15"/>
          </p:nvPr>
        </p:nvSpPr>
        <p:spPr>
          <a:xfrm>
            <a:off x="273085" y="1231330"/>
            <a:ext cx="4842440" cy="2649725"/>
          </a:xfrm>
        </p:spPr>
        <p:txBody>
          <a:bodyPr>
            <a:normAutofit/>
          </a:bodyPr>
          <a:lstStyle/>
          <a:p>
            <a:pPr marL="0" indent="0">
              <a:buNone/>
            </a:pPr>
            <a:r>
              <a:rPr lang="en-US" b="1" dirty="0" smtClean="0"/>
              <a:t>Latency = Sum(L</a:t>
            </a:r>
            <a:r>
              <a:rPr lang="en-US" b="1" baseline="-25000" dirty="0" smtClean="0"/>
              <a:t>D</a:t>
            </a:r>
            <a:r>
              <a:rPr lang="en-US" b="1" dirty="0" smtClean="0"/>
              <a:t>) + Sum(L</a:t>
            </a:r>
            <a:r>
              <a:rPr lang="en-US" b="1" baseline="-25000" dirty="0" smtClean="0"/>
              <a:t>S</a:t>
            </a:r>
            <a:r>
              <a:rPr lang="en-US" b="1" dirty="0" smtClean="0"/>
              <a:t>)</a:t>
            </a:r>
          </a:p>
          <a:p>
            <a:pPr lvl="1"/>
            <a:r>
              <a:rPr lang="en-US" b="1" dirty="0" smtClean="0"/>
              <a:t>L</a:t>
            </a:r>
            <a:r>
              <a:rPr lang="en-US" b="1" baseline="-25000" dirty="0" smtClean="0"/>
              <a:t>D</a:t>
            </a:r>
            <a:r>
              <a:rPr lang="en-US" b="1" dirty="0" smtClean="0"/>
              <a:t> = Device latency</a:t>
            </a:r>
          </a:p>
          <a:p>
            <a:pPr lvl="1"/>
            <a:r>
              <a:rPr lang="en-US" b="1" dirty="0" smtClean="0"/>
              <a:t>L</a:t>
            </a:r>
            <a:r>
              <a:rPr lang="en-US" b="1" baseline="-25000" dirty="0" smtClean="0"/>
              <a:t>S</a:t>
            </a:r>
            <a:r>
              <a:rPr lang="en-US" b="1" dirty="0" smtClean="0"/>
              <a:t> = Stupidity latency</a:t>
            </a:r>
          </a:p>
          <a:p>
            <a:pPr lvl="1"/>
            <a:endParaRPr lang="en-US" b="1" dirty="0"/>
          </a:p>
          <a:p>
            <a:r>
              <a:rPr lang="en-US" b="1" dirty="0" err="1" smtClean="0">
                <a:solidFill>
                  <a:srgbClr val="0000FF"/>
                </a:solidFill>
              </a:rPr>
              <a:t>Minimise</a:t>
            </a:r>
            <a:r>
              <a:rPr lang="en-US" b="1" dirty="0" smtClean="0">
                <a:solidFill>
                  <a:srgbClr val="0000FF"/>
                </a:solidFill>
              </a:rPr>
              <a:t> </a:t>
            </a:r>
            <a:r>
              <a:rPr lang="en-US" b="1" dirty="0" smtClean="0"/>
              <a:t>stupidity</a:t>
            </a:r>
          </a:p>
        </p:txBody>
      </p:sp>
      <p:pic>
        <p:nvPicPr>
          <p:cNvPr id="4" name="Picture 3"/>
          <p:cNvPicPr>
            <a:picLocks noChangeAspect="1"/>
          </p:cNvPicPr>
          <p:nvPr/>
        </p:nvPicPr>
        <p:blipFill>
          <a:blip r:embed="rId2"/>
          <a:stretch>
            <a:fillRect/>
          </a:stretch>
        </p:blipFill>
        <p:spPr>
          <a:xfrm>
            <a:off x="3616148" y="3030333"/>
            <a:ext cx="4916912" cy="3451771"/>
          </a:xfrm>
          <a:prstGeom prst="rect">
            <a:avLst/>
          </a:prstGeom>
        </p:spPr>
      </p:pic>
    </p:spTree>
    <p:extLst>
      <p:ext uri="{BB962C8B-B14F-4D97-AF65-F5344CB8AC3E}">
        <p14:creationId xmlns:p14="http://schemas.microsoft.com/office/powerpoint/2010/main" val="6371240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 test</a:t>
            </a:r>
          </a:p>
        </p:txBody>
      </p:sp>
      <p:sp>
        <p:nvSpPr>
          <p:cNvPr id="3" name="Text Placeholder 2"/>
          <p:cNvSpPr>
            <a:spLocks noGrp="1"/>
          </p:cNvSpPr>
          <p:nvPr>
            <p:ph type="body" sz="quarter" idx="15"/>
          </p:nvPr>
        </p:nvSpPr>
        <p:spPr>
          <a:xfrm>
            <a:off x="273084" y="1231330"/>
            <a:ext cx="5353993" cy="5049397"/>
          </a:xfrm>
        </p:spPr>
        <p:txBody>
          <a:bodyPr>
            <a:normAutofit/>
          </a:bodyPr>
          <a:lstStyle/>
          <a:p>
            <a:r>
              <a:rPr lang="en-US" sz="2800" dirty="0" smtClean="0"/>
              <a:t>Simulation</a:t>
            </a:r>
          </a:p>
          <a:p>
            <a:pPr lvl="1"/>
            <a:r>
              <a:rPr lang="en-US" sz="2400" b="1" dirty="0" smtClean="0">
                <a:solidFill>
                  <a:srgbClr val="0000FF"/>
                </a:solidFill>
              </a:rPr>
              <a:t>Simulate</a:t>
            </a:r>
            <a:r>
              <a:rPr lang="en-US" sz="2400" dirty="0" smtClean="0"/>
              <a:t> real load</a:t>
            </a:r>
          </a:p>
          <a:p>
            <a:pPr lvl="1"/>
            <a:endParaRPr lang="en-US" sz="2400" dirty="0" smtClean="0"/>
          </a:p>
          <a:p>
            <a:r>
              <a:rPr lang="en-US" sz="2800" dirty="0" smtClean="0"/>
              <a:t>Nothing is better than </a:t>
            </a:r>
            <a:r>
              <a:rPr lang="en-US" sz="2800" b="1" dirty="0" smtClean="0">
                <a:solidFill>
                  <a:srgbClr val="0000FF"/>
                </a:solidFill>
              </a:rPr>
              <a:t>real data</a:t>
            </a:r>
          </a:p>
          <a:p>
            <a:pPr lvl="1"/>
            <a:r>
              <a:rPr lang="en-US" sz="2400" dirty="0" smtClean="0"/>
              <a:t>Record live data and playback in testing</a:t>
            </a:r>
          </a:p>
          <a:p>
            <a:endParaRPr lang="en-US" sz="2800" dirty="0"/>
          </a:p>
        </p:txBody>
      </p:sp>
      <p:pic>
        <p:nvPicPr>
          <p:cNvPr id="4" name="Picture 3"/>
          <p:cNvPicPr>
            <a:picLocks noChangeAspect="1"/>
          </p:cNvPicPr>
          <p:nvPr/>
        </p:nvPicPr>
        <p:blipFill>
          <a:blip r:embed="rId2"/>
          <a:stretch>
            <a:fillRect/>
          </a:stretch>
        </p:blipFill>
        <p:spPr>
          <a:xfrm>
            <a:off x="5644717" y="1004311"/>
            <a:ext cx="2703601" cy="1641863"/>
          </a:xfrm>
          <a:prstGeom prst="rect">
            <a:avLst/>
          </a:prstGeom>
        </p:spPr>
      </p:pic>
      <p:pic>
        <p:nvPicPr>
          <p:cNvPr id="5" name="Picture 4"/>
          <p:cNvPicPr>
            <a:picLocks noChangeAspect="1"/>
          </p:cNvPicPr>
          <p:nvPr/>
        </p:nvPicPr>
        <p:blipFill>
          <a:blip r:embed="rId3"/>
          <a:stretch>
            <a:fillRect/>
          </a:stretch>
        </p:blipFill>
        <p:spPr>
          <a:xfrm>
            <a:off x="2829402" y="3937450"/>
            <a:ext cx="3961898" cy="2660132"/>
          </a:xfrm>
          <a:prstGeom prst="rect">
            <a:avLst/>
          </a:prstGeom>
        </p:spPr>
      </p:pic>
    </p:spTree>
    <p:extLst>
      <p:ext uri="{BB962C8B-B14F-4D97-AF65-F5344CB8AC3E}">
        <p14:creationId xmlns:p14="http://schemas.microsoft.com/office/powerpoint/2010/main" val="38032990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Text Placeholder 2"/>
          <p:cNvSpPr>
            <a:spLocks noGrp="1"/>
          </p:cNvSpPr>
          <p:nvPr>
            <p:ph type="body" sz="quarter" idx="15"/>
          </p:nvPr>
        </p:nvSpPr>
        <p:spPr/>
        <p:txBody>
          <a:bodyPr>
            <a:normAutofit/>
          </a:bodyPr>
          <a:lstStyle/>
          <a:p>
            <a:pPr marL="0" indent="0">
              <a:buNone/>
            </a:pPr>
            <a:r>
              <a:rPr lang="en-US" sz="2800" b="1" dirty="0" smtClean="0"/>
              <a:t>A well designed and build application should</a:t>
            </a:r>
          </a:p>
          <a:p>
            <a:pPr marL="0" indent="0">
              <a:buNone/>
            </a:pPr>
            <a:endParaRPr lang="en-US" sz="2800" b="1" dirty="0" smtClean="0"/>
          </a:p>
          <a:p>
            <a:r>
              <a:rPr lang="en-US" sz="2800" b="1" dirty="0" smtClean="0"/>
              <a:t>Deliver the </a:t>
            </a:r>
            <a:r>
              <a:rPr lang="en-US" sz="2800" b="1" dirty="0" smtClean="0">
                <a:solidFill>
                  <a:srgbClr val="0000FF"/>
                </a:solidFill>
              </a:rPr>
              <a:t>correct</a:t>
            </a:r>
            <a:r>
              <a:rPr lang="en-US" sz="2800" b="1" dirty="0" smtClean="0"/>
              <a:t> result</a:t>
            </a:r>
          </a:p>
          <a:p>
            <a:pPr marL="0" indent="0">
              <a:buNone/>
            </a:pPr>
            <a:endParaRPr lang="en-US" sz="2800" b="1" dirty="0" smtClean="0"/>
          </a:p>
          <a:p>
            <a:r>
              <a:rPr lang="en-US" sz="2800" b="1" dirty="0" smtClean="0">
                <a:solidFill>
                  <a:srgbClr val="0000FF"/>
                </a:solidFill>
              </a:rPr>
              <a:t>Perform</a:t>
            </a:r>
            <a:r>
              <a:rPr lang="en-US" sz="2800" b="1" dirty="0" smtClean="0"/>
              <a:t> adequately</a:t>
            </a:r>
          </a:p>
          <a:p>
            <a:endParaRPr lang="en-US" sz="2800" b="1" dirty="0"/>
          </a:p>
          <a:p>
            <a:r>
              <a:rPr lang="en-US" sz="2800" b="1" dirty="0" smtClean="0"/>
              <a:t>Be </a:t>
            </a:r>
            <a:r>
              <a:rPr lang="en-US" sz="2800" b="1" dirty="0" smtClean="0">
                <a:solidFill>
                  <a:srgbClr val="0000FF"/>
                </a:solidFill>
              </a:rPr>
              <a:t>maintainable</a:t>
            </a:r>
            <a:r>
              <a:rPr lang="en-US" sz="2800" b="1" dirty="0" smtClean="0"/>
              <a:t> by the average Guy or Girl</a:t>
            </a:r>
            <a:endParaRPr lang="en-US" sz="2800" b="1" dirty="0"/>
          </a:p>
        </p:txBody>
      </p:sp>
    </p:spTree>
    <p:extLst>
      <p:ext uri="{BB962C8B-B14F-4D97-AF65-F5344CB8AC3E}">
        <p14:creationId xmlns:p14="http://schemas.microsoft.com/office/powerpoint/2010/main" val="4875836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72968" y="1651001"/>
            <a:ext cx="8132213" cy="2698751"/>
          </a:xfrm>
        </p:spPr>
        <p:txBody>
          <a:bodyPr>
            <a:normAutofit/>
          </a:bodyPr>
          <a:lstStyle/>
          <a:p>
            <a:pPr marL="457200" lvl="1" indent="0" algn="ctr">
              <a:buNone/>
            </a:pPr>
            <a:endParaRPr lang="en-US" b="1" dirty="0" smtClean="0"/>
          </a:p>
          <a:p>
            <a:pPr marL="457200" lvl="1" indent="0" algn="ctr">
              <a:buNone/>
            </a:pPr>
            <a:endParaRPr lang="en-US" b="1" dirty="0" smtClean="0">
              <a:latin typeface="Helvetica"/>
              <a:cs typeface="Helvetica"/>
            </a:endParaRPr>
          </a:p>
          <a:p>
            <a:pPr marL="457200" lvl="1" indent="0" algn="ctr">
              <a:buNone/>
            </a:pPr>
            <a:r>
              <a:rPr lang="en-US" sz="4000" b="1" dirty="0" smtClean="0">
                <a:solidFill>
                  <a:schemeClr val="bg1"/>
                </a:solidFill>
                <a:latin typeface="Helvetica"/>
                <a:cs typeface="Helvetica"/>
              </a:rPr>
              <a:t>High Performance</a:t>
            </a:r>
            <a:endParaRPr lang="en-US" sz="2400" b="1" dirty="0" smtClean="0">
              <a:solidFill>
                <a:schemeClr val="bg1"/>
              </a:solidFill>
              <a:latin typeface="Helvetica"/>
              <a:cs typeface="Helvetica"/>
            </a:endParaRPr>
          </a:p>
          <a:p>
            <a:pPr marL="457200" lvl="1" indent="0" algn="ctr">
              <a:buNone/>
            </a:pPr>
            <a:r>
              <a:rPr lang="en-US" sz="4000" b="1" dirty="0" err="1" smtClean="0">
                <a:solidFill>
                  <a:schemeClr val="bg1"/>
                </a:solidFill>
                <a:latin typeface="Helvetica"/>
                <a:cs typeface="Helvetica"/>
              </a:rPr>
              <a:t>NoSQL</a:t>
            </a:r>
            <a:r>
              <a:rPr lang="en-US" sz="4000" b="1" dirty="0" smtClean="0">
                <a:solidFill>
                  <a:schemeClr val="bg1"/>
                </a:solidFill>
                <a:latin typeface="Helvetica"/>
                <a:cs typeface="Helvetica"/>
              </a:rPr>
              <a:t> Database</a:t>
            </a:r>
            <a:endParaRPr lang="en-US" sz="4000" dirty="0">
              <a:solidFill>
                <a:schemeClr val="bg1"/>
              </a:solidFill>
              <a:latin typeface="Helvetica"/>
              <a:cs typeface="Helvetica"/>
            </a:endParaRPr>
          </a:p>
        </p:txBody>
      </p:sp>
      <p:sp>
        <p:nvSpPr>
          <p:cNvPr id="8" name="Rectangle 7"/>
          <p:cNvSpPr/>
          <p:nvPr/>
        </p:nvSpPr>
        <p:spPr>
          <a:xfrm>
            <a:off x="1914577" y="5000335"/>
            <a:ext cx="5175044" cy="1015663"/>
          </a:xfrm>
          <a:prstGeom prst="rect">
            <a:avLst/>
          </a:prstGeom>
        </p:spPr>
        <p:txBody>
          <a:bodyPr wrap="square">
            <a:spAutoFit/>
          </a:bodyPr>
          <a:lstStyle/>
          <a:p>
            <a:pPr algn="ctr"/>
            <a:r>
              <a:rPr lang="en-US" sz="2000" b="1" i="1" dirty="0" smtClean="0">
                <a:solidFill>
                  <a:srgbClr val="FFFFFF"/>
                </a:solidFill>
              </a:rPr>
              <a:t>Powering New</a:t>
            </a:r>
          </a:p>
          <a:p>
            <a:pPr algn="ctr"/>
            <a:r>
              <a:rPr lang="en-US" sz="2000" b="1" i="1" dirty="0" smtClean="0">
                <a:solidFill>
                  <a:srgbClr val="FFFFFF"/>
                </a:solidFill>
              </a:rPr>
              <a:t>Opportunities at Scale</a:t>
            </a:r>
          </a:p>
          <a:p>
            <a:pPr algn="ctr"/>
            <a:endParaRPr lang="en-US" sz="2000" b="1" dirty="0">
              <a:solidFill>
                <a:schemeClr val="tx1">
                  <a:lumMod val="50000"/>
                  <a:lumOff val="50000"/>
                </a:schemeClr>
              </a:solidFill>
            </a:endParaRPr>
          </a:p>
        </p:txBody>
      </p:sp>
      <p:pic>
        <p:nvPicPr>
          <p:cNvPr id="5" name="Cover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29" y="0"/>
            <a:ext cx="9652000" cy="6942667"/>
          </a:xfrm>
          <a:prstGeom prst="rect">
            <a:avLst/>
          </a:prstGeom>
        </p:spPr>
      </p:pic>
      <p:pic>
        <p:nvPicPr>
          <p:cNvPr id="6" name="logo.jpg" descr="/Users/cynthiaoccipinti/Files/Aeropike/final images/logo.jpg"/>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130472" y="127000"/>
            <a:ext cx="3087624" cy="557784"/>
          </a:xfrm>
          <a:prstGeom prst="rect">
            <a:avLst/>
          </a:prstGeom>
        </p:spPr>
      </p:pic>
      <p:sp>
        <p:nvSpPr>
          <p:cNvPr id="2" name="Freeform 1"/>
          <p:cNvSpPr/>
          <p:nvPr/>
        </p:nvSpPr>
        <p:spPr>
          <a:xfrm>
            <a:off x="4265083" y="6392335"/>
            <a:ext cx="5016500" cy="592666"/>
          </a:xfrm>
          <a:custGeom>
            <a:avLst/>
            <a:gdLst>
              <a:gd name="connsiteX0" fmla="*/ 0 w 5016500"/>
              <a:gd name="connsiteY0" fmla="*/ 560916 h 592666"/>
              <a:gd name="connsiteX1" fmla="*/ 5016500 w 5016500"/>
              <a:gd name="connsiteY1" fmla="*/ 0 h 592666"/>
              <a:gd name="connsiteX2" fmla="*/ 5005917 w 5016500"/>
              <a:gd name="connsiteY2" fmla="*/ 592666 h 592666"/>
              <a:gd name="connsiteX3" fmla="*/ 0 w 5016500"/>
              <a:gd name="connsiteY3" fmla="*/ 560916 h 592666"/>
            </a:gdLst>
            <a:ahLst/>
            <a:cxnLst>
              <a:cxn ang="0">
                <a:pos x="connsiteX0" y="connsiteY0"/>
              </a:cxn>
              <a:cxn ang="0">
                <a:pos x="connsiteX1" y="connsiteY1"/>
              </a:cxn>
              <a:cxn ang="0">
                <a:pos x="connsiteX2" y="connsiteY2"/>
              </a:cxn>
              <a:cxn ang="0">
                <a:pos x="connsiteX3" y="connsiteY3"/>
              </a:cxn>
            </a:cxnLst>
            <a:rect l="l" t="t" r="r" b="b"/>
            <a:pathLst>
              <a:path w="5016500" h="592666">
                <a:moveTo>
                  <a:pt x="0" y="560916"/>
                </a:moveTo>
                <a:lnTo>
                  <a:pt x="5016500" y="0"/>
                </a:lnTo>
                <a:lnTo>
                  <a:pt x="5005917" y="592666"/>
                </a:lnTo>
                <a:lnTo>
                  <a:pt x="0" y="560916"/>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357698" y="114300"/>
            <a:ext cx="1676623" cy="369332"/>
          </a:xfrm>
          <a:prstGeom prst="rect">
            <a:avLst/>
          </a:prstGeom>
          <a:noFill/>
        </p:spPr>
        <p:txBody>
          <a:bodyPr wrap="none" rtlCol="0">
            <a:spAutoFit/>
          </a:bodyPr>
          <a:lstStyle/>
          <a:p>
            <a:r>
              <a:rPr lang="en-US" dirty="0" smtClean="0">
                <a:solidFill>
                  <a:schemeClr val="bg1"/>
                </a:solidFill>
                <a:latin typeface="Arial"/>
              </a:rPr>
              <a:t>@</a:t>
            </a:r>
            <a:r>
              <a:rPr lang="en-US" dirty="0" err="1" smtClean="0">
                <a:solidFill>
                  <a:schemeClr val="bg1"/>
                </a:solidFill>
                <a:latin typeface="Arial"/>
              </a:rPr>
              <a:t>aerospikedb</a:t>
            </a:r>
            <a:endParaRPr lang="en-US" dirty="0">
              <a:solidFill>
                <a:schemeClr val="bg1"/>
              </a:solidFill>
              <a:latin typeface="Arial"/>
            </a:endParaRPr>
          </a:p>
        </p:txBody>
      </p:sp>
      <p:pic>
        <p:nvPicPr>
          <p:cNvPr id="9" name="Picture 8" descr="Twitter_logo_white.png"/>
          <p:cNvPicPr>
            <a:picLocks noChangeAspect="1"/>
          </p:cNvPicPr>
          <p:nvPr/>
        </p:nvPicPr>
        <p:blipFill>
          <a:blip r:embed="rId6"/>
          <a:stretch>
            <a:fillRect/>
          </a:stretch>
        </p:blipFill>
        <p:spPr>
          <a:xfrm>
            <a:off x="6942667" y="163293"/>
            <a:ext cx="321733" cy="261567"/>
          </a:xfrm>
          <a:prstGeom prst="rect">
            <a:avLst/>
          </a:prstGeom>
        </p:spPr>
      </p:pic>
      <p:sp>
        <p:nvSpPr>
          <p:cNvPr id="10" name="TextBox 9"/>
          <p:cNvSpPr txBox="1"/>
          <p:nvPr/>
        </p:nvSpPr>
        <p:spPr>
          <a:xfrm>
            <a:off x="3759199" y="910173"/>
            <a:ext cx="4813595" cy="4955203"/>
          </a:xfrm>
          <a:prstGeom prst="rect">
            <a:avLst/>
          </a:prstGeom>
          <a:noFill/>
        </p:spPr>
        <p:txBody>
          <a:bodyPr wrap="square" rtlCol="0">
            <a:spAutoFit/>
          </a:bodyPr>
          <a:lstStyle/>
          <a:p>
            <a:pPr algn="ctr"/>
            <a:r>
              <a:rPr lang="en-US" sz="2800" dirty="0" smtClean="0">
                <a:solidFill>
                  <a:schemeClr val="bg1"/>
                </a:solidFill>
                <a:latin typeface="Arial"/>
              </a:rPr>
              <a:t>NEXT STEPS:</a:t>
            </a:r>
          </a:p>
          <a:p>
            <a:endParaRPr lang="en-US" dirty="0">
              <a:solidFill>
                <a:schemeClr val="bg1"/>
              </a:solidFill>
              <a:latin typeface="Arial"/>
            </a:endParaRPr>
          </a:p>
          <a:p>
            <a:r>
              <a:rPr lang="en-US" dirty="0" smtClean="0">
                <a:solidFill>
                  <a:schemeClr val="bg1"/>
                </a:solidFill>
                <a:latin typeface="Arial"/>
              </a:rPr>
              <a:t>See how much you can save with Aerospike:</a:t>
            </a:r>
          </a:p>
          <a:p>
            <a:r>
              <a:rPr lang="en-US" dirty="0" smtClean="0">
                <a:solidFill>
                  <a:srgbClr val="44C7FF"/>
                </a:solidFill>
                <a:latin typeface="Arial"/>
                <a:hlinkClick r:id="rId7"/>
              </a:rPr>
              <a:t>http</a:t>
            </a:r>
            <a:r>
              <a:rPr lang="en-US" dirty="0">
                <a:solidFill>
                  <a:srgbClr val="44C7FF"/>
                </a:solidFill>
                <a:latin typeface="Arial"/>
                <a:hlinkClick r:id="rId7"/>
              </a:rPr>
              <a:t>://</a:t>
            </a:r>
            <a:r>
              <a:rPr lang="en-US" dirty="0" err="1">
                <a:solidFill>
                  <a:srgbClr val="44C7FF"/>
                </a:solidFill>
                <a:latin typeface="Arial"/>
                <a:hlinkClick r:id="rId7"/>
              </a:rPr>
              <a:t>www.aerospike.com</a:t>
            </a:r>
            <a:r>
              <a:rPr lang="en-US" dirty="0">
                <a:solidFill>
                  <a:srgbClr val="44C7FF"/>
                </a:solidFill>
                <a:latin typeface="Arial"/>
                <a:hlinkClick r:id="rId7"/>
              </a:rPr>
              <a:t>/</a:t>
            </a:r>
            <a:r>
              <a:rPr lang="en-US" dirty="0" err="1">
                <a:solidFill>
                  <a:srgbClr val="44C7FF"/>
                </a:solidFill>
                <a:latin typeface="Arial"/>
                <a:hlinkClick r:id="rId7"/>
              </a:rPr>
              <a:t>tco</a:t>
            </a:r>
            <a:r>
              <a:rPr lang="en-US" dirty="0">
                <a:solidFill>
                  <a:srgbClr val="44C7FF"/>
                </a:solidFill>
                <a:latin typeface="Arial"/>
                <a:hlinkClick r:id="rId7"/>
              </a:rPr>
              <a:t>-calculator/</a:t>
            </a:r>
            <a:endParaRPr lang="en-US" dirty="0">
              <a:solidFill>
                <a:srgbClr val="44C7FF"/>
              </a:solidFill>
              <a:latin typeface="Arial"/>
            </a:endParaRPr>
          </a:p>
          <a:p>
            <a:endParaRPr lang="en-US" dirty="0" smtClean="0">
              <a:solidFill>
                <a:schemeClr val="bg1"/>
              </a:solidFill>
              <a:latin typeface="Arial"/>
            </a:endParaRPr>
          </a:p>
          <a:p>
            <a:endParaRPr lang="en-US" dirty="0">
              <a:solidFill>
                <a:schemeClr val="bg1"/>
              </a:solidFill>
              <a:latin typeface="Arial"/>
            </a:endParaRPr>
          </a:p>
          <a:p>
            <a:r>
              <a:rPr lang="en-US" dirty="0" smtClean="0">
                <a:solidFill>
                  <a:schemeClr val="bg1"/>
                </a:solidFill>
                <a:latin typeface="Arial"/>
              </a:rPr>
              <a:t>Ready to get started?</a:t>
            </a:r>
          </a:p>
          <a:p>
            <a:r>
              <a:rPr lang="en-US" dirty="0">
                <a:solidFill>
                  <a:schemeClr val="bg1"/>
                </a:solidFill>
                <a:latin typeface="Arial"/>
                <a:hlinkClick r:id="rId8"/>
              </a:rPr>
              <a:t>http://www.aerospike.com/quick-start</a:t>
            </a:r>
            <a:r>
              <a:rPr lang="en-US" dirty="0" smtClean="0">
                <a:solidFill>
                  <a:schemeClr val="bg1"/>
                </a:solidFill>
                <a:latin typeface="Arial"/>
                <a:hlinkClick r:id="rId8"/>
              </a:rPr>
              <a:t>/</a:t>
            </a:r>
            <a:endParaRPr lang="en-US" dirty="0" smtClean="0">
              <a:solidFill>
                <a:schemeClr val="bg1"/>
              </a:solidFill>
              <a:latin typeface="Arial"/>
            </a:endParaRPr>
          </a:p>
          <a:p>
            <a:endParaRPr lang="en-US" dirty="0">
              <a:solidFill>
                <a:schemeClr val="bg1"/>
              </a:solidFill>
              <a:latin typeface="Arial"/>
            </a:endParaRPr>
          </a:p>
          <a:p>
            <a:endParaRPr lang="en-US" dirty="0">
              <a:solidFill>
                <a:schemeClr val="bg1"/>
              </a:solidFill>
              <a:latin typeface="Arial"/>
            </a:endParaRPr>
          </a:p>
          <a:p>
            <a:r>
              <a:rPr lang="en-US" dirty="0">
                <a:solidFill>
                  <a:schemeClr val="bg1"/>
                </a:solidFill>
                <a:latin typeface="Arial"/>
              </a:rPr>
              <a:t>If you have any questions or want to further </a:t>
            </a:r>
          </a:p>
          <a:p>
            <a:r>
              <a:rPr lang="en-US" dirty="0">
                <a:solidFill>
                  <a:schemeClr val="bg1"/>
                </a:solidFill>
                <a:latin typeface="Arial"/>
              </a:rPr>
              <a:t>explore if Aerospike is right for you, contact us:</a:t>
            </a:r>
          </a:p>
          <a:p>
            <a:r>
              <a:rPr lang="en-US" dirty="0">
                <a:solidFill>
                  <a:schemeClr val="bg1"/>
                </a:solidFill>
                <a:latin typeface="Arial"/>
                <a:hlinkClick r:id="rId9"/>
              </a:rPr>
              <a:t>info@aerospike.com</a:t>
            </a:r>
            <a:endParaRPr lang="en-US" dirty="0">
              <a:solidFill>
                <a:schemeClr val="bg1"/>
              </a:solidFill>
              <a:latin typeface="Arial"/>
            </a:endParaRPr>
          </a:p>
          <a:p>
            <a:endParaRPr lang="en-US" dirty="0" smtClean="0">
              <a:solidFill>
                <a:schemeClr val="bg1"/>
              </a:solidFill>
              <a:latin typeface="Arial"/>
            </a:endParaRPr>
          </a:p>
          <a:p>
            <a:endParaRPr lang="en-US" dirty="0" smtClean="0">
              <a:solidFill>
                <a:schemeClr val="bg1"/>
              </a:solidFill>
              <a:latin typeface="Arial"/>
            </a:endParaRPr>
          </a:p>
          <a:p>
            <a:endParaRPr lang="en-US" dirty="0">
              <a:solidFill>
                <a:schemeClr val="bg1"/>
              </a:solidFill>
              <a:latin typeface="Arial"/>
            </a:endParaRPr>
          </a:p>
        </p:txBody>
      </p:sp>
    </p:spTree>
    <p:extLst>
      <p:ext uri="{BB962C8B-B14F-4D97-AF65-F5344CB8AC3E}">
        <p14:creationId xmlns:p14="http://schemas.microsoft.com/office/powerpoint/2010/main" val="1797917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smtClean="0">
                <a:latin typeface="Arial Narrow"/>
                <a:cs typeface="Arial Narrow"/>
              </a:rPr>
              <a:t>Travel Portal</a:t>
            </a:r>
            <a:endParaRPr lang="en-US" sz="2800" b="1" dirty="0">
              <a:latin typeface="Arial Narrow"/>
              <a:cs typeface="Arial Narrow"/>
            </a:endParaRPr>
          </a:p>
        </p:txBody>
      </p:sp>
      <p:cxnSp>
        <p:nvCxnSpPr>
          <p:cNvPr id="7" name="Straight Arrow Connector 6"/>
          <p:cNvCxnSpPr/>
          <p:nvPr/>
        </p:nvCxnSpPr>
        <p:spPr>
          <a:xfrm flipH="1">
            <a:off x="2974411" y="4271385"/>
            <a:ext cx="977753"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pic>
        <p:nvPicPr>
          <p:cNvPr id="12" name="Picture 11" descr="aerospike_icons_otherdatabase_nobox_notex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624" y="5149362"/>
            <a:ext cx="1072788" cy="607597"/>
          </a:xfrm>
          <a:prstGeom prst="rect">
            <a:avLst/>
          </a:prstGeom>
        </p:spPr>
      </p:pic>
      <p:sp>
        <p:nvSpPr>
          <p:cNvPr id="17" name="TextBox 16"/>
          <p:cNvSpPr txBox="1"/>
          <p:nvPr/>
        </p:nvSpPr>
        <p:spPr>
          <a:xfrm>
            <a:off x="4618769" y="5751416"/>
            <a:ext cx="1602722" cy="492443"/>
          </a:xfrm>
          <a:prstGeom prst="rect">
            <a:avLst/>
          </a:prstGeom>
          <a:noFill/>
        </p:spPr>
        <p:txBody>
          <a:bodyPr wrap="none" rtlCol="0">
            <a:spAutoFit/>
          </a:bodyPr>
          <a:lstStyle/>
          <a:p>
            <a:pPr algn="ctr"/>
            <a:r>
              <a:rPr lang="en-US" sz="1400" dirty="0" smtClean="0">
                <a:solidFill>
                  <a:schemeClr val="accent3"/>
                </a:solidFill>
                <a:latin typeface="Arial Narrow"/>
                <a:cs typeface="Arial Narrow"/>
              </a:rPr>
              <a:t>PRICING DATABASE</a:t>
            </a:r>
          </a:p>
          <a:p>
            <a:pPr algn="ctr"/>
            <a:r>
              <a:rPr lang="en-US" sz="1200" dirty="0" smtClean="0">
                <a:solidFill>
                  <a:schemeClr val="accent3"/>
                </a:solidFill>
                <a:latin typeface="Arial Narrow"/>
                <a:cs typeface="Arial Narrow"/>
              </a:rPr>
              <a:t>(RATE LIMITED)</a:t>
            </a:r>
            <a:endParaRPr lang="en-US" sz="1200" dirty="0">
              <a:solidFill>
                <a:schemeClr val="accent3"/>
              </a:solidFill>
              <a:latin typeface="Arial Narrow"/>
              <a:cs typeface="Arial Narrow"/>
            </a:endParaRPr>
          </a:p>
        </p:txBody>
      </p:sp>
      <p:cxnSp>
        <p:nvCxnSpPr>
          <p:cNvPr id="19" name="Straight Arrow Connector 18"/>
          <p:cNvCxnSpPr/>
          <p:nvPr/>
        </p:nvCxnSpPr>
        <p:spPr>
          <a:xfrm>
            <a:off x="5349335" y="2651168"/>
            <a:ext cx="10811" cy="2466159"/>
          </a:xfrm>
          <a:prstGeom prst="straightConnector1">
            <a:avLst/>
          </a:prstGeom>
          <a:ln>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366510" y="4271385"/>
            <a:ext cx="773945" cy="738664"/>
          </a:xfrm>
          <a:prstGeom prst="rect">
            <a:avLst/>
          </a:prstGeom>
          <a:noFill/>
        </p:spPr>
        <p:txBody>
          <a:bodyPr wrap="none" rtlCol="0">
            <a:spAutoFit/>
          </a:bodyPr>
          <a:lstStyle/>
          <a:p>
            <a:r>
              <a:rPr lang="en-US" sz="1400" dirty="0" smtClean="0">
                <a:solidFill>
                  <a:srgbClr val="3366FF"/>
                </a:solidFill>
                <a:latin typeface="Arial Narrow"/>
                <a:cs typeface="Arial Narrow"/>
              </a:rPr>
              <a:t>Poll for </a:t>
            </a:r>
          </a:p>
          <a:p>
            <a:r>
              <a:rPr lang="en-US" sz="1400" dirty="0" smtClean="0">
                <a:solidFill>
                  <a:srgbClr val="3366FF"/>
                </a:solidFill>
                <a:latin typeface="Arial Narrow"/>
                <a:cs typeface="Arial Narrow"/>
              </a:rPr>
              <a:t>Pricing </a:t>
            </a:r>
          </a:p>
          <a:p>
            <a:r>
              <a:rPr lang="en-US" sz="1400" dirty="0" smtClean="0">
                <a:solidFill>
                  <a:srgbClr val="3366FF"/>
                </a:solidFill>
                <a:latin typeface="Arial Narrow"/>
                <a:cs typeface="Arial Narrow"/>
              </a:rPr>
              <a:t>Changes</a:t>
            </a:r>
            <a:endParaRPr lang="en-US" sz="1400" dirty="0">
              <a:solidFill>
                <a:srgbClr val="3366FF"/>
              </a:solidFill>
              <a:latin typeface="Arial Narrow"/>
              <a:cs typeface="Arial Narrow"/>
            </a:endParaRPr>
          </a:p>
        </p:txBody>
      </p:sp>
      <p:sp>
        <p:nvSpPr>
          <p:cNvPr id="21" name="Snip Single Corner Rectangle 20"/>
          <p:cNvSpPr/>
          <p:nvPr/>
        </p:nvSpPr>
        <p:spPr>
          <a:xfrm>
            <a:off x="4830961" y="1902863"/>
            <a:ext cx="751959" cy="721848"/>
          </a:xfrm>
          <a:prstGeom prst="snip1Rect">
            <a:avLst/>
          </a:prstGeom>
          <a:solidFill>
            <a:srgbClr val="D1D3D4"/>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CCAFF"/>
              </a:solidFill>
            </a:endParaRPr>
          </a:p>
        </p:txBody>
      </p:sp>
      <p:sp>
        <p:nvSpPr>
          <p:cNvPr id="22" name="TextBox 21"/>
          <p:cNvSpPr txBox="1"/>
          <p:nvPr/>
        </p:nvSpPr>
        <p:spPr>
          <a:xfrm>
            <a:off x="4820148" y="2013478"/>
            <a:ext cx="798052" cy="523220"/>
          </a:xfrm>
          <a:prstGeom prst="rect">
            <a:avLst/>
          </a:prstGeom>
          <a:noFill/>
        </p:spPr>
        <p:txBody>
          <a:bodyPr wrap="none" rtlCol="0">
            <a:spAutoFit/>
          </a:bodyPr>
          <a:lstStyle/>
          <a:p>
            <a:pPr algn="ctr"/>
            <a:r>
              <a:rPr lang="en-US" sz="1400" dirty="0" smtClean="0">
                <a:solidFill>
                  <a:schemeClr val="accent3"/>
                </a:solidFill>
                <a:latin typeface="Arial Narrow"/>
                <a:cs typeface="Arial Narrow"/>
              </a:rPr>
              <a:t>PRICING </a:t>
            </a:r>
          </a:p>
          <a:p>
            <a:pPr algn="ctr"/>
            <a:r>
              <a:rPr lang="en-US" sz="1400" dirty="0" smtClean="0">
                <a:solidFill>
                  <a:schemeClr val="accent3"/>
                </a:solidFill>
                <a:latin typeface="Arial Narrow"/>
                <a:cs typeface="Arial Narrow"/>
              </a:rPr>
              <a:t>DATA</a:t>
            </a:r>
            <a:endParaRPr lang="en-US" sz="1400" dirty="0">
              <a:solidFill>
                <a:schemeClr val="accent3"/>
              </a:solidFill>
              <a:latin typeface="Arial Narrow"/>
              <a:cs typeface="Arial Narrow"/>
            </a:endParaRPr>
          </a:p>
        </p:txBody>
      </p:sp>
      <p:cxnSp>
        <p:nvCxnSpPr>
          <p:cNvPr id="24" name="Straight Arrow Connector 23"/>
          <p:cNvCxnSpPr/>
          <p:nvPr/>
        </p:nvCxnSpPr>
        <p:spPr>
          <a:xfrm>
            <a:off x="4848601" y="2651168"/>
            <a:ext cx="0" cy="1038154"/>
          </a:xfrm>
          <a:prstGeom prst="straightConnector1">
            <a:avLst/>
          </a:prstGeom>
          <a:ln>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811836" y="2787955"/>
            <a:ext cx="585817" cy="738664"/>
          </a:xfrm>
          <a:prstGeom prst="rect">
            <a:avLst/>
          </a:prstGeom>
          <a:noFill/>
        </p:spPr>
        <p:txBody>
          <a:bodyPr wrap="none" rtlCol="0">
            <a:spAutoFit/>
          </a:bodyPr>
          <a:lstStyle/>
          <a:p>
            <a:r>
              <a:rPr lang="en-US" sz="1400" dirty="0" smtClean="0">
                <a:solidFill>
                  <a:srgbClr val="3366FF"/>
                </a:solidFill>
                <a:latin typeface="Arial Narrow"/>
                <a:cs typeface="Arial Narrow"/>
              </a:rPr>
              <a:t>Store </a:t>
            </a:r>
          </a:p>
          <a:p>
            <a:r>
              <a:rPr lang="en-US" sz="1400" dirty="0" smtClean="0">
                <a:solidFill>
                  <a:srgbClr val="3366FF"/>
                </a:solidFill>
                <a:latin typeface="Arial Narrow"/>
                <a:cs typeface="Arial Narrow"/>
              </a:rPr>
              <a:t>Latest</a:t>
            </a:r>
          </a:p>
          <a:p>
            <a:r>
              <a:rPr lang="en-US" sz="1400" dirty="0" smtClean="0">
                <a:solidFill>
                  <a:srgbClr val="3366FF"/>
                </a:solidFill>
                <a:latin typeface="Arial Narrow"/>
                <a:cs typeface="Arial Narrow"/>
              </a:rPr>
              <a:t>Price</a:t>
            </a:r>
            <a:endParaRPr lang="en-US" sz="1400" dirty="0">
              <a:solidFill>
                <a:srgbClr val="3366FF"/>
              </a:solidFill>
              <a:latin typeface="Arial Narrow"/>
              <a:cs typeface="Arial Narrow"/>
            </a:endParaRPr>
          </a:p>
        </p:txBody>
      </p:sp>
      <p:cxnSp>
        <p:nvCxnSpPr>
          <p:cNvPr id="27" name="Straight Arrow Connector 26"/>
          <p:cNvCxnSpPr/>
          <p:nvPr/>
        </p:nvCxnSpPr>
        <p:spPr>
          <a:xfrm flipV="1">
            <a:off x="4983114" y="1482448"/>
            <a:ext cx="0" cy="403241"/>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168321" y="1499623"/>
            <a:ext cx="0" cy="403240"/>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464320" y="1894508"/>
            <a:ext cx="1128369" cy="730203"/>
          </a:xfrm>
          <a:prstGeom prst="rect">
            <a:avLst/>
          </a:prstGeom>
          <a:solidFill>
            <a:srgbClr val="D1D3D4"/>
          </a:solidFill>
          <a:ln>
            <a:solidFill>
              <a:srgbClr val="4D4D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CCAFF"/>
              </a:solidFill>
            </a:endParaRPr>
          </a:p>
        </p:txBody>
      </p:sp>
      <p:sp>
        <p:nvSpPr>
          <p:cNvPr id="42" name="TextBox 41"/>
          <p:cNvSpPr txBox="1"/>
          <p:nvPr/>
        </p:nvSpPr>
        <p:spPr>
          <a:xfrm>
            <a:off x="3425072" y="1995840"/>
            <a:ext cx="1237163" cy="523220"/>
          </a:xfrm>
          <a:prstGeom prst="rect">
            <a:avLst/>
          </a:prstGeom>
          <a:noFill/>
        </p:spPr>
        <p:txBody>
          <a:bodyPr wrap="none" rtlCol="0">
            <a:spAutoFit/>
          </a:bodyPr>
          <a:lstStyle/>
          <a:p>
            <a:pPr algn="ctr"/>
            <a:r>
              <a:rPr lang="en-US" sz="1400" dirty="0" smtClean="0">
                <a:solidFill>
                  <a:srgbClr val="4D4D4F"/>
                </a:solidFill>
                <a:latin typeface="Arial Narrow"/>
                <a:cs typeface="Arial Narrow"/>
              </a:rPr>
              <a:t>SESSION</a:t>
            </a:r>
          </a:p>
          <a:p>
            <a:pPr algn="ctr"/>
            <a:r>
              <a:rPr lang="en-US" sz="1400" dirty="0" smtClean="0">
                <a:solidFill>
                  <a:srgbClr val="4D4D4F"/>
                </a:solidFill>
                <a:latin typeface="Arial Narrow"/>
                <a:cs typeface="Arial Narrow"/>
              </a:rPr>
              <a:t>MANAGEMENT</a:t>
            </a:r>
            <a:endParaRPr lang="en-US" sz="1400" dirty="0">
              <a:solidFill>
                <a:srgbClr val="4D4D4F"/>
              </a:solidFill>
              <a:latin typeface="Arial Narrow"/>
              <a:cs typeface="Arial Narrow"/>
            </a:endParaRPr>
          </a:p>
        </p:txBody>
      </p:sp>
      <p:cxnSp>
        <p:nvCxnSpPr>
          <p:cNvPr id="44" name="Straight Arrow Connector 43"/>
          <p:cNvCxnSpPr/>
          <p:nvPr/>
        </p:nvCxnSpPr>
        <p:spPr>
          <a:xfrm>
            <a:off x="4326416" y="1491268"/>
            <a:ext cx="0" cy="403240"/>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074778" y="2689844"/>
            <a:ext cx="0" cy="964202"/>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41716" y="2681025"/>
            <a:ext cx="0" cy="942031"/>
          </a:xfrm>
          <a:prstGeom prst="straightConnector1">
            <a:avLst/>
          </a:prstGeom>
          <a:ln>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394252" y="2770317"/>
            <a:ext cx="713619" cy="523220"/>
          </a:xfrm>
          <a:prstGeom prst="rect">
            <a:avLst/>
          </a:prstGeom>
          <a:noFill/>
        </p:spPr>
        <p:txBody>
          <a:bodyPr wrap="none" rtlCol="0">
            <a:spAutoFit/>
          </a:bodyPr>
          <a:lstStyle/>
          <a:p>
            <a:pPr algn="r"/>
            <a:r>
              <a:rPr lang="en-US" sz="1400" dirty="0" smtClean="0">
                <a:solidFill>
                  <a:srgbClr val="3366FF"/>
                </a:solidFill>
                <a:latin typeface="Arial Narrow"/>
                <a:cs typeface="Arial Narrow"/>
              </a:rPr>
              <a:t>Session</a:t>
            </a:r>
          </a:p>
          <a:p>
            <a:pPr algn="r"/>
            <a:r>
              <a:rPr lang="en-US" sz="1400" dirty="0" smtClean="0">
                <a:solidFill>
                  <a:srgbClr val="3366FF"/>
                </a:solidFill>
                <a:latin typeface="Arial Narrow"/>
                <a:cs typeface="Arial Narrow"/>
              </a:rPr>
              <a:t>Data</a:t>
            </a:r>
            <a:endParaRPr lang="en-US" sz="1200" dirty="0">
              <a:solidFill>
                <a:srgbClr val="3366FF"/>
              </a:solidFill>
              <a:latin typeface="Arial Narrow"/>
              <a:cs typeface="Arial Narrow"/>
            </a:endParaRPr>
          </a:p>
        </p:txBody>
      </p:sp>
      <p:sp>
        <p:nvSpPr>
          <p:cNvPr id="54" name="TextBox 53"/>
          <p:cNvSpPr txBox="1"/>
          <p:nvPr/>
        </p:nvSpPr>
        <p:spPr>
          <a:xfrm>
            <a:off x="4303688" y="2786279"/>
            <a:ext cx="536550" cy="523220"/>
          </a:xfrm>
          <a:prstGeom prst="rect">
            <a:avLst/>
          </a:prstGeom>
          <a:noFill/>
        </p:spPr>
        <p:txBody>
          <a:bodyPr wrap="none" rtlCol="0">
            <a:spAutoFit/>
          </a:bodyPr>
          <a:lstStyle/>
          <a:p>
            <a:r>
              <a:rPr lang="en-US" sz="1400" dirty="0" smtClean="0">
                <a:solidFill>
                  <a:srgbClr val="3366FF"/>
                </a:solidFill>
                <a:latin typeface="Arial Narrow"/>
                <a:cs typeface="Arial Narrow"/>
              </a:rPr>
              <a:t>Read</a:t>
            </a:r>
          </a:p>
          <a:p>
            <a:r>
              <a:rPr lang="en-US" sz="1400" dirty="0" smtClean="0">
                <a:solidFill>
                  <a:srgbClr val="3366FF"/>
                </a:solidFill>
                <a:latin typeface="Arial Narrow"/>
                <a:cs typeface="Arial Narrow"/>
              </a:rPr>
              <a:t>Price</a:t>
            </a:r>
            <a:endParaRPr lang="en-US" sz="1400" dirty="0">
              <a:solidFill>
                <a:srgbClr val="3366FF"/>
              </a:solidFill>
              <a:latin typeface="Arial Narrow"/>
              <a:cs typeface="Arial Narrow"/>
            </a:endParaRPr>
          </a:p>
        </p:txBody>
      </p:sp>
      <p:cxnSp>
        <p:nvCxnSpPr>
          <p:cNvPr id="65" name="Straight Arrow Connector 64"/>
          <p:cNvCxnSpPr/>
          <p:nvPr/>
        </p:nvCxnSpPr>
        <p:spPr>
          <a:xfrm flipV="1">
            <a:off x="4097895" y="1491268"/>
            <a:ext cx="0" cy="403241"/>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230790" y="3963608"/>
            <a:ext cx="495348" cy="307777"/>
          </a:xfrm>
          <a:prstGeom prst="rect">
            <a:avLst/>
          </a:prstGeom>
          <a:noFill/>
        </p:spPr>
        <p:txBody>
          <a:bodyPr wrap="none" rtlCol="0">
            <a:spAutoFit/>
          </a:bodyPr>
          <a:lstStyle/>
          <a:p>
            <a:r>
              <a:rPr lang="en-US" sz="1400" dirty="0" smtClean="0">
                <a:solidFill>
                  <a:schemeClr val="accent3"/>
                </a:solidFill>
                <a:latin typeface="Arial Narrow"/>
                <a:cs typeface="Arial Narrow"/>
              </a:rPr>
              <a:t>XDR</a:t>
            </a:r>
            <a:endParaRPr lang="en-US" sz="1400" dirty="0">
              <a:solidFill>
                <a:schemeClr val="accent3"/>
              </a:solidFill>
              <a:latin typeface="Arial Narrow"/>
              <a:cs typeface="Arial Narrow"/>
            </a:endParaRPr>
          </a:p>
        </p:txBody>
      </p:sp>
      <p:sp>
        <p:nvSpPr>
          <p:cNvPr id="3" name="TextBox 2"/>
          <p:cNvSpPr txBox="1"/>
          <p:nvPr/>
        </p:nvSpPr>
        <p:spPr>
          <a:xfrm>
            <a:off x="6539891" y="1421593"/>
            <a:ext cx="2360048"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rgbClr val="777777"/>
                </a:solidFill>
                <a:latin typeface="Arial Narrow"/>
                <a:cs typeface="Arial Narrow"/>
              </a:rPr>
              <a:t>Airlines forced interstate banking</a:t>
            </a:r>
          </a:p>
          <a:p>
            <a:endParaRPr lang="en-US" dirty="0">
              <a:solidFill>
                <a:srgbClr val="777777"/>
              </a:solidFill>
              <a:latin typeface="Arial Narrow"/>
              <a:cs typeface="Arial Narrow"/>
            </a:endParaRPr>
          </a:p>
          <a:p>
            <a:r>
              <a:rPr lang="en-US" dirty="0">
                <a:solidFill>
                  <a:srgbClr val="777777"/>
                </a:solidFill>
                <a:latin typeface="Arial Narrow"/>
                <a:cs typeface="Arial Narrow"/>
              </a:rPr>
              <a:t>Legacy mainframe technology</a:t>
            </a:r>
          </a:p>
          <a:p>
            <a:endParaRPr lang="en-US" dirty="0" smtClean="0">
              <a:solidFill>
                <a:srgbClr val="777777"/>
              </a:solidFill>
              <a:latin typeface="Arial Narrow"/>
              <a:cs typeface="Arial Narrow"/>
            </a:endParaRPr>
          </a:p>
          <a:p>
            <a:r>
              <a:rPr lang="en-US" dirty="0" smtClean="0">
                <a:solidFill>
                  <a:srgbClr val="777777"/>
                </a:solidFill>
                <a:latin typeface="Arial Narrow"/>
                <a:cs typeface="Arial Narrow"/>
              </a:rPr>
              <a:t>Multi-company reservation and pricing</a:t>
            </a:r>
          </a:p>
          <a:p>
            <a:endParaRPr lang="en-US" dirty="0">
              <a:solidFill>
                <a:srgbClr val="777777"/>
              </a:solidFill>
              <a:latin typeface="Arial Narrow"/>
              <a:cs typeface="Arial Narrow"/>
            </a:endParaRPr>
          </a:p>
          <a:p>
            <a:r>
              <a:rPr lang="en-US" dirty="0" smtClean="0">
                <a:solidFill>
                  <a:srgbClr val="777777"/>
                </a:solidFill>
                <a:latin typeface="Arial Narrow"/>
                <a:cs typeface="Arial Narrow"/>
              </a:rPr>
              <a:t>Requirement: </a:t>
            </a:r>
            <a:r>
              <a:rPr lang="en-US" sz="2000" b="1" dirty="0" smtClean="0">
                <a:solidFill>
                  <a:srgbClr val="FF0000"/>
                </a:solidFill>
                <a:latin typeface="Arial Narrow"/>
                <a:cs typeface="Arial Narrow"/>
              </a:rPr>
              <a:t>1M TPS </a:t>
            </a:r>
            <a:r>
              <a:rPr lang="en-US" dirty="0" smtClean="0">
                <a:solidFill>
                  <a:srgbClr val="777777"/>
                </a:solidFill>
                <a:latin typeface="Arial Narrow"/>
                <a:cs typeface="Arial Narrow"/>
              </a:rPr>
              <a:t>allowing overhead</a:t>
            </a:r>
            <a:endParaRPr lang="en-US" dirty="0">
              <a:solidFill>
                <a:srgbClr val="777777"/>
              </a:solidFill>
              <a:latin typeface="Arial Narrow"/>
              <a:cs typeface="Arial Narrow"/>
            </a:endParaRPr>
          </a:p>
        </p:txBody>
      </p:sp>
      <p:pic>
        <p:nvPicPr>
          <p:cNvPr id="31" name="Picture 30" descr="App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500" y="939800"/>
            <a:ext cx="1803400" cy="555082"/>
          </a:xfrm>
          <a:prstGeom prst="rect">
            <a:avLst/>
          </a:prstGeom>
        </p:spPr>
      </p:pic>
      <p:sp>
        <p:nvSpPr>
          <p:cNvPr id="32" name="TextBox 31"/>
          <p:cNvSpPr txBox="1"/>
          <p:nvPr/>
        </p:nvSpPr>
        <p:spPr>
          <a:xfrm>
            <a:off x="3822700" y="1155700"/>
            <a:ext cx="2768600" cy="338554"/>
          </a:xfrm>
          <a:prstGeom prst="rect">
            <a:avLst/>
          </a:prstGeom>
          <a:noFill/>
        </p:spPr>
        <p:txBody>
          <a:bodyPr wrap="square" rtlCol="0">
            <a:spAutoFit/>
          </a:bodyPr>
          <a:lstStyle/>
          <a:p>
            <a:r>
              <a:rPr lang="en-US" sz="1600" dirty="0" smtClean="0">
                <a:solidFill>
                  <a:srgbClr val="FFFFFF"/>
                </a:solidFill>
                <a:latin typeface="Arial Narrow"/>
                <a:cs typeface="Arial Narrow"/>
              </a:rPr>
              <a:t>Travel App</a:t>
            </a:r>
            <a:endParaRPr lang="en-US" sz="1600" dirty="0">
              <a:solidFill>
                <a:srgbClr val="FFFFFF"/>
              </a:solidFill>
              <a:latin typeface="Arial Narrow"/>
              <a:cs typeface="Arial Narrow"/>
            </a:endParaRPr>
          </a:p>
        </p:txBody>
      </p:sp>
      <p:pic>
        <p:nvPicPr>
          <p:cNvPr id="33" name="Picture 32" descr="AerospikeClus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0" y="3568700"/>
            <a:ext cx="1271588" cy="1257300"/>
          </a:xfrm>
          <a:prstGeom prst="rect">
            <a:avLst/>
          </a:prstGeom>
        </p:spPr>
      </p:pic>
      <p:pic>
        <p:nvPicPr>
          <p:cNvPr id="34" name="Picture 33" descr="AerospikeCluster.png"/>
          <p:cNvPicPr>
            <a:picLocks noChangeAspect="1"/>
          </p:cNvPicPr>
          <p:nvPr/>
        </p:nvPicPr>
        <p:blipFill>
          <a:blip r:embed="rId5">
            <a:alphaModFix amt="49000"/>
            <a:extLst>
              <a:ext uri="{28A0092B-C50C-407E-A947-70E740481C1C}">
                <a14:useLocalDpi xmlns:a14="http://schemas.microsoft.com/office/drawing/2010/main" val="0"/>
              </a:ext>
            </a:extLst>
          </a:blip>
          <a:stretch>
            <a:fillRect/>
          </a:stretch>
        </p:blipFill>
        <p:spPr>
          <a:xfrm>
            <a:off x="1866900" y="3594100"/>
            <a:ext cx="1130300" cy="1117600"/>
          </a:xfrm>
          <a:prstGeom prst="rect">
            <a:avLst/>
          </a:prstGeom>
        </p:spPr>
      </p:pic>
    </p:spTree>
    <p:extLst>
      <p:ext uri="{BB962C8B-B14F-4D97-AF65-F5344CB8AC3E}">
        <p14:creationId xmlns:p14="http://schemas.microsoft.com/office/powerpoint/2010/main" val="306834970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xmlns:p14="http://schemas.microsoft.com/office/powerpoint/2010/main" advClick="0" advTm="8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p:cNvCxnSpPr/>
          <p:nvPr/>
        </p:nvCxnSpPr>
        <p:spPr>
          <a:xfrm>
            <a:off x="5215433" y="1265792"/>
            <a:ext cx="0" cy="321708"/>
          </a:xfrm>
          <a:prstGeom prst="straightConnector1">
            <a:avLst/>
          </a:prstGeom>
          <a:ln w="19050" cmpd="sng">
            <a:solidFill>
              <a:srgbClr val="4E7EEB"/>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pPr algn="l"/>
            <a:r>
              <a:rPr lang="en-US" sz="2800" b="1" dirty="0" smtClean="0">
                <a:latin typeface="Arial Narrow"/>
                <a:cs typeface="Arial Narrow"/>
              </a:rPr>
              <a:t>Financial Services – Intraday Positions</a:t>
            </a:r>
            <a:endParaRPr lang="en-US" sz="2800" b="1" dirty="0">
              <a:latin typeface="Arial Narrow"/>
              <a:cs typeface="Arial Narrow"/>
            </a:endParaRPr>
          </a:p>
        </p:txBody>
      </p:sp>
      <p:cxnSp>
        <p:nvCxnSpPr>
          <p:cNvPr id="7" name="Straight Arrow Connector 6"/>
          <p:cNvCxnSpPr/>
          <p:nvPr/>
        </p:nvCxnSpPr>
        <p:spPr>
          <a:xfrm flipH="1">
            <a:off x="2590118" y="3666495"/>
            <a:ext cx="97775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2" name="Picture 11" descr="aerospike_icons_otherdatabase_nobox_notex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563" y="5037480"/>
            <a:ext cx="1262348" cy="714959"/>
          </a:xfrm>
          <a:prstGeom prst="rect">
            <a:avLst/>
          </a:prstGeom>
        </p:spPr>
      </p:pic>
      <p:sp>
        <p:nvSpPr>
          <p:cNvPr id="17" name="TextBox 16"/>
          <p:cNvSpPr txBox="1"/>
          <p:nvPr/>
        </p:nvSpPr>
        <p:spPr>
          <a:xfrm>
            <a:off x="3541105" y="5752439"/>
            <a:ext cx="1584050" cy="492443"/>
          </a:xfrm>
          <a:prstGeom prst="rect">
            <a:avLst/>
          </a:prstGeom>
          <a:noFill/>
        </p:spPr>
        <p:txBody>
          <a:bodyPr wrap="none" rtlCol="0">
            <a:spAutoFit/>
          </a:bodyPr>
          <a:lstStyle/>
          <a:p>
            <a:pPr algn="ctr"/>
            <a:r>
              <a:rPr lang="en-US" sz="1400" dirty="0" smtClean="0">
                <a:solidFill>
                  <a:schemeClr val="accent3"/>
                </a:solidFill>
                <a:latin typeface="Arial Narrow"/>
                <a:cs typeface="Arial Narrow"/>
              </a:rPr>
              <a:t>LEGACY DATABASE</a:t>
            </a:r>
          </a:p>
          <a:p>
            <a:pPr algn="ctr"/>
            <a:r>
              <a:rPr lang="en-US" sz="1200" dirty="0" smtClean="0">
                <a:solidFill>
                  <a:schemeClr val="accent3"/>
                </a:solidFill>
                <a:latin typeface="Arial Narrow"/>
                <a:cs typeface="Arial Narrow"/>
              </a:rPr>
              <a:t>(MAINFRAME)</a:t>
            </a:r>
            <a:endParaRPr lang="en-US" sz="1200" dirty="0">
              <a:solidFill>
                <a:schemeClr val="accent3"/>
              </a:solidFill>
              <a:latin typeface="Arial Narrow"/>
              <a:cs typeface="Arial Narrow"/>
            </a:endParaRPr>
          </a:p>
        </p:txBody>
      </p:sp>
      <p:cxnSp>
        <p:nvCxnSpPr>
          <p:cNvPr id="19" name="Straight Arrow Connector 18"/>
          <p:cNvCxnSpPr/>
          <p:nvPr/>
        </p:nvCxnSpPr>
        <p:spPr>
          <a:xfrm>
            <a:off x="6093275" y="1410692"/>
            <a:ext cx="0" cy="3871612"/>
          </a:xfrm>
          <a:prstGeom prst="straightConnector1">
            <a:avLst/>
          </a:prstGeom>
          <a:ln>
            <a:solidFill>
              <a:srgbClr val="3366FF"/>
            </a:solidFill>
            <a:prstDash val="dot"/>
            <a:headEnd type="arrow"/>
            <a:tailEnd type="non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73788" y="2824362"/>
            <a:ext cx="918415" cy="307777"/>
          </a:xfrm>
          <a:prstGeom prst="rect">
            <a:avLst/>
          </a:prstGeom>
          <a:noFill/>
        </p:spPr>
        <p:txBody>
          <a:bodyPr wrap="none" rtlCol="0">
            <a:spAutoFit/>
          </a:bodyPr>
          <a:lstStyle/>
          <a:p>
            <a:r>
              <a:rPr lang="en-US" sz="1400" dirty="0" smtClean="0">
                <a:solidFill>
                  <a:srgbClr val="3366FF"/>
                </a:solidFill>
                <a:latin typeface="Arial Narrow"/>
                <a:cs typeface="Arial Narrow"/>
              </a:rPr>
              <a:t>Read/Write</a:t>
            </a:r>
            <a:endParaRPr lang="en-US" sz="1400" dirty="0">
              <a:solidFill>
                <a:srgbClr val="3366FF"/>
              </a:solidFill>
              <a:latin typeface="Arial Narrow"/>
              <a:cs typeface="Arial Narrow"/>
            </a:endParaRPr>
          </a:p>
        </p:txBody>
      </p:sp>
      <p:cxnSp>
        <p:nvCxnSpPr>
          <p:cNvPr id="24" name="Straight Arrow Connector 23"/>
          <p:cNvCxnSpPr/>
          <p:nvPr/>
        </p:nvCxnSpPr>
        <p:spPr>
          <a:xfrm>
            <a:off x="4336464" y="2010951"/>
            <a:ext cx="1" cy="1143697"/>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119848" y="4471488"/>
            <a:ext cx="1060519" cy="523220"/>
          </a:xfrm>
          <a:prstGeom prst="rect">
            <a:avLst/>
          </a:prstGeom>
          <a:noFill/>
        </p:spPr>
        <p:txBody>
          <a:bodyPr wrap="none" rtlCol="0">
            <a:spAutoFit/>
          </a:bodyPr>
          <a:lstStyle/>
          <a:p>
            <a:r>
              <a:rPr lang="en-US" sz="1400" dirty="0" smtClean="0">
                <a:solidFill>
                  <a:srgbClr val="3366FF"/>
                </a:solidFill>
                <a:latin typeface="Arial Narrow"/>
                <a:cs typeface="Arial Narrow"/>
              </a:rPr>
              <a:t>Start of Day </a:t>
            </a:r>
          </a:p>
          <a:p>
            <a:r>
              <a:rPr lang="en-US" sz="1400" dirty="0" smtClean="0">
                <a:solidFill>
                  <a:srgbClr val="3366FF"/>
                </a:solidFill>
                <a:latin typeface="Arial Narrow"/>
                <a:cs typeface="Arial Narrow"/>
              </a:rPr>
              <a:t>Data Loading</a:t>
            </a:r>
            <a:endParaRPr lang="en-US" sz="1400" dirty="0">
              <a:solidFill>
                <a:srgbClr val="3366FF"/>
              </a:solidFill>
              <a:latin typeface="Arial Narrow"/>
              <a:cs typeface="Arial Narrow"/>
            </a:endParaRPr>
          </a:p>
        </p:txBody>
      </p:sp>
      <p:cxnSp>
        <p:nvCxnSpPr>
          <p:cNvPr id="27" name="Straight Arrow Connector 26"/>
          <p:cNvCxnSpPr/>
          <p:nvPr/>
        </p:nvCxnSpPr>
        <p:spPr>
          <a:xfrm flipV="1">
            <a:off x="4168316" y="4382450"/>
            <a:ext cx="0" cy="662793"/>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4171" y="4357050"/>
            <a:ext cx="0" cy="680430"/>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643795" y="4468384"/>
            <a:ext cx="1105428" cy="523220"/>
          </a:xfrm>
          <a:prstGeom prst="rect">
            <a:avLst/>
          </a:prstGeom>
          <a:noFill/>
        </p:spPr>
        <p:txBody>
          <a:bodyPr wrap="none" rtlCol="0">
            <a:spAutoFit/>
          </a:bodyPr>
          <a:lstStyle/>
          <a:p>
            <a:r>
              <a:rPr lang="en-US" sz="1400" dirty="0" smtClean="0">
                <a:solidFill>
                  <a:srgbClr val="3366FF"/>
                </a:solidFill>
                <a:latin typeface="Arial Narrow"/>
                <a:cs typeface="Arial Narrow"/>
              </a:rPr>
              <a:t>End of Day</a:t>
            </a:r>
          </a:p>
          <a:p>
            <a:r>
              <a:rPr lang="en-US" sz="1400" dirty="0" smtClean="0">
                <a:solidFill>
                  <a:srgbClr val="3366FF"/>
                </a:solidFill>
                <a:latin typeface="Arial Narrow"/>
                <a:cs typeface="Arial Narrow"/>
              </a:rPr>
              <a:t>Reconciliation</a:t>
            </a:r>
            <a:endParaRPr lang="en-US" sz="1200" dirty="0">
              <a:solidFill>
                <a:srgbClr val="3366FF"/>
              </a:solidFill>
              <a:latin typeface="Arial Narrow"/>
              <a:cs typeface="Arial Narrow"/>
            </a:endParaRPr>
          </a:p>
        </p:txBody>
      </p:sp>
      <p:sp>
        <p:nvSpPr>
          <p:cNvPr id="54" name="TextBox 53"/>
          <p:cNvSpPr txBox="1"/>
          <p:nvPr/>
        </p:nvSpPr>
        <p:spPr>
          <a:xfrm>
            <a:off x="3396029" y="2738661"/>
            <a:ext cx="585642" cy="307777"/>
          </a:xfrm>
          <a:prstGeom prst="rect">
            <a:avLst/>
          </a:prstGeom>
          <a:noFill/>
        </p:spPr>
        <p:txBody>
          <a:bodyPr wrap="none" rtlCol="0">
            <a:spAutoFit/>
          </a:bodyPr>
          <a:lstStyle/>
          <a:p>
            <a:r>
              <a:rPr lang="en-US" sz="1400" dirty="0" smtClean="0">
                <a:solidFill>
                  <a:srgbClr val="3366FF"/>
                </a:solidFill>
                <a:latin typeface="Arial Narrow"/>
                <a:cs typeface="Arial Narrow"/>
              </a:rPr>
              <a:t>Query</a:t>
            </a:r>
            <a:endParaRPr lang="en-US" sz="1400" dirty="0">
              <a:solidFill>
                <a:srgbClr val="3366FF"/>
              </a:solidFill>
              <a:latin typeface="Arial Narrow"/>
              <a:cs typeface="Arial Narrow"/>
            </a:endParaRPr>
          </a:p>
        </p:txBody>
      </p:sp>
      <p:sp>
        <p:nvSpPr>
          <p:cNvPr id="31" name="Snip Single Corner Rectangle 30"/>
          <p:cNvSpPr/>
          <p:nvPr/>
        </p:nvSpPr>
        <p:spPr>
          <a:xfrm>
            <a:off x="5683851" y="2249177"/>
            <a:ext cx="921856" cy="1113385"/>
          </a:xfrm>
          <a:prstGeom prst="snip1Rect">
            <a:avLst/>
          </a:prstGeom>
          <a:solidFill>
            <a:schemeClr val="accent3">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sp>
        <p:nvSpPr>
          <p:cNvPr id="32" name="TextBox 31"/>
          <p:cNvSpPr txBox="1"/>
          <p:nvPr/>
        </p:nvSpPr>
        <p:spPr>
          <a:xfrm>
            <a:off x="5676070" y="2544969"/>
            <a:ext cx="981095" cy="523220"/>
          </a:xfrm>
          <a:prstGeom prst="rect">
            <a:avLst/>
          </a:prstGeom>
          <a:noFill/>
        </p:spPr>
        <p:txBody>
          <a:bodyPr wrap="none" rtlCol="0">
            <a:spAutoFit/>
          </a:bodyPr>
          <a:lstStyle/>
          <a:p>
            <a:r>
              <a:rPr lang="en-US" sz="1400" dirty="0" smtClean="0">
                <a:solidFill>
                  <a:schemeClr val="accent3"/>
                </a:solidFill>
                <a:latin typeface="Arial Narrow"/>
                <a:cs typeface="Arial Narrow"/>
              </a:rPr>
              <a:t>REAL-TIME </a:t>
            </a:r>
          </a:p>
          <a:p>
            <a:r>
              <a:rPr lang="en-US" sz="1400" dirty="0" smtClean="0">
                <a:solidFill>
                  <a:schemeClr val="accent3"/>
                </a:solidFill>
                <a:latin typeface="Arial Narrow"/>
                <a:cs typeface="Arial Narrow"/>
              </a:rPr>
              <a:t>DATA FEED</a:t>
            </a:r>
            <a:endParaRPr lang="en-US" sz="1400" dirty="0">
              <a:solidFill>
                <a:schemeClr val="accent3"/>
              </a:solidFill>
              <a:latin typeface="Arial Narrow"/>
              <a:cs typeface="Arial Narrow"/>
            </a:endParaRPr>
          </a:p>
        </p:txBody>
      </p:sp>
      <p:cxnSp>
        <p:nvCxnSpPr>
          <p:cNvPr id="23" name="Straight Arrow Connector 22"/>
          <p:cNvCxnSpPr/>
          <p:nvPr/>
        </p:nvCxnSpPr>
        <p:spPr>
          <a:xfrm flipH="1" flipV="1">
            <a:off x="5041900" y="5283200"/>
            <a:ext cx="1069626" cy="7923"/>
          </a:xfrm>
          <a:prstGeom prst="straightConnector1">
            <a:avLst/>
          </a:prstGeom>
          <a:ln>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4161313" y="2184400"/>
            <a:ext cx="1195366" cy="635000"/>
          </a:xfrm>
          <a:prstGeom prst="rect">
            <a:avLst/>
          </a:prstGeom>
          <a:solidFill>
            <a:schemeClr val="accent3">
              <a:lumMod val="20000"/>
              <a:lumOff val="80000"/>
            </a:schemeClr>
          </a:solidFill>
          <a:ln>
            <a:solidFill>
              <a:srgbClr val="4D4D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4D4D4F"/>
              </a:solidFill>
            </a:endParaRPr>
          </a:p>
        </p:txBody>
      </p:sp>
      <p:sp>
        <p:nvSpPr>
          <p:cNvPr id="57" name="TextBox 56"/>
          <p:cNvSpPr txBox="1"/>
          <p:nvPr/>
        </p:nvSpPr>
        <p:spPr>
          <a:xfrm>
            <a:off x="4232260" y="2214318"/>
            <a:ext cx="986443" cy="523220"/>
          </a:xfrm>
          <a:prstGeom prst="rect">
            <a:avLst/>
          </a:prstGeom>
          <a:solidFill>
            <a:schemeClr val="accent3">
              <a:lumMod val="20000"/>
              <a:lumOff val="80000"/>
            </a:schemeClr>
          </a:solidFill>
        </p:spPr>
        <p:txBody>
          <a:bodyPr wrap="none" rtlCol="0">
            <a:spAutoFit/>
          </a:bodyPr>
          <a:lstStyle/>
          <a:p>
            <a:pPr algn="ctr"/>
            <a:r>
              <a:rPr lang="en-US" sz="1400" dirty="0" smtClean="0">
                <a:solidFill>
                  <a:srgbClr val="4D4D4F"/>
                </a:solidFill>
                <a:latin typeface="Arial Narrow"/>
                <a:cs typeface="Arial Narrow"/>
              </a:rPr>
              <a:t>ACCOUNT</a:t>
            </a:r>
          </a:p>
          <a:p>
            <a:pPr algn="ctr"/>
            <a:r>
              <a:rPr lang="en-US" sz="1400" dirty="0" smtClean="0">
                <a:solidFill>
                  <a:srgbClr val="4D4D4F"/>
                </a:solidFill>
                <a:latin typeface="Arial Narrow"/>
                <a:cs typeface="Arial Narrow"/>
              </a:rPr>
              <a:t>POSITIONS</a:t>
            </a:r>
            <a:endParaRPr lang="en-US" sz="1400" dirty="0">
              <a:solidFill>
                <a:srgbClr val="4D4D4F"/>
              </a:solidFill>
              <a:latin typeface="Arial Narrow"/>
              <a:cs typeface="Arial Narrow"/>
            </a:endParaRPr>
          </a:p>
        </p:txBody>
      </p:sp>
      <p:cxnSp>
        <p:nvCxnSpPr>
          <p:cNvPr id="58" name="Straight Arrow Connector 57"/>
          <p:cNvCxnSpPr/>
          <p:nvPr/>
        </p:nvCxnSpPr>
        <p:spPr>
          <a:xfrm>
            <a:off x="4017505" y="2733862"/>
            <a:ext cx="0" cy="453838"/>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849001" y="3354561"/>
            <a:ext cx="495348" cy="307777"/>
          </a:xfrm>
          <a:prstGeom prst="rect">
            <a:avLst/>
          </a:prstGeom>
          <a:noFill/>
        </p:spPr>
        <p:txBody>
          <a:bodyPr wrap="none" rtlCol="0">
            <a:spAutoFit/>
          </a:bodyPr>
          <a:lstStyle/>
          <a:p>
            <a:r>
              <a:rPr lang="en-US" sz="1400" dirty="0" smtClean="0">
                <a:solidFill>
                  <a:schemeClr val="accent3"/>
                </a:solidFill>
                <a:latin typeface="Arial Narrow"/>
                <a:cs typeface="Arial Narrow"/>
              </a:rPr>
              <a:t>XDR</a:t>
            </a:r>
            <a:endParaRPr lang="en-US" sz="1400" dirty="0">
              <a:solidFill>
                <a:schemeClr val="accent3"/>
              </a:solidFill>
              <a:latin typeface="Arial Narrow"/>
              <a:cs typeface="Arial Narrow"/>
            </a:endParaRPr>
          </a:p>
        </p:txBody>
      </p:sp>
      <p:sp>
        <p:nvSpPr>
          <p:cNvPr id="34" name="TextBox 33"/>
          <p:cNvSpPr txBox="1"/>
          <p:nvPr/>
        </p:nvSpPr>
        <p:spPr>
          <a:xfrm>
            <a:off x="6906657" y="4708134"/>
            <a:ext cx="1945243"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rgbClr val="777777"/>
                </a:solidFill>
                <a:latin typeface="Arial Narrow"/>
                <a:cs typeface="Arial Narrow"/>
              </a:rPr>
              <a:t>10M+ user records</a:t>
            </a:r>
          </a:p>
          <a:p>
            <a:endParaRPr lang="en-US" dirty="0">
              <a:solidFill>
                <a:srgbClr val="777777"/>
              </a:solidFill>
              <a:latin typeface="Arial Narrow"/>
              <a:cs typeface="Arial Narrow"/>
            </a:endParaRPr>
          </a:p>
          <a:p>
            <a:r>
              <a:rPr lang="en-US" dirty="0" smtClean="0">
                <a:solidFill>
                  <a:srgbClr val="777777"/>
                </a:solidFill>
                <a:latin typeface="Arial Narrow"/>
                <a:cs typeface="Arial Narrow"/>
              </a:rPr>
              <a:t>Primary key access</a:t>
            </a:r>
          </a:p>
          <a:p>
            <a:endParaRPr lang="en-US" dirty="0">
              <a:solidFill>
                <a:srgbClr val="777777"/>
              </a:solidFill>
              <a:latin typeface="Arial Narrow"/>
              <a:cs typeface="Arial Narrow"/>
            </a:endParaRPr>
          </a:p>
          <a:p>
            <a:r>
              <a:rPr lang="en-US" b="1" dirty="0" smtClean="0">
                <a:solidFill>
                  <a:srgbClr val="FF0000"/>
                </a:solidFill>
                <a:latin typeface="Arial Narrow"/>
                <a:cs typeface="Arial Narrow"/>
              </a:rPr>
              <a:t>1M+ TPS</a:t>
            </a:r>
            <a:endParaRPr lang="en-US" dirty="0" smtClean="0">
              <a:solidFill>
                <a:srgbClr val="777777"/>
              </a:solidFill>
              <a:latin typeface="Arial Narrow"/>
              <a:cs typeface="Arial Narrow"/>
            </a:endParaRPr>
          </a:p>
        </p:txBody>
      </p:sp>
      <p:pic>
        <p:nvPicPr>
          <p:cNvPr id="6" name="Picture 5" descr="App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300" y="736600"/>
            <a:ext cx="1803400" cy="516982"/>
          </a:xfrm>
          <a:prstGeom prst="rect">
            <a:avLst/>
          </a:prstGeom>
        </p:spPr>
      </p:pic>
      <p:sp>
        <p:nvSpPr>
          <p:cNvPr id="9" name="TextBox 8"/>
          <p:cNvSpPr txBox="1"/>
          <p:nvPr/>
        </p:nvSpPr>
        <p:spPr>
          <a:xfrm>
            <a:off x="5168900" y="901700"/>
            <a:ext cx="2413000" cy="338554"/>
          </a:xfrm>
          <a:prstGeom prst="rect">
            <a:avLst/>
          </a:prstGeom>
          <a:noFill/>
        </p:spPr>
        <p:txBody>
          <a:bodyPr wrap="square" rtlCol="0">
            <a:spAutoFit/>
          </a:bodyPr>
          <a:lstStyle/>
          <a:p>
            <a:r>
              <a:rPr lang="en-US" sz="1600" dirty="0" smtClean="0">
                <a:solidFill>
                  <a:srgbClr val="FFFFFF"/>
                </a:solidFill>
                <a:latin typeface="Arial Narrow"/>
                <a:cs typeface="Arial Narrow"/>
              </a:rPr>
              <a:t>Finance App</a:t>
            </a:r>
            <a:endParaRPr lang="en-US" sz="1600" dirty="0">
              <a:solidFill>
                <a:srgbClr val="FFFFFF"/>
              </a:solidFill>
              <a:latin typeface="Arial Narrow"/>
              <a:cs typeface="Arial Narrow"/>
            </a:endParaRPr>
          </a:p>
        </p:txBody>
      </p:sp>
      <p:pic>
        <p:nvPicPr>
          <p:cNvPr id="36" name="Picture 35" descr="App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100" y="1409700"/>
            <a:ext cx="1803400" cy="555082"/>
          </a:xfrm>
          <a:prstGeom prst="rect">
            <a:avLst/>
          </a:prstGeom>
        </p:spPr>
      </p:pic>
      <p:sp>
        <p:nvSpPr>
          <p:cNvPr id="38" name="TextBox 37"/>
          <p:cNvSpPr txBox="1"/>
          <p:nvPr/>
        </p:nvSpPr>
        <p:spPr>
          <a:xfrm>
            <a:off x="3568700" y="1612900"/>
            <a:ext cx="2413000" cy="338554"/>
          </a:xfrm>
          <a:prstGeom prst="rect">
            <a:avLst/>
          </a:prstGeom>
          <a:noFill/>
        </p:spPr>
        <p:txBody>
          <a:bodyPr wrap="square" rtlCol="0">
            <a:spAutoFit/>
          </a:bodyPr>
          <a:lstStyle/>
          <a:p>
            <a:r>
              <a:rPr lang="en-US" sz="1600" dirty="0" smtClean="0">
                <a:solidFill>
                  <a:srgbClr val="FFFFFF"/>
                </a:solidFill>
                <a:latin typeface="Arial Narrow"/>
                <a:cs typeface="Arial Narrow"/>
              </a:rPr>
              <a:t>Records App</a:t>
            </a:r>
            <a:endParaRPr lang="en-US" sz="1600" dirty="0">
              <a:solidFill>
                <a:srgbClr val="FFFFFF"/>
              </a:solidFill>
              <a:latin typeface="Arial Narrow"/>
              <a:cs typeface="Arial Narrow"/>
            </a:endParaRPr>
          </a:p>
        </p:txBody>
      </p:sp>
      <p:pic>
        <p:nvPicPr>
          <p:cNvPr id="39" name="Picture 38" descr="App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00" y="2171700"/>
            <a:ext cx="1803400" cy="555082"/>
          </a:xfrm>
          <a:prstGeom prst="rect">
            <a:avLst/>
          </a:prstGeom>
        </p:spPr>
      </p:pic>
      <p:sp>
        <p:nvSpPr>
          <p:cNvPr id="40" name="TextBox 39"/>
          <p:cNvSpPr txBox="1"/>
          <p:nvPr/>
        </p:nvSpPr>
        <p:spPr>
          <a:xfrm>
            <a:off x="2336800" y="2387600"/>
            <a:ext cx="2768600" cy="338554"/>
          </a:xfrm>
          <a:prstGeom prst="rect">
            <a:avLst/>
          </a:prstGeom>
          <a:noFill/>
        </p:spPr>
        <p:txBody>
          <a:bodyPr wrap="square" rtlCol="0">
            <a:spAutoFit/>
          </a:bodyPr>
          <a:lstStyle/>
          <a:p>
            <a:r>
              <a:rPr lang="en-US" sz="1600" dirty="0" smtClean="0">
                <a:solidFill>
                  <a:srgbClr val="FFFFFF"/>
                </a:solidFill>
                <a:latin typeface="Arial Narrow"/>
                <a:cs typeface="Arial Narrow"/>
              </a:rPr>
              <a:t>RT Reporting App </a:t>
            </a:r>
            <a:endParaRPr lang="en-US" sz="1600" dirty="0">
              <a:solidFill>
                <a:srgbClr val="FFFFFF"/>
              </a:solidFill>
              <a:latin typeface="Arial Narrow"/>
              <a:cs typeface="Arial Narrow"/>
            </a:endParaRPr>
          </a:p>
        </p:txBody>
      </p:sp>
      <p:pic>
        <p:nvPicPr>
          <p:cNvPr id="11" name="Picture 10" descr="AerospikeClus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600" y="3073400"/>
            <a:ext cx="1271588" cy="1257300"/>
          </a:xfrm>
          <a:prstGeom prst="rect">
            <a:avLst/>
          </a:prstGeom>
        </p:spPr>
      </p:pic>
      <p:pic>
        <p:nvPicPr>
          <p:cNvPr id="41" name="Picture 40" descr="AerospikeCluster.png"/>
          <p:cNvPicPr>
            <a:picLocks noChangeAspect="1"/>
          </p:cNvPicPr>
          <p:nvPr/>
        </p:nvPicPr>
        <p:blipFill>
          <a:blip r:embed="rId5">
            <a:alphaModFix amt="49000"/>
            <a:extLst>
              <a:ext uri="{28A0092B-C50C-407E-A947-70E740481C1C}">
                <a14:useLocalDpi xmlns:a14="http://schemas.microsoft.com/office/drawing/2010/main" val="0"/>
              </a:ext>
            </a:extLst>
          </a:blip>
          <a:stretch>
            <a:fillRect/>
          </a:stretch>
        </p:blipFill>
        <p:spPr>
          <a:xfrm>
            <a:off x="1485900" y="2984500"/>
            <a:ext cx="1130300" cy="1117600"/>
          </a:xfrm>
          <a:prstGeom prst="rect">
            <a:avLst/>
          </a:prstGeom>
        </p:spPr>
      </p:pic>
    </p:spTree>
    <p:extLst>
      <p:ext uri="{BB962C8B-B14F-4D97-AF65-F5344CB8AC3E}">
        <p14:creationId xmlns:p14="http://schemas.microsoft.com/office/powerpoint/2010/main" val="4274257196"/>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xmlns:p14="http://schemas.microsoft.com/office/powerpoint/2010/main" advClick="0" advTm="8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p:cNvCxnSpPr/>
          <p:nvPr/>
        </p:nvCxnSpPr>
        <p:spPr>
          <a:xfrm>
            <a:off x="1459210" y="2809927"/>
            <a:ext cx="1759017" cy="10388"/>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490273" y="2458474"/>
            <a:ext cx="1549785" cy="730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Narrow"/>
                <a:ea typeface="MS PGothic" pitchFamily="34" charset="-128"/>
                <a:cs typeface="Arial Narrow"/>
              </a:rPr>
              <a:t>SOURCE </a:t>
            </a:r>
            <a:endParaRPr lang="en-US" sz="1400" dirty="0" smtClean="0">
              <a:solidFill>
                <a:schemeClr val="bg1"/>
              </a:solidFill>
              <a:latin typeface="Arial Narrow"/>
              <a:ea typeface="MS PGothic" pitchFamily="34" charset="-128"/>
              <a:cs typeface="Arial Narrow"/>
            </a:endParaRPr>
          </a:p>
          <a:p>
            <a:pPr algn="ctr"/>
            <a:r>
              <a:rPr lang="en-US" sz="1400" dirty="0" smtClean="0">
                <a:solidFill>
                  <a:schemeClr val="bg1"/>
                </a:solidFill>
                <a:latin typeface="Arial Narrow"/>
                <a:ea typeface="MS PGothic" pitchFamily="34" charset="-128"/>
                <a:cs typeface="Arial Narrow"/>
              </a:rPr>
              <a:t>DEVICE/ USER</a:t>
            </a:r>
            <a:endParaRPr lang="en-US" sz="1400" dirty="0">
              <a:solidFill>
                <a:schemeClr val="bg1"/>
              </a:solidFill>
              <a:latin typeface="Arial Narrow"/>
              <a:ea typeface="MS PGothic" pitchFamily="34" charset="-128"/>
              <a:cs typeface="Arial Narrow"/>
            </a:endParaRPr>
          </a:p>
        </p:txBody>
      </p:sp>
      <p:sp>
        <p:nvSpPr>
          <p:cNvPr id="2" name="Title 1"/>
          <p:cNvSpPr>
            <a:spLocks noGrp="1"/>
          </p:cNvSpPr>
          <p:nvPr>
            <p:ph type="title"/>
          </p:nvPr>
        </p:nvSpPr>
        <p:spPr>
          <a:xfrm>
            <a:off x="304800" y="24582"/>
            <a:ext cx="8396724" cy="579716"/>
          </a:xfrm>
        </p:spPr>
        <p:txBody>
          <a:bodyPr/>
          <a:lstStyle/>
          <a:p>
            <a:r>
              <a:rPr lang="en-US" dirty="0" smtClean="0">
                <a:latin typeface="Arial Narrow"/>
                <a:cs typeface="Arial Narrow"/>
              </a:rPr>
              <a:t>  QOS &amp; Real-Time Billing for </a:t>
            </a:r>
            <a:r>
              <a:rPr lang="en-US" dirty="0" err="1" smtClean="0">
                <a:latin typeface="Arial Narrow"/>
                <a:cs typeface="Arial Narrow"/>
              </a:rPr>
              <a:t>Telcos</a:t>
            </a:r>
            <a:endParaRPr lang="en-US" dirty="0">
              <a:latin typeface="Arial Narrow"/>
              <a:cs typeface="Arial Narrow"/>
            </a:endParaRPr>
          </a:p>
        </p:txBody>
      </p:sp>
      <p:sp>
        <p:nvSpPr>
          <p:cNvPr id="3" name="Text Placeholder 2"/>
          <p:cNvSpPr>
            <a:spLocks noGrp="1"/>
          </p:cNvSpPr>
          <p:nvPr>
            <p:ph type="body" sz="quarter" idx="15"/>
          </p:nvPr>
        </p:nvSpPr>
        <p:spPr>
          <a:xfrm>
            <a:off x="273084" y="939231"/>
            <a:ext cx="8613124" cy="5049397"/>
          </a:xfrm>
        </p:spPr>
        <p:txBody>
          <a:bodyPr/>
          <a:lstStyle/>
          <a:p>
            <a:r>
              <a:rPr lang="en-US" dirty="0" smtClean="0"/>
              <a:t>In-switch Per </a:t>
            </a:r>
            <a:r>
              <a:rPr lang="en-US" dirty="0"/>
              <a:t>HTTP request </a:t>
            </a:r>
            <a:r>
              <a:rPr lang="en-US" dirty="0" smtClean="0"/>
              <a:t>Billing</a:t>
            </a:r>
          </a:p>
          <a:p>
            <a:pPr lvl="1"/>
            <a:r>
              <a:rPr lang="en-US" dirty="0" smtClean="0"/>
              <a:t>US </a:t>
            </a:r>
            <a:r>
              <a:rPr lang="en-US" dirty="0" err="1" smtClean="0"/>
              <a:t>Telcos</a:t>
            </a:r>
            <a:r>
              <a:rPr lang="en-US" dirty="0" smtClean="0"/>
              <a:t>: 200M subscribers, 50 metros</a:t>
            </a:r>
          </a:p>
          <a:p>
            <a:r>
              <a:rPr lang="en-US" dirty="0" smtClean="0"/>
              <a:t>In-memory use case</a:t>
            </a:r>
          </a:p>
        </p:txBody>
      </p:sp>
      <p:cxnSp>
        <p:nvCxnSpPr>
          <p:cNvPr id="7" name="Straight Arrow Connector 6"/>
          <p:cNvCxnSpPr/>
          <p:nvPr/>
        </p:nvCxnSpPr>
        <p:spPr>
          <a:xfrm>
            <a:off x="5236948" y="5313262"/>
            <a:ext cx="94102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6173851" y="4688275"/>
            <a:ext cx="994946" cy="307777"/>
          </a:xfrm>
          <a:prstGeom prst="rect">
            <a:avLst/>
          </a:prstGeom>
          <a:noFill/>
        </p:spPr>
        <p:txBody>
          <a:bodyPr wrap="none" rtlCol="0">
            <a:spAutoFit/>
          </a:bodyPr>
          <a:lstStyle/>
          <a:p>
            <a:r>
              <a:rPr lang="en-US" sz="1400" dirty="0" smtClean="0">
                <a:solidFill>
                  <a:srgbClr val="3366FF"/>
                </a:solidFill>
                <a:latin typeface="Arial Narrow"/>
                <a:cs typeface="Arial Narrow"/>
              </a:rPr>
              <a:t>Hot Standby</a:t>
            </a:r>
            <a:endParaRPr lang="en-US" sz="1400" dirty="0">
              <a:solidFill>
                <a:srgbClr val="3366FF"/>
              </a:solidFill>
              <a:latin typeface="Arial Narrow"/>
              <a:cs typeface="Arial Narrow"/>
            </a:endParaRPr>
          </a:p>
        </p:txBody>
      </p:sp>
      <p:cxnSp>
        <p:nvCxnSpPr>
          <p:cNvPr id="24" name="Straight Arrow Connector 23"/>
          <p:cNvCxnSpPr/>
          <p:nvPr/>
        </p:nvCxnSpPr>
        <p:spPr>
          <a:xfrm>
            <a:off x="2608653" y="4293403"/>
            <a:ext cx="1" cy="1143697"/>
          </a:xfrm>
          <a:prstGeom prst="straightConnector1">
            <a:avLst/>
          </a:prstGeom>
          <a:ln w="19050" cmpd="sng">
            <a:solidFill>
              <a:srgbClr val="3366FF"/>
            </a:solidFill>
            <a:prstDash val="dot"/>
            <a:headEnd type="none"/>
            <a:tailEnd type="non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53586" y="2506092"/>
            <a:ext cx="1305979" cy="307777"/>
          </a:xfrm>
          <a:prstGeom prst="rect">
            <a:avLst/>
          </a:prstGeom>
          <a:noFill/>
        </p:spPr>
        <p:txBody>
          <a:bodyPr wrap="none" rtlCol="0">
            <a:spAutoFit/>
          </a:bodyPr>
          <a:lstStyle/>
          <a:p>
            <a:r>
              <a:rPr lang="en-US" sz="1400" dirty="0" smtClean="0">
                <a:solidFill>
                  <a:srgbClr val="3366FF"/>
                </a:solidFill>
                <a:latin typeface="Arial Narrow"/>
                <a:cs typeface="Arial Narrow"/>
              </a:rPr>
              <a:t>Execute Request</a:t>
            </a:r>
            <a:endParaRPr lang="en-US" sz="1400" dirty="0">
              <a:solidFill>
                <a:srgbClr val="3366FF"/>
              </a:solidFill>
              <a:latin typeface="Arial Narrow"/>
              <a:cs typeface="Arial Narrow"/>
            </a:endParaRPr>
          </a:p>
        </p:txBody>
      </p:sp>
      <p:cxnSp>
        <p:nvCxnSpPr>
          <p:cNvPr id="27" name="Straight Arrow Connector 26"/>
          <p:cNvCxnSpPr/>
          <p:nvPr/>
        </p:nvCxnSpPr>
        <p:spPr>
          <a:xfrm flipV="1">
            <a:off x="4491019" y="3045315"/>
            <a:ext cx="0" cy="1804836"/>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239783" y="3045315"/>
            <a:ext cx="0" cy="1804836"/>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462466" y="3448555"/>
            <a:ext cx="814533" cy="523220"/>
          </a:xfrm>
          <a:prstGeom prst="rect">
            <a:avLst/>
          </a:prstGeom>
          <a:noFill/>
        </p:spPr>
        <p:txBody>
          <a:bodyPr wrap="none" rtlCol="0">
            <a:spAutoFit/>
          </a:bodyPr>
          <a:lstStyle/>
          <a:p>
            <a:pPr algn="r"/>
            <a:r>
              <a:rPr lang="en-US" sz="1400" dirty="0" smtClean="0">
                <a:solidFill>
                  <a:srgbClr val="3366FF"/>
                </a:solidFill>
                <a:latin typeface="Arial Narrow"/>
                <a:cs typeface="Arial Narrow"/>
              </a:rPr>
              <a:t>Real-time</a:t>
            </a:r>
          </a:p>
          <a:p>
            <a:pPr algn="r"/>
            <a:r>
              <a:rPr lang="en-US" sz="1400" dirty="0" smtClean="0">
                <a:solidFill>
                  <a:srgbClr val="3366FF"/>
                </a:solidFill>
                <a:latin typeface="Arial Narrow"/>
                <a:cs typeface="Arial Narrow"/>
              </a:rPr>
              <a:t>Checks</a:t>
            </a:r>
            <a:endParaRPr lang="en-US" sz="1200" dirty="0">
              <a:solidFill>
                <a:srgbClr val="3366FF"/>
              </a:solidFill>
              <a:latin typeface="Arial Narrow"/>
              <a:cs typeface="Arial Narrow"/>
            </a:endParaRPr>
          </a:p>
        </p:txBody>
      </p:sp>
      <p:sp>
        <p:nvSpPr>
          <p:cNvPr id="52" name="Rectangle 51"/>
          <p:cNvSpPr/>
          <p:nvPr/>
        </p:nvSpPr>
        <p:spPr>
          <a:xfrm>
            <a:off x="7279315" y="2548231"/>
            <a:ext cx="1383407" cy="491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4D4D4F"/>
              </a:solidFill>
            </a:endParaRPr>
          </a:p>
        </p:txBody>
      </p:sp>
      <p:sp>
        <p:nvSpPr>
          <p:cNvPr id="57" name="TextBox 56"/>
          <p:cNvSpPr txBox="1"/>
          <p:nvPr/>
        </p:nvSpPr>
        <p:spPr>
          <a:xfrm>
            <a:off x="7375033" y="2643696"/>
            <a:ext cx="1163525" cy="307777"/>
          </a:xfrm>
          <a:prstGeom prst="rect">
            <a:avLst/>
          </a:prstGeom>
          <a:noFill/>
        </p:spPr>
        <p:txBody>
          <a:bodyPr wrap="none" rtlCol="0">
            <a:spAutoFit/>
          </a:bodyPr>
          <a:lstStyle/>
          <a:p>
            <a:pPr algn="ctr"/>
            <a:r>
              <a:rPr lang="en-US" sz="1400" dirty="0" smtClean="0">
                <a:solidFill>
                  <a:schemeClr val="bg1"/>
                </a:solidFill>
                <a:latin typeface="Arial Narrow"/>
                <a:cs typeface="Arial Narrow"/>
              </a:rPr>
              <a:t>DESTINATION</a:t>
            </a:r>
            <a:endParaRPr lang="en-US" sz="1400" dirty="0">
              <a:solidFill>
                <a:schemeClr val="bg1"/>
              </a:solidFill>
              <a:latin typeface="Arial Narrow"/>
              <a:cs typeface="Arial Narrow"/>
            </a:endParaRPr>
          </a:p>
        </p:txBody>
      </p:sp>
      <p:cxnSp>
        <p:nvCxnSpPr>
          <p:cNvPr id="21" name="Straight Arrow Connector 20"/>
          <p:cNvCxnSpPr/>
          <p:nvPr/>
        </p:nvCxnSpPr>
        <p:spPr>
          <a:xfrm>
            <a:off x="5492536" y="2791315"/>
            <a:ext cx="1759017" cy="10388"/>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608654" y="5361400"/>
            <a:ext cx="1306057" cy="0"/>
          </a:xfrm>
          <a:prstGeom prst="straightConnector1">
            <a:avLst/>
          </a:prstGeom>
          <a:ln w="19050" cmpd="sng">
            <a:solidFill>
              <a:srgbClr val="3366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861149" y="4466813"/>
            <a:ext cx="716700" cy="954107"/>
          </a:xfrm>
          <a:prstGeom prst="rect">
            <a:avLst/>
          </a:prstGeom>
          <a:noFill/>
        </p:spPr>
        <p:txBody>
          <a:bodyPr wrap="none" rtlCol="0">
            <a:spAutoFit/>
          </a:bodyPr>
          <a:lstStyle/>
          <a:p>
            <a:r>
              <a:rPr lang="en-US" sz="1400" dirty="0" smtClean="0">
                <a:solidFill>
                  <a:srgbClr val="3366FF"/>
                </a:solidFill>
                <a:latin typeface="Arial Narrow"/>
                <a:cs typeface="Arial Narrow"/>
              </a:rPr>
              <a:t>Update</a:t>
            </a:r>
          </a:p>
          <a:p>
            <a:r>
              <a:rPr lang="en-US" sz="1400" dirty="0" smtClean="0">
                <a:solidFill>
                  <a:srgbClr val="3366FF"/>
                </a:solidFill>
                <a:latin typeface="Arial Narrow"/>
                <a:cs typeface="Arial Narrow"/>
              </a:rPr>
              <a:t>Device</a:t>
            </a:r>
          </a:p>
          <a:p>
            <a:r>
              <a:rPr lang="en-US" sz="1400" dirty="0" smtClean="0">
                <a:solidFill>
                  <a:srgbClr val="3366FF"/>
                </a:solidFill>
                <a:latin typeface="Arial Narrow"/>
                <a:cs typeface="Arial Narrow"/>
              </a:rPr>
              <a:t>User</a:t>
            </a:r>
          </a:p>
          <a:p>
            <a:r>
              <a:rPr lang="en-US" sz="1400" dirty="0" smtClean="0">
                <a:solidFill>
                  <a:srgbClr val="3366FF"/>
                </a:solidFill>
                <a:latin typeface="Arial Narrow"/>
                <a:cs typeface="Arial Narrow"/>
              </a:rPr>
              <a:t>Settings</a:t>
            </a:r>
            <a:endParaRPr lang="en-US" sz="1200" dirty="0">
              <a:solidFill>
                <a:srgbClr val="3366FF"/>
              </a:solidFill>
              <a:latin typeface="Arial Narrow"/>
              <a:cs typeface="Arial Narrow"/>
            </a:endParaRPr>
          </a:p>
        </p:txBody>
      </p:sp>
      <p:sp>
        <p:nvSpPr>
          <p:cNvPr id="46" name="TextBox 45"/>
          <p:cNvSpPr txBox="1"/>
          <p:nvPr/>
        </p:nvSpPr>
        <p:spPr>
          <a:xfrm>
            <a:off x="2229021" y="2532928"/>
            <a:ext cx="733006" cy="307777"/>
          </a:xfrm>
          <a:prstGeom prst="rect">
            <a:avLst/>
          </a:prstGeom>
          <a:noFill/>
        </p:spPr>
        <p:txBody>
          <a:bodyPr wrap="none" rtlCol="0">
            <a:spAutoFit/>
          </a:bodyPr>
          <a:lstStyle/>
          <a:p>
            <a:r>
              <a:rPr lang="en-US" sz="1400" dirty="0" smtClean="0">
                <a:solidFill>
                  <a:srgbClr val="3366FF"/>
                </a:solidFill>
                <a:latin typeface="Arial Narrow"/>
                <a:cs typeface="Arial Narrow"/>
              </a:rPr>
              <a:t>Request</a:t>
            </a:r>
            <a:endParaRPr lang="en-US" sz="1400" dirty="0">
              <a:solidFill>
                <a:srgbClr val="3366FF"/>
              </a:solidFill>
              <a:latin typeface="Arial Narrow"/>
              <a:cs typeface="Arial Narrow"/>
            </a:endParaRPr>
          </a:p>
        </p:txBody>
      </p:sp>
      <p:sp>
        <p:nvSpPr>
          <p:cNvPr id="28" name="TextBox 27"/>
          <p:cNvSpPr txBox="1"/>
          <p:nvPr/>
        </p:nvSpPr>
        <p:spPr>
          <a:xfrm>
            <a:off x="5493548" y="4955534"/>
            <a:ext cx="495348" cy="307777"/>
          </a:xfrm>
          <a:prstGeom prst="rect">
            <a:avLst/>
          </a:prstGeom>
          <a:noFill/>
        </p:spPr>
        <p:txBody>
          <a:bodyPr wrap="none" rtlCol="0">
            <a:spAutoFit/>
          </a:bodyPr>
          <a:lstStyle/>
          <a:p>
            <a:r>
              <a:rPr lang="en-US" sz="1400" dirty="0" smtClean="0">
                <a:solidFill>
                  <a:schemeClr val="accent3"/>
                </a:solidFill>
                <a:latin typeface="Arial Narrow"/>
                <a:cs typeface="Arial Narrow"/>
              </a:rPr>
              <a:t>XDR</a:t>
            </a:r>
            <a:endParaRPr lang="en-US" sz="1400" dirty="0">
              <a:solidFill>
                <a:schemeClr val="accent3"/>
              </a:solidFill>
              <a:latin typeface="Arial Narrow"/>
              <a:cs typeface="Arial Narrow"/>
            </a:endParaRPr>
          </a:p>
        </p:txBody>
      </p:sp>
      <p:pic>
        <p:nvPicPr>
          <p:cNvPr id="29" name="Picture 28" descr="App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700" y="2336800"/>
            <a:ext cx="2273300" cy="660626"/>
          </a:xfrm>
          <a:prstGeom prst="rect">
            <a:avLst/>
          </a:prstGeom>
        </p:spPr>
      </p:pic>
      <p:sp>
        <p:nvSpPr>
          <p:cNvPr id="31" name="TextBox 30"/>
          <p:cNvSpPr txBox="1"/>
          <p:nvPr/>
        </p:nvSpPr>
        <p:spPr>
          <a:xfrm>
            <a:off x="3251200" y="2628900"/>
            <a:ext cx="2768600" cy="338554"/>
          </a:xfrm>
          <a:prstGeom prst="rect">
            <a:avLst/>
          </a:prstGeom>
          <a:noFill/>
        </p:spPr>
        <p:txBody>
          <a:bodyPr wrap="square" rtlCol="0">
            <a:spAutoFit/>
          </a:bodyPr>
          <a:lstStyle/>
          <a:p>
            <a:r>
              <a:rPr lang="en-US" sz="1600" dirty="0" smtClean="0">
                <a:solidFill>
                  <a:srgbClr val="FFFFFF"/>
                </a:solidFill>
                <a:latin typeface="Arial Narrow"/>
                <a:cs typeface="Arial Narrow"/>
              </a:rPr>
              <a:t>Real-time Auth. QoS Billing</a:t>
            </a:r>
            <a:endParaRPr lang="en-US" sz="1600" dirty="0">
              <a:solidFill>
                <a:srgbClr val="FFFFFF"/>
              </a:solidFill>
              <a:latin typeface="Arial Narrow"/>
              <a:cs typeface="Arial Narrow"/>
            </a:endParaRPr>
          </a:p>
        </p:txBody>
      </p:sp>
      <p:pic>
        <p:nvPicPr>
          <p:cNvPr id="32" name="Picture 31" descr="App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3632200"/>
            <a:ext cx="2097713" cy="609600"/>
          </a:xfrm>
          <a:prstGeom prst="rect">
            <a:avLst/>
          </a:prstGeom>
        </p:spPr>
      </p:pic>
      <p:sp>
        <p:nvSpPr>
          <p:cNvPr id="33" name="TextBox 32"/>
          <p:cNvSpPr txBox="1"/>
          <p:nvPr/>
        </p:nvSpPr>
        <p:spPr>
          <a:xfrm>
            <a:off x="1612900" y="3886200"/>
            <a:ext cx="2768600" cy="338554"/>
          </a:xfrm>
          <a:prstGeom prst="rect">
            <a:avLst/>
          </a:prstGeom>
          <a:noFill/>
        </p:spPr>
        <p:txBody>
          <a:bodyPr wrap="square" rtlCol="0">
            <a:spAutoFit/>
          </a:bodyPr>
          <a:lstStyle/>
          <a:p>
            <a:r>
              <a:rPr lang="en-US" sz="1600" dirty="0" smtClean="0">
                <a:solidFill>
                  <a:srgbClr val="FFFFFF"/>
                </a:solidFill>
                <a:latin typeface="Arial Narrow"/>
                <a:cs typeface="Arial Narrow"/>
              </a:rPr>
              <a:t>Config Module App</a:t>
            </a:r>
            <a:endParaRPr lang="en-US" sz="1600" dirty="0">
              <a:solidFill>
                <a:srgbClr val="FFFFFF"/>
              </a:solidFill>
              <a:latin typeface="Arial Narrow"/>
              <a:cs typeface="Arial Narrow"/>
            </a:endParaRPr>
          </a:p>
        </p:txBody>
      </p:sp>
      <p:pic>
        <p:nvPicPr>
          <p:cNvPr id="34" name="Picture 33" descr="AerospikeClus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01" y="4775200"/>
            <a:ext cx="1207366" cy="1193800"/>
          </a:xfrm>
          <a:prstGeom prst="rect">
            <a:avLst/>
          </a:prstGeom>
        </p:spPr>
      </p:pic>
      <p:pic>
        <p:nvPicPr>
          <p:cNvPr id="35" name="Picture 34" descr="AerospikeCluster.png"/>
          <p:cNvPicPr>
            <a:picLocks noChangeAspect="1"/>
          </p:cNvPicPr>
          <p:nvPr/>
        </p:nvPicPr>
        <p:blipFill>
          <a:blip r:embed="rId4">
            <a:alphaModFix amt="49000"/>
            <a:extLst>
              <a:ext uri="{28A0092B-C50C-407E-A947-70E740481C1C}">
                <a14:useLocalDpi xmlns:a14="http://schemas.microsoft.com/office/drawing/2010/main" val="0"/>
              </a:ext>
            </a:extLst>
          </a:blip>
          <a:stretch>
            <a:fillRect/>
          </a:stretch>
        </p:blipFill>
        <p:spPr>
          <a:xfrm>
            <a:off x="6184900" y="4953000"/>
            <a:ext cx="939799" cy="929239"/>
          </a:xfrm>
          <a:prstGeom prst="rect">
            <a:avLst/>
          </a:prstGeom>
        </p:spPr>
      </p:pic>
    </p:spTree>
    <p:extLst>
      <p:ext uri="{BB962C8B-B14F-4D97-AF65-F5344CB8AC3E}">
        <p14:creationId xmlns:p14="http://schemas.microsoft.com/office/powerpoint/2010/main" val="26120580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t>
            </a:r>
            <a:endParaRPr lang="en-US" dirty="0"/>
          </a:p>
        </p:txBody>
      </p:sp>
    </p:spTree>
    <p:extLst>
      <p:ext uri="{BB962C8B-B14F-4D97-AF65-F5344CB8AC3E}">
        <p14:creationId xmlns:p14="http://schemas.microsoft.com/office/powerpoint/2010/main" val="41869535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Little's Law</a:t>
            </a:r>
            <a:endParaRPr lang="en-US" dirty="0"/>
          </a:p>
        </p:txBody>
      </p:sp>
      <p:sp>
        <p:nvSpPr>
          <p:cNvPr id="3" name="Content Placeholder 2"/>
          <p:cNvSpPr>
            <a:spLocks noGrp="1"/>
          </p:cNvSpPr>
          <p:nvPr>
            <p:ph type="body" sz="quarter" idx="15"/>
          </p:nvPr>
        </p:nvSpPr>
        <p:spPr>
          <a:prstGeom prst="rect">
            <a:avLst/>
          </a:prstGeom>
        </p:spPr>
        <p:txBody>
          <a:bodyPr/>
          <a:lstStyle/>
          <a:p>
            <a:pPr marL="0" indent="0">
              <a:buNone/>
            </a:pPr>
            <a:r>
              <a:rPr lang="en-US" dirty="0"/>
              <a:t>The long-term average number of </a:t>
            </a:r>
            <a:r>
              <a:rPr lang="en-US" dirty="0" smtClean="0"/>
              <a:t>customers </a:t>
            </a:r>
            <a:r>
              <a:rPr lang="en-US" b="1" dirty="0" smtClean="0">
                <a:solidFill>
                  <a:srgbClr val="0000FF"/>
                </a:solidFill>
              </a:rPr>
              <a:t>L</a:t>
            </a:r>
            <a:r>
              <a:rPr lang="en-US" dirty="0" smtClean="0"/>
              <a:t> </a:t>
            </a:r>
            <a:r>
              <a:rPr lang="en-US" dirty="0"/>
              <a:t>in a stable </a:t>
            </a:r>
            <a:r>
              <a:rPr lang="en-US" dirty="0" smtClean="0"/>
              <a:t>system </a:t>
            </a:r>
            <a:r>
              <a:rPr lang="en-US" dirty="0"/>
              <a:t>is equal to the long-term average effective </a:t>
            </a:r>
            <a:r>
              <a:rPr lang="en-US" b="1" dirty="0">
                <a:solidFill>
                  <a:srgbClr val="0000FF"/>
                </a:solidFill>
              </a:rPr>
              <a:t>arrival </a:t>
            </a:r>
            <a:r>
              <a:rPr lang="en-US" b="1" dirty="0" smtClean="0">
                <a:solidFill>
                  <a:srgbClr val="0000FF"/>
                </a:solidFill>
              </a:rPr>
              <a:t>rate </a:t>
            </a:r>
            <a:r>
              <a:rPr lang="en-US" b="1" dirty="0" err="1">
                <a:solidFill>
                  <a:srgbClr val="0000FF"/>
                </a:solidFill>
              </a:rPr>
              <a:t>λ</a:t>
            </a:r>
            <a:r>
              <a:rPr lang="en-US" dirty="0"/>
              <a:t>, multiplied by </a:t>
            </a:r>
            <a:r>
              <a:rPr lang="en-US" b="1" dirty="0"/>
              <a:t>the </a:t>
            </a:r>
            <a:r>
              <a:rPr lang="en-US" b="1" dirty="0" smtClean="0">
                <a:solidFill>
                  <a:srgbClr val="0000FF"/>
                </a:solidFill>
              </a:rPr>
              <a:t>average time W </a:t>
            </a:r>
            <a:r>
              <a:rPr lang="en-US" dirty="0"/>
              <a:t>a customer spends in the </a:t>
            </a:r>
            <a:r>
              <a:rPr lang="en-US" dirty="0" smtClean="0"/>
              <a:t>system</a:t>
            </a:r>
            <a:endParaRPr lang="en-US" dirty="0"/>
          </a:p>
        </p:txBody>
      </p:sp>
      <p:pic>
        <p:nvPicPr>
          <p:cNvPr id="4" name="Picture 3"/>
          <p:cNvPicPr>
            <a:picLocks noChangeAspect="1"/>
          </p:cNvPicPr>
          <p:nvPr/>
        </p:nvPicPr>
        <p:blipFill>
          <a:blip r:embed="rId2"/>
          <a:stretch>
            <a:fillRect/>
          </a:stretch>
        </p:blipFill>
        <p:spPr>
          <a:xfrm>
            <a:off x="355600" y="2578100"/>
            <a:ext cx="3784600" cy="1998742"/>
          </a:xfrm>
          <a:prstGeom prst="rect">
            <a:avLst/>
          </a:prstGeom>
        </p:spPr>
      </p:pic>
      <p:grpSp>
        <p:nvGrpSpPr>
          <p:cNvPr id="7" name="Group 6"/>
          <p:cNvGrpSpPr/>
          <p:nvPr/>
        </p:nvGrpSpPr>
        <p:grpSpPr>
          <a:xfrm>
            <a:off x="3538913" y="3319111"/>
            <a:ext cx="5605087" cy="3238989"/>
            <a:chOff x="122124" y="2603500"/>
            <a:chExt cx="8863115" cy="4178300"/>
          </a:xfrm>
        </p:grpSpPr>
        <p:pic>
          <p:nvPicPr>
            <p:cNvPr id="8" name="Picture 7" descr="Peter_PPT_3.png"/>
            <p:cNvPicPr>
              <a:picLocks noChangeAspect="1"/>
            </p:cNvPicPr>
            <p:nvPr/>
          </p:nvPicPr>
          <p:blipFill rotWithShape="1">
            <a:blip r:embed="rId3">
              <a:extLst>
                <a:ext uri="{28A0092B-C50C-407E-A947-70E740481C1C}">
                  <a14:useLocalDpi xmlns:a14="http://schemas.microsoft.com/office/drawing/2010/main" val="0"/>
                </a:ext>
              </a:extLst>
            </a:blip>
            <a:srcRect l="18965" t="31000" r="19599" b="26466"/>
            <a:stretch/>
          </p:blipFill>
          <p:spPr>
            <a:xfrm>
              <a:off x="2418046" y="3262863"/>
              <a:ext cx="5617683" cy="2565266"/>
            </a:xfrm>
            <a:prstGeom prst="rect">
              <a:avLst/>
            </a:prstGeom>
          </p:spPr>
        </p:pic>
        <p:sp>
          <p:nvSpPr>
            <p:cNvPr id="9" name="Right Arrow 8"/>
            <p:cNvSpPr/>
            <p:nvPr/>
          </p:nvSpPr>
          <p:spPr>
            <a:xfrm>
              <a:off x="2717800" y="3048000"/>
              <a:ext cx="444500" cy="2413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7493000" y="3073400"/>
              <a:ext cx="444500" cy="241300"/>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124200" y="5969000"/>
              <a:ext cx="1866900" cy="12700"/>
            </a:xfrm>
            <a:prstGeom prst="line">
              <a:avLst/>
            </a:prstGeom>
            <a:ln w="57150"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05400" y="6007100"/>
              <a:ext cx="2781300" cy="12700"/>
            </a:xfrm>
            <a:prstGeom prst="line">
              <a:avLst/>
            </a:prstGeom>
            <a:ln w="57150"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16" idx="3"/>
            </p:cNvCxnSpPr>
            <p:nvPr/>
          </p:nvCxnSpPr>
          <p:spPr>
            <a:xfrm>
              <a:off x="3124200" y="6413500"/>
              <a:ext cx="4699000" cy="14243"/>
            </a:xfrm>
            <a:prstGeom prst="line">
              <a:avLst/>
            </a:prstGeom>
            <a:ln w="57150"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4" name="Isosceles Triangle 13"/>
            <p:cNvSpPr/>
            <p:nvPr/>
          </p:nvSpPr>
          <p:spPr>
            <a:xfrm rot="5400000">
              <a:off x="4903739" y="5894340"/>
              <a:ext cx="301721" cy="203200"/>
            </a:xfrm>
            <a:prstGeom prst="triangl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5400000">
              <a:off x="7748539" y="5932441"/>
              <a:ext cx="301721" cy="203200"/>
            </a:xfrm>
            <a:prstGeom prst="triangl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5400000">
              <a:off x="7773939" y="6326142"/>
              <a:ext cx="301721" cy="203200"/>
            </a:xfrm>
            <a:prstGeom prst="triangl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124200" y="5727700"/>
              <a:ext cx="0" cy="850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01000" y="5727700"/>
              <a:ext cx="12700" cy="901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43500" y="5727700"/>
              <a:ext cx="0" cy="58420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49700" y="5638800"/>
              <a:ext cx="402674" cy="369332"/>
            </a:xfrm>
            <a:prstGeom prst="rect">
              <a:avLst/>
            </a:prstGeom>
            <a:noFill/>
          </p:spPr>
          <p:txBody>
            <a:bodyPr wrap="none" rtlCol="0">
              <a:spAutoFit/>
            </a:bodyPr>
            <a:lstStyle/>
            <a:p>
              <a:r>
                <a:rPr lang="en-US" b="1" dirty="0" smtClean="0">
                  <a:latin typeface="Arial"/>
                  <a:cs typeface="Arial"/>
                </a:rPr>
                <a:t>W</a:t>
              </a:r>
              <a:endParaRPr lang="en-US" b="1" dirty="0">
                <a:latin typeface="Arial"/>
                <a:cs typeface="Arial"/>
              </a:endParaRPr>
            </a:p>
          </p:txBody>
        </p:sp>
        <p:sp>
          <p:nvSpPr>
            <p:cNvPr id="21" name="TextBox 20"/>
            <p:cNvSpPr txBox="1"/>
            <p:nvPr/>
          </p:nvSpPr>
          <p:spPr>
            <a:xfrm>
              <a:off x="6286500" y="5651500"/>
              <a:ext cx="338629" cy="369332"/>
            </a:xfrm>
            <a:prstGeom prst="rect">
              <a:avLst/>
            </a:prstGeom>
            <a:noFill/>
          </p:spPr>
          <p:txBody>
            <a:bodyPr wrap="none" rtlCol="0">
              <a:spAutoFit/>
            </a:bodyPr>
            <a:lstStyle/>
            <a:p>
              <a:r>
                <a:rPr lang="en-US" b="1" dirty="0" smtClean="0">
                  <a:latin typeface="Arial"/>
                  <a:cs typeface="Arial"/>
                </a:rPr>
                <a:t>S</a:t>
              </a:r>
              <a:endParaRPr lang="en-US" b="1" dirty="0">
                <a:latin typeface="Arial"/>
                <a:cs typeface="Arial"/>
              </a:endParaRPr>
            </a:p>
          </p:txBody>
        </p:sp>
        <p:sp>
          <p:nvSpPr>
            <p:cNvPr id="22" name="TextBox 21"/>
            <p:cNvSpPr txBox="1"/>
            <p:nvPr/>
          </p:nvSpPr>
          <p:spPr>
            <a:xfrm>
              <a:off x="5181600" y="6412468"/>
              <a:ext cx="351378" cy="369332"/>
            </a:xfrm>
            <a:prstGeom prst="rect">
              <a:avLst/>
            </a:prstGeom>
            <a:noFill/>
          </p:spPr>
          <p:txBody>
            <a:bodyPr wrap="none" rtlCol="0">
              <a:spAutoFit/>
            </a:bodyPr>
            <a:lstStyle/>
            <a:p>
              <a:r>
                <a:rPr lang="en-US" b="1" dirty="0" smtClean="0">
                  <a:latin typeface="Arial"/>
                  <a:cs typeface="Arial"/>
                </a:rPr>
                <a:t>R</a:t>
              </a:r>
              <a:endParaRPr lang="en-US" b="1" dirty="0">
                <a:latin typeface="Arial"/>
                <a:cs typeface="Arial"/>
              </a:endParaRPr>
            </a:p>
          </p:txBody>
        </p:sp>
        <p:sp>
          <p:nvSpPr>
            <p:cNvPr id="23" name="TextBox 22"/>
            <p:cNvSpPr txBox="1"/>
            <p:nvPr/>
          </p:nvSpPr>
          <p:spPr>
            <a:xfrm>
              <a:off x="7505700" y="2603500"/>
              <a:ext cx="368300" cy="461665"/>
            </a:xfrm>
            <a:prstGeom prst="rect">
              <a:avLst/>
            </a:prstGeom>
            <a:noFill/>
          </p:spPr>
          <p:txBody>
            <a:bodyPr wrap="square" rtlCol="0">
              <a:spAutoFit/>
            </a:bodyPr>
            <a:lstStyle/>
            <a:p>
              <a:r>
                <a:rPr lang="en-US" sz="2400" b="1" dirty="0" err="1"/>
                <a:t>λ</a:t>
              </a:r>
              <a:endParaRPr lang="en-US" sz="2400" b="1" dirty="0">
                <a:latin typeface="Arial"/>
                <a:cs typeface="Arial"/>
              </a:endParaRPr>
            </a:p>
          </p:txBody>
        </p:sp>
        <p:sp>
          <p:nvSpPr>
            <p:cNvPr id="24" name="TextBox 23"/>
            <p:cNvSpPr txBox="1"/>
            <p:nvPr/>
          </p:nvSpPr>
          <p:spPr>
            <a:xfrm>
              <a:off x="2717800" y="2616200"/>
              <a:ext cx="356738" cy="461665"/>
            </a:xfrm>
            <a:prstGeom prst="rect">
              <a:avLst/>
            </a:prstGeom>
            <a:noFill/>
          </p:spPr>
          <p:txBody>
            <a:bodyPr wrap="none" rtlCol="0">
              <a:spAutoFit/>
            </a:bodyPr>
            <a:lstStyle/>
            <a:p>
              <a:r>
                <a:rPr lang="en-US" sz="2400" b="1" dirty="0" err="1"/>
                <a:t>λ</a:t>
              </a:r>
              <a:endParaRPr lang="en-US" sz="2400" b="1" dirty="0">
                <a:latin typeface="Arial"/>
                <a:cs typeface="Arial"/>
              </a:endParaRPr>
            </a:p>
          </p:txBody>
        </p:sp>
        <p:sp>
          <p:nvSpPr>
            <p:cNvPr id="25" name="Oval 24"/>
            <p:cNvSpPr/>
            <p:nvPr/>
          </p:nvSpPr>
          <p:spPr>
            <a:xfrm>
              <a:off x="6375400" y="3111500"/>
              <a:ext cx="495300" cy="495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438900" y="3048000"/>
              <a:ext cx="396813" cy="523220"/>
            </a:xfrm>
            <a:prstGeom prst="rect">
              <a:avLst/>
            </a:prstGeom>
            <a:noFill/>
          </p:spPr>
          <p:txBody>
            <a:bodyPr wrap="none" rtlCol="0">
              <a:spAutoFit/>
            </a:bodyPr>
            <a:lstStyle/>
            <a:p>
              <a:r>
                <a:rPr lang="en-US" sz="2800" b="1" dirty="0" err="1" smtClean="0"/>
                <a:t>ρ</a:t>
              </a:r>
              <a:endParaRPr lang="en-US" sz="2800" b="1" dirty="0"/>
            </a:p>
          </p:txBody>
        </p:sp>
        <p:pic>
          <p:nvPicPr>
            <p:cNvPr id="27" name="Picture 26"/>
            <p:cNvPicPr>
              <a:picLocks noChangeAspect="1"/>
            </p:cNvPicPr>
            <p:nvPr/>
          </p:nvPicPr>
          <p:blipFill>
            <a:blip r:embed="rId4"/>
            <a:stretch>
              <a:fillRect/>
            </a:stretch>
          </p:blipFill>
          <p:spPr>
            <a:xfrm>
              <a:off x="7969239" y="3409136"/>
              <a:ext cx="1016000" cy="2318564"/>
            </a:xfrm>
            <a:prstGeom prst="rect">
              <a:avLst/>
            </a:prstGeom>
          </p:spPr>
        </p:pic>
        <p:pic>
          <p:nvPicPr>
            <p:cNvPr id="28" name="Picture 27"/>
            <p:cNvPicPr>
              <a:picLocks noChangeAspect="1"/>
            </p:cNvPicPr>
            <p:nvPr/>
          </p:nvPicPr>
          <p:blipFill>
            <a:blip r:embed="rId5"/>
            <a:stretch>
              <a:fillRect/>
            </a:stretch>
          </p:blipFill>
          <p:spPr>
            <a:xfrm flipH="1">
              <a:off x="122124" y="3333602"/>
              <a:ext cx="2142960" cy="2142960"/>
            </a:xfrm>
            <a:prstGeom prst="rect">
              <a:avLst/>
            </a:prstGeom>
          </p:spPr>
        </p:pic>
      </p:grpSp>
    </p:spTree>
    <p:extLst>
      <p:ext uri="{BB962C8B-B14F-4D97-AF65-F5344CB8AC3E}">
        <p14:creationId xmlns:p14="http://schemas.microsoft.com/office/powerpoint/2010/main" val="37846611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ody Pages">
  <a:themeElements>
    <a:clrScheme name="Custom 3">
      <a:dk1>
        <a:sysClr val="windowText" lastClr="000000"/>
      </a:dk1>
      <a:lt1>
        <a:sysClr val="window" lastClr="FFFFFF"/>
      </a:lt1>
      <a:dk2>
        <a:srgbClr val="7E4300"/>
      </a:dk2>
      <a:lt2>
        <a:srgbClr val="D1D3D4"/>
      </a:lt2>
      <a:accent1>
        <a:srgbClr val="A01620"/>
      </a:accent1>
      <a:accent2>
        <a:srgbClr val="F68623"/>
      </a:accent2>
      <a:accent3>
        <a:srgbClr val="777777"/>
      </a:accent3>
      <a:accent4>
        <a:srgbClr val="D1D3D4"/>
      </a:accent4>
      <a:accent5>
        <a:srgbClr val="FBB917"/>
      </a:accent5>
      <a:accent6>
        <a:srgbClr val="208E37"/>
      </a:accent6>
      <a:hlink>
        <a:srgbClr val="5CCAFF"/>
      </a:hlink>
      <a:folHlink>
        <a:srgbClr val="643273"/>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226790</TotalTime>
  <Words>4526</Words>
  <Application>Microsoft Macintosh PowerPoint</Application>
  <PresentationFormat>On-screen Show (4:3)</PresentationFormat>
  <Paragraphs>487</Paragraphs>
  <Slides>47</Slides>
  <Notes>14</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Body Pages</vt:lpstr>
      <vt:lpstr>PowerPoint Presentation</vt:lpstr>
      <vt:lpstr>Wisdom vs Guessing</vt:lpstr>
      <vt:lpstr>High load</vt:lpstr>
      <vt:lpstr>Advertising Technology Stack</vt:lpstr>
      <vt:lpstr>Travel Portal</vt:lpstr>
      <vt:lpstr>Financial Services – Intraday Positions</vt:lpstr>
      <vt:lpstr>  QOS &amp; Real-Time Billing for Telcos</vt:lpstr>
      <vt:lpstr>Principles </vt:lpstr>
      <vt:lpstr>Little's Law</vt:lpstr>
      <vt:lpstr>Queuing Theory</vt:lpstr>
      <vt:lpstr>Throughput</vt:lpstr>
      <vt:lpstr>Throughput</vt:lpstr>
      <vt:lpstr>Throughput</vt:lpstr>
      <vt:lpstr>Latency</vt:lpstr>
      <vt:lpstr>Concurrency</vt:lpstr>
      <vt:lpstr>Division of labor – Parallel processing</vt:lpstr>
      <vt:lpstr>Concurrency vs Parallelism</vt:lpstr>
      <vt:lpstr>Bottle necks</vt:lpstr>
      <vt:lpstr>Locks, Mutexes and Critical Regions</vt:lpstr>
      <vt:lpstr>Basic computer architecture</vt:lpstr>
      <vt:lpstr>Multi-processor, Multi-core, NUMA</vt:lpstr>
      <vt:lpstr>Flash - SSDs</vt:lpstr>
      <vt:lpstr>How Aerospike does it</vt:lpstr>
      <vt:lpstr>Distributed Hash table</vt:lpstr>
      <vt:lpstr>Data Distribution</vt:lpstr>
      <vt:lpstr>Consistency</vt:lpstr>
      <vt:lpstr>Automatic rebalancing</vt:lpstr>
      <vt:lpstr>Data Storage Layer</vt:lpstr>
      <vt:lpstr>Data on Flash / SSD</vt:lpstr>
      <vt:lpstr>Copy on write – Log structured writes</vt:lpstr>
      <vt:lpstr>Service threads, Queues, Transaction threads</vt:lpstr>
      <vt:lpstr>YCSB – Yahoo Cloud Serving Benchmark</vt:lpstr>
      <vt:lpstr>High load failures</vt:lpstr>
      <vt:lpstr>Networking – Message size and frequency</vt:lpstr>
      <vt:lpstr>Networking - design</vt:lpstr>
      <vt:lpstr>Big Locks</vt:lpstr>
      <vt:lpstr>Computing power not used</vt:lpstr>
      <vt:lpstr>Stupid code</vt:lpstr>
      <vt:lpstr>Poor load testing</vt:lpstr>
      <vt:lpstr>Uncle Pete’s advice</vt:lpstr>
      <vt:lpstr>Lock size</vt:lpstr>
      <vt:lpstr>Parallelism at every step</vt:lpstr>
      <vt:lpstr>Efficient and robust partitioning</vt:lpstr>
      <vt:lpstr>Latency of your application</vt:lpstr>
      <vt:lpstr>Load test</vt:lpstr>
      <vt:lpstr>Finally..</vt:lpstr>
      <vt:lpstr>PowerPoint Presentation</vt:lpstr>
    </vt:vector>
  </TitlesOfParts>
  <Company>Nyquist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Nyquist</dc:creator>
  <cp:lastModifiedBy>Peter Milne</cp:lastModifiedBy>
  <cp:revision>5361</cp:revision>
  <cp:lastPrinted>2014-07-14T15:01:10Z</cp:lastPrinted>
  <dcterms:created xsi:type="dcterms:W3CDTF">2012-07-31T22:57:23Z</dcterms:created>
  <dcterms:modified xsi:type="dcterms:W3CDTF">2015-11-17T21:00:09Z</dcterms:modified>
</cp:coreProperties>
</file>