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257" r:id="rId2"/>
    <p:sldId id="258" r:id="rId3"/>
    <p:sldId id="292" r:id="rId4"/>
    <p:sldId id="293" r:id="rId5"/>
    <p:sldId id="294" r:id="rId6"/>
    <p:sldId id="295" r:id="rId7"/>
    <p:sldId id="296" r:id="rId8"/>
    <p:sldId id="297" r:id="rId9"/>
    <p:sldId id="260" r:id="rId10"/>
    <p:sldId id="263" r:id="rId11"/>
    <p:sldId id="264" r:id="rId12"/>
    <p:sldId id="265" r:id="rId13"/>
    <p:sldId id="261" r:id="rId14"/>
    <p:sldId id="266" r:id="rId15"/>
    <p:sldId id="267" r:id="rId16"/>
    <p:sldId id="268" r:id="rId17"/>
    <p:sldId id="262" r:id="rId18"/>
    <p:sldId id="269" r:id="rId19"/>
    <p:sldId id="270" r:id="rId20"/>
    <p:sldId id="271" r:id="rId21"/>
    <p:sldId id="272" r:id="rId22"/>
    <p:sldId id="273" r:id="rId23"/>
    <p:sldId id="274" r:id="rId24"/>
    <p:sldId id="298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99" r:id="rId35"/>
    <p:sldId id="284" r:id="rId36"/>
    <p:sldId id="285" r:id="rId37"/>
    <p:sldId id="286" r:id="rId38"/>
    <p:sldId id="287" r:id="rId39"/>
    <p:sldId id="290" r:id="rId40"/>
    <p:sldId id="289" r:id="rId4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518">
          <p15:clr>
            <a:srgbClr val="A4A3A4"/>
          </p15:clr>
        </p15:guide>
        <p15:guide id="2" pos="35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33"/>
    <a:srgbClr val="B0D4FF"/>
    <a:srgbClr val="C7DCF4"/>
    <a:srgbClr val="000000"/>
    <a:srgbClr val="3777BC"/>
    <a:srgbClr val="FFC3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18" autoAdjust="0"/>
    <p:restoredTop sz="94674" autoAdjust="0"/>
  </p:normalViewPr>
  <p:slideViewPr>
    <p:cSldViewPr snapToGrid="0">
      <p:cViewPr>
        <p:scale>
          <a:sx n="100" d="100"/>
          <a:sy n="100" d="100"/>
        </p:scale>
        <p:origin x="-80" y="-80"/>
      </p:cViewPr>
      <p:guideLst>
        <p:guide orient="horz" pos="2518"/>
        <p:guide pos="35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notesMaster" Target="notesMasters/notesMaster1.xml"/><Relationship Id="rId43" Type="http://schemas.openxmlformats.org/officeDocument/2006/relationships/handoutMaster" Target="handoutMasters/handoutMaster1.xml"/><Relationship Id="rId44" Type="http://schemas.openxmlformats.org/officeDocument/2006/relationships/printerSettings" Target="printerSettings/printerSettings1.bin"/><Relationship Id="rId4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35F809-B08F-3445-B93F-E38BFAD4917D}" type="datetimeFigureOut">
              <a:rPr lang="en-US" smtClean="0"/>
              <a:t>11/11/15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C44682-B8B7-AF4E-8006-BF3145172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3008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93113E-F5D5-E749-B6AB-8076BAB89233}" type="datetimeFigureOut">
              <a:rPr lang="en-US" smtClean="0"/>
              <a:t>11/11/15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D209BD-E89E-3143-8153-EF392C421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666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ome.jpg"/>
          <p:cNvPicPr>
            <a:picLocks noChangeAspect="1"/>
          </p:cNvPicPr>
          <p:nvPr userDrawn="1"/>
        </p:nvPicPr>
        <p:blipFill>
          <a:blip r:embed="rId2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 descr="galois-pres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854" y="3070958"/>
            <a:ext cx="2734292" cy="716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276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List Slide Title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66725" y="1425575"/>
            <a:ext cx="8226425" cy="4114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886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Outline Numbering Title</a:t>
            </a:r>
            <a:endParaRPr lang="en-US" dirty="0"/>
          </a:p>
        </p:txBody>
      </p:sp>
      <p:sp>
        <p:nvSpPr>
          <p:cNvPr id="3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66725" y="1425575"/>
            <a:ext cx="8226425" cy="4114800"/>
          </a:xfrm>
        </p:spPr>
        <p:txBody>
          <a:bodyPr/>
          <a:lstStyle>
            <a:lvl1pPr marL="400050" indent="-400050">
              <a:buFont typeface="+mj-lt"/>
              <a:buAutoNum type="romanUcPeriod"/>
              <a:defRPr sz="2000"/>
            </a:lvl1pPr>
            <a:lvl2pPr marL="800100" indent="-342900">
              <a:buFont typeface="+mj-lt"/>
              <a:buAutoNum type="alphaUcPeriod"/>
              <a:defRPr sz="2000"/>
            </a:lvl2pPr>
            <a:lvl3pPr marL="1257300" indent="-342900">
              <a:buFont typeface="+mj-lt"/>
              <a:buAutoNum type="arabicPeriod"/>
              <a:defRPr sz="1800"/>
            </a:lvl3pPr>
            <a:lvl4pPr marL="1652587" indent="-342900">
              <a:buFont typeface="+mj-lt"/>
              <a:buAutoNum type="alphaLcPeriod"/>
              <a:defRPr sz="1600"/>
            </a:lvl4pPr>
            <a:lvl5pPr marL="2114550" indent="-400050">
              <a:buFont typeface="+mj-lt"/>
              <a:buAutoNum type="romanLcPeriod"/>
              <a:defRPr sz="1600">
                <a:solidFill>
                  <a:schemeClr val="tx1"/>
                </a:solidFill>
              </a:defRPr>
            </a:lvl5pPr>
            <a:lvl6pPr>
              <a:defRPr sz="1600" baseline="0">
                <a:solidFill>
                  <a:schemeClr val="tx1"/>
                </a:solidFill>
              </a:defRPr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53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6337" y="3441423"/>
            <a:ext cx="8223090" cy="388713"/>
          </a:xfrm>
        </p:spPr>
        <p:txBody>
          <a:bodyPr>
            <a:noAutofit/>
          </a:bodyPr>
          <a:lstStyle>
            <a:lvl1pPr>
              <a:defRPr sz="3400" baseline="0">
                <a:solidFill>
                  <a:srgbClr val="FFC32E"/>
                </a:solidFill>
              </a:defRPr>
            </a:lvl1pPr>
          </a:lstStyle>
          <a:p>
            <a:r>
              <a:rPr lang="en-US" dirty="0" smtClean="0"/>
              <a:t>This is a chapter title page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66336" y="4010000"/>
            <a:ext cx="5756664" cy="1724025"/>
          </a:xfrm>
        </p:spPr>
        <p:txBody>
          <a:bodyPr>
            <a:normAutofit/>
          </a:bodyPr>
          <a:lstStyle>
            <a:lvl1pPr>
              <a:spcAft>
                <a:spcPts val="600"/>
              </a:spcAft>
              <a:defRPr sz="1600" baseline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This is an intro for a chapter section. This can be a brief excerpt. </a:t>
            </a:r>
          </a:p>
        </p:txBody>
      </p:sp>
    </p:spTree>
    <p:extLst>
      <p:ext uri="{BB962C8B-B14F-4D97-AF65-F5344CB8AC3E}">
        <p14:creationId xmlns:p14="http://schemas.microsoft.com/office/powerpoint/2010/main" val="2692971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rgbClr val="3777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60375" y="4010000"/>
            <a:ext cx="8229052" cy="907722"/>
          </a:xfrm>
        </p:spPr>
        <p:txBody>
          <a:bodyPr>
            <a:normAutofit/>
          </a:bodyPr>
          <a:lstStyle>
            <a:lvl1pPr marL="0" indent="0" algn="l">
              <a:spcAft>
                <a:spcPts val="0"/>
              </a:spcAft>
              <a:buNone/>
              <a:defRPr sz="1400" b="1" i="0" cap="none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Presenter’s Name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66337" y="3441423"/>
            <a:ext cx="8223090" cy="388713"/>
          </a:xfrm>
        </p:spPr>
        <p:txBody>
          <a:bodyPr>
            <a:noAutofit/>
          </a:bodyPr>
          <a:lstStyle>
            <a:lvl1pPr>
              <a:defRPr sz="3400" baseline="0">
                <a:solidFill>
                  <a:srgbClr val="FFC32E"/>
                </a:solidFill>
              </a:defRPr>
            </a:lvl1pPr>
          </a:lstStyle>
          <a:p>
            <a:r>
              <a:rPr lang="en-US" dirty="0" smtClean="0"/>
              <a:t>This is a presentation title page</a:t>
            </a:r>
            <a:endParaRPr lang="en-US" dirty="0"/>
          </a:p>
        </p:txBody>
      </p:sp>
      <p:pic>
        <p:nvPicPr>
          <p:cNvPr id="4" name="Picture 3" descr="galois-pre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660" y="552294"/>
            <a:ext cx="2032696" cy="532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845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gradFill flip="none" rotWithShape="1">
          <a:gsLst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lin ang="1614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466337" y="3437583"/>
            <a:ext cx="8223090" cy="1206556"/>
          </a:xfrm>
        </p:spPr>
        <p:txBody>
          <a:bodyPr>
            <a:normAutofit/>
          </a:bodyPr>
          <a:lstStyle>
            <a:lvl1pPr>
              <a:defRPr sz="3200" b="1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This is an area for a short quote or sentence.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5926678"/>
            <a:ext cx="8232227" cy="403225"/>
          </a:xfrm>
        </p:spPr>
        <p:txBody>
          <a:bodyPr>
            <a:normAutofit/>
          </a:bodyPr>
          <a:lstStyle>
            <a:lvl1pPr>
              <a:defRPr sz="1300" b="1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- </a:t>
            </a:r>
            <a:r>
              <a:rPr lang="en-US" dirty="0" err="1" smtClean="0"/>
              <a:t>Evariste</a:t>
            </a:r>
            <a:r>
              <a:rPr lang="en-US" dirty="0" smtClean="0"/>
              <a:t> Galois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6544526"/>
            <a:ext cx="9144000" cy="313474"/>
          </a:xfrm>
          <a:prstGeom prst="rect">
            <a:avLst/>
          </a:prstGeom>
          <a:solidFill>
            <a:srgbClr val="3777B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galois-ico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81" y="6630977"/>
            <a:ext cx="223161" cy="169295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6597020" y="6606642"/>
            <a:ext cx="24487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smtClean="0">
                <a:solidFill>
                  <a:schemeClr val="bg1"/>
                </a:solidFill>
                <a:latin typeface="Helvetica"/>
                <a:cs typeface="Helvetica"/>
              </a:rPr>
              <a:t>© 2015 Galois,</a:t>
            </a:r>
            <a:r>
              <a:rPr lang="en-US" sz="1000" b="0" i="0" baseline="0" dirty="0" smtClean="0">
                <a:solidFill>
                  <a:schemeClr val="bg1"/>
                </a:solidFill>
                <a:latin typeface="Helvetica"/>
                <a:cs typeface="Helvetica"/>
              </a:rPr>
              <a:t> Inc.</a:t>
            </a:r>
            <a:endParaRPr lang="en-US" sz="1000" b="0" i="0" dirty="0" smtClean="0">
              <a:latin typeface="Helvetica"/>
              <a:cs typeface="Helvetica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4256192" y="6581777"/>
            <a:ext cx="6316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A23579D-7CA2-5A45-A47D-F9781EB38D53}" type="slidenum">
              <a:rPr lang="en-US" sz="1100" b="0" i="0" baseline="0" smtClean="0">
                <a:solidFill>
                  <a:schemeClr val="bg1"/>
                </a:solidFill>
                <a:latin typeface="Helvetica"/>
                <a:cs typeface="Helvetica"/>
              </a:rPr>
              <a:t>‹#›</a:t>
            </a:fld>
            <a:endParaRPr lang="en-US" sz="1100" b="0" i="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655720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6337" y="1050925"/>
            <a:ext cx="8223638" cy="404893"/>
          </a:xfrm>
        </p:spPr>
        <p:txBody>
          <a:bodyPr>
            <a:noAutofit/>
          </a:bodyPr>
          <a:lstStyle>
            <a:lvl1pPr>
              <a:defRPr sz="2800" b="1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337" y="1693862"/>
            <a:ext cx="8223638" cy="4429125"/>
          </a:xfrm>
        </p:spPr>
        <p:txBody>
          <a:bodyPr>
            <a:normAutofit/>
          </a:bodyPr>
          <a:lstStyle>
            <a:lvl1pPr>
              <a:spcAft>
                <a:spcPts val="0"/>
              </a:spcAft>
              <a:defRPr sz="2000" b="1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6544526"/>
            <a:ext cx="9144000" cy="313474"/>
          </a:xfrm>
          <a:prstGeom prst="rect">
            <a:avLst/>
          </a:prstGeom>
          <a:solidFill>
            <a:srgbClr val="3777B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galois-ico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81" y="6630977"/>
            <a:ext cx="223161" cy="169295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6597020" y="6606642"/>
            <a:ext cx="24487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smtClean="0">
                <a:solidFill>
                  <a:schemeClr val="bg1"/>
                </a:solidFill>
                <a:latin typeface="Helvetica"/>
                <a:cs typeface="Helvetica"/>
              </a:rPr>
              <a:t>© 2015 Galois,</a:t>
            </a:r>
            <a:r>
              <a:rPr lang="en-US" sz="1000" b="0" i="0" baseline="0" dirty="0" smtClean="0">
                <a:solidFill>
                  <a:schemeClr val="bg1"/>
                </a:solidFill>
                <a:latin typeface="Helvetica"/>
                <a:cs typeface="Helvetica"/>
              </a:rPr>
              <a:t> Inc.</a:t>
            </a:r>
            <a:endParaRPr lang="en-US" sz="1000" b="0" i="0" dirty="0" smtClean="0">
              <a:latin typeface="Helvetica"/>
              <a:cs typeface="Helvetica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4256192" y="6581777"/>
            <a:ext cx="6316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A23579D-7CA2-5A45-A47D-F9781EB38D53}" type="slidenum">
              <a:rPr lang="en-US" sz="1100" b="0" i="0" baseline="0" smtClean="0">
                <a:solidFill>
                  <a:schemeClr val="bg1"/>
                </a:solidFill>
                <a:latin typeface="Helvetica"/>
                <a:cs typeface="Helvetica"/>
              </a:rPr>
              <a:t>‹#›</a:t>
            </a:fld>
            <a:endParaRPr lang="en-US" sz="1100" b="0" i="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968027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 userDrawn="1"/>
        </p:nvSpPr>
        <p:spPr>
          <a:xfrm>
            <a:off x="6597020" y="6591402"/>
            <a:ext cx="244875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b="0" i="0" dirty="0" smtClean="0">
                <a:solidFill>
                  <a:schemeClr val="bg1"/>
                </a:solidFill>
                <a:latin typeface="Helvetica"/>
                <a:cs typeface="Helvetica"/>
              </a:rPr>
              <a:t>© 2014 Galois, </a:t>
            </a:r>
            <a:r>
              <a:rPr lang="en-US" sz="700" b="0" i="0" dirty="0" err="1" smtClean="0">
                <a:solidFill>
                  <a:schemeClr val="bg1"/>
                </a:solidFill>
                <a:latin typeface="Helvetica"/>
                <a:cs typeface="Helvetica"/>
              </a:rPr>
              <a:t>Inc</a:t>
            </a:r>
            <a:endParaRPr lang="en-US" sz="700" b="0" i="0" dirty="0" smtClean="0">
              <a:latin typeface="Helvetica"/>
              <a:cs typeface="Helvetica"/>
            </a:endParaRPr>
          </a:p>
          <a:p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66336" y="1050925"/>
            <a:ext cx="8201413" cy="404893"/>
          </a:xfrm>
        </p:spPr>
        <p:txBody>
          <a:bodyPr>
            <a:noAutofit/>
          </a:bodyPr>
          <a:lstStyle>
            <a:lvl1pPr>
              <a:defRPr sz="2800" b="1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8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6337" y="1693862"/>
            <a:ext cx="3879885" cy="444030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This is a two column layout.</a:t>
            </a:r>
          </a:p>
        </p:txBody>
      </p:sp>
      <p:sp>
        <p:nvSpPr>
          <p:cNvPr id="19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802364" y="1693862"/>
            <a:ext cx="3878086" cy="444030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This is a two column layout.</a:t>
            </a:r>
          </a:p>
        </p:txBody>
      </p:sp>
      <p:sp>
        <p:nvSpPr>
          <p:cNvPr id="22" name="Rectangle 21"/>
          <p:cNvSpPr/>
          <p:nvPr userDrawn="1"/>
        </p:nvSpPr>
        <p:spPr>
          <a:xfrm>
            <a:off x="0" y="6544526"/>
            <a:ext cx="9144000" cy="313474"/>
          </a:xfrm>
          <a:prstGeom prst="rect">
            <a:avLst/>
          </a:prstGeom>
          <a:solidFill>
            <a:srgbClr val="3777B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3" name="Picture 22" descr="galois-ico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81" y="6630977"/>
            <a:ext cx="223161" cy="169295"/>
          </a:xfrm>
          <a:prstGeom prst="rect">
            <a:avLst/>
          </a:prstGeom>
        </p:spPr>
      </p:pic>
      <p:sp>
        <p:nvSpPr>
          <p:cNvPr id="24" name="TextBox 23"/>
          <p:cNvSpPr txBox="1"/>
          <p:nvPr userDrawn="1"/>
        </p:nvSpPr>
        <p:spPr>
          <a:xfrm>
            <a:off x="6597020" y="6606642"/>
            <a:ext cx="24487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smtClean="0">
                <a:solidFill>
                  <a:schemeClr val="bg1"/>
                </a:solidFill>
                <a:latin typeface="Helvetica"/>
                <a:cs typeface="Helvetica"/>
              </a:rPr>
              <a:t>© 2015 Galois,</a:t>
            </a:r>
            <a:r>
              <a:rPr lang="en-US" sz="1000" b="0" i="0" baseline="0" dirty="0" smtClean="0">
                <a:solidFill>
                  <a:schemeClr val="bg1"/>
                </a:solidFill>
                <a:latin typeface="Helvetica"/>
                <a:cs typeface="Helvetica"/>
              </a:rPr>
              <a:t> Inc.</a:t>
            </a:r>
            <a:endParaRPr lang="en-US" sz="1000" b="0" i="0" dirty="0" smtClean="0">
              <a:latin typeface="Helvetica"/>
              <a:cs typeface="Helvetica"/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4256192" y="6581777"/>
            <a:ext cx="6316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A23579D-7CA2-5A45-A47D-F9781EB38D53}" type="slidenum">
              <a:rPr lang="en-US" sz="1100" b="0" i="0" baseline="0" smtClean="0">
                <a:solidFill>
                  <a:schemeClr val="bg1"/>
                </a:solidFill>
                <a:latin typeface="Helvetica"/>
                <a:cs typeface="Helvetica"/>
              </a:rPr>
              <a:t>‹#›</a:t>
            </a:fld>
            <a:endParaRPr lang="en-US" sz="1100" b="0" i="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275364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6337" y="1698750"/>
            <a:ext cx="3879885" cy="291918"/>
          </a:xfrm>
        </p:spPr>
        <p:txBody>
          <a:bodyPr anchor="b">
            <a:noAutofit/>
          </a:bodyPr>
          <a:lstStyle>
            <a:lvl1pPr marL="0" indent="0">
              <a:buNone/>
              <a:defRPr sz="1400" b="1" i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6337" y="2066187"/>
            <a:ext cx="3879885" cy="4135492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This is a two column layout.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2364" y="1698750"/>
            <a:ext cx="3878086" cy="291918"/>
          </a:xfrm>
        </p:spPr>
        <p:txBody>
          <a:bodyPr anchor="b">
            <a:noAutofit/>
          </a:bodyPr>
          <a:lstStyle>
            <a:lvl1pPr marL="0" indent="0">
              <a:buNone/>
              <a:defRPr sz="1400" b="1" i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802364" y="2066187"/>
            <a:ext cx="3878086" cy="4153764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This is a two column layout.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6597020" y="6591402"/>
            <a:ext cx="244875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b="0" i="0" dirty="0" smtClean="0">
                <a:solidFill>
                  <a:schemeClr val="bg1"/>
                </a:solidFill>
                <a:latin typeface="Helvetica"/>
                <a:cs typeface="Helvetica"/>
              </a:rPr>
              <a:t>© 2014 Galois, </a:t>
            </a:r>
            <a:r>
              <a:rPr lang="en-US" sz="700" b="0" i="0" dirty="0" err="1" smtClean="0">
                <a:solidFill>
                  <a:schemeClr val="bg1"/>
                </a:solidFill>
                <a:latin typeface="Helvetica"/>
                <a:cs typeface="Helvetica"/>
              </a:rPr>
              <a:t>Inc</a:t>
            </a:r>
            <a:endParaRPr lang="en-US" sz="700" b="0" i="0" dirty="0" smtClean="0">
              <a:latin typeface="Helvetica"/>
              <a:cs typeface="Helvetica"/>
            </a:endParaRPr>
          </a:p>
          <a:p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66337" y="1050925"/>
            <a:ext cx="8220464" cy="404893"/>
          </a:xfrm>
        </p:spPr>
        <p:txBody>
          <a:bodyPr>
            <a:noAutofit/>
          </a:bodyPr>
          <a:lstStyle>
            <a:lvl1pPr>
              <a:defRPr sz="2800" b="1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6544526"/>
            <a:ext cx="9144000" cy="313474"/>
          </a:xfrm>
          <a:prstGeom prst="rect">
            <a:avLst/>
          </a:prstGeom>
          <a:solidFill>
            <a:srgbClr val="3777B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 descr="galois-ico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81" y="6630977"/>
            <a:ext cx="223161" cy="169295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6597020" y="6606642"/>
            <a:ext cx="24487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smtClean="0">
                <a:solidFill>
                  <a:schemeClr val="bg1"/>
                </a:solidFill>
                <a:latin typeface="Helvetica"/>
                <a:cs typeface="Helvetica"/>
              </a:rPr>
              <a:t>© 2015 Galois,</a:t>
            </a:r>
            <a:r>
              <a:rPr lang="en-US" sz="1000" b="0" i="0" baseline="0" dirty="0" smtClean="0">
                <a:solidFill>
                  <a:schemeClr val="bg1"/>
                </a:solidFill>
                <a:latin typeface="Helvetica"/>
                <a:cs typeface="Helvetica"/>
              </a:rPr>
              <a:t> Inc.</a:t>
            </a:r>
            <a:endParaRPr lang="en-US" sz="1000" b="0" i="0" dirty="0" smtClean="0">
              <a:latin typeface="Helvetica"/>
              <a:cs typeface="Helvetica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4256192" y="6581777"/>
            <a:ext cx="6316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A23579D-7CA2-5A45-A47D-F9781EB38D53}" type="slidenum">
              <a:rPr lang="en-US" sz="1100" b="0" i="0" baseline="0" smtClean="0">
                <a:solidFill>
                  <a:schemeClr val="bg1"/>
                </a:solidFill>
                <a:latin typeface="Helvetica"/>
                <a:cs typeface="Helvetica"/>
              </a:rPr>
              <a:t>‹#›</a:t>
            </a:fld>
            <a:endParaRPr lang="en-US" sz="1100" b="0" i="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562959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66336" y="1050925"/>
            <a:ext cx="8220463" cy="404893"/>
          </a:xfrm>
        </p:spPr>
        <p:txBody>
          <a:bodyPr>
            <a:noAutofit/>
          </a:bodyPr>
          <a:lstStyle>
            <a:lvl1pPr>
              <a:defRPr sz="2800" b="1" i="0" baseline="0">
                <a:solidFill>
                  <a:schemeClr val="tx1">
                    <a:lumMod val="85000"/>
                    <a:lumOff val="15000"/>
                  </a:schemeClr>
                </a:solidFill>
                <a:latin typeface="Helvetica"/>
                <a:cs typeface="Helvetica"/>
              </a:defRPr>
            </a:lvl1pPr>
          </a:lstStyle>
          <a:p>
            <a:r>
              <a:rPr lang="en-US" dirty="0" smtClean="0"/>
              <a:t>Title to Image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6544526"/>
            <a:ext cx="9144000" cy="313474"/>
          </a:xfrm>
          <a:prstGeom prst="rect">
            <a:avLst/>
          </a:prstGeom>
          <a:solidFill>
            <a:srgbClr val="3777B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17" descr="galois-ico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81" y="6630977"/>
            <a:ext cx="223161" cy="169295"/>
          </a:xfrm>
          <a:prstGeom prst="rect">
            <a:avLst/>
          </a:prstGeom>
        </p:spPr>
      </p:pic>
      <p:sp>
        <p:nvSpPr>
          <p:cNvPr id="19" name="TextBox 18"/>
          <p:cNvSpPr txBox="1"/>
          <p:nvPr userDrawn="1"/>
        </p:nvSpPr>
        <p:spPr>
          <a:xfrm>
            <a:off x="6597020" y="6606642"/>
            <a:ext cx="24487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smtClean="0">
                <a:solidFill>
                  <a:schemeClr val="bg1"/>
                </a:solidFill>
                <a:latin typeface="Helvetica"/>
                <a:cs typeface="Helvetica"/>
              </a:rPr>
              <a:t>© 2015 Galois,</a:t>
            </a:r>
            <a:r>
              <a:rPr lang="en-US" sz="1000" b="0" i="0" baseline="0" dirty="0" smtClean="0">
                <a:solidFill>
                  <a:schemeClr val="bg1"/>
                </a:solidFill>
                <a:latin typeface="Helvetica"/>
                <a:cs typeface="Helvetica"/>
              </a:rPr>
              <a:t> Inc.</a:t>
            </a:r>
            <a:endParaRPr lang="en-US" sz="1000" b="0" i="0" dirty="0" smtClean="0">
              <a:latin typeface="Helvetica"/>
              <a:cs typeface="Helvetica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4256192" y="6581777"/>
            <a:ext cx="6316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A23579D-7CA2-5A45-A47D-F9781EB38D53}" type="slidenum">
              <a:rPr lang="en-US" sz="1100" b="0" i="0" baseline="0" smtClean="0">
                <a:solidFill>
                  <a:schemeClr val="bg1"/>
                </a:solidFill>
                <a:latin typeface="Helvetica"/>
                <a:cs typeface="Helvetica"/>
              </a:rPr>
              <a:t>‹#›</a:t>
            </a:fld>
            <a:endParaRPr lang="en-US" sz="1100" b="0" i="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696445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6544526"/>
            <a:ext cx="9144000" cy="313474"/>
          </a:xfrm>
          <a:prstGeom prst="rect">
            <a:avLst/>
          </a:prstGeom>
          <a:solidFill>
            <a:srgbClr val="3777B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Picture 18" descr="galois-ico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81" y="6630977"/>
            <a:ext cx="223161" cy="169295"/>
          </a:xfrm>
          <a:prstGeom prst="rect">
            <a:avLst/>
          </a:prstGeom>
        </p:spPr>
      </p:pic>
      <p:sp>
        <p:nvSpPr>
          <p:cNvPr id="20" name="TextBox 19"/>
          <p:cNvSpPr txBox="1"/>
          <p:nvPr userDrawn="1"/>
        </p:nvSpPr>
        <p:spPr>
          <a:xfrm>
            <a:off x="6597020" y="6606642"/>
            <a:ext cx="24487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smtClean="0">
                <a:solidFill>
                  <a:schemeClr val="bg1"/>
                </a:solidFill>
                <a:latin typeface="Helvetica"/>
                <a:cs typeface="Helvetica"/>
              </a:rPr>
              <a:t>© 2015 Galois,</a:t>
            </a:r>
            <a:r>
              <a:rPr lang="en-US" sz="1000" b="0" i="0" baseline="0" dirty="0" smtClean="0">
                <a:solidFill>
                  <a:schemeClr val="bg1"/>
                </a:solidFill>
                <a:latin typeface="Helvetica"/>
                <a:cs typeface="Helvetica"/>
              </a:rPr>
              <a:t> Inc.</a:t>
            </a:r>
            <a:endParaRPr lang="en-US" sz="1000" b="0" i="0" dirty="0" smtClean="0">
              <a:latin typeface="Helvetica"/>
              <a:cs typeface="Helvetica"/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4256192" y="6581777"/>
            <a:ext cx="6316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A23579D-7CA2-5A45-A47D-F9781EB38D53}" type="slidenum">
              <a:rPr lang="en-US" sz="1100" b="0" i="0" baseline="0" smtClean="0">
                <a:solidFill>
                  <a:schemeClr val="bg1"/>
                </a:solidFill>
                <a:latin typeface="Helvetica"/>
                <a:cs typeface="Helvetica"/>
              </a:rPr>
              <a:t>‹#›</a:t>
            </a:fld>
            <a:endParaRPr lang="en-US" sz="1100" b="0" i="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137102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31520"/>
            <a:ext cx="8226107" cy="7315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This is a page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54480"/>
            <a:ext cx="8226107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6544526"/>
            <a:ext cx="9144000" cy="313474"/>
          </a:xfrm>
          <a:prstGeom prst="rect">
            <a:avLst/>
          </a:prstGeom>
          <a:solidFill>
            <a:srgbClr val="3777B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galois-icon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81" y="6630977"/>
            <a:ext cx="223161" cy="169295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6597020" y="6606642"/>
            <a:ext cx="24487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smtClean="0">
                <a:solidFill>
                  <a:schemeClr val="bg1"/>
                </a:solidFill>
                <a:latin typeface="Helvetica"/>
                <a:cs typeface="Helvetica"/>
              </a:rPr>
              <a:t>© 2015 Galois,</a:t>
            </a:r>
            <a:r>
              <a:rPr lang="en-US" sz="1000" b="0" i="0" baseline="0" dirty="0" smtClean="0">
                <a:solidFill>
                  <a:schemeClr val="bg1"/>
                </a:solidFill>
                <a:latin typeface="Helvetica"/>
                <a:cs typeface="Helvetica"/>
              </a:rPr>
              <a:t> Inc.</a:t>
            </a:r>
            <a:endParaRPr lang="en-US" sz="1000" b="0" i="0" dirty="0" smtClean="0">
              <a:latin typeface="Helvetica"/>
              <a:cs typeface="Helvetica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4256192" y="6581777"/>
            <a:ext cx="6316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A23579D-7CA2-5A45-A47D-F9781EB38D53}" type="slidenum">
              <a:rPr lang="en-US" sz="1100" b="0" i="0" baseline="0" smtClean="0">
                <a:solidFill>
                  <a:schemeClr val="bg1"/>
                </a:solidFill>
                <a:latin typeface="Helvetica"/>
                <a:cs typeface="Helvetica"/>
              </a:rPr>
              <a:t>‹#›</a:t>
            </a:fld>
            <a:endParaRPr lang="en-US" sz="1100" b="0" i="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283824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0" r:id="rId2"/>
    <p:sldLayoutId id="2147483649" r:id="rId3"/>
    <p:sldLayoutId id="2147483661" r:id="rId4"/>
    <p:sldLayoutId id="2147483650" r:id="rId5"/>
    <p:sldLayoutId id="2147483652" r:id="rId6"/>
    <p:sldLayoutId id="2147483653" r:id="rId7"/>
    <p:sldLayoutId id="2147483654" r:id="rId8"/>
    <p:sldLayoutId id="2147483655" r:id="rId9"/>
    <p:sldLayoutId id="2147483663" r:id="rId10"/>
    <p:sldLayoutId id="2147483664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i="0" kern="1200" cap="none" baseline="0">
          <a:solidFill>
            <a:schemeClr val="tx1">
              <a:lumMod val="75000"/>
              <a:lumOff val="25000"/>
            </a:schemeClr>
          </a:solidFill>
          <a:latin typeface="Helvetica"/>
          <a:ea typeface="+mj-ea"/>
          <a:cs typeface="Helvetica Light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spcAft>
          <a:spcPts val="0"/>
        </a:spcAft>
        <a:buFont typeface="Arial"/>
        <a:buNone/>
        <a:defRPr sz="3200" b="0" i="0" kern="1200">
          <a:solidFill>
            <a:schemeClr val="tx1"/>
          </a:solidFill>
          <a:latin typeface="Helvetica Light"/>
          <a:ea typeface="+mn-ea"/>
          <a:cs typeface="Helvetica Light"/>
        </a:defRPr>
      </a:lvl1pPr>
      <a:lvl2pPr marL="630238" indent="-173038" algn="l" defTabSz="4572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400" b="0" i="0" kern="1200">
          <a:solidFill>
            <a:schemeClr val="tx1"/>
          </a:solidFill>
          <a:latin typeface="Helvetica Light"/>
          <a:ea typeface="+mn-ea"/>
          <a:cs typeface="Helvetica Light"/>
        </a:defRPr>
      </a:lvl2pPr>
      <a:lvl3pPr marL="1084263" indent="-169863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Helvetica Light"/>
          <a:ea typeface="+mn-ea"/>
          <a:cs typeface="Helvetica Light"/>
        </a:defRPr>
      </a:lvl3pPr>
      <a:lvl4pPr marL="1489075" indent="-179388" algn="l" defTabSz="457200" rtl="0" eaLnBrk="1" latinLnBrk="0" hangingPunct="1">
        <a:spcBef>
          <a:spcPct val="20000"/>
        </a:spcBef>
        <a:buFontTx/>
        <a:buChar char="-"/>
        <a:defRPr sz="2400" b="0" i="0" kern="1200">
          <a:solidFill>
            <a:schemeClr val="tx1"/>
          </a:solidFill>
          <a:latin typeface="Helvetica Light"/>
          <a:ea typeface="+mn-ea"/>
          <a:cs typeface="Helvetica Light"/>
        </a:defRPr>
      </a:lvl4pPr>
      <a:lvl5pPr marL="1884363" indent="-169863" algn="l" defTabSz="457200" rtl="0" eaLnBrk="1" latinLnBrk="0" hangingPunct="1">
        <a:spcBef>
          <a:spcPct val="20000"/>
        </a:spcBef>
        <a:buFont typeface="Arial"/>
        <a:buChar char="•"/>
        <a:defRPr sz="1400" b="0" i="0" kern="1200">
          <a:solidFill>
            <a:schemeClr val="tx1"/>
          </a:solidFill>
          <a:latin typeface="Helvetica Light"/>
          <a:ea typeface="+mn-ea"/>
          <a:cs typeface="Helvetica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4" Type="http://schemas.openxmlformats.org/officeDocument/2006/relationships/image" Target="../media/image16.jpg"/><Relationship Id="rId5" Type="http://schemas.openxmlformats.org/officeDocument/2006/relationships/image" Target="../media/image17.jpg"/><Relationship Id="rId6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4" Type="http://schemas.openxmlformats.org/officeDocument/2006/relationships/image" Target="../media/image16.jp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hyperlink" Target="mailto:awick@galois.com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60375" y="3997325"/>
            <a:ext cx="8229052" cy="840421"/>
          </a:xfrm>
        </p:spPr>
        <p:txBody>
          <a:bodyPr>
            <a:noAutofit/>
          </a:bodyPr>
          <a:lstStyle/>
          <a:p>
            <a:r>
              <a:rPr lang="en-US" sz="2400" dirty="0" smtClean="0"/>
              <a:t>Adam Wick @ </a:t>
            </a:r>
            <a:r>
              <a:rPr lang="en-US" sz="2400" dirty="0" err="1" smtClean="0"/>
              <a:t>QCon</a:t>
            </a:r>
            <a:r>
              <a:rPr lang="en-US" sz="2400" dirty="0" smtClean="0"/>
              <a:t> San Francisco, 2015 </a:t>
            </a:r>
            <a:endParaRPr lang="en-US" sz="24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0455" y="2019301"/>
            <a:ext cx="8223090" cy="1804988"/>
          </a:xfrm>
        </p:spPr>
        <p:txBody>
          <a:bodyPr anchor="b" anchorCtr="0"/>
          <a:lstStyle/>
          <a:p>
            <a:r>
              <a:rPr lang="en-US" sz="4000" dirty="0" smtClean="0"/>
              <a:t>Tor in Haskell</a:t>
            </a:r>
            <a:br>
              <a:rPr lang="en-US" sz="4000" dirty="0" smtClean="0"/>
            </a:br>
            <a:r>
              <a:rPr lang="en-US" sz="4000" dirty="0" smtClean="0"/>
              <a:t>and Other </a:t>
            </a:r>
            <a:r>
              <a:rPr lang="en-US" sz="4000" dirty="0" err="1" smtClean="0"/>
              <a:t>Unikernel</a:t>
            </a:r>
            <a:r>
              <a:rPr lang="en-US" sz="4000" dirty="0" smtClean="0"/>
              <a:t> Tricks</a:t>
            </a:r>
            <a:endParaRPr lang="en-US" sz="4000" dirty="0"/>
          </a:p>
        </p:txBody>
      </p:sp>
      <p:grpSp>
        <p:nvGrpSpPr>
          <p:cNvPr id="8" name="Group 7"/>
          <p:cNvGrpSpPr/>
          <p:nvPr/>
        </p:nvGrpSpPr>
        <p:grpSpPr>
          <a:xfrm>
            <a:off x="193754" y="2247900"/>
            <a:ext cx="7083347" cy="1576389"/>
            <a:chOff x="193754" y="2247900"/>
            <a:chExt cx="7083347" cy="1576389"/>
          </a:xfrm>
        </p:grpSpPr>
        <p:sp>
          <p:nvSpPr>
            <p:cNvPr id="5" name="Rectangle 4"/>
            <p:cNvSpPr/>
            <p:nvPr/>
          </p:nvSpPr>
          <p:spPr>
            <a:xfrm>
              <a:off x="1422400" y="2247900"/>
              <a:ext cx="533400" cy="939801"/>
            </a:xfrm>
            <a:prstGeom prst="rect">
              <a:avLst/>
            </a:prstGeom>
            <a:solidFill>
              <a:srgbClr val="3777BC">
                <a:alpha val="67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93754" y="3187701"/>
              <a:ext cx="2790745" cy="636588"/>
            </a:xfrm>
            <a:prstGeom prst="rect">
              <a:avLst/>
            </a:prstGeom>
            <a:solidFill>
              <a:srgbClr val="3777BC">
                <a:alpha val="67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527755" y="3187701"/>
              <a:ext cx="1749346" cy="636588"/>
            </a:xfrm>
            <a:prstGeom prst="rect">
              <a:avLst/>
            </a:prstGeom>
            <a:solidFill>
              <a:srgbClr val="3777BC">
                <a:alpha val="67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Down Arrow 8"/>
          <p:cNvSpPr/>
          <p:nvPr/>
        </p:nvSpPr>
        <p:spPr>
          <a:xfrm>
            <a:off x="460455" y="1397000"/>
            <a:ext cx="961945" cy="1206500"/>
          </a:xfrm>
          <a:prstGeom prst="downArrow">
            <a:avLst/>
          </a:prstGeom>
          <a:gradFill>
            <a:gsLst>
              <a:gs pos="0">
                <a:schemeClr val="tx1">
                  <a:lumMod val="85000"/>
                  <a:lumOff val="15000"/>
                </a:schemeClr>
              </a:gs>
              <a:gs pos="100000">
                <a:schemeClr val="bg1">
                  <a:lumMod val="65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2503526" y="1397000"/>
            <a:ext cx="961945" cy="1206500"/>
          </a:xfrm>
          <a:prstGeom prst="downArrow">
            <a:avLst/>
          </a:prstGeom>
          <a:gradFill>
            <a:gsLst>
              <a:gs pos="0">
                <a:schemeClr val="tx1">
                  <a:lumMod val="85000"/>
                  <a:lumOff val="15000"/>
                </a:schemeClr>
              </a:gs>
              <a:gs pos="100000">
                <a:schemeClr val="bg1">
                  <a:lumMod val="65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 rot="1261842">
            <a:off x="4105355" y="2063750"/>
            <a:ext cx="961945" cy="1206500"/>
          </a:xfrm>
          <a:prstGeom prst="downArrow">
            <a:avLst/>
          </a:prstGeom>
          <a:gradFill>
            <a:gsLst>
              <a:gs pos="0">
                <a:schemeClr val="tx1">
                  <a:lumMod val="85000"/>
                  <a:lumOff val="15000"/>
                </a:schemeClr>
              </a:gs>
              <a:gs pos="100000">
                <a:schemeClr val="bg1">
                  <a:lumMod val="65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071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smtClean="0"/>
              <a:t>         : Anonymity Through Root Vegetables</a:t>
            </a:r>
            <a:endParaRPr lang="en-US" dirty="0"/>
          </a:p>
        </p:txBody>
      </p:sp>
      <p:pic>
        <p:nvPicPr>
          <p:cNvPr id="4" name="Content Placeholder 3" descr="306px-Tor-logo-2011-flat.svg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55" b="5455"/>
          <a:stretch>
            <a:fillRect/>
          </a:stretch>
        </p:blipFill>
        <p:spPr>
          <a:xfrm>
            <a:off x="363937" y="824186"/>
            <a:ext cx="1172763" cy="631632"/>
          </a:xfrm>
        </p:spPr>
      </p:pic>
      <p:sp>
        <p:nvSpPr>
          <p:cNvPr id="5" name="TextBox 4"/>
          <p:cNvSpPr txBox="1"/>
          <p:nvPr/>
        </p:nvSpPr>
        <p:spPr>
          <a:xfrm>
            <a:off x="363937" y="1688068"/>
            <a:ext cx="8223638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/>
              <a:t>Tor is an anonymous communication layer built on TLS that prevents people from learning who you are interacting with over the  Internet.*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639271" y="6152634"/>
            <a:ext cx="3441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 Terms and conditions may apply.</a:t>
            </a:r>
            <a:endParaRPr lang="en-US" dirty="0"/>
          </a:p>
        </p:txBody>
      </p:sp>
      <p:pic>
        <p:nvPicPr>
          <p:cNvPr id="7" name="Picture 6" descr="imgr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" y="2997200"/>
            <a:ext cx="1701800" cy="1701800"/>
          </a:xfrm>
          <a:prstGeom prst="rect">
            <a:avLst/>
          </a:prstGeom>
        </p:spPr>
      </p:pic>
      <p:pic>
        <p:nvPicPr>
          <p:cNvPr id="8" name="Picture 7" descr="imgr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741" y="3003550"/>
            <a:ext cx="1382234" cy="1695450"/>
          </a:xfrm>
          <a:prstGeom prst="rect">
            <a:avLst/>
          </a:prstGeom>
        </p:spPr>
      </p:pic>
      <p:pic>
        <p:nvPicPr>
          <p:cNvPr id="9" name="Picture 8" descr="imgre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700" y="4152900"/>
            <a:ext cx="905713" cy="169545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1841500" y="3755570"/>
            <a:ext cx="241300" cy="241300"/>
          </a:xfrm>
          <a:prstGeom prst="ellipse">
            <a:avLst/>
          </a:prstGeom>
          <a:gradFill>
            <a:gsLst>
              <a:gs pos="0">
                <a:schemeClr val="tx1"/>
              </a:gs>
              <a:gs pos="100000">
                <a:schemeClr val="bg1">
                  <a:lumMod val="50000"/>
                </a:schemeClr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959600" y="3755570"/>
            <a:ext cx="241300" cy="241300"/>
          </a:xfrm>
          <a:prstGeom prst="ellipse">
            <a:avLst/>
          </a:prstGeom>
          <a:gradFill>
            <a:gsLst>
              <a:gs pos="0">
                <a:schemeClr val="tx1"/>
              </a:gs>
              <a:gs pos="100000">
                <a:schemeClr val="bg1">
                  <a:lumMod val="50000"/>
                </a:schemeClr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>
            <a:stCxn id="11" idx="6"/>
            <a:endCxn id="12" idx="2"/>
          </p:cNvCxnSpPr>
          <p:nvPr/>
        </p:nvCxnSpPr>
        <p:spPr>
          <a:xfrm>
            <a:off x="2082800" y="3876220"/>
            <a:ext cx="4876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imgres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610" y="3666670"/>
            <a:ext cx="591820" cy="422729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4432300" y="3780970"/>
            <a:ext cx="241300" cy="241300"/>
          </a:xfrm>
          <a:prstGeom prst="ellipse">
            <a:avLst/>
          </a:prstGeom>
          <a:gradFill>
            <a:gsLst>
              <a:gs pos="0">
                <a:schemeClr val="tx1"/>
              </a:gs>
              <a:gs pos="100000">
                <a:schemeClr val="bg1">
                  <a:lumMod val="50000"/>
                </a:schemeClr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43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7.40741E-7 L 0.55087 -0.0039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35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5069 -0.00393 L 4.72222E-6 -7.40741E-7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535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306px-Tor-logo-2011-flat.svg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55" b="5455"/>
          <a:stretch>
            <a:fillRect/>
          </a:stretch>
        </p:blipFill>
        <p:spPr>
          <a:xfrm>
            <a:off x="363937" y="824186"/>
            <a:ext cx="1172763" cy="631632"/>
          </a:xfrm>
        </p:spPr>
      </p:pic>
      <p:pic>
        <p:nvPicPr>
          <p:cNvPr id="7" name="Picture 6" descr="imgr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" y="2997200"/>
            <a:ext cx="1701800" cy="1701800"/>
          </a:xfrm>
          <a:prstGeom prst="rect">
            <a:avLst/>
          </a:prstGeom>
        </p:spPr>
      </p:pic>
      <p:pic>
        <p:nvPicPr>
          <p:cNvPr id="8" name="Picture 7" descr="imgr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741" y="3003550"/>
            <a:ext cx="1382234" cy="169545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1841500" y="3755570"/>
            <a:ext cx="241300" cy="241300"/>
          </a:xfrm>
          <a:prstGeom prst="ellipse">
            <a:avLst/>
          </a:prstGeom>
          <a:gradFill>
            <a:gsLst>
              <a:gs pos="0">
                <a:schemeClr val="tx1"/>
              </a:gs>
              <a:gs pos="100000">
                <a:schemeClr val="bg1">
                  <a:lumMod val="50000"/>
                </a:schemeClr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959600" y="3755570"/>
            <a:ext cx="241300" cy="241300"/>
          </a:xfrm>
          <a:prstGeom prst="ellipse">
            <a:avLst/>
          </a:prstGeom>
          <a:gradFill>
            <a:gsLst>
              <a:gs pos="0">
                <a:schemeClr val="tx1"/>
              </a:gs>
              <a:gs pos="100000">
                <a:schemeClr val="bg1">
                  <a:lumMod val="50000"/>
                </a:schemeClr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>
            <a:stCxn id="11" idx="6"/>
            <a:endCxn id="12" idx="2"/>
          </p:cNvCxnSpPr>
          <p:nvPr/>
        </p:nvCxnSpPr>
        <p:spPr>
          <a:xfrm>
            <a:off x="2082800" y="3876220"/>
            <a:ext cx="4876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2781300" y="4330184"/>
            <a:ext cx="241300" cy="241300"/>
          </a:xfrm>
          <a:prstGeom prst="ellipse">
            <a:avLst/>
          </a:prstGeom>
          <a:gradFill>
            <a:gsLst>
              <a:gs pos="0">
                <a:schemeClr val="tx1"/>
              </a:gs>
              <a:gs pos="100000">
                <a:schemeClr val="bg1">
                  <a:lumMod val="50000"/>
                </a:schemeClr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994400" y="4396404"/>
            <a:ext cx="241300" cy="241300"/>
          </a:xfrm>
          <a:prstGeom prst="ellipse">
            <a:avLst/>
          </a:prstGeom>
          <a:gradFill>
            <a:gsLst>
              <a:gs pos="0">
                <a:schemeClr val="tx1"/>
              </a:gs>
              <a:gs pos="100000">
                <a:schemeClr val="bg1">
                  <a:lumMod val="50000"/>
                </a:schemeClr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197600" y="2358570"/>
            <a:ext cx="241300" cy="241300"/>
          </a:xfrm>
          <a:prstGeom prst="ellipse">
            <a:avLst/>
          </a:prstGeom>
          <a:gradFill>
            <a:gsLst>
              <a:gs pos="0">
                <a:schemeClr val="tx1"/>
              </a:gs>
              <a:gs pos="100000">
                <a:schemeClr val="bg1">
                  <a:lumMod val="50000"/>
                </a:schemeClr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2184400" y="2876550"/>
            <a:ext cx="241300" cy="241300"/>
          </a:xfrm>
          <a:prstGeom prst="ellipse">
            <a:avLst/>
          </a:prstGeom>
          <a:gradFill>
            <a:gsLst>
              <a:gs pos="0">
                <a:schemeClr val="tx1"/>
              </a:gs>
              <a:gs pos="100000">
                <a:schemeClr val="bg1">
                  <a:lumMod val="50000"/>
                </a:schemeClr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210050" y="2630793"/>
            <a:ext cx="241300" cy="241300"/>
          </a:xfrm>
          <a:prstGeom prst="ellipse">
            <a:avLst/>
          </a:prstGeom>
          <a:gradFill>
            <a:gsLst>
              <a:gs pos="0">
                <a:schemeClr val="tx1"/>
              </a:gs>
              <a:gs pos="100000">
                <a:schemeClr val="bg1">
                  <a:lumMod val="50000"/>
                </a:schemeClr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>
            <a:stCxn id="11" idx="7"/>
            <a:endCxn id="23" idx="3"/>
          </p:cNvCxnSpPr>
          <p:nvPr/>
        </p:nvCxnSpPr>
        <p:spPr>
          <a:xfrm flipV="1">
            <a:off x="2047462" y="2836755"/>
            <a:ext cx="2197926" cy="9541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21" idx="4"/>
            <a:endCxn id="18" idx="1"/>
          </p:cNvCxnSpPr>
          <p:nvPr/>
        </p:nvCxnSpPr>
        <p:spPr>
          <a:xfrm>
            <a:off x="2305050" y="3117850"/>
            <a:ext cx="511588" cy="12476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18" idx="7"/>
            <a:endCxn id="20" idx="3"/>
          </p:cNvCxnSpPr>
          <p:nvPr/>
        </p:nvCxnSpPr>
        <p:spPr>
          <a:xfrm flipV="1">
            <a:off x="2987262" y="2564532"/>
            <a:ext cx="3245676" cy="180099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23" idx="6"/>
            <a:endCxn id="20" idx="2"/>
          </p:cNvCxnSpPr>
          <p:nvPr/>
        </p:nvCxnSpPr>
        <p:spPr>
          <a:xfrm flipV="1">
            <a:off x="4451350" y="2479220"/>
            <a:ext cx="1746250" cy="2722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19" idx="7"/>
            <a:endCxn id="12" idx="3"/>
          </p:cNvCxnSpPr>
          <p:nvPr/>
        </p:nvCxnSpPr>
        <p:spPr>
          <a:xfrm flipV="1">
            <a:off x="6200362" y="3961532"/>
            <a:ext cx="794576" cy="4702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20" idx="4"/>
            <a:endCxn id="19" idx="0"/>
          </p:cNvCxnSpPr>
          <p:nvPr/>
        </p:nvCxnSpPr>
        <p:spPr>
          <a:xfrm flipH="1">
            <a:off x="6115050" y="2599870"/>
            <a:ext cx="203200" cy="17965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19" idx="1"/>
            <a:endCxn id="23" idx="4"/>
          </p:cNvCxnSpPr>
          <p:nvPr/>
        </p:nvCxnSpPr>
        <p:spPr>
          <a:xfrm flipH="1" flipV="1">
            <a:off x="4330700" y="2872093"/>
            <a:ext cx="1699038" cy="155964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11" idx="5"/>
            <a:endCxn id="18" idx="1"/>
          </p:cNvCxnSpPr>
          <p:nvPr/>
        </p:nvCxnSpPr>
        <p:spPr>
          <a:xfrm>
            <a:off x="2047462" y="3961532"/>
            <a:ext cx="769176" cy="40399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Oval 57"/>
          <p:cNvSpPr/>
          <p:nvPr/>
        </p:nvSpPr>
        <p:spPr>
          <a:xfrm>
            <a:off x="2816638" y="1436768"/>
            <a:ext cx="241300" cy="241300"/>
          </a:xfrm>
          <a:prstGeom prst="ellipse">
            <a:avLst/>
          </a:prstGeom>
          <a:gradFill>
            <a:gsLst>
              <a:gs pos="0">
                <a:schemeClr val="tx1"/>
              </a:gs>
              <a:gs pos="100000">
                <a:schemeClr val="bg1">
                  <a:lumMod val="50000"/>
                </a:schemeClr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2971800" y="2329582"/>
            <a:ext cx="241300" cy="241300"/>
          </a:xfrm>
          <a:prstGeom prst="ellipse">
            <a:avLst/>
          </a:prstGeom>
          <a:gradFill>
            <a:gsLst>
              <a:gs pos="0">
                <a:schemeClr val="tx1"/>
              </a:gs>
              <a:gs pos="100000">
                <a:schemeClr val="bg1">
                  <a:lumMod val="50000"/>
                </a:schemeClr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5118100" y="1557418"/>
            <a:ext cx="241300" cy="241300"/>
          </a:xfrm>
          <a:prstGeom prst="ellipse">
            <a:avLst/>
          </a:prstGeom>
          <a:gradFill>
            <a:gsLst>
              <a:gs pos="0">
                <a:schemeClr val="tx1"/>
              </a:gs>
              <a:gs pos="100000">
                <a:schemeClr val="bg1">
                  <a:lumMod val="50000"/>
                </a:schemeClr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7307741" y="1798718"/>
            <a:ext cx="241300" cy="241300"/>
          </a:xfrm>
          <a:prstGeom prst="ellipse">
            <a:avLst/>
          </a:prstGeom>
          <a:gradFill>
            <a:gsLst>
              <a:gs pos="0">
                <a:schemeClr val="tx1"/>
              </a:gs>
              <a:gs pos="100000">
                <a:schemeClr val="bg1">
                  <a:lumMod val="50000"/>
                </a:schemeClr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4064000" y="703536"/>
            <a:ext cx="241300" cy="241300"/>
          </a:xfrm>
          <a:prstGeom prst="ellipse">
            <a:avLst/>
          </a:prstGeom>
          <a:gradFill>
            <a:gsLst>
              <a:gs pos="0">
                <a:schemeClr val="tx1"/>
              </a:gs>
              <a:gs pos="100000">
                <a:schemeClr val="bg1">
                  <a:lumMod val="50000"/>
                </a:schemeClr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6235700" y="824186"/>
            <a:ext cx="241300" cy="241300"/>
          </a:xfrm>
          <a:prstGeom prst="ellipse">
            <a:avLst/>
          </a:prstGeom>
          <a:gradFill>
            <a:gsLst>
              <a:gs pos="0">
                <a:schemeClr val="tx1"/>
              </a:gs>
              <a:gs pos="100000">
                <a:schemeClr val="bg1">
                  <a:lumMod val="50000"/>
                </a:schemeClr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4" name="Straight Connector 63"/>
          <p:cNvCxnSpPr>
            <a:stCxn id="21" idx="7"/>
            <a:endCxn id="59" idx="3"/>
          </p:cNvCxnSpPr>
          <p:nvPr/>
        </p:nvCxnSpPr>
        <p:spPr>
          <a:xfrm flipV="1">
            <a:off x="2390362" y="2535544"/>
            <a:ext cx="616776" cy="3763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59" idx="7"/>
            <a:endCxn id="62" idx="4"/>
          </p:cNvCxnSpPr>
          <p:nvPr/>
        </p:nvCxnSpPr>
        <p:spPr>
          <a:xfrm flipV="1">
            <a:off x="3177762" y="944836"/>
            <a:ext cx="1006888" cy="142008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stCxn id="58" idx="5"/>
            <a:endCxn id="23" idx="1"/>
          </p:cNvCxnSpPr>
          <p:nvPr/>
        </p:nvCxnSpPr>
        <p:spPr>
          <a:xfrm>
            <a:off x="3022600" y="1642730"/>
            <a:ext cx="1222788" cy="10234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61" idx="2"/>
            <a:endCxn id="59" idx="6"/>
          </p:cNvCxnSpPr>
          <p:nvPr/>
        </p:nvCxnSpPr>
        <p:spPr>
          <a:xfrm flipH="1">
            <a:off x="3213100" y="1919368"/>
            <a:ext cx="4094641" cy="5308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stCxn id="63" idx="2"/>
            <a:endCxn id="58" idx="6"/>
          </p:cNvCxnSpPr>
          <p:nvPr/>
        </p:nvCxnSpPr>
        <p:spPr>
          <a:xfrm flipH="1">
            <a:off x="3057938" y="944836"/>
            <a:ext cx="3177762" cy="6125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stCxn id="62" idx="6"/>
            <a:endCxn id="63" idx="2"/>
          </p:cNvCxnSpPr>
          <p:nvPr/>
        </p:nvCxnSpPr>
        <p:spPr>
          <a:xfrm>
            <a:off x="4305300" y="824186"/>
            <a:ext cx="1930400" cy="1206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stCxn id="60" idx="3"/>
            <a:endCxn id="23" idx="7"/>
          </p:cNvCxnSpPr>
          <p:nvPr/>
        </p:nvCxnSpPr>
        <p:spPr>
          <a:xfrm flipH="1">
            <a:off x="4416012" y="1763380"/>
            <a:ext cx="737426" cy="9027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>
            <a:stCxn id="60" idx="6"/>
            <a:endCxn id="61" idx="1"/>
          </p:cNvCxnSpPr>
          <p:nvPr/>
        </p:nvCxnSpPr>
        <p:spPr>
          <a:xfrm>
            <a:off x="5359400" y="1678068"/>
            <a:ext cx="1983679" cy="1559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>
            <a:stCxn id="20" idx="0"/>
            <a:endCxn id="63" idx="4"/>
          </p:cNvCxnSpPr>
          <p:nvPr/>
        </p:nvCxnSpPr>
        <p:spPr>
          <a:xfrm flipV="1">
            <a:off x="6318250" y="1065486"/>
            <a:ext cx="38100" cy="129308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>
            <a:stCxn id="12" idx="0"/>
            <a:endCxn id="61" idx="4"/>
          </p:cNvCxnSpPr>
          <p:nvPr/>
        </p:nvCxnSpPr>
        <p:spPr>
          <a:xfrm flipV="1">
            <a:off x="7080250" y="2040018"/>
            <a:ext cx="348141" cy="1715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4" name="Oval 93"/>
          <p:cNvSpPr/>
          <p:nvPr/>
        </p:nvSpPr>
        <p:spPr>
          <a:xfrm>
            <a:off x="4210050" y="2630793"/>
            <a:ext cx="241300" cy="241300"/>
          </a:xfrm>
          <a:prstGeom prst="ellipse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bg1">
                  <a:lumMod val="50000"/>
                </a:schemeClr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1837944" y="3758184"/>
            <a:ext cx="241300" cy="241300"/>
          </a:xfrm>
          <a:prstGeom prst="ellipse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bg1">
                  <a:lumMod val="50000"/>
                </a:schemeClr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6198426" y="2364920"/>
            <a:ext cx="241300" cy="241300"/>
          </a:xfrm>
          <a:prstGeom prst="ellipse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bg1">
                  <a:lumMod val="50000"/>
                </a:schemeClr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2816638" y="1436768"/>
            <a:ext cx="241300" cy="241300"/>
          </a:xfrm>
          <a:prstGeom prst="ellipse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bg1">
                  <a:lumMod val="50000"/>
                </a:schemeClr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2971800" y="2323232"/>
            <a:ext cx="241300" cy="241300"/>
          </a:xfrm>
          <a:prstGeom prst="ellipse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bg1">
                  <a:lumMod val="50000"/>
                </a:schemeClr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/>
          <p:nvPr/>
        </p:nvSpPr>
        <p:spPr>
          <a:xfrm>
            <a:off x="5118100" y="1557418"/>
            <a:ext cx="241300" cy="241300"/>
          </a:xfrm>
          <a:prstGeom prst="ellipse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bg1">
                  <a:lumMod val="50000"/>
                </a:schemeClr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/>
          <p:nvPr/>
        </p:nvSpPr>
        <p:spPr>
          <a:xfrm>
            <a:off x="7307741" y="1798718"/>
            <a:ext cx="241300" cy="241300"/>
          </a:xfrm>
          <a:prstGeom prst="ellipse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bg1">
                  <a:lumMod val="50000"/>
                </a:schemeClr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/>
          <p:nvPr/>
        </p:nvSpPr>
        <p:spPr>
          <a:xfrm>
            <a:off x="4064000" y="703536"/>
            <a:ext cx="241300" cy="241300"/>
          </a:xfrm>
          <a:prstGeom prst="ellipse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bg1">
                  <a:lumMod val="50000"/>
                </a:schemeClr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6235700" y="824186"/>
            <a:ext cx="241300" cy="241300"/>
          </a:xfrm>
          <a:prstGeom prst="ellipse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bg1">
                  <a:lumMod val="50000"/>
                </a:schemeClr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1837944" y="3755570"/>
            <a:ext cx="241300" cy="241300"/>
          </a:xfrm>
          <a:prstGeom prst="ellipse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2971800" y="2323232"/>
            <a:ext cx="241300" cy="241300"/>
          </a:xfrm>
          <a:prstGeom prst="ellipse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/>
          <p:nvPr/>
        </p:nvSpPr>
        <p:spPr>
          <a:xfrm>
            <a:off x="6197600" y="2358570"/>
            <a:ext cx="241300" cy="241300"/>
          </a:xfrm>
          <a:prstGeom prst="ellipse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6" name="Straight Connector 105"/>
          <p:cNvCxnSpPr/>
          <p:nvPr/>
        </p:nvCxnSpPr>
        <p:spPr>
          <a:xfrm flipV="1">
            <a:off x="2047462" y="2836755"/>
            <a:ext cx="2197926" cy="954153"/>
          </a:xfrm>
          <a:prstGeom prst="line">
            <a:avLst/>
          </a:prstGeom>
          <a:ln w="88900"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>
            <a:off x="3032538" y="1652668"/>
            <a:ext cx="1222788" cy="1023401"/>
          </a:xfrm>
          <a:prstGeom prst="line">
            <a:avLst/>
          </a:prstGeom>
          <a:ln w="88900">
            <a:solidFill>
              <a:srgbClr val="6600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flipH="1">
            <a:off x="3057938" y="941832"/>
            <a:ext cx="3177762" cy="612582"/>
          </a:xfrm>
          <a:prstGeom prst="line">
            <a:avLst/>
          </a:prstGeom>
          <a:ln w="88900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 flipV="1">
            <a:off x="6318250" y="1065486"/>
            <a:ext cx="38100" cy="1293084"/>
          </a:xfrm>
          <a:prstGeom prst="line">
            <a:avLst/>
          </a:prstGeom>
          <a:ln w="88900">
            <a:solidFill>
              <a:srgbClr val="99663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0" name="Picture 109" descr="imgres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402" y="5266871"/>
            <a:ext cx="591820" cy="422729"/>
          </a:xfrm>
          <a:prstGeom prst="rect">
            <a:avLst/>
          </a:prstGeom>
        </p:spPr>
      </p:pic>
      <p:sp>
        <p:nvSpPr>
          <p:cNvPr id="111" name="Rounded Rectangle 110"/>
          <p:cNvSpPr/>
          <p:nvPr/>
        </p:nvSpPr>
        <p:spPr>
          <a:xfrm>
            <a:off x="3990562" y="5186843"/>
            <a:ext cx="850900" cy="558801"/>
          </a:xfrm>
          <a:prstGeom prst="roundRect">
            <a:avLst/>
          </a:prstGeom>
          <a:solidFill>
            <a:srgbClr val="996633">
              <a:alpha val="5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ounded Rectangle 111"/>
          <p:cNvSpPr/>
          <p:nvPr/>
        </p:nvSpPr>
        <p:spPr>
          <a:xfrm>
            <a:off x="3883025" y="5095221"/>
            <a:ext cx="1065974" cy="749301"/>
          </a:xfrm>
          <a:prstGeom prst="roundRect">
            <a:avLst/>
          </a:prstGeom>
          <a:solidFill>
            <a:srgbClr val="008000">
              <a:alpha val="5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ounded Rectangle 112"/>
          <p:cNvSpPr/>
          <p:nvPr/>
        </p:nvSpPr>
        <p:spPr>
          <a:xfrm>
            <a:off x="3791918" y="5033607"/>
            <a:ext cx="1248188" cy="886797"/>
          </a:xfrm>
          <a:prstGeom prst="roundRect">
            <a:avLst/>
          </a:prstGeom>
          <a:solidFill>
            <a:srgbClr val="660066">
              <a:alpha val="5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ounded Rectangle 113"/>
          <p:cNvSpPr/>
          <p:nvPr/>
        </p:nvSpPr>
        <p:spPr>
          <a:xfrm>
            <a:off x="3718893" y="4956623"/>
            <a:ext cx="1394238" cy="1051897"/>
          </a:xfrm>
          <a:prstGeom prst="roundRect">
            <a:avLst/>
          </a:prstGeom>
          <a:solidFill>
            <a:srgbClr val="FF6600">
              <a:alpha val="7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TextBox 114"/>
          <p:cNvSpPr txBox="1"/>
          <p:nvPr/>
        </p:nvSpPr>
        <p:spPr>
          <a:xfrm>
            <a:off x="605870" y="4781344"/>
            <a:ext cx="76909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Guarantees*:</a:t>
            </a:r>
          </a:p>
          <a:p>
            <a:pPr marL="530352" indent="-342900">
              <a:buFont typeface="+mj-lt"/>
              <a:buAutoNum type="arabicPeriod"/>
            </a:pPr>
            <a:r>
              <a:rPr lang="en-US" dirty="0" smtClean="0"/>
              <a:t>For any single relay node, it is impossible to tell where you are in the chain.</a:t>
            </a:r>
          </a:p>
          <a:p>
            <a:pPr marL="530352" indent="-342900">
              <a:buFont typeface="+mj-lt"/>
              <a:buAutoNum type="arabicPeriod"/>
            </a:pPr>
            <a:r>
              <a:rPr lang="en-US" dirty="0" smtClean="0"/>
              <a:t>The exit node cannot tell how many hops were before it.</a:t>
            </a:r>
          </a:p>
          <a:p>
            <a:pPr marL="530352" indent="-342900">
              <a:buFont typeface="+mj-lt"/>
              <a:buAutoNum type="arabicPeriod"/>
            </a:pPr>
            <a:r>
              <a:rPr lang="en-US" dirty="0" smtClean="0"/>
              <a:t>The entrance node cannot tell how many hops are in front of it.</a:t>
            </a:r>
          </a:p>
          <a:p>
            <a:pPr marL="530352" indent="-342900">
              <a:buFont typeface="+mj-lt"/>
              <a:buAutoNum type="arabicPeriod"/>
            </a:pPr>
            <a:endParaRPr lang="en-US" dirty="0" smtClean="0"/>
          </a:p>
        </p:txBody>
      </p:sp>
      <p:sp>
        <p:nvSpPr>
          <p:cNvPr id="116" name="TextBox 115"/>
          <p:cNvSpPr txBox="1"/>
          <p:nvPr/>
        </p:nvSpPr>
        <p:spPr>
          <a:xfrm>
            <a:off x="5639271" y="6152634"/>
            <a:ext cx="3441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 Terms and conditions may apply.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950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11" grpId="0" animBg="1"/>
      <p:bldP spid="111" grpId="1" animBg="1"/>
      <p:bldP spid="112" grpId="0" animBg="1"/>
      <p:bldP spid="112" grpId="1" animBg="1"/>
      <p:bldP spid="113" grpId="0" animBg="1"/>
      <p:bldP spid="113" grpId="1" animBg="1"/>
      <p:bldP spid="114" grpId="0" animBg="1"/>
      <p:bldP spid="114" grpId="1" animBg="1"/>
      <p:bldP spid="115" grpId="0"/>
      <p:bldP spid="1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Terms and Conditions May Apply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337" y="2374900"/>
            <a:ext cx="8223638" cy="3748087"/>
          </a:xfrm>
        </p:spPr>
        <p:txBody>
          <a:bodyPr/>
          <a:lstStyle/>
          <a:p>
            <a:r>
              <a:rPr lang="en-US" dirty="0" smtClean="0">
                <a:latin typeface="Helvetica"/>
                <a:cs typeface="Helvetica"/>
              </a:rPr>
              <a:t>The security of Tor is dependent on: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The correctness of the protocol design.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The correctness of the protocol implementation.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Ensuring that there are enough nodes that no single entity owns a sufficient percentage of nodes to have a top level view.</a:t>
            </a:r>
          </a:p>
        </p:txBody>
      </p:sp>
    </p:spTree>
    <p:extLst>
      <p:ext uri="{BB962C8B-B14F-4D97-AF65-F5344CB8AC3E}">
        <p14:creationId xmlns:p14="http://schemas.microsoft.com/office/powerpoint/2010/main" val="4177652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And Second: Haskell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610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 txBox="1">
            <a:spLocks/>
          </p:cNvSpPr>
          <p:nvPr/>
        </p:nvSpPr>
        <p:spPr>
          <a:xfrm>
            <a:off x="460181" y="4435981"/>
            <a:ext cx="8223638" cy="8953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0"/>
              </a:spcAft>
              <a:buFont typeface="Arial"/>
              <a:buNone/>
              <a:defRPr sz="2000" b="1" i="0" kern="1200">
                <a:solidFill>
                  <a:schemeClr val="tx1"/>
                </a:solidFill>
                <a:latin typeface="Helvetica Light"/>
                <a:ea typeface="+mn-ea"/>
                <a:cs typeface="Helvetica Light"/>
              </a:defRPr>
            </a:lvl1pPr>
            <a:lvl2pPr marL="630238" indent="-173038" algn="l" defTabSz="4572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b="0" i="0" kern="1200">
                <a:solidFill>
                  <a:schemeClr val="tx1"/>
                </a:solidFill>
                <a:latin typeface="Helvetica Light"/>
                <a:ea typeface="+mn-ea"/>
                <a:cs typeface="Helvetica Light"/>
              </a:defRPr>
            </a:lvl2pPr>
            <a:lvl3pPr marL="1084263" indent="-169863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Helvetica Light"/>
                <a:ea typeface="+mn-ea"/>
                <a:cs typeface="Helvetica Light"/>
              </a:defRPr>
            </a:lvl3pPr>
            <a:lvl4pPr marL="1489075" indent="-179388" algn="l" defTabSz="457200" rtl="0" eaLnBrk="1" latinLnBrk="0" hangingPunct="1">
              <a:spcBef>
                <a:spcPct val="20000"/>
              </a:spcBef>
              <a:buFontTx/>
              <a:buChar char="-"/>
              <a:defRPr sz="1800" b="0" i="0" kern="1200">
                <a:solidFill>
                  <a:schemeClr val="tx1"/>
                </a:solidFill>
                <a:latin typeface="Helvetica Light"/>
                <a:ea typeface="+mn-ea"/>
                <a:cs typeface="Helvetica Light"/>
              </a:defRPr>
            </a:lvl4pPr>
            <a:lvl5pPr marL="1884363" indent="-169863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b="0" i="0" kern="1200">
                <a:solidFill>
                  <a:schemeClr val="tx1"/>
                </a:solidFill>
                <a:latin typeface="Helvetica Light"/>
                <a:ea typeface="+mn-ea"/>
                <a:cs typeface="Helvetica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It is also known for being popular with people that know more category theory than is good for them, which has given it a certain </a:t>
            </a:r>
            <a:r>
              <a:rPr lang="is-IS" dirty="0" smtClean="0"/>
              <a:t>…</a:t>
            </a:r>
            <a:r>
              <a:rPr lang="en-US" dirty="0" smtClean="0"/>
              <a:t> reputation.</a:t>
            </a:r>
          </a:p>
          <a:p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337" y="1693863"/>
            <a:ext cx="8223638" cy="2820472"/>
          </a:xfrm>
        </p:spPr>
        <p:txBody>
          <a:bodyPr/>
          <a:lstStyle/>
          <a:p>
            <a:r>
              <a:rPr lang="en-US" dirty="0" smtClean="0"/>
              <a:t>Haskell is a functional programming language:</a:t>
            </a:r>
          </a:p>
          <a:p>
            <a:endParaRPr lang="en-US" dirty="0"/>
          </a:p>
          <a:p>
            <a:r>
              <a:rPr lang="en-US" dirty="0" smtClean="0">
                <a:latin typeface="Inconsolata"/>
                <a:cs typeface="Inconsolata"/>
              </a:rPr>
              <a:t>fact </a:t>
            </a:r>
            <a:r>
              <a:rPr lang="en-US" dirty="0" smtClean="0">
                <a:solidFill>
                  <a:srgbClr val="3777BC"/>
                </a:solidFill>
                <a:latin typeface="Inconsolata"/>
                <a:cs typeface="Inconsolata"/>
              </a:rPr>
              <a:t>::</a:t>
            </a:r>
            <a:r>
              <a:rPr lang="en-US" dirty="0" smtClean="0">
                <a:latin typeface="Inconsolata"/>
                <a:cs typeface="Inconsolata"/>
              </a:rPr>
              <a:t> Integer </a:t>
            </a:r>
            <a:r>
              <a:rPr lang="en-US" dirty="0" smtClean="0">
                <a:solidFill>
                  <a:srgbClr val="3777BC"/>
                </a:solidFill>
                <a:latin typeface="Inconsolata"/>
                <a:cs typeface="Inconsolata"/>
              </a:rPr>
              <a:t>-&gt;</a:t>
            </a:r>
            <a:r>
              <a:rPr lang="en-US" dirty="0" smtClean="0">
                <a:latin typeface="Inconsolata"/>
                <a:cs typeface="Inconsolata"/>
              </a:rPr>
              <a:t> Integer       map </a:t>
            </a:r>
            <a:r>
              <a:rPr lang="en-US" dirty="0" smtClean="0">
                <a:solidFill>
                  <a:srgbClr val="3777BC"/>
                </a:solidFill>
                <a:latin typeface="Inconsolata"/>
                <a:cs typeface="Inconsolata"/>
              </a:rPr>
              <a:t>::</a:t>
            </a:r>
            <a:r>
              <a:rPr lang="en-US" dirty="0" smtClean="0">
                <a:latin typeface="Inconsolata"/>
                <a:cs typeface="Inconsolata"/>
              </a:rPr>
              <a:t> (a </a:t>
            </a:r>
            <a:r>
              <a:rPr lang="en-US" dirty="0" smtClean="0">
                <a:solidFill>
                  <a:srgbClr val="3777BC"/>
                </a:solidFill>
                <a:latin typeface="Inconsolata"/>
                <a:cs typeface="Inconsolata"/>
              </a:rPr>
              <a:t>-&gt;</a:t>
            </a:r>
            <a:r>
              <a:rPr lang="en-US" dirty="0" smtClean="0">
                <a:latin typeface="Inconsolata"/>
                <a:cs typeface="Inconsolata"/>
              </a:rPr>
              <a:t> b) </a:t>
            </a:r>
            <a:r>
              <a:rPr lang="en-US" dirty="0" smtClean="0">
                <a:solidFill>
                  <a:srgbClr val="3777BC"/>
                </a:solidFill>
                <a:latin typeface="Inconsolata"/>
                <a:cs typeface="Inconsolata"/>
              </a:rPr>
              <a:t>-&gt;</a:t>
            </a:r>
            <a:r>
              <a:rPr lang="en-US" dirty="0" smtClean="0">
                <a:latin typeface="Inconsolata"/>
                <a:cs typeface="Inconsolata"/>
              </a:rPr>
              <a:t> [a] </a:t>
            </a:r>
            <a:r>
              <a:rPr lang="en-US" dirty="0" smtClean="0">
                <a:solidFill>
                  <a:srgbClr val="3777BC"/>
                </a:solidFill>
                <a:latin typeface="Inconsolata"/>
                <a:cs typeface="Inconsolata"/>
              </a:rPr>
              <a:t>-&gt;</a:t>
            </a:r>
            <a:r>
              <a:rPr lang="en-US" dirty="0" smtClean="0">
                <a:latin typeface="Inconsolata"/>
                <a:cs typeface="Inconsolata"/>
              </a:rPr>
              <a:t> [b]</a:t>
            </a:r>
          </a:p>
          <a:p>
            <a:r>
              <a:rPr lang="en-US" dirty="0" smtClean="0">
                <a:latin typeface="Inconsolata"/>
                <a:cs typeface="Inconsolata"/>
              </a:rPr>
              <a:t>fact 0 </a:t>
            </a:r>
            <a:r>
              <a:rPr lang="en-US" dirty="0" smtClean="0">
                <a:solidFill>
                  <a:srgbClr val="3777BC"/>
                </a:solidFill>
                <a:latin typeface="Inconsolata"/>
                <a:cs typeface="Inconsolata"/>
              </a:rPr>
              <a:t>=</a:t>
            </a:r>
            <a:r>
              <a:rPr lang="en-US" dirty="0" smtClean="0">
                <a:latin typeface="Inconsolata"/>
                <a:cs typeface="Inconsolata"/>
              </a:rPr>
              <a:t> 1                       map _ []    </a:t>
            </a:r>
            <a:r>
              <a:rPr lang="en-US" dirty="0" smtClean="0">
                <a:solidFill>
                  <a:srgbClr val="3777BC"/>
                </a:solidFill>
                <a:latin typeface="Inconsolata"/>
                <a:cs typeface="Inconsolata"/>
              </a:rPr>
              <a:t>=</a:t>
            </a:r>
            <a:r>
              <a:rPr lang="en-US" dirty="0" smtClean="0">
                <a:latin typeface="Inconsolata"/>
                <a:cs typeface="Inconsolata"/>
              </a:rPr>
              <a:t> []</a:t>
            </a:r>
          </a:p>
          <a:p>
            <a:r>
              <a:rPr lang="en-US" dirty="0" smtClean="0">
                <a:latin typeface="Inconsolata"/>
                <a:cs typeface="Inconsolata"/>
              </a:rPr>
              <a:t>fact x </a:t>
            </a:r>
            <a:r>
              <a:rPr lang="en-US" dirty="0" smtClean="0">
                <a:solidFill>
                  <a:srgbClr val="3777BC"/>
                </a:solidFill>
                <a:latin typeface="Inconsolata"/>
                <a:cs typeface="Inconsolata"/>
              </a:rPr>
              <a:t>=</a:t>
            </a:r>
            <a:r>
              <a:rPr lang="en-US" dirty="0" smtClean="0">
                <a:latin typeface="Inconsolata"/>
                <a:cs typeface="Inconsolata"/>
              </a:rPr>
              <a:t> x </a:t>
            </a:r>
            <a:r>
              <a:rPr lang="en-US" dirty="0" smtClean="0">
                <a:solidFill>
                  <a:srgbClr val="3777BC"/>
                </a:solidFill>
                <a:latin typeface="Inconsolata"/>
                <a:cs typeface="Inconsolata"/>
              </a:rPr>
              <a:t>*</a:t>
            </a:r>
            <a:r>
              <a:rPr lang="en-US" dirty="0" smtClean="0">
                <a:latin typeface="Inconsolata"/>
                <a:cs typeface="Inconsolata"/>
              </a:rPr>
              <a:t> fact (x </a:t>
            </a:r>
            <a:r>
              <a:rPr lang="en-US" dirty="0" smtClean="0">
                <a:solidFill>
                  <a:srgbClr val="3777BC"/>
                </a:solidFill>
                <a:latin typeface="Inconsolata"/>
                <a:cs typeface="Inconsolata"/>
              </a:rPr>
              <a:t>–</a:t>
            </a:r>
            <a:r>
              <a:rPr lang="en-US" dirty="0" smtClean="0">
                <a:latin typeface="Inconsolata"/>
                <a:cs typeface="Inconsolata"/>
              </a:rPr>
              <a:t> 1)        map f (</a:t>
            </a:r>
            <a:r>
              <a:rPr lang="en-US" dirty="0" err="1" smtClean="0">
                <a:latin typeface="Inconsolata"/>
                <a:cs typeface="Inconsolata"/>
              </a:rPr>
              <a:t>x</a:t>
            </a:r>
            <a:r>
              <a:rPr lang="en-US" dirty="0" err="1" smtClean="0">
                <a:solidFill>
                  <a:srgbClr val="3777BC"/>
                </a:solidFill>
                <a:latin typeface="Inconsolata"/>
                <a:cs typeface="Inconsolata"/>
              </a:rPr>
              <a:t>:</a:t>
            </a:r>
            <a:r>
              <a:rPr lang="en-US" dirty="0" err="1" smtClean="0">
                <a:latin typeface="Inconsolata"/>
                <a:cs typeface="Inconsolata"/>
              </a:rPr>
              <a:t>r</a:t>
            </a:r>
            <a:r>
              <a:rPr lang="en-US" dirty="0" smtClean="0">
                <a:latin typeface="Inconsolata"/>
                <a:cs typeface="Inconsolata"/>
              </a:rPr>
              <a:t>) </a:t>
            </a:r>
            <a:r>
              <a:rPr lang="en-US" dirty="0" smtClean="0">
                <a:solidFill>
                  <a:srgbClr val="3777BC"/>
                </a:solidFill>
                <a:latin typeface="Inconsolata"/>
                <a:cs typeface="Inconsolata"/>
              </a:rPr>
              <a:t>=</a:t>
            </a:r>
            <a:r>
              <a:rPr lang="en-US" dirty="0" smtClean="0">
                <a:latin typeface="Inconsolata"/>
                <a:cs typeface="Inconsolata"/>
              </a:rPr>
              <a:t> (f x) </a:t>
            </a:r>
            <a:r>
              <a:rPr lang="en-US" dirty="0" smtClean="0">
                <a:solidFill>
                  <a:srgbClr val="3777BC"/>
                </a:solidFill>
                <a:latin typeface="Inconsolata"/>
                <a:cs typeface="Inconsolata"/>
              </a:rPr>
              <a:t>:</a:t>
            </a:r>
            <a:r>
              <a:rPr lang="en-US" dirty="0" smtClean="0">
                <a:latin typeface="Inconsolata"/>
                <a:cs typeface="Inconsolata"/>
              </a:rPr>
              <a:t> map f r</a:t>
            </a:r>
          </a:p>
          <a:p>
            <a:endParaRPr lang="en-US" dirty="0">
              <a:latin typeface="Inconsolata"/>
              <a:cs typeface="Inconsolata"/>
            </a:endParaRPr>
          </a:p>
          <a:p>
            <a:r>
              <a:rPr lang="en-US" dirty="0" smtClean="0"/>
              <a:t>It is mostly known for being lazy, pure, and strongly typed.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33249" y="4514334"/>
            <a:ext cx="1490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Light"/>
                <a:cs typeface="Helvetica Light"/>
              </a:rPr>
              <a:t>Very Helpful</a:t>
            </a:r>
            <a:endParaRPr lang="en-US" dirty="0">
              <a:latin typeface="Helvetica Light"/>
              <a:cs typeface="Helvetica Ligh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69551" y="4514334"/>
            <a:ext cx="864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Light"/>
                <a:cs typeface="Helvetica Light"/>
              </a:rPr>
              <a:t>Handy</a:t>
            </a:r>
            <a:endParaRPr lang="en-US" dirty="0">
              <a:latin typeface="Helvetica Light"/>
              <a:cs typeface="Helvetica Ligh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78951" y="4533900"/>
            <a:ext cx="633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Light"/>
                <a:cs typeface="Helvetica Light"/>
              </a:rPr>
              <a:t>Meh</a:t>
            </a:r>
            <a:endParaRPr lang="en-US" dirty="0">
              <a:latin typeface="Helvetica Light"/>
              <a:cs typeface="Helvetica Light"/>
            </a:endParaRPr>
          </a:p>
        </p:txBody>
      </p:sp>
      <p:cxnSp>
        <p:nvCxnSpPr>
          <p:cNvPr id="8" name="Straight Arrow Connector 7"/>
          <p:cNvCxnSpPr>
            <a:stCxn id="4" idx="0"/>
          </p:cNvCxnSpPr>
          <p:nvPr/>
        </p:nvCxnSpPr>
        <p:spPr>
          <a:xfrm flipH="1" flipV="1">
            <a:off x="6273800" y="4267200"/>
            <a:ext cx="4798" cy="24713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4572000" y="4274066"/>
            <a:ext cx="4798" cy="24713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6" idx="0"/>
          </p:cNvCxnSpPr>
          <p:nvPr/>
        </p:nvCxnSpPr>
        <p:spPr>
          <a:xfrm flipV="1">
            <a:off x="3495768" y="4274066"/>
            <a:ext cx="350565" cy="25983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5065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4" grpId="0"/>
      <p:bldP spid="4" grpId="1"/>
      <p:bldP spid="5" grpId="0"/>
      <p:bldP spid="5" grpId="1"/>
      <p:bldP spid="6" grpId="0"/>
      <p:bldP spid="6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" y="139701"/>
            <a:ext cx="8724900" cy="6324599"/>
          </a:xfrm>
          <a:prstGeom prst="rect">
            <a:avLst/>
          </a:prstGeom>
          <a:noFill/>
        </p:spPr>
        <p:txBody>
          <a:bodyPr wrap="square" rtlCol="0">
            <a:normAutofit fontScale="92500" lnSpcReduction="10000"/>
          </a:bodyPr>
          <a:lstStyle/>
          <a:p>
            <a:r>
              <a:rPr lang="en-US" dirty="0">
                <a:latin typeface="Inconsolata"/>
                <a:cs typeface="Inconsolata"/>
              </a:rPr>
              <a:t> </a:t>
            </a:r>
            <a:r>
              <a:rPr lang="en-US" dirty="0">
                <a:solidFill>
                  <a:schemeClr val="accent1"/>
                </a:solidFill>
                <a:latin typeface="Inconsolata"/>
                <a:cs typeface="Inconsolata"/>
              </a:rPr>
              <a:t>do</a:t>
            </a:r>
            <a:r>
              <a:rPr lang="en-US" dirty="0">
                <a:latin typeface="Inconsolata"/>
                <a:cs typeface="Inconsolata"/>
              </a:rPr>
              <a:t> </a:t>
            </a:r>
            <a:r>
              <a:rPr lang="en-US" dirty="0">
                <a:solidFill>
                  <a:srgbClr val="FF0000"/>
                </a:solidFill>
                <a:latin typeface="Inconsolata"/>
                <a:cs typeface="Inconsolata"/>
              </a:rPr>
              <a:t>-- "To authenticate the initiator, the responder MUST check the</a:t>
            </a:r>
          </a:p>
          <a:p>
            <a:r>
              <a:rPr lang="en-US" dirty="0">
                <a:solidFill>
                  <a:srgbClr val="FF0000"/>
                </a:solidFill>
                <a:latin typeface="Inconsolata"/>
                <a:cs typeface="Inconsolata"/>
              </a:rPr>
              <a:t>    </a:t>
            </a:r>
            <a:r>
              <a:rPr lang="en-US" dirty="0" smtClean="0">
                <a:solidFill>
                  <a:srgbClr val="FF0000"/>
                </a:solidFill>
                <a:latin typeface="Inconsolata"/>
                <a:cs typeface="Inconsolata"/>
              </a:rPr>
              <a:t>-</a:t>
            </a:r>
            <a:r>
              <a:rPr lang="en-US" dirty="0">
                <a:solidFill>
                  <a:srgbClr val="FF0000"/>
                </a:solidFill>
                <a:latin typeface="Inconsolata"/>
                <a:cs typeface="Inconsolata"/>
              </a:rPr>
              <a:t>- following:</a:t>
            </a:r>
          </a:p>
          <a:p>
            <a:r>
              <a:rPr lang="en-US" dirty="0">
                <a:solidFill>
                  <a:srgbClr val="FF0000"/>
                </a:solidFill>
                <a:latin typeface="Inconsolata"/>
                <a:cs typeface="Inconsolata"/>
              </a:rPr>
              <a:t>   </a:t>
            </a:r>
            <a:r>
              <a:rPr lang="en-US" dirty="0" smtClean="0">
                <a:solidFill>
                  <a:srgbClr val="FF0000"/>
                </a:solidFill>
                <a:latin typeface="Inconsolata"/>
                <a:cs typeface="Inconsolata"/>
              </a:rPr>
              <a:t> </a:t>
            </a:r>
            <a:r>
              <a:rPr lang="en-US" dirty="0">
                <a:solidFill>
                  <a:srgbClr val="FF0000"/>
                </a:solidFill>
                <a:latin typeface="Inconsolata"/>
                <a:cs typeface="Inconsolata"/>
              </a:rPr>
              <a:t>--   * The CERTS cell contains exactly one </a:t>
            </a:r>
            <a:r>
              <a:rPr lang="en-US" dirty="0" err="1">
                <a:solidFill>
                  <a:srgbClr val="FF0000"/>
                </a:solidFill>
                <a:latin typeface="Inconsolata"/>
                <a:cs typeface="Inconsolata"/>
              </a:rPr>
              <a:t>CerType</a:t>
            </a:r>
            <a:r>
              <a:rPr lang="en-US" dirty="0">
                <a:solidFill>
                  <a:srgbClr val="FF0000"/>
                </a:solidFill>
                <a:latin typeface="Inconsolata"/>
                <a:cs typeface="Inconsolata"/>
              </a:rPr>
              <a:t> 3 'AUTH'</a:t>
            </a:r>
          </a:p>
          <a:p>
            <a:r>
              <a:rPr lang="en-US" dirty="0">
                <a:solidFill>
                  <a:srgbClr val="FF0000"/>
                </a:solidFill>
                <a:latin typeface="Inconsolata"/>
                <a:cs typeface="Inconsolata"/>
              </a:rPr>
              <a:t>   </a:t>
            </a:r>
            <a:r>
              <a:rPr lang="en-US" dirty="0" smtClean="0">
                <a:solidFill>
                  <a:srgbClr val="FF0000"/>
                </a:solidFill>
                <a:latin typeface="Inconsolata"/>
                <a:cs typeface="Inconsolata"/>
              </a:rPr>
              <a:t> </a:t>
            </a:r>
            <a:r>
              <a:rPr lang="en-US" dirty="0">
                <a:solidFill>
                  <a:srgbClr val="FF0000"/>
                </a:solidFill>
                <a:latin typeface="Inconsolata"/>
                <a:cs typeface="Inconsolata"/>
              </a:rPr>
              <a:t>--     certificate.</a:t>
            </a:r>
          </a:p>
          <a:p>
            <a:r>
              <a:rPr lang="en-US" dirty="0">
                <a:latin typeface="Inconsolata"/>
                <a:cs typeface="Inconsolata"/>
              </a:rPr>
              <a:t>   </a:t>
            </a:r>
            <a:r>
              <a:rPr lang="en-US" dirty="0" smtClean="0">
                <a:latin typeface="Inconsolata"/>
                <a:cs typeface="Inconsolata"/>
              </a:rPr>
              <a:t> </a:t>
            </a:r>
            <a:r>
              <a:rPr lang="en-US" dirty="0" smtClean="0">
                <a:solidFill>
                  <a:srgbClr val="4F81BD"/>
                </a:solidFill>
                <a:latin typeface="Inconsolata"/>
                <a:cs typeface="Inconsolata"/>
              </a:rPr>
              <a:t>let</a:t>
            </a:r>
            <a:r>
              <a:rPr lang="en-US" dirty="0" smtClean="0">
                <a:latin typeface="Inconsolata"/>
                <a:cs typeface="Inconsolata"/>
              </a:rPr>
              <a:t> </a:t>
            </a:r>
            <a:r>
              <a:rPr lang="en-US" dirty="0" err="1">
                <a:latin typeface="Inconsolata"/>
                <a:cs typeface="Inconsolata"/>
              </a:rPr>
              <a:t>authCert</a:t>
            </a:r>
            <a:r>
              <a:rPr lang="en-US" dirty="0">
                <a:latin typeface="Inconsolata"/>
                <a:cs typeface="Inconsolata"/>
              </a:rPr>
              <a:t>  </a:t>
            </a:r>
            <a:r>
              <a:rPr lang="en-US" dirty="0">
                <a:solidFill>
                  <a:srgbClr val="4F81BD"/>
                </a:solidFill>
                <a:latin typeface="Inconsolata"/>
                <a:cs typeface="Inconsolata"/>
              </a:rPr>
              <a:t>=</a:t>
            </a:r>
            <a:r>
              <a:rPr lang="en-US" dirty="0">
                <a:latin typeface="Inconsolata"/>
                <a:cs typeface="Inconsolata"/>
              </a:rPr>
              <a:t> </a:t>
            </a:r>
            <a:r>
              <a:rPr lang="en-US" dirty="0" err="1">
                <a:latin typeface="Inconsolata"/>
                <a:cs typeface="Inconsolata"/>
              </a:rPr>
              <a:t>exactlyOneAuth</a:t>
            </a:r>
            <a:r>
              <a:rPr lang="en-US" dirty="0">
                <a:latin typeface="Inconsolata"/>
                <a:cs typeface="Inconsolata"/>
              </a:rPr>
              <a:t> certs Nothing</a:t>
            </a:r>
          </a:p>
          <a:p>
            <a:r>
              <a:rPr lang="en-US" dirty="0">
                <a:latin typeface="Inconsolata"/>
                <a:cs typeface="Inconsolata"/>
              </a:rPr>
              <a:t>        </a:t>
            </a:r>
            <a:r>
              <a:rPr lang="en-US" dirty="0" err="1" smtClean="0">
                <a:latin typeface="Inconsolata"/>
                <a:cs typeface="Inconsolata"/>
              </a:rPr>
              <a:t>authCert</a:t>
            </a:r>
            <a:r>
              <a:rPr lang="en-US" dirty="0">
                <a:latin typeface="Inconsolata"/>
                <a:cs typeface="Inconsolata"/>
              </a:rPr>
              <a:t>' </a:t>
            </a:r>
            <a:r>
              <a:rPr lang="en-US" dirty="0">
                <a:solidFill>
                  <a:srgbClr val="4F81BD"/>
                </a:solidFill>
                <a:latin typeface="Inconsolata"/>
                <a:cs typeface="Inconsolata"/>
              </a:rPr>
              <a:t>=</a:t>
            </a:r>
            <a:r>
              <a:rPr lang="en-US" dirty="0">
                <a:latin typeface="Inconsolata"/>
                <a:cs typeface="Inconsolata"/>
              </a:rPr>
              <a:t> </a:t>
            </a:r>
            <a:r>
              <a:rPr lang="en-US" dirty="0" err="1">
                <a:latin typeface="Inconsolata"/>
                <a:cs typeface="Inconsolata"/>
              </a:rPr>
              <a:t>signedObject</a:t>
            </a:r>
            <a:r>
              <a:rPr lang="en-US" dirty="0">
                <a:latin typeface="Inconsolata"/>
                <a:cs typeface="Inconsolata"/>
              </a:rPr>
              <a:t> (</a:t>
            </a:r>
            <a:r>
              <a:rPr lang="en-US" dirty="0" err="1">
                <a:latin typeface="Inconsolata"/>
                <a:cs typeface="Inconsolata"/>
              </a:rPr>
              <a:t>getSigned</a:t>
            </a:r>
            <a:r>
              <a:rPr lang="en-US" dirty="0">
                <a:latin typeface="Inconsolata"/>
                <a:cs typeface="Inconsolata"/>
              </a:rPr>
              <a:t> </a:t>
            </a:r>
            <a:r>
              <a:rPr lang="en-US" dirty="0" err="1">
                <a:latin typeface="Inconsolata"/>
                <a:cs typeface="Inconsolata"/>
              </a:rPr>
              <a:t>authCert</a:t>
            </a:r>
            <a:r>
              <a:rPr lang="en-US" dirty="0">
                <a:latin typeface="Inconsolata"/>
                <a:cs typeface="Inconsolata"/>
              </a:rPr>
              <a:t>)</a:t>
            </a:r>
          </a:p>
          <a:p>
            <a:r>
              <a:rPr lang="en-US" dirty="0">
                <a:latin typeface="Inconsolata"/>
                <a:cs typeface="Inconsolata"/>
              </a:rPr>
              <a:t>    </a:t>
            </a:r>
            <a:r>
              <a:rPr lang="en-US" dirty="0" smtClean="0">
                <a:solidFill>
                  <a:srgbClr val="FF0000"/>
                </a:solidFill>
                <a:latin typeface="Inconsolata"/>
                <a:cs typeface="Inconsolata"/>
              </a:rPr>
              <a:t>-</a:t>
            </a:r>
            <a:r>
              <a:rPr lang="en-US" dirty="0">
                <a:solidFill>
                  <a:srgbClr val="FF0000"/>
                </a:solidFill>
                <a:latin typeface="Inconsolata"/>
                <a:cs typeface="Inconsolata"/>
              </a:rPr>
              <a:t>-   * The CERTS cell contains exactly one </a:t>
            </a:r>
            <a:r>
              <a:rPr lang="en-US" dirty="0" err="1">
                <a:solidFill>
                  <a:srgbClr val="FF0000"/>
                </a:solidFill>
                <a:latin typeface="Inconsolata"/>
                <a:cs typeface="Inconsolata"/>
              </a:rPr>
              <a:t>CerType</a:t>
            </a:r>
            <a:r>
              <a:rPr lang="en-US" dirty="0">
                <a:solidFill>
                  <a:srgbClr val="FF0000"/>
                </a:solidFill>
                <a:latin typeface="Inconsolata"/>
                <a:cs typeface="Inconsolata"/>
              </a:rPr>
              <a:t> 2 'ID'</a:t>
            </a:r>
          </a:p>
          <a:p>
            <a:r>
              <a:rPr lang="en-US" dirty="0">
                <a:solidFill>
                  <a:srgbClr val="FF0000"/>
                </a:solidFill>
                <a:latin typeface="Inconsolata"/>
                <a:cs typeface="Inconsolata"/>
              </a:rPr>
              <a:t>   </a:t>
            </a:r>
            <a:r>
              <a:rPr lang="en-US" dirty="0" smtClean="0">
                <a:solidFill>
                  <a:srgbClr val="FF0000"/>
                </a:solidFill>
                <a:latin typeface="Inconsolata"/>
                <a:cs typeface="Inconsolata"/>
              </a:rPr>
              <a:t> </a:t>
            </a:r>
            <a:r>
              <a:rPr lang="en-US" dirty="0">
                <a:solidFill>
                  <a:srgbClr val="FF0000"/>
                </a:solidFill>
                <a:latin typeface="Inconsolata"/>
                <a:cs typeface="Inconsolata"/>
              </a:rPr>
              <a:t>--     certificate</a:t>
            </a:r>
          </a:p>
          <a:p>
            <a:r>
              <a:rPr lang="en-US" dirty="0">
                <a:latin typeface="Inconsolata"/>
                <a:cs typeface="Inconsolata"/>
              </a:rPr>
              <a:t>    </a:t>
            </a:r>
            <a:r>
              <a:rPr lang="en-US" dirty="0" smtClean="0">
                <a:solidFill>
                  <a:srgbClr val="4F81BD"/>
                </a:solidFill>
                <a:latin typeface="Inconsolata"/>
                <a:cs typeface="Inconsolata"/>
              </a:rPr>
              <a:t>let</a:t>
            </a:r>
            <a:r>
              <a:rPr lang="en-US" dirty="0" smtClean="0">
                <a:latin typeface="Inconsolata"/>
                <a:cs typeface="Inconsolata"/>
              </a:rPr>
              <a:t> </a:t>
            </a:r>
            <a:r>
              <a:rPr lang="en-US" dirty="0" err="1">
                <a:latin typeface="Inconsolata"/>
                <a:cs typeface="Inconsolata"/>
              </a:rPr>
              <a:t>iidCert</a:t>
            </a:r>
            <a:r>
              <a:rPr lang="en-US" dirty="0">
                <a:latin typeface="Inconsolata"/>
                <a:cs typeface="Inconsolata"/>
              </a:rPr>
              <a:t>  </a:t>
            </a:r>
            <a:r>
              <a:rPr lang="en-US" dirty="0">
                <a:solidFill>
                  <a:srgbClr val="4F81BD"/>
                </a:solidFill>
                <a:latin typeface="Inconsolata"/>
                <a:cs typeface="Inconsolata"/>
              </a:rPr>
              <a:t>=</a:t>
            </a:r>
            <a:r>
              <a:rPr lang="en-US" dirty="0">
                <a:latin typeface="Inconsolata"/>
                <a:cs typeface="Inconsolata"/>
              </a:rPr>
              <a:t> </a:t>
            </a:r>
            <a:r>
              <a:rPr lang="en-US" dirty="0" err="1">
                <a:latin typeface="Inconsolata"/>
                <a:cs typeface="Inconsolata"/>
              </a:rPr>
              <a:t>exactlyOneId</a:t>
            </a:r>
            <a:r>
              <a:rPr lang="en-US" dirty="0">
                <a:latin typeface="Inconsolata"/>
                <a:cs typeface="Inconsolata"/>
              </a:rPr>
              <a:t> certs Nothing</a:t>
            </a:r>
          </a:p>
          <a:p>
            <a:r>
              <a:rPr lang="en-US" dirty="0">
                <a:latin typeface="Inconsolata"/>
                <a:cs typeface="Inconsolata"/>
              </a:rPr>
              <a:t>        </a:t>
            </a:r>
            <a:r>
              <a:rPr lang="en-US" dirty="0" err="1" smtClean="0">
                <a:latin typeface="Inconsolata"/>
                <a:cs typeface="Inconsolata"/>
              </a:rPr>
              <a:t>iidCert</a:t>
            </a:r>
            <a:r>
              <a:rPr lang="en-US" dirty="0">
                <a:latin typeface="Inconsolata"/>
                <a:cs typeface="Inconsolata"/>
              </a:rPr>
              <a:t>' </a:t>
            </a:r>
            <a:r>
              <a:rPr lang="en-US" dirty="0">
                <a:solidFill>
                  <a:srgbClr val="4F81BD"/>
                </a:solidFill>
                <a:latin typeface="Inconsolata"/>
                <a:cs typeface="Inconsolata"/>
              </a:rPr>
              <a:t>=</a:t>
            </a:r>
            <a:r>
              <a:rPr lang="en-US" dirty="0">
                <a:latin typeface="Inconsolata"/>
                <a:cs typeface="Inconsolata"/>
              </a:rPr>
              <a:t> </a:t>
            </a:r>
            <a:r>
              <a:rPr lang="en-US" dirty="0" err="1">
                <a:latin typeface="Inconsolata"/>
                <a:cs typeface="Inconsolata"/>
              </a:rPr>
              <a:t>signedObject</a:t>
            </a:r>
            <a:r>
              <a:rPr lang="en-US" dirty="0">
                <a:latin typeface="Inconsolata"/>
                <a:cs typeface="Inconsolata"/>
              </a:rPr>
              <a:t> (</a:t>
            </a:r>
            <a:r>
              <a:rPr lang="en-US" dirty="0" err="1">
                <a:latin typeface="Inconsolata"/>
                <a:cs typeface="Inconsolata"/>
              </a:rPr>
              <a:t>getSigned</a:t>
            </a:r>
            <a:r>
              <a:rPr lang="en-US" dirty="0">
                <a:latin typeface="Inconsolata"/>
                <a:cs typeface="Inconsolata"/>
              </a:rPr>
              <a:t> </a:t>
            </a:r>
            <a:r>
              <a:rPr lang="en-US" dirty="0" err="1">
                <a:latin typeface="Inconsolata"/>
                <a:cs typeface="Inconsolata"/>
              </a:rPr>
              <a:t>iidCert</a:t>
            </a:r>
            <a:r>
              <a:rPr lang="en-US" dirty="0">
                <a:latin typeface="Inconsolata"/>
                <a:cs typeface="Inconsolata"/>
              </a:rPr>
              <a:t>)</a:t>
            </a:r>
          </a:p>
          <a:p>
            <a:r>
              <a:rPr lang="en-US" dirty="0">
                <a:latin typeface="Inconsolata"/>
                <a:cs typeface="Inconsolata"/>
              </a:rPr>
              <a:t>    </a:t>
            </a:r>
            <a:r>
              <a:rPr lang="en-US" dirty="0" smtClean="0">
                <a:solidFill>
                  <a:srgbClr val="FF0000"/>
                </a:solidFill>
                <a:latin typeface="Inconsolata"/>
                <a:cs typeface="Inconsolata"/>
              </a:rPr>
              <a:t>-</a:t>
            </a:r>
            <a:r>
              <a:rPr lang="en-US" dirty="0">
                <a:solidFill>
                  <a:srgbClr val="FF0000"/>
                </a:solidFill>
                <a:latin typeface="Inconsolata"/>
                <a:cs typeface="Inconsolata"/>
              </a:rPr>
              <a:t>-   * Both certificates have </a:t>
            </a:r>
            <a:r>
              <a:rPr lang="en-US" dirty="0" err="1">
                <a:solidFill>
                  <a:srgbClr val="FF0000"/>
                </a:solidFill>
                <a:latin typeface="Inconsolata"/>
                <a:cs typeface="Inconsolata"/>
              </a:rPr>
              <a:t>validAfter</a:t>
            </a:r>
            <a:r>
              <a:rPr lang="en-US" dirty="0">
                <a:solidFill>
                  <a:srgbClr val="FF0000"/>
                </a:solidFill>
                <a:latin typeface="Inconsolata"/>
                <a:cs typeface="Inconsolata"/>
              </a:rPr>
              <a:t> and </a:t>
            </a:r>
            <a:r>
              <a:rPr lang="en-US" dirty="0" err="1">
                <a:solidFill>
                  <a:srgbClr val="FF0000"/>
                </a:solidFill>
                <a:latin typeface="Inconsolata"/>
                <a:cs typeface="Inconsolata"/>
              </a:rPr>
              <a:t>validUntil</a:t>
            </a:r>
            <a:r>
              <a:rPr lang="en-US" dirty="0">
                <a:solidFill>
                  <a:srgbClr val="FF0000"/>
                </a:solidFill>
                <a:latin typeface="Inconsolata"/>
                <a:cs typeface="Inconsolata"/>
              </a:rPr>
              <a:t> dates</a:t>
            </a:r>
          </a:p>
          <a:p>
            <a:r>
              <a:rPr lang="en-US" dirty="0">
                <a:solidFill>
                  <a:srgbClr val="FF0000"/>
                </a:solidFill>
                <a:latin typeface="Inconsolata"/>
                <a:cs typeface="Inconsolata"/>
              </a:rPr>
              <a:t>    </a:t>
            </a:r>
            <a:r>
              <a:rPr lang="en-US" dirty="0" smtClean="0">
                <a:solidFill>
                  <a:srgbClr val="FF0000"/>
                </a:solidFill>
                <a:latin typeface="Inconsolata"/>
                <a:cs typeface="Inconsolata"/>
              </a:rPr>
              <a:t>-</a:t>
            </a:r>
            <a:r>
              <a:rPr lang="en-US" dirty="0">
                <a:solidFill>
                  <a:srgbClr val="FF0000"/>
                </a:solidFill>
                <a:latin typeface="Inconsolata"/>
                <a:cs typeface="Inconsolata"/>
              </a:rPr>
              <a:t>-     that are not expired.</a:t>
            </a:r>
          </a:p>
          <a:p>
            <a:r>
              <a:rPr lang="en-US" dirty="0">
                <a:latin typeface="Inconsolata"/>
                <a:cs typeface="Inconsolata"/>
              </a:rPr>
              <a:t>    </a:t>
            </a:r>
            <a:r>
              <a:rPr lang="en-US" dirty="0" smtClean="0">
                <a:latin typeface="Inconsolata"/>
                <a:cs typeface="Inconsolata"/>
              </a:rPr>
              <a:t>when </a:t>
            </a:r>
            <a:r>
              <a:rPr lang="en-US" dirty="0">
                <a:latin typeface="Inconsolata"/>
                <a:cs typeface="Inconsolata"/>
              </a:rPr>
              <a:t>(</a:t>
            </a:r>
            <a:r>
              <a:rPr lang="en-US" dirty="0" err="1">
                <a:latin typeface="Inconsolata"/>
                <a:cs typeface="Inconsolata"/>
              </a:rPr>
              <a:t>certExpired</a:t>
            </a:r>
            <a:r>
              <a:rPr lang="en-US" dirty="0">
                <a:latin typeface="Inconsolata"/>
                <a:cs typeface="Inconsolata"/>
              </a:rPr>
              <a:t> </a:t>
            </a:r>
            <a:r>
              <a:rPr lang="en-US" dirty="0" err="1">
                <a:latin typeface="Inconsolata"/>
                <a:cs typeface="Inconsolata"/>
              </a:rPr>
              <a:t>authCert</a:t>
            </a:r>
            <a:r>
              <a:rPr lang="en-US" dirty="0">
                <a:latin typeface="Inconsolata"/>
                <a:cs typeface="Inconsolata"/>
              </a:rPr>
              <a:t>' now) </a:t>
            </a:r>
            <a:r>
              <a:rPr lang="en-US" dirty="0">
                <a:solidFill>
                  <a:srgbClr val="4F81BD"/>
                </a:solidFill>
                <a:latin typeface="Inconsolata"/>
                <a:cs typeface="Inconsolata"/>
              </a:rPr>
              <a:t>$</a:t>
            </a:r>
            <a:r>
              <a:rPr lang="en-US" dirty="0">
                <a:latin typeface="Inconsolata"/>
                <a:cs typeface="Inconsolata"/>
              </a:rPr>
              <a:t> fail "</a:t>
            </a:r>
            <a:r>
              <a:rPr lang="en-US" dirty="0" err="1">
                <a:latin typeface="Inconsolata"/>
                <a:cs typeface="Inconsolata"/>
              </a:rPr>
              <a:t>Auth</a:t>
            </a:r>
            <a:r>
              <a:rPr lang="en-US" dirty="0">
                <a:latin typeface="Inconsolata"/>
                <a:cs typeface="Inconsolata"/>
              </a:rPr>
              <a:t> certificate expired."</a:t>
            </a:r>
          </a:p>
          <a:p>
            <a:r>
              <a:rPr lang="en-US" dirty="0">
                <a:latin typeface="Inconsolata"/>
                <a:cs typeface="Inconsolata"/>
              </a:rPr>
              <a:t>    </a:t>
            </a:r>
            <a:r>
              <a:rPr lang="en-US" dirty="0" smtClean="0">
                <a:latin typeface="Inconsolata"/>
                <a:cs typeface="Inconsolata"/>
              </a:rPr>
              <a:t>when </a:t>
            </a:r>
            <a:r>
              <a:rPr lang="en-US" dirty="0">
                <a:latin typeface="Inconsolata"/>
                <a:cs typeface="Inconsolata"/>
              </a:rPr>
              <a:t>(</a:t>
            </a:r>
            <a:r>
              <a:rPr lang="en-US" dirty="0" err="1">
                <a:latin typeface="Inconsolata"/>
                <a:cs typeface="Inconsolata"/>
              </a:rPr>
              <a:t>certExpired</a:t>
            </a:r>
            <a:r>
              <a:rPr lang="en-US" dirty="0">
                <a:latin typeface="Inconsolata"/>
                <a:cs typeface="Inconsolata"/>
              </a:rPr>
              <a:t> </a:t>
            </a:r>
            <a:r>
              <a:rPr lang="en-US" dirty="0" err="1">
                <a:latin typeface="Inconsolata"/>
                <a:cs typeface="Inconsolata"/>
              </a:rPr>
              <a:t>iidCert</a:t>
            </a:r>
            <a:r>
              <a:rPr lang="en-US" dirty="0">
                <a:latin typeface="Inconsolata"/>
                <a:cs typeface="Inconsolata"/>
              </a:rPr>
              <a:t>' now)   </a:t>
            </a:r>
            <a:r>
              <a:rPr lang="en-US" dirty="0">
                <a:solidFill>
                  <a:srgbClr val="4F81BD"/>
                </a:solidFill>
                <a:latin typeface="Inconsolata"/>
                <a:cs typeface="Inconsolata"/>
              </a:rPr>
              <a:t>$</a:t>
            </a:r>
            <a:r>
              <a:rPr lang="en-US" dirty="0">
                <a:latin typeface="Inconsolata"/>
                <a:cs typeface="Inconsolata"/>
              </a:rPr>
              <a:t> fail "Id certificate expired."</a:t>
            </a:r>
          </a:p>
          <a:p>
            <a:r>
              <a:rPr lang="en-US" dirty="0">
                <a:latin typeface="Inconsolata"/>
                <a:cs typeface="Inconsolata"/>
              </a:rPr>
              <a:t>    </a:t>
            </a:r>
            <a:r>
              <a:rPr lang="en-US" dirty="0" smtClean="0">
                <a:solidFill>
                  <a:srgbClr val="FF0000"/>
                </a:solidFill>
                <a:latin typeface="Inconsolata"/>
                <a:cs typeface="Inconsolata"/>
              </a:rPr>
              <a:t>-</a:t>
            </a:r>
            <a:r>
              <a:rPr lang="en-US" dirty="0">
                <a:solidFill>
                  <a:srgbClr val="FF0000"/>
                </a:solidFill>
                <a:latin typeface="Inconsolata"/>
                <a:cs typeface="Inconsolata"/>
              </a:rPr>
              <a:t>-   * The certified key in the AUTH certificate is a 1024-bit RSA</a:t>
            </a:r>
          </a:p>
          <a:p>
            <a:r>
              <a:rPr lang="en-US" dirty="0">
                <a:solidFill>
                  <a:srgbClr val="FF0000"/>
                </a:solidFill>
                <a:latin typeface="Inconsolata"/>
                <a:cs typeface="Inconsolata"/>
              </a:rPr>
              <a:t>    </a:t>
            </a:r>
            <a:r>
              <a:rPr lang="en-US" dirty="0" smtClean="0">
                <a:solidFill>
                  <a:srgbClr val="FF0000"/>
                </a:solidFill>
                <a:latin typeface="Inconsolata"/>
                <a:cs typeface="Inconsolata"/>
              </a:rPr>
              <a:t>-</a:t>
            </a:r>
            <a:r>
              <a:rPr lang="en-US" dirty="0">
                <a:solidFill>
                  <a:srgbClr val="FF0000"/>
                </a:solidFill>
                <a:latin typeface="Inconsolata"/>
                <a:cs typeface="Inconsolata"/>
              </a:rPr>
              <a:t>-     key.</a:t>
            </a:r>
          </a:p>
          <a:p>
            <a:r>
              <a:rPr lang="en-US" dirty="0">
                <a:latin typeface="Inconsolata"/>
                <a:cs typeface="Inconsolata"/>
              </a:rPr>
              <a:t>    </a:t>
            </a:r>
            <a:r>
              <a:rPr lang="en-US" dirty="0" smtClean="0">
                <a:latin typeface="Inconsolata"/>
                <a:cs typeface="Inconsolata"/>
              </a:rPr>
              <a:t>unless </a:t>
            </a:r>
            <a:r>
              <a:rPr lang="en-US" dirty="0">
                <a:latin typeface="Inconsolata"/>
                <a:cs typeface="Inconsolata"/>
              </a:rPr>
              <a:t>(is1024BitRSAKey </a:t>
            </a:r>
            <a:r>
              <a:rPr lang="en-US" dirty="0" err="1">
                <a:latin typeface="Inconsolata"/>
                <a:cs typeface="Inconsolata"/>
              </a:rPr>
              <a:t>authCert</a:t>
            </a:r>
            <a:r>
              <a:rPr lang="en-US" dirty="0">
                <a:latin typeface="Inconsolata"/>
                <a:cs typeface="Inconsolata"/>
              </a:rPr>
              <a:t>) </a:t>
            </a:r>
            <a:r>
              <a:rPr lang="en-US" dirty="0">
                <a:solidFill>
                  <a:srgbClr val="4F81BD"/>
                </a:solidFill>
                <a:latin typeface="Inconsolata"/>
                <a:cs typeface="Inconsolata"/>
              </a:rPr>
              <a:t>$</a:t>
            </a:r>
          </a:p>
          <a:p>
            <a:r>
              <a:rPr lang="en-US" dirty="0">
                <a:latin typeface="Inconsolata"/>
                <a:cs typeface="Inconsolata"/>
              </a:rPr>
              <a:t>     </a:t>
            </a:r>
            <a:r>
              <a:rPr lang="en-US" dirty="0" smtClean="0">
                <a:latin typeface="Inconsolata"/>
                <a:cs typeface="Inconsolata"/>
              </a:rPr>
              <a:t>  fail </a:t>
            </a:r>
            <a:r>
              <a:rPr lang="en-US" dirty="0">
                <a:latin typeface="Inconsolata"/>
                <a:cs typeface="Inconsolata"/>
              </a:rPr>
              <a:t>"</a:t>
            </a:r>
            <a:r>
              <a:rPr lang="en-US" dirty="0" err="1">
                <a:latin typeface="Inconsolata"/>
                <a:cs typeface="Inconsolata"/>
              </a:rPr>
              <a:t>Auth</a:t>
            </a:r>
            <a:r>
              <a:rPr lang="en-US" dirty="0">
                <a:latin typeface="Inconsolata"/>
                <a:cs typeface="Inconsolata"/>
              </a:rPr>
              <a:t> certificate key is the wrong size."</a:t>
            </a:r>
          </a:p>
          <a:p>
            <a:r>
              <a:rPr lang="en-US" dirty="0">
                <a:latin typeface="Inconsolata"/>
                <a:cs typeface="Inconsolata"/>
              </a:rPr>
              <a:t>    </a:t>
            </a:r>
            <a:r>
              <a:rPr lang="en-US" dirty="0" smtClean="0">
                <a:solidFill>
                  <a:srgbClr val="FF0000"/>
                </a:solidFill>
                <a:latin typeface="Inconsolata"/>
                <a:cs typeface="Inconsolata"/>
              </a:rPr>
              <a:t>-</a:t>
            </a:r>
            <a:r>
              <a:rPr lang="en-US" dirty="0">
                <a:solidFill>
                  <a:srgbClr val="FF0000"/>
                </a:solidFill>
                <a:latin typeface="Inconsolata"/>
                <a:cs typeface="Inconsolata"/>
              </a:rPr>
              <a:t>-   * The certified key in the ID certificate is a 1024-bit RSA</a:t>
            </a:r>
          </a:p>
          <a:p>
            <a:r>
              <a:rPr lang="en-US" dirty="0">
                <a:solidFill>
                  <a:srgbClr val="FF0000"/>
                </a:solidFill>
                <a:latin typeface="Inconsolata"/>
                <a:cs typeface="Inconsolata"/>
              </a:rPr>
              <a:t>    </a:t>
            </a:r>
            <a:r>
              <a:rPr lang="en-US" dirty="0" smtClean="0">
                <a:solidFill>
                  <a:srgbClr val="FF0000"/>
                </a:solidFill>
                <a:latin typeface="Inconsolata"/>
                <a:cs typeface="Inconsolata"/>
              </a:rPr>
              <a:t>-</a:t>
            </a:r>
            <a:r>
              <a:rPr lang="en-US" dirty="0">
                <a:solidFill>
                  <a:srgbClr val="FF0000"/>
                </a:solidFill>
                <a:latin typeface="Inconsolata"/>
                <a:cs typeface="Inconsolata"/>
              </a:rPr>
              <a:t>-     key.</a:t>
            </a:r>
          </a:p>
          <a:p>
            <a:r>
              <a:rPr lang="en-US" dirty="0">
                <a:latin typeface="Inconsolata"/>
                <a:cs typeface="Inconsolata"/>
              </a:rPr>
              <a:t>    </a:t>
            </a:r>
            <a:r>
              <a:rPr lang="en-US" dirty="0" smtClean="0">
                <a:latin typeface="Inconsolata"/>
                <a:cs typeface="Inconsolata"/>
              </a:rPr>
              <a:t>unless </a:t>
            </a:r>
            <a:r>
              <a:rPr lang="en-US" dirty="0">
                <a:latin typeface="Inconsolata"/>
                <a:cs typeface="Inconsolata"/>
              </a:rPr>
              <a:t>(is1024BitRSAKey </a:t>
            </a:r>
            <a:r>
              <a:rPr lang="en-US" dirty="0" err="1">
                <a:latin typeface="Inconsolata"/>
                <a:cs typeface="Inconsolata"/>
              </a:rPr>
              <a:t>iidCert</a:t>
            </a:r>
            <a:r>
              <a:rPr lang="en-US" dirty="0">
                <a:latin typeface="Inconsolata"/>
                <a:cs typeface="Inconsolata"/>
              </a:rPr>
              <a:t>) </a:t>
            </a:r>
            <a:r>
              <a:rPr lang="en-US" dirty="0">
                <a:solidFill>
                  <a:schemeClr val="accent1"/>
                </a:solidFill>
                <a:latin typeface="Inconsolata"/>
                <a:cs typeface="Inconsolata"/>
              </a:rPr>
              <a:t>$</a:t>
            </a:r>
          </a:p>
          <a:p>
            <a:r>
              <a:rPr lang="en-US" dirty="0">
                <a:latin typeface="Inconsolata"/>
                <a:cs typeface="Inconsolata"/>
              </a:rPr>
              <a:t>    </a:t>
            </a:r>
            <a:r>
              <a:rPr lang="en-US" dirty="0" smtClean="0">
                <a:latin typeface="Inconsolata"/>
                <a:cs typeface="Inconsolata"/>
              </a:rPr>
              <a:t>   fail </a:t>
            </a:r>
            <a:r>
              <a:rPr lang="en-US" dirty="0">
                <a:latin typeface="Inconsolata"/>
                <a:cs typeface="Inconsolata"/>
              </a:rPr>
              <a:t>"Identity certificate key is the wrong size."</a:t>
            </a:r>
          </a:p>
          <a:p>
            <a:r>
              <a:rPr lang="en-US" dirty="0">
                <a:solidFill>
                  <a:srgbClr val="FF0000"/>
                </a:solidFill>
                <a:latin typeface="Inconsolata"/>
                <a:cs typeface="Inconsolata"/>
              </a:rPr>
              <a:t>    </a:t>
            </a:r>
            <a:r>
              <a:rPr lang="en-US" dirty="0" smtClean="0">
                <a:solidFill>
                  <a:srgbClr val="FF0000"/>
                </a:solidFill>
                <a:latin typeface="Inconsolata"/>
                <a:cs typeface="Inconsolata"/>
              </a:rPr>
              <a:t>-</a:t>
            </a:r>
            <a:r>
              <a:rPr lang="en-US" dirty="0">
                <a:solidFill>
                  <a:srgbClr val="FF0000"/>
                </a:solidFill>
                <a:latin typeface="Inconsolata"/>
                <a:cs typeface="Inconsolata"/>
              </a:rPr>
              <a:t>-   * The </a:t>
            </a:r>
            <a:r>
              <a:rPr lang="en-US" dirty="0" err="1">
                <a:solidFill>
                  <a:srgbClr val="FF0000"/>
                </a:solidFill>
                <a:latin typeface="Inconsolata"/>
                <a:cs typeface="Inconsolata"/>
              </a:rPr>
              <a:t>auth</a:t>
            </a:r>
            <a:r>
              <a:rPr lang="en-US" dirty="0">
                <a:solidFill>
                  <a:srgbClr val="FF0000"/>
                </a:solidFill>
                <a:latin typeface="Inconsolata"/>
                <a:cs typeface="Inconsolata"/>
              </a:rPr>
              <a:t> certificate is correctly signed with the key in the</a:t>
            </a:r>
          </a:p>
          <a:p>
            <a:r>
              <a:rPr lang="en-US" dirty="0">
                <a:solidFill>
                  <a:srgbClr val="FF0000"/>
                </a:solidFill>
                <a:latin typeface="Inconsolata"/>
                <a:cs typeface="Inconsolata"/>
              </a:rPr>
              <a:t>    </a:t>
            </a:r>
            <a:r>
              <a:rPr lang="en-US" dirty="0" smtClean="0">
                <a:solidFill>
                  <a:srgbClr val="FF0000"/>
                </a:solidFill>
                <a:latin typeface="Inconsolata"/>
                <a:cs typeface="Inconsolata"/>
              </a:rPr>
              <a:t>-</a:t>
            </a:r>
            <a:r>
              <a:rPr lang="en-US" dirty="0">
                <a:solidFill>
                  <a:srgbClr val="FF0000"/>
                </a:solidFill>
                <a:latin typeface="Inconsolata"/>
                <a:cs typeface="Inconsolata"/>
              </a:rPr>
              <a:t>-     ID certificate.</a:t>
            </a:r>
          </a:p>
          <a:p>
            <a:r>
              <a:rPr lang="en-US" dirty="0">
                <a:latin typeface="Inconsolata"/>
                <a:cs typeface="Inconsolata"/>
              </a:rPr>
              <a:t>    </a:t>
            </a:r>
            <a:r>
              <a:rPr lang="en-US" dirty="0" smtClean="0">
                <a:latin typeface="Inconsolata"/>
                <a:cs typeface="Inconsolata"/>
              </a:rPr>
              <a:t>unless </a:t>
            </a:r>
            <a:r>
              <a:rPr lang="en-US" dirty="0">
                <a:latin typeface="Inconsolata"/>
                <a:cs typeface="Inconsolata"/>
              </a:rPr>
              <a:t>(</a:t>
            </a:r>
            <a:r>
              <a:rPr lang="en-US" dirty="0" err="1">
                <a:latin typeface="Inconsolata"/>
                <a:cs typeface="Inconsolata"/>
              </a:rPr>
              <a:t>authCert</a:t>
            </a:r>
            <a:r>
              <a:rPr lang="en-US" dirty="0">
                <a:latin typeface="Inconsolata"/>
                <a:cs typeface="Inconsolata"/>
              </a:rPr>
              <a:t> </a:t>
            </a:r>
            <a:r>
              <a:rPr lang="en-US" dirty="0">
                <a:solidFill>
                  <a:srgbClr val="4F81BD"/>
                </a:solidFill>
                <a:latin typeface="Inconsolata"/>
                <a:cs typeface="Inconsolata"/>
              </a:rPr>
              <a:t>`</a:t>
            </a:r>
            <a:r>
              <a:rPr lang="en-US" dirty="0" err="1">
                <a:solidFill>
                  <a:srgbClr val="4F81BD"/>
                </a:solidFill>
                <a:latin typeface="Inconsolata"/>
                <a:cs typeface="Inconsolata"/>
              </a:rPr>
              <a:t>isSignedBy</a:t>
            </a:r>
            <a:r>
              <a:rPr lang="en-US" dirty="0">
                <a:solidFill>
                  <a:srgbClr val="4F81BD"/>
                </a:solidFill>
                <a:latin typeface="Inconsolata"/>
                <a:cs typeface="Inconsolata"/>
              </a:rPr>
              <a:t>` </a:t>
            </a:r>
            <a:r>
              <a:rPr lang="en-US" dirty="0" err="1">
                <a:latin typeface="Inconsolata"/>
                <a:cs typeface="Inconsolata"/>
              </a:rPr>
              <a:t>iidCert</a:t>
            </a:r>
            <a:r>
              <a:rPr lang="en-US" dirty="0">
                <a:latin typeface="Inconsolata"/>
                <a:cs typeface="Inconsolata"/>
              </a:rPr>
              <a:t>') </a:t>
            </a:r>
            <a:r>
              <a:rPr lang="en-US" dirty="0">
                <a:solidFill>
                  <a:srgbClr val="4F81BD"/>
                </a:solidFill>
                <a:latin typeface="Inconsolata"/>
                <a:cs typeface="Inconsolata"/>
              </a:rPr>
              <a:t>$</a:t>
            </a:r>
          </a:p>
          <a:p>
            <a:r>
              <a:rPr lang="en-US" dirty="0">
                <a:latin typeface="Inconsolata"/>
                <a:cs typeface="Inconsolata"/>
              </a:rPr>
              <a:t>    </a:t>
            </a:r>
            <a:r>
              <a:rPr lang="en-US" dirty="0" smtClean="0">
                <a:latin typeface="Inconsolata"/>
                <a:cs typeface="Inconsolata"/>
              </a:rPr>
              <a:t>   fail </a:t>
            </a:r>
            <a:r>
              <a:rPr lang="en-US" dirty="0">
                <a:latin typeface="Inconsolata"/>
                <a:cs typeface="Inconsolata"/>
              </a:rPr>
              <a:t>"</a:t>
            </a:r>
            <a:r>
              <a:rPr lang="en-US" dirty="0" err="1">
                <a:latin typeface="Inconsolata"/>
                <a:cs typeface="Inconsolata"/>
              </a:rPr>
              <a:t>Auth</a:t>
            </a:r>
            <a:r>
              <a:rPr lang="en-US" dirty="0">
                <a:latin typeface="Inconsolata"/>
                <a:cs typeface="Inconsolata"/>
              </a:rPr>
              <a:t> certificate not signed by identity cert."</a:t>
            </a:r>
          </a:p>
        </p:txBody>
      </p:sp>
    </p:spTree>
    <p:extLst>
      <p:ext uri="{BB962C8B-B14F-4D97-AF65-F5344CB8AC3E}">
        <p14:creationId xmlns:p14="http://schemas.microsoft.com/office/powerpoint/2010/main" val="1054996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I’m Not Here To Sell You Haskell, But: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 anchor="ctr" anchorCtr="1">
            <a:normAutofit/>
          </a:bodyPr>
          <a:lstStyle/>
          <a:p>
            <a:pPr algn="ctr"/>
            <a:r>
              <a:rPr lang="en-US" sz="2400" dirty="0" smtClean="0"/>
              <a:t>Type Safety + Purity + Safe Data Structures + GC</a:t>
            </a:r>
            <a:endParaRPr lang="en-US" sz="2400" dirty="0"/>
          </a:p>
          <a:p>
            <a:pPr algn="ctr"/>
            <a:r>
              <a:rPr lang="en-US" sz="2400" dirty="0" smtClean="0"/>
              <a:t>=</a:t>
            </a:r>
            <a:endParaRPr lang="en-US" sz="2400" dirty="0"/>
          </a:p>
          <a:p>
            <a:pPr algn="ctr"/>
            <a:r>
              <a:rPr lang="en-US" sz="2400" dirty="0" smtClean="0"/>
              <a:t>Fewer bugs per LOC</a:t>
            </a:r>
          </a:p>
          <a:p>
            <a:pPr algn="ctr"/>
            <a:r>
              <a:rPr lang="en-US" sz="2400" dirty="0" smtClean="0"/>
              <a:t>=</a:t>
            </a:r>
          </a:p>
          <a:p>
            <a:pPr algn="ctr"/>
            <a:r>
              <a:rPr lang="en-US" sz="2400" dirty="0" smtClean="0"/>
              <a:t>Less security advisories per LOC</a:t>
            </a:r>
          </a:p>
        </p:txBody>
      </p:sp>
    </p:spTree>
    <p:extLst>
      <p:ext uri="{BB962C8B-B14F-4D97-AF65-F5344CB8AC3E}">
        <p14:creationId xmlns:p14="http://schemas.microsoft.com/office/powerpoint/2010/main" val="726752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Unikernels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610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337" y="1236662"/>
            <a:ext cx="8223638" cy="4429125"/>
          </a:xfrm>
        </p:spPr>
        <p:txBody>
          <a:bodyPr/>
          <a:lstStyle/>
          <a:p>
            <a:pPr algn="just"/>
            <a:r>
              <a:rPr lang="en-US" dirty="0" err="1">
                <a:latin typeface="Helvetica"/>
                <a:cs typeface="Helvetica"/>
              </a:rPr>
              <a:t>Unikernels</a:t>
            </a:r>
            <a:r>
              <a:rPr lang="en-US" dirty="0"/>
              <a:t> are </a:t>
            </a:r>
            <a:r>
              <a:rPr lang="en-US" dirty="0" err="1"/>
              <a:t>specialised</a:t>
            </a:r>
            <a:r>
              <a:rPr lang="en-US" dirty="0"/>
              <a:t>, single address space machine images constructed </a:t>
            </a:r>
            <a:r>
              <a:rPr lang="en-US" dirty="0" smtClean="0"/>
              <a:t>using </a:t>
            </a:r>
            <a:r>
              <a:rPr lang="en-US" dirty="0"/>
              <a:t>library operating systems</a:t>
            </a:r>
            <a:r>
              <a:rPr lang="en-US" dirty="0" smtClean="0"/>
              <a:t>.</a:t>
            </a:r>
          </a:p>
          <a:p>
            <a:r>
              <a:rPr lang="en-US" dirty="0"/>
              <a:t>	</a:t>
            </a:r>
            <a:r>
              <a:rPr lang="en-US" dirty="0" smtClean="0"/>
              <a:t>							                      - Wikipedia</a:t>
            </a:r>
          </a:p>
          <a:p>
            <a:pPr algn="ctr"/>
            <a:endParaRPr lang="en-US" dirty="0" smtClean="0"/>
          </a:p>
          <a:p>
            <a:pPr algn="ctr"/>
            <a:r>
              <a:rPr lang="en-US" i="1" dirty="0" smtClean="0"/>
              <a:t>or</a:t>
            </a:r>
          </a:p>
          <a:p>
            <a:endParaRPr lang="en-US" dirty="0" smtClean="0"/>
          </a:p>
          <a:p>
            <a:pPr algn="ctr"/>
            <a:r>
              <a:rPr lang="en-US" dirty="0" smtClean="0"/>
              <a:t>   </a:t>
            </a:r>
            <a:r>
              <a:rPr lang="en-US" dirty="0" err="1" smtClean="0"/>
              <a:t>Unikernels</a:t>
            </a:r>
            <a:r>
              <a:rPr lang="en-US" dirty="0" smtClean="0"/>
              <a:t> : Virtual Machines :: </a:t>
            </a:r>
            <a:r>
              <a:rPr lang="en-US" dirty="0" err="1" smtClean="0"/>
              <a:t>Exokernels</a:t>
            </a:r>
            <a:r>
              <a:rPr lang="en-US" dirty="0" smtClean="0"/>
              <a:t> : Physical Machines</a:t>
            </a:r>
            <a:endParaRPr lang="en-US" dirty="0"/>
          </a:p>
          <a:p>
            <a:pPr algn="just"/>
            <a:endParaRPr lang="en-US" dirty="0" smtClean="0"/>
          </a:p>
          <a:p>
            <a:pPr algn="ctr"/>
            <a:r>
              <a:rPr lang="en-US" i="1" dirty="0" smtClean="0"/>
              <a:t>or</a:t>
            </a:r>
          </a:p>
          <a:p>
            <a:pPr algn="ctr"/>
            <a:endParaRPr lang="en-US" i="1" dirty="0"/>
          </a:p>
          <a:p>
            <a:pPr algn="just"/>
            <a:r>
              <a:rPr lang="en-US" b="0" dirty="0" err="1" smtClean="0"/>
              <a:t>Unikernels</a:t>
            </a:r>
            <a:r>
              <a:rPr lang="en-US" b="0" dirty="0" smtClean="0"/>
              <a:t> are single-process programs compiled to run directly on (usually virtual) hardware, rather than within a full-featured OS.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793325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75"/>
          <p:cNvSpPr/>
          <p:nvPr/>
        </p:nvSpPr>
        <p:spPr bwMode="auto">
          <a:xfrm>
            <a:off x="228600" y="4267200"/>
            <a:ext cx="914400" cy="685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2" name="Picture 1" descr="imgr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402" y="257175"/>
            <a:ext cx="1922997" cy="17716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41052" y="2159000"/>
            <a:ext cx="1536700" cy="355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/>
          <p:cNvSpPr/>
          <p:nvPr/>
        </p:nvSpPr>
        <p:spPr>
          <a:xfrm>
            <a:off x="4230152" y="2159000"/>
            <a:ext cx="1536700" cy="355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1925102" y="2667000"/>
            <a:ext cx="1536700" cy="355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/>
          <p:cNvSpPr/>
          <p:nvPr/>
        </p:nvSpPr>
        <p:spPr>
          <a:xfrm>
            <a:off x="3569752" y="2667000"/>
            <a:ext cx="1536700" cy="355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/>
          <p:cNvSpPr/>
          <p:nvPr/>
        </p:nvSpPr>
        <p:spPr>
          <a:xfrm>
            <a:off x="5208052" y="2667000"/>
            <a:ext cx="1536700" cy="355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1919804" y="3149600"/>
            <a:ext cx="4824948" cy="635000"/>
          </a:xfrm>
          <a:prstGeom prst="rect">
            <a:avLst/>
          </a:prstGeom>
          <a:gradFill>
            <a:gsLst>
              <a:gs pos="0">
                <a:schemeClr val="accent4">
                  <a:lumMod val="75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</a:gra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/>
          <p:cNvSpPr/>
          <p:nvPr/>
        </p:nvSpPr>
        <p:spPr>
          <a:xfrm>
            <a:off x="1919804" y="3911600"/>
            <a:ext cx="1536700" cy="355600"/>
          </a:xfrm>
          <a:prstGeom prst="rect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100000">
                <a:schemeClr val="accent3">
                  <a:lumMod val="40000"/>
                  <a:lumOff val="60000"/>
                </a:schemeClr>
              </a:gs>
            </a:gsLst>
          </a:gra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/>
          <p:cNvSpPr/>
          <p:nvPr/>
        </p:nvSpPr>
        <p:spPr>
          <a:xfrm>
            <a:off x="3569752" y="3911600"/>
            <a:ext cx="1536700" cy="355600"/>
          </a:xfrm>
          <a:prstGeom prst="rect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100000">
                <a:schemeClr val="accent3">
                  <a:lumMod val="40000"/>
                  <a:lumOff val="60000"/>
                </a:schemeClr>
              </a:gs>
            </a:gsLst>
          </a:gra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5232399" y="3911600"/>
            <a:ext cx="1536700" cy="355600"/>
          </a:xfrm>
          <a:prstGeom prst="rect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100000">
                <a:schemeClr val="accent3">
                  <a:lumMod val="40000"/>
                  <a:lumOff val="60000"/>
                </a:schemeClr>
              </a:gs>
            </a:gsLst>
          </a:gra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/>
          <p:cNvSpPr/>
          <p:nvPr/>
        </p:nvSpPr>
        <p:spPr>
          <a:xfrm>
            <a:off x="1919804" y="4394200"/>
            <a:ext cx="1536700" cy="355600"/>
          </a:xfrm>
          <a:prstGeom prst="rect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100000">
                <a:schemeClr val="accent3">
                  <a:lumMod val="40000"/>
                  <a:lumOff val="60000"/>
                </a:schemeClr>
              </a:gs>
            </a:gsLst>
          </a:gra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/>
          <p:cNvSpPr/>
          <p:nvPr/>
        </p:nvSpPr>
        <p:spPr>
          <a:xfrm>
            <a:off x="3569752" y="4394200"/>
            <a:ext cx="1536700" cy="355600"/>
          </a:xfrm>
          <a:prstGeom prst="rect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100000">
                <a:schemeClr val="accent3">
                  <a:lumMod val="40000"/>
                  <a:lumOff val="60000"/>
                </a:schemeClr>
              </a:gs>
            </a:gsLst>
          </a:gra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/>
          <p:cNvSpPr/>
          <p:nvPr/>
        </p:nvSpPr>
        <p:spPr>
          <a:xfrm>
            <a:off x="5232399" y="4394200"/>
            <a:ext cx="1536700" cy="355600"/>
          </a:xfrm>
          <a:prstGeom prst="rect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100000">
                <a:schemeClr val="accent3">
                  <a:lumMod val="40000"/>
                  <a:lumOff val="60000"/>
                </a:schemeClr>
              </a:gs>
            </a:gsLst>
          </a:gra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/>
          <p:cNvSpPr/>
          <p:nvPr/>
        </p:nvSpPr>
        <p:spPr>
          <a:xfrm>
            <a:off x="1257300" y="4864100"/>
            <a:ext cx="1536700" cy="355600"/>
          </a:xfrm>
          <a:prstGeom prst="rect">
            <a:avLst/>
          </a:prstGeom>
          <a:gradFill>
            <a:gsLst>
              <a:gs pos="0">
                <a:schemeClr val="bg2">
                  <a:lumMod val="25000"/>
                </a:schemeClr>
              </a:gs>
              <a:gs pos="100000">
                <a:schemeClr val="bg2">
                  <a:lumMod val="75000"/>
                </a:schemeClr>
              </a:gs>
            </a:gsLst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/>
          <p:cNvSpPr/>
          <p:nvPr/>
        </p:nvSpPr>
        <p:spPr>
          <a:xfrm>
            <a:off x="2921000" y="4864100"/>
            <a:ext cx="1536700" cy="355600"/>
          </a:xfrm>
          <a:prstGeom prst="rect">
            <a:avLst/>
          </a:prstGeom>
          <a:gradFill>
            <a:gsLst>
              <a:gs pos="0">
                <a:schemeClr val="bg2">
                  <a:lumMod val="25000"/>
                </a:schemeClr>
              </a:gs>
              <a:gs pos="100000">
                <a:schemeClr val="bg2">
                  <a:lumMod val="75000"/>
                </a:schemeClr>
              </a:gs>
            </a:gsLst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/>
          <p:cNvSpPr/>
          <p:nvPr/>
        </p:nvSpPr>
        <p:spPr>
          <a:xfrm>
            <a:off x="4572000" y="4864100"/>
            <a:ext cx="1536700" cy="355600"/>
          </a:xfrm>
          <a:prstGeom prst="rect">
            <a:avLst/>
          </a:prstGeom>
          <a:gradFill>
            <a:gsLst>
              <a:gs pos="0">
                <a:schemeClr val="bg2">
                  <a:lumMod val="25000"/>
                </a:schemeClr>
              </a:gs>
              <a:gs pos="100000">
                <a:schemeClr val="bg2">
                  <a:lumMod val="75000"/>
                </a:schemeClr>
              </a:gs>
            </a:gsLst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/>
          <p:cNvSpPr/>
          <p:nvPr/>
        </p:nvSpPr>
        <p:spPr>
          <a:xfrm>
            <a:off x="6197600" y="4864100"/>
            <a:ext cx="1536700" cy="355600"/>
          </a:xfrm>
          <a:prstGeom prst="rect">
            <a:avLst/>
          </a:prstGeom>
          <a:gradFill>
            <a:gsLst>
              <a:gs pos="0">
                <a:schemeClr val="bg2">
                  <a:lumMod val="25000"/>
                </a:schemeClr>
              </a:gs>
              <a:gs pos="100000">
                <a:schemeClr val="bg2">
                  <a:lumMod val="75000"/>
                </a:schemeClr>
              </a:gs>
            </a:gsLst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1257300" y="5321300"/>
            <a:ext cx="1536700" cy="355600"/>
          </a:xfrm>
          <a:prstGeom prst="rect">
            <a:avLst/>
          </a:prstGeom>
          <a:gradFill>
            <a:gsLst>
              <a:gs pos="0">
                <a:schemeClr val="bg2">
                  <a:lumMod val="25000"/>
                </a:schemeClr>
              </a:gs>
              <a:gs pos="100000">
                <a:schemeClr val="bg2">
                  <a:lumMod val="75000"/>
                </a:schemeClr>
              </a:gs>
            </a:gsLst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/>
          <p:cNvSpPr/>
          <p:nvPr/>
        </p:nvSpPr>
        <p:spPr>
          <a:xfrm>
            <a:off x="2921000" y="5321300"/>
            <a:ext cx="1536700" cy="355600"/>
          </a:xfrm>
          <a:prstGeom prst="rect">
            <a:avLst/>
          </a:prstGeom>
          <a:gradFill>
            <a:gsLst>
              <a:gs pos="0">
                <a:schemeClr val="bg2">
                  <a:lumMod val="25000"/>
                </a:schemeClr>
              </a:gs>
              <a:gs pos="100000">
                <a:schemeClr val="bg2">
                  <a:lumMod val="75000"/>
                </a:schemeClr>
              </a:gs>
            </a:gsLst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/>
          <p:cNvSpPr/>
          <p:nvPr/>
        </p:nvSpPr>
        <p:spPr>
          <a:xfrm>
            <a:off x="4572000" y="5321300"/>
            <a:ext cx="1536700" cy="355600"/>
          </a:xfrm>
          <a:prstGeom prst="rect">
            <a:avLst/>
          </a:prstGeom>
          <a:gradFill>
            <a:gsLst>
              <a:gs pos="0">
                <a:schemeClr val="bg2">
                  <a:lumMod val="25000"/>
                </a:schemeClr>
              </a:gs>
              <a:gs pos="100000">
                <a:schemeClr val="bg2">
                  <a:lumMod val="75000"/>
                </a:schemeClr>
              </a:gs>
            </a:gsLst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/>
          <p:cNvSpPr/>
          <p:nvPr/>
        </p:nvSpPr>
        <p:spPr>
          <a:xfrm>
            <a:off x="6197600" y="5321300"/>
            <a:ext cx="1536700" cy="355600"/>
          </a:xfrm>
          <a:prstGeom prst="rect">
            <a:avLst/>
          </a:prstGeom>
          <a:gradFill>
            <a:gsLst>
              <a:gs pos="0">
                <a:schemeClr val="bg2">
                  <a:lumMod val="25000"/>
                </a:schemeClr>
              </a:gs>
              <a:gs pos="100000">
                <a:schemeClr val="bg2">
                  <a:lumMod val="75000"/>
                </a:schemeClr>
              </a:gs>
            </a:gsLst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/>
          <p:cNvSpPr/>
          <p:nvPr/>
        </p:nvSpPr>
        <p:spPr>
          <a:xfrm>
            <a:off x="1259404" y="5803900"/>
            <a:ext cx="6474896" cy="355600"/>
          </a:xfrm>
          <a:prstGeom prst="rect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1925102" y="2028825"/>
            <a:ext cx="4604802" cy="4232275"/>
            <a:chOff x="1925102" y="2028825"/>
            <a:chExt cx="4604802" cy="4232275"/>
          </a:xfrm>
        </p:grpSpPr>
        <p:sp>
          <p:nvSpPr>
            <p:cNvPr id="6" name="Rectangle 5"/>
            <p:cNvSpPr/>
            <p:nvPr/>
          </p:nvSpPr>
          <p:spPr>
            <a:xfrm>
              <a:off x="3309402" y="2028825"/>
              <a:ext cx="147102" cy="571500"/>
            </a:xfrm>
            <a:prstGeom prst="rect">
              <a:avLst/>
            </a:prstGeom>
            <a:noFill/>
            <a:ln w="38100"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16200000" scaled="0"/>
                <a:tileRect/>
              </a:gra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4941352" y="2028825"/>
              <a:ext cx="147102" cy="571500"/>
            </a:xfrm>
            <a:prstGeom prst="rect">
              <a:avLst/>
            </a:prstGeom>
            <a:noFill/>
            <a:ln w="38100"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16200000" scaled="0"/>
                <a:tileRect/>
              </a:gra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4083050" y="2540000"/>
              <a:ext cx="147102" cy="571500"/>
            </a:xfrm>
            <a:prstGeom prst="rect">
              <a:avLst/>
            </a:prstGeom>
            <a:noFill/>
            <a:ln w="38100"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16200000" scaled="0"/>
                <a:tileRect/>
              </a:gra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2293402" y="2562225"/>
              <a:ext cx="147102" cy="571500"/>
            </a:xfrm>
            <a:prstGeom prst="rect">
              <a:avLst/>
            </a:prstGeom>
            <a:noFill/>
            <a:ln w="38100"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16200000" scaled="0"/>
                <a:tileRect/>
              </a:gra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2921000" y="2562225"/>
              <a:ext cx="147102" cy="571500"/>
            </a:xfrm>
            <a:prstGeom prst="rect">
              <a:avLst/>
            </a:prstGeom>
            <a:noFill/>
            <a:ln w="38100"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16200000" scaled="0"/>
                <a:tileRect/>
              </a:gra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6382802" y="2511425"/>
              <a:ext cx="147102" cy="571500"/>
            </a:xfrm>
            <a:prstGeom prst="rect">
              <a:avLst/>
            </a:prstGeom>
            <a:noFill/>
            <a:ln w="38100"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16200000" scaled="0"/>
                <a:tileRect/>
              </a:gra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4959349" y="3082924"/>
              <a:ext cx="273049" cy="765175"/>
            </a:xfrm>
            <a:prstGeom prst="rect">
              <a:avLst/>
            </a:prstGeom>
            <a:noFill/>
            <a:ln w="38100"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16200000" scaled="0"/>
                <a:tileRect/>
              </a:gra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2890302" y="3784600"/>
              <a:ext cx="147102" cy="571500"/>
            </a:xfrm>
            <a:prstGeom prst="rect">
              <a:avLst/>
            </a:prstGeom>
            <a:noFill/>
            <a:ln w="38100"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16200000" scaled="0"/>
                <a:tileRect/>
              </a:gra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3201452" y="4251325"/>
              <a:ext cx="147102" cy="571500"/>
            </a:xfrm>
            <a:prstGeom prst="rect">
              <a:avLst/>
            </a:prstGeom>
            <a:noFill/>
            <a:ln w="38100"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16200000" scaled="0"/>
                <a:tileRect/>
              </a:gra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4009499" y="3784600"/>
              <a:ext cx="147102" cy="2019300"/>
            </a:xfrm>
            <a:prstGeom prst="rect">
              <a:avLst/>
            </a:prstGeom>
            <a:noFill/>
            <a:ln w="38100"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16200000" scaled="0"/>
                <a:tileRect/>
              </a:gra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3264950" y="3082924"/>
              <a:ext cx="608550" cy="765175"/>
            </a:xfrm>
            <a:prstGeom prst="rect">
              <a:avLst/>
            </a:prstGeom>
            <a:noFill/>
            <a:ln w="38100"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16200000" scaled="0"/>
                <a:tileRect/>
              </a:gra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5582702" y="3822700"/>
              <a:ext cx="297398" cy="1447800"/>
            </a:xfrm>
            <a:prstGeom prst="rect">
              <a:avLst/>
            </a:prstGeom>
            <a:noFill/>
            <a:ln w="38100"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16200000" scaled="0"/>
                <a:tileRect/>
              </a:gra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4686300" y="5257799"/>
              <a:ext cx="273049" cy="1003301"/>
            </a:xfrm>
            <a:prstGeom prst="rect">
              <a:avLst/>
            </a:prstGeom>
            <a:noFill/>
            <a:ln w="38100"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16200000" scaled="0"/>
                <a:tileRect/>
              </a:gra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1925102" y="4797426"/>
              <a:ext cx="368300" cy="1450976"/>
            </a:xfrm>
            <a:prstGeom prst="rect">
              <a:avLst/>
            </a:prstGeom>
            <a:noFill/>
            <a:ln w="38100"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16200000" scaled="0"/>
                <a:tileRect/>
              </a:gra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8098786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5" grpId="0" animBg="1"/>
      <p:bldP spid="86" grpId="0" animBg="1"/>
      <p:bldP spid="87" grpId="0" animBg="1"/>
      <p:bldP spid="88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337" y="2712720"/>
            <a:ext cx="8223090" cy="1117417"/>
          </a:xfrm>
        </p:spPr>
        <p:txBody>
          <a:bodyPr/>
          <a:lstStyle/>
          <a:p>
            <a:pPr algn="ctr"/>
            <a:r>
              <a:rPr lang="en-US" sz="4000" dirty="0" smtClean="0"/>
              <a:t>This combination is not crazy.</a:t>
            </a:r>
            <a:endParaRPr lang="en-US" sz="40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66337" y="3271428"/>
            <a:ext cx="8223090" cy="11174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400" b="1" i="0" kern="1200" cap="none" baseline="0">
                <a:solidFill>
                  <a:srgbClr val="FFC32E"/>
                </a:solidFill>
                <a:latin typeface="Helvetica"/>
                <a:ea typeface="+mj-ea"/>
                <a:cs typeface="Helvetica Light"/>
              </a:defRPr>
            </a:lvl1pPr>
          </a:lstStyle>
          <a:p>
            <a:pPr algn="ctr"/>
            <a:r>
              <a:rPr lang="en-US" sz="3200" dirty="0" smtClean="0"/>
              <a:t>(In fact, it makes a lot of sense.)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8474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75"/>
          <p:cNvSpPr/>
          <p:nvPr/>
        </p:nvSpPr>
        <p:spPr bwMode="auto">
          <a:xfrm>
            <a:off x="228600" y="4267200"/>
            <a:ext cx="914400" cy="685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2" name="Picture 1" descr="imgr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402" y="257175"/>
            <a:ext cx="1922997" cy="177165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3309402" y="2028825"/>
            <a:ext cx="147102" cy="571500"/>
            <a:chOff x="3309402" y="2028825"/>
            <a:chExt cx="147102" cy="571500"/>
          </a:xfrm>
        </p:grpSpPr>
        <p:sp>
          <p:nvSpPr>
            <p:cNvPr id="3" name="Rectangle 2"/>
            <p:cNvSpPr/>
            <p:nvPr/>
          </p:nvSpPr>
          <p:spPr>
            <a:xfrm>
              <a:off x="3309402" y="2159000"/>
              <a:ext cx="147102" cy="3556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3309402" y="2028825"/>
              <a:ext cx="147102" cy="571500"/>
            </a:xfrm>
            <a:prstGeom prst="rect">
              <a:avLst/>
            </a:prstGeom>
            <a:noFill/>
            <a:ln w="38100"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16200000" scaled="0"/>
                <a:tileRect/>
              </a:gra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941352" y="2028825"/>
            <a:ext cx="147102" cy="571500"/>
            <a:chOff x="4941352" y="2028825"/>
            <a:chExt cx="147102" cy="571500"/>
          </a:xfrm>
        </p:grpSpPr>
        <p:sp>
          <p:nvSpPr>
            <p:cNvPr id="85" name="Rectangle 84"/>
            <p:cNvSpPr/>
            <p:nvPr/>
          </p:nvSpPr>
          <p:spPr>
            <a:xfrm>
              <a:off x="4941352" y="2159000"/>
              <a:ext cx="147102" cy="3556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4941352" y="2028825"/>
              <a:ext cx="147102" cy="571500"/>
            </a:xfrm>
            <a:prstGeom prst="rect">
              <a:avLst/>
            </a:prstGeom>
            <a:noFill/>
            <a:ln w="38100"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16200000" scaled="0"/>
                <a:tileRect/>
              </a:gra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083050" y="2540000"/>
            <a:ext cx="147102" cy="571500"/>
            <a:chOff x="4083050" y="2540000"/>
            <a:chExt cx="147102" cy="571500"/>
          </a:xfrm>
        </p:grpSpPr>
        <p:sp>
          <p:nvSpPr>
            <p:cNvPr id="87" name="Rectangle 86"/>
            <p:cNvSpPr/>
            <p:nvPr/>
          </p:nvSpPr>
          <p:spPr>
            <a:xfrm>
              <a:off x="4083050" y="2667000"/>
              <a:ext cx="147102" cy="3556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4083050" y="2540000"/>
              <a:ext cx="147102" cy="571500"/>
            </a:xfrm>
            <a:prstGeom prst="rect">
              <a:avLst/>
            </a:prstGeom>
            <a:noFill/>
            <a:ln w="38100"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16200000" scaled="0"/>
                <a:tileRect/>
              </a:gra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293402" y="2562225"/>
            <a:ext cx="147102" cy="571500"/>
            <a:chOff x="2293402" y="2562225"/>
            <a:chExt cx="147102" cy="571500"/>
          </a:xfrm>
        </p:grpSpPr>
        <p:sp>
          <p:nvSpPr>
            <p:cNvPr id="86" name="Rectangle 85"/>
            <p:cNvSpPr/>
            <p:nvPr/>
          </p:nvSpPr>
          <p:spPr>
            <a:xfrm>
              <a:off x="2293402" y="2667000"/>
              <a:ext cx="147102" cy="3556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2293402" y="2562225"/>
              <a:ext cx="147102" cy="571500"/>
            </a:xfrm>
            <a:prstGeom prst="rect">
              <a:avLst/>
            </a:prstGeom>
            <a:noFill/>
            <a:ln w="38100"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16200000" scaled="0"/>
                <a:tileRect/>
              </a:gra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921000" y="2562225"/>
            <a:ext cx="154504" cy="571500"/>
            <a:chOff x="2921000" y="2562225"/>
            <a:chExt cx="154504" cy="571500"/>
          </a:xfrm>
        </p:grpSpPr>
        <p:sp>
          <p:nvSpPr>
            <p:cNvPr id="40" name="Rectangle 39"/>
            <p:cNvSpPr/>
            <p:nvPr/>
          </p:nvSpPr>
          <p:spPr>
            <a:xfrm>
              <a:off x="2928402" y="2679700"/>
              <a:ext cx="147102" cy="3556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2921000" y="2562225"/>
              <a:ext cx="147102" cy="571500"/>
            </a:xfrm>
            <a:prstGeom prst="rect">
              <a:avLst/>
            </a:prstGeom>
            <a:noFill/>
            <a:ln w="38100"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16200000" scaled="0"/>
                <a:tileRect/>
              </a:gra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382802" y="2511425"/>
            <a:ext cx="147102" cy="571500"/>
            <a:chOff x="6382802" y="2511425"/>
            <a:chExt cx="147102" cy="571500"/>
          </a:xfrm>
        </p:grpSpPr>
        <p:sp>
          <p:nvSpPr>
            <p:cNvPr id="88" name="Rectangle 87"/>
            <p:cNvSpPr/>
            <p:nvPr/>
          </p:nvSpPr>
          <p:spPr>
            <a:xfrm>
              <a:off x="6382802" y="2667000"/>
              <a:ext cx="147102" cy="3556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6382802" y="2511425"/>
              <a:ext cx="147102" cy="571500"/>
            </a:xfrm>
            <a:prstGeom prst="rect">
              <a:avLst/>
            </a:prstGeom>
            <a:noFill/>
            <a:ln w="38100"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16200000" scaled="0"/>
                <a:tileRect/>
              </a:gra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959349" y="3082924"/>
            <a:ext cx="273050" cy="765175"/>
            <a:chOff x="4959349" y="3082924"/>
            <a:chExt cx="273050" cy="765175"/>
          </a:xfrm>
        </p:grpSpPr>
        <p:sp>
          <p:nvSpPr>
            <p:cNvPr id="41" name="Rectangle 40"/>
            <p:cNvSpPr/>
            <p:nvPr/>
          </p:nvSpPr>
          <p:spPr>
            <a:xfrm>
              <a:off x="4959349" y="3149600"/>
              <a:ext cx="273050" cy="635000"/>
            </a:xfrm>
            <a:prstGeom prst="rect">
              <a:avLst/>
            </a:prstGeom>
            <a:gradFill>
              <a:gsLst>
                <a:gs pos="0">
                  <a:schemeClr val="accent4">
                    <a:lumMod val="75000"/>
                  </a:schemeClr>
                </a:gs>
                <a:gs pos="100000">
                  <a:schemeClr val="accent4">
                    <a:lumMod val="40000"/>
                    <a:lumOff val="60000"/>
                  </a:schemeClr>
                </a:gs>
              </a:gsLst>
            </a:gra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4959349" y="3082924"/>
              <a:ext cx="273049" cy="765175"/>
            </a:xfrm>
            <a:prstGeom prst="rect">
              <a:avLst/>
            </a:prstGeom>
            <a:noFill/>
            <a:ln w="38100"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16200000" scaled="0"/>
                <a:tileRect/>
              </a:gra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890302" y="3784600"/>
            <a:ext cx="147102" cy="571500"/>
            <a:chOff x="2890302" y="3784600"/>
            <a:chExt cx="147102" cy="571500"/>
          </a:xfrm>
        </p:grpSpPr>
        <p:sp>
          <p:nvSpPr>
            <p:cNvPr id="103" name="Rectangle 102"/>
            <p:cNvSpPr/>
            <p:nvPr/>
          </p:nvSpPr>
          <p:spPr>
            <a:xfrm>
              <a:off x="2890302" y="3911600"/>
              <a:ext cx="147102" cy="355600"/>
            </a:xfrm>
            <a:prstGeom prst="rect">
              <a:avLst/>
            </a:prstGeom>
            <a:gradFill>
              <a:gsLst>
                <a:gs pos="0">
                  <a:schemeClr val="accent3">
                    <a:lumMod val="75000"/>
                  </a:schemeClr>
                </a:gs>
                <a:gs pos="100000">
                  <a:schemeClr val="accent3">
                    <a:lumMod val="40000"/>
                    <a:lumOff val="60000"/>
                  </a:schemeClr>
                </a:gs>
              </a:gsLst>
            </a:gra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2890302" y="3784600"/>
              <a:ext cx="147102" cy="571500"/>
            </a:xfrm>
            <a:prstGeom prst="rect">
              <a:avLst/>
            </a:prstGeom>
            <a:noFill/>
            <a:ln w="38100"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16200000" scaled="0"/>
                <a:tileRect/>
              </a:gra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201452" y="4251325"/>
            <a:ext cx="147102" cy="571500"/>
            <a:chOff x="3201452" y="4251325"/>
            <a:chExt cx="147102" cy="571500"/>
          </a:xfrm>
        </p:grpSpPr>
        <p:sp>
          <p:nvSpPr>
            <p:cNvPr id="106" name="Rectangle 105"/>
            <p:cNvSpPr/>
            <p:nvPr/>
          </p:nvSpPr>
          <p:spPr>
            <a:xfrm>
              <a:off x="3201452" y="4394200"/>
              <a:ext cx="147102" cy="355600"/>
            </a:xfrm>
            <a:prstGeom prst="rect">
              <a:avLst/>
            </a:prstGeom>
            <a:gradFill>
              <a:gsLst>
                <a:gs pos="0">
                  <a:schemeClr val="accent3">
                    <a:lumMod val="75000"/>
                  </a:schemeClr>
                </a:gs>
                <a:gs pos="100000">
                  <a:schemeClr val="accent3">
                    <a:lumMod val="40000"/>
                    <a:lumOff val="60000"/>
                  </a:schemeClr>
                </a:gs>
              </a:gsLst>
            </a:gra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3201452" y="4251325"/>
              <a:ext cx="147102" cy="571500"/>
            </a:xfrm>
            <a:prstGeom prst="rect">
              <a:avLst/>
            </a:prstGeom>
            <a:noFill/>
            <a:ln w="38100"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16200000" scaled="0"/>
                <a:tileRect/>
              </a:gra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009498" y="3784600"/>
            <a:ext cx="147103" cy="2019300"/>
            <a:chOff x="4009498" y="3784600"/>
            <a:chExt cx="147103" cy="2019300"/>
          </a:xfrm>
        </p:grpSpPr>
        <p:sp>
          <p:nvSpPr>
            <p:cNvPr id="104" name="Rectangle 103"/>
            <p:cNvSpPr/>
            <p:nvPr/>
          </p:nvSpPr>
          <p:spPr>
            <a:xfrm>
              <a:off x="4009498" y="3911600"/>
              <a:ext cx="147103" cy="355600"/>
            </a:xfrm>
            <a:prstGeom prst="rect">
              <a:avLst/>
            </a:prstGeom>
            <a:gradFill>
              <a:gsLst>
                <a:gs pos="0">
                  <a:schemeClr val="accent3">
                    <a:lumMod val="75000"/>
                  </a:schemeClr>
                </a:gs>
                <a:gs pos="100000">
                  <a:schemeClr val="accent3">
                    <a:lumMod val="40000"/>
                    <a:lumOff val="60000"/>
                  </a:schemeClr>
                </a:gs>
              </a:gsLst>
            </a:gra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4009498" y="4394200"/>
              <a:ext cx="147103" cy="355600"/>
            </a:xfrm>
            <a:prstGeom prst="rect">
              <a:avLst/>
            </a:prstGeom>
            <a:gradFill>
              <a:gsLst>
                <a:gs pos="0">
                  <a:schemeClr val="accent3">
                    <a:lumMod val="75000"/>
                  </a:schemeClr>
                </a:gs>
                <a:gs pos="100000">
                  <a:schemeClr val="accent3">
                    <a:lumMod val="40000"/>
                    <a:lumOff val="60000"/>
                  </a:schemeClr>
                </a:gs>
              </a:gsLst>
            </a:gra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4009498" y="4864100"/>
              <a:ext cx="147103" cy="355600"/>
            </a:xfrm>
            <a:prstGeom prst="rect">
              <a:avLst/>
            </a:prstGeom>
            <a:gradFill>
              <a:gsLst>
                <a:gs pos="0">
                  <a:schemeClr val="bg2">
                    <a:lumMod val="2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</a:gra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4009498" y="5321300"/>
              <a:ext cx="147103" cy="355600"/>
            </a:xfrm>
            <a:prstGeom prst="rect">
              <a:avLst/>
            </a:prstGeom>
            <a:gradFill>
              <a:gsLst>
                <a:gs pos="0">
                  <a:schemeClr val="bg2">
                    <a:lumMod val="2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</a:gra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4009499" y="3784600"/>
              <a:ext cx="147102" cy="2019300"/>
            </a:xfrm>
            <a:prstGeom prst="rect">
              <a:avLst/>
            </a:prstGeom>
            <a:noFill/>
            <a:ln w="38100"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16200000" scaled="0"/>
                <a:tileRect/>
              </a:gra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264950" y="3082924"/>
            <a:ext cx="608550" cy="765175"/>
            <a:chOff x="3264950" y="3082924"/>
            <a:chExt cx="608550" cy="765175"/>
          </a:xfrm>
        </p:grpSpPr>
        <p:sp>
          <p:nvSpPr>
            <p:cNvPr id="102" name="Rectangle 101"/>
            <p:cNvSpPr/>
            <p:nvPr/>
          </p:nvSpPr>
          <p:spPr>
            <a:xfrm>
              <a:off x="3264950" y="3149600"/>
              <a:ext cx="608550" cy="635000"/>
            </a:xfrm>
            <a:prstGeom prst="rect">
              <a:avLst/>
            </a:prstGeom>
            <a:gradFill>
              <a:gsLst>
                <a:gs pos="0">
                  <a:schemeClr val="accent4">
                    <a:lumMod val="75000"/>
                  </a:schemeClr>
                </a:gs>
                <a:gs pos="100000">
                  <a:schemeClr val="accent4">
                    <a:lumMod val="40000"/>
                    <a:lumOff val="60000"/>
                  </a:schemeClr>
                </a:gs>
              </a:gsLst>
            </a:gra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3264950" y="3082924"/>
              <a:ext cx="608550" cy="765175"/>
            </a:xfrm>
            <a:prstGeom prst="rect">
              <a:avLst/>
            </a:prstGeom>
            <a:noFill/>
            <a:ln w="38100"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16200000" scaled="0"/>
                <a:tileRect/>
              </a:gra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582701" y="3822700"/>
            <a:ext cx="297400" cy="1447800"/>
            <a:chOff x="5582701" y="3822700"/>
            <a:chExt cx="297400" cy="1447800"/>
          </a:xfrm>
        </p:grpSpPr>
        <p:sp>
          <p:nvSpPr>
            <p:cNvPr id="105" name="Rectangle 104"/>
            <p:cNvSpPr/>
            <p:nvPr/>
          </p:nvSpPr>
          <p:spPr>
            <a:xfrm>
              <a:off x="5582701" y="3911600"/>
              <a:ext cx="297399" cy="355600"/>
            </a:xfrm>
            <a:prstGeom prst="rect">
              <a:avLst/>
            </a:prstGeom>
            <a:gradFill>
              <a:gsLst>
                <a:gs pos="0">
                  <a:schemeClr val="accent3">
                    <a:lumMod val="75000"/>
                  </a:schemeClr>
                </a:gs>
                <a:gs pos="100000">
                  <a:schemeClr val="accent3">
                    <a:lumMod val="40000"/>
                    <a:lumOff val="60000"/>
                  </a:schemeClr>
                </a:gs>
              </a:gsLst>
            </a:gra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5582701" y="4394200"/>
              <a:ext cx="297399" cy="355600"/>
            </a:xfrm>
            <a:prstGeom prst="rect">
              <a:avLst/>
            </a:prstGeom>
            <a:gradFill>
              <a:gsLst>
                <a:gs pos="0">
                  <a:schemeClr val="accent3">
                    <a:lumMod val="75000"/>
                  </a:schemeClr>
                </a:gs>
                <a:gs pos="100000">
                  <a:schemeClr val="accent3">
                    <a:lumMod val="40000"/>
                    <a:lumOff val="60000"/>
                  </a:schemeClr>
                </a:gs>
              </a:gsLst>
            </a:gra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5582701" y="4864100"/>
              <a:ext cx="297400" cy="355600"/>
            </a:xfrm>
            <a:prstGeom prst="rect">
              <a:avLst/>
            </a:prstGeom>
            <a:gradFill>
              <a:gsLst>
                <a:gs pos="0">
                  <a:schemeClr val="bg2">
                    <a:lumMod val="2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</a:gra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5582702" y="3822700"/>
              <a:ext cx="297398" cy="1447800"/>
            </a:xfrm>
            <a:prstGeom prst="rect">
              <a:avLst/>
            </a:prstGeom>
            <a:noFill/>
            <a:ln w="38100"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16200000" scaled="0"/>
                <a:tileRect/>
              </a:gra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686300" y="5257799"/>
            <a:ext cx="285749" cy="1003301"/>
            <a:chOff x="4686300" y="5257799"/>
            <a:chExt cx="285749" cy="1003301"/>
          </a:xfrm>
        </p:grpSpPr>
        <p:sp>
          <p:nvSpPr>
            <p:cNvPr id="42" name="Rectangle 41"/>
            <p:cNvSpPr/>
            <p:nvPr/>
          </p:nvSpPr>
          <p:spPr>
            <a:xfrm>
              <a:off x="4686300" y="5803900"/>
              <a:ext cx="285749" cy="355600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100000">
                  <a:schemeClr val="accent2">
                    <a:lumMod val="40000"/>
                    <a:lumOff val="60000"/>
                  </a:schemeClr>
                </a:gs>
              </a:gsLst>
            </a:gra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4686300" y="5321300"/>
              <a:ext cx="255052" cy="355600"/>
            </a:xfrm>
            <a:prstGeom prst="rect">
              <a:avLst/>
            </a:prstGeom>
            <a:gradFill>
              <a:gsLst>
                <a:gs pos="0">
                  <a:schemeClr val="bg2">
                    <a:lumMod val="2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</a:gra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4686300" y="5257799"/>
              <a:ext cx="273049" cy="1003301"/>
            </a:xfrm>
            <a:prstGeom prst="rect">
              <a:avLst/>
            </a:prstGeom>
            <a:noFill/>
            <a:ln w="38100"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16200000" scaled="0"/>
                <a:tileRect/>
              </a:gra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925102" y="4797426"/>
            <a:ext cx="368300" cy="1450976"/>
            <a:chOff x="1925102" y="4797426"/>
            <a:chExt cx="368300" cy="1450976"/>
          </a:xfrm>
        </p:grpSpPr>
        <p:sp>
          <p:nvSpPr>
            <p:cNvPr id="109" name="Rectangle 108"/>
            <p:cNvSpPr/>
            <p:nvPr/>
          </p:nvSpPr>
          <p:spPr>
            <a:xfrm>
              <a:off x="1925102" y="4864100"/>
              <a:ext cx="368300" cy="355600"/>
            </a:xfrm>
            <a:prstGeom prst="rect">
              <a:avLst/>
            </a:prstGeom>
            <a:gradFill>
              <a:gsLst>
                <a:gs pos="0">
                  <a:schemeClr val="bg2">
                    <a:lumMod val="2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</a:gra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1925102" y="5321300"/>
              <a:ext cx="368300" cy="355600"/>
            </a:xfrm>
            <a:prstGeom prst="rect">
              <a:avLst/>
            </a:prstGeom>
            <a:gradFill>
              <a:gsLst>
                <a:gs pos="0">
                  <a:schemeClr val="bg2">
                    <a:lumMod val="2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</a:gra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1925102" y="5803900"/>
              <a:ext cx="368300" cy="355600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100000">
                  <a:schemeClr val="accent2">
                    <a:lumMod val="40000"/>
                    <a:lumOff val="60000"/>
                  </a:schemeClr>
                </a:gs>
              </a:gsLst>
            </a:gra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1925102" y="4797426"/>
              <a:ext cx="368300" cy="1450976"/>
            </a:xfrm>
            <a:prstGeom prst="rect">
              <a:avLst/>
            </a:prstGeom>
            <a:noFill/>
            <a:ln w="38100"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16200000" scaled="0"/>
                <a:tileRect/>
              </a:gra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5435601" y="2514600"/>
            <a:ext cx="320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dirty="0" smtClean="0">
                <a:latin typeface="Helvetica Light"/>
                <a:cs typeface="Helvetica Light"/>
              </a:rPr>
              <a:t>Lower operating costs</a:t>
            </a:r>
          </a:p>
          <a:p>
            <a:pPr>
              <a:spcAft>
                <a:spcPts val="1200"/>
              </a:spcAft>
            </a:pPr>
            <a:r>
              <a:rPr lang="en-US" sz="2000" dirty="0" smtClean="0">
                <a:latin typeface="Helvetica Light"/>
                <a:cs typeface="Helvetica Light"/>
              </a:rPr>
              <a:t>Faster response to events</a:t>
            </a:r>
          </a:p>
          <a:p>
            <a:pPr>
              <a:spcAft>
                <a:spcPts val="1200"/>
              </a:spcAft>
            </a:pPr>
            <a:r>
              <a:rPr lang="en-US" sz="2000" dirty="0" smtClean="0">
                <a:latin typeface="Helvetica Light"/>
                <a:cs typeface="Helvetica Light"/>
              </a:rPr>
              <a:t>Smaller attack surface</a:t>
            </a:r>
          </a:p>
        </p:txBody>
      </p:sp>
    </p:spTree>
    <p:extLst>
      <p:ext uri="{BB962C8B-B14F-4D97-AF65-F5344CB8AC3E}">
        <p14:creationId xmlns:p14="http://schemas.microsoft.com/office/powerpoint/2010/main" val="34940919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2.96296E-6 L 0.01528 0.0018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4" y="9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5.55112E-17 L -0.07847 -0.0148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24" y="-74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07407E-6 L 0.02344 -0.0851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3" y="-425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3 0.00023 L 0.07656 -0.0148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54" y="-764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59259E-6 L 0.12014 -0.00208 " pathEditMode="relative" ptsTypes="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59259E-6 L 0.16615 -0.0481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99" y="-2407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7037E-7 L -0.21476 -0.0370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47" y="-1852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07407E-6 L -0.0566 -0.02222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30" y="-111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4.07407E-6 L 0.03194 0.0148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7" y="741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4.07407E-6 L 0.08611 -0.03148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06" y="-1574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48148E-6 L 0.09584 0.0370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92" y="1852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96296E-6 L -0.12639 -0.0074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19" y="-37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81481E-6 L -0.05 0.01482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" y="741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07407E-6 L 0.20139 -0.0092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69" y="-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Containers and </a:t>
            </a:r>
            <a:r>
              <a:rPr lang="en-US" dirty="0" err="1" smtClean="0"/>
              <a:t>Unikernels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lIns="91440" anchor="ctr" anchorCtr="0"/>
          <a:lstStyle/>
          <a:p>
            <a:pPr>
              <a:spcBef>
                <a:spcPts val="1200"/>
              </a:spcBef>
            </a:pPr>
            <a:r>
              <a:rPr lang="en-US" dirty="0" err="1" smtClean="0"/>
              <a:t>Unikernels</a:t>
            </a:r>
            <a:r>
              <a:rPr lang="en-US" dirty="0" smtClean="0"/>
              <a:t>: The next step in separation:</a:t>
            </a:r>
          </a:p>
          <a:p>
            <a:pPr marL="731520" indent="-457200">
              <a:spcBef>
                <a:spcPts val="1200"/>
              </a:spcBef>
              <a:buFont typeface="+mj-lt"/>
              <a:buAutoNum type="arabicPeriod"/>
            </a:pPr>
            <a:r>
              <a:rPr lang="en-US" dirty="0" smtClean="0"/>
              <a:t>We started with single-task code.</a:t>
            </a:r>
          </a:p>
          <a:p>
            <a:pPr marL="731520" indent="-457200">
              <a:spcBef>
                <a:spcPts val="1200"/>
              </a:spcBef>
              <a:buFont typeface="+mj-lt"/>
              <a:buAutoNum type="arabicPeriod"/>
            </a:pPr>
            <a:r>
              <a:rPr lang="en-US" dirty="0" smtClean="0"/>
              <a:t>Next, we separated some of our tasks into threads.</a:t>
            </a:r>
          </a:p>
          <a:p>
            <a:pPr marL="731520" indent="-457200">
              <a:spcBef>
                <a:spcPts val="1200"/>
              </a:spcBef>
              <a:buFont typeface="+mj-lt"/>
              <a:buAutoNum type="arabicPeriod"/>
            </a:pPr>
            <a:r>
              <a:rPr lang="en-US" dirty="0" smtClean="0"/>
              <a:t>Next, we separated some of our threads into processes.</a:t>
            </a:r>
          </a:p>
          <a:p>
            <a:pPr marL="731520" indent="-457200">
              <a:spcBef>
                <a:spcPts val="1200"/>
              </a:spcBef>
              <a:buFont typeface="+mj-lt"/>
              <a:buAutoNum type="arabicPeriod"/>
            </a:pPr>
            <a:r>
              <a:rPr lang="en-US" dirty="0" smtClean="0"/>
              <a:t>Next, we separated some of our processes into containers.</a:t>
            </a:r>
          </a:p>
          <a:p>
            <a:pPr marL="731520" indent="-457200">
              <a:spcBef>
                <a:spcPts val="1200"/>
              </a:spcBef>
              <a:buFont typeface="+mj-lt"/>
              <a:buAutoNum type="arabicPeriod"/>
            </a:pPr>
            <a:r>
              <a:rPr lang="en-US" dirty="0" smtClean="0"/>
              <a:t>Now, we separated our critical containers into </a:t>
            </a:r>
            <a:r>
              <a:rPr lang="en-US" dirty="0" err="1" smtClean="0"/>
              <a:t>unikernels</a:t>
            </a:r>
            <a:r>
              <a:rPr lang="en-US" dirty="0" smtClean="0"/>
              <a:t>.</a:t>
            </a:r>
          </a:p>
          <a:p>
            <a:pPr algn="just">
              <a:spcBef>
                <a:spcPts val="1200"/>
              </a:spcBef>
            </a:pPr>
            <a:r>
              <a:rPr lang="en-US" dirty="0" smtClean="0"/>
              <a:t>Each level provides additional separation properties, at the cost of increased complexity in creating and reasoning about new code.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324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So: Tor + Haskell + </a:t>
            </a:r>
            <a:r>
              <a:rPr lang="en-US" dirty="0" err="1" smtClean="0"/>
              <a:t>Unikernels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34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Terms and Conditions May Apply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337" y="2374900"/>
            <a:ext cx="8223638" cy="3748087"/>
          </a:xfrm>
        </p:spPr>
        <p:txBody>
          <a:bodyPr/>
          <a:lstStyle/>
          <a:p>
            <a:r>
              <a:rPr lang="en-US" dirty="0" smtClean="0">
                <a:latin typeface="Helvetica"/>
                <a:cs typeface="Helvetica"/>
              </a:rPr>
              <a:t>The security of Tor is dependent on: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The correctness of the protocol design.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The correctness of the protocol implementation.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Ensuring that there are enough nodes that no single entity owns a sufficient percentage of nodes to have a top level view.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41300" y="723900"/>
            <a:ext cx="8775700" cy="2705100"/>
            <a:chOff x="241300" y="723900"/>
            <a:chExt cx="8775700" cy="2705100"/>
          </a:xfrm>
        </p:grpSpPr>
        <p:sp>
          <p:nvSpPr>
            <p:cNvPr id="4" name="Donut 3"/>
            <p:cNvSpPr/>
            <p:nvPr/>
          </p:nvSpPr>
          <p:spPr>
            <a:xfrm>
              <a:off x="241300" y="2298700"/>
              <a:ext cx="5867400" cy="1130300"/>
            </a:xfrm>
            <a:prstGeom prst="donut">
              <a:avLst>
                <a:gd name="adj" fmla="val 9270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Rectangular Callout 6"/>
            <p:cNvSpPr/>
            <p:nvPr/>
          </p:nvSpPr>
          <p:spPr>
            <a:xfrm>
              <a:off x="5651500" y="723900"/>
              <a:ext cx="3365500" cy="1244600"/>
            </a:xfrm>
            <a:prstGeom prst="wedgeRectCallout">
              <a:avLst>
                <a:gd name="adj1" fmla="val -50776"/>
                <a:gd name="adj2" fmla="val 92092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dirty="0" smtClean="0">
                  <a:latin typeface="Helvetica Light"/>
                  <a:cs typeface="Helvetica Light"/>
                </a:rPr>
                <a:t>Can’t really do much for this one. Except that more implementations means more eyes on the specs.</a:t>
              </a:r>
              <a:endParaRPr lang="en-US" dirty="0">
                <a:latin typeface="Helvetica Light"/>
                <a:cs typeface="Helvetica Light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68300" y="723900"/>
            <a:ext cx="8674100" cy="3111500"/>
            <a:chOff x="241300" y="317500"/>
            <a:chExt cx="8674100" cy="3111500"/>
          </a:xfrm>
        </p:grpSpPr>
        <p:sp>
          <p:nvSpPr>
            <p:cNvPr id="10" name="Donut 9"/>
            <p:cNvSpPr/>
            <p:nvPr/>
          </p:nvSpPr>
          <p:spPr>
            <a:xfrm>
              <a:off x="241300" y="2298700"/>
              <a:ext cx="6527800" cy="1130300"/>
            </a:xfrm>
            <a:prstGeom prst="donut">
              <a:avLst>
                <a:gd name="adj" fmla="val 9270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Rectangular Callout 10"/>
            <p:cNvSpPr/>
            <p:nvPr/>
          </p:nvSpPr>
          <p:spPr>
            <a:xfrm>
              <a:off x="5511800" y="317500"/>
              <a:ext cx="3403600" cy="1244600"/>
            </a:xfrm>
            <a:prstGeom prst="wedgeRectCallout">
              <a:avLst>
                <a:gd name="adj1" fmla="val -35304"/>
                <a:gd name="adj2" fmla="val 119643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b="1" dirty="0" smtClean="0">
                  <a:latin typeface="Helvetica"/>
                  <a:cs typeface="Helvetica"/>
                </a:rPr>
                <a:t>Haskell</a:t>
              </a:r>
              <a:r>
                <a:rPr lang="en-US" dirty="0" smtClean="0">
                  <a:latin typeface="Helvetica Light"/>
                  <a:cs typeface="Helvetica Light"/>
                </a:rPr>
                <a:t> limits memory issues, type safety helps correctness. </a:t>
              </a:r>
              <a:r>
                <a:rPr lang="en-US" b="1" dirty="0" err="1" smtClean="0">
                  <a:latin typeface="Helvetica"/>
                  <a:cs typeface="Helvetica"/>
                </a:rPr>
                <a:t>Unikernels</a:t>
              </a:r>
              <a:r>
                <a:rPr lang="en-US" dirty="0" smtClean="0">
                  <a:latin typeface="Helvetica Light"/>
                  <a:cs typeface="Helvetica Light"/>
                </a:rPr>
                <a:t> limit attack surface.</a:t>
              </a:r>
              <a:endParaRPr lang="en-US" dirty="0">
                <a:latin typeface="Helvetica Light"/>
                <a:cs typeface="Helvetica Light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04800" y="3136900"/>
            <a:ext cx="8382000" cy="2997200"/>
            <a:chOff x="241300" y="2298700"/>
            <a:chExt cx="8382000" cy="2997200"/>
          </a:xfrm>
        </p:grpSpPr>
        <p:sp>
          <p:nvSpPr>
            <p:cNvPr id="13" name="Donut 12"/>
            <p:cNvSpPr/>
            <p:nvPr/>
          </p:nvSpPr>
          <p:spPr>
            <a:xfrm>
              <a:off x="241300" y="2298700"/>
              <a:ext cx="8382000" cy="1257300"/>
            </a:xfrm>
            <a:prstGeom prst="donut">
              <a:avLst>
                <a:gd name="adj" fmla="val 9270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Rectangular Callout 13"/>
            <p:cNvSpPr/>
            <p:nvPr/>
          </p:nvSpPr>
          <p:spPr>
            <a:xfrm>
              <a:off x="5003800" y="4051300"/>
              <a:ext cx="3403600" cy="1244600"/>
            </a:xfrm>
            <a:prstGeom prst="wedgeRectCallout">
              <a:avLst>
                <a:gd name="adj1" fmla="val -40528"/>
                <a:gd name="adj2" fmla="val -88520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b="1" dirty="0" err="1" smtClean="0">
                  <a:latin typeface="Helvetica"/>
                  <a:cs typeface="Helvetica"/>
                </a:rPr>
                <a:t>Unikernels</a:t>
              </a:r>
              <a:r>
                <a:rPr lang="en-US" dirty="0" smtClean="0">
                  <a:latin typeface="Helvetica Light"/>
                  <a:cs typeface="Helvetica Light"/>
                </a:rPr>
                <a:t> limit resource usage, which allows a lot more relay nodes for the same cost.</a:t>
              </a:r>
              <a:endParaRPr lang="en-US" dirty="0">
                <a:latin typeface="Helvetica Light"/>
                <a:cs typeface="Helvetica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23131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Cool! How Did That Work?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984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You Want To Build A </a:t>
            </a:r>
            <a:r>
              <a:rPr lang="en-US" dirty="0" err="1" smtClean="0"/>
              <a:t>Unikernel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 anchorCtr="0"/>
          <a:lstStyle/>
          <a:p>
            <a:r>
              <a:rPr lang="en-US" dirty="0" smtClean="0"/>
              <a:t>There are five steps to building a </a:t>
            </a:r>
            <a:r>
              <a:rPr lang="en-US" dirty="0" err="1" smtClean="0"/>
              <a:t>Unikernel</a:t>
            </a:r>
            <a:r>
              <a:rPr lang="en-US" dirty="0" smtClean="0"/>
              <a:t>:</a:t>
            </a:r>
          </a:p>
          <a:p>
            <a:pPr marL="731520" indent="-457200">
              <a:spcBef>
                <a:spcPts val="1080"/>
              </a:spcBef>
              <a:buFont typeface="+mj-lt"/>
              <a:buAutoNum type="arabicPeriod"/>
            </a:pPr>
            <a:r>
              <a:rPr lang="en-US" dirty="0" smtClean="0"/>
              <a:t>Don’t.</a:t>
            </a:r>
          </a:p>
          <a:p>
            <a:pPr marL="731520" indent="-457200">
              <a:spcBef>
                <a:spcPts val="1080"/>
              </a:spcBef>
              <a:buFont typeface="+mj-lt"/>
              <a:buAutoNum type="arabicPeriod"/>
            </a:pPr>
            <a:r>
              <a:rPr lang="en-US" dirty="0" smtClean="0"/>
              <a:t>Test &amp; Measure.</a:t>
            </a:r>
          </a:p>
          <a:p>
            <a:pPr marL="731520" indent="-457200">
              <a:spcBef>
                <a:spcPts val="1080"/>
              </a:spcBef>
              <a:buFont typeface="+mj-lt"/>
              <a:buAutoNum type="arabicPeriod"/>
            </a:pPr>
            <a:r>
              <a:rPr lang="en-US" dirty="0" smtClean="0"/>
              <a:t>Do.</a:t>
            </a:r>
          </a:p>
          <a:p>
            <a:pPr marL="731520" indent="-457200">
              <a:spcBef>
                <a:spcPts val="1080"/>
              </a:spcBef>
              <a:buFont typeface="+mj-lt"/>
              <a:buAutoNum type="arabicPeriod"/>
            </a:pPr>
            <a:r>
              <a:rPr lang="en-US" dirty="0" smtClean="0"/>
              <a:t>Test (Part II)</a:t>
            </a:r>
          </a:p>
          <a:p>
            <a:pPr marL="731520" indent="-457200">
              <a:spcBef>
                <a:spcPts val="1080"/>
              </a:spcBef>
              <a:buFont typeface="+mj-lt"/>
              <a:buAutoNum type="arabicPeriod"/>
            </a:pPr>
            <a:r>
              <a:rPr lang="en-US" dirty="0" smtClean="0"/>
              <a:t>Deploy.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868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#1: Don’t Build a </a:t>
            </a:r>
            <a:r>
              <a:rPr lang="en-US" dirty="0" err="1" smtClean="0"/>
              <a:t>Unikernel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 anchorCtr="0"/>
          <a:lstStyle/>
          <a:p>
            <a:pPr algn="just"/>
            <a:r>
              <a:rPr lang="en-US" dirty="0" smtClean="0"/>
              <a:t>Building a </a:t>
            </a:r>
            <a:r>
              <a:rPr lang="en-US" dirty="0" err="1" smtClean="0"/>
              <a:t>unikernel</a:t>
            </a:r>
            <a:r>
              <a:rPr lang="en-US" dirty="0" smtClean="0"/>
              <a:t> adds a number of complications to the development process (which is already complicated enough).</a:t>
            </a:r>
            <a:endParaRPr lang="en-US" dirty="0"/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dirty="0" smtClean="0">
                <a:latin typeface="Helvetica"/>
                <a:cs typeface="Helvetica"/>
              </a:rPr>
              <a:t>So start by building your application as you normally would, in a language that supports </a:t>
            </a:r>
            <a:r>
              <a:rPr lang="en-US" dirty="0" err="1" smtClean="0">
                <a:latin typeface="Helvetica"/>
                <a:cs typeface="Helvetica"/>
              </a:rPr>
              <a:t>unikernels</a:t>
            </a:r>
            <a:r>
              <a:rPr lang="en-US" dirty="0" smtClean="0">
                <a:latin typeface="Helvetica"/>
                <a:cs typeface="Helvetica"/>
              </a:rPr>
              <a:t>. (In this case, Haskell.)</a:t>
            </a:r>
            <a:endParaRPr lang="en-US" dirty="0">
              <a:latin typeface="Helvetica"/>
              <a:cs typeface="Helvetica"/>
            </a:endParaRPr>
          </a:p>
          <a:p>
            <a:pPr>
              <a:spcAft>
                <a:spcPts val="1200"/>
              </a:spcAft>
            </a:pPr>
            <a:r>
              <a:rPr lang="en-US" dirty="0" smtClean="0"/>
              <a:t>Build using your normal tools, libraries, and techniques, but:</a:t>
            </a:r>
          </a:p>
          <a:p>
            <a:pPr marL="731520" indent="-457200">
              <a:buFont typeface="+mj-lt"/>
              <a:buAutoNum type="arabicPeriod"/>
            </a:pPr>
            <a:r>
              <a:rPr lang="en-US" dirty="0" smtClean="0"/>
              <a:t>Try to avoid local storage.</a:t>
            </a:r>
          </a:p>
          <a:p>
            <a:pPr marL="731520" indent="-457200">
              <a:buFont typeface="+mj-lt"/>
              <a:buAutoNum type="arabicPeriod"/>
            </a:pPr>
            <a:r>
              <a:rPr lang="en-US" dirty="0" smtClean="0"/>
              <a:t>Try to minimize the number of libraries you pull in.</a:t>
            </a:r>
          </a:p>
          <a:p>
            <a:pPr marL="731520" indent="-457200">
              <a:buFont typeface="+mj-lt"/>
              <a:buAutoNum type="arabicPeriod"/>
            </a:pPr>
            <a:r>
              <a:rPr lang="en-US" dirty="0" smtClean="0"/>
              <a:t>Stay away from libraries that link against C.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1574800" y="2527300"/>
            <a:ext cx="5724144" cy="28702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dirty="0" smtClean="0">
                <a:latin typeface="Helvetica Light"/>
                <a:cs typeface="Helvetica Light"/>
              </a:rPr>
              <a:t>With Tor, I began by implementing the core parsing and protocol code, sufficient to anonymously look up a hostname.</a:t>
            </a:r>
          </a:p>
          <a:p>
            <a:pPr algn="just"/>
            <a:endParaRPr lang="en-US" sz="2000" dirty="0">
              <a:latin typeface="Helvetica Light"/>
              <a:cs typeface="Helvetica Light"/>
            </a:endParaRPr>
          </a:p>
          <a:p>
            <a:pPr algn="just"/>
            <a:r>
              <a:rPr lang="en-US" sz="2000" dirty="0" smtClean="0">
                <a:latin typeface="Helvetica Light"/>
                <a:cs typeface="Helvetica Light"/>
              </a:rPr>
              <a:t>To avoid a linking problem, I also ended up writing my own </a:t>
            </a:r>
            <a:r>
              <a:rPr lang="en-US" sz="2000" dirty="0" err="1" smtClean="0">
                <a:latin typeface="Helvetica Light"/>
                <a:cs typeface="Helvetica Light"/>
              </a:rPr>
              <a:t>zlib</a:t>
            </a:r>
            <a:r>
              <a:rPr lang="en-US" sz="2000" dirty="0" smtClean="0">
                <a:latin typeface="Helvetica Light"/>
                <a:cs typeface="Helvetica Light"/>
              </a:rPr>
              <a:t> decompression library. More on that later.</a:t>
            </a:r>
          </a:p>
          <a:p>
            <a:pPr algn="just"/>
            <a:endParaRPr lang="en-US" sz="2000" dirty="0">
              <a:latin typeface="Helvetica Light"/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685436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#2: Measure &amp;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 anchorCtr="0"/>
          <a:lstStyle/>
          <a:p>
            <a:pPr>
              <a:spcBef>
                <a:spcPts val="1680"/>
              </a:spcBef>
            </a:pPr>
            <a:r>
              <a:rPr lang="en-US" dirty="0" smtClean="0"/>
              <a:t>What is your application’s peak memory use?</a:t>
            </a:r>
          </a:p>
          <a:p>
            <a:pPr>
              <a:spcBef>
                <a:spcPts val="1680"/>
              </a:spcBef>
            </a:pPr>
            <a:r>
              <a:rPr lang="en-US" dirty="0" smtClean="0"/>
              <a:t>Exactly how much space do you need for configuration files, etc.?</a:t>
            </a:r>
          </a:p>
          <a:p>
            <a:pPr>
              <a:spcBef>
                <a:spcPts val="1680"/>
              </a:spcBef>
            </a:pPr>
            <a:r>
              <a:rPr lang="en-US" dirty="0" smtClean="0"/>
              <a:t>Does this space need to be writeable?</a:t>
            </a:r>
          </a:p>
          <a:p>
            <a:pPr algn="ctr">
              <a:spcBef>
                <a:spcPts val="1680"/>
              </a:spcBef>
            </a:pPr>
            <a:r>
              <a:rPr lang="en-US" dirty="0" smtClean="0">
                <a:latin typeface="Helvetica"/>
                <a:cs typeface="Helvetica"/>
              </a:rPr>
              <a:t>Then TEST, TEST, TEST.</a:t>
            </a:r>
          </a:p>
          <a:p>
            <a:pPr algn="ctr">
              <a:spcBef>
                <a:spcPts val="1680"/>
              </a:spcBef>
            </a:pPr>
            <a:endParaRPr lang="en-US" dirty="0" smtClean="0">
              <a:latin typeface="Helvetica"/>
              <a:cs typeface="Helvetica"/>
            </a:endParaRPr>
          </a:p>
          <a:p>
            <a:r>
              <a:rPr lang="en-US" dirty="0" smtClean="0"/>
              <a:t>Your goal is that in later steps, any bugs you find have to do with the </a:t>
            </a:r>
            <a:r>
              <a:rPr lang="en-US" dirty="0" err="1" smtClean="0"/>
              <a:t>unikernel</a:t>
            </a:r>
            <a:r>
              <a:rPr lang="en-US" dirty="0"/>
              <a:t> </a:t>
            </a:r>
            <a:r>
              <a:rPr lang="en-US" dirty="0" smtClean="0"/>
              <a:t>translation, not your application.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752600" y="2286000"/>
            <a:ext cx="5724144" cy="27432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dirty="0" smtClean="0">
                <a:latin typeface="Helvetica Light"/>
                <a:cs typeface="Helvetica Light"/>
              </a:rPr>
              <a:t>In measuring my work with Tor, I discovered that the </a:t>
            </a:r>
            <a:r>
              <a:rPr lang="en-US" sz="2000" dirty="0" err="1" smtClean="0">
                <a:latin typeface="Helvetica Light"/>
                <a:cs typeface="Helvetica Light"/>
              </a:rPr>
              <a:t>zlib</a:t>
            </a:r>
            <a:r>
              <a:rPr lang="en-US" sz="2000" dirty="0" smtClean="0">
                <a:latin typeface="Helvetica Light"/>
                <a:cs typeface="Helvetica Light"/>
              </a:rPr>
              <a:t> library I’d written earlier was very </a:t>
            </a:r>
            <a:r>
              <a:rPr lang="is-IS" sz="2000" dirty="0" smtClean="0">
                <a:latin typeface="Helvetica Light"/>
                <a:cs typeface="Helvetica Light"/>
              </a:rPr>
              <a:t>… silly ... </a:t>
            </a:r>
            <a:r>
              <a:rPr lang="en-US" sz="2000" dirty="0">
                <a:latin typeface="Helvetica Light"/>
                <a:cs typeface="Helvetica Light"/>
              </a:rPr>
              <a:t>w</a:t>
            </a:r>
            <a:r>
              <a:rPr lang="is-IS" sz="2000" dirty="0" smtClean="0">
                <a:latin typeface="Helvetica Light"/>
                <a:cs typeface="Helvetica Light"/>
              </a:rPr>
              <a:t>ith regard to memory use</a:t>
            </a:r>
            <a:r>
              <a:rPr lang="en-US" sz="2000" dirty="0" smtClean="0">
                <a:latin typeface="Helvetica Light"/>
                <a:cs typeface="Helvetica Light"/>
              </a:rPr>
              <a:t>.</a:t>
            </a:r>
          </a:p>
          <a:p>
            <a:pPr algn="just"/>
            <a:endParaRPr lang="en-US" sz="2000" dirty="0">
              <a:latin typeface="Helvetica Light"/>
              <a:cs typeface="Helvetica Light"/>
            </a:endParaRPr>
          </a:p>
          <a:p>
            <a:pPr algn="just"/>
            <a:r>
              <a:rPr lang="en-US" sz="2000" dirty="0" smtClean="0">
                <a:latin typeface="Helvetica Light"/>
                <a:cs typeface="Helvetica Light"/>
              </a:rPr>
              <a:t>I wish I’d found that here.</a:t>
            </a:r>
            <a:endParaRPr lang="en-US" sz="2000" dirty="0">
              <a:latin typeface="Helvetica Light"/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295400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#3: Do it.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dirty="0" smtClean="0"/>
              <a:t>Once it works well, and you know about its resource usage, now it’s time to start converting it to a </a:t>
            </a:r>
            <a:r>
              <a:rPr lang="en-US" dirty="0" err="1" smtClean="0"/>
              <a:t>unikernel</a:t>
            </a:r>
            <a:r>
              <a:rPr lang="en-US" dirty="0" smtClean="0"/>
              <a:t>.</a:t>
            </a:r>
          </a:p>
          <a:p>
            <a:pPr marL="640080" indent="-365760">
              <a:spcBef>
                <a:spcPts val="1080"/>
              </a:spcBef>
              <a:buFont typeface="+mj-lt"/>
              <a:buAutoNum type="arabicPeriod"/>
            </a:pPr>
            <a:r>
              <a:rPr lang="en-US" dirty="0">
                <a:latin typeface="Helvetica"/>
                <a:cs typeface="Helvetica"/>
              </a:rPr>
              <a:t>S</a:t>
            </a:r>
            <a:r>
              <a:rPr lang="en-US" dirty="0" smtClean="0">
                <a:latin typeface="Helvetica"/>
                <a:cs typeface="Helvetica"/>
              </a:rPr>
              <a:t>ome of your libraries won’t build, and you will either need to fix or replace these</a:t>
            </a:r>
            <a:r>
              <a:rPr lang="en-US" dirty="0" smtClean="0"/>
              <a:t>. Predicting which ones is possible, but requires some experience and internal knowledge of the library.</a:t>
            </a:r>
          </a:p>
          <a:p>
            <a:pPr marL="640080" indent="-365760">
              <a:spcBef>
                <a:spcPts val="1080"/>
              </a:spcBef>
              <a:buFont typeface="+mj-lt"/>
              <a:buAutoNum type="arabicPeriod"/>
            </a:pPr>
            <a:r>
              <a:rPr lang="en-US" dirty="0" smtClean="0">
                <a:latin typeface="Helvetica"/>
                <a:cs typeface="Helvetica"/>
              </a:rPr>
              <a:t>Disks are expensive and slow; consider using </a:t>
            </a:r>
            <a:r>
              <a:rPr lang="en-US" dirty="0" err="1" smtClean="0">
                <a:latin typeface="Helvetica"/>
                <a:cs typeface="Helvetica"/>
              </a:rPr>
              <a:t>ramdisks</a:t>
            </a:r>
            <a:r>
              <a:rPr lang="en-US" dirty="0" smtClean="0">
                <a:latin typeface="Helvetica"/>
                <a:cs typeface="Helvetica"/>
              </a:rPr>
              <a:t>.</a:t>
            </a:r>
            <a:r>
              <a:rPr lang="en-US" b="0" dirty="0" smtClean="0">
                <a:latin typeface="Helvetica"/>
                <a:cs typeface="Helvetica"/>
              </a:rPr>
              <a:t> For many of our uses of </a:t>
            </a:r>
            <a:r>
              <a:rPr lang="en-US" b="0" dirty="0" err="1" smtClean="0">
                <a:latin typeface="Helvetica"/>
                <a:cs typeface="Helvetica"/>
              </a:rPr>
              <a:t>unikernels</a:t>
            </a:r>
            <a:r>
              <a:rPr lang="en-US" b="0" dirty="0" smtClean="0">
                <a:latin typeface="Helvetica"/>
                <a:cs typeface="Helvetica"/>
              </a:rPr>
              <a:t>, and Tor can be one of them, then the only need for a disk is to pass configuration information: small bits of read-only data. </a:t>
            </a:r>
            <a:r>
              <a:rPr lang="en-US" b="0" dirty="0" err="1" smtClean="0">
                <a:latin typeface="Helvetica"/>
                <a:cs typeface="Helvetica"/>
              </a:rPr>
              <a:t>Ramdisks</a:t>
            </a:r>
            <a:r>
              <a:rPr lang="en-US" b="0" dirty="0" smtClean="0">
                <a:latin typeface="Helvetica"/>
                <a:cs typeface="Helvetica"/>
              </a:rPr>
              <a:t> are the way to go.</a:t>
            </a:r>
          </a:p>
          <a:p>
            <a:pPr marL="640080" indent="-365760">
              <a:spcBef>
                <a:spcPts val="1080"/>
              </a:spcBef>
              <a:buFont typeface="+mj-lt"/>
              <a:buAutoNum type="arabicPeriod"/>
            </a:pPr>
            <a:r>
              <a:rPr lang="en-US" dirty="0" smtClean="0">
                <a:latin typeface="Helvetica"/>
                <a:cs typeface="Helvetica"/>
              </a:rPr>
              <a:t>You will need to rewrite your start-up code.</a:t>
            </a:r>
            <a:r>
              <a:rPr lang="en-US" b="0" dirty="0" smtClean="0">
                <a:latin typeface="Helvetica"/>
                <a:cs typeface="Helvetica"/>
              </a:rPr>
              <a:t> You will now need to explicitly instantiate all your devices, for example.</a:t>
            </a:r>
          </a:p>
          <a:p>
            <a:pPr marL="640080" indent="-365760">
              <a:spcBef>
                <a:spcPts val="1080"/>
              </a:spcBef>
              <a:buFont typeface="+mj-lt"/>
              <a:buAutoNum type="arabicPeriod"/>
            </a:pPr>
            <a:r>
              <a:rPr lang="en-US" dirty="0" smtClean="0">
                <a:latin typeface="Helvetica"/>
                <a:cs typeface="Helvetica"/>
              </a:rPr>
              <a:t>Your Edit-Compile-Test loop just got more painful.</a:t>
            </a:r>
            <a:r>
              <a:rPr lang="en-US" b="0" dirty="0" smtClean="0">
                <a:latin typeface="Helvetica"/>
                <a:cs typeface="Helvetica"/>
              </a:rPr>
              <a:t> Sorry.</a:t>
            </a:r>
            <a:endParaRPr lang="en-US" dirty="0" smtClean="0">
              <a:latin typeface="Helvetica"/>
              <a:cs typeface="Helvetica"/>
            </a:endParaRP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625600" y="2197100"/>
            <a:ext cx="5727700" cy="27432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dirty="0" smtClean="0">
                <a:latin typeface="Helvetica Light"/>
                <a:cs typeface="Helvetica Light"/>
              </a:rPr>
              <a:t>Getting things working on the </a:t>
            </a:r>
            <a:r>
              <a:rPr lang="en-US" sz="2000" dirty="0" err="1" smtClean="0">
                <a:latin typeface="Helvetica Light"/>
                <a:cs typeface="Helvetica Light"/>
              </a:rPr>
              <a:t>HaLVM</a:t>
            </a:r>
            <a:r>
              <a:rPr lang="en-US" sz="2000" dirty="0" smtClean="0">
                <a:latin typeface="Helvetica Light"/>
                <a:cs typeface="Helvetica Light"/>
              </a:rPr>
              <a:t> required:</a:t>
            </a:r>
          </a:p>
          <a:p>
            <a:pPr marL="342900" indent="-342900" algn="just">
              <a:buFont typeface="Arial"/>
              <a:buChar char="•"/>
            </a:pPr>
            <a:r>
              <a:rPr lang="en-US" sz="2000" dirty="0" smtClean="0">
                <a:latin typeface="Helvetica Light"/>
                <a:cs typeface="Helvetica Light"/>
              </a:rPr>
              <a:t>Updates to the TLS library I was using.</a:t>
            </a:r>
          </a:p>
          <a:p>
            <a:pPr marL="342900" indent="-342900" algn="just">
              <a:buFont typeface="Arial"/>
              <a:buChar char="•"/>
            </a:pPr>
            <a:r>
              <a:rPr lang="en-US" sz="2000" dirty="0" smtClean="0">
                <a:latin typeface="Helvetica Light"/>
                <a:cs typeface="Helvetica Light"/>
              </a:rPr>
              <a:t>Updates to the x.509 library I was using.</a:t>
            </a:r>
          </a:p>
          <a:p>
            <a:pPr algn="just"/>
            <a:r>
              <a:rPr lang="en-US" sz="2000" dirty="0" smtClean="0">
                <a:latin typeface="Helvetica Light"/>
                <a:cs typeface="Helvetica Light"/>
              </a:rPr>
              <a:t>And it benefited from a bunch of previous work I’d done for other </a:t>
            </a:r>
            <a:r>
              <a:rPr lang="en-US" sz="2000" dirty="0" err="1" smtClean="0">
                <a:latin typeface="Helvetica Light"/>
                <a:cs typeface="Helvetica Light"/>
              </a:rPr>
              <a:t>unikernels</a:t>
            </a:r>
            <a:r>
              <a:rPr lang="en-US" sz="2000" dirty="0" smtClean="0">
                <a:latin typeface="Helvetica Light"/>
                <a:cs typeface="Helvetica Light"/>
              </a:rPr>
              <a:t>.</a:t>
            </a:r>
            <a:endParaRPr lang="en-US" sz="2000" dirty="0">
              <a:latin typeface="Helvetica Light"/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4085066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#4: Test (Part II)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480"/>
              </a:spcBef>
              <a:spcAft>
                <a:spcPts val="1200"/>
              </a:spcAft>
            </a:pPr>
            <a:r>
              <a:rPr lang="en-US" dirty="0" smtClean="0"/>
              <a:t>Hopefully, any bugs you hit at this point are bugs in the adaptation to the </a:t>
            </a:r>
            <a:r>
              <a:rPr lang="en-US" dirty="0" err="1" smtClean="0"/>
              <a:t>unikernel</a:t>
            </a:r>
            <a:r>
              <a:rPr lang="en-US" dirty="0" smtClean="0"/>
              <a:t>, not in your code.</a:t>
            </a:r>
          </a:p>
          <a:p>
            <a:pPr>
              <a:spcBef>
                <a:spcPts val="480"/>
              </a:spcBef>
              <a:spcAft>
                <a:spcPts val="1200"/>
              </a:spcAft>
            </a:pPr>
            <a:r>
              <a:rPr lang="en-US" dirty="0" smtClean="0"/>
              <a:t>But here are some more questions to verify:</a:t>
            </a:r>
          </a:p>
          <a:p>
            <a:pPr marL="731520" indent="-457200">
              <a:spcAft>
                <a:spcPts val="600"/>
              </a:spcAft>
              <a:buFont typeface="+mj-lt"/>
              <a:buAutoNum type="arabicPeriod"/>
            </a:pPr>
            <a:r>
              <a:rPr lang="en-US" dirty="0" smtClean="0"/>
              <a:t>Does your system come up cleanly, every time, even with flakey device timings?</a:t>
            </a:r>
          </a:p>
          <a:p>
            <a:pPr marL="731520" indent="-457200">
              <a:spcAft>
                <a:spcPts val="600"/>
              </a:spcAft>
              <a:buFont typeface="+mj-lt"/>
              <a:buAutoNum type="arabicPeriod"/>
            </a:pPr>
            <a:r>
              <a:rPr lang="en-US" dirty="0" smtClean="0"/>
              <a:t>Are you flying safely under your memory bounds? (If so, can you lower them safely?)</a:t>
            </a:r>
          </a:p>
          <a:p>
            <a:pPr marL="731520" indent="-457200">
              <a:spcAft>
                <a:spcPts val="600"/>
              </a:spcAft>
              <a:buFont typeface="+mj-lt"/>
              <a:buAutoNum type="arabicPeriod"/>
            </a:pPr>
            <a:r>
              <a:rPr lang="en-US" dirty="0" smtClean="0"/>
              <a:t>Can you run your test suite as a </a:t>
            </a:r>
            <a:r>
              <a:rPr lang="en-US" dirty="0" err="1" smtClean="0"/>
              <a:t>unikernel</a:t>
            </a:r>
            <a:r>
              <a:rPr lang="en-US" dirty="0" smtClean="0"/>
              <a:t>? (If so, do it.)</a:t>
            </a:r>
          </a:p>
          <a:p>
            <a:pPr marL="731520" indent="-457200">
              <a:spcAft>
                <a:spcPts val="600"/>
              </a:spcAft>
              <a:buFont typeface="+mj-lt"/>
              <a:buAutoNum type="arabicPeriod"/>
            </a:pPr>
            <a:r>
              <a:rPr lang="en-US" dirty="0" smtClean="0"/>
              <a:t>Optional: Does your new </a:t>
            </a:r>
            <a:r>
              <a:rPr lang="en-US" dirty="0" err="1" smtClean="0"/>
              <a:t>unikernel</a:t>
            </a:r>
            <a:r>
              <a:rPr lang="en-US" dirty="0" smtClean="0"/>
              <a:t> survive migration?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663700" y="1879600"/>
            <a:ext cx="5727700" cy="27432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dirty="0" smtClean="0">
                <a:latin typeface="Helvetica Light"/>
                <a:cs typeface="Helvetica Light"/>
              </a:rPr>
              <a:t>This is still in progress.</a:t>
            </a:r>
          </a:p>
          <a:p>
            <a:pPr algn="just"/>
            <a:r>
              <a:rPr lang="en-US" sz="2000" dirty="0" smtClean="0">
                <a:latin typeface="Helvetica Light"/>
                <a:cs typeface="Helvetica Light"/>
              </a:rPr>
              <a:t>(This is always in progress.)</a:t>
            </a:r>
            <a:endParaRPr lang="en-US" sz="2000" dirty="0">
              <a:latin typeface="Helvetica Light"/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11370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/>
          <p:cNvSpPr txBox="1">
            <a:spLocks/>
          </p:cNvSpPr>
          <p:nvPr/>
        </p:nvSpPr>
        <p:spPr>
          <a:xfrm>
            <a:off x="460375" y="3997325"/>
            <a:ext cx="8229052" cy="84042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0"/>
              </a:spcAft>
              <a:buFont typeface="Arial"/>
              <a:buNone/>
              <a:defRPr sz="3200" b="0" i="0" kern="1200">
                <a:solidFill>
                  <a:schemeClr val="tx1"/>
                </a:solidFill>
                <a:latin typeface="Helvetica Light"/>
                <a:ea typeface="+mn-ea"/>
                <a:cs typeface="Helvetica Light"/>
              </a:defRPr>
            </a:lvl1pPr>
            <a:lvl2pPr marL="630238" indent="-173038" algn="l" defTabSz="4572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400" b="0" i="0" kern="1200">
                <a:solidFill>
                  <a:schemeClr val="tx1"/>
                </a:solidFill>
                <a:latin typeface="Helvetica Light"/>
                <a:ea typeface="+mn-ea"/>
                <a:cs typeface="Helvetica Light"/>
              </a:defRPr>
            </a:lvl2pPr>
            <a:lvl3pPr marL="1084263" indent="-169863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Helvetica Light"/>
                <a:ea typeface="+mn-ea"/>
                <a:cs typeface="Helvetica Light"/>
              </a:defRPr>
            </a:lvl3pPr>
            <a:lvl4pPr marL="1489075" indent="-179388" algn="l" defTabSz="457200" rtl="0" eaLnBrk="1" latinLnBrk="0" hangingPunct="1">
              <a:spcBef>
                <a:spcPct val="20000"/>
              </a:spcBef>
              <a:buFontTx/>
              <a:buChar char="-"/>
              <a:defRPr sz="2400" b="0" i="0" kern="1200">
                <a:solidFill>
                  <a:schemeClr val="tx1"/>
                </a:solidFill>
                <a:latin typeface="Helvetica Light"/>
                <a:ea typeface="+mn-ea"/>
                <a:cs typeface="Helvetica Light"/>
              </a:defRPr>
            </a:lvl4pPr>
            <a:lvl5pPr marL="1884363" indent="-169863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0" i="0" kern="1200">
                <a:solidFill>
                  <a:schemeClr val="tx1"/>
                </a:solidFill>
                <a:latin typeface="Helvetica Light"/>
                <a:ea typeface="+mn-ea"/>
                <a:cs typeface="Helvetica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Adam Wick @ </a:t>
            </a:r>
            <a:r>
              <a:rPr lang="en-US" sz="2400" dirty="0" err="1" smtClean="0"/>
              <a:t>QCon</a:t>
            </a:r>
            <a:r>
              <a:rPr lang="en-US" sz="2400" dirty="0" smtClean="0"/>
              <a:t> San Francisco, 2015 </a:t>
            </a:r>
            <a:endParaRPr lang="en-US" sz="24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282700" y="762000"/>
            <a:ext cx="7658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Helvetica Light"/>
                <a:cs typeface="Helvetica Light"/>
              </a:rPr>
              <a:t>Built the Haskell Lightweight Virtual Machine (</a:t>
            </a:r>
            <a:r>
              <a:rPr lang="en-US" sz="2400" dirty="0" err="1" smtClean="0">
                <a:latin typeface="Helvetica Light"/>
                <a:cs typeface="Helvetica Light"/>
              </a:rPr>
              <a:t>HaLVM</a:t>
            </a:r>
            <a:r>
              <a:rPr lang="en-US" sz="2400" dirty="0" smtClean="0">
                <a:latin typeface="Helvetica Light"/>
                <a:cs typeface="Helvetica Light"/>
              </a:rPr>
              <a:t>)</a:t>
            </a:r>
            <a:endParaRPr lang="en-US" sz="2400" dirty="0">
              <a:latin typeface="Helvetica Light"/>
              <a:cs typeface="Helvetica Light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3454400" y="3070974"/>
            <a:ext cx="4197350" cy="669176"/>
            <a:chOff x="1320800" y="1724774"/>
            <a:chExt cx="4197350" cy="669176"/>
          </a:xfrm>
        </p:grpSpPr>
        <p:sp>
          <p:nvSpPr>
            <p:cNvPr id="5" name="TextBox 4"/>
            <p:cNvSpPr txBox="1"/>
            <p:nvPr/>
          </p:nvSpPr>
          <p:spPr>
            <a:xfrm>
              <a:off x="1320800" y="1828800"/>
              <a:ext cx="148439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Helvetica Light"/>
                  <a:cs typeface="Helvetica Light"/>
                </a:rPr>
                <a:t>Works for</a:t>
              </a:r>
              <a:endParaRPr lang="en-US" sz="2400" dirty="0">
                <a:latin typeface="Helvetica Light"/>
                <a:cs typeface="Helvetica Light"/>
              </a:endParaRPr>
            </a:p>
          </p:txBody>
        </p:sp>
        <p:pic>
          <p:nvPicPr>
            <p:cNvPr id="8" name="Picture 7" descr="imgres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2900" y="1724774"/>
              <a:ext cx="2635250" cy="669176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3759200" y="2006600"/>
            <a:ext cx="18949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Helvetica Light"/>
                <a:cs typeface="Helvetica Light"/>
              </a:rPr>
              <a:t>(a </a:t>
            </a:r>
            <a:r>
              <a:rPr lang="en-US" sz="2400" dirty="0" err="1" smtClean="0">
                <a:latin typeface="Helvetica Light"/>
                <a:cs typeface="Helvetica Light"/>
              </a:rPr>
              <a:t>unikernel</a:t>
            </a:r>
            <a:r>
              <a:rPr lang="en-US" sz="2400" dirty="0" smtClean="0">
                <a:latin typeface="Helvetica Light"/>
                <a:cs typeface="Helvetica Light"/>
              </a:rPr>
              <a:t>)</a:t>
            </a:r>
            <a:endParaRPr lang="en-US" sz="2400" dirty="0">
              <a:latin typeface="Helvetica Light"/>
              <a:cs typeface="Helvetica Light"/>
            </a:endParaRPr>
          </a:p>
        </p:txBody>
      </p:sp>
      <p:cxnSp>
        <p:nvCxnSpPr>
          <p:cNvPr id="11" name="Curved Connector 10"/>
          <p:cNvCxnSpPr>
            <a:stCxn id="18" idx="0"/>
            <a:endCxn id="5" idx="1"/>
          </p:cNvCxnSpPr>
          <p:nvPr/>
        </p:nvCxnSpPr>
        <p:spPr>
          <a:xfrm rot="5400000" flipH="1" flipV="1">
            <a:off x="2159323" y="2702248"/>
            <a:ext cx="591492" cy="1998662"/>
          </a:xfrm>
          <a:prstGeom prst="curvedConnector2">
            <a:avLst/>
          </a:prstGeom>
          <a:ln w="508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urved Connector 12"/>
          <p:cNvCxnSpPr>
            <a:stCxn id="18" idx="0"/>
            <a:endCxn id="6" idx="1"/>
          </p:cNvCxnSpPr>
          <p:nvPr/>
        </p:nvCxnSpPr>
        <p:spPr>
          <a:xfrm rot="16200000" flipV="1">
            <a:off x="-133027" y="2408560"/>
            <a:ext cx="3004492" cy="173038"/>
          </a:xfrm>
          <a:prstGeom prst="curvedConnector4">
            <a:avLst>
              <a:gd name="adj1" fmla="val 46159"/>
              <a:gd name="adj2" fmla="val 707338"/>
            </a:avLst>
          </a:prstGeom>
          <a:ln w="508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urved Connector 14"/>
          <p:cNvCxnSpPr>
            <a:stCxn id="9" idx="0"/>
            <a:endCxn id="6" idx="2"/>
          </p:cNvCxnSpPr>
          <p:nvPr/>
        </p:nvCxnSpPr>
        <p:spPr>
          <a:xfrm rot="5400000" flipH="1" flipV="1">
            <a:off x="4517882" y="1412466"/>
            <a:ext cx="782935" cy="405334"/>
          </a:xfrm>
          <a:prstGeom prst="curvedConnector3">
            <a:avLst/>
          </a:prstGeom>
          <a:ln w="508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1"/>
          <p:cNvSpPr txBox="1">
            <a:spLocks/>
          </p:cNvSpPr>
          <p:nvPr/>
        </p:nvSpPr>
        <p:spPr>
          <a:xfrm>
            <a:off x="460375" y="3997325"/>
            <a:ext cx="1990725" cy="4476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0"/>
              </a:spcAft>
              <a:buFont typeface="Arial"/>
              <a:buNone/>
              <a:defRPr sz="3200" b="0" i="0" kern="1200">
                <a:solidFill>
                  <a:schemeClr val="tx1"/>
                </a:solidFill>
                <a:latin typeface="Helvetica Light"/>
                <a:ea typeface="+mn-ea"/>
                <a:cs typeface="Helvetica Light"/>
              </a:defRPr>
            </a:lvl1pPr>
            <a:lvl2pPr marL="630238" indent="-173038" algn="l" defTabSz="4572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400" b="0" i="0" kern="1200">
                <a:solidFill>
                  <a:schemeClr val="tx1"/>
                </a:solidFill>
                <a:latin typeface="Helvetica Light"/>
                <a:ea typeface="+mn-ea"/>
                <a:cs typeface="Helvetica Light"/>
              </a:defRPr>
            </a:lvl2pPr>
            <a:lvl3pPr marL="1084263" indent="-169863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Helvetica Light"/>
                <a:ea typeface="+mn-ea"/>
                <a:cs typeface="Helvetica Light"/>
              </a:defRPr>
            </a:lvl3pPr>
            <a:lvl4pPr marL="1489075" indent="-179388" algn="l" defTabSz="457200" rtl="0" eaLnBrk="1" latinLnBrk="0" hangingPunct="1">
              <a:spcBef>
                <a:spcPct val="20000"/>
              </a:spcBef>
              <a:buFontTx/>
              <a:buChar char="-"/>
              <a:defRPr sz="2400" b="0" i="0" kern="1200">
                <a:solidFill>
                  <a:schemeClr val="tx1"/>
                </a:solidFill>
                <a:latin typeface="Helvetica Light"/>
                <a:ea typeface="+mn-ea"/>
                <a:cs typeface="Helvetica Light"/>
              </a:defRPr>
            </a:lvl4pPr>
            <a:lvl5pPr marL="1884363" indent="-169863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0" i="0" kern="1200">
                <a:solidFill>
                  <a:schemeClr val="tx1"/>
                </a:solidFill>
                <a:latin typeface="Helvetica Light"/>
                <a:ea typeface="+mn-ea"/>
                <a:cs typeface="Helvetica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Adam Wick 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8014082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#5: Deploy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337" y="1693863"/>
            <a:ext cx="8223638" cy="3932238"/>
          </a:xfrm>
        </p:spPr>
        <p:txBody>
          <a:bodyPr anchor="ctr"/>
          <a:lstStyle/>
          <a:p>
            <a:pPr algn="just"/>
            <a:r>
              <a:rPr lang="en-US" dirty="0" smtClean="0"/>
              <a:t>The </a:t>
            </a:r>
            <a:r>
              <a:rPr lang="en-US" dirty="0" err="1" smtClean="0"/>
              <a:t>unikernel</a:t>
            </a:r>
            <a:r>
              <a:rPr lang="en-US" dirty="0" smtClean="0"/>
              <a:t> community is working to make deployment to all the standard clouds quicker and easier, but there are documents online that you can use.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663700" y="1879600"/>
            <a:ext cx="5727700" cy="27432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dirty="0" smtClean="0">
                <a:latin typeface="Helvetica Light"/>
                <a:cs typeface="Helvetica Light"/>
              </a:rPr>
              <a:t>There are tools for distributing to EC2, but they’re incomplete.</a:t>
            </a:r>
          </a:p>
          <a:p>
            <a:pPr algn="just"/>
            <a:endParaRPr lang="en-US" sz="2000" dirty="0">
              <a:latin typeface="Helvetica Light"/>
              <a:cs typeface="Helvetica Light"/>
            </a:endParaRPr>
          </a:p>
          <a:p>
            <a:pPr algn="just"/>
            <a:r>
              <a:rPr lang="en-US" sz="2000" dirty="0" smtClean="0">
                <a:latin typeface="Helvetica Light"/>
                <a:cs typeface="Helvetica Light"/>
              </a:rPr>
              <a:t>Different </a:t>
            </a:r>
            <a:r>
              <a:rPr lang="en-US" sz="2000" dirty="0" err="1" smtClean="0">
                <a:latin typeface="Helvetica Light"/>
                <a:cs typeface="Helvetica Light"/>
              </a:rPr>
              <a:t>unikernels</a:t>
            </a:r>
            <a:r>
              <a:rPr lang="en-US" sz="2000" dirty="0" smtClean="0">
                <a:latin typeface="Helvetica Light"/>
                <a:cs typeface="Helvetica Light"/>
              </a:rPr>
              <a:t> are in different places with regard to EC2 and other clouds.</a:t>
            </a:r>
            <a:endParaRPr lang="en-US" sz="2000" dirty="0">
              <a:latin typeface="Helvetica Light"/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317484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See Some Code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975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Run Some 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400" dirty="0">
                <a:latin typeface="Inconsolata"/>
                <a:cs typeface="Inconsolata"/>
              </a:rPr>
              <a:t>main </a:t>
            </a:r>
            <a:r>
              <a:rPr lang="en-US" sz="1400" dirty="0">
                <a:solidFill>
                  <a:srgbClr val="4F81BD"/>
                </a:solidFill>
                <a:latin typeface="Inconsolata"/>
                <a:cs typeface="Inconsolata"/>
              </a:rPr>
              <a:t>::</a:t>
            </a:r>
            <a:r>
              <a:rPr lang="en-US" sz="1400" dirty="0">
                <a:latin typeface="Inconsolata"/>
                <a:cs typeface="Inconsolata"/>
              </a:rPr>
              <a:t> IO ()</a:t>
            </a:r>
          </a:p>
          <a:p>
            <a:r>
              <a:rPr lang="en-US" sz="1400" dirty="0">
                <a:latin typeface="Inconsolata"/>
                <a:cs typeface="Inconsolata"/>
              </a:rPr>
              <a:t>main </a:t>
            </a:r>
            <a:r>
              <a:rPr lang="en-US" sz="1400" dirty="0">
                <a:solidFill>
                  <a:srgbClr val="4F81BD"/>
                </a:solidFill>
                <a:latin typeface="Inconsolata"/>
                <a:cs typeface="Inconsolata"/>
              </a:rPr>
              <a:t>=</a:t>
            </a:r>
            <a:r>
              <a:rPr lang="en-US" sz="1400" dirty="0">
                <a:latin typeface="Inconsolata"/>
                <a:cs typeface="Inconsolata"/>
              </a:rPr>
              <a:t> </a:t>
            </a:r>
            <a:r>
              <a:rPr lang="en-US" sz="1400" dirty="0" err="1">
                <a:latin typeface="Inconsolata"/>
                <a:cs typeface="Inconsolata"/>
              </a:rPr>
              <a:t>runDefaultMain</a:t>
            </a:r>
            <a:r>
              <a:rPr lang="en-US" sz="1400" dirty="0">
                <a:latin typeface="Inconsolata"/>
                <a:cs typeface="Inconsolata"/>
              </a:rPr>
              <a:t> </a:t>
            </a:r>
            <a:r>
              <a:rPr lang="en-US" sz="1400" dirty="0">
                <a:solidFill>
                  <a:srgbClr val="4F81BD"/>
                </a:solidFill>
                <a:latin typeface="Inconsolata"/>
                <a:cs typeface="Inconsolata"/>
              </a:rPr>
              <a:t>$ \</a:t>
            </a:r>
            <a:r>
              <a:rPr lang="en-US" sz="1400" dirty="0">
                <a:latin typeface="Inconsolata"/>
                <a:cs typeface="Inconsolata"/>
              </a:rPr>
              <a:t> flags </a:t>
            </a:r>
            <a:r>
              <a:rPr lang="en-US" sz="1400" dirty="0">
                <a:solidFill>
                  <a:srgbClr val="4F81BD"/>
                </a:solidFill>
                <a:latin typeface="Inconsolata"/>
                <a:cs typeface="Inconsolata"/>
              </a:rPr>
              <a:t>-&gt;</a:t>
            </a:r>
          </a:p>
          <a:p>
            <a:r>
              <a:rPr lang="en-US" sz="1400" dirty="0">
                <a:latin typeface="Inconsolata"/>
                <a:cs typeface="Inconsolata"/>
              </a:rPr>
              <a:t>  do (</a:t>
            </a:r>
            <a:r>
              <a:rPr lang="en-US" sz="1400" dirty="0" err="1">
                <a:latin typeface="Inconsolata"/>
                <a:cs typeface="Inconsolata"/>
              </a:rPr>
              <a:t>MkNS</a:t>
            </a:r>
            <a:r>
              <a:rPr lang="en-US" sz="1400" dirty="0">
                <a:latin typeface="Inconsolata"/>
                <a:cs typeface="Inconsolata"/>
              </a:rPr>
              <a:t> ns, logger)  </a:t>
            </a:r>
            <a:r>
              <a:rPr lang="en-US" sz="1400" dirty="0">
                <a:solidFill>
                  <a:srgbClr val="4F81BD"/>
                </a:solidFill>
                <a:latin typeface="Inconsolata"/>
                <a:cs typeface="Inconsolata"/>
              </a:rPr>
              <a:t>&lt;-</a:t>
            </a:r>
            <a:r>
              <a:rPr lang="en-US" sz="1400" dirty="0">
                <a:latin typeface="Inconsolata"/>
                <a:cs typeface="Inconsolata"/>
              </a:rPr>
              <a:t> </a:t>
            </a:r>
            <a:r>
              <a:rPr lang="en-US" sz="1400" dirty="0" err="1">
                <a:latin typeface="Inconsolata"/>
                <a:cs typeface="Inconsolata"/>
              </a:rPr>
              <a:t>initializeSystem</a:t>
            </a:r>
            <a:r>
              <a:rPr lang="en-US" sz="1400" dirty="0">
                <a:latin typeface="Inconsolata"/>
                <a:cs typeface="Inconsolata"/>
              </a:rPr>
              <a:t> flags</a:t>
            </a:r>
          </a:p>
          <a:p>
            <a:r>
              <a:rPr lang="en-US" sz="1400" dirty="0">
                <a:latin typeface="Inconsolata"/>
                <a:cs typeface="Inconsolata"/>
              </a:rPr>
              <a:t>     </a:t>
            </a:r>
            <a:r>
              <a:rPr lang="en-US" sz="1400" dirty="0">
                <a:solidFill>
                  <a:srgbClr val="4F81BD"/>
                </a:solidFill>
                <a:latin typeface="Inconsolata"/>
                <a:cs typeface="Inconsolata"/>
              </a:rPr>
              <a:t>let</a:t>
            </a:r>
            <a:r>
              <a:rPr lang="en-US" sz="1400" dirty="0">
                <a:latin typeface="Inconsolata"/>
                <a:cs typeface="Inconsolata"/>
              </a:rPr>
              <a:t> options   </a:t>
            </a:r>
            <a:r>
              <a:rPr lang="en-US" sz="1400" dirty="0" smtClean="0">
                <a:latin typeface="Inconsolata"/>
                <a:cs typeface="Inconsolata"/>
              </a:rPr>
              <a:t>      </a:t>
            </a:r>
            <a:r>
              <a:rPr lang="en-US" sz="1400" dirty="0" smtClean="0">
                <a:solidFill>
                  <a:srgbClr val="4F81BD"/>
                </a:solidFill>
                <a:latin typeface="Inconsolata"/>
                <a:cs typeface="Inconsolata"/>
              </a:rPr>
              <a:t>=</a:t>
            </a:r>
            <a:r>
              <a:rPr lang="en-US" sz="1400" dirty="0" smtClean="0">
                <a:latin typeface="Inconsolata"/>
                <a:cs typeface="Inconsolata"/>
              </a:rPr>
              <a:t> </a:t>
            </a:r>
            <a:r>
              <a:rPr lang="en-US" sz="1400" dirty="0" err="1">
                <a:latin typeface="Inconsolata"/>
                <a:cs typeface="Inconsolata"/>
              </a:rPr>
              <a:t>defaultTorOptions</a:t>
            </a:r>
            <a:r>
              <a:rPr lang="en-US" sz="1400" dirty="0" smtClean="0">
                <a:latin typeface="Inconsolata"/>
                <a:cs typeface="Inconsolata"/>
              </a:rPr>
              <a:t>{ </a:t>
            </a:r>
            <a:r>
              <a:rPr lang="is-IS" sz="1400" dirty="0" smtClean="0">
                <a:latin typeface="Inconsolata"/>
                <a:cs typeface="Inconsolata"/>
              </a:rPr>
              <a:t>… }</a:t>
            </a:r>
            <a:endParaRPr lang="en-US" sz="1400" dirty="0">
              <a:latin typeface="Inconsolata"/>
              <a:cs typeface="Inconsolata"/>
            </a:endParaRPr>
          </a:p>
          <a:p>
            <a:r>
              <a:rPr lang="en-US" sz="1400" dirty="0" smtClean="0">
                <a:latin typeface="Inconsolata"/>
                <a:cs typeface="Inconsolata"/>
              </a:rPr>
              <a:t>     tor   </a:t>
            </a:r>
            <a:r>
              <a:rPr lang="en-US" sz="1400" dirty="0" smtClean="0">
                <a:solidFill>
                  <a:srgbClr val="4F81BD"/>
                </a:solidFill>
                <a:latin typeface="Inconsolata"/>
                <a:cs typeface="Inconsolata"/>
              </a:rPr>
              <a:t>&lt;</a:t>
            </a:r>
            <a:r>
              <a:rPr lang="en-US" sz="1400" dirty="0">
                <a:solidFill>
                  <a:srgbClr val="4F81BD"/>
                </a:solidFill>
                <a:latin typeface="Inconsolata"/>
                <a:cs typeface="Inconsolata"/>
              </a:rPr>
              <a:t>-</a:t>
            </a:r>
            <a:r>
              <a:rPr lang="en-US" sz="1400" dirty="0">
                <a:latin typeface="Inconsolata"/>
                <a:cs typeface="Inconsolata"/>
              </a:rPr>
              <a:t> </a:t>
            </a:r>
            <a:r>
              <a:rPr lang="en-US" sz="1400" dirty="0" err="1">
                <a:latin typeface="Inconsolata"/>
                <a:cs typeface="Inconsolata"/>
              </a:rPr>
              <a:t>startTor</a:t>
            </a:r>
            <a:r>
              <a:rPr lang="en-US" sz="1400" dirty="0">
                <a:latin typeface="Inconsolata"/>
                <a:cs typeface="Inconsolata"/>
              </a:rPr>
              <a:t> ns options</a:t>
            </a:r>
          </a:p>
          <a:p>
            <a:r>
              <a:rPr lang="en-US" sz="1400" dirty="0">
                <a:latin typeface="Inconsolata"/>
                <a:cs typeface="Inconsolata"/>
              </a:rPr>
              <a:t>     </a:t>
            </a:r>
            <a:r>
              <a:rPr lang="en-US" sz="1400" dirty="0" err="1">
                <a:latin typeface="Inconsolata"/>
                <a:cs typeface="Inconsolata"/>
              </a:rPr>
              <a:t>addrs</a:t>
            </a:r>
            <a:r>
              <a:rPr lang="en-US" sz="1400" dirty="0">
                <a:latin typeface="Inconsolata"/>
                <a:cs typeface="Inconsolata"/>
              </a:rPr>
              <a:t> </a:t>
            </a:r>
            <a:r>
              <a:rPr lang="en-US" sz="1400" dirty="0">
                <a:solidFill>
                  <a:srgbClr val="4F81BD"/>
                </a:solidFill>
                <a:latin typeface="Inconsolata"/>
                <a:cs typeface="Inconsolata"/>
              </a:rPr>
              <a:t>&lt;-</a:t>
            </a:r>
            <a:r>
              <a:rPr lang="en-US" sz="1400" dirty="0">
                <a:latin typeface="Inconsolata"/>
                <a:cs typeface="Inconsolata"/>
              </a:rPr>
              <a:t> </a:t>
            </a:r>
            <a:r>
              <a:rPr lang="en-US" sz="1400" dirty="0" err="1">
                <a:latin typeface="Inconsolata"/>
                <a:cs typeface="Inconsolata"/>
              </a:rPr>
              <a:t>torResolveName</a:t>
            </a:r>
            <a:r>
              <a:rPr lang="en-US" sz="1400" dirty="0">
                <a:latin typeface="Inconsolata"/>
                <a:cs typeface="Inconsolata"/>
              </a:rPr>
              <a:t> tor </a:t>
            </a:r>
            <a:r>
              <a:rPr lang="en-US" sz="1400" u="sng" dirty="0">
                <a:solidFill>
                  <a:srgbClr val="008000"/>
                </a:solidFill>
                <a:latin typeface="Inconsolata"/>
                <a:cs typeface="Inconsolata"/>
              </a:rPr>
              <a:t>"</a:t>
            </a:r>
            <a:r>
              <a:rPr lang="en-US" sz="1400" u="sng" dirty="0" err="1">
                <a:solidFill>
                  <a:srgbClr val="008000"/>
                </a:solidFill>
                <a:latin typeface="Inconsolata"/>
                <a:cs typeface="Inconsolata"/>
              </a:rPr>
              <a:t>www.whatismypublicip.com</a:t>
            </a:r>
            <a:r>
              <a:rPr lang="en-US" sz="1400" u="sng" dirty="0">
                <a:solidFill>
                  <a:srgbClr val="008000"/>
                </a:solidFill>
                <a:latin typeface="Inconsolata"/>
                <a:cs typeface="Inconsolata"/>
              </a:rPr>
              <a:t>"</a:t>
            </a:r>
          </a:p>
          <a:p>
            <a:r>
              <a:rPr lang="en-US" sz="1400" dirty="0">
                <a:latin typeface="Inconsolata"/>
                <a:cs typeface="Inconsolata"/>
              </a:rPr>
              <a:t>     </a:t>
            </a:r>
            <a:r>
              <a:rPr lang="en-US" sz="1400" dirty="0">
                <a:solidFill>
                  <a:srgbClr val="4F81BD"/>
                </a:solidFill>
                <a:latin typeface="Inconsolata"/>
                <a:cs typeface="Inconsolata"/>
              </a:rPr>
              <a:t>case</a:t>
            </a:r>
            <a:r>
              <a:rPr lang="en-US" sz="1400" dirty="0">
                <a:latin typeface="Inconsolata"/>
                <a:cs typeface="Inconsolata"/>
              </a:rPr>
              <a:t> </a:t>
            </a:r>
            <a:r>
              <a:rPr lang="en-US" sz="1400" dirty="0" err="1">
                <a:latin typeface="Inconsolata"/>
                <a:cs typeface="Inconsolata"/>
              </a:rPr>
              <a:t>addrs</a:t>
            </a:r>
            <a:r>
              <a:rPr lang="en-US" sz="1400" dirty="0">
                <a:latin typeface="Inconsolata"/>
                <a:cs typeface="Inconsolata"/>
              </a:rPr>
              <a:t> </a:t>
            </a:r>
            <a:r>
              <a:rPr lang="en-US" sz="1400" dirty="0">
                <a:solidFill>
                  <a:srgbClr val="4F81BD"/>
                </a:solidFill>
                <a:latin typeface="Inconsolata"/>
                <a:cs typeface="Inconsolata"/>
              </a:rPr>
              <a:t>of</a:t>
            </a:r>
          </a:p>
          <a:p>
            <a:r>
              <a:rPr lang="en-US" sz="1400" dirty="0">
                <a:latin typeface="Inconsolata"/>
                <a:cs typeface="Inconsolata"/>
              </a:rPr>
              <a:t>       [] </a:t>
            </a:r>
            <a:r>
              <a:rPr lang="en-US" sz="1400" dirty="0">
                <a:solidFill>
                  <a:srgbClr val="4F81BD"/>
                </a:solidFill>
                <a:latin typeface="Inconsolata"/>
                <a:cs typeface="Inconsolata"/>
              </a:rPr>
              <a:t>-&gt;</a:t>
            </a:r>
          </a:p>
          <a:p>
            <a:r>
              <a:rPr lang="en-US" sz="1400" dirty="0">
                <a:latin typeface="Inconsolata"/>
                <a:cs typeface="Inconsolata"/>
              </a:rPr>
              <a:t>         </a:t>
            </a:r>
            <a:r>
              <a:rPr lang="en-US" sz="1400" dirty="0" err="1">
                <a:latin typeface="Inconsolata"/>
                <a:cs typeface="Inconsolata"/>
              </a:rPr>
              <a:t>putStrLn</a:t>
            </a:r>
            <a:r>
              <a:rPr lang="en-US" sz="1400" dirty="0">
                <a:latin typeface="Inconsolata"/>
                <a:cs typeface="Inconsolata"/>
              </a:rPr>
              <a:t> (</a:t>
            </a:r>
            <a:r>
              <a:rPr lang="en-US" sz="1400" u="sng" dirty="0">
                <a:solidFill>
                  <a:srgbClr val="008000"/>
                </a:solidFill>
                <a:latin typeface="Inconsolata"/>
                <a:cs typeface="Inconsolata"/>
              </a:rPr>
              <a:t>"Could not resolve </a:t>
            </a:r>
            <a:r>
              <a:rPr lang="en-US" sz="1400" u="sng" dirty="0" err="1">
                <a:solidFill>
                  <a:srgbClr val="008000"/>
                </a:solidFill>
                <a:latin typeface="Inconsolata"/>
                <a:cs typeface="Inconsolata"/>
              </a:rPr>
              <a:t>www.whatismypublicip.com</a:t>
            </a:r>
            <a:r>
              <a:rPr lang="en-US" sz="1400" u="sng" dirty="0">
                <a:solidFill>
                  <a:srgbClr val="008000"/>
                </a:solidFill>
                <a:latin typeface="Inconsolata"/>
                <a:cs typeface="Inconsolata"/>
              </a:rPr>
              <a:t>!"</a:t>
            </a:r>
            <a:r>
              <a:rPr lang="en-US" sz="1400" dirty="0">
                <a:latin typeface="Inconsolata"/>
                <a:cs typeface="Inconsolata"/>
              </a:rPr>
              <a:t>)</a:t>
            </a:r>
          </a:p>
          <a:p>
            <a:r>
              <a:rPr lang="en-US" sz="1400" dirty="0">
                <a:latin typeface="Inconsolata"/>
                <a:cs typeface="Inconsolata"/>
              </a:rPr>
              <a:t>       ((</a:t>
            </a:r>
            <a:r>
              <a:rPr lang="en-US" sz="1400" dirty="0" err="1">
                <a:latin typeface="Inconsolata"/>
                <a:cs typeface="Inconsolata"/>
              </a:rPr>
              <a:t>addr</a:t>
            </a:r>
            <a:r>
              <a:rPr lang="en-US" sz="1400" dirty="0">
                <a:latin typeface="Inconsolata"/>
                <a:cs typeface="Inconsolata"/>
              </a:rPr>
              <a:t>, _</a:t>
            </a:r>
            <a:r>
              <a:rPr lang="en-US" sz="1400" dirty="0" err="1">
                <a:latin typeface="Inconsolata"/>
                <a:cs typeface="Inconsolata"/>
              </a:rPr>
              <a:t>ttl</a:t>
            </a:r>
            <a:r>
              <a:rPr lang="en-US" sz="1400" dirty="0">
                <a:latin typeface="Inconsolata"/>
                <a:cs typeface="Inconsolata"/>
              </a:rPr>
              <a:t>) </a:t>
            </a:r>
            <a:r>
              <a:rPr lang="en-US" sz="1400" dirty="0">
                <a:solidFill>
                  <a:srgbClr val="4F81BD"/>
                </a:solidFill>
                <a:latin typeface="Inconsolata"/>
                <a:cs typeface="Inconsolata"/>
              </a:rPr>
              <a:t>:</a:t>
            </a:r>
            <a:r>
              <a:rPr lang="en-US" sz="1400" dirty="0">
                <a:latin typeface="Inconsolata"/>
                <a:cs typeface="Inconsolata"/>
              </a:rPr>
              <a:t> _) </a:t>
            </a:r>
            <a:r>
              <a:rPr lang="en-US" sz="1400" dirty="0">
                <a:solidFill>
                  <a:srgbClr val="4F81BD"/>
                </a:solidFill>
                <a:latin typeface="Inconsolata"/>
                <a:cs typeface="Inconsolata"/>
              </a:rPr>
              <a:t>-&gt;</a:t>
            </a:r>
          </a:p>
          <a:p>
            <a:r>
              <a:rPr lang="en-US" sz="1400" dirty="0">
                <a:latin typeface="Inconsolata"/>
                <a:cs typeface="Inconsolata"/>
              </a:rPr>
              <a:t>         </a:t>
            </a:r>
            <a:r>
              <a:rPr lang="en-US" sz="1400" dirty="0">
                <a:solidFill>
                  <a:srgbClr val="4F81BD"/>
                </a:solidFill>
                <a:latin typeface="Inconsolata"/>
                <a:cs typeface="Inconsolata"/>
              </a:rPr>
              <a:t>do</a:t>
            </a:r>
            <a:r>
              <a:rPr lang="en-US" sz="1400" dirty="0">
                <a:latin typeface="Inconsolata"/>
                <a:cs typeface="Inconsolata"/>
              </a:rPr>
              <a:t> sock </a:t>
            </a:r>
            <a:r>
              <a:rPr lang="en-US" sz="1400" dirty="0">
                <a:solidFill>
                  <a:srgbClr val="4F81BD"/>
                </a:solidFill>
                <a:latin typeface="Inconsolata"/>
                <a:cs typeface="Inconsolata"/>
              </a:rPr>
              <a:t>&lt;-</a:t>
            </a:r>
            <a:r>
              <a:rPr lang="en-US" sz="1400" dirty="0">
                <a:latin typeface="Inconsolata"/>
                <a:cs typeface="Inconsolata"/>
              </a:rPr>
              <a:t> </a:t>
            </a:r>
            <a:r>
              <a:rPr lang="en-US" sz="1400" dirty="0" err="1">
                <a:latin typeface="Inconsolata"/>
                <a:cs typeface="Inconsolata"/>
              </a:rPr>
              <a:t>torConnect</a:t>
            </a:r>
            <a:r>
              <a:rPr lang="en-US" sz="1400" dirty="0">
                <a:latin typeface="Inconsolata"/>
                <a:cs typeface="Inconsolata"/>
              </a:rPr>
              <a:t> tor </a:t>
            </a:r>
            <a:r>
              <a:rPr lang="en-US" sz="1400" dirty="0" err="1">
                <a:latin typeface="Inconsolata"/>
                <a:cs typeface="Inconsolata"/>
              </a:rPr>
              <a:t>addr</a:t>
            </a:r>
            <a:r>
              <a:rPr lang="en-US" sz="1400" dirty="0">
                <a:latin typeface="Inconsolata"/>
                <a:cs typeface="Inconsolata"/>
              </a:rPr>
              <a:t> </a:t>
            </a:r>
            <a:r>
              <a:rPr lang="en-US" sz="1400" dirty="0">
                <a:solidFill>
                  <a:srgbClr val="4F81BD"/>
                </a:solidFill>
                <a:latin typeface="Inconsolata"/>
                <a:cs typeface="Inconsolata"/>
              </a:rPr>
              <a:t>80</a:t>
            </a:r>
          </a:p>
          <a:p>
            <a:r>
              <a:rPr lang="en-US" sz="1400" dirty="0">
                <a:latin typeface="Inconsolata"/>
                <a:cs typeface="Inconsolata"/>
              </a:rPr>
              <a:t>            </a:t>
            </a:r>
            <a:r>
              <a:rPr lang="en-US" sz="1400" dirty="0" err="1">
                <a:latin typeface="Inconsolata"/>
                <a:cs typeface="Inconsolata"/>
              </a:rPr>
              <a:t>putStrLn</a:t>
            </a:r>
            <a:r>
              <a:rPr lang="en-US" sz="1400" dirty="0">
                <a:latin typeface="Inconsolata"/>
                <a:cs typeface="Inconsolata"/>
              </a:rPr>
              <a:t> (</a:t>
            </a:r>
            <a:r>
              <a:rPr lang="en-US" sz="1400" u="sng" dirty="0">
                <a:solidFill>
                  <a:srgbClr val="008000"/>
                </a:solidFill>
                <a:latin typeface="Inconsolata"/>
                <a:cs typeface="Inconsolata"/>
              </a:rPr>
              <a:t>"Connected to "</a:t>
            </a:r>
            <a:r>
              <a:rPr lang="en-US" sz="1400" dirty="0">
                <a:solidFill>
                  <a:srgbClr val="008000"/>
                </a:solidFill>
                <a:latin typeface="Inconsolata"/>
                <a:cs typeface="Inconsolata"/>
              </a:rPr>
              <a:t> </a:t>
            </a:r>
            <a:r>
              <a:rPr lang="en-US" sz="1400" dirty="0">
                <a:solidFill>
                  <a:srgbClr val="4F81BD"/>
                </a:solidFill>
                <a:latin typeface="Inconsolata"/>
                <a:cs typeface="Inconsolata"/>
              </a:rPr>
              <a:t>++</a:t>
            </a:r>
            <a:r>
              <a:rPr lang="en-US" sz="1400" dirty="0">
                <a:latin typeface="Inconsolata"/>
                <a:cs typeface="Inconsolata"/>
              </a:rPr>
              <a:t> show </a:t>
            </a:r>
            <a:r>
              <a:rPr lang="en-US" sz="1400" dirty="0" err="1">
                <a:latin typeface="Inconsolata"/>
                <a:cs typeface="Inconsolata"/>
              </a:rPr>
              <a:t>addr</a:t>
            </a:r>
            <a:r>
              <a:rPr lang="en-US" sz="1400" dirty="0">
                <a:latin typeface="Inconsolata"/>
                <a:cs typeface="Inconsolata"/>
              </a:rPr>
              <a:t>)</a:t>
            </a:r>
          </a:p>
          <a:p>
            <a:r>
              <a:rPr lang="en-US" sz="1400" dirty="0">
                <a:latin typeface="Inconsolata"/>
                <a:cs typeface="Inconsolata"/>
              </a:rPr>
              <a:t>            </a:t>
            </a:r>
            <a:r>
              <a:rPr lang="en-US" sz="1400" dirty="0" err="1">
                <a:latin typeface="Inconsolata"/>
                <a:cs typeface="Inconsolata"/>
              </a:rPr>
              <a:t>torWrite</a:t>
            </a:r>
            <a:r>
              <a:rPr lang="en-US" sz="1400" dirty="0">
                <a:latin typeface="Inconsolata"/>
                <a:cs typeface="Inconsolata"/>
              </a:rPr>
              <a:t> sock (</a:t>
            </a:r>
            <a:r>
              <a:rPr lang="en-US" sz="1400" dirty="0" err="1">
                <a:latin typeface="Inconsolata"/>
                <a:cs typeface="Inconsolata"/>
              </a:rPr>
              <a:t>buildGet</a:t>
            </a:r>
            <a:r>
              <a:rPr lang="en-US" sz="1400" dirty="0">
                <a:latin typeface="Inconsolata"/>
                <a:cs typeface="Inconsolata"/>
              </a:rPr>
              <a:t> </a:t>
            </a:r>
            <a:r>
              <a:rPr lang="en-US" sz="1400" u="sng" dirty="0">
                <a:solidFill>
                  <a:srgbClr val="008000"/>
                </a:solidFill>
                <a:latin typeface="Inconsolata"/>
                <a:cs typeface="Inconsolata"/>
              </a:rPr>
              <a:t>"/"</a:t>
            </a:r>
            <a:r>
              <a:rPr lang="en-US" sz="1400" dirty="0">
                <a:latin typeface="Inconsolata"/>
                <a:cs typeface="Inconsolata"/>
              </a:rPr>
              <a:t>)</a:t>
            </a:r>
          </a:p>
          <a:p>
            <a:r>
              <a:rPr lang="en-US" sz="1400" dirty="0">
                <a:latin typeface="Inconsolata"/>
                <a:cs typeface="Inconsolata"/>
              </a:rPr>
              <a:t>            </a:t>
            </a:r>
            <a:r>
              <a:rPr lang="en-US" sz="1400" dirty="0" err="1">
                <a:latin typeface="Inconsolata"/>
                <a:cs typeface="Inconsolata"/>
              </a:rPr>
              <a:t>putStrLn</a:t>
            </a:r>
            <a:r>
              <a:rPr lang="en-US" sz="1400" dirty="0">
                <a:latin typeface="Inconsolata"/>
                <a:cs typeface="Inconsolata"/>
              </a:rPr>
              <a:t> (</a:t>
            </a:r>
            <a:r>
              <a:rPr lang="en-US" sz="1400" u="sng" dirty="0">
                <a:solidFill>
                  <a:srgbClr val="008000"/>
                </a:solidFill>
                <a:latin typeface="Inconsolata"/>
                <a:cs typeface="Inconsolata"/>
              </a:rPr>
              <a:t>"Wrote GET request."</a:t>
            </a:r>
            <a:r>
              <a:rPr lang="en-US" sz="1400" dirty="0">
                <a:latin typeface="Inconsolata"/>
                <a:cs typeface="Inconsolata"/>
              </a:rPr>
              <a:t>)</a:t>
            </a:r>
          </a:p>
          <a:p>
            <a:r>
              <a:rPr lang="en-US" sz="1400" dirty="0">
                <a:latin typeface="Inconsolata"/>
                <a:cs typeface="Inconsolata"/>
              </a:rPr>
              <a:t>            </a:t>
            </a:r>
            <a:r>
              <a:rPr lang="en-US" sz="1400" dirty="0" err="1">
                <a:latin typeface="Inconsolata"/>
                <a:cs typeface="Inconsolata"/>
              </a:rPr>
              <a:t>resp</a:t>
            </a:r>
            <a:r>
              <a:rPr lang="en-US" sz="1400" dirty="0">
                <a:latin typeface="Inconsolata"/>
                <a:cs typeface="Inconsolata"/>
              </a:rPr>
              <a:t> </a:t>
            </a:r>
            <a:r>
              <a:rPr lang="en-US" sz="1400" dirty="0">
                <a:solidFill>
                  <a:srgbClr val="4F81BD"/>
                </a:solidFill>
                <a:latin typeface="Inconsolata"/>
                <a:cs typeface="Inconsolata"/>
              </a:rPr>
              <a:t>&lt;-</a:t>
            </a:r>
            <a:r>
              <a:rPr lang="en-US" sz="1400" dirty="0">
                <a:latin typeface="Inconsolata"/>
                <a:cs typeface="Inconsolata"/>
              </a:rPr>
              <a:t> </a:t>
            </a:r>
            <a:r>
              <a:rPr lang="en-US" sz="1400" dirty="0" err="1">
                <a:latin typeface="Inconsolata"/>
                <a:cs typeface="Inconsolata"/>
              </a:rPr>
              <a:t>readLoop</a:t>
            </a:r>
            <a:r>
              <a:rPr lang="en-US" sz="1400" dirty="0">
                <a:latin typeface="Inconsolata"/>
                <a:cs typeface="Inconsolata"/>
              </a:rPr>
              <a:t> sock</a:t>
            </a:r>
          </a:p>
          <a:p>
            <a:r>
              <a:rPr lang="en-US" sz="1400" dirty="0">
                <a:latin typeface="Inconsolata"/>
                <a:cs typeface="Inconsolata"/>
              </a:rPr>
              <a:t>            </a:t>
            </a:r>
            <a:r>
              <a:rPr lang="en-US" sz="1400" dirty="0" err="1">
                <a:latin typeface="Inconsolata"/>
                <a:cs typeface="Inconsolata"/>
              </a:rPr>
              <a:t>putStrLn</a:t>
            </a:r>
            <a:r>
              <a:rPr lang="en-US" sz="1400" dirty="0">
                <a:latin typeface="Inconsolata"/>
                <a:cs typeface="Inconsolata"/>
              </a:rPr>
              <a:t> (</a:t>
            </a:r>
            <a:r>
              <a:rPr lang="en-US" sz="1400" u="sng" dirty="0">
                <a:solidFill>
                  <a:srgbClr val="008000"/>
                </a:solidFill>
                <a:latin typeface="Inconsolata"/>
                <a:cs typeface="Inconsolata"/>
              </a:rPr>
              <a:t>"Response: "</a:t>
            </a:r>
            <a:r>
              <a:rPr lang="en-US" sz="1400" dirty="0">
                <a:latin typeface="Inconsolata"/>
                <a:cs typeface="Inconsolata"/>
              </a:rPr>
              <a:t> </a:t>
            </a:r>
            <a:r>
              <a:rPr lang="en-US" sz="1400" dirty="0">
                <a:solidFill>
                  <a:srgbClr val="4F81BD"/>
                </a:solidFill>
                <a:latin typeface="Inconsolata"/>
                <a:cs typeface="Inconsolata"/>
              </a:rPr>
              <a:t>++</a:t>
            </a:r>
            <a:r>
              <a:rPr lang="en-US" sz="1400" dirty="0">
                <a:latin typeface="Inconsolata"/>
                <a:cs typeface="Inconsolata"/>
              </a:rPr>
              <a:t> show </a:t>
            </a:r>
            <a:r>
              <a:rPr lang="en-US" sz="1400" dirty="0" err="1">
                <a:latin typeface="Inconsolata"/>
                <a:cs typeface="Inconsolata"/>
              </a:rPr>
              <a:t>resp</a:t>
            </a:r>
            <a:r>
              <a:rPr lang="en-US" sz="1400" dirty="0">
                <a:latin typeface="Inconsolata"/>
                <a:cs typeface="Inconsolata"/>
              </a:rPr>
              <a:t>)</a:t>
            </a:r>
          </a:p>
          <a:p>
            <a:r>
              <a:rPr lang="en-US" sz="1400" dirty="0">
                <a:latin typeface="Inconsolata"/>
                <a:cs typeface="Inconsolata"/>
              </a:rPr>
              <a:t>            </a:t>
            </a:r>
            <a:r>
              <a:rPr lang="en-US" sz="1400" dirty="0" err="1">
                <a:latin typeface="Inconsolata"/>
                <a:cs typeface="Inconsolata"/>
              </a:rPr>
              <a:t>torClose</a:t>
            </a:r>
            <a:r>
              <a:rPr lang="en-US" sz="1400" dirty="0">
                <a:latin typeface="Inconsolata"/>
                <a:cs typeface="Inconsolata"/>
              </a:rPr>
              <a:t> sock </a:t>
            </a:r>
            <a:r>
              <a:rPr lang="en-US" sz="1400" dirty="0" err="1">
                <a:latin typeface="Inconsolata"/>
                <a:cs typeface="Inconsolata"/>
              </a:rPr>
              <a:t>ReasonDone</a:t>
            </a:r>
            <a:endParaRPr lang="en-US" sz="1400" dirty="0">
              <a:latin typeface="Inconsolata"/>
              <a:cs typeface="Inconsolata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41300" y="876300"/>
            <a:ext cx="8572501" cy="2057400"/>
            <a:chOff x="241300" y="876300"/>
            <a:chExt cx="8572501" cy="2057400"/>
          </a:xfrm>
        </p:grpSpPr>
        <p:sp>
          <p:nvSpPr>
            <p:cNvPr id="4" name="Donut 3"/>
            <p:cNvSpPr/>
            <p:nvPr/>
          </p:nvSpPr>
          <p:spPr>
            <a:xfrm>
              <a:off x="241300" y="1828800"/>
              <a:ext cx="5422900" cy="1104900"/>
            </a:xfrm>
            <a:prstGeom prst="donut">
              <a:avLst>
                <a:gd name="adj" fmla="val 5457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422901" y="876300"/>
              <a:ext cx="33909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Parse command line arguments, turn them into Tor configuration options, and start up the network.</a:t>
              </a:r>
              <a:endParaRPr lang="en-US" dirty="0"/>
            </a:p>
          </p:txBody>
        </p:sp>
        <p:cxnSp>
          <p:nvCxnSpPr>
            <p:cNvPr id="7" name="Curved Connector 6"/>
            <p:cNvCxnSpPr>
              <a:stCxn id="5" idx="1"/>
              <a:endCxn id="4" idx="7"/>
            </p:cNvCxnSpPr>
            <p:nvPr/>
          </p:nvCxnSpPr>
          <p:spPr>
            <a:xfrm rot="10800000" flipV="1">
              <a:off x="4870035" y="1337965"/>
              <a:ext cx="552866" cy="652644"/>
            </a:xfrm>
            <a:prstGeom prst="curvedConnector2">
              <a:avLst/>
            </a:prstGeom>
            <a:ln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685800" y="1498600"/>
            <a:ext cx="7708901" cy="1651000"/>
            <a:chOff x="558800" y="711200"/>
            <a:chExt cx="7708901" cy="1651000"/>
          </a:xfrm>
        </p:grpSpPr>
        <p:sp>
          <p:nvSpPr>
            <p:cNvPr id="11" name="Donut 10"/>
            <p:cNvSpPr/>
            <p:nvPr/>
          </p:nvSpPr>
          <p:spPr>
            <a:xfrm>
              <a:off x="558800" y="1828800"/>
              <a:ext cx="3302000" cy="533400"/>
            </a:xfrm>
            <a:prstGeom prst="donut">
              <a:avLst>
                <a:gd name="adj" fmla="val 5457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876801" y="711200"/>
              <a:ext cx="33909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Start the various daemon threads required to run a Tor entrance node.</a:t>
              </a:r>
              <a:endParaRPr lang="en-US" dirty="0"/>
            </a:p>
          </p:txBody>
        </p:sp>
        <p:cxnSp>
          <p:nvCxnSpPr>
            <p:cNvPr id="13" name="Curved Connector 12"/>
            <p:cNvCxnSpPr>
              <a:stCxn id="12" idx="1"/>
              <a:endCxn id="11" idx="7"/>
            </p:cNvCxnSpPr>
            <p:nvPr/>
          </p:nvCxnSpPr>
          <p:spPr>
            <a:xfrm rot="10800000" flipV="1">
              <a:off x="3377233" y="1172865"/>
              <a:ext cx="1499568" cy="734050"/>
            </a:xfrm>
            <a:prstGeom prst="curvedConnector2">
              <a:avLst/>
            </a:prstGeom>
            <a:ln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685800" y="2044700"/>
            <a:ext cx="8712201" cy="1397000"/>
            <a:chOff x="635000" y="1244600"/>
            <a:chExt cx="8712201" cy="1397000"/>
          </a:xfrm>
        </p:grpSpPr>
        <p:sp>
          <p:nvSpPr>
            <p:cNvPr id="22" name="Donut 21"/>
            <p:cNvSpPr/>
            <p:nvPr/>
          </p:nvSpPr>
          <p:spPr>
            <a:xfrm>
              <a:off x="635000" y="2070100"/>
              <a:ext cx="5448300" cy="571500"/>
            </a:xfrm>
            <a:prstGeom prst="donut">
              <a:avLst>
                <a:gd name="adj" fmla="val 5457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956301" y="1244600"/>
              <a:ext cx="33909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Anonymously look up a domain name, based on the options provided earlier.</a:t>
              </a:r>
              <a:endParaRPr lang="en-US" dirty="0"/>
            </a:p>
          </p:txBody>
        </p:sp>
        <p:cxnSp>
          <p:nvCxnSpPr>
            <p:cNvPr id="24" name="Curved Connector 23"/>
            <p:cNvCxnSpPr>
              <a:stCxn id="23" idx="1"/>
              <a:endCxn id="22" idx="7"/>
            </p:cNvCxnSpPr>
            <p:nvPr/>
          </p:nvCxnSpPr>
          <p:spPr>
            <a:xfrm rot="10800000" flipV="1">
              <a:off x="5285415" y="1706264"/>
              <a:ext cx="670886" cy="447529"/>
            </a:xfrm>
            <a:prstGeom prst="curvedConnector2">
              <a:avLst/>
            </a:prstGeom>
            <a:ln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431799" y="3987800"/>
            <a:ext cx="8623301" cy="2438400"/>
            <a:chOff x="635000" y="2070100"/>
            <a:chExt cx="8623301" cy="2438400"/>
          </a:xfrm>
        </p:grpSpPr>
        <p:sp>
          <p:nvSpPr>
            <p:cNvPr id="32" name="Donut 31"/>
            <p:cNvSpPr/>
            <p:nvPr/>
          </p:nvSpPr>
          <p:spPr>
            <a:xfrm>
              <a:off x="635000" y="2070100"/>
              <a:ext cx="5448300" cy="2438400"/>
            </a:xfrm>
            <a:prstGeom prst="donut">
              <a:avLst>
                <a:gd name="adj" fmla="val 2332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235701" y="2146300"/>
              <a:ext cx="30226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Create an anonymous connection and read the response.</a:t>
              </a:r>
              <a:endParaRPr lang="en-US" dirty="0"/>
            </a:p>
          </p:txBody>
        </p:sp>
        <p:cxnSp>
          <p:nvCxnSpPr>
            <p:cNvPr id="34" name="Curved Connector 33"/>
            <p:cNvCxnSpPr>
              <a:stCxn id="33" idx="1"/>
              <a:endCxn id="32" idx="7"/>
            </p:cNvCxnSpPr>
            <p:nvPr/>
          </p:nvCxnSpPr>
          <p:spPr>
            <a:xfrm rot="10800000">
              <a:off x="5285415" y="2427195"/>
              <a:ext cx="950286" cy="180770"/>
            </a:xfrm>
            <a:prstGeom prst="curvedConnector4">
              <a:avLst>
                <a:gd name="adj1" fmla="val 8019"/>
                <a:gd name="adj2" fmla="val 226459"/>
              </a:avLst>
            </a:prstGeom>
            <a:ln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35785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Starting Means Booting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>
                <a:latin typeface="Inconsolata"/>
                <a:cs typeface="Inconsolata"/>
              </a:rPr>
              <a:t>initializeSystem</a:t>
            </a:r>
            <a:r>
              <a:rPr lang="en-US" dirty="0">
                <a:latin typeface="Inconsolata"/>
                <a:cs typeface="Inconsolata"/>
              </a:rPr>
              <a:t> </a:t>
            </a:r>
            <a:r>
              <a:rPr lang="en-US" dirty="0">
                <a:solidFill>
                  <a:srgbClr val="3777BC"/>
                </a:solidFill>
                <a:latin typeface="Inconsolata"/>
                <a:cs typeface="Inconsolata"/>
              </a:rPr>
              <a:t>:: </a:t>
            </a:r>
            <a:r>
              <a:rPr lang="en-US" dirty="0">
                <a:latin typeface="Inconsolata"/>
                <a:cs typeface="Inconsolata"/>
              </a:rPr>
              <a:t>[Flag] </a:t>
            </a:r>
            <a:r>
              <a:rPr lang="en-US" dirty="0">
                <a:solidFill>
                  <a:srgbClr val="3777BC"/>
                </a:solidFill>
                <a:latin typeface="Inconsolata"/>
                <a:cs typeface="Inconsolata"/>
              </a:rPr>
              <a:t>-&gt;</a:t>
            </a:r>
          </a:p>
          <a:p>
            <a:r>
              <a:rPr lang="en-US" dirty="0">
                <a:latin typeface="Inconsolata"/>
                <a:cs typeface="Inconsolata"/>
              </a:rPr>
              <a:t>                    IO (</a:t>
            </a:r>
            <a:r>
              <a:rPr lang="en-US" dirty="0" err="1">
                <a:latin typeface="Inconsolata"/>
                <a:cs typeface="Inconsolata"/>
              </a:rPr>
              <a:t>SomeNetworkStack</a:t>
            </a:r>
            <a:r>
              <a:rPr lang="en-US" dirty="0">
                <a:latin typeface="Inconsolata"/>
                <a:cs typeface="Inconsolata"/>
              </a:rPr>
              <a:t>, String </a:t>
            </a:r>
            <a:r>
              <a:rPr lang="en-US" dirty="0">
                <a:solidFill>
                  <a:srgbClr val="3777BC"/>
                </a:solidFill>
                <a:latin typeface="Inconsolata"/>
                <a:cs typeface="Inconsolata"/>
              </a:rPr>
              <a:t>-&gt;</a:t>
            </a:r>
            <a:r>
              <a:rPr lang="en-US" dirty="0">
                <a:latin typeface="Inconsolata"/>
                <a:cs typeface="Inconsolata"/>
              </a:rPr>
              <a:t> IO ())</a:t>
            </a:r>
          </a:p>
          <a:p>
            <a:r>
              <a:rPr lang="en-US" dirty="0" err="1" smtClean="0">
                <a:latin typeface="Inconsolata"/>
                <a:cs typeface="Inconsolata"/>
              </a:rPr>
              <a:t>initializeSystem</a:t>
            </a:r>
            <a:r>
              <a:rPr lang="en-US" dirty="0" smtClean="0">
                <a:latin typeface="Inconsolata"/>
                <a:cs typeface="Inconsolata"/>
              </a:rPr>
              <a:t> </a:t>
            </a:r>
            <a:r>
              <a:rPr lang="en-US" dirty="0">
                <a:latin typeface="Inconsolata"/>
                <a:cs typeface="Inconsolata"/>
              </a:rPr>
              <a:t>_ </a:t>
            </a:r>
            <a:r>
              <a:rPr lang="en-US" dirty="0">
                <a:solidFill>
                  <a:srgbClr val="3777BC"/>
                </a:solidFill>
                <a:latin typeface="Inconsolata"/>
                <a:cs typeface="Inconsolata"/>
              </a:rPr>
              <a:t>=</a:t>
            </a:r>
          </a:p>
          <a:p>
            <a:r>
              <a:rPr lang="en-US" dirty="0">
                <a:latin typeface="Inconsolata"/>
                <a:cs typeface="Inconsolata"/>
              </a:rPr>
              <a:t>  do con    </a:t>
            </a:r>
            <a:r>
              <a:rPr lang="en-US" dirty="0">
                <a:solidFill>
                  <a:srgbClr val="3777BC"/>
                </a:solidFill>
                <a:latin typeface="Inconsolata"/>
                <a:cs typeface="Inconsolata"/>
              </a:rPr>
              <a:t>&lt;-</a:t>
            </a:r>
            <a:r>
              <a:rPr lang="en-US" dirty="0">
                <a:latin typeface="Inconsolata"/>
                <a:cs typeface="Inconsolata"/>
              </a:rPr>
              <a:t> </a:t>
            </a:r>
            <a:r>
              <a:rPr lang="en-US" dirty="0" err="1">
                <a:latin typeface="Inconsolata"/>
                <a:cs typeface="Inconsolata"/>
              </a:rPr>
              <a:t>initXenConsole</a:t>
            </a:r>
            <a:endParaRPr lang="en-US" dirty="0">
              <a:latin typeface="Inconsolata"/>
              <a:cs typeface="Inconsolata"/>
            </a:endParaRPr>
          </a:p>
          <a:p>
            <a:r>
              <a:rPr lang="en-US" dirty="0">
                <a:latin typeface="Inconsolata"/>
                <a:cs typeface="Inconsolata"/>
              </a:rPr>
              <a:t>     </a:t>
            </a:r>
            <a:r>
              <a:rPr lang="en-US" dirty="0" err="1">
                <a:latin typeface="Inconsolata"/>
                <a:cs typeface="Inconsolata"/>
              </a:rPr>
              <a:t>xs</a:t>
            </a:r>
            <a:r>
              <a:rPr lang="en-US" dirty="0">
                <a:latin typeface="Inconsolata"/>
                <a:cs typeface="Inconsolata"/>
              </a:rPr>
              <a:t>     </a:t>
            </a:r>
            <a:r>
              <a:rPr lang="en-US" dirty="0">
                <a:solidFill>
                  <a:srgbClr val="3777BC"/>
                </a:solidFill>
                <a:latin typeface="Inconsolata"/>
                <a:cs typeface="Inconsolata"/>
              </a:rPr>
              <a:t>&lt;-</a:t>
            </a:r>
            <a:r>
              <a:rPr lang="en-US" dirty="0">
                <a:latin typeface="Inconsolata"/>
                <a:cs typeface="Inconsolata"/>
              </a:rPr>
              <a:t> </a:t>
            </a:r>
            <a:r>
              <a:rPr lang="en-US" dirty="0" err="1">
                <a:latin typeface="Inconsolata"/>
                <a:cs typeface="Inconsolata"/>
              </a:rPr>
              <a:t>initXenStore</a:t>
            </a:r>
            <a:endParaRPr lang="en-US" dirty="0">
              <a:latin typeface="Inconsolata"/>
              <a:cs typeface="Inconsolata"/>
            </a:endParaRPr>
          </a:p>
          <a:p>
            <a:r>
              <a:rPr lang="en-US" dirty="0">
                <a:latin typeface="Inconsolata"/>
                <a:cs typeface="Inconsolata"/>
              </a:rPr>
              <a:t>     ns     </a:t>
            </a:r>
            <a:r>
              <a:rPr lang="en-US" dirty="0">
                <a:solidFill>
                  <a:srgbClr val="3777BC"/>
                </a:solidFill>
                <a:latin typeface="Inconsolata"/>
                <a:cs typeface="Inconsolata"/>
              </a:rPr>
              <a:t>&lt;-</a:t>
            </a:r>
            <a:r>
              <a:rPr lang="en-US" dirty="0">
                <a:latin typeface="Inconsolata"/>
                <a:cs typeface="Inconsolata"/>
              </a:rPr>
              <a:t> </a:t>
            </a:r>
            <a:r>
              <a:rPr lang="en-US" dirty="0" err="1">
                <a:latin typeface="Inconsolata"/>
                <a:cs typeface="Inconsolata"/>
              </a:rPr>
              <a:t>newNetworkStack</a:t>
            </a:r>
            <a:endParaRPr lang="en-US" dirty="0">
              <a:latin typeface="Inconsolata"/>
              <a:cs typeface="Inconsolata"/>
            </a:endParaRPr>
          </a:p>
          <a:p>
            <a:r>
              <a:rPr lang="en-US" dirty="0">
                <a:latin typeface="Inconsolata"/>
                <a:cs typeface="Inconsolata"/>
              </a:rPr>
              <a:t>     </a:t>
            </a:r>
            <a:r>
              <a:rPr lang="en-US" dirty="0" err="1">
                <a:latin typeface="Inconsolata"/>
                <a:cs typeface="Inconsolata"/>
              </a:rPr>
              <a:t>macstr</a:t>
            </a:r>
            <a:r>
              <a:rPr lang="en-US" dirty="0">
                <a:latin typeface="Inconsolata"/>
                <a:cs typeface="Inconsolata"/>
              </a:rPr>
              <a:t> </a:t>
            </a:r>
            <a:r>
              <a:rPr lang="en-US" dirty="0">
                <a:solidFill>
                  <a:srgbClr val="3777BC"/>
                </a:solidFill>
                <a:latin typeface="Inconsolata"/>
                <a:cs typeface="Inconsolata"/>
              </a:rPr>
              <a:t>&lt;-</a:t>
            </a:r>
            <a:r>
              <a:rPr lang="en-US" dirty="0">
                <a:latin typeface="Inconsolata"/>
                <a:cs typeface="Inconsolata"/>
              </a:rPr>
              <a:t> </a:t>
            </a:r>
            <a:r>
              <a:rPr lang="en-US" dirty="0" err="1">
                <a:latin typeface="Inconsolata"/>
                <a:cs typeface="Inconsolata"/>
              </a:rPr>
              <a:t>findNIC</a:t>
            </a:r>
            <a:r>
              <a:rPr lang="en-US" dirty="0">
                <a:latin typeface="Inconsolata"/>
                <a:cs typeface="Inconsolata"/>
              </a:rPr>
              <a:t> </a:t>
            </a:r>
            <a:r>
              <a:rPr lang="en-US" dirty="0" err="1">
                <a:latin typeface="Inconsolata"/>
                <a:cs typeface="Inconsolata"/>
              </a:rPr>
              <a:t>xs</a:t>
            </a:r>
            <a:endParaRPr lang="en-US" dirty="0">
              <a:latin typeface="Inconsolata"/>
              <a:cs typeface="Inconsolata"/>
            </a:endParaRPr>
          </a:p>
          <a:p>
            <a:r>
              <a:rPr lang="en-US" dirty="0">
                <a:latin typeface="Inconsolata"/>
                <a:cs typeface="Inconsolata"/>
              </a:rPr>
              <a:t>     </a:t>
            </a:r>
            <a:r>
              <a:rPr lang="en-US" dirty="0" err="1">
                <a:latin typeface="Inconsolata"/>
                <a:cs typeface="Inconsolata"/>
              </a:rPr>
              <a:t>nic</a:t>
            </a:r>
            <a:r>
              <a:rPr lang="en-US" dirty="0">
                <a:latin typeface="Inconsolata"/>
                <a:cs typeface="Inconsolata"/>
              </a:rPr>
              <a:t>    </a:t>
            </a:r>
            <a:r>
              <a:rPr lang="en-US" dirty="0">
                <a:solidFill>
                  <a:srgbClr val="3777BC"/>
                </a:solidFill>
                <a:latin typeface="Inconsolata"/>
                <a:cs typeface="Inconsolata"/>
              </a:rPr>
              <a:t>&lt;-</a:t>
            </a:r>
            <a:r>
              <a:rPr lang="en-US" dirty="0">
                <a:latin typeface="Inconsolata"/>
                <a:cs typeface="Inconsolata"/>
              </a:rPr>
              <a:t> </a:t>
            </a:r>
            <a:r>
              <a:rPr lang="en-US" dirty="0" err="1">
                <a:latin typeface="Inconsolata"/>
                <a:cs typeface="Inconsolata"/>
              </a:rPr>
              <a:t>openNIC</a:t>
            </a:r>
            <a:r>
              <a:rPr lang="en-US" dirty="0">
                <a:latin typeface="Inconsolata"/>
                <a:cs typeface="Inconsolata"/>
              </a:rPr>
              <a:t> </a:t>
            </a:r>
            <a:r>
              <a:rPr lang="en-US" dirty="0" err="1">
                <a:latin typeface="Inconsolata"/>
                <a:cs typeface="Inconsolata"/>
              </a:rPr>
              <a:t>xs</a:t>
            </a:r>
            <a:r>
              <a:rPr lang="en-US" dirty="0">
                <a:latin typeface="Inconsolata"/>
                <a:cs typeface="Inconsolata"/>
              </a:rPr>
              <a:t> </a:t>
            </a:r>
            <a:r>
              <a:rPr lang="en-US" dirty="0" err="1">
                <a:latin typeface="Inconsolata"/>
                <a:cs typeface="Inconsolata"/>
              </a:rPr>
              <a:t>macstr</a:t>
            </a:r>
            <a:endParaRPr lang="en-US" dirty="0">
              <a:latin typeface="Inconsolata"/>
              <a:cs typeface="Inconsolata"/>
            </a:endParaRPr>
          </a:p>
          <a:p>
            <a:r>
              <a:rPr lang="en-US" dirty="0">
                <a:latin typeface="Inconsolata"/>
                <a:cs typeface="Inconsolata"/>
              </a:rPr>
              <a:t>     </a:t>
            </a:r>
            <a:r>
              <a:rPr lang="en-US" dirty="0">
                <a:solidFill>
                  <a:srgbClr val="3777BC"/>
                </a:solidFill>
                <a:latin typeface="Inconsolata"/>
                <a:cs typeface="Inconsolata"/>
              </a:rPr>
              <a:t>let</a:t>
            </a:r>
            <a:r>
              <a:rPr lang="en-US" dirty="0">
                <a:latin typeface="Inconsolata"/>
                <a:cs typeface="Inconsolata"/>
              </a:rPr>
              <a:t> mac </a:t>
            </a:r>
            <a:r>
              <a:rPr lang="en-US" dirty="0">
                <a:solidFill>
                  <a:srgbClr val="3777BC"/>
                </a:solidFill>
                <a:latin typeface="Inconsolata"/>
                <a:cs typeface="Inconsolata"/>
              </a:rPr>
              <a:t>=</a:t>
            </a:r>
            <a:r>
              <a:rPr lang="en-US" dirty="0">
                <a:latin typeface="Inconsolata"/>
                <a:cs typeface="Inconsolata"/>
              </a:rPr>
              <a:t> read </a:t>
            </a:r>
            <a:r>
              <a:rPr lang="en-US" dirty="0" err="1">
                <a:latin typeface="Inconsolata"/>
                <a:cs typeface="Inconsolata"/>
              </a:rPr>
              <a:t>macstr</a:t>
            </a:r>
            <a:endParaRPr lang="en-US" dirty="0">
              <a:latin typeface="Inconsolata"/>
              <a:cs typeface="Inconsolata"/>
            </a:endParaRPr>
          </a:p>
          <a:p>
            <a:r>
              <a:rPr lang="en-US" dirty="0">
                <a:latin typeface="Inconsolata"/>
                <a:cs typeface="Inconsolata"/>
              </a:rPr>
              <a:t>     </a:t>
            </a:r>
            <a:r>
              <a:rPr lang="en-US" dirty="0" err="1">
                <a:latin typeface="Inconsolata"/>
                <a:cs typeface="Inconsolata"/>
              </a:rPr>
              <a:t>addDevice</a:t>
            </a:r>
            <a:r>
              <a:rPr lang="en-US" dirty="0">
                <a:latin typeface="Inconsolata"/>
                <a:cs typeface="Inconsolata"/>
              </a:rPr>
              <a:t> ns mac (</a:t>
            </a:r>
            <a:r>
              <a:rPr lang="en-US" dirty="0" err="1">
                <a:latin typeface="Inconsolata"/>
                <a:cs typeface="Inconsolata"/>
              </a:rPr>
              <a:t>xenSend</a:t>
            </a:r>
            <a:r>
              <a:rPr lang="en-US" dirty="0">
                <a:latin typeface="Inconsolata"/>
                <a:cs typeface="Inconsolata"/>
              </a:rPr>
              <a:t> </a:t>
            </a:r>
            <a:r>
              <a:rPr lang="en-US" dirty="0" err="1">
                <a:latin typeface="Inconsolata"/>
                <a:cs typeface="Inconsolata"/>
              </a:rPr>
              <a:t>nic</a:t>
            </a:r>
            <a:r>
              <a:rPr lang="en-US" dirty="0">
                <a:latin typeface="Inconsolata"/>
                <a:cs typeface="Inconsolata"/>
              </a:rPr>
              <a:t>) (</a:t>
            </a:r>
            <a:r>
              <a:rPr lang="en-US" dirty="0" err="1">
                <a:latin typeface="Inconsolata"/>
                <a:cs typeface="Inconsolata"/>
              </a:rPr>
              <a:t>xenReceiveLoop</a:t>
            </a:r>
            <a:r>
              <a:rPr lang="en-US" dirty="0">
                <a:latin typeface="Inconsolata"/>
                <a:cs typeface="Inconsolata"/>
              </a:rPr>
              <a:t> </a:t>
            </a:r>
            <a:r>
              <a:rPr lang="en-US" dirty="0" err="1">
                <a:latin typeface="Inconsolata"/>
                <a:cs typeface="Inconsolata"/>
              </a:rPr>
              <a:t>nic</a:t>
            </a:r>
            <a:r>
              <a:rPr lang="en-US" dirty="0">
                <a:latin typeface="Inconsolata"/>
                <a:cs typeface="Inconsolata"/>
              </a:rPr>
              <a:t>)</a:t>
            </a:r>
          </a:p>
          <a:p>
            <a:r>
              <a:rPr lang="en-US" dirty="0">
                <a:latin typeface="Inconsolata"/>
                <a:cs typeface="Inconsolata"/>
              </a:rPr>
              <a:t>     </a:t>
            </a:r>
            <a:r>
              <a:rPr lang="en-US" dirty="0" err="1">
                <a:latin typeface="Inconsolata"/>
                <a:cs typeface="Inconsolata"/>
              </a:rPr>
              <a:t>deviceUp</a:t>
            </a:r>
            <a:r>
              <a:rPr lang="en-US" dirty="0">
                <a:latin typeface="Inconsolata"/>
                <a:cs typeface="Inconsolata"/>
              </a:rPr>
              <a:t> ns mac</a:t>
            </a:r>
          </a:p>
          <a:p>
            <a:r>
              <a:rPr lang="en-US" dirty="0">
                <a:latin typeface="Inconsolata"/>
                <a:cs typeface="Inconsolata"/>
              </a:rPr>
              <a:t>     </a:t>
            </a:r>
            <a:r>
              <a:rPr lang="en-US" dirty="0" err="1">
                <a:latin typeface="Inconsolata"/>
                <a:cs typeface="Inconsolata"/>
              </a:rPr>
              <a:t>ipaddr</a:t>
            </a:r>
            <a:r>
              <a:rPr lang="en-US" dirty="0">
                <a:latin typeface="Inconsolata"/>
                <a:cs typeface="Inconsolata"/>
              </a:rPr>
              <a:t> </a:t>
            </a:r>
            <a:r>
              <a:rPr lang="en-US" dirty="0">
                <a:solidFill>
                  <a:srgbClr val="3777BC"/>
                </a:solidFill>
                <a:latin typeface="Inconsolata"/>
                <a:cs typeface="Inconsolata"/>
              </a:rPr>
              <a:t>&lt;-</a:t>
            </a:r>
            <a:r>
              <a:rPr lang="en-US" dirty="0">
                <a:latin typeface="Inconsolata"/>
                <a:cs typeface="Inconsolata"/>
              </a:rPr>
              <a:t> </a:t>
            </a:r>
            <a:r>
              <a:rPr lang="en-US" dirty="0" err="1">
                <a:latin typeface="Inconsolata"/>
                <a:cs typeface="Inconsolata"/>
              </a:rPr>
              <a:t>dhcpDiscover</a:t>
            </a:r>
            <a:r>
              <a:rPr lang="en-US" dirty="0">
                <a:latin typeface="Inconsolata"/>
                <a:cs typeface="Inconsolata"/>
              </a:rPr>
              <a:t> ns mac</a:t>
            </a:r>
          </a:p>
          <a:p>
            <a:r>
              <a:rPr lang="en-US" dirty="0">
                <a:latin typeface="Inconsolata"/>
                <a:cs typeface="Inconsolata"/>
              </a:rPr>
              <a:t>     return (</a:t>
            </a:r>
            <a:r>
              <a:rPr lang="en-US" dirty="0" err="1">
                <a:latin typeface="Inconsolata"/>
                <a:cs typeface="Inconsolata"/>
              </a:rPr>
              <a:t>MkNS</a:t>
            </a:r>
            <a:r>
              <a:rPr lang="en-US" dirty="0">
                <a:latin typeface="Inconsolata"/>
                <a:cs typeface="Inconsolata"/>
              </a:rPr>
              <a:t> (</a:t>
            </a:r>
            <a:r>
              <a:rPr lang="en-US" dirty="0" err="1">
                <a:latin typeface="Inconsolata"/>
                <a:cs typeface="Inconsolata"/>
              </a:rPr>
              <a:t>hansNetworkStack</a:t>
            </a:r>
            <a:r>
              <a:rPr lang="en-US" dirty="0">
                <a:latin typeface="Inconsolata"/>
                <a:cs typeface="Inconsolata"/>
              </a:rPr>
              <a:t> ns)</a:t>
            </a:r>
            <a:r>
              <a:rPr lang="en-US" dirty="0" smtClean="0">
                <a:latin typeface="Inconsolata"/>
                <a:cs typeface="Inconsolata"/>
              </a:rPr>
              <a:t>,</a:t>
            </a:r>
          </a:p>
          <a:p>
            <a:r>
              <a:rPr lang="en-US" dirty="0">
                <a:latin typeface="Inconsolata"/>
                <a:cs typeface="Inconsolata"/>
              </a:rPr>
              <a:t> </a:t>
            </a:r>
            <a:r>
              <a:rPr lang="en-US" dirty="0" smtClean="0">
                <a:latin typeface="Inconsolata"/>
                <a:cs typeface="Inconsolata"/>
              </a:rPr>
              <a:t>            </a:t>
            </a:r>
            <a:r>
              <a:rPr lang="en-US" dirty="0" err="1" smtClean="0">
                <a:latin typeface="Inconsolata"/>
                <a:cs typeface="Inconsolata"/>
              </a:rPr>
              <a:t>makeLogger</a:t>
            </a:r>
            <a:r>
              <a:rPr lang="en-US" dirty="0" smtClean="0">
                <a:latin typeface="Inconsolata"/>
                <a:cs typeface="Inconsolata"/>
              </a:rPr>
              <a:t> </a:t>
            </a:r>
            <a:r>
              <a:rPr lang="en-US" dirty="0">
                <a:latin typeface="Inconsolata"/>
                <a:cs typeface="Inconsolata"/>
              </a:rPr>
              <a:t>(</a:t>
            </a:r>
            <a:r>
              <a:rPr lang="en-US" dirty="0">
                <a:solidFill>
                  <a:srgbClr val="3777BC"/>
                </a:solidFill>
                <a:latin typeface="Inconsolata"/>
                <a:cs typeface="Inconsolata"/>
              </a:rPr>
              <a:t>\</a:t>
            </a:r>
            <a:r>
              <a:rPr lang="en-US" dirty="0">
                <a:latin typeface="Inconsolata"/>
                <a:cs typeface="Inconsolata"/>
              </a:rPr>
              <a:t> x </a:t>
            </a:r>
            <a:r>
              <a:rPr lang="en-US" dirty="0">
                <a:solidFill>
                  <a:srgbClr val="3777BC"/>
                </a:solidFill>
                <a:latin typeface="Inconsolata"/>
                <a:cs typeface="Inconsolata"/>
              </a:rPr>
              <a:t>-&gt;</a:t>
            </a:r>
            <a:r>
              <a:rPr lang="en-US" dirty="0">
                <a:latin typeface="Inconsolata"/>
                <a:cs typeface="Inconsolata"/>
              </a:rPr>
              <a:t> </a:t>
            </a:r>
            <a:r>
              <a:rPr lang="en-US" dirty="0" err="1">
                <a:latin typeface="Inconsolata"/>
                <a:cs typeface="Inconsolata"/>
              </a:rPr>
              <a:t>writeConsole</a:t>
            </a:r>
            <a:r>
              <a:rPr lang="en-US" dirty="0">
                <a:latin typeface="Inconsolata"/>
                <a:cs typeface="Inconsolata"/>
              </a:rPr>
              <a:t> con (x </a:t>
            </a:r>
            <a:r>
              <a:rPr lang="en-US" dirty="0">
                <a:solidFill>
                  <a:srgbClr val="3777BC"/>
                </a:solidFill>
                <a:latin typeface="Inconsolata"/>
                <a:cs typeface="Inconsolata"/>
              </a:rPr>
              <a:t>++</a:t>
            </a:r>
            <a:r>
              <a:rPr lang="en-US" dirty="0">
                <a:latin typeface="Inconsolata"/>
                <a:cs typeface="Inconsolata"/>
              </a:rPr>
              <a:t> </a:t>
            </a:r>
            <a:r>
              <a:rPr lang="en-US" dirty="0">
                <a:solidFill>
                  <a:srgbClr val="008000"/>
                </a:solidFill>
                <a:latin typeface="Inconsolata"/>
                <a:cs typeface="Inconsolata"/>
              </a:rPr>
              <a:t>"\n"</a:t>
            </a:r>
            <a:r>
              <a:rPr lang="en-US" dirty="0">
                <a:latin typeface="Inconsolata"/>
                <a:cs typeface="Inconsolata"/>
              </a:rPr>
              <a:t>)))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41300" y="901700"/>
            <a:ext cx="8597901" cy="2374900"/>
            <a:chOff x="241300" y="558800"/>
            <a:chExt cx="8597901" cy="2374900"/>
          </a:xfrm>
        </p:grpSpPr>
        <p:sp>
          <p:nvSpPr>
            <p:cNvPr id="5" name="Donut 4"/>
            <p:cNvSpPr/>
            <p:nvPr/>
          </p:nvSpPr>
          <p:spPr>
            <a:xfrm>
              <a:off x="241300" y="1828800"/>
              <a:ext cx="5422900" cy="1104900"/>
            </a:xfrm>
            <a:prstGeom prst="donut">
              <a:avLst>
                <a:gd name="adj" fmla="val 5457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448301" y="558800"/>
              <a:ext cx="33909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Most </a:t>
              </a:r>
              <a:r>
                <a:rPr lang="en-US" dirty="0" err="1" smtClean="0"/>
                <a:t>unikernels</a:t>
              </a:r>
              <a:r>
                <a:rPr lang="en-US" dirty="0" smtClean="0"/>
                <a:t> will get your memory and such set up, but devices are all up to you.</a:t>
              </a:r>
              <a:endParaRPr lang="en-US" dirty="0"/>
            </a:p>
          </p:txBody>
        </p:sp>
        <p:cxnSp>
          <p:nvCxnSpPr>
            <p:cNvPr id="7" name="Curved Connector 6"/>
            <p:cNvCxnSpPr>
              <a:stCxn id="6" idx="1"/>
              <a:endCxn id="5" idx="7"/>
            </p:cNvCxnSpPr>
            <p:nvPr/>
          </p:nvCxnSpPr>
          <p:spPr>
            <a:xfrm rot="10800000" flipV="1">
              <a:off x="4870035" y="1020465"/>
              <a:ext cx="578266" cy="970144"/>
            </a:xfrm>
            <a:prstGeom prst="curvedConnector2">
              <a:avLst/>
            </a:prstGeom>
            <a:ln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65100" y="2425700"/>
            <a:ext cx="8699501" cy="3200400"/>
            <a:chOff x="241300" y="-12700"/>
            <a:chExt cx="8699501" cy="3200400"/>
          </a:xfrm>
        </p:grpSpPr>
        <p:sp>
          <p:nvSpPr>
            <p:cNvPr id="10" name="Donut 9"/>
            <p:cNvSpPr/>
            <p:nvPr/>
          </p:nvSpPr>
          <p:spPr>
            <a:xfrm>
              <a:off x="241300" y="647700"/>
              <a:ext cx="7505700" cy="2540000"/>
            </a:xfrm>
            <a:prstGeom prst="donut">
              <a:avLst>
                <a:gd name="adj" fmla="val 1629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549901" y="-12700"/>
              <a:ext cx="33909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N</a:t>
              </a:r>
              <a:r>
                <a:rPr lang="en-US" dirty="0" smtClean="0"/>
                <a:t>etwork setup is all your responsibility. </a:t>
              </a:r>
              <a:endParaRPr lang="en-US" dirty="0"/>
            </a:p>
          </p:txBody>
        </p:sp>
        <p:cxnSp>
          <p:nvCxnSpPr>
            <p:cNvPr id="12" name="Curved Connector 11"/>
            <p:cNvCxnSpPr>
              <a:stCxn id="11" idx="1"/>
              <a:endCxn id="10" idx="7"/>
            </p:cNvCxnSpPr>
            <p:nvPr/>
          </p:nvCxnSpPr>
          <p:spPr>
            <a:xfrm rot="10800000" flipH="1" flipV="1">
              <a:off x="5549900" y="310466"/>
              <a:ext cx="1097915" cy="709208"/>
            </a:xfrm>
            <a:prstGeom prst="curvedConnector4">
              <a:avLst>
                <a:gd name="adj1" fmla="val -20821"/>
                <a:gd name="adj2" fmla="val 46559"/>
              </a:avLst>
            </a:prstGeom>
            <a:ln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174190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Abstracting Over Your Network Stack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Inconsolata"/>
                <a:cs typeface="Inconsolata"/>
              </a:rPr>
              <a:t>-- |The type of a Tor-compatible network stack. The first type variable is the</a:t>
            </a:r>
          </a:p>
          <a:p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Inconsolata"/>
                <a:cs typeface="Inconsolata"/>
              </a:rPr>
              <a:t>-- type of a listener socket, the second the type of a standard connection</a:t>
            </a:r>
          </a:p>
          <a:p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Inconsolata"/>
                <a:cs typeface="Inconsolata"/>
              </a:rPr>
              <a:t>-- socket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Inconsolata"/>
                <a:cs typeface="Inconsolata"/>
              </a:rPr>
              <a:t>.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Inconsolata"/>
              <a:cs typeface="Inconsolata"/>
            </a:endParaRPr>
          </a:p>
          <a:p>
            <a:r>
              <a:rPr lang="en-US" dirty="0">
                <a:solidFill>
                  <a:srgbClr val="3777BC"/>
                </a:solidFill>
                <a:latin typeface="Inconsolata"/>
                <a:cs typeface="Inconsolata"/>
              </a:rPr>
              <a:t>data</a:t>
            </a:r>
            <a:r>
              <a:rPr lang="en-US" dirty="0">
                <a:latin typeface="Inconsolata"/>
                <a:cs typeface="Inconsolata"/>
              </a:rPr>
              <a:t> </a:t>
            </a:r>
            <a:r>
              <a:rPr lang="en-US" dirty="0" err="1">
                <a:latin typeface="Inconsolata"/>
                <a:cs typeface="Inconsolata"/>
              </a:rPr>
              <a:t>TorNetworkStack</a:t>
            </a:r>
            <a:r>
              <a:rPr lang="en-US" dirty="0">
                <a:latin typeface="Inconsolata"/>
                <a:cs typeface="Inconsolata"/>
              </a:rPr>
              <a:t> </a:t>
            </a:r>
            <a:r>
              <a:rPr lang="en-US" dirty="0" err="1">
                <a:latin typeface="Inconsolata"/>
                <a:cs typeface="Inconsolata"/>
              </a:rPr>
              <a:t>lsock</a:t>
            </a:r>
            <a:r>
              <a:rPr lang="en-US" dirty="0">
                <a:latin typeface="Inconsolata"/>
                <a:cs typeface="Inconsolata"/>
              </a:rPr>
              <a:t> sock = </a:t>
            </a:r>
            <a:r>
              <a:rPr lang="en-US" dirty="0" err="1">
                <a:latin typeface="Inconsolata"/>
                <a:cs typeface="Inconsolata"/>
              </a:rPr>
              <a:t>TorNetworkStack</a:t>
            </a:r>
            <a:r>
              <a:rPr lang="en-US" dirty="0">
                <a:latin typeface="Inconsolata"/>
                <a:cs typeface="Inconsolata"/>
              </a:rPr>
              <a:t> {</a:t>
            </a:r>
          </a:p>
          <a:p>
            <a:r>
              <a:rPr lang="en-US" dirty="0">
                <a:latin typeface="Inconsolata"/>
                <a:cs typeface="Inconsolata"/>
              </a:rPr>
              <a:t>       connect    </a:t>
            </a:r>
            <a:r>
              <a:rPr lang="en-US" dirty="0">
                <a:solidFill>
                  <a:srgbClr val="3777BC"/>
                </a:solidFill>
                <a:latin typeface="Inconsolata"/>
                <a:cs typeface="Inconsolata"/>
              </a:rPr>
              <a:t>::</a:t>
            </a:r>
            <a:r>
              <a:rPr lang="en-US" dirty="0">
                <a:latin typeface="Inconsolata"/>
                <a:cs typeface="Inconsolata"/>
              </a:rPr>
              <a:t> String </a:t>
            </a:r>
            <a:r>
              <a:rPr lang="en-US" dirty="0">
                <a:solidFill>
                  <a:srgbClr val="3777BC"/>
                </a:solidFill>
                <a:latin typeface="Inconsolata"/>
                <a:cs typeface="Inconsolata"/>
              </a:rPr>
              <a:t>-&gt;</a:t>
            </a:r>
            <a:r>
              <a:rPr lang="en-US" dirty="0">
                <a:latin typeface="Inconsolata"/>
                <a:cs typeface="Inconsolata"/>
              </a:rPr>
              <a:t> Word16       </a:t>
            </a:r>
            <a:r>
              <a:rPr lang="en-US" dirty="0">
                <a:solidFill>
                  <a:srgbClr val="3777BC"/>
                </a:solidFill>
                <a:latin typeface="Inconsolata"/>
                <a:cs typeface="Inconsolata"/>
              </a:rPr>
              <a:t>-&gt;</a:t>
            </a:r>
            <a:r>
              <a:rPr lang="en-US" dirty="0">
                <a:latin typeface="Inconsolata"/>
                <a:cs typeface="Inconsolata"/>
              </a:rPr>
              <a:t> IO (Maybe sock)</a:t>
            </a:r>
          </a:p>
          <a:p>
            <a:r>
              <a:rPr lang="en-US" dirty="0">
                <a:latin typeface="Inconsolata"/>
                <a:cs typeface="Inconsolata"/>
              </a:rPr>
              <a:t>       </a:t>
            </a:r>
            <a:r>
              <a:rPr lang="en-US" dirty="0">
                <a:solidFill>
                  <a:srgbClr val="953735"/>
                </a:solidFill>
                <a:latin typeface="Inconsolata"/>
                <a:cs typeface="Inconsolata"/>
              </a:rPr>
              <a:t>-- |Lookup the given hostname and return any IP6 (Left) or IP4 (Right)</a:t>
            </a:r>
          </a:p>
          <a:p>
            <a:r>
              <a:rPr lang="en-US" dirty="0">
                <a:solidFill>
                  <a:srgbClr val="953735"/>
                </a:solidFill>
                <a:latin typeface="Inconsolata"/>
                <a:cs typeface="Inconsolata"/>
              </a:rPr>
              <a:t>       -- addresses associated with it.</a:t>
            </a:r>
          </a:p>
          <a:p>
            <a:r>
              <a:rPr lang="en-US" dirty="0">
                <a:latin typeface="Inconsolata"/>
                <a:cs typeface="Inconsolata"/>
              </a:rPr>
              <a:t>     , </a:t>
            </a:r>
            <a:r>
              <a:rPr lang="en-US" dirty="0" err="1">
                <a:latin typeface="Inconsolata"/>
                <a:cs typeface="Inconsolata"/>
              </a:rPr>
              <a:t>getAddress</a:t>
            </a:r>
            <a:r>
              <a:rPr lang="en-US" dirty="0">
                <a:latin typeface="Inconsolata"/>
                <a:cs typeface="Inconsolata"/>
              </a:rPr>
              <a:t> </a:t>
            </a:r>
            <a:r>
              <a:rPr lang="en-US" dirty="0">
                <a:solidFill>
                  <a:srgbClr val="3777BC"/>
                </a:solidFill>
                <a:latin typeface="Inconsolata"/>
                <a:cs typeface="Inconsolata"/>
              </a:rPr>
              <a:t>::</a:t>
            </a:r>
            <a:r>
              <a:rPr lang="en-US" dirty="0">
                <a:latin typeface="Inconsolata"/>
                <a:cs typeface="Inconsolata"/>
              </a:rPr>
              <a:t> String                 </a:t>
            </a:r>
            <a:r>
              <a:rPr lang="en-US" dirty="0">
                <a:solidFill>
                  <a:srgbClr val="3777BC"/>
                </a:solidFill>
                <a:latin typeface="Inconsolata"/>
                <a:cs typeface="Inconsolata"/>
              </a:rPr>
              <a:t>-&gt;</a:t>
            </a:r>
            <a:r>
              <a:rPr lang="en-US" dirty="0">
                <a:latin typeface="Inconsolata"/>
                <a:cs typeface="Inconsolata"/>
              </a:rPr>
              <a:t> IO [</a:t>
            </a:r>
            <a:r>
              <a:rPr lang="en-US" dirty="0" err="1">
                <a:latin typeface="Inconsolata"/>
                <a:cs typeface="Inconsolata"/>
              </a:rPr>
              <a:t>TorAddress</a:t>
            </a:r>
            <a:r>
              <a:rPr lang="en-US" dirty="0">
                <a:latin typeface="Inconsolata"/>
                <a:cs typeface="Inconsolata"/>
              </a:rPr>
              <a:t>]</a:t>
            </a:r>
          </a:p>
          <a:p>
            <a:r>
              <a:rPr lang="en-US" dirty="0">
                <a:latin typeface="Inconsolata"/>
                <a:cs typeface="Inconsolata"/>
              </a:rPr>
              <a:t>     , listen     </a:t>
            </a:r>
            <a:r>
              <a:rPr lang="en-US" dirty="0">
                <a:solidFill>
                  <a:srgbClr val="3777BC"/>
                </a:solidFill>
                <a:latin typeface="Inconsolata"/>
                <a:cs typeface="Inconsolata"/>
              </a:rPr>
              <a:t>::</a:t>
            </a:r>
            <a:r>
              <a:rPr lang="en-US" dirty="0">
                <a:latin typeface="Inconsolata"/>
                <a:cs typeface="Inconsolata"/>
              </a:rPr>
              <a:t> Word16                 </a:t>
            </a:r>
            <a:r>
              <a:rPr lang="en-US" dirty="0">
                <a:solidFill>
                  <a:srgbClr val="3777BC"/>
                </a:solidFill>
                <a:latin typeface="Inconsolata"/>
                <a:cs typeface="Inconsolata"/>
              </a:rPr>
              <a:t>-&gt;</a:t>
            </a:r>
            <a:r>
              <a:rPr lang="en-US" dirty="0">
                <a:latin typeface="Inconsolata"/>
                <a:cs typeface="Inconsolata"/>
              </a:rPr>
              <a:t> IO </a:t>
            </a:r>
            <a:r>
              <a:rPr lang="en-US" dirty="0" err="1">
                <a:latin typeface="Inconsolata"/>
                <a:cs typeface="Inconsolata"/>
              </a:rPr>
              <a:t>lsock</a:t>
            </a:r>
            <a:endParaRPr lang="en-US" dirty="0">
              <a:latin typeface="Inconsolata"/>
              <a:cs typeface="Inconsolata"/>
            </a:endParaRPr>
          </a:p>
          <a:p>
            <a:r>
              <a:rPr lang="en-US" dirty="0">
                <a:latin typeface="Inconsolata"/>
                <a:cs typeface="Inconsolata"/>
              </a:rPr>
              <a:t>     , accept     </a:t>
            </a:r>
            <a:r>
              <a:rPr lang="en-US" dirty="0">
                <a:solidFill>
                  <a:srgbClr val="3777BC"/>
                </a:solidFill>
                <a:latin typeface="Inconsolata"/>
                <a:cs typeface="Inconsolata"/>
              </a:rPr>
              <a:t>::</a:t>
            </a:r>
            <a:r>
              <a:rPr lang="en-US" dirty="0">
                <a:latin typeface="Inconsolata"/>
                <a:cs typeface="Inconsolata"/>
              </a:rPr>
              <a:t> </a:t>
            </a:r>
            <a:r>
              <a:rPr lang="en-US" dirty="0" err="1">
                <a:latin typeface="Inconsolata"/>
                <a:cs typeface="Inconsolata"/>
              </a:rPr>
              <a:t>lsock</a:t>
            </a:r>
            <a:r>
              <a:rPr lang="en-US" dirty="0">
                <a:latin typeface="Inconsolata"/>
                <a:cs typeface="Inconsolata"/>
              </a:rPr>
              <a:t>                  </a:t>
            </a:r>
            <a:r>
              <a:rPr lang="en-US" dirty="0">
                <a:solidFill>
                  <a:srgbClr val="3777BC"/>
                </a:solidFill>
                <a:latin typeface="Inconsolata"/>
                <a:cs typeface="Inconsolata"/>
              </a:rPr>
              <a:t>-&gt;</a:t>
            </a:r>
            <a:r>
              <a:rPr lang="en-US" dirty="0">
                <a:latin typeface="Inconsolata"/>
                <a:cs typeface="Inconsolata"/>
              </a:rPr>
              <a:t> IO (sock, </a:t>
            </a:r>
            <a:r>
              <a:rPr lang="en-US" dirty="0" err="1">
                <a:latin typeface="Inconsolata"/>
                <a:cs typeface="Inconsolata"/>
              </a:rPr>
              <a:t>TorAddress</a:t>
            </a:r>
            <a:r>
              <a:rPr lang="en-US" dirty="0">
                <a:latin typeface="Inconsolata"/>
                <a:cs typeface="Inconsolata"/>
              </a:rPr>
              <a:t>)</a:t>
            </a:r>
          </a:p>
          <a:p>
            <a:r>
              <a:rPr lang="en-US" dirty="0">
                <a:latin typeface="Inconsolata"/>
                <a:cs typeface="Inconsolata"/>
              </a:rPr>
              <a:t>     , </a:t>
            </a:r>
            <a:r>
              <a:rPr lang="en-US" dirty="0" err="1">
                <a:latin typeface="Inconsolata"/>
                <a:cs typeface="Inconsolata"/>
              </a:rPr>
              <a:t>recv</a:t>
            </a:r>
            <a:r>
              <a:rPr lang="en-US" dirty="0">
                <a:latin typeface="Inconsolata"/>
                <a:cs typeface="Inconsolata"/>
              </a:rPr>
              <a:t>       </a:t>
            </a:r>
            <a:r>
              <a:rPr lang="en-US" dirty="0">
                <a:solidFill>
                  <a:srgbClr val="3777BC"/>
                </a:solidFill>
                <a:latin typeface="Inconsolata"/>
                <a:cs typeface="Inconsolata"/>
              </a:rPr>
              <a:t>::</a:t>
            </a:r>
            <a:r>
              <a:rPr lang="en-US" dirty="0">
                <a:latin typeface="Inconsolata"/>
                <a:cs typeface="Inconsolata"/>
              </a:rPr>
              <a:t> sock   </a:t>
            </a:r>
            <a:r>
              <a:rPr lang="en-US" dirty="0">
                <a:solidFill>
                  <a:srgbClr val="3777BC"/>
                </a:solidFill>
                <a:latin typeface="Inconsolata"/>
                <a:cs typeface="Inconsolata"/>
              </a:rPr>
              <a:t>-&gt;</a:t>
            </a:r>
            <a:r>
              <a:rPr lang="en-US" dirty="0">
                <a:latin typeface="Inconsolata"/>
                <a:cs typeface="Inconsolata"/>
              </a:rPr>
              <a:t> </a:t>
            </a:r>
            <a:r>
              <a:rPr lang="en-US" dirty="0" err="1">
                <a:latin typeface="Inconsolata"/>
                <a:cs typeface="Inconsolata"/>
              </a:rPr>
              <a:t>Int</a:t>
            </a:r>
            <a:r>
              <a:rPr lang="en-US" dirty="0">
                <a:latin typeface="Inconsolata"/>
                <a:cs typeface="Inconsolata"/>
              </a:rPr>
              <a:t>          </a:t>
            </a:r>
            <a:r>
              <a:rPr lang="en-US" dirty="0">
                <a:solidFill>
                  <a:srgbClr val="3777BC"/>
                </a:solidFill>
                <a:latin typeface="Inconsolata"/>
                <a:cs typeface="Inconsolata"/>
              </a:rPr>
              <a:t>-&gt;</a:t>
            </a:r>
            <a:r>
              <a:rPr lang="en-US" dirty="0">
                <a:latin typeface="Inconsolata"/>
                <a:cs typeface="Inconsolata"/>
              </a:rPr>
              <a:t> IO </a:t>
            </a:r>
            <a:r>
              <a:rPr lang="en-US" dirty="0" err="1">
                <a:latin typeface="Inconsolata"/>
                <a:cs typeface="Inconsolata"/>
              </a:rPr>
              <a:t>S.ByteString</a:t>
            </a:r>
            <a:endParaRPr lang="en-US" dirty="0">
              <a:latin typeface="Inconsolata"/>
              <a:cs typeface="Inconsolata"/>
            </a:endParaRPr>
          </a:p>
          <a:p>
            <a:r>
              <a:rPr lang="en-US" dirty="0">
                <a:latin typeface="Inconsolata"/>
                <a:cs typeface="Inconsolata"/>
              </a:rPr>
              <a:t>     , write      </a:t>
            </a:r>
            <a:r>
              <a:rPr lang="en-US" dirty="0">
                <a:solidFill>
                  <a:srgbClr val="3777BC"/>
                </a:solidFill>
                <a:latin typeface="Inconsolata"/>
                <a:cs typeface="Inconsolata"/>
              </a:rPr>
              <a:t>::</a:t>
            </a:r>
            <a:r>
              <a:rPr lang="en-US" dirty="0">
                <a:latin typeface="Inconsolata"/>
                <a:cs typeface="Inconsolata"/>
              </a:rPr>
              <a:t> sock   </a:t>
            </a:r>
            <a:r>
              <a:rPr lang="en-US" dirty="0">
                <a:solidFill>
                  <a:srgbClr val="3777BC"/>
                </a:solidFill>
                <a:latin typeface="Inconsolata"/>
                <a:cs typeface="Inconsolata"/>
              </a:rPr>
              <a:t>-&gt;</a:t>
            </a:r>
            <a:r>
              <a:rPr lang="en-US" dirty="0">
                <a:latin typeface="Inconsolata"/>
                <a:cs typeface="Inconsolata"/>
              </a:rPr>
              <a:t> </a:t>
            </a:r>
            <a:r>
              <a:rPr lang="en-US" dirty="0" err="1">
                <a:latin typeface="Inconsolata"/>
                <a:cs typeface="Inconsolata"/>
              </a:rPr>
              <a:t>L.ByteString</a:t>
            </a:r>
            <a:r>
              <a:rPr lang="en-US" dirty="0">
                <a:latin typeface="Inconsolata"/>
                <a:cs typeface="Inconsolata"/>
              </a:rPr>
              <a:t> </a:t>
            </a:r>
            <a:r>
              <a:rPr lang="en-US" dirty="0">
                <a:solidFill>
                  <a:srgbClr val="3777BC"/>
                </a:solidFill>
                <a:latin typeface="Inconsolata"/>
                <a:cs typeface="Inconsolata"/>
              </a:rPr>
              <a:t>-&gt;</a:t>
            </a:r>
            <a:r>
              <a:rPr lang="en-US" dirty="0">
                <a:latin typeface="Inconsolata"/>
                <a:cs typeface="Inconsolata"/>
              </a:rPr>
              <a:t> IO ()</a:t>
            </a:r>
          </a:p>
          <a:p>
            <a:r>
              <a:rPr lang="en-US" dirty="0">
                <a:latin typeface="Inconsolata"/>
                <a:cs typeface="Inconsolata"/>
              </a:rPr>
              <a:t>     , flush      </a:t>
            </a:r>
            <a:r>
              <a:rPr lang="en-US" dirty="0">
                <a:solidFill>
                  <a:srgbClr val="3777BC"/>
                </a:solidFill>
                <a:latin typeface="Inconsolata"/>
                <a:cs typeface="Inconsolata"/>
              </a:rPr>
              <a:t>::</a:t>
            </a:r>
            <a:r>
              <a:rPr lang="en-US" dirty="0">
                <a:latin typeface="Inconsolata"/>
                <a:cs typeface="Inconsolata"/>
              </a:rPr>
              <a:t> sock                   </a:t>
            </a:r>
            <a:r>
              <a:rPr lang="en-US" dirty="0">
                <a:solidFill>
                  <a:srgbClr val="3777BC"/>
                </a:solidFill>
                <a:latin typeface="Inconsolata"/>
                <a:cs typeface="Inconsolata"/>
              </a:rPr>
              <a:t>-&gt;</a:t>
            </a:r>
            <a:r>
              <a:rPr lang="en-US" dirty="0">
                <a:latin typeface="Inconsolata"/>
                <a:cs typeface="Inconsolata"/>
              </a:rPr>
              <a:t> IO ()</a:t>
            </a:r>
          </a:p>
          <a:p>
            <a:r>
              <a:rPr lang="en-US" dirty="0">
                <a:latin typeface="Inconsolata"/>
                <a:cs typeface="Inconsolata"/>
              </a:rPr>
              <a:t>     , close      </a:t>
            </a:r>
            <a:r>
              <a:rPr lang="en-US" dirty="0">
                <a:solidFill>
                  <a:srgbClr val="3777BC"/>
                </a:solidFill>
                <a:latin typeface="Inconsolata"/>
                <a:cs typeface="Inconsolata"/>
              </a:rPr>
              <a:t>::</a:t>
            </a:r>
            <a:r>
              <a:rPr lang="en-US" dirty="0">
                <a:latin typeface="Inconsolata"/>
                <a:cs typeface="Inconsolata"/>
              </a:rPr>
              <a:t> sock                   </a:t>
            </a:r>
            <a:r>
              <a:rPr lang="en-US" dirty="0">
                <a:solidFill>
                  <a:srgbClr val="3777BC"/>
                </a:solidFill>
                <a:latin typeface="Inconsolata"/>
                <a:cs typeface="Inconsolata"/>
              </a:rPr>
              <a:t>-&gt;</a:t>
            </a:r>
            <a:r>
              <a:rPr lang="en-US" dirty="0">
                <a:latin typeface="Inconsolata"/>
                <a:cs typeface="Inconsolata"/>
              </a:rPr>
              <a:t> IO ()</a:t>
            </a:r>
          </a:p>
          <a:p>
            <a:r>
              <a:rPr lang="en-US" dirty="0">
                <a:latin typeface="Inconsolata"/>
                <a:cs typeface="Inconsolata"/>
              </a:rPr>
              <a:t>     , </a:t>
            </a:r>
            <a:r>
              <a:rPr lang="en-US" dirty="0" err="1">
                <a:latin typeface="Inconsolata"/>
                <a:cs typeface="Inconsolata"/>
              </a:rPr>
              <a:t>lclose</a:t>
            </a:r>
            <a:r>
              <a:rPr lang="en-US" dirty="0">
                <a:latin typeface="Inconsolata"/>
                <a:cs typeface="Inconsolata"/>
              </a:rPr>
              <a:t>     </a:t>
            </a:r>
            <a:r>
              <a:rPr lang="en-US" dirty="0">
                <a:solidFill>
                  <a:srgbClr val="3777BC"/>
                </a:solidFill>
                <a:latin typeface="Inconsolata"/>
                <a:cs typeface="Inconsolata"/>
              </a:rPr>
              <a:t>::</a:t>
            </a:r>
            <a:r>
              <a:rPr lang="en-US" dirty="0">
                <a:latin typeface="Inconsolata"/>
                <a:cs typeface="Inconsolata"/>
              </a:rPr>
              <a:t> </a:t>
            </a:r>
            <a:r>
              <a:rPr lang="en-US" dirty="0" err="1">
                <a:latin typeface="Inconsolata"/>
                <a:cs typeface="Inconsolata"/>
              </a:rPr>
              <a:t>lsock</a:t>
            </a:r>
            <a:r>
              <a:rPr lang="en-US" dirty="0">
                <a:latin typeface="Inconsolata"/>
                <a:cs typeface="Inconsolata"/>
              </a:rPr>
              <a:t>                  </a:t>
            </a:r>
            <a:r>
              <a:rPr lang="en-US" dirty="0">
                <a:solidFill>
                  <a:srgbClr val="3777BC"/>
                </a:solidFill>
                <a:latin typeface="Inconsolata"/>
                <a:cs typeface="Inconsolata"/>
              </a:rPr>
              <a:t>-&gt;</a:t>
            </a:r>
            <a:r>
              <a:rPr lang="en-US" dirty="0">
                <a:latin typeface="Inconsolata"/>
                <a:cs typeface="Inconsolata"/>
              </a:rPr>
              <a:t> IO ()</a:t>
            </a:r>
          </a:p>
          <a:p>
            <a:r>
              <a:rPr lang="en-US" dirty="0">
                <a:latin typeface="Inconsolata"/>
                <a:cs typeface="Inconsolata"/>
              </a:rPr>
              <a:t>     }</a:t>
            </a:r>
          </a:p>
        </p:txBody>
      </p:sp>
    </p:spTree>
    <p:extLst>
      <p:ext uri="{BB962C8B-B14F-4D97-AF65-F5344CB8AC3E}">
        <p14:creationId xmlns:p14="http://schemas.microsoft.com/office/powerpoint/2010/main" val="1987662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QuickCheck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latin typeface="Inconsolata"/>
                <a:cs typeface="Inconsolata"/>
              </a:rPr>
              <a:t>tapHandshakeCheck</a:t>
            </a:r>
            <a:r>
              <a:rPr lang="en-US" dirty="0">
                <a:latin typeface="Inconsolata"/>
                <a:cs typeface="Inconsolata"/>
              </a:rPr>
              <a:t> </a:t>
            </a:r>
            <a:r>
              <a:rPr lang="en-US" dirty="0">
                <a:solidFill>
                  <a:srgbClr val="3777BC"/>
                </a:solidFill>
                <a:latin typeface="Inconsolata"/>
                <a:cs typeface="Inconsolata"/>
              </a:rPr>
              <a:t>::</a:t>
            </a:r>
            <a:r>
              <a:rPr lang="en-US" dirty="0">
                <a:latin typeface="Inconsolata"/>
                <a:cs typeface="Inconsolata"/>
              </a:rPr>
              <a:t> Word32 </a:t>
            </a:r>
            <a:r>
              <a:rPr lang="en-US" dirty="0">
                <a:solidFill>
                  <a:srgbClr val="3777BC"/>
                </a:solidFill>
                <a:latin typeface="Inconsolata"/>
                <a:cs typeface="Inconsolata"/>
              </a:rPr>
              <a:t>-&gt;</a:t>
            </a:r>
            <a:r>
              <a:rPr lang="en-US" dirty="0">
                <a:latin typeface="Inconsolata"/>
                <a:cs typeface="Inconsolata"/>
              </a:rPr>
              <a:t> </a:t>
            </a:r>
            <a:r>
              <a:rPr lang="en-US" dirty="0" err="1">
                <a:latin typeface="Inconsolata"/>
                <a:cs typeface="Inconsolata"/>
              </a:rPr>
              <a:t>RouterTAP</a:t>
            </a:r>
            <a:r>
              <a:rPr lang="en-US" dirty="0">
                <a:latin typeface="Inconsolata"/>
                <a:cs typeface="Inconsolata"/>
              </a:rPr>
              <a:t> </a:t>
            </a:r>
            <a:r>
              <a:rPr lang="en-US" dirty="0">
                <a:solidFill>
                  <a:srgbClr val="3777BC"/>
                </a:solidFill>
                <a:latin typeface="Inconsolata"/>
                <a:cs typeface="Inconsolata"/>
              </a:rPr>
              <a:t>-&gt;</a:t>
            </a:r>
            <a:r>
              <a:rPr lang="en-US" dirty="0">
                <a:latin typeface="Inconsolata"/>
                <a:cs typeface="Inconsolata"/>
              </a:rPr>
              <a:t> </a:t>
            </a:r>
            <a:r>
              <a:rPr lang="en-US" dirty="0" err="1">
                <a:latin typeface="Inconsolata"/>
                <a:cs typeface="Inconsolata"/>
              </a:rPr>
              <a:t>TorRNG</a:t>
            </a:r>
            <a:r>
              <a:rPr lang="en-US" dirty="0">
                <a:latin typeface="Inconsolata"/>
                <a:cs typeface="Inconsolata"/>
              </a:rPr>
              <a:t> </a:t>
            </a:r>
            <a:r>
              <a:rPr lang="en-US" dirty="0">
                <a:solidFill>
                  <a:srgbClr val="3777BC"/>
                </a:solidFill>
                <a:latin typeface="Inconsolata"/>
                <a:cs typeface="Inconsolata"/>
              </a:rPr>
              <a:t>-&gt;</a:t>
            </a:r>
            <a:r>
              <a:rPr lang="en-US" dirty="0">
                <a:latin typeface="Inconsolata"/>
                <a:cs typeface="Inconsolata"/>
              </a:rPr>
              <a:t> </a:t>
            </a:r>
            <a:r>
              <a:rPr lang="en-US" dirty="0" err="1">
                <a:latin typeface="Inconsolata"/>
                <a:cs typeface="Inconsolata"/>
              </a:rPr>
              <a:t>Bool</a:t>
            </a:r>
            <a:endParaRPr lang="en-US" dirty="0">
              <a:latin typeface="Inconsolata"/>
              <a:cs typeface="Inconsolata"/>
            </a:endParaRPr>
          </a:p>
          <a:p>
            <a:r>
              <a:rPr lang="en-US" dirty="0" err="1">
                <a:latin typeface="Inconsolata"/>
                <a:cs typeface="Inconsolata"/>
              </a:rPr>
              <a:t>tapHandshakeCheck</a:t>
            </a:r>
            <a:r>
              <a:rPr lang="en-US" dirty="0">
                <a:latin typeface="Inconsolata"/>
                <a:cs typeface="Inconsolata"/>
              </a:rPr>
              <a:t> </a:t>
            </a:r>
            <a:r>
              <a:rPr lang="en-US" dirty="0" err="1">
                <a:latin typeface="Inconsolata"/>
                <a:cs typeface="Inconsolata"/>
              </a:rPr>
              <a:t>circId</a:t>
            </a:r>
            <a:r>
              <a:rPr lang="en-US" dirty="0">
                <a:latin typeface="Inconsolata"/>
                <a:cs typeface="Inconsolata"/>
              </a:rPr>
              <a:t> (</a:t>
            </a:r>
            <a:r>
              <a:rPr lang="en-US" dirty="0" err="1">
                <a:latin typeface="Inconsolata"/>
                <a:cs typeface="Inconsolata"/>
              </a:rPr>
              <a:t>RouterTAP</a:t>
            </a:r>
            <a:r>
              <a:rPr lang="en-US" dirty="0">
                <a:latin typeface="Inconsolata"/>
                <a:cs typeface="Inconsolata"/>
              </a:rPr>
              <a:t> </a:t>
            </a:r>
            <a:r>
              <a:rPr lang="en-US" dirty="0" err="1">
                <a:latin typeface="Inconsolata"/>
                <a:cs typeface="Inconsolata"/>
              </a:rPr>
              <a:t>myRouter</a:t>
            </a:r>
            <a:r>
              <a:rPr lang="en-US" dirty="0">
                <a:latin typeface="Inconsolata"/>
                <a:cs typeface="Inconsolata"/>
              </a:rPr>
              <a:t> </a:t>
            </a:r>
            <a:r>
              <a:rPr lang="en-US" dirty="0" err="1">
                <a:latin typeface="Inconsolata"/>
                <a:cs typeface="Inconsolata"/>
              </a:rPr>
              <a:t>priv</a:t>
            </a:r>
            <a:r>
              <a:rPr lang="en-US" dirty="0">
                <a:latin typeface="Inconsolata"/>
                <a:cs typeface="Inconsolata"/>
              </a:rPr>
              <a:t>) g0 </a:t>
            </a:r>
            <a:r>
              <a:rPr lang="en-US" dirty="0">
                <a:solidFill>
                  <a:srgbClr val="3777BC"/>
                </a:solidFill>
                <a:latin typeface="Inconsolata"/>
                <a:cs typeface="Inconsolata"/>
              </a:rPr>
              <a:t>=</a:t>
            </a:r>
          </a:p>
          <a:p>
            <a:r>
              <a:rPr lang="en-US" dirty="0">
                <a:latin typeface="Inconsolata"/>
                <a:cs typeface="Inconsolata"/>
              </a:rPr>
              <a:t>  </a:t>
            </a:r>
            <a:r>
              <a:rPr lang="en-US" dirty="0">
                <a:solidFill>
                  <a:srgbClr val="3777BC"/>
                </a:solidFill>
                <a:latin typeface="Inconsolata"/>
                <a:cs typeface="Inconsolata"/>
              </a:rPr>
              <a:t>let</a:t>
            </a:r>
            <a:r>
              <a:rPr lang="en-US" dirty="0">
                <a:latin typeface="Inconsolata"/>
                <a:cs typeface="Inconsolata"/>
              </a:rPr>
              <a:t> (g1, (</a:t>
            </a:r>
            <a:r>
              <a:rPr lang="en-US" dirty="0" err="1">
                <a:latin typeface="Inconsolata"/>
                <a:cs typeface="Inconsolata"/>
              </a:rPr>
              <a:t>privX</a:t>
            </a:r>
            <a:r>
              <a:rPr lang="en-US" dirty="0">
                <a:latin typeface="Inconsolata"/>
                <a:cs typeface="Inconsolata"/>
              </a:rPr>
              <a:t>, </a:t>
            </a:r>
            <a:r>
              <a:rPr lang="en-US" dirty="0" err="1">
                <a:latin typeface="Inconsolata"/>
                <a:cs typeface="Inconsolata"/>
              </a:rPr>
              <a:t>cbody</a:t>
            </a:r>
            <a:r>
              <a:rPr lang="en-US" dirty="0">
                <a:latin typeface="Inconsolata"/>
                <a:cs typeface="Inconsolata"/>
              </a:rPr>
              <a:t>)) </a:t>
            </a:r>
            <a:r>
              <a:rPr lang="en-US" dirty="0">
                <a:solidFill>
                  <a:srgbClr val="3777BC"/>
                </a:solidFill>
                <a:latin typeface="Inconsolata"/>
                <a:cs typeface="Inconsolata"/>
              </a:rPr>
              <a:t>=</a:t>
            </a:r>
            <a:r>
              <a:rPr lang="en-US" dirty="0">
                <a:latin typeface="Inconsolata"/>
                <a:cs typeface="Inconsolata"/>
              </a:rPr>
              <a:t> </a:t>
            </a:r>
            <a:r>
              <a:rPr lang="en-US" dirty="0" err="1">
                <a:latin typeface="Inconsolata"/>
                <a:cs typeface="Inconsolata"/>
              </a:rPr>
              <a:t>startTAPHandshake</a:t>
            </a:r>
            <a:r>
              <a:rPr lang="en-US" dirty="0">
                <a:latin typeface="Inconsolata"/>
                <a:cs typeface="Inconsolata"/>
              </a:rPr>
              <a:t> </a:t>
            </a:r>
            <a:r>
              <a:rPr lang="en-US" dirty="0" err="1">
                <a:latin typeface="Inconsolata"/>
                <a:cs typeface="Inconsolata"/>
              </a:rPr>
              <a:t>myRouter</a:t>
            </a:r>
            <a:r>
              <a:rPr lang="en-US" dirty="0">
                <a:latin typeface="Inconsolata"/>
                <a:cs typeface="Inconsolata"/>
              </a:rPr>
              <a:t> g0</a:t>
            </a:r>
          </a:p>
          <a:p>
            <a:r>
              <a:rPr lang="en-US" dirty="0">
                <a:latin typeface="Inconsolata"/>
                <a:cs typeface="Inconsolata"/>
              </a:rPr>
              <a:t>      (g2, (</a:t>
            </a:r>
            <a:r>
              <a:rPr lang="en-US" dirty="0" err="1">
                <a:latin typeface="Inconsolata"/>
                <a:cs typeface="Inconsolata"/>
              </a:rPr>
              <a:t>dcell</a:t>
            </a:r>
            <a:r>
              <a:rPr lang="en-US" dirty="0">
                <a:latin typeface="Inconsolata"/>
                <a:cs typeface="Inconsolata"/>
              </a:rPr>
              <a:t>, </a:t>
            </a:r>
            <a:r>
              <a:rPr lang="en-US" dirty="0" err="1">
                <a:latin typeface="Inconsolata"/>
                <a:cs typeface="Inconsolata"/>
              </a:rPr>
              <a:t>fenc</a:t>
            </a:r>
            <a:r>
              <a:rPr lang="en-US" dirty="0">
                <a:latin typeface="Inconsolata"/>
                <a:cs typeface="Inconsolata"/>
              </a:rPr>
              <a:t>, </a:t>
            </a:r>
            <a:r>
              <a:rPr lang="en-US" dirty="0" err="1">
                <a:latin typeface="Inconsolata"/>
                <a:cs typeface="Inconsolata"/>
              </a:rPr>
              <a:t>benc</a:t>
            </a:r>
            <a:r>
              <a:rPr lang="en-US" dirty="0">
                <a:latin typeface="Inconsolata"/>
                <a:cs typeface="Inconsolata"/>
              </a:rPr>
              <a:t>)) </a:t>
            </a:r>
            <a:r>
              <a:rPr lang="en-US" dirty="0" smtClean="0">
                <a:solidFill>
                  <a:srgbClr val="3777BC"/>
                </a:solidFill>
                <a:latin typeface="Inconsolata"/>
                <a:cs typeface="Inconsolata"/>
              </a:rPr>
              <a:t>=</a:t>
            </a:r>
          </a:p>
          <a:p>
            <a:r>
              <a:rPr lang="en-US" dirty="0">
                <a:latin typeface="Inconsolata"/>
                <a:cs typeface="Inconsolata"/>
              </a:rPr>
              <a:t>	</a:t>
            </a:r>
            <a:r>
              <a:rPr lang="en-US" dirty="0" smtClean="0">
                <a:latin typeface="Inconsolata"/>
                <a:cs typeface="Inconsolata"/>
              </a:rPr>
              <a:t>				</a:t>
            </a:r>
            <a:r>
              <a:rPr lang="en-US" dirty="0" err="1" smtClean="0">
                <a:latin typeface="Inconsolata"/>
                <a:cs typeface="Inconsolata"/>
              </a:rPr>
              <a:t>advanceTAPHandshake</a:t>
            </a:r>
            <a:r>
              <a:rPr lang="en-US" dirty="0" smtClean="0">
                <a:latin typeface="Inconsolata"/>
                <a:cs typeface="Inconsolata"/>
              </a:rPr>
              <a:t> </a:t>
            </a:r>
            <a:r>
              <a:rPr lang="en-US" dirty="0" err="1">
                <a:latin typeface="Inconsolata"/>
                <a:cs typeface="Inconsolata"/>
              </a:rPr>
              <a:t>priv</a:t>
            </a:r>
            <a:r>
              <a:rPr lang="en-US" dirty="0">
                <a:latin typeface="Inconsolata"/>
                <a:cs typeface="Inconsolata"/>
              </a:rPr>
              <a:t> </a:t>
            </a:r>
            <a:r>
              <a:rPr lang="en-US" dirty="0" err="1">
                <a:latin typeface="Inconsolata"/>
                <a:cs typeface="Inconsolata"/>
              </a:rPr>
              <a:t>circId</a:t>
            </a:r>
            <a:r>
              <a:rPr lang="en-US" dirty="0">
                <a:latin typeface="Inconsolata"/>
                <a:cs typeface="Inconsolata"/>
              </a:rPr>
              <a:t> </a:t>
            </a:r>
            <a:r>
              <a:rPr lang="en-US" dirty="0" err="1">
                <a:latin typeface="Inconsolata"/>
                <a:cs typeface="Inconsolata"/>
              </a:rPr>
              <a:t>cbody</a:t>
            </a:r>
            <a:r>
              <a:rPr lang="en-US" dirty="0">
                <a:latin typeface="Inconsolata"/>
                <a:cs typeface="Inconsolata"/>
              </a:rPr>
              <a:t> g1</a:t>
            </a:r>
          </a:p>
          <a:p>
            <a:r>
              <a:rPr lang="en-US" dirty="0">
                <a:latin typeface="Inconsolata"/>
                <a:cs typeface="Inconsolata"/>
              </a:rPr>
              <a:t>      Created </a:t>
            </a:r>
            <a:r>
              <a:rPr lang="en-US" dirty="0" err="1">
                <a:latin typeface="Inconsolata"/>
                <a:cs typeface="Inconsolata"/>
              </a:rPr>
              <a:t>circIdD</a:t>
            </a:r>
            <a:r>
              <a:rPr lang="en-US" dirty="0">
                <a:latin typeface="Inconsolata"/>
                <a:cs typeface="Inconsolata"/>
              </a:rPr>
              <a:t> </a:t>
            </a:r>
            <a:r>
              <a:rPr lang="en-US" dirty="0" err="1">
                <a:latin typeface="Inconsolata"/>
                <a:cs typeface="Inconsolata"/>
              </a:rPr>
              <a:t>dbody</a:t>
            </a:r>
            <a:r>
              <a:rPr lang="en-US" dirty="0">
                <a:latin typeface="Inconsolata"/>
                <a:cs typeface="Inconsolata"/>
              </a:rPr>
              <a:t> </a:t>
            </a:r>
            <a:r>
              <a:rPr lang="en-US" dirty="0">
                <a:solidFill>
                  <a:srgbClr val="3777BC"/>
                </a:solidFill>
                <a:latin typeface="Inconsolata"/>
                <a:cs typeface="Inconsolata"/>
              </a:rPr>
              <a:t>=</a:t>
            </a:r>
            <a:r>
              <a:rPr lang="en-US" dirty="0">
                <a:latin typeface="Inconsolata"/>
                <a:cs typeface="Inconsolata"/>
              </a:rPr>
              <a:t> </a:t>
            </a:r>
            <a:r>
              <a:rPr lang="en-US" dirty="0" err="1">
                <a:latin typeface="Inconsolata"/>
                <a:cs typeface="Inconsolata"/>
              </a:rPr>
              <a:t>dcell</a:t>
            </a:r>
            <a:endParaRPr lang="en-US" dirty="0">
              <a:latin typeface="Inconsolata"/>
              <a:cs typeface="Inconsolata"/>
            </a:endParaRPr>
          </a:p>
          <a:p>
            <a:r>
              <a:rPr lang="en-US" dirty="0">
                <a:latin typeface="Inconsolata"/>
                <a:cs typeface="Inconsolata"/>
              </a:rPr>
              <a:t>  </a:t>
            </a:r>
            <a:r>
              <a:rPr lang="en-US" dirty="0">
                <a:solidFill>
                  <a:srgbClr val="3777BC"/>
                </a:solidFill>
                <a:latin typeface="Inconsolata"/>
                <a:cs typeface="Inconsolata"/>
              </a:rPr>
              <a:t>in case </a:t>
            </a:r>
            <a:r>
              <a:rPr lang="en-US" dirty="0" err="1">
                <a:latin typeface="Inconsolata"/>
                <a:cs typeface="Inconsolata"/>
              </a:rPr>
              <a:t>completeTAPHandshake</a:t>
            </a:r>
            <a:r>
              <a:rPr lang="en-US" dirty="0">
                <a:latin typeface="Inconsolata"/>
                <a:cs typeface="Inconsolata"/>
              </a:rPr>
              <a:t> </a:t>
            </a:r>
            <a:r>
              <a:rPr lang="en-US" dirty="0" err="1">
                <a:latin typeface="Inconsolata"/>
                <a:cs typeface="Inconsolata"/>
              </a:rPr>
              <a:t>privX</a:t>
            </a:r>
            <a:r>
              <a:rPr lang="en-US" dirty="0">
                <a:latin typeface="Inconsolata"/>
                <a:cs typeface="Inconsolata"/>
              </a:rPr>
              <a:t> </a:t>
            </a:r>
            <a:r>
              <a:rPr lang="en-US" dirty="0" err="1">
                <a:latin typeface="Inconsolata"/>
                <a:cs typeface="Inconsolata"/>
              </a:rPr>
              <a:t>dbody</a:t>
            </a:r>
            <a:r>
              <a:rPr lang="en-US" dirty="0">
                <a:latin typeface="Inconsolata"/>
                <a:cs typeface="Inconsolata"/>
              </a:rPr>
              <a:t> </a:t>
            </a:r>
            <a:r>
              <a:rPr lang="en-US" dirty="0">
                <a:solidFill>
                  <a:srgbClr val="3777BC"/>
                </a:solidFill>
                <a:latin typeface="Inconsolata"/>
                <a:cs typeface="Inconsolata"/>
              </a:rPr>
              <a:t>of</a:t>
            </a:r>
          </a:p>
          <a:p>
            <a:r>
              <a:rPr lang="en-US" dirty="0">
                <a:latin typeface="Inconsolata"/>
                <a:cs typeface="Inconsolata"/>
              </a:rPr>
              <a:t>       Left err </a:t>
            </a:r>
            <a:r>
              <a:rPr lang="en-US" dirty="0">
                <a:solidFill>
                  <a:srgbClr val="3777BC"/>
                </a:solidFill>
                <a:latin typeface="Inconsolata"/>
                <a:cs typeface="Inconsolata"/>
              </a:rPr>
              <a:t>-&gt;</a:t>
            </a:r>
          </a:p>
          <a:p>
            <a:r>
              <a:rPr lang="en-US" dirty="0">
                <a:latin typeface="Inconsolata"/>
                <a:cs typeface="Inconsolata"/>
              </a:rPr>
              <a:t>          False</a:t>
            </a:r>
          </a:p>
          <a:p>
            <a:r>
              <a:rPr lang="en-US" dirty="0">
                <a:latin typeface="Inconsolata"/>
                <a:cs typeface="Inconsolata"/>
              </a:rPr>
              <a:t>       Right (</a:t>
            </a:r>
            <a:r>
              <a:rPr lang="en-US" dirty="0" err="1">
                <a:latin typeface="Inconsolata"/>
                <a:cs typeface="Inconsolata"/>
              </a:rPr>
              <a:t>fenc</a:t>
            </a:r>
            <a:r>
              <a:rPr lang="en-US" dirty="0">
                <a:latin typeface="Inconsolata"/>
                <a:cs typeface="Inconsolata"/>
              </a:rPr>
              <a:t>', </a:t>
            </a:r>
            <a:r>
              <a:rPr lang="en-US" dirty="0" err="1">
                <a:latin typeface="Inconsolata"/>
                <a:cs typeface="Inconsolata"/>
              </a:rPr>
              <a:t>benc</a:t>
            </a:r>
            <a:r>
              <a:rPr lang="en-US" dirty="0">
                <a:latin typeface="Inconsolata"/>
                <a:cs typeface="Inconsolata"/>
              </a:rPr>
              <a:t>') </a:t>
            </a:r>
            <a:r>
              <a:rPr lang="en-US" dirty="0">
                <a:solidFill>
                  <a:srgbClr val="3777BC"/>
                </a:solidFill>
                <a:latin typeface="Inconsolata"/>
                <a:cs typeface="Inconsolata"/>
              </a:rPr>
              <a:t>-&gt;</a:t>
            </a:r>
          </a:p>
          <a:p>
            <a:r>
              <a:rPr lang="en-US" dirty="0">
                <a:latin typeface="Inconsolata"/>
                <a:cs typeface="Inconsolata"/>
              </a:rPr>
              <a:t>         (</a:t>
            </a:r>
            <a:r>
              <a:rPr lang="en-US" dirty="0" err="1">
                <a:latin typeface="Inconsolata"/>
                <a:cs typeface="Inconsolata"/>
              </a:rPr>
              <a:t>circId</a:t>
            </a:r>
            <a:r>
              <a:rPr lang="en-US" dirty="0">
                <a:latin typeface="Inconsolata"/>
                <a:cs typeface="Inconsolata"/>
              </a:rPr>
              <a:t> == </a:t>
            </a:r>
            <a:r>
              <a:rPr lang="en-US" dirty="0" err="1">
                <a:latin typeface="Inconsolata"/>
                <a:cs typeface="Inconsolata"/>
              </a:rPr>
              <a:t>circIdD</a:t>
            </a:r>
            <a:r>
              <a:rPr lang="en-US" dirty="0">
                <a:latin typeface="Inconsolata"/>
                <a:cs typeface="Inconsolata"/>
              </a:rPr>
              <a:t>) &amp;&amp; (</a:t>
            </a:r>
            <a:r>
              <a:rPr lang="en-US" dirty="0" err="1">
                <a:latin typeface="Inconsolata"/>
                <a:cs typeface="Inconsolata"/>
              </a:rPr>
              <a:t>fenc</a:t>
            </a:r>
            <a:r>
              <a:rPr lang="en-US" dirty="0">
                <a:latin typeface="Inconsolata"/>
                <a:cs typeface="Inconsolata"/>
              </a:rPr>
              <a:t> == </a:t>
            </a:r>
            <a:r>
              <a:rPr lang="en-US" dirty="0" err="1">
                <a:latin typeface="Inconsolata"/>
                <a:cs typeface="Inconsolata"/>
              </a:rPr>
              <a:t>fenc</a:t>
            </a:r>
            <a:r>
              <a:rPr lang="en-US" dirty="0">
                <a:latin typeface="Inconsolata"/>
                <a:cs typeface="Inconsolata"/>
              </a:rPr>
              <a:t>') &amp;</a:t>
            </a:r>
            <a:r>
              <a:rPr lang="en-US" dirty="0" smtClean="0">
                <a:latin typeface="Inconsolata"/>
                <a:cs typeface="Inconsolata"/>
              </a:rPr>
              <a:t>&amp;</a:t>
            </a:r>
          </a:p>
          <a:p>
            <a:r>
              <a:rPr lang="en-US" dirty="0">
                <a:latin typeface="Inconsolata"/>
                <a:cs typeface="Inconsolata"/>
              </a:rPr>
              <a:t> </a:t>
            </a:r>
            <a:r>
              <a:rPr lang="en-US" dirty="0" smtClean="0">
                <a:latin typeface="Inconsolata"/>
                <a:cs typeface="Inconsolata"/>
              </a:rPr>
              <a:t>        (</a:t>
            </a:r>
            <a:r>
              <a:rPr lang="en-US" dirty="0" err="1">
                <a:latin typeface="Inconsolata"/>
                <a:cs typeface="Inconsolata"/>
              </a:rPr>
              <a:t>benc</a:t>
            </a:r>
            <a:r>
              <a:rPr lang="en-US" dirty="0">
                <a:latin typeface="Inconsolata"/>
                <a:cs typeface="Inconsolata"/>
              </a:rPr>
              <a:t> == </a:t>
            </a:r>
            <a:r>
              <a:rPr lang="en-US" dirty="0" err="1">
                <a:latin typeface="Inconsolata"/>
                <a:cs typeface="Inconsolata"/>
              </a:rPr>
              <a:t>benc</a:t>
            </a:r>
            <a:r>
              <a:rPr lang="en-US" dirty="0">
                <a:latin typeface="Inconsolata"/>
                <a:cs typeface="Inconsolata"/>
              </a:rPr>
              <a:t>')</a:t>
            </a:r>
          </a:p>
          <a:p>
            <a:endParaRPr lang="en-US" dirty="0">
              <a:latin typeface="Inconsolata"/>
              <a:cs typeface="Inconsolata"/>
            </a:endParaRPr>
          </a:p>
        </p:txBody>
      </p:sp>
      <p:sp>
        <p:nvSpPr>
          <p:cNvPr id="4" name="Donut 3"/>
          <p:cNvSpPr/>
          <p:nvPr/>
        </p:nvSpPr>
        <p:spPr>
          <a:xfrm>
            <a:off x="4025900" y="2298700"/>
            <a:ext cx="2590800" cy="749300"/>
          </a:xfrm>
          <a:prstGeom prst="donut">
            <a:avLst>
              <a:gd name="adj" fmla="val 5233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Donut 4"/>
          <p:cNvSpPr/>
          <p:nvPr/>
        </p:nvSpPr>
        <p:spPr>
          <a:xfrm>
            <a:off x="2578100" y="3022600"/>
            <a:ext cx="3048000" cy="749300"/>
          </a:xfrm>
          <a:prstGeom prst="donut">
            <a:avLst>
              <a:gd name="adj" fmla="val 5233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Donut 5"/>
          <p:cNvSpPr/>
          <p:nvPr/>
        </p:nvSpPr>
        <p:spPr>
          <a:xfrm>
            <a:off x="1612900" y="3835400"/>
            <a:ext cx="2933700" cy="596900"/>
          </a:xfrm>
          <a:prstGeom prst="donut">
            <a:avLst>
              <a:gd name="adj" fmla="val 5233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881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QuickCheck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err="1">
                <a:latin typeface="Inconsolata"/>
                <a:cs typeface="Inconsolata"/>
              </a:rPr>
              <a:t>TorCell</a:t>
            </a:r>
            <a:r>
              <a:rPr lang="en-US" dirty="0">
                <a:latin typeface="Inconsolata"/>
                <a:cs typeface="Inconsolata"/>
              </a:rPr>
              <a:t> Serialization:</a:t>
            </a:r>
          </a:p>
          <a:p>
            <a:r>
              <a:rPr lang="en-US" dirty="0">
                <a:latin typeface="Inconsolata"/>
                <a:cs typeface="Inconsolata"/>
              </a:rPr>
              <a:t>  </a:t>
            </a:r>
            <a:r>
              <a:rPr lang="en-US" dirty="0" err="1">
                <a:latin typeface="Inconsolata"/>
                <a:cs typeface="Inconsolata"/>
              </a:rPr>
              <a:t>TorAddress</a:t>
            </a:r>
            <a:r>
              <a:rPr lang="en-US" dirty="0">
                <a:latin typeface="Inconsolata"/>
                <a:cs typeface="Inconsolata"/>
              </a:rPr>
              <a:t> round-trips: [</a:t>
            </a:r>
            <a:r>
              <a:rPr lang="en-US" dirty="0">
                <a:solidFill>
                  <a:srgbClr val="008000"/>
                </a:solidFill>
                <a:latin typeface="Inconsolata"/>
                <a:cs typeface="Inconsolata"/>
              </a:rPr>
              <a:t>OK, passed 100 tests</a:t>
            </a:r>
            <a:r>
              <a:rPr lang="en-US" dirty="0">
                <a:latin typeface="Inconsolata"/>
                <a:cs typeface="Inconsolata"/>
              </a:rPr>
              <a:t>]</a:t>
            </a:r>
          </a:p>
          <a:p>
            <a:r>
              <a:rPr lang="en-US" dirty="0">
                <a:latin typeface="Inconsolata"/>
                <a:cs typeface="Inconsolata"/>
              </a:rPr>
              <a:t>  </a:t>
            </a:r>
            <a:r>
              <a:rPr lang="en-US" dirty="0" err="1">
                <a:latin typeface="Inconsolata"/>
                <a:cs typeface="Inconsolata"/>
              </a:rPr>
              <a:t>TorAddress</a:t>
            </a:r>
            <a:r>
              <a:rPr lang="en-US" dirty="0">
                <a:latin typeface="Inconsolata"/>
                <a:cs typeface="Inconsolata"/>
              </a:rPr>
              <a:t> makes sensible </a:t>
            </a:r>
            <a:r>
              <a:rPr lang="en-US" dirty="0" err="1">
                <a:latin typeface="Inconsolata"/>
                <a:cs typeface="Inconsolata"/>
              </a:rPr>
              <a:t>ByteStrings</a:t>
            </a:r>
            <a:r>
              <a:rPr lang="en-US" dirty="0">
                <a:latin typeface="Inconsolata"/>
                <a:cs typeface="Inconsolata"/>
              </a:rPr>
              <a:t>: [</a:t>
            </a:r>
            <a:r>
              <a:rPr lang="en-US" dirty="0">
                <a:solidFill>
                  <a:srgbClr val="008000"/>
                </a:solidFill>
                <a:latin typeface="Inconsolata"/>
                <a:cs typeface="Inconsolata"/>
              </a:rPr>
              <a:t>OK, passed 100 tests</a:t>
            </a:r>
            <a:r>
              <a:rPr lang="en-US" dirty="0">
                <a:latin typeface="Inconsolata"/>
                <a:cs typeface="Inconsolata"/>
              </a:rPr>
              <a:t>]</a:t>
            </a:r>
          </a:p>
          <a:p>
            <a:r>
              <a:rPr lang="en-US" dirty="0">
                <a:latin typeface="Inconsolata"/>
                <a:cs typeface="Inconsolata"/>
              </a:rPr>
              <a:t>  </a:t>
            </a:r>
            <a:r>
              <a:rPr lang="en-US" dirty="0" err="1">
                <a:latin typeface="Inconsolata"/>
                <a:cs typeface="Inconsolata"/>
              </a:rPr>
              <a:t>ExtendSpec</a:t>
            </a:r>
            <a:r>
              <a:rPr lang="en-US" dirty="0">
                <a:latin typeface="Inconsolata"/>
                <a:cs typeface="Inconsolata"/>
              </a:rPr>
              <a:t> serializes: [</a:t>
            </a:r>
            <a:r>
              <a:rPr lang="en-US" dirty="0">
                <a:solidFill>
                  <a:srgbClr val="008000"/>
                </a:solidFill>
                <a:latin typeface="Inconsolata"/>
                <a:cs typeface="Inconsolata"/>
              </a:rPr>
              <a:t>OK, passed 100 tests</a:t>
            </a:r>
            <a:r>
              <a:rPr lang="en-US" dirty="0">
                <a:latin typeface="Inconsolata"/>
                <a:cs typeface="Inconsolata"/>
              </a:rPr>
              <a:t>]</a:t>
            </a:r>
          </a:p>
          <a:p>
            <a:r>
              <a:rPr lang="en-US" dirty="0">
                <a:latin typeface="Inconsolata"/>
                <a:cs typeface="Inconsolata"/>
              </a:rPr>
              <a:t>  </a:t>
            </a:r>
            <a:r>
              <a:rPr lang="en-US" dirty="0" err="1">
                <a:latin typeface="Inconsolata"/>
                <a:cs typeface="Inconsolata"/>
              </a:rPr>
              <a:t>DestroyReason</a:t>
            </a:r>
            <a:r>
              <a:rPr lang="en-US" dirty="0">
                <a:latin typeface="Inconsolata"/>
                <a:cs typeface="Inconsolata"/>
              </a:rPr>
              <a:t> serializes (check #1): [</a:t>
            </a:r>
            <a:r>
              <a:rPr lang="en-US" dirty="0">
                <a:solidFill>
                  <a:srgbClr val="008000"/>
                </a:solidFill>
                <a:latin typeface="Inconsolata"/>
                <a:cs typeface="Inconsolata"/>
              </a:rPr>
              <a:t>OK, passed 100 tests</a:t>
            </a:r>
            <a:r>
              <a:rPr lang="en-US" dirty="0">
                <a:latin typeface="Inconsolata"/>
                <a:cs typeface="Inconsolata"/>
              </a:rPr>
              <a:t>]</a:t>
            </a:r>
          </a:p>
          <a:p>
            <a:r>
              <a:rPr lang="en-US" dirty="0">
                <a:latin typeface="Inconsolata"/>
                <a:cs typeface="Inconsolata"/>
              </a:rPr>
              <a:t>  </a:t>
            </a:r>
            <a:r>
              <a:rPr lang="en-US" dirty="0" err="1">
                <a:latin typeface="Inconsolata"/>
                <a:cs typeface="Inconsolata"/>
              </a:rPr>
              <a:t>DestroyReason</a:t>
            </a:r>
            <a:r>
              <a:rPr lang="en-US" dirty="0">
                <a:latin typeface="Inconsolata"/>
                <a:cs typeface="Inconsolata"/>
              </a:rPr>
              <a:t> serializes (check #2): [</a:t>
            </a:r>
            <a:r>
              <a:rPr lang="en-US" dirty="0">
                <a:solidFill>
                  <a:srgbClr val="008000"/>
                </a:solidFill>
                <a:latin typeface="Inconsolata"/>
                <a:cs typeface="Inconsolata"/>
              </a:rPr>
              <a:t>OK, passed 100 tests</a:t>
            </a:r>
            <a:r>
              <a:rPr lang="en-US" dirty="0">
                <a:latin typeface="Inconsolata"/>
                <a:cs typeface="Inconsolata"/>
              </a:rPr>
              <a:t>]</a:t>
            </a:r>
          </a:p>
          <a:p>
            <a:r>
              <a:rPr lang="en-US" dirty="0">
                <a:latin typeface="Inconsolata"/>
                <a:cs typeface="Inconsolata"/>
              </a:rPr>
              <a:t>  </a:t>
            </a:r>
            <a:r>
              <a:rPr lang="en-US" dirty="0" err="1">
                <a:latin typeface="Inconsolata"/>
                <a:cs typeface="Inconsolata"/>
              </a:rPr>
              <a:t>HandshakeType</a:t>
            </a:r>
            <a:r>
              <a:rPr lang="en-US" dirty="0">
                <a:latin typeface="Inconsolata"/>
                <a:cs typeface="Inconsolata"/>
              </a:rPr>
              <a:t> serializes (check #1): [</a:t>
            </a:r>
            <a:r>
              <a:rPr lang="en-US" dirty="0">
                <a:solidFill>
                  <a:srgbClr val="008000"/>
                </a:solidFill>
                <a:latin typeface="Inconsolata"/>
                <a:cs typeface="Inconsolata"/>
              </a:rPr>
              <a:t>OK, passed 100 tests</a:t>
            </a:r>
            <a:r>
              <a:rPr lang="en-US" dirty="0">
                <a:latin typeface="Inconsolata"/>
                <a:cs typeface="Inconsolata"/>
              </a:rPr>
              <a:t>]</a:t>
            </a:r>
          </a:p>
          <a:p>
            <a:r>
              <a:rPr lang="en-US" dirty="0">
                <a:latin typeface="Inconsolata"/>
                <a:cs typeface="Inconsolata"/>
              </a:rPr>
              <a:t>  </a:t>
            </a:r>
            <a:r>
              <a:rPr lang="en-US" dirty="0" err="1">
                <a:latin typeface="Inconsolata"/>
                <a:cs typeface="Inconsolata"/>
              </a:rPr>
              <a:t>HandshakeType</a:t>
            </a:r>
            <a:r>
              <a:rPr lang="en-US" dirty="0">
                <a:latin typeface="Inconsolata"/>
                <a:cs typeface="Inconsolata"/>
              </a:rPr>
              <a:t> serializes (check #2): [</a:t>
            </a:r>
            <a:r>
              <a:rPr lang="en-US" dirty="0">
                <a:solidFill>
                  <a:srgbClr val="008000"/>
                </a:solidFill>
                <a:latin typeface="Inconsolata"/>
                <a:cs typeface="Inconsolata"/>
              </a:rPr>
              <a:t>OK, passed 100 tests</a:t>
            </a:r>
            <a:r>
              <a:rPr lang="en-US" dirty="0">
                <a:latin typeface="Inconsolata"/>
                <a:cs typeface="Inconsolata"/>
              </a:rPr>
              <a:t>]</a:t>
            </a:r>
          </a:p>
          <a:p>
            <a:r>
              <a:rPr lang="en-US" dirty="0">
                <a:latin typeface="Inconsolata"/>
                <a:cs typeface="Inconsolata"/>
              </a:rPr>
              <a:t>  </a:t>
            </a:r>
            <a:r>
              <a:rPr lang="en-US" dirty="0" err="1">
                <a:latin typeface="Inconsolata"/>
                <a:cs typeface="Inconsolata"/>
              </a:rPr>
              <a:t>RelayEndReason</a:t>
            </a:r>
            <a:r>
              <a:rPr lang="en-US" dirty="0">
                <a:latin typeface="Inconsolata"/>
                <a:cs typeface="Inconsolata"/>
              </a:rPr>
              <a:t> serializes: [</a:t>
            </a:r>
            <a:r>
              <a:rPr lang="en-US" dirty="0">
                <a:solidFill>
                  <a:srgbClr val="008000"/>
                </a:solidFill>
                <a:latin typeface="Inconsolata"/>
                <a:cs typeface="Inconsolata"/>
              </a:rPr>
              <a:t>OK, passed 100 tests</a:t>
            </a:r>
            <a:r>
              <a:rPr lang="en-US" dirty="0">
                <a:latin typeface="Inconsolata"/>
                <a:cs typeface="Inconsolata"/>
              </a:rPr>
              <a:t>]</a:t>
            </a:r>
          </a:p>
          <a:p>
            <a:r>
              <a:rPr lang="en-US" dirty="0">
                <a:latin typeface="Inconsolata"/>
                <a:cs typeface="Inconsolata"/>
              </a:rPr>
              <a:t>  </a:t>
            </a:r>
            <a:r>
              <a:rPr lang="en-US" dirty="0" err="1">
                <a:latin typeface="Inconsolata"/>
                <a:cs typeface="Inconsolata"/>
              </a:rPr>
              <a:t>RelayCell</a:t>
            </a:r>
            <a:r>
              <a:rPr lang="en-US" dirty="0">
                <a:latin typeface="Inconsolata"/>
                <a:cs typeface="Inconsolata"/>
              </a:rPr>
              <a:t> serializes: [</a:t>
            </a:r>
            <a:r>
              <a:rPr lang="en-US" dirty="0">
                <a:solidFill>
                  <a:srgbClr val="008000"/>
                </a:solidFill>
                <a:latin typeface="Inconsolata"/>
                <a:cs typeface="Inconsolata"/>
              </a:rPr>
              <a:t>OK, passed 100 tests</a:t>
            </a:r>
            <a:r>
              <a:rPr lang="en-US" dirty="0">
                <a:latin typeface="Inconsolata"/>
                <a:cs typeface="Inconsolata"/>
              </a:rPr>
              <a:t>]</a:t>
            </a:r>
          </a:p>
          <a:p>
            <a:r>
              <a:rPr lang="en-US" dirty="0">
                <a:latin typeface="Inconsolata"/>
                <a:cs typeface="Inconsolata"/>
              </a:rPr>
              <a:t>  </a:t>
            </a:r>
            <a:r>
              <a:rPr lang="en-US" dirty="0" err="1">
                <a:latin typeface="Inconsolata"/>
                <a:cs typeface="Inconsolata"/>
              </a:rPr>
              <a:t>RelayCell</a:t>
            </a:r>
            <a:r>
              <a:rPr lang="en-US" dirty="0">
                <a:latin typeface="Inconsolata"/>
                <a:cs typeface="Inconsolata"/>
              </a:rPr>
              <a:t> serializes w/ digest: [</a:t>
            </a:r>
            <a:r>
              <a:rPr lang="en-US" dirty="0">
                <a:solidFill>
                  <a:srgbClr val="008000"/>
                </a:solidFill>
                <a:latin typeface="Inconsolata"/>
                <a:cs typeface="Inconsolata"/>
              </a:rPr>
              <a:t>OK, passed 100 tests</a:t>
            </a:r>
            <a:r>
              <a:rPr lang="en-US" dirty="0">
                <a:latin typeface="Inconsolata"/>
                <a:cs typeface="Inconsolata"/>
              </a:rPr>
              <a:t>]</a:t>
            </a:r>
          </a:p>
          <a:p>
            <a:r>
              <a:rPr lang="en-US" dirty="0">
                <a:latin typeface="Inconsolata"/>
                <a:cs typeface="Inconsolata"/>
              </a:rPr>
              <a:t>  </a:t>
            </a:r>
            <a:r>
              <a:rPr lang="en-US" dirty="0" err="1">
                <a:latin typeface="Inconsolata"/>
                <a:cs typeface="Inconsolata"/>
              </a:rPr>
              <a:t>RelayCell</a:t>
            </a:r>
            <a:r>
              <a:rPr lang="en-US" dirty="0">
                <a:latin typeface="Inconsolata"/>
                <a:cs typeface="Inconsolata"/>
              </a:rPr>
              <a:t> serializes w/ digest: [</a:t>
            </a:r>
            <a:r>
              <a:rPr lang="en-US" dirty="0">
                <a:solidFill>
                  <a:srgbClr val="008000"/>
                </a:solidFill>
                <a:latin typeface="Inconsolata"/>
                <a:cs typeface="Inconsolata"/>
              </a:rPr>
              <a:t>OK, passed 100 tests</a:t>
            </a:r>
            <a:r>
              <a:rPr lang="en-US" dirty="0">
                <a:latin typeface="Inconsolata"/>
                <a:cs typeface="Inconsolata"/>
              </a:rPr>
              <a:t>]</a:t>
            </a:r>
          </a:p>
          <a:p>
            <a:r>
              <a:rPr lang="en-US" dirty="0">
                <a:latin typeface="Inconsolata"/>
                <a:cs typeface="Inconsolata"/>
              </a:rPr>
              <a:t>  Tor certificates serialize: [</a:t>
            </a:r>
            <a:r>
              <a:rPr lang="en-US" dirty="0">
                <a:solidFill>
                  <a:srgbClr val="008000"/>
                </a:solidFill>
                <a:latin typeface="Inconsolata"/>
                <a:cs typeface="Inconsolata"/>
              </a:rPr>
              <a:t>OK, passed 100 tests</a:t>
            </a:r>
            <a:r>
              <a:rPr lang="en-US" dirty="0">
                <a:latin typeface="Inconsolata"/>
                <a:cs typeface="Inconsolata"/>
              </a:rPr>
              <a:t>]</a:t>
            </a:r>
          </a:p>
          <a:p>
            <a:r>
              <a:rPr lang="en-US" dirty="0">
                <a:latin typeface="Inconsolata"/>
                <a:cs typeface="Inconsolata"/>
              </a:rPr>
              <a:t>Hybrid encryption tests:</a:t>
            </a:r>
          </a:p>
          <a:p>
            <a:r>
              <a:rPr lang="en-US" dirty="0">
                <a:latin typeface="Inconsolata"/>
                <a:cs typeface="Inconsolata"/>
              </a:rPr>
              <a:t>  Hybrid encryption works when forced: [</a:t>
            </a:r>
            <a:r>
              <a:rPr lang="en-US" dirty="0">
                <a:solidFill>
                  <a:srgbClr val="008000"/>
                </a:solidFill>
                <a:latin typeface="Inconsolata"/>
                <a:cs typeface="Inconsolata"/>
              </a:rPr>
              <a:t>OK, passed 100 tests</a:t>
            </a:r>
            <a:r>
              <a:rPr lang="en-US" dirty="0">
                <a:latin typeface="Inconsolata"/>
                <a:cs typeface="Inconsolata"/>
              </a:rPr>
              <a:t>]</a:t>
            </a:r>
          </a:p>
          <a:p>
            <a:r>
              <a:rPr lang="en-US" dirty="0">
                <a:latin typeface="Inconsolata"/>
                <a:cs typeface="Inconsolata"/>
              </a:rPr>
              <a:t>  Hybrid encryption works in general: [</a:t>
            </a:r>
            <a:r>
              <a:rPr lang="en-US" dirty="0">
                <a:solidFill>
                  <a:srgbClr val="008000"/>
                </a:solidFill>
                <a:latin typeface="Inconsolata"/>
                <a:cs typeface="Inconsolata"/>
              </a:rPr>
              <a:t>OK, passed 100 tests</a:t>
            </a:r>
            <a:r>
              <a:rPr lang="en-US" dirty="0">
                <a:latin typeface="Inconsolata"/>
                <a:cs typeface="Inconsolata"/>
              </a:rPr>
              <a:t>]</a:t>
            </a:r>
          </a:p>
          <a:p>
            <a:r>
              <a:rPr lang="en-US" dirty="0">
                <a:latin typeface="Inconsolata"/>
                <a:cs typeface="Inconsolata"/>
              </a:rPr>
              <a:t>Handshakes:</a:t>
            </a:r>
          </a:p>
          <a:p>
            <a:r>
              <a:rPr lang="en-US" dirty="0">
                <a:latin typeface="Inconsolata"/>
                <a:cs typeface="Inconsolata"/>
              </a:rPr>
              <a:t>  TAP Handshake: [</a:t>
            </a:r>
            <a:r>
              <a:rPr lang="en-US" dirty="0">
                <a:solidFill>
                  <a:srgbClr val="008000"/>
                </a:solidFill>
                <a:latin typeface="Inconsolata"/>
                <a:cs typeface="Inconsolata"/>
              </a:rPr>
              <a:t>OK, passed 100 tests</a:t>
            </a:r>
            <a:r>
              <a:rPr lang="en-US" dirty="0">
                <a:latin typeface="Inconsolata"/>
                <a:cs typeface="Inconsolata"/>
              </a:rPr>
              <a:t>]</a:t>
            </a:r>
          </a:p>
          <a:p>
            <a:r>
              <a:rPr lang="en-US" dirty="0">
                <a:latin typeface="Inconsolata"/>
                <a:cs typeface="Inconsolata"/>
              </a:rPr>
              <a:t>  </a:t>
            </a:r>
            <a:r>
              <a:rPr lang="en-US" dirty="0" err="1">
                <a:latin typeface="Inconsolata"/>
                <a:cs typeface="Inconsolata"/>
              </a:rPr>
              <a:t>NTor</a:t>
            </a:r>
            <a:r>
              <a:rPr lang="en-US" dirty="0">
                <a:latin typeface="Inconsolata"/>
                <a:cs typeface="Inconsolata"/>
              </a:rPr>
              <a:t> Handshake: [</a:t>
            </a:r>
            <a:r>
              <a:rPr lang="en-US" dirty="0">
                <a:solidFill>
                  <a:srgbClr val="008000"/>
                </a:solidFill>
                <a:latin typeface="Inconsolata"/>
                <a:cs typeface="Inconsolata"/>
              </a:rPr>
              <a:t>OK, passed 100 tests</a:t>
            </a:r>
            <a:r>
              <a:rPr lang="en-US" dirty="0" smtClean="0">
                <a:latin typeface="Inconsolata"/>
                <a:cs typeface="Inconsolata"/>
              </a:rPr>
              <a:t>]</a:t>
            </a:r>
            <a:endParaRPr lang="en-US" dirty="0">
              <a:latin typeface="Inconsolata"/>
              <a:cs typeface="Inconsolata"/>
            </a:endParaRPr>
          </a:p>
        </p:txBody>
      </p:sp>
      <p:sp>
        <p:nvSpPr>
          <p:cNvPr id="4" name="Right Bracket 3"/>
          <p:cNvSpPr/>
          <p:nvPr/>
        </p:nvSpPr>
        <p:spPr>
          <a:xfrm>
            <a:off x="5638800" y="1803400"/>
            <a:ext cx="838200" cy="2743200"/>
          </a:xfrm>
          <a:prstGeom prst="righ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Bracket 4"/>
          <p:cNvSpPr/>
          <p:nvPr/>
        </p:nvSpPr>
        <p:spPr>
          <a:xfrm>
            <a:off x="5638800" y="4597400"/>
            <a:ext cx="838200" cy="571500"/>
          </a:xfrm>
          <a:prstGeom prst="righ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Bracket 5"/>
          <p:cNvSpPr/>
          <p:nvPr/>
        </p:nvSpPr>
        <p:spPr>
          <a:xfrm>
            <a:off x="5638800" y="5232400"/>
            <a:ext cx="838200" cy="571500"/>
          </a:xfrm>
          <a:prstGeom prst="righ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629400" y="2438400"/>
            <a:ext cx="23241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Make sure we get data formats like. Next step: fuzzing to make sure we’re sufficiently defensive.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654800" y="4699000"/>
            <a:ext cx="2324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Test custom crypto.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654800" y="5334000"/>
            <a:ext cx="2324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Test handshakes.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944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it like developing </a:t>
            </a:r>
            <a:r>
              <a:rPr lang="en-US" dirty="0" err="1" smtClean="0"/>
              <a:t>unikernels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527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It’s just like normal development when you start.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Then you have to be a little more rigorous about testing and evaluation.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Then you run into a wall with library support.</a:t>
            </a:r>
          </a:p>
          <a:p>
            <a:pPr marL="973138" lvl="1" indent="-342900">
              <a:buFont typeface="Arial"/>
              <a:buChar char="•"/>
            </a:pPr>
            <a:r>
              <a:rPr lang="en-US" dirty="0" smtClean="0"/>
              <a:t>Except it’s not nearly as much of a problem as it used to be.</a:t>
            </a:r>
          </a:p>
          <a:p>
            <a:pPr marL="973138" lvl="1" indent="-342900">
              <a:buFont typeface="Arial"/>
              <a:buChar char="•"/>
            </a:pPr>
            <a:r>
              <a:rPr lang="en-US" dirty="0" smtClean="0"/>
              <a:t>With Tor, this meant writing one additional library from scratch (</a:t>
            </a:r>
            <a:r>
              <a:rPr lang="en-US" dirty="0" err="1" smtClean="0"/>
              <a:t>zlib</a:t>
            </a:r>
            <a:r>
              <a:rPr lang="en-US" dirty="0" smtClean="0"/>
              <a:t>), and then sending patches to a few other authors.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Debugging </a:t>
            </a:r>
            <a:r>
              <a:rPr lang="en-US" dirty="0" err="1" smtClean="0"/>
              <a:t>unikernels</a:t>
            </a:r>
            <a:r>
              <a:rPr lang="en-US" dirty="0" smtClean="0"/>
              <a:t> is also now more palatable:</a:t>
            </a:r>
          </a:p>
          <a:p>
            <a:pPr marL="973138" lvl="1" indent="-342900">
              <a:buFont typeface="Arial"/>
              <a:buChar char="•"/>
            </a:pPr>
            <a:r>
              <a:rPr lang="en-US" dirty="0" err="1" smtClean="0">
                <a:latin typeface="Inconsolata"/>
                <a:cs typeface="Inconsolata"/>
              </a:rPr>
              <a:t>printf</a:t>
            </a:r>
            <a:r>
              <a:rPr lang="en-US" dirty="0" smtClean="0">
                <a:latin typeface="Inconsolata"/>
                <a:cs typeface="Inconsolata"/>
              </a:rPr>
              <a:t>()</a:t>
            </a:r>
            <a:r>
              <a:rPr lang="en-US" dirty="0" smtClean="0"/>
              <a:t>, </a:t>
            </a:r>
            <a:r>
              <a:rPr lang="en-US" dirty="0" err="1" smtClean="0">
                <a:latin typeface="Inconsolata"/>
                <a:cs typeface="Inconsolata"/>
              </a:rPr>
              <a:t>gdbsx</a:t>
            </a:r>
            <a:r>
              <a:rPr lang="en-US" dirty="0" smtClean="0"/>
              <a:t>, profiling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The big remaining gap: the big web frameworks don’t work.</a:t>
            </a:r>
          </a:p>
          <a:p>
            <a:pPr marL="973138" lvl="1" indent="-342900">
              <a:buFont typeface="Arial"/>
              <a:buChar char="•"/>
            </a:pPr>
            <a:r>
              <a:rPr lang="en-US" dirty="0" smtClean="0"/>
              <a:t>They require all the deep device and OS integration that causes problems with </a:t>
            </a:r>
            <a:r>
              <a:rPr lang="en-US" dirty="0" err="1" smtClean="0"/>
              <a:t>unikernels</a:t>
            </a:r>
            <a:r>
              <a:rPr lang="en-US" dirty="0" smtClean="0"/>
              <a:t>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736337" y="1050925"/>
            <a:ext cx="8223638" cy="4048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i="0" kern="1200" cap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en-US" dirty="0" smtClean="0"/>
              <a:t>(Mostly)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101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What You Get 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337" y="2273301"/>
            <a:ext cx="8223638" cy="19177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400" dirty="0" smtClean="0"/>
              <a:t>More nodes,</a:t>
            </a:r>
          </a:p>
          <a:p>
            <a:pPr>
              <a:spcAft>
                <a:spcPts val="1200"/>
              </a:spcAft>
            </a:pPr>
            <a:r>
              <a:rPr lang="en-US" sz="2400" dirty="0" smtClean="0"/>
              <a:t>For less money,</a:t>
            </a:r>
          </a:p>
          <a:p>
            <a:pPr>
              <a:spcAft>
                <a:spcPts val="1200"/>
              </a:spcAft>
            </a:pPr>
            <a:r>
              <a:rPr lang="en-US" sz="2400" dirty="0" smtClean="0"/>
              <a:t>With a better security posture.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66336" y="5257799"/>
            <a:ext cx="8372863" cy="1130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0"/>
              </a:spcAft>
              <a:buFont typeface="Arial"/>
              <a:buNone/>
              <a:defRPr sz="2000" b="1" i="0" kern="1200">
                <a:solidFill>
                  <a:schemeClr val="tx1"/>
                </a:solidFill>
                <a:latin typeface="Helvetica Light"/>
                <a:ea typeface="+mn-ea"/>
                <a:cs typeface="Helvetica Light"/>
              </a:defRPr>
            </a:lvl1pPr>
            <a:lvl2pPr marL="630238" indent="-173038" algn="l" defTabSz="4572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b="0" i="0" kern="1200">
                <a:solidFill>
                  <a:schemeClr val="tx1"/>
                </a:solidFill>
                <a:latin typeface="Helvetica Light"/>
                <a:ea typeface="+mn-ea"/>
                <a:cs typeface="Helvetica Light"/>
              </a:defRPr>
            </a:lvl2pPr>
            <a:lvl3pPr marL="1084263" indent="-169863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Helvetica Light"/>
                <a:ea typeface="+mn-ea"/>
                <a:cs typeface="Helvetica Light"/>
              </a:defRPr>
            </a:lvl3pPr>
            <a:lvl4pPr marL="1489075" indent="-179388" algn="l" defTabSz="457200" rtl="0" eaLnBrk="1" latinLnBrk="0" hangingPunct="1">
              <a:spcBef>
                <a:spcPct val="20000"/>
              </a:spcBef>
              <a:buFontTx/>
              <a:buChar char="-"/>
              <a:defRPr sz="1800" b="0" i="0" kern="1200">
                <a:solidFill>
                  <a:schemeClr val="tx1"/>
                </a:solidFill>
                <a:latin typeface="Helvetica Light"/>
                <a:ea typeface="+mn-ea"/>
                <a:cs typeface="Helvetica Light"/>
              </a:defRPr>
            </a:lvl4pPr>
            <a:lvl5pPr marL="1884363" indent="-169863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b="0" i="0" kern="1200">
                <a:solidFill>
                  <a:schemeClr val="tx1"/>
                </a:solidFill>
                <a:latin typeface="Helvetica Light"/>
                <a:ea typeface="+mn-ea"/>
                <a:cs typeface="Helvetica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US" sz="2400" dirty="0" smtClean="0"/>
              <a:t>Which is great for                , and perhaps your next project.</a:t>
            </a:r>
            <a:endParaRPr lang="en-US" sz="2400" dirty="0" smtClean="0"/>
          </a:p>
        </p:txBody>
      </p:sp>
      <p:pic>
        <p:nvPicPr>
          <p:cNvPr id="6" name="Content Placeholder 3" descr="306px-Tor-logo-2011-flat.sv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55" b="5455"/>
          <a:stretch>
            <a:fillRect/>
          </a:stretch>
        </p:blipFill>
        <p:spPr>
          <a:xfrm>
            <a:off x="3107137" y="5053286"/>
            <a:ext cx="1172763" cy="631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1334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  <p:bldP spid="5" grpId="1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Case #3: Nimble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247900"/>
            <a:ext cx="1752600" cy="1752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2400300"/>
            <a:ext cx="1884017" cy="1265179"/>
          </a:xfrm>
          <a:prstGeom prst="rect">
            <a:avLst/>
          </a:prstGeom>
        </p:spPr>
      </p:pic>
      <p:sp>
        <p:nvSpPr>
          <p:cNvPr id="8" name="Equal 7"/>
          <p:cNvSpPr/>
          <p:nvPr/>
        </p:nvSpPr>
        <p:spPr bwMode="auto">
          <a:xfrm>
            <a:off x="5181600" y="2552700"/>
            <a:ext cx="1219200" cy="1066800"/>
          </a:xfrm>
          <a:prstGeom prst="mathEqual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0800" y="1676400"/>
            <a:ext cx="4114800" cy="4114800"/>
          </a:xfrm>
          <a:prstGeom prst="rect">
            <a:avLst/>
          </a:prstGeom>
        </p:spPr>
      </p:pic>
      <p:sp>
        <p:nvSpPr>
          <p:cNvPr id="5" name="Plus 4"/>
          <p:cNvSpPr/>
          <p:nvPr/>
        </p:nvSpPr>
        <p:spPr bwMode="auto">
          <a:xfrm>
            <a:off x="2438400" y="2705100"/>
            <a:ext cx="990600" cy="914400"/>
          </a:xfrm>
          <a:prstGeom prst="mathPlus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3200" y="2144376"/>
            <a:ext cx="1524000" cy="197042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53310" y="2209800"/>
            <a:ext cx="2157290" cy="18542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8000" y="4267200"/>
            <a:ext cx="2621547" cy="1879600"/>
          </a:xfrm>
          <a:prstGeom prst="rect">
            <a:avLst/>
          </a:prstGeom>
        </p:spPr>
      </p:pic>
      <p:sp>
        <p:nvSpPr>
          <p:cNvPr id="16" name="Plus 15"/>
          <p:cNvSpPr/>
          <p:nvPr/>
        </p:nvSpPr>
        <p:spPr bwMode="auto">
          <a:xfrm>
            <a:off x="2438400" y="4724400"/>
            <a:ext cx="990600" cy="914400"/>
          </a:xfrm>
          <a:prstGeom prst="mathPlus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224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39800" y="4882971"/>
            <a:ext cx="7239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tx1"/>
                </a:solidFill>
              </a:rPr>
              <a:t>All trademarks, service marks, trade names, trade dress, product names and logos appearing in these slides are the property of their respective owners, including in </a:t>
            </a:r>
            <a:r>
              <a:rPr lang="en-US" i="1" dirty="0" smtClean="0">
                <a:solidFill>
                  <a:schemeClr val="tx1"/>
                </a:solidFill>
              </a:rPr>
              <a:t>some instances </a:t>
            </a:r>
            <a:r>
              <a:rPr lang="en-US" i="1" dirty="0">
                <a:solidFill>
                  <a:schemeClr val="tx1"/>
                </a:solidFill>
              </a:rPr>
              <a:t>Galois, </a:t>
            </a:r>
            <a:r>
              <a:rPr lang="en-US" i="1" dirty="0" smtClean="0">
                <a:solidFill>
                  <a:schemeClr val="tx1"/>
                </a:solidFill>
              </a:rPr>
              <a:t>Inc.</a:t>
            </a:r>
          </a:p>
          <a:p>
            <a:endParaRPr lang="en-US" i="1" dirty="0">
              <a:solidFill>
                <a:schemeClr val="tx1"/>
              </a:solidFill>
            </a:endParaRPr>
          </a:p>
          <a:p>
            <a:r>
              <a:rPr lang="en-US" i="1" dirty="0" smtClean="0">
                <a:solidFill>
                  <a:schemeClr val="tx1"/>
                </a:solidFill>
              </a:rPr>
              <a:t>All </a:t>
            </a:r>
            <a:r>
              <a:rPr lang="en-US" i="1" dirty="0">
                <a:solidFill>
                  <a:schemeClr val="tx1"/>
                </a:solidFill>
              </a:rPr>
              <a:t>rights are reserved.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20800" y="3543300"/>
            <a:ext cx="61863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  <a:latin typeface="Inconsolata"/>
                <a:cs typeface="Inconsolata"/>
              </a:rPr>
              <a:t>http://</a:t>
            </a:r>
            <a:r>
              <a:rPr lang="en-US" sz="2400" dirty="0" err="1" smtClean="0">
                <a:solidFill>
                  <a:srgbClr val="008000"/>
                </a:solidFill>
                <a:latin typeface="Inconsolata"/>
                <a:cs typeface="Inconsolata"/>
              </a:rPr>
              <a:t>github.com</a:t>
            </a:r>
            <a:r>
              <a:rPr lang="en-US" sz="2400" dirty="0" smtClean="0">
                <a:solidFill>
                  <a:srgbClr val="008000"/>
                </a:solidFill>
                <a:latin typeface="Inconsolata"/>
                <a:cs typeface="Inconsolata"/>
              </a:rPr>
              <a:t>/</a:t>
            </a:r>
            <a:r>
              <a:rPr lang="en-US" sz="2400" dirty="0" err="1" smtClean="0">
                <a:solidFill>
                  <a:srgbClr val="008000"/>
                </a:solidFill>
                <a:latin typeface="Inconsolata"/>
                <a:cs typeface="Inconsolata"/>
              </a:rPr>
              <a:t>GaloisInc</a:t>
            </a:r>
            <a:r>
              <a:rPr lang="en-US" sz="2400" dirty="0" smtClean="0">
                <a:solidFill>
                  <a:srgbClr val="008000"/>
                </a:solidFill>
                <a:latin typeface="Inconsolata"/>
                <a:cs typeface="Inconsolata"/>
              </a:rPr>
              <a:t>/</a:t>
            </a:r>
            <a:r>
              <a:rPr lang="en-US" sz="2400" dirty="0" err="1" smtClean="0">
                <a:solidFill>
                  <a:srgbClr val="008000"/>
                </a:solidFill>
                <a:latin typeface="Inconsolata"/>
                <a:cs typeface="Inconsolata"/>
              </a:rPr>
              <a:t>haskell</a:t>
            </a:r>
            <a:r>
              <a:rPr lang="en-US" sz="2400" dirty="0" smtClean="0">
                <a:solidFill>
                  <a:srgbClr val="008000"/>
                </a:solidFill>
                <a:latin typeface="Inconsolata"/>
                <a:cs typeface="Inconsolata"/>
              </a:rPr>
              <a:t>-tor</a:t>
            </a:r>
            <a:endParaRPr lang="en-US" sz="2400" dirty="0">
              <a:solidFill>
                <a:srgbClr val="008000"/>
              </a:solidFill>
              <a:latin typeface="Inconsolata"/>
              <a:cs typeface="Inconsolat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39800" y="2159000"/>
            <a:ext cx="214302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Adam Wick</a:t>
            </a:r>
          </a:p>
          <a:p>
            <a:r>
              <a:rPr lang="en-US" sz="2000" i="1" dirty="0" smtClean="0">
                <a:solidFill>
                  <a:srgbClr val="008000"/>
                </a:solidFill>
                <a:hlinkClick r:id="rId2"/>
              </a:rPr>
              <a:t>awick@galois.com</a:t>
            </a:r>
            <a:endParaRPr lang="en-US" sz="2000" dirty="0" smtClean="0">
              <a:solidFill>
                <a:srgbClr val="008000"/>
              </a:solidFill>
            </a:endParaRPr>
          </a:p>
          <a:p>
            <a:r>
              <a:rPr lang="en-US" sz="2000" dirty="0" smtClean="0">
                <a:solidFill>
                  <a:srgbClr val="008000"/>
                </a:solidFill>
              </a:rPr>
              <a:t>Twitter: @</a:t>
            </a:r>
            <a:r>
              <a:rPr lang="en-US" sz="2000" dirty="0" err="1" smtClean="0">
                <a:solidFill>
                  <a:srgbClr val="008000"/>
                </a:solidFill>
              </a:rPr>
              <a:t>acwpdx</a:t>
            </a:r>
            <a:endParaRPr lang="en-US" sz="2000" dirty="0">
              <a:solidFill>
                <a:srgbClr val="008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72383" y="2438400"/>
            <a:ext cx="20887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/>
              <a:t>Any questions?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35729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Case #3: Nimble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499723"/>
            <a:ext cx="8534400" cy="444387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0" y="1600200"/>
            <a:ext cx="762000" cy="6350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1905000"/>
            <a:ext cx="762000" cy="6350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1981200"/>
            <a:ext cx="762000" cy="635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2209800"/>
            <a:ext cx="762000" cy="635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0" y="1905000"/>
            <a:ext cx="762000" cy="635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2133600"/>
            <a:ext cx="762000" cy="63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8027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07407E-6 L 0.3 -0.0018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0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Case #3: Nimble + Massive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499723"/>
            <a:ext cx="8534400" cy="444387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0" y="1600200"/>
            <a:ext cx="762000" cy="6350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1905000"/>
            <a:ext cx="762000" cy="6350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1981200"/>
            <a:ext cx="762000" cy="635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2209800"/>
            <a:ext cx="762000" cy="635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0" y="1905000"/>
            <a:ext cx="762000" cy="635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2133600"/>
            <a:ext cx="762000" cy="635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2209800"/>
            <a:ext cx="762000" cy="635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3048000"/>
            <a:ext cx="762000" cy="635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0" y="2590800"/>
            <a:ext cx="762000" cy="635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1447800"/>
            <a:ext cx="762000" cy="635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886200"/>
            <a:ext cx="762000" cy="635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3800" y="3962400"/>
            <a:ext cx="762000" cy="635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1447800"/>
            <a:ext cx="762000" cy="6350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3800" y="3276600"/>
            <a:ext cx="762000" cy="6350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3505200"/>
            <a:ext cx="762000" cy="6350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0" y="5181600"/>
            <a:ext cx="762000" cy="635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2100" y="2247900"/>
            <a:ext cx="3467100" cy="2349500"/>
          </a:xfrm>
          <a:prstGeom prst="rect">
            <a:avLst/>
          </a:prstGeom>
          <a:ln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443800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are </a:t>
            </a:r>
            <a:r>
              <a:rPr lang="en-US" dirty="0" err="1" smtClean="0"/>
              <a:t>Unikernels</a:t>
            </a:r>
            <a:r>
              <a:rPr lang="en-US" dirty="0" smtClean="0"/>
              <a:t> and Tor such a good idea?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337" y="1693863"/>
            <a:ext cx="7890263" cy="642937"/>
          </a:xfrm>
        </p:spPr>
        <p:txBody>
          <a:bodyPr>
            <a:normAutofit/>
          </a:bodyPr>
          <a:lstStyle/>
          <a:p>
            <a:r>
              <a:rPr lang="en-US" dirty="0" err="1" smtClean="0"/>
              <a:t>Unikernels</a:t>
            </a:r>
            <a:r>
              <a:rPr lang="en-US" dirty="0" smtClean="0"/>
              <a:t> are fundamentally designed to be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380737" y="2718330"/>
            <a:ext cx="1667263" cy="4524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0"/>
              </a:spcAft>
              <a:buFont typeface="Arial"/>
              <a:buNone/>
              <a:defRPr sz="2000" b="1" i="0" kern="1200">
                <a:solidFill>
                  <a:schemeClr val="tx1"/>
                </a:solidFill>
                <a:latin typeface="Helvetica Light"/>
                <a:ea typeface="+mn-ea"/>
                <a:cs typeface="Helvetica Light"/>
              </a:defRPr>
            </a:lvl1pPr>
            <a:lvl2pPr marL="630238" indent="-173038" algn="l" defTabSz="4572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b="0" i="0" kern="1200">
                <a:solidFill>
                  <a:schemeClr val="tx1"/>
                </a:solidFill>
                <a:latin typeface="Helvetica Light"/>
                <a:ea typeface="+mn-ea"/>
                <a:cs typeface="Helvetica Light"/>
              </a:defRPr>
            </a:lvl2pPr>
            <a:lvl3pPr marL="1084263" indent="-169863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Helvetica Light"/>
                <a:ea typeface="+mn-ea"/>
                <a:cs typeface="Helvetica Light"/>
              </a:defRPr>
            </a:lvl3pPr>
            <a:lvl4pPr marL="1489075" indent="-179388" algn="l" defTabSz="457200" rtl="0" eaLnBrk="1" latinLnBrk="0" hangingPunct="1">
              <a:spcBef>
                <a:spcPct val="20000"/>
              </a:spcBef>
              <a:buFontTx/>
              <a:buChar char="-"/>
              <a:defRPr sz="1800" b="0" i="0" kern="1200">
                <a:solidFill>
                  <a:schemeClr val="tx1"/>
                </a:solidFill>
                <a:latin typeface="Helvetica Light"/>
                <a:ea typeface="+mn-ea"/>
                <a:cs typeface="Helvetica Light"/>
              </a:defRPr>
            </a:lvl4pPr>
            <a:lvl5pPr marL="1884363" indent="-169863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b="0" i="0" kern="1200">
                <a:solidFill>
                  <a:schemeClr val="tx1"/>
                </a:solidFill>
                <a:latin typeface="Helvetica Light"/>
                <a:ea typeface="+mn-ea"/>
                <a:cs typeface="Helvetica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Lightweight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380737" y="3552297"/>
            <a:ext cx="829063" cy="4524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0"/>
              </a:spcAft>
              <a:buFont typeface="Arial"/>
              <a:buNone/>
              <a:defRPr sz="2000" b="1" i="0" kern="1200">
                <a:solidFill>
                  <a:schemeClr val="tx1"/>
                </a:solidFill>
                <a:latin typeface="Helvetica Light"/>
                <a:ea typeface="+mn-ea"/>
                <a:cs typeface="Helvetica Light"/>
              </a:defRPr>
            </a:lvl1pPr>
            <a:lvl2pPr marL="630238" indent="-173038" algn="l" defTabSz="4572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b="0" i="0" kern="1200">
                <a:solidFill>
                  <a:schemeClr val="tx1"/>
                </a:solidFill>
                <a:latin typeface="Helvetica Light"/>
                <a:ea typeface="+mn-ea"/>
                <a:cs typeface="Helvetica Light"/>
              </a:defRPr>
            </a:lvl2pPr>
            <a:lvl3pPr marL="1084263" indent="-169863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Helvetica Light"/>
                <a:ea typeface="+mn-ea"/>
                <a:cs typeface="Helvetica Light"/>
              </a:defRPr>
            </a:lvl3pPr>
            <a:lvl4pPr marL="1489075" indent="-179388" algn="l" defTabSz="457200" rtl="0" eaLnBrk="1" latinLnBrk="0" hangingPunct="1">
              <a:spcBef>
                <a:spcPct val="20000"/>
              </a:spcBef>
              <a:buFontTx/>
              <a:buChar char="-"/>
              <a:defRPr sz="1800" b="0" i="0" kern="1200">
                <a:solidFill>
                  <a:schemeClr val="tx1"/>
                </a:solidFill>
                <a:latin typeface="Helvetica Light"/>
                <a:ea typeface="+mn-ea"/>
                <a:cs typeface="Helvetica Light"/>
              </a:defRPr>
            </a:lvl4pPr>
            <a:lvl5pPr marL="1884363" indent="-169863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b="0" i="0" kern="1200">
                <a:solidFill>
                  <a:schemeClr val="tx1"/>
                </a:solidFill>
                <a:latin typeface="Helvetica Light"/>
                <a:ea typeface="+mn-ea"/>
                <a:cs typeface="Helvetica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Fast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380737" y="4386263"/>
            <a:ext cx="1159263" cy="4524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0"/>
              </a:spcAft>
              <a:buFont typeface="Arial"/>
              <a:buNone/>
              <a:defRPr sz="2000" b="1" i="0" kern="1200">
                <a:solidFill>
                  <a:schemeClr val="tx1"/>
                </a:solidFill>
                <a:latin typeface="Helvetica Light"/>
                <a:ea typeface="+mn-ea"/>
                <a:cs typeface="Helvetica Light"/>
              </a:defRPr>
            </a:lvl1pPr>
            <a:lvl2pPr marL="630238" indent="-173038" algn="l" defTabSz="4572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b="0" i="0" kern="1200">
                <a:solidFill>
                  <a:schemeClr val="tx1"/>
                </a:solidFill>
                <a:latin typeface="Helvetica Light"/>
                <a:ea typeface="+mn-ea"/>
                <a:cs typeface="Helvetica Light"/>
              </a:defRPr>
            </a:lvl2pPr>
            <a:lvl3pPr marL="1084263" indent="-169863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Helvetica Light"/>
                <a:ea typeface="+mn-ea"/>
                <a:cs typeface="Helvetica Light"/>
              </a:defRPr>
            </a:lvl3pPr>
            <a:lvl4pPr marL="1489075" indent="-179388" algn="l" defTabSz="457200" rtl="0" eaLnBrk="1" latinLnBrk="0" hangingPunct="1">
              <a:spcBef>
                <a:spcPct val="20000"/>
              </a:spcBef>
              <a:buFontTx/>
              <a:buChar char="-"/>
              <a:defRPr sz="1800" b="0" i="0" kern="1200">
                <a:solidFill>
                  <a:schemeClr val="tx1"/>
                </a:solidFill>
                <a:latin typeface="Helvetica Light"/>
                <a:ea typeface="+mn-ea"/>
                <a:cs typeface="Helvetica Light"/>
              </a:defRPr>
            </a:lvl4pPr>
            <a:lvl5pPr marL="1884363" indent="-169863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b="0" i="0" kern="1200">
                <a:solidFill>
                  <a:schemeClr val="tx1"/>
                </a:solidFill>
                <a:latin typeface="Helvetica Light"/>
                <a:ea typeface="+mn-ea"/>
                <a:cs typeface="Helvetica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Secure</a:t>
            </a:r>
            <a:endParaRPr lang="en-US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314437" y="2388130"/>
            <a:ext cx="4258063" cy="707886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0"/>
              </a:spcAft>
              <a:buFont typeface="Arial"/>
              <a:buNone/>
              <a:defRPr sz="2000" b="1" i="0" kern="1200">
                <a:solidFill>
                  <a:schemeClr val="tx1"/>
                </a:solidFill>
                <a:latin typeface="Helvetica Light"/>
                <a:ea typeface="+mn-ea"/>
                <a:cs typeface="Helvetica Light"/>
              </a:defRPr>
            </a:lvl1pPr>
            <a:lvl2pPr marL="630238" indent="-173038" algn="l" defTabSz="4572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b="0" i="0" kern="1200">
                <a:solidFill>
                  <a:schemeClr val="tx1"/>
                </a:solidFill>
                <a:latin typeface="Helvetica Light"/>
                <a:ea typeface="+mn-ea"/>
                <a:cs typeface="Helvetica Light"/>
              </a:defRPr>
            </a:lvl2pPr>
            <a:lvl3pPr marL="1084263" indent="-169863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Helvetica Light"/>
                <a:ea typeface="+mn-ea"/>
                <a:cs typeface="Helvetica Light"/>
              </a:defRPr>
            </a:lvl3pPr>
            <a:lvl4pPr marL="1489075" indent="-179388" algn="l" defTabSz="457200" rtl="0" eaLnBrk="1" latinLnBrk="0" hangingPunct="1">
              <a:spcBef>
                <a:spcPct val="20000"/>
              </a:spcBef>
              <a:buFontTx/>
              <a:buChar char="-"/>
              <a:defRPr sz="1800" b="0" i="0" kern="1200">
                <a:solidFill>
                  <a:schemeClr val="tx1"/>
                </a:solidFill>
                <a:latin typeface="Helvetica Light"/>
                <a:ea typeface="+mn-ea"/>
                <a:cs typeface="Helvetica Light"/>
              </a:defRPr>
            </a:lvl4pPr>
            <a:lvl5pPr marL="1884363" indent="-169863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b="0" i="0" kern="1200">
                <a:solidFill>
                  <a:schemeClr val="tx1"/>
                </a:solidFill>
                <a:latin typeface="Helvetica Light"/>
                <a:ea typeface="+mn-ea"/>
                <a:cs typeface="Helvetica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More nodes for the same price, or the same number of nodes for less.</a:t>
            </a:r>
            <a:endParaRPr lang="en-US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3450837" y="3607330"/>
            <a:ext cx="4816863" cy="40011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0"/>
              </a:spcAft>
              <a:buFont typeface="Arial"/>
              <a:buNone/>
              <a:defRPr sz="2000" b="1" i="0" kern="1200">
                <a:solidFill>
                  <a:schemeClr val="tx1"/>
                </a:solidFill>
                <a:latin typeface="Helvetica Light"/>
                <a:ea typeface="+mn-ea"/>
                <a:cs typeface="Helvetica Light"/>
              </a:defRPr>
            </a:lvl1pPr>
            <a:lvl2pPr marL="630238" indent="-173038" algn="l" defTabSz="4572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b="0" i="0" kern="1200">
                <a:solidFill>
                  <a:schemeClr val="tx1"/>
                </a:solidFill>
                <a:latin typeface="Helvetica Light"/>
                <a:ea typeface="+mn-ea"/>
                <a:cs typeface="Helvetica Light"/>
              </a:defRPr>
            </a:lvl2pPr>
            <a:lvl3pPr marL="1084263" indent="-169863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Helvetica Light"/>
                <a:ea typeface="+mn-ea"/>
                <a:cs typeface="Helvetica Light"/>
              </a:defRPr>
            </a:lvl3pPr>
            <a:lvl4pPr marL="1489075" indent="-179388" algn="l" defTabSz="457200" rtl="0" eaLnBrk="1" latinLnBrk="0" hangingPunct="1">
              <a:spcBef>
                <a:spcPct val="20000"/>
              </a:spcBef>
              <a:buFontTx/>
              <a:buChar char="-"/>
              <a:defRPr sz="1800" b="0" i="0" kern="1200">
                <a:solidFill>
                  <a:schemeClr val="tx1"/>
                </a:solidFill>
                <a:latin typeface="Helvetica Light"/>
                <a:ea typeface="+mn-ea"/>
                <a:cs typeface="Helvetica Light"/>
              </a:defRPr>
            </a:lvl4pPr>
            <a:lvl5pPr marL="1884363" indent="-169863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b="0" i="0" kern="1200">
                <a:solidFill>
                  <a:schemeClr val="tx1"/>
                </a:solidFill>
                <a:latin typeface="Helvetica Light"/>
                <a:ea typeface="+mn-ea"/>
                <a:cs typeface="Helvetica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Fewer schedulers means lower latency.</a:t>
            </a:r>
            <a:endParaRPr lang="en-US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3971537" y="4509030"/>
            <a:ext cx="4816863" cy="707886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0"/>
              </a:spcAft>
              <a:buFont typeface="Arial"/>
              <a:buNone/>
              <a:defRPr sz="2000" b="1" i="0" kern="1200">
                <a:solidFill>
                  <a:schemeClr val="tx1"/>
                </a:solidFill>
                <a:latin typeface="Helvetica Light"/>
                <a:ea typeface="+mn-ea"/>
                <a:cs typeface="Helvetica Light"/>
              </a:defRPr>
            </a:lvl1pPr>
            <a:lvl2pPr marL="630238" indent="-173038" algn="l" defTabSz="4572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b="0" i="0" kern="1200">
                <a:solidFill>
                  <a:schemeClr val="tx1"/>
                </a:solidFill>
                <a:latin typeface="Helvetica Light"/>
                <a:ea typeface="+mn-ea"/>
                <a:cs typeface="Helvetica Light"/>
              </a:defRPr>
            </a:lvl2pPr>
            <a:lvl3pPr marL="1084263" indent="-169863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Helvetica Light"/>
                <a:ea typeface="+mn-ea"/>
                <a:cs typeface="Helvetica Light"/>
              </a:defRPr>
            </a:lvl3pPr>
            <a:lvl4pPr marL="1489075" indent="-179388" algn="l" defTabSz="457200" rtl="0" eaLnBrk="1" latinLnBrk="0" hangingPunct="1">
              <a:spcBef>
                <a:spcPct val="20000"/>
              </a:spcBef>
              <a:buFontTx/>
              <a:buChar char="-"/>
              <a:defRPr sz="1800" b="0" i="0" kern="1200">
                <a:solidFill>
                  <a:schemeClr val="tx1"/>
                </a:solidFill>
                <a:latin typeface="Helvetica Light"/>
                <a:ea typeface="+mn-ea"/>
                <a:cs typeface="Helvetica Light"/>
              </a:defRPr>
            </a:lvl4pPr>
            <a:lvl5pPr marL="1884363" indent="-169863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b="0" i="0" kern="1200">
                <a:solidFill>
                  <a:schemeClr val="tx1"/>
                </a:solidFill>
                <a:latin typeface="Helvetica Light"/>
                <a:ea typeface="+mn-ea"/>
                <a:cs typeface="Helvetica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 much smaller OS stack means less code to get wrong.</a:t>
            </a:r>
            <a:endParaRPr lang="en-US" dirty="0"/>
          </a:p>
        </p:txBody>
      </p:sp>
      <p:cxnSp>
        <p:nvCxnSpPr>
          <p:cNvPr id="14" name="Curved Connector 13"/>
          <p:cNvCxnSpPr>
            <a:stCxn id="5" idx="3"/>
            <a:endCxn id="11" idx="1"/>
          </p:cNvCxnSpPr>
          <p:nvPr/>
        </p:nvCxnSpPr>
        <p:spPr>
          <a:xfrm flipV="1">
            <a:off x="3048000" y="2742073"/>
            <a:ext cx="1266437" cy="202476"/>
          </a:xfrm>
          <a:prstGeom prst="curvedConnector3">
            <a:avLst/>
          </a:prstGeom>
          <a:ln w="508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urved Connector 17"/>
          <p:cNvCxnSpPr>
            <a:stCxn id="6" idx="3"/>
            <a:endCxn id="12" idx="1"/>
          </p:cNvCxnSpPr>
          <p:nvPr/>
        </p:nvCxnSpPr>
        <p:spPr>
          <a:xfrm>
            <a:off x="2209800" y="3778516"/>
            <a:ext cx="1241037" cy="28869"/>
          </a:xfrm>
          <a:prstGeom prst="curvedConnector3">
            <a:avLst/>
          </a:prstGeom>
          <a:ln w="508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urved Connector 21"/>
          <p:cNvCxnSpPr>
            <a:stCxn id="7" idx="3"/>
            <a:endCxn id="13" idx="1"/>
          </p:cNvCxnSpPr>
          <p:nvPr/>
        </p:nvCxnSpPr>
        <p:spPr>
          <a:xfrm>
            <a:off x="2540000" y="4612482"/>
            <a:ext cx="1431537" cy="250491"/>
          </a:xfrm>
          <a:prstGeom prst="curvedConnector3">
            <a:avLst>
              <a:gd name="adj1" fmla="val 50000"/>
            </a:avLst>
          </a:prstGeom>
          <a:ln w="508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4897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337" y="2712720"/>
            <a:ext cx="8223090" cy="1117417"/>
          </a:xfrm>
        </p:spPr>
        <p:txBody>
          <a:bodyPr/>
          <a:lstStyle/>
          <a:p>
            <a:pPr algn="ctr"/>
            <a:r>
              <a:rPr lang="en-US" sz="4000" dirty="0" smtClean="0"/>
              <a:t>So We Did This</a:t>
            </a:r>
            <a:endParaRPr lang="en-US" sz="40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66337" y="3271428"/>
            <a:ext cx="8223090" cy="11174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400" b="1" i="0" kern="1200" cap="none" baseline="0">
                <a:solidFill>
                  <a:srgbClr val="FFC32E"/>
                </a:solidFill>
                <a:latin typeface="Helvetica"/>
                <a:ea typeface="+mj-ea"/>
                <a:cs typeface="Helvetica Light"/>
              </a:defRPr>
            </a:lvl1pPr>
          </a:lstStyle>
          <a:p>
            <a:pPr algn="ctr"/>
            <a:r>
              <a:rPr lang="en-US" sz="3200" dirty="0" smtClean="0"/>
              <a:t>(And now I’m going to tell you about it.)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91064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But First: 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777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9306</TotalTime>
  <Words>2644</Words>
  <Application>Microsoft Macintosh PowerPoint</Application>
  <PresentationFormat>On-screen Show (4:3)</PresentationFormat>
  <Paragraphs>285</Paragraphs>
  <Slides>40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Tor in Haskell and Other Unikernel Tricks</vt:lpstr>
      <vt:lpstr>This combination is not crazy.</vt:lpstr>
      <vt:lpstr>PowerPoint Presentation</vt:lpstr>
      <vt:lpstr>Use Case #3: Nimble</vt:lpstr>
      <vt:lpstr>Use Case #3: Nimble</vt:lpstr>
      <vt:lpstr>Use Case #3: Nimble + Massive</vt:lpstr>
      <vt:lpstr>Why are Unikernels and Tor such a good idea?</vt:lpstr>
      <vt:lpstr>So We Did This</vt:lpstr>
      <vt:lpstr>But First: Tor</vt:lpstr>
      <vt:lpstr>          : Anonymity Through Root Vegetables</vt:lpstr>
      <vt:lpstr>PowerPoint Presentation</vt:lpstr>
      <vt:lpstr>Terms and Conditions May Apply</vt:lpstr>
      <vt:lpstr>And Second: Haskell</vt:lpstr>
      <vt:lpstr>PowerPoint Presentation</vt:lpstr>
      <vt:lpstr>PowerPoint Presentation</vt:lpstr>
      <vt:lpstr>I’m Not Here To Sell You Haskell, But:</vt:lpstr>
      <vt:lpstr>Unikernels</vt:lpstr>
      <vt:lpstr>PowerPoint Presentation</vt:lpstr>
      <vt:lpstr>PowerPoint Presentation</vt:lpstr>
      <vt:lpstr>PowerPoint Presentation</vt:lpstr>
      <vt:lpstr>Containers and Unikernels</vt:lpstr>
      <vt:lpstr>So: Tor + Haskell + Unikernels?</vt:lpstr>
      <vt:lpstr>Terms and Conditions May Apply</vt:lpstr>
      <vt:lpstr>Cool! How Did That Work?</vt:lpstr>
      <vt:lpstr>So You Want To Build A Unikernel</vt:lpstr>
      <vt:lpstr>Step #1: Don’t Build a Unikernel</vt:lpstr>
      <vt:lpstr>Step #2: Measure &amp; Test</vt:lpstr>
      <vt:lpstr>Step #3: Do it.</vt:lpstr>
      <vt:lpstr>Step #4: Test (Part II)</vt:lpstr>
      <vt:lpstr>Step #5: Deploy</vt:lpstr>
      <vt:lpstr>Let’s See Some Code</vt:lpstr>
      <vt:lpstr>Let’s Run Some Tor</vt:lpstr>
      <vt:lpstr>Starting Means Booting</vt:lpstr>
      <vt:lpstr>Abstracting Over Your Network Stack</vt:lpstr>
      <vt:lpstr>QuickCheck!</vt:lpstr>
      <vt:lpstr>QuickCheck!</vt:lpstr>
      <vt:lpstr>What is it like developing unikernels?</vt:lpstr>
      <vt:lpstr>Boring</vt:lpstr>
      <vt:lpstr>But What You Get Is</vt:lpstr>
      <vt:lpstr>PowerPoint Presentation</vt:lpstr>
    </vt:vector>
  </TitlesOfParts>
  <Company>Jessica Tate LLC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 Tate</dc:creator>
  <cp:lastModifiedBy>Adam Wick</cp:lastModifiedBy>
  <cp:revision>119</cp:revision>
  <dcterms:created xsi:type="dcterms:W3CDTF">2014-09-29T19:50:07Z</dcterms:created>
  <dcterms:modified xsi:type="dcterms:W3CDTF">2015-11-17T23:56:34Z</dcterms:modified>
</cp:coreProperties>
</file>