
<file path=[Content_Types].xml><?xml version="1.0" encoding="utf-8"?>
<Types xmlns="http://schemas.openxmlformats.org/package/2006/content-types">
  <Default Extension="xml" ContentType="application/xml"/>
  <Default Extension="wmv" ContentType="video/unknown"/>
  <Default Extension="jpeg" ContentType="image/jpeg"/>
  <Default Extension="tiff" ContentType="image/tif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1"/>
    <p:sldMasterId id="2147483679" r:id="rId2"/>
    <p:sldMasterId id="2147483691" r:id="rId3"/>
    <p:sldMasterId id="2147483729" r:id="rId4"/>
    <p:sldMasterId id="2147483741" r:id="rId5"/>
    <p:sldMasterId id="2147483883" r:id="rId6"/>
    <p:sldMasterId id="2147483767" r:id="rId7"/>
    <p:sldMasterId id="2147483900" r:id="rId8"/>
  </p:sldMasterIdLst>
  <p:notesMasterIdLst>
    <p:notesMasterId r:id="rId65"/>
  </p:notesMasterIdLst>
  <p:sldIdLst>
    <p:sldId id="341" r:id="rId9"/>
    <p:sldId id="342" r:id="rId10"/>
    <p:sldId id="343" r:id="rId11"/>
    <p:sldId id="344" r:id="rId12"/>
    <p:sldId id="345" r:id="rId13"/>
    <p:sldId id="346" r:id="rId14"/>
    <p:sldId id="348" r:id="rId15"/>
    <p:sldId id="349" r:id="rId16"/>
    <p:sldId id="350" r:id="rId17"/>
    <p:sldId id="389" r:id="rId18"/>
    <p:sldId id="424" r:id="rId19"/>
    <p:sldId id="390" r:id="rId20"/>
    <p:sldId id="407" r:id="rId21"/>
    <p:sldId id="420" r:id="rId22"/>
    <p:sldId id="391" r:id="rId23"/>
    <p:sldId id="421" r:id="rId24"/>
    <p:sldId id="406" r:id="rId25"/>
    <p:sldId id="392" r:id="rId26"/>
    <p:sldId id="408" r:id="rId27"/>
    <p:sldId id="354" r:id="rId28"/>
    <p:sldId id="422" r:id="rId29"/>
    <p:sldId id="423" r:id="rId30"/>
    <p:sldId id="429" r:id="rId31"/>
    <p:sldId id="401" r:id="rId32"/>
    <p:sldId id="425" r:id="rId33"/>
    <p:sldId id="393" r:id="rId34"/>
    <p:sldId id="437" r:id="rId35"/>
    <p:sldId id="440" r:id="rId36"/>
    <p:sldId id="357" r:id="rId37"/>
    <p:sldId id="439" r:id="rId38"/>
    <p:sldId id="394" r:id="rId39"/>
    <p:sldId id="409" r:id="rId40"/>
    <p:sldId id="411" r:id="rId41"/>
    <p:sldId id="395" r:id="rId42"/>
    <p:sldId id="397" r:id="rId43"/>
    <p:sldId id="398" r:id="rId44"/>
    <p:sldId id="396" r:id="rId45"/>
    <p:sldId id="436" r:id="rId46"/>
    <p:sldId id="412" r:id="rId47"/>
    <p:sldId id="413" r:id="rId48"/>
    <p:sldId id="435" r:id="rId49"/>
    <p:sldId id="414" r:id="rId50"/>
    <p:sldId id="415" r:id="rId51"/>
    <p:sldId id="416" r:id="rId52"/>
    <p:sldId id="417" r:id="rId53"/>
    <p:sldId id="443" r:id="rId54"/>
    <p:sldId id="362" r:id="rId55"/>
    <p:sldId id="363" r:id="rId56"/>
    <p:sldId id="364" r:id="rId57"/>
    <p:sldId id="419" r:id="rId58"/>
    <p:sldId id="369" r:id="rId59"/>
    <p:sldId id="382" r:id="rId60"/>
    <p:sldId id="384" r:id="rId61"/>
    <p:sldId id="330" r:id="rId62"/>
    <p:sldId id="441" r:id="rId63"/>
    <p:sldId id="428" r:id="rId64"/>
  </p:sldIdLst>
  <p:sldSz cx="9144000" cy="5148263"/>
  <p:notesSz cx="6858000" cy="9144000"/>
  <p:defaultTextStyle>
    <a:defPPr>
      <a:defRPr lang="nl-NL"/>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44A"/>
    <a:srgbClr val="226EA0"/>
    <a:srgbClr val="456997"/>
    <a:srgbClr val="802D72"/>
    <a:srgbClr val="792876"/>
    <a:srgbClr val="721E6C"/>
    <a:srgbClr val="841785"/>
    <a:srgbClr val="981C98"/>
    <a:srgbClr val="226EA1"/>
    <a:srgbClr val="3A76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47" autoAdjust="0"/>
    <p:restoredTop sz="77405" autoAdjust="0"/>
  </p:normalViewPr>
  <p:slideViewPr>
    <p:cSldViewPr snapToGrid="0" snapToObjects="1">
      <p:cViewPr varScale="1">
        <p:scale>
          <a:sx n="101" d="100"/>
          <a:sy n="101" d="100"/>
        </p:scale>
        <p:origin x="-104" y="-288"/>
      </p:cViewPr>
      <p:guideLst>
        <p:guide orient="horz" pos="1621"/>
        <p:guide pos="2880"/>
      </p:guideLst>
    </p:cSldViewPr>
  </p:slideViewPr>
  <p:notesTextViewPr>
    <p:cViewPr>
      <p:scale>
        <a:sx n="100" d="100"/>
        <a:sy n="100" d="100"/>
      </p:scale>
      <p:origin x="0" y="0"/>
    </p:cViewPr>
  </p:notesTextViewPr>
  <p:sorterViewPr>
    <p:cViewPr>
      <p:scale>
        <a:sx n="66" d="100"/>
        <a:sy n="66" d="100"/>
      </p:scale>
      <p:origin x="0" y="19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70"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D9C37B-B1F7-ED4E-BF68-A0A38CEEC7E7}" type="datetimeFigureOut">
              <a:rPr lang="en-US" smtClean="0"/>
              <a:t>11/15/15</a:t>
            </a:fld>
            <a:endParaRPr lang="en-US"/>
          </a:p>
        </p:txBody>
      </p:sp>
      <p:sp>
        <p:nvSpPr>
          <p:cNvPr id="4" name="Slide Image Placeholder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29839D-5C63-7A4C-BA81-2346A02B50C5}" type="slidenum">
              <a:rPr lang="en-US" smtClean="0"/>
              <a:t>‹#›</a:t>
            </a:fld>
            <a:endParaRPr lang="en-US"/>
          </a:p>
        </p:txBody>
      </p:sp>
    </p:spTree>
    <p:extLst>
      <p:ext uri="{BB962C8B-B14F-4D97-AF65-F5344CB8AC3E}">
        <p14:creationId xmlns:p14="http://schemas.microsoft.com/office/powerpoint/2010/main" val="24201158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www.amazon.com/s/ref=dp_byline_sr_book_1?ie=UTF8&amp;field-author=Austina+De+Bonte&amp;search-alias=books&amp;text=Austina+De+Bonte&amp;sort=relevancerank"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amazon.com/s/ref=dp_byline_sr_book_1?ie=UTF8&amp;field-author=Austina+De+Bonte&amp;search-alias=books&amp;text=Austina+De+Bonte&amp;sort=relevancerank"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www.amazon.com/s/ref=dp_byline_sr_book_1?ie=UTF8&amp;field-author=Austina+De+Bonte&amp;search-alias=books&amp;text=Austina+De+Bonte&amp;sort=relevancerank"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www.amazon.com/s/ref=dp_byline_sr_book_1?ie=UTF8&amp;field-author=Austina+De+Bonte&amp;search-alias=books&amp;text=Austina+De+Bonte&amp;sort=relevancerank"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www.amazon.com/s/ref=dp_byline_sr_book_1?ie=UTF8&amp;field-author=Austina+De+Bonte&amp;search-alias=books&amp;text=Austina+De+Bonte&amp;sort=relevancerank"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www.amazon.com/s/ref=dp_byline_sr_book_1?ie=UTF8&amp;field-author=Austina+De+Bonte&amp;search-alias=books&amp;text=Austina+De+Bonte&amp;sort=relevancerank"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amazon.com/s/ref=dp_byline_sr_book_1?ie=UTF8&amp;field-author=Austina+De+Bonte&amp;search-alias=books&amp;text=Austina+De+Bonte&amp;sort=relevancerank"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www.amazon.com/s/ref=dp_byline_sr_book_1?ie=UTF8&amp;field-author=Austina+De+Bonte&amp;search-alias=books&amp;text=Austina+De+Bonte&amp;sort=relevancerank"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www.amazon.com/s/ref=dp_byline_sr_book_1?ie=UTF8&amp;field-author=Austina+De+Bonte&amp;search-alias=books&amp;text=Austina+De+Bonte&amp;sort=relevancerank" TargetMode="External"/></Relationships>
</file>

<file path=ppt/notesSlides/_rels/notesSlide7.xml.rels><?xml version="1.0" encoding="UTF-8" standalone="yes"?>
<Relationships xmlns="http://schemas.openxmlformats.org/package/2006/relationships"><Relationship Id="rId11" Type="http://schemas.openxmlformats.org/officeDocument/2006/relationships/hyperlink" Target="https://qconsf.com/sf2015/users/jon-madison" TargetMode="External"/><Relationship Id="rId12" Type="http://schemas.openxmlformats.org/officeDocument/2006/relationships/hyperlink" Target="https://qconsf.com/sf2015/presentation/models-innovation" TargetMode="External"/><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qconsf.com/sf2015/users/jeanine-spence" TargetMode="External"/><Relationship Id="rId4" Type="http://schemas.openxmlformats.org/officeDocument/2006/relationships/hyperlink" Target="https://qconsf.com/sf2015/presentation/design-thinking-what%E2%80%99s-it-me" TargetMode="External"/><Relationship Id="rId5" Type="http://schemas.openxmlformats.org/officeDocument/2006/relationships/hyperlink" Target="https://qconsf.com/sf2015/users/chris-witeck" TargetMode="External"/><Relationship Id="rId6" Type="http://schemas.openxmlformats.org/officeDocument/2006/relationships/hyperlink" Target="https://qconsf.com/sf2015/presentation/developing-customer-empathy" TargetMode="External"/><Relationship Id="rId7" Type="http://schemas.openxmlformats.org/officeDocument/2006/relationships/hyperlink" Target="https://qconsf.com/sf2015/users/diana-joseph" TargetMode="External"/><Relationship Id="rId8" Type="http://schemas.openxmlformats.org/officeDocument/2006/relationships/hyperlink" Target="https://qconsf.com/sf2015/presentation/prototyping-optimal-learning" TargetMode="External"/><Relationship Id="rId9" Type="http://schemas.openxmlformats.org/officeDocument/2006/relationships/hyperlink" Target="https://qconsf.com/sf2015/users/marianne-berkovich" TargetMode="External"/><Relationship Id="rId10" Type="http://schemas.openxmlformats.org/officeDocument/2006/relationships/hyperlink" Target="https://qconsf.com/sf2015/presentation/discovery-key-customer-insight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www.amazon.com/s/ref=dp_byline_sr_book_1?ie=UTF8&amp;field-author=Austina+De+Bonte&amp;search-alias=books&amp;text=Austina+De+Bonte&amp;sort=relevancerank"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smtClean="0"/>
              <a:t>Jeanine Spence</a:t>
            </a:r>
          </a:p>
          <a:p>
            <a:r>
              <a:rPr lang="en-US" baseline="0" dirty="0" smtClean="0"/>
              <a:t>Experience </a:t>
            </a:r>
            <a:r>
              <a:rPr lang="en-US" baseline="0" dirty="0" smtClean="0"/>
              <a:t>Strategist</a:t>
            </a:r>
          </a:p>
          <a:p>
            <a:r>
              <a:rPr lang="en-US" dirty="0" smtClean="0"/>
              <a:t>Current Associates</a:t>
            </a:r>
          </a:p>
          <a:p>
            <a:r>
              <a:rPr lang="en-US" dirty="0" err="1" smtClean="0"/>
              <a:t>www.currentassociates.com</a:t>
            </a:r>
            <a:endParaRPr lang="en-US" dirty="0" smtClean="0"/>
          </a:p>
          <a:p>
            <a:r>
              <a:rPr lang="en-US" dirty="0" err="1" smtClean="0"/>
              <a:t>jeanine@</a:t>
            </a:r>
            <a:r>
              <a:rPr lang="en-US" dirty="0" err="1" smtClean="0"/>
              <a:t>currentassociates.com</a:t>
            </a:r>
            <a:endParaRPr lang="en-US" dirty="0" smtClean="0"/>
          </a:p>
          <a:p>
            <a:r>
              <a:rPr lang="en-US" dirty="0" smtClean="0"/>
              <a:t>@</a:t>
            </a:r>
            <a:r>
              <a:rPr lang="en-US" dirty="0" err="1" smtClean="0"/>
              <a:t>jeaninespence</a:t>
            </a:r>
            <a:endParaRPr lang="en-US" dirty="0" smtClean="0"/>
          </a:p>
          <a:p>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www.linkedin.com</a:t>
            </a:r>
            <a:r>
              <a:rPr lang="en-US" sz="1200" kern="1200" dirty="0" smtClean="0">
                <a:solidFill>
                  <a:schemeClr val="tx1"/>
                </a:solidFill>
                <a:latin typeface="+mn-lt"/>
                <a:ea typeface="+mn-ea"/>
                <a:cs typeface="+mn-cs"/>
              </a:rPr>
              <a:t>/in/</a:t>
            </a:r>
            <a:r>
              <a:rPr lang="en-US" sz="1200" kern="1200" dirty="0" err="1" smtClean="0">
                <a:solidFill>
                  <a:schemeClr val="tx1"/>
                </a:solidFill>
                <a:latin typeface="+mn-lt"/>
                <a:ea typeface="+mn-ea"/>
                <a:cs typeface="+mn-cs"/>
              </a:rPr>
              <a:t>jeaninespence</a:t>
            </a:r>
            <a:endParaRPr lang="en-US" dirty="0" smtClean="0"/>
          </a:p>
          <a:p>
            <a:endParaRPr lang="en-US" dirty="0" smtClean="0"/>
          </a:p>
          <a:p>
            <a:r>
              <a:rPr lang="en-US" dirty="0" smtClean="0"/>
              <a:t>I would love to hear your feedback</a:t>
            </a:r>
            <a:r>
              <a:rPr lang="en-US" baseline="0" dirty="0" smtClean="0"/>
              <a:t> about the talk.</a:t>
            </a:r>
          </a:p>
          <a:p>
            <a:r>
              <a:rPr lang="en-US" baseline="0" dirty="0" smtClean="0"/>
              <a:t>Try out the 5 try ideas, let me know what worked, where you have questions.</a:t>
            </a:r>
          </a:p>
          <a:p>
            <a:r>
              <a:rPr lang="en-US" baseline="0" dirty="0" smtClean="0"/>
              <a:t>Did you try something else and to drive culture change?</a:t>
            </a:r>
          </a:p>
          <a:p>
            <a:endParaRPr lang="en-US" dirty="0" smtClean="0"/>
          </a:p>
          <a:p>
            <a:r>
              <a:rPr lang="en-US" dirty="0" smtClean="0"/>
              <a:t>The SFE Group</a:t>
            </a:r>
          </a:p>
          <a:p>
            <a:r>
              <a:rPr lang="en-US" dirty="0" err="1" smtClean="0"/>
              <a:t>www.sfeinfo.com</a:t>
            </a:r>
            <a:endParaRPr lang="en-US" dirty="0"/>
          </a:p>
        </p:txBody>
      </p:sp>
      <p:sp>
        <p:nvSpPr>
          <p:cNvPr id="4" name="Slide Number Placeholder 3"/>
          <p:cNvSpPr>
            <a:spLocks noGrp="1"/>
          </p:cNvSpPr>
          <p:nvPr>
            <p:ph type="sldNum" sz="quarter" idx="10"/>
          </p:nvPr>
        </p:nvSpPr>
        <p:spPr/>
        <p:txBody>
          <a:bodyPr/>
          <a:lstStyle/>
          <a:p>
            <a:fld id="{4217F6DD-7827-D74B-9A9F-454EE1488823}" type="slidenum">
              <a:rPr lang="en-US" smtClean="0"/>
              <a:t>1</a:t>
            </a:fld>
            <a:endParaRPr lang="en-US"/>
          </a:p>
        </p:txBody>
      </p:sp>
    </p:spTree>
    <p:extLst>
      <p:ext uri="{BB962C8B-B14F-4D97-AF65-F5344CB8AC3E}">
        <p14:creationId xmlns:p14="http://schemas.microsoft.com/office/powerpoint/2010/main" val="601478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dirty="0" smtClean="0">
                <a:solidFill>
                  <a:srgbClr val="FFFFFF"/>
                </a:solidFill>
                <a:latin typeface="Segoe Pro Display Light"/>
                <a:cs typeface="Segoe Pro Display Light"/>
              </a:rPr>
              <a:t> Believe that one-size-fits-all never wins</a:t>
            </a:r>
          </a:p>
          <a:p>
            <a:pPr fontAlgn="ctr"/>
            <a:r>
              <a:rPr lang="en-US" sz="1200" dirty="0" smtClean="0">
                <a:solidFill>
                  <a:srgbClr val="FFFFFF"/>
                </a:solidFill>
                <a:latin typeface="Segoe Pro Display Light"/>
                <a:cs typeface="Segoe Pro Display Light"/>
              </a:rPr>
              <a:t>    Find your customer’s unspoken needs &amp; desires</a:t>
            </a:r>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14</a:t>
            </a:fld>
            <a:endParaRPr lang="en-US"/>
          </a:p>
        </p:txBody>
      </p:sp>
    </p:spTree>
    <p:extLst>
      <p:ext uri="{BB962C8B-B14F-4D97-AF65-F5344CB8AC3E}">
        <p14:creationId xmlns:p14="http://schemas.microsoft.com/office/powerpoint/2010/main" val="171737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Content reference: </a:t>
            </a:r>
          </a:p>
          <a:p>
            <a:r>
              <a:rPr lang="en-US" sz="1200" b="1" kern="1200" dirty="0" smtClean="0">
                <a:solidFill>
                  <a:schemeClr val="tx1"/>
                </a:solidFill>
                <a:latin typeface="+mn-lt"/>
                <a:ea typeface="+mn-ea"/>
                <a:cs typeface="+mn-cs"/>
              </a:rPr>
              <a:t>Scenario-Focused Engineering: A toolbox for innovation and customer-centricity (Developer Best Practices) </a:t>
            </a:r>
            <a:r>
              <a:rPr lang="en-US" sz="1200" b="0" kern="1200" dirty="0" smtClean="0">
                <a:solidFill>
                  <a:schemeClr val="tx1"/>
                </a:solidFill>
                <a:latin typeface="+mn-lt"/>
                <a:ea typeface="+mn-ea"/>
                <a:cs typeface="+mn-cs"/>
              </a:rPr>
              <a:t>December 24, 2014</a:t>
            </a:r>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by </a:t>
            </a:r>
            <a:r>
              <a:rPr lang="en-US" sz="1200" b="0" kern="1200" dirty="0" smtClean="0">
                <a:solidFill>
                  <a:schemeClr val="tx1"/>
                </a:solidFill>
                <a:latin typeface="+mn-lt"/>
                <a:ea typeface="+mn-ea"/>
                <a:cs typeface="+mn-cs"/>
                <a:hlinkClick r:id="rId3"/>
              </a:rPr>
              <a:t>Austina De Bonte, </a:t>
            </a:r>
            <a:r>
              <a:rPr lang="en-US" sz="1200" b="0" kern="1200" dirty="0" smtClean="0">
                <a:solidFill>
                  <a:schemeClr val="tx1"/>
                </a:solidFill>
                <a:latin typeface="+mn-lt"/>
                <a:ea typeface="+mn-ea"/>
                <a:cs typeface="+mn-cs"/>
              </a:rPr>
              <a:t>Drew Fletcher </a:t>
            </a:r>
          </a:p>
          <a:p>
            <a:r>
              <a:rPr lang="en-US" dirty="0" smtClean="0"/>
              <a:t>http://</a:t>
            </a:r>
            <a:r>
              <a:rPr lang="en-US" dirty="0" err="1" smtClean="0"/>
              <a:t>www.amazon.com</a:t>
            </a:r>
            <a:r>
              <a:rPr lang="en-US" dirty="0" smtClean="0"/>
              <a:t>/Scenario-Focused-Engineering-innovation-customer-centricity-Developer/</a:t>
            </a:r>
            <a:r>
              <a:rPr lang="en-US" dirty="0" err="1" smtClean="0"/>
              <a:t>dp</a:t>
            </a:r>
            <a:r>
              <a:rPr lang="en-US" dirty="0" smtClean="0"/>
              <a:t>/0735679339</a:t>
            </a:r>
          </a:p>
          <a:p>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15</a:t>
            </a:fld>
            <a:endParaRPr lang="en-US"/>
          </a:p>
        </p:txBody>
      </p:sp>
    </p:spTree>
    <p:extLst>
      <p:ext uri="{BB962C8B-B14F-4D97-AF65-F5344CB8AC3E}">
        <p14:creationId xmlns:p14="http://schemas.microsoft.com/office/powerpoint/2010/main" val="1767830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smtClean="0"/>
              <a:t>few key examples by </a:t>
            </a:r>
            <a:r>
              <a:rPr lang="en-US" dirty="0" smtClean="0"/>
              <a:t>picture</a:t>
            </a:r>
            <a:endParaRPr lang="en-US" dirty="0" smtClean="0"/>
          </a:p>
          <a:p>
            <a:r>
              <a:rPr lang="en-US" dirty="0" smtClean="0"/>
              <a:t>Difference between needs &amp; insights (what vs. WHY)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6838025-8423-4363-B4BB-20034E0241C8}" type="slidenum">
              <a:rPr lang="en-US" smtClean="0"/>
              <a:t>16</a:t>
            </a:fld>
            <a:endParaRPr lang="en-US" dirty="0"/>
          </a:p>
        </p:txBody>
      </p:sp>
    </p:spTree>
    <p:extLst>
      <p:ext uri="{BB962C8B-B14F-4D97-AF65-F5344CB8AC3E}">
        <p14:creationId xmlns:p14="http://schemas.microsoft.com/office/powerpoint/2010/main" val="2949472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smtClean="0"/>
              <a:t>Old story of the 4 blind</a:t>
            </a:r>
            <a:r>
              <a:rPr lang="en-US" baseline="0" dirty="0" smtClean="0"/>
              <a:t> men and the elephant… One felt the tusk, another the tail, another the skin, another the ear.</a:t>
            </a:r>
          </a:p>
          <a:p>
            <a:r>
              <a:rPr lang="en-US" baseline="0" dirty="0" smtClean="0"/>
              <a:t>You need all of the perspectives to really understand the elephant.  No one quadrant is enough.</a:t>
            </a:r>
          </a:p>
          <a:p>
            <a:endParaRPr lang="en-US" baseline="0" dirty="0" smtClean="0"/>
          </a:p>
          <a:p>
            <a:r>
              <a:rPr lang="en-US" dirty="0" smtClean="0"/>
              <a:t>Triangulating</a:t>
            </a:r>
          </a:p>
          <a:p>
            <a:r>
              <a:rPr lang="en-US" dirty="0" smtClean="0"/>
              <a:t>How do you currently find out customer needs?</a:t>
            </a:r>
          </a:p>
          <a:p>
            <a:r>
              <a:rPr lang="en-US" dirty="0" smtClean="0"/>
              <a:t>Debunk focus groups (&amp; usability) – promote observation</a:t>
            </a:r>
          </a:p>
          <a:p>
            <a:r>
              <a:rPr lang="en-US" dirty="0" smtClean="0"/>
              <a:t>Highlight particular methods that are very relevant for this company/group</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6838025-8423-4363-B4BB-20034E0241C8}" type="slidenum">
              <a:rPr lang="en-US" smtClean="0"/>
              <a:t>17</a:t>
            </a:fld>
            <a:endParaRPr lang="en-US" dirty="0"/>
          </a:p>
        </p:txBody>
      </p:sp>
    </p:spTree>
    <p:extLst>
      <p:ext uri="{BB962C8B-B14F-4D97-AF65-F5344CB8AC3E}">
        <p14:creationId xmlns:p14="http://schemas.microsoft.com/office/powerpoint/2010/main" val="3697494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Content reference: </a:t>
            </a:r>
          </a:p>
          <a:p>
            <a:r>
              <a:rPr lang="en-US" sz="1200" b="1" kern="1200" dirty="0" smtClean="0">
                <a:solidFill>
                  <a:schemeClr val="tx1"/>
                </a:solidFill>
                <a:latin typeface="+mn-lt"/>
                <a:ea typeface="+mn-ea"/>
                <a:cs typeface="+mn-cs"/>
              </a:rPr>
              <a:t>Scenario-Focused Engineering: A toolbox for innovation and customer-centricity (Developer Best Practices) </a:t>
            </a:r>
            <a:r>
              <a:rPr lang="en-US" sz="1200" b="0" kern="1200" dirty="0" smtClean="0">
                <a:solidFill>
                  <a:schemeClr val="tx1"/>
                </a:solidFill>
                <a:latin typeface="+mn-lt"/>
                <a:ea typeface="+mn-ea"/>
                <a:cs typeface="+mn-cs"/>
              </a:rPr>
              <a:t>December 24, 2014</a:t>
            </a:r>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by </a:t>
            </a:r>
            <a:r>
              <a:rPr lang="en-US" sz="1200" b="0" kern="1200" dirty="0" smtClean="0">
                <a:solidFill>
                  <a:schemeClr val="tx1"/>
                </a:solidFill>
                <a:latin typeface="+mn-lt"/>
                <a:ea typeface="+mn-ea"/>
                <a:cs typeface="+mn-cs"/>
                <a:hlinkClick r:id="rId3"/>
              </a:rPr>
              <a:t>Austina De Bonte, </a:t>
            </a:r>
            <a:r>
              <a:rPr lang="en-US" sz="1200" b="0" kern="1200" dirty="0" smtClean="0">
                <a:solidFill>
                  <a:schemeClr val="tx1"/>
                </a:solidFill>
                <a:latin typeface="+mn-lt"/>
                <a:ea typeface="+mn-ea"/>
                <a:cs typeface="+mn-cs"/>
              </a:rPr>
              <a:t>Drew Fletcher </a:t>
            </a:r>
          </a:p>
          <a:p>
            <a:r>
              <a:rPr lang="en-US" dirty="0" smtClean="0"/>
              <a:t>http://</a:t>
            </a:r>
            <a:r>
              <a:rPr lang="en-US" dirty="0" err="1" smtClean="0"/>
              <a:t>www.amazon.com</a:t>
            </a:r>
            <a:r>
              <a:rPr lang="en-US" dirty="0" smtClean="0"/>
              <a:t>/Scenario-Focused-Engineering-innovation-customer-centricity-Developer/</a:t>
            </a:r>
            <a:r>
              <a:rPr lang="en-US" dirty="0" err="1" smtClean="0"/>
              <a:t>dp</a:t>
            </a:r>
            <a:r>
              <a:rPr lang="en-US" dirty="0" smtClean="0"/>
              <a:t>/0735679339</a:t>
            </a:r>
          </a:p>
          <a:p>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18</a:t>
            </a:fld>
            <a:endParaRPr lang="en-US"/>
          </a:p>
        </p:txBody>
      </p:sp>
    </p:spTree>
    <p:extLst>
      <p:ext uri="{BB962C8B-B14F-4D97-AF65-F5344CB8AC3E}">
        <p14:creationId xmlns:p14="http://schemas.microsoft.com/office/powerpoint/2010/main" val="4232724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smtClean="0"/>
              <a:t>What problem are you trying to solve?</a:t>
            </a:r>
          </a:p>
          <a:p>
            <a:r>
              <a:rPr lang="en-US" dirty="0" smtClean="0"/>
              <a:t>Aligning teams &amp; partners</a:t>
            </a:r>
          </a:p>
          <a:p>
            <a:r>
              <a:rPr lang="en-US" dirty="0" smtClean="0"/>
              <a:t>Unit of governance – measure, track &amp; iterate over the course of the project</a:t>
            </a:r>
          </a:p>
          <a:p>
            <a:r>
              <a:rPr lang="en-US" dirty="0" smtClean="0"/>
              <a:t>What does success look like?</a:t>
            </a:r>
          </a:p>
          <a:p>
            <a:endParaRPr lang="en-US" dirty="0" smtClean="0"/>
          </a:p>
          <a:p>
            <a:r>
              <a:rPr lang="en-US" dirty="0" smtClean="0"/>
              <a:t>Focus on the end to end experience, not features</a:t>
            </a:r>
          </a:p>
          <a:p>
            <a:endParaRPr lang="en-US" dirty="0"/>
          </a:p>
        </p:txBody>
      </p:sp>
      <p:sp>
        <p:nvSpPr>
          <p:cNvPr id="4" name="Slide Number Placeholder 3"/>
          <p:cNvSpPr>
            <a:spLocks noGrp="1"/>
          </p:cNvSpPr>
          <p:nvPr>
            <p:ph type="sldNum" sz="quarter" idx="10"/>
          </p:nvPr>
        </p:nvSpPr>
        <p:spPr/>
        <p:txBody>
          <a:bodyPr/>
          <a:lstStyle/>
          <a:p>
            <a:fld id="{F6838025-8423-4363-B4BB-20034E0241C8}" type="slidenum">
              <a:rPr lang="en-US" smtClean="0"/>
              <a:t>19</a:t>
            </a:fld>
            <a:endParaRPr lang="en-US" dirty="0"/>
          </a:p>
        </p:txBody>
      </p:sp>
    </p:spTree>
    <p:extLst>
      <p:ext uri="{BB962C8B-B14F-4D97-AF65-F5344CB8AC3E}">
        <p14:creationId xmlns:p14="http://schemas.microsoft.com/office/powerpoint/2010/main" val="529083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 free</a:t>
            </a:r>
            <a:endParaRPr lang="en-US" dirty="0"/>
          </a:p>
        </p:txBody>
      </p:sp>
      <p:sp>
        <p:nvSpPr>
          <p:cNvPr id="4" name="Slide Number Placeholder 3"/>
          <p:cNvSpPr>
            <a:spLocks noGrp="1"/>
          </p:cNvSpPr>
          <p:nvPr>
            <p:ph type="sldNum" sz="quarter" idx="10"/>
          </p:nvPr>
        </p:nvSpPr>
        <p:spPr/>
        <p:txBody>
          <a:bodyPr/>
          <a:lstStyle/>
          <a:p>
            <a:fld id="{F6838025-8423-4363-B4BB-20034E0241C8}" type="slidenum">
              <a:rPr lang="en-US" smtClean="0"/>
              <a:t>21</a:t>
            </a:fld>
            <a:endParaRPr lang="en-US" dirty="0"/>
          </a:p>
        </p:txBody>
      </p:sp>
    </p:spTree>
    <p:extLst>
      <p:ext uri="{BB962C8B-B14F-4D97-AF65-F5344CB8AC3E}">
        <p14:creationId xmlns:p14="http://schemas.microsoft.com/office/powerpoint/2010/main" val="652940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 free</a:t>
            </a:r>
            <a:endParaRPr lang="en-US" dirty="0"/>
          </a:p>
        </p:txBody>
      </p:sp>
      <p:sp>
        <p:nvSpPr>
          <p:cNvPr id="4" name="Slide Number Placeholder 3"/>
          <p:cNvSpPr>
            <a:spLocks noGrp="1"/>
          </p:cNvSpPr>
          <p:nvPr>
            <p:ph type="sldNum" sz="quarter" idx="10"/>
          </p:nvPr>
        </p:nvSpPr>
        <p:spPr/>
        <p:txBody>
          <a:bodyPr/>
          <a:lstStyle/>
          <a:p>
            <a:fld id="{F6838025-8423-4363-B4BB-20034E0241C8}" type="slidenum">
              <a:rPr lang="en-US" smtClean="0"/>
              <a:t>22</a:t>
            </a:fld>
            <a:endParaRPr lang="en-US" dirty="0"/>
          </a:p>
        </p:txBody>
      </p:sp>
    </p:spTree>
    <p:extLst>
      <p:ext uri="{BB962C8B-B14F-4D97-AF65-F5344CB8AC3E}">
        <p14:creationId xmlns:p14="http://schemas.microsoft.com/office/powerpoint/2010/main" val="652940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SPICIER</a:t>
            </a:r>
            <a:endParaRPr lang="en-US" dirty="0"/>
          </a:p>
        </p:txBody>
      </p:sp>
      <p:sp>
        <p:nvSpPr>
          <p:cNvPr id="4" name="Slide Number Placeholder 3"/>
          <p:cNvSpPr>
            <a:spLocks noGrp="1"/>
          </p:cNvSpPr>
          <p:nvPr>
            <p:ph type="sldNum" sz="quarter" idx="10"/>
          </p:nvPr>
        </p:nvSpPr>
        <p:spPr/>
        <p:txBody>
          <a:bodyPr/>
          <a:lstStyle/>
          <a:p>
            <a:fld id="{F6838025-8423-4363-B4BB-20034E0241C8}" type="slidenum">
              <a:rPr lang="en-US" smtClean="0"/>
              <a:t>23</a:t>
            </a:fld>
            <a:endParaRPr lang="en-US" dirty="0"/>
          </a:p>
        </p:txBody>
      </p:sp>
    </p:spTree>
    <p:extLst>
      <p:ext uri="{BB962C8B-B14F-4D97-AF65-F5344CB8AC3E}">
        <p14:creationId xmlns:p14="http://schemas.microsoft.com/office/powerpoint/2010/main" val="298234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smtClean="0"/>
              <a:t>One-line headline</a:t>
            </a:r>
          </a:p>
          <a:p>
            <a:r>
              <a:rPr lang="en-US" dirty="0" err="1" smtClean="0"/>
              <a:t>Introdution</a:t>
            </a:r>
            <a:r>
              <a:rPr lang="en-US" dirty="0" smtClean="0"/>
              <a:t>: who is the customer, what motivates them?</a:t>
            </a:r>
          </a:p>
          <a:p>
            <a:r>
              <a:rPr lang="en-US" dirty="0" smtClean="0"/>
              <a:t>Situation: what is the specific, real-world situation?</a:t>
            </a:r>
          </a:p>
          <a:p>
            <a:r>
              <a:rPr lang="en-US" dirty="0" smtClean="0"/>
              <a:t>&lt;Magic happens&gt;</a:t>
            </a:r>
          </a:p>
          <a:p>
            <a:r>
              <a:rPr lang="en-US" dirty="0" smtClean="0"/>
              <a:t>Outcomes: </a:t>
            </a:r>
            <a:r>
              <a:rPr lang="en-US" dirty="0" smtClean="0"/>
              <a:t>with </a:t>
            </a:r>
            <a:r>
              <a:rPr lang="en-US" dirty="0" smtClean="0"/>
              <a:t>specific outcomes has the customer accomplished? What are the key metrics for success?</a:t>
            </a:r>
          </a:p>
          <a:p>
            <a:endParaRPr lang="en-US" dirty="0"/>
          </a:p>
        </p:txBody>
      </p:sp>
      <p:sp>
        <p:nvSpPr>
          <p:cNvPr id="4" name="Slide Number Placeholder 3"/>
          <p:cNvSpPr>
            <a:spLocks noGrp="1"/>
          </p:cNvSpPr>
          <p:nvPr>
            <p:ph type="sldNum" sz="quarter" idx="10"/>
          </p:nvPr>
        </p:nvSpPr>
        <p:spPr/>
        <p:txBody>
          <a:bodyPr/>
          <a:lstStyle/>
          <a:p>
            <a:fld id="{F6838025-8423-4363-B4BB-20034E0241C8}" type="slidenum">
              <a:rPr lang="en-US" smtClean="0"/>
              <a:t>24</a:t>
            </a:fld>
            <a:endParaRPr lang="en-US" dirty="0"/>
          </a:p>
        </p:txBody>
      </p:sp>
    </p:spTree>
    <p:extLst>
      <p:ext uri="{BB962C8B-B14F-4D97-AF65-F5344CB8AC3E}">
        <p14:creationId xmlns:p14="http://schemas.microsoft.com/office/powerpoint/2010/main" val="2018347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gradFill>
                  <a:gsLst>
                    <a:gs pos="0">
                      <a:schemeClr val="tx1"/>
                    </a:gs>
                    <a:gs pos="86000">
                      <a:schemeClr val="tx1"/>
                    </a:gs>
                  </a:gsLst>
                  <a:lin ang="5400000" scaled="0"/>
                </a:gradFill>
                <a:latin typeface="Segoe UI Light" pitchFamily="34" charset="0"/>
              </a:rPr>
              <a:t>shiny, pretty</a:t>
            </a:r>
          </a:p>
          <a:p>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3</a:t>
            </a:fld>
            <a:endParaRPr lang="en-US"/>
          </a:p>
        </p:txBody>
      </p:sp>
    </p:spTree>
    <p:extLst>
      <p:ext uri="{BB962C8B-B14F-4D97-AF65-F5344CB8AC3E}">
        <p14:creationId xmlns:p14="http://schemas.microsoft.com/office/powerpoint/2010/main" val="1931439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838025-8423-4363-B4BB-20034E0241C8}" type="slidenum">
              <a:rPr lang="en-US" smtClean="0"/>
              <a:t>25</a:t>
            </a:fld>
            <a:endParaRPr lang="en-US" dirty="0"/>
          </a:p>
        </p:txBody>
      </p:sp>
    </p:spTree>
    <p:extLst>
      <p:ext uri="{BB962C8B-B14F-4D97-AF65-F5344CB8AC3E}">
        <p14:creationId xmlns:p14="http://schemas.microsoft.com/office/powerpoint/2010/main" val="632405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Content reference: </a:t>
            </a:r>
          </a:p>
          <a:p>
            <a:r>
              <a:rPr lang="en-US" sz="1200" b="1" kern="1200" dirty="0" smtClean="0">
                <a:solidFill>
                  <a:schemeClr val="tx1"/>
                </a:solidFill>
                <a:latin typeface="+mn-lt"/>
                <a:ea typeface="+mn-ea"/>
                <a:cs typeface="+mn-cs"/>
              </a:rPr>
              <a:t>Scenario-Focused Engineering: A toolbox for innovation and customer-centricity (Developer Best Practices) </a:t>
            </a:r>
            <a:r>
              <a:rPr lang="en-US" sz="1200" b="0" kern="1200" dirty="0" smtClean="0">
                <a:solidFill>
                  <a:schemeClr val="tx1"/>
                </a:solidFill>
                <a:latin typeface="+mn-lt"/>
                <a:ea typeface="+mn-ea"/>
                <a:cs typeface="+mn-cs"/>
              </a:rPr>
              <a:t>December 24, 2014</a:t>
            </a:r>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by </a:t>
            </a:r>
            <a:r>
              <a:rPr lang="en-US" sz="1200" b="0" kern="1200" dirty="0" smtClean="0">
                <a:solidFill>
                  <a:schemeClr val="tx1"/>
                </a:solidFill>
                <a:latin typeface="+mn-lt"/>
                <a:ea typeface="+mn-ea"/>
                <a:cs typeface="+mn-cs"/>
                <a:hlinkClick r:id="rId3"/>
              </a:rPr>
              <a:t>Austina De Bonte, </a:t>
            </a:r>
            <a:r>
              <a:rPr lang="en-US" sz="1200" b="0" kern="1200" dirty="0" smtClean="0">
                <a:solidFill>
                  <a:schemeClr val="tx1"/>
                </a:solidFill>
                <a:latin typeface="+mn-lt"/>
                <a:ea typeface="+mn-ea"/>
                <a:cs typeface="+mn-cs"/>
              </a:rPr>
              <a:t>Drew Fletcher </a:t>
            </a:r>
          </a:p>
          <a:p>
            <a:r>
              <a:rPr lang="en-US" dirty="0" smtClean="0"/>
              <a:t>http://</a:t>
            </a:r>
            <a:r>
              <a:rPr lang="en-US" dirty="0" err="1" smtClean="0"/>
              <a:t>www.amazon.com</a:t>
            </a:r>
            <a:r>
              <a:rPr lang="en-US" dirty="0" smtClean="0"/>
              <a:t>/Scenario-Focused-Engineering-innovation-customer-centricity-Developer/</a:t>
            </a:r>
            <a:r>
              <a:rPr lang="en-US" dirty="0" err="1" smtClean="0"/>
              <a:t>dp</a:t>
            </a:r>
            <a:r>
              <a:rPr lang="en-US" dirty="0" smtClean="0"/>
              <a:t>/0735679339</a:t>
            </a:r>
          </a:p>
          <a:p>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26</a:t>
            </a:fld>
            <a:endParaRPr lang="en-US"/>
          </a:p>
        </p:txBody>
      </p:sp>
    </p:spTree>
    <p:extLst>
      <p:ext uri="{BB962C8B-B14F-4D97-AF65-F5344CB8AC3E}">
        <p14:creationId xmlns:p14="http://schemas.microsoft.com/office/powerpoint/2010/main" val="2380439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ever been in a situation where you had</a:t>
            </a:r>
            <a:r>
              <a:rPr lang="en-US" baseline="0" dirty="0" smtClean="0"/>
              <a:t> a plan worked out…</a:t>
            </a:r>
          </a:p>
          <a:p>
            <a:r>
              <a:rPr lang="en-US" baseline="0" dirty="0" smtClean="0"/>
              <a:t>But you had this niggling feeling like there must be a better way</a:t>
            </a:r>
          </a:p>
          <a:p>
            <a:r>
              <a:rPr lang="en-US" baseline="0" dirty="0" smtClean="0"/>
              <a:t>And so you sit yourself down</a:t>
            </a:r>
          </a:p>
          <a:p>
            <a:r>
              <a:rPr lang="en-US" baseline="0" dirty="0" smtClean="0"/>
              <a:t>And you can’t manage to come up with a single new idea</a:t>
            </a:r>
          </a:p>
          <a:p>
            <a:r>
              <a:rPr lang="en-US" baseline="0" dirty="0" smtClean="0"/>
              <a:t>That’s </a:t>
            </a:r>
            <a:r>
              <a:rPr lang="en-US" baseline="0" dirty="0" err="1" smtClean="0"/>
              <a:t>tunnelvision</a:t>
            </a:r>
            <a:endParaRPr lang="en-US" baseline="0" dirty="0" smtClean="0"/>
          </a:p>
          <a:p>
            <a:r>
              <a:rPr lang="en-US" baseline="0" dirty="0" smtClean="0"/>
              <a:t>You are not alone, and thinking about it harder isn’t going to help.</a:t>
            </a:r>
          </a:p>
          <a:p>
            <a:r>
              <a:rPr lang="en-US" baseline="0" dirty="0" smtClean="0"/>
              <a:t>See the reason WHY….</a:t>
            </a:r>
            <a:endParaRPr lang="en-US" dirty="0"/>
          </a:p>
        </p:txBody>
      </p:sp>
      <p:sp>
        <p:nvSpPr>
          <p:cNvPr id="4" name="Slide Number Placeholder 3"/>
          <p:cNvSpPr>
            <a:spLocks noGrp="1"/>
          </p:cNvSpPr>
          <p:nvPr>
            <p:ph type="sldNum" sz="quarter" idx="10"/>
          </p:nvPr>
        </p:nvSpPr>
        <p:spPr/>
        <p:txBody>
          <a:bodyPr/>
          <a:lstStyle/>
          <a:p>
            <a:fld id="{F6838025-8423-4363-B4BB-20034E0241C8}" type="slidenum">
              <a:rPr lang="en-US" smtClean="0"/>
              <a:t>27</a:t>
            </a:fld>
            <a:endParaRPr lang="en-US" dirty="0"/>
          </a:p>
        </p:txBody>
      </p:sp>
    </p:spTree>
    <p:extLst>
      <p:ext uri="{BB962C8B-B14F-4D97-AF65-F5344CB8AC3E}">
        <p14:creationId xmlns:p14="http://schemas.microsoft.com/office/powerpoint/2010/main" val="2032001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Content reference: </a:t>
            </a:r>
          </a:p>
          <a:p>
            <a:r>
              <a:rPr lang="en-US" sz="1200" b="1" kern="1200" dirty="0" smtClean="0">
                <a:solidFill>
                  <a:schemeClr val="tx1"/>
                </a:solidFill>
                <a:latin typeface="+mn-lt"/>
                <a:ea typeface="+mn-ea"/>
                <a:cs typeface="+mn-cs"/>
              </a:rPr>
              <a:t>Scenario-Focused Engineering: A toolbox for innovation and customer-centricity (Developer Best Practices) </a:t>
            </a:r>
            <a:r>
              <a:rPr lang="en-US" sz="1200" b="0" kern="1200" dirty="0" smtClean="0">
                <a:solidFill>
                  <a:schemeClr val="tx1"/>
                </a:solidFill>
                <a:latin typeface="+mn-lt"/>
                <a:ea typeface="+mn-ea"/>
                <a:cs typeface="+mn-cs"/>
              </a:rPr>
              <a:t>December 24, 2014</a:t>
            </a:r>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by </a:t>
            </a:r>
            <a:r>
              <a:rPr lang="en-US" sz="1200" b="0" kern="1200" dirty="0" smtClean="0">
                <a:solidFill>
                  <a:schemeClr val="tx1"/>
                </a:solidFill>
                <a:latin typeface="+mn-lt"/>
                <a:ea typeface="+mn-ea"/>
                <a:cs typeface="+mn-cs"/>
                <a:hlinkClick r:id="rId3"/>
              </a:rPr>
              <a:t>Austina De Bonte, </a:t>
            </a:r>
            <a:r>
              <a:rPr lang="en-US" sz="1200" b="0" kern="1200" dirty="0" smtClean="0">
                <a:solidFill>
                  <a:schemeClr val="tx1"/>
                </a:solidFill>
                <a:latin typeface="+mn-lt"/>
                <a:ea typeface="+mn-ea"/>
                <a:cs typeface="+mn-cs"/>
              </a:rPr>
              <a:t>Drew Fletcher </a:t>
            </a:r>
          </a:p>
          <a:p>
            <a:r>
              <a:rPr lang="en-US" dirty="0" smtClean="0"/>
              <a:t>http://</a:t>
            </a:r>
            <a:r>
              <a:rPr lang="en-US" dirty="0" err="1" smtClean="0"/>
              <a:t>www.amazon.com</a:t>
            </a:r>
            <a:r>
              <a:rPr lang="en-US" dirty="0" smtClean="0"/>
              <a:t>/Scenario-Focused-Engineering-innovation-customer-centricity-Developer/</a:t>
            </a:r>
            <a:r>
              <a:rPr lang="en-US" dirty="0" err="1" smtClean="0"/>
              <a:t>dp</a:t>
            </a:r>
            <a:r>
              <a:rPr lang="en-US" dirty="0" smtClean="0"/>
              <a:t>/0735679339</a:t>
            </a:r>
          </a:p>
          <a:p>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31</a:t>
            </a:fld>
            <a:endParaRPr lang="en-US"/>
          </a:p>
        </p:txBody>
      </p:sp>
    </p:spTree>
    <p:extLst>
      <p:ext uri="{BB962C8B-B14F-4D97-AF65-F5344CB8AC3E}">
        <p14:creationId xmlns:p14="http://schemas.microsoft.com/office/powerpoint/2010/main" val="2141452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200" dirty="0" smtClean="0"/>
              <a:t>Lots of pictures that build – both storyboards of UI, storyboards of stick figures, and flow charts</a:t>
            </a:r>
          </a:p>
          <a:p>
            <a:r>
              <a:rPr lang="en-US" sz="1200" dirty="0" smtClean="0"/>
              <a:t>Fast forward icon</a:t>
            </a:r>
          </a:p>
          <a:p>
            <a:endParaRPr lang="en-US" dirty="0"/>
          </a:p>
        </p:txBody>
      </p:sp>
      <p:sp>
        <p:nvSpPr>
          <p:cNvPr id="4" name="Slide Number Placeholder 3"/>
          <p:cNvSpPr>
            <a:spLocks noGrp="1"/>
          </p:cNvSpPr>
          <p:nvPr>
            <p:ph type="sldNum" sz="quarter" idx="10"/>
          </p:nvPr>
        </p:nvSpPr>
        <p:spPr/>
        <p:txBody>
          <a:bodyPr/>
          <a:lstStyle/>
          <a:p>
            <a:fld id="{F6838025-8423-4363-B4BB-20034E0241C8}" type="slidenum">
              <a:rPr lang="en-US" smtClean="0"/>
              <a:t>32</a:t>
            </a:fld>
            <a:endParaRPr lang="en-US" dirty="0"/>
          </a:p>
        </p:txBody>
      </p:sp>
    </p:spTree>
    <p:extLst>
      <p:ext uri="{BB962C8B-B14F-4D97-AF65-F5344CB8AC3E}">
        <p14:creationId xmlns:p14="http://schemas.microsoft.com/office/powerpoint/2010/main" val="218248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smtClean="0"/>
              <a:t>Paper prototype – show the video?</a:t>
            </a:r>
          </a:p>
          <a:p>
            <a:r>
              <a:rPr lang="en-US" dirty="0" smtClean="0"/>
              <a:t>Server paper prototype -&gt; PPT toolkit UI</a:t>
            </a:r>
          </a:p>
          <a:p>
            <a:r>
              <a:rPr lang="en-US" dirty="0" smtClean="0"/>
              <a:t>Mobile prototype  - using POP</a:t>
            </a:r>
          </a:p>
          <a:p>
            <a:r>
              <a:rPr lang="en-US" dirty="0" smtClean="0"/>
              <a:t>Flow chart example – create</a:t>
            </a:r>
          </a:p>
          <a:p>
            <a:r>
              <a:rPr lang="en-US" dirty="0" smtClean="0"/>
              <a:t>Doing a skit for process flow – make a picture???</a:t>
            </a:r>
          </a:p>
          <a:p>
            <a:r>
              <a:rPr lang="en-US" dirty="0" smtClean="0"/>
              <a:t>Prototyping an API: write the docs, read this code tell me what it does, open book close book…</a:t>
            </a:r>
          </a:p>
          <a:p>
            <a:endParaRPr lang="en-US" dirty="0"/>
          </a:p>
        </p:txBody>
      </p:sp>
      <p:sp>
        <p:nvSpPr>
          <p:cNvPr id="4" name="Slide Number Placeholder 3"/>
          <p:cNvSpPr>
            <a:spLocks noGrp="1"/>
          </p:cNvSpPr>
          <p:nvPr>
            <p:ph type="sldNum" sz="quarter" idx="10"/>
          </p:nvPr>
        </p:nvSpPr>
        <p:spPr/>
        <p:txBody>
          <a:bodyPr/>
          <a:lstStyle/>
          <a:p>
            <a:fld id="{F6838025-8423-4363-B4BB-20034E0241C8}" type="slidenum">
              <a:rPr lang="en-US" smtClean="0"/>
              <a:t>33</a:t>
            </a:fld>
            <a:endParaRPr lang="en-US" dirty="0"/>
          </a:p>
        </p:txBody>
      </p:sp>
    </p:spTree>
    <p:extLst>
      <p:ext uri="{BB962C8B-B14F-4D97-AF65-F5344CB8AC3E}">
        <p14:creationId xmlns:p14="http://schemas.microsoft.com/office/powerpoint/2010/main" val="423384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Content reference: </a:t>
            </a:r>
          </a:p>
          <a:p>
            <a:r>
              <a:rPr lang="en-US" sz="1200" b="1" kern="1200" dirty="0" smtClean="0">
                <a:solidFill>
                  <a:schemeClr val="tx1"/>
                </a:solidFill>
                <a:latin typeface="+mn-lt"/>
                <a:ea typeface="+mn-ea"/>
                <a:cs typeface="+mn-cs"/>
              </a:rPr>
              <a:t>Scenario-Focused Engineering: A toolbox for innovation and customer-centricity (Developer Best Practices) </a:t>
            </a:r>
            <a:r>
              <a:rPr lang="en-US" sz="1200" b="0" kern="1200" dirty="0" smtClean="0">
                <a:solidFill>
                  <a:schemeClr val="tx1"/>
                </a:solidFill>
                <a:latin typeface="+mn-lt"/>
                <a:ea typeface="+mn-ea"/>
                <a:cs typeface="+mn-cs"/>
              </a:rPr>
              <a:t>December 24, 2014</a:t>
            </a:r>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by </a:t>
            </a:r>
            <a:r>
              <a:rPr lang="en-US" sz="1200" b="0" kern="1200" dirty="0" smtClean="0">
                <a:solidFill>
                  <a:schemeClr val="tx1"/>
                </a:solidFill>
                <a:latin typeface="+mn-lt"/>
                <a:ea typeface="+mn-ea"/>
                <a:cs typeface="+mn-cs"/>
                <a:hlinkClick r:id="rId3"/>
              </a:rPr>
              <a:t>Austina De Bonte, </a:t>
            </a:r>
            <a:r>
              <a:rPr lang="en-US" sz="1200" b="0" kern="1200" dirty="0" smtClean="0">
                <a:solidFill>
                  <a:schemeClr val="tx1"/>
                </a:solidFill>
                <a:latin typeface="+mn-lt"/>
                <a:ea typeface="+mn-ea"/>
                <a:cs typeface="+mn-cs"/>
              </a:rPr>
              <a:t>Drew Fletcher </a:t>
            </a:r>
          </a:p>
          <a:p>
            <a:r>
              <a:rPr lang="en-US" dirty="0" smtClean="0"/>
              <a:t>http://</a:t>
            </a:r>
            <a:r>
              <a:rPr lang="en-US" dirty="0" err="1" smtClean="0"/>
              <a:t>www.amazon.com</a:t>
            </a:r>
            <a:r>
              <a:rPr lang="en-US" dirty="0" smtClean="0"/>
              <a:t>/Scenario-Focused-Engineering-innovation-customer-centricity-Developer/</a:t>
            </a:r>
            <a:r>
              <a:rPr lang="en-US" dirty="0" err="1" smtClean="0"/>
              <a:t>dp</a:t>
            </a:r>
            <a:r>
              <a:rPr lang="en-US" dirty="0" smtClean="0"/>
              <a:t>/0735679339</a:t>
            </a:r>
          </a:p>
          <a:p>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34</a:t>
            </a:fld>
            <a:endParaRPr lang="en-US"/>
          </a:p>
        </p:txBody>
      </p:sp>
    </p:spTree>
    <p:extLst>
      <p:ext uri="{BB962C8B-B14F-4D97-AF65-F5344CB8AC3E}">
        <p14:creationId xmlns:p14="http://schemas.microsoft.com/office/powerpoint/2010/main" val="2075229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Example</a:t>
            </a:r>
          </a:p>
          <a:p>
            <a:r>
              <a:rPr lang="en-US" baseline="0" dirty="0" smtClean="0"/>
              <a:t>Visual Studio Application Tools Team set up weekly customers</a:t>
            </a:r>
          </a:p>
          <a:p>
            <a:r>
              <a:rPr lang="en-US" baseline="0" dirty="0" smtClean="0"/>
              <a:t>Anyone can sign up</a:t>
            </a:r>
          </a:p>
          <a:p>
            <a:r>
              <a:rPr lang="en-US" baseline="0" dirty="0" smtClean="0"/>
              <a:t>Informal way to get feedback at any time</a:t>
            </a:r>
          </a:p>
          <a:p>
            <a:endParaRPr lang="en-US" baseline="0" dirty="0" smtClean="0"/>
          </a:p>
          <a:p>
            <a:r>
              <a:rPr lang="en-US" baseline="0" dirty="0" smtClean="0"/>
              <a:t>TFS, BING – Quick pulse studies</a:t>
            </a:r>
          </a:p>
          <a:p>
            <a:r>
              <a:rPr lang="en-US" baseline="0" dirty="0" smtClean="0"/>
              <a:t>Run by researcher</a:t>
            </a:r>
          </a:p>
          <a:p>
            <a:r>
              <a:rPr lang="en-US" baseline="0" dirty="0" smtClean="0"/>
              <a:t>Then set up company wide</a:t>
            </a:r>
          </a:p>
          <a:p>
            <a:endParaRPr lang="en-US" baseline="0" dirty="0" smtClean="0"/>
          </a:p>
          <a:p>
            <a:r>
              <a:rPr lang="en-US" baseline="0" dirty="0" smtClean="0"/>
              <a:t>Researcher: Miki </a:t>
            </a:r>
            <a:r>
              <a:rPr lang="en-US" baseline="0" dirty="0" err="1" smtClean="0"/>
              <a:t>Kanno</a:t>
            </a:r>
            <a:endParaRPr lang="en-US" dirty="0" smtClean="0"/>
          </a:p>
          <a:p>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35</a:t>
            </a:fld>
            <a:endParaRPr lang="en-US"/>
          </a:p>
        </p:txBody>
      </p:sp>
    </p:spTree>
    <p:extLst>
      <p:ext uri="{BB962C8B-B14F-4D97-AF65-F5344CB8AC3E}">
        <p14:creationId xmlns:p14="http://schemas.microsoft.com/office/powerpoint/2010/main" val="2133754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36</a:t>
            </a:fld>
            <a:endParaRPr lang="en-US"/>
          </a:p>
        </p:txBody>
      </p:sp>
    </p:spTree>
    <p:extLst>
      <p:ext uri="{BB962C8B-B14F-4D97-AF65-F5344CB8AC3E}">
        <p14:creationId xmlns:p14="http://schemas.microsoft.com/office/powerpoint/2010/main" val="3380748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Content reference: </a:t>
            </a:r>
          </a:p>
          <a:p>
            <a:r>
              <a:rPr lang="en-US" sz="1200" b="1" kern="1200" dirty="0" smtClean="0">
                <a:solidFill>
                  <a:schemeClr val="tx1"/>
                </a:solidFill>
                <a:latin typeface="+mn-lt"/>
                <a:ea typeface="+mn-ea"/>
                <a:cs typeface="+mn-cs"/>
              </a:rPr>
              <a:t>Scenario-Focused Engineering: A toolbox for innovation and customer-centricity (Developer Best Practices) </a:t>
            </a:r>
            <a:r>
              <a:rPr lang="en-US" sz="1200" b="0" kern="1200" dirty="0" smtClean="0">
                <a:solidFill>
                  <a:schemeClr val="tx1"/>
                </a:solidFill>
                <a:latin typeface="+mn-lt"/>
                <a:ea typeface="+mn-ea"/>
                <a:cs typeface="+mn-cs"/>
              </a:rPr>
              <a:t>December 24, 2014</a:t>
            </a:r>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by </a:t>
            </a:r>
            <a:r>
              <a:rPr lang="en-US" sz="1200" b="0" kern="1200" dirty="0" smtClean="0">
                <a:solidFill>
                  <a:schemeClr val="tx1"/>
                </a:solidFill>
                <a:latin typeface="+mn-lt"/>
                <a:ea typeface="+mn-ea"/>
                <a:cs typeface="+mn-cs"/>
                <a:hlinkClick r:id="rId3"/>
              </a:rPr>
              <a:t>Austina De Bonte, </a:t>
            </a:r>
            <a:r>
              <a:rPr lang="en-US" sz="1200" b="0" kern="1200" dirty="0" smtClean="0">
                <a:solidFill>
                  <a:schemeClr val="tx1"/>
                </a:solidFill>
                <a:latin typeface="+mn-lt"/>
                <a:ea typeface="+mn-ea"/>
                <a:cs typeface="+mn-cs"/>
              </a:rPr>
              <a:t>Drew Fletcher </a:t>
            </a:r>
          </a:p>
          <a:p>
            <a:r>
              <a:rPr lang="en-US" dirty="0" smtClean="0"/>
              <a:t>http://</a:t>
            </a:r>
            <a:r>
              <a:rPr lang="en-US" dirty="0" err="1" smtClean="0"/>
              <a:t>www.amazon.com</a:t>
            </a:r>
            <a:r>
              <a:rPr lang="en-US" dirty="0" smtClean="0"/>
              <a:t>/Scenario-Focused-Engineering-innovation-customer-centricity-Developer/</a:t>
            </a:r>
            <a:r>
              <a:rPr lang="en-US" dirty="0" err="1" smtClean="0"/>
              <a:t>dp</a:t>
            </a:r>
            <a:r>
              <a:rPr lang="en-US" dirty="0" smtClean="0"/>
              <a:t>/0735679339</a:t>
            </a:r>
          </a:p>
          <a:p>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37</a:t>
            </a:fld>
            <a:endParaRPr lang="en-US"/>
          </a:p>
        </p:txBody>
      </p:sp>
    </p:spTree>
    <p:extLst>
      <p:ext uri="{BB962C8B-B14F-4D97-AF65-F5344CB8AC3E}">
        <p14:creationId xmlns:p14="http://schemas.microsoft.com/office/powerpoint/2010/main" val="2097030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Content reference: </a:t>
            </a:r>
          </a:p>
          <a:p>
            <a:r>
              <a:rPr lang="en-US" sz="1200" b="1" kern="1200" dirty="0" smtClean="0">
                <a:solidFill>
                  <a:schemeClr val="tx1"/>
                </a:solidFill>
                <a:latin typeface="+mn-lt"/>
                <a:ea typeface="+mn-ea"/>
                <a:cs typeface="+mn-cs"/>
              </a:rPr>
              <a:t>Scenario-Focused Engineering: A toolbox for innovation and customer-centricity (Developer Best Practices) </a:t>
            </a:r>
            <a:r>
              <a:rPr lang="en-US" sz="1200" b="0" kern="1200" dirty="0" smtClean="0">
                <a:solidFill>
                  <a:schemeClr val="tx1"/>
                </a:solidFill>
                <a:latin typeface="+mn-lt"/>
                <a:ea typeface="+mn-ea"/>
                <a:cs typeface="+mn-cs"/>
              </a:rPr>
              <a:t>December 24, 2014</a:t>
            </a:r>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by </a:t>
            </a:r>
            <a:r>
              <a:rPr lang="en-US" sz="1200" b="0" kern="1200" dirty="0" smtClean="0">
                <a:solidFill>
                  <a:schemeClr val="tx1"/>
                </a:solidFill>
                <a:latin typeface="+mn-lt"/>
                <a:ea typeface="+mn-ea"/>
                <a:cs typeface="+mn-cs"/>
                <a:hlinkClick r:id="rId3"/>
              </a:rPr>
              <a:t>Austina De Bonte, </a:t>
            </a:r>
            <a:r>
              <a:rPr lang="en-US" sz="1200" b="0" kern="1200" dirty="0" smtClean="0">
                <a:solidFill>
                  <a:schemeClr val="tx1"/>
                </a:solidFill>
                <a:latin typeface="+mn-lt"/>
                <a:ea typeface="+mn-ea"/>
                <a:cs typeface="+mn-cs"/>
              </a:rPr>
              <a:t>Drew Fletcher </a:t>
            </a:r>
          </a:p>
          <a:p>
            <a:r>
              <a:rPr lang="en-US" dirty="0" smtClean="0"/>
              <a:t>http://</a:t>
            </a:r>
            <a:r>
              <a:rPr lang="en-US" dirty="0" err="1" smtClean="0"/>
              <a:t>www.amazon.com</a:t>
            </a:r>
            <a:r>
              <a:rPr lang="en-US" dirty="0" smtClean="0"/>
              <a:t>/Scenario-Focused-Engineering-innovation-customer-centricity-Developer/</a:t>
            </a:r>
            <a:r>
              <a:rPr lang="en-US" dirty="0" err="1" smtClean="0"/>
              <a:t>dp</a:t>
            </a:r>
            <a:r>
              <a:rPr lang="en-US" dirty="0" smtClean="0"/>
              <a:t>/0735679339</a:t>
            </a:r>
            <a:endParaRPr lang="en-US" dirty="0"/>
          </a:p>
        </p:txBody>
      </p:sp>
      <p:sp>
        <p:nvSpPr>
          <p:cNvPr id="4" name="Slide Number Placeholder 3"/>
          <p:cNvSpPr>
            <a:spLocks noGrp="1"/>
          </p:cNvSpPr>
          <p:nvPr>
            <p:ph type="sldNum" sz="quarter" idx="10"/>
          </p:nvPr>
        </p:nvSpPr>
        <p:spPr/>
        <p:txBody>
          <a:bodyPr/>
          <a:lstStyle/>
          <a:p>
            <a:fld id="{4217F6DD-7827-D74B-9A9F-454EE1488823}" type="slidenum">
              <a:rPr lang="en-US" smtClean="0"/>
              <a:t>7</a:t>
            </a:fld>
            <a:endParaRPr lang="en-US"/>
          </a:p>
        </p:txBody>
      </p:sp>
    </p:spTree>
    <p:extLst>
      <p:ext uri="{BB962C8B-B14F-4D97-AF65-F5344CB8AC3E}">
        <p14:creationId xmlns:p14="http://schemas.microsoft.com/office/powerpoint/2010/main" val="2005196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Content reference: </a:t>
            </a:r>
          </a:p>
          <a:p>
            <a:r>
              <a:rPr lang="en-US" sz="1200" b="1" kern="1200" dirty="0" smtClean="0">
                <a:solidFill>
                  <a:schemeClr val="tx1"/>
                </a:solidFill>
                <a:latin typeface="+mn-lt"/>
                <a:ea typeface="+mn-ea"/>
                <a:cs typeface="+mn-cs"/>
              </a:rPr>
              <a:t>Scenario-Focused Engineering: A toolbox for innovation and customer-centricity (Developer Best Practices) </a:t>
            </a:r>
            <a:r>
              <a:rPr lang="en-US" sz="1200" b="0" kern="1200" dirty="0" smtClean="0">
                <a:solidFill>
                  <a:schemeClr val="tx1"/>
                </a:solidFill>
                <a:latin typeface="+mn-lt"/>
                <a:ea typeface="+mn-ea"/>
                <a:cs typeface="+mn-cs"/>
              </a:rPr>
              <a:t>December 24, 2014</a:t>
            </a:r>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by </a:t>
            </a:r>
            <a:r>
              <a:rPr lang="en-US" sz="1200" b="0" kern="1200" dirty="0" smtClean="0">
                <a:solidFill>
                  <a:schemeClr val="tx1"/>
                </a:solidFill>
                <a:latin typeface="+mn-lt"/>
                <a:ea typeface="+mn-ea"/>
                <a:cs typeface="+mn-cs"/>
                <a:hlinkClick r:id="rId3"/>
              </a:rPr>
              <a:t>Austina De Bonte, </a:t>
            </a:r>
            <a:r>
              <a:rPr lang="en-US" sz="1200" b="0" kern="1200" dirty="0" smtClean="0">
                <a:solidFill>
                  <a:schemeClr val="tx1"/>
                </a:solidFill>
                <a:latin typeface="+mn-lt"/>
                <a:ea typeface="+mn-ea"/>
                <a:cs typeface="+mn-cs"/>
              </a:rPr>
              <a:t>Drew Fletcher </a:t>
            </a:r>
          </a:p>
          <a:p>
            <a:r>
              <a:rPr lang="en-US" dirty="0" smtClean="0"/>
              <a:t>http://</a:t>
            </a:r>
            <a:r>
              <a:rPr lang="en-US" dirty="0" err="1" smtClean="0"/>
              <a:t>www.amazon.com</a:t>
            </a:r>
            <a:r>
              <a:rPr lang="en-US" dirty="0" smtClean="0"/>
              <a:t>/Scenario-Focused-Engineering-innovation-customer-centricity-Developer/</a:t>
            </a:r>
            <a:r>
              <a:rPr lang="en-US" dirty="0" err="1" smtClean="0"/>
              <a:t>dp</a:t>
            </a:r>
            <a:r>
              <a:rPr lang="en-US" dirty="0" smtClean="0"/>
              <a:t>/0735679339</a:t>
            </a:r>
          </a:p>
          <a:p>
            <a:endParaRPr lang="en-US" dirty="0"/>
          </a:p>
        </p:txBody>
      </p:sp>
      <p:sp>
        <p:nvSpPr>
          <p:cNvPr id="4" name="Slide Number Placeholder 3"/>
          <p:cNvSpPr>
            <a:spLocks noGrp="1"/>
          </p:cNvSpPr>
          <p:nvPr>
            <p:ph type="sldNum" sz="quarter" idx="10"/>
          </p:nvPr>
        </p:nvSpPr>
        <p:spPr/>
        <p:txBody>
          <a:bodyPr/>
          <a:lstStyle/>
          <a:p>
            <a:fld id="{9DDF9A3D-09EC-4695-9B40-C642ED75620B}" type="slidenum">
              <a:rPr lang="en-US" smtClean="0"/>
              <a:t>38</a:t>
            </a:fld>
            <a:endParaRPr lang="en-US"/>
          </a:p>
        </p:txBody>
      </p:sp>
    </p:spTree>
    <p:extLst>
      <p:ext uri="{BB962C8B-B14F-4D97-AF65-F5344CB8AC3E}">
        <p14:creationId xmlns:p14="http://schemas.microsoft.com/office/powerpoint/2010/main" val="1469658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smtClean="0"/>
              <a:t>Mice in the funnel shape</a:t>
            </a:r>
          </a:p>
          <a:p>
            <a:r>
              <a:rPr lang="en-US" dirty="0" smtClean="0"/>
              <a:t>Pages fig 10-1</a:t>
            </a:r>
          </a:p>
          <a:p>
            <a:r>
              <a:rPr lang="en-US" dirty="0" smtClean="0"/>
              <a:t>Mice build up,</a:t>
            </a:r>
          </a:p>
          <a:p>
            <a:r>
              <a:rPr lang="en-US" dirty="0" smtClean="0"/>
              <a:t>Then into funnel</a:t>
            </a:r>
          </a:p>
          <a:p>
            <a:endParaRPr lang="en-US" dirty="0"/>
          </a:p>
        </p:txBody>
      </p:sp>
      <p:sp>
        <p:nvSpPr>
          <p:cNvPr id="4" name="Slide Number Placeholder 3"/>
          <p:cNvSpPr>
            <a:spLocks noGrp="1"/>
          </p:cNvSpPr>
          <p:nvPr>
            <p:ph type="sldNum" sz="quarter" idx="10"/>
          </p:nvPr>
        </p:nvSpPr>
        <p:spPr/>
        <p:txBody>
          <a:bodyPr/>
          <a:lstStyle/>
          <a:p>
            <a:fld id="{F6838025-8423-4363-B4BB-20034E0241C8}" type="slidenum">
              <a:rPr lang="en-US" smtClean="0"/>
              <a:t>39</a:t>
            </a:fld>
            <a:endParaRPr lang="en-US" dirty="0"/>
          </a:p>
        </p:txBody>
      </p:sp>
    </p:spTree>
    <p:extLst>
      <p:ext uri="{BB962C8B-B14F-4D97-AF65-F5344CB8AC3E}">
        <p14:creationId xmlns:p14="http://schemas.microsoft.com/office/powerpoint/2010/main" val="898371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smtClean="0"/>
              <a:t>Bad funnels</a:t>
            </a:r>
          </a:p>
          <a:p>
            <a:r>
              <a:rPr lang="en-US" dirty="0" smtClean="0"/>
              <a:t>Fig 10-2 (add E reverse funnel dotted lines at end)</a:t>
            </a:r>
          </a:p>
          <a:p>
            <a:r>
              <a:rPr lang="en-US" dirty="0" smtClean="0"/>
              <a:t>Add an E that is </a:t>
            </a:r>
            <a:r>
              <a:rPr lang="en-US" dirty="0" err="1" smtClean="0"/>
              <a:t>neverending</a:t>
            </a:r>
            <a:r>
              <a:rPr lang="en-US" dirty="0" smtClean="0"/>
              <a:t> brainstorming that never converges, horizontal line</a:t>
            </a:r>
          </a:p>
          <a:p>
            <a:endParaRPr lang="en-US" dirty="0"/>
          </a:p>
        </p:txBody>
      </p:sp>
      <p:sp>
        <p:nvSpPr>
          <p:cNvPr id="4" name="Slide Number Placeholder 3"/>
          <p:cNvSpPr>
            <a:spLocks noGrp="1"/>
          </p:cNvSpPr>
          <p:nvPr>
            <p:ph type="sldNum" sz="quarter" idx="10"/>
          </p:nvPr>
        </p:nvSpPr>
        <p:spPr/>
        <p:txBody>
          <a:bodyPr/>
          <a:lstStyle/>
          <a:p>
            <a:fld id="{F6838025-8423-4363-B4BB-20034E0241C8}" type="slidenum">
              <a:rPr lang="en-US" smtClean="0"/>
              <a:t>40</a:t>
            </a:fld>
            <a:endParaRPr lang="en-US" dirty="0"/>
          </a:p>
        </p:txBody>
      </p:sp>
    </p:spTree>
    <p:extLst>
      <p:ext uri="{BB962C8B-B14F-4D97-AF65-F5344CB8AC3E}">
        <p14:creationId xmlns:p14="http://schemas.microsoft.com/office/powerpoint/2010/main" val="673578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Call out to Bill Buxton</a:t>
            </a:r>
          </a:p>
          <a:p>
            <a:r>
              <a:rPr lang="en-US" sz="1200" b="1" kern="1200" dirty="0" smtClean="0">
                <a:solidFill>
                  <a:schemeClr val="tx1"/>
                </a:solidFill>
                <a:latin typeface="+mn-lt"/>
                <a:ea typeface="+mn-ea"/>
                <a:cs typeface="+mn-cs"/>
              </a:rPr>
              <a:t>Sketching User Experiences: Getting the Design Right and the Right Design (Interactive Technologies) </a:t>
            </a:r>
            <a:r>
              <a:rPr lang="en-US" sz="1200" b="0" kern="1200" dirty="0" smtClean="0">
                <a:solidFill>
                  <a:schemeClr val="tx1"/>
                </a:solidFill>
                <a:latin typeface="+mn-lt"/>
                <a:ea typeface="+mn-ea"/>
                <a:cs typeface="+mn-cs"/>
              </a:rPr>
              <a:t>1st Edition</a:t>
            </a:r>
          </a:p>
          <a:p>
            <a:endParaRPr lang="en-US" sz="1200" b="0" kern="1200" dirty="0" smtClean="0">
              <a:solidFill>
                <a:schemeClr val="tx1"/>
              </a:solidFill>
              <a:latin typeface="+mn-lt"/>
              <a:ea typeface="+mn-ea"/>
              <a:cs typeface="+mn-cs"/>
            </a:endParaRPr>
          </a:p>
          <a:p>
            <a:r>
              <a:rPr lang="en-US" dirty="0" smtClean="0"/>
              <a:t>http://</a:t>
            </a:r>
            <a:r>
              <a:rPr lang="en-US" dirty="0" err="1" smtClean="0"/>
              <a:t>www.amazon.com</a:t>
            </a:r>
            <a:r>
              <a:rPr lang="en-US" dirty="0" smtClean="0"/>
              <a:t>/</a:t>
            </a:r>
            <a:r>
              <a:rPr lang="en-US" dirty="0" err="1" smtClean="0"/>
              <a:t>dp</a:t>
            </a:r>
            <a:r>
              <a:rPr lang="en-US" dirty="0" smtClean="0"/>
              <a:t>/0123740371/?tag=mh0b-20&amp;hvadid=3482640548&amp;hvqmt=</a:t>
            </a:r>
            <a:r>
              <a:rPr lang="en-US" dirty="0" err="1" smtClean="0"/>
              <a:t>b&amp;hvbmt</a:t>
            </a:r>
            <a:r>
              <a:rPr lang="en-US" dirty="0" smtClean="0"/>
              <a:t>=</a:t>
            </a:r>
            <a:r>
              <a:rPr lang="en-US" dirty="0" err="1" smtClean="0"/>
              <a:t>bb&amp;hvdev</a:t>
            </a:r>
            <a:r>
              <a:rPr lang="en-US" dirty="0" smtClean="0"/>
              <a:t>=</a:t>
            </a:r>
            <a:r>
              <a:rPr lang="en-US" dirty="0" err="1" smtClean="0"/>
              <a:t>c&amp;ref</a:t>
            </a:r>
            <a:r>
              <a:rPr lang="en-US" dirty="0" smtClean="0"/>
              <a:t>=pd_sl_7hm544ipqe_b</a:t>
            </a:r>
          </a:p>
          <a:p>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41</a:t>
            </a:fld>
            <a:endParaRPr lang="en-US"/>
          </a:p>
        </p:txBody>
      </p:sp>
    </p:spTree>
    <p:extLst>
      <p:ext uri="{BB962C8B-B14F-4D97-AF65-F5344CB8AC3E}">
        <p14:creationId xmlns:p14="http://schemas.microsoft.com/office/powerpoint/2010/main" val="3532435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go back to the Fast</a:t>
            </a:r>
            <a:r>
              <a:rPr lang="en-US" baseline="0" dirty="0" smtClean="0"/>
              <a:t> Feedback Cycle</a:t>
            </a:r>
          </a:p>
          <a:p>
            <a:r>
              <a:rPr lang="en-US" baseline="0" dirty="0" smtClean="0"/>
              <a:t>Unpack it</a:t>
            </a:r>
          </a:p>
          <a:p>
            <a:r>
              <a:rPr lang="en-US" baseline="0" dirty="0" smtClean="0"/>
              <a:t>There are some hidden patterns that are important to be aware of</a:t>
            </a:r>
          </a:p>
        </p:txBody>
      </p:sp>
      <p:sp>
        <p:nvSpPr>
          <p:cNvPr id="4" name="Slide Number Placeholder 3"/>
          <p:cNvSpPr>
            <a:spLocks noGrp="1"/>
          </p:cNvSpPr>
          <p:nvPr>
            <p:ph type="sldNum" sz="quarter" idx="10"/>
          </p:nvPr>
        </p:nvSpPr>
        <p:spPr/>
        <p:txBody>
          <a:bodyPr/>
          <a:lstStyle/>
          <a:p>
            <a:fld id="{F6838025-8423-4363-B4BB-20034E0241C8}" type="slidenum">
              <a:rPr lang="en-US" smtClean="0"/>
              <a:t>42</a:t>
            </a:fld>
            <a:endParaRPr lang="en-US" dirty="0"/>
          </a:p>
        </p:txBody>
      </p:sp>
    </p:spTree>
    <p:extLst>
      <p:ext uri="{BB962C8B-B14F-4D97-AF65-F5344CB8AC3E}">
        <p14:creationId xmlns:p14="http://schemas.microsoft.com/office/powerpoint/2010/main" val="2978217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go back to the Fast</a:t>
            </a:r>
            <a:r>
              <a:rPr lang="en-US" baseline="0" dirty="0" smtClean="0"/>
              <a:t> Feedback Cycle</a:t>
            </a:r>
          </a:p>
          <a:p>
            <a:r>
              <a:rPr lang="en-US" baseline="0" dirty="0" smtClean="0"/>
              <a:t>Unpack it</a:t>
            </a:r>
          </a:p>
          <a:p>
            <a:r>
              <a:rPr lang="en-US" baseline="0" dirty="0" smtClean="0"/>
              <a:t>There are some hidden patterns that are important to be aware of</a:t>
            </a:r>
          </a:p>
        </p:txBody>
      </p:sp>
      <p:sp>
        <p:nvSpPr>
          <p:cNvPr id="4" name="Slide Number Placeholder 3"/>
          <p:cNvSpPr>
            <a:spLocks noGrp="1"/>
          </p:cNvSpPr>
          <p:nvPr>
            <p:ph type="sldNum" sz="quarter" idx="10"/>
          </p:nvPr>
        </p:nvSpPr>
        <p:spPr/>
        <p:txBody>
          <a:bodyPr/>
          <a:lstStyle/>
          <a:p>
            <a:fld id="{F6838025-8423-4363-B4BB-20034E0241C8}" type="slidenum">
              <a:rPr lang="en-US" smtClean="0"/>
              <a:t>44</a:t>
            </a:fld>
            <a:endParaRPr lang="en-US" dirty="0"/>
          </a:p>
        </p:txBody>
      </p:sp>
    </p:spTree>
    <p:extLst>
      <p:ext uri="{BB962C8B-B14F-4D97-AF65-F5344CB8AC3E}">
        <p14:creationId xmlns:p14="http://schemas.microsoft.com/office/powerpoint/2010/main" val="2978217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go back to the Fast</a:t>
            </a:r>
            <a:r>
              <a:rPr lang="en-US" baseline="0" dirty="0" smtClean="0"/>
              <a:t> Feedback Cycle</a:t>
            </a:r>
          </a:p>
          <a:p>
            <a:r>
              <a:rPr lang="en-US" baseline="0" dirty="0" smtClean="0"/>
              <a:t>Unpack it</a:t>
            </a:r>
          </a:p>
          <a:p>
            <a:r>
              <a:rPr lang="en-US" baseline="0" dirty="0" smtClean="0"/>
              <a:t>There are some hidden patterns that are important to be aware of</a:t>
            </a:r>
          </a:p>
        </p:txBody>
      </p:sp>
      <p:sp>
        <p:nvSpPr>
          <p:cNvPr id="4" name="Slide Number Placeholder 3"/>
          <p:cNvSpPr>
            <a:spLocks noGrp="1"/>
          </p:cNvSpPr>
          <p:nvPr>
            <p:ph type="sldNum" sz="quarter" idx="10"/>
          </p:nvPr>
        </p:nvSpPr>
        <p:spPr/>
        <p:txBody>
          <a:bodyPr/>
          <a:lstStyle/>
          <a:p>
            <a:fld id="{F6838025-8423-4363-B4BB-20034E0241C8}" type="slidenum">
              <a:rPr lang="en-US" smtClean="0"/>
              <a:t>45</a:t>
            </a:fld>
            <a:endParaRPr lang="en-US" dirty="0"/>
          </a:p>
        </p:txBody>
      </p:sp>
    </p:spTree>
    <p:extLst>
      <p:ext uri="{BB962C8B-B14F-4D97-AF65-F5344CB8AC3E}">
        <p14:creationId xmlns:p14="http://schemas.microsoft.com/office/powerpoint/2010/main" val="2978217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2AE4E-A2D1-4C2A-8427-BB30D196EC49}" type="slidenum">
              <a:rPr lang="en-US">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524087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SFE Group</a:t>
            </a:r>
          </a:p>
          <a:p>
            <a:r>
              <a:rPr lang="en-US" sz="1200" kern="1200" dirty="0" smtClean="0">
                <a:solidFill>
                  <a:schemeClr val="tx1"/>
                </a:solidFill>
                <a:latin typeface="+mn-lt"/>
                <a:ea typeface="+mn-ea"/>
                <a:cs typeface="+mn-cs"/>
              </a:rPr>
              <a:t>Works directly with organizations</a:t>
            </a:r>
            <a:r>
              <a:rPr lang="en-US" sz="1200" kern="1200" baseline="0" dirty="0" smtClean="0">
                <a:solidFill>
                  <a:schemeClr val="tx1"/>
                </a:solidFill>
                <a:latin typeface="+mn-lt"/>
                <a:ea typeface="+mn-ea"/>
                <a:cs typeface="+mn-cs"/>
              </a:rPr>
              <a:t> large and small to transform how teams work.  We guide, coach and train engineers on how to incorporate design thinking into engineering practices.</a:t>
            </a:r>
          </a:p>
          <a:p>
            <a:r>
              <a:rPr lang="en-US" sz="1200" kern="1200" baseline="0" dirty="0" smtClean="0">
                <a:solidFill>
                  <a:schemeClr val="tx1"/>
                </a:solidFill>
                <a:latin typeface="+mn-lt"/>
                <a:ea typeface="+mn-ea"/>
                <a:cs typeface="+mn-cs"/>
              </a:rPr>
              <a:t>Contact: http://</a:t>
            </a:r>
            <a:r>
              <a:rPr lang="en-US" sz="1200" kern="1200" baseline="0" dirty="0" err="1" smtClean="0">
                <a:solidFill>
                  <a:schemeClr val="tx1"/>
                </a:solidFill>
                <a:latin typeface="+mn-lt"/>
                <a:ea typeface="+mn-ea"/>
                <a:cs typeface="+mn-cs"/>
              </a:rPr>
              <a:t>www.sfeinfo.com</a:t>
            </a:r>
            <a:r>
              <a:rPr lang="en-US" sz="1200" kern="1200" baseline="0" dirty="0" smtClean="0">
                <a:solidFill>
                  <a:schemeClr val="tx1"/>
                </a:solidFill>
                <a:latin typeface="+mn-lt"/>
                <a:ea typeface="+mn-ea"/>
                <a:cs typeface="+mn-cs"/>
              </a:rPr>
              <a:t>/#!contact/cce3</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About The</a:t>
            </a:r>
            <a:r>
              <a:rPr lang="en-US" sz="1200" kern="1200" baseline="0" dirty="0" smtClean="0">
                <a:solidFill>
                  <a:schemeClr val="tx1"/>
                </a:solidFill>
                <a:latin typeface="+mn-lt"/>
                <a:ea typeface="+mn-ea"/>
                <a:cs typeface="+mn-cs"/>
              </a:rPr>
              <a:t> SFE Group</a:t>
            </a:r>
          </a:p>
          <a:p>
            <a:r>
              <a:rPr lang="en-US" sz="1200" kern="1200" dirty="0" smtClean="0">
                <a:solidFill>
                  <a:schemeClr val="tx1"/>
                </a:solidFill>
                <a:latin typeface="+mn-lt"/>
                <a:ea typeface="+mn-ea"/>
                <a:cs typeface="+mn-cs"/>
              </a:rPr>
              <a:t>We think there is a better way to engineer software.</a:t>
            </a:r>
          </a:p>
          <a:p>
            <a:r>
              <a:rPr lang="en-US" sz="1200" kern="1200" dirty="0" smtClean="0">
                <a:solidFill>
                  <a:schemeClr val="tx1"/>
                </a:solidFill>
                <a:latin typeface="+mn-lt"/>
                <a:ea typeface="+mn-ea"/>
                <a:cs typeface="+mn-cs"/>
              </a:rPr>
              <a:t>That innovation and creativity can be taught, and</a:t>
            </a:r>
          </a:p>
          <a:p>
            <a:r>
              <a:rPr lang="en-US" sz="1200" kern="1200" dirty="0" smtClean="0">
                <a:solidFill>
                  <a:schemeClr val="tx1"/>
                </a:solidFill>
                <a:latin typeface="+mn-lt"/>
                <a:ea typeface="+mn-ea"/>
                <a:cs typeface="+mn-cs"/>
              </a:rPr>
              <a:t>that there is science behind it, not just art.</a:t>
            </a:r>
          </a:p>
          <a:p>
            <a:r>
              <a:rPr lang="en-US" sz="1200" kern="1200" dirty="0" smtClean="0">
                <a:solidFill>
                  <a:schemeClr val="tx1"/>
                </a:solidFill>
                <a:latin typeface="+mn-lt"/>
                <a:ea typeface="+mn-ea"/>
                <a:cs typeface="+mn-cs"/>
              </a:rPr>
              <a:t>We are engineers, who together have more than 35 years of experience designing, building, and shipping software products and online services.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We figured out how to explain the non-analytical principles of innovation and design to a hard-core analytical engineering audience, which in many cases led to some significant change in the ways teams think and work.</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Over the past 6 years we got it down to a science. Now we are taking SFE on the road, as we think these ideas are just as powerful for the rest of the industry.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*Scenario-Focused Engineering Workshop*</a:t>
            </a:r>
          </a:p>
          <a:p>
            <a:r>
              <a:rPr lang="en-US" sz="1200" kern="1200" dirty="0" smtClean="0">
                <a:solidFill>
                  <a:schemeClr val="tx1"/>
                </a:solidFill>
                <a:latin typeface="+mn-lt"/>
                <a:ea typeface="+mn-ea"/>
                <a:cs typeface="+mn-cs"/>
              </a:rPr>
              <a:t>We think there is a better way to engineer software. We believe that innovation and creativity can be taught, and that there is science behind it, not just an art. This workshop bridges the gap between the power of analytical, deductive reasoning and the seemingly unstructured world of creativity, innovation, and customer delight. We present both the methods (things you do) and the mindsets (attitudes and points of view) that have been proven over time to be effective tools for creating innovative products customers love.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Through a series of hands on exercises we explore the cultural and process implications of putting the customer first. Along the way we’ll teach you techniques like writing scenarios, brainstorming, iteration, and how to get frequent feedback so that your team can create innovative end-to-end solutions that solve customer’s real life problems.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Whether you work in software, hardware, or operations, you will learn: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-Why delighting customers matters</a:t>
            </a:r>
          </a:p>
          <a:p>
            <a:r>
              <a:rPr lang="en-US" sz="1200" kern="1200" dirty="0" smtClean="0">
                <a:solidFill>
                  <a:schemeClr val="tx1"/>
                </a:solidFill>
                <a:latin typeface="+mn-lt"/>
                <a:ea typeface="+mn-ea"/>
                <a:cs typeface="+mn-cs"/>
              </a:rPr>
              <a:t>-The importance of end-to-end experiences</a:t>
            </a:r>
          </a:p>
          <a:p>
            <a:r>
              <a:rPr lang="en-US" sz="1200" kern="1200" dirty="0" smtClean="0">
                <a:solidFill>
                  <a:schemeClr val="tx1"/>
                </a:solidFill>
                <a:latin typeface="+mn-lt"/>
                <a:ea typeface="+mn-ea"/>
                <a:cs typeface="+mn-cs"/>
              </a:rPr>
              <a:t>-How to solve customer's real-world problems</a:t>
            </a:r>
          </a:p>
          <a:p>
            <a:r>
              <a:rPr lang="en-US" sz="1200" kern="1200" dirty="0" smtClean="0">
                <a:solidFill>
                  <a:schemeClr val="tx1"/>
                </a:solidFill>
                <a:latin typeface="+mn-lt"/>
                <a:ea typeface="+mn-ea"/>
                <a:cs typeface="+mn-cs"/>
              </a:rPr>
              <a:t>-How to align disparate teams around customer needs &amp; insights</a:t>
            </a:r>
          </a:p>
          <a:p>
            <a:r>
              <a:rPr lang="en-US" sz="1200" kern="1200" dirty="0" smtClean="0">
                <a:solidFill>
                  <a:schemeClr val="tx1"/>
                </a:solidFill>
                <a:latin typeface="+mn-lt"/>
                <a:ea typeface="+mn-ea"/>
                <a:cs typeface="+mn-cs"/>
              </a:rPr>
              <a:t>-How to use iteration to rapidly test innovative ideas</a:t>
            </a:r>
          </a:p>
          <a:p>
            <a:r>
              <a:rPr lang="en-US" sz="1200" kern="1200" dirty="0" smtClean="0">
                <a:solidFill>
                  <a:schemeClr val="tx1"/>
                </a:solidFill>
                <a:latin typeface="+mn-lt"/>
                <a:ea typeface="+mn-ea"/>
                <a:cs typeface="+mn-cs"/>
              </a:rPr>
              <a:t>-How to assess your team’s customer-centric capabilities</a:t>
            </a:r>
          </a:p>
          <a:p>
            <a:r>
              <a:rPr lang="en-US" sz="1200" kern="1200" dirty="0" smtClean="0">
                <a:solidFill>
                  <a:schemeClr val="tx1"/>
                </a:solidFill>
                <a:latin typeface="+mn-lt"/>
                <a:ea typeface="+mn-ea"/>
                <a:cs typeface="+mn-cs"/>
              </a:rPr>
              <a:t>-Strategies for integrating SFE methods &amp; mindsets in your own organization</a:t>
            </a:r>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54</a:t>
            </a:fld>
            <a:endParaRPr lang="en-US"/>
          </a:p>
        </p:txBody>
      </p:sp>
    </p:spTree>
    <p:extLst>
      <p:ext uri="{BB962C8B-B14F-4D97-AF65-F5344CB8AC3E}">
        <p14:creationId xmlns:p14="http://schemas.microsoft.com/office/powerpoint/2010/main" val="5817864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Explore on your own.</a:t>
            </a:r>
          </a:p>
          <a:p>
            <a:r>
              <a:rPr lang="en-US" dirty="0" smtClean="0"/>
              <a:t>Try out these resources.</a:t>
            </a:r>
          </a:p>
          <a:p>
            <a:endParaRPr lang="en-US" dirty="0" smtClean="0"/>
          </a:p>
        </p:txBody>
      </p:sp>
      <p:sp>
        <p:nvSpPr>
          <p:cNvPr id="4" name="Slide Number Placeholder 3"/>
          <p:cNvSpPr>
            <a:spLocks noGrp="1"/>
          </p:cNvSpPr>
          <p:nvPr>
            <p:ph type="sldNum" sz="quarter" idx="10"/>
          </p:nvPr>
        </p:nvSpPr>
        <p:spPr/>
        <p:txBody>
          <a:bodyPr/>
          <a:lstStyle/>
          <a:p>
            <a:fld id="{6629839D-5C63-7A4C-BA81-2346A02B50C5}" type="slidenum">
              <a:rPr lang="en-US" smtClean="0"/>
              <a:t>56</a:t>
            </a:fld>
            <a:endParaRPr lang="en-US"/>
          </a:p>
        </p:txBody>
      </p:sp>
    </p:spTree>
    <p:extLst>
      <p:ext uri="{BB962C8B-B14F-4D97-AF65-F5344CB8AC3E}">
        <p14:creationId xmlns:p14="http://schemas.microsoft.com/office/powerpoint/2010/main" val="568246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7F6DD-7827-D74B-9A9F-454EE1488823}" type="slidenum">
              <a:rPr lang="en-US" smtClean="0"/>
              <a:t>8</a:t>
            </a:fld>
            <a:endParaRPr lang="en-US"/>
          </a:p>
        </p:txBody>
      </p:sp>
    </p:spTree>
    <p:extLst>
      <p:ext uri="{BB962C8B-B14F-4D97-AF65-F5344CB8AC3E}">
        <p14:creationId xmlns:p14="http://schemas.microsoft.com/office/powerpoint/2010/main" val="2022762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Segoe Pro Display Light"/>
                <a:cs typeface="Segoe Pro Display Light"/>
              </a:rPr>
              <a:t>The Ripple Effect project aims to improve access to safe drinking water for the world’s poorest and most under-served people; to stimulate innovation among local water providers; and to build the capacity for future development in the water sector.</a:t>
            </a:r>
          </a:p>
          <a:p>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9</a:t>
            </a:fld>
            <a:endParaRPr lang="en-US"/>
          </a:p>
        </p:txBody>
      </p:sp>
    </p:spTree>
    <p:extLst>
      <p:ext uri="{BB962C8B-B14F-4D97-AF65-F5344CB8AC3E}">
        <p14:creationId xmlns:p14="http://schemas.microsoft.com/office/powerpoint/2010/main" val="199517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Content reference: </a:t>
            </a:r>
          </a:p>
          <a:p>
            <a:r>
              <a:rPr lang="en-US" sz="1200" b="1" kern="1200" dirty="0" smtClean="0">
                <a:solidFill>
                  <a:schemeClr val="tx1"/>
                </a:solidFill>
                <a:latin typeface="+mn-lt"/>
                <a:ea typeface="+mn-ea"/>
                <a:cs typeface="+mn-cs"/>
              </a:rPr>
              <a:t>Scenario-Focused Engineering: A toolbox for innovation and customer-centricity (Developer Best Practices) </a:t>
            </a:r>
            <a:r>
              <a:rPr lang="en-US" sz="1200" b="0" kern="1200" dirty="0" smtClean="0">
                <a:solidFill>
                  <a:schemeClr val="tx1"/>
                </a:solidFill>
                <a:latin typeface="+mn-lt"/>
                <a:ea typeface="+mn-ea"/>
                <a:cs typeface="+mn-cs"/>
              </a:rPr>
              <a:t>December 24, 2014</a:t>
            </a:r>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by </a:t>
            </a:r>
            <a:r>
              <a:rPr lang="en-US" sz="1200" b="0" kern="1200" dirty="0" smtClean="0">
                <a:solidFill>
                  <a:schemeClr val="tx1"/>
                </a:solidFill>
                <a:latin typeface="+mn-lt"/>
                <a:ea typeface="+mn-ea"/>
                <a:cs typeface="+mn-cs"/>
                <a:hlinkClick r:id="rId3"/>
              </a:rPr>
              <a:t>Austina De Bonte, </a:t>
            </a:r>
            <a:r>
              <a:rPr lang="en-US" sz="1200" b="0" kern="1200" dirty="0" smtClean="0">
                <a:solidFill>
                  <a:schemeClr val="tx1"/>
                </a:solidFill>
                <a:latin typeface="+mn-lt"/>
                <a:ea typeface="+mn-ea"/>
                <a:cs typeface="+mn-cs"/>
              </a:rPr>
              <a:t>Drew Fletcher </a:t>
            </a:r>
          </a:p>
          <a:p>
            <a:r>
              <a:rPr lang="en-US" dirty="0" smtClean="0"/>
              <a:t>http://</a:t>
            </a:r>
            <a:r>
              <a:rPr lang="en-US" dirty="0" err="1" smtClean="0"/>
              <a:t>www.amazon.com</a:t>
            </a:r>
            <a:r>
              <a:rPr lang="en-US" dirty="0" smtClean="0"/>
              <a:t>/Scenario-Focused-Engineering-innovation-customer-centricity-Developer/</a:t>
            </a:r>
            <a:r>
              <a:rPr lang="en-US" dirty="0" err="1" smtClean="0"/>
              <a:t>dp</a:t>
            </a:r>
            <a:r>
              <a:rPr lang="en-US" dirty="0" smtClean="0"/>
              <a:t>/0735679339</a:t>
            </a:r>
          </a:p>
          <a:p>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10</a:t>
            </a:fld>
            <a:endParaRPr lang="en-US"/>
          </a:p>
        </p:txBody>
      </p:sp>
    </p:spTree>
    <p:extLst>
      <p:ext uri="{BB962C8B-B14F-4D97-AF65-F5344CB8AC3E}">
        <p14:creationId xmlns:p14="http://schemas.microsoft.com/office/powerpoint/2010/main" val="1318044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200" b="0" kern="1200" dirty="0" err="1" smtClean="0">
                <a:solidFill>
                  <a:schemeClr val="tx1"/>
                </a:solidFill>
                <a:latin typeface="+mn-lt"/>
                <a:ea typeface="+mn-ea"/>
                <a:cs typeface="+mn-cs"/>
              </a:rPr>
              <a:t>QConSF</a:t>
            </a:r>
            <a:r>
              <a:rPr lang="en-US" sz="1200" b="0" kern="1200" dirty="0" smtClean="0">
                <a:solidFill>
                  <a:schemeClr val="tx1"/>
                </a:solidFill>
                <a:latin typeface="+mn-lt"/>
                <a:ea typeface="+mn-ea"/>
                <a:cs typeface="+mn-cs"/>
              </a:rPr>
              <a:t> 2015 talks</a:t>
            </a:r>
          </a:p>
          <a:p>
            <a:r>
              <a:rPr lang="en-US" sz="1200" b="0" kern="1200" dirty="0" smtClean="0">
                <a:solidFill>
                  <a:schemeClr val="tx1"/>
                </a:solidFill>
                <a:latin typeface="+mn-lt"/>
                <a:ea typeface="+mn-ea"/>
                <a:cs typeface="+mn-cs"/>
              </a:rPr>
              <a:t>Design Thinking Track</a:t>
            </a:r>
          </a:p>
          <a:p>
            <a:endParaRPr lang="en-US" sz="1200" b="0" kern="120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11:50am - 12:40pm</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by</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hlinkClick r:id="rId3"/>
              </a:rPr>
              <a:t>Jeanine Spence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User Experience Strategist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hlinkClick r:id="rId4"/>
              </a:rPr>
              <a:t>Design Thinking, what’s in it for me?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Design thinking - what does it really mean for engineers? This talk demystifies design thinking and explains how it differs from traditional approaches. Learn what it takes to put your customer at the center of your development process and up level your innovation capabilities. Discover five ways you can put these methods to work immediately on your team.</a:t>
            </a:r>
          </a:p>
          <a:p>
            <a:r>
              <a:rPr lang="en-US" sz="1200" kern="1200" dirty="0" smtClean="0">
                <a:solidFill>
                  <a:schemeClr val="tx1"/>
                </a:solidFill>
                <a:effectLst/>
                <a:latin typeface="+mn-lt"/>
                <a:ea typeface="+mn-ea"/>
                <a:cs typeface="+mn-cs"/>
              </a:rPr>
              <a:t>1:40pm - 2:30pm</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by</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hlinkClick r:id="rId5"/>
              </a:rPr>
              <a:t>Chris Witeck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Principal Technology Strategist @Citrix</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hlinkClick r:id="rId6"/>
              </a:rPr>
              <a:t>Developing Customer Empathy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Empathy is the key to finding out what your customers need and want. Discover true customer empathy mapping, an ongoing journey you share with your customers throughout the whole development process. Empathy mapping is so much more than a one time session of profiling your customer, showing off your idea, and collecting the feedback. Chris will cover key lessons learned by Citrix Labs as they tackle their goal of customer led innovation.</a:t>
            </a:r>
          </a:p>
          <a:p>
            <a:r>
              <a:rPr lang="en-US" sz="1200" kern="1200" dirty="0" smtClean="0">
                <a:solidFill>
                  <a:schemeClr val="tx1"/>
                </a:solidFill>
                <a:effectLst/>
                <a:latin typeface="+mn-lt"/>
                <a:ea typeface="+mn-ea"/>
                <a:cs typeface="+mn-cs"/>
              </a:rPr>
              <a:t>2:55pm - 3:45pm</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by</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hlinkClick r:id="rId7"/>
              </a:rPr>
              <a:t>Diana Joseph</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Director of the Innovation Enablement Team @Citrix</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hlinkClick r:id="rId8"/>
              </a:rPr>
              <a:t>Prototyping for Optimal Learning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Prototyping is about working lean — using the tiniest possible amount of investment to generate the greatest possible amount of learning. You already use </a:t>
            </a:r>
            <a:r>
              <a:rPr lang="en-US" sz="1200" kern="1200" dirty="0" err="1" smtClean="0">
                <a:solidFill>
                  <a:schemeClr val="tx1"/>
                </a:solidFill>
                <a:effectLst/>
                <a:latin typeface="+mn-lt"/>
                <a:ea typeface="+mn-ea"/>
                <a:cs typeface="+mn-cs"/>
              </a:rPr>
              <a:t>whiteboarding</a:t>
            </a:r>
            <a:r>
              <a:rPr lang="en-US" sz="1200" kern="1200" dirty="0" smtClean="0">
                <a:solidFill>
                  <a:schemeClr val="tx1"/>
                </a:solidFill>
                <a:effectLst/>
                <a:latin typeface="+mn-lt"/>
                <a:ea typeface="+mn-ea"/>
                <a:cs typeface="+mn-cs"/>
              </a:rPr>
              <a:t> to decide how to build your idea. Does anyone want your idea in the first place? In this workshop you'll work with a team to come up with a brand new solution idea. You'll build and test a low-</a:t>
            </a:r>
            <a:r>
              <a:rPr lang="en-US" sz="1200" kern="1200" dirty="0" err="1" smtClean="0">
                <a:solidFill>
                  <a:schemeClr val="tx1"/>
                </a:solidFill>
                <a:effectLst/>
                <a:latin typeface="+mn-lt"/>
                <a:ea typeface="+mn-ea"/>
                <a:cs typeface="+mn-cs"/>
              </a:rPr>
              <a:t>fideility</a:t>
            </a:r>
            <a:r>
              <a:rPr lang="en-US" sz="1200" kern="1200" dirty="0" smtClean="0">
                <a:solidFill>
                  <a:schemeClr val="tx1"/>
                </a:solidFill>
                <a:effectLst/>
                <a:latin typeface="+mn-lt"/>
                <a:ea typeface="+mn-ea"/>
                <a:cs typeface="+mn-cs"/>
              </a:rPr>
              <a:t> concept prototype as a probe for understanding the desirability of that idea. You'll learn how to practice concept...</a:t>
            </a:r>
          </a:p>
          <a:p>
            <a:r>
              <a:rPr lang="en-US" sz="1200" kern="1200" dirty="0" smtClean="0">
                <a:solidFill>
                  <a:schemeClr val="tx1"/>
                </a:solidFill>
                <a:effectLst/>
                <a:latin typeface="+mn-lt"/>
                <a:ea typeface="+mn-ea"/>
                <a:cs typeface="+mn-cs"/>
              </a:rPr>
              <a:t>4:10pm - 5:00pm</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by</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hlinkClick r:id="rId9"/>
              </a:rPr>
              <a:t>Marianne Berkovich</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Staff User Experience Researcher @Google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hlinkClick r:id="rId10"/>
              </a:rPr>
              <a:t>Discover Key Customer Insights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can you get the most out of your time when talking to users? Marianne will share how to crank up your interviewing skills and discover key insights that could lead you to the next big innovative “thing” your users need.</a:t>
            </a:r>
          </a:p>
          <a:p>
            <a:r>
              <a:rPr lang="en-US" sz="1200" kern="1200" dirty="0" smtClean="0">
                <a:solidFill>
                  <a:schemeClr val="tx1"/>
                </a:solidFill>
                <a:effectLst/>
                <a:latin typeface="+mn-lt"/>
                <a:ea typeface="+mn-ea"/>
                <a:cs typeface="+mn-cs"/>
              </a:rPr>
              <a:t>5:25pm - 6:15pm</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by</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hlinkClick r:id="rId11"/>
              </a:rPr>
              <a:t>Jon Madison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Senior Software Engineer on the Mobile app team @Nordstrom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hlinkClick r:id="rId12"/>
              </a:rPr>
              <a:t>Models of Innovation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you're an engineer and you've been introduced to Design Thinking. How's that matter to you? Jon will share his story around learning about and applying Design Thinking to his daily software development process, and talk about engineering practices through the lens of Design Thinking.</a:t>
            </a:r>
          </a:p>
          <a:p>
            <a:r>
              <a:rPr lang="en-US" sz="1200" kern="1200" dirty="0" smtClean="0">
                <a:solidFill>
                  <a:schemeClr val="tx1"/>
                </a:solidFill>
                <a:effectLst/>
                <a:latin typeface="+mn-lt"/>
                <a:ea typeface="+mn-ea"/>
                <a:cs typeface="+mn-cs"/>
              </a:rPr>
              <a:t>The following will be discussed from an engineering perspective:</a:t>
            </a:r>
          </a:p>
          <a:p>
            <a:pPr rtl="0" fontAlgn="ctr"/>
            <a:r>
              <a:rPr lang="en-US" sz="1200" kern="1200" dirty="0" smtClean="0">
                <a:solidFill>
                  <a:schemeClr val="tx1"/>
                </a:solidFill>
                <a:effectLst/>
                <a:latin typeface="+mn-lt"/>
                <a:ea typeface="+mn-ea"/>
                <a:cs typeface="+mn-cs"/>
              </a:rPr>
              <a:t>Why are we </a:t>
            </a:r>
            <a:r>
              <a:rPr lang="en-US" sz="1200" kern="1200" dirty="0" err="1" smtClean="0">
                <a:solidFill>
                  <a:schemeClr val="tx1"/>
                </a:solidFill>
                <a:effectLst/>
                <a:latin typeface="+mn-lt"/>
                <a:ea typeface="+mn-ea"/>
                <a:cs typeface="+mn-cs"/>
              </a:rPr>
              <a:t>buliding</a:t>
            </a:r>
            <a:r>
              <a:rPr lang="en-US" sz="1200" kern="1200" dirty="0" smtClean="0">
                <a:solidFill>
                  <a:schemeClr val="tx1"/>
                </a:solidFill>
                <a:effectLst/>
                <a:latin typeface="+mn-lt"/>
                <a:ea typeface="+mn-ea"/>
                <a:cs typeface="+mn-cs"/>
              </a:rPr>
              <a:t> it?</a:t>
            </a:r>
          </a:p>
          <a:p>
            <a:pPr rtl="0" fontAlgn="ctr"/>
            <a:r>
              <a:rPr lang="en-US" sz="1200" kern="1200" dirty="0" smtClean="0">
                <a:solidFill>
                  <a:schemeClr val="tx1"/>
                </a:solidFill>
                <a:effectLst/>
                <a:latin typeface="+mn-lt"/>
                <a:ea typeface="+mn-ea"/>
                <a:cs typeface="+mn-cs"/>
              </a:rPr>
              <a:t>Brainstorming</a:t>
            </a:r>
          </a:p>
          <a:p>
            <a:pPr rtl="0" fontAlgn="ctr"/>
            <a:r>
              <a:rPr lang="en-US" sz="1200" kern="1200" dirty="0" smtClean="0">
                <a:solidFill>
                  <a:schemeClr val="tx1"/>
                </a:solidFill>
                <a:effectLst/>
                <a:latin typeface="+mn-lt"/>
                <a:ea typeface="+mn-ea"/>
                <a:cs typeface="+mn-cs"/>
              </a:rPr>
              <a:t>Logging ideas</a:t>
            </a:r>
          </a:p>
          <a:p>
            <a:pPr rtl="0" fontAlgn="ctr"/>
            <a:r>
              <a:rPr lang="en-US" sz="1200" kern="1200" dirty="0" smtClean="0">
                <a:solidFill>
                  <a:schemeClr val="tx1"/>
                </a:solidFill>
                <a:effectLst/>
                <a:latin typeface="+mn-lt"/>
                <a:ea typeface="+mn-ea"/>
                <a:cs typeface="+mn-cs"/>
              </a:rPr>
              <a:t>Personal </a:t>
            </a:r>
            <a:r>
              <a:rPr lang="en-US" sz="1200" kern="1200" dirty="0" err="1" smtClean="0">
                <a:solidFill>
                  <a:schemeClr val="tx1"/>
                </a:solidFill>
                <a:effectLst/>
                <a:latin typeface="+mn-lt"/>
                <a:ea typeface="+mn-ea"/>
                <a:cs typeface="+mn-cs"/>
              </a:rPr>
              <a:t>Kanban</a:t>
            </a:r>
            <a:endParaRPr lang="en-US" sz="1200" kern="1200" dirty="0" smtClean="0">
              <a:solidFill>
                <a:schemeClr val="tx1"/>
              </a:solidFill>
              <a:effectLst/>
              <a:latin typeface="+mn-lt"/>
              <a:ea typeface="+mn-ea"/>
              <a:cs typeface="+mn-cs"/>
            </a:endParaRPr>
          </a:p>
          <a:p>
            <a:endParaRPr lang="en-US" sz="1200" b="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11</a:t>
            </a:fld>
            <a:endParaRPr lang="en-US"/>
          </a:p>
        </p:txBody>
      </p:sp>
    </p:spTree>
    <p:extLst>
      <p:ext uri="{BB962C8B-B14F-4D97-AF65-F5344CB8AC3E}">
        <p14:creationId xmlns:p14="http://schemas.microsoft.com/office/powerpoint/2010/main" val="1318044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Content reference: </a:t>
            </a:r>
          </a:p>
          <a:p>
            <a:r>
              <a:rPr lang="en-US" sz="1200" b="1" kern="1200" dirty="0" smtClean="0">
                <a:solidFill>
                  <a:schemeClr val="tx1"/>
                </a:solidFill>
                <a:latin typeface="+mn-lt"/>
                <a:ea typeface="+mn-ea"/>
                <a:cs typeface="+mn-cs"/>
              </a:rPr>
              <a:t>Scenario-Focused Engineering: A toolbox for innovation and customer-centricity (Developer Best Practices) </a:t>
            </a:r>
            <a:r>
              <a:rPr lang="en-US" sz="1200" b="0" kern="1200" dirty="0" smtClean="0">
                <a:solidFill>
                  <a:schemeClr val="tx1"/>
                </a:solidFill>
                <a:latin typeface="+mn-lt"/>
                <a:ea typeface="+mn-ea"/>
                <a:cs typeface="+mn-cs"/>
              </a:rPr>
              <a:t>December 24, 2014</a:t>
            </a:r>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by </a:t>
            </a:r>
            <a:r>
              <a:rPr lang="en-US" sz="1200" b="0" kern="1200" dirty="0" smtClean="0">
                <a:solidFill>
                  <a:schemeClr val="tx1"/>
                </a:solidFill>
                <a:latin typeface="+mn-lt"/>
                <a:ea typeface="+mn-ea"/>
                <a:cs typeface="+mn-cs"/>
                <a:hlinkClick r:id="rId3"/>
              </a:rPr>
              <a:t>Austina De Bonte, </a:t>
            </a:r>
            <a:r>
              <a:rPr lang="en-US" sz="1200" b="0" kern="1200" dirty="0" smtClean="0">
                <a:solidFill>
                  <a:schemeClr val="tx1"/>
                </a:solidFill>
                <a:latin typeface="+mn-lt"/>
                <a:ea typeface="+mn-ea"/>
                <a:cs typeface="+mn-cs"/>
              </a:rPr>
              <a:t>Drew Fletcher </a:t>
            </a:r>
          </a:p>
          <a:p>
            <a:r>
              <a:rPr lang="en-US" dirty="0" smtClean="0"/>
              <a:t>http://</a:t>
            </a:r>
            <a:r>
              <a:rPr lang="en-US" dirty="0" err="1" smtClean="0"/>
              <a:t>www.amazon.com</a:t>
            </a:r>
            <a:r>
              <a:rPr lang="en-US" dirty="0" smtClean="0"/>
              <a:t>/Scenario-Focused-Engineering-innovation-customer-centricity-Developer/</a:t>
            </a:r>
            <a:r>
              <a:rPr lang="en-US" dirty="0" err="1" smtClean="0"/>
              <a:t>dp</a:t>
            </a:r>
            <a:r>
              <a:rPr lang="en-US" dirty="0" smtClean="0"/>
              <a:t>/0735679339</a:t>
            </a:r>
          </a:p>
          <a:p>
            <a:endParaRPr lang="en-US" dirty="0"/>
          </a:p>
        </p:txBody>
      </p:sp>
      <p:sp>
        <p:nvSpPr>
          <p:cNvPr id="4" name="Slide Number Placeholder 3"/>
          <p:cNvSpPr>
            <a:spLocks noGrp="1"/>
          </p:cNvSpPr>
          <p:nvPr>
            <p:ph type="sldNum" sz="quarter" idx="10"/>
          </p:nvPr>
        </p:nvSpPr>
        <p:spPr/>
        <p:txBody>
          <a:bodyPr/>
          <a:lstStyle/>
          <a:p>
            <a:fld id="{6629839D-5C63-7A4C-BA81-2346A02B50C5}" type="slidenum">
              <a:rPr lang="en-US" smtClean="0"/>
              <a:t>12</a:t>
            </a:fld>
            <a:endParaRPr lang="en-US"/>
          </a:p>
        </p:txBody>
      </p:sp>
    </p:spTree>
    <p:extLst>
      <p:ext uri="{BB962C8B-B14F-4D97-AF65-F5344CB8AC3E}">
        <p14:creationId xmlns:p14="http://schemas.microsoft.com/office/powerpoint/2010/main" val="525902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smtClean="0"/>
              <a:t>Example of carryover</a:t>
            </a:r>
          </a:p>
          <a:p>
            <a:r>
              <a:rPr lang="en-US" dirty="0" smtClean="0"/>
              <a:t>Update to the new can</a:t>
            </a:r>
            <a:r>
              <a:rPr lang="en-US" baseline="0" dirty="0" smtClean="0"/>
              <a:t> opener </a:t>
            </a:r>
            <a:r>
              <a:rPr lang="en-US" dirty="0" smtClean="0"/>
              <a:t>pictures from the book</a:t>
            </a:r>
          </a:p>
          <a:p>
            <a:endParaRPr lang="en-US" dirty="0"/>
          </a:p>
        </p:txBody>
      </p:sp>
      <p:sp>
        <p:nvSpPr>
          <p:cNvPr id="4" name="Slide Number Placeholder 3"/>
          <p:cNvSpPr>
            <a:spLocks noGrp="1"/>
          </p:cNvSpPr>
          <p:nvPr>
            <p:ph type="sldNum" sz="quarter" idx="10"/>
          </p:nvPr>
        </p:nvSpPr>
        <p:spPr/>
        <p:txBody>
          <a:bodyPr/>
          <a:lstStyle/>
          <a:p>
            <a:fld id="{F6838025-8423-4363-B4BB-20034E0241C8}" type="slidenum">
              <a:rPr lang="en-US" smtClean="0"/>
              <a:t>13</a:t>
            </a:fld>
            <a:endParaRPr lang="en-US" dirty="0"/>
          </a:p>
        </p:txBody>
      </p:sp>
    </p:spTree>
    <p:extLst>
      <p:ext uri="{BB962C8B-B14F-4D97-AF65-F5344CB8AC3E}">
        <p14:creationId xmlns:p14="http://schemas.microsoft.com/office/powerpoint/2010/main" val="3960315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1738"/>
            <a:ext cx="8229600" cy="3397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6589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9"/>
            <a:ext cx="2057400" cy="439261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9"/>
            <a:ext cx="6019800" cy="43926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1997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4900"/>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826"/>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98475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1738"/>
            <a:ext cx="8229600" cy="3397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452577805"/>
      </p:ext>
    </p:extLst>
  </p:cSld>
  <p:clrMapOvr>
    <a:masterClrMapping/>
  </p:clrMapOvr>
  <p:transition xmlns:p14="http://schemas.microsoft.com/office/powerpoint/2010/mai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813"/>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999687065"/>
      </p:ext>
    </p:extLst>
  </p:cSld>
  <p:clrMapOvr>
    <a:masterClrMapping/>
  </p:clrMapOvr>
  <p:transition xmlns:p14="http://schemas.microsoft.com/office/powerpoint/2010/mai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1738"/>
            <a:ext cx="4038600" cy="3397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1738"/>
            <a:ext cx="4038600" cy="3397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970234304"/>
      </p:ext>
    </p:extLst>
  </p:cSld>
  <p:clrMapOvr>
    <a:masterClrMapping/>
  </p:clrMapOvr>
  <p:transition xmlns:p14="http://schemas.microsoft.com/office/powerpoint/2010/mai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526"/>
            <a:ext cx="4040188" cy="4794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70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2526"/>
            <a:ext cx="4041775" cy="4794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950"/>
            <a:ext cx="4041775" cy="29670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8" name="Footer Placeholder 7"/>
          <p:cNvSpPr>
            <a:spLocks noGrp="1"/>
          </p:cNvSpPr>
          <p:nvPr>
            <p:ph type="ftr" sz="quarter" idx="11"/>
          </p:nvPr>
        </p:nvSpPr>
        <p:spPr>
          <a:xfrm>
            <a:off x="3124200" y="4772025"/>
            <a:ext cx="2895600" cy="273050"/>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519679627"/>
      </p:ext>
    </p:extLst>
  </p:cSld>
  <p:clrMapOvr>
    <a:masterClrMapping/>
  </p:clrMapOvr>
  <p:transition xmlns:p14="http://schemas.microsoft.com/office/powerpoint/2010/mai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4" name="Footer Placeholder 3"/>
          <p:cNvSpPr>
            <a:spLocks noGrp="1"/>
          </p:cNvSpPr>
          <p:nvPr>
            <p:ph type="ftr" sz="quarter" idx="11"/>
          </p:nvPr>
        </p:nvSpPr>
        <p:spPr>
          <a:xfrm>
            <a:off x="3124200" y="4772025"/>
            <a:ext cx="2895600" cy="273050"/>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048172944"/>
      </p:ext>
    </p:extLst>
  </p:cSld>
  <p:clrMapOvr>
    <a:masterClrMapping/>
  </p:clrMapOvr>
  <p:transition xmlns:p14="http://schemas.microsoft.com/office/powerpoint/2010/mai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3" name="Footer Placeholder 2"/>
          <p:cNvSpPr>
            <a:spLocks noGrp="1"/>
          </p:cNvSpPr>
          <p:nvPr>
            <p:ph type="ftr" sz="quarter" idx="11"/>
          </p:nvPr>
        </p:nvSpPr>
        <p:spPr>
          <a:xfrm>
            <a:off x="3124200" y="4772025"/>
            <a:ext cx="2895600" cy="273050"/>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239140176"/>
      </p:ext>
    </p:extLst>
  </p:cSld>
  <p:clrMapOvr>
    <a:masterClrMapping/>
  </p:clrMapOvr>
  <p:transition xmlns:p14="http://schemas.microsoft.com/office/powerpoint/2010/mai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90"/>
            <a:ext cx="3008313" cy="87312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942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077917"/>
            <a:ext cx="3008313" cy="35210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497942603"/>
      </p:ext>
    </p:extLst>
  </p:cSld>
  <p:clrMapOvr>
    <a:masterClrMapping/>
  </p:clrMapOvr>
  <p:transition xmlns:p14="http://schemas.microsoft.com/office/powerpoint/2010/mai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9"/>
            <a:ext cx="5486400" cy="30892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076"/>
            <a:ext cx="5486400" cy="60483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910111477"/>
      </p:ext>
    </p:extLst>
  </p:cSld>
  <p:clrMapOvr>
    <a:masterClrMapping/>
  </p:clrMapOvr>
  <p:transition xmlns:p14="http://schemas.microsoft.com/office/powerpoint/2010/mai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813"/>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707654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1738"/>
            <a:ext cx="8229600" cy="33972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692167332"/>
      </p:ext>
    </p:extLst>
  </p:cSld>
  <p:clrMapOvr>
    <a:masterClrMapping/>
  </p:clrMapOvr>
  <p:transition xmlns:p14="http://schemas.microsoft.com/office/powerpoint/2010/mai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9"/>
            <a:ext cx="2057400" cy="439261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9"/>
            <a:ext cx="6019800" cy="43926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452001237"/>
      </p:ext>
    </p:extLst>
  </p:cSld>
  <p:clrMapOvr>
    <a:masterClrMapping/>
  </p:clrMapOvr>
  <p:transition xmlns:p14="http://schemas.microsoft.com/office/powerpoint/2010/mai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133851"/>
      </p:ext>
    </p:extLst>
  </p:cSld>
  <p:clrMapOvr>
    <a:masterClrMapping/>
  </p:clrMapOvr>
  <p:transition xmlns:p14="http://schemas.microsoft.com/office/powerpoint/2010/mai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4900"/>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826"/>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016463224"/>
      </p:ext>
    </p:extLst>
  </p:cSld>
  <p:clrMapOvr>
    <a:masterClrMapping/>
  </p:clrMapOvr>
  <p:transition xmlns:p14="http://schemas.microsoft.com/office/powerpoint/2010/mai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874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1738"/>
            <a:ext cx="8229600" cy="3397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452577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813"/>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999687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1738"/>
            <a:ext cx="4038600" cy="3397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1738"/>
            <a:ext cx="4038600" cy="3397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970234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526"/>
            <a:ext cx="4040188" cy="4794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70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2526"/>
            <a:ext cx="4041775" cy="4794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950"/>
            <a:ext cx="4041775" cy="29670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8" name="Footer Placeholder 7"/>
          <p:cNvSpPr>
            <a:spLocks noGrp="1"/>
          </p:cNvSpPr>
          <p:nvPr>
            <p:ph type="ftr" sz="quarter" idx="11"/>
          </p:nvPr>
        </p:nvSpPr>
        <p:spPr>
          <a:xfrm>
            <a:off x="3124200" y="4772025"/>
            <a:ext cx="2895600" cy="273050"/>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5196796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4" name="Footer Placeholder 3"/>
          <p:cNvSpPr>
            <a:spLocks noGrp="1"/>
          </p:cNvSpPr>
          <p:nvPr>
            <p:ph type="ftr" sz="quarter" idx="11"/>
          </p:nvPr>
        </p:nvSpPr>
        <p:spPr>
          <a:xfrm>
            <a:off x="3124200" y="4772025"/>
            <a:ext cx="2895600" cy="273050"/>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048172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1738"/>
            <a:ext cx="4038600" cy="3397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1738"/>
            <a:ext cx="4038600" cy="3397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497001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3" name="Footer Placeholder 2"/>
          <p:cNvSpPr>
            <a:spLocks noGrp="1"/>
          </p:cNvSpPr>
          <p:nvPr>
            <p:ph type="ftr" sz="quarter" idx="11"/>
          </p:nvPr>
        </p:nvSpPr>
        <p:spPr>
          <a:xfrm>
            <a:off x="3124200" y="4772025"/>
            <a:ext cx="2895600" cy="273050"/>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239140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90"/>
            <a:ext cx="3008313" cy="87312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942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077917"/>
            <a:ext cx="3008313" cy="35210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497942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9"/>
            <a:ext cx="5486400" cy="30892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076"/>
            <a:ext cx="5486400" cy="60483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910111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1738"/>
            <a:ext cx="8229600" cy="33972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692167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9"/>
            <a:ext cx="2057400" cy="439261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9"/>
            <a:ext cx="6019800" cy="43926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452001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133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4900"/>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826"/>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016463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1738"/>
            <a:ext cx="8229600" cy="3397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452577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813"/>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999687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1738"/>
            <a:ext cx="4038600" cy="3397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1738"/>
            <a:ext cx="4038600" cy="3397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970234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526"/>
            <a:ext cx="4040188" cy="4794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70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2526"/>
            <a:ext cx="4041775" cy="4794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950"/>
            <a:ext cx="4041775" cy="29670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8" name="Footer Placeholder 7"/>
          <p:cNvSpPr>
            <a:spLocks noGrp="1"/>
          </p:cNvSpPr>
          <p:nvPr>
            <p:ph type="ftr" sz="quarter" idx="11"/>
          </p:nvPr>
        </p:nvSpPr>
        <p:spPr>
          <a:xfrm>
            <a:off x="3124200" y="4772025"/>
            <a:ext cx="2895600" cy="273050"/>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608544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526"/>
            <a:ext cx="4040188" cy="4794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70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2526"/>
            <a:ext cx="4041775" cy="4794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950"/>
            <a:ext cx="4041775" cy="29670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8" name="Footer Placeholder 7"/>
          <p:cNvSpPr>
            <a:spLocks noGrp="1"/>
          </p:cNvSpPr>
          <p:nvPr>
            <p:ph type="ftr" sz="quarter" idx="11"/>
          </p:nvPr>
        </p:nvSpPr>
        <p:spPr>
          <a:xfrm>
            <a:off x="3124200" y="4772025"/>
            <a:ext cx="2895600" cy="273050"/>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519679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4" name="Footer Placeholder 3"/>
          <p:cNvSpPr>
            <a:spLocks noGrp="1"/>
          </p:cNvSpPr>
          <p:nvPr>
            <p:ph type="ftr" sz="quarter" idx="11"/>
          </p:nvPr>
        </p:nvSpPr>
        <p:spPr>
          <a:xfrm>
            <a:off x="3124200" y="4772025"/>
            <a:ext cx="2895600" cy="273050"/>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048172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3" name="Footer Placeholder 2"/>
          <p:cNvSpPr>
            <a:spLocks noGrp="1"/>
          </p:cNvSpPr>
          <p:nvPr>
            <p:ph type="ftr" sz="quarter" idx="11"/>
          </p:nvPr>
        </p:nvSpPr>
        <p:spPr>
          <a:xfrm>
            <a:off x="3124200" y="4772025"/>
            <a:ext cx="2895600" cy="273050"/>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239140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90"/>
            <a:ext cx="3008313" cy="87312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942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077917"/>
            <a:ext cx="3008313" cy="35210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497942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9"/>
            <a:ext cx="5486400" cy="30892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076"/>
            <a:ext cx="5486400" cy="60483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910111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1738"/>
            <a:ext cx="8229600" cy="33972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692167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9"/>
            <a:ext cx="2057400" cy="439261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9"/>
            <a:ext cx="6019800" cy="43926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4520012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1338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4900"/>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826"/>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0164632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1738"/>
            <a:ext cx="8229600" cy="3397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42922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4" name="Footer Placeholder 3"/>
          <p:cNvSpPr>
            <a:spLocks noGrp="1"/>
          </p:cNvSpPr>
          <p:nvPr>
            <p:ph type="ftr" sz="quarter" idx="11"/>
          </p:nvPr>
        </p:nvSpPr>
        <p:spPr>
          <a:xfrm>
            <a:off x="3124200" y="4772025"/>
            <a:ext cx="2895600" cy="273050"/>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6354278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813"/>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6650131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1738"/>
            <a:ext cx="4038600" cy="3397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1738"/>
            <a:ext cx="4038600" cy="3397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258389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526"/>
            <a:ext cx="4040188" cy="4794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70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2526"/>
            <a:ext cx="4041775" cy="4794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950"/>
            <a:ext cx="4041775" cy="29670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8" name="Footer Placeholder 7"/>
          <p:cNvSpPr>
            <a:spLocks noGrp="1"/>
          </p:cNvSpPr>
          <p:nvPr>
            <p:ph type="ftr" sz="quarter" idx="11"/>
          </p:nvPr>
        </p:nvSpPr>
        <p:spPr>
          <a:xfrm>
            <a:off x="3124200" y="4772025"/>
            <a:ext cx="2895600" cy="273050"/>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076380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4" name="Footer Placeholder 3"/>
          <p:cNvSpPr>
            <a:spLocks noGrp="1"/>
          </p:cNvSpPr>
          <p:nvPr>
            <p:ph type="ftr" sz="quarter" idx="11"/>
          </p:nvPr>
        </p:nvSpPr>
        <p:spPr>
          <a:xfrm>
            <a:off x="3124200" y="4772025"/>
            <a:ext cx="2895600" cy="273050"/>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2846003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3" name="Footer Placeholder 2"/>
          <p:cNvSpPr>
            <a:spLocks noGrp="1"/>
          </p:cNvSpPr>
          <p:nvPr>
            <p:ph type="ftr" sz="quarter" idx="11"/>
          </p:nvPr>
        </p:nvSpPr>
        <p:spPr>
          <a:xfrm>
            <a:off x="3124200" y="4772025"/>
            <a:ext cx="2895600" cy="273050"/>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2609002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90"/>
            <a:ext cx="3008313" cy="87312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942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077917"/>
            <a:ext cx="3008313" cy="35210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674669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9"/>
            <a:ext cx="5486400" cy="30892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076"/>
            <a:ext cx="5486400" cy="60483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7710036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1738"/>
            <a:ext cx="8229600" cy="33972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0432062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9"/>
            <a:ext cx="2057400" cy="439261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9"/>
            <a:ext cx="6019800" cy="43926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5156152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05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3" name="Footer Placeholder 2"/>
          <p:cNvSpPr>
            <a:spLocks noGrp="1"/>
          </p:cNvSpPr>
          <p:nvPr>
            <p:ph type="ftr" sz="quarter" idx="11"/>
          </p:nvPr>
        </p:nvSpPr>
        <p:spPr>
          <a:xfrm>
            <a:off x="3124200" y="4772025"/>
            <a:ext cx="2895600" cy="273050"/>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946976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4900"/>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826"/>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661744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2162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1738"/>
            <a:ext cx="8229600" cy="3397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452577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813"/>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9996870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1738"/>
            <a:ext cx="4038600" cy="3397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1738"/>
            <a:ext cx="4038600" cy="3397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9702343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526"/>
            <a:ext cx="4040188" cy="4794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70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2526"/>
            <a:ext cx="4041775" cy="4794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950"/>
            <a:ext cx="4041775" cy="29670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8" name="Footer Placeholder 7"/>
          <p:cNvSpPr>
            <a:spLocks noGrp="1"/>
          </p:cNvSpPr>
          <p:nvPr>
            <p:ph type="ftr" sz="quarter" idx="11"/>
          </p:nvPr>
        </p:nvSpPr>
        <p:spPr>
          <a:xfrm>
            <a:off x="3124200" y="4772025"/>
            <a:ext cx="2895600" cy="273050"/>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5196796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4" name="Footer Placeholder 3"/>
          <p:cNvSpPr>
            <a:spLocks noGrp="1"/>
          </p:cNvSpPr>
          <p:nvPr>
            <p:ph type="ftr" sz="quarter" idx="11"/>
          </p:nvPr>
        </p:nvSpPr>
        <p:spPr>
          <a:xfrm>
            <a:off x="3124200" y="4772025"/>
            <a:ext cx="2895600" cy="273050"/>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0481729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3" name="Footer Placeholder 2"/>
          <p:cNvSpPr>
            <a:spLocks noGrp="1"/>
          </p:cNvSpPr>
          <p:nvPr>
            <p:ph type="ftr" sz="quarter" idx="11"/>
          </p:nvPr>
        </p:nvSpPr>
        <p:spPr>
          <a:xfrm>
            <a:off x="3124200" y="4772025"/>
            <a:ext cx="2895600" cy="273050"/>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239140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90"/>
            <a:ext cx="3008313" cy="87312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942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077917"/>
            <a:ext cx="3008313" cy="35210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4979426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9"/>
            <a:ext cx="5486400" cy="30892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076"/>
            <a:ext cx="5486400" cy="60483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91011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90"/>
            <a:ext cx="3008313" cy="87312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942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077917"/>
            <a:ext cx="3008313" cy="35210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414861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1738"/>
            <a:ext cx="8229600" cy="33972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6921673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9"/>
            <a:ext cx="2057400" cy="439261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9"/>
            <a:ext cx="6019800" cy="43926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34520012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1338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4900"/>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826"/>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0164632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448689"/>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5161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eco don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74102"/>
            <a:ext cx="7886700" cy="995093"/>
          </a:xfrm>
          <a:prstGeom prst="rect">
            <a:avLst/>
          </a:prstGeom>
        </p:spPr>
        <p:txBody>
          <a:bodyPr lIns="68598" tIns="34299" rIns="68598" bIns="34299"/>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46957419"/>
      </p:ext>
    </p:extLst>
  </p:cSld>
  <p:clrMapOvr>
    <a:masterClrMapping/>
  </p:clrMapOvr>
  <p:transition xmlns:p14="http://schemas.microsoft.com/office/powerpoint/2010/mai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77962"/>
            <a:ext cx="8147702" cy="1792358"/>
          </a:xfrm>
        </p:spPr>
        <p:txBody>
          <a:bodyPr anchor="b"/>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683794" y="4139444"/>
            <a:ext cx="8149708" cy="502001"/>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r>
              <a:rPr lang="en-US" dirty="0" smtClean="0"/>
              <a:t>© 2015 SFE Group</a:t>
            </a:r>
            <a:endParaRPr lang="en-US" dirty="0"/>
          </a:p>
        </p:txBody>
      </p:sp>
      <p:sp>
        <p:nvSpPr>
          <p:cNvPr id="6" name="Slide Number Placeholder 5"/>
          <p:cNvSpPr>
            <a:spLocks noGrp="1"/>
          </p:cNvSpPr>
          <p:nvPr>
            <p:ph type="sldNum" sz="quarter" idx="12"/>
          </p:nvPr>
        </p:nvSpPr>
        <p:spPr/>
        <p:txBody>
          <a:bodyPr/>
          <a:lstStyle/>
          <a:p>
            <a:fld id="{170673E8-0F9F-43D1-953C-8EF8E3CAF543}" type="slidenum">
              <a:rPr lang="en-US" smtClean="0"/>
              <a:pPr/>
              <a:t>‹#›</a:t>
            </a:fld>
            <a:endParaRPr lang="en-US" dirty="0"/>
          </a:p>
        </p:txBody>
      </p:sp>
    </p:spTree>
    <p:extLst>
      <p:ext uri="{BB962C8B-B14F-4D97-AF65-F5344CB8AC3E}">
        <p14:creationId xmlns:p14="http://schemas.microsoft.com/office/powerpoint/2010/main" val="15920953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7974" y="2222886"/>
            <a:ext cx="8317167" cy="995093"/>
          </a:xfrm>
        </p:spPr>
        <p:txBody>
          <a:bodyPr anchor="b">
            <a:noAutofit/>
          </a:bodyPr>
          <a:lstStyle>
            <a:lvl1pPr>
              <a:defRPr sz="5400"/>
            </a:lvl1pPr>
          </a:lstStyle>
          <a:p>
            <a:r>
              <a:rPr lang="en-US" smtClean="0"/>
              <a:t>Click to edit Master title style</a:t>
            </a:r>
            <a:endParaRPr lang="en-US" dirty="0"/>
          </a:p>
        </p:txBody>
      </p:sp>
      <p:sp>
        <p:nvSpPr>
          <p:cNvPr id="3" name="Content Placeholder 2"/>
          <p:cNvSpPr>
            <a:spLocks noGrp="1"/>
          </p:cNvSpPr>
          <p:nvPr>
            <p:ph idx="1"/>
          </p:nvPr>
        </p:nvSpPr>
        <p:spPr>
          <a:xfrm>
            <a:off x="627974" y="3216519"/>
            <a:ext cx="7887376" cy="1420493"/>
          </a:xfrm>
        </p:spPr>
        <p:txBody>
          <a:bodyPr/>
          <a:lstStyle>
            <a:lvl1pPr marL="0" indent="0" algn="l">
              <a:buNone/>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r>
              <a:rPr lang="en-US" dirty="0" smtClean="0"/>
              <a:t>© 2015 SFE Group</a:t>
            </a:r>
          </a:p>
        </p:txBody>
      </p:sp>
      <p:sp>
        <p:nvSpPr>
          <p:cNvPr id="6" name="Slide Number Placeholder 5"/>
          <p:cNvSpPr>
            <a:spLocks noGrp="1"/>
          </p:cNvSpPr>
          <p:nvPr>
            <p:ph type="sldNum" sz="quarter" idx="12"/>
          </p:nvPr>
        </p:nvSpPr>
        <p:spPr>
          <a:xfrm>
            <a:off x="7086600" y="4771682"/>
            <a:ext cx="2057400" cy="274097"/>
          </a:xfrm>
        </p:spPr>
        <p:txBody>
          <a:bodyPr/>
          <a:lstStyle/>
          <a:p>
            <a:fld id="{170673E8-0F9F-43D1-953C-8EF8E3CAF543}" type="slidenum">
              <a:rPr lang="en-US" smtClean="0"/>
              <a:pPr/>
              <a:t>‹#›</a:t>
            </a:fld>
            <a:endParaRPr lang="en-US" dirty="0"/>
          </a:p>
        </p:txBody>
      </p:sp>
    </p:spTree>
    <p:extLst>
      <p:ext uri="{BB962C8B-B14F-4D97-AF65-F5344CB8AC3E}">
        <p14:creationId xmlns:p14="http://schemas.microsoft.com/office/powerpoint/2010/main" val="15328311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6118" y="106466"/>
            <a:ext cx="8317167" cy="995093"/>
          </a:xfrm>
        </p:spPr>
        <p:txBody>
          <a:bodyPr anchor="t">
            <a:noAutofit/>
          </a:bodyPr>
          <a:lstStyle>
            <a:lvl1pPr>
              <a:defRPr sz="5400"/>
            </a:lvl1pPr>
          </a:lstStyle>
          <a:p>
            <a:r>
              <a:rPr lang="en-US" smtClean="0"/>
              <a:t>Click to edit Master title style</a:t>
            </a:r>
            <a:endParaRPr lang="en-US" dirty="0"/>
          </a:p>
        </p:txBody>
      </p:sp>
      <p:sp>
        <p:nvSpPr>
          <p:cNvPr id="3" name="Content Placeholder 2"/>
          <p:cNvSpPr>
            <a:spLocks noGrp="1"/>
          </p:cNvSpPr>
          <p:nvPr>
            <p:ph idx="1"/>
          </p:nvPr>
        </p:nvSpPr>
        <p:spPr>
          <a:xfrm>
            <a:off x="627974" y="1266662"/>
            <a:ext cx="7887376" cy="3370350"/>
          </a:xfrm>
        </p:spPr>
        <p:txBody>
          <a:bodyPr/>
          <a:lstStyle>
            <a:lvl1pPr marL="0" indent="0" algn="l">
              <a:buNone/>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r>
              <a:rPr lang="en-US" dirty="0" smtClean="0"/>
              <a:t>© 2015 SFE Group</a:t>
            </a:r>
          </a:p>
        </p:txBody>
      </p:sp>
      <p:sp>
        <p:nvSpPr>
          <p:cNvPr id="6" name="Slide Number Placeholder 5"/>
          <p:cNvSpPr>
            <a:spLocks noGrp="1"/>
          </p:cNvSpPr>
          <p:nvPr>
            <p:ph type="sldNum" sz="quarter" idx="12"/>
          </p:nvPr>
        </p:nvSpPr>
        <p:spPr>
          <a:xfrm>
            <a:off x="7086600" y="4771682"/>
            <a:ext cx="2057400" cy="274097"/>
          </a:xfrm>
        </p:spPr>
        <p:txBody>
          <a:bodyPr/>
          <a:lstStyle/>
          <a:p>
            <a:fld id="{170673E8-0F9F-43D1-953C-8EF8E3CAF543}" type="slidenum">
              <a:rPr lang="en-US" smtClean="0"/>
              <a:pPr/>
              <a:t>‹#›</a:t>
            </a:fld>
            <a:endParaRPr lang="en-US" dirty="0"/>
          </a:p>
        </p:txBody>
      </p:sp>
    </p:spTree>
    <p:extLst>
      <p:ext uri="{BB962C8B-B14F-4D97-AF65-F5344CB8AC3E}">
        <p14:creationId xmlns:p14="http://schemas.microsoft.com/office/powerpoint/2010/main" val="271420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9"/>
            <a:ext cx="5486400" cy="30892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076"/>
            <a:ext cx="5486400" cy="60483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6" name="Footer Placeholder 5"/>
          <p:cNvSpPr>
            <a:spLocks noGrp="1"/>
          </p:cNvSpPr>
          <p:nvPr>
            <p:ph type="ftr" sz="quarter" idx="11"/>
          </p:nvPr>
        </p:nvSpPr>
        <p:spPr>
          <a:xfrm>
            <a:off x="3124200" y="4772025"/>
            <a:ext cx="2895600" cy="273050"/>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16539996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3492"/>
            <a:ext cx="7886700" cy="1922550"/>
          </a:xfrm>
        </p:spPr>
        <p:txBody>
          <a:bodyPr anchor="b">
            <a:normAutofit/>
          </a:bodyPr>
          <a:lstStyle>
            <a:lvl1pPr>
              <a:defRPr sz="54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3268905"/>
            <a:ext cx="7886700" cy="1302563"/>
          </a:xfrm>
        </p:spPr>
        <p:txBody>
          <a:bodyPr>
            <a:normAutofit/>
          </a:bodyPr>
          <a:lstStyle>
            <a:lvl1pPr marL="0" indent="0">
              <a:buNone/>
              <a:defRPr sz="2800" i="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r>
              <a:rPr lang="en-US" dirty="0" smtClean="0"/>
              <a:t>© 2015 SFE Group</a:t>
            </a:r>
          </a:p>
        </p:txBody>
      </p:sp>
      <p:sp>
        <p:nvSpPr>
          <p:cNvPr id="6" name="Slide Number Placeholder 5"/>
          <p:cNvSpPr>
            <a:spLocks noGrp="1"/>
          </p:cNvSpPr>
          <p:nvPr>
            <p:ph type="sldNum" sz="quarter" idx="12"/>
          </p:nvPr>
        </p:nvSpPr>
        <p:spPr/>
        <p:txBody>
          <a:bodyPr/>
          <a:lstStyle/>
          <a:p>
            <a:fld id="{170673E8-0F9F-43D1-953C-8EF8E3CAF543}" type="slidenum">
              <a:rPr lang="en-US" smtClean="0"/>
              <a:pPr/>
              <a:t>‹#›</a:t>
            </a:fld>
            <a:endParaRPr lang="en-US" dirty="0"/>
          </a:p>
        </p:txBody>
      </p:sp>
    </p:spTree>
    <p:extLst>
      <p:ext uri="{BB962C8B-B14F-4D97-AF65-F5344CB8AC3E}">
        <p14:creationId xmlns:p14="http://schemas.microsoft.com/office/powerpoint/2010/main" val="3384909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lvl1pPr>
              <a:defRPr sz="54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423362"/>
            <a:ext cx="3886200" cy="3213650"/>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423362"/>
            <a:ext cx="3886200" cy="3213650"/>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n-US" dirty="0" smtClean="0"/>
              <a:t>© 2015 SFE Group</a:t>
            </a:r>
          </a:p>
        </p:txBody>
      </p:sp>
      <p:sp>
        <p:nvSpPr>
          <p:cNvPr id="7" name="Slide Number Placeholder 6"/>
          <p:cNvSpPr>
            <a:spLocks noGrp="1"/>
          </p:cNvSpPr>
          <p:nvPr>
            <p:ph type="sldNum" sz="quarter" idx="12"/>
          </p:nvPr>
        </p:nvSpPr>
        <p:spPr/>
        <p:txBody>
          <a:bodyPr/>
          <a:lstStyle/>
          <a:p>
            <a:fld id="{170673E8-0F9F-43D1-953C-8EF8E3CAF543}" type="slidenum">
              <a:rPr lang="en-US" smtClean="0"/>
              <a:pPr/>
              <a:t>‹#›</a:t>
            </a:fld>
            <a:endParaRPr lang="en-US" dirty="0"/>
          </a:p>
        </p:txBody>
      </p:sp>
    </p:spTree>
    <p:extLst>
      <p:ext uri="{BB962C8B-B14F-4D97-AF65-F5344CB8AC3E}">
        <p14:creationId xmlns:p14="http://schemas.microsoft.com/office/powerpoint/2010/main" val="39480177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212396"/>
            <a:ext cx="7886700" cy="995093"/>
          </a:xfrm>
        </p:spPr>
        <p:txBody>
          <a:bodyPr anchor="b">
            <a:noAutofit/>
          </a:bodyPr>
          <a:lstStyle>
            <a:lvl1pPr>
              <a:defRPr sz="54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205798" y="3300340"/>
            <a:ext cx="6938211" cy="1847927"/>
          </a:xfrm>
          <a:solidFill>
            <a:srgbClr val="1C2636"/>
          </a:solidFill>
        </p:spPr>
        <p:txBody>
          <a:bodyPr>
            <a:noAutofit/>
          </a:bodyP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r>
              <a:rPr lang="en-US" dirty="0" smtClean="0"/>
              <a:t>© 2015 SFE Group</a:t>
            </a:r>
          </a:p>
        </p:txBody>
      </p:sp>
      <p:sp>
        <p:nvSpPr>
          <p:cNvPr id="7" name="Slide Number Placeholder 6"/>
          <p:cNvSpPr>
            <a:spLocks noGrp="1"/>
          </p:cNvSpPr>
          <p:nvPr>
            <p:ph type="sldNum" sz="quarter" idx="12"/>
          </p:nvPr>
        </p:nvSpPr>
        <p:spPr/>
        <p:txBody>
          <a:bodyPr/>
          <a:lstStyle/>
          <a:p>
            <a:fld id="{170673E8-0F9F-43D1-953C-8EF8E3CAF543}" type="slidenum">
              <a:rPr lang="en-US" smtClean="0"/>
              <a:pPr/>
              <a:t>‹#›</a:t>
            </a:fld>
            <a:endParaRPr lang="en-US" dirty="0"/>
          </a:p>
        </p:txBody>
      </p:sp>
      <p:sp>
        <p:nvSpPr>
          <p:cNvPr id="9" name="Oval 8"/>
          <p:cNvSpPr/>
          <p:nvPr userDrawn="1"/>
        </p:nvSpPr>
        <p:spPr>
          <a:xfrm>
            <a:off x="655055" y="3432175"/>
            <a:ext cx="1430421" cy="1053738"/>
          </a:xfrm>
          <a:prstGeom prst="ellipse">
            <a:avLst/>
          </a:prstGeom>
          <a:noFill/>
          <a:ln>
            <a:solidFill>
              <a:srgbClr val="1C263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Tree>
    <p:extLst>
      <p:ext uri="{BB962C8B-B14F-4D97-AF65-F5344CB8AC3E}">
        <p14:creationId xmlns:p14="http://schemas.microsoft.com/office/powerpoint/2010/main" val="19284895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4102"/>
            <a:ext cx="7886700" cy="995093"/>
          </a:xfrm>
        </p:spPr>
        <p:txBody>
          <a:bodyPr anchor="t"/>
          <a:lstStyle/>
          <a:p>
            <a:r>
              <a:rPr lang="en-US" dirty="0" smtClean="0"/>
              <a:t>Click to edit Master title style</a:t>
            </a:r>
            <a:endParaRPr lang="en-US" dirty="0"/>
          </a:p>
        </p:txBody>
      </p:sp>
      <p:sp>
        <p:nvSpPr>
          <p:cNvPr id="3" name="Text Placeholder 2"/>
          <p:cNvSpPr>
            <a:spLocks noGrp="1"/>
          </p:cNvSpPr>
          <p:nvPr>
            <p:ph type="body" idx="1"/>
          </p:nvPr>
        </p:nvSpPr>
        <p:spPr>
          <a:xfrm>
            <a:off x="629842" y="1431798"/>
            <a:ext cx="3868340" cy="6185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050309"/>
            <a:ext cx="3868340" cy="2650709"/>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7" y="1431798"/>
            <a:ext cx="3887391" cy="6185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7" y="2050309"/>
            <a:ext cx="3887391" cy="2650709"/>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n-US" dirty="0" smtClean="0"/>
              <a:t>© 2015 SFE Group</a:t>
            </a:r>
          </a:p>
        </p:txBody>
      </p:sp>
      <p:sp>
        <p:nvSpPr>
          <p:cNvPr id="9" name="Slide Number Placeholder 8"/>
          <p:cNvSpPr>
            <a:spLocks noGrp="1"/>
          </p:cNvSpPr>
          <p:nvPr>
            <p:ph type="sldNum" sz="quarter" idx="12"/>
          </p:nvPr>
        </p:nvSpPr>
        <p:spPr/>
        <p:txBody>
          <a:bodyPr/>
          <a:lstStyle/>
          <a:p>
            <a:fld id="{170673E8-0F9F-43D1-953C-8EF8E3CAF543}" type="slidenum">
              <a:rPr lang="en-US" smtClean="0"/>
              <a:pPr/>
              <a:t>‹#›</a:t>
            </a:fld>
            <a:endParaRPr lang="en-US" dirty="0"/>
          </a:p>
        </p:txBody>
      </p:sp>
    </p:spTree>
    <p:extLst>
      <p:ext uri="{BB962C8B-B14F-4D97-AF65-F5344CB8AC3E}">
        <p14:creationId xmlns:p14="http://schemas.microsoft.com/office/powerpoint/2010/main" val="15783961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lvl1pPr>
              <a:defRPr sz="5400"/>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dirty="0" smtClean="0"/>
              <a:t>© 2015 SFE Group</a:t>
            </a:r>
          </a:p>
        </p:txBody>
      </p:sp>
      <p:sp>
        <p:nvSpPr>
          <p:cNvPr id="5" name="Slide Number Placeholder 4"/>
          <p:cNvSpPr>
            <a:spLocks noGrp="1"/>
          </p:cNvSpPr>
          <p:nvPr>
            <p:ph type="sldNum" sz="quarter" idx="12"/>
          </p:nvPr>
        </p:nvSpPr>
        <p:spPr/>
        <p:txBody>
          <a:bodyPr/>
          <a:lstStyle/>
          <a:p>
            <a:fld id="{170673E8-0F9F-43D1-953C-8EF8E3CAF543}" type="slidenum">
              <a:rPr lang="en-US" smtClean="0"/>
              <a:pPr/>
              <a:t>‹#›</a:t>
            </a:fld>
            <a:endParaRPr lang="en-US" dirty="0"/>
          </a:p>
        </p:txBody>
      </p:sp>
    </p:spTree>
    <p:extLst>
      <p:ext uri="{BB962C8B-B14F-4D97-AF65-F5344CB8AC3E}">
        <p14:creationId xmlns:p14="http://schemas.microsoft.com/office/powerpoint/2010/main" val="28090759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86785" y="2212396"/>
            <a:ext cx="7886700" cy="995093"/>
          </a:xfrm>
        </p:spPr>
        <p:txBody>
          <a:bodyPr anchor="t">
            <a:noAutofit/>
          </a:bodyPr>
          <a:lstStyle>
            <a:lvl1pPr>
              <a:defRPr sz="5400"/>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r>
              <a:rPr lang="en-US" dirty="0" smtClean="0"/>
              <a:t>© 2015 SFE Group</a:t>
            </a:r>
          </a:p>
        </p:txBody>
      </p:sp>
      <p:sp>
        <p:nvSpPr>
          <p:cNvPr id="5" name="Slide Number Placeholder 4"/>
          <p:cNvSpPr>
            <a:spLocks noGrp="1"/>
          </p:cNvSpPr>
          <p:nvPr>
            <p:ph type="sldNum" sz="quarter" idx="12"/>
          </p:nvPr>
        </p:nvSpPr>
        <p:spPr/>
        <p:txBody>
          <a:bodyPr/>
          <a:lstStyle/>
          <a:p>
            <a:fld id="{170673E8-0F9F-43D1-953C-8EF8E3CAF543}" type="slidenum">
              <a:rPr lang="en-US" smtClean="0"/>
              <a:pPr/>
              <a:t>‹#›</a:t>
            </a:fld>
            <a:endParaRPr lang="en-US" dirty="0"/>
          </a:p>
        </p:txBody>
      </p:sp>
    </p:spTree>
    <p:extLst>
      <p:ext uri="{BB962C8B-B14F-4D97-AF65-F5344CB8AC3E}">
        <p14:creationId xmlns:p14="http://schemas.microsoft.com/office/powerpoint/2010/main" val="24003823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 2015 SFE Group</a:t>
            </a:r>
          </a:p>
        </p:txBody>
      </p:sp>
      <p:sp>
        <p:nvSpPr>
          <p:cNvPr id="4" name="Slide Number Placeholder 3"/>
          <p:cNvSpPr>
            <a:spLocks noGrp="1"/>
          </p:cNvSpPr>
          <p:nvPr>
            <p:ph type="sldNum" sz="quarter" idx="12"/>
          </p:nvPr>
        </p:nvSpPr>
        <p:spPr/>
        <p:txBody>
          <a:bodyPr/>
          <a:lstStyle/>
          <a:p>
            <a:fld id="{170673E8-0F9F-43D1-953C-8EF8E3CAF543}" type="slidenum">
              <a:rPr lang="en-US" smtClean="0"/>
              <a:pPr/>
              <a:t>‹#›</a:t>
            </a:fld>
            <a:endParaRPr lang="en-US" dirty="0"/>
          </a:p>
        </p:txBody>
      </p:sp>
    </p:spTree>
    <p:extLst>
      <p:ext uri="{BB962C8B-B14F-4D97-AF65-F5344CB8AC3E}">
        <p14:creationId xmlns:p14="http://schemas.microsoft.com/office/powerpoint/2010/main" val="29234950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395532"/>
            <a:ext cx="9144000" cy="1148946"/>
          </a:xfrm>
        </p:spPr>
        <p:txBody>
          <a:bodyPr anchor="t">
            <a:normAutofit/>
          </a:bodyPr>
          <a:lstStyle>
            <a:lvl1pPr algn="ctr">
              <a:defRPr sz="4000" b="0" i="0">
                <a:latin typeface="PFReminderPro-Regular"/>
                <a:cs typeface="PFReminderPro-Regular"/>
              </a:defRPr>
            </a:lvl1pPr>
          </a:lstStyle>
          <a:p>
            <a:r>
              <a:rPr lang="en-US" smtClean="0"/>
              <a:t>Click to edit Master title style</a:t>
            </a:r>
            <a:endParaRPr lang="en-US" dirty="0"/>
          </a:p>
        </p:txBody>
      </p:sp>
      <p:sp>
        <p:nvSpPr>
          <p:cNvPr id="6" name="Footer Placeholder 5"/>
          <p:cNvSpPr>
            <a:spLocks noGrp="1"/>
          </p:cNvSpPr>
          <p:nvPr>
            <p:ph type="ftr" sz="quarter" idx="11"/>
          </p:nvPr>
        </p:nvSpPr>
        <p:spPr/>
        <p:txBody>
          <a:bodyPr/>
          <a:lstStyle/>
          <a:p>
            <a:r>
              <a:rPr lang="en-US" dirty="0" smtClean="0"/>
              <a:t>© 2015 SFE Group</a:t>
            </a:r>
          </a:p>
        </p:txBody>
      </p:sp>
      <p:sp>
        <p:nvSpPr>
          <p:cNvPr id="7" name="Slide Number Placeholder 6"/>
          <p:cNvSpPr>
            <a:spLocks noGrp="1"/>
          </p:cNvSpPr>
          <p:nvPr>
            <p:ph type="sldNum" sz="quarter" idx="12"/>
          </p:nvPr>
        </p:nvSpPr>
        <p:spPr/>
        <p:txBody>
          <a:bodyPr/>
          <a:lstStyle/>
          <a:p>
            <a:fld id="{170673E8-0F9F-43D1-953C-8EF8E3CAF543}" type="slidenum">
              <a:rPr lang="en-US" smtClean="0"/>
              <a:pPr/>
              <a:t>‹#›</a:t>
            </a:fld>
            <a:endParaRPr lang="en-US" dirty="0"/>
          </a:p>
        </p:txBody>
      </p:sp>
      <p:pic>
        <p:nvPicPr>
          <p:cNvPr id="9" name="Picture 8" descr="ffc.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8633" y="1129274"/>
            <a:ext cx="4580445" cy="3916501"/>
          </a:xfrm>
          <a:prstGeom prst="rect">
            <a:avLst/>
          </a:prstGeom>
        </p:spPr>
      </p:pic>
    </p:spTree>
    <p:extLst>
      <p:ext uri="{BB962C8B-B14F-4D97-AF65-F5344CB8AC3E}">
        <p14:creationId xmlns:p14="http://schemas.microsoft.com/office/powerpoint/2010/main" val="17906445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886" y="1988146"/>
            <a:ext cx="4170672" cy="1201261"/>
          </a:xfrm>
        </p:spPr>
        <p:txBody>
          <a:bodyPr anchor="b">
            <a:normAutofit/>
          </a:bodyPr>
          <a:lstStyle>
            <a:lvl1pPr>
              <a:defRPr sz="4400"/>
            </a:lvl1pPr>
          </a:lstStyle>
          <a:p>
            <a:r>
              <a:rPr lang="en-US" smtClean="0"/>
              <a:t>Click to edit Master title style</a:t>
            </a:r>
            <a:endParaRPr lang="en-US" dirty="0"/>
          </a:p>
        </p:txBody>
      </p:sp>
      <p:sp>
        <p:nvSpPr>
          <p:cNvPr id="3" name="Content Placeholder 2"/>
          <p:cNvSpPr>
            <a:spLocks noGrp="1"/>
          </p:cNvSpPr>
          <p:nvPr>
            <p:ph idx="1"/>
          </p:nvPr>
        </p:nvSpPr>
        <p:spPr>
          <a:xfrm>
            <a:off x="4870292" y="356227"/>
            <a:ext cx="3646253" cy="4043632"/>
          </a:xfrm>
        </p:spPr>
        <p:txBody>
          <a:bodyPr>
            <a:normAutofit/>
          </a:bodyPr>
          <a:lstStyle>
            <a:lvl1pPr marL="0" indent="0">
              <a:buNone/>
              <a:defRPr sz="2800" i="0"/>
            </a:lvl1pPr>
            <a:lvl2pPr marL="457200" indent="0">
              <a:buNone/>
              <a:defRPr sz="2400" i="0"/>
            </a:lvl2pPr>
            <a:lvl3pPr marL="914400" indent="0">
              <a:buNone/>
              <a:defRPr sz="2000" i="0"/>
            </a:lvl3pPr>
            <a:lvl4pPr marL="1371600" indent="0">
              <a:buNone/>
              <a:defRPr sz="1800" i="0"/>
            </a:lvl4pPr>
            <a:lvl5pPr marL="1828800" indent="0">
              <a:buNone/>
              <a:defRPr sz="1800" i="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3258427"/>
            <a:ext cx="4170672" cy="1147390"/>
          </a:xfrm>
        </p:spPr>
        <p:txBody>
          <a:bodyPr>
            <a:normAutofit/>
          </a:bodyPr>
          <a:lstStyle>
            <a:lvl1pPr marL="0" indent="0">
              <a:buNone/>
              <a:defRPr sz="280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r>
              <a:rPr lang="en-US" dirty="0" smtClean="0"/>
              <a:t>© 2015 SFE Group</a:t>
            </a:r>
          </a:p>
        </p:txBody>
      </p:sp>
      <p:sp>
        <p:nvSpPr>
          <p:cNvPr id="7" name="Slide Number Placeholder 6"/>
          <p:cNvSpPr>
            <a:spLocks noGrp="1"/>
          </p:cNvSpPr>
          <p:nvPr>
            <p:ph type="sldNum" sz="quarter" idx="12"/>
          </p:nvPr>
        </p:nvSpPr>
        <p:spPr/>
        <p:txBody>
          <a:bodyPr/>
          <a:lstStyle/>
          <a:p>
            <a:fld id="{170673E8-0F9F-43D1-953C-8EF8E3CAF543}" type="slidenum">
              <a:rPr lang="en-US" smtClean="0"/>
              <a:pPr/>
              <a:t>‹#›</a:t>
            </a:fld>
            <a:endParaRPr lang="en-US" dirty="0"/>
          </a:p>
        </p:txBody>
      </p:sp>
    </p:spTree>
    <p:extLst>
      <p:ext uri="{BB962C8B-B14F-4D97-AF65-F5344CB8AC3E}">
        <p14:creationId xmlns:p14="http://schemas.microsoft.com/office/powerpoint/2010/main" val="37671071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1255"/>
            <a:ext cx="4629150" cy="365860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t>© 2015 SFE Group</a:t>
            </a:r>
          </a:p>
        </p:txBody>
      </p:sp>
      <p:sp>
        <p:nvSpPr>
          <p:cNvPr id="7" name="Slide Number Placeholder 6"/>
          <p:cNvSpPr>
            <a:spLocks noGrp="1"/>
          </p:cNvSpPr>
          <p:nvPr>
            <p:ph type="sldNum" sz="quarter" idx="12"/>
          </p:nvPr>
        </p:nvSpPr>
        <p:spPr/>
        <p:txBody>
          <a:bodyPr/>
          <a:lstStyle/>
          <a:p>
            <a:fld id="{170673E8-0F9F-43D1-953C-8EF8E3CAF543}" type="slidenum">
              <a:rPr lang="en-US" smtClean="0"/>
              <a:pPr/>
              <a:t>‹#›</a:t>
            </a:fld>
            <a:endParaRPr lang="en-US" dirty="0"/>
          </a:p>
        </p:txBody>
      </p:sp>
    </p:spTree>
    <p:extLst>
      <p:ext uri="{BB962C8B-B14F-4D97-AF65-F5344CB8AC3E}">
        <p14:creationId xmlns:p14="http://schemas.microsoft.com/office/powerpoint/2010/main" val="2632435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1738"/>
            <a:ext cx="8229600" cy="33972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72025"/>
            <a:ext cx="2133600" cy="273050"/>
          </a:xfrm>
          <a:prstGeom prst="rect">
            <a:avLst/>
          </a:prstGeom>
        </p:spPr>
        <p:txBody>
          <a:bodyPr/>
          <a:lstStyle/>
          <a:p>
            <a:fld id="{827392DD-D2B0-4A46-A5C5-4BAD34F95871}" type="datetimeFigureOut">
              <a:rPr lang="en-US" smtClean="0"/>
              <a:t>11/15/15</a:t>
            </a:fld>
            <a:endParaRPr lang="en-US"/>
          </a:p>
        </p:txBody>
      </p:sp>
      <p:sp>
        <p:nvSpPr>
          <p:cNvPr id="5" name="Footer Placeholder 4"/>
          <p:cNvSpPr>
            <a:spLocks noGrp="1"/>
          </p:cNvSpPr>
          <p:nvPr>
            <p:ph type="ftr" sz="quarter" idx="11"/>
          </p:nvPr>
        </p:nvSpPr>
        <p:spPr>
          <a:xfrm>
            <a:off x="3124200" y="4772025"/>
            <a:ext cx="2895600" cy="27305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72025"/>
            <a:ext cx="2133600" cy="273050"/>
          </a:xfrm>
          <a:prstGeom prst="rect">
            <a:avLst/>
          </a:prstGeom>
        </p:spPr>
        <p:txBody>
          <a:bodyPr/>
          <a:lstStyle/>
          <a:p>
            <a:fld id="{779948F1-869D-8241-9B99-57C94FFC427F}" type="slidenum">
              <a:rPr lang="en-US" smtClean="0"/>
              <a:t>‹#›</a:t>
            </a:fld>
            <a:endParaRPr lang="en-US"/>
          </a:p>
        </p:txBody>
      </p:sp>
    </p:spTree>
    <p:extLst>
      <p:ext uri="{BB962C8B-B14F-4D97-AF65-F5344CB8AC3E}">
        <p14:creationId xmlns:p14="http://schemas.microsoft.com/office/powerpoint/2010/main" val="23257561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dirty="0" smtClean="0"/>
              <a:t>© 2015 SFE Group</a:t>
            </a:r>
          </a:p>
        </p:txBody>
      </p:sp>
      <p:sp>
        <p:nvSpPr>
          <p:cNvPr id="6" name="Slide Number Placeholder 5"/>
          <p:cNvSpPr>
            <a:spLocks noGrp="1"/>
          </p:cNvSpPr>
          <p:nvPr>
            <p:ph type="sldNum" sz="quarter" idx="12"/>
          </p:nvPr>
        </p:nvSpPr>
        <p:spPr/>
        <p:txBody>
          <a:bodyPr/>
          <a:lstStyle/>
          <a:p>
            <a:fld id="{170673E8-0F9F-43D1-953C-8EF8E3CAF543}" type="slidenum">
              <a:rPr lang="en-US" smtClean="0"/>
              <a:pPr/>
              <a:t>‹#›</a:t>
            </a:fld>
            <a:endParaRPr lang="en-US" dirty="0"/>
          </a:p>
        </p:txBody>
      </p:sp>
    </p:spTree>
    <p:extLst>
      <p:ext uri="{BB962C8B-B14F-4D97-AF65-F5344CB8AC3E}">
        <p14:creationId xmlns:p14="http://schemas.microsoft.com/office/powerpoint/2010/main" val="30421469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4097"/>
            <a:ext cx="1971675" cy="436291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9" y="274097"/>
            <a:ext cx="5800725" cy="43629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dirty="0" smtClean="0"/>
              <a:t>© 2015 SFE Group</a:t>
            </a:r>
          </a:p>
        </p:txBody>
      </p:sp>
      <p:sp>
        <p:nvSpPr>
          <p:cNvPr id="6" name="Slide Number Placeholder 5"/>
          <p:cNvSpPr>
            <a:spLocks noGrp="1"/>
          </p:cNvSpPr>
          <p:nvPr>
            <p:ph type="sldNum" sz="quarter" idx="12"/>
          </p:nvPr>
        </p:nvSpPr>
        <p:spPr/>
        <p:txBody>
          <a:bodyPr/>
          <a:lstStyle/>
          <a:p>
            <a:fld id="{170673E8-0F9F-43D1-953C-8EF8E3CAF543}" type="slidenum">
              <a:rPr lang="en-US" smtClean="0"/>
              <a:pPr/>
              <a:t>‹#›</a:t>
            </a:fld>
            <a:endParaRPr lang="en-US" dirty="0"/>
          </a:p>
        </p:txBody>
      </p:sp>
    </p:spTree>
    <p:extLst>
      <p:ext uri="{BB962C8B-B14F-4D97-AF65-F5344CB8AC3E}">
        <p14:creationId xmlns:p14="http://schemas.microsoft.com/office/powerpoint/2010/main" val="693733963"/>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5.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theme" Target="../theme/theme6.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slideLayout" Target="../slideLayouts/slideLayout75.xml"/><Relationship Id="rId15" Type="http://schemas.openxmlformats.org/officeDocument/2006/relationships/slideLayout" Target="../slideLayouts/slideLayout76.xml"/><Relationship Id="rId16" Type="http://schemas.openxmlformats.org/officeDocument/2006/relationships/theme" Target="../theme/theme7.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slideLayout" Target="../slideLayouts/slideLayout88.xml"/><Relationship Id="rId13" Type="http://schemas.openxmlformats.org/officeDocument/2006/relationships/slideLayout" Target="../slideLayouts/slideLayout89.xml"/><Relationship Id="rId14" Type="http://schemas.openxmlformats.org/officeDocument/2006/relationships/slideLayout" Target="../slideLayouts/slideLayout90.xml"/><Relationship Id="rId15" Type="http://schemas.openxmlformats.org/officeDocument/2006/relationships/slideLayout" Target="../slideLayouts/slideLayout91.xml"/><Relationship Id="rId16" Type="http://schemas.openxmlformats.org/officeDocument/2006/relationships/theme" Target="../theme/theme8.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1738"/>
            <a:ext cx="8229600" cy="33972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72025"/>
            <a:ext cx="21336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827392DD-D2B0-4A46-A5C5-4BAD34F95871}" type="datetimeFigureOut">
              <a:rPr lang="en-US" smtClean="0"/>
              <a:t>11/15/15</a:t>
            </a:fld>
            <a:endParaRPr lang="en-US"/>
          </a:p>
        </p:txBody>
      </p:sp>
      <p:sp>
        <p:nvSpPr>
          <p:cNvPr id="5" name="Footer Placeholder 4"/>
          <p:cNvSpPr>
            <a:spLocks noGrp="1"/>
          </p:cNvSpPr>
          <p:nvPr>
            <p:ph type="ftr" sz="quarter" idx="3"/>
          </p:nvPr>
        </p:nvSpPr>
        <p:spPr>
          <a:xfrm>
            <a:off x="3124200" y="4772025"/>
            <a:ext cx="28956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72025"/>
            <a:ext cx="21336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779948F1-869D-8241-9B99-57C94FFC427F}" type="slidenum">
              <a:rPr lang="en-US" smtClean="0"/>
              <a:t>‹#›</a:t>
            </a:fld>
            <a:endParaRPr lang="en-US"/>
          </a:p>
        </p:txBody>
      </p:sp>
    </p:spTree>
    <p:extLst>
      <p:ext uri="{BB962C8B-B14F-4D97-AF65-F5344CB8AC3E}">
        <p14:creationId xmlns:p14="http://schemas.microsoft.com/office/powerpoint/2010/main" val="2096926069"/>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3322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22"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A762D"/>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770" r:id="rId13"/>
  </p:sldLayoutIdLst>
  <p:transition xmlns:p14="http://schemas.microsoft.com/office/powerpoint/2010/main" spd="slow">
    <p:push/>
  </p:transition>
  <p:timing>
    <p:tnLst>
      <p:par>
        <p:cTn xmlns:p14="http://schemas.microsoft.com/office/powerpoint/2010/main" id="1" dur="indefinite" restart="never" nodeType="tmRoot"/>
      </p:par>
    </p:tnLst>
  </p:timing>
  <p:txStyles>
    <p:titleStyle>
      <a:lvl1pPr algn="l" defTabSz="685800" rtl="0" fontAlgn="base">
        <a:lnSpc>
          <a:spcPct val="90000"/>
        </a:lnSpc>
        <a:spcBef>
          <a:spcPct val="0"/>
        </a:spcBef>
        <a:spcAft>
          <a:spcPct val="0"/>
        </a:spcAft>
        <a:defRPr lang="en-US" sz="4000" kern="1200" spc="-75" dirty="0">
          <a:ln w="3175">
            <a:noFill/>
          </a:ln>
          <a:gradFill flip="none" rotWithShape="1">
            <a:gsLst>
              <a:gs pos="0">
                <a:schemeClr val="tx1">
                  <a:lumMod val="75000"/>
                  <a:lumOff val="25000"/>
                </a:schemeClr>
              </a:gs>
              <a:gs pos="86000">
                <a:schemeClr val="tx1">
                  <a:lumMod val="75000"/>
                  <a:lumOff val="25000"/>
                </a:schemeClr>
              </a:gs>
            </a:gsLst>
            <a:lin ang="5400000" scaled="0"/>
            <a:tileRect/>
          </a:gradFill>
          <a:latin typeface="Segoe UI Light" pitchFamily="34" charset="0"/>
          <a:ea typeface="ＭＳ Ｐゴシック" charset="0"/>
          <a:cs typeface="Arial" charset="0"/>
        </a:defRPr>
      </a:lvl1pPr>
      <a:lvl2pPr algn="l" defTabSz="685800" rtl="0" fontAlgn="base">
        <a:lnSpc>
          <a:spcPct val="90000"/>
        </a:lnSpc>
        <a:spcBef>
          <a:spcPct val="0"/>
        </a:spcBef>
        <a:spcAft>
          <a:spcPct val="0"/>
        </a:spcAft>
        <a:defRPr sz="4000">
          <a:solidFill>
            <a:schemeClr val="tx1"/>
          </a:solidFill>
          <a:latin typeface="Segoe UI Light" charset="0"/>
          <a:ea typeface="ＭＳ Ｐゴシック" charset="0"/>
        </a:defRPr>
      </a:lvl2pPr>
      <a:lvl3pPr algn="l" defTabSz="685800" rtl="0" fontAlgn="base">
        <a:lnSpc>
          <a:spcPct val="90000"/>
        </a:lnSpc>
        <a:spcBef>
          <a:spcPct val="0"/>
        </a:spcBef>
        <a:spcAft>
          <a:spcPct val="0"/>
        </a:spcAft>
        <a:defRPr sz="4000">
          <a:solidFill>
            <a:schemeClr val="tx1"/>
          </a:solidFill>
          <a:latin typeface="Segoe UI Light" charset="0"/>
          <a:ea typeface="ＭＳ Ｐゴシック" charset="0"/>
        </a:defRPr>
      </a:lvl3pPr>
      <a:lvl4pPr algn="l" defTabSz="685800" rtl="0" fontAlgn="base">
        <a:lnSpc>
          <a:spcPct val="90000"/>
        </a:lnSpc>
        <a:spcBef>
          <a:spcPct val="0"/>
        </a:spcBef>
        <a:spcAft>
          <a:spcPct val="0"/>
        </a:spcAft>
        <a:defRPr sz="4000">
          <a:solidFill>
            <a:schemeClr val="tx1"/>
          </a:solidFill>
          <a:latin typeface="Segoe UI Light" charset="0"/>
          <a:ea typeface="ＭＳ Ｐゴシック" charset="0"/>
        </a:defRPr>
      </a:lvl4pPr>
      <a:lvl5pPr algn="l" defTabSz="685800" rtl="0" fontAlgn="base">
        <a:lnSpc>
          <a:spcPct val="90000"/>
        </a:lnSpc>
        <a:spcBef>
          <a:spcPct val="0"/>
        </a:spcBef>
        <a:spcAft>
          <a:spcPct val="0"/>
        </a:spcAft>
        <a:defRPr sz="4000">
          <a:solidFill>
            <a:schemeClr val="tx1"/>
          </a:solidFill>
          <a:latin typeface="Segoe UI Light" charset="0"/>
          <a:ea typeface="ＭＳ Ｐゴシック" charset="0"/>
        </a:defRPr>
      </a:lvl5pPr>
      <a:lvl6pPr marL="457200" algn="l" defTabSz="685800" rtl="0" fontAlgn="base">
        <a:lnSpc>
          <a:spcPct val="90000"/>
        </a:lnSpc>
        <a:spcBef>
          <a:spcPct val="0"/>
        </a:spcBef>
        <a:spcAft>
          <a:spcPct val="0"/>
        </a:spcAft>
        <a:defRPr sz="4000">
          <a:solidFill>
            <a:schemeClr val="tx1"/>
          </a:solidFill>
          <a:latin typeface="Segoe UI Light" charset="0"/>
          <a:ea typeface="ＭＳ Ｐゴシック" charset="0"/>
        </a:defRPr>
      </a:lvl6pPr>
      <a:lvl7pPr marL="914400" algn="l" defTabSz="685800" rtl="0" fontAlgn="base">
        <a:lnSpc>
          <a:spcPct val="90000"/>
        </a:lnSpc>
        <a:spcBef>
          <a:spcPct val="0"/>
        </a:spcBef>
        <a:spcAft>
          <a:spcPct val="0"/>
        </a:spcAft>
        <a:defRPr sz="4000">
          <a:solidFill>
            <a:schemeClr val="tx1"/>
          </a:solidFill>
          <a:latin typeface="Segoe UI Light" charset="0"/>
          <a:ea typeface="ＭＳ Ｐゴシック" charset="0"/>
        </a:defRPr>
      </a:lvl7pPr>
      <a:lvl8pPr marL="1371600" algn="l" defTabSz="685800" rtl="0" fontAlgn="base">
        <a:lnSpc>
          <a:spcPct val="90000"/>
        </a:lnSpc>
        <a:spcBef>
          <a:spcPct val="0"/>
        </a:spcBef>
        <a:spcAft>
          <a:spcPct val="0"/>
        </a:spcAft>
        <a:defRPr sz="4000">
          <a:solidFill>
            <a:schemeClr val="tx1"/>
          </a:solidFill>
          <a:latin typeface="Segoe UI Light" charset="0"/>
          <a:ea typeface="ＭＳ Ｐゴシック" charset="0"/>
        </a:defRPr>
      </a:lvl8pPr>
      <a:lvl9pPr marL="1828800" algn="l" defTabSz="685800" rtl="0" fontAlgn="base">
        <a:lnSpc>
          <a:spcPct val="90000"/>
        </a:lnSpc>
        <a:spcBef>
          <a:spcPct val="0"/>
        </a:spcBef>
        <a:spcAft>
          <a:spcPct val="0"/>
        </a:spcAft>
        <a:defRPr sz="4000">
          <a:solidFill>
            <a:schemeClr val="tx1"/>
          </a:solidFill>
          <a:latin typeface="Segoe UI Light" charset="0"/>
          <a:ea typeface="ＭＳ Ｐゴシック" charset="0"/>
        </a:defRPr>
      </a:lvl9pPr>
    </p:titleStyle>
    <p:bodyStyle>
      <a:lvl1pPr marL="258763" indent="-258763" algn="l" defTabSz="685800" rtl="0" fontAlgn="base">
        <a:lnSpc>
          <a:spcPct val="90000"/>
        </a:lnSpc>
        <a:spcBef>
          <a:spcPct val="20000"/>
        </a:spcBef>
        <a:spcAft>
          <a:spcPct val="0"/>
        </a:spcAft>
        <a:buSzPct val="90000"/>
        <a:buFont typeface="Arial" charset="0"/>
        <a:buChar char="•"/>
        <a:defRPr sz="2500" kern="1200">
          <a:gradFill>
            <a:gsLst>
              <a:gs pos="0">
                <a:schemeClr val="tx1">
                  <a:lumMod val="75000"/>
                  <a:lumOff val="25000"/>
                </a:schemeClr>
              </a:gs>
              <a:gs pos="86000">
                <a:schemeClr val="tx1">
                  <a:lumMod val="75000"/>
                  <a:lumOff val="25000"/>
                </a:schemeClr>
              </a:gs>
            </a:gsLst>
            <a:lin ang="5400000" scaled="0"/>
          </a:gradFill>
          <a:latin typeface="+mj-lt"/>
          <a:ea typeface="ＭＳ Ｐゴシック" charset="0"/>
          <a:cs typeface="ＭＳ Ｐゴシック" charset="0"/>
        </a:defRPr>
      </a:lvl1pPr>
      <a:lvl2pPr marL="471488" indent="-212725" algn="l" defTabSz="685800" rtl="0" fontAlgn="base">
        <a:lnSpc>
          <a:spcPct val="90000"/>
        </a:lnSpc>
        <a:spcBef>
          <a:spcPct val="20000"/>
        </a:spcBef>
        <a:spcAft>
          <a:spcPct val="0"/>
        </a:spcAft>
        <a:buSzPct val="90000"/>
        <a:buFont typeface="Arial" charset="0"/>
        <a:buChar char="•"/>
        <a:tabLst>
          <a:tab pos="471488" algn="l"/>
        </a:tabLst>
        <a:defRPr sz="2100" kern="1200">
          <a:gradFill>
            <a:gsLst>
              <a:gs pos="0">
                <a:schemeClr val="tx1">
                  <a:lumMod val="75000"/>
                  <a:lumOff val="25000"/>
                </a:schemeClr>
              </a:gs>
              <a:gs pos="86000">
                <a:schemeClr val="tx1">
                  <a:lumMod val="75000"/>
                  <a:lumOff val="25000"/>
                </a:schemeClr>
              </a:gs>
            </a:gsLst>
            <a:lin ang="5400000" scaled="0"/>
          </a:gradFill>
          <a:latin typeface="+mj-lt"/>
          <a:ea typeface="ＭＳ Ｐゴシック" charset="0"/>
          <a:cs typeface="+mn-cs"/>
        </a:defRPr>
      </a:lvl2pPr>
      <a:lvl3pPr marL="685800" indent="-212725" algn="l" defTabSz="685800" rtl="0" fontAlgn="base">
        <a:lnSpc>
          <a:spcPct val="90000"/>
        </a:lnSpc>
        <a:spcBef>
          <a:spcPct val="20000"/>
        </a:spcBef>
        <a:spcAft>
          <a:spcPct val="0"/>
        </a:spcAft>
        <a:buSzPct val="90000"/>
        <a:buFont typeface="Arial" charset="0"/>
        <a:buChar char="•"/>
        <a:defRPr sz="1900" kern="1200">
          <a:gradFill>
            <a:gsLst>
              <a:gs pos="0">
                <a:schemeClr val="tx1">
                  <a:lumMod val="75000"/>
                  <a:lumOff val="25000"/>
                </a:schemeClr>
              </a:gs>
              <a:gs pos="86000">
                <a:schemeClr val="tx1">
                  <a:lumMod val="75000"/>
                  <a:lumOff val="25000"/>
                </a:schemeClr>
              </a:gs>
            </a:gsLst>
            <a:lin ang="5400000" scaled="0"/>
          </a:gradFill>
          <a:latin typeface="+mj-lt"/>
          <a:ea typeface="ＭＳ Ｐゴシック" charset="0"/>
          <a:cs typeface="+mn-cs"/>
        </a:defRPr>
      </a:lvl3pPr>
      <a:lvl4pPr marL="1111250" indent="-166688" algn="l" defTabSz="685800" rtl="0" fontAlgn="base">
        <a:lnSpc>
          <a:spcPct val="90000"/>
        </a:lnSpc>
        <a:spcBef>
          <a:spcPct val="20000"/>
        </a:spcBef>
        <a:spcAft>
          <a:spcPct val="0"/>
        </a:spcAft>
        <a:buSzPct val="90000"/>
        <a:buFont typeface="Arial" charset="0"/>
        <a:buChar char="•"/>
        <a:tabLst>
          <a:tab pos="685800" algn="l"/>
        </a:tabLst>
        <a:defRPr sz="1500" kern="1200">
          <a:gradFill>
            <a:gsLst>
              <a:gs pos="0">
                <a:schemeClr val="tx1">
                  <a:lumMod val="75000"/>
                  <a:lumOff val="25000"/>
                </a:schemeClr>
              </a:gs>
              <a:gs pos="86000">
                <a:schemeClr val="tx1">
                  <a:lumMod val="75000"/>
                  <a:lumOff val="25000"/>
                </a:schemeClr>
              </a:gs>
            </a:gsLst>
            <a:lin ang="5400000" scaled="0"/>
          </a:gradFill>
          <a:latin typeface="+mj-lt"/>
          <a:ea typeface="ＭＳ Ｐゴシック" charset="0"/>
          <a:cs typeface="+mn-cs"/>
        </a:defRPr>
      </a:lvl4pPr>
      <a:lvl5pPr marL="1284288" indent="-171450" algn="l" defTabSz="685800" rtl="0" fontAlgn="base">
        <a:lnSpc>
          <a:spcPct val="90000"/>
        </a:lnSpc>
        <a:spcBef>
          <a:spcPct val="20000"/>
        </a:spcBef>
        <a:spcAft>
          <a:spcPct val="0"/>
        </a:spcAft>
        <a:buSzPct val="90000"/>
        <a:buFont typeface="Arial" charset="0"/>
        <a:buChar char="•"/>
        <a:defRPr sz="1500" kern="1200">
          <a:gradFill>
            <a:gsLst>
              <a:gs pos="0">
                <a:schemeClr val="tx1">
                  <a:lumMod val="75000"/>
                  <a:lumOff val="25000"/>
                </a:schemeClr>
              </a:gs>
              <a:gs pos="86000">
                <a:schemeClr val="tx1">
                  <a:lumMod val="75000"/>
                  <a:lumOff val="25000"/>
                </a:schemeClr>
              </a:gs>
            </a:gsLst>
            <a:lin ang="5400000" scaled="0"/>
          </a:gradFill>
          <a:latin typeface="+mj-lt"/>
          <a:ea typeface="ＭＳ Ｐゴシック" charset="0"/>
          <a:cs typeface="+mn-cs"/>
        </a:defRPr>
      </a:lvl5pPr>
      <a:lvl6pPr marL="1886594" indent="-171508" algn="l" defTabSz="68603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11" indent="-171508" algn="l" defTabSz="68603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29" indent="-171508" algn="l" defTabSz="68603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647" indent="-171508" algn="l" defTabSz="68603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6034" rtl="0" eaLnBrk="1" latinLnBrk="0" hangingPunct="1">
        <a:defRPr sz="1300" kern="1200">
          <a:solidFill>
            <a:schemeClr val="tx1"/>
          </a:solidFill>
          <a:latin typeface="+mn-lt"/>
          <a:ea typeface="+mn-ea"/>
          <a:cs typeface="+mn-cs"/>
        </a:defRPr>
      </a:lvl1pPr>
      <a:lvl2pPr marL="343018" algn="l" defTabSz="686034" rtl="0" eaLnBrk="1" latinLnBrk="0" hangingPunct="1">
        <a:defRPr sz="1300" kern="1200">
          <a:solidFill>
            <a:schemeClr val="tx1"/>
          </a:solidFill>
          <a:latin typeface="+mn-lt"/>
          <a:ea typeface="+mn-ea"/>
          <a:cs typeface="+mn-cs"/>
        </a:defRPr>
      </a:lvl2pPr>
      <a:lvl3pPr marL="686034" algn="l" defTabSz="686034" rtl="0" eaLnBrk="1" latinLnBrk="0" hangingPunct="1">
        <a:defRPr sz="1300" kern="1200">
          <a:solidFill>
            <a:schemeClr val="tx1"/>
          </a:solidFill>
          <a:latin typeface="+mn-lt"/>
          <a:ea typeface="+mn-ea"/>
          <a:cs typeface="+mn-cs"/>
        </a:defRPr>
      </a:lvl3pPr>
      <a:lvl4pPr marL="1029051" algn="l" defTabSz="686034" rtl="0" eaLnBrk="1" latinLnBrk="0" hangingPunct="1">
        <a:defRPr sz="1300" kern="1200">
          <a:solidFill>
            <a:schemeClr val="tx1"/>
          </a:solidFill>
          <a:latin typeface="+mn-lt"/>
          <a:ea typeface="+mn-ea"/>
          <a:cs typeface="+mn-cs"/>
        </a:defRPr>
      </a:lvl4pPr>
      <a:lvl5pPr marL="1372069" algn="l" defTabSz="686034" rtl="0" eaLnBrk="1" latinLnBrk="0" hangingPunct="1">
        <a:defRPr sz="1300" kern="1200">
          <a:solidFill>
            <a:schemeClr val="tx1"/>
          </a:solidFill>
          <a:latin typeface="+mn-lt"/>
          <a:ea typeface="+mn-ea"/>
          <a:cs typeface="+mn-cs"/>
        </a:defRPr>
      </a:lvl5pPr>
      <a:lvl6pPr marL="1715086" algn="l" defTabSz="686034" rtl="0" eaLnBrk="1" latinLnBrk="0" hangingPunct="1">
        <a:defRPr sz="1300" kern="1200">
          <a:solidFill>
            <a:schemeClr val="tx1"/>
          </a:solidFill>
          <a:latin typeface="+mn-lt"/>
          <a:ea typeface="+mn-ea"/>
          <a:cs typeface="+mn-cs"/>
        </a:defRPr>
      </a:lvl6pPr>
      <a:lvl7pPr marL="2058102" algn="l" defTabSz="686034" rtl="0" eaLnBrk="1" latinLnBrk="0" hangingPunct="1">
        <a:defRPr sz="1300" kern="1200">
          <a:solidFill>
            <a:schemeClr val="tx1"/>
          </a:solidFill>
          <a:latin typeface="+mn-lt"/>
          <a:ea typeface="+mn-ea"/>
          <a:cs typeface="+mn-cs"/>
        </a:defRPr>
      </a:lvl7pPr>
      <a:lvl8pPr marL="2401120" algn="l" defTabSz="686034" rtl="0" eaLnBrk="1" latinLnBrk="0" hangingPunct="1">
        <a:defRPr sz="1300" kern="1200">
          <a:solidFill>
            <a:schemeClr val="tx1"/>
          </a:solidFill>
          <a:latin typeface="+mn-lt"/>
          <a:ea typeface="+mn-ea"/>
          <a:cs typeface="+mn-cs"/>
        </a:defRPr>
      </a:lvl8pPr>
      <a:lvl9pPr marL="2744137" algn="l" defTabSz="686034"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26EA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802D7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75000"/>
            <a:lumOff val="2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775902"/>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97" r:id="rId13"/>
    <p:sldLayoutId id="2147483898" r:id="rId14"/>
    <p:sldLayoutId id="2147483899" r:id="rId15"/>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28354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102"/>
            <a:ext cx="7886700" cy="995093"/>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423362"/>
            <a:ext cx="7886700" cy="32136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237235" y="4771682"/>
            <a:ext cx="3086100" cy="274097"/>
          </a:xfrm>
          <a:prstGeom prst="rect">
            <a:avLst/>
          </a:prstGeom>
        </p:spPr>
        <p:txBody>
          <a:bodyPr vert="horz" lIns="91440" tIns="45720" rIns="91440" bIns="45720" rtlCol="0" anchor="ctr"/>
          <a:lstStyle>
            <a:lvl1pPr algn="l">
              <a:defRPr sz="1200">
                <a:solidFill>
                  <a:srgbClr val="A6A6A6"/>
                </a:solidFill>
                <a:latin typeface="Franklin Gothic Book"/>
                <a:cs typeface="Franklin Gothic Book"/>
              </a:defRPr>
            </a:lvl1pPr>
          </a:lstStyle>
          <a:p>
            <a:pPr defTabSz="914400" fontAlgn="auto">
              <a:spcBef>
                <a:spcPts val="0"/>
              </a:spcBef>
              <a:spcAft>
                <a:spcPts val="0"/>
              </a:spcAft>
            </a:pPr>
            <a:r>
              <a:rPr lang="en-US" smtClean="0">
                <a:ea typeface="+mn-ea"/>
              </a:rPr>
              <a:t>© 2015 SFE Group</a:t>
            </a:r>
            <a:endParaRPr lang="en-US" dirty="0">
              <a:ea typeface="+mn-ea"/>
            </a:endParaRPr>
          </a:p>
        </p:txBody>
      </p:sp>
      <p:sp>
        <p:nvSpPr>
          <p:cNvPr id="6" name="Slide Number Placeholder 5"/>
          <p:cNvSpPr>
            <a:spLocks noGrp="1"/>
          </p:cNvSpPr>
          <p:nvPr>
            <p:ph type="sldNum" sz="quarter" idx="4"/>
          </p:nvPr>
        </p:nvSpPr>
        <p:spPr>
          <a:xfrm>
            <a:off x="6457952" y="4771682"/>
            <a:ext cx="2501147" cy="274097"/>
          </a:xfrm>
          <a:prstGeom prst="rect">
            <a:avLst/>
          </a:prstGeom>
        </p:spPr>
        <p:txBody>
          <a:bodyPr vert="horz" lIns="91440" tIns="45720" rIns="91440" bIns="45720" rtlCol="0" anchor="ctr"/>
          <a:lstStyle>
            <a:lvl1pPr algn="r">
              <a:defRPr sz="1200">
                <a:solidFill>
                  <a:srgbClr val="A6A6A6"/>
                </a:solidFill>
                <a:latin typeface="Franklin Gothic Book"/>
                <a:cs typeface="Franklin Gothic Book"/>
              </a:defRPr>
            </a:lvl1pPr>
          </a:lstStyle>
          <a:p>
            <a:pPr defTabSz="914400" fontAlgn="auto">
              <a:spcBef>
                <a:spcPts val="0"/>
              </a:spcBef>
              <a:spcAft>
                <a:spcPts val="0"/>
              </a:spcAft>
            </a:pPr>
            <a:fld id="{170673E8-0F9F-43D1-953C-8EF8E3CAF543}" type="slidenum">
              <a:rPr lang="en-US" smtClean="0">
                <a:ea typeface="+mn-ea"/>
              </a:rPr>
              <a:pPr defTabSz="914400" fontAlgn="auto">
                <a:spcBef>
                  <a:spcPts val="0"/>
                </a:spcBef>
                <a:spcAft>
                  <a:spcPts val="0"/>
                </a:spcAft>
              </a:pPr>
              <a:t>‹#›</a:t>
            </a:fld>
            <a:endParaRPr lang="en-US" dirty="0">
              <a:ea typeface="+mn-ea"/>
            </a:endParaRPr>
          </a:p>
        </p:txBody>
      </p:sp>
    </p:spTree>
    <p:extLst>
      <p:ext uri="{BB962C8B-B14F-4D97-AF65-F5344CB8AC3E}">
        <p14:creationId xmlns:p14="http://schemas.microsoft.com/office/powerpoint/2010/main" val="334014870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Lst>
  <p:txStyles>
    <p:titleStyle>
      <a:lvl1pPr algn="l" defTabSz="914400" rtl="0" eaLnBrk="1" latinLnBrk="0" hangingPunct="1">
        <a:lnSpc>
          <a:spcPct val="90000"/>
        </a:lnSpc>
        <a:spcBef>
          <a:spcPct val="0"/>
        </a:spcBef>
        <a:buNone/>
        <a:defRPr sz="5400" kern="1200">
          <a:solidFill>
            <a:srgbClr val="FFFFFF"/>
          </a:solidFill>
          <a:latin typeface="Franklin Gothic Book"/>
          <a:ea typeface="+mj-ea"/>
          <a:cs typeface="Franklin Gothic Book"/>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i="1" kern="1200">
          <a:solidFill>
            <a:srgbClr val="FFFFFF"/>
          </a:solidFill>
          <a:latin typeface="Franklin Gothic Book"/>
          <a:ea typeface="+mn-ea"/>
          <a:cs typeface="Franklin Gothic Book"/>
        </a:defRPr>
      </a:lvl1pPr>
      <a:lvl2pPr marL="457200" indent="0" algn="l" defTabSz="914400" rtl="0" eaLnBrk="1" latinLnBrk="0" hangingPunct="1">
        <a:lnSpc>
          <a:spcPct val="90000"/>
        </a:lnSpc>
        <a:spcBef>
          <a:spcPts val="500"/>
        </a:spcBef>
        <a:buFont typeface="Arial" panose="020B0604020202020204" pitchFamily="34" charset="0"/>
        <a:buNone/>
        <a:defRPr sz="2800" i="1" kern="1200">
          <a:solidFill>
            <a:srgbClr val="FFFFFF"/>
          </a:solidFill>
          <a:latin typeface="Franklin Gothic Book"/>
          <a:ea typeface="+mn-ea"/>
          <a:cs typeface="Franklin Gothic Book"/>
        </a:defRPr>
      </a:lvl2pPr>
      <a:lvl3pPr marL="914400" indent="0" algn="l" defTabSz="914400" rtl="0" eaLnBrk="1" latinLnBrk="0" hangingPunct="1">
        <a:lnSpc>
          <a:spcPct val="90000"/>
        </a:lnSpc>
        <a:spcBef>
          <a:spcPts val="500"/>
        </a:spcBef>
        <a:buFont typeface="Arial" panose="020B0604020202020204" pitchFamily="34" charset="0"/>
        <a:buNone/>
        <a:defRPr sz="2800" i="1" kern="1200">
          <a:solidFill>
            <a:srgbClr val="FFFFFF"/>
          </a:solidFill>
          <a:latin typeface="Franklin Gothic Book"/>
          <a:ea typeface="+mn-ea"/>
          <a:cs typeface="Franklin Gothic Book"/>
        </a:defRPr>
      </a:lvl3pPr>
      <a:lvl4pPr marL="1371600" indent="0" algn="l" defTabSz="914400" rtl="0" eaLnBrk="1" latinLnBrk="0" hangingPunct="1">
        <a:lnSpc>
          <a:spcPct val="90000"/>
        </a:lnSpc>
        <a:spcBef>
          <a:spcPts val="500"/>
        </a:spcBef>
        <a:buFont typeface="Arial" panose="020B0604020202020204" pitchFamily="34" charset="0"/>
        <a:buNone/>
        <a:defRPr sz="2800" i="1" kern="1200">
          <a:solidFill>
            <a:srgbClr val="FFFFFF"/>
          </a:solidFill>
          <a:latin typeface="Franklin Gothic Book"/>
          <a:ea typeface="+mn-ea"/>
          <a:cs typeface="Franklin Gothic Book"/>
        </a:defRPr>
      </a:lvl4pPr>
      <a:lvl5pPr marL="1828800" indent="0" algn="l" defTabSz="914400" rtl="0" eaLnBrk="1" latinLnBrk="0" hangingPunct="1">
        <a:lnSpc>
          <a:spcPct val="90000"/>
        </a:lnSpc>
        <a:spcBef>
          <a:spcPts val="500"/>
        </a:spcBef>
        <a:buFont typeface="Arial" panose="020B0604020202020204" pitchFamily="34" charset="0"/>
        <a:buNone/>
        <a:defRPr sz="2800" i="1" kern="1200">
          <a:solidFill>
            <a:srgbClr val="FFFFFF"/>
          </a:solidFill>
          <a:latin typeface="Franklin Gothic Book"/>
          <a:ea typeface="+mn-ea"/>
          <a:cs typeface="Franklin Gothic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8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9.xml"/><Relationship Id="rId3" Type="http://schemas.openxmlformats.org/officeDocument/2006/relationships/image" Target="../media/image18.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86.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2.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0.png"/><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1" Type="http://schemas.microsoft.com/office/2007/relationships/hdphoto" Target="../media/hdphoto4.wdp"/><Relationship Id="rId12" Type="http://schemas.openxmlformats.org/officeDocument/2006/relationships/image" Target="../media/image8.png"/><Relationship Id="rId13" Type="http://schemas.openxmlformats.org/officeDocument/2006/relationships/image" Target="../media/image9.png"/><Relationship Id="rId14" Type="http://schemas.microsoft.com/office/2007/relationships/hdphoto" Target="../media/hdphoto5.wdp"/><Relationship Id="rId15" Type="http://schemas.openxmlformats.org/officeDocument/2006/relationships/image" Target="../media/image10.png"/><Relationship Id="rId16" Type="http://schemas.microsoft.com/office/2007/relationships/hdphoto" Target="../media/hdphoto6.wdp"/><Relationship Id="rId1" Type="http://schemas.openxmlformats.org/officeDocument/2006/relationships/slideLayout" Target="../slideLayouts/slideLayout67.xml"/><Relationship Id="rId2" Type="http://schemas.openxmlformats.org/officeDocument/2006/relationships/notesSlide" Target="../notesSlides/notesSlide2.xml"/><Relationship Id="rId3" Type="http://schemas.openxmlformats.org/officeDocument/2006/relationships/image" Target="../media/image3.png"/><Relationship Id="rId4" Type="http://schemas.microsoft.com/office/2007/relationships/hdphoto" Target="../media/hdphoto1.wdp"/><Relationship Id="rId5" Type="http://schemas.openxmlformats.org/officeDocument/2006/relationships/image" Target="../media/image4.png"/><Relationship Id="rId6" Type="http://schemas.openxmlformats.org/officeDocument/2006/relationships/image" Target="../media/image5.png"/><Relationship Id="rId7" Type="http://schemas.microsoft.com/office/2007/relationships/hdphoto" Target="../media/hdphoto2.wdp"/><Relationship Id="rId8" Type="http://schemas.openxmlformats.org/officeDocument/2006/relationships/image" Target="../media/image6.png"/><Relationship Id="rId9" Type="http://schemas.microsoft.com/office/2007/relationships/hdphoto" Target="../media/hdphoto3.wdp"/><Relationship Id="rId10"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1" Type="http://schemas.openxmlformats.org/officeDocument/2006/relationships/slideLayout" Target="../slideLayouts/slideLayout86.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tiff"/><Relationship Id="rId1" Type="http://schemas.openxmlformats.org/officeDocument/2006/relationships/slideLayout" Target="../slideLayouts/slideLayout86.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6.png"/><Relationship Id="rId1" Type="http://schemas.openxmlformats.org/officeDocument/2006/relationships/slideLayout" Target="../slideLayouts/slideLayout87.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1" Type="http://schemas.openxmlformats.org/officeDocument/2006/relationships/slideLayout" Target="../slideLayouts/slideLayout86.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2.xml"/><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30.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4.xml"/><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5.xml"/><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6.xml"/><Relationship Id="rId3"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1.JPG"/><Relationship Id="rId3" Type="http://schemas.openxmlformats.org/officeDocument/2006/relationships/image" Target="../media/image5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3" Type="http://schemas.openxmlformats.org/officeDocument/2006/relationships/hyperlink" Target="http://www.sfeinfo.com" TargetMode="External"/><Relationship Id="rId4" Type="http://schemas.openxmlformats.org/officeDocument/2006/relationships/image" Target="../media/image15.png"/><Relationship Id="rId1" Type="http://schemas.openxmlformats.org/officeDocument/2006/relationships/slideLayout" Target="../slideLayouts/slideLayout67.xml"/><Relationship Id="rId2"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www.amazon.com/Scenario-Focused-Engineering-innovation-customer-centricity-Developer/dp/0735679339" TargetMode="External"/><Relationship Id="rId5" Type="http://schemas.openxmlformats.org/officeDocument/2006/relationships/hyperlink" Target="http://dschool.stanford.edu/dgift/" TargetMode="External"/><Relationship Id="rId6" Type="http://schemas.openxmlformats.org/officeDocument/2006/relationships/hyperlink" Target="http://designthinking.ideo.com" TargetMode="External"/><Relationship Id="rId7" Type="http://schemas.openxmlformats.org/officeDocument/2006/relationships/hyperlink" Target="https://www.rotman.utoronto.ca/FacultyAndResearch/EducationCentres/DesignWorks/About%20DW.aspx" TargetMode="External"/><Relationship Id="rId8" Type="http://schemas.openxmlformats.org/officeDocument/2006/relationships/hyperlink" Target="https://hbr.org/2008/06/design-thinking&amp;cm_sp=Article-_-Links-_-Top%20of%20Page%20Recirculation" TargetMode="External"/><Relationship Id="rId9" Type="http://schemas.openxmlformats.org/officeDocument/2006/relationships/image" Target="../media/image15.png"/><Relationship Id="rId1" Type="http://schemas.openxmlformats.org/officeDocument/2006/relationships/slideLayout" Target="../slideLayouts/slideLayout67.xml"/><Relationship Id="rId2" Type="http://schemas.openxmlformats.org/officeDocument/2006/relationships/notesSlide" Target="../notesSlides/notesSlide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7.xml"/><Relationship Id="rId4" Type="http://schemas.openxmlformats.org/officeDocument/2006/relationships/notesSlide" Target="../notesSlides/notesSlide4.xml"/><Relationship Id="rId5" Type="http://schemas.openxmlformats.org/officeDocument/2006/relationships/image" Target="../media/image12.png"/><Relationship Id="rId6" Type="http://schemas.openxmlformats.org/officeDocument/2006/relationships/hyperlink" Target="https://vimeo.com/5203345" TargetMode="External"/><Relationship Id="rId1" Type="http://schemas.microsoft.com/office/2007/relationships/media" Target="../media/media1.wmv"/><Relationship Id="rId2" Type="http://schemas.openxmlformats.org/officeDocument/2006/relationships/video" Target="../media/media1.wmv"/></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s://vimeo.com/7329159" TargetMode="External"/><Relationship Id="rId1" Type="http://schemas.openxmlformats.org/officeDocument/2006/relationships/slideLayout" Target="../slideLayouts/slideLayout67.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kstvak 7"/>
          <p:cNvSpPr txBox="1">
            <a:spLocks noChangeArrowheads="1"/>
          </p:cNvSpPr>
          <p:nvPr/>
        </p:nvSpPr>
        <p:spPr bwMode="auto">
          <a:xfrm>
            <a:off x="528630" y="1938705"/>
            <a:ext cx="80708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nl-NL" sz="5000" dirty="0" smtClean="0">
                <a:solidFill>
                  <a:srgbClr val="000000"/>
                </a:solidFill>
                <a:latin typeface="Segoe Pro Display Light"/>
                <a:cs typeface="Segoe Pro Display Light"/>
              </a:rPr>
              <a:t>Design Thinking – </a:t>
            </a:r>
          </a:p>
          <a:p>
            <a:r>
              <a:rPr lang="nl-NL" sz="5000" dirty="0" err="1" smtClean="0">
                <a:solidFill>
                  <a:srgbClr val="000000"/>
                </a:solidFill>
                <a:latin typeface="Segoe Pro Display Light"/>
                <a:cs typeface="Segoe Pro Display Light"/>
              </a:rPr>
              <a:t>what’s</a:t>
            </a:r>
            <a:r>
              <a:rPr lang="nl-NL" sz="5000" dirty="0" smtClean="0">
                <a:solidFill>
                  <a:srgbClr val="000000"/>
                </a:solidFill>
                <a:latin typeface="Segoe Pro Display Light"/>
                <a:cs typeface="Segoe Pro Display Light"/>
              </a:rPr>
              <a:t> in </a:t>
            </a:r>
            <a:r>
              <a:rPr lang="nl-NL" sz="5000" dirty="0" err="1" smtClean="0">
                <a:solidFill>
                  <a:srgbClr val="000000"/>
                </a:solidFill>
                <a:latin typeface="Segoe Pro Display Light"/>
                <a:cs typeface="Segoe Pro Display Light"/>
              </a:rPr>
              <a:t>it</a:t>
            </a:r>
            <a:r>
              <a:rPr lang="nl-NL" sz="5000" dirty="0" smtClean="0">
                <a:solidFill>
                  <a:srgbClr val="000000"/>
                </a:solidFill>
                <a:latin typeface="Segoe Pro Display Light"/>
                <a:cs typeface="Segoe Pro Display Light"/>
              </a:rPr>
              <a:t> </a:t>
            </a:r>
            <a:r>
              <a:rPr lang="nl-NL" sz="5000" dirty="0" err="1" smtClean="0">
                <a:solidFill>
                  <a:srgbClr val="000000"/>
                </a:solidFill>
                <a:latin typeface="Segoe Pro Display Light"/>
                <a:cs typeface="Segoe Pro Display Light"/>
              </a:rPr>
              <a:t>for</a:t>
            </a:r>
            <a:r>
              <a:rPr lang="nl-NL" sz="5000" dirty="0" smtClean="0">
                <a:solidFill>
                  <a:srgbClr val="000000"/>
                </a:solidFill>
                <a:latin typeface="Segoe Pro Display Light"/>
                <a:cs typeface="Segoe Pro Display Light"/>
              </a:rPr>
              <a:t> me?</a:t>
            </a:r>
            <a:endParaRPr lang="nl-NL" sz="5000" dirty="0">
              <a:solidFill>
                <a:srgbClr val="000000"/>
              </a:solidFill>
              <a:latin typeface="Segoe Pro Display Light"/>
              <a:cs typeface="Segoe Pro Display Light"/>
            </a:endParaRPr>
          </a:p>
        </p:txBody>
      </p:sp>
      <p:sp>
        <p:nvSpPr>
          <p:cNvPr id="10242" name="Tekstvak 8"/>
          <p:cNvSpPr txBox="1">
            <a:spLocks noChangeArrowheads="1"/>
          </p:cNvSpPr>
          <p:nvPr/>
        </p:nvSpPr>
        <p:spPr bwMode="auto">
          <a:xfrm>
            <a:off x="542925" y="3569839"/>
            <a:ext cx="807085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nl-NL" sz="2400" dirty="0" smtClean="0">
                <a:solidFill>
                  <a:srgbClr val="000000"/>
                </a:solidFill>
                <a:latin typeface="Segoe Pro Display Light"/>
                <a:cs typeface="Segoe Pro Display Light"/>
              </a:rPr>
              <a:t>Jeanine </a:t>
            </a:r>
            <a:r>
              <a:rPr lang="nl-NL" sz="2400" dirty="0" err="1" smtClean="0">
                <a:solidFill>
                  <a:srgbClr val="000000"/>
                </a:solidFill>
                <a:latin typeface="Segoe Pro Display Light"/>
                <a:cs typeface="Segoe Pro Display Light"/>
              </a:rPr>
              <a:t>Spence</a:t>
            </a:r>
            <a:r>
              <a:rPr lang="nl-NL" sz="2400" dirty="0">
                <a:solidFill>
                  <a:srgbClr val="000000"/>
                </a:solidFill>
                <a:latin typeface="Segoe Pro Display Light"/>
                <a:cs typeface="Segoe Pro Display Light"/>
              </a:rPr>
              <a:t> </a:t>
            </a:r>
            <a:r>
              <a:rPr lang="nl-NL" sz="2400" dirty="0" smtClean="0">
                <a:solidFill>
                  <a:srgbClr val="000000"/>
                </a:solidFill>
                <a:latin typeface="Segoe Pro Display Light"/>
                <a:cs typeface="Segoe Pro Display Light"/>
              </a:rPr>
              <a:t>– </a:t>
            </a:r>
            <a:r>
              <a:rPr lang="nl-NL" sz="2400" dirty="0" err="1" smtClean="0">
                <a:solidFill>
                  <a:srgbClr val="000000"/>
                </a:solidFill>
                <a:latin typeface="Segoe Pro Display Light"/>
                <a:cs typeface="Segoe Pro Display Light"/>
              </a:rPr>
              <a:t>Experience</a:t>
            </a:r>
            <a:r>
              <a:rPr lang="nl-NL" sz="2400" dirty="0" smtClean="0">
                <a:solidFill>
                  <a:srgbClr val="000000"/>
                </a:solidFill>
                <a:latin typeface="Segoe Pro Display Light"/>
                <a:cs typeface="Segoe Pro Display Light"/>
              </a:rPr>
              <a:t> </a:t>
            </a:r>
            <a:r>
              <a:rPr lang="nl-NL" sz="2400" dirty="0" err="1" smtClean="0">
                <a:solidFill>
                  <a:srgbClr val="000000"/>
                </a:solidFill>
                <a:latin typeface="Segoe Pro Display Light"/>
                <a:cs typeface="Segoe Pro Display Light"/>
              </a:rPr>
              <a:t>Strategist</a:t>
            </a:r>
            <a:endParaRPr lang="nl-NL" sz="2400" dirty="0" smtClean="0">
              <a:solidFill>
                <a:srgbClr val="000000"/>
              </a:solidFill>
              <a:latin typeface="Segoe Pro Display Light"/>
              <a:cs typeface="Segoe Pro Display Light"/>
            </a:endParaRPr>
          </a:p>
          <a:p>
            <a:r>
              <a:rPr lang="nl-NL" sz="2400" dirty="0" err="1" smtClean="0">
                <a:solidFill>
                  <a:srgbClr val="000000"/>
                </a:solidFill>
                <a:latin typeface="Segoe Pro Display Light"/>
                <a:cs typeface="Segoe Pro Display Light"/>
              </a:rPr>
              <a:t>Current</a:t>
            </a:r>
            <a:r>
              <a:rPr lang="nl-NL" sz="2400" dirty="0" smtClean="0">
                <a:solidFill>
                  <a:srgbClr val="000000"/>
                </a:solidFill>
                <a:latin typeface="Segoe Pro Display Light"/>
                <a:cs typeface="Segoe Pro Display Light"/>
              </a:rPr>
              <a:t> </a:t>
            </a:r>
            <a:r>
              <a:rPr lang="nl-NL" sz="2400" dirty="0" err="1" smtClean="0">
                <a:solidFill>
                  <a:srgbClr val="000000"/>
                </a:solidFill>
                <a:latin typeface="Segoe Pro Display Light"/>
                <a:cs typeface="Segoe Pro Display Light"/>
              </a:rPr>
              <a:t>Associates</a:t>
            </a:r>
            <a:r>
              <a:rPr lang="nl-NL" sz="2400" dirty="0">
                <a:solidFill>
                  <a:srgbClr val="000000"/>
                </a:solidFill>
                <a:latin typeface="Segoe Pro Display Light"/>
                <a:cs typeface="Segoe Pro Display Light"/>
              </a:rPr>
              <a:t> </a:t>
            </a:r>
            <a:r>
              <a:rPr lang="nl-NL" sz="2400" dirty="0" smtClean="0">
                <a:solidFill>
                  <a:srgbClr val="000000"/>
                </a:solidFill>
                <a:latin typeface="Segoe Pro Display Light"/>
                <a:cs typeface="Segoe Pro Display Light"/>
              </a:rPr>
              <a:t>&amp; The SFE Group</a:t>
            </a:r>
          </a:p>
          <a:p>
            <a:r>
              <a:rPr lang="nl-NL" sz="2400" dirty="0" smtClean="0">
                <a:solidFill>
                  <a:srgbClr val="000000"/>
                </a:solidFill>
                <a:latin typeface="Segoe Pro Display Light"/>
                <a:cs typeface="Segoe Pro Display Light"/>
              </a:rPr>
              <a:t>Seattle</a:t>
            </a:r>
            <a:r>
              <a:rPr lang="nl-NL" sz="2400" dirty="0" smtClean="0">
                <a:solidFill>
                  <a:srgbClr val="000000"/>
                </a:solidFill>
                <a:latin typeface="Segoe Pro Display Light"/>
                <a:cs typeface="Segoe Pro Display Light"/>
              </a:rPr>
              <a:t>, Washington</a:t>
            </a:r>
            <a:endParaRPr lang="nl-NL" sz="2400" dirty="0">
              <a:solidFill>
                <a:srgbClr val="000000"/>
              </a:solidFill>
              <a:latin typeface="Segoe Pro Display Light"/>
              <a:cs typeface="Segoe Pro Display Light"/>
            </a:endParaRPr>
          </a:p>
        </p:txBody>
      </p:sp>
      <p:pic>
        <p:nvPicPr>
          <p:cNvPr id="2" name="Picture 1"/>
          <p:cNvPicPr>
            <a:picLocks noChangeAspect="1"/>
          </p:cNvPicPr>
          <p:nvPr/>
        </p:nvPicPr>
        <p:blipFill>
          <a:blip r:embed="rId3"/>
          <a:stretch>
            <a:fillRect/>
          </a:stretch>
        </p:blipFill>
        <p:spPr>
          <a:xfrm>
            <a:off x="5803143" y="88606"/>
            <a:ext cx="3197235" cy="1433911"/>
          </a:xfrm>
          <a:prstGeom prst="rect">
            <a:avLst/>
          </a:prstGeom>
        </p:spPr>
      </p:pic>
    </p:spTree>
    <p:extLst>
      <p:ext uri="{BB962C8B-B14F-4D97-AF65-F5344CB8AC3E}">
        <p14:creationId xmlns:p14="http://schemas.microsoft.com/office/powerpoint/2010/main" val="2398217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Thinking in an Engineering Context</a:t>
            </a:r>
            <a:endParaRPr lang="en-US" dirty="0"/>
          </a:p>
        </p:txBody>
      </p:sp>
      <p:pic>
        <p:nvPicPr>
          <p:cNvPr id="4" name="Picture 3"/>
          <p:cNvPicPr>
            <a:picLocks noChangeAspect="1"/>
          </p:cNvPicPr>
          <p:nvPr/>
        </p:nvPicPr>
        <p:blipFill>
          <a:blip r:embed="rId3"/>
          <a:stretch>
            <a:fillRect/>
          </a:stretch>
        </p:blipFill>
        <p:spPr>
          <a:xfrm>
            <a:off x="6430034" y="1749657"/>
            <a:ext cx="2222987" cy="2134994"/>
          </a:xfrm>
          <a:prstGeom prst="rect">
            <a:avLst/>
          </a:prstGeom>
        </p:spPr>
      </p:pic>
      <p:pic>
        <p:nvPicPr>
          <p:cNvPr id="3" name="Picture 2"/>
          <p:cNvPicPr>
            <a:picLocks noChangeAspect="1"/>
          </p:cNvPicPr>
          <p:nvPr/>
        </p:nvPicPr>
        <p:blipFill rotWithShape="1">
          <a:blip r:embed="rId4"/>
          <a:srcRect l="30274" t="21365" r="29224"/>
          <a:stretch/>
        </p:blipFill>
        <p:spPr>
          <a:xfrm>
            <a:off x="6430035" y="1500177"/>
            <a:ext cx="2222987" cy="2697434"/>
          </a:xfrm>
          <a:prstGeom prst="rect">
            <a:avLst/>
          </a:prstGeom>
        </p:spPr>
      </p:pic>
    </p:spTree>
    <p:extLst>
      <p:ext uri="{BB962C8B-B14F-4D97-AF65-F5344CB8AC3E}">
        <p14:creationId xmlns:p14="http://schemas.microsoft.com/office/powerpoint/2010/main" val="3842142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Thinking </a:t>
            </a:r>
            <a:r>
              <a:rPr lang="en-US" dirty="0" smtClean="0"/>
              <a:t>at </a:t>
            </a:r>
            <a:r>
              <a:rPr lang="en-US" dirty="0" err="1" smtClean="0"/>
              <a:t>QConSF</a:t>
            </a:r>
            <a:endParaRPr lang="en-US" dirty="0"/>
          </a:p>
        </p:txBody>
      </p:sp>
      <p:sp>
        <p:nvSpPr>
          <p:cNvPr id="4" name="TextBox 3"/>
          <p:cNvSpPr txBox="1"/>
          <p:nvPr/>
        </p:nvSpPr>
        <p:spPr>
          <a:xfrm>
            <a:off x="1757192" y="1183762"/>
            <a:ext cx="1875314" cy="861774"/>
          </a:xfrm>
          <a:prstGeom prst="rect">
            <a:avLst/>
          </a:prstGeom>
          <a:solidFill>
            <a:schemeClr val="accent2">
              <a:lumMod val="50000"/>
            </a:schemeClr>
          </a:solidFill>
          <a:ln>
            <a:solidFill>
              <a:schemeClr val="bg1"/>
            </a:solidFill>
          </a:ln>
        </p:spPr>
        <p:txBody>
          <a:bodyPr wrap="square" rtlCol="0">
            <a:spAutoFit/>
          </a:bodyPr>
          <a:lstStyle/>
          <a:p>
            <a:r>
              <a:rPr lang="en-US" sz="1600" dirty="0" smtClean="0">
                <a:solidFill>
                  <a:srgbClr val="FFFFFF"/>
                </a:solidFill>
                <a:latin typeface="Segoe Pro Display Light"/>
                <a:cs typeface="Segoe Pro Display Light"/>
              </a:rPr>
              <a:t>Developing Customer Empathy</a:t>
            </a:r>
          </a:p>
          <a:p>
            <a:r>
              <a:rPr lang="en-US" sz="1600" i="1" dirty="0" smtClean="0">
                <a:solidFill>
                  <a:srgbClr val="FFFFFF"/>
                </a:solidFill>
                <a:latin typeface="Segoe Pro Display Light"/>
                <a:cs typeface="Segoe Pro Display Light"/>
              </a:rPr>
              <a:t>Chris </a:t>
            </a:r>
            <a:r>
              <a:rPr lang="en-US" sz="1600" i="1" dirty="0" err="1" smtClean="0">
                <a:solidFill>
                  <a:srgbClr val="FFFFFF"/>
                </a:solidFill>
                <a:latin typeface="Segoe Pro Display Light"/>
                <a:cs typeface="Segoe Pro Display Light"/>
              </a:rPr>
              <a:t>Witeck</a:t>
            </a:r>
            <a:endParaRPr lang="en-US" sz="1600" i="1" dirty="0">
              <a:solidFill>
                <a:srgbClr val="FFFFFF"/>
              </a:solidFill>
              <a:latin typeface="Segoe Pro Display Light"/>
              <a:cs typeface="Segoe Pro Display Light"/>
            </a:endParaRPr>
          </a:p>
        </p:txBody>
      </p:sp>
      <p:sp>
        <p:nvSpPr>
          <p:cNvPr id="5" name="TextBox 4"/>
          <p:cNvSpPr txBox="1"/>
          <p:nvPr/>
        </p:nvSpPr>
        <p:spPr>
          <a:xfrm>
            <a:off x="1934384" y="3913342"/>
            <a:ext cx="1757184" cy="861774"/>
          </a:xfrm>
          <a:prstGeom prst="rect">
            <a:avLst/>
          </a:prstGeom>
          <a:solidFill>
            <a:schemeClr val="accent2">
              <a:lumMod val="50000"/>
            </a:schemeClr>
          </a:solidFill>
          <a:ln>
            <a:solidFill>
              <a:schemeClr val="bg1"/>
            </a:solidFill>
          </a:ln>
        </p:spPr>
        <p:txBody>
          <a:bodyPr wrap="square" rtlCol="0">
            <a:spAutoFit/>
          </a:bodyPr>
          <a:lstStyle/>
          <a:p>
            <a:r>
              <a:rPr lang="en-US" sz="1600" dirty="0" smtClean="0">
                <a:solidFill>
                  <a:srgbClr val="FFFFFF"/>
                </a:solidFill>
                <a:latin typeface="Segoe Pro Display Light"/>
                <a:cs typeface="Segoe Pro Display Light"/>
              </a:rPr>
              <a:t>Prototyping for Optimal Learning</a:t>
            </a:r>
          </a:p>
          <a:p>
            <a:r>
              <a:rPr lang="en-US" sz="1600" i="1" dirty="0" smtClean="0">
                <a:solidFill>
                  <a:srgbClr val="FFFFFF"/>
                </a:solidFill>
                <a:latin typeface="Segoe Pro Display Light"/>
                <a:cs typeface="Segoe Pro Display Light"/>
              </a:rPr>
              <a:t>Diana Joseph</a:t>
            </a:r>
            <a:endParaRPr lang="en-US" sz="1600" i="1" dirty="0">
              <a:solidFill>
                <a:srgbClr val="FFFFFF"/>
              </a:solidFill>
              <a:latin typeface="Segoe Pro Display Light"/>
              <a:cs typeface="Segoe Pro Display Light"/>
            </a:endParaRPr>
          </a:p>
        </p:txBody>
      </p:sp>
      <p:sp>
        <p:nvSpPr>
          <p:cNvPr id="6" name="TextBox 5"/>
          <p:cNvSpPr txBox="1"/>
          <p:nvPr/>
        </p:nvSpPr>
        <p:spPr>
          <a:xfrm>
            <a:off x="332774" y="2201075"/>
            <a:ext cx="1890078" cy="830997"/>
          </a:xfrm>
          <a:prstGeom prst="rect">
            <a:avLst/>
          </a:prstGeom>
          <a:solidFill>
            <a:schemeClr val="accent2">
              <a:lumMod val="50000"/>
            </a:schemeClr>
          </a:solidFill>
          <a:ln>
            <a:solidFill>
              <a:schemeClr val="bg1"/>
            </a:solidFill>
          </a:ln>
        </p:spPr>
        <p:txBody>
          <a:bodyPr wrap="square" rtlCol="0">
            <a:spAutoFit/>
          </a:bodyPr>
          <a:lstStyle/>
          <a:p>
            <a:r>
              <a:rPr lang="en-US" sz="1600" dirty="0" smtClean="0">
                <a:solidFill>
                  <a:srgbClr val="FFFFFF"/>
                </a:solidFill>
                <a:latin typeface="Segoe Pro Display Light"/>
                <a:cs typeface="Segoe Pro Display Light"/>
              </a:rPr>
              <a:t>Discover Key Customer Insights</a:t>
            </a:r>
          </a:p>
          <a:p>
            <a:r>
              <a:rPr lang="en-US" sz="1600" i="1" dirty="0" smtClean="0">
                <a:solidFill>
                  <a:srgbClr val="FFFFFF"/>
                </a:solidFill>
                <a:latin typeface="Segoe Pro Display Light"/>
                <a:cs typeface="Segoe Pro Display Light"/>
              </a:rPr>
              <a:t>Marianne </a:t>
            </a:r>
            <a:r>
              <a:rPr lang="en-US" sz="1600" i="1" dirty="0" err="1" smtClean="0">
                <a:solidFill>
                  <a:srgbClr val="FFFFFF"/>
                </a:solidFill>
                <a:latin typeface="Segoe Pro Display Light"/>
                <a:cs typeface="Segoe Pro Display Light"/>
              </a:rPr>
              <a:t>Berkovich</a:t>
            </a:r>
            <a:endParaRPr lang="en-US" sz="1600" i="1" dirty="0">
              <a:solidFill>
                <a:srgbClr val="FFFFFF"/>
              </a:solidFill>
              <a:latin typeface="Segoe Pro Display Light"/>
              <a:cs typeface="Segoe Pro Display Light"/>
            </a:endParaRPr>
          </a:p>
        </p:txBody>
      </p:sp>
      <p:sp>
        <p:nvSpPr>
          <p:cNvPr id="7" name="TextBox 6"/>
          <p:cNvSpPr txBox="1"/>
          <p:nvPr/>
        </p:nvSpPr>
        <p:spPr>
          <a:xfrm>
            <a:off x="7009004" y="2382267"/>
            <a:ext cx="1757184" cy="830997"/>
          </a:xfrm>
          <a:prstGeom prst="rect">
            <a:avLst/>
          </a:prstGeom>
          <a:solidFill>
            <a:schemeClr val="accent2">
              <a:lumMod val="50000"/>
            </a:schemeClr>
          </a:solidFill>
          <a:ln>
            <a:solidFill>
              <a:srgbClr val="FFFFFF"/>
            </a:solidFill>
          </a:ln>
        </p:spPr>
        <p:txBody>
          <a:bodyPr wrap="square" rtlCol="0">
            <a:spAutoFit/>
          </a:bodyPr>
          <a:lstStyle/>
          <a:p>
            <a:r>
              <a:rPr lang="en-US" sz="1600" dirty="0" smtClean="0">
                <a:solidFill>
                  <a:srgbClr val="FFFFFF"/>
                </a:solidFill>
                <a:latin typeface="Segoe Pro Display Light"/>
                <a:cs typeface="Segoe Pro Display Light"/>
              </a:rPr>
              <a:t>Models of Innovation</a:t>
            </a:r>
          </a:p>
          <a:p>
            <a:r>
              <a:rPr lang="en-US" sz="1600" i="1" dirty="0" smtClean="0">
                <a:solidFill>
                  <a:srgbClr val="FFFFFF"/>
                </a:solidFill>
                <a:latin typeface="Segoe Pro Display Light"/>
                <a:cs typeface="Segoe Pro Display Light"/>
              </a:rPr>
              <a:t>Jon Madison</a:t>
            </a:r>
            <a:endParaRPr lang="en-US" sz="1600" i="1" dirty="0">
              <a:solidFill>
                <a:srgbClr val="FFFFFF"/>
              </a:solidFill>
              <a:latin typeface="Segoe Pro Display Light"/>
              <a:cs typeface="Segoe Pro Display Light"/>
            </a:endParaRPr>
          </a:p>
        </p:txBody>
      </p:sp>
      <p:pic>
        <p:nvPicPr>
          <p:cNvPr id="8" name="Picture 7" descr="iteratelo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720" y="2111821"/>
            <a:ext cx="1173480" cy="1149096"/>
          </a:xfrm>
          <a:prstGeom prst="rect">
            <a:avLst/>
          </a:prstGeom>
        </p:spPr>
      </p:pic>
      <p:sp>
        <p:nvSpPr>
          <p:cNvPr id="10" name="Left Arrow 9"/>
          <p:cNvSpPr/>
          <p:nvPr/>
        </p:nvSpPr>
        <p:spPr>
          <a:xfrm rot="19605351">
            <a:off x="6062289" y="1498915"/>
            <a:ext cx="531585" cy="324881"/>
          </a:xfrm>
          <a:prstGeom prst="leftArrow">
            <a:avLst/>
          </a:prstGeom>
          <a:solidFill>
            <a:schemeClr val="accent2">
              <a:lumMod val="5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 Arrow 10"/>
          <p:cNvSpPr/>
          <p:nvPr/>
        </p:nvSpPr>
        <p:spPr>
          <a:xfrm rot="1481118">
            <a:off x="6109651" y="3610825"/>
            <a:ext cx="531585" cy="324881"/>
          </a:xfrm>
          <a:prstGeom prst="leftArrow">
            <a:avLst/>
          </a:prstGeom>
          <a:solidFill>
            <a:schemeClr val="accent2">
              <a:lumMod val="5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5310173" y="2530157"/>
            <a:ext cx="531585" cy="324881"/>
          </a:xfrm>
          <a:prstGeom prst="leftArrow">
            <a:avLst/>
          </a:prstGeom>
          <a:solidFill>
            <a:schemeClr val="accent2">
              <a:lumMod val="5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616123" y="1277732"/>
            <a:ext cx="2362897" cy="369332"/>
          </a:xfrm>
          <a:prstGeom prst="rect">
            <a:avLst/>
          </a:prstGeom>
          <a:noFill/>
        </p:spPr>
        <p:txBody>
          <a:bodyPr wrap="square" rtlCol="0">
            <a:spAutoFit/>
          </a:bodyPr>
          <a:lstStyle/>
          <a:p>
            <a:r>
              <a:rPr lang="en-US" dirty="0" smtClean="0">
                <a:solidFill>
                  <a:srgbClr val="FFFFFF"/>
                </a:solidFill>
                <a:latin typeface="Segoe Pro Display Light"/>
                <a:cs typeface="Segoe Pro Display Light"/>
              </a:rPr>
              <a:t>TRY: Scenario Framing</a:t>
            </a:r>
            <a:endParaRPr lang="en-US" dirty="0">
              <a:solidFill>
                <a:srgbClr val="FFFFFF"/>
              </a:solidFill>
              <a:latin typeface="Segoe Pro Display Light"/>
              <a:cs typeface="Segoe Pro Display Light"/>
            </a:endParaRPr>
          </a:p>
        </p:txBody>
      </p:sp>
      <p:sp>
        <p:nvSpPr>
          <p:cNvPr id="14" name="TextBox 13"/>
          <p:cNvSpPr txBox="1"/>
          <p:nvPr/>
        </p:nvSpPr>
        <p:spPr>
          <a:xfrm>
            <a:off x="6616123" y="3695437"/>
            <a:ext cx="2362897" cy="369332"/>
          </a:xfrm>
          <a:prstGeom prst="rect">
            <a:avLst/>
          </a:prstGeom>
          <a:noFill/>
        </p:spPr>
        <p:txBody>
          <a:bodyPr wrap="square" rtlCol="0">
            <a:spAutoFit/>
          </a:bodyPr>
          <a:lstStyle/>
          <a:p>
            <a:r>
              <a:rPr lang="en-US" dirty="0" smtClean="0">
                <a:solidFill>
                  <a:srgbClr val="FFFFFF"/>
                </a:solidFill>
                <a:latin typeface="Segoe Pro Display Light"/>
                <a:cs typeface="Segoe Pro Display Light"/>
              </a:rPr>
              <a:t>TRY: Lateral Thinking</a:t>
            </a:r>
            <a:endParaRPr lang="en-US" dirty="0">
              <a:solidFill>
                <a:srgbClr val="FFFFFF"/>
              </a:solidFill>
              <a:latin typeface="Segoe Pro Display Light"/>
              <a:cs typeface="Segoe Pro Display Light"/>
            </a:endParaRPr>
          </a:p>
        </p:txBody>
      </p:sp>
      <p:sp>
        <p:nvSpPr>
          <p:cNvPr id="15" name="TextBox 14"/>
          <p:cNvSpPr txBox="1"/>
          <p:nvPr/>
        </p:nvSpPr>
        <p:spPr>
          <a:xfrm>
            <a:off x="6616123" y="2530157"/>
            <a:ext cx="2362897" cy="646331"/>
          </a:xfrm>
          <a:prstGeom prst="rect">
            <a:avLst/>
          </a:prstGeom>
          <a:noFill/>
        </p:spPr>
        <p:txBody>
          <a:bodyPr wrap="square" rtlCol="0">
            <a:spAutoFit/>
          </a:bodyPr>
          <a:lstStyle/>
          <a:p>
            <a:r>
              <a:rPr lang="en-US" dirty="0" smtClean="0">
                <a:solidFill>
                  <a:srgbClr val="FFFFFF"/>
                </a:solidFill>
                <a:latin typeface="Segoe Pro Display Light"/>
                <a:cs typeface="Segoe Pro Display Light"/>
              </a:rPr>
              <a:t>TRY: Quick Pulse</a:t>
            </a:r>
          </a:p>
          <a:p>
            <a:r>
              <a:rPr lang="en-US" dirty="0" smtClean="0">
                <a:solidFill>
                  <a:srgbClr val="FFFFFF"/>
                </a:solidFill>
                <a:latin typeface="Segoe Pro Display Light"/>
                <a:cs typeface="Segoe Pro Display Light"/>
              </a:rPr>
              <a:t>TRY: Parallel Iteration</a:t>
            </a:r>
            <a:endParaRPr lang="en-US" dirty="0">
              <a:solidFill>
                <a:srgbClr val="FFFFFF"/>
              </a:solidFill>
              <a:latin typeface="Segoe Pro Display Light"/>
              <a:cs typeface="Segoe Pro Display Light"/>
            </a:endParaRPr>
          </a:p>
        </p:txBody>
      </p:sp>
      <p:sp>
        <p:nvSpPr>
          <p:cNvPr id="16" name="TextBox 15"/>
          <p:cNvSpPr txBox="1"/>
          <p:nvPr/>
        </p:nvSpPr>
        <p:spPr>
          <a:xfrm>
            <a:off x="6616123" y="4440478"/>
            <a:ext cx="2863189" cy="369332"/>
          </a:xfrm>
          <a:prstGeom prst="rect">
            <a:avLst/>
          </a:prstGeom>
          <a:noFill/>
        </p:spPr>
        <p:txBody>
          <a:bodyPr wrap="square" rtlCol="0">
            <a:spAutoFit/>
          </a:bodyPr>
          <a:lstStyle/>
          <a:p>
            <a:r>
              <a:rPr lang="en-US" dirty="0" smtClean="0">
                <a:solidFill>
                  <a:srgbClr val="FFFFFF"/>
                </a:solidFill>
                <a:latin typeface="Segoe Pro Display Light"/>
                <a:cs typeface="Segoe Pro Display Light"/>
              </a:rPr>
              <a:t>TRY: All in Collaboration</a:t>
            </a:r>
            <a:endParaRPr lang="en-US" dirty="0">
              <a:solidFill>
                <a:srgbClr val="FFFFFF"/>
              </a:solidFill>
              <a:latin typeface="Segoe Pro Display Light"/>
              <a:cs typeface="Segoe Pro Display Light"/>
            </a:endParaRPr>
          </a:p>
        </p:txBody>
      </p:sp>
      <p:sp>
        <p:nvSpPr>
          <p:cNvPr id="17" name="Rectangle 16"/>
          <p:cNvSpPr/>
          <p:nvPr/>
        </p:nvSpPr>
        <p:spPr>
          <a:xfrm>
            <a:off x="6338752" y="4527712"/>
            <a:ext cx="277371" cy="254360"/>
          </a:xfrm>
          <a:prstGeom prst="rect">
            <a:avLst/>
          </a:prstGeom>
          <a:solidFill>
            <a:schemeClr val="accent2">
              <a:lumMod val="50000"/>
            </a:schemeClr>
          </a:solidFill>
          <a:ln>
            <a:solidFill>
              <a:srgbClr val="FFFFFF"/>
            </a:solidFill>
          </a:ln>
        </p:spPr>
        <p:txBody>
          <a:bodyPr wrap="square" rtlCol="0">
            <a:spAutoFit/>
          </a:bodyPr>
          <a:lstStyle/>
          <a:p>
            <a:endParaRPr lang="en-US" sz="1600">
              <a:solidFill>
                <a:srgbClr val="FFFFFF"/>
              </a:solidFill>
              <a:latin typeface="Segoe Pro Display Light"/>
              <a:ea typeface="ＭＳ Ｐゴシック" charset="0"/>
              <a:cs typeface="Segoe Pro Display Light"/>
            </a:endParaRPr>
          </a:p>
        </p:txBody>
      </p:sp>
    </p:spTree>
    <p:extLst>
      <p:ext uri="{BB962C8B-B14F-4D97-AF65-F5344CB8AC3E}">
        <p14:creationId xmlns:p14="http://schemas.microsoft.com/office/powerpoint/2010/main" val="218218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10" grpId="0" animBg="1"/>
      <p:bldP spid="11" grpId="0" animBg="1"/>
      <p:bldP spid="12" grpId="0" animBg="1"/>
      <p:bldP spid="13" grpId="0"/>
      <p:bldP spid="14" grpId="0"/>
      <p:bldP spid="15" grpId="0"/>
      <p:bldP spid="16"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smtClean="0"/>
              <a:t>Fast Feedback Cycle</a:t>
            </a:r>
            <a:endParaRPr lang="en-US" dirty="0"/>
          </a:p>
        </p:txBody>
      </p:sp>
      <p:pic>
        <p:nvPicPr>
          <p:cNvPr id="3" name="Picture 2" descr="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06" y="2136113"/>
            <a:ext cx="1719072" cy="896112"/>
          </a:xfrm>
          <a:prstGeom prst="rect">
            <a:avLst/>
          </a:prstGeom>
        </p:spPr>
      </p:pic>
    </p:spTree>
    <p:extLst>
      <p:ext uri="{BB962C8B-B14F-4D97-AF65-F5344CB8AC3E}">
        <p14:creationId xmlns:p14="http://schemas.microsoft.com/office/powerpoint/2010/main" val="28700387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9912" y="1409517"/>
            <a:ext cx="6234285" cy="2069881"/>
          </a:xfrm>
          <a:prstGeom prst="rect">
            <a:avLst/>
          </a:prstGeom>
          <a:solidFill>
            <a:schemeClr val="accent1"/>
          </a:solidFill>
        </p:spPr>
      </p:pic>
    </p:spTree>
    <p:extLst>
      <p:ext uri="{BB962C8B-B14F-4D97-AF65-F5344CB8AC3E}">
        <p14:creationId xmlns:p14="http://schemas.microsoft.com/office/powerpoint/2010/main" val="12541812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892911" y="295346"/>
            <a:ext cx="5202463" cy="3921521"/>
          </a:xfrm>
          <a:prstGeom prst="ellipse">
            <a:avLst/>
          </a:prstGeom>
          <a:solidFill>
            <a:srgbClr val="FFFFFF"/>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Oval 2"/>
          <p:cNvSpPr/>
          <p:nvPr/>
        </p:nvSpPr>
        <p:spPr>
          <a:xfrm>
            <a:off x="2393615" y="1359607"/>
            <a:ext cx="4237686" cy="2429894"/>
          </a:xfrm>
          <a:prstGeom prst="ellipse">
            <a:avLst/>
          </a:prstGeom>
          <a:solidFill>
            <a:srgbClr val="FFFFFF"/>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4836085" y="1103187"/>
            <a:ext cx="1514331" cy="1465262"/>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flipV="1">
            <a:off x="3114145" y="1762555"/>
            <a:ext cx="1660880" cy="122104"/>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endCxn id="3" idx="3"/>
          </p:cNvCxnSpPr>
          <p:nvPr/>
        </p:nvCxnSpPr>
        <p:spPr>
          <a:xfrm flipH="1">
            <a:off x="3014210" y="2250975"/>
            <a:ext cx="1821875" cy="1182676"/>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092546" y="2641715"/>
            <a:ext cx="305309" cy="1025684"/>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sp>
        <p:nvSpPr>
          <p:cNvPr id="15" name="Freeform 14"/>
          <p:cNvSpPr/>
          <p:nvPr/>
        </p:nvSpPr>
        <p:spPr>
          <a:xfrm>
            <a:off x="4896256" y="1579399"/>
            <a:ext cx="1417524" cy="903790"/>
          </a:xfrm>
          <a:custGeom>
            <a:avLst/>
            <a:gdLst>
              <a:gd name="connsiteX0" fmla="*/ 0 w 1417524"/>
              <a:gd name="connsiteY0" fmla="*/ 36631 h 903790"/>
              <a:gd name="connsiteX1" fmla="*/ 158761 w 1417524"/>
              <a:gd name="connsiteY1" fmla="*/ 24421 h 903790"/>
              <a:gd name="connsiteX2" fmla="*/ 293097 w 1417524"/>
              <a:gd name="connsiteY2" fmla="*/ 0 h 903790"/>
              <a:gd name="connsiteX3" fmla="*/ 403008 w 1417524"/>
              <a:gd name="connsiteY3" fmla="*/ 24421 h 903790"/>
              <a:gd name="connsiteX4" fmla="*/ 305309 w 1417524"/>
              <a:gd name="connsiteY4" fmla="*/ 85474 h 903790"/>
              <a:gd name="connsiteX5" fmla="*/ 244247 w 1417524"/>
              <a:gd name="connsiteY5" fmla="*/ 109895 h 903790"/>
              <a:gd name="connsiteX6" fmla="*/ 158761 w 1417524"/>
              <a:gd name="connsiteY6" fmla="*/ 170947 h 903790"/>
              <a:gd name="connsiteX7" fmla="*/ 122124 w 1417524"/>
              <a:gd name="connsiteY7" fmla="*/ 207579 h 903790"/>
              <a:gd name="connsiteX8" fmla="*/ 48850 w 1417524"/>
              <a:gd name="connsiteY8" fmla="*/ 232000 h 903790"/>
              <a:gd name="connsiteX9" fmla="*/ 97699 w 1417524"/>
              <a:gd name="connsiteY9" fmla="*/ 244210 h 903790"/>
              <a:gd name="connsiteX10" fmla="*/ 232035 w 1417524"/>
              <a:gd name="connsiteY10" fmla="*/ 207579 h 903790"/>
              <a:gd name="connsiteX11" fmla="*/ 305309 w 1417524"/>
              <a:gd name="connsiteY11" fmla="*/ 183158 h 903790"/>
              <a:gd name="connsiteX12" fmla="*/ 403008 w 1417524"/>
              <a:gd name="connsiteY12" fmla="*/ 134316 h 903790"/>
              <a:gd name="connsiteX13" fmla="*/ 500707 w 1417524"/>
              <a:gd name="connsiteY13" fmla="*/ 85474 h 903790"/>
              <a:gd name="connsiteX14" fmla="*/ 586193 w 1417524"/>
              <a:gd name="connsiteY14" fmla="*/ 61052 h 903790"/>
              <a:gd name="connsiteX15" fmla="*/ 622830 w 1417524"/>
              <a:gd name="connsiteY15" fmla="*/ 48842 h 903790"/>
              <a:gd name="connsiteX16" fmla="*/ 561769 w 1417524"/>
              <a:gd name="connsiteY16" fmla="*/ 73263 h 903790"/>
              <a:gd name="connsiteX17" fmla="*/ 476282 w 1417524"/>
              <a:gd name="connsiteY17" fmla="*/ 134316 h 903790"/>
              <a:gd name="connsiteX18" fmla="*/ 378583 w 1417524"/>
              <a:gd name="connsiteY18" fmla="*/ 183158 h 903790"/>
              <a:gd name="connsiteX19" fmla="*/ 305309 w 1417524"/>
              <a:gd name="connsiteY19" fmla="*/ 232000 h 903790"/>
              <a:gd name="connsiteX20" fmla="*/ 232035 w 1417524"/>
              <a:gd name="connsiteY20" fmla="*/ 268631 h 903790"/>
              <a:gd name="connsiteX21" fmla="*/ 195398 w 1417524"/>
              <a:gd name="connsiteY21" fmla="*/ 293052 h 903790"/>
              <a:gd name="connsiteX22" fmla="*/ 146549 w 1417524"/>
              <a:gd name="connsiteY22" fmla="*/ 317474 h 903790"/>
              <a:gd name="connsiteX23" fmla="*/ 73274 w 1417524"/>
              <a:gd name="connsiteY23" fmla="*/ 390737 h 903790"/>
              <a:gd name="connsiteX24" fmla="*/ 146549 w 1417524"/>
              <a:gd name="connsiteY24" fmla="*/ 378526 h 903790"/>
              <a:gd name="connsiteX25" fmla="*/ 232035 w 1417524"/>
              <a:gd name="connsiteY25" fmla="*/ 317474 h 903790"/>
              <a:gd name="connsiteX26" fmla="*/ 341946 w 1417524"/>
              <a:gd name="connsiteY26" fmla="*/ 268631 h 903790"/>
              <a:gd name="connsiteX27" fmla="*/ 439645 w 1417524"/>
              <a:gd name="connsiteY27" fmla="*/ 219789 h 903790"/>
              <a:gd name="connsiteX28" fmla="*/ 500707 w 1417524"/>
              <a:gd name="connsiteY28" fmla="*/ 183158 h 903790"/>
              <a:gd name="connsiteX29" fmla="*/ 610618 w 1417524"/>
              <a:gd name="connsiteY29" fmla="*/ 146526 h 903790"/>
              <a:gd name="connsiteX30" fmla="*/ 647255 w 1417524"/>
              <a:gd name="connsiteY30" fmla="*/ 134316 h 903790"/>
              <a:gd name="connsiteX31" fmla="*/ 512919 w 1417524"/>
              <a:gd name="connsiteY31" fmla="*/ 207579 h 903790"/>
              <a:gd name="connsiteX32" fmla="*/ 280884 w 1417524"/>
              <a:gd name="connsiteY32" fmla="*/ 329684 h 903790"/>
              <a:gd name="connsiteX33" fmla="*/ 109911 w 1417524"/>
              <a:gd name="connsiteY33" fmla="*/ 439579 h 903790"/>
              <a:gd name="connsiteX34" fmla="*/ 61062 w 1417524"/>
              <a:gd name="connsiteY34" fmla="*/ 488421 h 903790"/>
              <a:gd name="connsiteX35" fmla="*/ 207610 w 1417524"/>
              <a:gd name="connsiteY35" fmla="*/ 402947 h 903790"/>
              <a:gd name="connsiteX36" fmla="*/ 341946 w 1417524"/>
              <a:gd name="connsiteY36" fmla="*/ 329684 h 903790"/>
              <a:gd name="connsiteX37" fmla="*/ 476282 w 1417524"/>
              <a:gd name="connsiteY37" fmla="*/ 256421 h 903790"/>
              <a:gd name="connsiteX38" fmla="*/ 610618 w 1417524"/>
              <a:gd name="connsiteY38" fmla="*/ 183158 h 903790"/>
              <a:gd name="connsiteX39" fmla="*/ 793803 w 1417524"/>
              <a:gd name="connsiteY39" fmla="*/ 109895 h 903790"/>
              <a:gd name="connsiteX40" fmla="*/ 696104 w 1417524"/>
              <a:gd name="connsiteY40" fmla="*/ 170947 h 903790"/>
              <a:gd name="connsiteX41" fmla="*/ 610618 w 1417524"/>
              <a:gd name="connsiteY41" fmla="*/ 232000 h 903790"/>
              <a:gd name="connsiteX42" fmla="*/ 512919 w 1417524"/>
              <a:gd name="connsiteY42" fmla="*/ 280842 h 903790"/>
              <a:gd name="connsiteX43" fmla="*/ 415220 w 1417524"/>
              <a:gd name="connsiteY43" fmla="*/ 366316 h 903790"/>
              <a:gd name="connsiteX44" fmla="*/ 378583 w 1417524"/>
              <a:gd name="connsiteY44" fmla="*/ 415158 h 903790"/>
              <a:gd name="connsiteX45" fmla="*/ 415220 w 1417524"/>
              <a:gd name="connsiteY45" fmla="*/ 427368 h 903790"/>
              <a:gd name="connsiteX46" fmla="*/ 476282 w 1417524"/>
              <a:gd name="connsiteY46" fmla="*/ 378526 h 903790"/>
              <a:gd name="connsiteX47" fmla="*/ 549556 w 1417524"/>
              <a:gd name="connsiteY47" fmla="*/ 329684 h 903790"/>
              <a:gd name="connsiteX48" fmla="*/ 696104 w 1417524"/>
              <a:gd name="connsiteY48" fmla="*/ 256421 h 903790"/>
              <a:gd name="connsiteX49" fmla="*/ 757166 w 1417524"/>
              <a:gd name="connsiteY49" fmla="*/ 219789 h 903790"/>
              <a:gd name="connsiteX50" fmla="*/ 793803 w 1417524"/>
              <a:gd name="connsiteY50" fmla="*/ 207579 h 903790"/>
              <a:gd name="connsiteX51" fmla="*/ 635043 w 1417524"/>
              <a:gd name="connsiteY51" fmla="*/ 305263 h 903790"/>
              <a:gd name="connsiteX52" fmla="*/ 500707 w 1417524"/>
              <a:gd name="connsiteY52" fmla="*/ 390737 h 903790"/>
              <a:gd name="connsiteX53" fmla="*/ 378583 w 1417524"/>
              <a:gd name="connsiteY53" fmla="*/ 488421 h 903790"/>
              <a:gd name="connsiteX54" fmla="*/ 256460 w 1417524"/>
              <a:gd name="connsiteY54" fmla="*/ 573895 h 903790"/>
              <a:gd name="connsiteX55" fmla="*/ 219823 w 1417524"/>
              <a:gd name="connsiteY55" fmla="*/ 634947 h 903790"/>
              <a:gd name="connsiteX56" fmla="*/ 183186 w 1417524"/>
              <a:gd name="connsiteY56" fmla="*/ 671579 h 903790"/>
              <a:gd name="connsiteX57" fmla="*/ 268672 w 1417524"/>
              <a:gd name="connsiteY57" fmla="*/ 610526 h 903790"/>
              <a:gd name="connsiteX58" fmla="*/ 464070 w 1417524"/>
              <a:gd name="connsiteY58" fmla="*/ 451789 h 903790"/>
              <a:gd name="connsiteX59" fmla="*/ 708317 w 1417524"/>
              <a:gd name="connsiteY59" fmla="*/ 280842 h 903790"/>
              <a:gd name="connsiteX60" fmla="*/ 806016 w 1417524"/>
              <a:gd name="connsiteY60" fmla="*/ 219789 h 903790"/>
              <a:gd name="connsiteX61" fmla="*/ 854865 w 1417524"/>
              <a:gd name="connsiteY61" fmla="*/ 195368 h 903790"/>
              <a:gd name="connsiteX62" fmla="*/ 903714 w 1417524"/>
              <a:gd name="connsiteY62" fmla="*/ 158737 h 903790"/>
              <a:gd name="connsiteX63" fmla="*/ 940352 w 1417524"/>
              <a:gd name="connsiteY63" fmla="*/ 146526 h 903790"/>
              <a:gd name="connsiteX64" fmla="*/ 610618 w 1417524"/>
              <a:gd name="connsiteY64" fmla="*/ 378526 h 903790"/>
              <a:gd name="connsiteX65" fmla="*/ 427433 w 1417524"/>
              <a:gd name="connsiteY65" fmla="*/ 561684 h 903790"/>
              <a:gd name="connsiteX66" fmla="*/ 366371 w 1417524"/>
              <a:gd name="connsiteY66" fmla="*/ 622737 h 903790"/>
              <a:gd name="connsiteX67" fmla="*/ 329734 w 1417524"/>
              <a:gd name="connsiteY67" fmla="*/ 659368 h 903790"/>
              <a:gd name="connsiteX68" fmla="*/ 573981 w 1417524"/>
              <a:gd name="connsiteY68" fmla="*/ 464000 h 903790"/>
              <a:gd name="connsiteX69" fmla="*/ 793803 w 1417524"/>
              <a:gd name="connsiteY69" fmla="*/ 293052 h 903790"/>
              <a:gd name="connsiteX70" fmla="*/ 964776 w 1417524"/>
              <a:gd name="connsiteY70" fmla="*/ 195368 h 903790"/>
              <a:gd name="connsiteX71" fmla="*/ 1001413 w 1417524"/>
              <a:gd name="connsiteY71" fmla="*/ 170947 h 903790"/>
              <a:gd name="connsiteX72" fmla="*/ 854865 w 1417524"/>
              <a:gd name="connsiteY72" fmla="*/ 293052 h 903790"/>
              <a:gd name="connsiteX73" fmla="*/ 659467 w 1417524"/>
              <a:gd name="connsiteY73" fmla="*/ 488421 h 903790"/>
              <a:gd name="connsiteX74" fmla="*/ 561769 w 1417524"/>
              <a:gd name="connsiteY74" fmla="*/ 573895 h 903790"/>
              <a:gd name="connsiteX75" fmla="*/ 512919 w 1417524"/>
              <a:gd name="connsiteY75" fmla="*/ 622737 h 903790"/>
              <a:gd name="connsiteX76" fmla="*/ 488494 w 1417524"/>
              <a:gd name="connsiteY76" fmla="*/ 659368 h 903790"/>
              <a:gd name="connsiteX77" fmla="*/ 561769 w 1417524"/>
              <a:gd name="connsiteY77" fmla="*/ 622737 h 903790"/>
              <a:gd name="connsiteX78" fmla="*/ 659467 w 1417524"/>
              <a:gd name="connsiteY78" fmla="*/ 561684 h 903790"/>
              <a:gd name="connsiteX79" fmla="*/ 867077 w 1417524"/>
              <a:gd name="connsiteY79" fmla="*/ 354105 h 903790"/>
              <a:gd name="connsiteX80" fmla="*/ 940352 w 1417524"/>
              <a:gd name="connsiteY80" fmla="*/ 305263 h 903790"/>
              <a:gd name="connsiteX81" fmla="*/ 989201 w 1417524"/>
              <a:gd name="connsiteY81" fmla="*/ 268631 h 903790"/>
              <a:gd name="connsiteX82" fmla="*/ 903714 w 1417524"/>
              <a:gd name="connsiteY82" fmla="*/ 390737 h 903790"/>
              <a:gd name="connsiteX83" fmla="*/ 683892 w 1417524"/>
              <a:gd name="connsiteY83" fmla="*/ 659368 h 903790"/>
              <a:gd name="connsiteX84" fmla="*/ 586193 w 1417524"/>
              <a:gd name="connsiteY84" fmla="*/ 769263 h 903790"/>
              <a:gd name="connsiteX85" fmla="*/ 488494 w 1417524"/>
              <a:gd name="connsiteY85" fmla="*/ 866947 h 903790"/>
              <a:gd name="connsiteX86" fmla="*/ 464070 w 1417524"/>
              <a:gd name="connsiteY86" fmla="*/ 903579 h 903790"/>
              <a:gd name="connsiteX87" fmla="*/ 549556 w 1417524"/>
              <a:gd name="connsiteY87" fmla="*/ 854737 h 903790"/>
              <a:gd name="connsiteX88" fmla="*/ 769379 w 1417524"/>
              <a:gd name="connsiteY88" fmla="*/ 622737 h 903790"/>
              <a:gd name="connsiteX89" fmla="*/ 989201 w 1417524"/>
              <a:gd name="connsiteY89" fmla="*/ 390737 h 903790"/>
              <a:gd name="connsiteX90" fmla="*/ 1086900 w 1417524"/>
              <a:gd name="connsiteY90" fmla="*/ 293052 h 903790"/>
              <a:gd name="connsiteX91" fmla="*/ 1123537 w 1417524"/>
              <a:gd name="connsiteY91" fmla="*/ 280842 h 903790"/>
              <a:gd name="connsiteX92" fmla="*/ 1001413 w 1417524"/>
              <a:gd name="connsiteY92" fmla="*/ 451789 h 903790"/>
              <a:gd name="connsiteX93" fmla="*/ 928139 w 1417524"/>
              <a:gd name="connsiteY93" fmla="*/ 561684 h 903790"/>
              <a:gd name="connsiteX94" fmla="*/ 879290 w 1417524"/>
              <a:gd name="connsiteY94" fmla="*/ 622737 h 903790"/>
              <a:gd name="connsiteX95" fmla="*/ 818228 w 1417524"/>
              <a:gd name="connsiteY95" fmla="*/ 720421 h 903790"/>
              <a:gd name="connsiteX96" fmla="*/ 964776 w 1417524"/>
              <a:gd name="connsiteY96" fmla="*/ 525052 h 903790"/>
              <a:gd name="connsiteX97" fmla="*/ 1135749 w 1417524"/>
              <a:gd name="connsiteY97" fmla="*/ 354105 h 903790"/>
              <a:gd name="connsiteX98" fmla="*/ 1221236 w 1417524"/>
              <a:gd name="connsiteY98" fmla="*/ 268631 h 903790"/>
              <a:gd name="connsiteX99" fmla="*/ 1233448 w 1417524"/>
              <a:gd name="connsiteY99" fmla="*/ 317474 h 903790"/>
              <a:gd name="connsiteX100" fmla="*/ 1160174 w 1417524"/>
              <a:gd name="connsiteY100" fmla="*/ 427368 h 903790"/>
              <a:gd name="connsiteX101" fmla="*/ 989201 w 1417524"/>
              <a:gd name="connsiteY101" fmla="*/ 659368 h 903790"/>
              <a:gd name="connsiteX102" fmla="*/ 928139 w 1417524"/>
              <a:gd name="connsiteY102" fmla="*/ 744842 h 903790"/>
              <a:gd name="connsiteX103" fmla="*/ 879290 w 1417524"/>
              <a:gd name="connsiteY103" fmla="*/ 805894 h 903790"/>
              <a:gd name="connsiteX104" fmla="*/ 854865 w 1417524"/>
              <a:gd name="connsiteY104" fmla="*/ 854737 h 903790"/>
              <a:gd name="connsiteX105" fmla="*/ 976989 w 1417524"/>
              <a:gd name="connsiteY105" fmla="*/ 720421 h 903790"/>
              <a:gd name="connsiteX106" fmla="*/ 1050263 w 1417524"/>
              <a:gd name="connsiteY106" fmla="*/ 622737 h 903790"/>
              <a:gd name="connsiteX107" fmla="*/ 1111324 w 1417524"/>
              <a:gd name="connsiteY107" fmla="*/ 525052 h 903790"/>
              <a:gd name="connsiteX108" fmla="*/ 1196811 w 1417524"/>
              <a:gd name="connsiteY108" fmla="*/ 439579 h 903790"/>
              <a:gd name="connsiteX109" fmla="*/ 1209023 w 1417524"/>
              <a:gd name="connsiteY109" fmla="*/ 512842 h 903790"/>
              <a:gd name="connsiteX110" fmla="*/ 1184599 w 1417524"/>
              <a:gd name="connsiteY110" fmla="*/ 573895 h 903790"/>
              <a:gd name="connsiteX111" fmla="*/ 1172386 w 1417524"/>
              <a:gd name="connsiteY111" fmla="*/ 622737 h 903790"/>
              <a:gd name="connsiteX112" fmla="*/ 1123537 w 1417524"/>
              <a:gd name="connsiteY112" fmla="*/ 708210 h 903790"/>
              <a:gd name="connsiteX113" fmla="*/ 1111324 w 1417524"/>
              <a:gd name="connsiteY113" fmla="*/ 744842 h 903790"/>
              <a:gd name="connsiteX114" fmla="*/ 1147962 w 1417524"/>
              <a:gd name="connsiteY114" fmla="*/ 708210 h 903790"/>
              <a:gd name="connsiteX115" fmla="*/ 1282297 w 1417524"/>
              <a:gd name="connsiteY115" fmla="*/ 512842 h 903790"/>
              <a:gd name="connsiteX116" fmla="*/ 1392209 w 1417524"/>
              <a:gd name="connsiteY116" fmla="*/ 402947 h 903790"/>
              <a:gd name="connsiteX117" fmla="*/ 1404421 w 1417524"/>
              <a:gd name="connsiteY117" fmla="*/ 366316 h 903790"/>
              <a:gd name="connsiteX118" fmla="*/ 1416633 w 1417524"/>
              <a:gd name="connsiteY118" fmla="*/ 439579 h 903790"/>
              <a:gd name="connsiteX119" fmla="*/ 1392209 w 1417524"/>
              <a:gd name="connsiteY119" fmla="*/ 512842 h 903790"/>
              <a:gd name="connsiteX120" fmla="*/ 1306722 w 1417524"/>
              <a:gd name="connsiteY120" fmla="*/ 647158 h 903790"/>
              <a:gd name="connsiteX121" fmla="*/ 1282297 w 1417524"/>
              <a:gd name="connsiteY121" fmla="*/ 683789 h 903790"/>
              <a:gd name="connsiteX122" fmla="*/ 1306722 w 1417524"/>
              <a:gd name="connsiteY122" fmla="*/ 622737 h 90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417524" h="903790">
                <a:moveTo>
                  <a:pt x="0" y="36631"/>
                </a:moveTo>
                <a:cubicBezTo>
                  <a:pt x="52920" y="32561"/>
                  <a:pt x="105976" y="29976"/>
                  <a:pt x="158761" y="24421"/>
                </a:cubicBezTo>
                <a:cubicBezTo>
                  <a:pt x="191734" y="20951"/>
                  <a:pt x="258701" y="6878"/>
                  <a:pt x="293097" y="0"/>
                </a:cubicBezTo>
                <a:cubicBezTo>
                  <a:pt x="329734" y="8140"/>
                  <a:pt x="382188" y="-6805"/>
                  <a:pt x="403008" y="24421"/>
                </a:cubicBezTo>
                <a:cubicBezTo>
                  <a:pt x="421887" y="52736"/>
                  <a:pt x="322226" y="79131"/>
                  <a:pt x="305309" y="85474"/>
                </a:cubicBezTo>
                <a:cubicBezTo>
                  <a:pt x="284783" y="93170"/>
                  <a:pt x="263855" y="100093"/>
                  <a:pt x="244247" y="109895"/>
                </a:cubicBezTo>
                <a:cubicBezTo>
                  <a:pt x="228784" y="117625"/>
                  <a:pt x="166505" y="164310"/>
                  <a:pt x="158761" y="170947"/>
                </a:cubicBezTo>
                <a:cubicBezTo>
                  <a:pt x="145648" y="182185"/>
                  <a:pt x="137221" y="199193"/>
                  <a:pt x="122124" y="207579"/>
                </a:cubicBezTo>
                <a:cubicBezTo>
                  <a:pt x="99618" y="220081"/>
                  <a:pt x="48850" y="232000"/>
                  <a:pt x="48850" y="232000"/>
                </a:cubicBezTo>
                <a:cubicBezTo>
                  <a:pt x="65133" y="236070"/>
                  <a:pt x="80915" y="244210"/>
                  <a:pt x="97699" y="244210"/>
                </a:cubicBezTo>
                <a:cubicBezTo>
                  <a:pt x="158597" y="244210"/>
                  <a:pt x="178082" y="227195"/>
                  <a:pt x="232035" y="207579"/>
                </a:cubicBezTo>
                <a:cubicBezTo>
                  <a:pt x="256231" y="198782"/>
                  <a:pt x="280884" y="191298"/>
                  <a:pt x="305309" y="183158"/>
                </a:cubicBezTo>
                <a:cubicBezTo>
                  <a:pt x="409178" y="105268"/>
                  <a:pt x="300115" y="177181"/>
                  <a:pt x="403008" y="134316"/>
                </a:cubicBezTo>
                <a:cubicBezTo>
                  <a:pt x="436617" y="120314"/>
                  <a:pt x="466166" y="96986"/>
                  <a:pt x="500707" y="85474"/>
                </a:cubicBezTo>
                <a:cubicBezTo>
                  <a:pt x="588530" y="56203"/>
                  <a:pt x="478878" y="91709"/>
                  <a:pt x="586193" y="61052"/>
                </a:cubicBezTo>
                <a:cubicBezTo>
                  <a:pt x="598571" y="57516"/>
                  <a:pt x="634344" y="43086"/>
                  <a:pt x="622830" y="48842"/>
                </a:cubicBezTo>
                <a:cubicBezTo>
                  <a:pt x="603223" y="58645"/>
                  <a:pt x="580705" y="62219"/>
                  <a:pt x="561769" y="73263"/>
                </a:cubicBezTo>
                <a:cubicBezTo>
                  <a:pt x="531521" y="90905"/>
                  <a:pt x="506310" y="116302"/>
                  <a:pt x="476282" y="134316"/>
                </a:cubicBezTo>
                <a:cubicBezTo>
                  <a:pt x="445060" y="153046"/>
                  <a:pt x="410196" y="165096"/>
                  <a:pt x="378583" y="183158"/>
                </a:cubicBezTo>
                <a:cubicBezTo>
                  <a:pt x="353096" y="197720"/>
                  <a:pt x="330665" y="217211"/>
                  <a:pt x="305309" y="232000"/>
                </a:cubicBezTo>
                <a:cubicBezTo>
                  <a:pt x="281721" y="245757"/>
                  <a:pt x="255906" y="255371"/>
                  <a:pt x="232035" y="268631"/>
                </a:cubicBezTo>
                <a:cubicBezTo>
                  <a:pt x="219205" y="275758"/>
                  <a:pt x="208141" y="285771"/>
                  <a:pt x="195398" y="293052"/>
                </a:cubicBezTo>
                <a:cubicBezTo>
                  <a:pt x="179592" y="302083"/>
                  <a:pt x="160765" y="306103"/>
                  <a:pt x="146549" y="317474"/>
                </a:cubicBezTo>
                <a:cubicBezTo>
                  <a:pt x="119577" y="339049"/>
                  <a:pt x="39204" y="396415"/>
                  <a:pt x="73274" y="390737"/>
                </a:cubicBezTo>
                <a:lnTo>
                  <a:pt x="146549" y="378526"/>
                </a:lnTo>
                <a:cubicBezTo>
                  <a:pt x="175044" y="358175"/>
                  <a:pt x="201515" y="334639"/>
                  <a:pt x="232035" y="317474"/>
                </a:cubicBezTo>
                <a:cubicBezTo>
                  <a:pt x="266979" y="297821"/>
                  <a:pt x="305669" y="285700"/>
                  <a:pt x="341946" y="268631"/>
                </a:cubicBezTo>
                <a:cubicBezTo>
                  <a:pt x="374891" y="253130"/>
                  <a:pt x="407587" y="237048"/>
                  <a:pt x="439645" y="219789"/>
                </a:cubicBezTo>
                <a:cubicBezTo>
                  <a:pt x="460544" y="208537"/>
                  <a:pt x="478890" y="192507"/>
                  <a:pt x="500707" y="183158"/>
                </a:cubicBezTo>
                <a:cubicBezTo>
                  <a:pt x="536204" y="167947"/>
                  <a:pt x="573981" y="158737"/>
                  <a:pt x="610618" y="146526"/>
                </a:cubicBezTo>
                <a:cubicBezTo>
                  <a:pt x="622830" y="142456"/>
                  <a:pt x="659207" y="129536"/>
                  <a:pt x="647255" y="134316"/>
                </a:cubicBezTo>
                <a:cubicBezTo>
                  <a:pt x="445036" y="215191"/>
                  <a:pt x="756953" y="85580"/>
                  <a:pt x="512919" y="207579"/>
                </a:cubicBezTo>
                <a:cubicBezTo>
                  <a:pt x="130330" y="398845"/>
                  <a:pt x="647802" y="105490"/>
                  <a:pt x="280884" y="329684"/>
                </a:cubicBezTo>
                <a:cubicBezTo>
                  <a:pt x="169912" y="397490"/>
                  <a:pt x="190190" y="368230"/>
                  <a:pt x="109911" y="439579"/>
                </a:cubicBezTo>
                <a:cubicBezTo>
                  <a:pt x="92700" y="454875"/>
                  <a:pt x="39502" y="496505"/>
                  <a:pt x="61062" y="488421"/>
                </a:cubicBezTo>
                <a:cubicBezTo>
                  <a:pt x="114013" y="468567"/>
                  <a:pt x="158377" y="430770"/>
                  <a:pt x="207610" y="402947"/>
                </a:cubicBezTo>
                <a:cubicBezTo>
                  <a:pt x="252015" y="377852"/>
                  <a:pt x="297167" y="354105"/>
                  <a:pt x="341946" y="329684"/>
                </a:cubicBezTo>
                <a:lnTo>
                  <a:pt x="476282" y="256421"/>
                </a:lnTo>
                <a:cubicBezTo>
                  <a:pt x="521061" y="232000"/>
                  <a:pt x="564008" y="203871"/>
                  <a:pt x="610618" y="183158"/>
                </a:cubicBezTo>
                <a:cubicBezTo>
                  <a:pt x="744056" y="123861"/>
                  <a:pt x="682494" y="146992"/>
                  <a:pt x="793803" y="109895"/>
                </a:cubicBezTo>
                <a:cubicBezTo>
                  <a:pt x="755208" y="148483"/>
                  <a:pt x="804688" y="101153"/>
                  <a:pt x="696104" y="170947"/>
                </a:cubicBezTo>
                <a:cubicBezTo>
                  <a:pt x="666648" y="189880"/>
                  <a:pt x="640645" y="213986"/>
                  <a:pt x="610618" y="232000"/>
                </a:cubicBezTo>
                <a:cubicBezTo>
                  <a:pt x="579396" y="250730"/>
                  <a:pt x="544370" y="262498"/>
                  <a:pt x="512919" y="280842"/>
                </a:cubicBezTo>
                <a:cubicBezTo>
                  <a:pt x="479961" y="300065"/>
                  <a:pt x="439642" y="338409"/>
                  <a:pt x="415220" y="366316"/>
                </a:cubicBezTo>
                <a:cubicBezTo>
                  <a:pt x="401817" y="381631"/>
                  <a:pt x="390795" y="398877"/>
                  <a:pt x="378583" y="415158"/>
                </a:cubicBezTo>
                <a:cubicBezTo>
                  <a:pt x="390795" y="419228"/>
                  <a:pt x="403167" y="431887"/>
                  <a:pt x="415220" y="427368"/>
                </a:cubicBezTo>
                <a:cubicBezTo>
                  <a:pt x="439625" y="418217"/>
                  <a:pt x="455202" y="393855"/>
                  <a:pt x="476282" y="378526"/>
                </a:cubicBezTo>
                <a:cubicBezTo>
                  <a:pt x="500022" y="361263"/>
                  <a:pt x="523896" y="343938"/>
                  <a:pt x="549556" y="329684"/>
                </a:cubicBezTo>
                <a:cubicBezTo>
                  <a:pt x="597299" y="303164"/>
                  <a:pt x="649271" y="284517"/>
                  <a:pt x="696104" y="256421"/>
                </a:cubicBezTo>
                <a:cubicBezTo>
                  <a:pt x="716458" y="244210"/>
                  <a:pt x="735935" y="230403"/>
                  <a:pt x="757166" y="219789"/>
                </a:cubicBezTo>
                <a:cubicBezTo>
                  <a:pt x="768680" y="214033"/>
                  <a:pt x="805317" y="201823"/>
                  <a:pt x="793803" y="207579"/>
                </a:cubicBezTo>
                <a:cubicBezTo>
                  <a:pt x="619104" y="294918"/>
                  <a:pt x="891109" y="130085"/>
                  <a:pt x="635043" y="305263"/>
                </a:cubicBezTo>
                <a:cubicBezTo>
                  <a:pt x="591238" y="335230"/>
                  <a:pt x="543898" y="359891"/>
                  <a:pt x="500707" y="390737"/>
                </a:cubicBezTo>
                <a:cubicBezTo>
                  <a:pt x="458286" y="421033"/>
                  <a:pt x="420288" y="457147"/>
                  <a:pt x="378583" y="488421"/>
                </a:cubicBezTo>
                <a:cubicBezTo>
                  <a:pt x="338831" y="518231"/>
                  <a:pt x="297168" y="545404"/>
                  <a:pt x="256460" y="573895"/>
                </a:cubicBezTo>
                <a:cubicBezTo>
                  <a:pt x="244248" y="594246"/>
                  <a:pt x="234065" y="615961"/>
                  <a:pt x="219823" y="634947"/>
                </a:cubicBezTo>
                <a:cubicBezTo>
                  <a:pt x="209460" y="648762"/>
                  <a:pt x="167739" y="679301"/>
                  <a:pt x="183186" y="671579"/>
                </a:cubicBezTo>
                <a:cubicBezTo>
                  <a:pt x="214507" y="655921"/>
                  <a:pt x="241095" y="632105"/>
                  <a:pt x="268672" y="610526"/>
                </a:cubicBezTo>
                <a:cubicBezTo>
                  <a:pt x="334760" y="558812"/>
                  <a:pt x="397827" y="503304"/>
                  <a:pt x="464070" y="451789"/>
                </a:cubicBezTo>
                <a:cubicBezTo>
                  <a:pt x="538934" y="393570"/>
                  <a:pt x="627952" y="332835"/>
                  <a:pt x="708317" y="280842"/>
                </a:cubicBezTo>
                <a:cubicBezTo>
                  <a:pt x="740560" y="259982"/>
                  <a:pt x="771667" y="236961"/>
                  <a:pt x="806016" y="219789"/>
                </a:cubicBezTo>
                <a:cubicBezTo>
                  <a:pt x="822299" y="211649"/>
                  <a:pt x="839427" y="205015"/>
                  <a:pt x="854865" y="195368"/>
                </a:cubicBezTo>
                <a:cubicBezTo>
                  <a:pt x="872125" y="184582"/>
                  <a:pt x="886042" y="168834"/>
                  <a:pt x="903714" y="158737"/>
                </a:cubicBezTo>
                <a:cubicBezTo>
                  <a:pt x="914891" y="152351"/>
                  <a:pt x="951064" y="139386"/>
                  <a:pt x="940352" y="146526"/>
                </a:cubicBezTo>
                <a:cubicBezTo>
                  <a:pt x="761736" y="265585"/>
                  <a:pt x="835970" y="153207"/>
                  <a:pt x="610618" y="378526"/>
                </a:cubicBezTo>
                <a:lnTo>
                  <a:pt x="427433" y="561684"/>
                </a:lnTo>
                <a:lnTo>
                  <a:pt x="366371" y="622737"/>
                </a:lnTo>
                <a:cubicBezTo>
                  <a:pt x="354159" y="634947"/>
                  <a:pt x="314287" y="667090"/>
                  <a:pt x="329734" y="659368"/>
                </a:cubicBezTo>
                <a:cubicBezTo>
                  <a:pt x="471383" y="588554"/>
                  <a:pt x="291703" y="683518"/>
                  <a:pt x="573981" y="464000"/>
                </a:cubicBezTo>
                <a:cubicBezTo>
                  <a:pt x="647255" y="407017"/>
                  <a:pt x="713207" y="339100"/>
                  <a:pt x="793803" y="293052"/>
                </a:cubicBezTo>
                <a:cubicBezTo>
                  <a:pt x="850794" y="260491"/>
                  <a:pt x="910160" y="231773"/>
                  <a:pt x="964776" y="195368"/>
                </a:cubicBezTo>
                <a:cubicBezTo>
                  <a:pt x="976988" y="187228"/>
                  <a:pt x="1009555" y="158736"/>
                  <a:pt x="1001413" y="170947"/>
                </a:cubicBezTo>
                <a:cubicBezTo>
                  <a:pt x="958385" y="235482"/>
                  <a:pt x="911711" y="241157"/>
                  <a:pt x="854865" y="293052"/>
                </a:cubicBezTo>
                <a:cubicBezTo>
                  <a:pt x="786842" y="355150"/>
                  <a:pt x="728787" y="427774"/>
                  <a:pt x="659467" y="488421"/>
                </a:cubicBezTo>
                <a:cubicBezTo>
                  <a:pt x="626901" y="516912"/>
                  <a:pt x="593668" y="544659"/>
                  <a:pt x="561769" y="573895"/>
                </a:cubicBezTo>
                <a:cubicBezTo>
                  <a:pt x="544794" y="589453"/>
                  <a:pt x="527906" y="605255"/>
                  <a:pt x="512919" y="622737"/>
                </a:cubicBezTo>
                <a:cubicBezTo>
                  <a:pt x="503367" y="633879"/>
                  <a:pt x="473818" y="659368"/>
                  <a:pt x="488494" y="659368"/>
                </a:cubicBezTo>
                <a:cubicBezTo>
                  <a:pt x="515801" y="659368"/>
                  <a:pt x="538059" y="636284"/>
                  <a:pt x="561769" y="622737"/>
                </a:cubicBezTo>
                <a:cubicBezTo>
                  <a:pt x="595112" y="603686"/>
                  <a:pt x="630670" y="587089"/>
                  <a:pt x="659467" y="561684"/>
                </a:cubicBezTo>
                <a:cubicBezTo>
                  <a:pt x="964568" y="292518"/>
                  <a:pt x="596810" y="566426"/>
                  <a:pt x="867077" y="354105"/>
                </a:cubicBezTo>
                <a:cubicBezTo>
                  <a:pt x="890160" y="335971"/>
                  <a:pt x="916303" y="322095"/>
                  <a:pt x="940352" y="305263"/>
                </a:cubicBezTo>
                <a:cubicBezTo>
                  <a:pt x="957026" y="293593"/>
                  <a:pt x="997220" y="249924"/>
                  <a:pt x="989201" y="268631"/>
                </a:cubicBezTo>
                <a:cubicBezTo>
                  <a:pt x="969626" y="314298"/>
                  <a:pt x="934305" y="351586"/>
                  <a:pt x="903714" y="390737"/>
                </a:cubicBezTo>
                <a:cubicBezTo>
                  <a:pt x="832476" y="481908"/>
                  <a:pt x="758251" y="570723"/>
                  <a:pt x="683892" y="659368"/>
                </a:cubicBezTo>
                <a:cubicBezTo>
                  <a:pt x="652392" y="696920"/>
                  <a:pt x="620854" y="734607"/>
                  <a:pt x="586193" y="769263"/>
                </a:cubicBezTo>
                <a:cubicBezTo>
                  <a:pt x="553627" y="801824"/>
                  <a:pt x="514041" y="828631"/>
                  <a:pt x="488494" y="866947"/>
                </a:cubicBezTo>
                <a:cubicBezTo>
                  <a:pt x="480353" y="879158"/>
                  <a:pt x="449679" y="906457"/>
                  <a:pt x="464070" y="903579"/>
                </a:cubicBezTo>
                <a:cubicBezTo>
                  <a:pt x="496251" y="897144"/>
                  <a:pt x="525402" y="876955"/>
                  <a:pt x="549556" y="854737"/>
                </a:cubicBezTo>
                <a:cubicBezTo>
                  <a:pt x="627963" y="782613"/>
                  <a:pt x="695424" y="699420"/>
                  <a:pt x="769379" y="622737"/>
                </a:cubicBezTo>
                <a:cubicBezTo>
                  <a:pt x="915092" y="471650"/>
                  <a:pt x="847719" y="553962"/>
                  <a:pt x="989201" y="390737"/>
                </a:cubicBezTo>
                <a:cubicBezTo>
                  <a:pt x="1033564" y="339557"/>
                  <a:pt x="1030631" y="325201"/>
                  <a:pt x="1086900" y="293052"/>
                </a:cubicBezTo>
                <a:cubicBezTo>
                  <a:pt x="1098077" y="286666"/>
                  <a:pt x="1111325" y="284912"/>
                  <a:pt x="1123537" y="280842"/>
                </a:cubicBezTo>
                <a:cubicBezTo>
                  <a:pt x="1082829" y="337824"/>
                  <a:pt x="1041408" y="394304"/>
                  <a:pt x="1001413" y="451789"/>
                </a:cubicBezTo>
                <a:cubicBezTo>
                  <a:pt x="976268" y="487930"/>
                  <a:pt x="955645" y="527306"/>
                  <a:pt x="928139" y="561684"/>
                </a:cubicBezTo>
                <a:cubicBezTo>
                  <a:pt x="911856" y="582035"/>
                  <a:pt x="894127" y="601309"/>
                  <a:pt x="879290" y="622737"/>
                </a:cubicBezTo>
                <a:cubicBezTo>
                  <a:pt x="857430" y="654307"/>
                  <a:pt x="795186" y="751139"/>
                  <a:pt x="818228" y="720421"/>
                </a:cubicBezTo>
                <a:cubicBezTo>
                  <a:pt x="867077" y="655298"/>
                  <a:pt x="907207" y="582612"/>
                  <a:pt x="964776" y="525052"/>
                </a:cubicBezTo>
                <a:cubicBezTo>
                  <a:pt x="1021767" y="468070"/>
                  <a:pt x="1072814" y="404445"/>
                  <a:pt x="1135749" y="354105"/>
                </a:cubicBezTo>
                <a:cubicBezTo>
                  <a:pt x="1208272" y="296096"/>
                  <a:pt x="1182352" y="326949"/>
                  <a:pt x="1221236" y="268631"/>
                </a:cubicBezTo>
                <a:cubicBezTo>
                  <a:pt x="1225307" y="284912"/>
                  <a:pt x="1239473" y="301811"/>
                  <a:pt x="1233448" y="317474"/>
                </a:cubicBezTo>
                <a:cubicBezTo>
                  <a:pt x="1217641" y="358566"/>
                  <a:pt x="1185767" y="391543"/>
                  <a:pt x="1160174" y="427368"/>
                </a:cubicBezTo>
                <a:cubicBezTo>
                  <a:pt x="1104332" y="505535"/>
                  <a:pt x="1045886" y="581810"/>
                  <a:pt x="989201" y="659368"/>
                </a:cubicBezTo>
                <a:cubicBezTo>
                  <a:pt x="968540" y="687637"/>
                  <a:pt x="950015" y="717502"/>
                  <a:pt x="928139" y="744842"/>
                </a:cubicBezTo>
                <a:cubicBezTo>
                  <a:pt x="911856" y="765193"/>
                  <a:pt x="893749" y="784209"/>
                  <a:pt x="879290" y="805894"/>
                </a:cubicBezTo>
                <a:cubicBezTo>
                  <a:pt x="869192" y="821039"/>
                  <a:pt x="837596" y="860492"/>
                  <a:pt x="854865" y="854737"/>
                </a:cubicBezTo>
                <a:cubicBezTo>
                  <a:pt x="873547" y="848511"/>
                  <a:pt x="969140" y="730410"/>
                  <a:pt x="976989" y="720421"/>
                </a:cubicBezTo>
                <a:cubicBezTo>
                  <a:pt x="1002139" y="688417"/>
                  <a:pt x="1027201" y="656277"/>
                  <a:pt x="1050263" y="622737"/>
                </a:cubicBezTo>
                <a:cubicBezTo>
                  <a:pt x="1072020" y="591095"/>
                  <a:pt x="1086739" y="554550"/>
                  <a:pt x="1111324" y="525052"/>
                </a:cubicBezTo>
                <a:cubicBezTo>
                  <a:pt x="1280564" y="321992"/>
                  <a:pt x="1103468" y="579568"/>
                  <a:pt x="1196811" y="439579"/>
                </a:cubicBezTo>
                <a:cubicBezTo>
                  <a:pt x="1200882" y="464000"/>
                  <a:pt x="1211265" y="488186"/>
                  <a:pt x="1209023" y="512842"/>
                </a:cubicBezTo>
                <a:cubicBezTo>
                  <a:pt x="1207038" y="534671"/>
                  <a:pt x="1191531" y="553101"/>
                  <a:pt x="1184599" y="573895"/>
                </a:cubicBezTo>
                <a:cubicBezTo>
                  <a:pt x="1179291" y="589816"/>
                  <a:pt x="1178279" y="607024"/>
                  <a:pt x="1172386" y="622737"/>
                </a:cubicBezTo>
                <a:cubicBezTo>
                  <a:pt x="1140269" y="708369"/>
                  <a:pt x="1158970" y="637356"/>
                  <a:pt x="1123537" y="708210"/>
                </a:cubicBezTo>
                <a:cubicBezTo>
                  <a:pt x="1117780" y="719722"/>
                  <a:pt x="1098453" y="744842"/>
                  <a:pt x="1111324" y="744842"/>
                </a:cubicBezTo>
                <a:cubicBezTo>
                  <a:pt x="1128594" y="744842"/>
                  <a:pt x="1137717" y="722113"/>
                  <a:pt x="1147962" y="708210"/>
                </a:cubicBezTo>
                <a:cubicBezTo>
                  <a:pt x="1194848" y="644588"/>
                  <a:pt x="1226409" y="568722"/>
                  <a:pt x="1282297" y="512842"/>
                </a:cubicBezTo>
                <a:lnTo>
                  <a:pt x="1392209" y="402947"/>
                </a:lnTo>
                <a:cubicBezTo>
                  <a:pt x="1396280" y="390737"/>
                  <a:pt x="1397281" y="355607"/>
                  <a:pt x="1404421" y="366316"/>
                </a:cubicBezTo>
                <a:cubicBezTo>
                  <a:pt x="1418155" y="386915"/>
                  <a:pt x="1418689" y="414907"/>
                  <a:pt x="1416633" y="439579"/>
                </a:cubicBezTo>
                <a:cubicBezTo>
                  <a:pt x="1414495" y="465232"/>
                  <a:pt x="1402862" y="489408"/>
                  <a:pt x="1392209" y="512842"/>
                </a:cubicBezTo>
                <a:cubicBezTo>
                  <a:pt x="1379888" y="539944"/>
                  <a:pt x="1319989" y="627261"/>
                  <a:pt x="1306722" y="647158"/>
                </a:cubicBezTo>
                <a:lnTo>
                  <a:pt x="1282297" y="683789"/>
                </a:lnTo>
                <a:cubicBezTo>
                  <a:pt x="1295308" y="618745"/>
                  <a:pt x="1273756" y="622737"/>
                  <a:pt x="1306722" y="622737"/>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3431668" y="481277"/>
            <a:ext cx="2503532" cy="369332"/>
          </a:xfrm>
          <a:prstGeom prst="rect">
            <a:avLst/>
          </a:prstGeom>
          <a:noFill/>
        </p:spPr>
        <p:txBody>
          <a:bodyPr wrap="square" rtlCol="0">
            <a:spAutoFit/>
          </a:bodyPr>
          <a:lstStyle/>
          <a:p>
            <a:r>
              <a:rPr lang="en-US" dirty="0" smtClean="0">
                <a:latin typeface="Segoe Pro Display Light"/>
                <a:cs typeface="Segoe Pro Display Light"/>
              </a:rPr>
              <a:t>People who eat food</a:t>
            </a:r>
            <a:endParaRPr lang="en-US" dirty="0">
              <a:latin typeface="Segoe Pro Display Light"/>
              <a:cs typeface="Segoe Pro Display Light"/>
            </a:endParaRPr>
          </a:p>
        </p:txBody>
      </p:sp>
      <p:sp>
        <p:nvSpPr>
          <p:cNvPr id="17" name="TextBox 16"/>
          <p:cNvSpPr txBox="1"/>
          <p:nvPr/>
        </p:nvSpPr>
        <p:spPr>
          <a:xfrm>
            <a:off x="2607077" y="2160023"/>
            <a:ext cx="1728302" cy="646331"/>
          </a:xfrm>
          <a:prstGeom prst="rect">
            <a:avLst/>
          </a:prstGeom>
          <a:noFill/>
        </p:spPr>
        <p:txBody>
          <a:bodyPr wrap="square" rtlCol="0">
            <a:spAutoFit/>
          </a:bodyPr>
          <a:lstStyle/>
          <a:p>
            <a:r>
              <a:rPr lang="en-US" dirty="0" smtClean="0">
                <a:latin typeface="Segoe Pro Display Light"/>
                <a:cs typeface="Segoe Pro Display Light"/>
              </a:rPr>
              <a:t>People who eat food from cans </a:t>
            </a:r>
            <a:endParaRPr lang="en-US" dirty="0">
              <a:latin typeface="Segoe Pro Display Light"/>
              <a:cs typeface="Segoe Pro Display Light"/>
            </a:endParaRPr>
          </a:p>
        </p:txBody>
      </p:sp>
      <p:sp>
        <p:nvSpPr>
          <p:cNvPr id="18" name="TextBox 17"/>
          <p:cNvSpPr txBox="1"/>
          <p:nvPr/>
        </p:nvSpPr>
        <p:spPr>
          <a:xfrm>
            <a:off x="4578517" y="1000751"/>
            <a:ext cx="2247074" cy="369332"/>
          </a:xfrm>
          <a:prstGeom prst="rect">
            <a:avLst/>
          </a:prstGeom>
          <a:noFill/>
        </p:spPr>
        <p:txBody>
          <a:bodyPr wrap="square" rtlCol="0">
            <a:spAutoFit/>
          </a:bodyPr>
          <a:lstStyle/>
          <a:p>
            <a:r>
              <a:rPr lang="en-US" dirty="0" smtClean="0">
                <a:latin typeface="Segoe Pro Display Light"/>
                <a:cs typeface="Segoe Pro Display Light"/>
              </a:rPr>
              <a:t>People with arthritis</a:t>
            </a:r>
            <a:endParaRPr lang="en-US" dirty="0">
              <a:latin typeface="Segoe Pro Display Light"/>
              <a:cs typeface="Segoe Pro Display Light"/>
            </a:endParaRPr>
          </a:p>
        </p:txBody>
      </p:sp>
      <p:sp>
        <p:nvSpPr>
          <p:cNvPr id="19" name="TextBox 18"/>
          <p:cNvSpPr txBox="1"/>
          <p:nvPr/>
        </p:nvSpPr>
        <p:spPr>
          <a:xfrm>
            <a:off x="1375658" y="4356367"/>
            <a:ext cx="6228526" cy="523220"/>
          </a:xfrm>
          <a:prstGeom prst="rect">
            <a:avLst/>
          </a:prstGeom>
          <a:noFill/>
        </p:spPr>
        <p:txBody>
          <a:bodyPr wrap="square" rtlCol="0">
            <a:spAutoFit/>
          </a:bodyPr>
          <a:lstStyle/>
          <a:p>
            <a:pPr algn="ctr"/>
            <a:r>
              <a:rPr lang="en-US" sz="2800" dirty="0" smtClean="0">
                <a:solidFill>
                  <a:srgbClr val="FFFFFF"/>
                </a:solidFill>
                <a:latin typeface="Segoe Pro Display Light"/>
                <a:cs typeface="Segoe Pro Display Light"/>
              </a:rPr>
              <a:t>One-size-fits-all never wins.</a:t>
            </a:r>
            <a:endParaRPr lang="en-US" sz="2800" dirty="0">
              <a:solidFill>
                <a:srgbClr val="FFFFFF"/>
              </a:solidFill>
              <a:latin typeface="Segoe Pro Display Light"/>
              <a:cs typeface="Segoe Pro Display Light"/>
            </a:endParaRPr>
          </a:p>
        </p:txBody>
      </p:sp>
    </p:spTree>
    <p:extLst>
      <p:ext uri="{BB962C8B-B14F-4D97-AF65-F5344CB8AC3E}">
        <p14:creationId xmlns:p14="http://schemas.microsoft.com/office/powerpoint/2010/main" val="895311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5" grpId="0" animBg="1"/>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Fast Feedback Cycle</a:t>
            </a:r>
            <a:endParaRPr lang="en-US" dirty="0"/>
          </a:p>
        </p:txBody>
      </p:sp>
      <p:pic>
        <p:nvPicPr>
          <p:cNvPr id="3" name="Picture 2" descr="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863" y="959274"/>
            <a:ext cx="2532888" cy="1551432"/>
          </a:xfrm>
          <a:prstGeom prst="rect">
            <a:avLst/>
          </a:prstGeom>
        </p:spPr>
      </p:pic>
    </p:spTree>
    <p:extLst>
      <p:ext uri="{BB962C8B-B14F-4D97-AF65-F5344CB8AC3E}">
        <p14:creationId xmlns:p14="http://schemas.microsoft.com/office/powerpoint/2010/main" val="25521201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65583675"/>
              </p:ext>
            </p:extLst>
          </p:nvPr>
        </p:nvGraphicFramePr>
        <p:xfrm>
          <a:off x="652665" y="645100"/>
          <a:ext cx="7898609" cy="3314795"/>
        </p:xfrm>
        <a:graphic>
          <a:graphicData uri="http://schemas.openxmlformats.org/drawingml/2006/table">
            <a:tbl>
              <a:tblPr firstRow="1" bandRow="1">
                <a:tableStyleId>{EB344D84-9AFB-497E-A393-DC336BA19D2E}</a:tableStyleId>
              </a:tblPr>
              <a:tblGrid>
                <a:gridCol w="1512567"/>
                <a:gridCol w="1820623"/>
                <a:gridCol w="4565419"/>
              </a:tblGrid>
              <a:tr h="395577">
                <a:tc>
                  <a:txBody>
                    <a:bodyPr/>
                    <a:lstStyle/>
                    <a:p>
                      <a:endParaRPr lang="en-US" sz="1800" b="1" dirty="0">
                        <a:latin typeface="Segoe Pro Display Light"/>
                        <a:cs typeface="Segoe Pro Display Light"/>
                      </a:endParaRPr>
                    </a:p>
                  </a:txBody>
                  <a:tcPr marT="34322" marB="34322"/>
                </a:tc>
                <a:tc>
                  <a:txBody>
                    <a:bodyPr/>
                    <a:lstStyle/>
                    <a:p>
                      <a:r>
                        <a:rPr lang="en-US" sz="1800" dirty="0" smtClean="0">
                          <a:latin typeface="Segoe Pro Display Light"/>
                          <a:cs typeface="Segoe Pro Display Light"/>
                        </a:rPr>
                        <a:t>Need (WHAT)</a:t>
                      </a:r>
                      <a:endParaRPr lang="en-US" sz="1800" dirty="0">
                        <a:latin typeface="Segoe Pro Display Light"/>
                        <a:cs typeface="Segoe Pro Display Light"/>
                      </a:endParaRPr>
                    </a:p>
                  </a:txBody>
                  <a:tcPr marT="34322" marB="34322"/>
                </a:tc>
                <a:tc>
                  <a:txBody>
                    <a:bodyPr/>
                    <a:lstStyle/>
                    <a:p>
                      <a:r>
                        <a:rPr lang="en-US" sz="1800" dirty="0" smtClean="0">
                          <a:latin typeface="Segoe Pro Display Light"/>
                          <a:cs typeface="Segoe Pro Display Light"/>
                        </a:rPr>
                        <a:t>Insight (WHY)</a:t>
                      </a:r>
                      <a:endParaRPr lang="en-US" sz="1800" dirty="0">
                        <a:latin typeface="Segoe Pro Display Light"/>
                        <a:cs typeface="Segoe Pro Display Light"/>
                      </a:endParaRPr>
                    </a:p>
                  </a:txBody>
                  <a:tcPr marT="34322" marB="34322"/>
                </a:tc>
              </a:tr>
              <a:tr h="1459609">
                <a:tc>
                  <a:txBody>
                    <a:bodyPr/>
                    <a:lstStyle/>
                    <a:p>
                      <a:pPr algn="ctr"/>
                      <a:r>
                        <a:rPr lang="en-US" sz="1800" b="1" dirty="0" smtClean="0">
                          <a:latin typeface="Segoe Pro Display Medium"/>
                          <a:cs typeface="Segoe Pro Display Medium"/>
                        </a:rPr>
                        <a:t>Kindle</a:t>
                      </a:r>
                      <a:endParaRPr lang="en-US" sz="1800" b="1" dirty="0">
                        <a:latin typeface="Segoe Pro Display Medium"/>
                        <a:cs typeface="Segoe Pro Display Medium"/>
                      </a:endParaRPr>
                    </a:p>
                  </a:txBody>
                  <a:tcPr marT="34322" marB="34322" anchor="ctr"/>
                </a:tc>
                <a:tc>
                  <a:txBody>
                    <a:bodyPr/>
                    <a:lstStyle/>
                    <a:p>
                      <a:pPr algn="ctr"/>
                      <a:r>
                        <a:rPr lang="en-US" sz="1800" i="1" dirty="0" smtClean="0">
                          <a:latin typeface="Segoe Pro Display Light"/>
                          <a:cs typeface="Segoe Pro Display Light"/>
                        </a:rPr>
                        <a:t>Read books anywhere</a:t>
                      </a:r>
                      <a:endParaRPr lang="en-US" sz="1800" i="1" dirty="0">
                        <a:latin typeface="Segoe Pro Display Light"/>
                        <a:cs typeface="Segoe Pro Display Light"/>
                      </a:endParaRPr>
                    </a:p>
                  </a:txBody>
                  <a:tcPr marT="34322" marB="34322" anchor="ctr"/>
                </a:tc>
                <a:tc>
                  <a:txBody>
                    <a:bodyPr/>
                    <a:lstStyle/>
                    <a:p>
                      <a:r>
                        <a:rPr lang="en-US" sz="1800" dirty="0" smtClean="0">
                          <a:latin typeface="Segoe Pro Display Light"/>
                          <a:cs typeface="Segoe Pro Display Light"/>
                        </a:rPr>
                        <a:t>Books are heavy, and I can never decide which</a:t>
                      </a:r>
                      <a:r>
                        <a:rPr lang="en-US" sz="1800" baseline="0" dirty="0" smtClean="0">
                          <a:latin typeface="Segoe Pro Display Light"/>
                          <a:cs typeface="Segoe Pro Display Light"/>
                        </a:rPr>
                        <a:t> ones I will want later. I can carry all of my books with me wherever I go, so I always have lots of options.</a:t>
                      </a:r>
                      <a:endParaRPr lang="en-US" sz="1800" dirty="0">
                        <a:latin typeface="Segoe Pro Display Light"/>
                        <a:cs typeface="Segoe Pro Display Light"/>
                      </a:endParaRPr>
                    </a:p>
                  </a:txBody>
                  <a:tcPr marT="34322" marB="34322" anchor="ctr"/>
                </a:tc>
              </a:tr>
              <a:tr h="1459609">
                <a:tc>
                  <a:txBody>
                    <a:bodyPr/>
                    <a:lstStyle/>
                    <a:p>
                      <a:pPr algn="ctr"/>
                      <a:r>
                        <a:rPr lang="en-US" sz="1800" b="1" dirty="0" smtClean="0">
                          <a:latin typeface="Segoe Pro Display Medium"/>
                          <a:cs typeface="Segoe Pro Display Medium"/>
                        </a:rPr>
                        <a:t>Facebook</a:t>
                      </a:r>
                      <a:endParaRPr lang="en-US" sz="1800" b="1" dirty="0">
                        <a:latin typeface="Segoe Pro Display Medium"/>
                        <a:cs typeface="Segoe Pro Display Medium"/>
                      </a:endParaRPr>
                    </a:p>
                  </a:txBody>
                  <a:tcPr marT="34322" marB="34322" anchor="ctr"/>
                </a:tc>
                <a:tc>
                  <a:txBody>
                    <a:bodyPr/>
                    <a:lstStyle/>
                    <a:p>
                      <a:pPr algn="ctr"/>
                      <a:r>
                        <a:rPr lang="en-US" sz="1800" i="1" dirty="0" smtClean="0">
                          <a:latin typeface="Segoe Pro Display Light"/>
                          <a:cs typeface="Segoe Pro Display Light"/>
                        </a:rPr>
                        <a:t>Share notes and pictures among friends</a:t>
                      </a:r>
                      <a:endParaRPr lang="en-US" sz="1800" i="1" dirty="0">
                        <a:latin typeface="Segoe Pro Display Light"/>
                        <a:cs typeface="Segoe Pro Display Light"/>
                      </a:endParaRPr>
                    </a:p>
                  </a:txBody>
                  <a:tcPr marT="34322" marB="34322" anchor="ctr"/>
                </a:tc>
                <a:tc>
                  <a:txBody>
                    <a:bodyPr/>
                    <a:lstStyle/>
                    <a:p>
                      <a:r>
                        <a:rPr lang="en-US" sz="1800" dirty="0" smtClean="0">
                          <a:latin typeface="Segoe Pro Display Light"/>
                          <a:cs typeface="Segoe Pro Display Light"/>
                        </a:rPr>
                        <a:t>It makes me feel good whe</a:t>
                      </a:r>
                      <a:r>
                        <a:rPr lang="en-US" sz="1800" baseline="0" dirty="0" smtClean="0">
                          <a:latin typeface="Segoe Pro Display Light"/>
                          <a:cs typeface="Segoe Pro Display Light"/>
                        </a:rPr>
                        <a:t>n I am validated (“liked” or “commented” on). Secretly, I like to “spy” on people and compare my life with theirs.</a:t>
                      </a:r>
                      <a:endParaRPr lang="en-US" sz="1800" dirty="0">
                        <a:latin typeface="Segoe Pro Display Light"/>
                        <a:cs typeface="Segoe Pro Display Light"/>
                      </a:endParaRPr>
                    </a:p>
                  </a:txBody>
                  <a:tcPr marT="34322" marB="34322" anchor="ctr"/>
                </a:tc>
              </a:tr>
            </a:tbl>
          </a:graphicData>
        </a:graphic>
      </p:graphicFrame>
      <p:sp>
        <p:nvSpPr>
          <p:cNvPr id="3" name="Rectangle 2"/>
          <p:cNvSpPr/>
          <p:nvPr/>
        </p:nvSpPr>
        <p:spPr>
          <a:xfrm>
            <a:off x="3942483" y="1049527"/>
            <a:ext cx="4903848" cy="3139668"/>
          </a:xfrm>
          <a:prstGeom prst="rect">
            <a:avLst/>
          </a:prstGeom>
          <a:solidFill>
            <a:srgbClr val="2834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942483" y="2504677"/>
            <a:ext cx="4903848" cy="2204826"/>
          </a:xfrm>
          <a:prstGeom prst="rect">
            <a:avLst/>
          </a:prstGeom>
          <a:solidFill>
            <a:srgbClr val="2834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18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xit" presetSubtype="0" fill="hold" grpId="1" nodeType="withEffect">
                                  <p:stCondLst>
                                    <p:cond delay="0"/>
                                  </p:stCondLst>
                                  <p:childTnLst>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5" grpId="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5822" y="1176398"/>
            <a:ext cx="4102147" cy="2612211"/>
          </a:xfrm>
          <a:prstGeom prst="rect">
            <a:avLst/>
          </a:prstGeom>
        </p:spPr>
      </p:pic>
      <p:sp>
        <p:nvSpPr>
          <p:cNvPr id="3" name="Rectangle 2"/>
          <p:cNvSpPr/>
          <p:nvPr/>
        </p:nvSpPr>
        <p:spPr>
          <a:xfrm>
            <a:off x="5047769" y="3787599"/>
            <a:ext cx="5358308" cy="646331"/>
          </a:xfrm>
          <a:prstGeom prst="rect">
            <a:avLst/>
          </a:prstGeom>
        </p:spPr>
        <p:txBody>
          <a:bodyPr wrap="square">
            <a:spAutoFit/>
          </a:bodyPr>
          <a:lstStyle/>
          <a:p>
            <a:pPr lvl="0"/>
            <a:r>
              <a:rPr lang="en-US" dirty="0">
                <a:solidFill>
                  <a:srgbClr val="FFFFFF"/>
                </a:solidFill>
                <a:latin typeface="Segoe Pro Display Light"/>
                <a:cs typeface="Segoe Pro Display Light"/>
              </a:rPr>
              <a:t>QUAL (qualitative) </a:t>
            </a:r>
          </a:p>
          <a:p>
            <a:pPr lvl="0"/>
            <a:r>
              <a:rPr lang="en-US" dirty="0" smtClean="0">
                <a:solidFill>
                  <a:srgbClr val="FFFFFF"/>
                </a:solidFill>
                <a:latin typeface="Segoe Pro Display Light"/>
                <a:cs typeface="Segoe Pro Display Light"/>
              </a:rPr>
              <a:t>unstructured</a:t>
            </a:r>
            <a:r>
              <a:rPr lang="en-US" dirty="0">
                <a:solidFill>
                  <a:srgbClr val="FFFFFF"/>
                </a:solidFill>
                <a:latin typeface="Segoe Pro Display Light"/>
                <a:cs typeface="Segoe Pro Display Light"/>
              </a:rPr>
              <a:t>, but full of insight </a:t>
            </a:r>
            <a:endParaRPr lang="en-US" dirty="0">
              <a:solidFill>
                <a:srgbClr val="FFFFFF"/>
              </a:solidFill>
              <a:latin typeface="Segoe Pro Display Light"/>
              <a:cs typeface="Segoe Pro Display Light"/>
            </a:endParaRPr>
          </a:p>
        </p:txBody>
      </p:sp>
      <p:sp>
        <p:nvSpPr>
          <p:cNvPr id="4" name="Rectangle 3"/>
          <p:cNvSpPr/>
          <p:nvPr/>
        </p:nvSpPr>
        <p:spPr>
          <a:xfrm>
            <a:off x="957873" y="479182"/>
            <a:ext cx="5009312" cy="646331"/>
          </a:xfrm>
          <a:prstGeom prst="rect">
            <a:avLst/>
          </a:prstGeom>
        </p:spPr>
        <p:txBody>
          <a:bodyPr wrap="square">
            <a:spAutoFit/>
          </a:bodyPr>
          <a:lstStyle/>
          <a:p>
            <a:pPr lvl="0"/>
            <a:r>
              <a:rPr lang="en-US" dirty="0">
                <a:solidFill>
                  <a:srgbClr val="FFFFFF"/>
                </a:solidFill>
                <a:latin typeface="Segoe Pro Display Light"/>
                <a:cs typeface="Segoe Pro Display Light"/>
              </a:rPr>
              <a:t>QUANT (quantitative</a:t>
            </a:r>
            <a:r>
              <a:rPr lang="en-US" dirty="0" smtClean="0">
                <a:solidFill>
                  <a:srgbClr val="FFFFFF"/>
                </a:solidFill>
                <a:latin typeface="Segoe Pro Display Light"/>
                <a:cs typeface="Segoe Pro Display Light"/>
              </a:rPr>
              <a:t>)</a:t>
            </a:r>
          </a:p>
          <a:p>
            <a:pPr lvl="0"/>
            <a:r>
              <a:rPr lang="en-US" dirty="0" smtClean="0">
                <a:solidFill>
                  <a:srgbClr val="FFFFFF"/>
                </a:solidFill>
                <a:latin typeface="Segoe Pro Display Light"/>
                <a:cs typeface="Segoe Pro Display Light"/>
              </a:rPr>
              <a:t>taking </a:t>
            </a:r>
            <a:r>
              <a:rPr lang="en-US" dirty="0">
                <a:solidFill>
                  <a:srgbClr val="FFFFFF"/>
                </a:solidFill>
                <a:latin typeface="Segoe Pro Display Light"/>
                <a:cs typeface="Segoe Pro Display Light"/>
              </a:rPr>
              <a:t>measurements</a:t>
            </a:r>
            <a:endParaRPr lang="en-US" dirty="0">
              <a:solidFill>
                <a:srgbClr val="FFFFFF"/>
              </a:solidFill>
              <a:latin typeface="Segoe Pro Display Light"/>
              <a:cs typeface="Segoe Pro Display Light"/>
            </a:endParaRPr>
          </a:p>
        </p:txBody>
      </p:sp>
      <p:sp>
        <p:nvSpPr>
          <p:cNvPr id="6" name="Rectangle 5"/>
          <p:cNvSpPr/>
          <p:nvPr/>
        </p:nvSpPr>
        <p:spPr>
          <a:xfrm>
            <a:off x="5047769" y="479182"/>
            <a:ext cx="5033714" cy="646331"/>
          </a:xfrm>
          <a:prstGeom prst="rect">
            <a:avLst/>
          </a:prstGeom>
        </p:spPr>
        <p:txBody>
          <a:bodyPr wrap="square">
            <a:spAutoFit/>
          </a:bodyPr>
          <a:lstStyle/>
          <a:p>
            <a:pPr lvl="0"/>
            <a:r>
              <a:rPr lang="en-US" dirty="0">
                <a:solidFill>
                  <a:srgbClr val="FFFFFF"/>
                </a:solidFill>
                <a:latin typeface="Segoe Pro Display Light"/>
                <a:cs typeface="Segoe Pro Display Light"/>
              </a:rPr>
              <a:t>DO (objective) </a:t>
            </a:r>
          </a:p>
          <a:p>
            <a:pPr lvl="0"/>
            <a:r>
              <a:rPr lang="en-US" dirty="0" smtClean="0">
                <a:solidFill>
                  <a:srgbClr val="FFFFFF"/>
                </a:solidFill>
                <a:latin typeface="Segoe Pro Display Light"/>
                <a:cs typeface="Segoe Pro Display Light"/>
              </a:rPr>
              <a:t>watching </a:t>
            </a:r>
            <a:r>
              <a:rPr lang="en-US" dirty="0">
                <a:solidFill>
                  <a:srgbClr val="FFFFFF"/>
                </a:solidFill>
                <a:latin typeface="Segoe Pro Display Light"/>
                <a:cs typeface="Segoe Pro Display Light"/>
              </a:rPr>
              <a:t>what customers do</a:t>
            </a:r>
            <a:endParaRPr lang="en-US" dirty="0">
              <a:solidFill>
                <a:srgbClr val="FFFFFF"/>
              </a:solidFill>
              <a:latin typeface="Segoe Pro Display Light"/>
              <a:cs typeface="Segoe Pro Display Light"/>
            </a:endParaRPr>
          </a:p>
        </p:txBody>
      </p:sp>
      <p:sp>
        <p:nvSpPr>
          <p:cNvPr id="7" name="Rectangle 6"/>
          <p:cNvSpPr/>
          <p:nvPr/>
        </p:nvSpPr>
        <p:spPr>
          <a:xfrm>
            <a:off x="957873" y="3788609"/>
            <a:ext cx="5420096" cy="646331"/>
          </a:xfrm>
          <a:prstGeom prst="rect">
            <a:avLst/>
          </a:prstGeom>
        </p:spPr>
        <p:txBody>
          <a:bodyPr wrap="square">
            <a:spAutoFit/>
          </a:bodyPr>
          <a:lstStyle/>
          <a:p>
            <a:pPr lvl="0"/>
            <a:r>
              <a:rPr lang="en-US" dirty="0">
                <a:solidFill>
                  <a:srgbClr val="FFFFFF"/>
                </a:solidFill>
                <a:latin typeface="Segoe Pro Display Light"/>
                <a:cs typeface="Segoe Pro Display Light"/>
              </a:rPr>
              <a:t>SAY (subjective) </a:t>
            </a:r>
          </a:p>
          <a:p>
            <a:pPr lvl="0"/>
            <a:r>
              <a:rPr lang="en-US" dirty="0" smtClean="0">
                <a:solidFill>
                  <a:srgbClr val="FFFFFF"/>
                </a:solidFill>
                <a:latin typeface="Segoe Pro Display Light"/>
                <a:cs typeface="Segoe Pro Display Light"/>
              </a:rPr>
              <a:t>listening </a:t>
            </a:r>
            <a:r>
              <a:rPr lang="en-US" dirty="0">
                <a:solidFill>
                  <a:srgbClr val="FFFFFF"/>
                </a:solidFill>
                <a:latin typeface="Segoe Pro Display Light"/>
                <a:cs typeface="Segoe Pro Display Light"/>
              </a:rPr>
              <a:t>to what customers say</a:t>
            </a:r>
            <a:endParaRPr lang="en-US" dirty="0">
              <a:solidFill>
                <a:srgbClr val="FFFFFF"/>
              </a:solidFill>
              <a:latin typeface="Segoe Pro Display Light"/>
              <a:cs typeface="Segoe Pro Display Light"/>
            </a:endParaRPr>
          </a:p>
        </p:txBody>
      </p:sp>
    </p:spTree>
    <p:extLst>
      <p:ext uri="{BB962C8B-B14F-4D97-AF65-F5344CB8AC3E}">
        <p14:creationId xmlns:p14="http://schemas.microsoft.com/office/powerpoint/2010/main" val="2723628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Fast Feedback Cycle</a:t>
            </a:r>
            <a:endParaRPr lang="en-US" dirty="0"/>
          </a:p>
        </p:txBody>
      </p:sp>
      <p:pic>
        <p:nvPicPr>
          <p:cNvPr id="3" name="Picture 2" descr="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994" y="1200321"/>
            <a:ext cx="2081784" cy="1658112"/>
          </a:xfrm>
          <a:prstGeom prst="rect">
            <a:avLst/>
          </a:prstGeom>
        </p:spPr>
      </p:pic>
    </p:spTree>
    <p:extLst>
      <p:ext uri="{BB962C8B-B14F-4D97-AF65-F5344CB8AC3E}">
        <p14:creationId xmlns:p14="http://schemas.microsoft.com/office/powerpoint/2010/main" val="26462108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974" y="1459527"/>
            <a:ext cx="8317167" cy="995093"/>
          </a:xfrm>
        </p:spPr>
        <p:txBody>
          <a:bodyPr/>
          <a:lstStyle/>
          <a:p>
            <a:r>
              <a:rPr lang="en-US" sz="4400" dirty="0" smtClean="0">
                <a:latin typeface="Segoe Pro Display Light"/>
                <a:cs typeface="Segoe Pro Display Light"/>
              </a:rPr>
              <a:t>Why bother framing?</a:t>
            </a:r>
            <a:endParaRPr lang="en-US" sz="4400" dirty="0">
              <a:latin typeface="Segoe Pro Display Light"/>
              <a:cs typeface="Segoe Pro Display Light"/>
            </a:endParaRPr>
          </a:p>
        </p:txBody>
      </p:sp>
      <p:sp>
        <p:nvSpPr>
          <p:cNvPr id="3" name="Content Placeholder 2"/>
          <p:cNvSpPr>
            <a:spLocks noGrp="1"/>
          </p:cNvSpPr>
          <p:nvPr>
            <p:ph idx="1"/>
          </p:nvPr>
        </p:nvSpPr>
        <p:spPr>
          <a:xfrm>
            <a:off x="627974" y="2453160"/>
            <a:ext cx="8246060" cy="1420493"/>
          </a:xfrm>
        </p:spPr>
        <p:txBody>
          <a:bodyPr>
            <a:noAutofit/>
          </a:bodyPr>
          <a:lstStyle/>
          <a:p>
            <a:r>
              <a:rPr lang="en-US" sz="2000" i="0" dirty="0" smtClean="0">
                <a:latin typeface="Segoe Pro Display Light"/>
                <a:cs typeface="Segoe Pro Display Light"/>
              </a:rPr>
              <a:t>What problem are you trying to </a:t>
            </a:r>
            <a:r>
              <a:rPr lang="en-US" sz="2000" i="0" dirty="0">
                <a:latin typeface="Segoe Pro Display Light"/>
                <a:cs typeface="Segoe Pro Display Light"/>
              </a:rPr>
              <a:t>solve? </a:t>
            </a:r>
            <a:endParaRPr lang="en-US" sz="2000" i="0" dirty="0" smtClean="0">
              <a:latin typeface="Segoe Pro Display Light"/>
              <a:cs typeface="Segoe Pro Display Light"/>
            </a:endParaRPr>
          </a:p>
          <a:p>
            <a:r>
              <a:rPr lang="en-US" sz="2000" i="0" dirty="0" smtClean="0">
                <a:latin typeface="Segoe Pro Display Light"/>
                <a:cs typeface="Segoe Pro Display Light"/>
              </a:rPr>
              <a:t>What does success look like?</a:t>
            </a:r>
          </a:p>
          <a:p>
            <a:r>
              <a:rPr lang="en-US" sz="2000" i="0" dirty="0" smtClean="0">
                <a:latin typeface="Segoe Pro Display Light"/>
                <a:cs typeface="Segoe Pro Display Light"/>
              </a:rPr>
              <a:t>Align teams &amp; partners</a:t>
            </a:r>
            <a:endParaRPr lang="en-US" sz="2000" i="0" dirty="0">
              <a:latin typeface="Segoe Pro Display Light"/>
              <a:cs typeface="Segoe Pro Display Light"/>
            </a:endParaRPr>
          </a:p>
          <a:p>
            <a:r>
              <a:rPr lang="en-US" sz="2000" i="0" dirty="0" smtClean="0">
                <a:latin typeface="Segoe Pro Display Light"/>
                <a:cs typeface="Segoe Pro Display Light"/>
              </a:rPr>
              <a:t>Unit to measure, track &amp; iterate over the project</a:t>
            </a:r>
          </a:p>
          <a:p>
            <a:r>
              <a:rPr lang="en-US" sz="2000" i="0" dirty="0" smtClean="0">
                <a:latin typeface="Segoe Pro Display Light"/>
                <a:cs typeface="Segoe Pro Display Light"/>
              </a:rPr>
              <a:t>Resist the urge to jump to solutions!</a:t>
            </a:r>
          </a:p>
        </p:txBody>
      </p:sp>
    </p:spTree>
    <p:extLst>
      <p:ext uri="{BB962C8B-B14F-4D97-AF65-F5344CB8AC3E}">
        <p14:creationId xmlns:p14="http://schemas.microsoft.com/office/powerpoint/2010/main" val="19127857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262" y="1792869"/>
            <a:ext cx="1965231" cy="830997"/>
          </a:xfrm>
          <a:prstGeom prst="rect">
            <a:avLst/>
          </a:prstGeom>
          <a:noFill/>
        </p:spPr>
        <p:txBody>
          <a:bodyPr wrap="none" lIns="0" tIns="0" rIns="0" bIns="0" rtlCol="0">
            <a:spAutoFit/>
          </a:bodyPr>
          <a:lstStyle/>
          <a:p>
            <a:r>
              <a:rPr lang="en-US" sz="5400" dirty="0" smtClean="0">
                <a:solidFill>
                  <a:srgbClr val="000000"/>
                </a:solidFill>
                <a:latin typeface="Segoe Pro Display Light"/>
                <a:cs typeface="Segoe Pro Display Light"/>
              </a:rPr>
              <a:t>Design</a:t>
            </a:r>
          </a:p>
        </p:txBody>
      </p:sp>
    </p:spTree>
    <p:extLst>
      <p:ext uri="{BB962C8B-B14F-4D97-AF65-F5344CB8AC3E}">
        <p14:creationId xmlns:p14="http://schemas.microsoft.com/office/powerpoint/2010/main" val="37169204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6355" y="3154847"/>
            <a:ext cx="7400028" cy="1200329"/>
          </a:xfrm>
          <a:prstGeom prst="rect">
            <a:avLst/>
          </a:prstGeom>
        </p:spPr>
        <p:txBody>
          <a:bodyPr wrap="square">
            <a:spAutoFit/>
          </a:bodyPr>
          <a:lstStyle/>
          <a:p>
            <a:r>
              <a:rPr lang="en-US" dirty="0" smtClean="0">
                <a:solidFill>
                  <a:srgbClr val="FFFFFF"/>
                </a:solidFill>
                <a:latin typeface="Segoe Pro Display Light"/>
                <a:cs typeface="Segoe Pro Display Light"/>
              </a:rPr>
              <a:t>"</a:t>
            </a:r>
            <a:r>
              <a:rPr lang="en-US" dirty="0">
                <a:solidFill>
                  <a:srgbClr val="FFFFFF"/>
                </a:solidFill>
                <a:latin typeface="Segoe Pro Display Light"/>
                <a:cs typeface="Segoe Pro Display Light"/>
              </a:rPr>
              <a:t>While we are a coffee company at heart, Starbucks provides much more than the best cup of coffee—we offer a community gathering place where people come together to connect and discover new </a:t>
            </a:r>
            <a:r>
              <a:rPr lang="en-US" dirty="0" smtClean="0">
                <a:solidFill>
                  <a:srgbClr val="FFFFFF"/>
                </a:solidFill>
                <a:latin typeface="Segoe Pro Display Light"/>
                <a:cs typeface="Segoe Pro Display Light"/>
              </a:rPr>
              <a:t>things.</a:t>
            </a:r>
            <a:r>
              <a:rPr lang="en-US" dirty="0">
                <a:solidFill>
                  <a:srgbClr val="FFFFFF"/>
                </a:solidFill>
                <a:latin typeface="Segoe Pro Display Light"/>
                <a:cs typeface="Segoe Pro Display Light"/>
              </a:rPr>
              <a:t> </a:t>
            </a:r>
            <a:r>
              <a:rPr lang="en-US" dirty="0" smtClean="0">
                <a:solidFill>
                  <a:srgbClr val="FFFFFF"/>
                </a:solidFill>
                <a:latin typeface="Segoe Pro Display Light"/>
                <a:cs typeface="Segoe Pro Display Light"/>
              </a:rPr>
              <a:t> Starbucks </a:t>
            </a:r>
            <a:r>
              <a:rPr lang="en-US" dirty="0">
                <a:solidFill>
                  <a:srgbClr val="FFFFFF"/>
                </a:solidFill>
                <a:latin typeface="Segoe Pro Display Light"/>
                <a:cs typeface="Segoe Pro Display Light"/>
              </a:rPr>
              <a:t>represents something beyond a cup of coffee</a:t>
            </a:r>
            <a:r>
              <a:rPr lang="en-US" dirty="0" smtClean="0">
                <a:solidFill>
                  <a:srgbClr val="FFFFFF"/>
                </a:solidFill>
                <a:latin typeface="Segoe Pro Display Light"/>
                <a:cs typeface="Segoe Pro Display Light"/>
              </a:rPr>
              <a:t>.” </a:t>
            </a:r>
            <a:r>
              <a:rPr lang="en-US" dirty="0" smtClean="0">
                <a:solidFill>
                  <a:srgbClr val="FFFFFF"/>
                </a:solidFill>
                <a:latin typeface="Segoe Pro Display Light"/>
                <a:cs typeface="Segoe Pro Display Light"/>
              </a:rPr>
              <a:t>  Howard </a:t>
            </a:r>
            <a:r>
              <a:rPr lang="en-US" dirty="0" smtClean="0">
                <a:solidFill>
                  <a:srgbClr val="FFFFFF"/>
                </a:solidFill>
                <a:latin typeface="Segoe Pro Display Light"/>
                <a:cs typeface="Segoe Pro Display Light"/>
              </a:rPr>
              <a:t>Schultz CEO</a:t>
            </a:r>
            <a:endParaRPr lang="en-US" dirty="0">
              <a:solidFill>
                <a:srgbClr val="FFFFFF"/>
              </a:solidFill>
              <a:latin typeface="Segoe Pro Display Light"/>
              <a:cs typeface="Segoe Pro Display Light"/>
            </a:endParaRPr>
          </a:p>
        </p:txBody>
      </p:sp>
      <p:pic>
        <p:nvPicPr>
          <p:cNvPr id="4" name="Picture 3"/>
          <p:cNvPicPr>
            <a:picLocks noChangeAspect="1"/>
          </p:cNvPicPr>
          <p:nvPr/>
        </p:nvPicPr>
        <p:blipFill rotWithShape="1">
          <a:blip r:embed="rId2"/>
          <a:srcRect l="24188" t="14630" r="20056" b="2277"/>
          <a:stretch/>
        </p:blipFill>
        <p:spPr>
          <a:xfrm>
            <a:off x="776355" y="661861"/>
            <a:ext cx="1763449" cy="2313508"/>
          </a:xfrm>
          <a:prstGeom prst="rect">
            <a:avLst/>
          </a:prstGeom>
        </p:spPr>
      </p:pic>
      <p:pic>
        <p:nvPicPr>
          <p:cNvPr id="5" name="Picture 4"/>
          <p:cNvPicPr>
            <a:picLocks noChangeAspect="1"/>
          </p:cNvPicPr>
          <p:nvPr/>
        </p:nvPicPr>
        <p:blipFill>
          <a:blip r:embed="rId3"/>
          <a:stretch>
            <a:fillRect/>
          </a:stretch>
        </p:blipFill>
        <p:spPr>
          <a:xfrm>
            <a:off x="4947988" y="661861"/>
            <a:ext cx="3491294" cy="2313508"/>
          </a:xfrm>
          <a:prstGeom prst="rect">
            <a:avLst/>
          </a:prstGeom>
        </p:spPr>
      </p:pic>
      <p:pic>
        <p:nvPicPr>
          <p:cNvPr id="6" name="Picture 5"/>
          <p:cNvPicPr>
            <a:picLocks noChangeAspect="1"/>
          </p:cNvPicPr>
          <p:nvPr/>
        </p:nvPicPr>
        <p:blipFill>
          <a:blip r:embed="rId4"/>
          <a:stretch>
            <a:fillRect/>
          </a:stretch>
        </p:blipFill>
        <p:spPr>
          <a:xfrm>
            <a:off x="2539804" y="661861"/>
            <a:ext cx="2452482" cy="2313508"/>
          </a:xfrm>
          <a:prstGeom prst="rect">
            <a:avLst/>
          </a:prstGeom>
        </p:spPr>
      </p:pic>
    </p:spTree>
    <p:extLst>
      <p:ext uri="{BB962C8B-B14F-4D97-AF65-F5344CB8AC3E}">
        <p14:creationId xmlns:p14="http://schemas.microsoft.com/office/powerpoint/2010/main" val="3281780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3771781" y="1499237"/>
            <a:ext cx="1962865" cy="149260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Segoe Pro Display"/>
              <a:cs typeface="Segoe Pro Display"/>
            </a:endParaRPr>
          </a:p>
        </p:txBody>
      </p:sp>
      <p:sp>
        <p:nvSpPr>
          <p:cNvPr id="3" name="TextBox 2"/>
          <p:cNvSpPr txBox="1"/>
          <p:nvPr/>
        </p:nvSpPr>
        <p:spPr>
          <a:xfrm>
            <a:off x="625624" y="720340"/>
            <a:ext cx="2065499" cy="1077218"/>
          </a:xfrm>
          <a:prstGeom prst="rect">
            <a:avLst/>
          </a:prstGeom>
          <a:noFill/>
        </p:spPr>
        <p:txBody>
          <a:bodyPr wrap="square" rtlCol="0">
            <a:spAutoFit/>
          </a:bodyPr>
          <a:lstStyle/>
          <a:p>
            <a:pPr algn="ctr"/>
            <a:r>
              <a:rPr lang="en-US" sz="1600" dirty="0">
                <a:solidFill>
                  <a:schemeClr val="bg1"/>
                </a:solidFill>
                <a:latin typeface="Segoe Pro Display"/>
                <a:cs typeface="Segoe Pro Display"/>
              </a:rPr>
              <a:t>a</a:t>
            </a:r>
            <a:r>
              <a:rPr lang="en-US" sz="1600" dirty="0" smtClean="0">
                <a:solidFill>
                  <a:schemeClr val="bg1"/>
                </a:solidFill>
                <a:latin typeface="Segoe Pro Display"/>
                <a:cs typeface="Segoe Pro Display"/>
              </a:rPr>
              <a:t>utomatically file share photos directory with grandparents</a:t>
            </a:r>
            <a:endParaRPr lang="en-US" sz="1600" dirty="0">
              <a:solidFill>
                <a:schemeClr val="bg1"/>
              </a:solidFill>
              <a:latin typeface="Segoe Pro Display"/>
              <a:cs typeface="Segoe Pro Display"/>
            </a:endParaRPr>
          </a:p>
        </p:txBody>
      </p:sp>
      <p:sp>
        <p:nvSpPr>
          <p:cNvPr id="5" name="TextBox 4"/>
          <p:cNvSpPr txBox="1"/>
          <p:nvPr/>
        </p:nvSpPr>
        <p:spPr>
          <a:xfrm>
            <a:off x="5211615" y="795686"/>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p</a:t>
            </a:r>
            <a:r>
              <a:rPr lang="en-US" sz="1600" dirty="0" smtClean="0">
                <a:solidFill>
                  <a:schemeClr val="bg1"/>
                </a:solidFill>
                <a:latin typeface="Segoe Pro Display"/>
                <a:cs typeface="Segoe Pro Display"/>
              </a:rPr>
              <a:t>rint photos and give to them</a:t>
            </a:r>
            <a:endParaRPr lang="en-US" sz="1600" dirty="0">
              <a:solidFill>
                <a:schemeClr val="bg1"/>
              </a:solidFill>
              <a:latin typeface="Segoe Pro Display"/>
              <a:cs typeface="Segoe Pro Display"/>
            </a:endParaRPr>
          </a:p>
        </p:txBody>
      </p:sp>
      <p:sp>
        <p:nvSpPr>
          <p:cNvPr id="6" name="TextBox 5"/>
          <p:cNvSpPr txBox="1"/>
          <p:nvPr/>
        </p:nvSpPr>
        <p:spPr>
          <a:xfrm>
            <a:off x="7123542" y="961647"/>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s</a:t>
            </a:r>
            <a:r>
              <a:rPr lang="en-US" sz="1600" dirty="0" smtClean="0">
                <a:solidFill>
                  <a:schemeClr val="bg1"/>
                </a:solidFill>
                <a:latin typeface="Segoe Pro Display"/>
                <a:cs typeface="Segoe Pro Display"/>
              </a:rPr>
              <a:t>end directly from phone</a:t>
            </a:r>
            <a:endParaRPr lang="en-US" sz="1600" dirty="0">
              <a:solidFill>
                <a:schemeClr val="bg1"/>
              </a:solidFill>
              <a:latin typeface="Segoe Pro Display"/>
              <a:cs typeface="Segoe Pro Display"/>
            </a:endParaRPr>
          </a:p>
        </p:txBody>
      </p:sp>
      <p:sp>
        <p:nvSpPr>
          <p:cNvPr id="7" name="TextBox 6"/>
          <p:cNvSpPr txBox="1"/>
          <p:nvPr/>
        </p:nvSpPr>
        <p:spPr>
          <a:xfrm>
            <a:off x="7105818" y="3292027"/>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p</a:t>
            </a:r>
            <a:r>
              <a:rPr lang="en-US" sz="1600" dirty="0" smtClean="0">
                <a:solidFill>
                  <a:schemeClr val="bg1"/>
                </a:solidFill>
                <a:latin typeface="Segoe Pro Display"/>
                <a:cs typeface="Segoe Pro Display"/>
              </a:rPr>
              <a:t>rint photos, books, cards</a:t>
            </a:r>
            <a:endParaRPr lang="en-US" sz="1600" dirty="0">
              <a:solidFill>
                <a:schemeClr val="bg1"/>
              </a:solidFill>
              <a:latin typeface="Segoe Pro Display"/>
              <a:cs typeface="Segoe Pro Display"/>
            </a:endParaRPr>
          </a:p>
        </p:txBody>
      </p:sp>
      <p:sp>
        <p:nvSpPr>
          <p:cNvPr id="8" name="TextBox 7"/>
          <p:cNvSpPr txBox="1"/>
          <p:nvPr/>
        </p:nvSpPr>
        <p:spPr>
          <a:xfrm>
            <a:off x="6732245" y="1873082"/>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e</a:t>
            </a:r>
            <a:r>
              <a:rPr lang="en-US" sz="1600" dirty="0" smtClean="0">
                <a:solidFill>
                  <a:schemeClr val="bg1"/>
                </a:solidFill>
                <a:latin typeface="Segoe Pro Display"/>
                <a:cs typeface="Segoe Pro Display"/>
              </a:rPr>
              <a:t>asy to use kiosk in retail outlet</a:t>
            </a:r>
            <a:endParaRPr lang="en-US" sz="1600" dirty="0">
              <a:solidFill>
                <a:schemeClr val="bg1"/>
              </a:solidFill>
              <a:latin typeface="Segoe Pro Display"/>
              <a:cs typeface="Segoe Pro Display"/>
            </a:endParaRPr>
          </a:p>
        </p:txBody>
      </p:sp>
      <p:sp>
        <p:nvSpPr>
          <p:cNvPr id="9" name="TextBox 8"/>
          <p:cNvSpPr txBox="1"/>
          <p:nvPr/>
        </p:nvSpPr>
        <p:spPr>
          <a:xfrm>
            <a:off x="2910675" y="477344"/>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p</a:t>
            </a:r>
            <a:r>
              <a:rPr lang="en-US" sz="1600" dirty="0" smtClean="0">
                <a:solidFill>
                  <a:schemeClr val="bg1"/>
                </a:solidFill>
                <a:latin typeface="Segoe Pro Display"/>
                <a:cs typeface="Segoe Pro Display"/>
              </a:rPr>
              <a:t>ut photos on a website</a:t>
            </a:r>
            <a:endParaRPr lang="en-US" sz="1600" dirty="0">
              <a:solidFill>
                <a:schemeClr val="bg1"/>
              </a:solidFill>
              <a:latin typeface="Segoe Pro Display"/>
              <a:cs typeface="Segoe Pro Display"/>
            </a:endParaRPr>
          </a:p>
        </p:txBody>
      </p:sp>
      <p:sp>
        <p:nvSpPr>
          <p:cNvPr id="10" name="TextBox 9"/>
          <p:cNvSpPr txBox="1"/>
          <p:nvPr/>
        </p:nvSpPr>
        <p:spPr>
          <a:xfrm>
            <a:off x="256584" y="2210685"/>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e</a:t>
            </a:r>
            <a:r>
              <a:rPr lang="en-US" sz="1600" dirty="0" smtClean="0">
                <a:solidFill>
                  <a:schemeClr val="bg1"/>
                </a:solidFill>
                <a:latin typeface="Segoe Pro Display"/>
                <a:cs typeface="Segoe Pro Display"/>
              </a:rPr>
              <a:t>asy template for emailing</a:t>
            </a:r>
            <a:endParaRPr lang="en-US" sz="1600" dirty="0">
              <a:solidFill>
                <a:schemeClr val="bg1"/>
              </a:solidFill>
              <a:latin typeface="Segoe Pro Display"/>
              <a:cs typeface="Segoe Pro Display"/>
            </a:endParaRPr>
          </a:p>
        </p:txBody>
      </p:sp>
      <p:sp>
        <p:nvSpPr>
          <p:cNvPr id="11" name="TextBox 10"/>
          <p:cNvSpPr txBox="1"/>
          <p:nvPr/>
        </p:nvSpPr>
        <p:spPr>
          <a:xfrm>
            <a:off x="1576439" y="1786978"/>
            <a:ext cx="1731940" cy="338554"/>
          </a:xfrm>
          <a:prstGeom prst="rect">
            <a:avLst/>
          </a:prstGeom>
          <a:noFill/>
        </p:spPr>
        <p:txBody>
          <a:bodyPr wrap="square" rtlCol="0">
            <a:spAutoFit/>
          </a:bodyPr>
          <a:lstStyle/>
          <a:p>
            <a:pPr algn="ctr"/>
            <a:r>
              <a:rPr lang="en-US" sz="1600" dirty="0">
                <a:solidFill>
                  <a:schemeClr val="bg1"/>
                </a:solidFill>
                <a:latin typeface="Segoe Pro Display"/>
                <a:cs typeface="Segoe Pro Display"/>
              </a:rPr>
              <a:t>e</a:t>
            </a:r>
            <a:r>
              <a:rPr lang="en-US" sz="1600" dirty="0" smtClean="0">
                <a:solidFill>
                  <a:schemeClr val="bg1"/>
                </a:solidFill>
                <a:latin typeface="Segoe Pro Display"/>
                <a:cs typeface="Segoe Pro Display"/>
              </a:rPr>
              <a:t>mail pictures</a:t>
            </a:r>
            <a:endParaRPr lang="en-US" sz="1600" dirty="0">
              <a:solidFill>
                <a:schemeClr val="bg1"/>
              </a:solidFill>
              <a:latin typeface="Segoe Pro Display"/>
              <a:cs typeface="Segoe Pro Display"/>
            </a:endParaRPr>
          </a:p>
        </p:txBody>
      </p:sp>
      <p:sp>
        <p:nvSpPr>
          <p:cNvPr id="12" name="TextBox 11"/>
          <p:cNvSpPr txBox="1"/>
          <p:nvPr/>
        </p:nvSpPr>
        <p:spPr>
          <a:xfrm>
            <a:off x="1968855" y="2574876"/>
            <a:ext cx="1731940" cy="338554"/>
          </a:xfrm>
          <a:prstGeom prst="rect">
            <a:avLst/>
          </a:prstGeom>
          <a:noFill/>
        </p:spPr>
        <p:txBody>
          <a:bodyPr wrap="square" rtlCol="0">
            <a:spAutoFit/>
          </a:bodyPr>
          <a:lstStyle/>
          <a:p>
            <a:pPr algn="ctr"/>
            <a:r>
              <a:rPr lang="en-US" sz="1600" dirty="0">
                <a:solidFill>
                  <a:schemeClr val="bg1"/>
                </a:solidFill>
                <a:latin typeface="Segoe Pro Display"/>
                <a:cs typeface="Segoe Pro Display"/>
              </a:rPr>
              <a:t>o</a:t>
            </a:r>
            <a:r>
              <a:rPr lang="en-US" sz="1600" dirty="0" smtClean="0">
                <a:solidFill>
                  <a:schemeClr val="bg1"/>
                </a:solidFill>
                <a:latin typeface="Segoe Pro Display"/>
                <a:cs typeface="Segoe Pro Display"/>
              </a:rPr>
              <a:t>nline slideshow</a:t>
            </a:r>
            <a:endParaRPr lang="en-US" sz="1600" dirty="0">
              <a:solidFill>
                <a:schemeClr val="bg1"/>
              </a:solidFill>
              <a:latin typeface="Segoe Pro Display"/>
              <a:cs typeface="Segoe Pro Display"/>
            </a:endParaRPr>
          </a:p>
        </p:txBody>
      </p:sp>
      <p:sp>
        <p:nvSpPr>
          <p:cNvPr id="13" name="TextBox 12"/>
          <p:cNvSpPr txBox="1"/>
          <p:nvPr/>
        </p:nvSpPr>
        <p:spPr>
          <a:xfrm>
            <a:off x="276157" y="3371557"/>
            <a:ext cx="1731940" cy="338554"/>
          </a:xfrm>
          <a:prstGeom prst="rect">
            <a:avLst/>
          </a:prstGeom>
          <a:noFill/>
        </p:spPr>
        <p:txBody>
          <a:bodyPr wrap="square" rtlCol="0">
            <a:spAutoFit/>
          </a:bodyPr>
          <a:lstStyle/>
          <a:p>
            <a:pPr algn="ctr"/>
            <a:r>
              <a:rPr lang="en-US" sz="1600" dirty="0">
                <a:solidFill>
                  <a:schemeClr val="bg1"/>
                </a:solidFill>
                <a:latin typeface="Segoe Pro Display"/>
                <a:cs typeface="Segoe Pro Display"/>
              </a:rPr>
              <a:t>e</a:t>
            </a:r>
            <a:r>
              <a:rPr lang="en-US" sz="1600" dirty="0" smtClean="0">
                <a:solidFill>
                  <a:schemeClr val="bg1"/>
                </a:solidFill>
                <a:latin typeface="Segoe Pro Display"/>
                <a:cs typeface="Segoe Pro Display"/>
              </a:rPr>
              <a:t>mail slideshow</a:t>
            </a:r>
            <a:endParaRPr lang="en-US" sz="1600" dirty="0">
              <a:solidFill>
                <a:schemeClr val="bg1"/>
              </a:solidFill>
              <a:latin typeface="Segoe Pro Display"/>
              <a:cs typeface="Segoe Pro Display"/>
            </a:endParaRPr>
          </a:p>
        </p:txBody>
      </p:sp>
      <p:sp>
        <p:nvSpPr>
          <p:cNvPr id="14" name="TextBox 13"/>
          <p:cNvSpPr txBox="1"/>
          <p:nvPr/>
        </p:nvSpPr>
        <p:spPr>
          <a:xfrm>
            <a:off x="1687384" y="3932466"/>
            <a:ext cx="1731940" cy="830997"/>
          </a:xfrm>
          <a:prstGeom prst="rect">
            <a:avLst/>
          </a:prstGeom>
          <a:noFill/>
        </p:spPr>
        <p:txBody>
          <a:bodyPr wrap="square" rtlCol="0">
            <a:spAutoFit/>
          </a:bodyPr>
          <a:lstStyle/>
          <a:p>
            <a:pPr algn="ctr"/>
            <a:r>
              <a:rPr lang="en-US" sz="1600" dirty="0">
                <a:solidFill>
                  <a:schemeClr val="bg1"/>
                </a:solidFill>
                <a:latin typeface="Segoe Pro Display"/>
                <a:cs typeface="Segoe Pro Display"/>
              </a:rPr>
              <a:t>s</a:t>
            </a:r>
            <a:r>
              <a:rPr lang="en-US" sz="1600" dirty="0" smtClean="0">
                <a:solidFill>
                  <a:schemeClr val="bg1"/>
                </a:solidFill>
                <a:latin typeface="Segoe Pro Display"/>
                <a:cs typeface="Segoe Pro Display"/>
              </a:rPr>
              <a:t>end photo via instant messaging</a:t>
            </a:r>
            <a:endParaRPr lang="en-US" sz="1600" dirty="0">
              <a:solidFill>
                <a:schemeClr val="bg1"/>
              </a:solidFill>
              <a:latin typeface="Segoe Pro Display"/>
              <a:cs typeface="Segoe Pro Display"/>
            </a:endParaRPr>
          </a:p>
        </p:txBody>
      </p:sp>
      <p:sp>
        <p:nvSpPr>
          <p:cNvPr id="16" name="TextBox 15"/>
          <p:cNvSpPr txBox="1"/>
          <p:nvPr/>
        </p:nvSpPr>
        <p:spPr>
          <a:xfrm>
            <a:off x="3616279" y="4182405"/>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s</a:t>
            </a:r>
            <a:r>
              <a:rPr lang="en-US" sz="1600" dirty="0" smtClean="0">
                <a:solidFill>
                  <a:schemeClr val="bg1"/>
                </a:solidFill>
                <a:latin typeface="Segoe Pro Display"/>
                <a:cs typeface="Segoe Pro Display"/>
              </a:rPr>
              <a:t>end photo via </a:t>
            </a:r>
            <a:r>
              <a:rPr lang="en-US" sz="1600" dirty="0" smtClean="0">
                <a:solidFill>
                  <a:schemeClr val="bg1"/>
                </a:solidFill>
                <a:latin typeface="Segoe Pro Display"/>
                <a:cs typeface="Segoe Pro Display"/>
              </a:rPr>
              <a:t>billboard</a:t>
            </a:r>
            <a:endParaRPr lang="en-US" sz="1600" dirty="0">
              <a:solidFill>
                <a:schemeClr val="bg1"/>
              </a:solidFill>
              <a:latin typeface="Segoe Pro Display"/>
              <a:cs typeface="Segoe Pro Display"/>
            </a:endParaRPr>
          </a:p>
        </p:txBody>
      </p:sp>
      <p:sp>
        <p:nvSpPr>
          <p:cNvPr id="17" name="TextBox 16"/>
          <p:cNvSpPr txBox="1"/>
          <p:nvPr/>
        </p:nvSpPr>
        <p:spPr>
          <a:xfrm>
            <a:off x="5580694" y="2702948"/>
            <a:ext cx="1731940" cy="830997"/>
          </a:xfrm>
          <a:prstGeom prst="rect">
            <a:avLst/>
          </a:prstGeom>
          <a:noFill/>
        </p:spPr>
        <p:txBody>
          <a:bodyPr wrap="square" rtlCol="0">
            <a:spAutoFit/>
          </a:bodyPr>
          <a:lstStyle/>
          <a:p>
            <a:pPr algn="ctr"/>
            <a:r>
              <a:rPr lang="en-US" sz="1600" dirty="0">
                <a:solidFill>
                  <a:schemeClr val="bg1"/>
                </a:solidFill>
                <a:latin typeface="Segoe Pro Display"/>
                <a:cs typeface="Segoe Pro Display"/>
              </a:rPr>
              <a:t>p</a:t>
            </a:r>
            <a:r>
              <a:rPr lang="en-US" sz="1600" dirty="0" smtClean="0">
                <a:solidFill>
                  <a:schemeClr val="bg1"/>
                </a:solidFill>
                <a:latin typeface="Segoe Pro Display"/>
                <a:cs typeface="Segoe Pro Display"/>
              </a:rPr>
              <a:t>lug memory card directly into a printer</a:t>
            </a:r>
            <a:endParaRPr lang="en-US" sz="1600" dirty="0">
              <a:solidFill>
                <a:schemeClr val="bg1"/>
              </a:solidFill>
              <a:latin typeface="Segoe Pro Display"/>
              <a:cs typeface="Segoe Pro Display"/>
            </a:endParaRPr>
          </a:p>
        </p:txBody>
      </p:sp>
      <p:sp>
        <p:nvSpPr>
          <p:cNvPr id="18" name="TextBox 17"/>
          <p:cNvSpPr txBox="1"/>
          <p:nvPr/>
        </p:nvSpPr>
        <p:spPr>
          <a:xfrm>
            <a:off x="6712137" y="4015734"/>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s</a:t>
            </a:r>
            <a:r>
              <a:rPr lang="en-US" sz="1600" dirty="0" smtClean="0">
                <a:solidFill>
                  <a:schemeClr val="bg1"/>
                </a:solidFill>
                <a:latin typeface="Segoe Pro Display"/>
                <a:cs typeface="Segoe Pro Display"/>
              </a:rPr>
              <a:t>how pictures on TV screen</a:t>
            </a:r>
            <a:endParaRPr lang="en-US" sz="1600" dirty="0">
              <a:solidFill>
                <a:schemeClr val="bg1"/>
              </a:solidFill>
              <a:latin typeface="Segoe Pro Display"/>
              <a:cs typeface="Segoe Pro Display"/>
            </a:endParaRPr>
          </a:p>
        </p:txBody>
      </p:sp>
      <p:sp>
        <p:nvSpPr>
          <p:cNvPr id="19" name="TextBox 18"/>
          <p:cNvSpPr txBox="1"/>
          <p:nvPr/>
        </p:nvSpPr>
        <p:spPr>
          <a:xfrm>
            <a:off x="4887918" y="3665915"/>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p</a:t>
            </a:r>
            <a:r>
              <a:rPr lang="en-US" sz="1600" dirty="0" smtClean="0">
                <a:solidFill>
                  <a:schemeClr val="bg1"/>
                </a:solidFill>
                <a:latin typeface="Segoe Pro Display"/>
                <a:cs typeface="Segoe Pro Display"/>
              </a:rPr>
              <a:t>ut photos on a CD</a:t>
            </a:r>
            <a:endParaRPr lang="en-US" sz="1600" dirty="0">
              <a:solidFill>
                <a:schemeClr val="bg1"/>
              </a:solidFill>
              <a:latin typeface="Segoe Pro Display"/>
              <a:cs typeface="Segoe Pro Display"/>
            </a:endParaRPr>
          </a:p>
        </p:txBody>
      </p:sp>
      <p:sp>
        <p:nvSpPr>
          <p:cNvPr id="20" name="TextBox 19"/>
          <p:cNvSpPr txBox="1"/>
          <p:nvPr/>
        </p:nvSpPr>
        <p:spPr>
          <a:xfrm>
            <a:off x="3412562" y="2991837"/>
            <a:ext cx="1731940" cy="830997"/>
          </a:xfrm>
          <a:prstGeom prst="rect">
            <a:avLst/>
          </a:prstGeom>
          <a:noFill/>
        </p:spPr>
        <p:txBody>
          <a:bodyPr wrap="square" rtlCol="0">
            <a:spAutoFit/>
          </a:bodyPr>
          <a:lstStyle/>
          <a:p>
            <a:pPr algn="ctr"/>
            <a:r>
              <a:rPr lang="en-US" sz="1600" dirty="0">
                <a:solidFill>
                  <a:schemeClr val="bg1"/>
                </a:solidFill>
                <a:latin typeface="Segoe Pro Display"/>
                <a:cs typeface="Segoe Pro Display"/>
              </a:rPr>
              <a:t>s</a:t>
            </a:r>
            <a:r>
              <a:rPr lang="en-US" sz="1600" dirty="0" smtClean="0">
                <a:solidFill>
                  <a:schemeClr val="bg1"/>
                </a:solidFill>
                <a:latin typeface="Segoe Pro Display"/>
                <a:cs typeface="Segoe Pro Display"/>
              </a:rPr>
              <a:t>ee pictures for people in my social network</a:t>
            </a:r>
            <a:endParaRPr lang="en-US" sz="1600" dirty="0">
              <a:solidFill>
                <a:schemeClr val="bg1"/>
              </a:solidFill>
              <a:latin typeface="Segoe Pro Display"/>
              <a:cs typeface="Segoe Pro Display"/>
            </a:endParaRPr>
          </a:p>
        </p:txBody>
      </p:sp>
      <p:sp>
        <p:nvSpPr>
          <p:cNvPr id="21" name="TextBox 20"/>
          <p:cNvSpPr txBox="1"/>
          <p:nvPr/>
        </p:nvSpPr>
        <p:spPr>
          <a:xfrm>
            <a:off x="3848754" y="1672573"/>
            <a:ext cx="1731940" cy="1077218"/>
          </a:xfrm>
          <a:prstGeom prst="rect">
            <a:avLst/>
          </a:prstGeom>
          <a:noFill/>
        </p:spPr>
        <p:txBody>
          <a:bodyPr wrap="square" rtlCol="0">
            <a:spAutoFit/>
          </a:bodyPr>
          <a:lstStyle/>
          <a:p>
            <a:pPr algn="ctr"/>
            <a:r>
              <a:rPr lang="en-US" sz="1600" dirty="0">
                <a:latin typeface="Segoe Pro Display"/>
                <a:cs typeface="Segoe Pro Display"/>
              </a:rPr>
              <a:t>J</a:t>
            </a:r>
            <a:r>
              <a:rPr lang="en-US" sz="1600" dirty="0" smtClean="0">
                <a:latin typeface="Segoe Pro Display"/>
                <a:cs typeface="Segoe Pro Display"/>
              </a:rPr>
              <a:t>ohn </a:t>
            </a:r>
            <a:r>
              <a:rPr lang="en-US" sz="1600" dirty="0" smtClean="0">
                <a:latin typeface="Segoe Pro Display"/>
                <a:cs typeface="Segoe Pro Display"/>
              </a:rPr>
              <a:t>wants to share the latest kid pictures with grandparents</a:t>
            </a:r>
            <a:endParaRPr lang="en-US" sz="1600" dirty="0">
              <a:latin typeface="Segoe Pro Display"/>
              <a:cs typeface="Segoe Pro Display"/>
            </a:endParaRPr>
          </a:p>
        </p:txBody>
      </p:sp>
    </p:spTree>
    <p:extLst>
      <p:ext uri="{BB962C8B-B14F-4D97-AF65-F5344CB8AC3E}">
        <p14:creationId xmlns:p14="http://schemas.microsoft.com/office/powerpoint/2010/main" val="3421783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P spid="13" grpId="0"/>
      <p:bldP spid="14" grpId="0"/>
      <p:bldP spid="16" grpId="0"/>
      <p:bldP spid="17" grpId="0"/>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771781" y="1499237"/>
            <a:ext cx="1962865" cy="1492600"/>
          </a:xfrm>
          <a:prstGeom prst="ellipse">
            <a:avLst/>
          </a:prstGeom>
          <a:solidFill>
            <a:srgbClr val="FA9B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Segoe Pro Display"/>
              <a:cs typeface="Segoe Pro Display"/>
            </a:endParaRPr>
          </a:p>
        </p:txBody>
      </p:sp>
      <p:sp>
        <p:nvSpPr>
          <p:cNvPr id="40" name="TextBox 39"/>
          <p:cNvSpPr txBox="1"/>
          <p:nvPr/>
        </p:nvSpPr>
        <p:spPr>
          <a:xfrm>
            <a:off x="3851742" y="1674806"/>
            <a:ext cx="1731940" cy="1077218"/>
          </a:xfrm>
          <a:prstGeom prst="rect">
            <a:avLst/>
          </a:prstGeom>
          <a:noFill/>
        </p:spPr>
        <p:txBody>
          <a:bodyPr wrap="square" rtlCol="0">
            <a:spAutoFit/>
          </a:bodyPr>
          <a:lstStyle/>
          <a:p>
            <a:pPr algn="ctr"/>
            <a:r>
              <a:rPr lang="en-US" sz="1600" dirty="0">
                <a:latin typeface="Segoe Pro Display"/>
                <a:cs typeface="Segoe Pro Display"/>
              </a:rPr>
              <a:t>J</a:t>
            </a:r>
            <a:r>
              <a:rPr lang="en-US" sz="1600" dirty="0" smtClean="0">
                <a:latin typeface="Segoe Pro Display"/>
                <a:cs typeface="Segoe Pro Display"/>
              </a:rPr>
              <a:t>ohn </a:t>
            </a:r>
            <a:r>
              <a:rPr lang="en-US" sz="1600" dirty="0" smtClean="0">
                <a:latin typeface="Segoe Pro Display"/>
                <a:cs typeface="Segoe Pro Display"/>
              </a:rPr>
              <a:t>wants to </a:t>
            </a:r>
            <a:r>
              <a:rPr lang="en-US" sz="1600" u="sng" dirty="0" smtClean="0">
                <a:latin typeface="Segoe Pro Display"/>
                <a:cs typeface="Segoe Pro Display"/>
              </a:rPr>
              <a:t>email</a:t>
            </a:r>
            <a:r>
              <a:rPr lang="en-US" sz="1600" dirty="0" smtClean="0">
                <a:latin typeface="Segoe Pro Display"/>
                <a:cs typeface="Segoe Pro Display"/>
              </a:rPr>
              <a:t> the latest kid pictures to the grandparents</a:t>
            </a:r>
            <a:endParaRPr lang="en-US" sz="1600" dirty="0">
              <a:latin typeface="Segoe Pro Display"/>
              <a:cs typeface="Segoe Pro Display"/>
            </a:endParaRPr>
          </a:p>
        </p:txBody>
      </p:sp>
      <p:sp>
        <p:nvSpPr>
          <p:cNvPr id="3" name="TextBox 2"/>
          <p:cNvSpPr txBox="1"/>
          <p:nvPr/>
        </p:nvSpPr>
        <p:spPr>
          <a:xfrm>
            <a:off x="625624" y="720340"/>
            <a:ext cx="2065499" cy="1077218"/>
          </a:xfrm>
          <a:prstGeom prst="rect">
            <a:avLst/>
          </a:prstGeom>
          <a:noFill/>
        </p:spPr>
        <p:txBody>
          <a:bodyPr wrap="square" rtlCol="0">
            <a:spAutoFit/>
          </a:bodyPr>
          <a:lstStyle/>
          <a:p>
            <a:pPr algn="ctr"/>
            <a:r>
              <a:rPr lang="en-US" sz="1600" dirty="0">
                <a:solidFill>
                  <a:schemeClr val="bg1"/>
                </a:solidFill>
                <a:latin typeface="Segoe Pro Display"/>
                <a:cs typeface="Segoe Pro Display"/>
              </a:rPr>
              <a:t>a</a:t>
            </a:r>
            <a:r>
              <a:rPr lang="en-US" sz="1600" dirty="0" smtClean="0">
                <a:solidFill>
                  <a:schemeClr val="bg1"/>
                </a:solidFill>
                <a:latin typeface="Segoe Pro Display"/>
                <a:cs typeface="Segoe Pro Display"/>
              </a:rPr>
              <a:t>utomatically file share photos directory with grandparents</a:t>
            </a:r>
            <a:endParaRPr lang="en-US" sz="1600" dirty="0">
              <a:solidFill>
                <a:schemeClr val="bg1"/>
              </a:solidFill>
              <a:latin typeface="Segoe Pro Display"/>
              <a:cs typeface="Segoe Pro Display"/>
            </a:endParaRPr>
          </a:p>
        </p:txBody>
      </p:sp>
      <p:sp>
        <p:nvSpPr>
          <p:cNvPr id="5" name="TextBox 4"/>
          <p:cNvSpPr txBox="1"/>
          <p:nvPr/>
        </p:nvSpPr>
        <p:spPr>
          <a:xfrm>
            <a:off x="5211615" y="795686"/>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p</a:t>
            </a:r>
            <a:r>
              <a:rPr lang="en-US" sz="1600" dirty="0" smtClean="0">
                <a:solidFill>
                  <a:schemeClr val="bg1"/>
                </a:solidFill>
                <a:latin typeface="Segoe Pro Display"/>
                <a:cs typeface="Segoe Pro Display"/>
              </a:rPr>
              <a:t>rint photos and give to them</a:t>
            </a:r>
            <a:endParaRPr lang="en-US" sz="1600" dirty="0">
              <a:solidFill>
                <a:schemeClr val="bg1"/>
              </a:solidFill>
              <a:latin typeface="Segoe Pro Display"/>
              <a:cs typeface="Segoe Pro Display"/>
            </a:endParaRPr>
          </a:p>
        </p:txBody>
      </p:sp>
      <p:sp>
        <p:nvSpPr>
          <p:cNvPr id="6" name="TextBox 5"/>
          <p:cNvSpPr txBox="1"/>
          <p:nvPr/>
        </p:nvSpPr>
        <p:spPr>
          <a:xfrm>
            <a:off x="7123542" y="961647"/>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s</a:t>
            </a:r>
            <a:r>
              <a:rPr lang="en-US" sz="1600" dirty="0" smtClean="0">
                <a:solidFill>
                  <a:schemeClr val="bg1"/>
                </a:solidFill>
                <a:latin typeface="Segoe Pro Display"/>
                <a:cs typeface="Segoe Pro Display"/>
              </a:rPr>
              <a:t>end directly from phone</a:t>
            </a:r>
            <a:endParaRPr lang="en-US" sz="1600" dirty="0">
              <a:solidFill>
                <a:schemeClr val="bg1"/>
              </a:solidFill>
              <a:latin typeface="Segoe Pro Display"/>
              <a:cs typeface="Segoe Pro Display"/>
            </a:endParaRPr>
          </a:p>
        </p:txBody>
      </p:sp>
      <p:sp>
        <p:nvSpPr>
          <p:cNvPr id="7" name="TextBox 6"/>
          <p:cNvSpPr txBox="1"/>
          <p:nvPr/>
        </p:nvSpPr>
        <p:spPr>
          <a:xfrm>
            <a:off x="7105818" y="3292027"/>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p</a:t>
            </a:r>
            <a:r>
              <a:rPr lang="en-US" sz="1600" dirty="0" smtClean="0">
                <a:solidFill>
                  <a:schemeClr val="bg1"/>
                </a:solidFill>
                <a:latin typeface="Segoe Pro Display"/>
                <a:cs typeface="Segoe Pro Display"/>
              </a:rPr>
              <a:t>rint photos, books, cards</a:t>
            </a:r>
            <a:endParaRPr lang="en-US" sz="1600" dirty="0">
              <a:solidFill>
                <a:schemeClr val="bg1"/>
              </a:solidFill>
              <a:latin typeface="Segoe Pro Display"/>
              <a:cs typeface="Segoe Pro Display"/>
            </a:endParaRPr>
          </a:p>
        </p:txBody>
      </p:sp>
      <p:sp>
        <p:nvSpPr>
          <p:cNvPr id="8" name="TextBox 7"/>
          <p:cNvSpPr txBox="1"/>
          <p:nvPr/>
        </p:nvSpPr>
        <p:spPr>
          <a:xfrm>
            <a:off x="6732245" y="1873082"/>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e</a:t>
            </a:r>
            <a:r>
              <a:rPr lang="en-US" sz="1600" dirty="0" smtClean="0">
                <a:solidFill>
                  <a:schemeClr val="bg1"/>
                </a:solidFill>
                <a:latin typeface="Segoe Pro Display"/>
                <a:cs typeface="Segoe Pro Display"/>
              </a:rPr>
              <a:t>asy to use kiosk in retail outlet</a:t>
            </a:r>
            <a:endParaRPr lang="en-US" sz="1600" dirty="0">
              <a:solidFill>
                <a:schemeClr val="bg1"/>
              </a:solidFill>
              <a:latin typeface="Segoe Pro Display"/>
              <a:cs typeface="Segoe Pro Display"/>
            </a:endParaRPr>
          </a:p>
        </p:txBody>
      </p:sp>
      <p:sp>
        <p:nvSpPr>
          <p:cNvPr id="9" name="TextBox 8"/>
          <p:cNvSpPr txBox="1"/>
          <p:nvPr/>
        </p:nvSpPr>
        <p:spPr>
          <a:xfrm>
            <a:off x="2910675" y="477344"/>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p</a:t>
            </a:r>
            <a:r>
              <a:rPr lang="en-US" sz="1600" dirty="0" smtClean="0">
                <a:solidFill>
                  <a:schemeClr val="bg1"/>
                </a:solidFill>
                <a:latin typeface="Segoe Pro Display"/>
                <a:cs typeface="Segoe Pro Display"/>
              </a:rPr>
              <a:t>ut photos on a website</a:t>
            </a:r>
            <a:endParaRPr lang="en-US" sz="1600" dirty="0">
              <a:solidFill>
                <a:schemeClr val="bg1"/>
              </a:solidFill>
              <a:latin typeface="Segoe Pro Display"/>
              <a:cs typeface="Segoe Pro Display"/>
            </a:endParaRPr>
          </a:p>
        </p:txBody>
      </p:sp>
      <p:sp>
        <p:nvSpPr>
          <p:cNvPr id="10" name="TextBox 9"/>
          <p:cNvSpPr txBox="1"/>
          <p:nvPr/>
        </p:nvSpPr>
        <p:spPr>
          <a:xfrm>
            <a:off x="256584" y="2210685"/>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e</a:t>
            </a:r>
            <a:r>
              <a:rPr lang="en-US" sz="1600" dirty="0" smtClean="0">
                <a:solidFill>
                  <a:schemeClr val="bg1"/>
                </a:solidFill>
                <a:latin typeface="Segoe Pro Display"/>
                <a:cs typeface="Segoe Pro Display"/>
              </a:rPr>
              <a:t>asy template for emailing</a:t>
            </a:r>
            <a:endParaRPr lang="en-US" sz="1600" dirty="0">
              <a:solidFill>
                <a:schemeClr val="bg1"/>
              </a:solidFill>
              <a:latin typeface="Segoe Pro Display"/>
              <a:cs typeface="Segoe Pro Display"/>
            </a:endParaRPr>
          </a:p>
        </p:txBody>
      </p:sp>
      <p:sp>
        <p:nvSpPr>
          <p:cNvPr id="11" name="TextBox 10"/>
          <p:cNvSpPr txBox="1"/>
          <p:nvPr/>
        </p:nvSpPr>
        <p:spPr>
          <a:xfrm>
            <a:off x="1576439" y="1786978"/>
            <a:ext cx="1731940" cy="338554"/>
          </a:xfrm>
          <a:prstGeom prst="rect">
            <a:avLst/>
          </a:prstGeom>
          <a:noFill/>
        </p:spPr>
        <p:txBody>
          <a:bodyPr wrap="square" rtlCol="0">
            <a:spAutoFit/>
          </a:bodyPr>
          <a:lstStyle/>
          <a:p>
            <a:pPr algn="ctr"/>
            <a:r>
              <a:rPr lang="en-US" sz="1600" dirty="0">
                <a:solidFill>
                  <a:schemeClr val="bg1"/>
                </a:solidFill>
                <a:latin typeface="Segoe Pro Display"/>
                <a:cs typeface="Segoe Pro Display"/>
              </a:rPr>
              <a:t>e</a:t>
            </a:r>
            <a:r>
              <a:rPr lang="en-US" sz="1600" dirty="0" smtClean="0">
                <a:solidFill>
                  <a:schemeClr val="bg1"/>
                </a:solidFill>
                <a:latin typeface="Segoe Pro Display"/>
                <a:cs typeface="Segoe Pro Display"/>
              </a:rPr>
              <a:t>mail pictures</a:t>
            </a:r>
            <a:endParaRPr lang="en-US" sz="1600" dirty="0">
              <a:solidFill>
                <a:schemeClr val="bg1"/>
              </a:solidFill>
              <a:latin typeface="Segoe Pro Display"/>
              <a:cs typeface="Segoe Pro Display"/>
            </a:endParaRPr>
          </a:p>
        </p:txBody>
      </p:sp>
      <p:sp>
        <p:nvSpPr>
          <p:cNvPr id="12" name="TextBox 11"/>
          <p:cNvSpPr txBox="1"/>
          <p:nvPr/>
        </p:nvSpPr>
        <p:spPr>
          <a:xfrm>
            <a:off x="1968855" y="2574876"/>
            <a:ext cx="1731940" cy="338554"/>
          </a:xfrm>
          <a:prstGeom prst="rect">
            <a:avLst/>
          </a:prstGeom>
          <a:noFill/>
        </p:spPr>
        <p:txBody>
          <a:bodyPr wrap="square" rtlCol="0">
            <a:spAutoFit/>
          </a:bodyPr>
          <a:lstStyle/>
          <a:p>
            <a:pPr algn="ctr"/>
            <a:r>
              <a:rPr lang="en-US" sz="1600" dirty="0">
                <a:solidFill>
                  <a:schemeClr val="bg1"/>
                </a:solidFill>
                <a:latin typeface="Segoe Pro Display"/>
                <a:cs typeface="Segoe Pro Display"/>
              </a:rPr>
              <a:t>o</a:t>
            </a:r>
            <a:r>
              <a:rPr lang="en-US" sz="1600" dirty="0" smtClean="0">
                <a:solidFill>
                  <a:schemeClr val="bg1"/>
                </a:solidFill>
                <a:latin typeface="Segoe Pro Display"/>
                <a:cs typeface="Segoe Pro Display"/>
              </a:rPr>
              <a:t>nline slideshow</a:t>
            </a:r>
            <a:endParaRPr lang="en-US" sz="1600" dirty="0">
              <a:solidFill>
                <a:schemeClr val="bg1"/>
              </a:solidFill>
              <a:latin typeface="Segoe Pro Display"/>
              <a:cs typeface="Segoe Pro Display"/>
            </a:endParaRPr>
          </a:p>
        </p:txBody>
      </p:sp>
      <p:sp>
        <p:nvSpPr>
          <p:cNvPr id="13" name="TextBox 12"/>
          <p:cNvSpPr txBox="1"/>
          <p:nvPr/>
        </p:nvSpPr>
        <p:spPr>
          <a:xfrm>
            <a:off x="276157" y="3371557"/>
            <a:ext cx="1731940" cy="338554"/>
          </a:xfrm>
          <a:prstGeom prst="rect">
            <a:avLst/>
          </a:prstGeom>
          <a:noFill/>
        </p:spPr>
        <p:txBody>
          <a:bodyPr wrap="square" rtlCol="0">
            <a:spAutoFit/>
          </a:bodyPr>
          <a:lstStyle/>
          <a:p>
            <a:pPr algn="ctr"/>
            <a:r>
              <a:rPr lang="en-US" sz="1600" dirty="0">
                <a:solidFill>
                  <a:schemeClr val="bg1"/>
                </a:solidFill>
                <a:latin typeface="Segoe Pro Display"/>
                <a:cs typeface="Segoe Pro Display"/>
              </a:rPr>
              <a:t>e</a:t>
            </a:r>
            <a:r>
              <a:rPr lang="en-US" sz="1600" dirty="0" smtClean="0">
                <a:solidFill>
                  <a:schemeClr val="bg1"/>
                </a:solidFill>
                <a:latin typeface="Segoe Pro Display"/>
                <a:cs typeface="Segoe Pro Display"/>
              </a:rPr>
              <a:t>mail slideshow</a:t>
            </a:r>
            <a:endParaRPr lang="en-US" sz="1600" dirty="0">
              <a:solidFill>
                <a:schemeClr val="bg1"/>
              </a:solidFill>
              <a:latin typeface="Segoe Pro Display"/>
              <a:cs typeface="Segoe Pro Display"/>
            </a:endParaRPr>
          </a:p>
        </p:txBody>
      </p:sp>
      <p:sp>
        <p:nvSpPr>
          <p:cNvPr id="14" name="TextBox 13"/>
          <p:cNvSpPr txBox="1"/>
          <p:nvPr/>
        </p:nvSpPr>
        <p:spPr>
          <a:xfrm>
            <a:off x="1687384" y="3932466"/>
            <a:ext cx="1731940" cy="830997"/>
          </a:xfrm>
          <a:prstGeom prst="rect">
            <a:avLst/>
          </a:prstGeom>
          <a:noFill/>
        </p:spPr>
        <p:txBody>
          <a:bodyPr wrap="square" rtlCol="0">
            <a:spAutoFit/>
          </a:bodyPr>
          <a:lstStyle/>
          <a:p>
            <a:pPr algn="ctr"/>
            <a:r>
              <a:rPr lang="en-US" sz="1600" dirty="0">
                <a:solidFill>
                  <a:schemeClr val="bg1"/>
                </a:solidFill>
                <a:latin typeface="Segoe Pro Display"/>
                <a:cs typeface="Segoe Pro Display"/>
              </a:rPr>
              <a:t>s</a:t>
            </a:r>
            <a:r>
              <a:rPr lang="en-US" sz="1600" dirty="0" smtClean="0">
                <a:solidFill>
                  <a:schemeClr val="bg1"/>
                </a:solidFill>
                <a:latin typeface="Segoe Pro Display"/>
                <a:cs typeface="Segoe Pro Display"/>
              </a:rPr>
              <a:t>end photo via instant messaging</a:t>
            </a:r>
            <a:endParaRPr lang="en-US" sz="1600" dirty="0">
              <a:solidFill>
                <a:schemeClr val="bg1"/>
              </a:solidFill>
              <a:latin typeface="Segoe Pro Display"/>
              <a:cs typeface="Segoe Pro Display"/>
            </a:endParaRPr>
          </a:p>
        </p:txBody>
      </p:sp>
      <p:sp>
        <p:nvSpPr>
          <p:cNvPr id="16" name="TextBox 15"/>
          <p:cNvSpPr txBox="1"/>
          <p:nvPr/>
        </p:nvSpPr>
        <p:spPr>
          <a:xfrm>
            <a:off x="3616279" y="4182405"/>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s</a:t>
            </a:r>
            <a:r>
              <a:rPr lang="en-US" sz="1600" dirty="0" smtClean="0">
                <a:solidFill>
                  <a:schemeClr val="bg1"/>
                </a:solidFill>
                <a:latin typeface="Segoe Pro Display"/>
                <a:cs typeface="Segoe Pro Display"/>
              </a:rPr>
              <a:t>end photo via </a:t>
            </a:r>
            <a:r>
              <a:rPr lang="en-US" sz="1600" dirty="0" smtClean="0">
                <a:solidFill>
                  <a:schemeClr val="bg1"/>
                </a:solidFill>
                <a:latin typeface="Segoe Pro Display"/>
                <a:cs typeface="Segoe Pro Display"/>
              </a:rPr>
              <a:t>billboard</a:t>
            </a:r>
            <a:endParaRPr lang="en-US" sz="1600" dirty="0">
              <a:solidFill>
                <a:schemeClr val="bg1"/>
              </a:solidFill>
              <a:latin typeface="Segoe Pro Display"/>
              <a:cs typeface="Segoe Pro Display"/>
            </a:endParaRPr>
          </a:p>
        </p:txBody>
      </p:sp>
      <p:sp>
        <p:nvSpPr>
          <p:cNvPr id="17" name="TextBox 16"/>
          <p:cNvSpPr txBox="1"/>
          <p:nvPr/>
        </p:nvSpPr>
        <p:spPr>
          <a:xfrm>
            <a:off x="5580694" y="2702948"/>
            <a:ext cx="1731940" cy="830997"/>
          </a:xfrm>
          <a:prstGeom prst="rect">
            <a:avLst/>
          </a:prstGeom>
          <a:noFill/>
        </p:spPr>
        <p:txBody>
          <a:bodyPr wrap="square" rtlCol="0">
            <a:spAutoFit/>
          </a:bodyPr>
          <a:lstStyle/>
          <a:p>
            <a:pPr algn="ctr"/>
            <a:r>
              <a:rPr lang="en-US" sz="1600" dirty="0">
                <a:solidFill>
                  <a:schemeClr val="bg1"/>
                </a:solidFill>
                <a:latin typeface="Segoe Pro Display"/>
                <a:cs typeface="Segoe Pro Display"/>
              </a:rPr>
              <a:t>p</a:t>
            </a:r>
            <a:r>
              <a:rPr lang="en-US" sz="1600" dirty="0" smtClean="0">
                <a:solidFill>
                  <a:schemeClr val="bg1"/>
                </a:solidFill>
                <a:latin typeface="Segoe Pro Display"/>
                <a:cs typeface="Segoe Pro Display"/>
              </a:rPr>
              <a:t>lug memory card directly into a printer</a:t>
            </a:r>
            <a:endParaRPr lang="en-US" sz="1600" dirty="0">
              <a:solidFill>
                <a:schemeClr val="bg1"/>
              </a:solidFill>
              <a:latin typeface="Segoe Pro Display"/>
              <a:cs typeface="Segoe Pro Display"/>
            </a:endParaRPr>
          </a:p>
        </p:txBody>
      </p:sp>
      <p:sp>
        <p:nvSpPr>
          <p:cNvPr id="18" name="TextBox 17"/>
          <p:cNvSpPr txBox="1"/>
          <p:nvPr/>
        </p:nvSpPr>
        <p:spPr>
          <a:xfrm>
            <a:off x="6712137" y="4015734"/>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s</a:t>
            </a:r>
            <a:r>
              <a:rPr lang="en-US" sz="1600" dirty="0" smtClean="0">
                <a:solidFill>
                  <a:schemeClr val="bg1"/>
                </a:solidFill>
                <a:latin typeface="Segoe Pro Display"/>
                <a:cs typeface="Segoe Pro Display"/>
              </a:rPr>
              <a:t>how pictures on TV screen</a:t>
            </a:r>
            <a:endParaRPr lang="en-US" sz="1600" dirty="0">
              <a:solidFill>
                <a:schemeClr val="bg1"/>
              </a:solidFill>
              <a:latin typeface="Segoe Pro Display"/>
              <a:cs typeface="Segoe Pro Display"/>
            </a:endParaRPr>
          </a:p>
        </p:txBody>
      </p:sp>
      <p:sp>
        <p:nvSpPr>
          <p:cNvPr id="19" name="TextBox 18"/>
          <p:cNvSpPr txBox="1"/>
          <p:nvPr/>
        </p:nvSpPr>
        <p:spPr>
          <a:xfrm>
            <a:off x="4887918" y="3665915"/>
            <a:ext cx="1731940" cy="584776"/>
          </a:xfrm>
          <a:prstGeom prst="rect">
            <a:avLst/>
          </a:prstGeom>
          <a:noFill/>
        </p:spPr>
        <p:txBody>
          <a:bodyPr wrap="square" rtlCol="0">
            <a:spAutoFit/>
          </a:bodyPr>
          <a:lstStyle/>
          <a:p>
            <a:pPr algn="ctr"/>
            <a:r>
              <a:rPr lang="en-US" sz="1600" dirty="0">
                <a:solidFill>
                  <a:schemeClr val="bg1"/>
                </a:solidFill>
                <a:latin typeface="Segoe Pro Display"/>
                <a:cs typeface="Segoe Pro Display"/>
              </a:rPr>
              <a:t>p</a:t>
            </a:r>
            <a:r>
              <a:rPr lang="en-US" sz="1600" dirty="0" smtClean="0">
                <a:solidFill>
                  <a:schemeClr val="bg1"/>
                </a:solidFill>
                <a:latin typeface="Segoe Pro Display"/>
                <a:cs typeface="Segoe Pro Display"/>
              </a:rPr>
              <a:t>ut photos on a CD</a:t>
            </a:r>
            <a:endParaRPr lang="en-US" sz="1600" dirty="0">
              <a:solidFill>
                <a:schemeClr val="bg1"/>
              </a:solidFill>
              <a:latin typeface="Segoe Pro Display"/>
              <a:cs typeface="Segoe Pro Display"/>
            </a:endParaRPr>
          </a:p>
        </p:txBody>
      </p:sp>
      <p:sp>
        <p:nvSpPr>
          <p:cNvPr id="20" name="TextBox 19"/>
          <p:cNvSpPr txBox="1"/>
          <p:nvPr/>
        </p:nvSpPr>
        <p:spPr>
          <a:xfrm>
            <a:off x="3412562" y="2991837"/>
            <a:ext cx="1731940" cy="830997"/>
          </a:xfrm>
          <a:prstGeom prst="rect">
            <a:avLst/>
          </a:prstGeom>
          <a:noFill/>
        </p:spPr>
        <p:txBody>
          <a:bodyPr wrap="square" rtlCol="0">
            <a:spAutoFit/>
          </a:bodyPr>
          <a:lstStyle/>
          <a:p>
            <a:pPr algn="ctr"/>
            <a:r>
              <a:rPr lang="en-US" sz="1600" dirty="0">
                <a:solidFill>
                  <a:schemeClr val="bg1"/>
                </a:solidFill>
                <a:latin typeface="Segoe Pro Display"/>
                <a:cs typeface="Segoe Pro Display"/>
              </a:rPr>
              <a:t>s</a:t>
            </a:r>
            <a:r>
              <a:rPr lang="en-US" sz="1600" dirty="0" smtClean="0">
                <a:solidFill>
                  <a:schemeClr val="bg1"/>
                </a:solidFill>
                <a:latin typeface="Segoe Pro Display"/>
                <a:cs typeface="Segoe Pro Display"/>
              </a:rPr>
              <a:t>ee pictures for people in my social network</a:t>
            </a:r>
            <a:endParaRPr lang="en-US" sz="1600" dirty="0">
              <a:solidFill>
                <a:schemeClr val="bg1"/>
              </a:solidFill>
              <a:latin typeface="Segoe Pro Display"/>
              <a:cs typeface="Segoe Pro Display"/>
            </a:endParaRPr>
          </a:p>
        </p:txBody>
      </p:sp>
      <p:pic>
        <p:nvPicPr>
          <p:cNvPr id="26" name="Picture 25" descr="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2175" y="2455225"/>
            <a:ext cx="677787" cy="695640"/>
          </a:xfrm>
          <a:prstGeom prst="rect">
            <a:avLst/>
          </a:prstGeom>
        </p:spPr>
      </p:pic>
      <p:pic>
        <p:nvPicPr>
          <p:cNvPr id="27" name="Picture 26" descr="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4778" y="746822"/>
            <a:ext cx="677787" cy="695640"/>
          </a:xfrm>
          <a:prstGeom prst="rect">
            <a:avLst/>
          </a:prstGeom>
        </p:spPr>
      </p:pic>
      <p:pic>
        <p:nvPicPr>
          <p:cNvPr id="29" name="Picture 28" descr="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8775" y="3840923"/>
            <a:ext cx="677787" cy="695640"/>
          </a:xfrm>
          <a:prstGeom prst="rect">
            <a:avLst/>
          </a:prstGeom>
        </p:spPr>
      </p:pic>
      <p:pic>
        <p:nvPicPr>
          <p:cNvPr id="30" name="Picture 29" descr="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9132" y="3008974"/>
            <a:ext cx="677787" cy="695640"/>
          </a:xfrm>
          <a:prstGeom prst="rect">
            <a:avLst/>
          </a:prstGeom>
        </p:spPr>
      </p:pic>
      <p:pic>
        <p:nvPicPr>
          <p:cNvPr id="31" name="Picture 30" descr="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1000" y="4027877"/>
            <a:ext cx="677787" cy="695640"/>
          </a:xfrm>
          <a:prstGeom prst="rect">
            <a:avLst/>
          </a:prstGeom>
        </p:spPr>
      </p:pic>
      <p:pic>
        <p:nvPicPr>
          <p:cNvPr id="32" name="Picture 31" descr="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979" y="457044"/>
            <a:ext cx="677787" cy="695640"/>
          </a:xfrm>
          <a:prstGeom prst="rect">
            <a:avLst/>
          </a:prstGeom>
        </p:spPr>
      </p:pic>
      <p:pic>
        <p:nvPicPr>
          <p:cNvPr id="33" name="Picture 32" descr="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8128" y="2709847"/>
            <a:ext cx="677787" cy="695640"/>
          </a:xfrm>
          <a:prstGeom prst="rect">
            <a:avLst/>
          </a:prstGeom>
        </p:spPr>
      </p:pic>
      <p:pic>
        <p:nvPicPr>
          <p:cNvPr id="34" name="Picture 33" descr="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726" y="740316"/>
            <a:ext cx="677787" cy="695640"/>
          </a:xfrm>
          <a:prstGeom prst="rect">
            <a:avLst/>
          </a:prstGeom>
        </p:spPr>
      </p:pic>
      <p:pic>
        <p:nvPicPr>
          <p:cNvPr id="35" name="Picture 34" descr="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658" y="1849855"/>
            <a:ext cx="677787" cy="695640"/>
          </a:xfrm>
          <a:prstGeom prst="rect">
            <a:avLst/>
          </a:prstGeom>
        </p:spPr>
      </p:pic>
      <p:pic>
        <p:nvPicPr>
          <p:cNvPr id="36" name="Picture 35" descr="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2297" y="887039"/>
            <a:ext cx="677787" cy="695640"/>
          </a:xfrm>
          <a:prstGeom prst="rect">
            <a:avLst/>
          </a:prstGeom>
        </p:spPr>
      </p:pic>
      <p:pic>
        <p:nvPicPr>
          <p:cNvPr id="37" name="Picture 36" descr="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4942" y="3158537"/>
            <a:ext cx="677787" cy="695640"/>
          </a:xfrm>
          <a:prstGeom prst="rect">
            <a:avLst/>
          </a:prstGeom>
        </p:spPr>
      </p:pic>
      <p:pic>
        <p:nvPicPr>
          <p:cNvPr id="38" name="Picture 37" descr="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4047" y="3971790"/>
            <a:ext cx="677787" cy="695640"/>
          </a:xfrm>
          <a:prstGeom prst="rect">
            <a:avLst/>
          </a:prstGeom>
        </p:spPr>
      </p:pic>
      <p:pic>
        <p:nvPicPr>
          <p:cNvPr id="39" name="Picture 38" descr="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8398" y="3625924"/>
            <a:ext cx="677787" cy="695640"/>
          </a:xfrm>
          <a:prstGeom prst="rect">
            <a:avLst/>
          </a:prstGeom>
        </p:spPr>
      </p:pic>
    </p:spTree>
    <p:extLst>
      <p:ext uri="{BB962C8B-B14F-4D97-AF65-F5344CB8AC3E}">
        <p14:creationId xmlns:p14="http://schemas.microsoft.com/office/powerpoint/2010/main" val="1128806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icer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234" y="1370682"/>
            <a:ext cx="4184700" cy="2893077"/>
          </a:xfrm>
          <a:prstGeom prst="rect">
            <a:avLst/>
          </a:prstGeom>
        </p:spPr>
      </p:pic>
      <p:sp>
        <p:nvSpPr>
          <p:cNvPr id="3" name="Title 1"/>
          <p:cNvSpPr txBox="1">
            <a:spLocks/>
          </p:cNvSpPr>
          <p:nvPr/>
        </p:nvSpPr>
        <p:spPr>
          <a:xfrm>
            <a:off x="206726" y="206375"/>
            <a:ext cx="8022873" cy="85725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dirty="0" smtClean="0">
                <a:solidFill>
                  <a:srgbClr val="FFFFFF"/>
                </a:solidFill>
                <a:latin typeface="Segoe Pro Display Light"/>
                <a:cs typeface="Segoe Pro Display Light"/>
              </a:rPr>
              <a:t>TRY: Scenario formula</a:t>
            </a:r>
            <a:endParaRPr lang="en-US" dirty="0">
              <a:solidFill>
                <a:srgbClr val="FFFFFF"/>
              </a:solidFill>
              <a:latin typeface="Segoe Pro Display Light"/>
              <a:cs typeface="Segoe Pro Display Light"/>
            </a:endParaRPr>
          </a:p>
        </p:txBody>
      </p:sp>
    </p:spTree>
    <p:extLst>
      <p:ext uri="{BB962C8B-B14F-4D97-AF65-F5344CB8AC3E}">
        <p14:creationId xmlns:p14="http://schemas.microsoft.com/office/powerpoint/2010/main" val="6922431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72449" y="3968688"/>
            <a:ext cx="7639073" cy="940862"/>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72449" y="1158183"/>
            <a:ext cx="7639073" cy="470662"/>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72449" y="1722991"/>
            <a:ext cx="7639073" cy="64302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72449" y="2469384"/>
            <a:ext cx="7639073" cy="837690"/>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06726" y="206375"/>
            <a:ext cx="8022873" cy="857250"/>
          </a:xfrm>
          <a:prstGeom prst="rect">
            <a:avLst/>
          </a:prstGeom>
        </p:spPr>
        <p:txBody>
          <a:bodyPr/>
          <a:lstStyle/>
          <a:p>
            <a:pPr algn="l"/>
            <a:r>
              <a:rPr lang="en-US" dirty="0" smtClean="0">
                <a:solidFill>
                  <a:srgbClr val="FFFFFF"/>
                </a:solidFill>
                <a:latin typeface="Segoe Pro Display Light"/>
                <a:cs typeface="Segoe Pro Display Light"/>
              </a:rPr>
              <a:t>TRY: Scenario </a:t>
            </a:r>
            <a:r>
              <a:rPr lang="en-US" dirty="0" smtClean="0">
                <a:solidFill>
                  <a:srgbClr val="FFFFFF"/>
                </a:solidFill>
                <a:latin typeface="Segoe Pro Display Light"/>
                <a:cs typeface="Segoe Pro Display Light"/>
              </a:rPr>
              <a:t>formula</a:t>
            </a:r>
            <a:endParaRPr lang="en-US" dirty="0">
              <a:solidFill>
                <a:srgbClr val="FFFFFF"/>
              </a:solidFill>
              <a:latin typeface="Segoe Pro Display Light"/>
              <a:cs typeface="Segoe Pro Display Light"/>
            </a:endParaRPr>
          </a:p>
        </p:txBody>
      </p:sp>
      <p:sp>
        <p:nvSpPr>
          <p:cNvPr id="4" name="Content Placeholder 3"/>
          <p:cNvSpPr>
            <a:spLocks noGrp="1"/>
          </p:cNvSpPr>
          <p:nvPr>
            <p:ph idx="4294967295"/>
          </p:nvPr>
        </p:nvSpPr>
        <p:spPr>
          <a:xfrm>
            <a:off x="1231788" y="1201738"/>
            <a:ext cx="7173912" cy="3397250"/>
          </a:xfrm>
          <a:prstGeom prst="rect">
            <a:avLst/>
          </a:prstGeom>
        </p:spPr>
        <p:txBody>
          <a:bodyPr>
            <a:noAutofit/>
          </a:bodyPr>
          <a:lstStyle/>
          <a:p>
            <a:pPr marL="0" indent="0">
              <a:buNone/>
            </a:pPr>
            <a:r>
              <a:rPr lang="en-US" sz="1800" b="1" i="0" dirty="0" smtClean="0">
                <a:latin typeface="Segoe Pro Display Light"/>
                <a:cs typeface="Segoe Pro Display Light"/>
              </a:rPr>
              <a:t>One-line headline</a:t>
            </a:r>
          </a:p>
          <a:p>
            <a:pPr marL="0" indent="0">
              <a:buNone/>
            </a:pPr>
            <a:endParaRPr lang="en-US" sz="1800" b="1" i="0" dirty="0" smtClean="0">
              <a:latin typeface="Segoe Pro Display Light"/>
              <a:cs typeface="Segoe Pro Display Light"/>
            </a:endParaRPr>
          </a:p>
          <a:p>
            <a:pPr marL="0" indent="0">
              <a:buNone/>
            </a:pPr>
            <a:r>
              <a:rPr lang="en-US" sz="1800" i="0" u="sng" dirty="0" smtClean="0">
                <a:latin typeface="Segoe Pro Display Light"/>
                <a:cs typeface="Segoe Pro Display Light"/>
              </a:rPr>
              <a:t>Introduction</a:t>
            </a:r>
            <a:r>
              <a:rPr lang="en-US" sz="1800" i="0" dirty="0" smtClean="0">
                <a:latin typeface="Segoe Pro Display Light"/>
                <a:cs typeface="Segoe Pro Display Light"/>
              </a:rPr>
              <a:t>: Who is the customer? What motivates them?</a:t>
            </a:r>
          </a:p>
          <a:p>
            <a:pPr marL="0" indent="0">
              <a:buNone/>
            </a:pPr>
            <a:endParaRPr lang="en-US" sz="1800" i="0" dirty="0" smtClean="0">
              <a:latin typeface="Segoe Pro Display Light"/>
              <a:cs typeface="Segoe Pro Display Light"/>
            </a:endParaRPr>
          </a:p>
          <a:p>
            <a:pPr marL="0" indent="0">
              <a:buNone/>
            </a:pPr>
            <a:r>
              <a:rPr lang="en-US" sz="1800" i="0" u="sng" dirty="0" smtClean="0">
                <a:latin typeface="Segoe Pro Display Light"/>
                <a:cs typeface="Segoe Pro Display Light"/>
              </a:rPr>
              <a:t>Situation</a:t>
            </a:r>
            <a:r>
              <a:rPr lang="en-US" sz="1800" i="0" dirty="0" smtClean="0">
                <a:latin typeface="Segoe Pro Display Light"/>
                <a:cs typeface="Segoe Pro Display Light"/>
              </a:rPr>
              <a:t>: What is the specific real world situation? What problem needs to be solved? </a:t>
            </a:r>
          </a:p>
          <a:p>
            <a:pPr marL="0" indent="0">
              <a:buNone/>
            </a:pPr>
            <a:endParaRPr lang="en-US" sz="1800" i="0" dirty="0" smtClean="0">
              <a:solidFill>
                <a:srgbClr val="FFFFFF"/>
              </a:solidFill>
              <a:latin typeface="Segoe Pro Display Light"/>
              <a:cs typeface="Segoe Pro Display Light"/>
            </a:endParaRPr>
          </a:p>
          <a:p>
            <a:pPr marL="0" indent="0">
              <a:buNone/>
            </a:pPr>
            <a:r>
              <a:rPr lang="en-US" sz="1800" i="0" dirty="0" smtClean="0">
                <a:solidFill>
                  <a:srgbClr val="FFFFFF"/>
                </a:solidFill>
                <a:latin typeface="Segoe Pro Display Light"/>
                <a:cs typeface="Segoe Pro Display Light"/>
              </a:rPr>
              <a:t>           &lt;magic happens&gt;</a:t>
            </a:r>
          </a:p>
          <a:p>
            <a:pPr marL="0" indent="0">
              <a:buNone/>
            </a:pPr>
            <a:endParaRPr lang="en-US" sz="1800" i="0" u="sng" dirty="0" smtClean="0">
              <a:latin typeface="Segoe Pro Display Light"/>
              <a:cs typeface="Segoe Pro Display Light"/>
            </a:endParaRPr>
          </a:p>
          <a:p>
            <a:pPr marL="0" indent="0">
              <a:buNone/>
            </a:pPr>
            <a:r>
              <a:rPr lang="en-US" sz="1800" i="0" u="sng" dirty="0" smtClean="0">
                <a:latin typeface="Segoe Pro Display Light"/>
                <a:cs typeface="Segoe Pro Display Light"/>
              </a:rPr>
              <a:t>Outcomes</a:t>
            </a:r>
            <a:r>
              <a:rPr lang="en-US" sz="1800" i="0" dirty="0" smtClean="0">
                <a:latin typeface="Segoe Pro Display Light"/>
                <a:cs typeface="Segoe Pro Display Light"/>
              </a:rPr>
              <a:t>: What does the customer accomplish? What are the success metrics? How would you know if you came up with a good solution?</a:t>
            </a:r>
            <a:endParaRPr lang="en-US" sz="1800" i="0" dirty="0">
              <a:latin typeface="Segoe Pro Display Light"/>
              <a:cs typeface="Segoe Pro Display Light"/>
            </a:endParaRPr>
          </a:p>
        </p:txBody>
      </p:sp>
    </p:spTree>
    <p:extLst>
      <p:ext uri="{BB962C8B-B14F-4D97-AF65-F5344CB8AC3E}">
        <p14:creationId xmlns:p14="http://schemas.microsoft.com/office/powerpoint/2010/main" val="42808265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586650" y="198442"/>
            <a:ext cx="8335962" cy="4949825"/>
          </a:xfrm>
          <a:prstGeom prst="rect">
            <a:avLst/>
          </a:prstGeom>
        </p:spPr>
        <p:txBody>
          <a:bodyPr>
            <a:noAutofit/>
          </a:bodyPr>
          <a:lstStyle/>
          <a:p>
            <a:pPr marL="0" indent="0">
              <a:lnSpc>
                <a:spcPct val="110000"/>
              </a:lnSpc>
              <a:buNone/>
            </a:pPr>
            <a:r>
              <a:rPr lang="en-US" sz="1600" b="1" dirty="0" smtClean="0">
                <a:solidFill>
                  <a:srgbClr val="FFFFFF"/>
                </a:solidFill>
                <a:latin typeface="Segoe Pro Display Medium"/>
                <a:cs typeface="Segoe Pro Display Medium"/>
              </a:rPr>
              <a:t>Jessica conquers international formats</a:t>
            </a:r>
          </a:p>
          <a:p>
            <a:pPr marL="0" indent="0">
              <a:lnSpc>
                <a:spcPct val="110000"/>
              </a:lnSpc>
              <a:buNone/>
            </a:pPr>
            <a:r>
              <a:rPr lang="en-US" sz="1600" dirty="0" smtClean="0">
                <a:solidFill>
                  <a:srgbClr val="FFFFFF"/>
                </a:solidFill>
                <a:latin typeface="Segoe Pro Display Light"/>
                <a:cs typeface="Segoe Pro Display Light"/>
              </a:rPr>
              <a:t>Jessica </a:t>
            </a:r>
            <a:r>
              <a:rPr lang="en-US" sz="1600" dirty="0">
                <a:solidFill>
                  <a:srgbClr val="FFFFFF"/>
                </a:solidFill>
                <a:latin typeface="Segoe Pro Display Light"/>
                <a:cs typeface="Segoe Pro Display Light"/>
              </a:rPr>
              <a:t>is a sales specialist at a small European company that sells wind turbines internationally. One of her main responsibilities is collecting sales leads and sending out about 500 sales circulars per month to </a:t>
            </a:r>
            <a:r>
              <a:rPr lang="en-US" sz="1600" dirty="0" smtClean="0">
                <a:solidFill>
                  <a:srgbClr val="FFFFFF"/>
                </a:solidFill>
                <a:latin typeface="Segoe Pro Display Light"/>
                <a:cs typeface="Segoe Pro Display Light"/>
              </a:rPr>
              <a:t>prospects and her boss </a:t>
            </a:r>
            <a:r>
              <a:rPr lang="en-US" sz="1600" dirty="0" err="1" smtClean="0">
                <a:solidFill>
                  <a:srgbClr val="FFFFFF"/>
                </a:solidFill>
                <a:latin typeface="Segoe Pro Display Light"/>
                <a:cs typeface="Segoe Pro Display Light"/>
              </a:rPr>
              <a:t>doesn</a:t>
            </a:r>
            <a:r>
              <a:rPr lang="fr-FR" sz="1600" dirty="0" smtClean="0">
                <a:solidFill>
                  <a:srgbClr val="FFFFFF"/>
                </a:solidFill>
                <a:latin typeface="Segoe Pro Display Light"/>
                <a:cs typeface="Segoe Pro Display Light"/>
              </a:rPr>
              <a:t>’</a:t>
            </a:r>
            <a:r>
              <a:rPr lang="en-US" sz="1600" dirty="0" smtClean="0">
                <a:solidFill>
                  <a:srgbClr val="FFFFFF"/>
                </a:solidFill>
                <a:latin typeface="Segoe Pro Display Light"/>
                <a:cs typeface="Segoe Pro Display Light"/>
              </a:rPr>
              <a:t>t understand why it takes so long.</a:t>
            </a:r>
            <a:r>
              <a:rPr lang="en-US" sz="1600" dirty="0">
                <a:solidFill>
                  <a:srgbClr val="FFFFFF"/>
                </a:solidFill>
                <a:latin typeface="Segoe Pro Display Light"/>
                <a:cs typeface="Segoe Pro Display Light"/>
              </a:rPr>
              <a:t> Her information comes from multiple sources: some leads she finds on her own via the web, others are provided to her by outside services and given to her in Excel files, and some come from other employees via individual emails. Each source uses different country formats, conventions, and layouts – who knew there were that many different ways of formatting an address and phone number!  </a:t>
            </a:r>
            <a:r>
              <a:rPr lang="en-US" sz="1600" dirty="0" smtClean="0">
                <a:solidFill>
                  <a:srgbClr val="FFFFFF"/>
                </a:solidFill>
                <a:latin typeface="Segoe Pro Display Light"/>
                <a:cs typeface="Segoe Pro Display Light"/>
              </a:rPr>
              <a:t>She is frustrated that this busy work causes her to fall behind on her leads generation work.</a:t>
            </a:r>
            <a:br>
              <a:rPr lang="en-US" sz="1600" dirty="0" smtClean="0">
                <a:solidFill>
                  <a:srgbClr val="FFFFFF"/>
                </a:solidFill>
                <a:latin typeface="Segoe Pro Display Light"/>
                <a:cs typeface="Segoe Pro Display Light"/>
              </a:rPr>
            </a:br>
            <a:endParaRPr lang="en-US" sz="1600" dirty="0" smtClean="0">
              <a:solidFill>
                <a:srgbClr val="FFFFFF"/>
              </a:solidFill>
              <a:latin typeface="Segoe Pro Display Light"/>
              <a:cs typeface="Segoe Pro Display Light"/>
            </a:endParaRPr>
          </a:p>
          <a:p>
            <a:pPr marL="0" indent="0">
              <a:lnSpc>
                <a:spcPct val="110000"/>
              </a:lnSpc>
              <a:buNone/>
            </a:pPr>
            <a:r>
              <a:rPr lang="en-US" sz="1600" dirty="0">
                <a:solidFill>
                  <a:srgbClr val="FFFFFF"/>
                </a:solidFill>
                <a:latin typeface="Segoe Pro Display Light"/>
                <a:cs typeface="Segoe Pro Display Light"/>
              </a:rPr>
              <a:t/>
            </a:r>
            <a:br>
              <a:rPr lang="en-US" sz="1600" dirty="0">
                <a:solidFill>
                  <a:srgbClr val="FFFFFF"/>
                </a:solidFill>
                <a:latin typeface="Segoe Pro Display Light"/>
                <a:cs typeface="Segoe Pro Display Light"/>
              </a:rPr>
            </a:br>
            <a:r>
              <a:rPr lang="en-US" sz="1600" dirty="0" smtClean="0">
                <a:solidFill>
                  <a:srgbClr val="FFFFFF"/>
                </a:solidFill>
                <a:latin typeface="Segoe Pro Display Light"/>
                <a:cs typeface="Segoe Pro Display Light"/>
              </a:rPr>
              <a:t>Jessica </a:t>
            </a:r>
            <a:r>
              <a:rPr lang="en-US" sz="1600" dirty="0">
                <a:solidFill>
                  <a:srgbClr val="FFFFFF"/>
                </a:solidFill>
                <a:latin typeface="Segoe Pro Display Light"/>
                <a:cs typeface="Segoe Pro Display Light"/>
              </a:rPr>
              <a:t>can easily get 500 international mailing addresses compiled into one place and standardized into a consistent format, ready to print mailing labels, without any manual editing, and in under 10 </a:t>
            </a:r>
            <a:r>
              <a:rPr lang="en-US" sz="1600" dirty="0" smtClean="0">
                <a:solidFill>
                  <a:srgbClr val="FFFFFF"/>
                </a:solidFill>
                <a:latin typeface="Segoe Pro Display Light"/>
                <a:cs typeface="Segoe Pro Display Light"/>
              </a:rPr>
              <a:t>minutes. </a:t>
            </a:r>
            <a:r>
              <a:rPr lang="en-US" sz="1600" dirty="0">
                <a:solidFill>
                  <a:srgbClr val="FFFFFF"/>
                </a:solidFill>
                <a:latin typeface="Segoe Pro Display Light"/>
                <a:cs typeface="Segoe Pro Display Light"/>
              </a:rPr>
              <a:t>Even better, she is able to repeat this task quickly in the future. Jessica is </a:t>
            </a:r>
            <a:r>
              <a:rPr lang="en-US" sz="1600" dirty="0" smtClean="0">
                <a:solidFill>
                  <a:srgbClr val="FFFFFF"/>
                </a:solidFill>
                <a:latin typeface="Segoe Pro Display Light"/>
                <a:cs typeface="Segoe Pro Display Light"/>
              </a:rPr>
              <a:t>relieved that </a:t>
            </a:r>
            <a:r>
              <a:rPr lang="en-US" sz="1600" dirty="0">
                <a:solidFill>
                  <a:srgbClr val="FFFFFF"/>
                </a:solidFill>
                <a:latin typeface="Segoe Pro Display Light"/>
                <a:cs typeface="Segoe Pro Display Light"/>
              </a:rPr>
              <a:t>she no longer has to spend countless hours manually editing her data, freeing her up to spend more time acquiring greater quantity and quality of leads</a:t>
            </a:r>
            <a:r>
              <a:rPr lang="en-US" sz="1600" dirty="0" smtClean="0">
                <a:solidFill>
                  <a:srgbClr val="FFFFFF"/>
                </a:solidFill>
                <a:latin typeface="Segoe Pro Display Light"/>
                <a:cs typeface="Segoe Pro Display Light"/>
              </a:rPr>
              <a:t>.                                                                                                </a:t>
            </a:r>
            <a:endParaRPr lang="en-US" sz="1600" dirty="0">
              <a:solidFill>
                <a:srgbClr val="FFFFFF"/>
              </a:solidFill>
              <a:latin typeface="Segoe Pro Display Light"/>
              <a:cs typeface="Segoe Pro Display Light"/>
            </a:endParaRPr>
          </a:p>
        </p:txBody>
      </p:sp>
      <p:sp>
        <p:nvSpPr>
          <p:cNvPr id="3" name="TextBox 2"/>
          <p:cNvSpPr txBox="1"/>
          <p:nvPr/>
        </p:nvSpPr>
        <p:spPr>
          <a:xfrm>
            <a:off x="627974" y="3107716"/>
            <a:ext cx="8021824" cy="256480"/>
          </a:xfrm>
          <a:prstGeom prst="rect">
            <a:avLst/>
          </a:prstGeom>
          <a:solidFill>
            <a:schemeClr val="accent1"/>
          </a:solidFill>
        </p:spPr>
        <p:txBody>
          <a:bodyPr wrap="square" rtlCol="0">
            <a:spAutoFit/>
          </a:bodyPr>
          <a:lstStyle/>
          <a:p>
            <a:pPr algn="ctr">
              <a:lnSpc>
                <a:spcPct val="60000"/>
              </a:lnSpc>
            </a:pPr>
            <a:r>
              <a:rPr lang="en-US" sz="1600" b="1" dirty="0" smtClean="0">
                <a:solidFill>
                  <a:schemeClr val="bg1"/>
                </a:solidFill>
                <a:latin typeface="Franklin Gothic Book" panose="020B0503020102020204" pitchFamily="34" charset="0"/>
              </a:rPr>
              <a:t>&lt;magic happens&gt;</a:t>
            </a:r>
            <a:endParaRPr lang="en-US" sz="1600" b="1"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90124597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Fast Feedback Cycle</a:t>
            </a:r>
            <a:endParaRPr lang="en-US" dirty="0"/>
          </a:p>
        </p:txBody>
      </p:sp>
      <p:pic>
        <p:nvPicPr>
          <p:cNvPr id="3" name="Picture 2" descr="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695" y="2417933"/>
            <a:ext cx="2941320" cy="1533144"/>
          </a:xfrm>
          <a:prstGeom prst="rect">
            <a:avLst/>
          </a:prstGeom>
        </p:spPr>
      </p:pic>
    </p:spTree>
    <p:extLst>
      <p:ext uri="{BB962C8B-B14F-4D97-AF65-F5344CB8AC3E}">
        <p14:creationId xmlns:p14="http://schemas.microsoft.com/office/powerpoint/2010/main" val="420251368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9" y="0"/>
            <a:ext cx="10172028" cy="6373068"/>
          </a:xfrm>
          <a:prstGeom prst="rect">
            <a:avLst/>
          </a:prstGeom>
        </p:spPr>
      </p:pic>
      <p:sp>
        <p:nvSpPr>
          <p:cNvPr id="2" name="TextBox 1"/>
          <p:cNvSpPr txBox="1"/>
          <p:nvPr/>
        </p:nvSpPr>
        <p:spPr>
          <a:xfrm>
            <a:off x="4241371" y="500991"/>
            <a:ext cx="4124850" cy="769441"/>
          </a:xfrm>
          <a:prstGeom prst="rect">
            <a:avLst/>
          </a:prstGeom>
          <a:noFill/>
        </p:spPr>
        <p:txBody>
          <a:bodyPr wrap="square" rtlCol="0">
            <a:spAutoFit/>
          </a:bodyPr>
          <a:lstStyle/>
          <a:p>
            <a:r>
              <a:rPr lang="en-US" sz="4400" dirty="0" smtClean="0">
                <a:latin typeface="Segoe Pro Display Light"/>
                <a:cs typeface="Segoe Pro Display Light"/>
              </a:rPr>
              <a:t>TUNNELVISION</a:t>
            </a:r>
            <a:endParaRPr lang="en-US" sz="4400" dirty="0">
              <a:latin typeface="Segoe Pro Display Light"/>
              <a:cs typeface="Segoe Pro Display Light"/>
            </a:endParaRPr>
          </a:p>
        </p:txBody>
      </p:sp>
    </p:spTree>
    <p:extLst>
      <p:ext uri="{BB962C8B-B14F-4D97-AF65-F5344CB8AC3E}">
        <p14:creationId xmlns:p14="http://schemas.microsoft.com/office/powerpoint/2010/main" val="1397335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dobeStock_33478024 snow sledding.jpeg"/>
          <p:cNvPicPr>
            <a:picLocks noChangeAspect="1"/>
          </p:cNvPicPr>
          <p:nvPr/>
        </p:nvPicPr>
        <p:blipFill rotWithShape="1">
          <a:blip r:embed="rId2">
            <a:extLst>
              <a:ext uri="{28A0092B-C50C-407E-A947-70E740481C1C}">
                <a14:useLocalDpi xmlns:a14="http://schemas.microsoft.com/office/drawing/2010/main" val="0"/>
              </a:ext>
            </a:extLst>
          </a:blip>
          <a:srcRect l="-1" t="10508" r="-279" b="14728"/>
          <a:stretch/>
        </p:blipFill>
        <p:spPr>
          <a:xfrm>
            <a:off x="-56214" y="0"/>
            <a:ext cx="9200214" cy="5148263"/>
          </a:xfrm>
          <a:prstGeom prst="rect">
            <a:avLst/>
          </a:prstGeom>
        </p:spPr>
      </p:pic>
      <p:sp>
        <p:nvSpPr>
          <p:cNvPr id="2" name="Title 1"/>
          <p:cNvSpPr>
            <a:spLocks noGrp="1"/>
          </p:cNvSpPr>
          <p:nvPr>
            <p:ph type="title" idx="4294967295"/>
          </p:nvPr>
        </p:nvSpPr>
        <p:spPr>
          <a:xfrm>
            <a:off x="900742" y="-35465"/>
            <a:ext cx="8217608" cy="993775"/>
          </a:xfrm>
          <a:prstGeom prst="rect">
            <a:avLst/>
          </a:prstGeom>
        </p:spPr>
        <p:txBody>
          <a:bodyPr/>
          <a:lstStyle/>
          <a:p>
            <a:pPr algn="l"/>
            <a:r>
              <a:rPr lang="en-US" dirty="0" smtClean="0">
                <a:solidFill>
                  <a:srgbClr val="000000"/>
                </a:solidFill>
                <a:latin typeface="Segoe Pro Display Light"/>
                <a:cs typeface="Segoe Pro Display Light"/>
              </a:rPr>
              <a:t>It is </a:t>
            </a:r>
            <a:r>
              <a:rPr lang="en-US" dirty="0" smtClean="0">
                <a:solidFill>
                  <a:srgbClr val="000000"/>
                </a:solidFill>
                <a:latin typeface="Segoe Pro Display Light"/>
                <a:cs typeface="Segoe Pro Display Light"/>
              </a:rPr>
              <a:t>not just luck, think laterally</a:t>
            </a:r>
            <a:endParaRPr lang="en-US" dirty="0">
              <a:solidFill>
                <a:srgbClr val="000000"/>
              </a:solidFill>
              <a:latin typeface="Segoe Pro Display Light"/>
              <a:cs typeface="Segoe Pro Display Light"/>
            </a:endParaRPr>
          </a:p>
        </p:txBody>
      </p:sp>
      <p:sp>
        <p:nvSpPr>
          <p:cNvPr id="3" name="Content Placeholder 2"/>
          <p:cNvSpPr>
            <a:spLocks noGrp="1"/>
          </p:cNvSpPr>
          <p:nvPr>
            <p:ph idx="4294967295"/>
          </p:nvPr>
        </p:nvSpPr>
        <p:spPr>
          <a:xfrm>
            <a:off x="310086" y="2547365"/>
            <a:ext cx="3373438" cy="2354263"/>
          </a:xfrm>
          <a:prstGeom prst="rect">
            <a:avLst/>
          </a:prstGeom>
          <a:solidFill>
            <a:schemeClr val="bg1">
              <a:alpha val="62000"/>
            </a:schemeClr>
          </a:solidFill>
        </p:spPr>
        <p:txBody>
          <a:bodyPr/>
          <a:lstStyle/>
          <a:p>
            <a:r>
              <a:rPr lang="en-US" sz="2000" dirty="0" smtClean="0">
                <a:solidFill>
                  <a:srgbClr val="000000"/>
                </a:solidFill>
                <a:latin typeface="Segoe Pro Display Light"/>
                <a:cs typeface="Segoe Pro Display Light"/>
              </a:rPr>
              <a:t>Generate ideas: </a:t>
            </a:r>
            <a:r>
              <a:rPr lang="en-US" sz="2000" i="1" dirty="0" smtClean="0">
                <a:solidFill>
                  <a:srgbClr val="000000"/>
                </a:solidFill>
                <a:latin typeface="Segoe Pro Display Light"/>
                <a:cs typeface="Segoe Pro Display Light"/>
              </a:rPr>
              <a:t>wishful thinking, reversal</a:t>
            </a:r>
          </a:p>
          <a:p>
            <a:r>
              <a:rPr lang="en-US" sz="2000" dirty="0">
                <a:solidFill>
                  <a:srgbClr val="000000"/>
                </a:solidFill>
                <a:latin typeface="Segoe Pro Display Light"/>
                <a:cs typeface="Segoe Pro Display Light"/>
              </a:rPr>
              <a:t>Challenge with </a:t>
            </a:r>
            <a:r>
              <a:rPr lang="en-US" sz="2000" i="1" dirty="0">
                <a:solidFill>
                  <a:srgbClr val="000000"/>
                </a:solidFill>
                <a:latin typeface="Segoe Pro Display Light"/>
                <a:cs typeface="Segoe Pro Display Light"/>
              </a:rPr>
              <a:t>why</a:t>
            </a:r>
            <a:r>
              <a:rPr lang="en-US" sz="2000" dirty="0">
                <a:solidFill>
                  <a:srgbClr val="000000"/>
                </a:solidFill>
                <a:latin typeface="Segoe Pro Display Light"/>
                <a:cs typeface="Segoe Pro Display Light"/>
              </a:rPr>
              <a:t>: new look at everyday</a:t>
            </a:r>
          </a:p>
          <a:p>
            <a:r>
              <a:rPr lang="en-US" sz="2000" dirty="0" smtClean="0">
                <a:solidFill>
                  <a:srgbClr val="000000"/>
                </a:solidFill>
                <a:latin typeface="Segoe Pro Display Light"/>
                <a:cs typeface="Segoe Pro Display Light"/>
              </a:rPr>
              <a:t>Broaden </a:t>
            </a:r>
            <a:r>
              <a:rPr lang="en-US" sz="2000" dirty="0" smtClean="0">
                <a:solidFill>
                  <a:srgbClr val="000000"/>
                </a:solidFill>
                <a:latin typeface="Segoe Pro Display Light"/>
                <a:cs typeface="Segoe Pro Display Light"/>
              </a:rPr>
              <a:t>where you look for ideas: </a:t>
            </a:r>
            <a:r>
              <a:rPr lang="en-US" sz="2000" i="1" dirty="0" smtClean="0">
                <a:solidFill>
                  <a:srgbClr val="000000"/>
                </a:solidFill>
                <a:latin typeface="Segoe Pro Display Light"/>
                <a:cs typeface="Segoe Pro Display Light"/>
              </a:rPr>
              <a:t>new </a:t>
            </a:r>
            <a:r>
              <a:rPr lang="en-US" sz="2000" i="1" dirty="0" smtClean="0">
                <a:solidFill>
                  <a:srgbClr val="000000"/>
                </a:solidFill>
                <a:latin typeface="Segoe Pro Display Light"/>
                <a:cs typeface="Segoe Pro Display Light"/>
              </a:rPr>
              <a:t>math</a:t>
            </a:r>
            <a:endParaRPr lang="en-US" sz="2000" i="1" dirty="0" smtClean="0">
              <a:solidFill>
                <a:srgbClr val="000000"/>
              </a:solidFill>
              <a:latin typeface="Segoe Pro Display Light"/>
              <a:cs typeface="Segoe Pro Display Light"/>
            </a:endParaRPr>
          </a:p>
        </p:txBody>
      </p:sp>
      <p:sp>
        <p:nvSpPr>
          <p:cNvPr id="6" name="Rectangle 5"/>
          <p:cNvSpPr/>
          <p:nvPr/>
        </p:nvSpPr>
        <p:spPr>
          <a:xfrm>
            <a:off x="5094289" y="2547365"/>
            <a:ext cx="3746121" cy="2431435"/>
          </a:xfrm>
          <a:prstGeom prst="rect">
            <a:avLst/>
          </a:prstGeom>
          <a:solidFill>
            <a:schemeClr val="bg1">
              <a:alpha val="62000"/>
            </a:schemeClr>
          </a:solidFill>
        </p:spPr>
        <p:txBody>
          <a:bodyPr wrap="square">
            <a:spAutoFit/>
          </a:bodyPr>
          <a:lstStyle/>
          <a:p>
            <a:pPr marL="342900" lvl="0" indent="-342900" fontAlgn="auto">
              <a:spcBef>
                <a:spcPct val="20000"/>
              </a:spcBef>
              <a:spcAft>
                <a:spcPts val="0"/>
              </a:spcAft>
              <a:buFont typeface="Arial"/>
              <a:buChar char="•"/>
            </a:pPr>
            <a:r>
              <a:rPr lang="en-US" sz="2000" dirty="0">
                <a:solidFill>
                  <a:srgbClr val="000000"/>
                </a:solidFill>
                <a:latin typeface="Segoe Pro Display Light"/>
                <a:ea typeface="+mn-ea"/>
                <a:cs typeface="Segoe Pro Display Light"/>
              </a:rPr>
              <a:t>Structure time and place</a:t>
            </a:r>
          </a:p>
          <a:p>
            <a:pPr marL="342900" lvl="0" indent="-342900" fontAlgn="auto">
              <a:spcBef>
                <a:spcPct val="20000"/>
              </a:spcBef>
              <a:spcAft>
                <a:spcPts val="0"/>
              </a:spcAft>
              <a:buFont typeface="Arial"/>
              <a:buChar char="•"/>
            </a:pPr>
            <a:r>
              <a:rPr lang="en-US" sz="2000" dirty="0">
                <a:solidFill>
                  <a:srgbClr val="000000"/>
                </a:solidFill>
                <a:latin typeface="Segoe Pro Display Light"/>
                <a:ea typeface="+mn-ea"/>
                <a:cs typeface="Segoe Pro Display Light"/>
              </a:rPr>
              <a:t>Harvest carefully to get more value from idea generating output</a:t>
            </a:r>
          </a:p>
          <a:p>
            <a:pPr marL="342900" lvl="0" indent="-342900" fontAlgn="auto">
              <a:spcBef>
                <a:spcPct val="20000"/>
              </a:spcBef>
              <a:spcAft>
                <a:spcPts val="0"/>
              </a:spcAft>
              <a:buFont typeface="Arial"/>
              <a:buChar char="•"/>
            </a:pPr>
            <a:r>
              <a:rPr lang="en-US" sz="2000" dirty="0">
                <a:solidFill>
                  <a:srgbClr val="000000"/>
                </a:solidFill>
                <a:latin typeface="Segoe Pro Display Light"/>
                <a:ea typeface="+mn-ea"/>
                <a:cs typeface="Segoe Pro Display Light"/>
              </a:rPr>
              <a:t>Introduce real-world </a:t>
            </a:r>
            <a:r>
              <a:rPr lang="en-US" sz="2000" dirty="0" smtClean="0">
                <a:solidFill>
                  <a:srgbClr val="000000"/>
                </a:solidFill>
                <a:latin typeface="Segoe Pro Display Light"/>
                <a:ea typeface="+mn-ea"/>
                <a:cs typeface="Segoe Pro Display Light"/>
              </a:rPr>
              <a:t>constraints</a:t>
            </a:r>
          </a:p>
          <a:p>
            <a:pPr marL="342900" lvl="0" indent="-342900" fontAlgn="auto">
              <a:spcBef>
                <a:spcPct val="20000"/>
              </a:spcBef>
              <a:spcAft>
                <a:spcPts val="0"/>
              </a:spcAft>
              <a:buFont typeface="Arial"/>
              <a:buChar char="•"/>
            </a:pPr>
            <a:endParaRPr lang="en-US" sz="2000" dirty="0">
              <a:solidFill>
                <a:srgbClr val="000000"/>
              </a:solidFill>
              <a:latin typeface="Segoe Pro Display Light"/>
              <a:ea typeface="+mn-ea"/>
              <a:cs typeface="Segoe Pro Display Light"/>
            </a:endParaRPr>
          </a:p>
        </p:txBody>
      </p:sp>
      <p:sp>
        <p:nvSpPr>
          <p:cNvPr id="4" name="Rectangle 3"/>
          <p:cNvSpPr/>
          <p:nvPr/>
        </p:nvSpPr>
        <p:spPr>
          <a:xfrm>
            <a:off x="4597449" y="4626538"/>
            <a:ext cx="4311165" cy="261610"/>
          </a:xfrm>
          <a:prstGeom prst="rect">
            <a:avLst/>
          </a:prstGeom>
        </p:spPr>
        <p:txBody>
          <a:bodyPr wrap="square">
            <a:spAutoFit/>
          </a:bodyPr>
          <a:lstStyle/>
          <a:p>
            <a:pPr lvl="0" algn="r" defTabSz="685800">
              <a:lnSpc>
                <a:spcPct val="90000"/>
              </a:lnSpc>
              <a:spcBef>
                <a:spcPct val="20000"/>
              </a:spcBef>
              <a:buSzPct val="90000"/>
            </a:pPr>
            <a:r>
              <a:rPr lang="en-US" sz="1200" dirty="0">
                <a:solidFill>
                  <a:srgbClr val="000000"/>
                </a:solidFill>
                <a:latin typeface="Segoe Pro Display Light"/>
                <a:cs typeface="Segoe Pro Display Light"/>
              </a:rPr>
              <a:t>Edward </a:t>
            </a:r>
            <a:r>
              <a:rPr lang="en-US" sz="1200" dirty="0" err="1">
                <a:solidFill>
                  <a:srgbClr val="000000"/>
                </a:solidFill>
                <a:latin typeface="Segoe Pro Display Light"/>
                <a:cs typeface="Segoe Pro Display Light"/>
              </a:rPr>
              <a:t>DeBono</a:t>
            </a:r>
            <a:r>
              <a:rPr lang="en-US" sz="1200" dirty="0">
                <a:solidFill>
                  <a:srgbClr val="000000"/>
                </a:solidFill>
                <a:latin typeface="Segoe Pro Display Light"/>
                <a:cs typeface="Segoe Pro Display Light"/>
              </a:rPr>
              <a:t> Lateral Thinking</a:t>
            </a:r>
          </a:p>
        </p:txBody>
      </p:sp>
    </p:spTree>
    <p:extLst>
      <p:ext uri="{BB962C8B-B14F-4D97-AF65-F5344CB8AC3E}">
        <p14:creationId xmlns:p14="http://schemas.microsoft.com/office/powerpoint/2010/main" val="88981322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58953" y="1554114"/>
            <a:ext cx="4708308" cy="3539430"/>
          </a:xfrm>
          <a:prstGeom prst="rect">
            <a:avLst/>
          </a:prstGeom>
        </p:spPr>
        <p:txBody>
          <a:bodyPr wrap="square">
            <a:spAutoFit/>
          </a:bodyPr>
          <a:lstStyle/>
          <a:p>
            <a:r>
              <a:rPr lang="en-US" sz="1600" dirty="0">
                <a:solidFill>
                  <a:srgbClr val="FFFFFF"/>
                </a:solidFill>
                <a:latin typeface="Segoe Pro Display Light"/>
                <a:cs typeface="Segoe Pro Display Light"/>
              </a:rPr>
              <a:t>"Our first prototype was a hamster ball with shake-to-touch torch inside [a torch that stores charge when shaken.] We rolled it around and when we switched on the torch the light came on, so we thought this could work," Silverman said</a:t>
            </a:r>
            <a:r>
              <a:rPr lang="en-US" sz="1600" dirty="0" smtClean="0">
                <a:solidFill>
                  <a:srgbClr val="FFFFFF"/>
                </a:solidFill>
                <a:latin typeface="Segoe Pro Display Light"/>
                <a:cs typeface="Segoe Pro Display Light"/>
              </a:rPr>
              <a:t>.</a:t>
            </a:r>
          </a:p>
          <a:p>
            <a:endParaRPr lang="en-US" sz="1600" dirty="0">
              <a:solidFill>
                <a:srgbClr val="FFFFFF"/>
              </a:solidFill>
              <a:latin typeface="Segoe Pro Display Light"/>
              <a:cs typeface="Segoe Pro Display Light"/>
            </a:endParaRPr>
          </a:p>
          <a:p>
            <a:r>
              <a:rPr lang="en-US" sz="1600" dirty="0">
                <a:solidFill>
                  <a:srgbClr val="FFFFFF"/>
                </a:solidFill>
                <a:latin typeface="Segoe Pro Display Light"/>
                <a:cs typeface="Segoe Pro Display Light"/>
              </a:rPr>
              <a:t>"We then moved to a ball with a bladder that had a light fitted into it. But the model being tested at the 2010 World Cup is the </a:t>
            </a:r>
            <a:r>
              <a:rPr lang="en-US" sz="1600" dirty="0" err="1">
                <a:solidFill>
                  <a:srgbClr val="FFFFFF"/>
                </a:solidFill>
                <a:latin typeface="Segoe Pro Display Light"/>
                <a:cs typeface="Segoe Pro Display Light"/>
              </a:rPr>
              <a:t>Soccket</a:t>
            </a:r>
            <a:r>
              <a:rPr lang="en-US" sz="1600" dirty="0">
                <a:solidFill>
                  <a:srgbClr val="FFFFFF"/>
                </a:solidFill>
                <a:latin typeface="Segoe Pro Display Light"/>
                <a:cs typeface="Segoe Pro Display Light"/>
              </a:rPr>
              <a:t> 2.0, which has a DC jack. So any appliances that have a compatible plug would work</a:t>
            </a:r>
            <a:r>
              <a:rPr lang="en-US" sz="1600" dirty="0" smtClean="0">
                <a:solidFill>
                  <a:srgbClr val="FFFFFF"/>
                </a:solidFill>
                <a:latin typeface="Segoe Pro Display Light"/>
                <a:cs typeface="Segoe Pro Display Light"/>
              </a:rPr>
              <a:t>.”</a:t>
            </a:r>
          </a:p>
          <a:p>
            <a:endParaRPr lang="en-US" sz="1600" dirty="0" smtClean="0">
              <a:solidFill>
                <a:srgbClr val="FFFFFF"/>
              </a:solidFill>
              <a:latin typeface="Segoe Pro Display Light"/>
              <a:cs typeface="Segoe Pro Display Light"/>
            </a:endParaRPr>
          </a:p>
          <a:p>
            <a:r>
              <a:rPr lang="en-US" sz="1600" dirty="0">
                <a:solidFill>
                  <a:srgbClr val="FFFFFF"/>
                </a:solidFill>
                <a:latin typeface="Segoe Pro Display Light"/>
                <a:cs typeface="Segoe Pro Display Light"/>
              </a:rPr>
              <a:t>Julia Silverman, one of </a:t>
            </a:r>
            <a:r>
              <a:rPr lang="en-US" sz="1600" dirty="0" smtClean="0">
                <a:solidFill>
                  <a:srgbClr val="FFFFFF"/>
                </a:solidFill>
                <a:latin typeface="Segoe Pro Display Light"/>
                <a:cs typeface="Segoe Pro Display Light"/>
              </a:rPr>
              <a:t>4 co</a:t>
            </a:r>
            <a:r>
              <a:rPr lang="en-US" sz="1600" dirty="0">
                <a:solidFill>
                  <a:srgbClr val="FFFFFF"/>
                </a:solidFill>
                <a:latin typeface="Segoe Pro Display Light"/>
                <a:cs typeface="Segoe Pro Display Light"/>
              </a:rPr>
              <a:t>-inventors</a:t>
            </a:r>
            <a:r>
              <a:rPr lang="en-US" sz="1600" dirty="0" smtClean="0">
                <a:solidFill>
                  <a:srgbClr val="FFFFFF"/>
                </a:solidFill>
                <a:latin typeface="Segoe Pro Display Light"/>
                <a:cs typeface="Segoe Pro Display Light"/>
              </a:rPr>
              <a:t>, Harvard students.</a:t>
            </a:r>
            <a:r>
              <a:rPr lang="en-US" sz="1600" dirty="0">
                <a:solidFill>
                  <a:srgbClr val="FFFFFF"/>
                </a:solidFill>
                <a:latin typeface="Segoe Pro Display Light"/>
                <a:cs typeface="Segoe Pro Display Light"/>
              </a:rPr>
              <a:t> </a:t>
            </a:r>
            <a:r>
              <a:rPr lang="en-US" sz="1600" dirty="0" smtClean="0">
                <a:solidFill>
                  <a:srgbClr val="FFFFFF"/>
                </a:solidFill>
                <a:latin typeface="Segoe Pro Display Light"/>
                <a:cs typeface="Segoe Pro Display Light"/>
              </a:rPr>
              <a:t>"</a:t>
            </a:r>
            <a:r>
              <a:rPr lang="en-US" sz="1600" dirty="0" err="1">
                <a:solidFill>
                  <a:srgbClr val="FFFFFF"/>
                </a:solidFill>
                <a:latin typeface="Segoe Pro Display Light"/>
                <a:cs typeface="Segoe Pro Display Light"/>
              </a:rPr>
              <a:t>Soccket</a:t>
            </a:r>
            <a:r>
              <a:rPr lang="en-US" sz="1600" dirty="0">
                <a:solidFill>
                  <a:srgbClr val="FFFFFF"/>
                </a:solidFill>
                <a:latin typeface="Segoe Pro Display Light"/>
                <a:cs typeface="Segoe Pro Display Light"/>
              </a:rPr>
              <a:t>" ball</a:t>
            </a:r>
          </a:p>
        </p:txBody>
      </p:sp>
      <p:pic>
        <p:nvPicPr>
          <p:cNvPr id="4" name="Picture 3"/>
          <p:cNvPicPr>
            <a:picLocks noChangeAspect="1"/>
          </p:cNvPicPr>
          <p:nvPr/>
        </p:nvPicPr>
        <p:blipFill rotWithShape="1">
          <a:blip r:embed="rId2"/>
          <a:srcRect l="13917" t="42354" r="43097" b="19527"/>
          <a:stretch/>
        </p:blipFill>
        <p:spPr>
          <a:xfrm>
            <a:off x="192445" y="1579777"/>
            <a:ext cx="3130321" cy="1734933"/>
          </a:xfrm>
          <a:prstGeom prst="rect">
            <a:avLst/>
          </a:prstGeom>
        </p:spPr>
      </p:pic>
      <p:pic>
        <p:nvPicPr>
          <p:cNvPr id="5" name="Picture 4"/>
          <p:cNvPicPr>
            <a:picLocks noChangeAspect="1"/>
          </p:cNvPicPr>
          <p:nvPr/>
        </p:nvPicPr>
        <p:blipFill rotWithShape="1">
          <a:blip r:embed="rId3"/>
          <a:srcRect l="12670" t="40860" r="44188" b="19028"/>
          <a:stretch/>
        </p:blipFill>
        <p:spPr>
          <a:xfrm>
            <a:off x="192437" y="3314712"/>
            <a:ext cx="3141664" cy="1825649"/>
          </a:xfrm>
          <a:prstGeom prst="rect">
            <a:avLst/>
          </a:prstGeom>
        </p:spPr>
      </p:pic>
      <p:sp>
        <p:nvSpPr>
          <p:cNvPr id="6" name="TextBox 5"/>
          <p:cNvSpPr txBox="1"/>
          <p:nvPr/>
        </p:nvSpPr>
        <p:spPr>
          <a:xfrm>
            <a:off x="192446" y="269418"/>
            <a:ext cx="8754528" cy="923330"/>
          </a:xfrm>
          <a:prstGeom prst="rect">
            <a:avLst/>
          </a:prstGeom>
          <a:noFill/>
        </p:spPr>
        <p:txBody>
          <a:bodyPr wrap="square" lIns="0" tIns="0" rIns="0" bIns="0" rtlCol="0">
            <a:spAutoFit/>
          </a:bodyPr>
          <a:lstStyle/>
          <a:p>
            <a:r>
              <a:rPr lang="en-US" sz="3600" dirty="0" smtClean="0">
                <a:solidFill>
                  <a:srgbClr val="FFFFFF"/>
                </a:solidFill>
                <a:latin typeface="Segoe Pro Display Light"/>
                <a:cs typeface="Segoe Pro Display Light"/>
              </a:rPr>
              <a:t>Lateral Thinking with </a:t>
            </a:r>
            <a:r>
              <a:rPr lang="en-US" sz="3600" dirty="0" smtClean="0">
                <a:solidFill>
                  <a:srgbClr val="FFFFFF"/>
                </a:solidFill>
                <a:latin typeface="Segoe Pro Display Light"/>
                <a:cs typeface="Segoe Pro Display Light"/>
              </a:rPr>
              <a:t>New </a:t>
            </a:r>
            <a:r>
              <a:rPr lang="en-US" sz="3600" dirty="0" smtClean="0">
                <a:solidFill>
                  <a:srgbClr val="FFFFFF"/>
                </a:solidFill>
                <a:latin typeface="Segoe Pro Display Light"/>
                <a:cs typeface="Segoe Pro Display Light"/>
              </a:rPr>
              <a:t>Math</a:t>
            </a:r>
          </a:p>
          <a:p>
            <a:r>
              <a:rPr lang="en-US" sz="2400" dirty="0" smtClean="0">
                <a:solidFill>
                  <a:srgbClr val="FFFFFF"/>
                </a:solidFill>
                <a:latin typeface="Segoe Pro Display Light"/>
                <a:cs typeface="Segoe Pro Display Light"/>
              </a:rPr>
              <a:t>Soccer + Battery + Kids</a:t>
            </a:r>
          </a:p>
        </p:txBody>
      </p:sp>
    </p:spTree>
    <p:extLst>
      <p:ext uri="{BB962C8B-B14F-4D97-AF65-F5344CB8AC3E}">
        <p14:creationId xmlns:p14="http://schemas.microsoft.com/office/powerpoint/2010/main" val="2979497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455" b="97500" l="10000" r="90000"/>
                    </a14:imgEffect>
                  </a14:imgLayer>
                </a14:imgProps>
              </a:ext>
            </a:extLst>
          </a:blip>
          <a:stretch>
            <a:fillRect/>
          </a:stretch>
        </p:blipFill>
        <p:spPr>
          <a:xfrm>
            <a:off x="-378824" y="13057"/>
            <a:ext cx="3124457" cy="3124457"/>
          </a:xfrm>
          <a:prstGeom prst="rect">
            <a:avLst/>
          </a:prstGeom>
        </p:spPr>
      </p:pic>
      <p:pic>
        <p:nvPicPr>
          <p:cNvPr id="5" name="Picture 4"/>
          <p:cNvPicPr>
            <a:picLocks noChangeAspect="1"/>
          </p:cNvPicPr>
          <p:nvPr/>
        </p:nvPicPr>
        <p:blipFill>
          <a:blip r:embed="rId5"/>
          <a:stretch>
            <a:fillRect/>
          </a:stretch>
        </p:blipFill>
        <p:spPr>
          <a:xfrm>
            <a:off x="1924256" y="3568481"/>
            <a:ext cx="2807278" cy="1579782"/>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0" r="100000"/>
                    </a14:imgEffect>
                  </a14:imgLayer>
                </a14:imgProps>
              </a:ext>
            </a:extLst>
          </a:blip>
          <a:stretch>
            <a:fillRect/>
          </a:stretch>
        </p:blipFill>
        <p:spPr>
          <a:xfrm>
            <a:off x="1924264" y="-373510"/>
            <a:ext cx="2197159" cy="2197159"/>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0" b="100000" l="1167" r="100000">
                        <a14:foregroundMark x1="46333" y1="10741" x2="26833" y2="12037"/>
                        <a14:foregroundMark x1="54333" y1="7037" x2="37167" y2="4444"/>
                        <a14:foregroundMark x1="24500" y1="11481" x2="14833" y2="18333"/>
                        <a14:foregroundMark x1="12500" y1="21667" x2="5667" y2="38148"/>
                        <a14:backgroundMark x1="91500" y1="57222" x2="69667" y2="97222"/>
                      </a14:backgroundRemoval>
                    </a14:imgEffect>
                  </a14:imgLayer>
                </a14:imgProps>
              </a:ext>
            </a:extLst>
          </a:blip>
          <a:stretch>
            <a:fillRect/>
          </a:stretch>
        </p:blipFill>
        <p:spPr>
          <a:xfrm>
            <a:off x="2263233" y="1719972"/>
            <a:ext cx="1917517" cy="1725766"/>
          </a:xfrm>
          <a:prstGeom prst="rect">
            <a:avLst/>
          </a:prstGeom>
        </p:spPr>
      </p:pic>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backgroundRemoval t="0" b="99869" l="10000" r="90000"/>
                    </a14:imgEffect>
                  </a14:imgLayer>
                </a14:imgProps>
              </a:ext>
            </a:extLst>
          </a:blip>
          <a:stretch>
            <a:fillRect/>
          </a:stretch>
        </p:blipFill>
        <p:spPr>
          <a:xfrm>
            <a:off x="3221984" y="1779463"/>
            <a:ext cx="4301682" cy="2716103"/>
          </a:xfrm>
          <a:prstGeom prst="rect">
            <a:avLst/>
          </a:prstGeom>
        </p:spPr>
      </p:pic>
      <p:pic>
        <p:nvPicPr>
          <p:cNvPr id="10" name="Picture 9"/>
          <p:cNvPicPr>
            <a:picLocks noChangeAspect="1"/>
          </p:cNvPicPr>
          <p:nvPr/>
        </p:nvPicPr>
        <p:blipFill>
          <a:blip r:embed="rId12"/>
          <a:stretch>
            <a:fillRect/>
          </a:stretch>
        </p:blipFill>
        <p:spPr>
          <a:xfrm>
            <a:off x="161871" y="3000560"/>
            <a:ext cx="2097903" cy="2097903"/>
          </a:xfrm>
          <a:prstGeom prst="rect">
            <a:avLst/>
          </a:prstGeom>
        </p:spPr>
      </p:pic>
      <p:pic>
        <p:nvPicPr>
          <p:cNvPr id="4" name="Picture 3"/>
          <p:cNvPicPr>
            <a:picLocks noChangeAspect="1"/>
          </p:cNvPicPr>
          <p:nvPr/>
        </p:nvPicPr>
        <p:blipFill>
          <a:blip r:embed="rId13">
            <a:extLst>
              <a:ext uri="{BEBA8EAE-BF5A-486C-A8C5-ECC9F3942E4B}">
                <a14:imgProps xmlns:a14="http://schemas.microsoft.com/office/drawing/2010/main">
                  <a14:imgLayer r:embed="rId14">
                    <a14:imgEffect>
                      <a14:backgroundRemoval t="0" b="99400" l="1497" r="99113"/>
                    </a14:imgEffect>
                  </a14:imgLayer>
                </a14:imgProps>
              </a:ext>
            </a:extLst>
          </a:blip>
          <a:stretch>
            <a:fillRect/>
          </a:stretch>
        </p:blipFill>
        <p:spPr>
          <a:xfrm>
            <a:off x="5519460" y="78106"/>
            <a:ext cx="2153149" cy="2387084"/>
          </a:xfrm>
          <a:prstGeom prst="rect">
            <a:avLst/>
          </a:prstGeom>
        </p:spPr>
      </p:pic>
      <p:pic>
        <p:nvPicPr>
          <p:cNvPr id="6" name="Picture 5"/>
          <p:cNvPicPr>
            <a:picLocks noChangeAspect="1"/>
          </p:cNvPicPr>
          <p:nvPr/>
        </p:nvPicPr>
        <p:blipFill>
          <a:blip r:embed="rId15">
            <a:extLst>
              <a:ext uri="{BEBA8EAE-BF5A-486C-A8C5-ECC9F3942E4B}">
                <a14:imgProps xmlns:a14="http://schemas.microsoft.com/office/drawing/2010/main">
                  <a14:imgLayer r:embed="rId16">
                    <a14:imgEffect>
                      <a14:backgroundRemoval t="136" b="98096" l="0" r="90000">
                        <a14:foregroundMark x1="65833" y1="53853" x2="70800" y2="55666"/>
                        <a14:foregroundMark x1="60500" y1="52947" x2="73767" y2="59293"/>
                      </a14:backgroundRemoval>
                    </a14:imgEffect>
                  </a14:imgLayer>
                </a14:imgProps>
              </a:ext>
            </a:extLst>
          </a:blip>
          <a:stretch>
            <a:fillRect/>
          </a:stretch>
        </p:blipFill>
        <p:spPr>
          <a:xfrm>
            <a:off x="5934101" y="1956686"/>
            <a:ext cx="3751894" cy="2758893"/>
          </a:xfrm>
          <a:prstGeom prst="rect">
            <a:avLst/>
          </a:prstGeom>
        </p:spPr>
      </p:pic>
    </p:spTree>
    <p:extLst>
      <p:ext uri="{BB962C8B-B14F-4D97-AF65-F5344CB8AC3E}">
        <p14:creationId xmlns:p14="http://schemas.microsoft.com/office/powerpoint/2010/main" val="34579110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6800" y="206375"/>
            <a:ext cx="8229600" cy="857250"/>
          </a:xfrm>
          <a:prstGeom prst="rect">
            <a:avLst/>
          </a:prstGeom>
        </p:spPr>
        <p:txBody>
          <a:bodyPr/>
          <a:lstStyle/>
          <a:p>
            <a:pPr algn="l"/>
            <a:r>
              <a:rPr lang="en-US" dirty="0" smtClean="0">
                <a:solidFill>
                  <a:srgbClr val="FFFFFF"/>
                </a:solidFill>
                <a:latin typeface="Segoe Pro Display Light"/>
                <a:cs typeface="Segoe Pro Display Light"/>
              </a:rPr>
              <a:t>TRY: Lateral thinking</a:t>
            </a:r>
            <a:endParaRPr lang="en-US" dirty="0">
              <a:solidFill>
                <a:srgbClr val="FFFFFF"/>
              </a:solidFill>
              <a:latin typeface="Segoe Pro Display Light"/>
              <a:cs typeface="Segoe Pro Display Light"/>
            </a:endParaRPr>
          </a:p>
        </p:txBody>
      </p:sp>
      <p:sp>
        <p:nvSpPr>
          <p:cNvPr id="3" name="Content Placeholder 2"/>
          <p:cNvSpPr>
            <a:spLocks noGrp="1"/>
          </p:cNvSpPr>
          <p:nvPr>
            <p:ph idx="4294967295"/>
          </p:nvPr>
        </p:nvSpPr>
        <p:spPr>
          <a:xfrm>
            <a:off x="226800" y="1216025"/>
            <a:ext cx="7886700" cy="3267075"/>
          </a:xfrm>
          <a:prstGeom prst="rect">
            <a:avLst/>
          </a:prstGeom>
        </p:spPr>
        <p:txBody>
          <a:bodyPr/>
          <a:lstStyle/>
          <a:p>
            <a:r>
              <a:rPr lang="en-US" sz="2000" dirty="0" smtClean="0">
                <a:solidFill>
                  <a:srgbClr val="FFFFFF"/>
                </a:solidFill>
                <a:latin typeface="Segoe Pro Display Light"/>
                <a:cs typeface="Segoe Pro Display Light"/>
              </a:rPr>
              <a:t>Set up a structured session with dedicated facilitator</a:t>
            </a:r>
          </a:p>
          <a:p>
            <a:r>
              <a:rPr lang="en-US" sz="2000" dirty="0">
                <a:solidFill>
                  <a:srgbClr val="FFFFFF"/>
                </a:solidFill>
                <a:latin typeface="Segoe Pro Display Light"/>
                <a:cs typeface="Segoe Pro Display Light"/>
              </a:rPr>
              <a:t>Establish the topic in </a:t>
            </a:r>
            <a:r>
              <a:rPr lang="en-US" sz="2000" dirty="0" smtClean="0">
                <a:solidFill>
                  <a:srgbClr val="FFFFFF"/>
                </a:solidFill>
                <a:latin typeface="Segoe Pro Display Light"/>
                <a:cs typeface="Segoe Pro Display Light"/>
              </a:rPr>
              <a:t>advance, based on business need</a:t>
            </a:r>
            <a:endParaRPr lang="en-US" sz="2000" dirty="0">
              <a:solidFill>
                <a:srgbClr val="FFFFFF"/>
              </a:solidFill>
              <a:latin typeface="Segoe Pro Display Light"/>
              <a:cs typeface="Segoe Pro Display Light"/>
            </a:endParaRPr>
          </a:p>
          <a:p>
            <a:r>
              <a:rPr lang="en-US" sz="2000" dirty="0">
                <a:solidFill>
                  <a:srgbClr val="FFFFFF"/>
                </a:solidFill>
                <a:latin typeface="Segoe Pro Display Light"/>
                <a:cs typeface="Segoe Pro Display Light"/>
              </a:rPr>
              <a:t>Select 2-3 techniques</a:t>
            </a:r>
          </a:p>
          <a:p>
            <a:r>
              <a:rPr lang="en-US" sz="2000" dirty="0" smtClean="0">
                <a:solidFill>
                  <a:srgbClr val="FFFFFF"/>
                </a:solidFill>
                <a:latin typeface="Segoe Pro Display Light"/>
                <a:cs typeface="Segoe Pro Display Light"/>
              </a:rPr>
              <a:t>Time box</a:t>
            </a:r>
          </a:p>
          <a:p>
            <a:pPr lvl="1"/>
            <a:r>
              <a:rPr lang="en-US" sz="1400" dirty="0" smtClean="0">
                <a:solidFill>
                  <a:srgbClr val="FFFFFF"/>
                </a:solidFill>
                <a:latin typeface="Segoe Pro Display Light"/>
                <a:cs typeface="Segoe Pro Display Light"/>
              </a:rPr>
              <a:t>5 minutes set rules and topic </a:t>
            </a:r>
          </a:p>
          <a:p>
            <a:pPr lvl="1"/>
            <a:r>
              <a:rPr lang="en-US" sz="1400" dirty="0" smtClean="0">
                <a:solidFill>
                  <a:srgbClr val="FFFFFF"/>
                </a:solidFill>
                <a:latin typeface="Segoe Pro Display Light"/>
                <a:cs typeface="Segoe Pro Display Light"/>
              </a:rPr>
              <a:t>2 minutes warm up</a:t>
            </a:r>
          </a:p>
          <a:p>
            <a:pPr lvl="1"/>
            <a:r>
              <a:rPr lang="en-US" sz="1400" dirty="0" smtClean="0">
                <a:solidFill>
                  <a:srgbClr val="FFFFFF"/>
                </a:solidFill>
                <a:latin typeface="Segoe Pro Display Light"/>
                <a:cs typeface="Segoe Pro Display Light"/>
              </a:rPr>
              <a:t>15 minutes technique 1</a:t>
            </a:r>
          </a:p>
          <a:p>
            <a:pPr lvl="1"/>
            <a:r>
              <a:rPr lang="en-US" sz="1400" dirty="0" smtClean="0">
                <a:solidFill>
                  <a:srgbClr val="FFFFFF"/>
                </a:solidFill>
                <a:latin typeface="Segoe Pro Display Light"/>
                <a:cs typeface="Segoe Pro Display Light"/>
              </a:rPr>
              <a:t>Assess progress</a:t>
            </a:r>
          </a:p>
          <a:p>
            <a:pPr lvl="1"/>
            <a:r>
              <a:rPr lang="en-US" sz="1400" dirty="0" smtClean="0">
                <a:solidFill>
                  <a:srgbClr val="FFFFFF"/>
                </a:solidFill>
                <a:latin typeface="Segoe Pro Display Light"/>
                <a:cs typeface="Segoe Pro Display Light"/>
              </a:rPr>
              <a:t>15 minutes technique 2</a:t>
            </a:r>
          </a:p>
          <a:p>
            <a:pPr lvl="1"/>
            <a:r>
              <a:rPr lang="en-US" sz="1400" dirty="0" smtClean="0">
                <a:solidFill>
                  <a:srgbClr val="FFFFFF"/>
                </a:solidFill>
                <a:latin typeface="Segoe Pro Display Light"/>
                <a:cs typeface="Segoe Pro Display Light"/>
              </a:rPr>
              <a:t>Discuss results</a:t>
            </a:r>
          </a:p>
          <a:p>
            <a:pPr lvl="1"/>
            <a:r>
              <a:rPr lang="en-US" sz="1400" dirty="0" smtClean="0">
                <a:solidFill>
                  <a:srgbClr val="FFFFFF"/>
                </a:solidFill>
                <a:latin typeface="Segoe Pro Display Light"/>
                <a:cs typeface="Segoe Pro Display Light"/>
              </a:rPr>
              <a:t>Define areas to investigate</a:t>
            </a:r>
          </a:p>
          <a:p>
            <a:pPr marL="0" indent="0">
              <a:buNone/>
            </a:pPr>
            <a:r>
              <a:rPr lang="en-US" sz="2000" i="1" dirty="0" smtClean="0">
                <a:solidFill>
                  <a:srgbClr val="FFFFFF"/>
                </a:solidFill>
                <a:latin typeface="Segoe Pro Display Light"/>
                <a:cs typeface="Segoe Pro Display Light"/>
              </a:rPr>
              <a:t>Hint: When you start, don’t have managers/leadership participate.</a:t>
            </a:r>
          </a:p>
        </p:txBody>
      </p:sp>
    </p:spTree>
    <p:extLst>
      <p:ext uri="{BB962C8B-B14F-4D97-AF65-F5344CB8AC3E}">
        <p14:creationId xmlns:p14="http://schemas.microsoft.com/office/powerpoint/2010/main" val="119197971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Fast Feedback Cycle</a:t>
            </a:r>
            <a:endParaRPr lang="en-US" dirty="0"/>
          </a:p>
        </p:txBody>
      </p:sp>
      <p:pic>
        <p:nvPicPr>
          <p:cNvPr id="3" name="Picture 2" descr="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011" y="3517579"/>
            <a:ext cx="1914144" cy="1228344"/>
          </a:xfrm>
          <a:prstGeom prst="rect">
            <a:avLst/>
          </a:prstGeom>
        </p:spPr>
      </p:pic>
    </p:spTree>
    <p:extLst>
      <p:ext uri="{BB962C8B-B14F-4D97-AF65-F5344CB8AC3E}">
        <p14:creationId xmlns:p14="http://schemas.microsoft.com/office/powerpoint/2010/main" val="307547354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5890" y="1255316"/>
            <a:ext cx="5822186" cy="2958091"/>
          </a:xfrm>
          <a:prstGeom prst="rect">
            <a:avLst/>
          </a:prstGeom>
        </p:spPr>
      </p:pic>
      <p:sp>
        <p:nvSpPr>
          <p:cNvPr id="2" name="Title 1"/>
          <p:cNvSpPr>
            <a:spLocks noGrp="1"/>
          </p:cNvSpPr>
          <p:nvPr>
            <p:ph type="title" idx="4294967295"/>
          </p:nvPr>
        </p:nvSpPr>
        <p:spPr>
          <a:xfrm>
            <a:off x="326258" y="206375"/>
            <a:ext cx="7903341" cy="857250"/>
          </a:xfrm>
        </p:spPr>
        <p:txBody>
          <a:bodyPr/>
          <a:lstStyle/>
          <a:p>
            <a:pPr algn="l"/>
            <a:r>
              <a:rPr lang="en-US" sz="4400" dirty="0" smtClean="0">
                <a:solidFill>
                  <a:srgbClr val="FFFFFF"/>
                </a:solidFill>
                <a:latin typeface="Segoe Pro Display Light"/>
                <a:cs typeface="Segoe Pro Display Light"/>
              </a:rPr>
              <a:t>Many types of sketches</a:t>
            </a:r>
            <a:endParaRPr lang="en-US" sz="4400" dirty="0">
              <a:solidFill>
                <a:srgbClr val="FFFFFF"/>
              </a:solidFill>
              <a:latin typeface="Segoe Pro Display Light"/>
              <a:cs typeface="Segoe Pro Display Light"/>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94" t="50580" r="194" b="-50572"/>
          <a:stretch/>
        </p:blipFill>
        <p:spPr>
          <a:xfrm>
            <a:off x="1535129" y="1028945"/>
            <a:ext cx="6197954" cy="7587906"/>
          </a:xfrm>
          <a:prstGeom prst="rect">
            <a:avLst/>
          </a:prstGeom>
        </p:spPr>
      </p:pic>
    </p:spTree>
    <p:extLst>
      <p:ext uri="{BB962C8B-B14F-4D97-AF65-F5344CB8AC3E}">
        <p14:creationId xmlns:p14="http://schemas.microsoft.com/office/powerpoint/2010/main" val="1502989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5547" y="206375"/>
            <a:ext cx="8229600" cy="857250"/>
          </a:xfrm>
        </p:spPr>
        <p:txBody>
          <a:bodyPr/>
          <a:lstStyle/>
          <a:p>
            <a:pPr algn="l"/>
            <a:r>
              <a:rPr lang="en-US" sz="4400" dirty="0" smtClean="0">
                <a:solidFill>
                  <a:schemeClr val="bg1"/>
                </a:solidFill>
                <a:latin typeface="Segoe Pro Display Light"/>
                <a:cs typeface="Segoe Pro Display Light"/>
              </a:rPr>
              <a:t>Rapid prototypes</a:t>
            </a:r>
            <a:endParaRPr lang="en-US" sz="4400" dirty="0">
              <a:solidFill>
                <a:schemeClr val="bg1"/>
              </a:solidFill>
              <a:latin typeface="Segoe Pro Display Light"/>
              <a:cs typeface="Segoe Pro Display Ligh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0507" y="847623"/>
            <a:ext cx="5010870" cy="43006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1235" y="1630057"/>
            <a:ext cx="6643522" cy="2625840"/>
          </a:xfrm>
          <a:prstGeom prst="rect">
            <a:avLst/>
          </a:prstGeom>
        </p:spPr>
      </p:pic>
    </p:spTree>
    <p:extLst>
      <p:ext uri="{BB962C8B-B14F-4D97-AF65-F5344CB8AC3E}">
        <p14:creationId xmlns:p14="http://schemas.microsoft.com/office/powerpoint/2010/main" val="931512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Fast Feedback Cycle</a:t>
            </a:r>
            <a:endParaRPr lang="en-US" dirty="0"/>
          </a:p>
        </p:txBody>
      </p:sp>
      <p:pic>
        <p:nvPicPr>
          <p:cNvPr id="5" name="Picture 4" descr="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863" y="959274"/>
            <a:ext cx="2532888" cy="1551432"/>
          </a:xfrm>
          <a:prstGeom prst="rect">
            <a:avLst/>
          </a:prstGeom>
        </p:spPr>
      </p:pic>
    </p:spTree>
    <p:extLst>
      <p:ext uri="{BB962C8B-B14F-4D97-AF65-F5344CB8AC3E}">
        <p14:creationId xmlns:p14="http://schemas.microsoft.com/office/powerpoint/2010/main" val="29802747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7"/>
          <p:cNvSpPr txBox="1">
            <a:spLocks noChangeArrowheads="1"/>
          </p:cNvSpPr>
          <p:nvPr/>
        </p:nvSpPr>
        <p:spPr bwMode="auto">
          <a:xfrm>
            <a:off x="514351" y="3513139"/>
            <a:ext cx="8070850" cy="861774"/>
          </a:xfrm>
          <a:prstGeom prst="rect">
            <a:avLst/>
          </a:prstGeom>
          <a:noFill/>
          <a:ln>
            <a:noFill/>
          </a:ln>
          <a:effectLst>
            <a:outerShdw blurRad="263525" dist="38100" dir="2700000" algn="tl" rotWithShape="0">
              <a:srgbClr val="000000">
                <a:alpha val="21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nl-NL" sz="4800" dirty="0" smtClean="0">
                <a:solidFill>
                  <a:schemeClr val="bg1"/>
                </a:solidFill>
                <a:latin typeface="Segoe Pro Display Light"/>
                <a:cs typeface="Segoe Pro Display Light"/>
              </a:rPr>
              <a:t>Feedback </a:t>
            </a:r>
            <a:r>
              <a:rPr lang="nl-NL" sz="4800" dirty="0" err="1" smtClean="0">
                <a:solidFill>
                  <a:schemeClr val="bg1"/>
                </a:solidFill>
                <a:latin typeface="Segoe Pro Display Light"/>
                <a:cs typeface="Segoe Pro Display Light"/>
              </a:rPr>
              <a:t>with</a:t>
            </a:r>
            <a:r>
              <a:rPr lang="nl-NL" sz="4800" dirty="0" smtClean="0">
                <a:solidFill>
                  <a:schemeClr val="bg1"/>
                </a:solidFill>
                <a:latin typeface="Segoe Pro Display Light"/>
                <a:cs typeface="Segoe Pro Display Light"/>
              </a:rPr>
              <a:t> Q</a:t>
            </a:r>
            <a:r>
              <a:rPr lang="nl-NL" sz="4800" dirty="0" smtClean="0">
                <a:solidFill>
                  <a:schemeClr val="bg1"/>
                </a:solidFill>
                <a:latin typeface="Segoe Pro Display Light"/>
                <a:cs typeface="Segoe Pro Display Light"/>
              </a:rPr>
              <a:t>uick </a:t>
            </a:r>
            <a:r>
              <a:rPr lang="nl-NL" sz="4800" dirty="0" err="1">
                <a:solidFill>
                  <a:schemeClr val="bg1"/>
                </a:solidFill>
                <a:latin typeface="Segoe Pro Display Light"/>
                <a:cs typeface="Segoe Pro Display Light"/>
              </a:rPr>
              <a:t>P</a:t>
            </a:r>
            <a:r>
              <a:rPr lang="nl-NL" sz="4800" dirty="0" err="1" smtClean="0">
                <a:solidFill>
                  <a:schemeClr val="bg1"/>
                </a:solidFill>
                <a:latin typeface="Segoe Pro Display Light"/>
                <a:cs typeface="Segoe Pro Display Light"/>
              </a:rPr>
              <a:t>ulse</a:t>
            </a:r>
            <a:endParaRPr lang="nl-NL" sz="4800" dirty="0">
              <a:solidFill>
                <a:schemeClr val="bg1"/>
              </a:solidFill>
              <a:latin typeface="Segoe Pro Display Light"/>
              <a:cs typeface="Segoe Pro Display Light"/>
            </a:endParaRPr>
          </a:p>
        </p:txBody>
      </p:sp>
      <p:sp>
        <p:nvSpPr>
          <p:cNvPr id="3" name="Tekstvak 8"/>
          <p:cNvSpPr txBox="1">
            <a:spLocks noChangeArrowheads="1"/>
          </p:cNvSpPr>
          <p:nvPr/>
        </p:nvSpPr>
        <p:spPr bwMode="auto">
          <a:xfrm>
            <a:off x="528638" y="4271965"/>
            <a:ext cx="8070850" cy="553998"/>
          </a:xfrm>
          <a:prstGeom prst="rect">
            <a:avLst/>
          </a:prstGeom>
          <a:noFill/>
          <a:ln>
            <a:noFill/>
          </a:ln>
          <a:effectLst>
            <a:outerShdw blurRad="263525" dist="38100" dir="2700000" algn="tl" rotWithShape="0">
              <a:srgbClr val="000000">
                <a:alpha val="21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nl-NL" sz="3000" dirty="0">
                <a:solidFill>
                  <a:schemeClr val="bg1"/>
                </a:solidFill>
                <a:latin typeface="Segoe Pro Display Light"/>
                <a:cs typeface="Segoe Pro Display Light"/>
              </a:rPr>
              <a:t>k</a:t>
            </a:r>
            <a:r>
              <a:rPr lang="nl-NL" sz="3000" dirty="0" smtClean="0">
                <a:solidFill>
                  <a:schemeClr val="bg1"/>
                </a:solidFill>
                <a:latin typeface="Segoe Pro Display Light"/>
                <a:cs typeface="Segoe Pro Display Light"/>
              </a:rPr>
              <a:t>eep the </a:t>
            </a:r>
            <a:r>
              <a:rPr lang="nl-NL" sz="3000" dirty="0" err="1" smtClean="0">
                <a:solidFill>
                  <a:schemeClr val="bg1"/>
                </a:solidFill>
                <a:latin typeface="Segoe Pro Display Light"/>
                <a:cs typeface="Segoe Pro Display Light"/>
              </a:rPr>
              <a:t>customers</a:t>
            </a:r>
            <a:r>
              <a:rPr lang="nl-NL" sz="3000" dirty="0" smtClean="0">
                <a:solidFill>
                  <a:schemeClr val="bg1"/>
                </a:solidFill>
                <a:latin typeface="Segoe Pro Display Light"/>
                <a:cs typeface="Segoe Pro Display Light"/>
              </a:rPr>
              <a:t> </a:t>
            </a:r>
            <a:r>
              <a:rPr lang="nl-NL" sz="3000" dirty="0" err="1" smtClean="0">
                <a:solidFill>
                  <a:schemeClr val="bg1"/>
                </a:solidFill>
                <a:latin typeface="Segoe Pro Display Light"/>
                <a:cs typeface="Segoe Pro Display Light"/>
              </a:rPr>
              <a:t>coming</a:t>
            </a:r>
            <a:r>
              <a:rPr lang="nl-NL" sz="3000" dirty="0" smtClean="0">
                <a:solidFill>
                  <a:schemeClr val="bg1"/>
                </a:solidFill>
                <a:latin typeface="Segoe Pro Display Light"/>
                <a:cs typeface="Segoe Pro Display Light"/>
              </a:rPr>
              <a:t> </a:t>
            </a:r>
            <a:r>
              <a:rPr lang="nl-NL" sz="3000" dirty="0" err="1" smtClean="0">
                <a:solidFill>
                  <a:schemeClr val="bg1"/>
                </a:solidFill>
                <a:latin typeface="Segoe Pro Display Light"/>
                <a:cs typeface="Segoe Pro Display Light"/>
              </a:rPr>
              <a:t>through</a:t>
            </a:r>
            <a:endParaRPr lang="nl-NL" sz="3000" dirty="0">
              <a:solidFill>
                <a:schemeClr val="bg1"/>
              </a:solidFill>
              <a:latin typeface="Segoe Pro Display Light"/>
              <a:cs typeface="Segoe Pro Display Light"/>
            </a:endParaRPr>
          </a:p>
        </p:txBody>
      </p:sp>
      <p:pic>
        <p:nvPicPr>
          <p:cNvPr id="6" name="Picture 5"/>
          <p:cNvPicPr>
            <a:picLocks noChangeAspect="1"/>
          </p:cNvPicPr>
          <p:nvPr/>
        </p:nvPicPr>
        <p:blipFill rotWithShape="1">
          <a:blip r:embed="rId3"/>
          <a:srcRect l="22579" t="36871" r="3349" b="11148"/>
          <a:stretch/>
        </p:blipFill>
        <p:spPr>
          <a:xfrm>
            <a:off x="1628238" y="330572"/>
            <a:ext cx="5743271" cy="2518965"/>
          </a:xfrm>
          <a:prstGeom prst="rect">
            <a:avLst/>
          </a:prstGeom>
        </p:spPr>
      </p:pic>
      <p:sp>
        <p:nvSpPr>
          <p:cNvPr id="4" name="TextBox 3"/>
          <p:cNvSpPr txBox="1"/>
          <p:nvPr/>
        </p:nvSpPr>
        <p:spPr>
          <a:xfrm>
            <a:off x="8599488" y="459464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2916645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84117" y="1526274"/>
            <a:ext cx="2993127" cy="1969770"/>
          </a:xfrm>
          <a:prstGeom prst="rect">
            <a:avLst/>
          </a:prstGeom>
          <a:noFill/>
        </p:spPr>
        <p:txBody>
          <a:bodyPr wrap="none" rtlCol="0">
            <a:spAutoFit/>
          </a:bodyPr>
          <a:lstStyle/>
          <a:p>
            <a:r>
              <a:rPr lang="en-US" sz="3200" dirty="0" smtClean="0">
                <a:solidFill>
                  <a:srgbClr val="FFFFFF"/>
                </a:solidFill>
                <a:latin typeface="Segoe Pro Display Light"/>
                <a:cs typeface="Segoe Pro Display Light"/>
              </a:rPr>
              <a:t>Rules</a:t>
            </a:r>
          </a:p>
          <a:p>
            <a:pPr marL="285750" indent="-285750">
              <a:buFont typeface="Arial"/>
              <a:buChar char="•"/>
            </a:pPr>
            <a:r>
              <a:rPr lang="en-US" dirty="0">
                <a:solidFill>
                  <a:srgbClr val="FFFFFF"/>
                </a:solidFill>
                <a:latin typeface="Segoe Pro Display Light"/>
                <a:cs typeface="Segoe Pro Display Light"/>
              </a:rPr>
              <a:t>Set up the process</a:t>
            </a:r>
          </a:p>
          <a:p>
            <a:pPr marL="285750" indent="-285750">
              <a:buFont typeface="Arial"/>
              <a:buChar char="•"/>
            </a:pPr>
            <a:r>
              <a:rPr lang="en-US" dirty="0" smtClean="0">
                <a:solidFill>
                  <a:srgbClr val="FFFFFF"/>
                </a:solidFill>
                <a:latin typeface="Segoe Pro Display Light"/>
                <a:cs typeface="Segoe Pro Display Light"/>
              </a:rPr>
              <a:t>Select the tools </a:t>
            </a:r>
          </a:p>
          <a:p>
            <a:pPr marL="285750" indent="-285750">
              <a:buFont typeface="Arial"/>
              <a:buChar char="•"/>
            </a:pPr>
            <a:r>
              <a:rPr lang="en-US" dirty="0" smtClean="0">
                <a:solidFill>
                  <a:srgbClr val="FFFFFF"/>
                </a:solidFill>
                <a:latin typeface="Segoe Pro Display Light"/>
                <a:cs typeface="Segoe Pro Display Light"/>
              </a:rPr>
              <a:t>Create a customer pipeline</a:t>
            </a:r>
            <a:endParaRPr lang="en-US" dirty="0" smtClean="0">
              <a:solidFill>
                <a:srgbClr val="FFFFFF"/>
              </a:solidFill>
              <a:latin typeface="Segoe Pro Display Light"/>
              <a:cs typeface="Segoe Pro Display Light"/>
            </a:endParaRPr>
          </a:p>
          <a:p>
            <a:pPr marL="285750" indent="-285750">
              <a:buFont typeface="Arial"/>
              <a:buChar char="•"/>
            </a:pPr>
            <a:r>
              <a:rPr lang="en-US" dirty="0" smtClean="0">
                <a:solidFill>
                  <a:srgbClr val="FFFFFF"/>
                </a:solidFill>
                <a:latin typeface="Segoe Pro Display Light"/>
                <a:cs typeface="Segoe Pro Display Light"/>
              </a:rPr>
              <a:t>Keep it really simple</a:t>
            </a:r>
          </a:p>
          <a:p>
            <a:pPr marL="285750" indent="-285750">
              <a:buFont typeface="Arial"/>
              <a:buChar char="•"/>
            </a:pPr>
            <a:r>
              <a:rPr lang="en-US" dirty="0" smtClean="0">
                <a:solidFill>
                  <a:srgbClr val="FFFFFF"/>
                </a:solidFill>
                <a:latin typeface="Segoe Pro Display Light"/>
                <a:cs typeface="Segoe Pro Display Light"/>
              </a:rPr>
              <a:t>Train </a:t>
            </a:r>
            <a:r>
              <a:rPr lang="en-US" dirty="0" smtClean="0">
                <a:solidFill>
                  <a:srgbClr val="FFFFFF"/>
                </a:solidFill>
                <a:latin typeface="Segoe Pro Display Light"/>
                <a:cs typeface="Segoe Pro Display Light"/>
              </a:rPr>
              <a:t>qualified teammates</a:t>
            </a:r>
            <a:endParaRPr lang="en-US" dirty="0">
              <a:solidFill>
                <a:srgbClr val="FFFFFF"/>
              </a:solidFill>
              <a:latin typeface="Segoe Pro Display Light"/>
              <a:cs typeface="Segoe Pro Display Light"/>
            </a:endParaRPr>
          </a:p>
        </p:txBody>
      </p:sp>
      <p:sp>
        <p:nvSpPr>
          <p:cNvPr id="6" name="TextBox 5"/>
          <p:cNvSpPr txBox="1"/>
          <p:nvPr/>
        </p:nvSpPr>
        <p:spPr>
          <a:xfrm>
            <a:off x="4898024" y="1526274"/>
            <a:ext cx="3070071" cy="1138773"/>
          </a:xfrm>
          <a:prstGeom prst="rect">
            <a:avLst/>
          </a:prstGeom>
          <a:noFill/>
        </p:spPr>
        <p:txBody>
          <a:bodyPr wrap="none" rtlCol="0">
            <a:spAutoFit/>
          </a:bodyPr>
          <a:lstStyle/>
          <a:p>
            <a:r>
              <a:rPr lang="en-US" sz="3200" dirty="0" smtClean="0">
                <a:solidFill>
                  <a:srgbClr val="FFFFFF"/>
                </a:solidFill>
                <a:latin typeface="Segoe Pro Display Light"/>
                <a:cs typeface="Segoe Pro Display Light"/>
              </a:rPr>
              <a:t>Best time</a:t>
            </a:r>
            <a:endParaRPr lang="en-US" dirty="0" smtClean="0">
              <a:solidFill>
                <a:srgbClr val="FFFFFF"/>
              </a:solidFill>
              <a:latin typeface="Segoe Pro Display Light"/>
              <a:cs typeface="Segoe Pro Display Light"/>
            </a:endParaRPr>
          </a:p>
          <a:p>
            <a:pPr marL="285750" indent="-285750">
              <a:buFont typeface="Arial"/>
              <a:buChar char="•"/>
            </a:pPr>
            <a:r>
              <a:rPr lang="en-US" dirty="0" smtClean="0">
                <a:solidFill>
                  <a:srgbClr val="FFFFFF"/>
                </a:solidFill>
                <a:latin typeface="Segoe Pro Display Light"/>
                <a:cs typeface="Segoe Pro Display Light"/>
              </a:rPr>
              <a:t>Get team </a:t>
            </a:r>
            <a:r>
              <a:rPr lang="en-US" dirty="0" smtClean="0">
                <a:solidFill>
                  <a:srgbClr val="FFFFFF"/>
                </a:solidFill>
                <a:latin typeface="Segoe Pro Display Light"/>
                <a:cs typeface="Segoe Pro Display Light"/>
              </a:rPr>
              <a:t>hooked early</a:t>
            </a:r>
            <a:endParaRPr lang="en-US" dirty="0" smtClean="0">
              <a:solidFill>
                <a:srgbClr val="FFFFFF"/>
              </a:solidFill>
              <a:latin typeface="Segoe Pro Display Light"/>
              <a:cs typeface="Segoe Pro Display Light"/>
            </a:endParaRPr>
          </a:p>
          <a:p>
            <a:pPr marL="285750" indent="-285750">
              <a:buFont typeface="Arial"/>
              <a:buChar char="•"/>
            </a:pPr>
            <a:r>
              <a:rPr lang="en-US" dirty="0" smtClean="0">
                <a:solidFill>
                  <a:srgbClr val="FFFFFF"/>
                </a:solidFill>
                <a:latin typeface="Segoe Pro Display Light"/>
                <a:cs typeface="Segoe Pro Display Light"/>
              </a:rPr>
              <a:t>Run every </a:t>
            </a:r>
            <a:r>
              <a:rPr lang="en-US" dirty="0" smtClean="0">
                <a:solidFill>
                  <a:srgbClr val="FFFFFF"/>
                </a:solidFill>
                <a:latin typeface="Segoe Pro Display Light"/>
                <a:cs typeface="Segoe Pro Display Light"/>
              </a:rPr>
              <a:t>week, without fail</a:t>
            </a:r>
          </a:p>
        </p:txBody>
      </p:sp>
      <p:sp>
        <p:nvSpPr>
          <p:cNvPr id="8" name="Tekstvak 8"/>
          <p:cNvSpPr txBox="1">
            <a:spLocks noChangeArrowheads="1"/>
          </p:cNvSpPr>
          <p:nvPr/>
        </p:nvSpPr>
        <p:spPr bwMode="auto">
          <a:xfrm>
            <a:off x="1484117" y="3790138"/>
            <a:ext cx="8070850" cy="461665"/>
          </a:xfrm>
          <a:prstGeom prst="rect">
            <a:avLst/>
          </a:prstGeom>
          <a:noFill/>
          <a:ln>
            <a:noFill/>
          </a:ln>
          <a:effectLst>
            <a:outerShdw blurRad="263525" dist="38100" dir="2700000" algn="tl" rotWithShape="0">
              <a:srgbClr val="000000">
                <a:alpha val="21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nl-NL" sz="2400" i="1" dirty="0" smtClean="0">
                <a:solidFill>
                  <a:schemeClr val="bg1"/>
                </a:solidFill>
                <a:latin typeface="Segoe Pro Display Light"/>
                <a:cs typeface="Segoe Pro Display Light"/>
              </a:rPr>
              <a:t>User research sets </a:t>
            </a:r>
            <a:r>
              <a:rPr lang="nl-NL" sz="2400" i="1" dirty="0" err="1" smtClean="0">
                <a:solidFill>
                  <a:schemeClr val="bg1"/>
                </a:solidFill>
                <a:latin typeface="Segoe Pro Display Light"/>
                <a:cs typeface="Segoe Pro Display Light"/>
              </a:rPr>
              <a:t>it</a:t>
            </a:r>
            <a:r>
              <a:rPr lang="nl-NL" sz="2400" i="1" dirty="0" smtClean="0">
                <a:solidFill>
                  <a:schemeClr val="bg1"/>
                </a:solidFill>
                <a:latin typeface="Segoe Pro Display Light"/>
                <a:cs typeface="Segoe Pro Display Light"/>
              </a:rPr>
              <a:t> up </a:t>
            </a:r>
            <a:r>
              <a:rPr lang="nl-NL" sz="2400" i="1" dirty="0" err="1" smtClean="0">
                <a:solidFill>
                  <a:schemeClr val="bg1"/>
                </a:solidFill>
                <a:latin typeface="Segoe Pro Display Light"/>
                <a:cs typeface="Segoe Pro Display Light"/>
              </a:rPr>
              <a:t>and</a:t>
            </a:r>
            <a:r>
              <a:rPr lang="nl-NL" sz="2400" i="1" dirty="0" smtClean="0">
                <a:solidFill>
                  <a:schemeClr val="bg1"/>
                </a:solidFill>
                <a:latin typeface="Segoe Pro Display Light"/>
                <a:cs typeface="Segoe Pro Display Light"/>
              </a:rPr>
              <a:t> </a:t>
            </a:r>
            <a:r>
              <a:rPr lang="nl-NL" sz="2400" i="1" dirty="0" err="1" smtClean="0">
                <a:solidFill>
                  <a:schemeClr val="bg1"/>
                </a:solidFill>
                <a:latin typeface="Segoe Pro Display Light"/>
                <a:cs typeface="Segoe Pro Display Light"/>
              </a:rPr>
              <a:t>lets</a:t>
            </a:r>
            <a:r>
              <a:rPr lang="nl-NL" sz="2400" i="1" dirty="0" smtClean="0">
                <a:solidFill>
                  <a:schemeClr val="bg1"/>
                </a:solidFill>
                <a:latin typeface="Segoe Pro Display Light"/>
                <a:cs typeface="Segoe Pro Display Light"/>
              </a:rPr>
              <a:t> </a:t>
            </a:r>
            <a:r>
              <a:rPr lang="nl-NL" sz="2400" i="1" dirty="0" smtClean="0">
                <a:solidFill>
                  <a:schemeClr val="bg1"/>
                </a:solidFill>
                <a:latin typeface="Segoe Pro Display Light"/>
                <a:cs typeface="Segoe Pro Display Light"/>
              </a:rPr>
              <a:t>go</a:t>
            </a:r>
            <a:endParaRPr lang="nl-NL" sz="2400" i="1" dirty="0">
              <a:solidFill>
                <a:schemeClr val="bg1"/>
              </a:solidFill>
              <a:latin typeface="Segoe Pro Display Light"/>
              <a:cs typeface="Segoe Pro Display Light"/>
            </a:endParaRPr>
          </a:p>
        </p:txBody>
      </p:sp>
      <p:sp>
        <p:nvSpPr>
          <p:cNvPr id="2" name="TextBox 1"/>
          <p:cNvSpPr txBox="1"/>
          <p:nvPr/>
        </p:nvSpPr>
        <p:spPr>
          <a:xfrm>
            <a:off x="8200849" y="4613265"/>
            <a:ext cx="825867" cy="261610"/>
          </a:xfrm>
          <a:prstGeom prst="rect">
            <a:avLst/>
          </a:prstGeom>
          <a:noFill/>
        </p:spPr>
        <p:txBody>
          <a:bodyPr wrap="none" rtlCol="0">
            <a:spAutoFit/>
          </a:bodyPr>
          <a:lstStyle/>
          <a:p>
            <a:r>
              <a:rPr lang="en-US" sz="1100" dirty="0" smtClean="0">
                <a:latin typeface="Segoe Pro Display Light"/>
                <a:cs typeface="Segoe Pro Display Light"/>
              </a:rPr>
              <a:t>Miki </a:t>
            </a:r>
            <a:r>
              <a:rPr lang="en-US" sz="1100" dirty="0" err="1" smtClean="0">
                <a:latin typeface="Segoe Pro Display Light"/>
                <a:cs typeface="Segoe Pro Display Light"/>
              </a:rPr>
              <a:t>Kanno</a:t>
            </a:r>
            <a:endParaRPr lang="en-US" sz="1100" dirty="0">
              <a:latin typeface="Segoe Pro Display Light"/>
              <a:cs typeface="Segoe Pro Display Light"/>
            </a:endParaRPr>
          </a:p>
        </p:txBody>
      </p:sp>
      <p:sp>
        <p:nvSpPr>
          <p:cNvPr id="3" name="Title 2"/>
          <p:cNvSpPr>
            <a:spLocks noGrp="1"/>
          </p:cNvSpPr>
          <p:nvPr>
            <p:ph type="title"/>
          </p:nvPr>
        </p:nvSpPr>
        <p:spPr/>
        <p:txBody>
          <a:bodyPr/>
          <a:lstStyle/>
          <a:p>
            <a:pPr algn="l"/>
            <a:r>
              <a:rPr lang="en-US" dirty="0" smtClean="0">
                <a:solidFill>
                  <a:srgbClr val="FFFFFF"/>
                </a:solidFill>
                <a:latin typeface="Segoe Pro Display Light"/>
                <a:cs typeface="Segoe Pro Display Light"/>
              </a:rPr>
              <a:t>TRY: Quick Pulse Feedback</a:t>
            </a:r>
            <a:endParaRPr lang="en-US" dirty="0">
              <a:solidFill>
                <a:srgbClr val="FFFFFF"/>
              </a:solidFill>
              <a:latin typeface="Segoe Pro Display Light"/>
              <a:cs typeface="Segoe Pro Display Light"/>
            </a:endParaRPr>
          </a:p>
        </p:txBody>
      </p:sp>
    </p:spTree>
    <p:extLst>
      <p:ext uri="{BB962C8B-B14F-4D97-AF65-F5344CB8AC3E}">
        <p14:creationId xmlns:p14="http://schemas.microsoft.com/office/powerpoint/2010/main" val="45032490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Fast Feedback Cycle</a:t>
            </a:r>
            <a:endParaRPr lang="en-US" dirty="0"/>
          </a:p>
        </p:txBody>
      </p:sp>
      <p:pic>
        <p:nvPicPr>
          <p:cNvPr id="5" name="Picture 4"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815" y="1927659"/>
            <a:ext cx="2377440" cy="1575816"/>
          </a:xfrm>
          <a:prstGeom prst="rect">
            <a:avLst/>
          </a:prstGeom>
        </p:spPr>
      </p:pic>
      <p:pic>
        <p:nvPicPr>
          <p:cNvPr id="6" name="Picture 5" descr="iterateloo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1720" y="2111821"/>
            <a:ext cx="1173480" cy="1149096"/>
          </a:xfrm>
          <a:prstGeom prst="rect">
            <a:avLst/>
          </a:prstGeom>
        </p:spPr>
      </p:pic>
    </p:spTree>
    <p:extLst>
      <p:ext uri="{BB962C8B-B14F-4D97-AF65-F5344CB8AC3E}">
        <p14:creationId xmlns:p14="http://schemas.microsoft.com/office/powerpoint/2010/main" val="372824310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SCF0236.JPG"/>
          <p:cNvPicPr>
            <a:picLocks noChangeAspect="1"/>
          </p:cNvPicPr>
          <p:nvPr/>
        </p:nvPicPr>
        <p:blipFill>
          <a:blip r:embed="rId3" cstate="print"/>
          <a:stretch>
            <a:fillRect/>
          </a:stretch>
        </p:blipFill>
        <p:spPr>
          <a:xfrm>
            <a:off x="1429196" y="171955"/>
            <a:ext cx="6361800" cy="4659287"/>
          </a:xfrm>
          <a:prstGeom prst="rect">
            <a:avLst/>
          </a:prstGeom>
        </p:spPr>
      </p:pic>
      <p:pic>
        <p:nvPicPr>
          <p:cNvPr id="5" name="Picture 4" descr=".5Models.jpg"/>
          <p:cNvPicPr>
            <a:picLocks noChangeAspect="1"/>
          </p:cNvPicPr>
          <p:nvPr/>
        </p:nvPicPr>
        <p:blipFill>
          <a:blip r:embed="rId4" cstate="print"/>
          <a:stretch>
            <a:fillRect/>
          </a:stretch>
        </p:blipFill>
        <p:spPr>
          <a:xfrm>
            <a:off x="1429197" y="515121"/>
            <a:ext cx="6363322" cy="4036666"/>
          </a:xfrm>
          <a:prstGeom prst="rect">
            <a:avLst/>
          </a:prstGeom>
        </p:spPr>
      </p:pic>
      <p:pic>
        <p:nvPicPr>
          <p:cNvPr id="6" name="Picture 5" descr=".3models.jpg"/>
          <p:cNvPicPr>
            <a:picLocks noChangeAspect="1"/>
          </p:cNvPicPr>
          <p:nvPr/>
        </p:nvPicPr>
        <p:blipFill>
          <a:blip r:embed="rId5" cstate="print"/>
          <a:stretch>
            <a:fillRect/>
          </a:stretch>
        </p:blipFill>
        <p:spPr>
          <a:xfrm rot="10800000">
            <a:off x="2176919" y="519644"/>
            <a:ext cx="4852182" cy="4035666"/>
          </a:xfrm>
          <a:prstGeom prst="rect">
            <a:avLst/>
          </a:prstGeom>
        </p:spPr>
      </p:pic>
      <p:pic>
        <p:nvPicPr>
          <p:cNvPr id="7" name="Picture 6" descr="mk_otherviews_nwlm6k_07.jpg"/>
          <p:cNvPicPr>
            <a:picLocks noChangeAspect="1"/>
          </p:cNvPicPr>
          <p:nvPr/>
        </p:nvPicPr>
        <p:blipFill>
          <a:blip r:embed="rId6" cstate="print"/>
          <a:stretch>
            <a:fillRect/>
          </a:stretch>
        </p:blipFill>
        <p:spPr>
          <a:xfrm>
            <a:off x="3074415" y="1473131"/>
            <a:ext cx="2983283" cy="1901727"/>
          </a:xfrm>
          <a:prstGeom prst="rect">
            <a:avLst/>
          </a:prstGeom>
        </p:spPr>
      </p:pic>
    </p:spTree>
    <p:extLst>
      <p:ext uri="{BB962C8B-B14F-4D97-AF65-F5344CB8AC3E}">
        <p14:creationId xmlns:p14="http://schemas.microsoft.com/office/powerpoint/2010/main" val="124134224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par>
                                <p:cTn id="10" presetID="53"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nodeType="clickEffect">
                                  <p:stCondLst>
                                    <p:cond delay="0"/>
                                  </p:stCondLst>
                                  <p:childTnLst>
                                    <p:anim calcmode="lin" valueType="num">
                                      <p:cBhvr>
                                        <p:cTn id="18" dur="1000"/>
                                        <p:tgtEl>
                                          <p:spTgt spid="6"/>
                                        </p:tgtEl>
                                        <p:attrNameLst>
                                          <p:attrName>ppt_w</p:attrName>
                                        </p:attrNameLst>
                                      </p:cBhvr>
                                      <p:tavLst>
                                        <p:tav tm="0">
                                          <p:val>
                                            <p:strVal val="ppt_w"/>
                                          </p:val>
                                        </p:tav>
                                        <p:tav tm="100000">
                                          <p:val>
                                            <p:fltVal val="0"/>
                                          </p:val>
                                        </p:tav>
                                      </p:tavLst>
                                    </p:anim>
                                    <p:anim calcmode="lin" valueType="num">
                                      <p:cBhvr>
                                        <p:cTn id="19" dur="1000"/>
                                        <p:tgtEl>
                                          <p:spTgt spid="6"/>
                                        </p:tgtEl>
                                        <p:attrNameLst>
                                          <p:attrName>ppt_h</p:attrName>
                                        </p:attrNameLst>
                                      </p:cBhvr>
                                      <p:tavLst>
                                        <p:tav tm="0">
                                          <p:val>
                                            <p:strVal val="ppt_h"/>
                                          </p:val>
                                        </p:tav>
                                        <p:tav tm="100000">
                                          <p:val>
                                            <p:fltVal val="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53"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0" fill="hold" nodeType="clickEffect">
                                  <p:stCondLst>
                                    <p:cond delay="0"/>
                                  </p:stCondLst>
                                  <p:childTnLst>
                                    <p:anim calcmode="lin" valueType="num">
                                      <p:cBhvr>
                                        <p:cTn id="30" dur="1000"/>
                                        <p:tgtEl>
                                          <p:spTgt spid="5"/>
                                        </p:tgtEl>
                                        <p:attrNameLst>
                                          <p:attrName>ppt_w</p:attrName>
                                        </p:attrNameLst>
                                      </p:cBhvr>
                                      <p:tavLst>
                                        <p:tav tm="0">
                                          <p:val>
                                            <p:strVal val="ppt_w"/>
                                          </p:val>
                                        </p:tav>
                                        <p:tav tm="100000">
                                          <p:val>
                                            <p:fltVal val="0"/>
                                          </p:val>
                                        </p:tav>
                                      </p:tavLst>
                                    </p:anim>
                                    <p:anim calcmode="lin" valueType="num">
                                      <p:cBhvr>
                                        <p:cTn id="31" dur="1000"/>
                                        <p:tgtEl>
                                          <p:spTgt spid="5"/>
                                        </p:tgtEl>
                                        <p:attrNameLst>
                                          <p:attrName>ppt_h</p:attrName>
                                        </p:attrNameLst>
                                      </p:cBhvr>
                                      <p:tavLst>
                                        <p:tav tm="0">
                                          <p:val>
                                            <p:strVal val="ppt_h"/>
                                          </p:val>
                                        </p:tav>
                                        <p:tav tm="100000">
                                          <p:val>
                                            <p:fltVal val="0"/>
                                          </p:val>
                                        </p:tav>
                                      </p:tavLst>
                                    </p:anim>
                                    <p:animEffect transition="out" filter="fade">
                                      <p:cBhvr>
                                        <p:cTn id="32" dur="1000"/>
                                        <p:tgtEl>
                                          <p:spTgt spid="5"/>
                                        </p:tgtEl>
                                      </p:cBhvr>
                                    </p:animEffect>
                                    <p:set>
                                      <p:cBhvr>
                                        <p:cTn id="33" dur="1" fill="hold">
                                          <p:stCondLst>
                                            <p:cond delay="999"/>
                                          </p:stCondLst>
                                        </p:cTn>
                                        <p:tgtEl>
                                          <p:spTgt spid="5"/>
                                        </p:tgtEl>
                                        <p:attrNameLst>
                                          <p:attrName>style.visibility</p:attrName>
                                        </p:attrNameLst>
                                      </p:cBhvr>
                                      <p:to>
                                        <p:strVal val="hidden"/>
                                      </p:to>
                                    </p:set>
                                  </p:childTnLst>
                                </p:cTn>
                              </p:par>
                              <p:par>
                                <p:cTn id="34" presetID="53"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erati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6930" y="678699"/>
            <a:ext cx="3112692" cy="4060111"/>
          </a:xfrm>
          <a:prstGeom prst="rect">
            <a:avLst/>
          </a:prstGeom>
        </p:spPr>
      </p:pic>
    </p:spTree>
    <p:extLst>
      <p:ext uri="{BB962C8B-B14F-4D97-AF65-F5344CB8AC3E}">
        <p14:creationId xmlns:p14="http://schemas.microsoft.com/office/powerpoint/2010/main" val="10339720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262" y="1792869"/>
            <a:ext cx="1965231" cy="830997"/>
          </a:xfrm>
          <a:prstGeom prst="rect">
            <a:avLst/>
          </a:prstGeom>
          <a:noFill/>
        </p:spPr>
        <p:txBody>
          <a:bodyPr wrap="none" lIns="0" tIns="0" rIns="0" bIns="0" rtlCol="0">
            <a:spAutoFit/>
          </a:bodyPr>
          <a:lstStyle/>
          <a:p>
            <a:r>
              <a:rPr lang="en-US" sz="5400" dirty="0" smtClean="0">
                <a:solidFill>
                  <a:srgbClr val="000000"/>
                </a:solidFill>
                <a:latin typeface="Segoe Pro Display Light"/>
                <a:cs typeface="Segoe Pro Display Light"/>
              </a:rPr>
              <a:t>Design</a:t>
            </a:r>
          </a:p>
        </p:txBody>
      </p:sp>
      <p:sp>
        <p:nvSpPr>
          <p:cNvPr id="3" name="TextBox 2"/>
          <p:cNvSpPr txBox="1"/>
          <p:nvPr/>
        </p:nvSpPr>
        <p:spPr>
          <a:xfrm>
            <a:off x="2714363" y="1795869"/>
            <a:ext cx="2417992" cy="830997"/>
          </a:xfrm>
          <a:prstGeom prst="rect">
            <a:avLst/>
          </a:prstGeom>
          <a:noFill/>
        </p:spPr>
        <p:txBody>
          <a:bodyPr wrap="none" lIns="0" tIns="0" rIns="0" bIns="0" rtlCol="0">
            <a:spAutoFit/>
          </a:bodyPr>
          <a:lstStyle/>
          <a:p>
            <a:r>
              <a:rPr lang="en-US" sz="5400" dirty="0" smtClean="0">
                <a:solidFill>
                  <a:srgbClr val="000000"/>
                </a:solidFill>
                <a:latin typeface="Segoe Pro Display Light"/>
                <a:cs typeface="Segoe Pro Display Light"/>
              </a:rPr>
              <a:t>Thinking</a:t>
            </a:r>
          </a:p>
        </p:txBody>
      </p:sp>
    </p:spTree>
    <p:extLst>
      <p:ext uri="{BB962C8B-B14F-4D97-AF65-F5344CB8AC3E}">
        <p14:creationId xmlns:p14="http://schemas.microsoft.com/office/powerpoint/2010/main" val="2612882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792" y="274099"/>
            <a:ext cx="8721454" cy="995093"/>
          </a:xfrm>
        </p:spPr>
        <p:txBody>
          <a:bodyPr/>
          <a:lstStyle/>
          <a:p>
            <a:r>
              <a:rPr lang="en-US" sz="4400" dirty="0" smtClean="0">
                <a:latin typeface="Segoe Pro Display Light"/>
                <a:cs typeface="Segoe Pro Display Light"/>
              </a:rPr>
              <a:t>Which funnel do you want?</a:t>
            </a:r>
            <a:endParaRPr lang="en-US" sz="4400" dirty="0">
              <a:latin typeface="Segoe Pro Display Light"/>
              <a:cs typeface="Segoe Pro Display Light"/>
            </a:endParaRPr>
          </a:p>
        </p:txBody>
      </p:sp>
      <p:pic>
        <p:nvPicPr>
          <p:cNvPr id="3" name="Picture 2" descr="funne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957" y="1630318"/>
            <a:ext cx="7604064" cy="1626431"/>
          </a:xfrm>
          <a:prstGeom prst="rect">
            <a:avLst/>
          </a:prstGeom>
        </p:spPr>
      </p:pic>
    </p:spTree>
    <p:extLst>
      <p:ext uri="{BB962C8B-B14F-4D97-AF65-F5344CB8AC3E}">
        <p14:creationId xmlns:p14="http://schemas.microsoft.com/office/powerpoint/2010/main" val="158866242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8860" y="206375"/>
            <a:ext cx="8229600" cy="857250"/>
          </a:xfrm>
          <a:prstGeom prst="rect">
            <a:avLst/>
          </a:prstGeom>
        </p:spPr>
        <p:txBody>
          <a:bodyPr/>
          <a:lstStyle/>
          <a:p>
            <a:pPr algn="l"/>
            <a:r>
              <a:rPr lang="en-US" dirty="0" smtClean="0">
                <a:solidFill>
                  <a:srgbClr val="FFFFFF"/>
                </a:solidFill>
                <a:latin typeface="Segoe Pro Display Light"/>
                <a:cs typeface="Segoe Pro Display Light"/>
              </a:rPr>
              <a:t>TRY: Parallel Iteration</a:t>
            </a:r>
            <a:endParaRPr lang="en-US" dirty="0">
              <a:solidFill>
                <a:srgbClr val="FFFFFF"/>
              </a:solidFill>
              <a:latin typeface="Segoe Pro Display Light"/>
              <a:cs typeface="Segoe Pro Display Light"/>
            </a:endParaRPr>
          </a:p>
        </p:txBody>
      </p:sp>
      <p:sp>
        <p:nvSpPr>
          <p:cNvPr id="3" name="Content Placeholder 2"/>
          <p:cNvSpPr>
            <a:spLocks noGrp="1"/>
          </p:cNvSpPr>
          <p:nvPr>
            <p:ph idx="4294967295"/>
          </p:nvPr>
        </p:nvSpPr>
        <p:spPr>
          <a:xfrm>
            <a:off x="328860" y="1139825"/>
            <a:ext cx="7886700" cy="3267075"/>
          </a:xfrm>
          <a:prstGeom prst="rect">
            <a:avLst/>
          </a:prstGeom>
        </p:spPr>
        <p:txBody>
          <a:bodyPr/>
          <a:lstStyle/>
          <a:p>
            <a:r>
              <a:rPr lang="en-US" sz="2000" dirty="0" smtClean="0">
                <a:solidFill>
                  <a:srgbClr val="FFFFFF"/>
                </a:solidFill>
                <a:latin typeface="Segoe Pro Display Light"/>
                <a:cs typeface="Segoe Pro Display Light"/>
              </a:rPr>
              <a:t>Set out 3 distinct solutions</a:t>
            </a:r>
          </a:p>
          <a:p>
            <a:r>
              <a:rPr lang="en-US" sz="2000" dirty="0" smtClean="0">
                <a:solidFill>
                  <a:srgbClr val="FFFFFF"/>
                </a:solidFill>
                <a:latin typeface="Segoe Pro Display Light"/>
                <a:cs typeface="Segoe Pro Display Light"/>
              </a:rPr>
              <a:t>Test with customers</a:t>
            </a:r>
          </a:p>
          <a:p>
            <a:r>
              <a:rPr lang="en-US" sz="2000" dirty="0" smtClean="0">
                <a:solidFill>
                  <a:srgbClr val="FFFFFF"/>
                </a:solidFill>
                <a:latin typeface="Segoe Pro Display Light"/>
                <a:cs typeface="Segoe Pro Display Light"/>
              </a:rPr>
              <a:t>Work low-fi, work fast</a:t>
            </a:r>
          </a:p>
          <a:p>
            <a:r>
              <a:rPr lang="en-US" sz="2000" dirty="0" smtClean="0">
                <a:solidFill>
                  <a:srgbClr val="FFFFFF"/>
                </a:solidFill>
                <a:latin typeface="Segoe Pro Display Light"/>
                <a:cs typeface="Segoe Pro Display Light"/>
              </a:rPr>
              <a:t>Take best parts, combine</a:t>
            </a:r>
          </a:p>
          <a:p>
            <a:r>
              <a:rPr lang="en-US" sz="2000" dirty="0" smtClean="0">
                <a:solidFill>
                  <a:srgbClr val="FFFFFF"/>
                </a:solidFill>
                <a:latin typeface="Segoe Pro Display Light"/>
                <a:cs typeface="Segoe Pro Display Light"/>
              </a:rPr>
              <a:t>Repeat</a:t>
            </a:r>
            <a:endParaRPr lang="en-US" sz="2000" dirty="0">
              <a:solidFill>
                <a:srgbClr val="FFFFFF"/>
              </a:solidFill>
              <a:latin typeface="Segoe Pro Display Light"/>
              <a:cs typeface="Segoe Pro Display Light"/>
            </a:endParaRPr>
          </a:p>
        </p:txBody>
      </p:sp>
      <p:sp>
        <p:nvSpPr>
          <p:cNvPr id="4" name="Rectangle 3"/>
          <p:cNvSpPr/>
          <p:nvPr/>
        </p:nvSpPr>
        <p:spPr>
          <a:xfrm>
            <a:off x="3829969" y="4497419"/>
            <a:ext cx="5280011" cy="461665"/>
          </a:xfrm>
          <a:prstGeom prst="rect">
            <a:avLst/>
          </a:prstGeom>
        </p:spPr>
        <p:txBody>
          <a:bodyPr wrap="square">
            <a:spAutoFit/>
          </a:bodyPr>
          <a:lstStyle/>
          <a:p>
            <a:pPr algn="r"/>
            <a:r>
              <a:rPr lang="en-US" sz="1200" dirty="0" smtClean="0">
                <a:solidFill>
                  <a:srgbClr val="FFFFFF"/>
                </a:solidFill>
                <a:latin typeface="Segoe Pro Display Light"/>
                <a:cs typeface="Segoe Pro Display Light"/>
              </a:rPr>
              <a:t>Paula Bach: Fast Iterative Prototyping </a:t>
            </a:r>
          </a:p>
          <a:p>
            <a:pPr algn="r"/>
            <a:r>
              <a:rPr lang="en-US" sz="1200" dirty="0" smtClean="0">
                <a:solidFill>
                  <a:srgbClr val="FFFFFF"/>
                </a:solidFill>
                <a:latin typeface="Segoe Pro Display Light"/>
                <a:cs typeface="Segoe Pro Display Light"/>
              </a:rPr>
              <a:t>http</a:t>
            </a:r>
            <a:r>
              <a:rPr lang="en-US" sz="1200" dirty="0">
                <a:solidFill>
                  <a:srgbClr val="FFFFFF"/>
                </a:solidFill>
                <a:latin typeface="Segoe Pro Display Light"/>
                <a:cs typeface="Segoe Pro Display Light"/>
              </a:rPr>
              <a:t>://</a:t>
            </a:r>
            <a:r>
              <a:rPr lang="en-US" sz="1200" dirty="0" err="1">
                <a:solidFill>
                  <a:srgbClr val="FFFFFF"/>
                </a:solidFill>
                <a:latin typeface="Segoe Pro Display Light"/>
                <a:cs typeface="Segoe Pro Display Light"/>
              </a:rPr>
              <a:t>www.hcde.washington.edu</a:t>
            </a:r>
            <a:r>
              <a:rPr lang="en-US" sz="1200" dirty="0">
                <a:solidFill>
                  <a:srgbClr val="FFFFFF"/>
                </a:solidFill>
                <a:latin typeface="Segoe Pro Display Light"/>
                <a:cs typeface="Segoe Pro Display Light"/>
              </a:rPr>
              <a:t>/521/win12/mar16</a:t>
            </a:r>
          </a:p>
        </p:txBody>
      </p:sp>
      <p:pic>
        <p:nvPicPr>
          <p:cNvPr id="5" name="Picture 4"/>
          <p:cNvPicPr>
            <a:picLocks noChangeAspect="1"/>
          </p:cNvPicPr>
          <p:nvPr/>
        </p:nvPicPr>
        <p:blipFill rotWithShape="1">
          <a:blip r:embed="rId3"/>
          <a:srcRect l="41016" t="29208" r="14129" b="30240"/>
          <a:stretch/>
        </p:blipFill>
        <p:spPr>
          <a:xfrm>
            <a:off x="5390451" y="319775"/>
            <a:ext cx="3657600" cy="2066739"/>
          </a:xfrm>
          <a:prstGeom prst="rect">
            <a:avLst/>
          </a:prstGeom>
        </p:spPr>
      </p:pic>
      <p:pic>
        <p:nvPicPr>
          <p:cNvPr id="6" name="Picture 5"/>
          <p:cNvPicPr>
            <a:picLocks noChangeAspect="1"/>
          </p:cNvPicPr>
          <p:nvPr/>
        </p:nvPicPr>
        <p:blipFill rotWithShape="1">
          <a:blip r:embed="rId4"/>
          <a:srcRect l="41328" t="29151" r="13661" b="31485"/>
          <a:stretch/>
        </p:blipFill>
        <p:spPr>
          <a:xfrm>
            <a:off x="5409005" y="2437091"/>
            <a:ext cx="3657600" cy="1999248"/>
          </a:xfrm>
          <a:prstGeom prst="rect">
            <a:avLst/>
          </a:prstGeom>
        </p:spPr>
      </p:pic>
    </p:spTree>
    <p:extLst>
      <p:ext uri="{BB962C8B-B14F-4D97-AF65-F5344CB8AC3E}">
        <p14:creationId xmlns:p14="http://schemas.microsoft.com/office/powerpoint/2010/main" val="414458821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95288"/>
            <a:ext cx="9144000" cy="1149350"/>
          </a:xfrm>
        </p:spPr>
        <p:txBody>
          <a:bodyPr vert="horz" lIns="91440" tIns="45720" rIns="91440" bIns="45720" rtlCol="0" anchor="t">
            <a:normAutofit/>
          </a:bodyPr>
          <a:lstStyle/>
          <a:p>
            <a:pPr algn="ctr"/>
            <a:r>
              <a:rPr lang="en-US" sz="4000" dirty="0">
                <a:latin typeface="PFReminderPro-Regular"/>
                <a:cs typeface="PFReminderPro-Regular"/>
              </a:rPr>
              <a:t>Understand - Create</a:t>
            </a:r>
            <a:endParaRPr lang="en-US" sz="4000" dirty="0">
              <a:latin typeface="PFReminderPro-Regular"/>
              <a:cs typeface="PFReminderPro-Regular"/>
            </a:endParaRPr>
          </a:p>
        </p:txBody>
      </p:sp>
      <p:pic>
        <p:nvPicPr>
          <p:cNvPr id="3" name="Picture 2" descr="understan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6000" y="1115223"/>
            <a:ext cx="4726182" cy="3926646"/>
          </a:xfrm>
          <a:prstGeom prst="rect">
            <a:avLst/>
          </a:prstGeom>
        </p:spPr>
      </p:pic>
    </p:spTree>
    <p:extLst>
      <p:ext uri="{BB962C8B-B14F-4D97-AF65-F5344CB8AC3E}">
        <p14:creationId xmlns:p14="http://schemas.microsoft.com/office/powerpoint/2010/main" val="413474731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terna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128" y="512842"/>
            <a:ext cx="4579632" cy="4530105"/>
          </a:xfrm>
          <a:prstGeom prst="rect">
            <a:avLst/>
          </a:prstGeom>
        </p:spPr>
      </p:pic>
      <p:sp>
        <p:nvSpPr>
          <p:cNvPr id="2" name="Title 1"/>
          <p:cNvSpPr>
            <a:spLocks noGrp="1"/>
          </p:cNvSpPr>
          <p:nvPr>
            <p:ph type="title" idx="4294967295"/>
          </p:nvPr>
        </p:nvSpPr>
        <p:spPr>
          <a:xfrm>
            <a:off x="0" y="395288"/>
            <a:ext cx="9144000" cy="1149350"/>
          </a:xfrm>
        </p:spPr>
        <p:txBody>
          <a:bodyPr vert="horz" lIns="91440" tIns="45720" rIns="91440" bIns="45720" rtlCol="0" anchor="t">
            <a:normAutofit/>
          </a:bodyPr>
          <a:lstStyle/>
          <a:p>
            <a:pPr algn="ctr"/>
            <a:r>
              <a:rPr lang="en-US" sz="4000" dirty="0">
                <a:latin typeface="PFReminderPro-Regular"/>
                <a:cs typeface="PFReminderPro-Regular"/>
              </a:rPr>
              <a:t>External - Internal</a:t>
            </a:r>
            <a:endParaRPr lang="en-US" sz="4000" dirty="0">
              <a:latin typeface="PFReminderPro-Regular"/>
              <a:cs typeface="PFReminderPro-Regular"/>
            </a:endParaRPr>
          </a:p>
        </p:txBody>
      </p:sp>
    </p:spTree>
    <p:extLst>
      <p:ext uri="{BB962C8B-B14F-4D97-AF65-F5344CB8AC3E}">
        <p14:creationId xmlns:p14="http://schemas.microsoft.com/office/powerpoint/2010/main" val="333335859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95288"/>
            <a:ext cx="9144000" cy="1149350"/>
          </a:xfrm>
        </p:spPr>
        <p:txBody>
          <a:bodyPr vert="horz" lIns="91440" tIns="45720" rIns="91440" bIns="45720" rtlCol="0" anchor="t">
            <a:normAutofit/>
          </a:bodyPr>
          <a:lstStyle/>
          <a:p>
            <a:pPr algn="ctr"/>
            <a:r>
              <a:rPr lang="en-US" sz="4000" dirty="0">
                <a:latin typeface="PFReminderPro-Regular"/>
                <a:cs typeface="PFReminderPro-Regular"/>
              </a:rPr>
              <a:t>Diverge – create options</a:t>
            </a:r>
            <a:endParaRPr lang="en-US" sz="4000" dirty="0">
              <a:latin typeface="PFReminderPro-Regular"/>
              <a:cs typeface="PFReminderPro-Regular"/>
            </a:endParaRPr>
          </a:p>
        </p:txBody>
      </p:sp>
      <p:pic>
        <p:nvPicPr>
          <p:cNvPr id="3" name="Picture 2" descr="diver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6705" y="1133916"/>
            <a:ext cx="4560430" cy="3904448"/>
          </a:xfrm>
          <a:prstGeom prst="rect">
            <a:avLst/>
          </a:prstGeom>
        </p:spPr>
      </p:pic>
    </p:spTree>
    <p:extLst>
      <p:ext uri="{BB962C8B-B14F-4D97-AF65-F5344CB8AC3E}">
        <p14:creationId xmlns:p14="http://schemas.microsoft.com/office/powerpoint/2010/main" val="414236208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95288"/>
            <a:ext cx="9144000" cy="1149350"/>
          </a:xfrm>
        </p:spPr>
        <p:txBody>
          <a:bodyPr vert="horz" lIns="91440" tIns="45720" rIns="91440" bIns="45720" rtlCol="0" anchor="t">
            <a:normAutofit/>
          </a:bodyPr>
          <a:lstStyle/>
          <a:p>
            <a:pPr algn="ctr"/>
            <a:r>
              <a:rPr lang="en-US" sz="4000" dirty="0">
                <a:latin typeface="PFReminderPro-Regular"/>
                <a:cs typeface="PFReminderPro-Regular"/>
              </a:rPr>
              <a:t>Converge – make decisions</a:t>
            </a:r>
            <a:endParaRPr lang="en-US" sz="4000" dirty="0">
              <a:latin typeface="PFReminderPro-Regular"/>
              <a:cs typeface="PFReminderPro-Regular"/>
            </a:endParaRPr>
          </a:p>
        </p:txBody>
      </p:sp>
      <p:pic>
        <p:nvPicPr>
          <p:cNvPr id="3" name="Picture 2" descr="conver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112" y="1139261"/>
            <a:ext cx="4582542" cy="3891473"/>
          </a:xfrm>
          <a:prstGeom prst="rect">
            <a:avLst/>
          </a:prstGeom>
        </p:spPr>
      </p:pic>
    </p:spTree>
    <p:extLst>
      <p:ext uri="{BB962C8B-B14F-4D97-AF65-F5344CB8AC3E}">
        <p14:creationId xmlns:p14="http://schemas.microsoft.com/office/powerpoint/2010/main" val="215413368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6800" y="206375"/>
            <a:ext cx="8229600" cy="857250"/>
          </a:xfrm>
          <a:prstGeom prst="rect">
            <a:avLst/>
          </a:prstGeom>
        </p:spPr>
        <p:txBody>
          <a:bodyPr/>
          <a:lstStyle/>
          <a:p>
            <a:pPr algn="l"/>
            <a:r>
              <a:rPr lang="en-US" dirty="0" smtClean="0">
                <a:solidFill>
                  <a:srgbClr val="FFFFFF"/>
                </a:solidFill>
                <a:latin typeface="Segoe Pro Display Light"/>
                <a:cs typeface="Segoe Pro Display Light"/>
              </a:rPr>
              <a:t>TRY: </a:t>
            </a:r>
            <a:r>
              <a:rPr lang="en-US" dirty="0" smtClean="0">
                <a:solidFill>
                  <a:srgbClr val="FFFFFF"/>
                </a:solidFill>
                <a:latin typeface="Segoe Pro Display Light"/>
                <a:cs typeface="Segoe Pro Display Light"/>
              </a:rPr>
              <a:t>All in Collaboration</a:t>
            </a:r>
            <a:endParaRPr lang="en-US" dirty="0">
              <a:solidFill>
                <a:srgbClr val="FFFFFF"/>
              </a:solidFill>
              <a:latin typeface="Segoe Pro Display Light"/>
              <a:cs typeface="Segoe Pro Display Light"/>
            </a:endParaRPr>
          </a:p>
        </p:txBody>
      </p:sp>
      <p:sp>
        <p:nvSpPr>
          <p:cNvPr id="3" name="Content Placeholder 2"/>
          <p:cNvSpPr>
            <a:spLocks noGrp="1"/>
          </p:cNvSpPr>
          <p:nvPr>
            <p:ph idx="4294967295"/>
          </p:nvPr>
        </p:nvSpPr>
        <p:spPr>
          <a:xfrm>
            <a:off x="226800" y="1216025"/>
            <a:ext cx="7886700" cy="3267075"/>
          </a:xfrm>
          <a:prstGeom prst="rect">
            <a:avLst/>
          </a:prstGeom>
        </p:spPr>
        <p:txBody>
          <a:bodyPr/>
          <a:lstStyle/>
          <a:p>
            <a:r>
              <a:rPr lang="en-US" sz="2000" dirty="0" smtClean="0">
                <a:solidFill>
                  <a:srgbClr val="FFFFFF"/>
                </a:solidFill>
                <a:latin typeface="Segoe Pro Display Light"/>
                <a:cs typeface="Segoe Pro Display Light"/>
              </a:rPr>
              <a:t>It’s a team sport</a:t>
            </a:r>
          </a:p>
          <a:p>
            <a:r>
              <a:rPr lang="en-US" sz="2000" dirty="0" smtClean="0">
                <a:solidFill>
                  <a:srgbClr val="FFFFFF"/>
                </a:solidFill>
                <a:latin typeface="Segoe Pro Display Light"/>
                <a:cs typeface="Segoe Pro Display Light"/>
              </a:rPr>
              <a:t>Include all disciplines</a:t>
            </a:r>
          </a:p>
          <a:p>
            <a:r>
              <a:rPr lang="en-US" sz="2000" dirty="0" smtClean="0">
                <a:solidFill>
                  <a:srgbClr val="FFFFFF"/>
                </a:solidFill>
                <a:latin typeface="Segoe Pro Display Light"/>
                <a:cs typeface="Segoe Pro Display Light"/>
              </a:rPr>
              <a:t>Deliberately work to build trust</a:t>
            </a:r>
            <a:endParaRPr lang="en-US" sz="2000" dirty="0" smtClean="0">
              <a:solidFill>
                <a:srgbClr val="FFFFFF"/>
              </a:solidFill>
              <a:latin typeface="Segoe Pro Display Light"/>
              <a:cs typeface="Segoe Pro Display Light"/>
            </a:endParaRPr>
          </a:p>
          <a:p>
            <a:r>
              <a:rPr lang="en-US" sz="2000" dirty="0" smtClean="0">
                <a:solidFill>
                  <a:srgbClr val="FFFFFF"/>
                </a:solidFill>
                <a:latin typeface="Segoe Pro Display Light"/>
                <a:cs typeface="Segoe Pro Display Light"/>
              </a:rPr>
              <a:t>Work </a:t>
            </a:r>
            <a:r>
              <a:rPr lang="en-US" sz="2000" dirty="0" err="1" smtClean="0">
                <a:solidFill>
                  <a:srgbClr val="FFFFFF"/>
                </a:solidFill>
                <a:latin typeface="Segoe Pro Display Light"/>
                <a:cs typeface="Segoe Pro Display Light"/>
              </a:rPr>
              <a:t>outloud</a:t>
            </a:r>
            <a:endParaRPr lang="en-US" sz="2000" dirty="0" smtClean="0">
              <a:solidFill>
                <a:srgbClr val="FFFFFF"/>
              </a:solidFill>
              <a:latin typeface="Segoe Pro Display Light"/>
              <a:cs typeface="Segoe Pro Display Light"/>
            </a:endParaRPr>
          </a:p>
          <a:p>
            <a:r>
              <a:rPr lang="en-US" sz="2000" dirty="0" smtClean="0">
                <a:solidFill>
                  <a:srgbClr val="FFFFFF"/>
                </a:solidFill>
                <a:latin typeface="Segoe Pro Display Light"/>
                <a:cs typeface="Segoe Pro Display Light"/>
              </a:rPr>
              <a:t>Change early deliverables</a:t>
            </a:r>
          </a:p>
          <a:p>
            <a:r>
              <a:rPr lang="en-US" sz="2000" dirty="0" smtClean="0">
                <a:solidFill>
                  <a:srgbClr val="FFFFFF"/>
                </a:solidFill>
                <a:latin typeface="Segoe Pro Display Light"/>
                <a:cs typeface="Segoe Pro Display Light"/>
              </a:rPr>
              <a:t>Define team objectives, not individual ones</a:t>
            </a:r>
            <a:endParaRPr lang="en-US" sz="2000" dirty="0" smtClean="0">
              <a:solidFill>
                <a:srgbClr val="FFFFFF"/>
              </a:solidFill>
              <a:latin typeface="Segoe Pro Display Light"/>
              <a:cs typeface="Segoe Pro Display Light"/>
            </a:endParaRPr>
          </a:p>
        </p:txBody>
      </p:sp>
      <p:pic>
        <p:nvPicPr>
          <p:cNvPr id="4" name="Picture 3" descr="P11001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8723" y="325347"/>
            <a:ext cx="3215277" cy="2411458"/>
          </a:xfrm>
          <a:prstGeom prst="rect">
            <a:avLst/>
          </a:prstGeom>
        </p:spPr>
      </p:pic>
      <p:pic>
        <p:nvPicPr>
          <p:cNvPr id="5" name="Picture 4" descr="WP_0023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037" y="2736805"/>
            <a:ext cx="3213963" cy="2411458"/>
          </a:xfrm>
          <a:prstGeom prst="rect">
            <a:avLst/>
          </a:prstGeom>
        </p:spPr>
      </p:pic>
    </p:spTree>
    <p:extLst>
      <p:ext uri="{BB962C8B-B14F-4D97-AF65-F5344CB8AC3E}">
        <p14:creationId xmlns:p14="http://schemas.microsoft.com/office/powerpoint/2010/main" val="351053750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107" y="1613969"/>
            <a:ext cx="4371389" cy="1969770"/>
          </a:xfrm>
          <a:prstGeom prst="rect">
            <a:avLst/>
          </a:prstGeom>
          <a:noFill/>
        </p:spPr>
        <p:txBody>
          <a:bodyPr wrap="none" lIns="0" tIns="0" rIns="0" bIns="0" rtlCol="0">
            <a:spAutoFit/>
          </a:bodyPr>
          <a:lstStyle/>
          <a:p>
            <a:r>
              <a:rPr lang="en-US" sz="3200" dirty="0" smtClean="0">
                <a:latin typeface="Segoe Pro Display Light"/>
                <a:cs typeface="Segoe Pro Display Light"/>
              </a:rPr>
              <a:t>Why design thinking?</a:t>
            </a:r>
          </a:p>
          <a:p>
            <a:endParaRPr lang="en-US" sz="3200" dirty="0" smtClean="0">
              <a:latin typeface="Segoe Pro Display Light"/>
              <a:cs typeface="Segoe Pro Display Light"/>
            </a:endParaRPr>
          </a:p>
          <a:p>
            <a:r>
              <a:rPr lang="en-US" sz="3200" dirty="0" smtClean="0">
                <a:latin typeface="Segoe Pro Display Light"/>
                <a:cs typeface="Segoe Pro Display Light"/>
              </a:rPr>
              <a:t>Takes us out of our rut.</a:t>
            </a:r>
          </a:p>
          <a:p>
            <a:r>
              <a:rPr lang="en-US" sz="3200" dirty="0" smtClean="0">
                <a:latin typeface="Segoe Pro Display Light"/>
                <a:cs typeface="Segoe Pro Display Light"/>
              </a:rPr>
              <a:t>Broadens our perspective.</a:t>
            </a:r>
          </a:p>
        </p:txBody>
      </p:sp>
    </p:spTree>
    <p:extLst>
      <p:ext uri="{BB962C8B-B14F-4D97-AF65-F5344CB8AC3E}">
        <p14:creationId xmlns:p14="http://schemas.microsoft.com/office/powerpoint/2010/main" val="118827152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2592" y="1461876"/>
            <a:ext cx="5657799" cy="3447097"/>
          </a:xfrm>
          <a:prstGeom prst="rect">
            <a:avLst/>
          </a:prstGeom>
          <a:noFill/>
        </p:spPr>
        <p:txBody>
          <a:bodyPr wrap="none" lIns="0" tIns="0" rIns="0" bIns="0" rtlCol="0">
            <a:spAutoFit/>
          </a:bodyPr>
          <a:lstStyle/>
          <a:p>
            <a:r>
              <a:rPr lang="en-US" sz="3200" dirty="0" smtClean="0">
                <a:solidFill>
                  <a:srgbClr val="000000"/>
                </a:solidFill>
                <a:latin typeface="Segoe Pro Display Light"/>
                <a:cs typeface="Segoe Pro Display Light"/>
              </a:rPr>
              <a:t>Focus on needs of humans</a:t>
            </a:r>
          </a:p>
          <a:p>
            <a:r>
              <a:rPr lang="en-US" sz="3200" dirty="0" smtClean="0">
                <a:solidFill>
                  <a:srgbClr val="000000"/>
                </a:solidFill>
                <a:latin typeface="Segoe Pro Display Light"/>
                <a:cs typeface="Segoe Pro Display Light"/>
              </a:rPr>
              <a:t>Learning through building</a:t>
            </a:r>
          </a:p>
          <a:p>
            <a:r>
              <a:rPr lang="en-US" sz="3200" dirty="0" smtClean="0">
                <a:solidFill>
                  <a:srgbClr val="000000"/>
                </a:solidFill>
                <a:latin typeface="Segoe Pro Display Light"/>
                <a:cs typeface="Segoe Pro Display Light"/>
              </a:rPr>
              <a:t>Active participation of community</a:t>
            </a:r>
          </a:p>
          <a:p>
            <a:r>
              <a:rPr lang="en-US" sz="3200" dirty="0" smtClean="0">
                <a:solidFill>
                  <a:srgbClr val="000000"/>
                </a:solidFill>
                <a:latin typeface="Segoe Pro Display Light"/>
                <a:cs typeface="Segoe Pro Display Light"/>
              </a:rPr>
              <a:t>Focus on systems not objects</a:t>
            </a:r>
          </a:p>
          <a:p>
            <a:r>
              <a:rPr lang="en-US" sz="3200" dirty="0" smtClean="0">
                <a:solidFill>
                  <a:srgbClr val="000000"/>
                </a:solidFill>
                <a:latin typeface="Segoe Pro Display Light"/>
                <a:cs typeface="Segoe Pro Display Light"/>
              </a:rPr>
              <a:t>Opens to bigger impact</a:t>
            </a:r>
          </a:p>
          <a:p>
            <a:endParaRPr lang="en-US" sz="3200" dirty="0" smtClean="0">
              <a:solidFill>
                <a:srgbClr val="000000"/>
              </a:solidFill>
              <a:latin typeface="Segoe Pro Display Light"/>
              <a:cs typeface="Segoe Pro Display Light"/>
            </a:endParaRPr>
          </a:p>
          <a:p>
            <a:endParaRPr lang="en-US" sz="3200" dirty="0" err="1" smtClean="0">
              <a:solidFill>
                <a:srgbClr val="000000"/>
              </a:solidFill>
              <a:latin typeface="Segoe Pro Display Light"/>
              <a:cs typeface="Segoe Pro Display Light"/>
            </a:endParaRPr>
          </a:p>
        </p:txBody>
      </p:sp>
    </p:spTree>
    <p:extLst>
      <p:ext uri="{BB962C8B-B14F-4D97-AF65-F5344CB8AC3E}">
        <p14:creationId xmlns:p14="http://schemas.microsoft.com/office/powerpoint/2010/main" val="302226710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106" y="1509511"/>
            <a:ext cx="4532090" cy="2462213"/>
          </a:xfrm>
          <a:prstGeom prst="rect">
            <a:avLst/>
          </a:prstGeom>
          <a:noFill/>
        </p:spPr>
        <p:txBody>
          <a:bodyPr wrap="none" lIns="0" tIns="0" rIns="0" bIns="0" rtlCol="0">
            <a:spAutoFit/>
          </a:bodyPr>
          <a:lstStyle/>
          <a:p>
            <a:r>
              <a:rPr lang="en-US" sz="3200" dirty="0" smtClean="0">
                <a:solidFill>
                  <a:srgbClr val="000000"/>
                </a:solidFill>
                <a:latin typeface="Segoe Pro Display Light"/>
                <a:cs typeface="Segoe Pro Display Light"/>
              </a:rPr>
              <a:t>Outputs of design thinking:</a:t>
            </a:r>
          </a:p>
          <a:p>
            <a:pPr lvl="1"/>
            <a:r>
              <a:rPr lang="en-US" sz="3200" dirty="0" smtClean="0">
                <a:solidFill>
                  <a:srgbClr val="000000"/>
                </a:solidFill>
                <a:latin typeface="Segoe Pro Display Light"/>
                <a:cs typeface="Segoe Pro Display Light"/>
              </a:rPr>
              <a:t>New marketing</a:t>
            </a:r>
          </a:p>
          <a:p>
            <a:pPr lvl="1"/>
            <a:r>
              <a:rPr lang="en-US" sz="3200" dirty="0" smtClean="0">
                <a:solidFill>
                  <a:srgbClr val="000000"/>
                </a:solidFill>
                <a:latin typeface="Segoe Pro Display Light"/>
                <a:cs typeface="Segoe Pro Display Light"/>
              </a:rPr>
              <a:t>New business models</a:t>
            </a:r>
          </a:p>
          <a:p>
            <a:pPr lvl="1"/>
            <a:r>
              <a:rPr lang="en-US" sz="3200" dirty="0" smtClean="0">
                <a:solidFill>
                  <a:srgbClr val="000000"/>
                </a:solidFill>
                <a:latin typeface="Segoe Pro Display Light"/>
                <a:cs typeface="Segoe Pro Display Light"/>
              </a:rPr>
              <a:t>New products</a:t>
            </a:r>
          </a:p>
          <a:p>
            <a:pPr lvl="1"/>
            <a:r>
              <a:rPr lang="en-US" sz="3200" dirty="0" smtClean="0">
                <a:solidFill>
                  <a:srgbClr val="000000"/>
                </a:solidFill>
                <a:latin typeface="Segoe Pro Display Light"/>
                <a:cs typeface="Segoe Pro Display Light"/>
              </a:rPr>
              <a:t>New team culture</a:t>
            </a:r>
          </a:p>
        </p:txBody>
      </p:sp>
    </p:spTree>
    <p:extLst>
      <p:ext uri="{BB962C8B-B14F-4D97-AF65-F5344CB8AC3E}">
        <p14:creationId xmlns:p14="http://schemas.microsoft.com/office/powerpoint/2010/main" val="212932601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33179" y="673754"/>
            <a:ext cx="1304043" cy="492443"/>
          </a:xfrm>
          <a:prstGeom prst="rect">
            <a:avLst/>
          </a:prstGeom>
          <a:noFill/>
        </p:spPr>
        <p:txBody>
          <a:bodyPr wrap="none" lIns="0" tIns="0" rIns="0" bIns="0" rtlCol="0">
            <a:spAutoFit/>
          </a:bodyPr>
          <a:lstStyle/>
          <a:p>
            <a:r>
              <a:rPr lang="en-US" sz="3200" dirty="0" smtClean="0">
                <a:solidFill>
                  <a:srgbClr val="000000"/>
                </a:solidFill>
                <a:latin typeface="Segoe Pro Display Light"/>
                <a:cs typeface="Segoe Pro Display Light"/>
              </a:rPr>
              <a:t>Diverge</a:t>
            </a:r>
          </a:p>
        </p:txBody>
      </p:sp>
      <p:sp>
        <p:nvSpPr>
          <p:cNvPr id="13" name="TextBox 12"/>
          <p:cNvSpPr txBox="1"/>
          <p:nvPr/>
        </p:nvSpPr>
        <p:spPr>
          <a:xfrm>
            <a:off x="5206234" y="2392095"/>
            <a:ext cx="1705595" cy="369332"/>
          </a:xfrm>
          <a:prstGeom prst="rect">
            <a:avLst/>
          </a:prstGeom>
          <a:noFill/>
        </p:spPr>
        <p:txBody>
          <a:bodyPr wrap="none" lIns="0" tIns="0" rIns="0" bIns="0" rtlCol="0">
            <a:spAutoFit/>
          </a:bodyPr>
          <a:lstStyle/>
          <a:p>
            <a:r>
              <a:rPr lang="en-US" sz="2400" dirty="0" smtClean="0">
                <a:solidFill>
                  <a:srgbClr val="000000"/>
                </a:solidFill>
                <a:latin typeface="Segoe Pro Display Light"/>
                <a:cs typeface="Segoe Pro Display Light"/>
              </a:rPr>
              <a:t>Make choices</a:t>
            </a:r>
          </a:p>
        </p:txBody>
      </p:sp>
      <p:sp>
        <p:nvSpPr>
          <p:cNvPr id="14" name="TextBox 13"/>
          <p:cNvSpPr txBox="1"/>
          <p:nvPr/>
        </p:nvSpPr>
        <p:spPr>
          <a:xfrm>
            <a:off x="6140099" y="673754"/>
            <a:ext cx="1646084" cy="492443"/>
          </a:xfrm>
          <a:prstGeom prst="rect">
            <a:avLst/>
          </a:prstGeom>
          <a:noFill/>
        </p:spPr>
        <p:txBody>
          <a:bodyPr wrap="none" lIns="0" tIns="0" rIns="0" bIns="0" rtlCol="0">
            <a:spAutoFit/>
          </a:bodyPr>
          <a:lstStyle/>
          <a:p>
            <a:r>
              <a:rPr lang="en-US" sz="3200" dirty="0" smtClean="0">
                <a:solidFill>
                  <a:srgbClr val="000000"/>
                </a:solidFill>
                <a:latin typeface="Segoe Pro Display Light"/>
                <a:cs typeface="Segoe Pro Display Light"/>
              </a:rPr>
              <a:t>Converge</a:t>
            </a:r>
          </a:p>
        </p:txBody>
      </p:sp>
      <p:sp>
        <p:nvSpPr>
          <p:cNvPr id="10" name="TextBox 9"/>
          <p:cNvSpPr txBox="1"/>
          <p:nvPr/>
        </p:nvSpPr>
        <p:spPr>
          <a:xfrm>
            <a:off x="1754177" y="2392095"/>
            <a:ext cx="1840197" cy="369332"/>
          </a:xfrm>
          <a:prstGeom prst="rect">
            <a:avLst/>
          </a:prstGeom>
          <a:noFill/>
        </p:spPr>
        <p:txBody>
          <a:bodyPr wrap="none" lIns="0" tIns="0" rIns="0" bIns="0" rtlCol="0">
            <a:spAutoFit/>
          </a:bodyPr>
          <a:lstStyle/>
          <a:p>
            <a:r>
              <a:rPr lang="en-US" sz="2400" dirty="0" smtClean="0">
                <a:solidFill>
                  <a:srgbClr val="000000"/>
                </a:solidFill>
                <a:latin typeface="Segoe Pro Display Light"/>
                <a:cs typeface="Segoe Pro Display Light"/>
              </a:rPr>
              <a:t>Create choices</a:t>
            </a:r>
          </a:p>
        </p:txBody>
      </p:sp>
      <p:sp>
        <p:nvSpPr>
          <p:cNvPr id="3" name="Freeform 2"/>
          <p:cNvSpPr/>
          <p:nvPr/>
        </p:nvSpPr>
        <p:spPr>
          <a:xfrm>
            <a:off x="4958132" y="1220144"/>
            <a:ext cx="2433591" cy="1294848"/>
          </a:xfrm>
          <a:custGeom>
            <a:avLst/>
            <a:gdLst>
              <a:gd name="connsiteX0" fmla="*/ 0 w 2253704"/>
              <a:gd name="connsiteY0" fmla="*/ 0 h 1294848"/>
              <a:gd name="connsiteX1" fmla="*/ 1444363 w 2253704"/>
              <a:gd name="connsiteY1" fmla="*/ 747028 h 1294848"/>
              <a:gd name="connsiteX2" fmla="*/ 2253704 w 2253704"/>
              <a:gd name="connsiteY2" fmla="*/ 1294848 h 1294848"/>
              <a:gd name="connsiteX3" fmla="*/ 2253704 w 2253704"/>
              <a:gd name="connsiteY3" fmla="*/ 1294848 h 1294848"/>
            </a:gdLst>
            <a:ahLst/>
            <a:cxnLst>
              <a:cxn ang="0">
                <a:pos x="connsiteX0" y="connsiteY0"/>
              </a:cxn>
              <a:cxn ang="0">
                <a:pos x="connsiteX1" y="connsiteY1"/>
              </a:cxn>
              <a:cxn ang="0">
                <a:pos x="connsiteX2" y="connsiteY2"/>
              </a:cxn>
              <a:cxn ang="0">
                <a:pos x="connsiteX3" y="connsiteY3"/>
              </a:cxn>
            </a:cxnLst>
            <a:rect l="l" t="t" r="r" b="b"/>
            <a:pathLst>
              <a:path w="2253704" h="1294848">
                <a:moveTo>
                  <a:pt x="0" y="0"/>
                </a:moveTo>
                <a:cubicBezTo>
                  <a:pt x="534373" y="265610"/>
                  <a:pt x="1068746" y="531220"/>
                  <a:pt x="1444363" y="747028"/>
                </a:cubicBezTo>
                <a:cubicBezTo>
                  <a:pt x="1819980" y="962836"/>
                  <a:pt x="2253704" y="1294848"/>
                  <a:pt x="2253704" y="1294848"/>
                </a:cubicBezTo>
                <a:lnTo>
                  <a:pt x="2253704" y="1294848"/>
                </a:lnTo>
              </a:path>
            </a:pathLst>
          </a:custGeom>
          <a:ln w="38100" cmpd="sng">
            <a:solidFill>
              <a:srgbClr val="000000"/>
            </a:solidFill>
            <a:headEnd type="none" w="lg" len="lg"/>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4" name="Freeform 3"/>
          <p:cNvSpPr/>
          <p:nvPr/>
        </p:nvSpPr>
        <p:spPr>
          <a:xfrm>
            <a:off x="4958132" y="2732139"/>
            <a:ext cx="2433591" cy="1519754"/>
          </a:xfrm>
          <a:custGeom>
            <a:avLst/>
            <a:gdLst>
              <a:gd name="connsiteX0" fmla="*/ 0 w 2433591"/>
              <a:gd name="connsiteY0" fmla="*/ 1519754 h 1519754"/>
              <a:gd name="connsiteX1" fmla="*/ 1407009 w 2433591"/>
              <a:gd name="connsiteY1" fmla="*/ 859880 h 1519754"/>
              <a:gd name="connsiteX2" fmla="*/ 2303510 w 2433591"/>
              <a:gd name="connsiteY2" fmla="*/ 125303 h 1519754"/>
              <a:gd name="connsiteX3" fmla="*/ 2428024 w 2433591"/>
              <a:gd name="connsiteY3" fmla="*/ 799 h 1519754"/>
            </a:gdLst>
            <a:ahLst/>
            <a:cxnLst>
              <a:cxn ang="0">
                <a:pos x="connsiteX0" y="connsiteY0"/>
              </a:cxn>
              <a:cxn ang="0">
                <a:pos x="connsiteX1" y="connsiteY1"/>
              </a:cxn>
              <a:cxn ang="0">
                <a:pos x="connsiteX2" y="connsiteY2"/>
              </a:cxn>
              <a:cxn ang="0">
                <a:pos x="connsiteX3" y="connsiteY3"/>
              </a:cxn>
            </a:cxnLst>
            <a:rect l="l" t="t" r="r" b="b"/>
            <a:pathLst>
              <a:path w="2433591" h="1519754">
                <a:moveTo>
                  <a:pt x="0" y="1519754"/>
                </a:moveTo>
                <a:cubicBezTo>
                  <a:pt x="511545" y="1306021"/>
                  <a:pt x="1023091" y="1092288"/>
                  <a:pt x="1407009" y="859880"/>
                </a:cubicBezTo>
                <a:cubicBezTo>
                  <a:pt x="1790927" y="627472"/>
                  <a:pt x="2133341" y="268483"/>
                  <a:pt x="2303510" y="125303"/>
                </a:cubicBezTo>
                <a:cubicBezTo>
                  <a:pt x="2473679" y="-17877"/>
                  <a:pt x="2428024" y="799"/>
                  <a:pt x="2428024" y="799"/>
                </a:cubicBezTo>
              </a:path>
            </a:pathLst>
          </a:custGeom>
          <a:ln w="38100" cmpd="sng">
            <a:solidFill>
              <a:srgbClr val="000000"/>
            </a:solidFill>
            <a:headEnd type="none" w="lg" len="lg"/>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6" name="Freeform 15"/>
          <p:cNvSpPr/>
          <p:nvPr/>
        </p:nvSpPr>
        <p:spPr>
          <a:xfrm flipH="1">
            <a:off x="1499655" y="1220144"/>
            <a:ext cx="2433591" cy="1294848"/>
          </a:xfrm>
          <a:custGeom>
            <a:avLst/>
            <a:gdLst>
              <a:gd name="connsiteX0" fmla="*/ 0 w 2253704"/>
              <a:gd name="connsiteY0" fmla="*/ 0 h 1294848"/>
              <a:gd name="connsiteX1" fmla="*/ 1444363 w 2253704"/>
              <a:gd name="connsiteY1" fmla="*/ 747028 h 1294848"/>
              <a:gd name="connsiteX2" fmla="*/ 2253704 w 2253704"/>
              <a:gd name="connsiteY2" fmla="*/ 1294848 h 1294848"/>
              <a:gd name="connsiteX3" fmla="*/ 2253704 w 2253704"/>
              <a:gd name="connsiteY3" fmla="*/ 1294848 h 1294848"/>
            </a:gdLst>
            <a:ahLst/>
            <a:cxnLst>
              <a:cxn ang="0">
                <a:pos x="connsiteX0" y="connsiteY0"/>
              </a:cxn>
              <a:cxn ang="0">
                <a:pos x="connsiteX1" y="connsiteY1"/>
              </a:cxn>
              <a:cxn ang="0">
                <a:pos x="connsiteX2" y="connsiteY2"/>
              </a:cxn>
              <a:cxn ang="0">
                <a:pos x="connsiteX3" y="connsiteY3"/>
              </a:cxn>
            </a:cxnLst>
            <a:rect l="l" t="t" r="r" b="b"/>
            <a:pathLst>
              <a:path w="2253704" h="1294848">
                <a:moveTo>
                  <a:pt x="0" y="0"/>
                </a:moveTo>
                <a:cubicBezTo>
                  <a:pt x="534373" y="265610"/>
                  <a:pt x="1068746" y="531220"/>
                  <a:pt x="1444363" y="747028"/>
                </a:cubicBezTo>
                <a:cubicBezTo>
                  <a:pt x="1819980" y="962836"/>
                  <a:pt x="2253704" y="1294848"/>
                  <a:pt x="2253704" y="1294848"/>
                </a:cubicBezTo>
                <a:lnTo>
                  <a:pt x="2253704" y="1294848"/>
                </a:lnTo>
              </a:path>
            </a:pathLst>
          </a:custGeom>
          <a:ln w="38100" cmpd="sng">
            <a:solidFill>
              <a:srgbClr val="000000"/>
            </a:solidFill>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9" name="Freeform 18"/>
          <p:cNvSpPr/>
          <p:nvPr/>
        </p:nvSpPr>
        <p:spPr>
          <a:xfrm flipH="1">
            <a:off x="1499655" y="2732139"/>
            <a:ext cx="2433591" cy="1519754"/>
          </a:xfrm>
          <a:custGeom>
            <a:avLst/>
            <a:gdLst>
              <a:gd name="connsiteX0" fmla="*/ 0 w 2433591"/>
              <a:gd name="connsiteY0" fmla="*/ 1519754 h 1519754"/>
              <a:gd name="connsiteX1" fmla="*/ 1407009 w 2433591"/>
              <a:gd name="connsiteY1" fmla="*/ 859880 h 1519754"/>
              <a:gd name="connsiteX2" fmla="*/ 2303510 w 2433591"/>
              <a:gd name="connsiteY2" fmla="*/ 125303 h 1519754"/>
              <a:gd name="connsiteX3" fmla="*/ 2428024 w 2433591"/>
              <a:gd name="connsiteY3" fmla="*/ 799 h 1519754"/>
            </a:gdLst>
            <a:ahLst/>
            <a:cxnLst>
              <a:cxn ang="0">
                <a:pos x="connsiteX0" y="connsiteY0"/>
              </a:cxn>
              <a:cxn ang="0">
                <a:pos x="connsiteX1" y="connsiteY1"/>
              </a:cxn>
              <a:cxn ang="0">
                <a:pos x="connsiteX2" y="connsiteY2"/>
              </a:cxn>
              <a:cxn ang="0">
                <a:pos x="connsiteX3" y="connsiteY3"/>
              </a:cxn>
            </a:cxnLst>
            <a:rect l="l" t="t" r="r" b="b"/>
            <a:pathLst>
              <a:path w="2433591" h="1519754">
                <a:moveTo>
                  <a:pt x="0" y="1519754"/>
                </a:moveTo>
                <a:cubicBezTo>
                  <a:pt x="511545" y="1306021"/>
                  <a:pt x="1023091" y="1092288"/>
                  <a:pt x="1407009" y="859880"/>
                </a:cubicBezTo>
                <a:cubicBezTo>
                  <a:pt x="1790927" y="627472"/>
                  <a:pt x="2133341" y="268483"/>
                  <a:pt x="2303510" y="125303"/>
                </a:cubicBezTo>
                <a:cubicBezTo>
                  <a:pt x="2473679" y="-17877"/>
                  <a:pt x="2428024" y="799"/>
                  <a:pt x="2428024" y="799"/>
                </a:cubicBezTo>
              </a:path>
            </a:pathLst>
          </a:custGeom>
          <a:ln w="38100" cmpd="sng">
            <a:solidFill>
              <a:srgbClr val="000000"/>
            </a:solidFill>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2345924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6"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9967" y="206375"/>
            <a:ext cx="8229600" cy="857250"/>
          </a:xfrm>
          <a:prstGeom prst="rect">
            <a:avLst/>
          </a:prstGeom>
        </p:spPr>
        <p:txBody>
          <a:bodyPr>
            <a:noAutofit/>
          </a:bodyPr>
          <a:lstStyle/>
          <a:p>
            <a:pPr algn="l"/>
            <a:r>
              <a:rPr lang="en-US" dirty="0" smtClean="0">
                <a:solidFill>
                  <a:srgbClr val="000000"/>
                </a:solidFill>
                <a:latin typeface="Segoe Pro Display Light"/>
                <a:cs typeface="Segoe Pro Display Light"/>
              </a:rPr>
              <a:t>Your biggest risk is </a:t>
            </a:r>
            <a:br>
              <a:rPr lang="en-US" dirty="0" smtClean="0">
                <a:solidFill>
                  <a:srgbClr val="000000"/>
                </a:solidFill>
                <a:latin typeface="Segoe Pro Display Light"/>
                <a:cs typeface="Segoe Pro Display Light"/>
              </a:rPr>
            </a:br>
            <a:r>
              <a:rPr lang="en-US" dirty="0" smtClean="0">
                <a:solidFill>
                  <a:srgbClr val="000000"/>
                </a:solidFill>
                <a:latin typeface="Segoe Pro Display Light"/>
                <a:cs typeface="Segoe Pro Display Light"/>
              </a:rPr>
              <a:t>building the wrong thing.</a:t>
            </a:r>
            <a:endParaRPr lang="en-US" dirty="0">
              <a:solidFill>
                <a:srgbClr val="000000"/>
              </a:solidFill>
              <a:latin typeface="Segoe Pro Display Light"/>
              <a:cs typeface="Segoe Pro Display Light"/>
            </a:endParaRPr>
          </a:p>
        </p:txBody>
      </p:sp>
      <p:sp>
        <p:nvSpPr>
          <p:cNvPr id="3" name="Content Placeholder 2"/>
          <p:cNvSpPr>
            <a:spLocks noGrp="1"/>
          </p:cNvSpPr>
          <p:nvPr>
            <p:ph idx="4294967295"/>
          </p:nvPr>
        </p:nvSpPr>
        <p:spPr>
          <a:xfrm>
            <a:off x="349967" y="1751013"/>
            <a:ext cx="8229600" cy="3397250"/>
          </a:xfrm>
          <a:prstGeom prst="rect">
            <a:avLst/>
          </a:prstGeom>
        </p:spPr>
        <p:txBody>
          <a:bodyPr>
            <a:noAutofit/>
          </a:bodyPr>
          <a:lstStyle/>
          <a:p>
            <a:pPr marL="0" indent="0">
              <a:buNone/>
            </a:pPr>
            <a:r>
              <a:rPr lang="en-US" sz="2400" dirty="0" smtClean="0">
                <a:solidFill>
                  <a:srgbClr val="000000"/>
                </a:solidFill>
                <a:latin typeface="Segoe Pro Display Light"/>
                <a:cs typeface="Segoe Pro Display Light"/>
              </a:rPr>
              <a:t>Your </a:t>
            </a:r>
            <a:r>
              <a:rPr lang="en-US" sz="2400" dirty="0">
                <a:solidFill>
                  <a:srgbClr val="000000"/>
                </a:solidFill>
                <a:latin typeface="Segoe Pro Display Light"/>
                <a:cs typeface="Segoe Pro Display Light"/>
              </a:rPr>
              <a:t>best insurance policy </a:t>
            </a:r>
            <a:r>
              <a:rPr lang="en-US" sz="2400" dirty="0" smtClean="0">
                <a:solidFill>
                  <a:srgbClr val="000000"/>
                </a:solidFill>
                <a:latin typeface="Segoe Pro Display Light"/>
                <a:cs typeface="Segoe Pro Display Light"/>
              </a:rPr>
              <a:t>is to</a:t>
            </a:r>
            <a:r>
              <a:rPr lang="en-US" sz="2400" dirty="0" smtClean="0">
                <a:solidFill>
                  <a:srgbClr val="000000"/>
                </a:solidFill>
                <a:latin typeface="Segoe Pro Display Light"/>
                <a:cs typeface="Segoe Pro Display Light"/>
              </a:rPr>
              <a:t>:</a:t>
            </a:r>
            <a:endParaRPr lang="en-US" sz="2400" dirty="0" smtClean="0">
              <a:solidFill>
                <a:srgbClr val="000000"/>
              </a:solidFill>
              <a:latin typeface="Segoe Pro Display Light"/>
              <a:cs typeface="Segoe Pro Display Light"/>
            </a:endParaRPr>
          </a:p>
          <a:p>
            <a:pPr fontAlgn="ctr"/>
            <a:r>
              <a:rPr lang="en-US" sz="2400" dirty="0" smtClean="0">
                <a:solidFill>
                  <a:srgbClr val="000000"/>
                </a:solidFill>
                <a:latin typeface="Segoe Pro Display Light"/>
                <a:cs typeface="Segoe Pro Display Light"/>
              </a:rPr>
              <a:t>    Believe that one-size-fits-all never wins</a:t>
            </a:r>
          </a:p>
          <a:p>
            <a:pPr fontAlgn="ctr"/>
            <a:r>
              <a:rPr lang="en-US" sz="2400" dirty="0" smtClean="0">
                <a:solidFill>
                  <a:srgbClr val="000000"/>
                </a:solidFill>
                <a:latin typeface="Segoe Pro Display Light"/>
                <a:cs typeface="Segoe Pro Display Light"/>
              </a:rPr>
              <a:t>    Find your customer’s unspoken needs &amp; </a:t>
            </a:r>
            <a:r>
              <a:rPr lang="en-US" sz="2400" dirty="0" smtClean="0">
                <a:solidFill>
                  <a:srgbClr val="000000"/>
                </a:solidFill>
                <a:latin typeface="Segoe Pro Display Light"/>
                <a:cs typeface="Segoe Pro Display Light"/>
              </a:rPr>
              <a:t>desires</a:t>
            </a:r>
          </a:p>
          <a:p>
            <a:pPr fontAlgn="ctr"/>
            <a:r>
              <a:rPr lang="en-US" sz="2400" dirty="0" smtClean="0">
                <a:solidFill>
                  <a:srgbClr val="000000"/>
                </a:solidFill>
                <a:latin typeface="Segoe Pro Display Light"/>
                <a:cs typeface="Segoe Pro Display Light"/>
              </a:rPr>
              <a:t>    Diverge while your brain is fresh</a:t>
            </a:r>
            <a:endParaRPr lang="en-US" sz="2400" dirty="0" smtClean="0">
              <a:solidFill>
                <a:srgbClr val="000000"/>
              </a:solidFill>
              <a:latin typeface="Segoe Pro Display Light"/>
              <a:cs typeface="Segoe Pro Display Light"/>
            </a:endParaRPr>
          </a:p>
          <a:p>
            <a:pPr fontAlgn="ctr"/>
            <a:r>
              <a:rPr lang="en-US" sz="2400" dirty="0" smtClean="0">
                <a:solidFill>
                  <a:srgbClr val="000000"/>
                </a:solidFill>
                <a:latin typeface="Segoe Pro Display Light"/>
                <a:cs typeface="Segoe Pro Display Light"/>
              </a:rPr>
              <a:t>    Experiment </a:t>
            </a:r>
            <a:r>
              <a:rPr lang="en-US" sz="2400" dirty="0">
                <a:solidFill>
                  <a:srgbClr val="000000"/>
                </a:solidFill>
                <a:latin typeface="Segoe Pro Display Light"/>
                <a:cs typeface="Segoe Pro Display Light"/>
              </a:rPr>
              <a:t>with multiple ideas</a:t>
            </a:r>
          </a:p>
          <a:p>
            <a:pPr fontAlgn="ctr"/>
            <a:r>
              <a:rPr lang="en-US" sz="2400" dirty="0" smtClean="0">
                <a:solidFill>
                  <a:srgbClr val="000000"/>
                </a:solidFill>
                <a:latin typeface="Segoe Pro Display Light"/>
                <a:cs typeface="Segoe Pro Display Light"/>
              </a:rPr>
              <a:t>    Leverage the brainpower of your entire team</a:t>
            </a:r>
          </a:p>
        </p:txBody>
      </p:sp>
    </p:spTree>
    <p:extLst>
      <p:ext uri="{BB962C8B-B14F-4D97-AF65-F5344CB8AC3E}">
        <p14:creationId xmlns:p14="http://schemas.microsoft.com/office/powerpoint/2010/main" val="6992759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6180" y="206375"/>
            <a:ext cx="7580313" cy="857250"/>
          </a:xfrm>
          <a:prstGeom prst="rect">
            <a:avLst/>
          </a:prstGeom>
        </p:spPr>
        <p:txBody>
          <a:bodyPr/>
          <a:lstStyle/>
          <a:p>
            <a:pPr algn="l"/>
            <a:r>
              <a:rPr lang="en-US" dirty="0" smtClean="0">
                <a:solidFill>
                  <a:srgbClr val="000000"/>
                </a:solidFill>
                <a:latin typeface="Segoe Pro Display Light"/>
                <a:cs typeface="Segoe Pro Display Light"/>
              </a:rPr>
              <a:t>But…</a:t>
            </a:r>
            <a:endParaRPr lang="en-US" dirty="0">
              <a:solidFill>
                <a:srgbClr val="000000"/>
              </a:solidFill>
              <a:latin typeface="Segoe Pro Display Light"/>
              <a:cs typeface="Segoe Pro Display Light"/>
            </a:endParaRPr>
          </a:p>
        </p:txBody>
      </p:sp>
      <p:sp>
        <p:nvSpPr>
          <p:cNvPr id="3" name="Content Placeholder 2"/>
          <p:cNvSpPr>
            <a:spLocks noGrp="1"/>
          </p:cNvSpPr>
          <p:nvPr>
            <p:ph idx="4294967295"/>
          </p:nvPr>
        </p:nvSpPr>
        <p:spPr>
          <a:xfrm>
            <a:off x="306180" y="1023938"/>
            <a:ext cx="7237413" cy="3267075"/>
          </a:xfrm>
          <a:prstGeom prst="rect">
            <a:avLst/>
          </a:prstGeom>
        </p:spPr>
        <p:txBody>
          <a:bodyPr/>
          <a:lstStyle/>
          <a:p>
            <a:r>
              <a:rPr lang="en-US" sz="2400" dirty="0" smtClean="0">
                <a:solidFill>
                  <a:srgbClr val="000000"/>
                </a:solidFill>
                <a:latin typeface="Segoe Pro Display Light"/>
                <a:cs typeface="Segoe Pro Display Light"/>
              </a:rPr>
              <a:t>It’s awkward</a:t>
            </a:r>
          </a:p>
          <a:p>
            <a:r>
              <a:rPr lang="en-US" sz="2400" dirty="0" smtClean="0">
                <a:solidFill>
                  <a:srgbClr val="000000"/>
                </a:solidFill>
                <a:latin typeface="Segoe Pro Display Light"/>
                <a:cs typeface="Segoe Pro Display Light"/>
              </a:rPr>
              <a:t>Uncomfortable to stay longer in unknown</a:t>
            </a:r>
          </a:p>
          <a:p>
            <a:r>
              <a:rPr lang="en-US" sz="2400" dirty="0" smtClean="0">
                <a:solidFill>
                  <a:srgbClr val="000000"/>
                </a:solidFill>
                <a:latin typeface="Segoe Pro Display Light"/>
                <a:cs typeface="Segoe Pro Display Light"/>
              </a:rPr>
              <a:t>Early deliverables are really different</a:t>
            </a:r>
          </a:p>
          <a:p>
            <a:r>
              <a:rPr lang="en-US" sz="2400" dirty="0" smtClean="0">
                <a:solidFill>
                  <a:srgbClr val="000000"/>
                </a:solidFill>
                <a:latin typeface="Segoe Pro Display Light"/>
                <a:cs typeface="Segoe Pro Display Light"/>
              </a:rPr>
              <a:t>Already have great ideas</a:t>
            </a:r>
          </a:p>
          <a:p>
            <a:r>
              <a:rPr lang="en-US" sz="2400" dirty="0" smtClean="0">
                <a:solidFill>
                  <a:srgbClr val="000000"/>
                </a:solidFill>
                <a:latin typeface="Segoe Pro Display Light"/>
                <a:cs typeface="Segoe Pro Display Light"/>
              </a:rPr>
              <a:t>Converging muscle is too strong</a:t>
            </a:r>
          </a:p>
          <a:p>
            <a:r>
              <a:rPr lang="en-US" sz="2400" dirty="0" smtClean="0">
                <a:solidFill>
                  <a:srgbClr val="000000"/>
                </a:solidFill>
                <a:latin typeface="Segoe Pro Display Light"/>
                <a:cs typeface="Segoe Pro Display Light"/>
              </a:rPr>
              <a:t>Effective diverging requires new skills</a:t>
            </a:r>
          </a:p>
          <a:p>
            <a:endParaRPr lang="en-US" sz="1100" dirty="0">
              <a:solidFill>
                <a:srgbClr val="000000"/>
              </a:solidFill>
              <a:latin typeface="Segoe Pro Display Light"/>
              <a:cs typeface="Segoe Pro Display Light"/>
            </a:endParaRPr>
          </a:p>
          <a:p>
            <a:pPr marL="0" indent="0">
              <a:buNone/>
            </a:pPr>
            <a:r>
              <a:rPr lang="en-US" sz="2400" i="1" dirty="0" smtClean="0">
                <a:solidFill>
                  <a:srgbClr val="000000"/>
                </a:solidFill>
                <a:latin typeface="Segoe Pro Display Light"/>
                <a:cs typeface="Segoe Pro Display Light"/>
              </a:rPr>
              <a:t>“Its not in my job description, not why I get paid.”</a:t>
            </a:r>
          </a:p>
          <a:p>
            <a:pPr marL="0" indent="0">
              <a:buNone/>
            </a:pPr>
            <a:r>
              <a:rPr lang="en-US" sz="2400" i="1" dirty="0" smtClean="0">
                <a:solidFill>
                  <a:srgbClr val="000000"/>
                </a:solidFill>
                <a:latin typeface="Segoe Pro Display Light"/>
                <a:cs typeface="Segoe Pro Display Light"/>
              </a:rPr>
              <a:t>“Just decide and get on with it.”</a:t>
            </a:r>
          </a:p>
        </p:txBody>
      </p:sp>
    </p:spTree>
    <p:extLst>
      <p:ext uri="{BB962C8B-B14F-4D97-AF65-F5344CB8AC3E}">
        <p14:creationId xmlns:p14="http://schemas.microsoft.com/office/powerpoint/2010/main" val="307797108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6886" y="2609812"/>
            <a:ext cx="7858370" cy="2538451"/>
          </a:xfrm>
          <a:prstGeom prst="rect">
            <a:avLst/>
          </a:prstGeom>
        </p:spPr>
        <p:txBody>
          <a:bodyPr/>
          <a:lstStyle/>
          <a:p>
            <a:pPr marL="0" indent="0">
              <a:buNone/>
            </a:pPr>
            <a:r>
              <a:rPr lang="en-US" sz="2400" dirty="0">
                <a:latin typeface="Segoe Pro Display Light"/>
                <a:cs typeface="Segoe Pro Display Light"/>
              </a:rPr>
              <a:t>"Organizations resist change because they're made up of individuals who are working at what has always worked." </a:t>
            </a:r>
            <a:endParaRPr lang="en-US" sz="2400" dirty="0" smtClean="0">
              <a:latin typeface="Segoe Pro Display Light"/>
              <a:cs typeface="Segoe Pro Display Light"/>
            </a:endParaRPr>
          </a:p>
          <a:p>
            <a:pPr marL="0" indent="0">
              <a:buNone/>
            </a:pPr>
            <a:endParaRPr lang="en-US" sz="2400" dirty="0">
              <a:latin typeface="Segoe Pro Display Light"/>
              <a:cs typeface="Segoe Pro Display Light"/>
            </a:endParaRPr>
          </a:p>
          <a:p>
            <a:pPr marL="0" indent="0">
              <a:buNone/>
            </a:pPr>
            <a:r>
              <a:rPr lang="en-US" sz="2400" dirty="0" smtClean="0">
                <a:latin typeface="Segoe Pro Display Light"/>
                <a:cs typeface="Segoe Pro Display Light"/>
              </a:rPr>
              <a:t>Roger Martin, </a:t>
            </a:r>
            <a:r>
              <a:rPr lang="en-US" sz="2400" dirty="0" err="1" smtClean="0">
                <a:latin typeface="Segoe Pro Display Light"/>
                <a:cs typeface="Segoe Pro Display Light"/>
              </a:rPr>
              <a:t>Rotman</a:t>
            </a:r>
            <a:r>
              <a:rPr lang="en-US" sz="2400" dirty="0" smtClean="0">
                <a:latin typeface="Segoe Pro Display Light"/>
                <a:cs typeface="Segoe Pro Display Light"/>
              </a:rPr>
              <a:t> School of Management</a:t>
            </a:r>
            <a:endParaRPr lang="en-US" sz="2400" dirty="0">
              <a:latin typeface="Segoe Pro Display Light"/>
              <a:cs typeface="Segoe Pro Display Light"/>
            </a:endParaRPr>
          </a:p>
        </p:txBody>
      </p:sp>
    </p:spTree>
    <p:extLst>
      <p:ext uri="{BB962C8B-B14F-4D97-AF65-F5344CB8AC3E}">
        <p14:creationId xmlns:p14="http://schemas.microsoft.com/office/powerpoint/2010/main" val="383508964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3500" y="274638"/>
            <a:ext cx="6978650" cy="993775"/>
          </a:xfrm>
          <a:prstGeom prst="rect">
            <a:avLst/>
          </a:prstGeom>
        </p:spPr>
        <p:txBody>
          <a:bodyPr/>
          <a:lstStyle/>
          <a:p>
            <a:pPr algn="l"/>
            <a:r>
              <a:rPr lang="en-US" dirty="0" smtClean="0">
                <a:solidFill>
                  <a:srgbClr val="000000"/>
                </a:solidFill>
                <a:latin typeface="Segoe Pro Display Light"/>
                <a:cs typeface="Segoe Pro Display Light"/>
              </a:rPr>
              <a:t>Start</a:t>
            </a:r>
            <a:endParaRPr lang="en-US" dirty="0">
              <a:solidFill>
                <a:srgbClr val="000000"/>
              </a:solidFill>
              <a:latin typeface="Segoe Pro Display Light"/>
              <a:cs typeface="Segoe Pro Display Light"/>
            </a:endParaRPr>
          </a:p>
        </p:txBody>
      </p:sp>
      <p:sp>
        <p:nvSpPr>
          <p:cNvPr id="3" name="Content Placeholder 2"/>
          <p:cNvSpPr>
            <a:spLocks noGrp="1"/>
          </p:cNvSpPr>
          <p:nvPr>
            <p:ph idx="4294967295"/>
          </p:nvPr>
        </p:nvSpPr>
        <p:spPr>
          <a:xfrm>
            <a:off x="283500" y="1067088"/>
            <a:ext cx="8595414" cy="3267075"/>
          </a:xfrm>
          <a:prstGeom prst="rect">
            <a:avLst/>
          </a:prstGeom>
        </p:spPr>
        <p:txBody>
          <a:bodyPr/>
          <a:lstStyle/>
          <a:p>
            <a:r>
              <a:rPr lang="en-US" sz="2400" dirty="0">
                <a:solidFill>
                  <a:srgbClr val="000000"/>
                </a:solidFill>
                <a:latin typeface="Segoe Pro Display Light"/>
                <a:cs typeface="Segoe Pro Display Light"/>
              </a:rPr>
              <a:t>Start small, pick </a:t>
            </a:r>
            <a:r>
              <a:rPr lang="en-US" sz="2400" dirty="0" smtClean="0">
                <a:solidFill>
                  <a:srgbClr val="000000"/>
                </a:solidFill>
                <a:latin typeface="Segoe Pro Display Light"/>
                <a:cs typeface="Segoe Pro Display Light"/>
              </a:rPr>
              <a:t>a specific experience to </a:t>
            </a:r>
            <a:r>
              <a:rPr lang="en-US" sz="2400" dirty="0">
                <a:solidFill>
                  <a:srgbClr val="000000"/>
                </a:solidFill>
                <a:latin typeface="Segoe Pro Display Light"/>
                <a:cs typeface="Segoe Pro Display Light"/>
              </a:rPr>
              <a:t>try. </a:t>
            </a:r>
          </a:p>
          <a:p>
            <a:pPr marL="212725" lvl="1" indent="0">
              <a:buNone/>
            </a:pPr>
            <a:r>
              <a:rPr lang="en-US" sz="2400" dirty="0">
                <a:solidFill>
                  <a:srgbClr val="000000"/>
                </a:solidFill>
                <a:latin typeface="Segoe Pro Display Light"/>
                <a:cs typeface="Segoe Pro Display Light"/>
              </a:rPr>
              <a:t>			</a:t>
            </a:r>
            <a:r>
              <a:rPr lang="en-US" sz="2400" dirty="0" smtClean="0">
                <a:solidFill>
                  <a:srgbClr val="000000"/>
                </a:solidFill>
                <a:latin typeface="Segoe Pro Display Light"/>
                <a:cs typeface="Segoe Pro Display Light"/>
              </a:rPr>
              <a:t>Start with customer </a:t>
            </a:r>
            <a:r>
              <a:rPr lang="en-US" sz="2400" dirty="0">
                <a:solidFill>
                  <a:srgbClr val="000000"/>
                </a:solidFill>
                <a:latin typeface="Segoe Pro Display Light"/>
                <a:cs typeface="Segoe Pro Display Light"/>
              </a:rPr>
              <a:t>research.</a:t>
            </a:r>
          </a:p>
          <a:p>
            <a:r>
              <a:rPr lang="en-US" sz="2400" dirty="0">
                <a:solidFill>
                  <a:srgbClr val="000000"/>
                </a:solidFill>
                <a:latin typeface="Segoe Pro Display Light"/>
                <a:cs typeface="Segoe Pro Display Light"/>
              </a:rPr>
              <a:t>Time box diverging activities like brainstorming. </a:t>
            </a:r>
          </a:p>
          <a:p>
            <a:pPr marL="212725" lvl="1" indent="0">
              <a:buNone/>
            </a:pPr>
            <a:r>
              <a:rPr lang="en-US" sz="2400" dirty="0">
                <a:solidFill>
                  <a:srgbClr val="000000"/>
                </a:solidFill>
                <a:latin typeface="Segoe Pro Display Light"/>
                <a:cs typeface="Segoe Pro Display Light"/>
              </a:rPr>
              <a:t>			It takes time to build trust.</a:t>
            </a:r>
          </a:p>
          <a:p>
            <a:r>
              <a:rPr lang="en-US" sz="2400" dirty="0" smtClean="0">
                <a:solidFill>
                  <a:srgbClr val="000000"/>
                </a:solidFill>
                <a:latin typeface="Segoe Pro Display Light"/>
                <a:cs typeface="Segoe Pro Display Light"/>
              </a:rPr>
              <a:t>Make it a team sport</a:t>
            </a:r>
          </a:p>
          <a:p>
            <a:pPr marL="400050" lvl="1" indent="0">
              <a:buNone/>
            </a:pPr>
            <a:r>
              <a:rPr lang="en-US" sz="2400" dirty="0" smtClean="0">
                <a:solidFill>
                  <a:srgbClr val="000000"/>
                </a:solidFill>
                <a:latin typeface="Segoe Pro Display Light"/>
                <a:cs typeface="Segoe Pro Display Light"/>
              </a:rPr>
              <a:t>			Involve all disciplines</a:t>
            </a:r>
          </a:p>
          <a:p>
            <a:r>
              <a:rPr lang="en-US" sz="2400" dirty="0" smtClean="0">
                <a:solidFill>
                  <a:srgbClr val="000000"/>
                </a:solidFill>
                <a:latin typeface="Segoe Pro Display Light"/>
                <a:cs typeface="Segoe Pro Display Light"/>
              </a:rPr>
              <a:t>Converge </a:t>
            </a:r>
            <a:r>
              <a:rPr lang="en-US" sz="2400" dirty="0">
                <a:solidFill>
                  <a:srgbClr val="000000"/>
                </a:solidFill>
                <a:latin typeface="Segoe Pro Display Light"/>
                <a:cs typeface="Segoe Pro Display Light"/>
              </a:rPr>
              <a:t>carefully, follow the funnel.</a:t>
            </a:r>
          </a:p>
          <a:p>
            <a:r>
              <a:rPr lang="en-US" sz="2400" dirty="0">
                <a:solidFill>
                  <a:srgbClr val="000000"/>
                </a:solidFill>
                <a:latin typeface="Segoe Pro Display Light"/>
                <a:cs typeface="Segoe Pro Display Light"/>
              </a:rPr>
              <a:t>Write team objectives, team status reports instead of individual.</a:t>
            </a:r>
          </a:p>
        </p:txBody>
      </p:sp>
    </p:spTree>
    <p:extLst>
      <p:ext uri="{BB962C8B-B14F-4D97-AF65-F5344CB8AC3E}">
        <p14:creationId xmlns:p14="http://schemas.microsoft.com/office/powerpoint/2010/main" val="351873716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0690" y="1948642"/>
            <a:ext cx="3592550" cy="2708434"/>
          </a:xfrm>
          <a:prstGeom prst="rect">
            <a:avLst/>
          </a:prstGeom>
          <a:noFill/>
        </p:spPr>
        <p:txBody>
          <a:bodyPr wrap="none" rtlCol="0">
            <a:spAutoFit/>
          </a:bodyPr>
          <a:lstStyle/>
          <a:p>
            <a:r>
              <a:rPr lang="en-US" sz="4400" dirty="0" smtClean="0">
                <a:solidFill>
                  <a:srgbClr val="000000"/>
                </a:solidFill>
                <a:latin typeface="Segoe Pro Display Light"/>
                <a:cs typeface="Segoe Pro Display Light"/>
              </a:rPr>
              <a:t>Thank you</a:t>
            </a:r>
          </a:p>
          <a:p>
            <a:endParaRPr lang="en-US" dirty="0" smtClean="0">
              <a:solidFill>
                <a:srgbClr val="000000"/>
              </a:solidFill>
              <a:latin typeface="Segoe Pro Display Light"/>
              <a:cs typeface="Segoe Pro Display Light"/>
            </a:endParaRPr>
          </a:p>
          <a:p>
            <a:r>
              <a:rPr lang="en-US" dirty="0" smtClean="0">
                <a:solidFill>
                  <a:srgbClr val="000000"/>
                </a:solidFill>
                <a:latin typeface="Segoe Pro Display Light"/>
                <a:cs typeface="Segoe Pro Display Light"/>
              </a:rPr>
              <a:t>Jeanine Spence</a:t>
            </a:r>
          </a:p>
          <a:p>
            <a:r>
              <a:rPr lang="en-US" dirty="0" smtClean="0">
                <a:solidFill>
                  <a:srgbClr val="000000"/>
                </a:solidFill>
                <a:latin typeface="Segoe Pro Display Light"/>
                <a:cs typeface="Segoe Pro Display Light"/>
              </a:rPr>
              <a:t>Experience Strategist</a:t>
            </a:r>
          </a:p>
          <a:p>
            <a:endParaRPr lang="en-US" dirty="0" smtClean="0">
              <a:solidFill>
                <a:srgbClr val="000000"/>
              </a:solidFill>
              <a:latin typeface="Segoe Pro Display Light"/>
              <a:cs typeface="Segoe Pro Display Light"/>
            </a:endParaRPr>
          </a:p>
          <a:p>
            <a:r>
              <a:rPr lang="en-US" dirty="0" smtClean="0">
                <a:solidFill>
                  <a:srgbClr val="000000"/>
                </a:solidFill>
                <a:latin typeface="Segoe Pro Display Light"/>
                <a:cs typeface="Segoe Pro Display Light"/>
              </a:rPr>
              <a:t>Current Associates</a:t>
            </a:r>
          </a:p>
          <a:p>
            <a:r>
              <a:rPr lang="en-US" dirty="0" err="1" smtClean="0">
                <a:solidFill>
                  <a:srgbClr val="000000"/>
                </a:solidFill>
                <a:latin typeface="Segoe Pro Display Light"/>
                <a:cs typeface="Segoe Pro Display Light"/>
              </a:rPr>
              <a:t>www.linkedin.com</a:t>
            </a:r>
            <a:r>
              <a:rPr lang="en-US" dirty="0">
                <a:solidFill>
                  <a:srgbClr val="000000"/>
                </a:solidFill>
                <a:latin typeface="Segoe Pro Display Light"/>
                <a:cs typeface="Segoe Pro Display Light"/>
              </a:rPr>
              <a:t>/in/</a:t>
            </a:r>
            <a:r>
              <a:rPr lang="en-US" dirty="0">
                <a:solidFill>
                  <a:srgbClr val="000000"/>
                </a:solidFill>
                <a:latin typeface="Segoe Pro Display Light"/>
                <a:cs typeface="Segoe Pro Display Light"/>
              </a:rPr>
              <a:t>jeaninespence</a:t>
            </a:r>
          </a:p>
          <a:p>
            <a:r>
              <a:rPr lang="en-US" dirty="0" err="1">
                <a:solidFill>
                  <a:srgbClr val="000000"/>
                </a:solidFill>
                <a:latin typeface="Segoe Pro Display Light"/>
                <a:cs typeface="Segoe Pro Display Light"/>
              </a:rPr>
              <a:t>jeanine@currentassociates.com</a:t>
            </a:r>
            <a:endParaRPr lang="en-US" dirty="0">
              <a:solidFill>
                <a:srgbClr val="000000"/>
              </a:solidFill>
              <a:latin typeface="Segoe Pro Display Light"/>
              <a:cs typeface="Segoe Pro Display Light"/>
            </a:endParaRPr>
          </a:p>
        </p:txBody>
      </p:sp>
      <p:sp>
        <p:nvSpPr>
          <p:cNvPr id="3" name="TextBox 2"/>
          <p:cNvSpPr txBox="1"/>
          <p:nvPr/>
        </p:nvSpPr>
        <p:spPr>
          <a:xfrm>
            <a:off x="3963818" y="2896621"/>
            <a:ext cx="5160387" cy="2031325"/>
          </a:xfrm>
          <a:prstGeom prst="rect">
            <a:avLst/>
          </a:prstGeom>
          <a:noFill/>
        </p:spPr>
        <p:txBody>
          <a:bodyPr wrap="none" rtlCol="0">
            <a:spAutoFit/>
          </a:bodyPr>
          <a:lstStyle/>
          <a:p>
            <a:r>
              <a:rPr lang="en-US" dirty="0" smtClean="0">
                <a:solidFill>
                  <a:srgbClr val="000000"/>
                </a:solidFill>
                <a:latin typeface="Segoe Pro Display Light"/>
                <a:cs typeface="Segoe Pro Display Light"/>
              </a:rPr>
              <a:t>The SFE Group</a:t>
            </a:r>
          </a:p>
          <a:p>
            <a:r>
              <a:rPr lang="en-US" dirty="0" smtClean="0">
                <a:solidFill>
                  <a:srgbClr val="000000"/>
                </a:solidFill>
                <a:latin typeface="Segoe Pro Display Light"/>
                <a:cs typeface="Segoe Pro Display Light"/>
                <a:hlinkClick r:id="rId3"/>
              </a:rPr>
              <a:t>www.sfeinfo.com</a:t>
            </a:r>
            <a:endParaRPr lang="en-US" dirty="0" smtClean="0">
              <a:solidFill>
                <a:srgbClr val="000000"/>
              </a:solidFill>
              <a:latin typeface="Segoe Pro Display Light"/>
              <a:cs typeface="Segoe Pro Display Light"/>
            </a:endParaRPr>
          </a:p>
          <a:p>
            <a:endParaRPr lang="en-US" dirty="0" smtClean="0">
              <a:solidFill>
                <a:srgbClr val="000000"/>
              </a:solidFill>
              <a:latin typeface="Segoe Pro Display Light"/>
              <a:cs typeface="Segoe Pro Display Light"/>
            </a:endParaRPr>
          </a:p>
          <a:p>
            <a:r>
              <a:rPr lang="en-US" dirty="0" smtClean="0">
                <a:solidFill>
                  <a:srgbClr val="000000"/>
                </a:solidFill>
                <a:latin typeface="Segoe Pro Display Light"/>
                <a:cs typeface="Segoe Pro Display Light"/>
              </a:rPr>
              <a:t>Design Thinking for Engineers</a:t>
            </a:r>
            <a:endParaRPr lang="en-US" dirty="0" smtClean="0">
              <a:solidFill>
                <a:srgbClr val="000000"/>
              </a:solidFill>
              <a:latin typeface="Segoe Pro Display Light"/>
              <a:cs typeface="Segoe Pro Display Light"/>
            </a:endParaRPr>
          </a:p>
          <a:p>
            <a:pPr marL="285750" indent="-285750">
              <a:buFont typeface="Wingdings" charset="2"/>
              <a:buChar char="§"/>
            </a:pPr>
            <a:r>
              <a:rPr lang="en-US" dirty="0" smtClean="0">
                <a:solidFill>
                  <a:srgbClr val="000000"/>
                </a:solidFill>
                <a:latin typeface="Segoe Pro Display Light"/>
                <a:cs typeface="Segoe Pro Display Light"/>
              </a:rPr>
              <a:t>Scenario</a:t>
            </a:r>
            <a:r>
              <a:rPr lang="en-US" dirty="0">
                <a:solidFill>
                  <a:srgbClr val="000000"/>
                </a:solidFill>
                <a:latin typeface="Segoe Pro Display Light"/>
                <a:cs typeface="Segoe Pro Display Light"/>
              </a:rPr>
              <a:t>-Focused </a:t>
            </a:r>
            <a:r>
              <a:rPr lang="en-US" dirty="0" smtClean="0">
                <a:solidFill>
                  <a:srgbClr val="000000"/>
                </a:solidFill>
                <a:latin typeface="Segoe Pro Display Light"/>
                <a:cs typeface="Segoe Pro Display Light"/>
              </a:rPr>
              <a:t>Engineering Workshop</a:t>
            </a:r>
            <a:endParaRPr lang="en-US" dirty="0">
              <a:solidFill>
                <a:srgbClr val="000000"/>
              </a:solidFill>
              <a:latin typeface="Segoe Pro Display Light"/>
              <a:cs typeface="Segoe Pro Display Light"/>
            </a:endParaRPr>
          </a:p>
          <a:p>
            <a:pPr marL="285750" indent="-285750">
              <a:buFont typeface="Wingdings" charset="2"/>
              <a:buChar char="§"/>
            </a:pPr>
            <a:r>
              <a:rPr lang="en-US" dirty="0" smtClean="0">
                <a:solidFill>
                  <a:srgbClr val="000000"/>
                </a:solidFill>
                <a:latin typeface="Segoe Pro Display Light"/>
                <a:cs typeface="Segoe Pro Display Light"/>
              </a:rPr>
              <a:t>Customer </a:t>
            </a:r>
            <a:r>
              <a:rPr lang="en-US" dirty="0">
                <a:solidFill>
                  <a:srgbClr val="000000"/>
                </a:solidFill>
                <a:latin typeface="Segoe Pro Display Light"/>
                <a:cs typeface="Segoe Pro Display Light"/>
              </a:rPr>
              <a:t>E</a:t>
            </a:r>
            <a:r>
              <a:rPr lang="en-US" dirty="0" smtClean="0">
                <a:solidFill>
                  <a:srgbClr val="000000"/>
                </a:solidFill>
                <a:latin typeface="Segoe Pro Display Light"/>
                <a:cs typeface="Segoe Pro Display Light"/>
              </a:rPr>
              <a:t>xperience as Your Strategic </a:t>
            </a:r>
            <a:r>
              <a:rPr lang="en-US" dirty="0">
                <a:solidFill>
                  <a:srgbClr val="000000"/>
                </a:solidFill>
                <a:latin typeface="Segoe Pro Display Light"/>
                <a:cs typeface="Segoe Pro Display Light"/>
              </a:rPr>
              <a:t>A</a:t>
            </a:r>
            <a:r>
              <a:rPr lang="en-US" dirty="0" smtClean="0">
                <a:solidFill>
                  <a:srgbClr val="000000"/>
                </a:solidFill>
                <a:latin typeface="Segoe Pro Display Light"/>
                <a:cs typeface="Segoe Pro Display Light"/>
              </a:rPr>
              <a:t>dvantage</a:t>
            </a:r>
          </a:p>
          <a:p>
            <a:pPr marL="285750" indent="-285750">
              <a:buFont typeface="Wingdings" charset="2"/>
              <a:buChar char="§"/>
            </a:pPr>
            <a:r>
              <a:rPr lang="en-US" dirty="0" smtClean="0">
                <a:solidFill>
                  <a:srgbClr val="000000"/>
                </a:solidFill>
                <a:latin typeface="Segoe Pro Display Light"/>
                <a:cs typeface="Segoe Pro Display Light"/>
              </a:rPr>
              <a:t>Writing </a:t>
            </a:r>
            <a:r>
              <a:rPr lang="en-US" dirty="0" smtClean="0">
                <a:solidFill>
                  <a:srgbClr val="000000"/>
                </a:solidFill>
                <a:latin typeface="Segoe Pro Display Light"/>
                <a:cs typeface="Segoe Pro Display Light"/>
              </a:rPr>
              <a:t>Effective </a:t>
            </a:r>
            <a:r>
              <a:rPr lang="en-US" dirty="0" smtClean="0">
                <a:solidFill>
                  <a:srgbClr val="000000"/>
                </a:solidFill>
                <a:latin typeface="Segoe Pro Display Light"/>
                <a:cs typeface="Segoe Pro Display Light"/>
              </a:rPr>
              <a:t>Scenarios Workshop</a:t>
            </a:r>
            <a:endParaRPr lang="en-US" dirty="0" smtClean="0">
              <a:solidFill>
                <a:srgbClr val="000000"/>
              </a:solidFill>
              <a:latin typeface="Segoe Pro Display Light"/>
              <a:cs typeface="Segoe Pro Display Light"/>
            </a:endParaRPr>
          </a:p>
        </p:txBody>
      </p:sp>
      <p:sp>
        <p:nvSpPr>
          <p:cNvPr id="4" name="TextBox 3"/>
          <p:cNvSpPr txBox="1"/>
          <p:nvPr/>
        </p:nvSpPr>
        <p:spPr>
          <a:xfrm>
            <a:off x="4947295" y="397558"/>
            <a:ext cx="3542244" cy="1077218"/>
          </a:xfrm>
          <a:prstGeom prst="rect">
            <a:avLst/>
          </a:prstGeom>
          <a:noFill/>
        </p:spPr>
        <p:txBody>
          <a:bodyPr wrap="square" rtlCol="0">
            <a:spAutoFit/>
          </a:bodyPr>
          <a:lstStyle/>
          <a:p>
            <a:r>
              <a:rPr lang="en-US" sz="1600" dirty="0" smtClean="0">
                <a:solidFill>
                  <a:srgbClr val="000000"/>
                </a:solidFill>
                <a:latin typeface="Segoe Pro Display Light"/>
                <a:cs typeface="Segoe Pro Display Light"/>
              </a:rPr>
              <a:t>Scenario-Focused Engineering</a:t>
            </a:r>
          </a:p>
          <a:p>
            <a:r>
              <a:rPr lang="en-US" sz="1600" dirty="0" smtClean="0">
                <a:solidFill>
                  <a:srgbClr val="000000"/>
                </a:solidFill>
                <a:latin typeface="Segoe Pro Display Light"/>
                <a:cs typeface="Segoe Pro Display Light"/>
              </a:rPr>
              <a:t>Save </a:t>
            </a:r>
            <a:r>
              <a:rPr lang="en-US" sz="1600" dirty="0">
                <a:solidFill>
                  <a:srgbClr val="000000"/>
                </a:solidFill>
                <a:latin typeface="Segoe Pro Display Light"/>
                <a:cs typeface="Segoe Pro Display Light"/>
              </a:rPr>
              <a:t>40% at The Microsoft Press Store</a:t>
            </a:r>
          </a:p>
          <a:p>
            <a:r>
              <a:rPr lang="en-US" sz="1600" dirty="0">
                <a:solidFill>
                  <a:srgbClr val="000000"/>
                </a:solidFill>
                <a:latin typeface="Segoe Pro Display Light"/>
                <a:cs typeface="Segoe Pro Display Light"/>
              </a:rPr>
              <a:t>Code </a:t>
            </a:r>
            <a:r>
              <a:rPr lang="en-US" sz="1600" b="1" dirty="0">
                <a:solidFill>
                  <a:srgbClr val="000000"/>
                </a:solidFill>
                <a:latin typeface="Segoe Pro Display Light"/>
                <a:cs typeface="Segoe Pro Display Light"/>
              </a:rPr>
              <a:t>SFE40</a:t>
            </a:r>
          </a:p>
          <a:p>
            <a:r>
              <a:rPr lang="en-US" sz="1600" dirty="0">
                <a:solidFill>
                  <a:srgbClr val="000000"/>
                </a:solidFill>
                <a:latin typeface="Segoe Pro Display Light"/>
                <a:cs typeface="Segoe Pro Display Light"/>
              </a:rPr>
              <a:t>Expires January 31, 2016</a:t>
            </a:r>
            <a:endParaRPr lang="en-US" sz="1600" dirty="0">
              <a:solidFill>
                <a:srgbClr val="000000"/>
              </a:solidFill>
              <a:latin typeface="Segoe Pro Display Light"/>
              <a:cs typeface="Segoe Pro Display Light"/>
            </a:endParaRPr>
          </a:p>
        </p:txBody>
      </p:sp>
      <p:pic>
        <p:nvPicPr>
          <p:cNvPr id="5" name="Picture 4"/>
          <p:cNvPicPr>
            <a:picLocks noChangeAspect="1"/>
          </p:cNvPicPr>
          <p:nvPr/>
        </p:nvPicPr>
        <p:blipFill rotWithShape="1">
          <a:blip r:embed="rId4"/>
          <a:srcRect l="30274" t="21365" r="29224"/>
          <a:stretch/>
        </p:blipFill>
        <p:spPr>
          <a:xfrm>
            <a:off x="4020518" y="490053"/>
            <a:ext cx="833560" cy="1011464"/>
          </a:xfrm>
          <a:prstGeom prst="rect">
            <a:avLst/>
          </a:prstGeom>
        </p:spPr>
      </p:pic>
    </p:spTree>
    <p:extLst>
      <p:ext uri="{BB962C8B-B14F-4D97-AF65-F5344CB8AC3E}">
        <p14:creationId xmlns:p14="http://schemas.microsoft.com/office/powerpoint/2010/main" val="2563389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6500" y="1625600"/>
            <a:ext cx="4191000" cy="1879600"/>
          </a:xfrm>
          <a:prstGeom prst="rect">
            <a:avLst/>
          </a:prstGeom>
        </p:spPr>
      </p:pic>
    </p:spTree>
    <p:extLst>
      <p:ext uri="{BB962C8B-B14F-4D97-AF65-F5344CB8AC3E}">
        <p14:creationId xmlns:p14="http://schemas.microsoft.com/office/powerpoint/2010/main" val="276874444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8229600" cy="857250"/>
          </a:xfrm>
          <a:prstGeom prst="rect">
            <a:avLst/>
          </a:prstGeom>
        </p:spPr>
        <p:txBody>
          <a:bodyPr/>
          <a:lstStyle/>
          <a:p>
            <a:pPr algn="l"/>
            <a:r>
              <a:rPr lang="en-US" dirty="0" smtClean="0">
                <a:solidFill>
                  <a:srgbClr val="000000"/>
                </a:solidFill>
                <a:latin typeface="Segoe Pro Display Light"/>
                <a:cs typeface="Segoe Pro Display Light"/>
              </a:rPr>
              <a:t>Continuing the discussion</a:t>
            </a:r>
            <a:endParaRPr lang="en-US" dirty="0">
              <a:solidFill>
                <a:srgbClr val="000000"/>
              </a:solidFill>
              <a:latin typeface="Segoe Pro Display Light"/>
              <a:cs typeface="Segoe Pro Display Light"/>
            </a:endParaRPr>
          </a:p>
        </p:txBody>
      </p:sp>
      <p:pic>
        <p:nvPicPr>
          <p:cNvPr id="9" name="Picture 8"/>
          <p:cNvPicPr>
            <a:picLocks noChangeAspect="1"/>
          </p:cNvPicPr>
          <p:nvPr/>
        </p:nvPicPr>
        <p:blipFill>
          <a:blip r:embed="rId3"/>
          <a:stretch>
            <a:fillRect/>
          </a:stretch>
        </p:blipFill>
        <p:spPr>
          <a:xfrm>
            <a:off x="7110044" y="2577689"/>
            <a:ext cx="1837286" cy="1379635"/>
          </a:xfrm>
          <a:prstGeom prst="rect">
            <a:avLst/>
          </a:prstGeom>
        </p:spPr>
      </p:pic>
      <p:sp>
        <p:nvSpPr>
          <p:cNvPr id="7" name="Rectangle 6"/>
          <p:cNvSpPr/>
          <p:nvPr/>
        </p:nvSpPr>
        <p:spPr>
          <a:xfrm>
            <a:off x="628650" y="1099918"/>
            <a:ext cx="6481394" cy="4185761"/>
          </a:xfrm>
          <a:prstGeom prst="rect">
            <a:avLst/>
          </a:prstGeom>
        </p:spPr>
        <p:txBody>
          <a:bodyPr wrap="square">
            <a:spAutoFit/>
          </a:bodyPr>
          <a:lstStyle/>
          <a:p>
            <a:r>
              <a:rPr lang="en-US" sz="1400" dirty="0">
                <a:solidFill>
                  <a:srgbClr val="000000"/>
                </a:solidFill>
                <a:latin typeface="Segoe Pro Display Light"/>
                <a:cs typeface="Segoe Pro Display Light"/>
              </a:rPr>
              <a:t>Scenario-Focused </a:t>
            </a:r>
            <a:r>
              <a:rPr lang="en-US" sz="1400" dirty="0" smtClean="0">
                <a:solidFill>
                  <a:srgbClr val="000000"/>
                </a:solidFill>
                <a:latin typeface="Segoe Pro Display Light"/>
                <a:cs typeface="Segoe Pro Display Light"/>
              </a:rPr>
              <a:t>Engineering: a toolbox for innovation and customer centricity by </a:t>
            </a:r>
            <a:r>
              <a:rPr lang="en-US" sz="1400" dirty="0" err="1" smtClean="0">
                <a:solidFill>
                  <a:srgbClr val="000000"/>
                </a:solidFill>
                <a:latin typeface="Segoe Pro Display Light"/>
                <a:cs typeface="Segoe Pro Display Light"/>
              </a:rPr>
              <a:t>Austina</a:t>
            </a:r>
            <a:r>
              <a:rPr lang="en-US" sz="1400" dirty="0" smtClean="0">
                <a:solidFill>
                  <a:srgbClr val="000000"/>
                </a:solidFill>
                <a:latin typeface="Segoe Pro Display Light"/>
                <a:cs typeface="Segoe Pro Display Light"/>
              </a:rPr>
              <a:t> De </a:t>
            </a:r>
            <a:r>
              <a:rPr lang="en-US" sz="1400" dirty="0" err="1" smtClean="0">
                <a:solidFill>
                  <a:srgbClr val="000000"/>
                </a:solidFill>
                <a:latin typeface="Segoe Pro Display Light"/>
                <a:cs typeface="Segoe Pro Display Light"/>
              </a:rPr>
              <a:t>Bonte</a:t>
            </a:r>
            <a:r>
              <a:rPr lang="en-US" sz="1400" dirty="0" smtClean="0">
                <a:solidFill>
                  <a:srgbClr val="000000"/>
                </a:solidFill>
                <a:latin typeface="Segoe Pro Display Light"/>
                <a:cs typeface="Segoe Pro Display Light"/>
              </a:rPr>
              <a:t>, Drew Fletcher</a:t>
            </a:r>
          </a:p>
          <a:p>
            <a:r>
              <a:rPr lang="en-US" sz="1400" dirty="0">
                <a:solidFill>
                  <a:srgbClr val="000000"/>
                </a:solidFill>
                <a:latin typeface="Segoe Pro Display Light"/>
                <a:cs typeface="Segoe Pro Display Light"/>
                <a:hlinkClick r:id="rId4"/>
              </a:rPr>
              <a:t>http://www.amazon.com/Scenario-Focused-Engineering-innovation-customer-centricity-Developer/dp/</a:t>
            </a:r>
            <a:r>
              <a:rPr lang="en-US" sz="1400" dirty="0" smtClean="0">
                <a:solidFill>
                  <a:srgbClr val="000000"/>
                </a:solidFill>
                <a:latin typeface="Segoe Pro Display Light"/>
                <a:cs typeface="Segoe Pro Display Light"/>
                <a:hlinkClick r:id="rId4"/>
              </a:rPr>
              <a:t>0735679339</a:t>
            </a:r>
            <a:endParaRPr lang="en-US" sz="1400" dirty="0" smtClean="0">
              <a:solidFill>
                <a:srgbClr val="000000"/>
              </a:solidFill>
              <a:latin typeface="Segoe Pro Display Light"/>
              <a:cs typeface="Segoe Pro Display Light"/>
            </a:endParaRPr>
          </a:p>
          <a:p>
            <a:endParaRPr lang="en-US" sz="1400" dirty="0">
              <a:solidFill>
                <a:srgbClr val="000000"/>
              </a:solidFill>
              <a:latin typeface="Segoe Pro Display Light"/>
              <a:cs typeface="Segoe Pro Display Light"/>
            </a:endParaRPr>
          </a:p>
          <a:p>
            <a:r>
              <a:rPr lang="en-US" sz="1400" dirty="0" smtClean="0">
                <a:solidFill>
                  <a:srgbClr val="000000"/>
                </a:solidFill>
                <a:latin typeface="Segoe Pro Display Light"/>
                <a:cs typeface="Segoe Pro Display Light"/>
              </a:rPr>
              <a:t>Stanford </a:t>
            </a:r>
            <a:r>
              <a:rPr lang="en-US" sz="1400" dirty="0" err="1">
                <a:solidFill>
                  <a:srgbClr val="000000"/>
                </a:solidFill>
                <a:latin typeface="Segoe Pro Display Light"/>
                <a:cs typeface="Segoe Pro Display Light"/>
              </a:rPr>
              <a:t>d.school’s</a:t>
            </a:r>
            <a:r>
              <a:rPr lang="en-US" sz="1400" dirty="0">
                <a:solidFill>
                  <a:srgbClr val="000000"/>
                </a:solidFill>
                <a:latin typeface="Segoe Pro Display Light"/>
                <a:cs typeface="Segoe Pro Display Light"/>
              </a:rPr>
              <a:t> Virtual Crash Course</a:t>
            </a:r>
          </a:p>
          <a:p>
            <a:r>
              <a:rPr lang="en-US" sz="1400" dirty="0" smtClean="0">
                <a:solidFill>
                  <a:srgbClr val="000000"/>
                </a:solidFill>
                <a:latin typeface="Segoe Pro Display Light"/>
                <a:cs typeface="Segoe Pro Display Light"/>
                <a:hlinkClick r:id="rId5"/>
              </a:rPr>
              <a:t>http</a:t>
            </a:r>
            <a:r>
              <a:rPr lang="en-US" sz="1400" dirty="0">
                <a:solidFill>
                  <a:srgbClr val="000000"/>
                </a:solidFill>
                <a:latin typeface="Segoe Pro Display Light"/>
                <a:cs typeface="Segoe Pro Display Light"/>
                <a:hlinkClick r:id="rId5"/>
              </a:rPr>
              <a:t>://dschool.stanford.edu/dgift</a:t>
            </a:r>
            <a:r>
              <a:rPr lang="en-US" sz="1400" dirty="0" smtClean="0">
                <a:solidFill>
                  <a:srgbClr val="000000"/>
                </a:solidFill>
                <a:latin typeface="Segoe Pro Display Light"/>
                <a:cs typeface="Segoe Pro Display Light"/>
                <a:hlinkClick r:id="rId5"/>
              </a:rPr>
              <a:t>/</a:t>
            </a:r>
            <a:endParaRPr lang="en-US" sz="1400" dirty="0" smtClean="0">
              <a:solidFill>
                <a:srgbClr val="000000"/>
              </a:solidFill>
              <a:latin typeface="Segoe Pro Display Light"/>
              <a:cs typeface="Segoe Pro Display Light"/>
            </a:endParaRPr>
          </a:p>
          <a:p>
            <a:endParaRPr lang="en-US" sz="1400" dirty="0" smtClean="0">
              <a:solidFill>
                <a:srgbClr val="000000"/>
              </a:solidFill>
              <a:latin typeface="Segoe Pro Display Light"/>
              <a:cs typeface="Segoe Pro Display Light"/>
            </a:endParaRPr>
          </a:p>
          <a:p>
            <a:r>
              <a:rPr lang="en-US" sz="1400" dirty="0" smtClean="0">
                <a:solidFill>
                  <a:srgbClr val="000000"/>
                </a:solidFill>
                <a:latin typeface="Segoe Pro Display Light"/>
                <a:cs typeface="Segoe Pro Display Light"/>
              </a:rPr>
              <a:t>Tim Brown : IDEO</a:t>
            </a:r>
          </a:p>
          <a:p>
            <a:r>
              <a:rPr lang="en-US" sz="1400" dirty="0">
                <a:solidFill>
                  <a:srgbClr val="000000"/>
                </a:solidFill>
                <a:latin typeface="Segoe Pro Display Light"/>
                <a:cs typeface="Segoe Pro Display Light"/>
                <a:hlinkClick r:id="rId6"/>
              </a:rPr>
              <a:t>http://</a:t>
            </a:r>
            <a:r>
              <a:rPr lang="en-US" sz="1400" dirty="0" smtClean="0">
                <a:solidFill>
                  <a:srgbClr val="000000"/>
                </a:solidFill>
                <a:latin typeface="Segoe Pro Display Light"/>
                <a:cs typeface="Segoe Pro Display Light"/>
                <a:hlinkClick r:id="rId6"/>
              </a:rPr>
              <a:t>designthinking.ideo.com</a:t>
            </a:r>
            <a:endParaRPr lang="en-US" sz="1400" dirty="0" smtClean="0">
              <a:solidFill>
                <a:srgbClr val="000000"/>
              </a:solidFill>
              <a:latin typeface="Segoe Pro Display Light"/>
              <a:cs typeface="Segoe Pro Display Light"/>
            </a:endParaRPr>
          </a:p>
          <a:p>
            <a:endParaRPr lang="en-US" sz="1400" dirty="0">
              <a:solidFill>
                <a:srgbClr val="000000"/>
              </a:solidFill>
              <a:latin typeface="Segoe Pro Display Light"/>
              <a:cs typeface="Segoe Pro Display Light"/>
            </a:endParaRPr>
          </a:p>
          <a:p>
            <a:r>
              <a:rPr lang="en-US" sz="1400" dirty="0" smtClean="0">
                <a:solidFill>
                  <a:srgbClr val="000000"/>
                </a:solidFill>
                <a:latin typeface="Segoe Pro Display Light"/>
                <a:cs typeface="Segoe Pro Display Light"/>
              </a:rPr>
              <a:t>Roger Martin: </a:t>
            </a:r>
            <a:r>
              <a:rPr lang="en-US" sz="1400" dirty="0" err="1" smtClean="0">
                <a:solidFill>
                  <a:srgbClr val="000000"/>
                </a:solidFill>
                <a:latin typeface="Segoe Pro Display Light"/>
                <a:cs typeface="Segoe Pro Display Light"/>
              </a:rPr>
              <a:t>Rotman</a:t>
            </a:r>
            <a:r>
              <a:rPr lang="en-US" sz="1400" dirty="0" smtClean="0">
                <a:solidFill>
                  <a:srgbClr val="000000"/>
                </a:solidFill>
                <a:latin typeface="Segoe Pro Display Light"/>
                <a:cs typeface="Segoe Pro Display Light"/>
              </a:rPr>
              <a:t> School of Management University of Toronto</a:t>
            </a:r>
          </a:p>
          <a:p>
            <a:r>
              <a:rPr lang="en-US" sz="1400" dirty="0">
                <a:solidFill>
                  <a:srgbClr val="000000"/>
                </a:solidFill>
                <a:latin typeface="Segoe Pro Display Light"/>
                <a:cs typeface="Segoe Pro Display Light"/>
                <a:hlinkClick r:id="rId7"/>
              </a:rPr>
              <a:t>https://www.rotman.utoronto.ca/FacultyAndResearch/EducationCentres/DesignWorks/About%</a:t>
            </a:r>
            <a:r>
              <a:rPr lang="en-US" sz="1400" dirty="0" smtClean="0">
                <a:solidFill>
                  <a:srgbClr val="000000"/>
                </a:solidFill>
                <a:latin typeface="Segoe Pro Display Light"/>
                <a:cs typeface="Segoe Pro Display Light"/>
                <a:hlinkClick r:id="rId7"/>
              </a:rPr>
              <a:t>20DW.aspx</a:t>
            </a:r>
            <a:endParaRPr lang="en-US" sz="1400" dirty="0" smtClean="0">
              <a:solidFill>
                <a:srgbClr val="000000"/>
              </a:solidFill>
              <a:latin typeface="Segoe Pro Display Light"/>
              <a:cs typeface="Segoe Pro Display Light"/>
            </a:endParaRPr>
          </a:p>
          <a:p>
            <a:endParaRPr lang="en-US" sz="1400" dirty="0">
              <a:solidFill>
                <a:srgbClr val="000000"/>
              </a:solidFill>
              <a:latin typeface="Segoe Pro Display Light"/>
              <a:cs typeface="Segoe Pro Display Light"/>
            </a:endParaRPr>
          </a:p>
          <a:p>
            <a:r>
              <a:rPr lang="en-US" sz="1400" dirty="0" smtClean="0">
                <a:solidFill>
                  <a:srgbClr val="000000"/>
                </a:solidFill>
                <a:latin typeface="Segoe Pro Display Light"/>
                <a:cs typeface="Segoe Pro Display Light"/>
              </a:rPr>
              <a:t>Harvard Business Review – Design Thinking</a:t>
            </a:r>
          </a:p>
          <a:p>
            <a:r>
              <a:rPr lang="en-US" sz="1400" dirty="0">
                <a:solidFill>
                  <a:srgbClr val="000000"/>
                </a:solidFill>
                <a:latin typeface="Segoe Pro Display Light"/>
                <a:cs typeface="Segoe Pro Display Light"/>
                <a:hlinkClick r:id="rId8"/>
              </a:rPr>
              <a:t>https://</a:t>
            </a:r>
            <a:r>
              <a:rPr lang="en-US" sz="1400" dirty="0" err="1">
                <a:solidFill>
                  <a:srgbClr val="000000"/>
                </a:solidFill>
                <a:latin typeface="Segoe Pro Display Light"/>
                <a:cs typeface="Segoe Pro Display Light"/>
                <a:hlinkClick r:id="rId8"/>
              </a:rPr>
              <a:t>hbr.org</a:t>
            </a:r>
            <a:r>
              <a:rPr lang="en-US" sz="1400" dirty="0">
                <a:solidFill>
                  <a:srgbClr val="000000"/>
                </a:solidFill>
                <a:latin typeface="Segoe Pro Display Light"/>
                <a:cs typeface="Segoe Pro Display Light"/>
                <a:hlinkClick r:id="rId8"/>
              </a:rPr>
              <a:t>/2008/06/</a:t>
            </a:r>
            <a:r>
              <a:rPr lang="en-US" sz="1400" dirty="0" err="1">
                <a:solidFill>
                  <a:srgbClr val="000000"/>
                </a:solidFill>
                <a:latin typeface="Segoe Pro Display Light"/>
                <a:cs typeface="Segoe Pro Display Light"/>
                <a:hlinkClick r:id="rId8"/>
              </a:rPr>
              <a:t>design-thinking&amp;cm_sp</a:t>
            </a:r>
            <a:r>
              <a:rPr lang="en-US" sz="1400" dirty="0">
                <a:solidFill>
                  <a:srgbClr val="000000"/>
                </a:solidFill>
                <a:latin typeface="Segoe Pro Display Light"/>
                <a:cs typeface="Segoe Pro Display Light"/>
                <a:hlinkClick r:id="rId8"/>
              </a:rPr>
              <a:t>=Article-_-Links-_-Top%20of%20Page%</a:t>
            </a:r>
            <a:r>
              <a:rPr lang="en-US" sz="1400" dirty="0" smtClean="0">
                <a:solidFill>
                  <a:srgbClr val="000000"/>
                </a:solidFill>
                <a:latin typeface="Segoe Pro Display Light"/>
                <a:cs typeface="Segoe Pro Display Light"/>
                <a:hlinkClick r:id="rId8"/>
              </a:rPr>
              <a:t>20Recirculation</a:t>
            </a:r>
            <a:endParaRPr lang="en-US" sz="1400" dirty="0" smtClean="0">
              <a:solidFill>
                <a:srgbClr val="000000"/>
              </a:solidFill>
              <a:latin typeface="Segoe Pro Display Light"/>
              <a:cs typeface="Segoe Pro Display Light"/>
            </a:endParaRPr>
          </a:p>
          <a:p>
            <a:endParaRPr lang="en-US" sz="1400" dirty="0">
              <a:solidFill>
                <a:srgbClr val="000000"/>
              </a:solidFill>
              <a:latin typeface="Segoe Pro Display Light"/>
              <a:cs typeface="Segoe Pro Display Light"/>
            </a:endParaRPr>
          </a:p>
        </p:txBody>
      </p:sp>
      <p:pic>
        <p:nvPicPr>
          <p:cNvPr id="3" name="Picture 2"/>
          <p:cNvPicPr>
            <a:picLocks noChangeAspect="1"/>
          </p:cNvPicPr>
          <p:nvPr/>
        </p:nvPicPr>
        <p:blipFill rotWithShape="1">
          <a:blip r:embed="rId9"/>
          <a:srcRect l="30274" t="21365" r="29224"/>
          <a:stretch/>
        </p:blipFill>
        <p:spPr>
          <a:xfrm>
            <a:off x="7110044" y="154484"/>
            <a:ext cx="1837286" cy="2229414"/>
          </a:xfrm>
          <a:prstGeom prst="rect">
            <a:avLst/>
          </a:prstGeom>
        </p:spPr>
      </p:pic>
    </p:spTree>
    <p:extLst>
      <p:ext uri="{BB962C8B-B14F-4D97-AF65-F5344CB8AC3E}">
        <p14:creationId xmlns:p14="http://schemas.microsoft.com/office/powerpoint/2010/main" val="54834252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72838" y="109231"/>
            <a:ext cx="6691765" cy="5148263"/>
          </a:xfrm>
          <a:prstGeom prst="rect">
            <a:avLst/>
          </a:prstGeom>
        </p:spPr>
      </p:pic>
      <p:sp>
        <p:nvSpPr>
          <p:cNvPr id="4" name="Rectangle 3"/>
          <p:cNvSpPr/>
          <p:nvPr/>
        </p:nvSpPr>
        <p:spPr bwMode="auto">
          <a:xfrm rot="18536780">
            <a:off x="-176069" y="1233090"/>
            <a:ext cx="4092733" cy="235059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5" name="Rectangle 14"/>
          <p:cNvSpPr/>
          <p:nvPr/>
        </p:nvSpPr>
        <p:spPr bwMode="auto">
          <a:xfrm rot="17066617">
            <a:off x="4308295" y="-32979"/>
            <a:ext cx="2025204" cy="39357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2" name="TextBox 11"/>
          <p:cNvSpPr txBox="1"/>
          <p:nvPr/>
        </p:nvSpPr>
        <p:spPr>
          <a:xfrm>
            <a:off x="3162657" y="575511"/>
            <a:ext cx="2868574" cy="492443"/>
          </a:xfrm>
          <a:prstGeom prst="rect">
            <a:avLst/>
          </a:prstGeom>
          <a:noFill/>
        </p:spPr>
        <p:txBody>
          <a:bodyPr wrap="none" lIns="0" tIns="0" rIns="0" bIns="0" rtlCol="0">
            <a:spAutoFit/>
          </a:bodyPr>
          <a:lstStyle/>
          <a:p>
            <a:r>
              <a:rPr lang="en-US" sz="3200" dirty="0" smtClean="0">
                <a:solidFill>
                  <a:schemeClr val="bg1"/>
                </a:solidFill>
                <a:latin typeface="Segoe Pro Display Light"/>
                <a:cs typeface="Segoe Pro Display Light"/>
              </a:rPr>
              <a:t>Global Maximum</a:t>
            </a:r>
          </a:p>
        </p:txBody>
      </p:sp>
      <p:cxnSp>
        <p:nvCxnSpPr>
          <p:cNvPr id="6" name="Straight Arrow Connector 5"/>
          <p:cNvCxnSpPr/>
          <p:nvPr/>
        </p:nvCxnSpPr>
        <p:spPr>
          <a:xfrm>
            <a:off x="2697810" y="1892468"/>
            <a:ext cx="635022" cy="16508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Oval 6"/>
          <p:cNvSpPr/>
          <p:nvPr/>
        </p:nvSpPr>
        <p:spPr bwMode="auto">
          <a:xfrm>
            <a:off x="2613885" y="3286920"/>
            <a:ext cx="1270954" cy="834181"/>
          </a:xfrm>
          <a:prstGeom prst="ellipse">
            <a:avLst/>
          </a:prstGeom>
          <a:noFill/>
          <a:ln w="38100" cmpd="sng">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6" name="Oval 15"/>
          <p:cNvSpPr/>
          <p:nvPr/>
        </p:nvSpPr>
        <p:spPr bwMode="auto">
          <a:xfrm>
            <a:off x="1892158" y="261461"/>
            <a:ext cx="833790" cy="2465185"/>
          </a:xfrm>
          <a:prstGeom prst="ellipse">
            <a:avLst/>
          </a:prstGeom>
          <a:noFill/>
          <a:ln w="38100" cmpd="sng">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299047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7" grpId="0" animBg="1"/>
      <p:bldP spid="7" grpId="1"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1792"/>
            <a:ext cx="7886700" cy="993775"/>
          </a:xfrm>
          <a:prstGeom prst="rect">
            <a:avLst/>
          </a:prstGeom>
        </p:spPr>
        <p:txBody>
          <a:bodyPr/>
          <a:lstStyle/>
          <a:p>
            <a:r>
              <a:rPr lang="en-US" sz="3600" dirty="0" smtClean="0">
                <a:solidFill>
                  <a:srgbClr val="000000"/>
                </a:solidFill>
                <a:latin typeface="Segoe Pro Display Light"/>
                <a:cs typeface="Segoe Pro Display Light"/>
              </a:rPr>
              <a:t>How do we make product decisions?</a:t>
            </a:r>
            <a:endParaRPr lang="en-US" sz="3600" dirty="0">
              <a:solidFill>
                <a:srgbClr val="000000"/>
              </a:solidFill>
              <a:latin typeface="Segoe Pro Display Light"/>
              <a:cs typeface="Segoe Pro Display Light"/>
            </a:endParaRPr>
          </a:p>
        </p:txBody>
      </p:sp>
      <p:grpSp>
        <p:nvGrpSpPr>
          <p:cNvPr id="6" name="Group 5"/>
          <p:cNvGrpSpPr/>
          <p:nvPr/>
        </p:nvGrpSpPr>
        <p:grpSpPr>
          <a:xfrm>
            <a:off x="4118177" y="2518053"/>
            <a:ext cx="2406901" cy="2409130"/>
            <a:chOff x="4219834" y="3354285"/>
            <a:chExt cx="3605473" cy="3209656"/>
          </a:xfrm>
        </p:grpSpPr>
        <p:sp>
          <p:nvSpPr>
            <p:cNvPr id="13" name="Oval 12"/>
            <p:cNvSpPr/>
            <p:nvPr/>
          </p:nvSpPr>
          <p:spPr>
            <a:xfrm>
              <a:off x="4219834" y="3354285"/>
              <a:ext cx="3605473" cy="3209656"/>
            </a:xfrm>
            <a:prstGeom prst="ellipse">
              <a:avLst/>
            </a:prstGeom>
            <a:solidFill>
              <a:srgbClr val="008000">
                <a:alpha val="50000"/>
              </a:srgbClr>
            </a:solidFill>
          </p:spPr>
          <p:style>
            <a:lnRef idx="0">
              <a:schemeClr val="lt1">
                <a:hueOff val="0"/>
                <a:satOff val="0"/>
                <a:lumOff val="0"/>
                <a:alphaOff val="0"/>
              </a:schemeClr>
            </a:lnRef>
            <a:fillRef idx="3">
              <a:schemeClr val="accent3">
                <a:alpha val="50000"/>
                <a:hueOff val="0"/>
                <a:satOff val="0"/>
                <a:lumOff val="0"/>
                <a:alphaOff val="0"/>
              </a:schemeClr>
            </a:fillRef>
            <a:effectRef idx="2">
              <a:schemeClr val="accent3">
                <a:alpha val="50000"/>
                <a:hueOff val="0"/>
                <a:satOff val="0"/>
                <a:lumOff val="0"/>
                <a:alphaOff val="0"/>
              </a:schemeClr>
            </a:effectRef>
            <a:fontRef idx="minor">
              <a:schemeClr val="tx1"/>
            </a:fontRef>
          </p:style>
        </p:sp>
        <p:sp>
          <p:nvSpPr>
            <p:cNvPr id="14" name="Oval 6"/>
            <p:cNvSpPr/>
            <p:nvPr/>
          </p:nvSpPr>
          <p:spPr>
            <a:xfrm>
              <a:off x="5128476" y="4230914"/>
              <a:ext cx="1957832" cy="159542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a:r>
                <a:rPr lang="en-US" sz="2100" dirty="0">
                  <a:ln/>
                  <a:solidFill>
                    <a:prstClr val="white"/>
                  </a:solidFill>
                  <a:latin typeface="Segoe Pro Display Light"/>
                  <a:cs typeface="Segoe Pro Display Light"/>
                </a:rPr>
                <a:t>b</a:t>
              </a:r>
              <a:r>
                <a:rPr lang="en-US" sz="2100" dirty="0" smtClean="0">
                  <a:ln/>
                  <a:solidFill>
                    <a:prstClr val="white"/>
                  </a:solidFill>
                  <a:latin typeface="Segoe Pro Display Light"/>
                  <a:cs typeface="Segoe Pro Display Light"/>
                </a:rPr>
                <a:t>usiness </a:t>
              </a:r>
              <a:r>
                <a:rPr lang="en-US" sz="2100" dirty="0">
                  <a:ln/>
                  <a:solidFill>
                    <a:prstClr val="white"/>
                  </a:solidFill>
                  <a:latin typeface="Segoe Pro Display Light"/>
                  <a:cs typeface="Segoe Pro Display Light"/>
                </a:rPr>
                <a:t>viability</a:t>
              </a:r>
            </a:p>
          </p:txBody>
        </p:sp>
      </p:grpSp>
      <p:grpSp>
        <p:nvGrpSpPr>
          <p:cNvPr id="26" name="Group 25"/>
          <p:cNvGrpSpPr/>
          <p:nvPr/>
        </p:nvGrpSpPr>
        <p:grpSpPr>
          <a:xfrm>
            <a:off x="3150031" y="3303151"/>
            <a:ext cx="1358084" cy="1356940"/>
            <a:chOff x="2591924" y="4615873"/>
            <a:chExt cx="1811035" cy="1807837"/>
          </a:xfrm>
          <a:solidFill>
            <a:srgbClr val="2174B9"/>
          </a:solidFill>
        </p:grpSpPr>
        <p:sp>
          <p:nvSpPr>
            <p:cNvPr id="11" name="Oval 10"/>
            <p:cNvSpPr/>
            <p:nvPr/>
          </p:nvSpPr>
          <p:spPr>
            <a:xfrm>
              <a:off x="2591924" y="4615873"/>
              <a:ext cx="1811035" cy="1807837"/>
            </a:xfrm>
            <a:prstGeom prst="ellipse">
              <a:avLst/>
            </a:prstGeom>
            <a:grpFill/>
          </p:spPr>
          <p:style>
            <a:lnRef idx="0">
              <a:schemeClr val="lt1">
                <a:hueOff val="0"/>
                <a:satOff val="0"/>
                <a:lumOff val="0"/>
                <a:alphaOff val="0"/>
              </a:schemeClr>
            </a:lnRef>
            <a:fillRef idx="3">
              <a:schemeClr val="accent4">
                <a:alpha val="50000"/>
                <a:hueOff val="0"/>
                <a:satOff val="0"/>
                <a:lumOff val="0"/>
                <a:alphaOff val="0"/>
              </a:schemeClr>
            </a:fillRef>
            <a:effectRef idx="2">
              <a:schemeClr val="accent4">
                <a:alpha val="50000"/>
                <a:hueOff val="0"/>
                <a:satOff val="0"/>
                <a:lumOff val="0"/>
                <a:alphaOff val="0"/>
              </a:schemeClr>
            </a:effectRef>
            <a:fontRef idx="minor">
              <a:schemeClr val="tx1"/>
            </a:fontRef>
          </p:style>
        </p:sp>
        <p:sp>
          <p:nvSpPr>
            <p:cNvPr id="12" name="Oval 8"/>
            <p:cNvSpPr/>
            <p:nvPr/>
          </p:nvSpPr>
          <p:spPr>
            <a:xfrm>
              <a:off x="2926780" y="5040366"/>
              <a:ext cx="1233497" cy="99431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a:r>
                <a:rPr lang="en-US" sz="1400" dirty="0" err="1">
                  <a:ln/>
                  <a:solidFill>
                    <a:prstClr val="white"/>
                  </a:solidFill>
                  <a:latin typeface="Segoe Pro Display Light"/>
                  <a:cs typeface="Segoe Pro Display Light"/>
                </a:rPr>
                <a:t>e</a:t>
              </a:r>
              <a:r>
                <a:rPr lang="en-US" sz="1400" b="1" dirty="0" err="1">
                  <a:ln/>
                  <a:solidFill>
                    <a:prstClr val="white"/>
                  </a:solidFill>
                  <a:latin typeface="Segoe Pro Display Light"/>
                  <a:cs typeface="Segoe Pro Display Light"/>
                </a:rPr>
                <a:t>X</a:t>
              </a:r>
              <a:r>
                <a:rPr lang="en-US" sz="1400" dirty="0" err="1">
                  <a:ln/>
                  <a:solidFill>
                    <a:prstClr val="white"/>
                  </a:solidFill>
                  <a:latin typeface="Segoe Pro Display Light"/>
                  <a:cs typeface="Segoe Pro Display Light"/>
                </a:rPr>
                <a:t>perience</a:t>
              </a:r>
              <a:endParaRPr lang="en-US" sz="1400" dirty="0">
                <a:ln/>
                <a:solidFill>
                  <a:prstClr val="white"/>
                </a:solidFill>
                <a:latin typeface="Segoe Pro Display Light"/>
                <a:cs typeface="Segoe Pro Display Light"/>
              </a:endParaRPr>
            </a:p>
            <a:p>
              <a:pPr algn="ctr"/>
              <a:r>
                <a:rPr lang="en-US" sz="1400" dirty="0">
                  <a:ln/>
                  <a:solidFill>
                    <a:prstClr val="white"/>
                  </a:solidFill>
                  <a:latin typeface="Segoe Pro Display Light"/>
                  <a:cs typeface="Segoe Pro Display Light"/>
                </a:rPr>
                <a:t>desirability</a:t>
              </a:r>
            </a:p>
          </p:txBody>
        </p:sp>
      </p:grpSp>
      <p:grpSp>
        <p:nvGrpSpPr>
          <p:cNvPr id="17" name="Group 16"/>
          <p:cNvGrpSpPr/>
          <p:nvPr/>
        </p:nvGrpSpPr>
        <p:grpSpPr>
          <a:xfrm>
            <a:off x="3179961" y="1011626"/>
            <a:ext cx="2406901" cy="2409130"/>
            <a:chOff x="2691488" y="-13297"/>
            <a:chExt cx="3276587" cy="3139776"/>
          </a:xfrm>
          <a:solidFill>
            <a:schemeClr val="accent6"/>
          </a:solidFill>
        </p:grpSpPr>
        <p:sp>
          <p:nvSpPr>
            <p:cNvPr id="24" name="Oval 23"/>
            <p:cNvSpPr/>
            <p:nvPr/>
          </p:nvSpPr>
          <p:spPr>
            <a:xfrm>
              <a:off x="2691488" y="-13297"/>
              <a:ext cx="3276587" cy="3139776"/>
            </a:xfrm>
            <a:prstGeom prst="ellipse">
              <a:avLst/>
            </a:prstGeom>
            <a:grpFill/>
          </p:spPr>
          <p:style>
            <a:lnRef idx="0">
              <a:schemeClr val="lt1">
                <a:hueOff val="0"/>
                <a:satOff val="0"/>
                <a:lumOff val="0"/>
                <a:alphaOff val="0"/>
              </a:schemeClr>
            </a:lnRef>
            <a:fillRef idx="3">
              <a:schemeClr val="accent2">
                <a:alpha val="50000"/>
                <a:hueOff val="0"/>
                <a:satOff val="0"/>
                <a:lumOff val="0"/>
                <a:alphaOff val="0"/>
              </a:schemeClr>
            </a:fillRef>
            <a:effectRef idx="2">
              <a:schemeClr val="accent2">
                <a:alpha val="50000"/>
                <a:hueOff val="0"/>
                <a:satOff val="0"/>
                <a:lumOff val="0"/>
                <a:alphaOff val="0"/>
              </a:schemeClr>
            </a:effectRef>
            <a:fontRef idx="minor">
              <a:schemeClr val="tx1"/>
            </a:fontRef>
          </p:style>
        </p:sp>
        <p:sp>
          <p:nvSpPr>
            <p:cNvPr id="25" name="Oval 4"/>
            <p:cNvSpPr/>
            <p:nvPr/>
          </p:nvSpPr>
          <p:spPr>
            <a:xfrm>
              <a:off x="3103884" y="549460"/>
              <a:ext cx="2402830" cy="141289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a:r>
                <a:rPr lang="en-US" sz="2100" b="1" dirty="0">
                  <a:ln/>
                  <a:solidFill>
                    <a:prstClr val="white"/>
                  </a:solidFill>
                  <a:latin typeface="Segoe Pro Display Light"/>
                  <a:cs typeface="Segoe Pro Display Light"/>
                </a:rPr>
                <a:t>t</a:t>
              </a:r>
              <a:r>
                <a:rPr lang="en-US" sz="2100" dirty="0" smtClean="0">
                  <a:ln/>
                  <a:solidFill>
                    <a:prstClr val="white"/>
                  </a:solidFill>
                  <a:latin typeface="Segoe Pro Display Light"/>
                  <a:cs typeface="Segoe Pro Display Light"/>
                </a:rPr>
                <a:t>echnical</a:t>
              </a:r>
              <a:endParaRPr lang="en-US" sz="2100" dirty="0">
                <a:ln/>
                <a:solidFill>
                  <a:prstClr val="white"/>
                </a:solidFill>
                <a:latin typeface="Segoe Pro Display Light"/>
                <a:cs typeface="Segoe Pro Display Light"/>
              </a:endParaRPr>
            </a:p>
            <a:p>
              <a:pPr algn="ctr"/>
              <a:r>
                <a:rPr lang="en-US" sz="2100" dirty="0">
                  <a:ln/>
                  <a:solidFill>
                    <a:prstClr val="white"/>
                  </a:solidFill>
                  <a:latin typeface="Segoe Pro Display Light"/>
                  <a:cs typeface="Segoe Pro Display Light"/>
                </a:rPr>
                <a:t>feasibility</a:t>
              </a:r>
            </a:p>
          </p:txBody>
        </p:sp>
      </p:grpSp>
      <p:grpSp>
        <p:nvGrpSpPr>
          <p:cNvPr id="19" name="Group 18"/>
          <p:cNvGrpSpPr/>
          <p:nvPr/>
        </p:nvGrpSpPr>
        <p:grpSpPr>
          <a:xfrm>
            <a:off x="2197689" y="2517444"/>
            <a:ext cx="2406901" cy="2408677"/>
            <a:chOff x="1539072" y="1780733"/>
            <a:chExt cx="2916608" cy="2965130"/>
          </a:xfrm>
        </p:grpSpPr>
        <p:sp>
          <p:nvSpPr>
            <p:cNvPr id="20" name="Oval 19"/>
            <p:cNvSpPr/>
            <p:nvPr/>
          </p:nvSpPr>
          <p:spPr>
            <a:xfrm>
              <a:off x="1539072" y="1780733"/>
              <a:ext cx="2916608" cy="2965130"/>
            </a:xfrm>
            <a:prstGeom prst="ellipse">
              <a:avLst/>
            </a:prstGeom>
            <a:solidFill>
              <a:srgbClr val="2174B9">
                <a:alpha val="50000"/>
              </a:srgbClr>
            </a:solidFill>
          </p:spPr>
          <p:style>
            <a:lnRef idx="0">
              <a:schemeClr val="lt1">
                <a:hueOff val="0"/>
                <a:satOff val="0"/>
                <a:lumOff val="0"/>
                <a:alphaOff val="0"/>
              </a:schemeClr>
            </a:lnRef>
            <a:fillRef idx="3">
              <a:schemeClr val="accent4">
                <a:alpha val="50000"/>
                <a:hueOff val="0"/>
                <a:satOff val="0"/>
                <a:lumOff val="0"/>
                <a:alphaOff val="0"/>
              </a:schemeClr>
            </a:fillRef>
            <a:effectRef idx="2">
              <a:schemeClr val="accent4">
                <a:alpha val="50000"/>
                <a:hueOff val="0"/>
                <a:satOff val="0"/>
                <a:lumOff val="0"/>
                <a:alphaOff val="0"/>
              </a:schemeClr>
            </a:effectRef>
            <a:fontRef idx="minor">
              <a:schemeClr val="tx1"/>
            </a:fontRef>
          </p:style>
        </p:sp>
        <p:sp>
          <p:nvSpPr>
            <p:cNvPr id="21" name="Oval 8"/>
            <p:cNvSpPr/>
            <p:nvPr/>
          </p:nvSpPr>
          <p:spPr>
            <a:xfrm>
              <a:off x="2101939" y="2422399"/>
              <a:ext cx="1779078" cy="163082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a:r>
                <a:rPr lang="en-US" sz="2100" dirty="0" err="1">
                  <a:ln/>
                  <a:solidFill>
                    <a:prstClr val="white"/>
                  </a:solidFill>
                  <a:latin typeface="Segoe Pro Display Light"/>
                  <a:cs typeface="Segoe Pro Display Light"/>
                </a:rPr>
                <a:t>e</a:t>
              </a:r>
              <a:r>
                <a:rPr lang="en-US" sz="2100" b="1" dirty="0" err="1">
                  <a:ln/>
                  <a:solidFill>
                    <a:prstClr val="white"/>
                  </a:solidFill>
                  <a:latin typeface="Segoe Pro Display Light"/>
                  <a:cs typeface="Segoe Pro Display Light"/>
                </a:rPr>
                <a:t>X</a:t>
              </a:r>
              <a:r>
                <a:rPr lang="en-US" sz="2100" dirty="0" err="1">
                  <a:ln/>
                  <a:solidFill>
                    <a:prstClr val="white"/>
                  </a:solidFill>
                  <a:latin typeface="Segoe Pro Display Light"/>
                  <a:cs typeface="Segoe Pro Display Light"/>
                </a:rPr>
                <a:t>perience</a:t>
              </a:r>
              <a:endParaRPr lang="en-US" sz="2100" dirty="0">
                <a:ln/>
                <a:solidFill>
                  <a:prstClr val="white"/>
                </a:solidFill>
                <a:latin typeface="Segoe Pro Display Light"/>
                <a:cs typeface="Segoe Pro Display Light"/>
              </a:endParaRPr>
            </a:p>
            <a:p>
              <a:pPr algn="ctr"/>
              <a:r>
                <a:rPr lang="en-US" sz="2100" dirty="0">
                  <a:ln/>
                  <a:solidFill>
                    <a:prstClr val="white"/>
                  </a:solidFill>
                  <a:latin typeface="Segoe Pro Display Light"/>
                  <a:cs typeface="Segoe Pro Display Light"/>
                </a:rPr>
                <a:t>desirability</a:t>
              </a:r>
            </a:p>
          </p:txBody>
        </p:sp>
      </p:grpSp>
      <p:sp>
        <p:nvSpPr>
          <p:cNvPr id="23" name="Title 1"/>
          <p:cNvSpPr txBox="1">
            <a:spLocks/>
          </p:cNvSpPr>
          <p:nvPr/>
        </p:nvSpPr>
        <p:spPr bwMode="auto">
          <a:xfrm>
            <a:off x="500331" y="245645"/>
            <a:ext cx="6891266" cy="857922"/>
          </a:xfrm>
          <a:prstGeom prst="rect">
            <a:avLst/>
          </a:prstGeom>
          <a:noFill/>
          <a:ln w="952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bodyPr>
          <a:lstStyle>
            <a:lvl1pPr marL="342900" indent="-342900" algn="l" defTabSz="-13873163" rtl="0" eaLnBrk="0" fontAlgn="base" hangingPunct="0">
              <a:lnSpc>
                <a:spcPct val="90000"/>
              </a:lnSpc>
              <a:spcBef>
                <a:spcPct val="0"/>
              </a:spcBef>
              <a:spcAft>
                <a:spcPct val="0"/>
              </a:spcAft>
              <a:defRPr sz="4000" b="0" baseline="0">
                <a:solidFill>
                  <a:srgbClr val="FFFF66"/>
                </a:solidFill>
                <a:effectLst>
                  <a:outerShdw blurRad="38100" dist="38100" dir="2700000" algn="tl">
                    <a:srgbClr val="000000">
                      <a:alpha val="43137"/>
                    </a:srgbClr>
                  </a:outerShdw>
                </a:effectLst>
                <a:latin typeface="Segoe UI" pitchFamily="34" charset="0"/>
                <a:ea typeface="Segoe UI" pitchFamily="34" charset="0"/>
                <a:cs typeface="Segoe UI" pitchFamily="34" charset="0"/>
              </a:defRPr>
            </a:lvl1pPr>
            <a:lvl2pPr marL="342900" indent="-342900" algn="l" defTabSz="-13873163" rtl="0" eaLnBrk="0" fontAlgn="base" hangingPunct="0">
              <a:lnSpc>
                <a:spcPct val="90000"/>
              </a:lnSpc>
              <a:spcBef>
                <a:spcPct val="0"/>
              </a:spcBef>
              <a:spcAft>
                <a:spcPct val="0"/>
              </a:spcAft>
              <a:defRPr sz="3600" b="1">
                <a:solidFill>
                  <a:srgbClr val="FFCC00"/>
                </a:solidFill>
                <a:effectLst>
                  <a:outerShdw blurRad="38100" dist="38100" dir="2700000" algn="tl">
                    <a:srgbClr val="000000">
                      <a:alpha val="43137"/>
                    </a:srgbClr>
                  </a:outerShdw>
                </a:effectLst>
                <a:latin typeface="Segoe Semibold"/>
              </a:defRPr>
            </a:lvl2pPr>
            <a:lvl3pPr marL="342900" indent="-342900" algn="l" defTabSz="-13873163" rtl="0" eaLnBrk="0" fontAlgn="base" hangingPunct="0">
              <a:lnSpc>
                <a:spcPct val="90000"/>
              </a:lnSpc>
              <a:spcBef>
                <a:spcPct val="0"/>
              </a:spcBef>
              <a:spcAft>
                <a:spcPct val="0"/>
              </a:spcAft>
              <a:defRPr sz="3600" b="1">
                <a:solidFill>
                  <a:srgbClr val="FFCC00"/>
                </a:solidFill>
                <a:effectLst>
                  <a:outerShdw blurRad="38100" dist="38100" dir="2700000" algn="tl">
                    <a:srgbClr val="000000">
                      <a:alpha val="43137"/>
                    </a:srgbClr>
                  </a:outerShdw>
                </a:effectLst>
                <a:latin typeface="Segoe Semibold"/>
              </a:defRPr>
            </a:lvl3pPr>
            <a:lvl4pPr marL="342900" indent="-342900" algn="l" defTabSz="-13873163" rtl="0" eaLnBrk="0" fontAlgn="base" hangingPunct="0">
              <a:lnSpc>
                <a:spcPct val="90000"/>
              </a:lnSpc>
              <a:spcBef>
                <a:spcPct val="0"/>
              </a:spcBef>
              <a:spcAft>
                <a:spcPct val="0"/>
              </a:spcAft>
              <a:defRPr sz="3600" b="1">
                <a:solidFill>
                  <a:srgbClr val="FFCC00"/>
                </a:solidFill>
                <a:effectLst>
                  <a:outerShdw blurRad="38100" dist="38100" dir="2700000" algn="tl">
                    <a:srgbClr val="000000">
                      <a:alpha val="43137"/>
                    </a:srgbClr>
                  </a:outerShdw>
                </a:effectLst>
                <a:latin typeface="Segoe Semibold"/>
              </a:defRPr>
            </a:lvl4pPr>
            <a:lvl5pPr marL="342900" indent="-342900" algn="l" defTabSz="-13873163" rtl="0" eaLnBrk="0" fontAlgn="base" hangingPunct="0">
              <a:lnSpc>
                <a:spcPct val="90000"/>
              </a:lnSpc>
              <a:spcBef>
                <a:spcPct val="0"/>
              </a:spcBef>
              <a:spcAft>
                <a:spcPct val="0"/>
              </a:spcAft>
              <a:defRPr sz="3600" b="1">
                <a:solidFill>
                  <a:srgbClr val="FFCC00"/>
                </a:solidFill>
                <a:effectLst>
                  <a:outerShdw blurRad="38100" dist="38100" dir="2700000" algn="tl">
                    <a:srgbClr val="000000">
                      <a:alpha val="43137"/>
                    </a:srgbClr>
                  </a:outerShdw>
                </a:effectLst>
                <a:latin typeface="Segoe Semibold"/>
              </a:defRPr>
            </a:lvl5pPr>
            <a:lvl6pPr marL="457200" algn="l" eaLnBrk="0" fontAlgn="base" hangingPunct="0">
              <a:lnSpc>
                <a:spcPct val="90000"/>
              </a:lnSpc>
              <a:spcBef>
                <a:spcPct val="0"/>
              </a:spcBef>
              <a:spcAft>
                <a:spcPct val="0"/>
              </a:spcAft>
              <a:defRPr sz="3600" b="1">
                <a:solidFill>
                  <a:srgbClr val="FFCC00">
                    <a:alpha val="100000"/>
                  </a:srgbClr>
                </a:solidFill>
                <a:effectLst>
                  <a:outerShdw blurRad="38100" dist="38100" dir="2700000" algn="tl">
                    <a:srgbClr val="000000">
                      <a:alpha val="43137"/>
                    </a:srgbClr>
                  </a:outerShdw>
                </a:effectLst>
                <a:latin typeface="Segoe Semibold"/>
              </a:defRPr>
            </a:lvl6pPr>
            <a:lvl7pPr marL="914400" algn="l" eaLnBrk="0" fontAlgn="base" hangingPunct="0">
              <a:lnSpc>
                <a:spcPct val="90000"/>
              </a:lnSpc>
              <a:spcBef>
                <a:spcPct val="0"/>
              </a:spcBef>
              <a:spcAft>
                <a:spcPct val="0"/>
              </a:spcAft>
              <a:defRPr sz="3600" b="1">
                <a:solidFill>
                  <a:srgbClr val="FFCC00">
                    <a:alpha val="100000"/>
                  </a:srgbClr>
                </a:solidFill>
                <a:effectLst>
                  <a:outerShdw blurRad="38100" dist="38100" dir="2700000" algn="tl">
                    <a:srgbClr val="000000">
                      <a:alpha val="43137"/>
                    </a:srgbClr>
                  </a:outerShdw>
                </a:effectLst>
                <a:latin typeface="Segoe Semibold"/>
              </a:defRPr>
            </a:lvl7pPr>
            <a:lvl8pPr marL="1371600" algn="l" eaLnBrk="0" fontAlgn="base" hangingPunct="0">
              <a:lnSpc>
                <a:spcPct val="90000"/>
              </a:lnSpc>
              <a:spcBef>
                <a:spcPct val="0"/>
              </a:spcBef>
              <a:spcAft>
                <a:spcPct val="0"/>
              </a:spcAft>
              <a:defRPr sz="3600" b="1">
                <a:solidFill>
                  <a:srgbClr val="FFCC00">
                    <a:alpha val="100000"/>
                  </a:srgbClr>
                </a:solidFill>
                <a:effectLst>
                  <a:outerShdw blurRad="38100" dist="38100" dir="2700000" algn="tl">
                    <a:srgbClr val="000000">
                      <a:alpha val="43137"/>
                    </a:srgbClr>
                  </a:outerShdw>
                </a:effectLst>
                <a:latin typeface="Segoe Semibold"/>
              </a:defRPr>
            </a:lvl8pPr>
            <a:lvl9pPr marL="1828800" algn="l" eaLnBrk="0" fontAlgn="base" hangingPunct="0">
              <a:lnSpc>
                <a:spcPct val="90000"/>
              </a:lnSpc>
              <a:spcBef>
                <a:spcPct val="0"/>
              </a:spcBef>
              <a:spcAft>
                <a:spcPct val="0"/>
              </a:spcAft>
              <a:defRPr sz="3600" b="1">
                <a:solidFill>
                  <a:srgbClr val="FFCC00">
                    <a:alpha val="100000"/>
                  </a:srgbClr>
                </a:solidFill>
                <a:effectLst>
                  <a:outerShdw blurRad="38100" dist="38100" dir="2700000" algn="tl">
                    <a:srgbClr val="000000">
                      <a:alpha val="43137"/>
                    </a:srgbClr>
                  </a:outerShdw>
                </a:effectLst>
                <a:latin typeface="Segoe Semibold"/>
              </a:defRPr>
            </a:lvl9pPr>
          </a:lstStyle>
          <a:p>
            <a:r>
              <a:rPr lang="en-US" sz="3600" spc="-75" dirty="0">
                <a:ln w="3175">
                  <a:noFill/>
                </a:ln>
                <a:solidFill>
                  <a:srgbClr val="000000"/>
                </a:solidFill>
                <a:effectLst/>
                <a:latin typeface="Segoe Pro Display Light"/>
                <a:ea typeface="+mn-ea"/>
                <a:cs typeface="Segoe Pro Display Light"/>
              </a:rPr>
              <a:t>Goal: </a:t>
            </a:r>
            <a:r>
              <a:rPr lang="en-US" sz="3600" spc="-75" dirty="0" smtClean="0">
                <a:ln w="3175">
                  <a:noFill/>
                </a:ln>
                <a:solidFill>
                  <a:srgbClr val="000000"/>
                </a:solidFill>
                <a:effectLst/>
                <a:latin typeface="Segoe Pro Display Light"/>
                <a:ea typeface="+mn-ea"/>
                <a:cs typeface="Segoe Pro Display Light"/>
              </a:rPr>
              <a:t>bring </a:t>
            </a:r>
            <a:r>
              <a:rPr lang="en-US" sz="3600" spc="-75" dirty="0">
                <a:ln w="3175">
                  <a:noFill/>
                </a:ln>
                <a:solidFill>
                  <a:srgbClr val="000000"/>
                </a:solidFill>
                <a:effectLst/>
                <a:latin typeface="Segoe Pro Display Light"/>
                <a:ea typeface="+mn-ea"/>
                <a:cs typeface="Segoe Pro Display Light"/>
              </a:rPr>
              <a:t>it into balance (BXT)</a:t>
            </a:r>
          </a:p>
        </p:txBody>
      </p:sp>
    </p:spTree>
    <p:extLst>
      <p:ext uri="{BB962C8B-B14F-4D97-AF65-F5344CB8AC3E}">
        <p14:creationId xmlns:p14="http://schemas.microsoft.com/office/powerpoint/2010/main" val="13269055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0" presetClass="exit" presetSubtype="0" fill="hold" nodeType="withEffect">
                                  <p:stCondLst>
                                    <p:cond delay="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14574" y="3830270"/>
            <a:ext cx="6032047" cy="995363"/>
          </a:xfrm>
          <a:prstGeom prst="rect">
            <a:avLst/>
          </a:prstGeom>
        </p:spPr>
        <p:txBody>
          <a:bodyPr/>
          <a:lstStyle/>
          <a:p>
            <a:pPr algn="l"/>
            <a:r>
              <a:rPr lang="en-US" sz="1800" dirty="0" smtClean="0">
                <a:solidFill>
                  <a:srgbClr val="000000"/>
                </a:solidFill>
                <a:latin typeface="Segoe Pro Display Light"/>
                <a:cs typeface="Segoe Pro Display Light"/>
              </a:rPr>
              <a:t>Claudia </a:t>
            </a:r>
            <a:r>
              <a:rPr lang="en-US" sz="1800" dirty="0" err="1" smtClean="0">
                <a:solidFill>
                  <a:srgbClr val="000000"/>
                </a:solidFill>
                <a:latin typeface="Segoe Pro Display Light"/>
                <a:cs typeface="Segoe Pro Display Light"/>
              </a:rPr>
              <a:t>Kotcha</a:t>
            </a:r>
            <a:r>
              <a:rPr lang="en-US" sz="1800" dirty="0" smtClean="0">
                <a:solidFill>
                  <a:srgbClr val="000000"/>
                </a:solidFill>
                <a:latin typeface="Segoe Pro Display Light"/>
                <a:cs typeface="Segoe Pro Display Light"/>
              </a:rPr>
              <a:t> </a:t>
            </a:r>
            <a:r>
              <a:rPr lang="en-US" sz="1800" dirty="0" smtClean="0">
                <a:solidFill>
                  <a:srgbClr val="000000"/>
                </a:solidFill>
                <a:latin typeface="Segoe Pro Display Light"/>
                <a:cs typeface="Segoe Pro Display Light"/>
              </a:rPr>
              <a:t> at Procter </a:t>
            </a:r>
            <a:r>
              <a:rPr lang="en-US" sz="1800" dirty="0" smtClean="0">
                <a:solidFill>
                  <a:srgbClr val="000000"/>
                </a:solidFill>
                <a:latin typeface="Segoe Pro Display Light"/>
                <a:cs typeface="Segoe Pro Display Light"/>
              </a:rPr>
              <a:t>&amp; Gamble </a:t>
            </a:r>
            <a:br>
              <a:rPr lang="en-US" sz="1800" dirty="0" smtClean="0">
                <a:solidFill>
                  <a:srgbClr val="000000"/>
                </a:solidFill>
                <a:latin typeface="Segoe Pro Display Light"/>
                <a:cs typeface="Segoe Pro Display Light"/>
              </a:rPr>
            </a:br>
            <a:r>
              <a:rPr lang="en-US" sz="1800" dirty="0" smtClean="0">
                <a:solidFill>
                  <a:srgbClr val="000000"/>
                </a:solidFill>
                <a:latin typeface="Segoe Pro Display Light"/>
                <a:cs typeface="Segoe Pro Display Light"/>
              </a:rPr>
              <a:t>VP Design Innovation and Strategy</a:t>
            </a:r>
            <a:endParaRPr lang="en-US" sz="1800" dirty="0">
              <a:solidFill>
                <a:srgbClr val="000000"/>
              </a:solidFill>
              <a:latin typeface="Segoe Pro Display Light"/>
              <a:cs typeface="Segoe Pro Display Light"/>
            </a:endParaRPr>
          </a:p>
        </p:txBody>
      </p:sp>
      <p:pic>
        <p:nvPicPr>
          <p:cNvPr id="4" name="Altoids claudia kotchka p&amp;g">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2314575" y="252802"/>
            <a:ext cx="4629150" cy="3475037"/>
          </a:xfrm>
          <a:prstGeom prst="rect">
            <a:avLst/>
          </a:prstGeom>
        </p:spPr>
      </p:pic>
      <p:sp>
        <p:nvSpPr>
          <p:cNvPr id="3" name="Rectangle 2"/>
          <p:cNvSpPr/>
          <p:nvPr/>
        </p:nvSpPr>
        <p:spPr>
          <a:xfrm>
            <a:off x="6710605" y="4198005"/>
            <a:ext cx="1805803" cy="430887"/>
          </a:xfrm>
          <a:prstGeom prst="rect">
            <a:avLst/>
          </a:prstGeom>
        </p:spPr>
        <p:txBody>
          <a:bodyPr wrap="none">
            <a:spAutoFit/>
          </a:bodyPr>
          <a:lstStyle/>
          <a:p>
            <a:pPr algn="r"/>
            <a:r>
              <a:rPr lang="en-US" sz="1100" dirty="0">
                <a:solidFill>
                  <a:srgbClr val="000000"/>
                </a:solidFill>
                <a:latin typeface="Segoe Pro Display Light"/>
                <a:cs typeface="Segoe Pro Display Light"/>
                <a:hlinkClick r:id="rId6"/>
              </a:rPr>
              <a:t>https://vimeo.com/</a:t>
            </a:r>
            <a:r>
              <a:rPr lang="en-US" sz="1100" dirty="0" smtClean="0">
                <a:solidFill>
                  <a:srgbClr val="000000"/>
                </a:solidFill>
                <a:latin typeface="Segoe Pro Display Light"/>
                <a:cs typeface="Segoe Pro Display Light"/>
                <a:hlinkClick r:id="rId6"/>
              </a:rPr>
              <a:t>5203345</a:t>
            </a:r>
            <a:endParaRPr lang="en-US" sz="1100" dirty="0" smtClean="0">
              <a:solidFill>
                <a:srgbClr val="000000"/>
              </a:solidFill>
              <a:latin typeface="Segoe Pro Display Light"/>
              <a:cs typeface="Segoe Pro Display Light"/>
            </a:endParaRPr>
          </a:p>
          <a:p>
            <a:pPr algn="r"/>
            <a:r>
              <a:rPr lang="en-US" sz="1100" dirty="0" smtClean="0">
                <a:solidFill>
                  <a:srgbClr val="000000"/>
                </a:solidFill>
                <a:latin typeface="Segoe Pro Display Light"/>
                <a:cs typeface="Segoe Pro Display Light"/>
              </a:rPr>
              <a:t>Start at 10:30</a:t>
            </a:r>
            <a:endParaRPr lang="en-US" sz="1100" dirty="0">
              <a:solidFill>
                <a:srgbClr val="000000"/>
              </a:solidFill>
              <a:latin typeface="Segoe Pro Display Light"/>
              <a:cs typeface="Segoe Pro Display Light"/>
            </a:endParaRPr>
          </a:p>
        </p:txBody>
      </p:sp>
    </p:spTree>
    <p:extLst>
      <p:ext uri="{BB962C8B-B14F-4D97-AF65-F5344CB8AC3E}">
        <p14:creationId xmlns:p14="http://schemas.microsoft.com/office/powerpoint/2010/main" val="2902741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4424" y="-183958"/>
            <a:ext cx="9174151" cy="4543110"/>
          </a:xfrm>
          <a:prstGeom prst="rect">
            <a:avLst/>
          </a:prstGeom>
        </p:spPr>
      </p:pic>
      <p:sp>
        <p:nvSpPr>
          <p:cNvPr id="3" name="Content Placeholder 2"/>
          <p:cNvSpPr>
            <a:spLocks noGrp="1"/>
          </p:cNvSpPr>
          <p:nvPr>
            <p:ph idx="4294967295"/>
          </p:nvPr>
        </p:nvSpPr>
        <p:spPr>
          <a:xfrm>
            <a:off x="8" y="4249738"/>
            <a:ext cx="8982075" cy="349250"/>
          </a:xfrm>
          <a:prstGeom prst="rect">
            <a:avLst/>
          </a:prstGeom>
        </p:spPr>
        <p:txBody>
          <a:bodyPr/>
          <a:lstStyle/>
          <a:p>
            <a:pPr marL="0" indent="0">
              <a:buNone/>
            </a:pPr>
            <a:r>
              <a:rPr lang="en-US" dirty="0" smtClean="0">
                <a:solidFill>
                  <a:srgbClr val="000000"/>
                </a:solidFill>
                <a:latin typeface="Segoe Pro Display Light"/>
                <a:cs typeface="Segoe Pro Display Light"/>
              </a:rPr>
              <a:t>Tackling </a:t>
            </a:r>
            <a:r>
              <a:rPr lang="en-US" dirty="0">
                <a:solidFill>
                  <a:srgbClr val="000000"/>
                </a:solidFill>
                <a:latin typeface="Segoe Pro Display Light"/>
                <a:cs typeface="Segoe Pro Display Light"/>
              </a:rPr>
              <a:t>the issues of </a:t>
            </a:r>
            <a:r>
              <a:rPr lang="en-US" dirty="0" smtClean="0">
                <a:solidFill>
                  <a:srgbClr val="000000"/>
                </a:solidFill>
                <a:latin typeface="Segoe Pro Display Light"/>
                <a:cs typeface="Segoe Pro Display Light"/>
              </a:rPr>
              <a:t>water </a:t>
            </a:r>
            <a:r>
              <a:rPr lang="en-US" dirty="0">
                <a:solidFill>
                  <a:srgbClr val="000000"/>
                </a:solidFill>
                <a:latin typeface="Segoe Pro Display Light"/>
                <a:cs typeface="Segoe Pro Display Light"/>
              </a:rPr>
              <a:t>transport and storage. </a:t>
            </a:r>
            <a:endParaRPr lang="en-US" dirty="0" smtClean="0">
              <a:solidFill>
                <a:srgbClr val="000000"/>
              </a:solidFill>
              <a:latin typeface="Segoe Pro Display Light"/>
              <a:cs typeface="Segoe Pro Display Light"/>
            </a:endParaRPr>
          </a:p>
        </p:txBody>
      </p:sp>
      <p:sp>
        <p:nvSpPr>
          <p:cNvPr id="4" name="Rectangle 3"/>
          <p:cNvSpPr/>
          <p:nvPr/>
        </p:nvSpPr>
        <p:spPr>
          <a:xfrm>
            <a:off x="30594" y="4775850"/>
            <a:ext cx="7886700" cy="307777"/>
          </a:xfrm>
          <a:prstGeom prst="rect">
            <a:avLst/>
          </a:prstGeom>
        </p:spPr>
        <p:txBody>
          <a:bodyPr wrap="square">
            <a:spAutoFit/>
          </a:bodyPr>
          <a:lstStyle/>
          <a:p>
            <a:r>
              <a:rPr lang="en-US" sz="1400" dirty="0">
                <a:solidFill>
                  <a:srgbClr val="000000"/>
                </a:solidFill>
                <a:latin typeface="Segoe Pro Display Light"/>
                <a:cs typeface="Segoe Pro Display Light"/>
              </a:rPr>
              <a:t>Watch </a:t>
            </a:r>
            <a:r>
              <a:rPr lang="en-US" sz="1400" dirty="0" smtClean="0">
                <a:solidFill>
                  <a:srgbClr val="000000"/>
                </a:solidFill>
                <a:latin typeface="Segoe Pro Display Light"/>
                <a:cs typeface="Segoe Pro Display Light"/>
              </a:rPr>
              <a:t>The </a:t>
            </a:r>
            <a:r>
              <a:rPr lang="en-US" sz="1400" dirty="0">
                <a:solidFill>
                  <a:srgbClr val="000000"/>
                </a:solidFill>
                <a:latin typeface="Segoe Pro Display Light"/>
                <a:cs typeface="Segoe Pro Display Light"/>
              </a:rPr>
              <a:t>Ripple Effect in India, by IDEO and Acumen </a:t>
            </a:r>
            <a:r>
              <a:rPr lang="en-US" sz="1400" dirty="0" smtClean="0">
                <a:solidFill>
                  <a:srgbClr val="000000"/>
                </a:solidFill>
                <a:latin typeface="Segoe Pro Display Light"/>
                <a:cs typeface="Segoe Pro Display Light"/>
              </a:rPr>
              <a:t>Fund </a:t>
            </a:r>
            <a:r>
              <a:rPr lang="en-US" sz="1400" dirty="0">
                <a:solidFill>
                  <a:srgbClr val="000000"/>
                </a:solidFill>
                <a:latin typeface="Segoe Pro Display Light"/>
                <a:cs typeface="Segoe Pro Display Light"/>
              </a:rPr>
              <a:t>by IDEO: </a:t>
            </a:r>
            <a:r>
              <a:rPr lang="en-US" sz="1400" dirty="0">
                <a:solidFill>
                  <a:srgbClr val="000000"/>
                </a:solidFill>
                <a:latin typeface="Segoe Pro Display Light"/>
                <a:cs typeface="Segoe Pro Display Light"/>
                <a:hlinkClick r:id="rId4"/>
              </a:rPr>
              <a:t>https://vimeo.com/</a:t>
            </a:r>
            <a:r>
              <a:rPr lang="en-US" sz="1400" dirty="0" smtClean="0">
                <a:solidFill>
                  <a:srgbClr val="000000"/>
                </a:solidFill>
                <a:latin typeface="Segoe Pro Display Light"/>
                <a:cs typeface="Segoe Pro Display Light"/>
                <a:hlinkClick r:id="rId4"/>
              </a:rPr>
              <a:t>7329159</a:t>
            </a:r>
            <a:endParaRPr lang="en-US" sz="1400" dirty="0">
              <a:solidFill>
                <a:srgbClr val="000000"/>
              </a:solidFill>
              <a:latin typeface="Segoe Pro Display Light"/>
              <a:cs typeface="Segoe Pro Display Light"/>
            </a:endParaRPr>
          </a:p>
        </p:txBody>
      </p:sp>
    </p:spTree>
    <p:extLst>
      <p:ext uri="{BB962C8B-B14F-4D97-AF65-F5344CB8AC3E}">
        <p14:creationId xmlns:p14="http://schemas.microsoft.com/office/powerpoint/2010/main" val="26895264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esentation1" id="{7C387D14-DA19-4C85-A0CF-7C10B1E9040E}" vid="{63B712E8-BACC-4D63-860B-B096C0AC42CB}"/>
    </a:ext>
  </a:extLst>
</a:theme>
</file>

<file path=ppt/theme/theme3.xml><?xml version="1.0" encoding="utf-8"?>
<a:theme xmlns:a="http://schemas.openxmlformats.org/drawingml/2006/main" name="Standaardthema">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Hoek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extLst>
    <a:ext uri="{05A4C25C-085E-4340-85A3-A5531E510DB2}">
      <thm15:themeFamily xmlns="" xmlns:thm15="http://schemas.microsoft.com/office/thememl/2012/main" name="Presentation1" id="{7C387D14-DA19-4C85-A0CF-7C10B1E9040E}" vid="{B681AB21-6B47-4476-A8A5-BDB34FA9DBA4}"/>
    </a:ext>
  </a:extLst>
</a:theme>
</file>

<file path=ppt/theme/theme4.xml><?xml version="1.0" encoding="utf-8"?>
<a:theme xmlns:a="http://schemas.openxmlformats.org/drawingml/2006/main" name="4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esentation1" id="{7C387D14-DA19-4C85-A0CF-7C10B1E9040E}" vid="{B089531F-C110-4432-81A6-E578AAB12B67}"/>
    </a:ext>
  </a:extLst>
</a:theme>
</file>

<file path=ppt/theme/theme5.xml><?xml version="1.0" encoding="utf-8"?>
<a:theme xmlns:a="http://schemas.openxmlformats.org/drawingml/2006/main" name="5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esentation1" id="{7C387D14-DA19-4C85-A0CF-7C10B1E9040E}" vid="{79F06B63-B834-4837-99E2-787B8E75FD92}"/>
    </a:ext>
  </a:extLst>
</a:theme>
</file>

<file path=ppt/theme/theme6.xml><?xml version="1.0" encoding="utf-8"?>
<a:theme xmlns:a="http://schemas.openxmlformats.org/drawingml/2006/main" name="2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esentation1" id="{7C387D14-DA19-4C85-A0CF-7C10B1E9040E}" vid="{B1E98CE0-57AF-4303-9F78-F3AC65ACE0CF}"/>
    </a:ext>
  </a:extLst>
</a:theme>
</file>

<file path=ppt/theme/theme7.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esentation1" id="{7C387D14-DA19-4C85-A0CF-7C10B1E9040E}" vid="{B1E98CE0-57AF-4303-9F78-F3AC65ACE0CF}"/>
    </a:ext>
  </a:extLst>
</a:theme>
</file>

<file path=ppt/theme/theme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13544</TotalTime>
  <Words>2909</Words>
  <Application>Microsoft Macintosh PowerPoint</Application>
  <PresentationFormat>Custom</PresentationFormat>
  <Paragraphs>509</Paragraphs>
  <Slides>56</Slides>
  <Notes>39</Notes>
  <HiddenSlides>0</HiddenSlides>
  <MMClips>1</MMClips>
  <ScaleCrop>false</ScaleCrop>
  <HeadingPairs>
    <vt:vector size="4" baseType="variant">
      <vt:variant>
        <vt:lpstr>Theme</vt:lpstr>
      </vt:variant>
      <vt:variant>
        <vt:i4>8</vt:i4>
      </vt:variant>
      <vt:variant>
        <vt:lpstr>Slide Titles</vt:lpstr>
      </vt:variant>
      <vt:variant>
        <vt:i4>56</vt:i4>
      </vt:variant>
    </vt:vector>
  </HeadingPairs>
  <TitlesOfParts>
    <vt:vector size="64" baseType="lpstr">
      <vt:lpstr>Custom Design</vt:lpstr>
      <vt:lpstr>1_Aangepast ontwerp</vt:lpstr>
      <vt:lpstr>Standaardthema</vt:lpstr>
      <vt:lpstr>4_Aangepast ontwerp</vt:lpstr>
      <vt:lpstr>5_Aangepast ontwerp</vt:lpstr>
      <vt:lpstr>2_Aangepast ontwerp</vt:lpstr>
      <vt:lpstr>Aangepast ontwerp</vt:lpstr>
      <vt:lpstr>2_Office Theme</vt:lpstr>
      <vt:lpstr>PowerPoint Presentation</vt:lpstr>
      <vt:lpstr>PowerPoint Presentation</vt:lpstr>
      <vt:lpstr>PowerPoint Presentation</vt:lpstr>
      <vt:lpstr>PowerPoint Presentation</vt:lpstr>
      <vt:lpstr>PowerPoint Presentation</vt:lpstr>
      <vt:lpstr>PowerPoint Presentation</vt:lpstr>
      <vt:lpstr>How do we make product decisions?</vt:lpstr>
      <vt:lpstr>Claudia Kotcha  at Procter &amp; Gamble  VP Design Innovation and Strategy</vt:lpstr>
      <vt:lpstr>PowerPoint Presentation</vt:lpstr>
      <vt:lpstr>Design Thinking in an Engineering Context</vt:lpstr>
      <vt:lpstr>Design Thinking at QConSF</vt:lpstr>
      <vt:lpstr>The Fast Feedback Cycle</vt:lpstr>
      <vt:lpstr>PowerPoint Presentation</vt:lpstr>
      <vt:lpstr>PowerPoint Presentation</vt:lpstr>
      <vt:lpstr>The Fast Feedback Cycle</vt:lpstr>
      <vt:lpstr>PowerPoint Presentation</vt:lpstr>
      <vt:lpstr>PowerPoint Presentation</vt:lpstr>
      <vt:lpstr>The Fast Feedback Cycle</vt:lpstr>
      <vt:lpstr>Why bother framing?</vt:lpstr>
      <vt:lpstr>PowerPoint Presentation</vt:lpstr>
      <vt:lpstr>PowerPoint Presentation</vt:lpstr>
      <vt:lpstr>PowerPoint Presentation</vt:lpstr>
      <vt:lpstr>PowerPoint Presentation</vt:lpstr>
      <vt:lpstr>TRY: Scenario formula</vt:lpstr>
      <vt:lpstr>PowerPoint Presentation</vt:lpstr>
      <vt:lpstr>The Fast Feedback Cycle</vt:lpstr>
      <vt:lpstr>PowerPoint Presentation</vt:lpstr>
      <vt:lpstr>It is not just luck, think laterally</vt:lpstr>
      <vt:lpstr>PowerPoint Presentation</vt:lpstr>
      <vt:lpstr>TRY: Lateral thinking</vt:lpstr>
      <vt:lpstr>The Fast Feedback Cycle</vt:lpstr>
      <vt:lpstr>Many types of sketches</vt:lpstr>
      <vt:lpstr>Rapid prototypes</vt:lpstr>
      <vt:lpstr>The Fast Feedback Cycle</vt:lpstr>
      <vt:lpstr>PowerPoint Presentation</vt:lpstr>
      <vt:lpstr>TRY: Quick Pulse Feedback</vt:lpstr>
      <vt:lpstr>The Fast Feedback Cycle</vt:lpstr>
      <vt:lpstr>PowerPoint Presentation</vt:lpstr>
      <vt:lpstr>PowerPoint Presentation</vt:lpstr>
      <vt:lpstr>Which funnel do you want?</vt:lpstr>
      <vt:lpstr>TRY: Parallel Iteration</vt:lpstr>
      <vt:lpstr>Understand - Create</vt:lpstr>
      <vt:lpstr>External - Internal</vt:lpstr>
      <vt:lpstr>Diverge – create options</vt:lpstr>
      <vt:lpstr>Converge – make decisions</vt:lpstr>
      <vt:lpstr>TRY: All in Collaboration</vt:lpstr>
      <vt:lpstr>PowerPoint Presentation</vt:lpstr>
      <vt:lpstr>PowerPoint Presentation</vt:lpstr>
      <vt:lpstr>PowerPoint Presentation</vt:lpstr>
      <vt:lpstr>Your biggest risk is  building the wrong thing.</vt:lpstr>
      <vt:lpstr>But…</vt:lpstr>
      <vt:lpstr>PowerPoint Presentation</vt:lpstr>
      <vt:lpstr>Start</vt:lpstr>
      <vt:lpstr>PowerPoint Presentation</vt:lpstr>
      <vt:lpstr>PowerPoint Presentation</vt:lpstr>
      <vt:lpstr>Continuing the discussion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Jonkman, Nathalie</dc:creator>
  <cp:lastModifiedBy>Jeanine Spence</cp:lastModifiedBy>
  <cp:revision>139</cp:revision>
  <dcterms:created xsi:type="dcterms:W3CDTF">2015-05-15T18:01:30Z</dcterms:created>
  <dcterms:modified xsi:type="dcterms:W3CDTF">2015-11-16T21:54:01Z</dcterms:modified>
</cp:coreProperties>
</file>