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  <p:sldMasterId id="2147483684" r:id="rId3"/>
  </p:sldMasterIdLst>
  <p:notesMasterIdLst>
    <p:notesMasterId r:id="rId28"/>
  </p:notesMasterIdLst>
  <p:sldIdLst>
    <p:sldId id="28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601" autoAdjust="0"/>
  </p:normalViewPr>
  <p:slideViewPr>
    <p:cSldViewPr snapToGrid="0" snapToObjects="1">
      <p:cViewPr varScale="1">
        <p:scale>
          <a:sx n="53" d="100"/>
          <a:sy n="53" d="100"/>
        </p:scale>
        <p:origin x="-24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813015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dirty="0">
              <a:solidFill>
                <a:srgbClr val="333333"/>
              </a:solidFill>
              <a:highlight>
                <a:srgbClr val="ECECEC"/>
              </a:highlight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1100" dirty="0"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lnSpc>
                <a:spcPct val="95000"/>
              </a:lnSpc>
              <a:spcBef>
                <a:spcPts val="0"/>
              </a:spcBef>
              <a:buNone/>
            </a:pPr>
            <a:endParaRPr sz="1200" dirty="0"/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95000"/>
              </a:lnSpc>
              <a:spcBef>
                <a:spcPts val="0"/>
              </a:spcBef>
              <a:buNone/>
            </a:pPr>
            <a:endParaRPr lang="en" dirty="0"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114300" lvl="1" indent="-114300" rtl="0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>
                <a:schemeClr val="dk1"/>
              </a:buClr>
              <a:buSzPct val="100000"/>
              <a:buChar char="•"/>
            </a:pPr>
            <a:endParaRPr lang="en" sz="1800" b="1" dirty="0">
              <a:solidFill>
                <a:srgbClr val="FAC979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342900" lvl="0" indent="-304800">
              <a:lnSpc>
                <a:spcPct val="95000"/>
              </a:lnSpc>
              <a:spcBef>
                <a:spcPts val="800"/>
              </a:spcBef>
              <a:buClr>
                <a:srgbClr val="595959"/>
              </a:buClr>
              <a:buChar char="•"/>
            </a:pPr>
            <a:endParaRPr dirty="0">
              <a:solidFill>
                <a:srgbClr val="595959"/>
              </a:solidFill>
            </a:endParaRPr>
          </a:p>
        </p:txBody>
      </p:sp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150" dirty="0">
              <a:solidFill>
                <a:srgbClr val="282829"/>
              </a:solidFill>
              <a:highlight>
                <a:srgbClr val="FFFFFF"/>
              </a:highlight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lnSpc>
                <a:spcPct val="95000"/>
              </a:lnSpc>
              <a:spcBef>
                <a:spcPts val="0"/>
              </a:spcBef>
              <a:buNone/>
            </a:pPr>
            <a:endParaRPr lang="en" sz="1100" dirty="0">
              <a:solidFill>
                <a:srgbClr val="595959"/>
              </a:solidFill>
            </a:endParaRPr>
          </a:p>
        </p:txBody>
      </p:sp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342900" lvl="0" indent="-285750" rtl="0">
              <a:lnSpc>
                <a:spcPct val="95000"/>
              </a:lnSpc>
              <a:spcBef>
                <a:spcPts val="0"/>
              </a:spcBef>
              <a:buClr>
                <a:srgbClr val="595959"/>
              </a:buClr>
              <a:buSzPct val="100000"/>
              <a:buChar char="•"/>
            </a:pPr>
            <a:endParaRPr lang="en" sz="1100" dirty="0">
              <a:solidFill>
                <a:srgbClr val="595959"/>
              </a:solidFill>
            </a:endParaRPr>
          </a:p>
        </p:txBody>
      </p:sp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sz="1800" dirty="0">
              <a:solidFill>
                <a:srgbClr val="595959"/>
              </a:solidFill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5000"/>
              </a:lnSpc>
              <a:spcBef>
                <a:spcPts val="800"/>
              </a:spcBef>
              <a:buNone/>
            </a:pPr>
            <a:endParaRPr sz="1100" dirty="0">
              <a:solidFill>
                <a:srgbClr val="FF0000"/>
              </a:solidFill>
            </a:endParaRPr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5000"/>
              </a:lnSpc>
              <a:spcBef>
                <a:spcPts val="800"/>
              </a:spcBef>
              <a:buNone/>
            </a:pPr>
            <a:endParaRPr sz="1200" dirty="0">
              <a:solidFill>
                <a:srgbClr val="595959"/>
              </a:solidFill>
            </a:endParaRPr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2130424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21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371601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95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ctr" rtl="0">
              <a:lnSpc>
                <a:spcPct val="95000"/>
              </a:lnSpc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ctr" rtl="0">
              <a:lnSpc>
                <a:spcPct val="95000"/>
              </a:lnSpc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ctr" rtl="0">
              <a:lnSpc>
                <a:spcPct val="95000"/>
              </a:lnSpc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ctr" rtl="0">
              <a:lnSpc>
                <a:spcPct val="95000"/>
              </a:lnSpc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1" y="6356350"/>
            <a:ext cx="21335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700380" y="334979"/>
            <a:ext cx="443619" cy="4564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200" b="1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357616" y="479837"/>
            <a:ext cx="8229600" cy="4164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21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700380" y="334979"/>
            <a:ext cx="443619" cy="4564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200" b="1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352517" y="274320"/>
            <a:ext cx="4219482" cy="2512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1200" b="0" i="1" u="none" strike="noStrike" cap="none" baseline="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rtl="0">
              <a:spcBef>
                <a:spcPts val="0"/>
              </a:spcBef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Shape 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66890" y="0"/>
            <a:ext cx="1277114" cy="1411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>
            <a:spLocks noGrp="1"/>
          </p:cNvSpPr>
          <p:nvPr>
            <p:ph type="ctrTitle"/>
          </p:nvPr>
        </p:nvSpPr>
        <p:spPr>
          <a:xfrm>
            <a:off x="311709" y="992767"/>
            <a:ext cx="8520599" cy="2736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425" name="Shape 425"/>
          <p:cNvSpPr txBox="1">
            <a:spLocks noGrp="1"/>
          </p:cNvSpPr>
          <p:nvPr>
            <p:ph type="subTitle" idx="1"/>
          </p:nvPr>
        </p:nvSpPr>
        <p:spPr>
          <a:xfrm>
            <a:off x="311701" y="3778833"/>
            <a:ext cx="8520599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426" name="Shape 426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title"/>
          </p:nvPr>
        </p:nvSpPr>
        <p:spPr>
          <a:xfrm>
            <a:off x="311701" y="2867800"/>
            <a:ext cx="8520599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429" name="Shape 429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599" cy="76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599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3" name="Shape 433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599" cy="76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3999899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37" name="Shape 437"/>
          <p:cNvSpPr txBox="1">
            <a:spLocks noGrp="1"/>
          </p:cNvSpPr>
          <p:nvPr>
            <p:ph type="body" idx="2"/>
          </p:nvPr>
        </p:nvSpPr>
        <p:spPr>
          <a:xfrm>
            <a:off x="4832401" y="1536633"/>
            <a:ext cx="3999899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38" name="Shape 438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599" cy="76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1" name="Shape 441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311701" y="740801"/>
            <a:ext cx="2807999" cy="1007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44" name="Shape 444"/>
          <p:cNvSpPr txBox="1">
            <a:spLocks noGrp="1"/>
          </p:cNvSpPr>
          <p:nvPr>
            <p:ph type="body" idx="1"/>
          </p:nvPr>
        </p:nvSpPr>
        <p:spPr>
          <a:xfrm>
            <a:off x="311701" y="1852800"/>
            <a:ext cx="2807999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45" name="Shape 445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48" name="Shape 448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/>
          <p:nvPr/>
        </p:nvSpPr>
        <p:spPr>
          <a:xfrm>
            <a:off x="4572000" y="-166"/>
            <a:ext cx="4572000" cy="68579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1" name="Shape 451"/>
          <p:cNvSpPr txBox="1">
            <a:spLocks noGrp="1"/>
          </p:cNvSpPr>
          <p:nvPr>
            <p:ph type="title"/>
          </p:nvPr>
        </p:nvSpPr>
        <p:spPr>
          <a:xfrm>
            <a:off x="265501" y="1644233"/>
            <a:ext cx="4045199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52" name="Shape 452"/>
          <p:cNvSpPr txBox="1">
            <a:spLocks noGrp="1"/>
          </p:cNvSpPr>
          <p:nvPr>
            <p:ph type="subTitle" idx="1"/>
          </p:nvPr>
        </p:nvSpPr>
        <p:spPr>
          <a:xfrm>
            <a:off x="265501" y="3737433"/>
            <a:ext cx="4045199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53" name="Shape 453"/>
          <p:cNvSpPr txBox="1">
            <a:spLocks noGrp="1"/>
          </p:cNvSpPr>
          <p:nvPr>
            <p:ph type="body" idx="2"/>
          </p:nvPr>
        </p:nvSpPr>
        <p:spPr>
          <a:xfrm>
            <a:off x="4939500" y="965434"/>
            <a:ext cx="3837000" cy="4926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4" name="Shape 454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52517" y="273864"/>
            <a:ext cx="4219482" cy="2512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1200" b="0" i="1" u="none" strike="noStrike" cap="none" baseline="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rtl="0">
              <a:spcBef>
                <a:spcPts val="0"/>
              </a:spcBef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357616" y="479837"/>
            <a:ext cx="8229600" cy="4164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21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389305" y="1179666"/>
            <a:ext cx="8297500" cy="4950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800"/>
              </a:spcBef>
              <a:defRPr sz="2000"/>
            </a:lvl1pPr>
            <a:lvl2pPr marL="461963" indent="-131762" rtl="0">
              <a:spcBef>
                <a:spcPts val="400"/>
              </a:spcBef>
              <a:buFont typeface="Arial"/>
              <a:buChar char="•"/>
              <a:defRPr sz="1800"/>
            </a:lvl2pPr>
            <a:lvl3pPr marL="687388" indent="-77787" rtl="0">
              <a:spcBef>
                <a:spcPts val="400"/>
              </a:spcBef>
              <a:buFont typeface="Arial"/>
              <a:buChar char="•"/>
              <a:defRPr sz="1600"/>
            </a:lvl3pPr>
            <a:lvl4pPr marL="914400" indent="-88900" rtl="0">
              <a:spcBef>
                <a:spcPts val="400"/>
              </a:spcBef>
              <a:buFont typeface="Arial"/>
              <a:buChar char="•"/>
              <a:defRPr sz="1400"/>
            </a:lvl4pPr>
            <a:lvl5pPr marL="1085850" indent="-82550" rtl="0">
              <a:spcBef>
                <a:spcPts val="400"/>
              </a:spcBef>
              <a:buFont typeface="Arial"/>
              <a:buChar char="•"/>
              <a:defRPr sz="1400"/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700380" y="334979"/>
            <a:ext cx="443619" cy="4564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200" b="1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57" name="Shape 457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>
            <a:spLocks noGrp="1"/>
          </p:cNvSpPr>
          <p:nvPr>
            <p:ph type="title"/>
          </p:nvPr>
        </p:nvSpPr>
        <p:spPr>
          <a:xfrm>
            <a:off x="311701" y="1474833"/>
            <a:ext cx="8520599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311701" y="4202967"/>
            <a:ext cx="8520599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1" name="Shape 461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pPr defTabSz="457200"/>
            <a:r>
              <a:rPr lang="en-US" sz="6600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+mn-ea"/>
                <a:cs typeface="+mn-cs"/>
              </a:rPr>
              <a:t>{</a:t>
            </a:r>
            <a:endParaRPr lang="en-US" sz="66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F6F5-23CE-E847-8137-33DF1F554177}" type="datetimeFigureOut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11/18/15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C956EF-45F9-B449-A658-897BD63EC10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265613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F6F5-23CE-E847-8137-33DF1F554177}" type="datetimeFigureOut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11/18/15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C956EF-45F9-B449-A658-897BD63EC10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12712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457200"/>
            <a:r>
              <a:rPr lang="en-US" sz="6600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+mn-ea"/>
                <a:cs typeface="+mn-cs"/>
              </a:rPr>
              <a:t>{</a:t>
            </a:r>
            <a:endParaRPr lang="en-US" sz="66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F6F5-23CE-E847-8137-33DF1F554177}" type="datetimeFigureOut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11/18/15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C956EF-45F9-B449-A658-897BD63EC10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087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F6F5-23CE-E847-8137-33DF1F554177}" type="datetimeFigureOut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11/18/15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C956EF-45F9-B449-A658-897BD63EC10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5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457200"/>
            <a:r>
              <a:rPr lang="en-US" sz="6000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+mn-ea"/>
                <a:cs typeface="+mn-cs"/>
              </a:rPr>
              <a:t>{</a:t>
            </a:r>
            <a:endParaRPr lang="en-US" sz="60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457200"/>
            <a:r>
              <a:rPr lang="en-US" sz="6000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+mn-ea"/>
                <a:cs typeface="+mn-cs"/>
              </a:rPr>
              <a:t>{</a:t>
            </a:r>
            <a:endParaRPr lang="en-US" sz="60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ea typeface="+mn-ea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F6F5-23CE-E847-8137-33DF1F554177}" type="datetimeFigureOut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11/18/15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C956EF-45F9-B449-A658-897BD63EC10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827368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F6F5-23CE-E847-8137-33DF1F554177}" type="datetimeFigureOut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11/18/15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C956EF-45F9-B449-A658-897BD63EC10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7212441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F6F5-23CE-E847-8137-33DF1F554177}" type="datetimeFigureOut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11/18/15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C956EF-45F9-B449-A658-897BD63EC10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4001446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gradFill>
            <a:gsLst>
              <a:gs pos="0">
                <a:srgbClr val="12406F"/>
              </a:gs>
              <a:gs pos="68000">
                <a:srgbClr val="12406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25400" cap="flat" cmpd="sng">
            <a:solidFill>
              <a:srgbClr val="1B76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5334006" y="3938035"/>
            <a:ext cx="3452181" cy="357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algn="r" rtl="0">
              <a:spcBef>
                <a:spcPts val="0"/>
              </a:spcBef>
              <a:def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algn="r" rtl="0">
              <a:spcBef>
                <a:spcPts val="0"/>
              </a:spcBef>
              <a:def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algn="r" rtl="0">
              <a:spcBef>
                <a:spcPts val="0"/>
              </a:spcBef>
              <a:def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algn="r" rtl="0">
              <a:spcBef>
                <a:spcPts val="0"/>
              </a:spcBef>
              <a:def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algn="r" rtl="0">
              <a:spcBef>
                <a:spcPts val="0"/>
              </a:spcBef>
              <a:def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1866780" y="4075147"/>
            <a:ext cx="6919110" cy="6873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2"/>
          </p:nvPr>
        </p:nvSpPr>
        <p:spPr>
          <a:xfrm>
            <a:off x="2385091" y="4655745"/>
            <a:ext cx="6400799" cy="7318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90000"/>
              </a:lnSpc>
              <a:spcBef>
                <a:spcPts val="360"/>
              </a:spcBef>
              <a:buClr>
                <a:schemeClr val="accent1"/>
              </a:buClr>
              <a:buFont typeface="Arial"/>
              <a:buNone/>
              <a:defRPr sz="1800" b="0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ctr" rtl="0">
              <a:lnSpc>
                <a:spcPct val="95000"/>
              </a:lnSpc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ctr" rtl="0">
              <a:lnSpc>
                <a:spcPct val="95000"/>
              </a:lnSpc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ctr" rtl="0">
              <a:lnSpc>
                <a:spcPct val="95000"/>
              </a:lnSpc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ctr" rtl="0">
              <a:lnSpc>
                <a:spcPct val="95000"/>
              </a:lnSpc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/>
          <p:nvPr/>
        </p:nvSpPr>
        <p:spPr>
          <a:xfrm>
            <a:off x="8921750" y="3892993"/>
            <a:ext cx="222250" cy="1367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457200"/>
            <a:r>
              <a:rPr lang="en-US" sz="8000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+mn-ea"/>
                <a:cs typeface="+mn-cs"/>
              </a:rPr>
              <a:t>{</a:t>
            </a:r>
            <a:endParaRPr lang="en-US" sz="80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F6F5-23CE-E847-8137-33DF1F554177}" type="datetimeFigureOut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11/18/15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C956EF-45F9-B449-A658-897BD63EC10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57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457200"/>
            <a:r>
              <a:rPr lang="en-US" sz="6000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+mn-ea"/>
                <a:cs typeface="+mn-cs"/>
              </a:rPr>
              <a:t>{</a:t>
            </a:r>
            <a:endParaRPr lang="en-US" sz="60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ea typeface="+mn-ea"/>
              <a:cs typeface="+mn-cs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F6F5-23CE-E847-8137-33DF1F554177}" type="datetimeFigureOut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11/18/15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C956EF-45F9-B449-A658-897BD63EC10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229100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F6F5-23CE-E847-8137-33DF1F554177}" type="datetimeFigureOut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11/18/15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56EF-45F9-B449-A658-897BD63EC10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431671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F6F5-23CE-E847-8137-33DF1F554177}" type="datetimeFigureOut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11/18/15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56EF-45F9-B449-A658-897BD63EC10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820200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89305" y="966649"/>
            <a:ext cx="8297500" cy="4950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 b="1">
                <a:solidFill>
                  <a:schemeClr val="dk2"/>
                </a:solidFill>
              </a:defRPr>
            </a:lvl1pPr>
            <a:lvl2pPr marL="0" indent="0" rtl="0">
              <a:spcBef>
                <a:spcPts val="0"/>
              </a:spcBef>
              <a:buFont typeface="Arial"/>
              <a:buNone/>
              <a:defRPr sz="2400" b="1"/>
            </a:lvl2pPr>
            <a:lvl3pPr marL="687388" indent="-77787" rtl="0">
              <a:spcBef>
                <a:spcPts val="0"/>
              </a:spcBef>
              <a:buFont typeface="Arial"/>
              <a:buChar char="•"/>
              <a:defRPr/>
            </a:lvl3pPr>
            <a:lvl4pPr marL="914400" indent="-88900" rtl="0">
              <a:spcBef>
                <a:spcPts val="0"/>
              </a:spcBef>
              <a:buFont typeface="Arial"/>
              <a:buChar char="•"/>
              <a:defRPr/>
            </a:lvl4pPr>
            <a:lvl5pPr marL="1085850" indent="-82550" rtl="0">
              <a:spcBef>
                <a:spcPts val="0"/>
              </a:spcBef>
              <a:buFont typeface="Arial"/>
              <a:buChar char="•"/>
              <a:defRPr/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0" name="Shape 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66890" y="0"/>
            <a:ext cx="1277114" cy="141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" y="4389119"/>
            <a:ext cx="2234257" cy="246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6313" y="6513575"/>
            <a:ext cx="890018" cy="23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3"/>
          <p:cNvSpPr txBox="1"/>
          <p:nvPr/>
        </p:nvSpPr>
        <p:spPr>
          <a:xfrm>
            <a:off x="364709" y="6529888"/>
            <a:ext cx="990599" cy="2460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 sz="6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©2012, Genentech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hape 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/>
          <p:nvPr/>
        </p:nvSpPr>
        <p:spPr>
          <a:xfrm>
            <a:off x="334979" y="3892992"/>
            <a:ext cx="8809021" cy="1367073"/>
          </a:xfrm>
          <a:prstGeom prst="rect">
            <a:avLst/>
          </a:prstGeom>
          <a:solidFill>
            <a:schemeClr val="accent2">
              <a:alpha val="3372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011729" y="3992581"/>
            <a:ext cx="7772400" cy="6899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r" rtl="0">
              <a:spcBef>
                <a:spcPts val="0"/>
              </a:spcBef>
              <a:defRPr sz="3000" b="1" cap="none">
                <a:solidFill>
                  <a:schemeClr val="lt1"/>
                </a:solidFill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011728" y="4608766"/>
            <a:ext cx="7772400" cy="4883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>
                <a:solidFill>
                  <a:schemeClr val="accent1"/>
                </a:solidFill>
              </a:defRPr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 sz="1800">
                <a:solidFill>
                  <a:srgbClr val="888888"/>
                </a:solidFill>
              </a:defRPr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 sz="1600">
                <a:solidFill>
                  <a:srgbClr val="888888"/>
                </a:solidFill>
              </a:defRPr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 sz="1400">
                <a:solidFill>
                  <a:srgbClr val="888888"/>
                </a:solidFill>
              </a:defRPr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 sz="1400">
                <a:solidFill>
                  <a:srgbClr val="888888"/>
                </a:solidFill>
              </a:defRPr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 sz="1400">
                <a:solidFill>
                  <a:srgbClr val="888888"/>
                </a:solidFill>
              </a:defRPr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 sz="1400">
                <a:solidFill>
                  <a:srgbClr val="888888"/>
                </a:solidFill>
              </a:defRPr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 sz="1400">
                <a:solidFill>
                  <a:srgbClr val="888888"/>
                </a:solidFill>
              </a:defRPr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Shape 39"/>
          <p:cNvSpPr/>
          <p:nvPr/>
        </p:nvSpPr>
        <p:spPr>
          <a:xfrm>
            <a:off x="0" y="3892992"/>
            <a:ext cx="222250" cy="1367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" name="Shape 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9614" y="6517499"/>
            <a:ext cx="886967" cy="22765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hape 41"/>
          <p:cNvSpPr txBox="1"/>
          <p:nvPr/>
        </p:nvSpPr>
        <p:spPr>
          <a:xfrm>
            <a:off x="364709" y="6529888"/>
            <a:ext cx="990599" cy="2460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6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©2012, Genentech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Content and 1 imag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352517" y="274320"/>
            <a:ext cx="4219482" cy="2512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1200" b="0" i="1" u="none" strike="noStrike" cap="none" baseline="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rtl="0">
              <a:spcBef>
                <a:spcPts val="0"/>
              </a:spcBef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57616" y="479837"/>
            <a:ext cx="8229600" cy="4164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21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389306" y="1179576"/>
            <a:ext cx="4182701" cy="4793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600"/>
              </a:spcBef>
              <a:defRPr/>
            </a:lvl1pPr>
            <a:lvl2pPr marL="461963" indent="-131762" rtl="0">
              <a:spcBef>
                <a:spcPts val="400"/>
              </a:spcBef>
              <a:buFont typeface="Arial"/>
              <a:buChar char="•"/>
              <a:defRPr/>
            </a:lvl2pPr>
            <a:lvl3pPr marL="687388" indent="-77787" rtl="0">
              <a:spcBef>
                <a:spcPts val="400"/>
              </a:spcBef>
              <a:buFont typeface="Arial"/>
              <a:buChar char="•"/>
              <a:defRPr/>
            </a:lvl3pPr>
            <a:lvl4pPr marL="914400" indent="-88900" rtl="0">
              <a:spcBef>
                <a:spcPts val="400"/>
              </a:spcBef>
              <a:buFont typeface="Arial"/>
              <a:buChar char="•"/>
              <a:defRPr/>
            </a:lvl4pPr>
            <a:lvl5pPr marL="1085850" indent="-82550" rtl="0">
              <a:spcBef>
                <a:spcPts val="400"/>
              </a:spcBef>
              <a:buFont typeface="Arial"/>
              <a:buChar char="•"/>
              <a:defRPr/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700380" y="334979"/>
            <a:ext cx="443619" cy="4564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200" b="1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47"/>
          <p:cNvSpPr>
            <a:spLocks noGrp="1"/>
          </p:cNvSpPr>
          <p:nvPr>
            <p:ph type="pic" idx="3"/>
          </p:nvPr>
        </p:nvSpPr>
        <p:spPr>
          <a:xfrm>
            <a:off x="5096007" y="1179579"/>
            <a:ext cx="3984624" cy="3802061"/>
          </a:xfrm>
          <a:prstGeom prst="rect">
            <a:avLst/>
          </a:prstGeom>
          <a:solidFill>
            <a:schemeClr val="lt1"/>
          </a:solidFill>
          <a:ln w="635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342900" marR="0" indent="-342900" algn="l" rtl="0">
              <a:spcBef>
                <a:spcPts val="480"/>
              </a:spcBef>
              <a:buClr>
                <a:srgbClr val="595959"/>
              </a:buClr>
              <a:buFont typeface="Arial"/>
              <a:buNone/>
              <a:defRPr sz="2400" b="1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5051198" y="5050514"/>
            <a:ext cx="3095896" cy="2580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1100" b="0" i="1" u="none" strike="noStrike" cap="none" baseline="0">
                <a:solidFill>
                  <a:srgbClr val="7F7F7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rtl="0">
              <a:spcBef>
                <a:spcPts val="0"/>
              </a:spcBef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Content and 2 image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52517" y="274320"/>
            <a:ext cx="4219482" cy="2512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1200" b="0" i="1" u="none" strike="noStrike" cap="none" baseline="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rtl="0">
              <a:spcBef>
                <a:spcPts val="0"/>
              </a:spcBef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57616" y="479837"/>
            <a:ext cx="8229600" cy="4164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21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389306" y="1179576"/>
            <a:ext cx="4182701" cy="4793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600"/>
              </a:spcBef>
              <a:defRPr/>
            </a:lvl1pPr>
            <a:lvl2pPr marL="461963" indent="-131762" rtl="0">
              <a:spcBef>
                <a:spcPts val="400"/>
              </a:spcBef>
              <a:buFont typeface="Arial"/>
              <a:buChar char="•"/>
              <a:defRPr/>
            </a:lvl2pPr>
            <a:lvl3pPr marL="687388" indent="-77787" rtl="0">
              <a:spcBef>
                <a:spcPts val="400"/>
              </a:spcBef>
              <a:buFont typeface="Arial"/>
              <a:buChar char="•"/>
              <a:defRPr/>
            </a:lvl3pPr>
            <a:lvl4pPr marL="914400" indent="-88900" rtl="0">
              <a:spcBef>
                <a:spcPts val="400"/>
              </a:spcBef>
              <a:buFont typeface="Arial"/>
              <a:buChar char="•"/>
              <a:defRPr/>
            </a:lvl4pPr>
            <a:lvl5pPr marL="1085850" indent="-82550" rtl="0">
              <a:spcBef>
                <a:spcPts val="400"/>
              </a:spcBef>
              <a:buFont typeface="Arial"/>
              <a:buChar char="•"/>
              <a:defRPr/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700380" y="334979"/>
            <a:ext cx="443619" cy="4564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200" b="1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4"/>
          <p:cNvSpPr>
            <a:spLocks noGrp="1"/>
          </p:cNvSpPr>
          <p:nvPr>
            <p:ph type="pic" idx="3"/>
          </p:nvPr>
        </p:nvSpPr>
        <p:spPr>
          <a:xfrm>
            <a:off x="5082946" y="1179579"/>
            <a:ext cx="3984624" cy="2227716"/>
          </a:xfrm>
          <a:prstGeom prst="rect">
            <a:avLst/>
          </a:prstGeom>
          <a:solidFill>
            <a:schemeClr val="lt1"/>
          </a:solidFill>
          <a:ln w="635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4"/>
          </p:nvPr>
        </p:nvSpPr>
        <p:spPr>
          <a:xfrm>
            <a:off x="5060251" y="3482954"/>
            <a:ext cx="3095896" cy="2580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1100" b="0" i="1" u="none" strike="noStrike" cap="none" baseline="0">
                <a:solidFill>
                  <a:srgbClr val="7F7F7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rtl="0">
              <a:spcBef>
                <a:spcPts val="0"/>
              </a:spcBef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pic" idx="5"/>
          </p:nvPr>
        </p:nvSpPr>
        <p:spPr>
          <a:xfrm>
            <a:off x="5082946" y="3835629"/>
            <a:ext cx="3984624" cy="2227716"/>
          </a:xfrm>
          <a:prstGeom prst="rect">
            <a:avLst/>
          </a:prstGeom>
          <a:solidFill>
            <a:schemeClr val="lt1"/>
          </a:solidFill>
          <a:ln w="635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342900" marR="0" indent="-342900" algn="l" rtl="0">
              <a:spcBef>
                <a:spcPts val="480"/>
              </a:spcBef>
              <a:buClr>
                <a:srgbClr val="595959"/>
              </a:buClr>
              <a:buFont typeface="Arial"/>
              <a:buNone/>
              <a:defRPr sz="2400" b="1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6"/>
          </p:nvPr>
        </p:nvSpPr>
        <p:spPr>
          <a:xfrm>
            <a:off x="5060251" y="6117295"/>
            <a:ext cx="3095896" cy="2580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1100" b="0" i="1" u="none" strike="noStrike" cap="none" baseline="0">
                <a:solidFill>
                  <a:srgbClr val="7F7F7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rtl="0">
              <a:spcBef>
                <a:spcPts val="0"/>
              </a:spcBef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357616" y="479837"/>
            <a:ext cx="8229600" cy="4164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21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261256" y="1179576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648201" y="1179576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700380" y="334979"/>
            <a:ext cx="443619" cy="4564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200" b="1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body" idx="3"/>
          </p:nvPr>
        </p:nvSpPr>
        <p:spPr>
          <a:xfrm>
            <a:off x="352517" y="274320"/>
            <a:ext cx="4219482" cy="2512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1200" b="0" i="1" u="none" strike="noStrike" cap="none" baseline="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rtl="0">
              <a:spcBef>
                <a:spcPts val="0"/>
              </a:spcBef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57616" y="479837"/>
            <a:ext cx="8229600" cy="4164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57201" y="1535117"/>
            <a:ext cx="4040187" cy="639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 sz="2400" b="1"/>
            </a:lvl1pPr>
            <a:lvl2pPr marL="457200" indent="0" rtl="0">
              <a:spcBef>
                <a:spcPts val="0"/>
              </a:spcBef>
              <a:buFont typeface="Arial"/>
              <a:buNone/>
              <a:defRPr sz="2000" b="1"/>
            </a:lvl2pPr>
            <a:lvl3pPr marL="914400" indent="0" rtl="0">
              <a:spcBef>
                <a:spcPts val="0"/>
              </a:spcBef>
              <a:buFont typeface="Arial"/>
              <a:buNone/>
              <a:defRPr sz="1800" b="1"/>
            </a:lvl3pPr>
            <a:lvl4pPr marL="1371600" indent="0" rtl="0">
              <a:spcBef>
                <a:spcPts val="0"/>
              </a:spcBef>
              <a:buFont typeface="Arial"/>
              <a:buNone/>
              <a:defRPr sz="1600" b="1"/>
            </a:lvl4pPr>
            <a:lvl5pPr marL="1828800" indent="0" rtl="0">
              <a:spcBef>
                <a:spcPts val="0"/>
              </a:spcBef>
              <a:buFont typeface="Arial"/>
              <a:buNone/>
              <a:defRPr sz="1600" b="1"/>
            </a:lvl5pPr>
            <a:lvl6pPr marL="2286000" indent="0" rtl="0">
              <a:spcBef>
                <a:spcPts val="0"/>
              </a:spcBef>
              <a:buFont typeface="Arial"/>
              <a:buNone/>
              <a:defRPr sz="1600" b="1"/>
            </a:lvl6pPr>
            <a:lvl7pPr marL="2743200" indent="0" rtl="0">
              <a:spcBef>
                <a:spcPts val="0"/>
              </a:spcBef>
              <a:buFont typeface="Arial"/>
              <a:buNone/>
              <a:defRPr sz="1600" b="1"/>
            </a:lvl7pPr>
            <a:lvl8pPr marL="3200400" indent="0" rtl="0">
              <a:spcBef>
                <a:spcPts val="0"/>
              </a:spcBef>
              <a:buFont typeface="Arial"/>
              <a:buNone/>
              <a:defRPr sz="1600" b="1"/>
            </a:lvl8pPr>
            <a:lvl9pPr marL="3657600" indent="0" rtl="0">
              <a:spcBef>
                <a:spcPts val="0"/>
              </a:spcBef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57201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4645030" y="1535117"/>
            <a:ext cx="4041774" cy="639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 sz="2400" b="1"/>
            </a:lvl1pPr>
            <a:lvl2pPr marL="457200" indent="0" rtl="0">
              <a:spcBef>
                <a:spcPts val="0"/>
              </a:spcBef>
              <a:buFont typeface="Arial"/>
              <a:buNone/>
              <a:defRPr sz="2000" b="1"/>
            </a:lvl2pPr>
            <a:lvl3pPr marL="914400" indent="0" rtl="0">
              <a:spcBef>
                <a:spcPts val="0"/>
              </a:spcBef>
              <a:buFont typeface="Arial"/>
              <a:buNone/>
              <a:defRPr sz="1800" b="1"/>
            </a:lvl3pPr>
            <a:lvl4pPr marL="1371600" indent="0" rtl="0">
              <a:spcBef>
                <a:spcPts val="0"/>
              </a:spcBef>
              <a:buFont typeface="Arial"/>
              <a:buNone/>
              <a:defRPr sz="1600" b="1"/>
            </a:lvl4pPr>
            <a:lvl5pPr marL="1828800" indent="0" rtl="0">
              <a:spcBef>
                <a:spcPts val="0"/>
              </a:spcBef>
              <a:buFont typeface="Arial"/>
              <a:buNone/>
              <a:defRPr sz="1600" b="1"/>
            </a:lvl5pPr>
            <a:lvl6pPr marL="2286000" indent="0" rtl="0">
              <a:spcBef>
                <a:spcPts val="0"/>
              </a:spcBef>
              <a:buFont typeface="Arial"/>
              <a:buNone/>
              <a:defRPr sz="1600" b="1"/>
            </a:lvl6pPr>
            <a:lvl7pPr marL="2743200" indent="0" rtl="0">
              <a:spcBef>
                <a:spcPts val="0"/>
              </a:spcBef>
              <a:buFont typeface="Arial"/>
              <a:buNone/>
              <a:defRPr sz="1600" b="1"/>
            </a:lvl7pPr>
            <a:lvl8pPr marL="3200400" indent="0" rtl="0">
              <a:spcBef>
                <a:spcPts val="0"/>
              </a:spcBef>
              <a:buFont typeface="Arial"/>
              <a:buNone/>
              <a:defRPr sz="1600" b="1"/>
            </a:lvl8pPr>
            <a:lvl9pPr marL="3657600" indent="0" rtl="0">
              <a:spcBef>
                <a:spcPts val="0"/>
              </a:spcBef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4"/>
          </p:nvPr>
        </p:nvSpPr>
        <p:spPr>
          <a:xfrm>
            <a:off x="4645030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700380" y="334979"/>
            <a:ext cx="443619" cy="4564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200" b="1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body" idx="5"/>
          </p:nvPr>
        </p:nvSpPr>
        <p:spPr>
          <a:xfrm>
            <a:off x="352517" y="274320"/>
            <a:ext cx="4219482" cy="2512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1200" b="0" i="1" u="none" strike="noStrike" cap="none" baseline="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rtl="0">
              <a:spcBef>
                <a:spcPts val="0"/>
              </a:spcBef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57616" y="479837"/>
            <a:ext cx="8229600" cy="4164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21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89305" y="1175657"/>
            <a:ext cx="8297500" cy="4950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95000"/>
              </a:lnSpc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71450" algn="l" rtl="0">
              <a:lnSpc>
                <a:spcPct val="95000"/>
              </a:lnSpc>
              <a:spcBef>
                <a:spcPts val="360"/>
              </a:spcBef>
              <a:buClr>
                <a:srgbClr val="595959"/>
              </a:buClr>
              <a:buFont typeface="Arial"/>
              <a:buChar char="–"/>
              <a:defRPr sz="18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27000" algn="l" rtl="0">
              <a:lnSpc>
                <a:spcPct val="95000"/>
              </a:lnSpc>
              <a:spcBef>
                <a:spcPts val="320"/>
              </a:spcBef>
              <a:buClr>
                <a:srgbClr val="595959"/>
              </a:buClr>
              <a:buFont typeface="Arial"/>
              <a:buChar char="•"/>
              <a:defRPr sz="16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39700" algn="l" rtl="0">
              <a:lnSpc>
                <a:spcPct val="95000"/>
              </a:lnSpc>
              <a:spcBef>
                <a:spcPts val="280"/>
              </a:spcBef>
              <a:buClr>
                <a:srgbClr val="595959"/>
              </a:buClr>
              <a:buFont typeface="Arial"/>
              <a:buChar char="–"/>
              <a:defRPr sz="14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39700" algn="l" rtl="0">
              <a:lnSpc>
                <a:spcPct val="95000"/>
              </a:lnSpc>
              <a:spcBef>
                <a:spcPts val="280"/>
              </a:spcBef>
              <a:buClr>
                <a:srgbClr val="595959"/>
              </a:buClr>
              <a:buFont typeface="Arial"/>
              <a:buChar char="»"/>
              <a:defRPr sz="140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700380" y="334979"/>
            <a:ext cx="443619" cy="4564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200" b="1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" name="Shape 8"/>
          <p:cNvCxnSpPr/>
          <p:nvPr/>
        </p:nvCxnSpPr>
        <p:spPr>
          <a:xfrm>
            <a:off x="463069" y="6400800"/>
            <a:ext cx="8241323" cy="1587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hape 9"/>
          <p:cNvSpPr/>
          <p:nvPr/>
        </p:nvSpPr>
        <p:spPr>
          <a:xfrm>
            <a:off x="6" y="334978"/>
            <a:ext cx="339969" cy="4571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" name="Shape 10"/>
          <p:cNvCxnSpPr/>
          <p:nvPr/>
        </p:nvCxnSpPr>
        <p:spPr>
          <a:xfrm>
            <a:off x="451344" y="921947"/>
            <a:ext cx="8241323" cy="1587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5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599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2" name="Shape 422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 defTabSz="457200"/>
            <a:fld id="{4293F6F5-23CE-E847-8137-33DF1F554177}" type="datetimeFigureOut">
              <a:rPr lang="en-US" kern="1200" smtClean="0">
                <a:solidFill>
                  <a:prstClr val="white">
                    <a:alpha val="60000"/>
                  </a:prstClr>
                </a:solidFill>
                <a:latin typeface="Palatino Linotype"/>
                <a:ea typeface="+mn-ea"/>
                <a:cs typeface="+mn-cs"/>
              </a:rPr>
              <a:pPr defTabSz="457200"/>
              <a:t>11/18/15</a:t>
            </a:fld>
            <a:endParaRPr lang="en-US" kern="1200">
              <a:solidFill>
                <a:prstClr val="white">
                  <a:alpha val="60000"/>
                </a:prstClr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 defTabSz="457200"/>
            <a:endParaRPr lang="en-US" kern="1200">
              <a:solidFill>
                <a:prstClr val="white">
                  <a:alpha val="60000"/>
                </a:prstClr>
              </a:solidFill>
              <a:latin typeface="Palatino Linotype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 defTabSz="457200"/>
            <a:fld id="{3EC956EF-45F9-B449-A658-897BD63EC103}" type="slidenum">
              <a:rPr lang="en-US" kern="1200" smtClean="0">
                <a:solidFill>
                  <a:prstClr val="white">
                    <a:alpha val="60000"/>
                  </a:prstClr>
                </a:solidFill>
                <a:latin typeface="Palatino Linotype"/>
                <a:ea typeface="+mn-ea"/>
                <a:cs typeface="+mn-cs"/>
              </a:rPr>
              <a:pPr defTabSz="457200"/>
              <a:t>‹#›</a:t>
            </a:fld>
            <a:endParaRPr lang="en-US" kern="1200">
              <a:solidFill>
                <a:prstClr val="white">
                  <a:alpha val="60000"/>
                </a:prstClr>
              </a:solidFill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492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29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eir_Manny_Lehman" TargetMode="External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terest" TargetMode="External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Ward_Cunningham" TargetMode="Externa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22290" y="1932480"/>
            <a:ext cx="3474445" cy="2723874"/>
          </a:xfrm>
        </p:spPr>
        <p:txBody>
          <a:bodyPr>
            <a:noAutofit/>
          </a:bodyPr>
          <a:lstStyle/>
          <a:p>
            <a:pPr algn="ctr"/>
            <a:r>
              <a:rPr lang="en-US" sz="4200" b="1" dirty="0" smtClean="0"/>
              <a:t>Creating a Debt Aware Culture</a:t>
            </a:r>
          </a:p>
          <a:p>
            <a:pPr algn="ctr"/>
            <a:endParaRPr lang="en-US" sz="4200" b="1" dirty="0"/>
          </a:p>
          <a:p>
            <a:pPr algn="ctr"/>
            <a:r>
              <a:rPr lang="en-US" sz="2400" dirty="0" err="1" smtClean="0">
                <a:latin typeface="Imago Book"/>
                <a:cs typeface="Imago Book"/>
              </a:rPr>
              <a:t>Aaratee</a:t>
            </a:r>
            <a:r>
              <a:rPr lang="en-US" sz="2400" dirty="0" smtClean="0">
                <a:latin typeface="Imago Book"/>
                <a:cs typeface="Imago Book"/>
              </a:rPr>
              <a:t> </a:t>
            </a:r>
            <a:r>
              <a:rPr lang="en-US" sz="2400" dirty="0" err="1" smtClean="0">
                <a:latin typeface="Imago Book"/>
                <a:cs typeface="Imago Book"/>
              </a:rPr>
              <a:t>Rao</a:t>
            </a:r>
            <a:endParaRPr lang="en-US" sz="2400" dirty="0" smtClean="0">
              <a:latin typeface="Imago Book"/>
              <a:cs typeface="Imago Book"/>
            </a:endParaRPr>
          </a:p>
          <a:p>
            <a:pPr algn="ctr"/>
            <a:r>
              <a:rPr lang="en-US" sz="2400" dirty="0" smtClean="0">
                <a:latin typeface="Imago Book"/>
                <a:cs typeface="Imago Book"/>
              </a:rPr>
              <a:t>Nov 18</a:t>
            </a:r>
            <a:r>
              <a:rPr lang="en-US" sz="2400" baseline="30000" dirty="0" smtClean="0">
                <a:latin typeface="Imago Book"/>
                <a:cs typeface="Imago Book"/>
              </a:rPr>
              <a:t>th</a:t>
            </a:r>
            <a:r>
              <a:rPr lang="en-US" sz="2400" dirty="0" smtClean="0">
                <a:latin typeface="Imago Book"/>
                <a:cs typeface="Imago Book"/>
              </a:rPr>
              <a:t> 2015</a:t>
            </a:r>
          </a:p>
          <a:p>
            <a:pPr algn="ctr"/>
            <a:r>
              <a:rPr lang="en-US" sz="2400" dirty="0" err="1" smtClean="0">
                <a:latin typeface="Imago Book"/>
                <a:cs typeface="Imago Book"/>
              </a:rPr>
              <a:t>QCon</a:t>
            </a:r>
            <a:r>
              <a:rPr lang="en-US" sz="2400" dirty="0" smtClean="0">
                <a:latin typeface="Imago Book"/>
                <a:cs typeface="Imago Book"/>
              </a:rPr>
              <a:t>, San Francisco</a:t>
            </a:r>
            <a:endParaRPr lang="en-US" sz="2400" dirty="0">
              <a:latin typeface="Imago Book"/>
              <a:cs typeface="Imago Book"/>
            </a:endParaRPr>
          </a:p>
        </p:txBody>
      </p:sp>
      <p:pic>
        <p:nvPicPr>
          <p:cNvPr id="4" name="Picture 3" descr="557044492_f50c6efbc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3" t="3590"/>
          <a:stretch/>
        </p:blipFill>
        <p:spPr>
          <a:xfrm>
            <a:off x="349744" y="301516"/>
            <a:ext cx="4864806" cy="63609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94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Teko"/>
              <a:buNone/>
            </a:pPr>
            <a:r>
              <a:rPr lang="en" sz="3200" dirty="0" smtClean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Costs</a:t>
            </a:r>
            <a:endParaRPr lang="en" sz="3200" dirty="0">
              <a:solidFill>
                <a:srgbClr val="3F3F3F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457200" y="3702200"/>
            <a:ext cx="4181528" cy="358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r>
              <a:rPr lang="en" sz="2800" i="0" dirty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Interest </a:t>
            </a:r>
            <a:endParaRPr sz="28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r>
              <a:rPr lang="en" sz="2800" i="0" dirty="0" smtClean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Risk</a:t>
            </a:r>
            <a:endParaRPr sz="28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r>
              <a:rPr lang="en" sz="2800" i="0" dirty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Real </a:t>
            </a:r>
            <a:r>
              <a:rPr lang="en-US" sz="2800" i="0" dirty="0" smtClean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800" i="0" dirty="0" smtClean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inancial </a:t>
            </a:r>
            <a:r>
              <a:rPr lang="en-US" sz="2800" i="0" dirty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" sz="2800" i="0" dirty="0" smtClean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ost</a:t>
            </a:r>
            <a:endParaRPr lang="en" sz="28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endParaRPr sz="28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endParaRPr sz="28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endParaRPr sz="28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endParaRPr sz="28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endParaRPr sz="28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endParaRPr sz="28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904" y="1482204"/>
            <a:ext cx="4090229" cy="306372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Teko"/>
              <a:buNone/>
            </a:pPr>
            <a:r>
              <a:rPr lang="en" sz="3200" dirty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Morale </a:t>
            </a:r>
            <a:r>
              <a:rPr lang="en" sz="3200" dirty="0" smtClean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Killer</a:t>
            </a:r>
            <a:r>
              <a:rPr lang="en-US" sz="3200" dirty="0" smtClean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!</a:t>
            </a:r>
            <a:endParaRPr lang="en" sz="3200" dirty="0">
              <a:solidFill>
                <a:srgbClr val="3F3F3F"/>
              </a:solidFill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7226" y="1125533"/>
            <a:ext cx="4966799" cy="4894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Shape 165"/>
          <p:cNvGrpSpPr/>
          <p:nvPr/>
        </p:nvGrpSpPr>
        <p:grpSpPr>
          <a:xfrm>
            <a:off x="2563528" y="1780585"/>
            <a:ext cx="3830227" cy="3830227"/>
            <a:chOff x="1950530" y="408986"/>
            <a:chExt cx="3830227" cy="3830227"/>
          </a:xfrm>
        </p:grpSpPr>
        <p:sp>
          <p:nvSpPr>
            <p:cNvPr id="166" name="Shape 166"/>
            <p:cNvSpPr/>
            <p:nvPr/>
          </p:nvSpPr>
          <p:spPr>
            <a:xfrm>
              <a:off x="1950530" y="408986"/>
              <a:ext cx="3830227" cy="38302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9853" y="3379"/>
                  </a:moveTo>
                  <a:lnTo>
                    <a:pt x="79852" y="3378"/>
                  </a:lnTo>
                  <a:cubicBezTo>
                    <a:pt x="88119" y="6277"/>
                    <a:pt x="95651" y="10951"/>
                    <a:pt x="101918" y="17071"/>
                  </a:cubicBezTo>
                </a:path>
              </a:pathLst>
            </a:custGeom>
            <a:noFill/>
            <a:ln w="9525" cap="flat" cmpd="sng">
              <a:solidFill>
                <a:srgbClr val="B1BB1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9" name="Shape 169"/>
            <p:cNvSpPr/>
            <p:nvPr/>
          </p:nvSpPr>
          <p:spPr>
            <a:xfrm>
              <a:off x="1950530" y="408986"/>
              <a:ext cx="3830227" cy="38302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562" y="43073"/>
                  </a:moveTo>
                  <a:lnTo>
                    <a:pt x="117562" y="43072"/>
                  </a:lnTo>
                  <a:cubicBezTo>
                    <a:pt x="120811" y="54123"/>
                    <a:pt x="120811" y="65876"/>
                    <a:pt x="117561" y="76926"/>
                  </a:cubicBezTo>
                </a:path>
              </a:pathLst>
            </a:custGeom>
            <a:noFill/>
            <a:ln w="9525" cap="flat" cmpd="sng">
              <a:solidFill>
                <a:srgbClr val="B1BB1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>
              <a:off x="1950530" y="408986"/>
              <a:ext cx="3830227" cy="38302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1919" y="102927"/>
                  </a:moveTo>
                  <a:cubicBezTo>
                    <a:pt x="95651" y="109047"/>
                    <a:pt x="88119" y="113720"/>
                    <a:pt x="79853" y="116619"/>
                  </a:cubicBezTo>
                </a:path>
              </a:pathLst>
            </a:custGeom>
            <a:noFill/>
            <a:ln w="9525" cap="flat" cmpd="sng">
              <a:solidFill>
                <a:srgbClr val="B1BB1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3" name="Shape 173"/>
            <p:cNvSpPr/>
            <p:nvPr/>
          </p:nvSpPr>
          <p:spPr>
            <a:xfrm>
              <a:off x="1950530" y="408986"/>
              <a:ext cx="3830227" cy="38302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146" y="116620"/>
                  </a:moveTo>
                  <a:lnTo>
                    <a:pt x="40145" y="116620"/>
                  </a:lnTo>
                  <a:cubicBezTo>
                    <a:pt x="31879" y="113721"/>
                    <a:pt x="24347" y="109047"/>
                    <a:pt x="18080" y="102927"/>
                  </a:cubicBezTo>
                </a:path>
              </a:pathLst>
            </a:custGeom>
            <a:noFill/>
            <a:ln w="9525" cap="flat" cmpd="sng">
              <a:solidFill>
                <a:srgbClr val="B1BB1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1950530" y="408986"/>
              <a:ext cx="3830227" cy="38302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37" y="76926"/>
                  </a:moveTo>
                  <a:cubicBezTo>
                    <a:pt x="-812" y="65875"/>
                    <a:pt x="-812" y="54122"/>
                    <a:pt x="2437" y="43072"/>
                  </a:cubicBezTo>
                </a:path>
              </a:pathLst>
            </a:custGeom>
            <a:noFill/>
            <a:ln w="9525" cap="flat" cmpd="sng">
              <a:solidFill>
                <a:srgbClr val="B1BB1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1950530" y="408986"/>
              <a:ext cx="3830227" cy="38302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080" y="17072"/>
                  </a:moveTo>
                  <a:lnTo>
                    <a:pt x="18080" y="17071"/>
                  </a:lnTo>
                  <a:cubicBezTo>
                    <a:pt x="24347" y="10951"/>
                    <a:pt x="31879" y="6278"/>
                    <a:pt x="40145" y="3379"/>
                  </a:cubicBezTo>
                </a:path>
              </a:pathLst>
            </a:custGeom>
            <a:noFill/>
            <a:ln w="9525" cap="flat" cmpd="sng">
              <a:solidFill>
                <a:srgbClr val="B1BB1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78" name="Shape 178"/>
          <p:cNvSpPr txBox="1"/>
          <p:nvPr/>
        </p:nvSpPr>
        <p:spPr>
          <a:xfrm>
            <a:off x="6991542" y="2438401"/>
            <a:ext cx="1352742" cy="3385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600" b="1" i="0" u="none" strike="noStrike" cap="none" baseline="0">
                <a:solidFill>
                  <a:srgbClr val="195695"/>
                </a:solidFill>
                <a:latin typeface="Arial"/>
                <a:ea typeface="Arial"/>
                <a:cs typeface="Arial"/>
                <a:sym typeface="Arial"/>
              </a:rPr>
              <a:t>CUSTOMER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7115589" y="4495801"/>
            <a:ext cx="1446230" cy="3385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600" b="1" i="0" u="none" strike="noStrike" cap="none" baseline="0">
                <a:solidFill>
                  <a:srgbClr val="195695"/>
                </a:solidFill>
                <a:latin typeface="Arial"/>
                <a:ea typeface="Arial"/>
                <a:cs typeface="Arial"/>
                <a:sym typeface="Arial"/>
              </a:rPr>
              <a:t>DEVELOPER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3901629" y="992373"/>
            <a:ext cx="1289979" cy="3385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600" b="1" i="0" u="none" strike="noStrike" cap="none" baseline="0">
                <a:solidFill>
                  <a:srgbClr val="195695"/>
                </a:solidFill>
                <a:latin typeface="Arial"/>
                <a:ea typeface="Arial"/>
                <a:cs typeface="Arial"/>
                <a:sym typeface="Arial"/>
              </a:rPr>
              <a:t>PRODUCT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381001" y="2438401"/>
            <a:ext cx="1675459" cy="3385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600" b="1" i="0" u="none" strike="noStrike" cap="none" baseline="0">
                <a:solidFill>
                  <a:srgbClr val="195695"/>
                </a:solidFill>
                <a:latin typeface="Arial"/>
                <a:ea typeface="Arial"/>
                <a:cs typeface="Arial"/>
                <a:sym typeface="Arial"/>
              </a:rPr>
              <a:t>MANAGEMENT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715926" y="4482552"/>
            <a:ext cx="1173719" cy="3385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600" b="1" i="0" u="none" strike="noStrike" cap="none" baseline="0">
                <a:solidFill>
                  <a:srgbClr val="195695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3901629" y="6033377"/>
            <a:ext cx="1568927" cy="3385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600" b="1" i="0" u="none" strike="noStrike" cap="none" baseline="0" dirty="0">
                <a:solidFill>
                  <a:srgbClr val="195695"/>
                </a:solidFill>
                <a:latin typeface="Arial"/>
                <a:ea typeface="Arial"/>
                <a:cs typeface="Arial"/>
                <a:sym typeface="Arial"/>
              </a:rPr>
              <a:t>OPERATIONS</a:t>
            </a:r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4430" y="3934960"/>
            <a:ext cx="906400" cy="1014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7756" y="4113613"/>
            <a:ext cx="938650" cy="104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756" y="2190690"/>
            <a:ext cx="1203019" cy="1203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0507" y="1322028"/>
            <a:ext cx="1116373" cy="1116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8267" y="2405377"/>
            <a:ext cx="1272563" cy="836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9280" y="4558858"/>
            <a:ext cx="1184865" cy="147960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Shape 191"/>
          <p:cNvGrpSpPr/>
          <p:nvPr/>
        </p:nvGrpSpPr>
        <p:grpSpPr>
          <a:xfrm>
            <a:off x="176797" y="1181581"/>
            <a:ext cx="8790403" cy="5140944"/>
            <a:chOff x="24397" y="2070"/>
            <a:chExt cx="8790403" cy="5140945"/>
          </a:xfrm>
        </p:grpSpPr>
        <p:sp>
          <p:nvSpPr>
            <p:cNvPr id="192" name="Shape 192"/>
            <p:cNvSpPr/>
            <p:nvPr/>
          </p:nvSpPr>
          <p:spPr>
            <a:xfrm>
              <a:off x="3444223" y="3192263"/>
              <a:ext cx="1950752" cy="195075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3" name="Shape 193"/>
            <p:cNvSpPr txBox="1"/>
            <p:nvPr/>
          </p:nvSpPr>
          <p:spPr>
            <a:xfrm>
              <a:off x="3619454" y="3477944"/>
              <a:ext cx="1583497" cy="1379390"/>
            </a:xfrm>
            <a:prstGeom prst="rect">
              <a:avLst/>
            </a:prstGeom>
            <a:noFill/>
            <a:ln>
              <a:noFill/>
            </a:ln>
          </p:spPr>
          <p:txBody>
            <a:bodyPr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840"/>
                </a:spcAft>
                <a:buSzPct val="25000"/>
                <a:buNone/>
              </a:pPr>
              <a:r>
                <a:rPr lang="en" sz="2400" b="1" i="0" u="none" strike="noStrike" cap="none" baseline="0" dirty="0">
                  <a:solidFill>
                    <a:srgbClr val="12526F"/>
                  </a:solidFill>
                  <a:latin typeface="Arial"/>
                  <a:ea typeface="Arial"/>
                  <a:cs typeface="Arial"/>
                  <a:sym typeface="Arial"/>
                </a:rPr>
                <a:t>Technical Debt</a:t>
              </a:r>
            </a:p>
          </p:txBody>
        </p:sp>
        <p:sp>
          <p:nvSpPr>
            <p:cNvPr id="194" name="Shape 194"/>
            <p:cNvSpPr/>
            <p:nvPr/>
          </p:nvSpPr>
          <p:spPr>
            <a:xfrm rot="10800000">
              <a:off x="707162" y="3889657"/>
              <a:ext cx="2586521" cy="555963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D5D9A9">
                <a:alpha val="3400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>
              <a:off x="24397" y="3621428"/>
              <a:ext cx="1365526" cy="1092420"/>
            </a:xfrm>
            <a:prstGeom prst="roundRect">
              <a:avLst>
                <a:gd name="adj" fmla="val 10000"/>
              </a:avLst>
            </a:prstGeom>
            <a:solidFill>
              <a:srgbClr val="B1BB1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 txBox="1"/>
            <p:nvPr/>
          </p:nvSpPr>
          <p:spPr>
            <a:xfrm>
              <a:off x="56394" y="3653425"/>
              <a:ext cx="1301533" cy="1028429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490"/>
                </a:spcAft>
                <a:buSzPct val="25000"/>
                <a:buNone/>
              </a:pPr>
              <a:r>
                <a:rPr lang="en" sz="1400" b="1" i="0" u="none" strike="noStrike" cap="none" baseline="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Poor Coding Habits</a:t>
              </a:r>
            </a:p>
          </p:txBody>
        </p:sp>
        <p:sp>
          <p:nvSpPr>
            <p:cNvPr id="197" name="Shape 197"/>
            <p:cNvSpPr/>
            <p:nvPr/>
          </p:nvSpPr>
          <p:spPr>
            <a:xfrm rot="-9257143">
              <a:off x="946736" y="2840016"/>
              <a:ext cx="2586521" cy="555963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D5D9A9">
                <a:alpha val="3400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392044" y="2010663"/>
              <a:ext cx="1365526" cy="1092420"/>
            </a:xfrm>
            <a:prstGeom prst="roundRect">
              <a:avLst>
                <a:gd name="adj" fmla="val 10000"/>
              </a:avLst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 txBox="1"/>
            <p:nvPr/>
          </p:nvSpPr>
          <p:spPr>
            <a:xfrm>
              <a:off x="424041" y="2042658"/>
              <a:ext cx="1301533" cy="102842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26650" tIns="26650" rIns="26650" bIns="26650" anchor="ctr" anchorCtr="0">
              <a:noAutofit/>
            </a:bodyPr>
            <a:lstStyle/>
            <a:p>
              <a:pPr algn="ctr">
                <a:spcAft>
                  <a:spcPts val="490"/>
                </a:spcAft>
                <a:buSzPct val="25000"/>
              </a:pPr>
              <a:endParaRPr lang="en-US" b="1" dirty="0" smtClean="0">
                <a:solidFill>
                  <a:schemeClr val="lt1"/>
                </a:solidFill>
              </a:endParaRPr>
            </a:p>
            <a:p>
              <a:pPr algn="ctr">
                <a:spcAft>
                  <a:spcPts val="490"/>
                </a:spcAft>
                <a:buSzPct val="25000"/>
              </a:pPr>
              <a:r>
                <a:rPr lang="en" b="1" dirty="0" smtClean="0">
                  <a:solidFill>
                    <a:schemeClr val="lt1"/>
                  </a:solidFill>
                </a:rPr>
                <a:t>Complexity</a:t>
              </a:r>
              <a:endParaRPr lang="en" b="1" dirty="0">
                <a:solidFill>
                  <a:schemeClr val="lt1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490"/>
                </a:spcAft>
                <a:buSzPct val="25000"/>
                <a:buNone/>
              </a:pPr>
              <a:endParaRPr lang="en" sz="14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 rot="-7714286">
              <a:off x="1618006" y="1998269"/>
              <a:ext cx="2586521" cy="555963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D5D9A9">
                <a:alpha val="3400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1422169" y="718927"/>
              <a:ext cx="1365526" cy="1092420"/>
            </a:xfrm>
            <a:prstGeom prst="roundRect">
              <a:avLst>
                <a:gd name="adj" fmla="val 10000"/>
              </a:avLst>
            </a:prstGeom>
            <a:solidFill>
              <a:srgbClr val="B1BB1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 txBox="1"/>
            <p:nvPr/>
          </p:nvSpPr>
          <p:spPr>
            <a:xfrm>
              <a:off x="1454165" y="750924"/>
              <a:ext cx="1301533" cy="1028429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490"/>
                </a:spcAft>
                <a:buSzPct val="25000"/>
                <a:buNone/>
              </a:pPr>
              <a:r>
                <a:rPr lang="en" sz="1400" b="1" i="0" u="none" strike="noStrike" cap="none" baseline="0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Defects </a:t>
              </a:r>
              <a:endParaRPr lang="en" sz="14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 rot="-6171429">
              <a:off x="2588020" y="1531135"/>
              <a:ext cx="2586521" cy="555964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D5D9A9">
                <a:alpha val="3400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2910741" y="2070"/>
              <a:ext cx="1365526" cy="1092420"/>
            </a:xfrm>
            <a:prstGeom prst="roundRect">
              <a:avLst>
                <a:gd name="adj" fmla="val 10000"/>
              </a:avLst>
            </a:prstGeom>
            <a:solidFill>
              <a:srgbClr val="B1BB1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 txBox="1"/>
            <p:nvPr/>
          </p:nvSpPr>
          <p:spPr>
            <a:xfrm>
              <a:off x="2942736" y="34066"/>
              <a:ext cx="1301533" cy="1028429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490"/>
                </a:spcAft>
                <a:buSzPct val="25000"/>
                <a:buNone/>
              </a:pPr>
              <a:r>
                <a:rPr lang="en" sz="14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Poor Designed Architecture</a:t>
              </a:r>
            </a:p>
          </p:txBody>
        </p:sp>
        <p:sp>
          <p:nvSpPr>
            <p:cNvPr id="206" name="Shape 206"/>
            <p:cNvSpPr/>
            <p:nvPr/>
          </p:nvSpPr>
          <p:spPr>
            <a:xfrm rot="-4628571">
              <a:off x="3664655" y="1531134"/>
              <a:ext cx="2586521" cy="555964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D5D9A9">
                <a:alpha val="3400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4562930" y="2070"/>
              <a:ext cx="1365526" cy="1092420"/>
            </a:xfrm>
            <a:prstGeom prst="roundRect">
              <a:avLst>
                <a:gd name="adj" fmla="val 10000"/>
              </a:avLst>
            </a:prstGeom>
            <a:solidFill>
              <a:srgbClr val="B1BB1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 txBox="1"/>
            <p:nvPr/>
          </p:nvSpPr>
          <p:spPr>
            <a:xfrm>
              <a:off x="4594926" y="34066"/>
              <a:ext cx="1301533" cy="1028429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490"/>
                </a:spcAft>
                <a:buSzPct val="25000"/>
                <a:buNone/>
              </a:pPr>
              <a:r>
                <a:rPr lang="en" sz="14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Time Crunch</a:t>
              </a:r>
            </a:p>
          </p:txBody>
        </p:sp>
        <p:sp>
          <p:nvSpPr>
            <p:cNvPr id="209" name="Shape 209"/>
            <p:cNvSpPr/>
            <p:nvPr/>
          </p:nvSpPr>
          <p:spPr>
            <a:xfrm rot="-3085714">
              <a:off x="4634670" y="1998269"/>
              <a:ext cx="2586521" cy="555963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D5D9A9">
                <a:alpha val="3400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6051503" y="718927"/>
              <a:ext cx="1365526" cy="1092420"/>
            </a:xfrm>
            <a:prstGeom prst="roundRect">
              <a:avLst>
                <a:gd name="adj" fmla="val 10000"/>
              </a:avLst>
            </a:prstGeom>
            <a:solidFill>
              <a:srgbClr val="B1BB1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6083498" y="750924"/>
              <a:ext cx="1301533" cy="1028429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490"/>
                </a:spcAft>
                <a:buSzPct val="25000"/>
                <a:buNone/>
              </a:pPr>
              <a:r>
                <a:rPr lang="en-US" b="1" dirty="0">
                  <a:solidFill>
                    <a:schemeClr val="lt1"/>
                  </a:solidFill>
                </a:rPr>
                <a:t>O</a:t>
              </a:r>
              <a:r>
                <a:rPr lang="en" sz="1400" b="1" i="0" u="none" strike="noStrike" cap="none" baseline="0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utdated </a:t>
              </a:r>
              <a:r>
                <a:rPr lang="en-US" b="1" dirty="0">
                  <a:solidFill>
                    <a:schemeClr val="lt1"/>
                  </a:solidFill>
                </a:rPr>
                <a:t>D</a:t>
              </a:r>
              <a:r>
                <a:rPr lang="en" sz="1400" b="1" i="0" u="none" strike="noStrike" cap="none" baseline="0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ocuments</a:t>
              </a:r>
              <a:endParaRPr lang="en" sz="14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 rot="-1542857">
              <a:off x="5305939" y="2840016"/>
              <a:ext cx="2586521" cy="555963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D5D9A9">
                <a:alpha val="3400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>
              <a:off x="7081627" y="2010663"/>
              <a:ext cx="1365526" cy="1092420"/>
            </a:xfrm>
            <a:prstGeom prst="roundRect">
              <a:avLst>
                <a:gd name="adj" fmla="val 10000"/>
              </a:avLst>
            </a:prstGeom>
            <a:solidFill>
              <a:srgbClr val="B1BB1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4" name="Shape 214"/>
            <p:cNvSpPr txBox="1"/>
            <p:nvPr/>
          </p:nvSpPr>
          <p:spPr>
            <a:xfrm>
              <a:off x="7113622" y="2042658"/>
              <a:ext cx="1301533" cy="1028429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490"/>
                </a:spcAft>
                <a:buSzPct val="25000"/>
                <a:buNone/>
              </a:pPr>
              <a:r>
                <a:rPr lang="en" sz="14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Incomplete Test Coverage</a:t>
              </a:r>
            </a:p>
          </p:txBody>
        </p:sp>
        <p:sp>
          <p:nvSpPr>
            <p:cNvPr id="215" name="Shape 215"/>
            <p:cNvSpPr/>
            <p:nvPr/>
          </p:nvSpPr>
          <p:spPr>
            <a:xfrm>
              <a:off x="5545514" y="3889657"/>
              <a:ext cx="2586521" cy="555963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D5D9A9">
                <a:alpha val="3400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>
              <a:off x="7449274" y="3621428"/>
              <a:ext cx="1365526" cy="1092420"/>
            </a:xfrm>
            <a:prstGeom prst="roundRect">
              <a:avLst>
                <a:gd name="adj" fmla="val 10000"/>
              </a:avLst>
            </a:prstGeom>
            <a:solidFill>
              <a:srgbClr val="B1BB1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7" name="Shape 217"/>
            <p:cNvSpPr txBox="1"/>
            <p:nvPr/>
          </p:nvSpPr>
          <p:spPr>
            <a:xfrm>
              <a:off x="7481270" y="3653425"/>
              <a:ext cx="1301533" cy="1028429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490"/>
                </a:spcAft>
                <a:buSzPct val="25000"/>
                <a:buNone/>
              </a:pPr>
              <a:r>
                <a:rPr lang="en-US" sz="1400" b="1" i="0" u="none" strike="noStrike" cap="none" baseline="0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Environment</a:t>
              </a:r>
              <a:endParaRPr lang="en" sz="14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007" y="1159485"/>
            <a:ext cx="8014440" cy="483784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/>
          <p:nvPr/>
        </p:nvSpPr>
        <p:spPr>
          <a:xfrm>
            <a:off x="7401150" y="6386834"/>
            <a:ext cx="1570500" cy="13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reference :SEI</a:t>
            </a:r>
          </a:p>
        </p:txBody>
      </p:sp>
      <p:sp>
        <p:nvSpPr>
          <p:cNvPr id="5" name="Shape 228"/>
          <p:cNvSpPr txBox="1">
            <a:spLocks noGrp="1"/>
          </p:cNvSpPr>
          <p:nvPr>
            <p:ph type="title"/>
          </p:nvPr>
        </p:nvSpPr>
        <p:spPr>
          <a:xfrm>
            <a:off x="457201" y="304801"/>
            <a:ext cx="8054246" cy="53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Teko"/>
              <a:buNone/>
            </a:pPr>
            <a:r>
              <a:rPr lang="en-US" sz="3200" b="1" i="0" u="none" strike="noStrike" cap="none" dirty="0" smtClean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Sources of Technical Debt</a:t>
            </a:r>
            <a:endParaRPr lang="en" sz="3200" b="1" i="0" u="none" strike="noStrike" cap="none" baseline="0" dirty="0">
              <a:solidFill>
                <a:srgbClr val="3F3F3F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2750" y="6032016"/>
            <a:ext cx="69914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12526F"/>
                </a:solidFill>
                <a:latin typeface="Imago Book"/>
                <a:cs typeface="Imago Book"/>
              </a:rPr>
              <a:t>https://</a:t>
            </a:r>
            <a:r>
              <a:rPr lang="en-US" i="1" dirty="0" err="1">
                <a:solidFill>
                  <a:srgbClr val="12526F"/>
                </a:solidFill>
                <a:latin typeface="Imago Book"/>
                <a:cs typeface="Imago Book"/>
              </a:rPr>
              <a:t>insights.sei.cmu.edu</a:t>
            </a:r>
            <a:r>
              <a:rPr lang="en-US" i="1" dirty="0">
                <a:solidFill>
                  <a:srgbClr val="12526F"/>
                </a:solidFill>
                <a:latin typeface="Imago Book"/>
                <a:cs typeface="Imago Book"/>
              </a:rPr>
              <a:t>/</a:t>
            </a:r>
            <a:r>
              <a:rPr lang="en-US" i="1" dirty="0" err="1">
                <a:solidFill>
                  <a:srgbClr val="12526F"/>
                </a:solidFill>
                <a:latin typeface="Imago Book"/>
                <a:cs typeface="Imago Book"/>
              </a:rPr>
              <a:t>sei_blog</a:t>
            </a:r>
            <a:r>
              <a:rPr lang="en-US" i="1" dirty="0">
                <a:solidFill>
                  <a:srgbClr val="12526F"/>
                </a:solidFill>
                <a:latin typeface="Imago Book"/>
                <a:cs typeface="Imago Book"/>
              </a:rPr>
              <a:t>/2015/07/a-field-study-of-technical-</a:t>
            </a:r>
            <a:r>
              <a:rPr lang="en-US" i="1" dirty="0" err="1">
                <a:solidFill>
                  <a:srgbClr val="12526F"/>
                </a:solidFill>
                <a:latin typeface="Imago Book"/>
                <a:cs typeface="Imago Book"/>
              </a:rPr>
              <a:t>debt.html</a:t>
            </a:r>
            <a:endParaRPr lang="en-US" i="1" dirty="0">
              <a:solidFill>
                <a:srgbClr val="12526F"/>
              </a:solidFill>
              <a:latin typeface="Imago Book"/>
              <a:cs typeface="Imago Book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457201" y="304801"/>
            <a:ext cx="6019799" cy="53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Teko"/>
              <a:buNone/>
            </a:pPr>
            <a:r>
              <a:rPr lang="en" sz="3200" dirty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Common </a:t>
            </a:r>
            <a:r>
              <a:rPr lang="en" sz="3200" b="1" i="0" u="none" strike="noStrike" cap="none" baseline="0" dirty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Behaviors</a:t>
            </a:r>
          </a:p>
        </p:txBody>
      </p:sp>
      <p:sp>
        <p:nvSpPr>
          <p:cNvPr id="229" name="Shape 229"/>
          <p:cNvSpPr/>
          <p:nvPr/>
        </p:nvSpPr>
        <p:spPr>
          <a:xfrm>
            <a:off x="228601" y="1295400"/>
            <a:ext cx="8534399" cy="48006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200" b="1">
              <a:solidFill>
                <a:srgbClr val="FFFF00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200" b="1">
                <a:solidFill>
                  <a:srgbClr val="FFFF00"/>
                </a:solidFill>
              </a:rPr>
              <a:t>   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200" b="1">
              <a:solidFill>
                <a:srgbClr val="FFFF00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200" b="1">
                <a:solidFill>
                  <a:srgbClr val="FFFF00"/>
                </a:solidFill>
                <a:ea typeface="Corben"/>
                <a:sym typeface="Corben"/>
              </a:rPr>
              <a:t>Production Issues</a:t>
            </a:r>
          </a:p>
        </p:txBody>
      </p:sp>
      <p:sp>
        <p:nvSpPr>
          <p:cNvPr id="230" name="Shape 230"/>
          <p:cNvSpPr/>
          <p:nvPr/>
        </p:nvSpPr>
        <p:spPr>
          <a:xfrm>
            <a:off x="778300" y="1644201"/>
            <a:ext cx="1752600" cy="36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200" b="1">
                <a:solidFill>
                  <a:srgbClr val="FF0000"/>
                </a:solidFill>
                <a:ea typeface="Corben"/>
                <a:sym typeface="Corben"/>
              </a:rPr>
              <a:t>Velocity</a:t>
            </a:r>
          </a:p>
        </p:txBody>
      </p:sp>
      <p:sp>
        <p:nvSpPr>
          <p:cNvPr id="231" name="Shape 231"/>
          <p:cNvSpPr/>
          <p:nvPr/>
        </p:nvSpPr>
        <p:spPr>
          <a:xfrm>
            <a:off x="3663275" y="1882534"/>
            <a:ext cx="1166100" cy="64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200" b="1">
                <a:solidFill>
                  <a:srgbClr val="F2F2F2"/>
                </a:solidFill>
                <a:ea typeface="Corben"/>
                <a:sym typeface="Corben"/>
              </a:rPr>
              <a:t>Bugs</a:t>
            </a:r>
          </a:p>
        </p:txBody>
      </p:sp>
      <p:sp>
        <p:nvSpPr>
          <p:cNvPr id="232" name="Shape 232"/>
          <p:cNvSpPr/>
          <p:nvPr/>
        </p:nvSpPr>
        <p:spPr>
          <a:xfrm>
            <a:off x="1981201" y="2819401"/>
            <a:ext cx="1532999" cy="64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200" b="1">
                <a:solidFill>
                  <a:srgbClr val="5298E1"/>
                </a:solidFill>
                <a:ea typeface="Corben"/>
                <a:sym typeface="Corben"/>
              </a:rPr>
              <a:t>Stress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200" b="0" i="0" u="none" strike="noStrike" cap="none" baseline="0">
              <a:solidFill>
                <a:srgbClr val="5298E1"/>
              </a:solidFill>
              <a:ea typeface="Corben"/>
              <a:sym typeface="Corben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2367575" y="5059467"/>
            <a:ext cx="4572000" cy="64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200" b="1">
                <a:solidFill>
                  <a:srgbClr val="CCFFCC"/>
                </a:solidFill>
                <a:ea typeface="Corben"/>
                <a:sym typeface="Corben"/>
              </a:rPr>
              <a:t>Customer complaints</a:t>
            </a:r>
          </a:p>
        </p:txBody>
      </p:sp>
      <p:sp>
        <p:nvSpPr>
          <p:cNvPr id="234" name="Shape 234"/>
          <p:cNvSpPr/>
          <p:nvPr/>
        </p:nvSpPr>
        <p:spPr>
          <a:xfrm>
            <a:off x="4554550" y="3471001"/>
            <a:ext cx="3366600" cy="64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200" b="1">
                <a:solidFill>
                  <a:srgbClr val="D5A6BD"/>
                </a:solidFill>
                <a:ea typeface="Corben"/>
                <a:sym typeface="Corben"/>
              </a:rPr>
              <a:t>Single point of failure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200" b="0" i="0" u="none" strike="noStrike" cap="none" baseline="0">
              <a:solidFill>
                <a:srgbClr val="5298E1"/>
              </a:solidFill>
              <a:ea typeface="Corben"/>
              <a:sym typeface="Corben"/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6733675" y="2173001"/>
            <a:ext cx="1371900" cy="64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200" b="1">
                <a:solidFill>
                  <a:srgbClr val="FFFFFF"/>
                </a:solidFill>
                <a:highlight>
                  <a:srgbClr val="000000"/>
                </a:highlight>
                <a:ea typeface="Corben"/>
                <a:sym typeface="Corben"/>
              </a:rPr>
              <a:t>Morale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509001" y="304800"/>
            <a:ext cx="5029199" cy="53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Teko"/>
              <a:buNone/>
            </a:pPr>
            <a:r>
              <a:rPr lang="en" sz="3200" dirty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Case Study </a:t>
            </a:r>
            <a:r>
              <a:rPr lang="en-US" sz="3200" dirty="0" smtClean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A</a:t>
            </a:r>
            <a:endParaRPr lang="en" sz="3200" dirty="0">
              <a:solidFill>
                <a:srgbClr val="3F3F3F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248" name="Shape 248"/>
          <p:cNvSpPr txBox="1"/>
          <p:nvPr/>
        </p:nvSpPr>
        <p:spPr>
          <a:xfrm>
            <a:off x="110445" y="2137688"/>
            <a:ext cx="2678651" cy="316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lvl="0" algn="ctr">
              <a:defRPr sz="2400" b="1">
                <a:solidFill>
                  <a:srgbClr val="12526F"/>
                </a:solidFill>
              </a:defRPr>
            </a:lvl1pPr>
          </a:lstStyle>
          <a:p>
            <a:r>
              <a:rPr lang="en" dirty="0"/>
              <a:t>New product </a:t>
            </a:r>
            <a:r>
              <a:rPr lang="en-US" dirty="0" smtClean="0"/>
              <a:t>l</a:t>
            </a:r>
            <a:r>
              <a:rPr lang="en" dirty="0" smtClean="0"/>
              <a:t>aunch </a:t>
            </a:r>
            <a:r>
              <a:rPr lang="en" dirty="0"/>
              <a:t>with </a:t>
            </a:r>
            <a:r>
              <a:rPr lang="en" u="sng" dirty="0"/>
              <a:t>intentional </a:t>
            </a:r>
            <a:r>
              <a:rPr lang="en" dirty="0"/>
              <a:t>technical debt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320" y="1564388"/>
            <a:ext cx="5903184" cy="3951718"/>
          </a:xfrm>
          <a:prstGeom prst="rect">
            <a:avLst/>
          </a:prstGeom>
          <a:ln>
            <a:solidFill>
              <a:srgbClr val="8CBBE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381001" y="304801"/>
            <a:ext cx="7552696" cy="53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Teko"/>
              <a:buNone/>
            </a:pPr>
            <a:r>
              <a:rPr lang="en" sz="3200" b="1" i="0" u="none" strike="noStrike" cap="none" baseline="0" dirty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Managing Technical Debt</a:t>
            </a:r>
          </a:p>
        </p:txBody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124126" y="2542015"/>
            <a:ext cx="4145699" cy="3243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546100" indent="-457200">
              <a:spcBef>
                <a:spcPts val="1200"/>
              </a:spcBef>
              <a:spcAft>
                <a:spcPts val="1200"/>
              </a:spcAft>
              <a:buSzPct val="100000"/>
              <a:buChar char="•"/>
            </a:pPr>
            <a:r>
              <a:rPr lang="en" sz="2600" i="0" dirty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Separate TD backlog </a:t>
            </a:r>
          </a:p>
          <a:p>
            <a:pPr marL="546100" indent="-457200">
              <a:spcBef>
                <a:spcPts val="1200"/>
              </a:spcBef>
              <a:spcAft>
                <a:spcPts val="1200"/>
              </a:spcAft>
              <a:buSzPct val="100000"/>
              <a:buChar char="•"/>
            </a:pPr>
            <a:r>
              <a:rPr lang="en" sz="2600" i="0" dirty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Prioritize </a:t>
            </a:r>
          </a:p>
          <a:p>
            <a:pPr marL="546100" indent="-457200">
              <a:spcBef>
                <a:spcPts val="1200"/>
              </a:spcBef>
              <a:spcAft>
                <a:spcPts val="1200"/>
              </a:spcAft>
              <a:buSzPct val="100000"/>
              <a:buChar char="•"/>
            </a:pPr>
            <a:r>
              <a:rPr lang="en" sz="2600" i="0" dirty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Amortize debt payment</a:t>
            </a:r>
          </a:p>
          <a:p>
            <a:pPr marL="546100" indent="-457200">
              <a:spcBef>
                <a:spcPts val="1200"/>
              </a:spcBef>
              <a:spcAft>
                <a:spcPts val="1200"/>
              </a:spcAft>
              <a:buSzPct val="100000"/>
              <a:buChar char="•"/>
            </a:pPr>
            <a:r>
              <a:rPr lang="en" sz="2600" i="0" dirty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Boy’s scout rule</a:t>
            </a:r>
          </a:p>
          <a:p>
            <a:pPr marL="546100" indent="-457200">
              <a:spcBef>
                <a:spcPts val="1200"/>
              </a:spcBef>
              <a:spcAft>
                <a:spcPts val="1200"/>
              </a:spcAft>
              <a:buSzPct val="100000"/>
              <a:buChar char="•"/>
            </a:pPr>
            <a:endParaRPr sz="26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indent="-457200">
              <a:spcBef>
                <a:spcPts val="1200"/>
              </a:spcBef>
              <a:spcAft>
                <a:spcPts val="1200"/>
              </a:spcAft>
              <a:buSzPct val="100000"/>
              <a:buChar char="•"/>
            </a:pPr>
            <a:endParaRPr sz="26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indent="-457200">
              <a:spcBef>
                <a:spcPts val="1200"/>
              </a:spcBef>
              <a:spcAft>
                <a:spcPts val="1200"/>
              </a:spcAft>
              <a:buSzPct val="100000"/>
              <a:buChar char="•"/>
            </a:pPr>
            <a:endParaRPr sz="26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6642" y="1322134"/>
            <a:ext cx="4638599" cy="4665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381001" y="304800"/>
            <a:ext cx="5029199" cy="53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Teko"/>
              <a:buNone/>
            </a:pPr>
            <a:r>
              <a:rPr lang="en" sz="3200" dirty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Case Study </a:t>
            </a:r>
            <a:r>
              <a:rPr lang="en-US" sz="3200" dirty="0" smtClean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B</a:t>
            </a:r>
            <a:endParaRPr lang="en" sz="3200" dirty="0">
              <a:solidFill>
                <a:srgbClr val="3F3F3F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261" name="Shape 261"/>
          <p:cNvSpPr txBox="1"/>
          <p:nvPr/>
        </p:nvSpPr>
        <p:spPr>
          <a:xfrm>
            <a:off x="128854" y="1972046"/>
            <a:ext cx="3258154" cy="316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>
              <a:defRPr sz="2400" b="1">
                <a:solidFill>
                  <a:srgbClr val="12526F"/>
                </a:solidFill>
              </a:defRPr>
            </a:lvl1pPr>
          </a:lstStyle>
          <a:p>
            <a:r>
              <a:rPr lang="en" dirty="0"/>
              <a:t>Technical Debt incurred by </a:t>
            </a:r>
            <a:r>
              <a:rPr lang="en" u="sng" dirty="0" smtClean="0"/>
              <a:t>hypergrowth </a:t>
            </a:r>
            <a:r>
              <a:rPr lang="en" u="sng" dirty="0"/>
              <a:t>and outsourcing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675" y="1064254"/>
            <a:ext cx="5039094" cy="5039094"/>
          </a:xfrm>
          <a:prstGeom prst="rect">
            <a:avLst/>
          </a:prstGeom>
          <a:ln>
            <a:solidFill>
              <a:srgbClr val="8CBBE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/>
        </p:nvSpPr>
        <p:spPr>
          <a:xfrm>
            <a:off x="184078" y="1378722"/>
            <a:ext cx="3976052" cy="393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46100" indent="-457200">
              <a:lnSpc>
                <a:spcPct val="95000"/>
              </a:lnSpc>
              <a:spcBef>
                <a:spcPts val="1400"/>
              </a:spcBef>
              <a:spcAft>
                <a:spcPts val="1200"/>
              </a:spcAft>
              <a:buClr>
                <a:srgbClr val="595959"/>
              </a:buClr>
              <a:buSzPct val="100000"/>
              <a:buFont typeface="Arial"/>
              <a:buChar char="•"/>
              <a:defRPr sz="2800">
                <a:solidFill>
                  <a:srgbClr val="12526F"/>
                </a:solidFill>
                <a:sym typeface="Georgia"/>
              </a:defRPr>
            </a:lvl1pPr>
            <a:lvl2pPr marL="742950" indent="-171450">
              <a:lnSpc>
                <a:spcPct val="95000"/>
              </a:lnSpc>
              <a:buClr>
                <a:srgbClr val="595959"/>
              </a:buClr>
              <a:buFont typeface="Arial"/>
              <a:buChar char="–"/>
              <a:defRPr sz="1800">
                <a:solidFill>
                  <a:srgbClr val="595959"/>
                </a:solidFill>
              </a:defRPr>
            </a:lvl2pPr>
            <a:lvl3pPr marL="1143000" indent="-127000">
              <a:lnSpc>
                <a:spcPct val="95000"/>
              </a:lnSpc>
              <a:buClr>
                <a:srgbClr val="595959"/>
              </a:buClr>
              <a:buFont typeface="Arial"/>
              <a:buChar char="•"/>
              <a:defRPr sz="1600">
                <a:solidFill>
                  <a:srgbClr val="595959"/>
                </a:solidFill>
              </a:defRPr>
            </a:lvl3pPr>
            <a:lvl4pPr marL="1600200" indent="-139700">
              <a:lnSpc>
                <a:spcPct val="95000"/>
              </a:lnSpc>
              <a:buClr>
                <a:srgbClr val="595959"/>
              </a:buClr>
              <a:buFont typeface="Arial"/>
              <a:buChar char="–"/>
              <a:defRPr>
                <a:solidFill>
                  <a:srgbClr val="595959"/>
                </a:solidFill>
              </a:defRPr>
            </a:lvl4pPr>
            <a:lvl5pPr marL="2057400" indent="-139700">
              <a:lnSpc>
                <a:spcPct val="95000"/>
              </a:lnSpc>
              <a:buClr>
                <a:srgbClr val="595959"/>
              </a:buClr>
              <a:buFont typeface="Arial"/>
              <a:buChar char="»"/>
              <a:defRPr>
                <a:solidFill>
                  <a:srgbClr val="595959"/>
                </a:solidFill>
              </a:defRPr>
            </a:lvl5pPr>
            <a:lvl6pPr marL="2514600" indent="-101600"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6pPr>
            <a:lvl7pPr marL="2971800" indent="-101600"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7pPr>
            <a:lvl8pPr marL="3429000" indent="-101600"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8pPr>
            <a:lvl9pPr marL="3886200" indent="-101600"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pPr>
              <a:spcBef>
                <a:spcPts val="1200"/>
              </a:spcBef>
            </a:pPr>
            <a:r>
              <a:rPr lang="en" dirty="0" smtClean="0"/>
              <a:t>Training</a:t>
            </a:r>
            <a:endParaRPr dirty="0"/>
          </a:p>
          <a:p>
            <a:pPr>
              <a:spcBef>
                <a:spcPts val="1200"/>
              </a:spcBef>
            </a:pPr>
            <a:r>
              <a:rPr lang="en" dirty="0" smtClean="0"/>
              <a:t>Rewards</a:t>
            </a:r>
            <a:endParaRPr dirty="0"/>
          </a:p>
          <a:p>
            <a:pPr>
              <a:spcBef>
                <a:spcPts val="1200"/>
              </a:spcBef>
            </a:pPr>
            <a:r>
              <a:rPr lang="en" dirty="0"/>
              <a:t>Relevant process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458" y="1378722"/>
            <a:ext cx="4621407" cy="351628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57200" y="242683"/>
            <a:ext cx="8229600" cy="53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Teko"/>
              <a:buNone/>
            </a:pPr>
            <a:r>
              <a:rPr lang="en" sz="3200" dirty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My Professional Experience</a:t>
            </a:r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380" y="2157134"/>
            <a:ext cx="1660063" cy="1716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1281" y="2275301"/>
            <a:ext cx="2479530" cy="131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2926" y="2209867"/>
            <a:ext cx="2387225" cy="1441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88650" y="4555634"/>
            <a:ext cx="1837250" cy="53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4522" y="4574038"/>
            <a:ext cx="3338545" cy="67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68094" y="4555634"/>
            <a:ext cx="2248911" cy="671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title"/>
          </p:nvPr>
        </p:nvSpPr>
        <p:spPr>
          <a:xfrm>
            <a:off x="457201" y="279982"/>
            <a:ext cx="6013541" cy="4820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Teko"/>
              <a:buNone/>
            </a:pPr>
            <a:r>
              <a:rPr lang="en" sz="3200" b="1" i="0" u="none" strike="noStrike" cap="none" baseline="0" dirty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Definition of DONE</a:t>
            </a:r>
          </a:p>
        </p:txBody>
      </p:sp>
      <p:sp>
        <p:nvSpPr>
          <p:cNvPr id="274" name="Shape 274"/>
          <p:cNvSpPr txBox="1"/>
          <p:nvPr/>
        </p:nvSpPr>
        <p:spPr>
          <a:xfrm>
            <a:off x="1090706" y="1334967"/>
            <a:ext cx="7238669" cy="478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635000" indent="-635000" rtl="0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srgbClr val="12526F"/>
                </a:solidFill>
              </a:rPr>
              <a:t>Design </a:t>
            </a:r>
            <a:r>
              <a:rPr lang="en" sz="2400" dirty="0" smtClean="0">
                <a:solidFill>
                  <a:srgbClr val="12526F"/>
                </a:solidFill>
              </a:rPr>
              <a:t>Review</a:t>
            </a:r>
            <a:endParaRPr lang="en" sz="2400" dirty="0">
              <a:solidFill>
                <a:srgbClr val="12526F"/>
              </a:solidFill>
            </a:endParaRPr>
          </a:p>
          <a:p>
            <a:pPr marL="635000" indent="-635000" rtl="0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" sz="2400" dirty="0" smtClean="0">
                <a:solidFill>
                  <a:srgbClr val="12526F"/>
                </a:solidFill>
              </a:rPr>
              <a:t>Te</a:t>
            </a:r>
            <a:r>
              <a:rPr lang="en-US" sz="2400" dirty="0">
                <a:solidFill>
                  <a:srgbClr val="12526F"/>
                </a:solidFill>
              </a:rPr>
              <a:t>s</a:t>
            </a:r>
            <a:r>
              <a:rPr lang="en" sz="2400" dirty="0" smtClean="0">
                <a:solidFill>
                  <a:srgbClr val="12526F"/>
                </a:solidFill>
              </a:rPr>
              <a:t>ts</a:t>
            </a:r>
            <a:endParaRPr lang="en" sz="2400" dirty="0">
              <a:solidFill>
                <a:srgbClr val="12526F"/>
              </a:solidFill>
            </a:endParaRPr>
          </a:p>
          <a:p>
            <a:pPr marL="635000" indent="-635000" rtl="0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" sz="2400" dirty="0" smtClean="0">
                <a:solidFill>
                  <a:srgbClr val="12526F"/>
                </a:solidFill>
              </a:rPr>
              <a:t>Code </a:t>
            </a:r>
            <a:r>
              <a:rPr lang="en" sz="2400" dirty="0">
                <a:solidFill>
                  <a:srgbClr val="12526F"/>
                </a:solidFill>
              </a:rPr>
              <a:t>Reviews</a:t>
            </a:r>
          </a:p>
          <a:p>
            <a:pPr marL="635000" indent="-635000" rtl="0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" sz="2400" dirty="0" smtClean="0">
                <a:solidFill>
                  <a:srgbClr val="12526F"/>
                </a:solidFill>
              </a:rPr>
              <a:t>Integration</a:t>
            </a:r>
            <a:endParaRPr lang="en" sz="2400" dirty="0">
              <a:solidFill>
                <a:srgbClr val="12526F"/>
              </a:solidFill>
            </a:endParaRPr>
          </a:p>
          <a:p>
            <a:pPr marL="635000" indent="-635000" rtl="0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" sz="2400" dirty="0" smtClean="0">
                <a:solidFill>
                  <a:srgbClr val="12526F"/>
                </a:solidFill>
              </a:rPr>
              <a:t>Documentation</a:t>
            </a:r>
            <a:endParaRPr lang="en" sz="2400" dirty="0">
              <a:solidFill>
                <a:srgbClr val="12526F"/>
              </a:solidFill>
            </a:endParaRPr>
          </a:p>
          <a:p>
            <a:pPr marL="635000" indent="-635000" rtl="0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" sz="2400" dirty="0" smtClean="0">
                <a:solidFill>
                  <a:srgbClr val="12526F"/>
                </a:solidFill>
              </a:rPr>
              <a:t>Approved</a:t>
            </a:r>
            <a:endParaRPr lang="en" sz="2400" dirty="0">
              <a:solidFill>
                <a:srgbClr val="12526F"/>
              </a:solidFill>
            </a:endParaRPr>
          </a:p>
          <a:p>
            <a:pPr marL="635000" indent="-635000" rtl="0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" sz="2400" dirty="0" smtClean="0">
                <a:solidFill>
                  <a:srgbClr val="12526F"/>
                </a:solidFill>
              </a:rPr>
              <a:t>Monitoring</a:t>
            </a:r>
            <a:endParaRPr lang="en" sz="2400" dirty="0">
              <a:solidFill>
                <a:srgbClr val="12526F"/>
              </a:solidFill>
            </a:endParaRPr>
          </a:p>
          <a:p>
            <a:pPr rtl="0">
              <a:spcBef>
                <a:spcPts val="0"/>
              </a:spcBef>
              <a:buNone/>
            </a:pPr>
            <a:endParaRPr sz="2400" dirty="0"/>
          </a:p>
          <a:p>
            <a:pPr rtl="0">
              <a:spcBef>
                <a:spcPts val="0"/>
              </a:spcBef>
              <a:buNone/>
            </a:pPr>
            <a:endParaRPr sz="2400" dirty="0"/>
          </a:p>
          <a:p>
            <a:pPr rtl="0">
              <a:spcBef>
                <a:spcPts val="0"/>
              </a:spcBef>
              <a:buNone/>
            </a:pPr>
            <a:endParaRPr sz="2400" dirty="0"/>
          </a:p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381001" y="304800"/>
            <a:ext cx="5029199" cy="53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Teko"/>
              <a:buNone/>
            </a:pPr>
            <a:r>
              <a:rPr lang="en" sz="3200" dirty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Case Study </a:t>
            </a:r>
            <a:r>
              <a:rPr lang="en-US" sz="3200" dirty="0" smtClean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C</a:t>
            </a:r>
            <a:endParaRPr lang="en" sz="3200" dirty="0">
              <a:solidFill>
                <a:srgbClr val="3F3F3F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282" name="Shape 282"/>
          <p:cNvSpPr txBox="1"/>
          <p:nvPr/>
        </p:nvSpPr>
        <p:spPr>
          <a:xfrm>
            <a:off x="274850" y="1824061"/>
            <a:ext cx="2745974" cy="316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 dirty="0">
                <a:solidFill>
                  <a:srgbClr val="12526F"/>
                </a:solidFill>
              </a:rPr>
              <a:t>Technical Debt incurred due to </a:t>
            </a:r>
            <a:r>
              <a:rPr lang="en" sz="2400" b="1" u="sng" dirty="0">
                <a:solidFill>
                  <a:srgbClr val="12526F"/>
                </a:solidFill>
              </a:rPr>
              <a:t>acquisition of a </a:t>
            </a:r>
            <a:r>
              <a:rPr lang="en" sz="2400" b="1" u="sng" dirty="0" smtClean="0">
                <a:solidFill>
                  <a:srgbClr val="12526F"/>
                </a:solidFill>
              </a:rPr>
              <a:t>startup</a:t>
            </a:r>
            <a:endParaRPr lang="en" sz="2400" b="1" u="sng" dirty="0">
              <a:solidFill>
                <a:srgbClr val="12526F"/>
              </a:solidFill>
            </a:endParaRPr>
          </a:p>
        </p:txBody>
      </p:sp>
      <p:pic>
        <p:nvPicPr>
          <p:cNvPr id="2" name="Picture 1" descr="All Hands On Deck - Cle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380" y="1447800"/>
            <a:ext cx="5636823" cy="3752010"/>
          </a:xfrm>
          <a:prstGeom prst="rect">
            <a:avLst/>
          </a:prstGeom>
          <a:ln>
            <a:solidFill>
              <a:srgbClr val="8CBBE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xfrm>
            <a:off x="381001" y="304800"/>
            <a:ext cx="5029199" cy="53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Teko"/>
              <a:buNone/>
            </a:pPr>
            <a:r>
              <a:rPr lang="en" sz="320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Payment Strategy</a:t>
            </a:r>
          </a:p>
        </p:txBody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381000" y="1676199"/>
            <a:ext cx="8526000" cy="3505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44500" marR="0" lvl="0" indent="-34290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sz="2400" i="0" dirty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Estimated Principal</a:t>
            </a:r>
          </a:p>
          <a:p>
            <a:pPr marL="444500" marR="0" lvl="0" indent="-34290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sz="2400" i="0" dirty="0" smtClean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Estimated </a:t>
            </a:r>
            <a:r>
              <a:rPr lang="en" sz="2400" i="0" dirty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Interest Amount</a:t>
            </a:r>
          </a:p>
          <a:p>
            <a:pPr marL="444500" marR="0" lvl="0" indent="-34290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sz="2400" i="0" dirty="0" smtClean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Estimated </a:t>
            </a:r>
            <a:r>
              <a:rPr lang="en" sz="2400" i="0" dirty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Interest Probability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381000" y="304801"/>
            <a:ext cx="8229600" cy="53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Teko"/>
              <a:buNone/>
            </a:pPr>
            <a:r>
              <a:rPr lang="en" sz="3200" b="1" i="0" u="none" strike="noStrike" cap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Teko"/>
                <a:ea typeface="Teko"/>
                <a:cs typeface="Teko"/>
                <a:sym typeface="Teko"/>
              </a:rPr>
              <a:t>Final Thoughts</a:t>
            </a:r>
          </a:p>
        </p:txBody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389303" y="1179667"/>
            <a:ext cx="3123300" cy="495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285750" algn="l" rtl="0">
              <a:lnSpc>
                <a:spcPct val="95000"/>
              </a:lnSpc>
              <a:spcBef>
                <a:spcPts val="0"/>
              </a:spcBef>
              <a:buClr>
                <a:srgbClr val="595959"/>
              </a:buClr>
              <a:buFont typeface="Arial"/>
              <a:buChar char="•"/>
            </a:pPr>
            <a:endParaRPr sz="1100"/>
          </a:p>
          <a:p>
            <a:pPr marL="0" marR="0" lvl="0" indent="0" algn="l" rtl="0">
              <a:lnSpc>
                <a:spcPct val="95000"/>
              </a:lnSpc>
              <a:spcBef>
                <a:spcPts val="800"/>
              </a:spcBef>
              <a:buClr>
                <a:srgbClr val="595959"/>
              </a:buClr>
              <a:buFont typeface="Arial"/>
              <a:buNone/>
            </a:pPr>
            <a:endParaRPr sz="1100" b="0" i="0" u="none" strike="noStrike" cap="none" baseline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274850" y="1246933"/>
            <a:ext cx="8618400" cy="4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dirty="0">
                <a:solidFill>
                  <a:schemeClr val="accent2">
                    <a:lumMod val="50000"/>
                  </a:schemeClr>
                </a:solidFill>
              </a:rPr>
              <a:t>“Avoid being a perfectionist in a world of finite </a:t>
            </a:r>
            <a:r>
              <a:rPr lang="en" sz="3000" dirty="0" smtClean="0">
                <a:solidFill>
                  <a:schemeClr val="accent2">
                    <a:lumMod val="50000"/>
                  </a:schemeClr>
                </a:solidFill>
              </a:rPr>
              <a:t>resources”</a:t>
            </a:r>
            <a:endParaRPr lang="en-US" sz="3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</a:rPr>
              <a:t>					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- Forest Shell</a:t>
            </a:r>
            <a:endParaRPr lang="en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lang="en-US" sz="3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sz="3000" dirty="0">
              <a:solidFill>
                <a:schemeClr val="accent2">
                  <a:lumMod val="50000"/>
                </a:schemeClr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3000" dirty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</a:rPr>
              <a:t>"Stop perfecting, start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</a:rPr>
              <a:t>experimenting</a:t>
            </a:r>
            <a:r>
              <a:rPr lang="en" sz="3000" dirty="0" smtClean="0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</a:rPr>
              <a:t>" </a:t>
            </a:r>
            <a:endParaRPr lang="en" sz="3000" dirty="0">
              <a:solidFill>
                <a:schemeClr val="accent2">
                  <a:lumMod val="50000"/>
                </a:schemeClr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389303" y="1179667"/>
            <a:ext cx="3123300" cy="495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285750" algn="l" rtl="0">
              <a:lnSpc>
                <a:spcPct val="95000"/>
              </a:lnSpc>
              <a:spcBef>
                <a:spcPts val="0"/>
              </a:spcBef>
              <a:buClr>
                <a:srgbClr val="595959"/>
              </a:buClr>
              <a:buFont typeface="Arial"/>
              <a:buChar char="•"/>
            </a:pPr>
            <a:endParaRPr sz="1100"/>
          </a:p>
          <a:p>
            <a:pPr marL="0" marR="0" lvl="0" indent="0" algn="l" rtl="0">
              <a:lnSpc>
                <a:spcPct val="95000"/>
              </a:lnSpc>
              <a:spcBef>
                <a:spcPts val="800"/>
              </a:spcBef>
              <a:buClr>
                <a:srgbClr val="595959"/>
              </a:buClr>
              <a:buFont typeface="Arial"/>
              <a:buNone/>
            </a:pPr>
            <a:endParaRPr sz="1100" b="0" i="0" u="none" strike="noStrike" cap="none" baseline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we are hirin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4931" y="5806900"/>
            <a:ext cx="4329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</a:rPr>
              <a:t>aaratee@uber.com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395" y="1453959"/>
            <a:ext cx="8831071" cy="452797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7401150" y="6386834"/>
            <a:ext cx="1570500" cy="13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900"/>
              <a:t>reference :SEI</a:t>
            </a:r>
          </a:p>
        </p:txBody>
      </p:sp>
      <p:sp>
        <p:nvSpPr>
          <p:cNvPr id="2" name="Rectangle 1"/>
          <p:cNvSpPr/>
          <p:nvPr/>
        </p:nvSpPr>
        <p:spPr>
          <a:xfrm>
            <a:off x="1049236" y="1693220"/>
            <a:ext cx="7399875" cy="82820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86"/>
          <p:cNvSpPr txBox="1">
            <a:spLocks noGrp="1"/>
          </p:cNvSpPr>
          <p:nvPr>
            <p:ph type="title"/>
          </p:nvPr>
        </p:nvSpPr>
        <p:spPr>
          <a:xfrm>
            <a:off x="457200" y="242683"/>
            <a:ext cx="8229600" cy="53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Teko"/>
              <a:buNone/>
            </a:pPr>
            <a:r>
              <a:rPr lang="en-US" sz="3200" dirty="0" smtClean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Technical Debt Awareness</a:t>
            </a:r>
            <a:endParaRPr lang="en" sz="3200" dirty="0">
              <a:solidFill>
                <a:srgbClr val="3F3F3F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750" y="6032016"/>
            <a:ext cx="69914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12526F"/>
                </a:solidFill>
                <a:latin typeface="Imago Book"/>
                <a:cs typeface="Imago Book"/>
              </a:rPr>
              <a:t>https://</a:t>
            </a:r>
            <a:r>
              <a:rPr lang="en-US" i="1" dirty="0" err="1">
                <a:solidFill>
                  <a:srgbClr val="12526F"/>
                </a:solidFill>
                <a:latin typeface="Imago Book"/>
                <a:cs typeface="Imago Book"/>
              </a:rPr>
              <a:t>insights.sei.cmu.edu</a:t>
            </a:r>
            <a:r>
              <a:rPr lang="en-US" i="1" dirty="0">
                <a:solidFill>
                  <a:srgbClr val="12526F"/>
                </a:solidFill>
                <a:latin typeface="Imago Book"/>
                <a:cs typeface="Imago Book"/>
              </a:rPr>
              <a:t>/</a:t>
            </a:r>
            <a:r>
              <a:rPr lang="en-US" i="1" dirty="0" err="1">
                <a:solidFill>
                  <a:srgbClr val="12526F"/>
                </a:solidFill>
                <a:latin typeface="Imago Book"/>
                <a:cs typeface="Imago Book"/>
              </a:rPr>
              <a:t>sei_blog</a:t>
            </a:r>
            <a:r>
              <a:rPr lang="en-US" i="1" dirty="0">
                <a:solidFill>
                  <a:srgbClr val="12526F"/>
                </a:solidFill>
                <a:latin typeface="Imago Book"/>
                <a:cs typeface="Imago Book"/>
              </a:rPr>
              <a:t>/2015/07/a-field-study-of-technical-</a:t>
            </a:r>
            <a:r>
              <a:rPr lang="en-US" i="1" dirty="0" err="1">
                <a:solidFill>
                  <a:srgbClr val="12526F"/>
                </a:solidFill>
                <a:latin typeface="Imago Book"/>
                <a:cs typeface="Imago Book"/>
              </a:rPr>
              <a:t>debt.html</a:t>
            </a:r>
            <a:endParaRPr lang="en-US" i="1" dirty="0">
              <a:solidFill>
                <a:srgbClr val="12526F"/>
              </a:solidFill>
              <a:latin typeface="Imago Book"/>
              <a:cs typeface="Imago Book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 t="19789" b="11256"/>
          <a:stretch/>
        </p:blipFill>
        <p:spPr>
          <a:xfrm>
            <a:off x="456176" y="1288315"/>
            <a:ext cx="8291201" cy="454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2787700" y="6020367"/>
            <a:ext cx="2650200" cy="261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" name="Shape 86"/>
          <p:cNvSpPr txBox="1">
            <a:spLocks/>
          </p:cNvSpPr>
          <p:nvPr/>
        </p:nvSpPr>
        <p:spPr>
          <a:xfrm>
            <a:off x="457200" y="242683"/>
            <a:ext cx="8229600" cy="53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pPr>
              <a:buClr>
                <a:srgbClr val="3F3F3F"/>
              </a:buClr>
              <a:buSzPct val="25000"/>
              <a:buFont typeface="Teko"/>
              <a:buNone/>
            </a:pPr>
            <a:r>
              <a:rPr lang="en-US" sz="3200" dirty="0" smtClean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Awareness amongst Senior </a:t>
            </a:r>
            <a:r>
              <a:rPr lang="en-US" sz="3200" dirty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M</a:t>
            </a:r>
            <a:r>
              <a:rPr lang="en-US" sz="3200" dirty="0" smtClean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anagement</a:t>
            </a:r>
            <a:endParaRPr lang="en" sz="3200" dirty="0">
              <a:solidFill>
                <a:srgbClr val="3F3F3F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9237" y="2558234"/>
            <a:ext cx="1738464" cy="2797494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6176" y="6020367"/>
            <a:ext cx="40959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12526F"/>
                </a:solidFill>
                <a:latin typeface="Imago Book"/>
                <a:cs typeface="Imago Book"/>
              </a:rPr>
              <a:t>http://</a:t>
            </a:r>
            <a:r>
              <a:rPr lang="en-US" i="1" dirty="0" err="1">
                <a:solidFill>
                  <a:srgbClr val="12526F"/>
                </a:solidFill>
                <a:latin typeface="Imago Book"/>
                <a:cs typeface="Imago Book"/>
              </a:rPr>
              <a:t>www.ambysoft.com</a:t>
            </a:r>
            <a:r>
              <a:rPr lang="en-US" i="1" dirty="0">
                <a:solidFill>
                  <a:srgbClr val="12526F"/>
                </a:solidFill>
                <a:latin typeface="Imago Book"/>
                <a:cs typeface="Imago Book"/>
              </a:rPr>
              <a:t>/surveys/agile2015Q1.html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273120" y="4048515"/>
            <a:ext cx="4733757" cy="368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r>
              <a:rPr lang="en" sz="2800" i="0" dirty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What, Why and Who?</a:t>
            </a:r>
          </a:p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r>
              <a:rPr lang="en" sz="2800" i="0" dirty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Identify &amp; Evaluate </a:t>
            </a:r>
          </a:p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r>
              <a:rPr lang="en" sz="2800" i="0" dirty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Payment strategy</a:t>
            </a:r>
          </a:p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r>
              <a:rPr lang="en" sz="2800" i="0" dirty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Case </a:t>
            </a:r>
            <a:r>
              <a:rPr lang="en" sz="2800" i="0" dirty="0" smtClean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endParaRPr lang="en-US" sz="2800" i="0" dirty="0" smtClean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r>
              <a:rPr lang="en-US" sz="2800" i="0" dirty="0" smtClean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Q &amp; A</a:t>
            </a:r>
            <a:endParaRPr lang="en" sz="28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endParaRPr sz="28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endParaRPr sz="28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endParaRPr sz="28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endParaRPr sz="28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endParaRPr sz="28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endParaRPr sz="28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indent="-457200">
              <a:spcBef>
                <a:spcPts val="1400"/>
              </a:spcBef>
              <a:spcAft>
                <a:spcPts val="1200"/>
              </a:spcAft>
              <a:buSzPct val="100000"/>
              <a:buChar char="•"/>
            </a:pPr>
            <a:endParaRPr sz="28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86"/>
          <p:cNvSpPr txBox="1">
            <a:spLocks noGrp="1"/>
          </p:cNvSpPr>
          <p:nvPr>
            <p:ph type="title"/>
          </p:nvPr>
        </p:nvSpPr>
        <p:spPr>
          <a:xfrm>
            <a:off x="457200" y="242683"/>
            <a:ext cx="8229600" cy="53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Teko"/>
              <a:buNone/>
            </a:pPr>
            <a:r>
              <a:rPr lang="en-US" sz="3200" dirty="0" smtClean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Outline</a:t>
            </a:r>
            <a:endParaRPr lang="en" sz="3200" dirty="0">
              <a:solidFill>
                <a:srgbClr val="3F3F3F"/>
              </a:solidFill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481" y="1325129"/>
            <a:ext cx="3924947" cy="393857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255201" y="2484616"/>
            <a:ext cx="4986599" cy="38237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R="0" lvl="0" algn="l" rtl="0">
              <a:lnSpc>
                <a:spcPct val="95000"/>
              </a:lnSpc>
              <a:spcBef>
                <a:spcPts val="800"/>
              </a:spcBef>
              <a:buNone/>
            </a:pPr>
            <a:r>
              <a:rPr lang="en" sz="1800" i="0" dirty="0">
                <a:solidFill>
                  <a:srgbClr val="25252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(1974) "Increasing Complexity" — as a system evolves, its complexity increases unless work is done to maintain or reduce it</a:t>
            </a:r>
          </a:p>
          <a:p>
            <a:pPr marR="0" algn="l" rtl="0">
              <a:lnSpc>
                <a:spcPct val="95000"/>
              </a:lnSpc>
              <a:spcBef>
                <a:spcPts val="800"/>
              </a:spcBef>
              <a:buNone/>
            </a:pPr>
            <a:r>
              <a:rPr lang="en" sz="1800" i="0" dirty="0">
                <a:solidFill>
                  <a:srgbClr val="252525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 </a:t>
            </a:r>
            <a:endParaRPr sz="1800" i="0" dirty="0">
              <a:solidFill>
                <a:srgbClr val="252525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rtl="0">
              <a:lnSpc>
                <a:spcPct val="115000"/>
              </a:lnSpc>
              <a:spcBef>
                <a:spcPts val="300"/>
              </a:spcBef>
              <a:spcAft>
                <a:spcPts val="100"/>
              </a:spcAft>
              <a:buNone/>
            </a:pPr>
            <a:endParaRPr sz="1800" i="0" dirty="0">
              <a:solidFill>
                <a:srgbClr val="252525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lvl="0" rtl="0">
              <a:lnSpc>
                <a:spcPct val="115000"/>
              </a:lnSpc>
              <a:spcBef>
                <a:spcPts val="300"/>
              </a:spcBef>
              <a:spcAft>
                <a:spcPts val="100"/>
              </a:spcAft>
              <a:buNone/>
            </a:pPr>
            <a:r>
              <a:rPr lang="en" sz="1800" i="0" dirty="0">
                <a:solidFill>
                  <a:srgbClr val="25252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(1996)  "Declining Quality" — the quality of a system will appear to be declining unless it is rigorously maintained and adapted to operational environment changes</a:t>
            </a:r>
          </a:p>
          <a:p>
            <a:pPr lvl="0" rtl="0">
              <a:spcBef>
                <a:spcPts val="800"/>
              </a:spcBef>
              <a:buClr>
                <a:schemeClr val="dk1"/>
              </a:buClr>
              <a:buFont typeface="Arial"/>
              <a:buNone/>
            </a:pPr>
            <a:endParaRPr sz="1800" i="0" dirty="0">
              <a:solidFill>
                <a:srgbClr val="252525"/>
              </a:solidFill>
              <a:highlight>
                <a:srgbClr val="F9F9F9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95000"/>
              </a:lnSpc>
              <a:spcBef>
                <a:spcPts val="800"/>
              </a:spcBef>
              <a:buClr>
                <a:srgbClr val="595959"/>
              </a:buClr>
              <a:buFont typeface="Arial"/>
              <a:buNone/>
            </a:pPr>
            <a:endParaRPr sz="1800" b="0" i="0" u="none" strike="noStrike" cap="none" baseline="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95000"/>
              </a:lnSpc>
              <a:spcBef>
                <a:spcPts val="800"/>
              </a:spcBef>
              <a:buClr>
                <a:srgbClr val="595959"/>
              </a:buClr>
              <a:buFont typeface="Arial"/>
              <a:buNone/>
            </a:pPr>
            <a:endParaRPr sz="1800" b="0" i="0" u="none" strike="noStrike" cap="none" baseline="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800"/>
              </a:spcBef>
              <a:buClr>
                <a:srgbClr val="595959"/>
              </a:buClr>
              <a:buFont typeface="Arial"/>
              <a:buNone/>
            </a:pPr>
            <a:endParaRPr sz="2200" b="1" i="0" u="none" strike="noStrike" cap="none" baseline="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800"/>
              </a:spcBef>
              <a:buClr>
                <a:srgbClr val="595959"/>
              </a:buClr>
              <a:buFont typeface="Arial"/>
              <a:buNone/>
            </a:pPr>
            <a:endParaRPr sz="2200" b="1" i="0" u="none" strike="noStrike" cap="none" baseline="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95000"/>
              </a:lnSpc>
              <a:spcBef>
                <a:spcPts val="800"/>
              </a:spcBef>
              <a:buClr>
                <a:srgbClr val="595959"/>
              </a:buClr>
              <a:buFont typeface="Arial"/>
              <a:buNone/>
            </a:pPr>
            <a:endParaRPr sz="1800" b="0" i="0" u="none" strike="noStrike" cap="none" baseline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5827000" y="5601600"/>
            <a:ext cx="2850300" cy="54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95000"/>
              </a:lnSpc>
              <a:spcBef>
                <a:spcPts val="80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0B0080"/>
                </a:solidFill>
                <a:highlight>
                  <a:srgbClr val="F9F9F9"/>
                </a:highlight>
                <a:hlinkClick r:id="rId3"/>
              </a:rPr>
              <a:t>Meir Manny Lehman</a:t>
            </a:r>
          </a:p>
        </p:txBody>
      </p:sp>
      <p:sp>
        <p:nvSpPr>
          <p:cNvPr id="5" name="Shape 86"/>
          <p:cNvSpPr txBox="1">
            <a:spLocks noGrp="1"/>
          </p:cNvSpPr>
          <p:nvPr>
            <p:ph type="title"/>
          </p:nvPr>
        </p:nvSpPr>
        <p:spPr>
          <a:xfrm>
            <a:off x="457200" y="242683"/>
            <a:ext cx="8229600" cy="53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Teko"/>
              <a:buNone/>
            </a:pPr>
            <a:r>
              <a:rPr lang="en-US" sz="3200" dirty="0" smtClean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Little History</a:t>
            </a:r>
            <a:endParaRPr lang="en" sz="3200" dirty="0">
              <a:solidFill>
                <a:srgbClr val="3F3F3F"/>
              </a:solidFill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247" y="1227362"/>
            <a:ext cx="3246553" cy="424216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369676" y="2668662"/>
            <a:ext cx="3853199" cy="3285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R="0" algn="l" rtl="0">
              <a:lnSpc>
                <a:spcPct val="95000"/>
              </a:lnSpc>
              <a:spcBef>
                <a:spcPts val="800"/>
              </a:spcBef>
              <a:buNone/>
            </a:pPr>
            <a:r>
              <a:rPr lang="en" sz="1800" dirty="0">
                <a:solidFill>
                  <a:srgbClr val="252525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"Shipping first time code is like going into </a:t>
            </a:r>
            <a:r>
              <a:rPr lang="en" sz="1800" dirty="0" smtClean="0">
                <a:solidFill>
                  <a:srgbClr val="252525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debt.</a:t>
            </a:r>
            <a:r>
              <a:rPr lang="en-US" sz="1800" dirty="0" smtClean="0">
                <a:solidFill>
                  <a:srgbClr val="252525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”</a:t>
            </a:r>
            <a:r>
              <a:rPr lang="en" sz="1800" dirty="0" smtClean="0">
                <a:solidFill>
                  <a:srgbClr val="252525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lang="en" sz="1800" dirty="0">
              <a:solidFill>
                <a:srgbClr val="252525"/>
              </a:solidFill>
              <a:highlight>
                <a:srgbClr val="F9F9F9"/>
              </a:highlight>
              <a:latin typeface="Arial"/>
              <a:ea typeface="Arial"/>
              <a:cs typeface="Arial"/>
              <a:sym typeface="Arial"/>
            </a:endParaRPr>
          </a:p>
          <a:p>
            <a:pPr marR="0" algn="l" rtl="0">
              <a:lnSpc>
                <a:spcPct val="95000"/>
              </a:lnSpc>
              <a:spcBef>
                <a:spcPts val="800"/>
              </a:spcBef>
              <a:buNone/>
            </a:pPr>
            <a:endParaRPr sz="1800" dirty="0">
              <a:solidFill>
                <a:srgbClr val="252525"/>
              </a:solidFill>
              <a:highlight>
                <a:srgbClr val="F9F9F9"/>
              </a:highlight>
              <a:latin typeface="Arial"/>
              <a:ea typeface="Arial"/>
              <a:cs typeface="Arial"/>
              <a:sym typeface="Arial"/>
            </a:endParaRPr>
          </a:p>
          <a:p>
            <a:pPr marR="0" algn="l" rtl="0">
              <a:lnSpc>
                <a:spcPct val="95000"/>
              </a:lnSpc>
              <a:spcBef>
                <a:spcPts val="800"/>
              </a:spcBef>
              <a:buNone/>
            </a:pPr>
            <a:r>
              <a:rPr lang="en-US" sz="1800" dirty="0" smtClean="0">
                <a:solidFill>
                  <a:srgbClr val="252525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en" sz="1800" dirty="0" smtClean="0">
                <a:solidFill>
                  <a:srgbClr val="252525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" sz="1800" dirty="0">
                <a:solidFill>
                  <a:srgbClr val="252525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little debt speeds development so long as it is paid back </a:t>
            </a:r>
            <a:r>
              <a:rPr lang="en" sz="1800" i="0" dirty="0">
                <a:solidFill>
                  <a:srgbClr val="252525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promptly</a:t>
            </a:r>
            <a:r>
              <a:rPr lang="en" sz="1800" dirty="0">
                <a:solidFill>
                  <a:srgbClr val="252525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 with a rewrite... The danger occurs when the debt is not </a:t>
            </a:r>
            <a:r>
              <a:rPr lang="en" sz="1800" dirty="0" smtClean="0">
                <a:solidFill>
                  <a:srgbClr val="252525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repaid</a:t>
            </a:r>
            <a:r>
              <a:rPr lang="en-US" sz="1800" dirty="0" smtClean="0">
                <a:solidFill>
                  <a:srgbClr val="252525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.”</a:t>
            </a:r>
            <a:endParaRPr lang="en" sz="1800" dirty="0">
              <a:solidFill>
                <a:srgbClr val="252525"/>
              </a:solidFill>
              <a:highlight>
                <a:srgbClr val="F9F9F9"/>
              </a:highlight>
              <a:latin typeface="Arial"/>
              <a:ea typeface="Arial"/>
              <a:cs typeface="Arial"/>
              <a:sym typeface="Arial"/>
            </a:endParaRPr>
          </a:p>
          <a:p>
            <a:pPr marR="0" algn="l" rtl="0">
              <a:lnSpc>
                <a:spcPct val="95000"/>
              </a:lnSpc>
              <a:spcBef>
                <a:spcPts val="800"/>
              </a:spcBef>
              <a:buNone/>
            </a:pPr>
            <a:endParaRPr sz="1800" dirty="0">
              <a:solidFill>
                <a:srgbClr val="252525"/>
              </a:solidFill>
              <a:highlight>
                <a:srgbClr val="F9F9F9"/>
              </a:highlight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95000"/>
              </a:lnSpc>
              <a:spcBef>
                <a:spcPts val="800"/>
              </a:spcBef>
              <a:buNone/>
            </a:pPr>
            <a:r>
              <a:rPr lang="en" sz="1800" dirty="0">
                <a:solidFill>
                  <a:srgbClr val="252525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Every minute spent on not-quite-right code counts as </a:t>
            </a:r>
            <a:r>
              <a:rPr lang="en" sz="1800" dirty="0">
                <a:solidFill>
                  <a:srgbClr val="0B0080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interest</a:t>
            </a:r>
            <a:r>
              <a:rPr lang="en" sz="1800" dirty="0">
                <a:solidFill>
                  <a:srgbClr val="252525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 on that debt</a:t>
            </a:r>
            <a:r>
              <a:rPr lang="en" sz="1800" dirty="0" smtClean="0">
                <a:solidFill>
                  <a:srgbClr val="252525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800" dirty="0" smtClean="0">
              <a:solidFill>
                <a:srgbClr val="252525"/>
              </a:solidFill>
              <a:highlight>
                <a:srgbClr val="F9F9F9"/>
              </a:highlight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95000"/>
              </a:lnSpc>
              <a:spcBef>
                <a:spcPts val="800"/>
              </a:spcBef>
              <a:buNone/>
            </a:pPr>
            <a:endParaRPr lang="en" sz="1800" dirty="0">
              <a:solidFill>
                <a:srgbClr val="252525"/>
              </a:solidFill>
              <a:highlight>
                <a:srgbClr val="F9F9F9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95000"/>
              </a:lnSpc>
              <a:spcBef>
                <a:spcPts val="800"/>
              </a:spcBef>
              <a:buClr>
                <a:srgbClr val="595959"/>
              </a:buClr>
              <a:buFont typeface="Arial"/>
              <a:buNone/>
            </a:pPr>
            <a:endParaRPr sz="1800" b="0" i="0" u="none" strike="noStrike" cap="none" baseline="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95000"/>
              </a:lnSpc>
              <a:spcBef>
                <a:spcPts val="800"/>
              </a:spcBef>
              <a:buClr>
                <a:srgbClr val="595959"/>
              </a:buClr>
              <a:buFont typeface="Arial"/>
              <a:buNone/>
            </a:pPr>
            <a:endParaRPr sz="1800" b="0" i="0" u="none" strike="noStrike" cap="none" baseline="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800"/>
              </a:spcBef>
              <a:buClr>
                <a:srgbClr val="595959"/>
              </a:buClr>
              <a:buFont typeface="Arial"/>
              <a:buNone/>
            </a:pPr>
            <a:endParaRPr sz="2200" b="1" i="0" u="none" strike="noStrike" cap="none" baseline="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800"/>
              </a:spcBef>
              <a:buClr>
                <a:srgbClr val="595959"/>
              </a:buClr>
              <a:buFont typeface="Arial"/>
              <a:buNone/>
            </a:pPr>
            <a:endParaRPr sz="2200" b="1" i="0" u="none" strike="noStrike" cap="none" baseline="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95000"/>
              </a:lnSpc>
              <a:spcBef>
                <a:spcPts val="800"/>
              </a:spcBef>
              <a:buClr>
                <a:srgbClr val="595959"/>
              </a:buClr>
              <a:buFont typeface="Arial"/>
              <a:buNone/>
            </a:pPr>
            <a:endParaRPr sz="1800" b="0" i="0" u="none" strike="noStrike" cap="none" baseline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19482" y="5760357"/>
            <a:ext cx="2323047" cy="387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5000"/>
              </a:lnSpc>
              <a:spcBef>
                <a:spcPts val="800"/>
              </a:spcBef>
            </a:pPr>
            <a:r>
              <a:rPr lang="en-US" sz="2000" dirty="0" smtClean="0">
                <a:solidFill>
                  <a:srgbClr val="12526F"/>
                </a:solidFill>
                <a:highlight>
                  <a:srgbClr val="F9F9F9"/>
                </a:highlight>
              </a:rPr>
              <a:t>Ward Cunningham</a:t>
            </a:r>
            <a:endParaRPr lang="en" sz="2000" dirty="0">
              <a:solidFill>
                <a:srgbClr val="12526F"/>
              </a:solidFill>
              <a:highlight>
                <a:srgbClr val="F9F9F9"/>
              </a:highligh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785" y="1288320"/>
            <a:ext cx="3798015" cy="406740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196100" y="2102767"/>
            <a:ext cx="4534666" cy="3213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lnSpc>
                <a:spcPct val="95000"/>
              </a:lnSpc>
              <a:spcBef>
                <a:spcPts val="800"/>
              </a:spcBef>
              <a:buNone/>
            </a:pPr>
            <a:r>
              <a:rPr lang="en" sz="2000" dirty="0">
                <a:solidFill>
                  <a:srgbClr val="252525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Many have explained the debt metaphor and confused it with the idea that you could write code poorly with the intention of doing a good job later</a:t>
            </a:r>
            <a:r>
              <a:rPr lang="en" sz="2000" dirty="0" smtClean="0">
                <a:solidFill>
                  <a:srgbClr val="252525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2000" dirty="0" smtClean="0">
              <a:solidFill>
                <a:srgbClr val="252525"/>
              </a:solidFill>
              <a:highlight>
                <a:srgbClr val="F9F9F9"/>
              </a:highlight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95000"/>
              </a:lnSpc>
              <a:spcBef>
                <a:spcPts val="800"/>
              </a:spcBef>
              <a:buNone/>
            </a:pPr>
            <a:endParaRPr lang="en" sz="2000" dirty="0">
              <a:solidFill>
                <a:srgbClr val="252525"/>
              </a:solidFill>
              <a:highlight>
                <a:srgbClr val="F9F9F9"/>
              </a:highlight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95000"/>
              </a:lnSpc>
              <a:spcBef>
                <a:spcPts val="800"/>
              </a:spcBef>
              <a:buNone/>
            </a:pPr>
            <a:r>
              <a:rPr lang="en" sz="1800" i="0" dirty="0">
                <a:solidFill>
                  <a:srgbClr val="252525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— </a:t>
            </a:r>
            <a:r>
              <a:rPr lang="en" sz="1800" i="0" dirty="0">
                <a:solidFill>
                  <a:srgbClr val="0B0080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Ward Cunningham</a:t>
            </a:r>
            <a:r>
              <a:rPr lang="en" sz="1800" i="0" dirty="0">
                <a:solidFill>
                  <a:srgbClr val="252525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, 1992</a:t>
            </a:r>
          </a:p>
          <a:p>
            <a:pPr marL="342900" marR="0" lvl="0" indent="-228600" algn="l" rtl="0">
              <a:lnSpc>
                <a:spcPct val="95000"/>
              </a:lnSpc>
              <a:spcBef>
                <a:spcPts val="800"/>
              </a:spcBef>
              <a:buClr>
                <a:srgbClr val="595959"/>
              </a:buClr>
              <a:buFont typeface="Arial"/>
              <a:buNone/>
            </a:pPr>
            <a:endParaRPr sz="1800" b="0" i="0" u="none" strike="noStrike" cap="none" baseline="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95000"/>
              </a:lnSpc>
              <a:spcBef>
                <a:spcPts val="800"/>
              </a:spcBef>
              <a:buClr>
                <a:srgbClr val="595959"/>
              </a:buClr>
              <a:buFont typeface="Arial"/>
              <a:buNone/>
            </a:pPr>
            <a:endParaRPr sz="1800" b="0" i="0" u="none" strike="noStrike" cap="none" baseline="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800"/>
              </a:spcBef>
              <a:buClr>
                <a:srgbClr val="595959"/>
              </a:buClr>
              <a:buFont typeface="Arial"/>
              <a:buNone/>
            </a:pPr>
            <a:endParaRPr sz="2200" b="1" i="0" u="none" strike="noStrike" cap="none" baseline="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800"/>
              </a:spcBef>
              <a:buClr>
                <a:srgbClr val="595959"/>
              </a:buClr>
              <a:buFont typeface="Arial"/>
              <a:buNone/>
            </a:pPr>
            <a:endParaRPr sz="2200" b="1" i="0" u="none" strike="noStrike" cap="none" baseline="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95000"/>
              </a:lnSpc>
              <a:spcBef>
                <a:spcPts val="800"/>
              </a:spcBef>
              <a:buClr>
                <a:srgbClr val="595959"/>
              </a:buClr>
              <a:buFont typeface="Arial"/>
              <a:buNone/>
            </a:pPr>
            <a:endParaRPr sz="1800" b="0" i="0" u="none" strike="noStrike" cap="none" baseline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4">
            <a:alphaModFix/>
          </a:blip>
          <a:srcRect l="3131" t="3503" r="1964" b="4769"/>
          <a:stretch/>
        </p:blipFill>
        <p:spPr>
          <a:xfrm>
            <a:off x="4896435" y="1470858"/>
            <a:ext cx="4247565" cy="421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Teko"/>
              <a:buNone/>
            </a:pPr>
            <a:r>
              <a:rPr lang="en-US" sz="3200" dirty="0" smtClean="0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rPr>
              <a:t>Benefits</a:t>
            </a:r>
            <a:endParaRPr lang="en" sz="3200" b="1" i="0" u="none" strike="noStrike" cap="none" baseline="0" dirty="0">
              <a:solidFill>
                <a:srgbClr val="3F3F3F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89302" y="1179667"/>
            <a:ext cx="4697100" cy="495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546100" marR="0" lvl="0" indent="-457200" rtl="0">
              <a:lnSpc>
                <a:spcPct val="95000"/>
              </a:lnSpc>
              <a:spcBef>
                <a:spcPts val="1400"/>
              </a:spcBef>
              <a:spcAft>
                <a:spcPts val="120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sz="2800" i="0" dirty="0" smtClean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Useful </a:t>
            </a:r>
            <a:r>
              <a:rPr lang="en" sz="2800" i="0" dirty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Tool</a:t>
            </a:r>
          </a:p>
          <a:p>
            <a:pPr marL="546100" marR="0" lvl="0" indent="-457200" rtl="0">
              <a:lnSpc>
                <a:spcPct val="95000"/>
              </a:lnSpc>
              <a:spcBef>
                <a:spcPts val="1400"/>
              </a:spcBef>
              <a:spcAft>
                <a:spcPts val="120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sz="2800" i="0" dirty="0" smtClean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Opportunity </a:t>
            </a:r>
            <a:r>
              <a:rPr lang="en-US" sz="2800" i="0" dirty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" sz="2800" i="0" dirty="0" smtClean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ost</a:t>
            </a:r>
            <a:endParaRPr lang="en" sz="28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marR="0" lvl="0" indent="-457200" rtl="0">
              <a:lnSpc>
                <a:spcPct val="95000"/>
              </a:lnSpc>
              <a:spcBef>
                <a:spcPts val="1400"/>
              </a:spcBef>
              <a:spcAft>
                <a:spcPts val="120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sz="2800" i="0" dirty="0" smtClean="0">
                <a:solidFill>
                  <a:srgbClr val="12526F"/>
                </a:solidFill>
                <a:latin typeface="Arial"/>
                <a:ea typeface="Arial"/>
                <a:cs typeface="Arial"/>
                <a:sym typeface="Arial"/>
              </a:rPr>
              <a:t>Productivity</a:t>
            </a:r>
            <a:endParaRPr lang="en" sz="2800" i="0" dirty="0">
              <a:solidFill>
                <a:srgbClr val="1252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800"/>
              </a:spcBef>
              <a:buClr>
                <a:srgbClr val="595959"/>
              </a:buClr>
              <a:buFont typeface="Arial"/>
              <a:buNone/>
            </a:pPr>
            <a:endParaRPr sz="2200" b="1" i="0" u="none" strike="noStrike" cap="none" baseline="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95000"/>
              </a:lnSpc>
              <a:spcBef>
                <a:spcPts val="800"/>
              </a:spcBef>
              <a:buClr>
                <a:srgbClr val="595959"/>
              </a:buClr>
              <a:buFont typeface="Arial"/>
              <a:buNone/>
            </a:pPr>
            <a:endParaRPr sz="1800" b="1" i="0" u="none" strike="noStrike" cap="none" baseline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1231900"/>
            <a:ext cx="4406900" cy="4394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Default Theme">
  <a:themeElements>
    <a:clrScheme name="Genentech 1">
      <a:dk1>
        <a:srgbClr val="000000"/>
      </a:dk1>
      <a:lt1>
        <a:srgbClr val="FFFFFF"/>
      </a:lt1>
      <a:dk2>
        <a:srgbClr val="195695"/>
      </a:dk2>
      <a:lt2>
        <a:srgbClr val="C7C8CA"/>
      </a:lt2>
      <a:accent1>
        <a:srgbClr val="B2BB21"/>
      </a:accent1>
      <a:accent2>
        <a:srgbClr val="26A3DC"/>
      </a:accent2>
      <a:accent3>
        <a:srgbClr val="F6A724"/>
      </a:accent3>
      <a:accent4>
        <a:srgbClr val="B2D578"/>
      </a:accent4>
      <a:accent5>
        <a:srgbClr val="8BD0E3"/>
      </a:accent5>
      <a:accent6>
        <a:srgbClr val="414042"/>
      </a:accent6>
      <a:hlink>
        <a:srgbClr val="195695"/>
      </a:hlink>
      <a:folHlink>
        <a:srgbClr val="1956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Genentech 1">
    <a:dk1>
      <a:srgbClr val="000000"/>
    </a:dk1>
    <a:lt1>
      <a:srgbClr val="FFFFFF"/>
    </a:lt1>
    <a:dk2>
      <a:srgbClr val="195695"/>
    </a:dk2>
    <a:lt2>
      <a:srgbClr val="C7C8CA"/>
    </a:lt2>
    <a:accent1>
      <a:srgbClr val="B2BB21"/>
    </a:accent1>
    <a:accent2>
      <a:srgbClr val="26A3DC"/>
    </a:accent2>
    <a:accent3>
      <a:srgbClr val="F6A724"/>
    </a:accent3>
    <a:accent4>
      <a:srgbClr val="B2D578"/>
    </a:accent4>
    <a:accent5>
      <a:srgbClr val="8BD0E3"/>
    </a:accent5>
    <a:accent6>
      <a:srgbClr val="414042"/>
    </a:accent6>
    <a:hlink>
      <a:srgbClr val="195695"/>
    </a:hlink>
    <a:folHlink>
      <a:srgbClr val="1956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1824</TotalTime>
  <Words>377</Words>
  <Application>Microsoft Macintosh PowerPoint</Application>
  <PresentationFormat>On-screen Show (4:3)</PresentationFormat>
  <Paragraphs>137</Paragraphs>
  <Slides>24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Default Theme</vt:lpstr>
      <vt:lpstr>simple-light-2</vt:lpstr>
      <vt:lpstr>Elemental</vt:lpstr>
      <vt:lpstr>PowerPoint Presentation</vt:lpstr>
      <vt:lpstr>My Professional Experience</vt:lpstr>
      <vt:lpstr>Technical Debt Awareness</vt:lpstr>
      <vt:lpstr>PowerPoint Presentation</vt:lpstr>
      <vt:lpstr>Outline</vt:lpstr>
      <vt:lpstr>Little History</vt:lpstr>
      <vt:lpstr>PowerPoint Presentation</vt:lpstr>
      <vt:lpstr>PowerPoint Presentation</vt:lpstr>
      <vt:lpstr>Benefits</vt:lpstr>
      <vt:lpstr>Costs</vt:lpstr>
      <vt:lpstr>Morale Killer!</vt:lpstr>
      <vt:lpstr>PowerPoint Presentation</vt:lpstr>
      <vt:lpstr>PowerPoint Presentation</vt:lpstr>
      <vt:lpstr>Sources of Technical Debt</vt:lpstr>
      <vt:lpstr>Common Behaviors</vt:lpstr>
      <vt:lpstr>Case Study A</vt:lpstr>
      <vt:lpstr>Managing Technical Debt</vt:lpstr>
      <vt:lpstr>Case Study B</vt:lpstr>
      <vt:lpstr>PowerPoint Presentation</vt:lpstr>
      <vt:lpstr>Definition of DONE</vt:lpstr>
      <vt:lpstr>Case Study C</vt:lpstr>
      <vt:lpstr>Payment Strategy</vt:lpstr>
      <vt:lpstr>Final Thoughts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 debt aware culture</dc:title>
  <cp:lastModifiedBy>Amit</cp:lastModifiedBy>
  <cp:revision>25</cp:revision>
  <dcterms:modified xsi:type="dcterms:W3CDTF">2015-11-18T23:55:18Z</dcterms:modified>
</cp:coreProperties>
</file>