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159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57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71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160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15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10" r:id="rId5"/>
    <p:sldMasterId id="2147483711" r:id="rId6"/>
    <p:sldMasterId id="2147483712" r:id="rId7"/>
    <p:sldMasterId id="2147483713" r:id="rId8"/>
    <p:sldMasterId id="2147483714" r:id="rId9"/>
    <p:sldMasterId id="2147483715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  <p:sldId id="365" r:id="rId121"/>
    <p:sldId id="366" r:id="rId122"/>
    <p:sldId id="367" r:id="rId123"/>
    <p:sldId id="368" r:id="rId124"/>
    <p:sldId id="369" r:id="rId125"/>
    <p:sldId id="370" r:id="rId126"/>
    <p:sldId id="371" r:id="rId127"/>
    <p:sldId id="372" r:id="rId128"/>
    <p:sldId id="373" r:id="rId129"/>
    <p:sldId id="374" r:id="rId130"/>
    <p:sldId id="375" r:id="rId131"/>
    <p:sldId id="376" r:id="rId132"/>
    <p:sldId id="377" r:id="rId133"/>
    <p:sldId id="378" r:id="rId134"/>
    <p:sldId id="379" r:id="rId135"/>
    <p:sldId id="380" r:id="rId136"/>
    <p:sldId id="381" r:id="rId137"/>
    <p:sldId id="382" r:id="rId138"/>
    <p:sldId id="383" r:id="rId139"/>
    <p:sldId id="384" r:id="rId140"/>
    <p:sldId id="385" r:id="rId141"/>
    <p:sldId id="386" r:id="rId142"/>
    <p:sldId id="387" r:id="rId143"/>
    <p:sldId id="388" r:id="rId144"/>
    <p:sldId id="389" r:id="rId145"/>
    <p:sldId id="390" r:id="rId146"/>
    <p:sldId id="391" r:id="rId147"/>
    <p:sldId id="392" r:id="rId148"/>
    <p:sldId id="393" r:id="rId149"/>
    <p:sldId id="394" r:id="rId150"/>
    <p:sldId id="395" r:id="rId151"/>
    <p:sldId id="396" r:id="rId152"/>
    <p:sldId id="397" r:id="rId153"/>
    <p:sldId id="398" r:id="rId154"/>
    <p:sldId id="399" r:id="rId155"/>
    <p:sldId id="400" r:id="rId156"/>
    <p:sldId id="401" r:id="rId157"/>
    <p:sldId id="402" r:id="rId158"/>
    <p:sldId id="403" r:id="rId159"/>
    <p:sldId id="404" r:id="rId160"/>
    <p:sldId id="405" r:id="rId161"/>
    <p:sldId id="406" r:id="rId162"/>
    <p:sldId id="407" r:id="rId163"/>
    <p:sldId id="408" r:id="rId164"/>
    <p:sldId id="409" r:id="rId165"/>
    <p:sldId id="410" r:id="rId166"/>
    <p:sldId id="411" r:id="rId167"/>
    <p:sldId id="412" r:id="rId168"/>
    <p:sldId id="413" r:id="rId169"/>
    <p:sldId id="414" r:id="rId170"/>
    <p:sldId id="415" r:id="rId171"/>
    <p:sldId id="416" r:id="rId172"/>
    <p:sldId id="417" r:id="rId173"/>
    <p:sldId id="418" r:id="rId174"/>
    <p:sldId id="419" r:id="rId175"/>
    <p:sldId id="420" r:id="rId176"/>
    <p:sldId id="421" r:id="rId177"/>
    <p:sldId id="422" r:id="rId178"/>
    <p:sldId id="423" r:id="rId179"/>
    <p:sldId id="424" r:id="rId180"/>
    <p:sldId id="425" r:id="rId181"/>
    <p:sldId id="426" r:id="rId182"/>
    <p:sldId id="427" r:id="rId183"/>
    <p:sldId id="428" r:id="rId184"/>
    <p:sldId id="429" r:id="rId185"/>
  </p:sldIdLst>
  <p:sldSz cy="5143500" cx="9144000"/>
  <p:notesSz cx="6858000" cy="9144000"/>
  <p:embeddedFontLst>
    <p:embeddedFont>
      <p:font typeface="Helvetica Neue"/>
      <p:regular r:id="rId186"/>
      <p:bold r:id="rId187"/>
      <p:italic r:id="rId188"/>
      <p:boldItalic r:id="rId1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2" name="Mandy Grover"/>
  <p:cmAuthor clrIdx="1" id="1" initials="" lastIdx="1" name="Alex McAreavey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2C0ECA2-1751-4102-95C5-C1CF77785E6E}">
  <a:tblStyle styleId="{E2C0ECA2-1751-4102-95C5-C1CF77785E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slide" Target="slides/slide96.xml"/><Relationship Id="rId106" Type="http://schemas.openxmlformats.org/officeDocument/2006/relationships/slide" Target="slides/slide95.xml"/><Relationship Id="rId105" Type="http://schemas.openxmlformats.org/officeDocument/2006/relationships/slide" Target="slides/slide94.xml"/><Relationship Id="rId104" Type="http://schemas.openxmlformats.org/officeDocument/2006/relationships/slide" Target="slides/slide93.xml"/><Relationship Id="rId109" Type="http://schemas.openxmlformats.org/officeDocument/2006/relationships/slide" Target="slides/slide98.xml"/><Relationship Id="rId108" Type="http://schemas.openxmlformats.org/officeDocument/2006/relationships/slide" Target="slides/slide97.xml"/><Relationship Id="rId48" Type="http://schemas.openxmlformats.org/officeDocument/2006/relationships/slide" Target="slides/slide37.xml"/><Relationship Id="rId187" Type="http://schemas.openxmlformats.org/officeDocument/2006/relationships/font" Target="fonts/HelveticaNeue-bold.fntdata"/><Relationship Id="rId47" Type="http://schemas.openxmlformats.org/officeDocument/2006/relationships/slide" Target="slides/slide36.xml"/><Relationship Id="rId186" Type="http://schemas.openxmlformats.org/officeDocument/2006/relationships/font" Target="fonts/HelveticaNeue-regular.fntdata"/><Relationship Id="rId185" Type="http://schemas.openxmlformats.org/officeDocument/2006/relationships/slide" Target="slides/slide174.xml"/><Relationship Id="rId49" Type="http://schemas.openxmlformats.org/officeDocument/2006/relationships/slide" Target="slides/slide38.xml"/><Relationship Id="rId184" Type="http://schemas.openxmlformats.org/officeDocument/2006/relationships/slide" Target="slides/slide173.xml"/><Relationship Id="rId103" Type="http://schemas.openxmlformats.org/officeDocument/2006/relationships/slide" Target="slides/slide92.xml"/><Relationship Id="rId102" Type="http://schemas.openxmlformats.org/officeDocument/2006/relationships/slide" Target="slides/slide91.xml"/><Relationship Id="rId101" Type="http://schemas.openxmlformats.org/officeDocument/2006/relationships/slide" Target="slides/slide90.xml"/><Relationship Id="rId189" Type="http://schemas.openxmlformats.org/officeDocument/2006/relationships/font" Target="fonts/HelveticaNeue-boldItalic.fntdata"/><Relationship Id="rId100" Type="http://schemas.openxmlformats.org/officeDocument/2006/relationships/slide" Target="slides/slide89.xml"/><Relationship Id="rId188" Type="http://schemas.openxmlformats.org/officeDocument/2006/relationships/font" Target="fonts/HelveticaNeue-italic.fnt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183" Type="http://schemas.openxmlformats.org/officeDocument/2006/relationships/slide" Target="slides/slide172.xml"/><Relationship Id="rId32" Type="http://schemas.openxmlformats.org/officeDocument/2006/relationships/slide" Target="slides/slide21.xml"/><Relationship Id="rId182" Type="http://schemas.openxmlformats.org/officeDocument/2006/relationships/slide" Target="slides/slide171.xml"/><Relationship Id="rId35" Type="http://schemas.openxmlformats.org/officeDocument/2006/relationships/slide" Target="slides/slide24.xml"/><Relationship Id="rId181" Type="http://schemas.openxmlformats.org/officeDocument/2006/relationships/slide" Target="slides/slide170.xml"/><Relationship Id="rId34" Type="http://schemas.openxmlformats.org/officeDocument/2006/relationships/slide" Target="slides/slide23.xml"/><Relationship Id="rId180" Type="http://schemas.openxmlformats.org/officeDocument/2006/relationships/slide" Target="slides/slide169.xml"/><Relationship Id="rId37" Type="http://schemas.openxmlformats.org/officeDocument/2006/relationships/slide" Target="slides/slide26.xml"/><Relationship Id="rId176" Type="http://schemas.openxmlformats.org/officeDocument/2006/relationships/slide" Target="slides/slide165.xml"/><Relationship Id="rId36" Type="http://schemas.openxmlformats.org/officeDocument/2006/relationships/slide" Target="slides/slide25.xml"/><Relationship Id="rId175" Type="http://schemas.openxmlformats.org/officeDocument/2006/relationships/slide" Target="slides/slide164.xml"/><Relationship Id="rId39" Type="http://schemas.openxmlformats.org/officeDocument/2006/relationships/slide" Target="slides/slide28.xml"/><Relationship Id="rId174" Type="http://schemas.openxmlformats.org/officeDocument/2006/relationships/slide" Target="slides/slide163.xml"/><Relationship Id="rId38" Type="http://schemas.openxmlformats.org/officeDocument/2006/relationships/slide" Target="slides/slide27.xml"/><Relationship Id="rId173" Type="http://schemas.openxmlformats.org/officeDocument/2006/relationships/slide" Target="slides/slide162.xml"/><Relationship Id="rId179" Type="http://schemas.openxmlformats.org/officeDocument/2006/relationships/slide" Target="slides/slide168.xml"/><Relationship Id="rId178" Type="http://schemas.openxmlformats.org/officeDocument/2006/relationships/slide" Target="slides/slide167.xml"/><Relationship Id="rId177" Type="http://schemas.openxmlformats.org/officeDocument/2006/relationships/slide" Target="slides/slide166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29" Type="http://schemas.openxmlformats.org/officeDocument/2006/relationships/slide" Target="slides/slide118.xml"/><Relationship Id="rId128" Type="http://schemas.openxmlformats.org/officeDocument/2006/relationships/slide" Target="slides/slide117.xml"/><Relationship Id="rId127" Type="http://schemas.openxmlformats.org/officeDocument/2006/relationships/slide" Target="slides/slide116.xml"/><Relationship Id="rId126" Type="http://schemas.openxmlformats.org/officeDocument/2006/relationships/slide" Target="slides/slide115.xml"/><Relationship Id="rId26" Type="http://schemas.openxmlformats.org/officeDocument/2006/relationships/slide" Target="slides/slide15.xml"/><Relationship Id="rId121" Type="http://schemas.openxmlformats.org/officeDocument/2006/relationships/slide" Target="slides/slide110.xml"/><Relationship Id="rId25" Type="http://schemas.openxmlformats.org/officeDocument/2006/relationships/slide" Target="slides/slide14.xml"/><Relationship Id="rId120" Type="http://schemas.openxmlformats.org/officeDocument/2006/relationships/slide" Target="slides/slide109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125" Type="http://schemas.openxmlformats.org/officeDocument/2006/relationships/slide" Target="slides/slide114.xml"/><Relationship Id="rId29" Type="http://schemas.openxmlformats.org/officeDocument/2006/relationships/slide" Target="slides/slide18.xml"/><Relationship Id="rId124" Type="http://schemas.openxmlformats.org/officeDocument/2006/relationships/slide" Target="slides/slide113.xml"/><Relationship Id="rId123" Type="http://schemas.openxmlformats.org/officeDocument/2006/relationships/slide" Target="slides/slide112.xml"/><Relationship Id="rId122" Type="http://schemas.openxmlformats.org/officeDocument/2006/relationships/slide" Target="slides/slide111.xml"/><Relationship Id="rId95" Type="http://schemas.openxmlformats.org/officeDocument/2006/relationships/slide" Target="slides/slide84.xml"/><Relationship Id="rId94" Type="http://schemas.openxmlformats.org/officeDocument/2006/relationships/slide" Target="slides/slide83.xml"/><Relationship Id="rId97" Type="http://schemas.openxmlformats.org/officeDocument/2006/relationships/slide" Target="slides/slide86.xml"/><Relationship Id="rId96" Type="http://schemas.openxmlformats.org/officeDocument/2006/relationships/slide" Target="slides/slide85.xml"/><Relationship Id="rId11" Type="http://schemas.openxmlformats.org/officeDocument/2006/relationships/notesMaster" Target="notesMasters/notesMaster1.xml"/><Relationship Id="rId99" Type="http://schemas.openxmlformats.org/officeDocument/2006/relationships/slide" Target="slides/slide88.xml"/><Relationship Id="rId10" Type="http://schemas.openxmlformats.org/officeDocument/2006/relationships/slideMaster" Target="slideMasters/slideMaster6.xml"/><Relationship Id="rId98" Type="http://schemas.openxmlformats.org/officeDocument/2006/relationships/slide" Target="slides/slide87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slide" Target="slides/slide80.xml"/><Relationship Id="rId90" Type="http://schemas.openxmlformats.org/officeDocument/2006/relationships/slide" Target="slides/slide79.xml"/><Relationship Id="rId93" Type="http://schemas.openxmlformats.org/officeDocument/2006/relationships/slide" Target="slides/slide82.xml"/><Relationship Id="rId92" Type="http://schemas.openxmlformats.org/officeDocument/2006/relationships/slide" Target="slides/slide81.xml"/><Relationship Id="rId118" Type="http://schemas.openxmlformats.org/officeDocument/2006/relationships/slide" Target="slides/slide107.xml"/><Relationship Id="rId117" Type="http://schemas.openxmlformats.org/officeDocument/2006/relationships/slide" Target="slides/slide106.xml"/><Relationship Id="rId116" Type="http://schemas.openxmlformats.org/officeDocument/2006/relationships/slide" Target="slides/slide105.xml"/><Relationship Id="rId115" Type="http://schemas.openxmlformats.org/officeDocument/2006/relationships/slide" Target="slides/slide104.xml"/><Relationship Id="rId119" Type="http://schemas.openxmlformats.org/officeDocument/2006/relationships/slide" Target="slides/slide108.xml"/><Relationship Id="rId15" Type="http://schemas.openxmlformats.org/officeDocument/2006/relationships/slide" Target="slides/slide4.xml"/><Relationship Id="rId110" Type="http://schemas.openxmlformats.org/officeDocument/2006/relationships/slide" Target="slides/slide99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slide" Target="slides/slide103.xml"/><Relationship Id="rId18" Type="http://schemas.openxmlformats.org/officeDocument/2006/relationships/slide" Target="slides/slide7.xml"/><Relationship Id="rId113" Type="http://schemas.openxmlformats.org/officeDocument/2006/relationships/slide" Target="slides/slide102.xml"/><Relationship Id="rId112" Type="http://schemas.openxmlformats.org/officeDocument/2006/relationships/slide" Target="slides/slide101.xml"/><Relationship Id="rId111" Type="http://schemas.openxmlformats.org/officeDocument/2006/relationships/slide" Target="slides/slide100.xml"/><Relationship Id="rId84" Type="http://schemas.openxmlformats.org/officeDocument/2006/relationships/slide" Target="slides/slide73.xml"/><Relationship Id="rId83" Type="http://schemas.openxmlformats.org/officeDocument/2006/relationships/slide" Target="slides/slide72.xml"/><Relationship Id="rId86" Type="http://schemas.openxmlformats.org/officeDocument/2006/relationships/slide" Target="slides/slide75.xml"/><Relationship Id="rId85" Type="http://schemas.openxmlformats.org/officeDocument/2006/relationships/slide" Target="slides/slide74.xml"/><Relationship Id="rId88" Type="http://schemas.openxmlformats.org/officeDocument/2006/relationships/slide" Target="slides/slide77.xml"/><Relationship Id="rId150" Type="http://schemas.openxmlformats.org/officeDocument/2006/relationships/slide" Target="slides/slide139.xml"/><Relationship Id="rId87" Type="http://schemas.openxmlformats.org/officeDocument/2006/relationships/slide" Target="slides/slide76.xml"/><Relationship Id="rId89" Type="http://schemas.openxmlformats.org/officeDocument/2006/relationships/slide" Target="slides/slide78.xml"/><Relationship Id="rId80" Type="http://schemas.openxmlformats.org/officeDocument/2006/relationships/slide" Target="slides/slide69.xml"/><Relationship Id="rId82" Type="http://schemas.openxmlformats.org/officeDocument/2006/relationships/slide" Target="slides/slide71.xml"/><Relationship Id="rId81" Type="http://schemas.openxmlformats.org/officeDocument/2006/relationships/slide" Target="slides/slide7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149" Type="http://schemas.openxmlformats.org/officeDocument/2006/relationships/slide" Target="slides/slide138.xml"/><Relationship Id="rId4" Type="http://schemas.openxmlformats.org/officeDocument/2006/relationships/commentAuthors" Target="commentAuthors.xml"/><Relationship Id="rId148" Type="http://schemas.openxmlformats.org/officeDocument/2006/relationships/slide" Target="slides/slide137.xml"/><Relationship Id="rId9" Type="http://schemas.openxmlformats.org/officeDocument/2006/relationships/slideMaster" Target="slideMasters/slideMaster5.xml"/><Relationship Id="rId143" Type="http://schemas.openxmlformats.org/officeDocument/2006/relationships/slide" Target="slides/slide132.xml"/><Relationship Id="rId142" Type="http://schemas.openxmlformats.org/officeDocument/2006/relationships/slide" Target="slides/slide131.xml"/><Relationship Id="rId141" Type="http://schemas.openxmlformats.org/officeDocument/2006/relationships/slide" Target="slides/slide130.xml"/><Relationship Id="rId140" Type="http://schemas.openxmlformats.org/officeDocument/2006/relationships/slide" Target="slides/slide129.xml"/><Relationship Id="rId5" Type="http://schemas.openxmlformats.org/officeDocument/2006/relationships/slideMaster" Target="slideMasters/slideMaster1.xml"/><Relationship Id="rId147" Type="http://schemas.openxmlformats.org/officeDocument/2006/relationships/slide" Target="slides/slide136.xml"/><Relationship Id="rId6" Type="http://schemas.openxmlformats.org/officeDocument/2006/relationships/slideMaster" Target="slideMasters/slideMaster2.xml"/><Relationship Id="rId146" Type="http://schemas.openxmlformats.org/officeDocument/2006/relationships/slide" Target="slides/slide135.xml"/><Relationship Id="rId7" Type="http://schemas.openxmlformats.org/officeDocument/2006/relationships/slideMaster" Target="slideMasters/slideMaster3.xml"/><Relationship Id="rId145" Type="http://schemas.openxmlformats.org/officeDocument/2006/relationships/slide" Target="slides/slide134.xml"/><Relationship Id="rId8" Type="http://schemas.openxmlformats.org/officeDocument/2006/relationships/slideMaster" Target="slideMasters/slideMaster4.xml"/><Relationship Id="rId144" Type="http://schemas.openxmlformats.org/officeDocument/2006/relationships/slide" Target="slides/slide133.xml"/><Relationship Id="rId73" Type="http://schemas.openxmlformats.org/officeDocument/2006/relationships/slide" Target="slides/slide62.xml"/><Relationship Id="rId72" Type="http://schemas.openxmlformats.org/officeDocument/2006/relationships/slide" Target="slides/slide61.xml"/><Relationship Id="rId75" Type="http://schemas.openxmlformats.org/officeDocument/2006/relationships/slide" Target="slides/slide64.xml"/><Relationship Id="rId74" Type="http://schemas.openxmlformats.org/officeDocument/2006/relationships/slide" Target="slides/slide63.xml"/><Relationship Id="rId77" Type="http://schemas.openxmlformats.org/officeDocument/2006/relationships/slide" Target="slides/slide66.xml"/><Relationship Id="rId76" Type="http://schemas.openxmlformats.org/officeDocument/2006/relationships/slide" Target="slides/slide65.xml"/><Relationship Id="rId79" Type="http://schemas.openxmlformats.org/officeDocument/2006/relationships/slide" Target="slides/slide68.xml"/><Relationship Id="rId78" Type="http://schemas.openxmlformats.org/officeDocument/2006/relationships/slide" Target="slides/slide67.xml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139" Type="http://schemas.openxmlformats.org/officeDocument/2006/relationships/slide" Target="slides/slide128.xml"/><Relationship Id="rId138" Type="http://schemas.openxmlformats.org/officeDocument/2006/relationships/slide" Target="slides/slide127.xml"/><Relationship Id="rId137" Type="http://schemas.openxmlformats.org/officeDocument/2006/relationships/slide" Target="slides/slide126.xml"/><Relationship Id="rId132" Type="http://schemas.openxmlformats.org/officeDocument/2006/relationships/slide" Target="slides/slide121.xml"/><Relationship Id="rId131" Type="http://schemas.openxmlformats.org/officeDocument/2006/relationships/slide" Target="slides/slide120.xml"/><Relationship Id="rId130" Type="http://schemas.openxmlformats.org/officeDocument/2006/relationships/slide" Target="slides/slide119.xml"/><Relationship Id="rId136" Type="http://schemas.openxmlformats.org/officeDocument/2006/relationships/slide" Target="slides/slide125.xml"/><Relationship Id="rId135" Type="http://schemas.openxmlformats.org/officeDocument/2006/relationships/slide" Target="slides/slide124.xml"/><Relationship Id="rId134" Type="http://schemas.openxmlformats.org/officeDocument/2006/relationships/slide" Target="slides/slide123.xml"/><Relationship Id="rId133" Type="http://schemas.openxmlformats.org/officeDocument/2006/relationships/slide" Target="slides/slide122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172" Type="http://schemas.openxmlformats.org/officeDocument/2006/relationships/slide" Target="slides/slide161.xml"/><Relationship Id="rId65" Type="http://schemas.openxmlformats.org/officeDocument/2006/relationships/slide" Target="slides/slide54.xml"/><Relationship Id="rId171" Type="http://schemas.openxmlformats.org/officeDocument/2006/relationships/slide" Target="slides/slide160.xml"/><Relationship Id="rId68" Type="http://schemas.openxmlformats.org/officeDocument/2006/relationships/slide" Target="slides/slide57.xml"/><Relationship Id="rId170" Type="http://schemas.openxmlformats.org/officeDocument/2006/relationships/slide" Target="slides/slide159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165" Type="http://schemas.openxmlformats.org/officeDocument/2006/relationships/slide" Target="slides/slide154.xml"/><Relationship Id="rId69" Type="http://schemas.openxmlformats.org/officeDocument/2006/relationships/slide" Target="slides/slide58.xml"/><Relationship Id="rId164" Type="http://schemas.openxmlformats.org/officeDocument/2006/relationships/slide" Target="slides/slide153.xml"/><Relationship Id="rId163" Type="http://schemas.openxmlformats.org/officeDocument/2006/relationships/slide" Target="slides/slide152.xml"/><Relationship Id="rId162" Type="http://schemas.openxmlformats.org/officeDocument/2006/relationships/slide" Target="slides/slide151.xml"/><Relationship Id="rId169" Type="http://schemas.openxmlformats.org/officeDocument/2006/relationships/slide" Target="slides/slide158.xml"/><Relationship Id="rId168" Type="http://schemas.openxmlformats.org/officeDocument/2006/relationships/slide" Target="slides/slide157.xml"/><Relationship Id="rId167" Type="http://schemas.openxmlformats.org/officeDocument/2006/relationships/slide" Target="slides/slide156.xml"/><Relationship Id="rId166" Type="http://schemas.openxmlformats.org/officeDocument/2006/relationships/slide" Target="slides/slide155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161" Type="http://schemas.openxmlformats.org/officeDocument/2006/relationships/slide" Target="slides/slide150.xml"/><Relationship Id="rId54" Type="http://schemas.openxmlformats.org/officeDocument/2006/relationships/slide" Target="slides/slide43.xml"/><Relationship Id="rId160" Type="http://schemas.openxmlformats.org/officeDocument/2006/relationships/slide" Target="slides/slide149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159" Type="http://schemas.openxmlformats.org/officeDocument/2006/relationships/slide" Target="slides/slide148.xml"/><Relationship Id="rId59" Type="http://schemas.openxmlformats.org/officeDocument/2006/relationships/slide" Target="slides/slide48.xml"/><Relationship Id="rId154" Type="http://schemas.openxmlformats.org/officeDocument/2006/relationships/slide" Target="slides/slide143.xml"/><Relationship Id="rId58" Type="http://schemas.openxmlformats.org/officeDocument/2006/relationships/slide" Target="slides/slide47.xml"/><Relationship Id="rId153" Type="http://schemas.openxmlformats.org/officeDocument/2006/relationships/slide" Target="slides/slide142.xml"/><Relationship Id="rId152" Type="http://schemas.openxmlformats.org/officeDocument/2006/relationships/slide" Target="slides/slide141.xml"/><Relationship Id="rId151" Type="http://schemas.openxmlformats.org/officeDocument/2006/relationships/slide" Target="slides/slide140.xml"/><Relationship Id="rId158" Type="http://schemas.openxmlformats.org/officeDocument/2006/relationships/slide" Target="slides/slide147.xml"/><Relationship Id="rId157" Type="http://schemas.openxmlformats.org/officeDocument/2006/relationships/slide" Target="slides/slide146.xml"/><Relationship Id="rId156" Type="http://schemas.openxmlformats.org/officeDocument/2006/relationships/slide" Target="slides/slide145.xml"/><Relationship Id="rId155" Type="http://schemas.openxmlformats.org/officeDocument/2006/relationships/slide" Target="slides/slide144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7-11-10T20:13:08.710">
    <p:pos x="0" y="0"/>
    <p:text>The white is hard to read on a big screen. Can we make font bigger or use other technique to make it more clear?
This is true for all three pics with white text over getty image.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1" dt="2017-11-09T23:49:28.473">
    <p:pos x="6000" y="0"/>
    <p:text>Marking that this is still placeholder.</p:text>
  </p:cm>
  <p:cm authorId="0" idx="2" dt="2017-11-09T23:49:28.473">
    <p:pos x="6000" y="100"/>
    <p:text>+alexm@indeed.com Here's our updated image: https://docs.google.com/document/d/1TcVEgjiDfliUFRXzUhXt_DTyBaI4Zdx_3irHfc1kSu8/edit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Shape 1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Shape 1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Shape 1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Shape 1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Shape 1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Shape 1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Shape 1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Shape 1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Shape 1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Shape 1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Shape 1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Shape 1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hape 1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Shape 1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Shape 1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hape 1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Shape 1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Shape 1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Shape 1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Shape 1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Shape 1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hape 1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Shape 1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Shape 1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Shape 1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Shape 1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Shape 1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Shape 1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Shape 1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Shape 1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Shape 1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Shape 1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Shape 1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Shape 1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Shape 1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Shape 1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Shape 1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Shape 1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Shape 13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Shape 13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Shape 1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Shape 13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Shape 13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Shape 13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Shape 1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Shape 14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Shape 14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Shape 14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Shape 1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Shape 1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Shape 1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Shape 1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Shape 1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Shape 14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Shape 14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Shape 14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Shape 14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Shape 14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Shape 14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Shape 14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Shape 14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Shape 14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Shape 1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Shape 14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Shape 14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SO about 6 months later we build Proctor webapp.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Shape 14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</a:rPr>
              <a:t>SO about 6 months later we build Proctor webapp.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Shape 15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Shape 1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</a:rPr>
              <a:t>SO about 6 months later we build Proctor webapp.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Shape 15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</a:rPr>
              <a:t>SO about 6 months later we build Proctor webapp.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Shape 15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Shape 1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</a:rPr>
              <a:t>SO about 6 months later we build Proctor webapp.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Shape 15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</a:rPr>
              <a:t>SO about 6 months later we build Proctor webapp.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Shape 15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Shape 15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Shape 15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Shape 15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Shape 15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Shape 15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Shape 15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Shape 15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Shape 15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Shape 15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Shape 15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Shape 15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Shape 15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Shape 15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Shape 15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Shape 15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Shape 15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3" name="Shape 15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Shape 16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9" name="Shape 16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Shape 16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Shape 16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Shape 16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Shape 16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hape 16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Shape 16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Shape 16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Shape 16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Shape 17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Shape 17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Shape 17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9" name="Shape 17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Shape 17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Shape 17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Shape 17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Shape 17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Shape 17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Shape 17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Shape 18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Shape 18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Shape 18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Shape 18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Shape 18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Shape 18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Shape 18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Shape 18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Shape 18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Shape 18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Shape 18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Shape 18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Shape 18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Shape 5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Shape 5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Shape 5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Shape 5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Shape 5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Shape 6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Shape 6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Shape 6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Shape 6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Shape 6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Shape 6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Shape 7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Shape 7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Shape 7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Shape 7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Shape 7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Shape 7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Shape 8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Shape 8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Shape 8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Shape 8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Shape 8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Shape 8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Shape 8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Shape 8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Shape 8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Shape 8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Shape 8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Shape 8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Shape 9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Shape 9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Shape 9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Shape 9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Shape 9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Shape 9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Shape 9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Shape 9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Shape 9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Shape 9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Shape 10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Shape 10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Shape 10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Shape 10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Shape 10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Shape 10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Shape 10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Shape 10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Shape 1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685800" y="2840054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77" name="Shape 7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78" name="Shape 7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Brea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77777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ct val="63636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OBJEC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457200" y="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ct val="77777"/>
              <a:defRPr b="0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ct val="63636"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457200" y="1085850"/>
            <a:ext cx="8229600" cy="3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50825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3675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36525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6525" lvl="3" marL="1600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36525" lvl="4" marL="2057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52400" lvl="5" marL="251460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52400" lvl="6" marL="297180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52400" lvl="7" marL="342900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52400" lvl="8" marL="388620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only 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ctrTitle"/>
          </p:nvPr>
        </p:nvSpPr>
        <p:spPr>
          <a:xfrm>
            <a:off x="-26550" y="596325"/>
            <a:ext cx="9197100" cy="560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buFont typeface="Helvetica Neue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2" name="Shape 10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14" name="Shape 11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29" name="Shape 1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30" name="Shape 1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only 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ctrTitle"/>
          </p:nvPr>
        </p:nvSpPr>
        <p:spPr>
          <a:xfrm>
            <a:off x="-26550" y="596325"/>
            <a:ext cx="9197100" cy="560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buFont typeface="Helvetica Neue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2">
            <a:alphaModFix/>
          </a:blip>
          <a:srcRect b="26734" l="0" r="0" t="0"/>
          <a:stretch/>
        </p:blipFill>
        <p:spPr>
          <a:xfrm>
            <a:off x="0" y="0"/>
            <a:ext cx="9144000" cy="3768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white.png" id="147" name="Shape 147"/>
          <p:cNvPicPr preferRelativeResize="0"/>
          <p:nvPr/>
        </p:nvPicPr>
        <p:blipFill rotWithShape="1">
          <a:blip r:embed="rId3">
            <a:alphaModFix/>
          </a:blip>
          <a:srcRect b="-1819" l="0" r="0" t="1829"/>
          <a:stretch/>
        </p:blipFill>
        <p:spPr>
          <a:xfrm>
            <a:off x="4148074" y="1128625"/>
            <a:ext cx="789800" cy="2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>
            <p:ph idx="1" type="subTitle"/>
          </p:nvPr>
        </p:nvSpPr>
        <p:spPr>
          <a:xfrm>
            <a:off x="901200" y="4049925"/>
            <a:ext cx="73416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 sz="20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cxnSp>
        <p:nvCxnSpPr>
          <p:cNvPr id="149" name="Shape 149"/>
          <p:cNvCxnSpPr/>
          <p:nvPr/>
        </p:nvCxnSpPr>
        <p:spPr>
          <a:xfrm>
            <a:off x="4206875" y="1614775"/>
            <a:ext cx="73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0" name="Shape 150"/>
          <p:cNvSpPr txBox="1"/>
          <p:nvPr>
            <p:ph type="title"/>
          </p:nvPr>
        </p:nvSpPr>
        <p:spPr>
          <a:xfrm>
            <a:off x="901200" y="1922250"/>
            <a:ext cx="7341600" cy="841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1" name="Shape 151"/>
          <p:cNvSpPr txBox="1"/>
          <p:nvPr>
            <p:ph idx="2" type="subTitle"/>
          </p:nvPr>
        </p:nvSpPr>
        <p:spPr>
          <a:xfrm>
            <a:off x="901200" y="4402350"/>
            <a:ext cx="73416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 gradient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901200" y="2150850"/>
            <a:ext cx="7341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range gradient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901200" y="2150850"/>
            <a:ext cx="7341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buFont typeface="Avenir"/>
              <a:defRPr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We help people get jobs">
    <p:bg>
      <p:bgPr>
        <a:solidFill>
          <a:srgbClr val="2164F3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251" y="452438"/>
            <a:ext cx="4129276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entered Small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835075" y="1263050"/>
            <a:ext cx="7473900" cy="26175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18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buNone/>
              <a:defRPr sz="1800"/>
            </a:lvl2pPr>
            <a:lvl3pPr lvl="2" rtl="0">
              <a:spcBef>
                <a:spcPts val="0"/>
              </a:spcBef>
              <a:buNone/>
              <a:defRPr sz="1800"/>
            </a:lvl3pPr>
            <a:lvl4pPr lvl="3" rtl="0">
              <a:spcBef>
                <a:spcPts val="0"/>
              </a:spcBef>
              <a:buNone/>
              <a:defRPr sz="1800"/>
            </a:lvl4pPr>
            <a:lvl5pPr lvl="4" rtl="0">
              <a:spcBef>
                <a:spcPts val="0"/>
              </a:spcBef>
              <a:buNone/>
              <a:defRPr sz="1800"/>
            </a:lvl5pPr>
            <a:lvl6pPr lvl="5" rtl="0">
              <a:spcBef>
                <a:spcPts val="0"/>
              </a:spcBef>
              <a:buNone/>
              <a:defRPr sz="1800"/>
            </a:lvl6pPr>
            <a:lvl7pPr lvl="6" rtl="0">
              <a:spcBef>
                <a:spcPts val="0"/>
              </a:spcBef>
              <a:buNone/>
              <a:defRPr sz="1800"/>
            </a:lvl7pPr>
            <a:lvl8pPr lvl="7" rtl="0">
              <a:spcBef>
                <a:spcPts val="0"/>
              </a:spcBef>
              <a:buNone/>
              <a:defRPr sz="1800"/>
            </a:lvl8pPr>
            <a:lvl9pPr lvl="8" rtl="0">
              <a:spcBef>
                <a:spcPts val="0"/>
              </a:spcBef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entered Normal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901200" y="2004175"/>
            <a:ext cx="7341600" cy="1135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24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0" y="449375"/>
            <a:ext cx="9144000" cy="597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24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/>
        </p:txBody>
      </p:sp>
      <p:sp>
        <p:nvSpPr>
          <p:cNvPr id="164" name="Shape 164"/>
          <p:cNvSpPr txBox="1"/>
          <p:nvPr>
            <p:ph idx="1" type="subTitle"/>
          </p:nvPr>
        </p:nvSpPr>
        <p:spPr>
          <a:xfrm>
            <a:off x="725400" y="872000"/>
            <a:ext cx="76932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None/>
              <a:defRPr/>
            </a:lvl2pPr>
            <a:lvl3pPr lvl="2" rtl="0" algn="ctr">
              <a:spcBef>
                <a:spcPts val="0"/>
              </a:spcBef>
              <a:buNone/>
              <a:defRPr/>
            </a:lvl3pPr>
            <a:lvl4pPr lvl="3" rtl="0" algn="ctr">
              <a:spcBef>
                <a:spcPts val="0"/>
              </a:spcBef>
              <a:buNone/>
              <a:defRPr/>
            </a:lvl4pPr>
            <a:lvl5pPr lvl="4" rtl="0" algn="ctr">
              <a:spcBef>
                <a:spcPts val="0"/>
              </a:spcBef>
              <a:buNone/>
              <a:defRPr/>
            </a:lvl5pPr>
            <a:lvl6pPr lvl="5" rtl="0" algn="ctr">
              <a:spcBef>
                <a:spcPts val="0"/>
              </a:spcBef>
              <a:buNone/>
              <a:defRPr/>
            </a:lvl6pPr>
            <a:lvl7pPr lvl="6" rtl="0" algn="ctr">
              <a:spcBef>
                <a:spcPts val="0"/>
              </a:spcBef>
              <a:buNone/>
              <a:defRPr/>
            </a:lvl7pPr>
            <a:lvl8pPr lvl="7" rtl="0" algn="ctr">
              <a:spcBef>
                <a:spcPts val="0"/>
              </a:spcBef>
              <a:buNone/>
              <a:defRPr/>
            </a:lvl8pPr>
            <a:lvl9pPr lvl="8" rtl="0" algn="ctr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blue ba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2">
            <a:alphaModFix/>
          </a:blip>
          <a:srcRect b="26734" l="0" r="0" t="0"/>
          <a:stretch/>
        </p:blipFill>
        <p:spPr>
          <a:xfrm>
            <a:off x="0" y="0"/>
            <a:ext cx="9144000" cy="3768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white.png" id="170" name="Shape 170"/>
          <p:cNvPicPr preferRelativeResize="0"/>
          <p:nvPr/>
        </p:nvPicPr>
        <p:blipFill rotWithShape="1">
          <a:blip r:embed="rId3">
            <a:alphaModFix/>
          </a:blip>
          <a:srcRect b="-1819" l="0" r="0" t="1829"/>
          <a:stretch/>
        </p:blipFill>
        <p:spPr>
          <a:xfrm>
            <a:off x="4148074" y="1128625"/>
            <a:ext cx="789800" cy="2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>
            <p:ph idx="1" type="subTitle"/>
          </p:nvPr>
        </p:nvSpPr>
        <p:spPr>
          <a:xfrm>
            <a:off x="901200" y="4049925"/>
            <a:ext cx="73416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 sz="20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cxnSp>
        <p:nvCxnSpPr>
          <p:cNvPr id="172" name="Shape 172"/>
          <p:cNvCxnSpPr/>
          <p:nvPr/>
        </p:nvCxnSpPr>
        <p:spPr>
          <a:xfrm>
            <a:off x="4206875" y="1614775"/>
            <a:ext cx="73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73" name="Shape 173"/>
          <p:cNvSpPr txBox="1"/>
          <p:nvPr>
            <p:ph type="title"/>
          </p:nvPr>
        </p:nvSpPr>
        <p:spPr>
          <a:xfrm>
            <a:off x="901200" y="1922250"/>
            <a:ext cx="7341600" cy="841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defRPr b="1" sz="27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2" type="subTitle"/>
          </p:nvPr>
        </p:nvSpPr>
        <p:spPr>
          <a:xfrm>
            <a:off x="901200" y="4402350"/>
            <a:ext cx="73416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ctr">
              <a:spcBef>
                <a:spcPts val="0"/>
              </a:spcBef>
              <a:buNone/>
              <a:defRPr b="1" sz="22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 gradient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901200" y="2150850"/>
            <a:ext cx="7341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range gradient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901200" y="2150850"/>
            <a:ext cx="7341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buFont typeface="Avenir"/>
              <a:defRPr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We help people get jobs">
    <p:bg>
      <p:bgPr>
        <a:solidFill>
          <a:srgbClr val="2164F3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251" y="452438"/>
            <a:ext cx="4129276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entered Small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835075" y="1263050"/>
            <a:ext cx="7473900" cy="26175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18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buNone/>
              <a:defRPr sz="1800"/>
            </a:lvl2pPr>
            <a:lvl3pPr lvl="2" rtl="0">
              <a:spcBef>
                <a:spcPts val="0"/>
              </a:spcBef>
              <a:buNone/>
              <a:defRPr sz="1800"/>
            </a:lvl3pPr>
            <a:lvl4pPr lvl="3" rtl="0">
              <a:spcBef>
                <a:spcPts val="0"/>
              </a:spcBef>
              <a:buNone/>
              <a:defRPr sz="1800"/>
            </a:lvl4pPr>
            <a:lvl5pPr lvl="4" rtl="0">
              <a:spcBef>
                <a:spcPts val="0"/>
              </a:spcBef>
              <a:buNone/>
              <a:defRPr sz="1800"/>
            </a:lvl5pPr>
            <a:lvl6pPr lvl="5" rtl="0">
              <a:spcBef>
                <a:spcPts val="0"/>
              </a:spcBef>
              <a:buNone/>
              <a:defRPr sz="1800"/>
            </a:lvl6pPr>
            <a:lvl7pPr lvl="6" rtl="0">
              <a:spcBef>
                <a:spcPts val="0"/>
              </a:spcBef>
              <a:buNone/>
              <a:defRPr sz="1800"/>
            </a:lvl7pPr>
            <a:lvl8pPr lvl="7" rtl="0">
              <a:spcBef>
                <a:spcPts val="0"/>
              </a:spcBef>
              <a:buNone/>
              <a:defRPr sz="1800"/>
            </a:lvl8pPr>
            <a:lvl9pPr lvl="8" rtl="0">
              <a:spcBef>
                <a:spcPts val="0"/>
              </a:spcBef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entered Normal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901200" y="2004175"/>
            <a:ext cx="7341600" cy="1135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sz="24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0" y="449375"/>
            <a:ext cx="9144000" cy="597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24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/>
        </p:txBody>
      </p:sp>
      <p:sp>
        <p:nvSpPr>
          <p:cNvPr id="187" name="Shape 187"/>
          <p:cNvSpPr txBox="1"/>
          <p:nvPr>
            <p:ph idx="1" type="subTitle"/>
          </p:nvPr>
        </p:nvSpPr>
        <p:spPr>
          <a:xfrm>
            <a:off x="725400" y="872000"/>
            <a:ext cx="76932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None/>
              <a:defRPr/>
            </a:lvl2pPr>
            <a:lvl3pPr lvl="2" rtl="0" algn="ctr">
              <a:spcBef>
                <a:spcPts val="0"/>
              </a:spcBef>
              <a:buNone/>
              <a:defRPr/>
            </a:lvl3pPr>
            <a:lvl4pPr lvl="3" rtl="0" algn="ctr">
              <a:spcBef>
                <a:spcPts val="0"/>
              </a:spcBef>
              <a:buNone/>
              <a:defRPr/>
            </a:lvl4pPr>
            <a:lvl5pPr lvl="4" rtl="0" algn="ctr">
              <a:spcBef>
                <a:spcPts val="0"/>
              </a:spcBef>
              <a:buNone/>
              <a:defRPr/>
            </a:lvl5pPr>
            <a:lvl6pPr lvl="5" rtl="0" algn="ctr">
              <a:spcBef>
                <a:spcPts val="0"/>
              </a:spcBef>
              <a:buNone/>
              <a:defRPr/>
            </a:lvl6pPr>
            <a:lvl7pPr lvl="6" rtl="0" algn="ctr">
              <a:spcBef>
                <a:spcPts val="0"/>
              </a:spcBef>
              <a:buNone/>
              <a:defRPr/>
            </a:lvl7pPr>
            <a:lvl8pPr lvl="7" rtl="0" algn="ctr">
              <a:spcBef>
                <a:spcPts val="0"/>
              </a:spcBef>
              <a:buNone/>
              <a:defRPr/>
            </a:lvl8pPr>
            <a:lvl9pPr lvl="8" rtl="0" algn="ctr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blue ba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95" name="Shape 19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96" name="Shape 1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3" name="Shape 2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07" name="Shape 20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08" name="Shape 2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1" name="Shape 2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15" name="Shape 2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222" name="Shape 2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223" name="Shape 2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4" name="Shape 2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227" name="Shape 2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31" name="Shape 2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only 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ctrTitle"/>
          </p:nvPr>
        </p:nvSpPr>
        <p:spPr>
          <a:xfrm>
            <a:off x="-26550" y="596325"/>
            <a:ext cx="9197100" cy="560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buFont typeface="Helvetica Neue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96850" lvl="1" marL="74295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152400" lvl="2" marL="11430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58750" lvl="3" marL="160020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58750" lvl="4" marL="205740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B7C1C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ntent Slide w/ Pictures_header">
    <p:bg>
      <p:bgPr>
        <a:solidFill>
          <a:srgbClr val="E9EAE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35699" y="1748118"/>
            <a:ext cx="4239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335699" y="2274795"/>
            <a:ext cx="4239000" cy="24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Clr>
                <a:srgbClr val="777877"/>
              </a:buClr>
              <a:buFont typeface="Helvetica Neue"/>
              <a:buNone/>
              <a:defRPr/>
            </a:lvl1pPr>
            <a:lvl2pPr indent="-12653" lvl="1" marL="342853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2pPr>
            <a:lvl3pPr indent="-12606" lvl="2" marL="685706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3pPr>
            <a:lvl4pPr indent="-12557" lvl="3" marL="1028557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4pPr>
            <a:lvl5pPr indent="-12509" lvl="4" marL="1371409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5pPr>
            <a:lvl6pPr indent="-12462" lvl="5" marL="1714262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6pPr>
            <a:lvl7pPr indent="-12415" lvl="6" marL="2057115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7pPr>
            <a:lvl8pPr indent="-12368" lvl="7" marL="2399968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8pPr>
            <a:lvl9pPr indent="-12320" lvl="8" marL="2742820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9pPr>
          </a:lstStyle>
          <a:p/>
        </p:txBody>
      </p:sp>
      <p:sp>
        <p:nvSpPr>
          <p:cNvPr id="39" name="Shape 39"/>
          <p:cNvSpPr/>
          <p:nvPr>
            <p:ph idx="2" type="pic"/>
          </p:nvPr>
        </p:nvSpPr>
        <p:spPr>
          <a:xfrm>
            <a:off x="4654876" y="418872"/>
            <a:ext cx="4122300" cy="23751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Shape 40"/>
          <p:cNvSpPr/>
          <p:nvPr>
            <p:ph idx="3" type="pic"/>
          </p:nvPr>
        </p:nvSpPr>
        <p:spPr>
          <a:xfrm>
            <a:off x="4654876" y="2858691"/>
            <a:ext cx="2064900" cy="16503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Shape 41"/>
          <p:cNvSpPr/>
          <p:nvPr>
            <p:ph idx="4" type="pic"/>
          </p:nvPr>
        </p:nvSpPr>
        <p:spPr>
          <a:xfrm>
            <a:off x="6756660" y="2858691"/>
            <a:ext cx="2020500" cy="16503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925855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rIns="68550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 u="none" cap="none" strike="noStrike">
                <a:solidFill>
                  <a:srgbClr val="2164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43" name="Shape 43"/>
          <p:cNvSpPr txBox="1"/>
          <p:nvPr>
            <p:ph idx="5" type="body"/>
          </p:nvPr>
        </p:nvSpPr>
        <p:spPr>
          <a:xfrm>
            <a:off x="335697" y="183068"/>
            <a:ext cx="42474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Clr>
                <a:srgbClr val="005FA0"/>
              </a:buClr>
              <a:buFont typeface="Helvetica Neue"/>
              <a:buNone/>
              <a:defRPr/>
            </a:lvl1pPr>
            <a:lvl2pPr indent="-12653" lvl="1" marL="342853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2pPr>
            <a:lvl3pPr indent="-12606" lvl="2" marL="685706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3pPr>
            <a:lvl4pPr indent="-12557" lvl="3" marL="1028557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4pPr>
            <a:lvl5pPr indent="-12509" lvl="4" marL="1371409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5pPr>
            <a:lvl6pPr indent="-12462" lvl="5" marL="1714262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6pPr>
            <a:lvl7pPr indent="-12415" lvl="6" marL="2057115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7pPr>
            <a:lvl8pPr indent="-12368" lvl="7" marL="2399968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8pPr>
            <a:lvl9pPr indent="-12320" lvl="8" marL="2742820" rtl="0">
              <a:spcBef>
                <a:spcPts val="0"/>
              </a:spcBef>
              <a:buClr>
                <a:srgbClr val="888888"/>
              </a:buClr>
              <a:buFont typeface="Helvetica Neue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50" name="Shape 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buChar char="●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buChar char="○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buChar char="■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0" y="1983300"/>
            <a:ext cx="91440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0" y="1983300"/>
            <a:ext cx="91440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 algn="ctr"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None/>
              <a:defRPr sz="30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73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3.png"/><Relationship Id="rId4" Type="http://schemas.openxmlformats.org/officeDocument/2006/relationships/image" Target="../media/image96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2.png"/><Relationship Id="rId4" Type="http://schemas.openxmlformats.org/officeDocument/2006/relationships/image" Target="../media/image54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3.png"/><Relationship Id="rId4" Type="http://schemas.openxmlformats.org/officeDocument/2006/relationships/image" Target="../media/image79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8.xml"/><Relationship Id="rId3" Type="http://schemas.openxmlformats.org/officeDocument/2006/relationships/comments" Target="../comments/comment2.xml"/><Relationship Id="rId4" Type="http://schemas.openxmlformats.org/officeDocument/2006/relationships/image" Target="../media/image73.png"/><Relationship Id="rId5" Type="http://schemas.openxmlformats.org/officeDocument/2006/relationships/image" Target="../media/image68.png"/><Relationship Id="rId6" Type="http://schemas.openxmlformats.org/officeDocument/2006/relationships/image" Target="../media/image81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82.png"/><Relationship Id="rId4" Type="http://schemas.openxmlformats.org/officeDocument/2006/relationships/image" Target="../media/image5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73.png"/><Relationship Id="rId4" Type="http://schemas.openxmlformats.org/officeDocument/2006/relationships/image" Target="../media/image23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73.png"/><Relationship Id="rId4" Type="http://schemas.openxmlformats.org/officeDocument/2006/relationships/image" Target="../media/image23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73.png"/><Relationship Id="rId4" Type="http://schemas.openxmlformats.org/officeDocument/2006/relationships/image" Target="../media/image23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2.png"/><Relationship Id="rId4" Type="http://schemas.openxmlformats.org/officeDocument/2006/relationships/image" Target="../media/image54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4.png"/><Relationship Id="rId4" Type="http://schemas.openxmlformats.org/officeDocument/2006/relationships/image" Target="../media/image54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64.png"/><Relationship Id="rId4" Type="http://schemas.openxmlformats.org/officeDocument/2006/relationships/image" Target="../media/image90.png"/><Relationship Id="rId5" Type="http://schemas.openxmlformats.org/officeDocument/2006/relationships/image" Target="../media/image68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91.png"/><Relationship Id="rId4" Type="http://schemas.openxmlformats.org/officeDocument/2006/relationships/image" Target="../media/image54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83.png"/><Relationship Id="rId4" Type="http://schemas.openxmlformats.org/officeDocument/2006/relationships/image" Target="../media/image68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83.png"/><Relationship Id="rId4" Type="http://schemas.openxmlformats.org/officeDocument/2006/relationships/image" Target="../media/image68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87.jp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83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85.png"/><Relationship Id="rId4" Type="http://schemas.openxmlformats.org/officeDocument/2006/relationships/image" Target="../media/image54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92.png"/><Relationship Id="rId4" Type="http://schemas.openxmlformats.org/officeDocument/2006/relationships/image" Target="../media/image54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88.png"/><Relationship Id="rId4" Type="http://schemas.openxmlformats.org/officeDocument/2006/relationships/image" Target="../media/image54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86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89.png"/><Relationship Id="rId4" Type="http://schemas.openxmlformats.org/officeDocument/2006/relationships/image" Target="../media/image54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7.png"/><Relationship Id="rId4" Type="http://schemas.openxmlformats.org/officeDocument/2006/relationships/image" Target="../media/image45.png"/><Relationship Id="rId5" Type="http://schemas.openxmlformats.org/officeDocument/2006/relationships/image" Target="../media/image100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7.png"/><Relationship Id="rId4" Type="http://schemas.openxmlformats.org/officeDocument/2006/relationships/image" Target="../media/image45.png"/><Relationship Id="rId5" Type="http://schemas.openxmlformats.org/officeDocument/2006/relationships/image" Target="../media/image108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7.png"/><Relationship Id="rId4" Type="http://schemas.openxmlformats.org/officeDocument/2006/relationships/image" Target="../media/image45.png"/><Relationship Id="rId5" Type="http://schemas.openxmlformats.org/officeDocument/2006/relationships/image" Target="../media/image110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7.png"/><Relationship Id="rId4" Type="http://schemas.openxmlformats.org/officeDocument/2006/relationships/image" Target="../media/image45.png"/><Relationship Id="rId5" Type="http://schemas.openxmlformats.org/officeDocument/2006/relationships/image" Target="../media/image99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7.png"/><Relationship Id="rId4" Type="http://schemas.openxmlformats.org/officeDocument/2006/relationships/image" Target="../media/image45.png"/><Relationship Id="rId5" Type="http://schemas.openxmlformats.org/officeDocument/2006/relationships/image" Target="../media/image101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7.png"/><Relationship Id="rId4" Type="http://schemas.openxmlformats.org/officeDocument/2006/relationships/image" Target="../media/image45.png"/><Relationship Id="rId5" Type="http://schemas.openxmlformats.org/officeDocument/2006/relationships/image" Target="../media/image111.pn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82.png"/><Relationship Id="rId4" Type="http://schemas.openxmlformats.org/officeDocument/2006/relationships/image" Target="../media/image54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97.png"/><Relationship Id="rId4" Type="http://schemas.openxmlformats.org/officeDocument/2006/relationships/image" Target="../media/image5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23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86.png"/><Relationship Id="rId4" Type="http://schemas.openxmlformats.org/officeDocument/2006/relationships/image" Target="../media/image68.pn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98.png"/><Relationship Id="rId4" Type="http://schemas.openxmlformats.org/officeDocument/2006/relationships/image" Target="../media/image54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64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64.pn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64.pn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64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10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48.png"/><Relationship Id="rId5" Type="http://schemas.openxmlformats.org/officeDocument/2006/relationships/image" Target="../media/image23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102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102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102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64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64.pn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64.pn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64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06.png"/><Relationship Id="rId4" Type="http://schemas.openxmlformats.org/officeDocument/2006/relationships/image" Target="../media/image54.pn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03.png"/><Relationship Id="rId4" Type="http://schemas.openxmlformats.org/officeDocument/2006/relationships/image" Target="../media/image68.pn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04.png"/><Relationship Id="rId4" Type="http://schemas.openxmlformats.org/officeDocument/2006/relationships/image" Target="../media/image6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jp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04.png"/><Relationship Id="rId4" Type="http://schemas.openxmlformats.org/officeDocument/2006/relationships/image" Target="../media/image68.pn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05.png"/><Relationship Id="rId4" Type="http://schemas.openxmlformats.org/officeDocument/2006/relationships/image" Target="../media/image54.pn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04.png"/><Relationship Id="rId4" Type="http://schemas.openxmlformats.org/officeDocument/2006/relationships/image" Target="../media/image68.png"/><Relationship Id="rId5" Type="http://schemas.openxmlformats.org/officeDocument/2006/relationships/hyperlink" Target="https://github.com/indeedeng/proctor" TargetMode="External"/><Relationship Id="rId6" Type="http://schemas.openxmlformats.org/officeDocument/2006/relationships/hyperlink" Target="https://github.com/indeedeng/proctor-pipet" TargetMode="External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04.png"/><Relationship Id="rId4" Type="http://schemas.openxmlformats.org/officeDocument/2006/relationships/image" Target="../media/image68.png"/><Relationship Id="rId5" Type="http://schemas.openxmlformats.org/officeDocument/2006/relationships/hyperlink" Target="https://github.com/indeedeng/proctor" TargetMode="External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07.png"/><Relationship Id="rId4" Type="http://schemas.openxmlformats.org/officeDocument/2006/relationships/image" Target="../media/image109.png"/><Relationship Id="rId5" Type="http://schemas.openxmlformats.org/officeDocument/2006/relationships/hyperlink" Target="https://github.com/indeedeng/proctor" TargetMode="External"/><Relationship Id="rId6" Type="http://schemas.openxmlformats.org/officeDocument/2006/relationships/hyperlink" Target="https://github.com/indeedeng/proctor-pipet" TargetMode="External"/><Relationship Id="rId7" Type="http://schemas.openxmlformats.org/officeDocument/2006/relationships/hyperlink" Target="https://github.com/indeedeng/proctor" TargetMode="External"/><Relationship Id="rId8" Type="http://schemas.openxmlformats.org/officeDocument/2006/relationships/image" Target="../media/image6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comments" Target="../comments/comment1.xml"/><Relationship Id="rId4" Type="http://schemas.openxmlformats.org/officeDocument/2006/relationships/image" Target="../media/image7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Relationship Id="rId4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Relationship Id="rId4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Relationship Id="rId4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Relationship Id="rId4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Relationship Id="rId4" Type="http://schemas.openxmlformats.org/officeDocument/2006/relationships/image" Target="../media/image58.jpg"/><Relationship Id="rId5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png"/><Relationship Id="rId4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png"/><Relationship Id="rId4" Type="http://schemas.openxmlformats.org/officeDocument/2006/relationships/image" Target="../media/image63.png"/><Relationship Id="rId5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jpg"/><Relationship Id="rId4" Type="http://schemas.openxmlformats.org/officeDocument/2006/relationships/image" Target="../media/image13.png"/><Relationship Id="rId5" Type="http://schemas.openxmlformats.org/officeDocument/2006/relationships/image" Target="../media/image2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Relationship Id="rId4" Type="http://schemas.openxmlformats.org/officeDocument/2006/relationships/image" Target="../media/image23.png"/><Relationship Id="rId5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hyperlink" Target="https://en.wikipedia.org/wiki/Cryptographic_hash_function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png"/><Relationship Id="rId4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png"/><Relationship Id="rId4" Type="http://schemas.openxmlformats.org/officeDocument/2006/relationships/image" Target="../media/image48.png"/><Relationship Id="rId5" Type="http://schemas.openxmlformats.org/officeDocument/2006/relationships/image" Target="../media/image6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45.png"/><Relationship Id="rId5" Type="http://schemas.openxmlformats.org/officeDocument/2006/relationships/image" Target="../media/image2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7.png"/><Relationship Id="rId4" Type="http://schemas.openxmlformats.org/officeDocument/2006/relationships/image" Target="../media/image5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4.png"/><Relationship Id="rId4" Type="http://schemas.openxmlformats.org/officeDocument/2006/relationships/hyperlink" Target="https://en.wikipedia.org/wiki/Salt_(cryptography)" TargetMode="External"/><Relationship Id="rId5" Type="http://schemas.openxmlformats.org/officeDocument/2006/relationships/hyperlink" Target="https://en.wikipedia.org/wiki/Salt_(cryptography)" TargetMode="External"/><Relationship Id="rId6" Type="http://schemas.openxmlformats.org/officeDocument/2006/relationships/image" Target="../media/image6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2.png"/><Relationship Id="rId4" Type="http://schemas.openxmlformats.org/officeDocument/2006/relationships/image" Target="../media/image5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4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2.png"/><Relationship Id="rId4" Type="http://schemas.openxmlformats.org/officeDocument/2006/relationships/image" Target="../media/image5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80.png"/><Relationship Id="rId13" Type="http://schemas.openxmlformats.org/officeDocument/2006/relationships/image" Target="../media/image55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Relationship Id="rId15" Type="http://schemas.openxmlformats.org/officeDocument/2006/relationships/image" Target="../media/image35.png"/><Relationship Id="rId14" Type="http://schemas.openxmlformats.org/officeDocument/2006/relationships/image" Target="../media/image31.jpg"/><Relationship Id="rId17" Type="http://schemas.openxmlformats.org/officeDocument/2006/relationships/image" Target="../media/image34.png"/><Relationship Id="rId16" Type="http://schemas.openxmlformats.org/officeDocument/2006/relationships/image" Target="../media/image46.png"/><Relationship Id="rId5" Type="http://schemas.openxmlformats.org/officeDocument/2006/relationships/image" Target="../media/image25.png"/><Relationship Id="rId19" Type="http://schemas.openxmlformats.org/officeDocument/2006/relationships/image" Target="../media/image38.png"/><Relationship Id="rId6" Type="http://schemas.openxmlformats.org/officeDocument/2006/relationships/image" Target="../media/image24.jpg"/><Relationship Id="rId18" Type="http://schemas.openxmlformats.org/officeDocument/2006/relationships/image" Target="../media/image36.png"/><Relationship Id="rId7" Type="http://schemas.openxmlformats.org/officeDocument/2006/relationships/image" Target="../media/image26.png"/><Relationship Id="rId8" Type="http://schemas.openxmlformats.org/officeDocument/2006/relationships/image" Target="../media/image4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71.png"/><Relationship Id="rId4" Type="http://schemas.openxmlformats.org/officeDocument/2006/relationships/image" Target="../media/image54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5.png"/><Relationship Id="rId4" Type="http://schemas.openxmlformats.org/officeDocument/2006/relationships/image" Target="../media/image54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3.png"/><Relationship Id="rId4" Type="http://schemas.openxmlformats.org/officeDocument/2006/relationships/image" Target="../media/image48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73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75.png"/><Relationship Id="rId4" Type="http://schemas.openxmlformats.org/officeDocument/2006/relationships/image" Target="../media/image94.png"/><Relationship Id="rId5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idx="1" type="subTitle"/>
          </p:nvPr>
        </p:nvSpPr>
        <p:spPr>
          <a:xfrm>
            <a:off x="901200" y="3825225"/>
            <a:ext cx="7341600" cy="1119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"/>
              <a:t>Ketan Gangatirkar 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">
                <a:solidFill>
                  <a:srgbClr val="2164E9"/>
                </a:solidFill>
              </a:rPr>
              <a:t>ketan@indeed.com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0" lang="en" sz="1800">
                <a:solidFill>
                  <a:srgbClr val="1F497D"/>
                </a:solidFill>
              </a:rPr>
              <a:t>Indeed Engineering — Job Seeker</a:t>
            </a:r>
          </a:p>
        </p:txBody>
      </p:sp>
      <p:sp>
        <p:nvSpPr>
          <p:cNvPr id="241" name="Shape 241"/>
          <p:cNvSpPr txBox="1"/>
          <p:nvPr>
            <p:ph type="title"/>
          </p:nvPr>
        </p:nvSpPr>
        <p:spPr>
          <a:xfrm>
            <a:off x="901200" y="1922250"/>
            <a:ext cx="7341600" cy="84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A/B Testing at Scale with</a:t>
            </a:r>
            <a:br>
              <a:rPr lang="en"/>
            </a:br>
            <a:r>
              <a:rPr lang="en"/>
              <a:t>Open Source Proctor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-125" y="2347800"/>
            <a:ext cx="9144000" cy="447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How do job seekers discover Prime?</a:t>
            </a:r>
          </a:p>
        </p:txBody>
      </p:sp>
      <p:pic>
        <p:nvPicPr>
          <p:cNvPr id="348" name="Shape 348"/>
          <p:cNvPicPr preferRelativeResize="0"/>
          <p:nvPr/>
        </p:nvPicPr>
        <p:blipFill rotWithShape="1">
          <a:blip r:embed="rId3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Algorithm changes</a:t>
            </a:r>
          </a:p>
        </p:txBody>
      </p:sp>
      <p:sp>
        <p:nvSpPr>
          <p:cNvPr id="1116" name="Shape 1116"/>
          <p:cNvSpPr/>
          <p:nvPr/>
        </p:nvSpPr>
        <p:spPr>
          <a:xfrm>
            <a:off x="909675" y="3340910"/>
            <a:ext cx="2521200" cy="600300"/>
          </a:xfrm>
          <a:prstGeom prst="rect">
            <a:avLst/>
          </a:prstGeom>
          <a:solidFill>
            <a:srgbClr val="CD29C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Senior Software Engineer - Mobile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Seattle, WA</a:t>
            </a:r>
          </a:p>
        </p:txBody>
      </p:sp>
      <p:sp>
        <p:nvSpPr>
          <p:cNvPr id="1117" name="Shape 1117"/>
          <p:cNvSpPr/>
          <p:nvPr/>
        </p:nvSpPr>
        <p:spPr>
          <a:xfrm>
            <a:off x="909675" y="2618240"/>
            <a:ext cx="2521200" cy="600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Principal Software Engineer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Redmond, WA</a:t>
            </a:r>
          </a:p>
        </p:txBody>
      </p:sp>
      <p:sp>
        <p:nvSpPr>
          <p:cNvPr id="1118" name="Shape 1118"/>
          <p:cNvSpPr/>
          <p:nvPr/>
        </p:nvSpPr>
        <p:spPr>
          <a:xfrm>
            <a:off x="909675" y="1895570"/>
            <a:ext cx="2521200" cy="6003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Development Architect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Bellevue, WA</a:t>
            </a:r>
          </a:p>
        </p:txBody>
      </p:sp>
      <p:sp>
        <p:nvSpPr>
          <p:cNvPr id="1119" name="Shape 1119"/>
          <p:cNvSpPr/>
          <p:nvPr/>
        </p:nvSpPr>
        <p:spPr>
          <a:xfrm>
            <a:off x="909675" y="1172900"/>
            <a:ext cx="2521200" cy="60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Lead Developer - Core Engine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Seattle, WA</a:t>
            </a:r>
          </a:p>
        </p:txBody>
      </p:sp>
      <p:sp>
        <p:nvSpPr>
          <p:cNvPr id="1120" name="Shape 1120"/>
          <p:cNvSpPr/>
          <p:nvPr/>
        </p:nvSpPr>
        <p:spPr>
          <a:xfrm>
            <a:off x="909675" y="4063580"/>
            <a:ext cx="2521200" cy="600300"/>
          </a:xfrm>
          <a:prstGeom prst="rect">
            <a:avLst/>
          </a:prstGeom>
          <a:solidFill>
            <a:srgbClr val="551A8B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Principal Software Engineer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Kirkland, WA</a:t>
            </a:r>
          </a:p>
        </p:txBody>
      </p:sp>
      <p:sp>
        <p:nvSpPr>
          <p:cNvPr id="1121" name="Shape 1121"/>
          <p:cNvSpPr/>
          <p:nvPr/>
        </p:nvSpPr>
        <p:spPr>
          <a:xfrm>
            <a:off x="5718825" y="1172900"/>
            <a:ext cx="2521200" cy="600300"/>
          </a:xfrm>
          <a:prstGeom prst="rect">
            <a:avLst/>
          </a:prstGeom>
          <a:solidFill>
            <a:srgbClr val="CD29C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Senior Software Engineer - Mobile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Seattle, WA</a:t>
            </a:r>
          </a:p>
        </p:txBody>
      </p:sp>
      <p:sp>
        <p:nvSpPr>
          <p:cNvPr id="1122" name="Shape 1122"/>
          <p:cNvSpPr/>
          <p:nvPr/>
        </p:nvSpPr>
        <p:spPr>
          <a:xfrm>
            <a:off x="5718825" y="2618240"/>
            <a:ext cx="2521200" cy="600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Principal Software Engineer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Redmond, WA</a:t>
            </a:r>
          </a:p>
        </p:txBody>
      </p:sp>
      <p:sp>
        <p:nvSpPr>
          <p:cNvPr id="1123" name="Shape 1123"/>
          <p:cNvSpPr/>
          <p:nvPr/>
        </p:nvSpPr>
        <p:spPr>
          <a:xfrm>
            <a:off x="5718825" y="4063580"/>
            <a:ext cx="2521200" cy="6003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Development Architect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Bellevue, WA</a:t>
            </a:r>
          </a:p>
        </p:txBody>
      </p:sp>
      <p:sp>
        <p:nvSpPr>
          <p:cNvPr id="1124" name="Shape 1124"/>
          <p:cNvSpPr/>
          <p:nvPr/>
        </p:nvSpPr>
        <p:spPr>
          <a:xfrm>
            <a:off x="5718825" y="1895570"/>
            <a:ext cx="2521200" cy="60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Lead Developer - Core Engine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Seattle, WA</a:t>
            </a:r>
          </a:p>
        </p:txBody>
      </p:sp>
      <p:sp>
        <p:nvSpPr>
          <p:cNvPr id="1125" name="Shape 1125"/>
          <p:cNvSpPr/>
          <p:nvPr/>
        </p:nvSpPr>
        <p:spPr>
          <a:xfrm>
            <a:off x="5718825" y="3340910"/>
            <a:ext cx="2521200" cy="600300"/>
          </a:xfrm>
          <a:prstGeom prst="rect">
            <a:avLst/>
          </a:prstGeom>
          <a:solidFill>
            <a:srgbClr val="551A8B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Principal Software Engineer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Kirkland, WA</a:t>
            </a:r>
          </a:p>
        </p:txBody>
      </p:sp>
      <p:cxnSp>
        <p:nvCxnSpPr>
          <p:cNvPr id="1126" name="Shape 1126"/>
          <p:cNvCxnSpPr>
            <a:stCxn id="1116" idx="3"/>
            <a:endCxn id="1121" idx="1"/>
          </p:cNvCxnSpPr>
          <p:nvPr/>
        </p:nvCxnSpPr>
        <p:spPr>
          <a:xfrm flipH="1" rot="10800000">
            <a:off x="3430875" y="1472960"/>
            <a:ext cx="2288100" cy="2168100"/>
          </a:xfrm>
          <a:prstGeom prst="bentConnector3">
            <a:avLst>
              <a:gd fmla="val 57346" name="adj1"/>
            </a:avLst>
          </a:prstGeom>
          <a:noFill/>
          <a:ln cap="flat" cmpd="sng" w="38100">
            <a:solidFill>
              <a:srgbClr val="CD29C0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127" name="Shape 1127"/>
          <p:cNvCxnSpPr>
            <a:stCxn id="1119" idx="3"/>
            <a:endCxn id="1124" idx="1"/>
          </p:cNvCxnSpPr>
          <p:nvPr/>
        </p:nvCxnSpPr>
        <p:spPr>
          <a:xfrm>
            <a:off x="3430875" y="1473050"/>
            <a:ext cx="2288100" cy="722700"/>
          </a:xfrm>
          <a:prstGeom prst="bentConnector3">
            <a:avLst>
              <a:gd fmla="val 42792" name="adj1"/>
            </a:avLst>
          </a:prstGeom>
          <a:noFill/>
          <a:ln cap="flat" cmpd="sng" w="38100">
            <a:solidFill>
              <a:srgbClr val="2164F3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128" name="Shape 1128"/>
          <p:cNvCxnSpPr>
            <a:stCxn id="1117" idx="3"/>
            <a:endCxn id="1122" idx="1"/>
          </p:cNvCxnSpPr>
          <p:nvPr/>
        </p:nvCxnSpPr>
        <p:spPr>
          <a:xfrm>
            <a:off x="3430875" y="2918390"/>
            <a:ext cx="2288100" cy="600"/>
          </a:xfrm>
          <a:prstGeom prst="bentConnector3">
            <a:avLst>
              <a:gd fmla="val 49997" name="adj1"/>
            </a:avLst>
          </a:prstGeom>
          <a:noFill/>
          <a:ln cap="flat" cmpd="sng" w="38100">
            <a:solidFill>
              <a:srgbClr val="CCCCCC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129" name="Shape 1129"/>
          <p:cNvCxnSpPr>
            <a:stCxn id="1120" idx="3"/>
            <a:endCxn id="1125" idx="1"/>
          </p:cNvCxnSpPr>
          <p:nvPr/>
        </p:nvCxnSpPr>
        <p:spPr>
          <a:xfrm flipH="1" rot="10800000">
            <a:off x="3430875" y="3641030"/>
            <a:ext cx="2288100" cy="722700"/>
          </a:xfrm>
          <a:prstGeom prst="bentConnector3">
            <a:avLst>
              <a:gd fmla="val 71506" name="adj1"/>
            </a:avLst>
          </a:prstGeom>
          <a:noFill/>
          <a:ln cap="flat" cmpd="sng" w="38100">
            <a:solidFill>
              <a:srgbClr val="551A8B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130" name="Shape 1130"/>
          <p:cNvCxnSpPr>
            <a:stCxn id="1118" idx="3"/>
            <a:endCxn id="1123" idx="1"/>
          </p:cNvCxnSpPr>
          <p:nvPr/>
        </p:nvCxnSpPr>
        <p:spPr>
          <a:xfrm>
            <a:off x="3430875" y="2195720"/>
            <a:ext cx="2288100" cy="2168100"/>
          </a:xfrm>
          <a:prstGeom prst="bentConnector3">
            <a:avLst>
              <a:gd fmla="val 27845" name="adj1"/>
            </a:avLst>
          </a:prstGeom>
          <a:noFill/>
          <a:ln cap="flat" cmpd="sng" w="38100">
            <a:solidFill>
              <a:srgbClr val="FF69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1131" name="Shape 1131"/>
          <p:cNvSpPr/>
          <p:nvPr/>
        </p:nvSpPr>
        <p:spPr>
          <a:xfrm>
            <a:off x="216000" y="1172900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</a:p>
        </p:txBody>
      </p:sp>
      <p:sp>
        <p:nvSpPr>
          <p:cNvPr id="1132" name="Shape 1132"/>
          <p:cNvSpPr/>
          <p:nvPr/>
        </p:nvSpPr>
        <p:spPr>
          <a:xfrm>
            <a:off x="216000" y="1895575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</a:p>
        </p:txBody>
      </p:sp>
      <p:sp>
        <p:nvSpPr>
          <p:cNvPr id="1133" name="Shape 1133"/>
          <p:cNvSpPr/>
          <p:nvPr/>
        </p:nvSpPr>
        <p:spPr>
          <a:xfrm>
            <a:off x="216000" y="2618250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</a:p>
        </p:txBody>
      </p:sp>
      <p:sp>
        <p:nvSpPr>
          <p:cNvPr id="1134" name="Shape 1134"/>
          <p:cNvSpPr/>
          <p:nvPr/>
        </p:nvSpPr>
        <p:spPr>
          <a:xfrm>
            <a:off x="216000" y="3340925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</a:p>
        </p:txBody>
      </p:sp>
      <p:sp>
        <p:nvSpPr>
          <p:cNvPr id="1135" name="Shape 1135"/>
          <p:cNvSpPr/>
          <p:nvPr/>
        </p:nvSpPr>
        <p:spPr>
          <a:xfrm>
            <a:off x="216000" y="4063600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5</a:t>
            </a:r>
          </a:p>
        </p:txBody>
      </p:sp>
      <p:sp>
        <p:nvSpPr>
          <p:cNvPr id="1136" name="Shape 1136"/>
          <p:cNvSpPr/>
          <p:nvPr/>
        </p:nvSpPr>
        <p:spPr>
          <a:xfrm>
            <a:off x="8375850" y="1173200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</a:p>
        </p:txBody>
      </p:sp>
      <p:sp>
        <p:nvSpPr>
          <p:cNvPr id="1137" name="Shape 1137"/>
          <p:cNvSpPr/>
          <p:nvPr/>
        </p:nvSpPr>
        <p:spPr>
          <a:xfrm>
            <a:off x="8375850" y="1895875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</a:p>
        </p:txBody>
      </p:sp>
      <p:sp>
        <p:nvSpPr>
          <p:cNvPr id="1138" name="Shape 1138"/>
          <p:cNvSpPr/>
          <p:nvPr/>
        </p:nvSpPr>
        <p:spPr>
          <a:xfrm>
            <a:off x="8375850" y="2618550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</a:p>
        </p:txBody>
      </p:sp>
      <p:sp>
        <p:nvSpPr>
          <p:cNvPr id="1139" name="Shape 1139"/>
          <p:cNvSpPr/>
          <p:nvPr/>
        </p:nvSpPr>
        <p:spPr>
          <a:xfrm>
            <a:off x="8375850" y="3341225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</a:p>
        </p:txBody>
      </p:sp>
      <p:sp>
        <p:nvSpPr>
          <p:cNvPr id="1140" name="Shape 1140"/>
          <p:cNvSpPr/>
          <p:nvPr/>
        </p:nvSpPr>
        <p:spPr>
          <a:xfrm>
            <a:off x="8375850" y="4063900"/>
            <a:ext cx="5580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5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530049905.jpg" id="1145" name="Shape 1145"/>
          <p:cNvPicPr preferRelativeResize="0"/>
          <p:nvPr/>
        </p:nvPicPr>
        <p:blipFill rotWithShape="1">
          <a:blip r:embed="rId4">
            <a:alphaModFix/>
          </a:blip>
          <a:srcRect b="28476" l="29095" r="42" t="11811"/>
          <a:stretch/>
        </p:blipFill>
        <p:spPr>
          <a:xfrm>
            <a:off x="-12575" y="0"/>
            <a:ext cx="91565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Shape 1146"/>
          <p:cNvSpPr/>
          <p:nvPr/>
        </p:nvSpPr>
        <p:spPr>
          <a:xfrm>
            <a:off x="-6300" y="0"/>
            <a:ext cx="9156600" cy="5143500"/>
          </a:xfrm>
          <a:prstGeom prst="rect">
            <a:avLst/>
          </a:prstGeom>
          <a:solidFill>
            <a:srgbClr val="000000">
              <a:alpha val="4510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7" name="Shape 1147"/>
          <p:cNvSpPr txBox="1"/>
          <p:nvPr/>
        </p:nvSpPr>
        <p:spPr>
          <a:xfrm>
            <a:off x="-12574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Toggle/kill switch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 txBox="1"/>
          <p:nvPr/>
        </p:nvSpPr>
        <p:spPr>
          <a:xfrm>
            <a:off x="0" y="2326500"/>
            <a:ext cx="9144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Results</a:t>
            </a:r>
          </a:p>
        </p:txBody>
      </p:sp>
      <p:pic>
        <p:nvPicPr>
          <p:cNvPr descr="Indeed-White-Logo.png" id="1153" name="Shape 1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 txBox="1"/>
          <p:nvPr/>
        </p:nvSpPr>
        <p:spPr>
          <a:xfrm>
            <a:off x="0" y="2326500"/>
            <a:ext cx="9144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2164E9"/>
                </a:solidFill>
                <a:latin typeface="Avenir"/>
                <a:ea typeface="Avenir"/>
                <a:cs typeface="Avenir"/>
                <a:sym typeface="Avenir"/>
              </a:rPr>
              <a:t>5+</a:t>
            </a: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 years in production</a:t>
            </a:r>
          </a:p>
        </p:txBody>
      </p:sp>
      <p:pic>
        <p:nvPicPr>
          <p:cNvPr id="1159" name="Shape 115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ape 1164"/>
          <p:cNvSpPr txBox="1"/>
          <p:nvPr/>
        </p:nvSpPr>
        <p:spPr>
          <a:xfrm>
            <a:off x="0" y="2326500"/>
            <a:ext cx="9144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Thousands of experiments completed</a:t>
            </a:r>
          </a:p>
        </p:txBody>
      </p:sp>
      <p:pic>
        <p:nvPicPr>
          <p:cNvPr id="1165" name="Shape 116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 txBox="1"/>
          <p:nvPr/>
        </p:nvSpPr>
        <p:spPr>
          <a:xfrm>
            <a:off x="0" y="2326500"/>
            <a:ext cx="9144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~634</a:t>
            </a: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 A/B experiments active on Indeed</a:t>
            </a:r>
          </a:p>
        </p:txBody>
      </p:sp>
      <p:pic>
        <p:nvPicPr>
          <p:cNvPr id="1171" name="Shape 117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Shape 1176"/>
          <p:cNvGrpSpPr/>
          <p:nvPr/>
        </p:nvGrpSpPr>
        <p:grpSpPr>
          <a:xfrm>
            <a:off x="1078676" y="1215829"/>
            <a:ext cx="6834247" cy="3556266"/>
            <a:chOff x="356574" y="1714191"/>
            <a:chExt cx="8246950" cy="4291897"/>
          </a:xfrm>
        </p:grpSpPr>
        <p:pic>
          <p:nvPicPr>
            <p:cNvPr id="1177" name="Shape 117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74" y="1766313"/>
              <a:ext cx="8246950" cy="4239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8" name="Shape 1178"/>
            <p:cNvSpPr txBox="1"/>
            <p:nvPr/>
          </p:nvSpPr>
          <p:spPr>
            <a:xfrm>
              <a:off x="949749" y="1714191"/>
              <a:ext cx="650100" cy="3657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212000"/>
                </a:lnSpc>
                <a:spcBef>
                  <a:spcPts val="0"/>
                </a:spcBef>
                <a:buNone/>
              </a:pPr>
              <a:r>
                <a:rPr lang="en"/>
                <a:t>0.90</a:t>
              </a:r>
            </a:p>
            <a:p>
              <a:pPr lvl="0" rtl="0">
                <a:lnSpc>
                  <a:spcPct val="212000"/>
                </a:lnSpc>
                <a:spcBef>
                  <a:spcPts val="0"/>
                </a:spcBef>
                <a:buNone/>
              </a:pPr>
              <a:r>
                <a:rPr lang="en"/>
                <a:t>0.85</a:t>
              </a:r>
            </a:p>
            <a:p>
              <a:pPr lvl="0" rtl="0">
                <a:lnSpc>
                  <a:spcPct val="212000"/>
                </a:lnSpc>
                <a:spcBef>
                  <a:spcPts val="0"/>
                </a:spcBef>
                <a:buNone/>
              </a:pPr>
              <a:r>
                <a:rPr lang="en"/>
                <a:t>0.80</a:t>
              </a:r>
            </a:p>
            <a:p>
              <a:pPr lvl="0" rtl="0">
                <a:lnSpc>
                  <a:spcPct val="212000"/>
                </a:lnSpc>
                <a:spcBef>
                  <a:spcPts val="0"/>
                </a:spcBef>
                <a:buNone/>
              </a:pPr>
              <a:r>
                <a:rPr lang="en"/>
                <a:t>0.75</a:t>
              </a:r>
            </a:p>
            <a:p>
              <a:pPr lvl="0" rtl="0">
                <a:lnSpc>
                  <a:spcPct val="212000"/>
                </a:lnSpc>
                <a:spcBef>
                  <a:spcPts val="0"/>
                </a:spcBef>
                <a:buNone/>
              </a:pPr>
              <a:r>
                <a:rPr lang="en"/>
                <a:t>0.70</a:t>
              </a:r>
            </a:p>
            <a:p>
              <a:pPr lvl="0" rtl="0">
                <a:lnSpc>
                  <a:spcPct val="212000"/>
                </a:lnSpc>
                <a:spcBef>
                  <a:spcPts val="0"/>
                </a:spcBef>
                <a:buNone/>
              </a:pPr>
              <a:r>
                <a:rPr lang="en"/>
                <a:t>0.65</a:t>
              </a:r>
            </a:p>
            <a:p>
              <a:pPr lvl="0" rtl="0">
                <a:lnSpc>
                  <a:spcPct val="212000"/>
                </a:lnSpc>
                <a:spcBef>
                  <a:spcPts val="0"/>
                </a:spcBef>
                <a:buNone/>
              </a:pPr>
              <a:r>
                <a:rPr lang="en"/>
                <a:t>0.60</a:t>
              </a:r>
            </a:p>
          </p:txBody>
        </p:sp>
      </p:grpSp>
      <p:sp>
        <p:nvSpPr>
          <p:cNvPr id="1179" name="Shape 1179"/>
          <p:cNvSpPr txBox="1"/>
          <p:nvPr/>
        </p:nvSpPr>
        <p:spPr>
          <a:xfrm>
            <a:off x="0" y="539125"/>
            <a:ext cx="91440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Proctor is fast enough</a:t>
            </a:r>
          </a:p>
        </p:txBody>
      </p:sp>
      <p:grpSp>
        <p:nvGrpSpPr>
          <p:cNvPr id="1180" name="Shape 1180"/>
          <p:cNvGrpSpPr/>
          <p:nvPr/>
        </p:nvGrpSpPr>
        <p:grpSpPr>
          <a:xfrm>
            <a:off x="4480625" y="973163"/>
            <a:ext cx="3535550" cy="457200"/>
            <a:chOff x="4894175" y="973163"/>
            <a:chExt cx="3535550" cy="457200"/>
          </a:xfrm>
        </p:grpSpPr>
        <p:sp>
          <p:nvSpPr>
            <p:cNvPr id="1181" name="Shape 1181"/>
            <p:cNvSpPr/>
            <p:nvPr/>
          </p:nvSpPr>
          <p:spPr>
            <a:xfrm>
              <a:off x="4894175" y="1063350"/>
              <a:ext cx="219300" cy="219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82" name="Shape 1182"/>
            <p:cNvSpPr txBox="1"/>
            <p:nvPr/>
          </p:nvSpPr>
          <p:spPr>
            <a:xfrm>
              <a:off x="5132200" y="973163"/>
              <a:ext cx="14163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Resume editor</a:t>
              </a:r>
            </a:p>
          </p:txBody>
        </p:sp>
        <p:sp>
          <p:nvSpPr>
            <p:cNvPr id="1183" name="Shape 1183"/>
            <p:cNvSpPr txBox="1"/>
            <p:nvPr/>
          </p:nvSpPr>
          <p:spPr>
            <a:xfrm>
              <a:off x="6972025" y="973163"/>
              <a:ext cx="14577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Resume search</a:t>
              </a:r>
            </a:p>
          </p:txBody>
        </p:sp>
        <p:sp>
          <p:nvSpPr>
            <p:cNvPr id="1184" name="Shape 1184"/>
            <p:cNvSpPr/>
            <p:nvPr/>
          </p:nvSpPr>
          <p:spPr>
            <a:xfrm>
              <a:off x="6752725" y="1063013"/>
              <a:ext cx="219300" cy="219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Shape 1189"/>
          <p:cNvSpPr txBox="1"/>
          <p:nvPr/>
        </p:nvSpPr>
        <p:spPr>
          <a:xfrm>
            <a:off x="811999" y="2326500"/>
            <a:ext cx="3879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We use it on everything</a:t>
            </a:r>
          </a:p>
        </p:txBody>
      </p:sp>
      <p:pic>
        <p:nvPicPr>
          <p:cNvPr id="1190" name="Shape 119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1" name="Shape 1191"/>
          <p:cNvGrpSpPr/>
          <p:nvPr/>
        </p:nvGrpSpPr>
        <p:grpSpPr>
          <a:xfrm>
            <a:off x="4571688" y="1612900"/>
            <a:ext cx="3691362" cy="1917700"/>
            <a:chOff x="4571688" y="1280550"/>
            <a:chExt cx="3691362" cy="1917700"/>
          </a:xfrm>
        </p:grpSpPr>
        <p:sp>
          <p:nvSpPr>
            <p:cNvPr id="1192" name="Shape 1192"/>
            <p:cNvSpPr/>
            <p:nvPr/>
          </p:nvSpPr>
          <p:spPr>
            <a:xfrm>
              <a:off x="4580803" y="2609950"/>
              <a:ext cx="3670500" cy="5883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1F4981"/>
                </a:buClr>
                <a:buSzPct val="25000"/>
                <a:buFont typeface="Avenir"/>
                <a:buNone/>
              </a:pPr>
              <a:r>
                <a:t/>
              </a:r>
              <a:endParaRPr sz="1600">
                <a:solidFill>
                  <a:srgbClr val="1F498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93" name="Shape 1193"/>
            <p:cNvSpPr/>
            <p:nvPr/>
          </p:nvSpPr>
          <p:spPr>
            <a:xfrm>
              <a:off x="4571688" y="1945250"/>
              <a:ext cx="3670500" cy="5883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1F4981"/>
                </a:buClr>
                <a:buSzPct val="25000"/>
                <a:buFont typeface="Avenir"/>
                <a:buNone/>
              </a:pPr>
              <a:r>
                <a:t/>
              </a:r>
              <a:endParaRPr sz="1600">
                <a:solidFill>
                  <a:srgbClr val="1F498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94" name="Shape 1194"/>
            <p:cNvSpPr/>
            <p:nvPr/>
          </p:nvSpPr>
          <p:spPr>
            <a:xfrm>
              <a:off x="4575218" y="1280550"/>
              <a:ext cx="3670500" cy="5883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1F4981"/>
                </a:buClr>
                <a:buSzPct val="25000"/>
                <a:buFont typeface="Avenir"/>
                <a:buNone/>
              </a:pPr>
              <a:r>
                <a:t/>
              </a:r>
              <a:endParaRPr sz="1600">
                <a:solidFill>
                  <a:srgbClr val="1F498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95" name="Shape 1195"/>
            <p:cNvSpPr txBox="1"/>
            <p:nvPr/>
          </p:nvSpPr>
          <p:spPr>
            <a:xfrm>
              <a:off x="4599150" y="1292875"/>
              <a:ext cx="3663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Web</a:t>
              </a:r>
            </a:p>
          </p:txBody>
        </p:sp>
        <p:sp>
          <p:nvSpPr>
            <p:cNvPr id="1196" name="Shape 1196"/>
            <p:cNvSpPr txBox="1"/>
            <p:nvPr/>
          </p:nvSpPr>
          <p:spPr>
            <a:xfrm>
              <a:off x="4691000" y="1961350"/>
              <a:ext cx="3566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Native mobile</a:t>
              </a:r>
            </a:p>
          </p:txBody>
        </p:sp>
        <p:sp>
          <p:nvSpPr>
            <p:cNvPr id="1197" name="Shape 1197"/>
            <p:cNvSpPr txBox="1"/>
            <p:nvPr/>
          </p:nvSpPr>
          <p:spPr>
            <a:xfrm>
              <a:off x="4586853" y="2614700"/>
              <a:ext cx="3663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Email</a:t>
              </a:r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Shape 1202"/>
          <p:cNvPicPr preferRelativeResize="0"/>
          <p:nvPr/>
        </p:nvPicPr>
        <p:blipFill rotWithShape="1">
          <a:blip r:embed="rId5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ctorSalad.png" id="1203" name="Shape 1203"/>
          <p:cNvPicPr preferRelativeResize="0"/>
          <p:nvPr/>
        </p:nvPicPr>
        <p:blipFill rotWithShape="1">
          <a:blip r:embed="rId6">
            <a:alphaModFix/>
          </a:blip>
          <a:srcRect b="7834" l="0" r="0" t="7834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 txBox="1"/>
          <p:nvPr/>
        </p:nvSpPr>
        <p:spPr>
          <a:xfrm>
            <a:off x="0" y="2332500"/>
            <a:ext cx="91440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Limitations</a:t>
            </a:r>
          </a:p>
        </p:txBody>
      </p:sp>
      <p:pic>
        <p:nvPicPr>
          <p:cNvPr descr="Indeed-White-Logo.png" id="1209" name="Shape 1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Shape 35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descr="indeed-serp-prime-popover.png" id="354" name="Shape 3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Shape 355"/>
            <p:cNvSpPr/>
            <p:nvPr/>
          </p:nvSpPr>
          <p:spPr>
            <a:xfrm>
              <a:off x="4424430" y="1214075"/>
              <a:ext cx="130200" cy="15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Shape 1214"/>
          <p:cNvSpPr txBox="1"/>
          <p:nvPr/>
        </p:nvSpPr>
        <p:spPr>
          <a:xfrm>
            <a:off x="0" y="2311800"/>
            <a:ext cx="91440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You have to implement your own features</a:t>
            </a:r>
          </a:p>
        </p:txBody>
      </p:sp>
      <p:pic>
        <p:nvPicPr>
          <p:cNvPr id="1215" name="Shape 121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 txBox="1"/>
          <p:nvPr/>
        </p:nvSpPr>
        <p:spPr>
          <a:xfrm>
            <a:off x="0" y="2314800"/>
            <a:ext cx="91440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You have to modify your deployable</a:t>
            </a:r>
          </a:p>
        </p:txBody>
      </p:sp>
      <p:pic>
        <p:nvPicPr>
          <p:cNvPr id="1221" name="Shape 122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Shape 122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Shape 1227"/>
          <p:cNvSpPr txBox="1"/>
          <p:nvPr/>
        </p:nvSpPr>
        <p:spPr>
          <a:xfrm>
            <a:off x="0" y="2299950"/>
            <a:ext cx="91440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You have to manage the test data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Shape 123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Shape 1233"/>
          <p:cNvSpPr txBox="1"/>
          <p:nvPr/>
        </p:nvSpPr>
        <p:spPr>
          <a:xfrm>
            <a:off x="0" y="2311800"/>
            <a:ext cx="91440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You have to do your own logging and analysis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hape 1238"/>
          <p:cNvSpPr txBox="1"/>
          <p:nvPr/>
        </p:nvSpPr>
        <p:spPr>
          <a:xfrm>
            <a:off x="0" y="2329500"/>
            <a:ext cx="91440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Advanced features</a:t>
            </a:r>
          </a:p>
        </p:txBody>
      </p:sp>
      <p:pic>
        <p:nvPicPr>
          <p:cNvPr descr="Indeed-White-Logo.png" id="1239" name="Shape 1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 txBox="1"/>
          <p:nvPr/>
        </p:nvSpPr>
        <p:spPr>
          <a:xfrm>
            <a:off x="0" y="2311800"/>
            <a:ext cx="91440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Segmentation</a:t>
            </a:r>
          </a:p>
        </p:txBody>
      </p:sp>
      <p:pic>
        <p:nvPicPr>
          <p:cNvPr descr="Indeed-White-Logo.png" id="1245" name="Shape 1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1250"/>
          <p:cNvSpPr/>
          <p:nvPr/>
        </p:nvSpPr>
        <p:spPr>
          <a:xfrm>
            <a:off x="3624325" y="134775"/>
            <a:ext cx="55197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1" name="Shape 1251"/>
          <p:cNvSpPr txBox="1"/>
          <p:nvPr/>
        </p:nvSpPr>
        <p:spPr>
          <a:xfrm>
            <a:off x="812550" y="2221650"/>
            <a:ext cx="22116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Who is eligible for</a:t>
            </a:r>
            <a:b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an experiment?</a:t>
            </a:r>
          </a:p>
        </p:txBody>
      </p:sp>
      <p:sp>
        <p:nvSpPr>
          <p:cNvPr id="1252" name="Shape 1252"/>
          <p:cNvSpPr txBox="1"/>
          <p:nvPr/>
        </p:nvSpPr>
        <p:spPr>
          <a:xfrm>
            <a:off x="4561503" y="1365504"/>
            <a:ext cx="3369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Francophone </a:t>
            </a:r>
          </a:p>
        </p:txBody>
      </p:sp>
      <p:sp>
        <p:nvSpPr>
          <p:cNvPr id="1253" name="Shape 1253"/>
          <p:cNvSpPr txBox="1"/>
          <p:nvPr/>
        </p:nvSpPr>
        <p:spPr>
          <a:xfrm>
            <a:off x="4557746" y="1980540"/>
            <a:ext cx="3369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 France or Canada</a:t>
            </a:r>
          </a:p>
        </p:txBody>
      </p:sp>
      <p:sp>
        <p:nvSpPr>
          <p:cNvPr id="1254" name="Shape 1254"/>
          <p:cNvSpPr txBox="1"/>
          <p:nvPr/>
        </p:nvSpPr>
        <p:spPr>
          <a:xfrm>
            <a:off x="4557725" y="2595575"/>
            <a:ext cx="3369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Android users</a:t>
            </a:r>
          </a:p>
        </p:txBody>
      </p:sp>
      <p:sp>
        <p:nvSpPr>
          <p:cNvPr id="1255" name="Shape 1255"/>
          <p:cNvSpPr txBox="1"/>
          <p:nvPr/>
        </p:nvSpPr>
        <p:spPr>
          <a:xfrm>
            <a:off x="4557746" y="3210610"/>
            <a:ext cx="3369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Users with resumes</a:t>
            </a:r>
          </a:p>
        </p:txBody>
      </p:sp>
      <p:sp>
        <p:nvSpPr>
          <p:cNvPr id="1256" name="Shape 1256"/>
          <p:cNvSpPr txBox="1"/>
          <p:nvPr/>
        </p:nvSpPr>
        <p:spPr>
          <a:xfrm>
            <a:off x="4557725" y="3825646"/>
            <a:ext cx="3369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Mobile users on wifi</a:t>
            </a:r>
          </a:p>
        </p:txBody>
      </p:sp>
      <p:sp>
        <p:nvSpPr>
          <p:cNvPr id="1257" name="Shape 1257"/>
          <p:cNvSpPr txBox="1"/>
          <p:nvPr/>
        </p:nvSpPr>
        <p:spPr>
          <a:xfrm>
            <a:off x="4562721" y="750469"/>
            <a:ext cx="3369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Logged-in users</a:t>
            </a:r>
          </a:p>
        </p:txBody>
      </p:sp>
      <p:grpSp>
        <p:nvGrpSpPr>
          <p:cNvPr id="1258" name="Shape 1258"/>
          <p:cNvGrpSpPr/>
          <p:nvPr/>
        </p:nvGrpSpPr>
        <p:grpSpPr>
          <a:xfrm>
            <a:off x="4641025" y="1288581"/>
            <a:ext cx="3369600" cy="3104450"/>
            <a:chOff x="4641025" y="1288581"/>
            <a:chExt cx="3369600" cy="3104450"/>
          </a:xfrm>
        </p:grpSpPr>
        <p:cxnSp>
          <p:nvCxnSpPr>
            <p:cNvPr id="1259" name="Shape 1259"/>
            <p:cNvCxnSpPr/>
            <p:nvPr/>
          </p:nvCxnSpPr>
          <p:spPr>
            <a:xfrm>
              <a:off x="4641025" y="1288581"/>
              <a:ext cx="33696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lg" w="lg" type="none"/>
              <a:tailEnd len="lg" w="lg" type="none"/>
            </a:ln>
          </p:spPr>
        </p:cxnSp>
        <p:cxnSp>
          <p:nvCxnSpPr>
            <p:cNvPr id="1260" name="Shape 1260"/>
            <p:cNvCxnSpPr/>
            <p:nvPr/>
          </p:nvCxnSpPr>
          <p:spPr>
            <a:xfrm>
              <a:off x="4641025" y="1909471"/>
              <a:ext cx="33696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lg" w="lg" type="none"/>
              <a:tailEnd len="lg" w="lg" type="none"/>
            </a:ln>
          </p:spPr>
        </p:cxnSp>
        <p:cxnSp>
          <p:nvCxnSpPr>
            <p:cNvPr id="1261" name="Shape 1261"/>
            <p:cNvCxnSpPr/>
            <p:nvPr/>
          </p:nvCxnSpPr>
          <p:spPr>
            <a:xfrm>
              <a:off x="4641025" y="2530361"/>
              <a:ext cx="33696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lg" w="lg" type="none"/>
              <a:tailEnd len="lg" w="lg" type="none"/>
            </a:ln>
          </p:spPr>
        </p:cxnSp>
        <p:cxnSp>
          <p:nvCxnSpPr>
            <p:cNvPr id="1262" name="Shape 1262"/>
            <p:cNvCxnSpPr/>
            <p:nvPr/>
          </p:nvCxnSpPr>
          <p:spPr>
            <a:xfrm>
              <a:off x="4641025" y="3151251"/>
              <a:ext cx="33696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lg" w="lg" type="none"/>
              <a:tailEnd len="lg" w="lg" type="none"/>
            </a:ln>
          </p:spPr>
        </p:cxnSp>
        <p:cxnSp>
          <p:nvCxnSpPr>
            <p:cNvPr id="1263" name="Shape 1263"/>
            <p:cNvCxnSpPr/>
            <p:nvPr/>
          </p:nvCxnSpPr>
          <p:spPr>
            <a:xfrm>
              <a:off x="4641025" y="3772141"/>
              <a:ext cx="33696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lg" w="lg" type="none"/>
              <a:tailEnd len="lg" w="lg" type="none"/>
            </a:ln>
          </p:spPr>
        </p:cxnSp>
        <p:cxnSp>
          <p:nvCxnSpPr>
            <p:cNvPr id="1264" name="Shape 1264"/>
            <p:cNvCxnSpPr/>
            <p:nvPr/>
          </p:nvCxnSpPr>
          <p:spPr>
            <a:xfrm>
              <a:off x="4641025" y="4393031"/>
              <a:ext cx="33696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lg" w="lg" type="none"/>
              <a:tailEnd len="lg" w="lg" type="none"/>
            </a:ln>
          </p:spPr>
        </p:cxnSp>
      </p:grpSp>
      <p:pic>
        <p:nvPicPr>
          <p:cNvPr id="1265" name="Shape 126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/>
          <p:nvPr/>
        </p:nvSpPr>
        <p:spPr>
          <a:xfrm>
            <a:off x="0" y="1298050"/>
            <a:ext cx="9144000" cy="384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71" name="Shape 1271"/>
          <p:cNvSpPr txBox="1"/>
          <p:nvPr/>
        </p:nvSpPr>
        <p:spPr>
          <a:xfrm>
            <a:off x="709675" y="1963350"/>
            <a:ext cx="7541700" cy="22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238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3867"/>
              </a:buClr>
              <a:buSzPct val="100000"/>
              <a:buFont typeface="Consolas"/>
              <a:buChar char="●"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user.isLoggedIn</a:t>
            </a:r>
          </a:p>
          <a:p>
            <a:pPr indent="-3238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3867"/>
              </a:buClr>
              <a:buSzPct val="100000"/>
              <a:buFont typeface="Consolas"/>
              <a:buChar char="●"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language == 'fr'</a:t>
            </a:r>
          </a:p>
          <a:p>
            <a:pPr indent="-3238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3867"/>
              </a:buClr>
              <a:buSzPct val="100000"/>
              <a:buFont typeface="Consolas"/>
              <a:buChar char="●"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proctor:contains(['CA', 'FR'], country)</a:t>
            </a:r>
          </a:p>
          <a:p>
            <a:pPr indent="-323850" lvl="0" marL="457200" rtl="0">
              <a:lnSpc>
                <a:spcPct val="150000"/>
              </a:lnSpc>
              <a:spcBef>
                <a:spcPts val="0"/>
              </a:spcBef>
              <a:buClr>
                <a:srgbClr val="193867"/>
              </a:buClr>
              <a:buSzPct val="100000"/>
              <a:buFont typeface="Consolas"/>
              <a:buChar char="●"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device.os == 'android'</a:t>
            </a:r>
          </a:p>
          <a:p>
            <a:pPr indent="-323850" lvl="0" marL="457200" rtl="0">
              <a:lnSpc>
                <a:spcPct val="150000"/>
              </a:lnSpc>
              <a:spcBef>
                <a:spcPts val="0"/>
              </a:spcBef>
              <a:buClr>
                <a:srgbClr val="193867"/>
              </a:buClr>
              <a:buSzPct val="100000"/>
              <a:buFont typeface="Consolas"/>
              <a:buChar char="●"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user.hasResume</a:t>
            </a:r>
          </a:p>
          <a:p>
            <a:pPr indent="-323850" lvl="0" marL="457200" rtl="0">
              <a:lnSpc>
                <a:spcPct val="150000"/>
              </a:lnSpc>
              <a:spcBef>
                <a:spcPts val="0"/>
              </a:spcBef>
              <a:buClr>
                <a:srgbClr val="193867"/>
              </a:buClr>
              <a:buSzPct val="100000"/>
              <a:buFont typeface="Consolas"/>
              <a:buChar char="●"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device.network == 'wifi'</a:t>
            </a:r>
          </a:p>
        </p:txBody>
      </p:sp>
      <p:sp>
        <p:nvSpPr>
          <p:cNvPr id="1272" name="Shape 1272"/>
          <p:cNvSpPr txBox="1"/>
          <p:nvPr/>
        </p:nvSpPr>
        <p:spPr>
          <a:xfrm>
            <a:off x="0" y="54060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Simple rules</a:t>
            </a:r>
          </a:p>
        </p:txBody>
      </p:sp>
      <p:pic>
        <p:nvPicPr>
          <p:cNvPr id="1273" name="Shape 127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 txBox="1"/>
          <p:nvPr/>
        </p:nvSpPr>
        <p:spPr>
          <a:xfrm>
            <a:off x="802475" y="2312250"/>
            <a:ext cx="2993400" cy="13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R</a:t>
            </a: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ules language is powerful</a:t>
            </a:r>
          </a:p>
        </p:txBody>
      </p:sp>
      <p:pic>
        <p:nvPicPr>
          <p:cNvPr id="1279" name="Shape 127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0" name="Shape 1280"/>
          <p:cNvGrpSpPr/>
          <p:nvPr/>
        </p:nvGrpSpPr>
        <p:grpSpPr>
          <a:xfrm>
            <a:off x="4571688" y="1615206"/>
            <a:ext cx="3691362" cy="1913087"/>
            <a:chOff x="4571688" y="1280550"/>
            <a:chExt cx="3691362" cy="1913087"/>
          </a:xfrm>
        </p:grpSpPr>
        <p:grpSp>
          <p:nvGrpSpPr>
            <p:cNvPr id="1281" name="Shape 1281"/>
            <p:cNvGrpSpPr/>
            <p:nvPr/>
          </p:nvGrpSpPr>
          <p:grpSpPr>
            <a:xfrm>
              <a:off x="4571688" y="1280550"/>
              <a:ext cx="3691362" cy="1913087"/>
              <a:chOff x="3102674" y="1356725"/>
              <a:chExt cx="3691362" cy="1913087"/>
            </a:xfrm>
          </p:grpSpPr>
          <p:sp>
            <p:nvSpPr>
              <p:cNvPr id="1282" name="Shape 1282"/>
              <p:cNvSpPr/>
              <p:nvPr/>
            </p:nvSpPr>
            <p:spPr>
              <a:xfrm>
                <a:off x="3111788" y="2681512"/>
                <a:ext cx="3670500" cy="5883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3102674" y="2020312"/>
                <a:ext cx="3670500" cy="5883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3106204" y="1356725"/>
                <a:ext cx="3670500" cy="5883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285" name="Shape 1285"/>
              <p:cNvSpPr txBox="1"/>
              <p:nvPr/>
            </p:nvSpPr>
            <p:spPr>
              <a:xfrm>
                <a:off x="3130135" y="1378575"/>
                <a:ext cx="36639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Clr>
                    <a:srgbClr val="1F497D"/>
                  </a:buClr>
                  <a:buSzPct val="25000"/>
                  <a:buFont typeface="Avenir"/>
                  <a:buNone/>
                </a:pPr>
                <a:r>
                  <a:rPr lang="en" sz="1600">
                    <a:solidFill>
                      <a:srgbClr val="2164F3"/>
                    </a:solidFill>
                    <a:latin typeface="Avenir"/>
                    <a:ea typeface="Avenir"/>
                    <a:cs typeface="Avenir"/>
                    <a:sym typeface="Avenir"/>
                  </a:rPr>
                  <a:t>Boolean expressions</a:t>
                </a:r>
              </a:p>
            </p:txBody>
          </p:sp>
          <p:sp>
            <p:nvSpPr>
              <p:cNvPr id="1286" name="Shape 1286"/>
              <p:cNvSpPr txBox="1"/>
              <p:nvPr/>
            </p:nvSpPr>
            <p:spPr>
              <a:xfrm>
                <a:off x="3124439" y="2037525"/>
                <a:ext cx="36639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Clr>
                    <a:srgbClr val="1F497D"/>
                  </a:buClr>
                  <a:buSzPct val="25000"/>
                  <a:buFont typeface="Avenir"/>
                  <a:buNone/>
                </a:pPr>
                <a:r>
                  <a:rPr lang="en" sz="1600">
                    <a:solidFill>
                      <a:srgbClr val="2164F3"/>
                    </a:solidFill>
                    <a:latin typeface="Avenir"/>
                    <a:ea typeface="Avenir"/>
                    <a:cs typeface="Avenir"/>
                    <a:sym typeface="Avenir"/>
                  </a:rPr>
                  <a:t>Comparisons</a:t>
                </a:r>
              </a:p>
            </p:txBody>
          </p:sp>
        </p:grpSp>
        <p:sp>
          <p:nvSpPr>
            <p:cNvPr id="1287" name="Shape 1287"/>
            <p:cNvSpPr txBox="1"/>
            <p:nvPr/>
          </p:nvSpPr>
          <p:spPr>
            <a:xfrm>
              <a:off x="4586853" y="2614700"/>
              <a:ext cx="3663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Extensible function library</a:t>
              </a:r>
            </a:p>
          </p:txBody>
        </p:sp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hape 1292"/>
          <p:cNvSpPr txBox="1"/>
          <p:nvPr/>
        </p:nvSpPr>
        <p:spPr>
          <a:xfrm>
            <a:off x="802475" y="2312250"/>
            <a:ext cx="2993400" cy="13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ut not too powerful</a:t>
            </a:r>
          </a:p>
        </p:txBody>
      </p:sp>
      <p:pic>
        <p:nvPicPr>
          <p:cNvPr id="1293" name="Shape 129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4" name="Shape 1294"/>
          <p:cNvGrpSpPr/>
          <p:nvPr/>
        </p:nvGrpSpPr>
        <p:grpSpPr>
          <a:xfrm>
            <a:off x="4571688" y="1615206"/>
            <a:ext cx="3691362" cy="1913087"/>
            <a:chOff x="4571688" y="1280550"/>
            <a:chExt cx="3691362" cy="1913087"/>
          </a:xfrm>
        </p:grpSpPr>
        <p:grpSp>
          <p:nvGrpSpPr>
            <p:cNvPr id="1295" name="Shape 1295"/>
            <p:cNvGrpSpPr/>
            <p:nvPr/>
          </p:nvGrpSpPr>
          <p:grpSpPr>
            <a:xfrm>
              <a:off x="4571688" y="1280550"/>
              <a:ext cx="3691362" cy="1913087"/>
              <a:chOff x="3102674" y="1356725"/>
              <a:chExt cx="3691362" cy="1913087"/>
            </a:xfrm>
          </p:grpSpPr>
          <p:sp>
            <p:nvSpPr>
              <p:cNvPr id="1296" name="Shape 1296"/>
              <p:cNvSpPr/>
              <p:nvPr/>
            </p:nvSpPr>
            <p:spPr>
              <a:xfrm>
                <a:off x="3111788" y="2681512"/>
                <a:ext cx="3670500" cy="5883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3102674" y="2020312"/>
                <a:ext cx="3670500" cy="5883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3106204" y="1356725"/>
                <a:ext cx="3670500" cy="5883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299" name="Shape 1299"/>
              <p:cNvSpPr txBox="1"/>
              <p:nvPr/>
            </p:nvSpPr>
            <p:spPr>
              <a:xfrm>
                <a:off x="3130135" y="1378575"/>
                <a:ext cx="36639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Clr>
                    <a:srgbClr val="1F497D"/>
                  </a:buClr>
                  <a:buSzPct val="25000"/>
                  <a:buFont typeface="Avenir"/>
                  <a:buNone/>
                </a:pPr>
                <a:r>
                  <a:rPr lang="en" sz="1600" strike="sngStrike">
                    <a:solidFill>
                      <a:srgbClr val="2164F3"/>
                    </a:solidFill>
                    <a:latin typeface="Avenir"/>
                    <a:ea typeface="Avenir"/>
                    <a:cs typeface="Avenir"/>
                    <a:sym typeface="Avenir"/>
                  </a:rPr>
                  <a:t>Loops</a:t>
                </a:r>
              </a:p>
            </p:txBody>
          </p:sp>
          <p:sp>
            <p:nvSpPr>
              <p:cNvPr id="1300" name="Shape 1300"/>
              <p:cNvSpPr txBox="1"/>
              <p:nvPr/>
            </p:nvSpPr>
            <p:spPr>
              <a:xfrm>
                <a:off x="3124439" y="2037525"/>
                <a:ext cx="36639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-69850" lvl="0" marL="0" marR="0" rtl="0" algn="ctr">
                  <a:spcBef>
                    <a:spcPts val="0"/>
                  </a:spcBef>
                  <a:buClr>
                    <a:schemeClr val="dk1"/>
                  </a:buClr>
                  <a:buSzPct val="68750"/>
                  <a:buFont typeface="Arial"/>
                  <a:buNone/>
                </a:pPr>
                <a:r>
                  <a:rPr lang="en" sz="1600" strike="sngStrike">
                    <a:solidFill>
                      <a:srgbClr val="2164F3"/>
                    </a:solidFill>
                    <a:latin typeface="Avenir"/>
                    <a:ea typeface="Avenir"/>
                    <a:cs typeface="Avenir"/>
                    <a:sym typeface="Avenir"/>
                  </a:rPr>
                  <a:t>Inline functions</a:t>
                </a:r>
              </a:p>
            </p:txBody>
          </p:sp>
        </p:grpSp>
        <p:sp>
          <p:nvSpPr>
            <p:cNvPr id="1301" name="Shape 1301"/>
            <p:cNvSpPr txBox="1"/>
            <p:nvPr/>
          </p:nvSpPr>
          <p:spPr>
            <a:xfrm>
              <a:off x="4586853" y="2614700"/>
              <a:ext cx="3663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-69850" lvl="0" marL="0" marR="0" rtl="0" algn="ctr">
                <a:spcBef>
                  <a:spcPts val="0"/>
                </a:spcBef>
                <a:buClr>
                  <a:schemeClr val="dk1"/>
                </a:buClr>
                <a:buSzPct val="68750"/>
                <a:buFont typeface="Arial"/>
                <a:buNone/>
              </a:pPr>
              <a:r>
                <a:rPr lang="en" sz="1600" strike="sngStrike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Variables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deed-serp-prime-popover.png"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tcher-Dumb-585x360.png" id="361" name="Shape 361"/>
          <p:cNvPicPr preferRelativeResize="0"/>
          <p:nvPr/>
        </p:nvPicPr>
        <p:blipFill rotWithShape="1">
          <a:blip r:embed="rId4">
            <a:alphaModFix/>
          </a:blip>
          <a:srcRect b="2372" l="20394" r="0" t="0"/>
          <a:stretch/>
        </p:blipFill>
        <p:spPr>
          <a:xfrm>
            <a:off x="1800000" y="1017000"/>
            <a:ext cx="4435801" cy="33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/>
          <p:nvPr/>
        </p:nvSpPr>
        <p:spPr>
          <a:xfrm>
            <a:off x="3624325" y="136000"/>
            <a:ext cx="5519700" cy="50073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666666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307" name="Shape 1307"/>
          <p:cNvCxnSpPr/>
          <p:nvPr/>
        </p:nvCxnSpPr>
        <p:spPr>
          <a:xfrm>
            <a:off x="4793425" y="2072743"/>
            <a:ext cx="33696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308" name="Shape 1308"/>
          <p:cNvCxnSpPr/>
          <p:nvPr/>
        </p:nvCxnSpPr>
        <p:spPr>
          <a:xfrm>
            <a:off x="4793425" y="2969858"/>
            <a:ext cx="33696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lg" w="lg" type="none"/>
            <a:tailEnd len="lg" w="lg" type="none"/>
          </a:ln>
        </p:spPr>
      </p:cxnSp>
      <p:sp>
        <p:nvSpPr>
          <p:cNvPr id="1309" name="Shape 1309"/>
          <p:cNvSpPr txBox="1"/>
          <p:nvPr/>
        </p:nvSpPr>
        <p:spPr>
          <a:xfrm>
            <a:off x="4710125" y="2233200"/>
            <a:ext cx="42864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Logged-in Francophone Android users in</a:t>
            </a:r>
            <a:br>
              <a:rPr b="1" lang="en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en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France or Canada with resumes using wifi</a:t>
            </a:r>
          </a:p>
        </p:txBody>
      </p:sp>
      <p:pic>
        <p:nvPicPr>
          <p:cNvPr id="1310" name="Shape 131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Shape 1311"/>
          <p:cNvSpPr txBox="1"/>
          <p:nvPr/>
        </p:nvSpPr>
        <p:spPr>
          <a:xfrm>
            <a:off x="812550" y="2221650"/>
            <a:ext cx="22116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Complex targeting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/>
          <p:nvPr/>
        </p:nvSpPr>
        <p:spPr>
          <a:xfrm>
            <a:off x="0" y="1298050"/>
            <a:ext cx="9144000" cy="384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17" name="Shape 1317"/>
          <p:cNvSpPr txBox="1"/>
          <p:nvPr/>
        </p:nvSpPr>
        <p:spPr>
          <a:xfrm>
            <a:off x="803100" y="1776600"/>
            <a:ext cx="7821900" cy="23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user.isLoggedIn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user.hasResume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((language == 'fr') &amp;&amp; proctor:contains(['CA', 'FR'], country))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(device.os == 'android')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(device.network == 'wifi')</a:t>
            </a:r>
          </a:p>
        </p:txBody>
      </p:sp>
      <p:sp>
        <p:nvSpPr>
          <p:cNvPr id="1318" name="Shape 1318"/>
          <p:cNvSpPr txBox="1"/>
          <p:nvPr/>
        </p:nvSpPr>
        <p:spPr>
          <a:xfrm>
            <a:off x="0" y="54680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Complex rules</a:t>
            </a:r>
          </a:p>
        </p:txBody>
      </p:sp>
      <p:pic>
        <p:nvPicPr>
          <p:cNvPr id="1319" name="Shape 131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hape 1324"/>
          <p:cNvSpPr/>
          <p:nvPr/>
        </p:nvSpPr>
        <p:spPr>
          <a:xfrm>
            <a:off x="0" y="1298050"/>
            <a:ext cx="9144000" cy="384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25" name="Shape 1325"/>
          <p:cNvSpPr txBox="1"/>
          <p:nvPr/>
        </p:nvSpPr>
        <p:spPr>
          <a:xfrm>
            <a:off x="807700" y="1776600"/>
            <a:ext cx="8093400" cy="23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user.isLoggedIn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user.hasResume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 (((language == 'fr') &amp;&amp; proctor:contains(['CA', 'FR'], country))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  || ((language == 'pt') &amp;&amp; proctor:contains(['PT', 'BR'], country)))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(device.os == 'android')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500">
                <a:solidFill>
                  <a:srgbClr val="193867"/>
                </a:solidFill>
                <a:latin typeface="Consolas"/>
                <a:ea typeface="Consolas"/>
                <a:cs typeface="Consolas"/>
                <a:sym typeface="Consolas"/>
              </a:rPr>
              <a:t>  &amp;&amp; (device.network == 'wifi')</a:t>
            </a:r>
          </a:p>
        </p:txBody>
      </p:sp>
      <p:sp>
        <p:nvSpPr>
          <p:cNvPr id="1326" name="Shape 1326"/>
          <p:cNvSpPr txBox="1"/>
          <p:nvPr/>
        </p:nvSpPr>
        <p:spPr>
          <a:xfrm>
            <a:off x="0" y="537275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Add Lusophones in Brazil or Portugal</a:t>
            </a:r>
          </a:p>
        </p:txBody>
      </p:sp>
      <p:sp>
        <p:nvSpPr>
          <p:cNvPr id="1327" name="Shape 1327"/>
          <p:cNvSpPr txBox="1"/>
          <p:nvPr/>
        </p:nvSpPr>
        <p:spPr>
          <a:xfrm>
            <a:off x="-50" y="4482825"/>
            <a:ext cx="9144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Source: Yamaha Music Europe, https://commons.wikimedia.org/wiki/File:Yamaha_Sousaphone_YSH-411.jpg</a:t>
            </a:r>
          </a:p>
        </p:txBody>
      </p:sp>
      <p:pic>
        <p:nvPicPr>
          <p:cNvPr descr="Sousaphone.png" id="1328" name="Shape 1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6001" y="198075"/>
            <a:ext cx="1098000" cy="21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Shape 1329"/>
          <p:cNvPicPr preferRelativeResize="0"/>
          <p:nvPr/>
        </p:nvPicPr>
        <p:blipFill rotWithShape="1">
          <a:blip r:embed="rId5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Shape 1334"/>
          <p:cNvSpPr/>
          <p:nvPr/>
        </p:nvSpPr>
        <p:spPr>
          <a:xfrm>
            <a:off x="3624325" y="136000"/>
            <a:ext cx="55197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35" name="Shape 1335"/>
          <p:cNvSpPr txBox="1"/>
          <p:nvPr/>
        </p:nvSpPr>
        <p:spPr>
          <a:xfrm>
            <a:off x="4014850" y="1210800"/>
            <a:ext cx="5129100" cy="25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Write rules based on whatever parameters you want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3867"/>
              </a:buClr>
              <a:buSzPct val="100000"/>
              <a:buFont typeface="Avenir"/>
              <a:buChar char="●"/>
            </a:pPr>
            <a:r>
              <a:rPr lang="en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Browser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3867"/>
              </a:buClr>
              <a:buSzPct val="100000"/>
              <a:buFont typeface="Avenir"/>
              <a:buChar char="●"/>
            </a:pPr>
            <a:r>
              <a:rPr lang="en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Display size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3867"/>
              </a:buClr>
              <a:buSzPct val="100000"/>
              <a:buFont typeface="Avenir"/>
              <a:buChar char="●"/>
            </a:pPr>
            <a:r>
              <a:rPr lang="en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Time of day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buClr>
                <a:srgbClr val="193867"/>
              </a:buClr>
              <a:buSzPct val="100000"/>
              <a:buFont typeface="Avenir"/>
              <a:buChar char="●"/>
            </a:pPr>
            <a:r>
              <a:rPr lang="en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Favorite color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If your code knows it, Proctor can use it</a:t>
            </a:r>
          </a:p>
        </p:txBody>
      </p:sp>
      <p:sp>
        <p:nvSpPr>
          <p:cNvPr id="1336" name="Shape 1336"/>
          <p:cNvSpPr txBox="1"/>
          <p:nvPr/>
        </p:nvSpPr>
        <p:spPr>
          <a:xfrm>
            <a:off x="790575" y="2312250"/>
            <a:ext cx="27576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Arbitrary input</a:t>
            </a:r>
            <a:b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parameters</a:t>
            </a:r>
          </a:p>
        </p:txBody>
      </p:sp>
      <p:cxnSp>
        <p:nvCxnSpPr>
          <p:cNvPr id="1337" name="Shape 1337"/>
          <p:cNvCxnSpPr/>
          <p:nvPr/>
        </p:nvCxnSpPr>
        <p:spPr>
          <a:xfrm>
            <a:off x="4117150" y="3111500"/>
            <a:ext cx="4107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lg" w="lg" type="none"/>
            <a:tailEnd len="lg" w="lg" type="none"/>
          </a:ln>
        </p:spPr>
      </p:cxnSp>
      <p:pic>
        <p:nvPicPr>
          <p:cNvPr id="1338" name="Shape 1338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Shape 1343"/>
          <p:cNvSpPr txBox="1"/>
          <p:nvPr/>
        </p:nvSpPr>
        <p:spPr>
          <a:xfrm>
            <a:off x="0" y="537275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Control sample size</a:t>
            </a:r>
          </a:p>
        </p:txBody>
      </p:sp>
      <p:pic>
        <p:nvPicPr>
          <p:cNvPr id="1344" name="Shape 134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Shape 1345"/>
          <p:cNvSpPr txBox="1"/>
          <p:nvPr/>
        </p:nvSpPr>
        <p:spPr>
          <a:xfrm>
            <a:off x="810083" y="1385550"/>
            <a:ext cx="1904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US desktop Web</a:t>
            </a:r>
          </a:p>
        </p:txBody>
      </p:sp>
      <p:sp>
        <p:nvSpPr>
          <p:cNvPr id="1346" name="Shape 1346"/>
          <p:cNvSpPr txBox="1"/>
          <p:nvPr/>
        </p:nvSpPr>
        <p:spPr>
          <a:xfrm>
            <a:off x="809391" y="2284600"/>
            <a:ext cx="19047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Brazil mobile</a:t>
            </a:r>
          </a:p>
        </p:txBody>
      </p:sp>
      <p:sp>
        <p:nvSpPr>
          <p:cNvPr id="1347" name="Shape 1347"/>
          <p:cNvSpPr txBox="1"/>
          <p:nvPr/>
        </p:nvSpPr>
        <p:spPr>
          <a:xfrm>
            <a:off x="804888" y="3164100"/>
            <a:ext cx="17718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Everywhere else</a:t>
            </a:r>
          </a:p>
        </p:txBody>
      </p:sp>
      <p:grpSp>
        <p:nvGrpSpPr>
          <p:cNvPr id="1348" name="Shape 1348"/>
          <p:cNvGrpSpPr/>
          <p:nvPr/>
        </p:nvGrpSpPr>
        <p:grpSpPr>
          <a:xfrm>
            <a:off x="2684851" y="1580800"/>
            <a:ext cx="1112630" cy="367868"/>
            <a:chOff x="767725" y="4715705"/>
            <a:chExt cx="7329575" cy="784200"/>
          </a:xfrm>
        </p:grpSpPr>
        <p:sp>
          <p:nvSpPr>
            <p:cNvPr id="1349" name="Shape 1349"/>
            <p:cNvSpPr/>
            <p:nvPr/>
          </p:nvSpPr>
          <p:spPr>
            <a:xfrm>
              <a:off x="4572000" y="4715705"/>
              <a:ext cx="3525300" cy="7842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10%</a:t>
              </a:r>
            </a:p>
          </p:txBody>
        </p:sp>
        <p:sp>
          <p:nvSpPr>
            <p:cNvPr id="1350" name="Shape 1350"/>
            <p:cNvSpPr/>
            <p:nvPr/>
          </p:nvSpPr>
          <p:spPr>
            <a:xfrm>
              <a:off x="767725" y="4715705"/>
              <a:ext cx="3804300" cy="7842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10%</a:t>
              </a:r>
            </a:p>
          </p:txBody>
        </p:sp>
      </p:grpSp>
      <p:grpSp>
        <p:nvGrpSpPr>
          <p:cNvPr id="1351" name="Shape 1351"/>
          <p:cNvGrpSpPr/>
          <p:nvPr/>
        </p:nvGrpSpPr>
        <p:grpSpPr>
          <a:xfrm>
            <a:off x="2684972" y="2471891"/>
            <a:ext cx="2881989" cy="367868"/>
            <a:chOff x="767725" y="4715705"/>
            <a:chExt cx="7329575" cy="784200"/>
          </a:xfrm>
        </p:grpSpPr>
        <p:sp>
          <p:nvSpPr>
            <p:cNvPr id="1352" name="Shape 1352"/>
            <p:cNvSpPr/>
            <p:nvPr/>
          </p:nvSpPr>
          <p:spPr>
            <a:xfrm>
              <a:off x="4572000" y="4715705"/>
              <a:ext cx="3525300" cy="7842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25%</a:t>
              </a: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767725" y="4715705"/>
              <a:ext cx="3804300" cy="7842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25%</a:t>
              </a:r>
            </a:p>
          </p:txBody>
        </p:sp>
      </p:grpSp>
      <p:grpSp>
        <p:nvGrpSpPr>
          <p:cNvPr id="1354" name="Shape 1354"/>
          <p:cNvGrpSpPr/>
          <p:nvPr/>
        </p:nvGrpSpPr>
        <p:grpSpPr>
          <a:xfrm>
            <a:off x="2684951" y="3351406"/>
            <a:ext cx="5552153" cy="367868"/>
            <a:chOff x="767725" y="4715705"/>
            <a:chExt cx="7329575" cy="784200"/>
          </a:xfrm>
        </p:grpSpPr>
        <p:sp>
          <p:nvSpPr>
            <p:cNvPr id="1355" name="Shape 1355"/>
            <p:cNvSpPr/>
            <p:nvPr/>
          </p:nvSpPr>
          <p:spPr>
            <a:xfrm>
              <a:off x="4572000" y="4715705"/>
              <a:ext cx="3525300" cy="7842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50%</a:t>
              </a:r>
            </a:p>
          </p:txBody>
        </p:sp>
        <p:sp>
          <p:nvSpPr>
            <p:cNvPr id="1356" name="Shape 1356"/>
            <p:cNvSpPr/>
            <p:nvPr/>
          </p:nvSpPr>
          <p:spPr>
            <a:xfrm>
              <a:off x="767725" y="4715705"/>
              <a:ext cx="3804300" cy="7842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50%</a:t>
              </a:r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Shape 1361"/>
          <p:cNvSpPr txBox="1"/>
          <p:nvPr/>
        </p:nvSpPr>
        <p:spPr>
          <a:xfrm>
            <a:off x="0" y="2347200"/>
            <a:ext cx="91440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Payloads</a:t>
            </a:r>
          </a:p>
        </p:txBody>
      </p:sp>
      <p:pic>
        <p:nvPicPr>
          <p:cNvPr descr="Indeed-White-Logo.png" id="1362" name="Shape 13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Shape 1367"/>
          <p:cNvSpPr txBox="1"/>
          <p:nvPr/>
        </p:nvSpPr>
        <p:spPr>
          <a:xfrm>
            <a:off x="0" y="2307300"/>
            <a:ext cx="9144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What if you want to test </a:t>
            </a:r>
            <a:r>
              <a:rPr b="1" lang="en" sz="2400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99</a:t>
            </a: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 colors?</a:t>
            </a:r>
          </a:p>
        </p:txBody>
      </p:sp>
      <p:pic>
        <p:nvPicPr>
          <p:cNvPr id="1368" name="Shape 1368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 txBox="1"/>
          <p:nvPr/>
        </p:nvSpPr>
        <p:spPr>
          <a:xfrm>
            <a:off x="795400" y="736075"/>
            <a:ext cx="5810400" cy="39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String bgColor;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if (groups.isBgColorControl()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    bgColor = "C0C0C0";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</a:t>
            </a:r>
            <a:r>
              <a:rPr lang="en" sz="1800">
                <a:solidFill>
                  <a:srgbClr val="2164E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    bgColor = "067F03";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</a:t>
            </a:r>
            <a:r>
              <a:rPr lang="en" sz="1800">
                <a:solidFill>
                  <a:srgbClr val="2164E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    bgColor = "7F8A23";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</a:t>
            </a:r>
            <a:r>
              <a:rPr lang="en" sz="1800">
                <a:solidFill>
                  <a:srgbClr val="2164E9"/>
                </a:solidFill>
                <a:latin typeface="Consolas"/>
                <a:ea typeface="Consolas"/>
                <a:cs typeface="Consolas"/>
                <a:sym typeface="Consolas"/>
              </a:rPr>
              <a:t>3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    bgColor = "935AB2";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</a:t>
            </a:r>
            <a:r>
              <a:rPr lang="en" sz="1800">
                <a:solidFill>
                  <a:srgbClr val="2164E9"/>
                </a:solidFill>
                <a:latin typeface="Consolas"/>
                <a:ea typeface="Consolas"/>
                <a:cs typeface="Consolas"/>
                <a:sym typeface="Consolas"/>
              </a:rPr>
              <a:t>4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/* … blah blah blah … */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</a:t>
            </a:r>
            <a:r>
              <a:rPr lang="en" sz="1800">
                <a:solidFill>
                  <a:srgbClr val="2164E9"/>
                </a:solidFill>
                <a:latin typeface="Consolas"/>
                <a:ea typeface="Consolas"/>
                <a:cs typeface="Consolas"/>
                <a:sym typeface="Consolas"/>
              </a:rPr>
              <a:t>99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    bgColor = "4A3400";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pic>
        <p:nvPicPr>
          <p:cNvPr id="1374" name="Shape 137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erWall-2.jpg" id="1379" name="Shape 1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150" y="0"/>
            <a:ext cx="7190649" cy="54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Shape 138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Shape 1385"/>
          <p:cNvSpPr txBox="1"/>
          <p:nvPr/>
        </p:nvSpPr>
        <p:spPr>
          <a:xfrm>
            <a:off x="795400" y="736075"/>
            <a:ext cx="6503700" cy="39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String bgColor;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if (groups.isBgColorControl()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    bgColor = "C0C0C0";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(groups.isBgColorTst1())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    bgColor = "067F03";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(groups.isBgColorTst2())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    bgColor = "7F8A23";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(groups.isBgColorTst3())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    bgColor = "935AB2";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(groups.isBgColorTst4())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/* … blah blah blah … */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} else if (groups.isBgColorTst99()) {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    bgColor = "4A3400";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D9D9D9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sp>
        <p:nvSpPr>
          <p:cNvPr id="1386" name="Shape 1386"/>
          <p:cNvSpPr txBox="1"/>
          <p:nvPr/>
        </p:nvSpPr>
        <p:spPr>
          <a:xfrm>
            <a:off x="795700" y="2635950"/>
            <a:ext cx="8348400" cy="42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3163F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String bgColor = groups.getBgColorTstPayload();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3887300" y="1607400"/>
            <a:ext cx="2199000" cy="2540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Job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clicks</a:t>
            </a:r>
          </a:p>
        </p:txBody>
      </p:sp>
      <p:sp>
        <p:nvSpPr>
          <p:cNvPr id="367" name="Shape 367"/>
          <p:cNvSpPr/>
          <p:nvPr/>
        </p:nvSpPr>
        <p:spPr>
          <a:xfrm>
            <a:off x="947414" y="1229400"/>
            <a:ext cx="2199000" cy="2540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163F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Prime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signups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2970325" y="1915650"/>
            <a:ext cx="1093200" cy="13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8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-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6317525" y="1915650"/>
            <a:ext cx="2199000" cy="13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7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&gt; 0 ?</a:t>
            </a:r>
          </a:p>
        </p:txBody>
      </p:sp>
      <p:pic>
        <p:nvPicPr>
          <p:cNvPr id="370" name="Shape 370"/>
          <p:cNvPicPr preferRelativeResize="0"/>
          <p:nvPr/>
        </p:nvPicPr>
        <p:blipFill rotWithShape="1">
          <a:blip r:embed="rId3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Shape 1391"/>
          <p:cNvSpPr txBox="1"/>
          <p:nvPr/>
        </p:nvSpPr>
        <p:spPr>
          <a:xfrm>
            <a:off x="0" y="2298900"/>
            <a:ext cx="91440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Forcing group membership</a:t>
            </a:r>
          </a:p>
        </p:txBody>
      </p:sp>
      <p:pic>
        <p:nvPicPr>
          <p:cNvPr descr="Indeed-White-Logo.png" id="1392" name="Shape 13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6300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 txBox="1"/>
          <p:nvPr/>
        </p:nvSpPr>
        <p:spPr>
          <a:xfrm>
            <a:off x="0" y="22792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Activate your experimental features</a:t>
            </a:r>
          </a:p>
        </p:txBody>
      </p:sp>
      <p:pic>
        <p:nvPicPr>
          <p:cNvPr id="1398" name="Shape 1398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Shape 1403"/>
          <p:cNvSpPr txBox="1"/>
          <p:nvPr/>
        </p:nvSpPr>
        <p:spPr>
          <a:xfrm>
            <a:off x="0" y="2294100"/>
            <a:ext cx="91440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?prforceGroups=abctst1,deftonestst4</a:t>
            </a:r>
          </a:p>
        </p:txBody>
      </p:sp>
      <p:pic>
        <p:nvPicPr>
          <p:cNvPr id="1404" name="Shape 140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 txBox="1"/>
          <p:nvPr/>
        </p:nvSpPr>
        <p:spPr>
          <a:xfrm>
            <a:off x="0" y="2307300"/>
            <a:ext cx="9144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Cross-product tests</a:t>
            </a:r>
          </a:p>
        </p:txBody>
      </p:sp>
      <p:pic>
        <p:nvPicPr>
          <p:cNvPr descr="Indeed-White-Logo.png" id="1410" name="Shape 1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Shape 1415"/>
          <p:cNvSpPr txBox="1"/>
          <p:nvPr/>
        </p:nvSpPr>
        <p:spPr>
          <a:xfrm>
            <a:off x="0" y="2317650"/>
            <a:ext cx="91440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Many products can opt into the same test</a:t>
            </a:r>
          </a:p>
        </p:txBody>
      </p:sp>
      <p:pic>
        <p:nvPicPr>
          <p:cNvPr id="1416" name="Shape 141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 txBox="1"/>
          <p:nvPr/>
        </p:nvSpPr>
        <p:spPr>
          <a:xfrm>
            <a:off x="0" y="2317650"/>
            <a:ext cx="91440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Same users, same groups</a:t>
            </a:r>
          </a:p>
        </p:txBody>
      </p:sp>
      <p:pic>
        <p:nvPicPr>
          <p:cNvPr id="1422" name="Shape 142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 txBox="1"/>
          <p:nvPr/>
        </p:nvSpPr>
        <p:spPr>
          <a:xfrm>
            <a:off x="0" y="2285250"/>
            <a:ext cx="9144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Easily coordinate experiments across products</a:t>
            </a:r>
          </a:p>
        </p:txBody>
      </p:sp>
      <p:sp>
        <p:nvSpPr>
          <p:cNvPr id="1428" name="Shape 1428"/>
          <p:cNvSpPr txBox="1"/>
          <p:nvPr/>
        </p:nvSpPr>
        <p:spPr>
          <a:xfrm>
            <a:off x="2155800" y="2846925"/>
            <a:ext cx="48324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Warning: Proctor is not a real-time or CA or CP system</a:t>
            </a:r>
          </a:p>
        </p:txBody>
      </p:sp>
      <p:pic>
        <p:nvPicPr>
          <p:cNvPr id="1429" name="Shape 142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4" name="Shape 1434"/>
          <p:cNvCxnSpPr/>
          <p:nvPr/>
        </p:nvCxnSpPr>
        <p:spPr>
          <a:xfrm>
            <a:off x="583500" y="2319750"/>
            <a:ext cx="7977000" cy="390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dash"/>
            <a:round/>
            <a:headEnd len="lg" w="lg" type="none"/>
            <a:tailEnd len="lg" w="lg" type="none"/>
          </a:ln>
        </p:spPr>
      </p:cxnSp>
      <p:pic>
        <p:nvPicPr>
          <p:cNvPr id="1435" name="Shape 143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6" name="Shape 1436"/>
          <p:cNvCxnSpPr/>
          <p:nvPr/>
        </p:nvCxnSpPr>
        <p:spPr>
          <a:xfrm>
            <a:off x="583500" y="3171450"/>
            <a:ext cx="7977000" cy="390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dash"/>
            <a:round/>
            <a:headEnd len="lg" w="lg" type="none"/>
            <a:tailEnd len="lg" w="lg" type="none"/>
          </a:ln>
        </p:spPr>
      </p:cxnSp>
      <p:grpSp>
        <p:nvGrpSpPr>
          <p:cNvPr id="1437" name="Shape 1437"/>
          <p:cNvGrpSpPr/>
          <p:nvPr/>
        </p:nvGrpSpPr>
        <p:grpSpPr>
          <a:xfrm>
            <a:off x="1503414" y="1684947"/>
            <a:ext cx="2315068" cy="2976914"/>
            <a:chOff x="2257463" y="1684877"/>
            <a:chExt cx="2274357" cy="2924565"/>
          </a:xfrm>
        </p:grpSpPr>
        <p:sp>
          <p:nvSpPr>
            <p:cNvPr id="1438" name="Shape 1438"/>
            <p:cNvSpPr/>
            <p:nvPr/>
          </p:nvSpPr>
          <p:spPr>
            <a:xfrm>
              <a:off x="2257463" y="1684877"/>
              <a:ext cx="510000" cy="472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☄</a:t>
              </a: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3139641" y="2502282"/>
              <a:ext cx="510000" cy="472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❄</a:t>
              </a:r>
            </a:p>
          </p:txBody>
        </p:sp>
        <p:sp>
          <p:nvSpPr>
            <p:cNvPr id="1440" name="Shape 1440"/>
            <p:cNvSpPr/>
            <p:nvPr/>
          </p:nvSpPr>
          <p:spPr>
            <a:xfrm>
              <a:off x="2257463" y="2502282"/>
              <a:ext cx="510000" cy="472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❄</a:t>
              </a:r>
            </a:p>
          </p:txBody>
        </p:sp>
        <p:sp>
          <p:nvSpPr>
            <p:cNvPr id="1441" name="Shape 1441"/>
            <p:cNvSpPr/>
            <p:nvPr/>
          </p:nvSpPr>
          <p:spPr>
            <a:xfrm>
              <a:off x="3139641" y="3319612"/>
              <a:ext cx="510000" cy="472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☃</a:t>
              </a: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4021820" y="3319612"/>
              <a:ext cx="510000" cy="472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☃</a:t>
              </a: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3139641" y="4136941"/>
              <a:ext cx="510000" cy="472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☃</a:t>
              </a:r>
            </a:p>
          </p:txBody>
        </p:sp>
        <p:sp>
          <p:nvSpPr>
            <p:cNvPr id="1444" name="Shape 1444"/>
            <p:cNvSpPr/>
            <p:nvPr/>
          </p:nvSpPr>
          <p:spPr>
            <a:xfrm rot="2700000">
              <a:off x="2769459" y="2264298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45" name="Shape 1445"/>
            <p:cNvSpPr/>
            <p:nvPr/>
          </p:nvSpPr>
          <p:spPr>
            <a:xfrm rot="2700000">
              <a:off x="3651637" y="3081703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46" name="Shape 1446"/>
            <p:cNvSpPr/>
            <p:nvPr/>
          </p:nvSpPr>
          <p:spPr>
            <a:xfrm rot="8100000">
              <a:off x="3651694" y="3899188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47" name="Shape 1447"/>
            <p:cNvSpPr/>
            <p:nvPr/>
          </p:nvSpPr>
          <p:spPr>
            <a:xfrm rot="2700000">
              <a:off x="2769459" y="3056616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48" name="Shape 1448"/>
            <p:cNvSpPr/>
            <p:nvPr/>
          </p:nvSpPr>
          <p:spPr>
            <a:xfrm rot="5400000">
              <a:off x="3272951" y="3885553"/>
              <a:ext cx="243600" cy="157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49" name="Shape 1449"/>
            <p:cNvSpPr/>
            <p:nvPr/>
          </p:nvSpPr>
          <p:spPr>
            <a:xfrm rot="5400000">
              <a:off x="2390773" y="2250856"/>
              <a:ext cx="243600" cy="157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50" name="Shape 1450"/>
          <p:cNvSpPr/>
          <p:nvPr/>
        </p:nvSpPr>
        <p:spPr>
          <a:xfrm>
            <a:off x="2412096" y="86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1451" name="Shape 1451"/>
          <p:cNvSpPr/>
          <p:nvPr/>
        </p:nvSpPr>
        <p:spPr>
          <a:xfrm>
            <a:off x="6225900" y="86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  <p:grpSp>
        <p:nvGrpSpPr>
          <p:cNvPr id="1452" name="Shape 1452"/>
          <p:cNvGrpSpPr/>
          <p:nvPr/>
        </p:nvGrpSpPr>
        <p:grpSpPr>
          <a:xfrm>
            <a:off x="5317214" y="1684947"/>
            <a:ext cx="2315068" cy="2976914"/>
            <a:chOff x="2257463" y="1684877"/>
            <a:chExt cx="2274357" cy="2924565"/>
          </a:xfrm>
        </p:grpSpPr>
        <p:sp>
          <p:nvSpPr>
            <p:cNvPr id="1453" name="Shape 1453"/>
            <p:cNvSpPr/>
            <p:nvPr/>
          </p:nvSpPr>
          <p:spPr>
            <a:xfrm>
              <a:off x="2257463" y="1684877"/>
              <a:ext cx="510000" cy="472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☄</a:t>
              </a:r>
            </a:p>
          </p:txBody>
        </p:sp>
        <p:sp>
          <p:nvSpPr>
            <p:cNvPr id="1454" name="Shape 1454"/>
            <p:cNvSpPr/>
            <p:nvPr/>
          </p:nvSpPr>
          <p:spPr>
            <a:xfrm>
              <a:off x="3139641" y="2502282"/>
              <a:ext cx="510000" cy="472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❄</a:t>
              </a:r>
            </a:p>
          </p:txBody>
        </p:sp>
        <p:sp>
          <p:nvSpPr>
            <p:cNvPr id="1455" name="Shape 1455"/>
            <p:cNvSpPr/>
            <p:nvPr/>
          </p:nvSpPr>
          <p:spPr>
            <a:xfrm>
              <a:off x="2257463" y="2502282"/>
              <a:ext cx="510000" cy="472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❄</a:t>
              </a:r>
            </a:p>
          </p:txBody>
        </p:sp>
        <p:sp>
          <p:nvSpPr>
            <p:cNvPr id="1456" name="Shape 1456"/>
            <p:cNvSpPr/>
            <p:nvPr/>
          </p:nvSpPr>
          <p:spPr>
            <a:xfrm>
              <a:off x="3139641" y="3319612"/>
              <a:ext cx="510000" cy="472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☃</a:t>
              </a:r>
            </a:p>
          </p:txBody>
        </p:sp>
        <p:sp>
          <p:nvSpPr>
            <p:cNvPr id="1457" name="Shape 1457"/>
            <p:cNvSpPr/>
            <p:nvPr/>
          </p:nvSpPr>
          <p:spPr>
            <a:xfrm>
              <a:off x="4021820" y="3319612"/>
              <a:ext cx="510000" cy="472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☃</a:t>
              </a:r>
            </a:p>
          </p:txBody>
        </p:sp>
        <p:sp>
          <p:nvSpPr>
            <p:cNvPr id="1458" name="Shape 1458"/>
            <p:cNvSpPr/>
            <p:nvPr/>
          </p:nvSpPr>
          <p:spPr>
            <a:xfrm>
              <a:off x="3139641" y="4136941"/>
              <a:ext cx="510000" cy="4725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36666"/>
                <a:buFont typeface="Arial"/>
                <a:buNone/>
              </a:pPr>
              <a:r>
                <a:rPr lang="en" sz="3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☃</a:t>
              </a:r>
            </a:p>
          </p:txBody>
        </p:sp>
        <p:sp>
          <p:nvSpPr>
            <p:cNvPr id="1459" name="Shape 1459"/>
            <p:cNvSpPr/>
            <p:nvPr/>
          </p:nvSpPr>
          <p:spPr>
            <a:xfrm rot="2700000">
              <a:off x="2769459" y="2264298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60" name="Shape 1460"/>
            <p:cNvSpPr/>
            <p:nvPr/>
          </p:nvSpPr>
          <p:spPr>
            <a:xfrm rot="2700000">
              <a:off x="3651637" y="3081703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61" name="Shape 1461"/>
            <p:cNvSpPr/>
            <p:nvPr/>
          </p:nvSpPr>
          <p:spPr>
            <a:xfrm rot="8100000">
              <a:off x="3651694" y="3899188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62" name="Shape 1462"/>
            <p:cNvSpPr/>
            <p:nvPr/>
          </p:nvSpPr>
          <p:spPr>
            <a:xfrm rot="2700000">
              <a:off x="2769459" y="3056616"/>
              <a:ext cx="368261" cy="15782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63" name="Shape 1463"/>
            <p:cNvSpPr/>
            <p:nvPr/>
          </p:nvSpPr>
          <p:spPr>
            <a:xfrm rot="5400000">
              <a:off x="3272951" y="3885553"/>
              <a:ext cx="243600" cy="157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64" name="Shape 1464"/>
            <p:cNvSpPr/>
            <p:nvPr/>
          </p:nvSpPr>
          <p:spPr>
            <a:xfrm rot="5400000">
              <a:off x="2390773" y="2250856"/>
              <a:ext cx="243600" cy="157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Shape 1469"/>
          <p:cNvSpPr txBox="1"/>
          <p:nvPr/>
        </p:nvSpPr>
        <p:spPr>
          <a:xfrm>
            <a:off x="0" y="2302950"/>
            <a:ext cx="91440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Manipulating salts</a:t>
            </a:r>
          </a:p>
        </p:txBody>
      </p:sp>
      <p:pic>
        <p:nvPicPr>
          <p:cNvPr descr="Indeed-White-Logo.png" id="1470" name="Shape 14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6300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Shape 1475"/>
          <p:cNvSpPr txBox="1"/>
          <p:nvPr/>
        </p:nvSpPr>
        <p:spPr>
          <a:xfrm>
            <a:off x="0" y="2302950"/>
            <a:ext cx="91440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Synchronizing different experiments</a:t>
            </a:r>
          </a:p>
        </p:txBody>
      </p:sp>
      <p:pic>
        <p:nvPicPr>
          <p:cNvPr id="1476" name="Shape 147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-125" y="2347800"/>
            <a:ext cx="9144000" cy="447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Is this the right thing for job seekers?</a:t>
            </a: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3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Shape 1481"/>
          <p:cNvSpPr txBox="1"/>
          <p:nvPr/>
        </p:nvSpPr>
        <p:spPr>
          <a:xfrm>
            <a:off x="0" y="542475"/>
            <a:ext cx="91440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Reset </a:t>
            </a: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experiments by reallocating groups</a:t>
            </a:r>
          </a:p>
        </p:txBody>
      </p:sp>
      <p:graphicFrame>
        <p:nvGraphicFramePr>
          <p:cNvPr id="1482" name="Shape 1482"/>
          <p:cNvGraphicFramePr/>
          <p:nvPr/>
        </p:nvGraphicFramePr>
        <p:xfrm>
          <a:off x="899700" y="1047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748825"/>
                <a:gridCol w="1525575"/>
                <a:gridCol w="1543875"/>
                <a:gridCol w="152877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 address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salt=pepa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salt=oregano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alice@example.com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babu@example.com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chen@example.com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FEFEF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esteban@example.com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fatima@example.com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galina@example.com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hadassah@example.com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cxnSp>
        <p:nvCxnSpPr>
          <p:cNvPr id="1483" name="Shape 1483"/>
          <p:cNvCxnSpPr/>
          <p:nvPr/>
        </p:nvCxnSpPr>
        <p:spPr>
          <a:xfrm>
            <a:off x="5413800" y="2863575"/>
            <a:ext cx="1100100" cy="0"/>
          </a:xfrm>
          <a:prstGeom prst="straightConnector1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Shape 1488"/>
          <p:cNvSpPr txBox="1"/>
          <p:nvPr/>
        </p:nvSpPr>
        <p:spPr>
          <a:xfrm>
            <a:off x="0" y="2329500"/>
            <a:ext cx="91440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Managing tests via Proctor webapp</a:t>
            </a:r>
          </a:p>
        </p:txBody>
      </p:sp>
      <p:pic>
        <p:nvPicPr>
          <p:cNvPr descr="Indeed-White-Logo.png" id="1489" name="Shape 1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" name="Shape 14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00" y="1019000"/>
            <a:ext cx="7341601" cy="41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5" name="Shape 1495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Summary view</a:t>
            </a:r>
          </a:p>
        </p:txBody>
      </p:sp>
      <p:pic>
        <p:nvPicPr>
          <p:cNvPr descr="Screen Shot 2017-11-09 at 4.46.04 PM.png" id="1496" name="Shape 14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8913" y="1425300"/>
            <a:ext cx="6553527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Shape 15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00" y="1019000"/>
            <a:ext cx="7341601" cy="41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Shape 1502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Detail view</a:t>
            </a:r>
          </a:p>
        </p:txBody>
      </p:sp>
      <p:pic>
        <p:nvPicPr>
          <p:cNvPr descr="Screen Shot 2017-11-09 at 4.47.15 PM.png" id="1503" name="Shape 15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575" y="1431000"/>
            <a:ext cx="5868649" cy="378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Shape 15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00" y="1019000"/>
            <a:ext cx="7341601" cy="41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Shape 1509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History</a:t>
            </a:r>
          </a:p>
        </p:txBody>
      </p:sp>
      <p:pic>
        <p:nvPicPr>
          <p:cNvPr descr="Screen Shot 2017-11-09 at 4.47.33 PM.png" id="1510" name="Shape 1510"/>
          <p:cNvPicPr preferRelativeResize="0"/>
          <p:nvPr/>
        </p:nvPicPr>
        <p:blipFill rotWithShape="1">
          <a:blip r:embed="rId5">
            <a:alphaModFix/>
          </a:blip>
          <a:srcRect b="0" l="911" r="1058" t="20565"/>
          <a:stretch/>
        </p:blipFill>
        <p:spPr>
          <a:xfrm>
            <a:off x="1304950" y="1625325"/>
            <a:ext cx="6529402" cy="351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11-09 at 4.47.33 PM.png" id="1511" name="Shape 1511"/>
          <p:cNvPicPr preferRelativeResize="0"/>
          <p:nvPr/>
        </p:nvPicPr>
        <p:blipFill rotWithShape="1">
          <a:blip r:embed="rId5">
            <a:alphaModFix/>
          </a:blip>
          <a:srcRect b="0" l="911" r="1058" t="0"/>
          <a:stretch/>
        </p:blipFill>
        <p:spPr>
          <a:xfrm>
            <a:off x="1304950" y="1456850"/>
            <a:ext cx="6529402" cy="357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Shape 15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00" y="1019000"/>
            <a:ext cx="7341601" cy="41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Shape 1517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Edit experiment details</a:t>
            </a:r>
          </a:p>
        </p:txBody>
      </p:sp>
      <p:pic>
        <p:nvPicPr>
          <p:cNvPr descr="Screen Shot 2017-11-09 at 4.51.08 PM.png" id="1518" name="Shape 15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7600" y="1476925"/>
            <a:ext cx="6485500" cy="19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Shape 15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00" y="1019000"/>
            <a:ext cx="7341601" cy="41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Shape 1524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Edit test groups</a:t>
            </a:r>
          </a:p>
        </p:txBody>
      </p:sp>
      <p:pic>
        <p:nvPicPr>
          <p:cNvPr descr="Screen Shot 2017-11-09 at 4.51.30 PM.png" id="1525" name="Shape 15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0588" y="1676038"/>
            <a:ext cx="6571625" cy="3467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11-09 at 4.51.30 PM.png" id="1526" name="Shape 15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0588" y="1465900"/>
            <a:ext cx="6571625" cy="346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Shape 15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00" y="1019000"/>
            <a:ext cx="7341601" cy="41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Shape 1532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Adjust experiment size</a:t>
            </a:r>
          </a:p>
        </p:txBody>
      </p:sp>
      <p:pic>
        <p:nvPicPr>
          <p:cNvPr descr="Screen Shot 2017-11-09 at 4.51.41 PM.png" id="1533" name="Shape 15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2825" y="1529375"/>
            <a:ext cx="6285803" cy="36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Shape 1538"/>
          <p:cNvSpPr txBox="1"/>
          <p:nvPr/>
        </p:nvSpPr>
        <p:spPr>
          <a:xfrm>
            <a:off x="0" y="2285250"/>
            <a:ext cx="9144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Best practices</a:t>
            </a:r>
          </a:p>
        </p:txBody>
      </p:sp>
      <p:pic>
        <p:nvPicPr>
          <p:cNvPr descr="Indeed-White-Logo.png" id="1539" name="Shape 15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Shape 1544"/>
          <p:cNvSpPr txBox="1"/>
          <p:nvPr/>
        </p:nvSpPr>
        <p:spPr>
          <a:xfrm>
            <a:off x="0" y="2329500"/>
            <a:ext cx="91440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Request life cycle</a:t>
            </a:r>
          </a:p>
        </p:txBody>
      </p:sp>
      <p:pic>
        <p:nvPicPr>
          <p:cNvPr descr="Indeed-White-Logo.png" id="1545" name="Shape 15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Shape 382"/>
          <p:cNvGrpSpPr/>
          <p:nvPr/>
        </p:nvGrpSpPr>
        <p:grpSpPr>
          <a:xfrm>
            <a:off x="901200" y="1871975"/>
            <a:ext cx="7342812" cy="2213700"/>
            <a:chOff x="901200" y="1680575"/>
            <a:chExt cx="7342812" cy="2213700"/>
          </a:xfrm>
        </p:grpSpPr>
        <p:cxnSp>
          <p:nvCxnSpPr>
            <p:cNvPr id="383" name="Shape 383"/>
            <p:cNvCxnSpPr/>
            <p:nvPr/>
          </p:nvCxnSpPr>
          <p:spPr>
            <a:xfrm>
              <a:off x="4573000" y="1680575"/>
              <a:ext cx="0" cy="2213700"/>
            </a:xfrm>
            <a:prstGeom prst="straightConnector1">
              <a:avLst/>
            </a:prstGeom>
            <a:noFill/>
            <a:ln cap="flat" cmpd="sng" w="9525">
              <a:solidFill>
                <a:srgbClr val="434343"/>
              </a:solidFill>
              <a:prstDash val="dot"/>
              <a:round/>
              <a:headEnd len="lg" w="lg" type="none"/>
              <a:tailEnd len="lg" w="lg" type="none"/>
            </a:ln>
          </p:spPr>
        </p:cxnSp>
        <p:pic>
          <p:nvPicPr>
            <p:cNvPr descr="indeed-serp-pre-prime-popover.png" id="384" name="Shape 3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01200" y="1834062"/>
              <a:ext cx="3495693" cy="1906726"/>
            </a:xfrm>
            <a:prstGeom prst="rect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grpSp>
          <p:nvGrpSpPr>
            <p:cNvPr id="385" name="Shape 385"/>
            <p:cNvGrpSpPr/>
            <p:nvPr/>
          </p:nvGrpSpPr>
          <p:grpSpPr>
            <a:xfrm>
              <a:off x="4748338" y="1834062"/>
              <a:ext cx="3495674" cy="1906726"/>
              <a:chOff x="4748338" y="1818100"/>
              <a:chExt cx="3495674" cy="1906726"/>
            </a:xfrm>
          </p:grpSpPr>
          <p:pic>
            <p:nvPicPr>
              <p:cNvPr descr="indeed-serp-prime-popover.png" id="386" name="Shape 38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748338" y="1818100"/>
                <a:ext cx="3495674" cy="19067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7" name="Shape 387"/>
              <p:cNvSpPr/>
              <p:nvPr/>
            </p:nvSpPr>
            <p:spPr>
              <a:xfrm>
                <a:off x="6439700" y="2214125"/>
                <a:ext cx="130200" cy="12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8" name="Shape 388"/>
          <p:cNvSpPr txBox="1"/>
          <p:nvPr/>
        </p:nvSpPr>
        <p:spPr>
          <a:xfrm>
            <a:off x="901200" y="585325"/>
            <a:ext cx="7341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Which is better?</a:t>
            </a:r>
          </a:p>
        </p:txBody>
      </p:sp>
      <p:sp>
        <p:nvSpPr>
          <p:cNvPr id="389" name="Shape 389"/>
          <p:cNvSpPr/>
          <p:nvPr/>
        </p:nvSpPr>
        <p:spPr>
          <a:xfrm>
            <a:off x="2400196" y="12093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390" name="Shape 390"/>
          <p:cNvSpPr/>
          <p:nvPr/>
        </p:nvSpPr>
        <p:spPr>
          <a:xfrm>
            <a:off x="6247325" y="12093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Shape 1550"/>
          <p:cNvSpPr txBox="1"/>
          <p:nvPr/>
        </p:nvSpPr>
        <p:spPr>
          <a:xfrm>
            <a:off x="0" y="2285250"/>
            <a:ext cx="9144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Assign groups on every request</a:t>
            </a:r>
          </a:p>
        </p:txBody>
      </p:sp>
      <p:pic>
        <p:nvPicPr>
          <p:cNvPr id="1551" name="Shape 155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Shape 1556"/>
          <p:cNvSpPr txBox="1"/>
          <p:nvPr/>
        </p:nvSpPr>
        <p:spPr>
          <a:xfrm>
            <a:off x="0" y="2285250"/>
            <a:ext cx="9144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Assign groups at start of request processing</a:t>
            </a:r>
          </a:p>
        </p:txBody>
      </p:sp>
      <p:pic>
        <p:nvPicPr>
          <p:cNvPr id="1557" name="Shape 1557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Shape 1562"/>
          <p:cNvSpPr txBox="1"/>
          <p:nvPr/>
        </p:nvSpPr>
        <p:spPr>
          <a:xfrm>
            <a:off x="0" y="2285250"/>
            <a:ext cx="9144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Avoid caching group assignments</a:t>
            </a:r>
          </a:p>
        </p:txBody>
      </p:sp>
      <p:pic>
        <p:nvPicPr>
          <p:cNvPr id="1563" name="Shape 156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hape 1568"/>
          <p:cNvSpPr txBox="1"/>
          <p:nvPr/>
        </p:nvSpPr>
        <p:spPr>
          <a:xfrm>
            <a:off x="0" y="2285250"/>
            <a:ext cx="9144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Log group assignments, not treatment</a:t>
            </a:r>
          </a:p>
        </p:txBody>
      </p:sp>
      <p:pic>
        <p:nvPicPr>
          <p:cNvPr id="1569" name="Shape 156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Shape 1574"/>
          <p:cNvSpPr txBox="1"/>
          <p:nvPr/>
        </p:nvSpPr>
        <p:spPr>
          <a:xfrm>
            <a:off x="0" y="2341350"/>
            <a:ext cx="91440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Expanding experiment groups</a:t>
            </a:r>
          </a:p>
        </p:txBody>
      </p:sp>
      <p:pic>
        <p:nvPicPr>
          <p:cNvPr descr="Indeed-White-Logo.png" id="1575" name="Shape 15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Shape 1580"/>
          <p:cNvSpPr txBox="1"/>
          <p:nvPr/>
        </p:nvSpPr>
        <p:spPr>
          <a:xfrm>
            <a:off x="0" y="540775"/>
            <a:ext cx="9144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Start with 10% test</a:t>
            </a:r>
          </a:p>
        </p:txBody>
      </p:sp>
      <p:grpSp>
        <p:nvGrpSpPr>
          <p:cNvPr id="1581" name="Shape 1581"/>
          <p:cNvGrpSpPr/>
          <p:nvPr/>
        </p:nvGrpSpPr>
        <p:grpSpPr>
          <a:xfrm>
            <a:off x="895375" y="1217675"/>
            <a:ext cx="7341600" cy="421765"/>
            <a:chOff x="895376" y="1293808"/>
            <a:chExt cx="7341600" cy="299400"/>
          </a:xfrm>
        </p:grpSpPr>
        <p:sp>
          <p:nvSpPr>
            <p:cNvPr id="1582" name="Shape 1582"/>
            <p:cNvSpPr/>
            <p:nvPr/>
          </p:nvSpPr>
          <p:spPr>
            <a:xfrm>
              <a:off x="895376" y="1293808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583" name="Shape 1583"/>
            <p:cNvSpPr/>
            <p:nvPr/>
          </p:nvSpPr>
          <p:spPr>
            <a:xfrm>
              <a:off x="2358176" y="1299753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626779" y="1293808"/>
              <a:ext cx="7314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grpSp>
        <p:nvGrpSpPr>
          <p:cNvPr id="1585" name="Shape 1585"/>
          <p:cNvGrpSpPr/>
          <p:nvPr/>
        </p:nvGrpSpPr>
        <p:grpSpPr>
          <a:xfrm>
            <a:off x="1615410" y="1918454"/>
            <a:ext cx="724735" cy="299400"/>
            <a:chOff x="2228875" y="1599048"/>
            <a:chExt cx="1242900" cy="299400"/>
          </a:xfrm>
        </p:grpSpPr>
        <p:cxnSp>
          <p:nvCxnSpPr>
            <p:cNvPr id="1586" name="Shape 1586"/>
            <p:cNvCxnSpPr/>
            <p:nvPr/>
          </p:nvCxnSpPr>
          <p:spPr>
            <a:xfrm>
              <a:off x="2233612" y="1599048"/>
              <a:ext cx="0" cy="29940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587" name="Shape 1587"/>
            <p:cNvCxnSpPr/>
            <p:nvPr/>
          </p:nvCxnSpPr>
          <p:spPr>
            <a:xfrm>
              <a:off x="3468857" y="1599048"/>
              <a:ext cx="0" cy="29940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588" name="Shape 1588"/>
            <p:cNvCxnSpPr/>
            <p:nvPr/>
          </p:nvCxnSpPr>
          <p:spPr>
            <a:xfrm>
              <a:off x="2228875" y="1889538"/>
              <a:ext cx="1242900" cy="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1589" name="Shape 1589"/>
          <p:cNvSpPr txBox="1"/>
          <p:nvPr/>
        </p:nvSpPr>
        <p:spPr>
          <a:xfrm>
            <a:off x="1615275" y="2713175"/>
            <a:ext cx="7248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10%</a:t>
            </a:r>
          </a:p>
        </p:txBody>
      </p:sp>
      <p:cxnSp>
        <p:nvCxnSpPr>
          <p:cNvPr id="1590" name="Shape 1590"/>
          <p:cNvCxnSpPr/>
          <p:nvPr/>
        </p:nvCxnSpPr>
        <p:spPr>
          <a:xfrm>
            <a:off x="1981621" y="2217862"/>
            <a:ext cx="0" cy="49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Shape 1595"/>
          <p:cNvSpPr txBox="1"/>
          <p:nvPr/>
        </p:nvSpPr>
        <p:spPr>
          <a:xfrm>
            <a:off x="0" y="540775"/>
            <a:ext cx="9144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Naively expand to 25%</a:t>
            </a:r>
          </a:p>
        </p:txBody>
      </p:sp>
      <p:grpSp>
        <p:nvGrpSpPr>
          <p:cNvPr id="1596" name="Shape 1596"/>
          <p:cNvGrpSpPr/>
          <p:nvPr/>
        </p:nvGrpSpPr>
        <p:grpSpPr>
          <a:xfrm>
            <a:off x="895375" y="1217675"/>
            <a:ext cx="7341600" cy="421765"/>
            <a:chOff x="895376" y="1293808"/>
            <a:chExt cx="7341600" cy="299400"/>
          </a:xfrm>
        </p:grpSpPr>
        <p:sp>
          <p:nvSpPr>
            <p:cNvPr id="1597" name="Shape 1597"/>
            <p:cNvSpPr/>
            <p:nvPr/>
          </p:nvSpPr>
          <p:spPr>
            <a:xfrm>
              <a:off x="895376" y="1293808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598" name="Shape 1598"/>
            <p:cNvSpPr/>
            <p:nvPr/>
          </p:nvSpPr>
          <p:spPr>
            <a:xfrm>
              <a:off x="2358176" y="1299753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599" name="Shape 1599"/>
            <p:cNvSpPr/>
            <p:nvPr/>
          </p:nvSpPr>
          <p:spPr>
            <a:xfrm>
              <a:off x="1626779" y="1293808"/>
              <a:ext cx="7314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grpSp>
        <p:nvGrpSpPr>
          <p:cNvPr id="1600" name="Shape 1600"/>
          <p:cNvGrpSpPr/>
          <p:nvPr/>
        </p:nvGrpSpPr>
        <p:grpSpPr>
          <a:xfrm>
            <a:off x="900118" y="2089825"/>
            <a:ext cx="7341510" cy="421800"/>
            <a:chOff x="900118" y="2141600"/>
            <a:chExt cx="7341510" cy="421800"/>
          </a:xfrm>
        </p:grpSpPr>
        <p:grpSp>
          <p:nvGrpSpPr>
            <p:cNvPr id="1601" name="Shape 1601"/>
            <p:cNvGrpSpPr/>
            <p:nvPr/>
          </p:nvGrpSpPr>
          <p:grpSpPr>
            <a:xfrm>
              <a:off x="900118" y="2141600"/>
              <a:ext cx="7341510" cy="421765"/>
              <a:chOff x="895356" y="1293808"/>
              <a:chExt cx="7341510" cy="299400"/>
            </a:xfrm>
          </p:grpSpPr>
          <p:sp>
            <p:nvSpPr>
              <p:cNvPr id="1602" name="Shape 1602"/>
              <p:cNvSpPr/>
              <p:nvPr/>
            </p:nvSpPr>
            <p:spPr>
              <a:xfrm>
                <a:off x="895356" y="1293808"/>
                <a:ext cx="1839900" cy="299400"/>
              </a:xfrm>
              <a:prstGeom prst="rect">
                <a:avLst/>
              </a:prstGeom>
              <a:solidFill>
                <a:srgbClr val="2164E9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      </a:t>
                </a:r>
                <a:r>
                  <a:rPr lang="en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0</a:t>
                </a:r>
              </a:p>
            </p:txBody>
          </p:sp>
          <p:sp>
            <p:nvSpPr>
              <p:cNvPr id="1603" name="Shape 1603"/>
              <p:cNvSpPr/>
              <p:nvPr/>
            </p:nvSpPr>
            <p:spPr>
              <a:xfrm>
                <a:off x="4547766" y="1299753"/>
                <a:ext cx="3689100" cy="2892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r">
                  <a:spcBef>
                    <a:spcPts val="0"/>
                  </a:spcBef>
                  <a:buNone/>
                </a:pPr>
                <a:r>
                  <a:rPr i="1" lang="en">
                    <a:solidFill>
                      <a:srgbClr val="1F497D"/>
                    </a:solidFill>
                    <a:latin typeface="Avenir"/>
                    <a:ea typeface="Avenir"/>
                    <a:cs typeface="Avenir"/>
                    <a:sym typeface="Avenir"/>
                  </a:rPr>
                  <a:t>(inactive)</a:t>
                </a:r>
              </a:p>
            </p:txBody>
          </p:sp>
          <p:sp>
            <p:nvSpPr>
              <p:cNvPr id="1604" name="Shape 1604"/>
              <p:cNvSpPr/>
              <p:nvPr/>
            </p:nvSpPr>
            <p:spPr>
              <a:xfrm>
                <a:off x="2707864" y="1293808"/>
                <a:ext cx="1839900" cy="2994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latin typeface="Avenir"/>
                    <a:ea typeface="Avenir"/>
                    <a:cs typeface="Avenir"/>
                    <a:sym typeface="Avenir"/>
                  </a:rPr>
                  <a:t>1</a:t>
                </a:r>
              </a:p>
            </p:txBody>
          </p:sp>
        </p:grpSp>
        <p:sp>
          <p:nvSpPr>
            <p:cNvPr id="1605" name="Shape 1605"/>
            <p:cNvSpPr/>
            <p:nvPr/>
          </p:nvSpPr>
          <p:spPr>
            <a:xfrm>
              <a:off x="1640571" y="2141600"/>
              <a:ext cx="731400" cy="421800"/>
            </a:xfrm>
            <a:prstGeom prst="rect">
              <a:avLst/>
            </a:prstGeom>
            <a:noFill/>
            <a:ln cap="flat" cmpd="sng" w="38100">
              <a:solidFill>
                <a:srgbClr val="FF69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b="1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1606" name="Shape 1606"/>
          <p:cNvCxnSpPr/>
          <p:nvPr/>
        </p:nvCxnSpPr>
        <p:spPr>
          <a:xfrm>
            <a:off x="4552975" y="1756400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Shape 1611"/>
          <p:cNvSpPr txBox="1"/>
          <p:nvPr/>
        </p:nvSpPr>
        <p:spPr>
          <a:xfrm>
            <a:off x="0" y="540775"/>
            <a:ext cx="9144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Expand to 50%</a:t>
            </a:r>
          </a:p>
        </p:txBody>
      </p:sp>
      <p:grpSp>
        <p:nvGrpSpPr>
          <p:cNvPr id="1612" name="Shape 1612"/>
          <p:cNvGrpSpPr/>
          <p:nvPr/>
        </p:nvGrpSpPr>
        <p:grpSpPr>
          <a:xfrm>
            <a:off x="895374" y="2962038"/>
            <a:ext cx="7341540" cy="421827"/>
            <a:chOff x="895374" y="2945052"/>
            <a:chExt cx="7341540" cy="421827"/>
          </a:xfrm>
        </p:grpSpPr>
        <p:sp>
          <p:nvSpPr>
            <p:cNvPr id="1613" name="Shape 1613"/>
            <p:cNvSpPr/>
            <p:nvPr/>
          </p:nvSpPr>
          <p:spPr>
            <a:xfrm>
              <a:off x="895374" y="2945079"/>
              <a:ext cx="3657300" cy="4218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78571"/>
                <a:buFont typeface="Arial"/>
                <a:buNone/>
              </a:pPr>
              <a:r>
                <a:rPr lang="en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                                    0</a:t>
              </a:r>
            </a:p>
          </p:txBody>
        </p:sp>
        <p:sp>
          <p:nvSpPr>
            <p:cNvPr id="1614" name="Shape 1614"/>
            <p:cNvSpPr/>
            <p:nvPr/>
          </p:nvSpPr>
          <p:spPr>
            <a:xfrm>
              <a:off x="4552614" y="2945079"/>
              <a:ext cx="3684300" cy="421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  <p:sp>
          <p:nvSpPr>
            <p:cNvPr id="1615" name="Shape 1615"/>
            <p:cNvSpPr/>
            <p:nvPr/>
          </p:nvSpPr>
          <p:spPr>
            <a:xfrm>
              <a:off x="2709725" y="2945052"/>
              <a:ext cx="1842900" cy="421800"/>
            </a:xfrm>
            <a:prstGeom prst="rect">
              <a:avLst/>
            </a:prstGeom>
            <a:noFill/>
            <a:ln cap="flat" cmpd="sng" w="38100">
              <a:solidFill>
                <a:srgbClr val="FF69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b="1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1616" name="Shape 1616"/>
          <p:cNvGrpSpPr/>
          <p:nvPr/>
        </p:nvGrpSpPr>
        <p:grpSpPr>
          <a:xfrm>
            <a:off x="895375" y="1217675"/>
            <a:ext cx="7341600" cy="421765"/>
            <a:chOff x="895376" y="1293808"/>
            <a:chExt cx="7341600" cy="299400"/>
          </a:xfrm>
        </p:grpSpPr>
        <p:sp>
          <p:nvSpPr>
            <p:cNvPr id="1617" name="Shape 1617"/>
            <p:cNvSpPr/>
            <p:nvPr/>
          </p:nvSpPr>
          <p:spPr>
            <a:xfrm>
              <a:off x="895376" y="1293808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618" name="Shape 1618"/>
            <p:cNvSpPr/>
            <p:nvPr/>
          </p:nvSpPr>
          <p:spPr>
            <a:xfrm>
              <a:off x="2358176" y="1299753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619" name="Shape 1619"/>
            <p:cNvSpPr/>
            <p:nvPr/>
          </p:nvSpPr>
          <p:spPr>
            <a:xfrm>
              <a:off x="1626779" y="1293808"/>
              <a:ext cx="7314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grpSp>
        <p:nvGrpSpPr>
          <p:cNvPr id="1620" name="Shape 1620"/>
          <p:cNvGrpSpPr/>
          <p:nvPr/>
        </p:nvGrpSpPr>
        <p:grpSpPr>
          <a:xfrm>
            <a:off x="900118" y="2089825"/>
            <a:ext cx="7341510" cy="421800"/>
            <a:chOff x="900118" y="2141600"/>
            <a:chExt cx="7341510" cy="421800"/>
          </a:xfrm>
        </p:grpSpPr>
        <p:grpSp>
          <p:nvGrpSpPr>
            <p:cNvPr id="1621" name="Shape 1621"/>
            <p:cNvGrpSpPr/>
            <p:nvPr/>
          </p:nvGrpSpPr>
          <p:grpSpPr>
            <a:xfrm>
              <a:off x="900118" y="2141600"/>
              <a:ext cx="7341510" cy="421765"/>
              <a:chOff x="895356" y="1293808"/>
              <a:chExt cx="7341510" cy="299400"/>
            </a:xfrm>
          </p:grpSpPr>
          <p:sp>
            <p:nvSpPr>
              <p:cNvPr id="1622" name="Shape 1622"/>
              <p:cNvSpPr/>
              <p:nvPr/>
            </p:nvSpPr>
            <p:spPr>
              <a:xfrm>
                <a:off x="895356" y="1293808"/>
                <a:ext cx="1839900" cy="299400"/>
              </a:xfrm>
              <a:prstGeom prst="rect">
                <a:avLst/>
              </a:prstGeom>
              <a:solidFill>
                <a:srgbClr val="2164E9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      </a:t>
                </a:r>
                <a:r>
                  <a:rPr lang="en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0</a:t>
                </a:r>
              </a:p>
            </p:txBody>
          </p:sp>
          <p:sp>
            <p:nvSpPr>
              <p:cNvPr id="1623" name="Shape 1623"/>
              <p:cNvSpPr/>
              <p:nvPr/>
            </p:nvSpPr>
            <p:spPr>
              <a:xfrm>
                <a:off x="4547766" y="1299753"/>
                <a:ext cx="3689100" cy="2892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r">
                  <a:spcBef>
                    <a:spcPts val="0"/>
                  </a:spcBef>
                  <a:buNone/>
                </a:pPr>
                <a:r>
                  <a:rPr i="1" lang="en">
                    <a:solidFill>
                      <a:srgbClr val="1F497D"/>
                    </a:solidFill>
                    <a:latin typeface="Avenir"/>
                    <a:ea typeface="Avenir"/>
                    <a:cs typeface="Avenir"/>
                    <a:sym typeface="Avenir"/>
                  </a:rPr>
                  <a:t>(inactive)</a:t>
                </a:r>
              </a:p>
            </p:txBody>
          </p:sp>
          <p:sp>
            <p:nvSpPr>
              <p:cNvPr id="1624" name="Shape 1624"/>
              <p:cNvSpPr/>
              <p:nvPr/>
            </p:nvSpPr>
            <p:spPr>
              <a:xfrm>
                <a:off x="2707864" y="1293808"/>
                <a:ext cx="1839900" cy="2994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latin typeface="Avenir"/>
                    <a:ea typeface="Avenir"/>
                    <a:cs typeface="Avenir"/>
                    <a:sym typeface="Avenir"/>
                  </a:rPr>
                  <a:t>1</a:t>
                </a:r>
              </a:p>
            </p:txBody>
          </p:sp>
        </p:grpSp>
        <p:sp>
          <p:nvSpPr>
            <p:cNvPr id="1625" name="Shape 1625"/>
            <p:cNvSpPr/>
            <p:nvPr/>
          </p:nvSpPr>
          <p:spPr>
            <a:xfrm>
              <a:off x="1640571" y="2141600"/>
              <a:ext cx="731400" cy="421800"/>
            </a:xfrm>
            <a:prstGeom prst="rect">
              <a:avLst/>
            </a:prstGeom>
            <a:noFill/>
            <a:ln cap="flat" cmpd="sng" w="38100">
              <a:solidFill>
                <a:srgbClr val="FF69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b="1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1626" name="Shape 1626"/>
          <p:cNvCxnSpPr/>
          <p:nvPr/>
        </p:nvCxnSpPr>
        <p:spPr>
          <a:xfrm>
            <a:off x="4552975" y="2599375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627" name="Shape 1627"/>
          <p:cNvCxnSpPr/>
          <p:nvPr/>
        </p:nvCxnSpPr>
        <p:spPr>
          <a:xfrm>
            <a:off x="4552975" y="1756400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Shape 1632"/>
          <p:cNvSpPr/>
          <p:nvPr/>
        </p:nvSpPr>
        <p:spPr>
          <a:xfrm>
            <a:off x="895375" y="3834200"/>
            <a:ext cx="7341600" cy="42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      1</a:t>
            </a:r>
          </a:p>
        </p:txBody>
      </p:sp>
      <p:sp>
        <p:nvSpPr>
          <p:cNvPr id="1633" name="Shape 1633"/>
          <p:cNvSpPr txBox="1"/>
          <p:nvPr/>
        </p:nvSpPr>
        <p:spPr>
          <a:xfrm>
            <a:off x="0" y="540775"/>
            <a:ext cx="9144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Roll out new behavior to 100%</a:t>
            </a:r>
          </a:p>
        </p:txBody>
      </p:sp>
      <p:grpSp>
        <p:nvGrpSpPr>
          <p:cNvPr id="1634" name="Shape 1634"/>
          <p:cNvGrpSpPr/>
          <p:nvPr/>
        </p:nvGrpSpPr>
        <p:grpSpPr>
          <a:xfrm>
            <a:off x="895374" y="2962038"/>
            <a:ext cx="7341540" cy="421827"/>
            <a:chOff x="895374" y="2945052"/>
            <a:chExt cx="7341540" cy="421827"/>
          </a:xfrm>
        </p:grpSpPr>
        <p:sp>
          <p:nvSpPr>
            <p:cNvPr id="1635" name="Shape 1635"/>
            <p:cNvSpPr/>
            <p:nvPr/>
          </p:nvSpPr>
          <p:spPr>
            <a:xfrm>
              <a:off x="895374" y="2945079"/>
              <a:ext cx="3657300" cy="4218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                                     </a:t>
              </a: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52614" y="2945079"/>
              <a:ext cx="3684300" cy="421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  <p:sp>
          <p:nvSpPr>
            <p:cNvPr id="1637" name="Shape 1637"/>
            <p:cNvSpPr/>
            <p:nvPr/>
          </p:nvSpPr>
          <p:spPr>
            <a:xfrm>
              <a:off x="2709725" y="2945052"/>
              <a:ext cx="1842900" cy="421800"/>
            </a:xfrm>
            <a:prstGeom prst="rect">
              <a:avLst/>
            </a:prstGeom>
            <a:noFill/>
            <a:ln cap="flat" cmpd="sng" w="38100">
              <a:solidFill>
                <a:srgbClr val="FF69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b="1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1638" name="Shape 1638"/>
          <p:cNvCxnSpPr/>
          <p:nvPr/>
        </p:nvCxnSpPr>
        <p:spPr>
          <a:xfrm>
            <a:off x="4552975" y="3468413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1639" name="Shape 1639"/>
          <p:cNvGrpSpPr/>
          <p:nvPr/>
        </p:nvGrpSpPr>
        <p:grpSpPr>
          <a:xfrm>
            <a:off x="895375" y="1217675"/>
            <a:ext cx="7341600" cy="421765"/>
            <a:chOff x="895376" y="1293808"/>
            <a:chExt cx="7341600" cy="299400"/>
          </a:xfrm>
        </p:grpSpPr>
        <p:sp>
          <p:nvSpPr>
            <p:cNvPr id="1640" name="Shape 1640"/>
            <p:cNvSpPr/>
            <p:nvPr/>
          </p:nvSpPr>
          <p:spPr>
            <a:xfrm>
              <a:off x="895376" y="1293808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641" name="Shape 1641"/>
            <p:cNvSpPr/>
            <p:nvPr/>
          </p:nvSpPr>
          <p:spPr>
            <a:xfrm>
              <a:off x="2358176" y="1299753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642" name="Shape 1642"/>
            <p:cNvSpPr/>
            <p:nvPr/>
          </p:nvSpPr>
          <p:spPr>
            <a:xfrm>
              <a:off x="1626779" y="1293808"/>
              <a:ext cx="7314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grpSp>
        <p:nvGrpSpPr>
          <p:cNvPr id="1643" name="Shape 1643"/>
          <p:cNvGrpSpPr/>
          <p:nvPr/>
        </p:nvGrpSpPr>
        <p:grpSpPr>
          <a:xfrm>
            <a:off x="900118" y="2089825"/>
            <a:ext cx="7341510" cy="421800"/>
            <a:chOff x="900118" y="2141600"/>
            <a:chExt cx="7341510" cy="421800"/>
          </a:xfrm>
        </p:grpSpPr>
        <p:grpSp>
          <p:nvGrpSpPr>
            <p:cNvPr id="1644" name="Shape 1644"/>
            <p:cNvGrpSpPr/>
            <p:nvPr/>
          </p:nvGrpSpPr>
          <p:grpSpPr>
            <a:xfrm>
              <a:off x="900118" y="2141600"/>
              <a:ext cx="7341510" cy="421765"/>
              <a:chOff x="895356" y="1293808"/>
              <a:chExt cx="7341510" cy="299400"/>
            </a:xfrm>
          </p:grpSpPr>
          <p:sp>
            <p:nvSpPr>
              <p:cNvPr id="1645" name="Shape 1645"/>
              <p:cNvSpPr/>
              <p:nvPr/>
            </p:nvSpPr>
            <p:spPr>
              <a:xfrm>
                <a:off x="895356" y="1293808"/>
                <a:ext cx="1839900" cy="299400"/>
              </a:xfrm>
              <a:prstGeom prst="rect">
                <a:avLst/>
              </a:prstGeom>
              <a:solidFill>
                <a:srgbClr val="2164E9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      0</a:t>
                </a:r>
              </a:p>
            </p:txBody>
          </p:sp>
          <p:sp>
            <p:nvSpPr>
              <p:cNvPr id="1646" name="Shape 1646"/>
              <p:cNvSpPr/>
              <p:nvPr/>
            </p:nvSpPr>
            <p:spPr>
              <a:xfrm>
                <a:off x="4547766" y="1299753"/>
                <a:ext cx="3689100" cy="2892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B7B7B7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r">
                  <a:spcBef>
                    <a:spcPts val="0"/>
                  </a:spcBef>
                  <a:buNone/>
                </a:pPr>
                <a:r>
                  <a:rPr i="1" lang="en">
                    <a:solidFill>
                      <a:srgbClr val="1F497D"/>
                    </a:solidFill>
                    <a:latin typeface="Avenir"/>
                    <a:ea typeface="Avenir"/>
                    <a:cs typeface="Avenir"/>
                    <a:sym typeface="Avenir"/>
                  </a:rPr>
                  <a:t>(inactive)</a:t>
                </a:r>
              </a:p>
            </p:txBody>
          </p:sp>
          <p:sp>
            <p:nvSpPr>
              <p:cNvPr id="1647" name="Shape 1647"/>
              <p:cNvSpPr/>
              <p:nvPr/>
            </p:nvSpPr>
            <p:spPr>
              <a:xfrm>
                <a:off x="2707864" y="1293808"/>
                <a:ext cx="1839900" cy="2994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latin typeface="Avenir"/>
                    <a:ea typeface="Avenir"/>
                    <a:cs typeface="Avenir"/>
                    <a:sym typeface="Avenir"/>
                  </a:rPr>
                  <a:t>1</a:t>
                </a:r>
              </a:p>
            </p:txBody>
          </p:sp>
        </p:grpSp>
        <p:sp>
          <p:nvSpPr>
            <p:cNvPr id="1648" name="Shape 1648"/>
            <p:cNvSpPr/>
            <p:nvPr/>
          </p:nvSpPr>
          <p:spPr>
            <a:xfrm>
              <a:off x="1640571" y="2141600"/>
              <a:ext cx="731400" cy="421800"/>
            </a:xfrm>
            <a:prstGeom prst="rect">
              <a:avLst/>
            </a:prstGeom>
            <a:noFill/>
            <a:ln cap="flat" cmpd="sng" w="38100">
              <a:solidFill>
                <a:srgbClr val="FF69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b="1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1649" name="Shape 1649"/>
          <p:cNvCxnSpPr/>
          <p:nvPr/>
        </p:nvCxnSpPr>
        <p:spPr>
          <a:xfrm>
            <a:off x="4552975" y="2599375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650" name="Shape 1650"/>
          <p:cNvSpPr/>
          <p:nvPr/>
        </p:nvSpPr>
        <p:spPr>
          <a:xfrm>
            <a:off x="895375" y="3834075"/>
            <a:ext cx="3657600" cy="421800"/>
          </a:xfrm>
          <a:prstGeom prst="rect">
            <a:avLst/>
          </a:prstGeom>
          <a:noFill/>
          <a:ln cap="flat" cmpd="sng" w="38100">
            <a:solidFill>
              <a:srgbClr val="FF69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69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651" name="Shape 1651"/>
          <p:cNvCxnSpPr/>
          <p:nvPr/>
        </p:nvCxnSpPr>
        <p:spPr>
          <a:xfrm>
            <a:off x="4552975" y="1756400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Shape 1656"/>
          <p:cNvSpPr txBox="1"/>
          <p:nvPr/>
        </p:nvSpPr>
        <p:spPr>
          <a:xfrm>
            <a:off x="86665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Monday</a:t>
            </a:r>
          </a:p>
        </p:txBody>
      </p:sp>
      <p:pic>
        <p:nvPicPr>
          <p:cNvPr id="1657" name="Shape 1657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8" name="Shape 1658"/>
          <p:cNvGrpSpPr/>
          <p:nvPr/>
        </p:nvGrpSpPr>
        <p:grpSpPr>
          <a:xfrm>
            <a:off x="866800" y="2346236"/>
            <a:ext cx="1482149" cy="1098739"/>
            <a:chOff x="866800" y="1978261"/>
            <a:chExt cx="1482149" cy="1098739"/>
          </a:xfrm>
        </p:grpSpPr>
        <p:pic>
          <p:nvPicPr>
            <p:cNvPr id="1659" name="Shape 16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80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0" name="Shape 1660"/>
            <p:cNvSpPr/>
            <p:nvPr/>
          </p:nvSpPr>
          <p:spPr>
            <a:xfrm>
              <a:off x="982875" y="2663665"/>
              <a:ext cx="550200" cy="186000"/>
            </a:xfrm>
            <a:prstGeom prst="roundRect">
              <a:avLst>
                <a:gd fmla="val 16667" name="adj"/>
              </a:avLst>
            </a:prstGeom>
            <a:solidFill>
              <a:srgbClr val="2164F3"/>
            </a:solidFill>
            <a:ln cap="flat" cmpd="sng" w="9525">
              <a:solidFill>
                <a:srgbClr val="2851C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Save Alert</a:t>
              </a:r>
            </a:p>
          </p:txBody>
        </p:sp>
      </p:grpSp>
      <p:cxnSp>
        <p:nvCxnSpPr>
          <p:cNvPr id="1661" name="Shape 1661"/>
          <p:cNvCxnSpPr/>
          <p:nvPr/>
        </p:nvCxnSpPr>
        <p:spPr>
          <a:xfrm>
            <a:off x="907300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600" y="1795775"/>
            <a:ext cx="3740571" cy="27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878" y="1795775"/>
            <a:ext cx="3740571" cy="277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/>
          <p:nvPr/>
        </p:nvSpPr>
        <p:spPr>
          <a:xfrm>
            <a:off x="1084800" y="3521325"/>
            <a:ext cx="1220400" cy="473400"/>
          </a:xfrm>
          <a:prstGeom prst="roundRect">
            <a:avLst>
              <a:gd fmla="val 16667" name="adj"/>
            </a:avLst>
          </a:prstGeom>
          <a:solidFill>
            <a:srgbClr val="2164F3"/>
          </a:solidFill>
          <a:ln cap="flat" cmpd="sng" w="19050">
            <a:solidFill>
              <a:srgbClr val="2851C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Alert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901200" y="585325"/>
            <a:ext cx="7341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We have other ideas to try</a:t>
            </a:r>
          </a:p>
        </p:txBody>
      </p:sp>
      <p:sp>
        <p:nvSpPr>
          <p:cNvPr id="399" name="Shape 399"/>
          <p:cNvSpPr/>
          <p:nvPr/>
        </p:nvSpPr>
        <p:spPr>
          <a:xfrm>
            <a:off x="2400196" y="12093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400" name="Shape 400"/>
          <p:cNvSpPr/>
          <p:nvPr/>
        </p:nvSpPr>
        <p:spPr>
          <a:xfrm>
            <a:off x="6247325" y="12093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  <p:pic>
        <p:nvPicPr>
          <p:cNvPr id="401" name="Shape 401"/>
          <p:cNvPicPr preferRelativeResize="0"/>
          <p:nvPr/>
        </p:nvPicPr>
        <p:blipFill rotWithShape="1">
          <a:blip r:embed="rId5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6" name="Shape 166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7" name="Shape 1667"/>
          <p:cNvSpPr txBox="1"/>
          <p:nvPr/>
        </p:nvSpPr>
        <p:spPr>
          <a:xfrm>
            <a:off x="234865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Tues</a:t>
            </a: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day</a:t>
            </a:r>
          </a:p>
        </p:txBody>
      </p:sp>
      <p:sp>
        <p:nvSpPr>
          <p:cNvPr id="1668" name="Shape 1668"/>
          <p:cNvSpPr txBox="1"/>
          <p:nvPr/>
        </p:nvSpPr>
        <p:spPr>
          <a:xfrm>
            <a:off x="3825825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Wednes</a:t>
            </a: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day</a:t>
            </a:r>
          </a:p>
        </p:txBody>
      </p:sp>
      <p:grpSp>
        <p:nvGrpSpPr>
          <p:cNvPr id="1669" name="Shape 1669"/>
          <p:cNvGrpSpPr/>
          <p:nvPr/>
        </p:nvGrpSpPr>
        <p:grpSpPr>
          <a:xfrm>
            <a:off x="2348950" y="2346225"/>
            <a:ext cx="2964299" cy="1098750"/>
            <a:chOff x="2348950" y="1978250"/>
            <a:chExt cx="2964299" cy="1098750"/>
          </a:xfrm>
        </p:grpSpPr>
        <p:pic>
          <p:nvPicPr>
            <p:cNvPr id="1670" name="Shape 167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4895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1" name="Shape 16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31100" y="1978250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2" name="Shape 1672"/>
          <p:cNvSpPr txBox="1"/>
          <p:nvPr/>
        </p:nvSpPr>
        <p:spPr>
          <a:xfrm>
            <a:off x="86665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Monday</a:t>
            </a:r>
          </a:p>
        </p:txBody>
      </p:sp>
      <p:grpSp>
        <p:nvGrpSpPr>
          <p:cNvPr id="1673" name="Shape 1673"/>
          <p:cNvGrpSpPr/>
          <p:nvPr/>
        </p:nvGrpSpPr>
        <p:grpSpPr>
          <a:xfrm>
            <a:off x="866800" y="2346236"/>
            <a:ext cx="1482149" cy="1098739"/>
            <a:chOff x="866800" y="1978261"/>
            <a:chExt cx="1482149" cy="1098739"/>
          </a:xfrm>
        </p:grpSpPr>
        <p:pic>
          <p:nvPicPr>
            <p:cNvPr id="1674" name="Shape 167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80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5" name="Shape 1675"/>
            <p:cNvSpPr/>
            <p:nvPr/>
          </p:nvSpPr>
          <p:spPr>
            <a:xfrm>
              <a:off x="982875" y="2663665"/>
              <a:ext cx="550200" cy="186000"/>
            </a:xfrm>
            <a:prstGeom prst="roundRect">
              <a:avLst>
                <a:gd fmla="val 16667" name="adj"/>
              </a:avLst>
            </a:prstGeom>
            <a:solidFill>
              <a:srgbClr val="2164F3"/>
            </a:solidFill>
            <a:ln cap="flat" cmpd="sng" w="9525">
              <a:solidFill>
                <a:srgbClr val="2851C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Save Alert</a:t>
              </a:r>
            </a:p>
          </p:txBody>
        </p:sp>
      </p:grpSp>
      <p:cxnSp>
        <p:nvCxnSpPr>
          <p:cNvPr id="1676" name="Shape 1676"/>
          <p:cNvCxnSpPr/>
          <p:nvPr/>
        </p:nvCxnSpPr>
        <p:spPr>
          <a:xfrm>
            <a:off x="907300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677" name="Shape 1677"/>
          <p:cNvCxnSpPr/>
          <p:nvPr/>
        </p:nvCxnSpPr>
        <p:spPr>
          <a:xfrm>
            <a:off x="2391891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678" name="Shape 1678"/>
          <p:cNvCxnSpPr/>
          <p:nvPr/>
        </p:nvCxnSpPr>
        <p:spPr>
          <a:xfrm>
            <a:off x="3876481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3" name="Shape 168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4" name="Shape 1684"/>
          <p:cNvGrpSpPr/>
          <p:nvPr/>
        </p:nvGrpSpPr>
        <p:grpSpPr>
          <a:xfrm>
            <a:off x="2348950" y="2346225"/>
            <a:ext cx="2964299" cy="1098750"/>
            <a:chOff x="2348950" y="1978250"/>
            <a:chExt cx="2964299" cy="1098750"/>
          </a:xfrm>
        </p:grpSpPr>
        <p:pic>
          <p:nvPicPr>
            <p:cNvPr id="1685" name="Shape 16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4895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6" name="Shape 16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31100" y="1978250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7" name="Shape 1687"/>
          <p:cNvSpPr txBox="1"/>
          <p:nvPr/>
        </p:nvSpPr>
        <p:spPr>
          <a:xfrm>
            <a:off x="531340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Thur</a:t>
            </a: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sday</a:t>
            </a:r>
          </a:p>
        </p:txBody>
      </p:sp>
      <p:sp>
        <p:nvSpPr>
          <p:cNvPr id="1688" name="Shape 1688"/>
          <p:cNvSpPr txBox="1"/>
          <p:nvPr/>
        </p:nvSpPr>
        <p:spPr>
          <a:xfrm>
            <a:off x="234865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Tuesday</a:t>
            </a:r>
          </a:p>
        </p:txBody>
      </p:sp>
      <p:sp>
        <p:nvSpPr>
          <p:cNvPr id="1689" name="Shape 1689"/>
          <p:cNvSpPr txBox="1"/>
          <p:nvPr/>
        </p:nvSpPr>
        <p:spPr>
          <a:xfrm>
            <a:off x="3825825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Wednesday</a:t>
            </a:r>
          </a:p>
        </p:txBody>
      </p:sp>
      <p:sp>
        <p:nvSpPr>
          <p:cNvPr id="1690" name="Shape 1690"/>
          <p:cNvSpPr txBox="1"/>
          <p:nvPr/>
        </p:nvSpPr>
        <p:spPr>
          <a:xfrm>
            <a:off x="86665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Monday</a:t>
            </a:r>
          </a:p>
        </p:txBody>
      </p:sp>
      <p:grpSp>
        <p:nvGrpSpPr>
          <p:cNvPr id="1691" name="Shape 1691"/>
          <p:cNvGrpSpPr/>
          <p:nvPr/>
        </p:nvGrpSpPr>
        <p:grpSpPr>
          <a:xfrm>
            <a:off x="866800" y="2346236"/>
            <a:ext cx="1482149" cy="1098739"/>
            <a:chOff x="866800" y="1978261"/>
            <a:chExt cx="1482149" cy="1098739"/>
          </a:xfrm>
        </p:grpSpPr>
        <p:pic>
          <p:nvPicPr>
            <p:cNvPr id="1692" name="Shape 16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80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3" name="Shape 1693"/>
            <p:cNvSpPr/>
            <p:nvPr/>
          </p:nvSpPr>
          <p:spPr>
            <a:xfrm>
              <a:off x="982875" y="2663665"/>
              <a:ext cx="550200" cy="186000"/>
            </a:xfrm>
            <a:prstGeom prst="roundRect">
              <a:avLst>
                <a:gd fmla="val 16667" name="adj"/>
              </a:avLst>
            </a:prstGeom>
            <a:solidFill>
              <a:srgbClr val="2164F3"/>
            </a:solidFill>
            <a:ln cap="flat" cmpd="sng" w="9525">
              <a:solidFill>
                <a:srgbClr val="2851C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Save Alert</a:t>
              </a:r>
            </a:p>
          </p:txBody>
        </p:sp>
      </p:grpSp>
      <p:grpSp>
        <p:nvGrpSpPr>
          <p:cNvPr id="1694" name="Shape 1694"/>
          <p:cNvGrpSpPr/>
          <p:nvPr/>
        </p:nvGrpSpPr>
        <p:grpSpPr>
          <a:xfrm>
            <a:off x="5319725" y="2345045"/>
            <a:ext cx="1482149" cy="1098739"/>
            <a:chOff x="866800" y="1978261"/>
            <a:chExt cx="1482149" cy="1098739"/>
          </a:xfrm>
        </p:grpSpPr>
        <p:pic>
          <p:nvPicPr>
            <p:cNvPr id="1695" name="Shape 169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80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6" name="Shape 1696"/>
            <p:cNvSpPr/>
            <p:nvPr/>
          </p:nvSpPr>
          <p:spPr>
            <a:xfrm>
              <a:off x="982875" y="2663665"/>
              <a:ext cx="550200" cy="186000"/>
            </a:xfrm>
            <a:prstGeom prst="roundRect">
              <a:avLst>
                <a:gd fmla="val 16667" name="adj"/>
              </a:avLst>
            </a:prstGeom>
            <a:solidFill>
              <a:srgbClr val="2164F3"/>
            </a:solidFill>
            <a:ln cap="flat" cmpd="sng" w="9525">
              <a:solidFill>
                <a:srgbClr val="2851C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Save Alert</a:t>
              </a:r>
            </a:p>
          </p:txBody>
        </p:sp>
      </p:grpSp>
      <p:cxnSp>
        <p:nvCxnSpPr>
          <p:cNvPr id="1697" name="Shape 1697"/>
          <p:cNvCxnSpPr/>
          <p:nvPr/>
        </p:nvCxnSpPr>
        <p:spPr>
          <a:xfrm>
            <a:off x="907300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698" name="Shape 1698"/>
          <p:cNvCxnSpPr/>
          <p:nvPr/>
        </p:nvCxnSpPr>
        <p:spPr>
          <a:xfrm>
            <a:off x="2391891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699" name="Shape 1699"/>
          <p:cNvCxnSpPr/>
          <p:nvPr/>
        </p:nvCxnSpPr>
        <p:spPr>
          <a:xfrm>
            <a:off x="3876481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700" name="Shape 1700"/>
          <p:cNvCxnSpPr/>
          <p:nvPr/>
        </p:nvCxnSpPr>
        <p:spPr>
          <a:xfrm>
            <a:off x="5361072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Shape 170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706" name="Shape 1706"/>
          <p:cNvSpPr txBox="1"/>
          <p:nvPr/>
        </p:nvSpPr>
        <p:spPr>
          <a:xfrm>
            <a:off x="6810650" y="1824850"/>
            <a:ext cx="1467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Fri</a:t>
            </a: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day</a:t>
            </a:r>
          </a:p>
        </p:txBody>
      </p:sp>
      <p:sp>
        <p:nvSpPr>
          <p:cNvPr id="1707" name="Shape 1707"/>
          <p:cNvSpPr txBox="1"/>
          <p:nvPr/>
        </p:nvSpPr>
        <p:spPr>
          <a:xfrm>
            <a:off x="531340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Thursday</a:t>
            </a:r>
          </a:p>
        </p:txBody>
      </p:sp>
      <p:sp>
        <p:nvSpPr>
          <p:cNvPr id="1708" name="Shape 1708"/>
          <p:cNvSpPr txBox="1"/>
          <p:nvPr/>
        </p:nvSpPr>
        <p:spPr>
          <a:xfrm>
            <a:off x="234865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Tuesday</a:t>
            </a:r>
          </a:p>
        </p:txBody>
      </p:sp>
      <p:sp>
        <p:nvSpPr>
          <p:cNvPr id="1709" name="Shape 1709"/>
          <p:cNvSpPr txBox="1"/>
          <p:nvPr/>
        </p:nvSpPr>
        <p:spPr>
          <a:xfrm>
            <a:off x="3825825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Wednesday</a:t>
            </a:r>
          </a:p>
        </p:txBody>
      </p:sp>
      <p:sp>
        <p:nvSpPr>
          <p:cNvPr id="1710" name="Shape 1710"/>
          <p:cNvSpPr txBox="1"/>
          <p:nvPr/>
        </p:nvSpPr>
        <p:spPr>
          <a:xfrm>
            <a:off x="866650" y="1824850"/>
            <a:ext cx="1482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Monday</a:t>
            </a:r>
          </a:p>
        </p:txBody>
      </p:sp>
      <p:grpSp>
        <p:nvGrpSpPr>
          <p:cNvPr id="1711" name="Shape 1711"/>
          <p:cNvGrpSpPr/>
          <p:nvPr/>
        </p:nvGrpSpPr>
        <p:grpSpPr>
          <a:xfrm>
            <a:off x="2348950" y="2346225"/>
            <a:ext cx="5928599" cy="1098750"/>
            <a:chOff x="2348950" y="1978250"/>
            <a:chExt cx="5928599" cy="1098750"/>
          </a:xfrm>
        </p:grpSpPr>
        <p:pic>
          <p:nvPicPr>
            <p:cNvPr id="1712" name="Shape 171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4895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3" name="Shape 17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31100" y="1978250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4" name="Shape 17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9540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5" name="Shape 1715"/>
          <p:cNvGrpSpPr/>
          <p:nvPr/>
        </p:nvGrpSpPr>
        <p:grpSpPr>
          <a:xfrm>
            <a:off x="866800" y="2346236"/>
            <a:ext cx="1482149" cy="1098739"/>
            <a:chOff x="866800" y="1978261"/>
            <a:chExt cx="1482149" cy="1098739"/>
          </a:xfrm>
        </p:grpSpPr>
        <p:pic>
          <p:nvPicPr>
            <p:cNvPr id="1716" name="Shape 17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80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7" name="Shape 1717"/>
            <p:cNvSpPr/>
            <p:nvPr/>
          </p:nvSpPr>
          <p:spPr>
            <a:xfrm>
              <a:off x="982875" y="2663665"/>
              <a:ext cx="550200" cy="186000"/>
            </a:xfrm>
            <a:prstGeom prst="roundRect">
              <a:avLst>
                <a:gd fmla="val 16667" name="adj"/>
              </a:avLst>
            </a:prstGeom>
            <a:solidFill>
              <a:srgbClr val="2164F3"/>
            </a:solidFill>
            <a:ln cap="flat" cmpd="sng" w="9525">
              <a:solidFill>
                <a:srgbClr val="2851C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Save Alert</a:t>
              </a:r>
            </a:p>
          </p:txBody>
        </p:sp>
      </p:grpSp>
      <p:grpSp>
        <p:nvGrpSpPr>
          <p:cNvPr id="1718" name="Shape 1718"/>
          <p:cNvGrpSpPr/>
          <p:nvPr/>
        </p:nvGrpSpPr>
        <p:grpSpPr>
          <a:xfrm>
            <a:off x="5319725" y="2345045"/>
            <a:ext cx="1482149" cy="1098739"/>
            <a:chOff x="866800" y="1978261"/>
            <a:chExt cx="1482149" cy="1098739"/>
          </a:xfrm>
        </p:grpSpPr>
        <p:pic>
          <p:nvPicPr>
            <p:cNvPr id="1719" name="Shape 17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800" y="1978261"/>
              <a:ext cx="1482149" cy="1098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0" name="Shape 1720"/>
            <p:cNvSpPr/>
            <p:nvPr/>
          </p:nvSpPr>
          <p:spPr>
            <a:xfrm>
              <a:off x="982875" y="2663665"/>
              <a:ext cx="550200" cy="186000"/>
            </a:xfrm>
            <a:prstGeom prst="roundRect">
              <a:avLst>
                <a:gd fmla="val 16667" name="adj"/>
              </a:avLst>
            </a:prstGeom>
            <a:solidFill>
              <a:srgbClr val="2164F3"/>
            </a:solidFill>
            <a:ln cap="flat" cmpd="sng" w="9525">
              <a:solidFill>
                <a:srgbClr val="2851C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Save Alert</a:t>
              </a:r>
            </a:p>
          </p:txBody>
        </p:sp>
      </p:grpSp>
      <p:cxnSp>
        <p:nvCxnSpPr>
          <p:cNvPr id="1721" name="Shape 1721"/>
          <p:cNvCxnSpPr/>
          <p:nvPr/>
        </p:nvCxnSpPr>
        <p:spPr>
          <a:xfrm>
            <a:off x="907300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722" name="Shape 1722"/>
          <p:cNvCxnSpPr/>
          <p:nvPr/>
        </p:nvCxnSpPr>
        <p:spPr>
          <a:xfrm>
            <a:off x="907300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723" name="Shape 1723"/>
          <p:cNvCxnSpPr/>
          <p:nvPr/>
        </p:nvCxnSpPr>
        <p:spPr>
          <a:xfrm>
            <a:off x="2391891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724" name="Shape 1724"/>
          <p:cNvCxnSpPr/>
          <p:nvPr/>
        </p:nvCxnSpPr>
        <p:spPr>
          <a:xfrm>
            <a:off x="3876481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725" name="Shape 1725"/>
          <p:cNvCxnSpPr/>
          <p:nvPr/>
        </p:nvCxnSpPr>
        <p:spPr>
          <a:xfrm>
            <a:off x="5361072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1726" name="Shape 1726"/>
          <p:cNvCxnSpPr/>
          <p:nvPr/>
        </p:nvCxnSpPr>
        <p:spPr>
          <a:xfrm>
            <a:off x="6845663" y="2248025"/>
            <a:ext cx="1386000" cy="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dot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1" name="Shape 1731"/>
          <p:cNvGrpSpPr/>
          <p:nvPr/>
        </p:nvGrpSpPr>
        <p:grpSpPr>
          <a:xfrm>
            <a:off x="895375" y="1226625"/>
            <a:ext cx="7344778" cy="421765"/>
            <a:chOff x="895376" y="1300161"/>
            <a:chExt cx="7344778" cy="299400"/>
          </a:xfrm>
        </p:grpSpPr>
        <p:sp>
          <p:nvSpPr>
            <p:cNvPr id="1732" name="Shape 1732"/>
            <p:cNvSpPr/>
            <p:nvPr/>
          </p:nvSpPr>
          <p:spPr>
            <a:xfrm>
              <a:off x="895376" y="1300161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33" name="Shape 1733"/>
            <p:cNvSpPr/>
            <p:nvPr/>
          </p:nvSpPr>
          <p:spPr>
            <a:xfrm>
              <a:off x="1626751" y="1303977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734" name="Shape 1734"/>
            <p:cNvSpPr/>
            <p:nvPr/>
          </p:nvSpPr>
          <p:spPr>
            <a:xfrm>
              <a:off x="7508754" y="1300161"/>
              <a:ext cx="7314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sp>
        <p:nvSpPr>
          <p:cNvPr id="1735" name="Shape 1735"/>
          <p:cNvSpPr txBox="1"/>
          <p:nvPr/>
        </p:nvSpPr>
        <p:spPr>
          <a:xfrm>
            <a:off x="0" y="540763"/>
            <a:ext cx="9144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Start from the ends</a:t>
            </a:r>
          </a:p>
        </p:txBody>
      </p:sp>
      <p:grpSp>
        <p:nvGrpSpPr>
          <p:cNvPr id="1736" name="Shape 1736"/>
          <p:cNvGrpSpPr/>
          <p:nvPr/>
        </p:nvGrpSpPr>
        <p:grpSpPr>
          <a:xfrm>
            <a:off x="895510" y="1886354"/>
            <a:ext cx="724735" cy="299400"/>
            <a:chOff x="2228875" y="1599048"/>
            <a:chExt cx="1242900" cy="299400"/>
          </a:xfrm>
        </p:grpSpPr>
        <p:cxnSp>
          <p:nvCxnSpPr>
            <p:cNvPr id="1737" name="Shape 1737"/>
            <p:cNvCxnSpPr/>
            <p:nvPr/>
          </p:nvCxnSpPr>
          <p:spPr>
            <a:xfrm>
              <a:off x="2233612" y="1599048"/>
              <a:ext cx="0" cy="29940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738" name="Shape 1738"/>
            <p:cNvCxnSpPr/>
            <p:nvPr/>
          </p:nvCxnSpPr>
          <p:spPr>
            <a:xfrm>
              <a:off x="3468857" y="1599048"/>
              <a:ext cx="0" cy="29940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739" name="Shape 1739"/>
            <p:cNvCxnSpPr/>
            <p:nvPr/>
          </p:nvCxnSpPr>
          <p:spPr>
            <a:xfrm>
              <a:off x="2228875" y="1889538"/>
              <a:ext cx="1242900" cy="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1740" name="Shape 1740"/>
          <p:cNvSpPr txBox="1"/>
          <p:nvPr/>
        </p:nvSpPr>
        <p:spPr>
          <a:xfrm>
            <a:off x="895375" y="2681075"/>
            <a:ext cx="7248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10%</a:t>
            </a:r>
          </a:p>
        </p:txBody>
      </p:sp>
      <p:cxnSp>
        <p:nvCxnSpPr>
          <p:cNvPr id="1741" name="Shape 1741"/>
          <p:cNvCxnSpPr/>
          <p:nvPr/>
        </p:nvCxnSpPr>
        <p:spPr>
          <a:xfrm>
            <a:off x="1261721" y="2185762"/>
            <a:ext cx="0" cy="49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1742" name="Shape 1742"/>
          <p:cNvGrpSpPr/>
          <p:nvPr/>
        </p:nvGrpSpPr>
        <p:grpSpPr>
          <a:xfrm>
            <a:off x="7512185" y="1886354"/>
            <a:ext cx="724735" cy="299400"/>
            <a:chOff x="2228875" y="1599048"/>
            <a:chExt cx="1242900" cy="299400"/>
          </a:xfrm>
        </p:grpSpPr>
        <p:cxnSp>
          <p:nvCxnSpPr>
            <p:cNvPr id="1743" name="Shape 1743"/>
            <p:cNvCxnSpPr/>
            <p:nvPr/>
          </p:nvCxnSpPr>
          <p:spPr>
            <a:xfrm>
              <a:off x="2233612" y="1599048"/>
              <a:ext cx="0" cy="29940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744" name="Shape 1744"/>
            <p:cNvCxnSpPr/>
            <p:nvPr/>
          </p:nvCxnSpPr>
          <p:spPr>
            <a:xfrm>
              <a:off x="3468857" y="1599048"/>
              <a:ext cx="0" cy="29940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745" name="Shape 1745"/>
            <p:cNvCxnSpPr/>
            <p:nvPr/>
          </p:nvCxnSpPr>
          <p:spPr>
            <a:xfrm>
              <a:off x="2228875" y="1889538"/>
              <a:ext cx="1242900" cy="0"/>
            </a:xfrm>
            <a:prstGeom prst="straightConnector1">
              <a:avLst/>
            </a:prstGeom>
            <a:noFill/>
            <a:ln cap="flat" cmpd="sng" w="19050">
              <a:solidFill>
                <a:srgbClr val="1F497D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1746" name="Shape 1746"/>
          <p:cNvSpPr txBox="1"/>
          <p:nvPr/>
        </p:nvSpPr>
        <p:spPr>
          <a:xfrm>
            <a:off x="7512050" y="2681075"/>
            <a:ext cx="7248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10%</a:t>
            </a:r>
          </a:p>
        </p:txBody>
      </p:sp>
      <p:cxnSp>
        <p:nvCxnSpPr>
          <p:cNvPr id="1747" name="Shape 1747"/>
          <p:cNvCxnSpPr/>
          <p:nvPr/>
        </p:nvCxnSpPr>
        <p:spPr>
          <a:xfrm>
            <a:off x="7878396" y="2185762"/>
            <a:ext cx="0" cy="49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2" name="Shape 1752"/>
          <p:cNvGrpSpPr/>
          <p:nvPr/>
        </p:nvGrpSpPr>
        <p:grpSpPr>
          <a:xfrm>
            <a:off x="895375" y="1226575"/>
            <a:ext cx="7341550" cy="421815"/>
            <a:chOff x="895376" y="1300126"/>
            <a:chExt cx="7341550" cy="299435"/>
          </a:xfrm>
        </p:grpSpPr>
        <p:sp>
          <p:nvSpPr>
            <p:cNvPr id="1753" name="Shape 1753"/>
            <p:cNvSpPr/>
            <p:nvPr/>
          </p:nvSpPr>
          <p:spPr>
            <a:xfrm>
              <a:off x="895376" y="1300161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54" name="Shape 1754"/>
            <p:cNvSpPr/>
            <p:nvPr/>
          </p:nvSpPr>
          <p:spPr>
            <a:xfrm>
              <a:off x="1626751" y="1303977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755" name="Shape 1755"/>
            <p:cNvSpPr/>
            <p:nvPr/>
          </p:nvSpPr>
          <p:spPr>
            <a:xfrm>
              <a:off x="7505526" y="1300126"/>
              <a:ext cx="7314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grpSp>
        <p:nvGrpSpPr>
          <p:cNvPr id="1756" name="Shape 1756"/>
          <p:cNvGrpSpPr/>
          <p:nvPr/>
        </p:nvGrpSpPr>
        <p:grpSpPr>
          <a:xfrm>
            <a:off x="900118" y="2089825"/>
            <a:ext cx="7336807" cy="421815"/>
            <a:chOff x="895356" y="1293808"/>
            <a:chExt cx="7336807" cy="299435"/>
          </a:xfrm>
        </p:grpSpPr>
        <p:sp>
          <p:nvSpPr>
            <p:cNvPr id="1757" name="Shape 1757"/>
            <p:cNvSpPr/>
            <p:nvPr/>
          </p:nvSpPr>
          <p:spPr>
            <a:xfrm>
              <a:off x="895356" y="1293808"/>
              <a:ext cx="18399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58" name="Shape 1758"/>
            <p:cNvSpPr/>
            <p:nvPr/>
          </p:nvSpPr>
          <p:spPr>
            <a:xfrm>
              <a:off x="2735263" y="1298954"/>
              <a:ext cx="36570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759" name="Shape 1759"/>
            <p:cNvSpPr/>
            <p:nvPr/>
          </p:nvSpPr>
          <p:spPr>
            <a:xfrm>
              <a:off x="6392264" y="1293843"/>
              <a:ext cx="18399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cxnSp>
        <p:nvCxnSpPr>
          <p:cNvPr id="1760" name="Shape 1760"/>
          <p:cNvCxnSpPr/>
          <p:nvPr/>
        </p:nvCxnSpPr>
        <p:spPr>
          <a:xfrm>
            <a:off x="4552975" y="1756400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761" name="Shape 1761"/>
          <p:cNvSpPr txBox="1"/>
          <p:nvPr/>
        </p:nvSpPr>
        <p:spPr>
          <a:xfrm>
            <a:off x="0" y="540763"/>
            <a:ext cx="9144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Expand to 25%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6" name="Shape 1766"/>
          <p:cNvGrpSpPr/>
          <p:nvPr/>
        </p:nvGrpSpPr>
        <p:grpSpPr>
          <a:xfrm>
            <a:off x="895374" y="2962065"/>
            <a:ext cx="7341540" cy="421800"/>
            <a:chOff x="895374" y="2945079"/>
            <a:chExt cx="7341540" cy="421800"/>
          </a:xfrm>
        </p:grpSpPr>
        <p:sp>
          <p:nvSpPr>
            <p:cNvPr id="1767" name="Shape 1767"/>
            <p:cNvSpPr/>
            <p:nvPr/>
          </p:nvSpPr>
          <p:spPr>
            <a:xfrm>
              <a:off x="895374" y="2945079"/>
              <a:ext cx="3657300" cy="4218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68" name="Shape 1768"/>
            <p:cNvSpPr/>
            <p:nvPr/>
          </p:nvSpPr>
          <p:spPr>
            <a:xfrm>
              <a:off x="4552614" y="2945079"/>
              <a:ext cx="3684300" cy="421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grpSp>
        <p:nvGrpSpPr>
          <p:cNvPr id="1769" name="Shape 1769"/>
          <p:cNvGrpSpPr/>
          <p:nvPr/>
        </p:nvGrpSpPr>
        <p:grpSpPr>
          <a:xfrm>
            <a:off x="895375" y="1226625"/>
            <a:ext cx="6610175" cy="421765"/>
            <a:chOff x="895376" y="1300161"/>
            <a:chExt cx="6610175" cy="299400"/>
          </a:xfrm>
        </p:grpSpPr>
        <p:sp>
          <p:nvSpPr>
            <p:cNvPr id="1770" name="Shape 1770"/>
            <p:cNvSpPr/>
            <p:nvPr/>
          </p:nvSpPr>
          <p:spPr>
            <a:xfrm>
              <a:off x="895376" y="1300161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71" name="Shape 1771"/>
            <p:cNvSpPr/>
            <p:nvPr/>
          </p:nvSpPr>
          <p:spPr>
            <a:xfrm>
              <a:off x="1626751" y="1303977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</p:grpSp>
      <p:grpSp>
        <p:nvGrpSpPr>
          <p:cNvPr id="1772" name="Shape 1772"/>
          <p:cNvGrpSpPr/>
          <p:nvPr/>
        </p:nvGrpSpPr>
        <p:grpSpPr>
          <a:xfrm>
            <a:off x="900118" y="2089825"/>
            <a:ext cx="7336807" cy="421815"/>
            <a:chOff x="895356" y="1293808"/>
            <a:chExt cx="7336807" cy="299435"/>
          </a:xfrm>
        </p:grpSpPr>
        <p:sp>
          <p:nvSpPr>
            <p:cNvPr id="1773" name="Shape 1773"/>
            <p:cNvSpPr/>
            <p:nvPr/>
          </p:nvSpPr>
          <p:spPr>
            <a:xfrm>
              <a:off x="895356" y="1293808"/>
              <a:ext cx="18399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74" name="Shape 1774"/>
            <p:cNvSpPr/>
            <p:nvPr/>
          </p:nvSpPr>
          <p:spPr>
            <a:xfrm>
              <a:off x="2735263" y="1298954"/>
              <a:ext cx="36570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775" name="Shape 1775"/>
            <p:cNvSpPr/>
            <p:nvPr/>
          </p:nvSpPr>
          <p:spPr>
            <a:xfrm>
              <a:off x="6392264" y="1293843"/>
              <a:ext cx="18399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cxnSp>
        <p:nvCxnSpPr>
          <p:cNvPr id="1776" name="Shape 1776"/>
          <p:cNvCxnSpPr/>
          <p:nvPr/>
        </p:nvCxnSpPr>
        <p:spPr>
          <a:xfrm>
            <a:off x="4552975" y="2599375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77" name="Shape 1777"/>
          <p:cNvCxnSpPr/>
          <p:nvPr/>
        </p:nvCxnSpPr>
        <p:spPr>
          <a:xfrm>
            <a:off x="4552975" y="1756400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778" name="Shape 1778"/>
          <p:cNvSpPr txBox="1"/>
          <p:nvPr/>
        </p:nvSpPr>
        <p:spPr>
          <a:xfrm>
            <a:off x="0" y="540763"/>
            <a:ext cx="9144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Expand to 50%</a:t>
            </a:r>
          </a:p>
        </p:txBody>
      </p:sp>
      <p:sp>
        <p:nvSpPr>
          <p:cNvPr id="1779" name="Shape 1779"/>
          <p:cNvSpPr/>
          <p:nvPr/>
        </p:nvSpPr>
        <p:spPr>
          <a:xfrm>
            <a:off x="7508753" y="1226625"/>
            <a:ext cx="731400" cy="42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1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Shape 1784"/>
          <p:cNvSpPr/>
          <p:nvPr/>
        </p:nvSpPr>
        <p:spPr>
          <a:xfrm>
            <a:off x="895375" y="3834200"/>
            <a:ext cx="7341600" cy="42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      1</a:t>
            </a:r>
          </a:p>
        </p:txBody>
      </p:sp>
      <p:grpSp>
        <p:nvGrpSpPr>
          <p:cNvPr id="1785" name="Shape 1785"/>
          <p:cNvGrpSpPr/>
          <p:nvPr/>
        </p:nvGrpSpPr>
        <p:grpSpPr>
          <a:xfrm>
            <a:off x="895374" y="2962065"/>
            <a:ext cx="7341540" cy="421800"/>
            <a:chOff x="895374" y="2945079"/>
            <a:chExt cx="7341540" cy="421800"/>
          </a:xfrm>
        </p:grpSpPr>
        <p:sp>
          <p:nvSpPr>
            <p:cNvPr id="1786" name="Shape 1786"/>
            <p:cNvSpPr/>
            <p:nvPr/>
          </p:nvSpPr>
          <p:spPr>
            <a:xfrm>
              <a:off x="895374" y="2945079"/>
              <a:ext cx="3657300" cy="4218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87" name="Shape 1787"/>
            <p:cNvSpPr/>
            <p:nvPr/>
          </p:nvSpPr>
          <p:spPr>
            <a:xfrm>
              <a:off x="4552614" y="2945079"/>
              <a:ext cx="3684300" cy="421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cxnSp>
        <p:nvCxnSpPr>
          <p:cNvPr id="1788" name="Shape 1788"/>
          <p:cNvCxnSpPr/>
          <p:nvPr/>
        </p:nvCxnSpPr>
        <p:spPr>
          <a:xfrm>
            <a:off x="4552975" y="3468413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1789" name="Shape 1789"/>
          <p:cNvGrpSpPr/>
          <p:nvPr/>
        </p:nvGrpSpPr>
        <p:grpSpPr>
          <a:xfrm>
            <a:off x="895375" y="1226625"/>
            <a:ext cx="6610175" cy="421765"/>
            <a:chOff x="895376" y="1300161"/>
            <a:chExt cx="6610175" cy="299400"/>
          </a:xfrm>
        </p:grpSpPr>
        <p:sp>
          <p:nvSpPr>
            <p:cNvPr id="1790" name="Shape 1790"/>
            <p:cNvSpPr/>
            <p:nvPr/>
          </p:nvSpPr>
          <p:spPr>
            <a:xfrm>
              <a:off x="895376" y="1300161"/>
              <a:ext cx="7314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91" name="Shape 1791"/>
            <p:cNvSpPr/>
            <p:nvPr/>
          </p:nvSpPr>
          <p:spPr>
            <a:xfrm>
              <a:off x="1626751" y="1303977"/>
              <a:ext cx="58788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</p:grpSp>
      <p:grpSp>
        <p:nvGrpSpPr>
          <p:cNvPr id="1792" name="Shape 1792"/>
          <p:cNvGrpSpPr/>
          <p:nvPr/>
        </p:nvGrpSpPr>
        <p:grpSpPr>
          <a:xfrm>
            <a:off x="900118" y="2089825"/>
            <a:ext cx="7336807" cy="421815"/>
            <a:chOff x="895356" y="1293808"/>
            <a:chExt cx="7336807" cy="299435"/>
          </a:xfrm>
        </p:grpSpPr>
        <p:sp>
          <p:nvSpPr>
            <p:cNvPr id="1793" name="Shape 1793"/>
            <p:cNvSpPr/>
            <p:nvPr/>
          </p:nvSpPr>
          <p:spPr>
            <a:xfrm>
              <a:off x="895356" y="1293808"/>
              <a:ext cx="1839900" cy="299400"/>
            </a:xfrm>
            <a:prstGeom prst="rect">
              <a:avLst/>
            </a:prstGeom>
            <a:solidFill>
              <a:srgbClr val="2164E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</a:p>
          </p:txBody>
        </p:sp>
        <p:sp>
          <p:nvSpPr>
            <p:cNvPr id="1794" name="Shape 1794"/>
            <p:cNvSpPr/>
            <p:nvPr/>
          </p:nvSpPr>
          <p:spPr>
            <a:xfrm>
              <a:off x="2735263" y="1298954"/>
              <a:ext cx="3657000" cy="2892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(inactive)</a:t>
              </a:r>
            </a:p>
          </p:txBody>
        </p:sp>
        <p:sp>
          <p:nvSpPr>
            <p:cNvPr id="1795" name="Shape 1795"/>
            <p:cNvSpPr/>
            <p:nvPr/>
          </p:nvSpPr>
          <p:spPr>
            <a:xfrm>
              <a:off x="6392264" y="1293843"/>
              <a:ext cx="1839900" cy="299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latin typeface="Avenir"/>
                  <a:ea typeface="Avenir"/>
                  <a:cs typeface="Avenir"/>
                  <a:sym typeface="Avenir"/>
                </a:rPr>
                <a:t>1</a:t>
              </a:r>
            </a:p>
          </p:txBody>
        </p:sp>
      </p:grpSp>
      <p:cxnSp>
        <p:nvCxnSpPr>
          <p:cNvPr id="1796" name="Shape 1796"/>
          <p:cNvCxnSpPr/>
          <p:nvPr/>
        </p:nvCxnSpPr>
        <p:spPr>
          <a:xfrm>
            <a:off x="4552975" y="2599375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97" name="Shape 1797"/>
          <p:cNvCxnSpPr/>
          <p:nvPr/>
        </p:nvCxnSpPr>
        <p:spPr>
          <a:xfrm>
            <a:off x="4552975" y="1756400"/>
            <a:ext cx="0" cy="2811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798" name="Shape 1798"/>
          <p:cNvSpPr txBox="1"/>
          <p:nvPr/>
        </p:nvSpPr>
        <p:spPr>
          <a:xfrm>
            <a:off x="0" y="540763"/>
            <a:ext cx="9144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Roll out at 100%</a:t>
            </a:r>
          </a:p>
        </p:txBody>
      </p:sp>
      <p:sp>
        <p:nvSpPr>
          <p:cNvPr id="1799" name="Shape 1799"/>
          <p:cNvSpPr/>
          <p:nvPr/>
        </p:nvSpPr>
        <p:spPr>
          <a:xfrm>
            <a:off x="7508753" y="1226625"/>
            <a:ext cx="731400" cy="42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1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hape 1804"/>
          <p:cNvSpPr txBox="1"/>
          <p:nvPr/>
        </p:nvSpPr>
        <p:spPr>
          <a:xfrm>
            <a:off x="0" y="2332500"/>
            <a:ext cx="91440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Different test selection criteria</a:t>
            </a:r>
          </a:p>
        </p:txBody>
      </p:sp>
      <p:pic>
        <p:nvPicPr>
          <p:cNvPr descr="Indeed-White-Logo.png" id="1805" name="Shape 18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/>
          <p:nvPr/>
        </p:nvSpPr>
        <p:spPr>
          <a:xfrm>
            <a:off x="0" y="2294100"/>
            <a:ext cx="91440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Different tests assign based on different types of ID</a:t>
            </a:r>
          </a:p>
        </p:txBody>
      </p:sp>
      <p:pic>
        <p:nvPicPr>
          <p:cNvPr id="1811" name="Shape 181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53700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Shape 1816"/>
          <p:cNvSpPr/>
          <p:nvPr/>
        </p:nvSpPr>
        <p:spPr>
          <a:xfrm>
            <a:off x="909450" y="916237"/>
            <a:ext cx="7341300" cy="674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7" name="Shape 1817"/>
          <p:cNvSpPr/>
          <p:nvPr/>
        </p:nvSpPr>
        <p:spPr>
          <a:xfrm>
            <a:off x="909450" y="1753324"/>
            <a:ext cx="7341300" cy="674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8" name="Shape 1818"/>
          <p:cNvSpPr/>
          <p:nvPr/>
        </p:nvSpPr>
        <p:spPr>
          <a:xfrm>
            <a:off x="909450" y="2590411"/>
            <a:ext cx="7341300" cy="674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9" name="Shape 1819"/>
          <p:cNvSpPr txBox="1"/>
          <p:nvPr/>
        </p:nvSpPr>
        <p:spPr>
          <a:xfrm>
            <a:off x="909458" y="927050"/>
            <a:ext cx="73395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Anonymous cookie</a:t>
            </a:r>
          </a:p>
        </p:txBody>
      </p:sp>
      <p:sp>
        <p:nvSpPr>
          <p:cNvPr id="1820" name="Shape 1820"/>
          <p:cNvSpPr txBox="1"/>
          <p:nvPr/>
        </p:nvSpPr>
        <p:spPr>
          <a:xfrm>
            <a:off x="907575" y="1753325"/>
            <a:ext cx="73395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Email address</a:t>
            </a:r>
          </a:p>
        </p:txBody>
      </p:sp>
      <p:sp>
        <p:nvSpPr>
          <p:cNvPr id="1821" name="Shape 1821"/>
          <p:cNvSpPr txBox="1"/>
          <p:nvPr/>
        </p:nvSpPr>
        <p:spPr>
          <a:xfrm>
            <a:off x="901750" y="2584550"/>
            <a:ext cx="73413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Authenticated account</a:t>
            </a:r>
          </a:p>
        </p:txBody>
      </p:sp>
      <p:sp>
        <p:nvSpPr>
          <p:cNvPr id="1822" name="Shape 1822"/>
          <p:cNvSpPr/>
          <p:nvPr/>
        </p:nvSpPr>
        <p:spPr>
          <a:xfrm>
            <a:off x="909450" y="3427498"/>
            <a:ext cx="7341300" cy="674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23" name="Shape 182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Shape 1824"/>
          <p:cNvSpPr txBox="1"/>
          <p:nvPr/>
        </p:nvSpPr>
        <p:spPr>
          <a:xfrm>
            <a:off x="903825" y="3427475"/>
            <a:ext cx="73413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Department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154902903.jpg" id="406" name="Shape 406"/>
          <p:cNvPicPr preferRelativeResize="0"/>
          <p:nvPr/>
        </p:nvPicPr>
        <p:blipFill rotWithShape="1">
          <a:blip r:embed="rId3">
            <a:alphaModFix/>
          </a:blip>
          <a:srcRect b="2023" l="10638" r="14179" t="34544"/>
          <a:stretch/>
        </p:blipFill>
        <p:spPr>
          <a:xfrm>
            <a:off x="0" y="0"/>
            <a:ext cx="914400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37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-341850" y="2308350"/>
            <a:ext cx="98277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Running a pharmaceutical trial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 txBox="1"/>
          <p:nvPr/>
        </p:nvSpPr>
        <p:spPr>
          <a:xfrm>
            <a:off x="0" y="641850"/>
            <a:ext cx="91440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Run them all on one user</a:t>
            </a:r>
          </a:p>
        </p:txBody>
      </p:sp>
      <p:graphicFrame>
        <p:nvGraphicFramePr>
          <p:cNvPr id="1830" name="Shape 1830"/>
          <p:cNvGraphicFramePr/>
          <p:nvPr/>
        </p:nvGraphicFramePr>
        <p:xfrm>
          <a:off x="901413" y="1655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1783850"/>
                <a:gridCol w="2186450"/>
                <a:gridCol w="1850000"/>
                <a:gridCol w="1529300"/>
              </a:tblGrid>
              <a:tr h="39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UID cookie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Account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Department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59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 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asdfh8h2hvasd03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239145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Marketing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9419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emailcliptst0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emailsubjecttst4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bluelinktst3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srchranktst2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Infinitescrolltst2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logintst1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verifytst4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workflowtst5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31" name="Shape 183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Shape 1836"/>
          <p:cNvSpPr txBox="1"/>
          <p:nvPr/>
        </p:nvSpPr>
        <p:spPr>
          <a:xfrm>
            <a:off x="0" y="2326500"/>
            <a:ext cx="9144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You can use Proctor too</a:t>
            </a:r>
          </a:p>
        </p:txBody>
      </p:sp>
      <p:pic>
        <p:nvPicPr>
          <p:cNvPr descr="Indeed-White-Logo.png" id="1837" name="Shape 18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Shape 1842"/>
          <p:cNvSpPr/>
          <p:nvPr/>
        </p:nvSpPr>
        <p:spPr>
          <a:xfrm>
            <a:off x="0" y="1424126"/>
            <a:ext cx="9144000" cy="372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43" name="Shape 1843"/>
          <p:cNvSpPr txBox="1"/>
          <p:nvPr/>
        </p:nvSpPr>
        <p:spPr>
          <a:xfrm>
            <a:off x="0" y="641850"/>
            <a:ext cx="91440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Proctor is open source</a:t>
            </a:r>
          </a:p>
        </p:txBody>
      </p:sp>
      <p:pic>
        <p:nvPicPr>
          <p:cNvPr id="1844" name="Shape 184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845" name="Shape 1845"/>
          <p:cNvSpPr txBox="1"/>
          <p:nvPr/>
        </p:nvSpPr>
        <p:spPr>
          <a:xfrm>
            <a:off x="0" y="250750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github.com/indeedeng/proctor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2164F3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github.com/indeedeng/proctor-pipet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Shape 1850"/>
          <p:cNvSpPr/>
          <p:nvPr/>
        </p:nvSpPr>
        <p:spPr>
          <a:xfrm>
            <a:off x="0" y="1424126"/>
            <a:ext cx="9144000" cy="372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51" name="Shape 1851"/>
          <p:cNvSpPr txBox="1"/>
          <p:nvPr/>
        </p:nvSpPr>
        <p:spPr>
          <a:xfrm>
            <a:off x="0" y="641850"/>
            <a:ext cx="91440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Proctor is documented!</a:t>
            </a:r>
          </a:p>
        </p:txBody>
      </p:sp>
      <p:pic>
        <p:nvPicPr>
          <p:cNvPr id="1852" name="Shape 185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853" name="Shape 1853"/>
          <p:cNvSpPr txBox="1"/>
          <p:nvPr/>
        </p:nvSpPr>
        <p:spPr>
          <a:xfrm>
            <a:off x="0" y="250750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indeedeng.github.io/proctor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-Blue Gradient Slide Background.png" id="1858" name="Shape 1858"/>
          <p:cNvPicPr preferRelativeResize="0"/>
          <p:nvPr/>
        </p:nvPicPr>
        <p:blipFill rotWithShape="1">
          <a:blip r:embed="rId4">
            <a:alphaModFix/>
          </a:blip>
          <a:srcRect b="1681" l="1274" r="56940" t="0"/>
          <a:stretch/>
        </p:blipFill>
        <p:spPr>
          <a:xfrm>
            <a:off x="0" y="0"/>
            <a:ext cx="3886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9" name="Shape 1859"/>
          <p:cNvSpPr txBox="1"/>
          <p:nvPr/>
        </p:nvSpPr>
        <p:spPr>
          <a:xfrm>
            <a:off x="962025" y="1946250"/>
            <a:ext cx="23337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6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Q&amp;A</a:t>
            </a:r>
          </a:p>
        </p:txBody>
      </p:sp>
      <p:sp>
        <p:nvSpPr>
          <p:cNvPr id="1860" name="Shape 1860"/>
          <p:cNvSpPr txBox="1"/>
          <p:nvPr/>
        </p:nvSpPr>
        <p:spPr>
          <a:xfrm>
            <a:off x="4221900" y="600900"/>
            <a:ext cx="4922100" cy="39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Source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github.com/indeedeng/proctor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github.com/indeedeng/proctor-pipet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2164F3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Docs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indeedeng.github.io/proctor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>
              <a:spcBef>
                <a:spcPts val="0"/>
              </a:spcBef>
              <a:buNone/>
            </a:pPr>
            <a:r>
              <a:rPr b="1" lang="en" sz="2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Email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2164E9"/>
                </a:solidFill>
                <a:latin typeface="Avenir"/>
                <a:ea typeface="Avenir"/>
                <a:cs typeface="Avenir"/>
                <a:sym typeface="Avenir"/>
              </a:rPr>
              <a:t>indeedeng-proctor-users@googlegroups.com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164F3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ketan@indeed.com</a:t>
            </a:r>
          </a:p>
        </p:txBody>
      </p:sp>
      <p:pic>
        <p:nvPicPr>
          <p:cNvPr id="1861" name="Shape 1861"/>
          <p:cNvPicPr preferRelativeResize="0"/>
          <p:nvPr/>
        </p:nvPicPr>
        <p:blipFill rotWithShape="1">
          <a:blip r:embed="rId8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Who</a:t>
            </a:r>
          </a:p>
        </p:txBody>
      </p:sp>
      <p:pic>
        <p:nvPicPr>
          <p:cNvPr id="414" name="Shape 41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What</a:t>
            </a: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b="38770" l="0" r="0" t="0"/>
          <a:stretch/>
        </p:blipFill>
        <p:spPr>
          <a:xfrm>
            <a:off x="7653700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1608466" y="3014659"/>
            <a:ext cx="6642900" cy="51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1591970" y="2449528"/>
            <a:ext cx="6642900" cy="51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1591970" y="1860842"/>
            <a:ext cx="6642900" cy="51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575475" y="1295705"/>
            <a:ext cx="6653100" cy="51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1581874" y="720250"/>
            <a:ext cx="6653100" cy="51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1885412" y="786700"/>
            <a:ext cx="40314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Yes, Indeed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1885400" y="1362149"/>
            <a:ext cx="4896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Experiments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1871700" y="1927292"/>
            <a:ext cx="4896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How to experiment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1871700" y="2515978"/>
            <a:ext cx="4896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 mathematical tangent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1871700" y="3081109"/>
            <a:ext cx="4896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What is Proctor even?</a:t>
            </a:r>
          </a:p>
        </p:txBody>
      </p:sp>
      <p:sp>
        <p:nvSpPr>
          <p:cNvPr id="257" name="Shape 257"/>
          <p:cNvSpPr/>
          <p:nvPr/>
        </p:nvSpPr>
        <p:spPr>
          <a:xfrm>
            <a:off x="1608466" y="4168475"/>
            <a:ext cx="6642900" cy="51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1591975" y="3603350"/>
            <a:ext cx="6642900" cy="51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1871700" y="3669794"/>
            <a:ext cx="4896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Advanced techniques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1871700" y="4234925"/>
            <a:ext cx="4896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Best practices</a:t>
            </a:r>
          </a:p>
        </p:txBody>
      </p:sp>
      <p:sp>
        <p:nvSpPr>
          <p:cNvPr id="261" name="Shape 261"/>
          <p:cNvSpPr/>
          <p:nvPr/>
        </p:nvSpPr>
        <p:spPr>
          <a:xfrm>
            <a:off x="911679" y="3014659"/>
            <a:ext cx="594600" cy="51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910202" y="2449528"/>
            <a:ext cx="594600" cy="51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910202" y="1860842"/>
            <a:ext cx="594600" cy="51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908725" y="1295710"/>
            <a:ext cx="594600" cy="51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909297" y="720250"/>
            <a:ext cx="594600" cy="51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911679" y="4168475"/>
            <a:ext cx="594600" cy="51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910202" y="3603344"/>
            <a:ext cx="594600" cy="5103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910503" y="786700"/>
            <a:ext cx="5976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910488" y="1362160"/>
            <a:ext cx="592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908828" y="1927292"/>
            <a:ext cx="592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908828" y="2515978"/>
            <a:ext cx="592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908828" y="3081109"/>
            <a:ext cx="592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908828" y="3669794"/>
            <a:ext cx="592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6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908828" y="4234925"/>
            <a:ext cx="592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How</a:t>
            </a:r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Why</a:t>
            </a:r>
          </a:p>
        </p:txBody>
      </p:sp>
      <p:pic>
        <p:nvPicPr>
          <p:cNvPr id="432" name="Shape 43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/>
        </p:nvSpPr>
        <p:spPr>
          <a:xfrm>
            <a:off x="0" y="2311350"/>
            <a:ext cx="91440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Problems with running trials</a:t>
            </a:r>
          </a:p>
        </p:txBody>
      </p:sp>
      <p:pic>
        <p:nvPicPr>
          <p:cNvPr descr="Indeed-White-Logo.png" id="438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taFromStarTrek.png" id="443" name="Shape 443"/>
          <p:cNvPicPr preferRelativeResize="0"/>
          <p:nvPr/>
        </p:nvPicPr>
        <p:blipFill rotWithShape="1">
          <a:blip r:embed="rId4">
            <a:alphaModFix/>
          </a:blip>
          <a:srcRect b="0" l="258" r="248" t="0"/>
          <a:stretch/>
        </p:blipFill>
        <p:spPr>
          <a:xfrm>
            <a:off x="0" y="0"/>
            <a:ext cx="9144000" cy="5163877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pic>
      <p:grpSp>
        <p:nvGrpSpPr>
          <p:cNvPr id="444" name="Shape 444"/>
          <p:cNvGrpSpPr/>
          <p:nvPr/>
        </p:nvGrpSpPr>
        <p:grpSpPr>
          <a:xfrm>
            <a:off x="2799662" y="641654"/>
            <a:ext cx="3544675" cy="3860193"/>
            <a:chOff x="2873075" y="1021482"/>
            <a:chExt cx="3544675" cy="3860193"/>
          </a:xfrm>
        </p:grpSpPr>
        <p:pic>
          <p:nvPicPr>
            <p:cNvPr id="445" name="Shape 4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73075" y="1021482"/>
              <a:ext cx="3544675" cy="3860075"/>
            </a:xfrm>
            <a:prstGeom prst="rect">
              <a:avLst/>
            </a:prstGeom>
            <a:noFill/>
            <a:ln cap="flat" cmpd="sng" w="9525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sp>
          <p:nvSpPr>
            <p:cNvPr id="446" name="Shape 446"/>
            <p:cNvSpPr/>
            <p:nvPr/>
          </p:nvSpPr>
          <p:spPr>
            <a:xfrm>
              <a:off x="3808025" y="4131675"/>
              <a:ext cx="1794300" cy="75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3398913" y="4470550"/>
              <a:ext cx="2493000" cy="41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600">
                  <a:latin typeface="Impact"/>
                  <a:ea typeface="Impact"/>
                  <a:cs typeface="Impact"/>
                  <a:sym typeface="Impact"/>
                </a:rPr>
                <a:t>Insufficient Data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/>
        </p:nvSpPr>
        <p:spPr>
          <a:xfrm>
            <a:off x="0" y="2267700"/>
            <a:ext cx="9144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Collect l</a:t>
            </a: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arge samples</a:t>
            </a:r>
          </a:p>
        </p:txBody>
      </p:sp>
      <p:pic>
        <p:nvPicPr>
          <p:cNvPr id="453" name="Shape 45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90960500.jpg" id="458" name="Shape 458"/>
          <p:cNvPicPr preferRelativeResize="0"/>
          <p:nvPr/>
        </p:nvPicPr>
        <p:blipFill rotWithShape="1">
          <a:blip r:embed="rId4">
            <a:alphaModFix/>
          </a:blip>
          <a:srcRect b="7819" l="0" r="0" t="7827"/>
          <a:stretch/>
        </p:blipFill>
        <p:spPr>
          <a:xfrm>
            <a:off x="0" y="0"/>
            <a:ext cx="9143994" cy="514348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37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 txBox="1"/>
          <p:nvPr/>
        </p:nvSpPr>
        <p:spPr>
          <a:xfrm>
            <a:off x="0" y="2295150"/>
            <a:ext cx="91440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xternal effects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/>
          <p:nvPr/>
        </p:nvSpPr>
        <p:spPr>
          <a:xfrm>
            <a:off x="0" y="2291700"/>
            <a:ext cx="91440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imultaneous control and test groups</a:t>
            </a: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600813839.jpg" id="471" name="Shape 471"/>
          <p:cNvPicPr preferRelativeResize="0"/>
          <p:nvPr/>
        </p:nvPicPr>
        <p:blipFill rotWithShape="1">
          <a:blip r:embed="rId3">
            <a:alphaModFix/>
          </a:blip>
          <a:srcRect b="16796" l="0" r="0" t="5588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37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3" name="Shape 473"/>
          <p:cNvSpPr txBox="1"/>
          <p:nvPr/>
        </p:nvSpPr>
        <p:spPr>
          <a:xfrm>
            <a:off x="0" y="2298450"/>
            <a:ext cx="91440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Wrong sample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/>
        </p:nvSpPr>
        <p:spPr>
          <a:xfrm>
            <a:off x="0" y="2299200"/>
            <a:ext cx="9144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Sample from your target population</a:t>
            </a:r>
          </a:p>
        </p:txBody>
      </p:sp>
      <p:pic>
        <p:nvPicPr>
          <p:cNvPr id="479" name="Shape 47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e684f8-19e2-11e7-b4ed-ac719e54b474_1280x720_181657.JPG"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37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" name="Shape 486"/>
          <p:cNvSpPr txBox="1"/>
          <p:nvPr/>
        </p:nvSpPr>
        <p:spPr>
          <a:xfrm>
            <a:off x="0" y="2298450"/>
            <a:ext cx="91440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Biased sample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-50" y="4482825"/>
            <a:ext cx="9144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Source: http://www.scmp.com/week-asia/society/article/2085110/even-thais-mourn-land-smiles-attracts-worlds-clowns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/>
          <p:nvPr/>
        </p:nvSpPr>
        <p:spPr>
          <a:xfrm>
            <a:off x="0" y="23122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Select </a:t>
            </a: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representative groups</a:t>
            </a:r>
          </a:p>
        </p:txBody>
      </p:sp>
      <p:pic>
        <p:nvPicPr>
          <p:cNvPr id="493" name="Shape 49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/>
        </p:nvSpPr>
        <p:spPr>
          <a:xfrm>
            <a:off x="0" y="2290800"/>
            <a:ext cx="9144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Product</a:t>
            </a:r>
            <a:r>
              <a:rPr lang="en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experiment requirements</a:t>
            </a:r>
          </a:p>
        </p:txBody>
      </p:sp>
      <p:pic>
        <p:nvPicPr>
          <p:cNvPr descr="Indeed-White-Logo.png" id="499" name="Shape 4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Fast</a:t>
            </a:r>
          </a:p>
        </p:txBody>
      </p:sp>
      <p:pic>
        <p:nvPicPr>
          <p:cNvPr id="505" name="Shape 50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Unbiased</a:t>
            </a:r>
          </a:p>
        </p:txBody>
      </p:sp>
      <p:pic>
        <p:nvPicPr>
          <p:cNvPr id="517" name="Shape 517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/>
          <p:nvPr/>
        </p:nvSpPr>
        <p:spPr>
          <a:xfrm>
            <a:off x="0" y="2304450"/>
            <a:ext cx="9144000" cy="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Other requirements</a:t>
            </a:r>
          </a:p>
        </p:txBody>
      </p:sp>
      <p:pic>
        <p:nvPicPr>
          <p:cNvPr descr="Indeed-White-Logo.png" id="523" name="Shape 5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First, do no harm</a:t>
            </a:r>
          </a:p>
        </p:txBody>
      </p:sp>
      <p:pic>
        <p:nvPicPr>
          <p:cNvPr id="529" name="Shape 52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or-bands-769603.jpg" id="534" name="Shape 534"/>
          <p:cNvPicPr preferRelativeResize="0"/>
          <p:nvPr/>
        </p:nvPicPr>
        <p:blipFill rotWithShape="1">
          <a:blip r:embed="rId4">
            <a:alphaModFix/>
          </a:blip>
          <a:srcRect b="10474" l="0" r="0" t="0"/>
          <a:stretch/>
        </p:blipFill>
        <p:spPr>
          <a:xfrm>
            <a:off x="883450" y="496950"/>
            <a:ext cx="7377077" cy="371504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Shape 535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  <a:latin typeface="Avenir"/>
                <a:ea typeface="Avenir"/>
                <a:cs typeface="Avenir"/>
                <a:sym typeface="Avenir"/>
              </a:rPr>
              <a:t>Segment precisely</a:t>
            </a:r>
          </a:p>
        </p:txBody>
      </p:sp>
      <p:pic>
        <p:nvPicPr>
          <p:cNvPr id="536" name="Shape 536"/>
          <p:cNvPicPr preferRelativeResize="0"/>
          <p:nvPr/>
        </p:nvPicPr>
        <p:blipFill rotWithShape="1">
          <a:blip r:embed="rId5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/>
          <p:nvPr/>
        </p:nvSpPr>
        <p:spPr>
          <a:xfrm>
            <a:off x="0" y="2278050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Iterate rapidly</a:t>
            </a:r>
          </a:p>
        </p:txBody>
      </p:sp>
      <p:pic>
        <p:nvPicPr>
          <p:cNvPr id="542" name="Shape 54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test" id="547" name="Shape 5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30400"/>
            <a:ext cx="9143999" cy="378256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/>
        </p:nvSpPr>
        <p:spPr>
          <a:xfrm>
            <a:off x="-45000" y="2278038"/>
            <a:ext cx="9144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Isolate</a:t>
            </a:r>
          </a:p>
        </p:txBody>
      </p:sp>
      <p:pic>
        <p:nvPicPr>
          <p:cNvPr id="549" name="Shape 549"/>
          <p:cNvPicPr preferRelativeResize="0"/>
          <p:nvPr/>
        </p:nvPicPr>
        <p:blipFill rotWithShape="1">
          <a:blip r:embed="rId5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tocksy_txpcf8c9bacq3P100_Original_1226283.jpg" id="283" name="Shape 283"/>
          <p:cNvPicPr preferRelativeResize="0"/>
          <p:nvPr/>
        </p:nvPicPr>
        <p:blipFill rotWithShape="1">
          <a:blip r:embed="rId3">
            <a:alphaModFix/>
          </a:blip>
          <a:srcRect b="6803" l="27226" r="22522" t="0"/>
          <a:stretch/>
        </p:blipFill>
        <p:spPr>
          <a:xfrm>
            <a:off x="75" y="0"/>
            <a:ext cx="41601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5089525" y="1188750"/>
            <a:ext cx="3381900" cy="27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24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rPr>
              <a:t>60</a:t>
            </a:r>
            <a:r>
              <a:rPr lang="en" sz="18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countries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sz="18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24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rPr>
              <a:t>30</a:t>
            </a:r>
            <a:r>
              <a:rPr lang="en" sz="18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languages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sz="18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24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rPr>
              <a:t>200M</a:t>
            </a:r>
            <a:r>
              <a:rPr lang="en" sz="18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unique visitors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sz="18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2400">
                <a:solidFill>
                  <a:srgbClr val="FF6600"/>
                </a:solidFill>
                <a:latin typeface="Avenir"/>
                <a:ea typeface="Avenir"/>
                <a:cs typeface="Avenir"/>
                <a:sym typeface="Avenir"/>
              </a:rPr>
              <a:t>20M</a:t>
            </a:r>
            <a:r>
              <a:rPr lang="en" sz="1800">
                <a:solidFill>
                  <a:srgbClr val="16A085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jobs</a:t>
            </a:r>
          </a:p>
        </p:txBody>
      </p:sp>
      <p:sp>
        <p:nvSpPr>
          <p:cNvPr id="285" name="Shape 285"/>
          <p:cNvSpPr/>
          <p:nvPr/>
        </p:nvSpPr>
        <p:spPr>
          <a:xfrm>
            <a:off x="75" y="0"/>
            <a:ext cx="9144000" cy="1251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ndeed-White-Logo.png" id="286" name="Shape 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825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5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/>
          <p:cNvPicPr preferRelativeResize="0"/>
          <p:nvPr/>
        </p:nvPicPr>
        <p:blipFill rotWithShape="1">
          <a:blip r:embed="rId5">
            <a:alphaModFix/>
          </a:blip>
          <a:srcRect b="15002" l="16348" r="17732" t="0"/>
          <a:stretch/>
        </p:blipFill>
        <p:spPr>
          <a:xfrm>
            <a:off x="2757488" y="408275"/>
            <a:ext cx="3629025" cy="46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Shape 556"/>
          <p:cNvSpPr txBox="1"/>
          <p:nvPr/>
        </p:nvSpPr>
        <p:spPr>
          <a:xfrm>
            <a:off x="3517800" y="2126550"/>
            <a:ext cx="56262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Minimize</a:t>
            </a:r>
            <a:b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state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/>
        </p:nvSpPr>
        <p:spPr>
          <a:xfrm>
            <a:off x="0" y="2287350"/>
            <a:ext cx="91440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Implementation options</a:t>
            </a:r>
          </a:p>
        </p:txBody>
      </p:sp>
      <p:pic>
        <p:nvPicPr>
          <p:cNvPr descr="Indeed-White-Logo.png" id="562" name="Shape 5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825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/>
        </p:nvSpPr>
        <p:spPr>
          <a:xfrm>
            <a:off x="786900" y="2278050"/>
            <a:ext cx="7350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Multiple software versions</a:t>
            </a:r>
          </a:p>
        </p:txBody>
      </p:sp>
      <p:pic>
        <p:nvPicPr>
          <p:cNvPr id="568" name="Shape 568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4" name="Shape 574"/>
          <p:cNvSpPr txBox="1"/>
          <p:nvPr/>
        </p:nvSpPr>
        <p:spPr>
          <a:xfrm>
            <a:off x="787475" y="2379000"/>
            <a:ext cx="73500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Multiple software versions</a:t>
            </a:r>
          </a:p>
        </p:txBody>
      </p:sp>
      <p:pic>
        <p:nvPicPr>
          <p:cNvPr id="575" name="Shape 57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 txBox="1"/>
          <p:nvPr/>
        </p:nvSpPr>
        <p:spPr>
          <a:xfrm>
            <a:off x="5668450" y="730301"/>
            <a:ext cx="31014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Maximum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Easy to understand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Stateless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2" name="Shape 582"/>
          <p:cNvSpPr txBox="1"/>
          <p:nvPr/>
        </p:nvSpPr>
        <p:spPr>
          <a:xfrm>
            <a:off x="787475" y="2379000"/>
            <a:ext cx="73500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Multiple software versions</a:t>
            </a:r>
          </a:p>
        </p:txBody>
      </p:sp>
      <p:pic>
        <p:nvPicPr>
          <p:cNvPr id="583" name="Shape 58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Shape 584"/>
          <p:cNvSpPr txBox="1"/>
          <p:nvPr/>
        </p:nvSpPr>
        <p:spPr>
          <a:xfrm>
            <a:off x="5668450" y="730301"/>
            <a:ext cx="31014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Maximum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Easy to understand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Stateless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Bad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Management overhead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Can only run one test at a time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No precise segmentation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Poor isolation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Slow iteration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/>
          <p:nvPr/>
        </p:nvSpPr>
        <p:spPr>
          <a:xfrm>
            <a:off x="783526" y="2278050"/>
            <a:ext cx="45393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Roll the dice every time</a:t>
            </a:r>
          </a:p>
        </p:txBody>
      </p:sp>
      <p:pic>
        <p:nvPicPr>
          <p:cNvPr id="590" name="Shape 59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6" name="Shape 596"/>
          <p:cNvSpPr txBox="1"/>
          <p:nvPr/>
        </p:nvSpPr>
        <p:spPr>
          <a:xfrm>
            <a:off x="783525" y="2278050"/>
            <a:ext cx="83604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Roll the dice every time</a:t>
            </a:r>
          </a:p>
        </p:txBody>
      </p:sp>
      <p:pic>
        <p:nvPicPr>
          <p:cNvPr id="597" name="Shape 597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Shape 598"/>
          <p:cNvSpPr txBox="1"/>
          <p:nvPr/>
        </p:nvSpPr>
        <p:spPr>
          <a:xfrm>
            <a:off x="5669800" y="730576"/>
            <a:ext cx="2581500" cy="28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High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Easy to understand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Stateless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783525" y="2278050"/>
            <a:ext cx="83604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Roll the dice every time</a:t>
            </a:r>
          </a:p>
        </p:txBody>
      </p:sp>
      <p:pic>
        <p:nvPicPr>
          <p:cNvPr id="605" name="Shape 60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Shape 606"/>
          <p:cNvSpPr txBox="1"/>
          <p:nvPr/>
        </p:nvSpPr>
        <p:spPr>
          <a:xfrm>
            <a:off x="5669800" y="730576"/>
            <a:ext cx="2581500" cy="28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High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Easy to understand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Stateless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Bad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Inconsistent across requests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/>
          <p:nvPr/>
        </p:nvSpPr>
        <p:spPr>
          <a:xfrm>
            <a:off x="795968" y="2278050"/>
            <a:ext cx="83547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Server sessions</a:t>
            </a:r>
          </a:p>
        </p:txBody>
      </p:sp>
      <p:pic>
        <p:nvPicPr>
          <p:cNvPr id="612" name="Shape 61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8" name="Shape 618"/>
          <p:cNvSpPr txBox="1"/>
          <p:nvPr/>
        </p:nvSpPr>
        <p:spPr>
          <a:xfrm>
            <a:off x="795963" y="2278050"/>
            <a:ext cx="83358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Server sessions</a:t>
            </a:r>
          </a:p>
        </p:txBody>
      </p:sp>
      <p:sp>
        <p:nvSpPr>
          <p:cNvPr id="619" name="Shape 619"/>
          <p:cNvSpPr txBox="1"/>
          <p:nvPr/>
        </p:nvSpPr>
        <p:spPr>
          <a:xfrm>
            <a:off x="5673955" y="730462"/>
            <a:ext cx="31014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</p:txBody>
      </p:sp>
      <p:pic>
        <p:nvPicPr>
          <p:cNvPr id="620" name="Shape 62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deed-serp-pre-prime-popover.png"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6" name="Shape 626"/>
          <p:cNvSpPr txBox="1"/>
          <p:nvPr/>
        </p:nvSpPr>
        <p:spPr>
          <a:xfrm>
            <a:off x="795963" y="2278050"/>
            <a:ext cx="83358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Server sessions</a:t>
            </a:r>
          </a:p>
        </p:txBody>
      </p:sp>
      <p:sp>
        <p:nvSpPr>
          <p:cNvPr id="627" name="Shape 627"/>
          <p:cNvSpPr txBox="1"/>
          <p:nvPr/>
        </p:nvSpPr>
        <p:spPr>
          <a:xfrm>
            <a:off x="5673955" y="730462"/>
            <a:ext cx="31014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</p:txBody>
      </p:sp>
      <p:sp>
        <p:nvSpPr>
          <p:cNvPr id="628" name="Shape 628"/>
          <p:cNvSpPr txBox="1"/>
          <p:nvPr/>
        </p:nvSpPr>
        <p:spPr>
          <a:xfrm>
            <a:off x="5669800" y="2741000"/>
            <a:ext cx="3101400" cy="15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Bad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Stateful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May </a:t>
            </a: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add </a:t>
            </a: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dependency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Possibly slow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Inconsistent across sessions</a:t>
            </a:r>
          </a:p>
        </p:txBody>
      </p:sp>
      <p:pic>
        <p:nvPicPr>
          <p:cNvPr id="629" name="Shape 629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/>
        </p:nvSpPr>
        <p:spPr>
          <a:xfrm>
            <a:off x="795973" y="2278050"/>
            <a:ext cx="83730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Persistent </a:t>
            </a: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storage</a:t>
            </a:r>
          </a:p>
        </p:txBody>
      </p:sp>
      <p:pic>
        <p:nvPicPr>
          <p:cNvPr id="635" name="Shape 63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1" name="Shape 641"/>
          <p:cNvSpPr txBox="1"/>
          <p:nvPr/>
        </p:nvSpPr>
        <p:spPr>
          <a:xfrm>
            <a:off x="794252" y="2278050"/>
            <a:ext cx="83295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Server storage</a:t>
            </a:r>
          </a:p>
        </p:txBody>
      </p:sp>
      <p:pic>
        <p:nvPicPr>
          <p:cNvPr id="642" name="Shape 64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 txBox="1"/>
          <p:nvPr/>
        </p:nvSpPr>
        <p:spPr>
          <a:xfrm>
            <a:off x="5676025" y="739752"/>
            <a:ext cx="31014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9" name="Shape 649"/>
          <p:cNvSpPr txBox="1"/>
          <p:nvPr/>
        </p:nvSpPr>
        <p:spPr>
          <a:xfrm>
            <a:off x="794252" y="2278050"/>
            <a:ext cx="83295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Server storage</a:t>
            </a:r>
          </a:p>
        </p:txBody>
      </p:sp>
      <p:pic>
        <p:nvPicPr>
          <p:cNvPr id="650" name="Shape 65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 txBox="1"/>
          <p:nvPr/>
        </p:nvSpPr>
        <p:spPr>
          <a:xfrm>
            <a:off x="5676025" y="739752"/>
            <a:ext cx="31014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Bad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Stateful, but even more so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Another dependency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Possibly slow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Shape 65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53700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802184" y="2278050"/>
            <a:ext cx="83106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Client-side storage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63" name="Shape 66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 txBox="1"/>
          <p:nvPr/>
        </p:nvSpPr>
        <p:spPr>
          <a:xfrm>
            <a:off x="802180" y="2278050"/>
            <a:ext cx="83604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Client-side storage</a:t>
            </a:r>
          </a:p>
        </p:txBody>
      </p:sp>
      <p:sp>
        <p:nvSpPr>
          <p:cNvPr id="665" name="Shape 665"/>
          <p:cNvSpPr txBox="1"/>
          <p:nvPr/>
        </p:nvSpPr>
        <p:spPr>
          <a:xfrm>
            <a:off x="5683375" y="733627"/>
            <a:ext cx="31014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High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71" name="Shape 67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Shape 672"/>
          <p:cNvSpPr txBox="1"/>
          <p:nvPr/>
        </p:nvSpPr>
        <p:spPr>
          <a:xfrm>
            <a:off x="802180" y="2278050"/>
            <a:ext cx="83604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Client-side storage</a:t>
            </a:r>
          </a:p>
        </p:txBody>
      </p:sp>
      <p:sp>
        <p:nvSpPr>
          <p:cNvPr id="673" name="Shape 673"/>
          <p:cNvSpPr txBox="1"/>
          <p:nvPr/>
        </p:nvSpPr>
        <p:spPr>
          <a:xfrm>
            <a:off x="5683375" y="733627"/>
            <a:ext cx="31014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High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Bad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 can get out of date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Can be manipulated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/>
          <p:nvPr/>
        </p:nvSpPr>
        <p:spPr>
          <a:xfrm>
            <a:off x="0" y="2283900"/>
            <a:ext cx="91440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Just enough cryptography</a:t>
            </a:r>
          </a:p>
        </p:txBody>
      </p:sp>
      <p:pic>
        <p:nvPicPr>
          <p:cNvPr descr="Indeed-White-Logo.png" id="679" name="Shape 6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825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 txBox="1"/>
          <p:nvPr/>
        </p:nvSpPr>
        <p:spPr>
          <a:xfrm>
            <a:off x="488700" y="540977"/>
            <a:ext cx="8166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Hash function</a:t>
            </a:r>
          </a:p>
        </p:txBody>
      </p:sp>
      <p:pic>
        <p:nvPicPr>
          <p:cNvPr id="685" name="Shape 68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Shape 686"/>
          <p:cNvSpPr txBox="1"/>
          <p:nvPr/>
        </p:nvSpPr>
        <p:spPr>
          <a:xfrm>
            <a:off x="992700" y="2005500"/>
            <a:ext cx="71586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“... a mathematical algorithm that maps data of arbitrary size to a [large number]... which is designed to also be a one-way function, that is, a function which is infeasible to invert.”</a:t>
            </a:r>
          </a:p>
        </p:txBody>
      </p:sp>
      <p:sp>
        <p:nvSpPr>
          <p:cNvPr id="687" name="Shape 687"/>
          <p:cNvSpPr txBox="1"/>
          <p:nvPr/>
        </p:nvSpPr>
        <p:spPr>
          <a:xfrm>
            <a:off x="2186550" y="4573125"/>
            <a:ext cx="47709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200" u="sng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https://en.wikipedia.org/wiki/Cryptographic_hash_function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/>
          <p:nvPr/>
        </p:nvSpPr>
        <p:spPr>
          <a:xfrm>
            <a:off x="0" y="2291700"/>
            <a:ext cx="91440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Biased inputs, uniformly distributed outputs</a:t>
            </a:r>
          </a:p>
        </p:txBody>
      </p:sp>
      <p:pic>
        <p:nvPicPr>
          <p:cNvPr id="693" name="Shape 69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0" y="2190600"/>
            <a:ext cx="9144000" cy="76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Indeed is more than keyword search</a:t>
            </a: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/>
          <p:nvPr/>
        </p:nvSpPr>
        <p:spPr>
          <a:xfrm>
            <a:off x="788650" y="1756650"/>
            <a:ext cx="7347300" cy="16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One Search. All Jobs.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5749569aac2b3ae8ff54cd41657861a57112b247b0d4f8188d837ac5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One Search. All Jobs.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5749569aac2b3ae8ff54cd41657861a57112b247b0d4f8188d837ac5</a:t>
            </a:r>
          </a:p>
        </p:txBody>
      </p:sp>
      <p:sp>
        <p:nvSpPr>
          <p:cNvPr id="699" name="Shape 699"/>
          <p:cNvSpPr txBox="1"/>
          <p:nvPr/>
        </p:nvSpPr>
        <p:spPr>
          <a:xfrm>
            <a:off x="0" y="540977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Same input, same output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00" name="Shape 70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/>
          <p:nvPr/>
        </p:nvSpPr>
        <p:spPr>
          <a:xfrm>
            <a:off x="805724" y="1419600"/>
            <a:ext cx="7347300" cy="23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One Search</a:t>
            </a:r>
            <a:r>
              <a:rPr lang="en" sz="1800" u="sng">
                <a:solidFill>
                  <a:srgbClr val="0000FF"/>
                </a:solidFill>
                <a:highlight>
                  <a:srgbClr val="B7B7B7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 All Jobs.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5749569aac2b3ae8ff54cd41657861a57112b247b0d4f8188d837ac5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One Search</a:t>
            </a:r>
            <a:r>
              <a:rPr lang="en" sz="1800" u="sng">
                <a:solidFill>
                  <a:srgbClr val="0000FF"/>
                </a:solidFill>
                <a:highlight>
                  <a:srgbClr val="B7B7B7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 All Jobs.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aefc203f8fd599b9fa8be7569c8013336aa95a07cb686d5427462b4b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One Search</a:t>
            </a:r>
            <a:r>
              <a:rPr lang="en" sz="1800" u="sng">
                <a:solidFill>
                  <a:srgbClr val="0000FF"/>
                </a:solidFill>
                <a:highlight>
                  <a:srgbClr val="B7B7B7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 All Jobs.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a51bf48129368a9b0037598aa40412a533d26a55ee78afc0d0c7afc6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0" y="545615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Similar inputs, very different outputs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07" name="Shape 707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/>
          <p:nvPr/>
        </p:nvSpPr>
        <p:spPr>
          <a:xfrm>
            <a:off x="0" y="230880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Hashing for experiments</a:t>
            </a:r>
          </a:p>
        </p:txBody>
      </p:sp>
      <p:pic>
        <p:nvPicPr>
          <p:cNvPr descr="Indeed-White-Logo.png" id="713" name="Shape 7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825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/>
          <p:nvPr/>
        </p:nvSpPr>
        <p:spPr>
          <a:xfrm>
            <a:off x="798169" y="2312250"/>
            <a:ext cx="33552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Start with an identifier</a:t>
            </a:r>
          </a:p>
        </p:txBody>
      </p:sp>
      <p:grpSp>
        <p:nvGrpSpPr>
          <p:cNvPr id="719" name="Shape 719"/>
          <p:cNvGrpSpPr/>
          <p:nvPr/>
        </p:nvGrpSpPr>
        <p:grpSpPr>
          <a:xfrm>
            <a:off x="4862596" y="1280524"/>
            <a:ext cx="3381035" cy="2582400"/>
            <a:chOff x="5088075" y="1329850"/>
            <a:chExt cx="3155717" cy="2582400"/>
          </a:xfrm>
        </p:grpSpPr>
        <p:sp>
          <p:nvSpPr>
            <p:cNvPr id="720" name="Shape 720"/>
            <p:cNvSpPr/>
            <p:nvPr/>
          </p:nvSpPr>
          <p:spPr>
            <a:xfrm>
              <a:off x="5095892" y="3323950"/>
              <a:ext cx="3147900" cy="5883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1F4981"/>
                </a:buClr>
                <a:buSzPct val="25000"/>
                <a:buFont typeface="Avenir"/>
                <a:buNone/>
              </a:pPr>
              <a:r>
                <a:t/>
              </a:r>
              <a:endParaRPr sz="1600">
                <a:solidFill>
                  <a:srgbClr val="1F498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21" name="Shape 721"/>
            <p:cNvSpPr/>
            <p:nvPr/>
          </p:nvSpPr>
          <p:spPr>
            <a:xfrm>
              <a:off x="5095892" y="2645112"/>
              <a:ext cx="3147900" cy="5883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1F4981"/>
                </a:buClr>
                <a:buSzPct val="25000"/>
                <a:buFont typeface="Avenir"/>
                <a:buNone/>
              </a:pPr>
              <a:r>
                <a:t/>
              </a:r>
              <a:endParaRPr sz="1600">
                <a:solidFill>
                  <a:srgbClr val="1F498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5088075" y="1993437"/>
              <a:ext cx="3147900" cy="5883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1F4981"/>
                </a:buClr>
                <a:buSzPct val="25000"/>
                <a:buFont typeface="Avenir"/>
                <a:buNone/>
              </a:pPr>
              <a:r>
                <a:t/>
              </a:r>
              <a:endParaRPr sz="1600">
                <a:solidFill>
                  <a:srgbClr val="1F498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23" name="Shape 723"/>
            <p:cNvSpPr/>
            <p:nvPr/>
          </p:nvSpPr>
          <p:spPr>
            <a:xfrm>
              <a:off x="5091103" y="1329850"/>
              <a:ext cx="3147900" cy="5883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1F4981"/>
                </a:buClr>
                <a:buSzPct val="25000"/>
                <a:buFont typeface="Avenir"/>
                <a:buNone/>
              </a:pPr>
              <a:r>
                <a:t/>
              </a:r>
              <a:endParaRPr sz="1600">
                <a:solidFill>
                  <a:srgbClr val="1F498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24" name="Shape 724"/>
            <p:cNvSpPr txBox="1"/>
            <p:nvPr/>
          </p:nvSpPr>
          <p:spPr>
            <a:xfrm>
              <a:off x="5106295" y="1361226"/>
              <a:ext cx="30987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Account ID</a:t>
              </a:r>
            </a:p>
          </p:txBody>
        </p:sp>
        <p:sp>
          <p:nvSpPr>
            <p:cNvPr id="725" name="Shape 725"/>
            <p:cNvSpPr txBox="1"/>
            <p:nvPr/>
          </p:nvSpPr>
          <p:spPr>
            <a:xfrm>
              <a:off x="5104543" y="2010651"/>
              <a:ext cx="31392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Email address</a:t>
              </a:r>
            </a:p>
          </p:txBody>
        </p:sp>
        <p:sp>
          <p:nvSpPr>
            <p:cNvPr id="726" name="Shape 726"/>
            <p:cNvSpPr txBox="1"/>
            <p:nvPr/>
          </p:nvSpPr>
          <p:spPr>
            <a:xfrm>
              <a:off x="5095755" y="2664001"/>
              <a:ext cx="31392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Unique cookie</a:t>
              </a:r>
            </a:p>
          </p:txBody>
        </p:sp>
        <p:sp>
          <p:nvSpPr>
            <p:cNvPr id="727" name="Shape 727"/>
            <p:cNvSpPr txBox="1"/>
            <p:nvPr/>
          </p:nvSpPr>
          <p:spPr>
            <a:xfrm>
              <a:off x="5095755" y="3342626"/>
              <a:ext cx="31392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Clr>
                  <a:srgbClr val="1F497D"/>
                </a:buClr>
                <a:buSzPct val="25000"/>
                <a:buFont typeface="Avenir"/>
                <a:buNone/>
              </a:pPr>
              <a:r>
                <a:rPr lang="en" sz="1600">
                  <a:solidFill>
                    <a:srgbClr val="2164F3"/>
                  </a:solidFill>
                  <a:latin typeface="Avenir"/>
                  <a:ea typeface="Avenir"/>
                  <a:cs typeface="Avenir"/>
                  <a:sym typeface="Avenir"/>
                </a:rPr>
                <a:t>etc.</a:t>
              </a:r>
            </a:p>
          </p:txBody>
        </p:sp>
      </p:grpSp>
      <p:pic>
        <p:nvPicPr>
          <p:cNvPr id="728" name="Shape 728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/>
          <p:nvPr/>
        </p:nvSpPr>
        <p:spPr>
          <a:xfrm>
            <a:off x="901200" y="690100"/>
            <a:ext cx="352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Control (existing behavior)</a:t>
            </a:r>
          </a:p>
        </p:txBody>
      </p:sp>
      <p:sp>
        <p:nvSpPr>
          <p:cNvPr id="734" name="Shape 734"/>
          <p:cNvSpPr txBox="1"/>
          <p:nvPr/>
        </p:nvSpPr>
        <p:spPr>
          <a:xfrm>
            <a:off x="4721563" y="690100"/>
            <a:ext cx="352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b="1"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Test (new behavior)</a:t>
            </a:r>
          </a:p>
        </p:txBody>
      </p:sp>
      <p:pic>
        <p:nvPicPr>
          <p:cNvPr id="735" name="Shape 7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600" y="1414775"/>
            <a:ext cx="3740571" cy="27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Shape 7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878" y="1414775"/>
            <a:ext cx="3740571" cy="277294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Shape 737"/>
          <p:cNvSpPr/>
          <p:nvPr/>
        </p:nvSpPr>
        <p:spPr>
          <a:xfrm>
            <a:off x="1089550" y="3140325"/>
            <a:ext cx="1220400" cy="473400"/>
          </a:xfrm>
          <a:prstGeom prst="roundRect">
            <a:avLst>
              <a:gd fmla="val 16667" name="adj"/>
            </a:avLst>
          </a:prstGeom>
          <a:solidFill>
            <a:srgbClr val="2164F3"/>
          </a:solidFill>
          <a:ln cap="flat" cmpd="sng" w="19050">
            <a:solidFill>
              <a:srgbClr val="2851C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Alert</a:t>
            </a:r>
          </a:p>
        </p:txBody>
      </p:sp>
      <p:pic>
        <p:nvPicPr>
          <p:cNvPr id="738" name="Shape 738"/>
          <p:cNvPicPr preferRelativeResize="0"/>
          <p:nvPr/>
        </p:nvPicPr>
        <p:blipFill rotWithShape="1">
          <a:blip r:embed="rId5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Shape 739"/>
          <p:cNvCxnSpPr/>
          <p:nvPr/>
        </p:nvCxnSpPr>
        <p:spPr>
          <a:xfrm>
            <a:off x="4719675" y="1231425"/>
            <a:ext cx="3505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40" name="Shape 740"/>
          <p:cNvCxnSpPr/>
          <p:nvPr/>
        </p:nvCxnSpPr>
        <p:spPr>
          <a:xfrm flipH="1" rot="10800000">
            <a:off x="902463" y="1234671"/>
            <a:ext cx="35409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 txBox="1"/>
          <p:nvPr/>
        </p:nvSpPr>
        <p:spPr>
          <a:xfrm>
            <a:off x="488700" y="540977"/>
            <a:ext cx="8166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Map groups to the number line</a:t>
            </a:r>
          </a:p>
        </p:txBody>
      </p:sp>
      <p:grpSp>
        <p:nvGrpSpPr>
          <p:cNvPr id="746" name="Shape 746"/>
          <p:cNvGrpSpPr/>
          <p:nvPr/>
        </p:nvGrpSpPr>
        <p:grpSpPr>
          <a:xfrm>
            <a:off x="822675" y="2005285"/>
            <a:ext cx="7520471" cy="1132930"/>
            <a:chOff x="887300" y="4177339"/>
            <a:chExt cx="7520471" cy="1851495"/>
          </a:xfrm>
        </p:grpSpPr>
        <p:sp>
          <p:nvSpPr>
            <p:cNvPr id="747" name="Shape 747"/>
            <p:cNvSpPr/>
            <p:nvPr/>
          </p:nvSpPr>
          <p:spPr>
            <a:xfrm>
              <a:off x="4571999" y="4177339"/>
              <a:ext cx="3111000" cy="1023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test (1)</a:t>
              </a:r>
            </a:p>
          </p:txBody>
        </p:sp>
        <p:sp>
          <p:nvSpPr>
            <p:cNvPr id="748" name="Shape 748"/>
            <p:cNvSpPr/>
            <p:nvPr/>
          </p:nvSpPr>
          <p:spPr>
            <a:xfrm>
              <a:off x="1461025" y="4177339"/>
              <a:ext cx="3111000" cy="10236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control (0)</a:t>
              </a:r>
            </a:p>
          </p:txBody>
        </p:sp>
        <p:sp>
          <p:nvSpPr>
            <p:cNvPr id="749" name="Shape 749"/>
            <p:cNvSpPr txBox="1"/>
            <p:nvPr/>
          </p:nvSpPr>
          <p:spPr>
            <a:xfrm>
              <a:off x="887300" y="5163243"/>
              <a:ext cx="14844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MIN_INT</a:t>
              </a:r>
            </a:p>
          </p:txBody>
        </p:sp>
        <p:sp>
          <p:nvSpPr>
            <p:cNvPr id="750" name="Shape 750"/>
            <p:cNvSpPr txBox="1"/>
            <p:nvPr/>
          </p:nvSpPr>
          <p:spPr>
            <a:xfrm>
              <a:off x="6577771" y="5163225"/>
              <a:ext cx="18300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MAX_INT</a:t>
              </a:r>
            </a:p>
          </p:txBody>
        </p:sp>
        <p:sp>
          <p:nvSpPr>
            <p:cNvPr id="751" name="Shape 751"/>
            <p:cNvSpPr txBox="1"/>
            <p:nvPr/>
          </p:nvSpPr>
          <p:spPr>
            <a:xfrm>
              <a:off x="4070950" y="5202634"/>
              <a:ext cx="10356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0</a:t>
              </a:r>
            </a:p>
          </p:txBody>
        </p:sp>
      </p:grpSp>
      <p:pic>
        <p:nvPicPr>
          <p:cNvPr id="752" name="Shape 75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/>
          <p:nvPr/>
        </p:nvSpPr>
        <p:spPr>
          <a:xfrm>
            <a:off x="5272346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758" name="Shape 758"/>
          <p:cNvSpPr txBox="1"/>
          <p:nvPr/>
        </p:nvSpPr>
        <p:spPr>
          <a:xfrm>
            <a:off x="0" y="1261375"/>
            <a:ext cx="91440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 = hash (alice@example.com) mod 2</a:t>
            </a:r>
            <a:r>
              <a:rPr b="1" baseline="30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32</a:t>
            </a:r>
          </a:p>
        </p:txBody>
      </p:sp>
      <p:sp>
        <p:nvSpPr>
          <p:cNvPr id="759" name="Shape 759"/>
          <p:cNvSpPr txBox="1"/>
          <p:nvPr/>
        </p:nvSpPr>
        <p:spPr>
          <a:xfrm>
            <a:off x="0" y="5420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Assigning Alice to a group</a:t>
            </a:r>
          </a:p>
        </p:txBody>
      </p:sp>
      <p:grpSp>
        <p:nvGrpSpPr>
          <p:cNvPr id="760" name="Shape 760"/>
          <p:cNvGrpSpPr/>
          <p:nvPr/>
        </p:nvGrpSpPr>
        <p:grpSpPr>
          <a:xfrm>
            <a:off x="822675" y="2005285"/>
            <a:ext cx="7520471" cy="1132930"/>
            <a:chOff x="887300" y="4177339"/>
            <a:chExt cx="7520471" cy="1851495"/>
          </a:xfrm>
        </p:grpSpPr>
        <p:sp>
          <p:nvSpPr>
            <p:cNvPr id="761" name="Shape 761"/>
            <p:cNvSpPr/>
            <p:nvPr/>
          </p:nvSpPr>
          <p:spPr>
            <a:xfrm>
              <a:off x="4571999" y="4177339"/>
              <a:ext cx="3111000" cy="1023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test</a:t>
              </a:r>
            </a:p>
          </p:txBody>
        </p:sp>
        <p:sp>
          <p:nvSpPr>
            <p:cNvPr id="762" name="Shape 762"/>
            <p:cNvSpPr/>
            <p:nvPr/>
          </p:nvSpPr>
          <p:spPr>
            <a:xfrm>
              <a:off x="1461025" y="4177339"/>
              <a:ext cx="3111000" cy="10236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control</a:t>
              </a:r>
            </a:p>
          </p:txBody>
        </p:sp>
        <p:sp>
          <p:nvSpPr>
            <p:cNvPr id="763" name="Shape 763"/>
            <p:cNvSpPr txBox="1"/>
            <p:nvPr/>
          </p:nvSpPr>
          <p:spPr>
            <a:xfrm>
              <a:off x="887300" y="5163243"/>
              <a:ext cx="14844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MIN_INT</a:t>
              </a:r>
            </a:p>
          </p:txBody>
        </p:sp>
        <p:sp>
          <p:nvSpPr>
            <p:cNvPr id="764" name="Shape 764"/>
            <p:cNvSpPr txBox="1"/>
            <p:nvPr/>
          </p:nvSpPr>
          <p:spPr>
            <a:xfrm>
              <a:off x="6577771" y="5163225"/>
              <a:ext cx="18300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MAX_INT</a:t>
              </a:r>
            </a:p>
          </p:txBody>
        </p:sp>
        <p:sp>
          <p:nvSpPr>
            <p:cNvPr id="765" name="Shape 765"/>
            <p:cNvSpPr txBox="1"/>
            <p:nvPr/>
          </p:nvSpPr>
          <p:spPr>
            <a:xfrm>
              <a:off x="4070950" y="5202634"/>
              <a:ext cx="10356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0</a:t>
              </a:r>
            </a:p>
          </p:txBody>
        </p:sp>
      </p:grpSp>
      <p:cxnSp>
        <p:nvCxnSpPr>
          <p:cNvPr id="766" name="Shape 766"/>
          <p:cNvCxnSpPr/>
          <p:nvPr/>
        </p:nvCxnSpPr>
        <p:spPr>
          <a:xfrm rot="10800000">
            <a:off x="5542950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67" name="Shape 767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/>
          <p:nvPr/>
        </p:nvSpPr>
        <p:spPr>
          <a:xfrm>
            <a:off x="5272346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773" name="Shape 773"/>
          <p:cNvSpPr txBox="1"/>
          <p:nvPr/>
        </p:nvSpPr>
        <p:spPr>
          <a:xfrm>
            <a:off x="0" y="1261375"/>
            <a:ext cx="91440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 = hash (babu@example.com) mod 2</a:t>
            </a:r>
            <a:r>
              <a:rPr b="1" baseline="30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32</a:t>
            </a:r>
          </a:p>
        </p:txBody>
      </p:sp>
      <p:sp>
        <p:nvSpPr>
          <p:cNvPr id="774" name="Shape 774"/>
          <p:cNvSpPr txBox="1"/>
          <p:nvPr/>
        </p:nvSpPr>
        <p:spPr>
          <a:xfrm>
            <a:off x="0" y="5420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Assigning Babu to a group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938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775" name="Shape 775"/>
          <p:cNvGrpSpPr/>
          <p:nvPr/>
        </p:nvGrpSpPr>
        <p:grpSpPr>
          <a:xfrm>
            <a:off x="822675" y="2005285"/>
            <a:ext cx="7520471" cy="1132930"/>
            <a:chOff x="887300" y="4177339"/>
            <a:chExt cx="7520471" cy="1851495"/>
          </a:xfrm>
        </p:grpSpPr>
        <p:sp>
          <p:nvSpPr>
            <p:cNvPr id="776" name="Shape 776"/>
            <p:cNvSpPr/>
            <p:nvPr/>
          </p:nvSpPr>
          <p:spPr>
            <a:xfrm>
              <a:off x="4571999" y="4177339"/>
              <a:ext cx="3111000" cy="1023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test</a:t>
              </a:r>
            </a:p>
          </p:txBody>
        </p:sp>
        <p:sp>
          <p:nvSpPr>
            <p:cNvPr id="777" name="Shape 777"/>
            <p:cNvSpPr/>
            <p:nvPr/>
          </p:nvSpPr>
          <p:spPr>
            <a:xfrm>
              <a:off x="1461025" y="4177339"/>
              <a:ext cx="3111000" cy="10236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control</a:t>
              </a:r>
            </a:p>
          </p:txBody>
        </p:sp>
        <p:sp>
          <p:nvSpPr>
            <p:cNvPr id="778" name="Shape 778"/>
            <p:cNvSpPr txBox="1"/>
            <p:nvPr/>
          </p:nvSpPr>
          <p:spPr>
            <a:xfrm>
              <a:off x="887300" y="5163243"/>
              <a:ext cx="14844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MIN_INT</a:t>
              </a:r>
            </a:p>
          </p:txBody>
        </p:sp>
        <p:sp>
          <p:nvSpPr>
            <p:cNvPr id="779" name="Shape 779"/>
            <p:cNvSpPr txBox="1"/>
            <p:nvPr/>
          </p:nvSpPr>
          <p:spPr>
            <a:xfrm>
              <a:off x="6577771" y="5163225"/>
              <a:ext cx="18300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MAX_INT</a:t>
              </a:r>
            </a:p>
          </p:txBody>
        </p:sp>
        <p:sp>
          <p:nvSpPr>
            <p:cNvPr id="780" name="Shape 780"/>
            <p:cNvSpPr txBox="1"/>
            <p:nvPr/>
          </p:nvSpPr>
          <p:spPr>
            <a:xfrm>
              <a:off x="4070950" y="5202634"/>
              <a:ext cx="10356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0</a:t>
              </a:r>
            </a:p>
          </p:txBody>
        </p:sp>
      </p:grpSp>
      <p:cxnSp>
        <p:nvCxnSpPr>
          <p:cNvPr id="781" name="Shape 781"/>
          <p:cNvCxnSpPr/>
          <p:nvPr/>
        </p:nvCxnSpPr>
        <p:spPr>
          <a:xfrm rot="10800000">
            <a:off x="5542950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82" name="Shape 78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Shape 783"/>
          <p:cNvSpPr txBox="1"/>
          <p:nvPr/>
        </p:nvSpPr>
        <p:spPr>
          <a:xfrm>
            <a:off x="2681546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  <p:cxnSp>
        <p:nvCxnSpPr>
          <p:cNvPr id="784" name="Shape 784"/>
          <p:cNvCxnSpPr/>
          <p:nvPr/>
        </p:nvCxnSpPr>
        <p:spPr>
          <a:xfrm rot="10800000">
            <a:off x="2952150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85" name="Shape 785"/>
          <p:cNvSpPr/>
          <p:nvPr/>
        </p:nvSpPr>
        <p:spPr>
          <a:xfrm>
            <a:off x="5176875" y="2730225"/>
            <a:ext cx="1057200" cy="1727400"/>
          </a:xfrm>
          <a:prstGeom prst="rect">
            <a:avLst/>
          </a:prstGeom>
          <a:solidFill>
            <a:srgbClr val="FFFFFF">
              <a:alpha val="542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/>
          <p:nvPr/>
        </p:nvSpPr>
        <p:spPr>
          <a:xfrm>
            <a:off x="5272346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791" name="Shape 791"/>
          <p:cNvSpPr txBox="1"/>
          <p:nvPr/>
        </p:nvSpPr>
        <p:spPr>
          <a:xfrm>
            <a:off x="0" y="1261375"/>
            <a:ext cx="91440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 = hash (chen@example.com) mod 2</a:t>
            </a:r>
            <a:r>
              <a:rPr b="1" baseline="30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32</a:t>
            </a:r>
          </a:p>
        </p:txBody>
      </p:sp>
      <p:sp>
        <p:nvSpPr>
          <p:cNvPr id="792" name="Shape 792"/>
          <p:cNvSpPr txBox="1"/>
          <p:nvPr/>
        </p:nvSpPr>
        <p:spPr>
          <a:xfrm>
            <a:off x="0" y="5420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Assigning Chen to a group</a:t>
            </a:r>
          </a:p>
        </p:txBody>
      </p:sp>
      <p:grpSp>
        <p:nvGrpSpPr>
          <p:cNvPr id="793" name="Shape 793"/>
          <p:cNvGrpSpPr/>
          <p:nvPr/>
        </p:nvGrpSpPr>
        <p:grpSpPr>
          <a:xfrm>
            <a:off x="822675" y="2005285"/>
            <a:ext cx="7520471" cy="1132930"/>
            <a:chOff x="887300" y="4177339"/>
            <a:chExt cx="7520471" cy="1851495"/>
          </a:xfrm>
        </p:grpSpPr>
        <p:sp>
          <p:nvSpPr>
            <p:cNvPr id="794" name="Shape 794"/>
            <p:cNvSpPr/>
            <p:nvPr/>
          </p:nvSpPr>
          <p:spPr>
            <a:xfrm>
              <a:off x="4571999" y="4177339"/>
              <a:ext cx="3111000" cy="1023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test</a:t>
              </a:r>
            </a:p>
          </p:txBody>
        </p:sp>
        <p:sp>
          <p:nvSpPr>
            <p:cNvPr id="795" name="Shape 795"/>
            <p:cNvSpPr/>
            <p:nvPr/>
          </p:nvSpPr>
          <p:spPr>
            <a:xfrm>
              <a:off x="1461025" y="4177339"/>
              <a:ext cx="3111000" cy="10236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control</a:t>
              </a:r>
            </a:p>
          </p:txBody>
        </p:sp>
        <p:sp>
          <p:nvSpPr>
            <p:cNvPr id="796" name="Shape 796"/>
            <p:cNvSpPr txBox="1"/>
            <p:nvPr/>
          </p:nvSpPr>
          <p:spPr>
            <a:xfrm>
              <a:off x="887300" y="5163243"/>
              <a:ext cx="14844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MIN_INT</a:t>
              </a:r>
            </a:p>
          </p:txBody>
        </p:sp>
        <p:sp>
          <p:nvSpPr>
            <p:cNvPr id="797" name="Shape 797"/>
            <p:cNvSpPr txBox="1"/>
            <p:nvPr/>
          </p:nvSpPr>
          <p:spPr>
            <a:xfrm>
              <a:off x="6577771" y="5163225"/>
              <a:ext cx="18300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MAX_INT</a:t>
              </a:r>
            </a:p>
          </p:txBody>
        </p:sp>
        <p:sp>
          <p:nvSpPr>
            <p:cNvPr id="798" name="Shape 798"/>
            <p:cNvSpPr txBox="1"/>
            <p:nvPr/>
          </p:nvSpPr>
          <p:spPr>
            <a:xfrm>
              <a:off x="4070950" y="5202634"/>
              <a:ext cx="10356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0</a:t>
              </a:r>
            </a:p>
          </p:txBody>
        </p:sp>
      </p:grpSp>
      <p:cxnSp>
        <p:nvCxnSpPr>
          <p:cNvPr id="799" name="Shape 799"/>
          <p:cNvCxnSpPr/>
          <p:nvPr/>
        </p:nvCxnSpPr>
        <p:spPr>
          <a:xfrm rot="10800000">
            <a:off x="5542950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800" name="Shape 80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Shape 801"/>
          <p:cNvSpPr txBox="1"/>
          <p:nvPr/>
        </p:nvSpPr>
        <p:spPr>
          <a:xfrm>
            <a:off x="2681546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  <p:cxnSp>
        <p:nvCxnSpPr>
          <p:cNvPr id="802" name="Shape 802"/>
          <p:cNvCxnSpPr/>
          <p:nvPr/>
        </p:nvCxnSpPr>
        <p:spPr>
          <a:xfrm rot="10800000">
            <a:off x="2952150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03" name="Shape 803"/>
          <p:cNvSpPr/>
          <p:nvPr/>
        </p:nvSpPr>
        <p:spPr>
          <a:xfrm>
            <a:off x="2586150" y="2730225"/>
            <a:ext cx="693000" cy="1727400"/>
          </a:xfrm>
          <a:prstGeom prst="rect">
            <a:avLst/>
          </a:prstGeom>
          <a:solidFill>
            <a:srgbClr val="FFFFFF">
              <a:alpha val="542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4" name="Shape 804"/>
          <p:cNvSpPr txBox="1"/>
          <p:nvPr/>
        </p:nvSpPr>
        <p:spPr>
          <a:xfrm>
            <a:off x="6648721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</a:p>
        </p:txBody>
      </p:sp>
      <p:cxnSp>
        <p:nvCxnSpPr>
          <p:cNvPr id="805" name="Shape 805"/>
          <p:cNvCxnSpPr/>
          <p:nvPr/>
        </p:nvCxnSpPr>
        <p:spPr>
          <a:xfrm rot="10800000">
            <a:off x="6919325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06" name="Shape 806"/>
          <p:cNvSpPr/>
          <p:nvPr/>
        </p:nvSpPr>
        <p:spPr>
          <a:xfrm>
            <a:off x="5176875" y="2730225"/>
            <a:ext cx="693000" cy="1727400"/>
          </a:xfrm>
          <a:prstGeom prst="rect">
            <a:avLst/>
          </a:prstGeom>
          <a:solidFill>
            <a:srgbClr val="FFFFFF">
              <a:alpha val="542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/>
          <p:nvPr/>
        </p:nvSpPr>
        <p:spPr>
          <a:xfrm>
            <a:off x="5272346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812" name="Shape 812"/>
          <p:cNvSpPr txBox="1"/>
          <p:nvPr/>
        </p:nvSpPr>
        <p:spPr>
          <a:xfrm>
            <a:off x="0" y="1261375"/>
            <a:ext cx="91440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d</a:t>
            </a: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 = hash (diu@example.com) mod 2</a:t>
            </a:r>
            <a:r>
              <a:rPr b="1" baseline="30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32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0" y="5420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Assigning Diu to a group</a:t>
            </a:r>
          </a:p>
        </p:txBody>
      </p:sp>
      <p:grpSp>
        <p:nvGrpSpPr>
          <p:cNvPr id="814" name="Shape 814"/>
          <p:cNvGrpSpPr/>
          <p:nvPr/>
        </p:nvGrpSpPr>
        <p:grpSpPr>
          <a:xfrm>
            <a:off x="822675" y="2005285"/>
            <a:ext cx="7520471" cy="1132930"/>
            <a:chOff x="887300" y="4177339"/>
            <a:chExt cx="7520471" cy="1851495"/>
          </a:xfrm>
        </p:grpSpPr>
        <p:sp>
          <p:nvSpPr>
            <p:cNvPr id="815" name="Shape 815"/>
            <p:cNvSpPr/>
            <p:nvPr/>
          </p:nvSpPr>
          <p:spPr>
            <a:xfrm>
              <a:off x="4571999" y="4177339"/>
              <a:ext cx="3111000" cy="1023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test</a:t>
              </a:r>
            </a:p>
          </p:txBody>
        </p:sp>
        <p:sp>
          <p:nvSpPr>
            <p:cNvPr id="816" name="Shape 816"/>
            <p:cNvSpPr/>
            <p:nvPr/>
          </p:nvSpPr>
          <p:spPr>
            <a:xfrm>
              <a:off x="1461025" y="4177339"/>
              <a:ext cx="3111000" cy="10236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control</a:t>
              </a:r>
            </a:p>
          </p:txBody>
        </p:sp>
        <p:sp>
          <p:nvSpPr>
            <p:cNvPr id="817" name="Shape 817"/>
            <p:cNvSpPr txBox="1"/>
            <p:nvPr/>
          </p:nvSpPr>
          <p:spPr>
            <a:xfrm>
              <a:off x="887300" y="5163243"/>
              <a:ext cx="14844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MIN_INT</a:t>
              </a:r>
            </a:p>
          </p:txBody>
        </p:sp>
        <p:sp>
          <p:nvSpPr>
            <p:cNvPr id="818" name="Shape 818"/>
            <p:cNvSpPr txBox="1"/>
            <p:nvPr/>
          </p:nvSpPr>
          <p:spPr>
            <a:xfrm>
              <a:off x="6577771" y="5163225"/>
              <a:ext cx="18300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MAX_INT</a:t>
              </a:r>
            </a:p>
          </p:txBody>
        </p:sp>
        <p:sp>
          <p:nvSpPr>
            <p:cNvPr id="819" name="Shape 819"/>
            <p:cNvSpPr txBox="1"/>
            <p:nvPr/>
          </p:nvSpPr>
          <p:spPr>
            <a:xfrm>
              <a:off x="4070950" y="5202634"/>
              <a:ext cx="10356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0</a:t>
              </a:r>
            </a:p>
          </p:txBody>
        </p:sp>
      </p:grpSp>
      <p:cxnSp>
        <p:nvCxnSpPr>
          <p:cNvPr id="820" name="Shape 820"/>
          <p:cNvCxnSpPr/>
          <p:nvPr/>
        </p:nvCxnSpPr>
        <p:spPr>
          <a:xfrm rot="10800000">
            <a:off x="5542950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821" name="Shape 821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Shape 822"/>
          <p:cNvSpPr txBox="1"/>
          <p:nvPr/>
        </p:nvSpPr>
        <p:spPr>
          <a:xfrm>
            <a:off x="2681546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  <p:cxnSp>
        <p:nvCxnSpPr>
          <p:cNvPr id="823" name="Shape 823"/>
          <p:cNvCxnSpPr/>
          <p:nvPr/>
        </p:nvCxnSpPr>
        <p:spPr>
          <a:xfrm rot="10800000">
            <a:off x="2952150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24" name="Shape 824"/>
          <p:cNvSpPr/>
          <p:nvPr/>
        </p:nvSpPr>
        <p:spPr>
          <a:xfrm>
            <a:off x="2586150" y="2730225"/>
            <a:ext cx="693000" cy="1727400"/>
          </a:xfrm>
          <a:prstGeom prst="rect">
            <a:avLst/>
          </a:prstGeom>
          <a:solidFill>
            <a:srgbClr val="FFFFFF">
              <a:alpha val="542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5" name="Shape 825"/>
          <p:cNvSpPr txBox="1"/>
          <p:nvPr/>
        </p:nvSpPr>
        <p:spPr>
          <a:xfrm>
            <a:off x="6648721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</a:p>
        </p:txBody>
      </p:sp>
      <p:cxnSp>
        <p:nvCxnSpPr>
          <p:cNvPr id="826" name="Shape 826"/>
          <p:cNvCxnSpPr/>
          <p:nvPr/>
        </p:nvCxnSpPr>
        <p:spPr>
          <a:xfrm rot="10800000">
            <a:off x="6919325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27" name="Shape 827"/>
          <p:cNvSpPr txBox="1"/>
          <p:nvPr/>
        </p:nvSpPr>
        <p:spPr>
          <a:xfrm>
            <a:off x="3124633" y="3727402"/>
            <a:ext cx="597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1" baseline="-25000" lang="en" sz="18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d</a:t>
            </a:r>
          </a:p>
        </p:txBody>
      </p:sp>
      <p:cxnSp>
        <p:nvCxnSpPr>
          <p:cNvPr id="828" name="Shape 828"/>
          <p:cNvCxnSpPr/>
          <p:nvPr/>
        </p:nvCxnSpPr>
        <p:spPr>
          <a:xfrm rot="10800000">
            <a:off x="3395238" y="2775550"/>
            <a:ext cx="0" cy="972600"/>
          </a:xfrm>
          <a:prstGeom prst="straightConnector1">
            <a:avLst/>
          </a:prstGeom>
          <a:noFill/>
          <a:ln cap="flat" cmpd="sng" w="19050">
            <a:solidFill>
              <a:srgbClr val="FF6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29" name="Shape 829"/>
          <p:cNvSpPr/>
          <p:nvPr/>
        </p:nvSpPr>
        <p:spPr>
          <a:xfrm>
            <a:off x="5348346" y="2730225"/>
            <a:ext cx="1869300" cy="1727400"/>
          </a:xfrm>
          <a:prstGeom prst="rect">
            <a:avLst/>
          </a:prstGeom>
          <a:solidFill>
            <a:srgbClr val="FFFFFF">
              <a:alpha val="542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Shape 303"/>
          <p:cNvGrpSpPr/>
          <p:nvPr/>
        </p:nvGrpSpPr>
        <p:grpSpPr>
          <a:xfrm>
            <a:off x="901200" y="485600"/>
            <a:ext cx="7341601" cy="4657901"/>
            <a:chOff x="901200" y="485600"/>
            <a:chExt cx="7341601" cy="4657901"/>
          </a:xfrm>
        </p:grpSpPr>
        <p:pic>
          <p:nvPicPr>
            <p:cNvPr id="304" name="Shape 3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1200" y="1019000"/>
              <a:ext cx="7341601" cy="4124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Shape 305"/>
            <p:cNvPicPr preferRelativeResize="0"/>
            <p:nvPr/>
          </p:nvPicPr>
          <p:blipFill rotWithShape="1">
            <a:blip r:embed="rId4">
              <a:alphaModFix/>
            </a:blip>
            <a:srcRect b="6200" l="0" r="0" t="0"/>
            <a:stretch/>
          </p:blipFill>
          <p:spPr>
            <a:xfrm>
              <a:off x="901200" y="485600"/>
              <a:ext cx="7341601" cy="38686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Shape 306"/>
          <p:cNvPicPr preferRelativeResize="0"/>
          <p:nvPr/>
        </p:nvPicPr>
        <p:blipFill rotWithShape="1">
          <a:blip r:embed="rId5">
            <a:alphaModFix/>
          </a:blip>
          <a:srcRect b="84674" l="15383" r="0" t="0"/>
          <a:stretch/>
        </p:blipFill>
        <p:spPr>
          <a:xfrm>
            <a:off x="1283513" y="956275"/>
            <a:ext cx="6566251" cy="40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5">
            <a:alphaModFix/>
          </a:blip>
          <a:srcRect b="89176" l="0" r="82628" t="0"/>
          <a:stretch/>
        </p:blipFill>
        <p:spPr>
          <a:xfrm>
            <a:off x="1278750" y="925300"/>
            <a:ext cx="1479576" cy="311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Shape 308"/>
          <p:cNvGrpSpPr/>
          <p:nvPr/>
        </p:nvGrpSpPr>
        <p:grpSpPr>
          <a:xfrm>
            <a:off x="1828741" y="1990903"/>
            <a:ext cx="5530334" cy="2332612"/>
            <a:chOff x="1684925" y="2246850"/>
            <a:chExt cx="5826924" cy="2457451"/>
          </a:xfrm>
        </p:grpSpPr>
        <p:pic>
          <p:nvPicPr>
            <p:cNvPr id="309" name="Shape 309"/>
            <p:cNvPicPr preferRelativeResize="0"/>
            <p:nvPr/>
          </p:nvPicPr>
          <p:blipFill rotWithShape="1">
            <a:blip r:embed="rId5">
              <a:alphaModFix/>
            </a:blip>
            <a:srcRect b="0" l="15774" r="17496" t="16826"/>
            <a:stretch/>
          </p:blipFill>
          <p:spPr>
            <a:xfrm>
              <a:off x="1684925" y="2246850"/>
              <a:ext cx="5826924" cy="2457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Shape 310"/>
            <p:cNvSpPr/>
            <p:nvPr/>
          </p:nvSpPr>
          <p:spPr>
            <a:xfrm>
              <a:off x="4876825" y="2404000"/>
              <a:ext cx="95400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 txBox="1"/>
          <p:nvPr/>
        </p:nvSpPr>
        <p:spPr>
          <a:xfrm>
            <a:off x="800349" y="2312250"/>
            <a:ext cx="24885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Assigning groups to</a:t>
            </a:r>
            <a:b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multiple users</a:t>
            </a:r>
          </a:p>
        </p:txBody>
      </p:sp>
      <p:graphicFrame>
        <p:nvGraphicFramePr>
          <p:cNvPr id="835" name="Shape 835"/>
          <p:cNvGraphicFramePr/>
          <p:nvPr/>
        </p:nvGraphicFramePr>
        <p:xfrm>
          <a:off x="4101188" y="607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658250"/>
                <a:gridCol w="1466075"/>
              </a:tblGrid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 address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</a:t>
                      </a: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alice@example.com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babu@example.com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chen@example.com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esteban@example.com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fatima@example.com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galina@example.com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41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hadassah@example.com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 txBox="1"/>
          <p:nvPr/>
        </p:nvSpPr>
        <p:spPr>
          <a:xfrm>
            <a:off x="488700" y="544441"/>
            <a:ext cx="8166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Multiple experiments at once?</a:t>
            </a:r>
          </a:p>
        </p:txBody>
      </p:sp>
      <p:graphicFrame>
        <p:nvGraphicFramePr>
          <p:cNvPr id="841" name="Shape 841"/>
          <p:cNvGraphicFramePr/>
          <p:nvPr/>
        </p:nvGraphicFramePr>
        <p:xfrm>
          <a:off x="914025" y="10529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738125"/>
                <a:gridCol w="1519650"/>
                <a:gridCol w="1537850"/>
                <a:gridCol w="15228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 address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alice@example.com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babu@example.com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chen@example.com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esteban@example.com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fatima@example.com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1F497D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galina@example.com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hadassah@example.com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6" name="Shape 846"/>
          <p:cNvGraphicFramePr/>
          <p:nvPr/>
        </p:nvGraphicFramePr>
        <p:xfrm>
          <a:off x="914025" y="10529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738125"/>
                <a:gridCol w="1519650"/>
                <a:gridCol w="1537850"/>
                <a:gridCol w="15228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 address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</a:t>
                      </a: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</a:t>
                      </a: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</a:t>
                      </a: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alice@example.com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babu@example.com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chen@example.com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esteban@example.com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fatima@example.com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galina@example.com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hadassah@example.com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1" name="Shape 851"/>
          <p:cNvGraphicFramePr/>
          <p:nvPr/>
        </p:nvGraphicFramePr>
        <p:xfrm>
          <a:off x="914025" y="10529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738125"/>
                <a:gridCol w="1519650"/>
                <a:gridCol w="1537850"/>
                <a:gridCol w="15228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 address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alice@example.com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babu@example.com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chen@example.com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esteban@example.com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fatima@example.com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galina@example.com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hadassah@example.com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</a:tbl>
          </a:graphicData>
        </a:graphic>
      </p:graphicFrame>
      <p:sp>
        <p:nvSpPr>
          <p:cNvPr id="852" name="Shape 852"/>
          <p:cNvSpPr/>
          <p:nvPr/>
        </p:nvSpPr>
        <p:spPr>
          <a:xfrm>
            <a:off x="914025" y="1069600"/>
            <a:ext cx="7318500" cy="3585900"/>
          </a:xfrm>
          <a:prstGeom prst="rect">
            <a:avLst/>
          </a:prstGeom>
          <a:solidFill>
            <a:srgbClr val="222222">
              <a:alpha val="784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" name="Shape 853"/>
          <p:cNvSpPr txBox="1"/>
          <p:nvPr/>
        </p:nvSpPr>
        <p:spPr>
          <a:xfrm>
            <a:off x="488700" y="545303"/>
            <a:ext cx="8166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Oops</a:t>
            </a:r>
          </a:p>
        </p:txBody>
      </p:sp>
      <p:sp>
        <p:nvSpPr>
          <p:cNvPr id="854" name="Shape 854"/>
          <p:cNvSpPr txBox="1"/>
          <p:nvPr/>
        </p:nvSpPr>
        <p:spPr>
          <a:xfrm>
            <a:off x="1027075" y="2606125"/>
            <a:ext cx="70899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This is one experiment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/>
          <p:nvPr/>
        </p:nvSpPr>
        <p:spPr>
          <a:xfrm>
            <a:off x="0" y="23122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Add salt to taste</a:t>
            </a:r>
          </a:p>
        </p:txBody>
      </p:sp>
      <p:pic>
        <p:nvPicPr>
          <p:cNvPr descr="Indeed-White-Logo.png" id="860" name="Shape 8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/>
          <p:nvPr/>
        </p:nvSpPr>
        <p:spPr>
          <a:xfrm>
            <a:off x="898350" y="2182950"/>
            <a:ext cx="73473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457200" rtl="0"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“...a salt is random data that is used as an additional input to a</a:t>
            </a:r>
            <a:br>
              <a:rPr lang="en" sz="16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16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one-way function that ‘hashes’ a password or passphrase.”</a:t>
            </a:r>
          </a:p>
        </p:txBody>
      </p:sp>
      <p:sp>
        <p:nvSpPr>
          <p:cNvPr id="866" name="Shape 866"/>
          <p:cNvSpPr txBox="1"/>
          <p:nvPr/>
        </p:nvSpPr>
        <p:spPr>
          <a:xfrm>
            <a:off x="2274000" y="4579200"/>
            <a:ext cx="45960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200" u="sng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https://en.wikipedia.org/wiki/</a:t>
            </a:r>
            <a:r>
              <a:rPr lang="en" sz="1200" u="sng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Salt_(cryptography)</a:t>
            </a:r>
          </a:p>
        </p:txBody>
      </p:sp>
      <p:pic>
        <p:nvPicPr>
          <p:cNvPr id="867" name="Shape 867"/>
          <p:cNvPicPr preferRelativeResize="0"/>
          <p:nvPr/>
        </p:nvPicPr>
        <p:blipFill rotWithShape="1">
          <a:blip r:embed="rId6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 txBox="1"/>
          <p:nvPr/>
        </p:nvSpPr>
        <p:spPr>
          <a:xfrm>
            <a:off x="795500" y="1200150"/>
            <a:ext cx="7347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"One Search. All Jobs.</a:t>
            </a:r>
            <a:r>
              <a:rPr lang="en" sz="1800">
                <a:solidFill>
                  <a:srgbClr val="0000FF"/>
                </a:solidFill>
                <a:highlight>
                  <a:srgbClr val="B7B7B7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9f16a15d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bf70cb41f1201c37bbc0ac81a3db174c13783d233cc996e7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"One Search. All Jobs.</a:t>
            </a:r>
            <a:r>
              <a:rPr lang="en" sz="1800">
                <a:solidFill>
                  <a:srgbClr val="0000FF"/>
                </a:solidFill>
                <a:highlight>
                  <a:srgbClr val="B7B7B7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517ba504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a094ce93e4a906ec484d4df26fef4a7ed88f327ee85fdcc8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"One Search. All Jobs.</a:t>
            </a:r>
            <a:r>
              <a:rPr lang="en" sz="1800">
                <a:solidFill>
                  <a:srgbClr val="0000FF"/>
                </a:solidFill>
                <a:highlight>
                  <a:srgbClr val="B7B7B7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4d02b7f1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cd5a28039080cd6e26aae5fab757d586f7ebd1ab9ae0ba18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$ echo "One Search. All Jobs.</a:t>
            </a:r>
            <a:r>
              <a:rPr lang="en" sz="1800">
                <a:solidFill>
                  <a:srgbClr val="0000FF"/>
                </a:solidFill>
                <a:highlight>
                  <a:srgbClr val="B7B7B7"/>
                </a:highlight>
                <a:latin typeface="Consolas"/>
                <a:ea typeface="Consolas"/>
                <a:cs typeface="Consolas"/>
                <a:sym typeface="Consolas"/>
              </a:rPr>
              <a:t>3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"  | shasum -a 512224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e834f9bd</a:t>
            </a:r>
            <a:r>
              <a:rPr lang="en" sz="1800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a41daa61c5c4b27a072e03c23cdac834bef96a8a5c28c39d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0" y="5384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Salted hashing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Shape 878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Shape 879"/>
          <p:cNvSpPr txBox="1"/>
          <p:nvPr/>
        </p:nvSpPr>
        <p:spPr>
          <a:xfrm>
            <a:off x="0" y="2312238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i="1" lang="en" sz="24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'</a:t>
            </a:r>
            <a:r>
              <a:rPr lang="en" sz="24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 = hash (email + salt) mod 2</a:t>
            </a:r>
            <a:r>
              <a:rPr baseline="30000" lang="en" sz="2400">
                <a:solidFill>
                  <a:srgbClr val="FF6900"/>
                </a:solidFill>
                <a:latin typeface="Avenir"/>
                <a:ea typeface="Avenir"/>
                <a:cs typeface="Avenir"/>
                <a:sym typeface="Avenir"/>
              </a:rPr>
              <a:t>32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/>
          <p:nvPr/>
        </p:nvSpPr>
        <p:spPr>
          <a:xfrm>
            <a:off x="0" y="5420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Each experiment gets its own salt</a:t>
            </a:r>
          </a:p>
        </p:txBody>
      </p:sp>
      <p:graphicFrame>
        <p:nvGraphicFramePr>
          <p:cNvPr id="885" name="Shape 885"/>
          <p:cNvGraphicFramePr/>
          <p:nvPr/>
        </p:nvGraphicFramePr>
        <p:xfrm>
          <a:off x="903225" y="206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433175"/>
                <a:gridCol w="2462350"/>
                <a:gridCol w="2438250"/>
              </a:tblGrid>
              <a:tr h="5310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1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2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Experiment 3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887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pep</a:t>
                      </a:r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pepa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pepper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886" name="Shape 88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 txBox="1"/>
          <p:nvPr/>
        </p:nvSpPr>
        <p:spPr>
          <a:xfrm>
            <a:off x="0" y="5420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Assigning groups with different salts</a:t>
            </a:r>
          </a:p>
        </p:txBody>
      </p:sp>
      <p:graphicFrame>
        <p:nvGraphicFramePr>
          <p:cNvPr id="892" name="Shape 892"/>
          <p:cNvGraphicFramePr/>
          <p:nvPr/>
        </p:nvGraphicFramePr>
        <p:xfrm>
          <a:off x="908000" y="10547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741700"/>
                <a:gridCol w="1521625"/>
                <a:gridCol w="1539875"/>
                <a:gridCol w="1524800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 address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salt=pep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salt=pepa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salt=pepper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alice@example.com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babu@example.com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chen@example.com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esteban@example.com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fatima@example.com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galina@example.com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hadassah@example.com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163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-4375" y="-2381"/>
            <a:ext cx="9166200" cy="2105700"/>
          </a:xfrm>
          <a:prstGeom prst="rect">
            <a:avLst/>
          </a:prstGeom>
          <a:solidFill>
            <a:srgbClr val="6089F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ndeed-prime-landing-2.png" id="316" name="Shape 316"/>
          <p:cNvPicPr preferRelativeResize="0"/>
          <p:nvPr/>
        </p:nvPicPr>
        <p:blipFill rotWithShape="1">
          <a:blip r:embed="rId3">
            <a:alphaModFix/>
          </a:blip>
          <a:srcRect b="0" l="0" r="0" t="1477"/>
          <a:stretch/>
        </p:blipFill>
        <p:spPr>
          <a:xfrm>
            <a:off x="457200" y="0"/>
            <a:ext cx="822960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/>
          <p:nvPr/>
        </p:nvSpPr>
        <p:spPr>
          <a:xfrm>
            <a:off x="787675" y="2141550"/>
            <a:ext cx="74637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Remember the ID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Recompute the groups</a:t>
            </a:r>
          </a:p>
        </p:txBody>
      </p:sp>
      <p:pic>
        <p:nvPicPr>
          <p:cNvPr id="898" name="Shape 898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789763" y="2141550"/>
            <a:ext cx="83496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Remember the ID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Recompute the groups</a:t>
            </a:r>
          </a:p>
        </p:txBody>
      </p:sp>
      <p:pic>
        <p:nvPicPr>
          <p:cNvPr id="905" name="Shape 905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Shape 906"/>
          <p:cNvSpPr txBox="1"/>
          <p:nvPr/>
        </p:nvSpPr>
        <p:spPr>
          <a:xfrm>
            <a:off x="5669800" y="739753"/>
            <a:ext cx="3101400" cy="26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Good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Stateless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/>
          <p:nvPr/>
        </p:nvSpPr>
        <p:spPr>
          <a:xfrm>
            <a:off x="4862700" y="139538"/>
            <a:ext cx="4281300" cy="5007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F4981"/>
              </a:buClr>
              <a:buSzPct val="25000"/>
              <a:buFont typeface="Avenir"/>
              <a:buNone/>
            </a:pPr>
            <a:r>
              <a:t/>
            </a:r>
            <a:endParaRPr sz="1600">
              <a:solidFill>
                <a:srgbClr val="1F498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2" name="Shape 912"/>
          <p:cNvSpPr txBox="1"/>
          <p:nvPr/>
        </p:nvSpPr>
        <p:spPr>
          <a:xfrm>
            <a:off x="789763" y="2141550"/>
            <a:ext cx="83496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Remember the ID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Recompute the groups</a:t>
            </a:r>
          </a:p>
        </p:txBody>
      </p:sp>
      <p:pic>
        <p:nvPicPr>
          <p:cNvPr id="913" name="Shape 913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Shape 914"/>
          <p:cNvSpPr txBox="1"/>
          <p:nvPr/>
        </p:nvSpPr>
        <p:spPr>
          <a:xfrm>
            <a:off x="5669800" y="739753"/>
            <a:ext cx="3101400" cy="26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Good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Good performance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Independent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Consistent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Stateless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600" u="sng">
                <a:solidFill>
                  <a:srgbClr val="2164F3"/>
                </a:solidFill>
                <a:latin typeface="Avenir"/>
                <a:ea typeface="Avenir"/>
                <a:cs typeface="Avenir"/>
                <a:sym typeface="Avenir"/>
              </a:rPr>
              <a:t>Bad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Not so easy to understand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 txBox="1"/>
          <p:nvPr/>
        </p:nvSpPr>
        <p:spPr>
          <a:xfrm>
            <a:off x="0" y="2302950"/>
            <a:ext cx="91440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A-B-C-D-E-F-G…</a:t>
            </a:r>
          </a:p>
        </p:txBody>
      </p:sp>
      <p:pic>
        <p:nvPicPr>
          <p:cNvPr descr="Indeed-White-Logo.png" id="920" name="Shape 9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6750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/>
          <p:nvPr/>
        </p:nvSpPr>
        <p:spPr>
          <a:xfrm>
            <a:off x="488700" y="542038"/>
            <a:ext cx="8166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Multiple treatments at once</a:t>
            </a:r>
          </a:p>
        </p:txBody>
      </p:sp>
      <p:grpSp>
        <p:nvGrpSpPr>
          <p:cNvPr id="926" name="Shape 926"/>
          <p:cNvGrpSpPr/>
          <p:nvPr/>
        </p:nvGrpSpPr>
        <p:grpSpPr>
          <a:xfrm>
            <a:off x="1171263" y="1522303"/>
            <a:ext cx="6848755" cy="367868"/>
            <a:chOff x="767725" y="4715705"/>
            <a:chExt cx="7329575" cy="784200"/>
          </a:xfrm>
        </p:grpSpPr>
        <p:sp>
          <p:nvSpPr>
            <p:cNvPr id="927" name="Shape 927"/>
            <p:cNvSpPr/>
            <p:nvPr/>
          </p:nvSpPr>
          <p:spPr>
            <a:xfrm>
              <a:off x="4572000" y="4715705"/>
              <a:ext cx="3525300" cy="7842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1F497D"/>
                  </a:solidFill>
                  <a:latin typeface="Avenir"/>
                  <a:ea typeface="Avenir"/>
                  <a:cs typeface="Avenir"/>
                  <a:sym typeface="Avenir"/>
                </a:rPr>
                <a:t>test</a:t>
              </a:r>
            </a:p>
          </p:txBody>
        </p:sp>
        <p:sp>
          <p:nvSpPr>
            <p:cNvPr id="928" name="Shape 928"/>
            <p:cNvSpPr/>
            <p:nvPr/>
          </p:nvSpPr>
          <p:spPr>
            <a:xfrm>
              <a:off x="767725" y="4715705"/>
              <a:ext cx="3804300" cy="784200"/>
            </a:xfrm>
            <a:prstGeom prst="rect">
              <a:avLst/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control</a:t>
              </a:r>
            </a:p>
          </p:txBody>
        </p:sp>
      </p:grpSp>
      <p:sp>
        <p:nvSpPr>
          <p:cNvPr id="929" name="Shape 929"/>
          <p:cNvSpPr txBox="1"/>
          <p:nvPr/>
        </p:nvSpPr>
        <p:spPr>
          <a:xfrm>
            <a:off x="25" y="1076350"/>
            <a:ext cx="91440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Experiment 1</a:t>
            </a:r>
          </a:p>
        </p:txBody>
      </p:sp>
      <p:grpSp>
        <p:nvGrpSpPr>
          <p:cNvPr id="930" name="Shape 930"/>
          <p:cNvGrpSpPr/>
          <p:nvPr/>
        </p:nvGrpSpPr>
        <p:grpSpPr>
          <a:xfrm>
            <a:off x="1166818" y="2658076"/>
            <a:ext cx="6848755" cy="368079"/>
            <a:chOff x="900150" y="2723457"/>
            <a:chExt cx="7329575" cy="368079"/>
          </a:xfrm>
        </p:grpSpPr>
        <p:grpSp>
          <p:nvGrpSpPr>
            <p:cNvPr id="931" name="Shape 931"/>
            <p:cNvGrpSpPr/>
            <p:nvPr/>
          </p:nvGrpSpPr>
          <p:grpSpPr>
            <a:xfrm>
              <a:off x="900150" y="2723707"/>
              <a:ext cx="4892817" cy="367829"/>
              <a:chOff x="822226" y="4553220"/>
              <a:chExt cx="4477321" cy="647700"/>
            </a:xfrm>
          </p:grpSpPr>
          <p:sp>
            <p:nvSpPr>
              <p:cNvPr id="932" name="Shape 932"/>
              <p:cNvSpPr/>
              <p:nvPr/>
            </p:nvSpPr>
            <p:spPr>
              <a:xfrm>
                <a:off x="3060947" y="4553220"/>
                <a:ext cx="2238600" cy="6477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test1</a:t>
                </a:r>
              </a:p>
            </p:txBody>
          </p:sp>
          <p:sp>
            <p:nvSpPr>
              <p:cNvPr id="933" name="Shape 933"/>
              <p:cNvSpPr/>
              <p:nvPr/>
            </p:nvSpPr>
            <p:spPr>
              <a:xfrm>
                <a:off x="822226" y="4553220"/>
                <a:ext cx="2238600" cy="6477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solidFill>
                      <a:srgbClr val="1F497D"/>
                    </a:solidFill>
                    <a:latin typeface="Avenir"/>
                    <a:ea typeface="Avenir"/>
                    <a:cs typeface="Avenir"/>
                    <a:sym typeface="Avenir"/>
                  </a:rPr>
                  <a:t>control</a:t>
                </a:r>
              </a:p>
            </p:txBody>
          </p:sp>
        </p:grpSp>
        <p:sp>
          <p:nvSpPr>
            <p:cNvPr id="934" name="Shape 934"/>
            <p:cNvSpPr/>
            <p:nvPr/>
          </p:nvSpPr>
          <p:spPr>
            <a:xfrm>
              <a:off x="5792825" y="2723457"/>
              <a:ext cx="2436900" cy="367800"/>
            </a:xfrm>
            <a:prstGeom prst="rect">
              <a:avLst/>
            </a:prstGeom>
            <a:solidFill>
              <a:srgbClr val="FFB1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test2</a:t>
              </a:r>
            </a:p>
          </p:txBody>
        </p:sp>
      </p:grpSp>
      <p:sp>
        <p:nvSpPr>
          <p:cNvPr id="935" name="Shape 935"/>
          <p:cNvSpPr txBox="1"/>
          <p:nvPr/>
        </p:nvSpPr>
        <p:spPr>
          <a:xfrm>
            <a:off x="0" y="2231206"/>
            <a:ext cx="91440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Experiment 2</a:t>
            </a:r>
          </a:p>
        </p:txBody>
      </p:sp>
      <p:grpSp>
        <p:nvGrpSpPr>
          <p:cNvPr id="936" name="Shape 936"/>
          <p:cNvGrpSpPr/>
          <p:nvPr/>
        </p:nvGrpSpPr>
        <p:grpSpPr>
          <a:xfrm>
            <a:off x="809726" y="3794598"/>
            <a:ext cx="7524543" cy="778761"/>
            <a:chOff x="1254650" y="3795031"/>
            <a:chExt cx="6857325" cy="778761"/>
          </a:xfrm>
        </p:grpSpPr>
        <p:grpSp>
          <p:nvGrpSpPr>
            <p:cNvPr id="937" name="Shape 937"/>
            <p:cNvGrpSpPr/>
            <p:nvPr/>
          </p:nvGrpSpPr>
          <p:grpSpPr>
            <a:xfrm>
              <a:off x="1254650" y="3795031"/>
              <a:ext cx="6857325" cy="778761"/>
              <a:chOff x="1117475" y="4553239"/>
              <a:chExt cx="6857325" cy="1475486"/>
            </a:xfrm>
          </p:grpSpPr>
          <p:sp>
            <p:nvSpPr>
              <p:cNvPr id="938" name="Shape 938"/>
              <p:cNvSpPr/>
              <p:nvPr/>
            </p:nvSpPr>
            <p:spPr>
              <a:xfrm>
                <a:off x="6121423" y="4553239"/>
                <a:ext cx="1561500" cy="647700"/>
              </a:xfrm>
              <a:prstGeom prst="rect">
                <a:avLst/>
              </a:prstGeom>
              <a:solidFill>
                <a:srgbClr val="008040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test3</a:t>
                </a:r>
              </a:p>
            </p:txBody>
          </p:sp>
          <p:sp>
            <p:nvSpPr>
              <p:cNvPr id="939" name="Shape 939"/>
              <p:cNvSpPr/>
              <p:nvPr/>
            </p:nvSpPr>
            <p:spPr>
              <a:xfrm>
                <a:off x="1461025" y="4553239"/>
                <a:ext cx="1561500" cy="6477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>
                    <a:solidFill>
                      <a:srgbClr val="1F497D"/>
                    </a:solidFill>
                    <a:latin typeface="Avenir"/>
                    <a:ea typeface="Avenir"/>
                    <a:cs typeface="Avenir"/>
                    <a:sym typeface="Avenir"/>
                  </a:rPr>
                  <a:t>control</a:t>
                </a:r>
              </a:p>
            </p:txBody>
          </p:sp>
          <p:sp>
            <p:nvSpPr>
              <p:cNvPr id="940" name="Shape 940"/>
              <p:cNvSpPr txBox="1"/>
              <p:nvPr/>
            </p:nvSpPr>
            <p:spPr>
              <a:xfrm>
                <a:off x="1117475" y="5163225"/>
                <a:ext cx="2097900" cy="70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wrap="square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b="1" lang="en">
                    <a:latin typeface="Courier New"/>
                    <a:ea typeface="Courier New"/>
                    <a:cs typeface="Courier New"/>
                    <a:sym typeface="Courier New"/>
                  </a:rPr>
                  <a:t>MIN_INT</a:t>
                </a:r>
              </a:p>
            </p:txBody>
          </p:sp>
          <p:sp>
            <p:nvSpPr>
              <p:cNvPr id="941" name="Shape 941"/>
              <p:cNvSpPr txBox="1"/>
              <p:nvPr/>
            </p:nvSpPr>
            <p:spPr>
              <a:xfrm>
                <a:off x="6144800" y="5163225"/>
                <a:ext cx="1830000" cy="86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wrap="square" tIns="91425">
                <a:noAutofit/>
              </a:bodyPr>
              <a:lstStyle/>
              <a:p>
                <a:pPr lvl="0" rtl="0" algn="r">
                  <a:spcBef>
                    <a:spcPts val="0"/>
                  </a:spcBef>
                  <a:buNone/>
                </a:pPr>
                <a:r>
                  <a:rPr b="1" lang="en">
                    <a:latin typeface="Courier New"/>
                    <a:ea typeface="Courier New"/>
                    <a:cs typeface="Courier New"/>
                    <a:sym typeface="Courier New"/>
                  </a:rPr>
                  <a:t>MAX_INT</a:t>
                </a:r>
              </a:p>
            </p:txBody>
          </p:sp>
          <p:sp>
            <p:nvSpPr>
              <p:cNvPr id="942" name="Shape 942"/>
              <p:cNvSpPr txBox="1"/>
              <p:nvPr/>
            </p:nvSpPr>
            <p:spPr>
              <a:xfrm>
                <a:off x="4070951" y="5202625"/>
                <a:ext cx="10356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">
                    <a:latin typeface="Courier New"/>
                    <a:ea typeface="Courier New"/>
                    <a:cs typeface="Courier New"/>
                    <a:sym typeface="Courier New"/>
                  </a:rPr>
                  <a:t>0</a:t>
                </a:r>
              </a:p>
            </p:txBody>
          </p:sp>
        </p:grpSp>
        <p:sp>
          <p:nvSpPr>
            <p:cNvPr id="943" name="Shape 943"/>
            <p:cNvSpPr/>
            <p:nvPr/>
          </p:nvSpPr>
          <p:spPr>
            <a:xfrm>
              <a:off x="3154600" y="3795150"/>
              <a:ext cx="1561500" cy="342000"/>
            </a:xfrm>
            <a:prstGeom prst="rect">
              <a:avLst/>
            </a:prstGeom>
            <a:solidFill>
              <a:srgbClr val="CD29C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test1</a:t>
              </a:r>
            </a:p>
          </p:txBody>
        </p:sp>
        <p:sp>
          <p:nvSpPr>
            <p:cNvPr id="944" name="Shape 944"/>
            <p:cNvSpPr/>
            <p:nvPr/>
          </p:nvSpPr>
          <p:spPr>
            <a:xfrm>
              <a:off x="4716100" y="3795150"/>
              <a:ext cx="1561500" cy="342000"/>
            </a:xfrm>
            <a:prstGeom prst="rect">
              <a:avLst/>
            </a:prstGeom>
            <a:solidFill>
              <a:srgbClr val="551A8B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test2</a:t>
              </a:r>
            </a:p>
          </p:txBody>
        </p:sp>
      </p:grpSp>
      <p:sp>
        <p:nvSpPr>
          <p:cNvPr id="945" name="Shape 945"/>
          <p:cNvSpPr txBox="1"/>
          <p:nvPr/>
        </p:nvSpPr>
        <p:spPr>
          <a:xfrm>
            <a:off x="0" y="3367213"/>
            <a:ext cx="91440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Experiment 3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/>
        </p:nvSpPr>
        <p:spPr>
          <a:xfrm>
            <a:off x="0" y="5420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Multiple users and multiple experiments</a:t>
            </a:r>
          </a:p>
        </p:txBody>
      </p:sp>
      <p:graphicFrame>
        <p:nvGraphicFramePr>
          <p:cNvPr id="951" name="Shape 951"/>
          <p:cNvGraphicFramePr/>
          <p:nvPr/>
        </p:nvGraphicFramePr>
        <p:xfrm>
          <a:off x="904475" y="1047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{E2C0ECA2-1751-4102-95C5-C1CF77785E6E}</a:tableStyleId>
              </a:tblPr>
              <a:tblGrid>
                <a:gridCol w="2743475"/>
                <a:gridCol w="1522600"/>
                <a:gridCol w="1540875"/>
                <a:gridCol w="152577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Email address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salt=pep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salt=pepa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salt=pepper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alice@example.com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B1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B100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babu@example.com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D29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D29C0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chen@example.com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B1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diu@example.com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B1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B100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esteban@example.com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D29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D29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fatima@example.com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B1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D29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galina@example.com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B1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1F497D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hadassah@example.com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2164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D29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D29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/>
          <p:nvPr/>
        </p:nvSpPr>
        <p:spPr>
          <a:xfrm>
            <a:off x="488700" y="542038"/>
            <a:ext cx="8166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93867"/>
                </a:solidFill>
                <a:latin typeface="Avenir"/>
                <a:ea typeface="Avenir"/>
                <a:cs typeface="Avenir"/>
                <a:sym typeface="Avenir"/>
              </a:rPr>
              <a:t>As many as you want</a:t>
            </a:r>
          </a:p>
        </p:txBody>
      </p:sp>
      <p:pic>
        <p:nvPicPr>
          <p:cNvPr id="957" name="Shape 957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8" name="Shape 958"/>
          <p:cNvGrpSpPr/>
          <p:nvPr/>
        </p:nvGrpSpPr>
        <p:grpSpPr>
          <a:xfrm>
            <a:off x="821275" y="2511825"/>
            <a:ext cx="7508246" cy="406006"/>
            <a:chOff x="912700" y="5163237"/>
            <a:chExt cx="7508246" cy="865500"/>
          </a:xfrm>
        </p:grpSpPr>
        <p:sp>
          <p:nvSpPr>
            <p:cNvPr id="959" name="Shape 959"/>
            <p:cNvSpPr txBox="1"/>
            <p:nvPr/>
          </p:nvSpPr>
          <p:spPr>
            <a:xfrm>
              <a:off x="912700" y="5163237"/>
              <a:ext cx="1980900" cy="70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MIN_INT</a:t>
              </a:r>
            </a:p>
          </p:txBody>
        </p:sp>
        <p:sp>
          <p:nvSpPr>
            <p:cNvPr id="960" name="Shape 960"/>
            <p:cNvSpPr txBox="1"/>
            <p:nvPr/>
          </p:nvSpPr>
          <p:spPr>
            <a:xfrm>
              <a:off x="6693246" y="5163237"/>
              <a:ext cx="1727700" cy="8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MAX_INT</a:t>
              </a:r>
            </a:p>
          </p:txBody>
        </p:sp>
        <p:sp>
          <p:nvSpPr>
            <p:cNvPr id="961" name="Shape 961"/>
            <p:cNvSpPr txBox="1"/>
            <p:nvPr/>
          </p:nvSpPr>
          <p:spPr>
            <a:xfrm>
              <a:off x="4132777" y="5202636"/>
              <a:ext cx="9780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>
                  <a:latin typeface="Courier New"/>
                  <a:ea typeface="Courier New"/>
                  <a:cs typeface="Courier New"/>
                  <a:sym typeface="Courier New"/>
                </a:rPr>
                <a:t>0</a:t>
              </a:r>
            </a:p>
          </p:txBody>
        </p:sp>
      </p:grpSp>
      <p:sp>
        <p:nvSpPr>
          <p:cNvPr id="962" name="Shape 962"/>
          <p:cNvSpPr/>
          <p:nvPr/>
        </p:nvSpPr>
        <p:spPr>
          <a:xfrm>
            <a:off x="1369600" y="1987275"/>
            <a:ext cx="366000" cy="542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963" name="Shape 963"/>
          <p:cNvSpPr/>
          <p:nvPr/>
        </p:nvSpPr>
        <p:spPr>
          <a:xfrm>
            <a:off x="1735598" y="1987275"/>
            <a:ext cx="366000" cy="542400"/>
          </a:xfrm>
          <a:prstGeom prst="rect">
            <a:avLst/>
          </a:prstGeom>
          <a:solidFill>
            <a:srgbClr val="2164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  <p:sp>
        <p:nvSpPr>
          <p:cNvPr id="964" name="Shape 964"/>
          <p:cNvSpPr/>
          <p:nvPr/>
        </p:nvSpPr>
        <p:spPr>
          <a:xfrm>
            <a:off x="2101597" y="1987275"/>
            <a:ext cx="366000" cy="5424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</a:p>
        </p:txBody>
      </p:sp>
      <p:sp>
        <p:nvSpPr>
          <p:cNvPr id="965" name="Shape 965"/>
          <p:cNvSpPr/>
          <p:nvPr/>
        </p:nvSpPr>
        <p:spPr>
          <a:xfrm>
            <a:off x="2467595" y="1987275"/>
            <a:ext cx="366000" cy="5424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D</a:t>
            </a:r>
          </a:p>
        </p:txBody>
      </p:sp>
      <p:sp>
        <p:nvSpPr>
          <p:cNvPr id="966" name="Shape 966"/>
          <p:cNvSpPr/>
          <p:nvPr/>
        </p:nvSpPr>
        <p:spPr>
          <a:xfrm>
            <a:off x="2833594" y="1987275"/>
            <a:ext cx="366000" cy="542400"/>
          </a:xfrm>
          <a:prstGeom prst="rect">
            <a:avLst/>
          </a:prstGeom>
          <a:solidFill>
            <a:srgbClr val="FFB1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</a:p>
        </p:txBody>
      </p:sp>
      <p:sp>
        <p:nvSpPr>
          <p:cNvPr id="967" name="Shape 967"/>
          <p:cNvSpPr/>
          <p:nvPr/>
        </p:nvSpPr>
        <p:spPr>
          <a:xfrm>
            <a:off x="3199592" y="1987275"/>
            <a:ext cx="366000" cy="542400"/>
          </a:xfrm>
          <a:prstGeom prst="rect">
            <a:avLst/>
          </a:prstGeom>
          <a:solidFill>
            <a:srgbClr val="CD29C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F</a:t>
            </a:r>
          </a:p>
        </p:txBody>
      </p:sp>
      <p:sp>
        <p:nvSpPr>
          <p:cNvPr id="968" name="Shape 968"/>
          <p:cNvSpPr/>
          <p:nvPr/>
        </p:nvSpPr>
        <p:spPr>
          <a:xfrm>
            <a:off x="3565591" y="1987275"/>
            <a:ext cx="366000" cy="542400"/>
          </a:xfrm>
          <a:prstGeom prst="rect">
            <a:avLst/>
          </a:prstGeom>
          <a:solidFill>
            <a:srgbClr val="551A8B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G</a:t>
            </a:r>
          </a:p>
        </p:txBody>
      </p:sp>
      <p:sp>
        <p:nvSpPr>
          <p:cNvPr id="969" name="Shape 969"/>
          <p:cNvSpPr/>
          <p:nvPr/>
        </p:nvSpPr>
        <p:spPr>
          <a:xfrm>
            <a:off x="3931589" y="1987275"/>
            <a:ext cx="366000" cy="542400"/>
          </a:xfrm>
          <a:prstGeom prst="rect">
            <a:avLst/>
          </a:prstGeom>
          <a:solidFill>
            <a:srgbClr val="00804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H</a:t>
            </a:r>
          </a:p>
        </p:txBody>
      </p:sp>
      <p:sp>
        <p:nvSpPr>
          <p:cNvPr id="970" name="Shape 970"/>
          <p:cNvSpPr/>
          <p:nvPr/>
        </p:nvSpPr>
        <p:spPr>
          <a:xfrm>
            <a:off x="4297588" y="1987275"/>
            <a:ext cx="366000" cy="5424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I</a:t>
            </a:r>
          </a:p>
        </p:txBody>
      </p:sp>
      <p:sp>
        <p:nvSpPr>
          <p:cNvPr id="971" name="Shape 971"/>
          <p:cNvSpPr/>
          <p:nvPr/>
        </p:nvSpPr>
        <p:spPr>
          <a:xfrm>
            <a:off x="4663586" y="1987275"/>
            <a:ext cx="366000" cy="542400"/>
          </a:xfrm>
          <a:prstGeom prst="rect">
            <a:avLst/>
          </a:prstGeom>
          <a:solidFill>
            <a:srgbClr val="16A08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J</a:t>
            </a:r>
          </a:p>
        </p:txBody>
      </p:sp>
      <p:sp>
        <p:nvSpPr>
          <p:cNvPr id="972" name="Shape 972"/>
          <p:cNvSpPr/>
          <p:nvPr/>
        </p:nvSpPr>
        <p:spPr>
          <a:xfrm>
            <a:off x="5029584" y="1987275"/>
            <a:ext cx="366000" cy="54240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K</a:t>
            </a:r>
          </a:p>
        </p:txBody>
      </p:sp>
      <p:sp>
        <p:nvSpPr>
          <p:cNvPr id="973" name="Shape 973"/>
          <p:cNvSpPr/>
          <p:nvPr/>
        </p:nvSpPr>
        <p:spPr>
          <a:xfrm>
            <a:off x="5395583" y="1987275"/>
            <a:ext cx="366000" cy="542400"/>
          </a:xfrm>
          <a:prstGeom prst="rect">
            <a:avLst/>
          </a:prstGeom>
          <a:solidFill>
            <a:srgbClr val="2164F3">
              <a:alpha val="649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L</a:t>
            </a:r>
          </a:p>
        </p:txBody>
      </p:sp>
      <p:sp>
        <p:nvSpPr>
          <p:cNvPr id="974" name="Shape 974"/>
          <p:cNvSpPr/>
          <p:nvPr/>
        </p:nvSpPr>
        <p:spPr>
          <a:xfrm>
            <a:off x="5761581" y="1987275"/>
            <a:ext cx="366000" cy="542400"/>
          </a:xfrm>
          <a:prstGeom prst="rect">
            <a:avLst/>
          </a:prstGeom>
          <a:solidFill>
            <a:srgbClr val="99CCFF">
              <a:alpha val="726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M</a:t>
            </a:r>
          </a:p>
        </p:txBody>
      </p:sp>
      <p:sp>
        <p:nvSpPr>
          <p:cNvPr id="975" name="Shape 975"/>
          <p:cNvSpPr/>
          <p:nvPr/>
        </p:nvSpPr>
        <p:spPr>
          <a:xfrm>
            <a:off x="6127580" y="1987275"/>
            <a:ext cx="366000" cy="542400"/>
          </a:xfrm>
          <a:prstGeom prst="rect">
            <a:avLst/>
          </a:prstGeom>
          <a:solidFill>
            <a:srgbClr val="FF6900">
              <a:alpha val="765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N</a:t>
            </a:r>
          </a:p>
        </p:txBody>
      </p:sp>
      <p:sp>
        <p:nvSpPr>
          <p:cNvPr id="976" name="Shape 976"/>
          <p:cNvSpPr/>
          <p:nvPr/>
        </p:nvSpPr>
        <p:spPr>
          <a:xfrm>
            <a:off x="6493578" y="1987275"/>
            <a:ext cx="366000" cy="54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O</a:t>
            </a:r>
          </a:p>
        </p:txBody>
      </p:sp>
      <p:sp>
        <p:nvSpPr>
          <p:cNvPr id="977" name="Shape 977"/>
          <p:cNvSpPr/>
          <p:nvPr/>
        </p:nvSpPr>
        <p:spPr>
          <a:xfrm>
            <a:off x="6859577" y="1987275"/>
            <a:ext cx="366000" cy="542400"/>
          </a:xfrm>
          <a:prstGeom prst="rect">
            <a:avLst/>
          </a:prstGeom>
          <a:solidFill>
            <a:srgbClr val="CD29C0">
              <a:alpha val="6960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</a:t>
            </a:r>
          </a:p>
        </p:txBody>
      </p:sp>
      <p:sp>
        <p:nvSpPr>
          <p:cNvPr id="978" name="Shape 978"/>
          <p:cNvSpPr/>
          <p:nvPr/>
        </p:nvSpPr>
        <p:spPr>
          <a:xfrm>
            <a:off x="7225575" y="1987275"/>
            <a:ext cx="366000" cy="542400"/>
          </a:xfrm>
          <a:prstGeom prst="rect">
            <a:avLst/>
          </a:prstGeom>
          <a:solidFill>
            <a:srgbClr val="551A8B">
              <a:alpha val="7730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Q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 txBox="1"/>
          <p:nvPr/>
        </p:nvSpPr>
        <p:spPr>
          <a:xfrm>
            <a:off x="0" y="2325900"/>
            <a:ext cx="91440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Proctor</a:t>
            </a:r>
          </a:p>
        </p:txBody>
      </p:sp>
      <p:pic>
        <p:nvPicPr>
          <p:cNvPr descr="Indeed-White-Logo.png" id="984" name="Shape 9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 txBox="1"/>
          <p:nvPr/>
        </p:nvSpPr>
        <p:spPr>
          <a:xfrm>
            <a:off x="0" y="2298450"/>
            <a:ext cx="91440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Open source</a:t>
            </a: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 A/B testing library + more</a:t>
            </a:r>
          </a:p>
        </p:txBody>
      </p:sp>
      <p:pic>
        <p:nvPicPr>
          <p:cNvPr id="990" name="Shape 99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 txBox="1"/>
          <p:nvPr/>
        </p:nvSpPr>
        <p:spPr>
          <a:xfrm>
            <a:off x="0" y="2299200"/>
            <a:ext cx="9144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Put in parameters, get test group assignments</a:t>
            </a:r>
          </a:p>
        </p:txBody>
      </p:sp>
      <p:pic>
        <p:nvPicPr>
          <p:cNvPr id="996" name="Shape 99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/>
        </p:nvSpPr>
        <p:spPr>
          <a:xfrm>
            <a:off x="0" y="533400"/>
            <a:ext cx="9144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We bring jobs to you</a:t>
            </a:r>
          </a:p>
        </p:txBody>
      </p:sp>
      <p:grpSp>
        <p:nvGrpSpPr>
          <p:cNvPr id="322" name="Shape 322"/>
          <p:cNvGrpSpPr/>
          <p:nvPr/>
        </p:nvGrpSpPr>
        <p:grpSpPr>
          <a:xfrm>
            <a:off x="731975" y="1268150"/>
            <a:ext cx="7564876" cy="3242300"/>
            <a:chOff x="731975" y="1268150"/>
            <a:chExt cx="7564876" cy="3242300"/>
          </a:xfrm>
        </p:grpSpPr>
        <p:pic>
          <p:nvPicPr>
            <p:cNvPr id="323" name="Shape 3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7816" y="1465647"/>
              <a:ext cx="1478511" cy="48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ew-facebook-logo-2015.png" id="324" name="Shape 324"/>
            <p:cNvPicPr preferRelativeResize="0"/>
            <p:nvPr/>
          </p:nvPicPr>
          <p:blipFill rotWithShape="1">
            <a:blip r:embed="rId4">
              <a:alphaModFix/>
            </a:blip>
            <a:srcRect b="29717" l="0" r="0" t="29818"/>
            <a:stretch/>
          </p:blipFill>
          <p:spPr>
            <a:xfrm>
              <a:off x="4268631" y="1404323"/>
              <a:ext cx="1308030" cy="5292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witter_Logo_Blue.png" id="325" name="Shape 325"/>
            <p:cNvPicPr preferRelativeResize="0"/>
            <p:nvPr/>
          </p:nvPicPr>
          <p:blipFill rotWithShape="1">
            <a:blip r:embed="rId5">
              <a:alphaModFix/>
            </a:blip>
            <a:srcRect b="0" l="14890" r="14572" t="0"/>
            <a:stretch/>
          </p:blipFill>
          <p:spPr>
            <a:xfrm>
              <a:off x="5991250" y="1268150"/>
              <a:ext cx="613775" cy="87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etflix-logo.jpg" id="326" name="Shape 326"/>
            <p:cNvPicPr preferRelativeResize="0"/>
            <p:nvPr/>
          </p:nvPicPr>
          <p:blipFill rotWithShape="1">
            <a:blip r:embed="rId6">
              <a:alphaModFix/>
            </a:blip>
            <a:srcRect b="22820" l="6127" r="6711" t="25526"/>
            <a:stretch/>
          </p:blipFill>
          <p:spPr>
            <a:xfrm>
              <a:off x="6842473" y="1438199"/>
              <a:ext cx="1454378" cy="484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7" name="Shape 327"/>
            <p:cNvGrpSpPr/>
            <p:nvPr/>
          </p:nvGrpSpPr>
          <p:grpSpPr>
            <a:xfrm>
              <a:off x="1184355" y="2395300"/>
              <a:ext cx="6817262" cy="546750"/>
              <a:chOff x="1114651" y="2471500"/>
              <a:chExt cx="6817262" cy="546750"/>
            </a:xfrm>
          </p:grpSpPr>
          <p:pic>
            <p:nvPicPr>
              <p:cNvPr descr="amazon_logo.png" id="328" name="Shape 32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114651" y="2620000"/>
                <a:ext cx="1049000" cy="319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Microsoft_logo_(2012).png" id="329" name="Shape 32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377153" y="2537525"/>
                <a:ext cx="1354678" cy="289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alesforce-logo.png" id="330" name="Shape 3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952303" y="2471500"/>
                <a:ext cx="780664" cy="546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hazam-logo.png" id="331" name="Shape 33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4933651" y="2478294"/>
                <a:ext cx="1307150" cy="368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Transferwise-logo.png" id="332" name="Shape 33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392287" y="2475230"/>
                <a:ext cx="1539626" cy="289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3" name="Shape 333"/>
            <p:cNvGrpSpPr/>
            <p:nvPr/>
          </p:nvGrpSpPr>
          <p:grpSpPr>
            <a:xfrm>
              <a:off x="3028820" y="3916225"/>
              <a:ext cx="3128332" cy="594225"/>
              <a:chOff x="2870393" y="3878125"/>
              <a:chExt cx="3128332" cy="594225"/>
            </a:xfrm>
          </p:grpSpPr>
          <p:pic>
            <p:nvPicPr>
              <p:cNvPr descr="SpaceX-Logo.png" id="334" name="Shape 334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2870393" y="4104785"/>
                <a:ext cx="1171325" cy="144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tesla-logo.png" id="335" name="Shape 335"/>
              <p:cNvPicPr preferRelativeResize="0"/>
              <p:nvPr/>
            </p:nvPicPr>
            <p:blipFill rotWithShape="1">
              <a:blip r:embed="rId13">
                <a:alphaModFix/>
              </a:blip>
              <a:srcRect b="0" l="30020" r="0" t="0"/>
              <a:stretch/>
            </p:blipFill>
            <p:spPr>
              <a:xfrm>
                <a:off x="4151575" y="3878125"/>
                <a:ext cx="853024" cy="594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xar_Animation_Studios_3.jpg" id="336" name="Shape 336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5096925" y="3973524"/>
                <a:ext cx="901800" cy="450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7" name="Shape 337"/>
            <p:cNvGrpSpPr/>
            <p:nvPr/>
          </p:nvGrpSpPr>
          <p:grpSpPr>
            <a:xfrm>
              <a:off x="2329952" y="3348076"/>
              <a:ext cx="4526070" cy="297801"/>
              <a:chOff x="2197100" y="3348076"/>
              <a:chExt cx="4526070" cy="297801"/>
            </a:xfrm>
          </p:grpSpPr>
          <p:pic>
            <p:nvPicPr>
              <p:cNvPr descr="pinterest-logo.png" id="338" name="Shape 338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3558555" y="3380703"/>
                <a:ext cx="1048999" cy="2651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yahoo_logo.png" id="339" name="Shape 339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5908219" y="3407864"/>
                <a:ext cx="814950" cy="203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napchat-logo.png" id="340" name="Shape 340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5144144" y="3348250"/>
                <a:ext cx="265175" cy="265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irbnb-logo.png" id="341" name="Shape 341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2197100" y="3348076"/>
                <a:ext cx="927244" cy="289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ndeed_Logo_RGB.png" id="342" name="Shape 342"/>
            <p:cNvPicPr preferRelativeResize="0"/>
            <p:nvPr/>
          </p:nvPicPr>
          <p:blipFill rotWithShape="1">
            <a:blip r:embed="rId19">
              <a:alphaModFix/>
            </a:blip>
            <a:srcRect b="0" l="0" r="6620" t="0"/>
            <a:stretch/>
          </p:blipFill>
          <p:spPr>
            <a:xfrm>
              <a:off x="731975" y="1423150"/>
              <a:ext cx="1423549" cy="484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 txBox="1"/>
          <p:nvPr/>
        </p:nvSpPr>
        <p:spPr>
          <a:xfrm>
            <a:off x="0" y="23122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You implement your own features</a:t>
            </a:r>
          </a:p>
        </p:txBody>
      </p:sp>
      <p:pic>
        <p:nvPicPr>
          <p:cNvPr id="1002" name="Shape 1002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/>
          <p:nvPr/>
        </p:nvSpPr>
        <p:spPr>
          <a:xfrm>
            <a:off x="0" y="2319000"/>
            <a:ext cx="9144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Pipet</a:t>
            </a:r>
          </a:p>
        </p:txBody>
      </p:sp>
      <p:pic>
        <p:nvPicPr>
          <p:cNvPr descr="Indeed-White-Logo.png" id="1008" name="Shape 10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hape 1013"/>
          <p:cNvSpPr txBox="1"/>
          <p:nvPr/>
        </p:nvSpPr>
        <p:spPr>
          <a:xfrm>
            <a:off x="0" y="2298450"/>
            <a:ext cx="91440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Proctor as a service</a:t>
            </a:r>
          </a:p>
        </p:txBody>
      </p:sp>
      <p:pic>
        <p:nvPicPr>
          <p:cNvPr id="1014" name="Shape 1014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 txBox="1"/>
          <p:nvPr/>
        </p:nvSpPr>
        <p:spPr>
          <a:xfrm>
            <a:off x="0" y="2298450"/>
            <a:ext cx="91440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No Java or JVM required</a:t>
            </a:r>
          </a:p>
        </p:txBody>
      </p:sp>
      <p:pic>
        <p:nvPicPr>
          <p:cNvPr id="1020" name="Shape 1020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 txBox="1"/>
          <p:nvPr/>
        </p:nvSpPr>
        <p:spPr>
          <a:xfrm>
            <a:off x="0" y="2285250"/>
            <a:ext cx="9144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Use any platform that speaks HTTP + JSON</a:t>
            </a:r>
          </a:p>
        </p:txBody>
      </p:sp>
      <p:pic>
        <p:nvPicPr>
          <p:cNvPr id="1026" name="Shape 1026"/>
          <p:cNvPicPr preferRelativeResize="0"/>
          <p:nvPr/>
        </p:nvPicPr>
        <p:blipFill rotWithShape="1">
          <a:blip r:embed="rId4">
            <a:alphaModFix/>
          </a:blip>
          <a:srcRect b="38770" l="0" r="0" t="0"/>
          <a:stretch/>
        </p:blipFill>
        <p:spPr>
          <a:xfrm>
            <a:off x="7639412" y="4500655"/>
            <a:ext cx="597600" cy="17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 txBox="1"/>
          <p:nvPr/>
        </p:nvSpPr>
        <p:spPr>
          <a:xfrm>
            <a:off x="0" y="2312250"/>
            <a:ext cx="9144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Use cases</a:t>
            </a:r>
          </a:p>
        </p:txBody>
      </p:sp>
      <p:pic>
        <p:nvPicPr>
          <p:cNvPr descr="Indeed-White-Logo.png" id="1032" name="Shape 10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538" y="4471988"/>
            <a:ext cx="675225" cy="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 txBox="1"/>
          <p:nvPr/>
        </p:nvSpPr>
        <p:spPr>
          <a:xfrm>
            <a:off x="0" y="536025"/>
            <a:ext cx="9144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Appearance</a:t>
            </a:r>
          </a:p>
        </p:txBody>
      </p:sp>
      <p:pic>
        <p:nvPicPr>
          <p:cNvPr id="1038" name="Shape 10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600" y="1719575"/>
            <a:ext cx="3740571" cy="27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Shape 10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878" y="1719575"/>
            <a:ext cx="3740571" cy="277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Shape 1040"/>
          <p:cNvSpPr/>
          <p:nvPr/>
        </p:nvSpPr>
        <p:spPr>
          <a:xfrm>
            <a:off x="1080025" y="3445125"/>
            <a:ext cx="1220400" cy="473400"/>
          </a:xfrm>
          <a:prstGeom prst="roundRect">
            <a:avLst>
              <a:gd fmla="val 16667" name="adj"/>
            </a:avLst>
          </a:prstGeom>
          <a:solidFill>
            <a:srgbClr val="2164F3"/>
          </a:solidFill>
          <a:ln cap="flat" cmpd="sng" w="19050">
            <a:solidFill>
              <a:srgbClr val="2851C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Alert</a:t>
            </a:r>
          </a:p>
        </p:txBody>
      </p:sp>
      <p:sp>
        <p:nvSpPr>
          <p:cNvPr id="1041" name="Shape 1041"/>
          <p:cNvSpPr/>
          <p:nvPr/>
        </p:nvSpPr>
        <p:spPr>
          <a:xfrm>
            <a:off x="2400196" y="113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1042" name="Shape 1042"/>
          <p:cNvSpPr/>
          <p:nvPr/>
        </p:nvSpPr>
        <p:spPr>
          <a:xfrm>
            <a:off x="6247325" y="113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 txBox="1"/>
          <p:nvPr/>
        </p:nvSpPr>
        <p:spPr>
          <a:xfrm>
            <a:off x="0" y="536025"/>
            <a:ext cx="9144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Layout</a:t>
            </a:r>
          </a:p>
        </p:txBody>
      </p:sp>
      <p:sp>
        <p:nvSpPr>
          <p:cNvPr id="1048" name="Shape 1048"/>
          <p:cNvSpPr/>
          <p:nvPr/>
        </p:nvSpPr>
        <p:spPr>
          <a:xfrm>
            <a:off x="2400196" y="113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1049" name="Shape 1049"/>
          <p:cNvSpPr/>
          <p:nvPr/>
        </p:nvSpPr>
        <p:spPr>
          <a:xfrm>
            <a:off x="6247325" y="113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  <p:grpSp>
        <p:nvGrpSpPr>
          <p:cNvPr id="1050" name="Shape 1050"/>
          <p:cNvGrpSpPr/>
          <p:nvPr/>
        </p:nvGrpSpPr>
        <p:grpSpPr>
          <a:xfrm>
            <a:off x="1260638" y="1756931"/>
            <a:ext cx="2770800" cy="2916575"/>
            <a:chOff x="1522575" y="1756931"/>
            <a:chExt cx="2770800" cy="2916575"/>
          </a:xfrm>
        </p:grpSpPr>
        <p:grpSp>
          <p:nvGrpSpPr>
            <p:cNvPr id="1051" name="Shape 1051"/>
            <p:cNvGrpSpPr/>
            <p:nvPr/>
          </p:nvGrpSpPr>
          <p:grpSpPr>
            <a:xfrm>
              <a:off x="1522575" y="1756931"/>
              <a:ext cx="2770800" cy="2916575"/>
              <a:chOff x="1522575" y="1137175"/>
              <a:chExt cx="2770800" cy="3536100"/>
            </a:xfrm>
          </p:grpSpPr>
          <p:sp>
            <p:nvSpPr>
              <p:cNvPr id="1052" name="Shape 1052"/>
              <p:cNvSpPr/>
              <p:nvPr/>
            </p:nvSpPr>
            <p:spPr>
              <a:xfrm>
                <a:off x="1522575" y="1137175"/>
                <a:ext cx="2770800" cy="3536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1693100" y="1508650"/>
                <a:ext cx="2438400" cy="7143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1693100" y="2334579"/>
                <a:ext cx="2438400" cy="2790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3145675" y="3340500"/>
                <a:ext cx="985800" cy="11661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1693100" y="2724582"/>
                <a:ext cx="1354800" cy="17892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3145675" y="2740263"/>
                <a:ext cx="985800" cy="473400"/>
              </a:xfrm>
              <a:prstGeom prst="roundRect">
                <a:avLst>
                  <a:gd fmla="val 16667" name="adj"/>
                </a:avLst>
              </a:prstGeom>
              <a:solidFill>
                <a:srgbClr val="2164F3"/>
              </a:solidFill>
              <a:ln cap="flat" cmpd="sng" w="19050">
                <a:solidFill>
                  <a:srgbClr val="2851C7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Save Alert</a:t>
                </a:r>
              </a:p>
            </p:txBody>
          </p:sp>
        </p:grpSp>
        <p:pic>
          <p:nvPicPr>
            <p:cNvPr descr="Indeed_Logo_RGB.png" id="1058" name="Shape 10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24025" y="1798388"/>
              <a:ext cx="723300" cy="230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9" name="Shape 1059"/>
          <p:cNvGrpSpPr/>
          <p:nvPr/>
        </p:nvGrpSpPr>
        <p:grpSpPr>
          <a:xfrm>
            <a:off x="5112588" y="1756931"/>
            <a:ext cx="2770800" cy="2916575"/>
            <a:chOff x="4850650" y="1756931"/>
            <a:chExt cx="2770800" cy="2916575"/>
          </a:xfrm>
        </p:grpSpPr>
        <p:grpSp>
          <p:nvGrpSpPr>
            <p:cNvPr id="1060" name="Shape 1060"/>
            <p:cNvGrpSpPr/>
            <p:nvPr/>
          </p:nvGrpSpPr>
          <p:grpSpPr>
            <a:xfrm>
              <a:off x="4850650" y="1756931"/>
              <a:ext cx="2770800" cy="2916575"/>
              <a:chOff x="4850650" y="1137175"/>
              <a:chExt cx="2770800" cy="3536100"/>
            </a:xfrm>
          </p:grpSpPr>
          <p:sp>
            <p:nvSpPr>
              <p:cNvPr id="1061" name="Shape 1061"/>
              <p:cNvSpPr/>
              <p:nvPr/>
            </p:nvSpPr>
            <p:spPr>
              <a:xfrm>
                <a:off x="4850650" y="1137175"/>
                <a:ext cx="2770800" cy="3536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Clr>
                    <a:srgbClr val="1F4981"/>
                  </a:buClr>
                  <a:buSzPct val="25000"/>
                  <a:buFont typeface="Avenir"/>
                  <a:buNone/>
                </a:pPr>
                <a:r>
                  <a:t/>
                </a:r>
                <a:endParaRPr sz="1600">
                  <a:solidFill>
                    <a:srgbClr val="1F498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062" name="Shape 1062"/>
              <p:cNvSpPr/>
              <p:nvPr/>
            </p:nvSpPr>
            <p:spPr>
              <a:xfrm>
                <a:off x="5016850" y="1508650"/>
                <a:ext cx="1619700" cy="11049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Shape 1063"/>
              <p:cNvSpPr/>
              <p:nvPr/>
            </p:nvSpPr>
            <p:spPr>
              <a:xfrm>
                <a:off x="6731825" y="1508650"/>
                <a:ext cx="723300" cy="11049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Shape 1064"/>
              <p:cNvSpPr/>
              <p:nvPr/>
            </p:nvSpPr>
            <p:spPr>
              <a:xfrm>
                <a:off x="5016850" y="2724575"/>
                <a:ext cx="985800" cy="11661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Shape 1065"/>
              <p:cNvSpPr/>
              <p:nvPr/>
            </p:nvSpPr>
            <p:spPr>
              <a:xfrm>
                <a:off x="6096025" y="2724582"/>
                <a:ext cx="1359300" cy="17892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Shape 1066"/>
              <p:cNvSpPr/>
              <p:nvPr/>
            </p:nvSpPr>
            <p:spPr>
              <a:xfrm>
                <a:off x="5016850" y="4016613"/>
                <a:ext cx="985800" cy="473400"/>
              </a:xfrm>
              <a:prstGeom prst="roundRect">
                <a:avLst>
                  <a:gd fmla="val 16667" name="adj"/>
                </a:avLst>
              </a:prstGeom>
              <a:solidFill>
                <a:srgbClr val="2164F3"/>
              </a:solidFill>
              <a:ln cap="flat" cmpd="sng" w="19050">
                <a:solidFill>
                  <a:srgbClr val="2851C7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wrap="square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Save Alert</a:t>
                </a:r>
              </a:p>
            </p:txBody>
          </p:sp>
        </p:grpSp>
        <p:pic>
          <p:nvPicPr>
            <p:cNvPr descr="Indeed_Logo_RGB.png" id="1067" name="Shape 10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38725" y="1798388"/>
              <a:ext cx="723300" cy="2300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Shape 1072"/>
          <p:cNvGrpSpPr/>
          <p:nvPr/>
        </p:nvGrpSpPr>
        <p:grpSpPr>
          <a:xfrm>
            <a:off x="5352856" y="1737105"/>
            <a:ext cx="2274260" cy="2924526"/>
            <a:chOff x="5962456" y="1737105"/>
            <a:chExt cx="2274260" cy="2924526"/>
          </a:xfrm>
        </p:grpSpPr>
        <p:sp>
          <p:nvSpPr>
            <p:cNvPr id="1073" name="Shape 1073"/>
            <p:cNvSpPr/>
            <p:nvPr/>
          </p:nvSpPr>
          <p:spPr>
            <a:xfrm>
              <a:off x="5962456" y="1737105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6844635" y="2554510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5" name="Shape 1075"/>
            <p:cNvSpPr/>
            <p:nvPr/>
          </p:nvSpPr>
          <p:spPr>
            <a:xfrm>
              <a:off x="5962456" y="2554510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6" name="Shape 1076"/>
            <p:cNvSpPr/>
            <p:nvPr/>
          </p:nvSpPr>
          <p:spPr>
            <a:xfrm>
              <a:off x="6844635" y="3371840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7" name="Shape 1077"/>
            <p:cNvSpPr/>
            <p:nvPr/>
          </p:nvSpPr>
          <p:spPr>
            <a:xfrm>
              <a:off x="7726813" y="3371840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8" name="Shape 1078"/>
            <p:cNvSpPr/>
            <p:nvPr/>
          </p:nvSpPr>
          <p:spPr>
            <a:xfrm>
              <a:off x="6844635" y="4189170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9" name="Shape 1079"/>
            <p:cNvSpPr/>
            <p:nvPr/>
          </p:nvSpPr>
          <p:spPr>
            <a:xfrm rot="2700000">
              <a:off x="6474465" y="2316514"/>
              <a:ext cx="368220" cy="157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0" name="Shape 1080"/>
            <p:cNvSpPr/>
            <p:nvPr/>
          </p:nvSpPr>
          <p:spPr>
            <a:xfrm rot="2700000">
              <a:off x="7356643" y="3133920"/>
              <a:ext cx="368220" cy="157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1" name="Shape 1081"/>
            <p:cNvSpPr/>
            <p:nvPr/>
          </p:nvSpPr>
          <p:spPr>
            <a:xfrm rot="2700000">
              <a:off x="6474465" y="3108832"/>
              <a:ext cx="368220" cy="157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2" name="Shape 1082"/>
            <p:cNvSpPr/>
            <p:nvPr/>
          </p:nvSpPr>
          <p:spPr>
            <a:xfrm rot="10800000">
              <a:off x="7418877" y="3542743"/>
              <a:ext cx="243620" cy="15789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69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3" name="Shape 1083"/>
            <p:cNvSpPr/>
            <p:nvPr/>
          </p:nvSpPr>
          <p:spPr>
            <a:xfrm rot="5400000">
              <a:off x="6977886" y="3937742"/>
              <a:ext cx="243620" cy="15789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4" name="Shape 1084"/>
            <p:cNvSpPr/>
            <p:nvPr/>
          </p:nvSpPr>
          <p:spPr>
            <a:xfrm rot="5400000">
              <a:off x="6977886" y="3120413"/>
              <a:ext cx="243620" cy="15789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69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5" name="Shape 1085"/>
            <p:cNvSpPr/>
            <p:nvPr/>
          </p:nvSpPr>
          <p:spPr>
            <a:xfrm rot="5400000">
              <a:off x="6095707" y="2303045"/>
              <a:ext cx="243620" cy="15789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6" name="Shape 1086"/>
          <p:cNvGrpSpPr/>
          <p:nvPr/>
        </p:nvGrpSpPr>
        <p:grpSpPr>
          <a:xfrm>
            <a:off x="1503414" y="1684947"/>
            <a:ext cx="2314969" cy="2976875"/>
            <a:chOff x="2257463" y="1684877"/>
            <a:chExt cx="2274260" cy="2924526"/>
          </a:xfrm>
        </p:grpSpPr>
        <p:sp>
          <p:nvSpPr>
            <p:cNvPr id="1087" name="Shape 1087"/>
            <p:cNvSpPr/>
            <p:nvPr/>
          </p:nvSpPr>
          <p:spPr>
            <a:xfrm>
              <a:off x="2257463" y="1684877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3139641" y="2502282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2257463" y="2502282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0" name="Shape 1090"/>
            <p:cNvSpPr/>
            <p:nvPr/>
          </p:nvSpPr>
          <p:spPr>
            <a:xfrm>
              <a:off x="3139641" y="3319612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1" name="Shape 1091"/>
            <p:cNvSpPr/>
            <p:nvPr/>
          </p:nvSpPr>
          <p:spPr>
            <a:xfrm>
              <a:off x="4021820" y="3319612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3139641" y="4136941"/>
              <a:ext cx="509903" cy="47246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3" name="Shape 1093"/>
            <p:cNvSpPr/>
            <p:nvPr/>
          </p:nvSpPr>
          <p:spPr>
            <a:xfrm rot="2700000">
              <a:off x="2769471" y="2264286"/>
              <a:ext cx="368220" cy="157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4" name="Shape 1094"/>
            <p:cNvSpPr/>
            <p:nvPr/>
          </p:nvSpPr>
          <p:spPr>
            <a:xfrm rot="2700000">
              <a:off x="3651650" y="3081691"/>
              <a:ext cx="368220" cy="157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5" name="Shape 1095"/>
            <p:cNvSpPr/>
            <p:nvPr/>
          </p:nvSpPr>
          <p:spPr>
            <a:xfrm rot="8100000">
              <a:off x="3651736" y="3899188"/>
              <a:ext cx="368220" cy="157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2164F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6" name="Shape 1096"/>
            <p:cNvSpPr/>
            <p:nvPr/>
          </p:nvSpPr>
          <p:spPr>
            <a:xfrm rot="2700000">
              <a:off x="2769471" y="3056604"/>
              <a:ext cx="368220" cy="157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7" name="Shape 1097"/>
            <p:cNvSpPr/>
            <p:nvPr/>
          </p:nvSpPr>
          <p:spPr>
            <a:xfrm rot="5400000">
              <a:off x="3272892" y="3885514"/>
              <a:ext cx="243620" cy="15789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8" name="Shape 1098"/>
            <p:cNvSpPr/>
            <p:nvPr/>
          </p:nvSpPr>
          <p:spPr>
            <a:xfrm rot="5400000">
              <a:off x="2390714" y="2250817"/>
              <a:ext cx="243620" cy="15789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099" name="Shape 1099"/>
          <p:cNvSpPr txBox="1"/>
          <p:nvPr/>
        </p:nvSpPr>
        <p:spPr>
          <a:xfrm>
            <a:off x="0" y="536025"/>
            <a:ext cx="9144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Workflow</a:t>
            </a:r>
          </a:p>
        </p:txBody>
      </p:sp>
      <p:sp>
        <p:nvSpPr>
          <p:cNvPr id="1100" name="Shape 1100"/>
          <p:cNvSpPr/>
          <p:nvPr/>
        </p:nvSpPr>
        <p:spPr>
          <a:xfrm>
            <a:off x="2400196" y="113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</a:p>
        </p:txBody>
      </p:sp>
      <p:sp>
        <p:nvSpPr>
          <p:cNvPr id="1101" name="Shape 1101"/>
          <p:cNvSpPr/>
          <p:nvPr/>
        </p:nvSpPr>
        <p:spPr>
          <a:xfrm>
            <a:off x="6247325" y="1133100"/>
            <a:ext cx="497700" cy="4977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Shape 1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00" y="1019000"/>
            <a:ext cx="7341601" cy="41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Shape 1107"/>
          <p:cNvSpPr txBox="1"/>
          <p:nvPr/>
        </p:nvSpPr>
        <p:spPr>
          <a:xfrm>
            <a:off x="0" y="585325"/>
            <a:ext cx="9144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buClr>
                <a:srgbClr val="1F497D"/>
              </a:buClr>
              <a:buSzPct val="25000"/>
              <a:buFont typeface="Avenir"/>
              <a:buNone/>
            </a:pPr>
            <a:r>
              <a:rPr lang="en" sz="180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New features</a:t>
            </a:r>
          </a:p>
        </p:txBody>
      </p:sp>
      <p:grpSp>
        <p:nvGrpSpPr>
          <p:cNvPr id="1108" name="Shape 1108"/>
          <p:cNvGrpSpPr/>
          <p:nvPr/>
        </p:nvGrpSpPr>
        <p:grpSpPr>
          <a:xfrm>
            <a:off x="1276950" y="1472938"/>
            <a:ext cx="6585900" cy="3743363"/>
            <a:chOff x="1276950" y="1472938"/>
            <a:chExt cx="6585900" cy="3743363"/>
          </a:xfrm>
        </p:grpSpPr>
        <p:sp>
          <p:nvSpPr>
            <p:cNvPr id="1109" name="Shape 1109"/>
            <p:cNvSpPr/>
            <p:nvPr/>
          </p:nvSpPr>
          <p:spPr>
            <a:xfrm>
              <a:off x="1276950" y="1820600"/>
              <a:ext cx="6585900" cy="3395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1110" name="Shape 11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76950" y="1472938"/>
              <a:ext cx="6557398" cy="3478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