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330" r:id="rId2"/>
    <p:sldId id="530" r:id="rId3"/>
    <p:sldId id="531" r:id="rId4"/>
    <p:sldId id="532" r:id="rId5"/>
    <p:sldId id="533" r:id="rId6"/>
    <p:sldId id="534" r:id="rId7"/>
    <p:sldId id="535" r:id="rId8"/>
    <p:sldId id="536" r:id="rId9"/>
    <p:sldId id="537" r:id="rId10"/>
    <p:sldId id="538" r:id="rId11"/>
    <p:sldId id="539" r:id="rId12"/>
    <p:sldId id="540" r:id="rId13"/>
    <p:sldId id="340" r:id="rId14"/>
    <p:sldId id="559" r:id="rId15"/>
    <p:sldId id="560" r:id="rId16"/>
    <p:sldId id="561" r:id="rId17"/>
    <p:sldId id="545" r:id="rId18"/>
    <p:sldId id="546" r:id="rId19"/>
    <p:sldId id="547" r:id="rId20"/>
    <p:sldId id="548" r:id="rId21"/>
    <p:sldId id="549" r:id="rId22"/>
    <p:sldId id="550" r:id="rId23"/>
    <p:sldId id="551" r:id="rId24"/>
    <p:sldId id="552" r:id="rId25"/>
    <p:sldId id="553" r:id="rId26"/>
    <p:sldId id="554" r:id="rId27"/>
    <p:sldId id="555" r:id="rId28"/>
    <p:sldId id="556" r:id="rId29"/>
    <p:sldId id="557" r:id="rId30"/>
    <p:sldId id="487" r:id="rId31"/>
    <p:sldId id="492" r:id="rId32"/>
    <p:sldId id="493" r:id="rId33"/>
    <p:sldId id="494" r:id="rId34"/>
    <p:sldId id="497" r:id="rId35"/>
    <p:sldId id="498" r:id="rId36"/>
    <p:sldId id="499" r:id="rId37"/>
    <p:sldId id="500" r:id="rId38"/>
    <p:sldId id="501" r:id="rId39"/>
    <p:sldId id="502" r:id="rId40"/>
    <p:sldId id="503" r:id="rId41"/>
    <p:sldId id="504" r:id="rId42"/>
    <p:sldId id="505" r:id="rId43"/>
    <p:sldId id="506" r:id="rId44"/>
    <p:sldId id="507" r:id="rId45"/>
    <p:sldId id="508" r:id="rId46"/>
    <p:sldId id="509" r:id="rId47"/>
    <p:sldId id="510" r:id="rId48"/>
    <p:sldId id="511" r:id="rId49"/>
    <p:sldId id="512" r:id="rId50"/>
    <p:sldId id="513" r:id="rId51"/>
    <p:sldId id="515" r:id="rId52"/>
    <p:sldId id="527" r:id="rId53"/>
    <p:sldId id="528" r:id="rId54"/>
    <p:sldId id="516" r:id="rId55"/>
    <p:sldId id="517" r:id="rId56"/>
    <p:sldId id="518" r:id="rId57"/>
    <p:sldId id="519" r:id="rId58"/>
    <p:sldId id="520" r:id="rId59"/>
    <p:sldId id="521" r:id="rId60"/>
    <p:sldId id="522" r:id="rId61"/>
    <p:sldId id="523" r:id="rId62"/>
    <p:sldId id="524" r:id="rId63"/>
    <p:sldId id="444" r:id="rId64"/>
    <p:sldId id="467" r:id="rId65"/>
    <p:sldId id="446" r:id="rId66"/>
    <p:sldId id="469" r:id="rId67"/>
    <p:sldId id="447" r:id="rId68"/>
    <p:sldId id="470" r:id="rId69"/>
    <p:sldId id="392" r:id="rId70"/>
    <p:sldId id="526" r:id="rId71"/>
    <p:sldId id="26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0" userDrawn="1">
          <p15:clr>
            <a:srgbClr val="A4A3A4"/>
          </p15:clr>
        </p15:guide>
        <p15:guide id="4" orient="horz" pos="2880" userDrawn="1">
          <p15:clr>
            <a:srgbClr val="A4A3A4"/>
          </p15:clr>
        </p15:guide>
        <p15:guide id="5" pos="2544" userDrawn="1">
          <p15:clr>
            <a:srgbClr val="A4A3A4"/>
          </p15:clr>
        </p15:guide>
        <p15:guide id="6" pos="5112" userDrawn="1">
          <p15:clr>
            <a:srgbClr val="A4A3A4"/>
          </p15:clr>
        </p15:guide>
        <p15:guide id="7" pos="1920" userDrawn="1">
          <p15:clr>
            <a:srgbClr val="A4A3A4"/>
          </p15:clr>
        </p15:guide>
        <p15:guide id="8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731"/>
    <a:srgbClr val="FDBF2D"/>
    <a:srgbClr val="FD9F0B"/>
    <a:srgbClr val="8A6CCC"/>
    <a:srgbClr val="765075"/>
    <a:srgbClr val="CEF4F4"/>
    <a:srgbClr val="9398CC"/>
    <a:srgbClr val="607271"/>
    <a:srgbClr val="BFE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1"/>
    <p:restoredTop sz="95404"/>
  </p:normalViewPr>
  <p:slideViewPr>
    <p:cSldViewPr snapToGrid="0" snapToObjects="1">
      <p:cViewPr>
        <p:scale>
          <a:sx n="97" d="100"/>
          <a:sy n="97" d="100"/>
        </p:scale>
        <p:origin x="-248" y="336"/>
      </p:cViewPr>
      <p:guideLst>
        <p:guide orient="horz" pos="2160"/>
        <p:guide pos="3840"/>
        <p:guide orient="horz" pos="1440"/>
        <p:guide orient="horz" pos="2880"/>
        <p:guide pos="2544"/>
        <p:guide pos="5112"/>
        <p:guide pos="1920"/>
        <p:guide pos="5760"/>
      </p:guideLst>
    </p:cSldViewPr>
  </p:slideViewPr>
  <p:outlineViewPr>
    <p:cViewPr>
      <p:scale>
        <a:sx n="33" d="100"/>
        <a:sy n="33" d="100"/>
      </p:scale>
      <p:origin x="0" y="-1134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6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FEB83-E9F0-764D-9ED8-64E2AA35F259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52B36-0646-AB49-9C4E-CFE2E52EE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FEMA/</a:t>
            </a:r>
            <a:r>
              <a:rPr lang="en-US" dirty="0" err="1" smtClean="0"/>
              <a:t>Joselyne</a:t>
            </a:r>
            <a:r>
              <a:rPr lang="en-US" dirty="0" smtClean="0"/>
              <a:t> </a:t>
            </a:r>
            <a:r>
              <a:rPr lang="en-US" dirty="0" err="1" smtClean="0"/>
              <a:t>Augustino</a:t>
            </a:r>
            <a:r>
              <a:rPr lang="en-US" dirty="0" smtClean="0"/>
              <a:t> - https://</a:t>
            </a:r>
            <a:r>
              <a:rPr lang="en-US" dirty="0" err="1" smtClean="0"/>
              <a:t>share.sandia.gov</a:t>
            </a:r>
            <a:r>
              <a:rPr lang="en-US" dirty="0" smtClean="0"/>
              <a:t>/news/resources/</a:t>
            </a:r>
            <a:r>
              <a:rPr lang="en-US" dirty="0" err="1" smtClean="0"/>
              <a:t>news_releases</a:t>
            </a:r>
            <a:r>
              <a:rPr lang="en-US" dirty="0" smtClean="0"/>
              <a:t>/images/2013/</a:t>
            </a:r>
            <a:r>
              <a:rPr lang="en-US" dirty="0" err="1" smtClean="0"/>
              <a:t>fema.jpg</a:t>
            </a:r>
            <a:r>
              <a:rPr lang="en-US" dirty="0" smtClean="0"/>
              <a:t>, Public Domain, https://</a:t>
            </a:r>
            <a:r>
              <a:rPr lang="en-US" dirty="0" err="1" smtClean="0"/>
              <a:t>commons.wikimedia.org</a:t>
            </a:r>
            <a:r>
              <a:rPr lang="en-US" dirty="0" smtClean="0"/>
              <a:t>/w/</a:t>
            </a:r>
            <a:r>
              <a:rPr lang="en-US" dirty="0" err="1" smtClean="0"/>
              <a:t>index.php?curid</a:t>
            </a:r>
            <a:r>
              <a:rPr lang="en-US" dirty="0" smtClean="0"/>
              <a:t>=27401730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7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2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10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2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archeon</a:t>
            </a:r>
            <a:r>
              <a:rPr lang="en-US" dirty="0" smtClean="0"/>
              <a:t>/4942358910</a:t>
            </a:r>
          </a:p>
          <a:p>
            <a:endParaRPr lang="en-US" dirty="0" smtClean="0"/>
          </a:p>
          <a:p>
            <a:r>
              <a:rPr lang="en-US" dirty="0" smtClean="0"/>
              <a:t>[KA] General notes:</a:t>
            </a:r>
            <a:endParaRPr lang="en-US" baseline="0" dirty="0" smtClean="0"/>
          </a:p>
          <a:p>
            <a:r>
              <a:rPr lang="en-US" baseline="0" dirty="0" smtClean="0"/>
              <a:t>- Consider using "experiment" instead of "test"</a:t>
            </a:r>
          </a:p>
          <a:p>
            <a:r>
              <a:rPr lang="en-US" baseline="0" dirty="0" smtClean="0"/>
              <a:t>- Consider using "chaos" instead of "resilience"</a:t>
            </a:r>
          </a:p>
          <a:p>
            <a:r>
              <a:rPr lang="en-US" baseline="0" dirty="0" smtClean="0"/>
              <a:t>- E.g. "chaos experiment" instead of "resilience test"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0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 Great slide. Please use Gremlin logo</a:t>
            </a:r>
            <a:r>
              <a:rPr lang="en-US" baseline="0" dirty="0" smtClean="0"/>
              <a:t> with name "Gremlin" here. Kolton will provide the logo.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59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2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19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0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71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gikL</a:t>
            </a:r>
            <a:r>
              <a:rPr lang="en-US" dirty="0" smtClean="0"/>
              <a:t>/W4IU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0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www.flaticon.com</a:t>
            </a:r>
            <a:r>
              <a:rPr lang="en-US" dirty="0" smtClean="0"/>
              <a:t>/free-icon/pyramid-chart_129532#term=</a:t>
            </a:r>
            <a:r>
              <a:rPr lang="en-US" dirty="0" err="1" smtClean="0"/>
              <a:t>pyramid&amp;page</a:t>
            </a:r>
            <a:r>
              <a:rPr lang="en-US" dirty="0" smtClean="0"/>
              <a:t>=1&amp;position=4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www.flaticon.com</a:t>
            </a:r>
            <a:r>
              <a:rPr lang="en-US" dirty="0" smtClean="0"/>
              <a:t>/free-icon/checklist_189067#term=</a:t>
            </a:r>
            <a:r>
              <a:rPr lang="en-US" dirty="0" err="1" smtClean="0"/>
              <a:t>checklist&amp;page</a:t>
            </a:r>
            <a:r>
              <a:rPr lang="en-US" dirty="0" smtClean="0"/>
              <a:t>=1&amp;position=2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3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r>
              <a:rPr lang="en-US" baseline="0" dirty="0" smtClean="0"/>
              <a:t> Explain how we know what's tier 1. Define that.</a:t>
            </a:r>
          </a:p>
          <a:p>
            <a:r>
              <a:rPr lang="en-US" baseline="0" dirty="0" smtClean="0"/>
              <a:t>[SS] Examples:</a:t>
            </a:r>
          </a:p>
          <a:p>
            <a:r>
              <a:rPr lang="en-US" baseline="0" dirty="0" smtClean="0"/>
              <a:t>- Bookings are tier 1</a:t>
            </a:r>
          </a:p>
          <a:p>
            <a:r>
              <a:rPr lang="en-US" baseline="0" dirty="0" smtClean="0"/>
              <a:t>- Reviews are tier 2</a:t>
            </a:r>
          </a:p>
          <a:p>
            <a:r>
              <a:rPr lang="en-US" baseline="0" dirty="0" smtClean="0"/>
              <a:t>- Ads and urgency messaging are tier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85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r>
              <a:rPr lang="en-US" baseline="0" dirty="0" smtClean="0"/>
              <a:t> Nice distinction between availability and resilience. Go into more detail on this.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01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17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2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1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r>
              <a:rPr lang="en-US" baseline="0" dirty="0" smtClean="0"/>
              <a:t> The latency/load balancer example is interesting. Go into more detail, including explaining how we were preparing for a demo.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endParaRPr lang="en-US" baseline="0" dirty="0" smtClean="0"/>
          </a:p>
          <a:p>
            <a:r>
              <a:rPr lang="en-US" baseline="0" dirty="0" smtClean="0"/>
              <a:t>- Find a better circuit breaker icon.</a:t>
            </a:r>
          </a:p>
          <a:p>
            <a:r>
              <a:rPr lang="en-US" baseline="0" dirty="0" smtClean="0"/>
              <a:t>- Add the bulkhead pattern.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2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r>
              <a:rPr lang="en-US" baseline="0" dirty="0" smtClean="0"/>
              <a:t> Explain the value of defining a fallback. This will come up again in the city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76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[KA]</a:t>
            </a:r>
            <a:r>
              <a:rPr lang="en-US" baseline="0" dirty="0" smtClean="0"/>
              <a:t> Explain the value of defining a fallback. This will come up again in the city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62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8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5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[DONE] [KA]</a:t>
            </a:r>
            <a:endParaRPr lang="en-US" baseline="0" dirty="0" smtClean="0"/>
          </a:p>
          <a:p>
            <a:r>
              <a:rPr lang="en-US" baseline="0" dirty="0" smtClean="0"/>
              <a:t>- Change "attack and test" to "attack and validate", and "retreat and test" to "retreat and validate".</a:t>
            </a:r>
          </a:p>
          <a:p>
            <a:r>
              <a:rPr lang="en-US" baseline="0" dirty="0" smtClean="0"/>
              <a:t>- Change "log test results" to something that doesn't use "log"—that sounds like log file.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41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9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6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www.trover.com</a:t>
            </a:r>
            <a:r>
              <a:rPr lang="en-US" dirty="0" smtClean="0"/>
              <a:t>/li/</a:t>
            </a:r>
            <a:r>
              <a:rPr lang="en-US" dirty="0" err="1" smtClean="0"/>
              <a:t>giuT</a:t>
            </a:r>
            <a:r>
              <a:rPr lang="en-US" dirty="0" smtClean="0"/>
              <a:t>/1dDXb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1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[DONE] [KA]</a:t>
            </a:r>
            <a:r>
              <a:rPr lang="en-US" baseline="0" dirty="0" smtClean="0"/>
              <a:t> Explain how the health checks work. The API/plug-in thing and how we tell whether a service is actually healthy.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50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1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bigmikeyeah</a:t>
            </a:r>
            <a:r>
              <a:rPr lang="en-US" dirty="0" smtClean="0"/>
              <a:t>/5751406027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7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96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138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12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www.flaticon.com</a:t>
            </a:r>
            <a:r>
              <a:rPr lang="en-US" dirty="0" smtClean="0"/>
              <a:t>/free-icon/monkey_194301#term=</a:t>
            </a:r>
            <a:r>
              <a:rPr lang="en-US" dirty="0" err="1" smtClean="0"/>
              <a:t>monkey&amp;page</a:t>
            </a:r>
            <a:r>
              <a:rPr lang="en-US" dirty="0" smtClean="0"/>
              <a:t>=1&amp;position=35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www.flaticon.com</a:t>
            </a:r>
            <a:r>
              <a:rPr lang="en-US" dirty="0" smtClean="0"/>
              <a:t>/free-icon/chat_126500#term=</a:t>
            </a:r>
            <a:r>
              <a:rPr lang="en-US" dirty="0" err="1" smtClean="0"/>
              <a:t>community&amp;page</a:t>
            </a:r>
            <a:r>
              <a:rPr lang="en-US" dirty="0" smtClean="0"/>
              <a:t>=1&amp;position=6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5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62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kennysarmy</a:t>
            </a:r>
            <a:r>
              <a:rPr lang="en-US" dirty="0" smtClean="0"/>
              <a:t>/16366891047/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4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6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5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4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52B36-0646-AB49-9C4E-CFE2E52EE0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0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1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5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9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2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3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08C0-EE0F-7645-9C37-E3A1E54773FF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B02B2-1AC7-8D41-B9C2-03AE2A43F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Expedia Sans" charset="0"/>
          <a:cs typeface="Expedia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20" Type="http://schemas.openxmlformats.org/officeDocument/2006/relationships/image" Target="../media/image52.png"/><Relationship Id="rId21" Type="http://schemas.openxmlformats.org/officeDocument/2006/relationships/image" Target="../media/image53.png"/><Relationship Id="rId22" Type="http://schemas.openxmlformats.org/officeDocument/2006/relationships/image" Target="../media/image54.jp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25" Type="http://schemas.openxmlformats.org/officeDocument/2006/relationships/image" Target="../media/image57.png"/><Relationship Id="rId26" Type="http://schemas.openxmlformats.org/officeDocument/2006/relationships/image" Target="../media/image58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gi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4.wdp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5.wdp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6.wdp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microsoft.com/office/2007/relationships/hdphoto" Target="../media/hdphoto7.wdp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70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1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20677" y="5559448"/>
            <a:ext cx="450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Willie Wheeler (@</a:t>
            </a:r>
            <a:r>
              <a:rPr lang="en-US" sz="2200" dirty="0" err="1" smtClean="0">
                <a:solidFill>
                  <a:schemeClr val="bg1"/>
                </a:solidFill>
              </a:rPr>
              <a:t>williewheeler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200" i="1" dirty="0" smtClean="0">
                <a:solidFill>
                  <a:schemeClr val="bg1"/>
                </a:solidFill>
              </a:rPr>
              <a:t>Principal </a:t>
            </a:r>
            <a:r>
              <a:rPr lang="en-US" sz="2200" i="1" dirty="0">
                <a:solidFill>
                  <a:schemeClr val="bg1"/>
                </a:solidFill>
              </a:rPr>
              <a:t>Applications </a:t>
            </a:r>
            <a:r>
              <a:rPr lang="en-US" sz="2200" i="1" dirty="0" smtClean="0">
                <a:solidFill>
                  <a:schemeClr val="bg1"/>
                </a:solidFill>
              </a:rPr>
              <a:t>Engineer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559448"/>
            <a:ext cx="4605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Sahar </a:t>
            </a:r>
            <a:r>
              <a:rPr lang="en-US" sz="2200" dirty="0" err="1" smtClean="0">
                <a:solidFill>
                  <a:schemeClr val="bg1"/>
                </a:solidFill>
              </a:rPr>
              <a:t>Samiei</a:t>
            </a:r>
            <a:r>
              <a:rPr lang="en-US" sz="2200" dirty="0" smtClean="0">
                <a:solidFill>
                  <a:schemeClr val="bg1"/>
                </a:solidFill>
              </a:rPr>
              <a:t> (@</a:t>
            </a:r>
            <a:r>
              <a:rPr lang="en-US" sz="2200" dirty="0" err="1" smtClean="0">
                <a:solidFill>
                  <a:schemeClr val="bg1"/>
                </a:solidFill>
              </a:rPr>
              <a:t>saharsamiei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200" i="1" dirty="0" smtClean="0">
                <a:solidFill>
                  <a:schemeClr val="bg1"/>
                </a:solidFill>
              </a:rPr>
              <a:t>Senior </a:t>
            </a:r>
            <a:r>
              <a:rPr lang="en-US" sz="2200" i="1" dirty="0">
                <a:solidFill>
                  <a:schemeClr val="bg1"/>
                </a:solidFill>
              </a:rPr>
              <a:t>Technical Product </a:t>
            </a:r>
            <a:r>
              <a:rPr lang="en-US" sz="2200" i="1" dirty="0" smtClean="0">
                <a:solidFill>
                  <a:schemeClr val="bg1"/>
                </a:solidFill>
              </a:rPr>
              <a:t>Manager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4758797"/>
            <a:ext cx="8578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Expedia’s Journey Toward Site Resilience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6519446"/>
            <a:ext cx="12192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Copyright (c) 2017 Expedia, Inc. All rights reserved.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97892"/>
            <a:ext cx="6192526" cy="6537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67378" y="3772513"/>
            <a:ext cx="5477301" cy="29626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              </a:t>
            </a:r>
            <a:r>
              <a:rPr lang="en-US" sz="2800" dirty="0" smtClean="0"/>
              <a:t>Resilience is an </a:t>
            </a:r>
            <a:r>
              <a:rPr lang="en-US" sz="2800" dirty="0"/>
              <a:t>uphill </a:t>
            </a:r>
            <a:r>
              <a:rPr lang="en-US" sz="2800" dirty="0" smtClean="0"/>
              <a:t>battle.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473">
            <a:off x="6467377" y="-97870"/>
            <a:ext cx="5477301" cy="2601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101">
            <a:off x="7730359" y="2636371"/>
            <a:ext cx="4432300" cy="1511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6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556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 many competing priorities.</a:t>
            </a:r>
          </a:p>
        </p:txBody>
      </p:sp>
    </p:spTree>
    <p:extLst>
      <p:ext uri="{BB962C8B-B14F-4D97-AF65-F5344CB8AC3E}">
        <p14:creationId xmlns:p14="http://schemas.microsoft.com/office/powerpoint/2010/main" val="1712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44" r="1" b="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7328" y="640082"/>
            <a:ext cx="6274591" cy="335160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There are major misconceptions about </a:t>
            </a:r>
            <a:r>
              <a:rPr lang="en-US" sz="51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resilience.</a:t>
            </a:r>
            <a:endParaRPr lang="en-US" sz="51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46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8732"/>
          <a:stretch/>
        </p:blipFill>
        <p:spPr>
          <a:xfrm>
            <a:off x="20" y="-9822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/>
          <p:cNvSpPr txBox="1">
            <a:spLocks/>
          </p:cNvSpPr>
          <p:nvPr/>
        </p:nvSpPr>
        <p:spPr>
          <a:xfrm>
            <a:off x="838200" y="2226257"/>
            <a:ext cx="10515600" cy="25910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100" dirty="0" smtClean="0">
                <a:latin typeface="+mj-lt"/>
                <a:ea typeface="+mj-ea"/>
                <a:cs typeface="+mj-cs"/>
              </a:rPr>
              <a:t>Myth: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100" dirty="0" smtClean="0">
                <a:latin typeface="+mj-lt"/>
                <a:ea typeface="+mj-ea"/>
                <a:cs typeface="+mj-cs"/>
              </a:rPr>
              <a:t>By </a:t>
            </a:r>
            <a:r>
              <a:rPr lang="en-US" sz="3100" dirty="0">
                <a:latin typeface="+mj-lt"/>
                <a:ea typeface="+mj-ea"/>
                <a:cs typeface="+mj-cs"/>
              </a:rPr>
              <a:t>migrating </a:t>
            </a:r>
            <a:r>
              <a:rPr lang="en-US" sz="3100" dirty="0" smtClean="0">
                <a:latin typeface="+mj-lt"/>
                <a:ea typeface="+mj-ea"/>
                <a:cs typeface="+mj-cs"/>
              </a:rPr>
              <a:t>to AWS </a:t>
            </a:r>
            <a:r>
              <a:rPr lang="en-US" sz="3100" dirty="0">
                <a:latin typeface="+mj-lt"/>
                <a:ea typeface="+mj-ea"/>
                <a:cs typeface="+mj-cs"/>
              </a:rPr>
              <a:t>your service </a:t>
            </a:r>
            <a:r>
              <a:rPr lang="en-US" sz="3100" dirty="0" smtClean="0">
                <a:latin typeface="+mj-lt"/>
                <a:ea typeface="+mj-ea"/>
                <a:cs typeface="+mj-cs"/>
              </a:rPr>
              <a:t>will be resilient. </a:t>
            </a:r>
            <a:endParaRPr lang="en-US" sz="31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76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/>
          <p:cNvSpPr txBox="1">
            <a:spLocks/>
          </p:cNvSpPr>
          <p:nvPr/>
        </p:nvSpPr>
        <p:spPr>
          <a:xfrm>
            <a:off x="838200" y="2226257"/>
            <a:ext cx="10515600" cy="25910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/>
              <a:t>Myth: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/>
              <a:t>We can’t do anything </a:t>
            </a:r>
            <a:r>
              <a:rPr lang="en-US" sz="4400" dirty="0" smtClean="0"/>
              <a:t>when S3 has an </a:t>
            </a:r>
            <a:r>
              <a:rPr lang="en-US" sz="4400" dirty="0"/>
              <a:t>outage. </a:t>
            </a:r>
          </a:p>
        </p:txBody>
      </p:sp>
    </p:spTree>
    <p:extLst>
      <p:ext uri="{BB962C8B-B14F-4D97-AF65-F5344CB8AC3E}">
        <p14:creationId xmlns:p14="http://schemas.microsoft.com/office/powerpoint/2010/main" val="17472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2703" b="40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/>
          <p:cNvSpPr txBox="1">
            <a:spLocks/>
          </p:cNvSpPr>
          <p:nvPr/>
        </p:nvSpPr>
        <p:spPr>
          <a:xfrm>
            <a:off x="838200" y="2226257"/>
            <a:ext cx="10515600" cy="25910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/>
              <a:t>Myth: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dirty="0" smtClean="0"/>
              <a:t>Can’t build resilient services on flaky infrastructure.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506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86" r="19278" b="-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Team Autonomy</a:t>
            </a:r>
          </a:p>
        </p:txBody>
      </p:sp>
    </p:spTree>
    <p:extLst>
      <p:ext uri="{BB962C8B-B14F-4D97-AF65-F5344CB8AC3E}">
        <p14:creationId xmlns:p14="http://schemas.microsoft.com/office/powerpoint/2010/main" val="17590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384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Team autonomy is one of Expedia’s core beliefs. It’s great to have latitude to establish your own practices, tools and processes but it could add complexity.  </a:t>
            </a:r>
          </a:p>
          <a:p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0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303"/>
          <a:stretch/>
        </p:blipFill>
        <p:spPr>
          <a:xfrm>
            <a:off x="20" y="10"/>
            <a:ext cx="12191980" cy="6107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472" y="640081"/>
            <a:ext cx="7592291" cy="32462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are still learning. 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52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483" r="20408" b="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Resilience </a:t>
            </a: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not 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free.</a:t>
            </a:r>
            <a:r>
              <a:rPr lang="en-US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5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780550"/>
            <a:ext cx="4953000" cy="13255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+mn-lt"/>
              </a:rPr>
              <a:t>In 2016, Expedia was the</a:t>
            </a:r>
            <a:br>
              <a:rPr lang="en-US" sz="3200" dirty="0" smtClean="0">
                <a:solidFill>
                  <a:schemeClr val="tx1"/>
                </a:solidFill>
                <a:latin typeface="+mn-lt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11</a:t>
            </a:r>
            <a:r>
              <a:rPr lang="en-US" sz="3200" baseline="30000" dirty="0" smtClean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-largest Internet company</a:t>
            </a:r>
            <a:br>
              <a:rPr lang="en-US" sz="3200" dirty="0" smtClean="0">
                <a:solidFill>
                  <a:schemeClr val="tx1"/>
                </a:solidFill>
                <a:latin typeface="+mn-lt"/>
              </a:rPr>
            </a:b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by revenue at $8.77B.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63246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en.wikipedia.org</a:t>
            </a:r>
            <a:r>
              <a:rPr lang="en-US" sz="1200" dirty="0" smtClean="0"/>
              <a:t>/wiki/</a:t>
            </a:r>
            <a:r>
              <a:rPr lang="en-US" sz="1200" dirty="0" err="1" smtClean="0"/>
              <a:t>List_of_largest_Internet_companies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762"/>
          <a:stretch/>
        </p:blipFill>
        <p:spPr>
          <a:xfrm>
            <a:off x="2" y="-1"/>
            <a:ext cx="6095998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00" y="1892300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2385" y="5402443"/>
            <a:ext cx="5374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Expedia Strategy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41620"/>
            <a:ext cx="12192000" cy="1516380"/>
          </a:xfrm>
          <a:prstGeom prst="rect">
            <a:avLst/>
          </a:prstGeom>
          <a:solidFill>
            <a:schemeClr val="tx1">
              <a:lumMod val="65000"/>
              <a:lumOff val="3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14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58530" y="1131401"/>
            <a:ext cx="6914672" cy="3959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We put travelers at </a:t>
            </a:r>
            <a:r>
              <a:rPr lang="en-US" sz="2800" dirty="0" smtClean="0">
                <a:solidFill>
                  <a:schemeClr val="bg1"/>
                </a:solidFill>
              </a:rPr>
              <a:t>the heart </a:t>
            </a:r>
            <a:r>
              <a:rPr lang="en-US" sz="2800" dirty="0">
                <a:solidFill>
                  <a:schemeClr val="bg1"/>
                </a:solidFill>
              </a:rPr>
              <a:t>of our thinking. </a:t>
            </a: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organize ourselves to ensure maximum availability of our websites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even during odd conditions </a:t>
            </a:r>
            <a:r>
              <a:rPr lang="mr-IN" sz="2800" dirty="0">
                <a:solidFill>
                  <a:schemeClr val="bg1"/>
                </a:solidFill>
              </a:rPr>
              <a:t>– </a:t>
            </a:r>
            <a:r>
              <a:rPr lang="en-US" sz="2800" dirty="0" smtClean="0">
                <a:solidFill>
                  <a:schemeClr val="bg1"/>
                </a:solidFill>
              </a:rPr>
              <a:t>we started </a:t>
            </a:r>
            <a:r>
              <a:rPr lang="en-US" sz="2800" dirty="0">
                <a:solidFill>
                  <a:schemeClr val="bg1"/>
                </a:solidFill>
              </a:rPr>
              <a:t>an </a:t>
            </a:r>
            <a:r>
              <a:rPr lang="en-US" sz="2800" dirty="0" smtClean="0">
                <a:solidFill>
                  <a:schemeClr val="bg1"/>
                </a:solidFill>
              </a:rPr>
              <a:t>initiative </a:t>
            </a:r>
            <a:r>
              <a:rPr lang="en-US" sz="2800" dirty="0">
                <a:solidFill>
                  <a:schemeClr val="bg1"/>
                </a:solidFill>
              </a:rPr>
              <a:t>called </a:t>
            </a:r>
            <a:r>
              <a:rPr lang="en-US" sz="2800" dirty="0" smtClean="0">
                <a:solidFill>
                  <a:schemeClr val="bg1"/>
                </a:solidFill>
              </a:rPr>
              <a:t>“Perceived </a:t>
            </a:r>
            <a:r>
              <a:rPr lang="en-US" sz="2800" dirty="0">
                <a:solidFill>
                  <a:schemeClr val="bg1"/>
                </a:solidFill>
              </a:rPr>
              <a:t>Zero Downtime”. </a:t>
            </a:r>
          </a:p>
          <a:p>
            <a:pPr>
              <a:spcAft>
                <a:spcPts val="600"/>
              </a:spcAft>
            </a:pPr>
            <a:endParaRPr lang="en-US" sz="5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161" b="1813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62528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We 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make incremental </a:t>
            </a:r>
            <a:r>
              <a:rPr lang="en-US" sz="60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improvements.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10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7460" y="0"/>
            <a:ext cx="3056540" cy="3439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We empower teams by providing tools &amp; best practices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1005" y="3429000"/>
            <a:ext cx="3072995" cy="34392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We </a:t>
            </a:r>
            <a:r>
              <a:rPr lang="en-US" sz="2400" dirty="0" smtClean="0">
                <a:solidFill>
                  <a:schemeClr val="bg1"/>
                </a:solidFill>
              </a:rPr>
              <a:t>humbly listen to different approaches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0" y="0"/>
            <a:ext cx="3048000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We are not biased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3429000"/>
            <a:ext cx="3064455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We are open to other teams’ suggestions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3"/>
          <a:stretch/>
        </p:blipFill>
        <p:spPr>
          <a:xfrm>
            <a:off x="-160314" y="-10220"/>
            <a:ext cx="6256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6" y="245660"/>
            <a:ext cx="11682483" cy="4808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307" y="5176955"/>
            <a:ext cx="11682482" cy="682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2400" dirty="0">
                <a:solidFill>
                  <a:schemeClr val="bg1"/>
                </a:solidFill>
              </a:rPr>
              <a:t>We </a:t>
            </a:r>
            <a:r>
              <a:rPr lang="en-US" sz="2400" dirty="0" smtClean="0">
                <a:solidFill>
                  <a:schemeClr val="bg1"/>
                </a:solidFill>
              </a:rPr>
              <a:t>embrace </a:t>
            </a:r>
            <a:r>
              <a:rPr lang="en-US" sz="2400" dirty="0">
                <a:solidFill>
                  <a:schemeClr val="bg1"/>
                </a:solidFill>
              </a:rPr>
              <a:t>team </a:t>
            </a:r>
            <a:r>
              <a:rPr lang="en-US" sz="2400" dirty="0" smtClean="0">
                <a:solidFill>
                  <a:schemeClr val="bg1"/>
                </a:solidFill>
              </a:rPr>
              <a:t>autonomy.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307" y="5982173"/>
            <a:ext cx="11682483" cy="682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We set up a forum to </a:t>
            </a:r>
            <a:r>
              <a:rPr lang="en-US" sz="2400" dirty="0">
                <a:solidFill>
                  <a:schemeClr val="bg1"/>
                </a:solidFill>
              </a:rPr>
              <a:t>bring teams from different brands together to share ideas, tools and best </a:t>
            </a:r>
            <a:r>
              <a:rPr lang="en-US" sz="2400" dirty="0" smtClean="0">
                <a:solidFill>
                  <a:schemeClr val="bg1"/>
                </a:solidFill>
              </a:rPr>
              <a:t>practices.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363" b="16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US" sz="74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shared learning space.	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81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939" b="93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60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ntroduce resilience champions.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3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94" r="612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430" y="5392721"/>
            <a:ext cx="6494106" cy="115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invest lots of time to gather and present data.</a:t>
            </a:r>
          </a:p>
        </p:txBody>
      </p:sp>
    </p:spTree>
    <p:extLst>
      <p:ext uri="{BB962C8B-B14F-4D97-AF65-F5344CB8AC3E}">
        <p14:creationId xmlns:p14="http://schemas.microsoft.com/office/powerpoint/2010/main" val="8299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24622" r="2533"/>
          <a:stretch/>
        </p:blipFill>
        <p:spPr>
          <a:xfrm>
            <a:off x="483703" y="1186691"/>
            <a:ext cx="5459896" cy="3162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932" t="25573" r="6797" b="6605"/>
          <a:stretch/>
        </p:blipFill>
        <p:spPr>
          <a:xfrm>
            <a:off x="6241773" y="1186691"/>
            <a:ext cx="5507628" cy="2908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798" y="272292"/>
            <a:ext cx="8242853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Tier 1 dependency failure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8995587" y="4763227"/>
            <a:ext cx="2255838" cy="1793630"/>
          </a:xfrm>
          <a:prstGeom prst="wedgeEllipseCallout">
            <a:avLst>
              <a:gd name="adj1" fmla="val -56354"/>
              <a:gd name="adj2" fmla="val -73609"/>
            </a:avLst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Product with a fallback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236038" y="4763227"/>
            <a:ext cx="2255838" cy="1793630"/>
          </a:xfrm>
          <a:prstGeom prst="wedgeEllipseCallout">
            <a:avLst>
              <a:gd name="adj1" fmla="val 49389"/>
              <a:gd name="adj2" fmla="val -76564"/>
            </a:avLst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roduct without a fallback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592" r="36233" b="1"/>
          <a:stretch/>
        </p:blipFill>
        <p:spPr>
          <a:xfrm rot="21600000">
            <a:off x="20" y="10"/>
            <a:ext cx="4637226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151" y="969263"/>
            <a:ext cx="6628534" cy="25802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Pursue small wins by going after low-hanging fruit.</a:t>
            </a:r>
          </a:p>
        </p:txBody>
      </p:sp>
    </p:spTree>
    <p:extLst>
      <p:ext uri="{BB962C8B-B14F-4D97-AF65-F5344CB8AC3E}">
        <p14:creationId xmlns:p14="http://schemas.microsoft.com/office/powerpoint/2010/main" val="2926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28" r="1736"/>
          <a:stretch/>
        </p:blipFill>
        <p:spPr>
          <a:xfrm>
            <a:off x="-1" y="20320"/>
            <a:ext cx="12192001" cy="456440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" y="4564404"/>
          <a:ext cx="12192306" cy="22935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102"/>
                <a:gridCol w="4064102"/>
                <a:gridCol w="4064102"/>
              </a:tblGrid>
              <a:tr h="5733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Uptime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Downtime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Potential Revenue Loss</a:t>
                      </a:r>
                      <a:endParaRPr lang="en-US" dirty="0"/>
                    </a:p>
                  </a:txBody>
                  <a:tcPr anchor="ctr"/>
                </a:tc>
              </a:tr>
              <a:tr h="5733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99%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3.65</a:t>
                      </a:r>
                      <a:r>
                        <a:rPr lang="en-US" baseline="0" dirty="0" smtClean="0"/>
                        <a:t> days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$87.7M</a:t>
                      </a:r>
                      <a:endParaRPr lang="en-US" dirty="0"/>
                    </a:p>
                  </a:txBody>
                  <a:tcPr anchor="ctr"/>
                </a:tc>
              </a:tr>
              <a:tr h="5733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99.9%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8.76 hours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$8.77M</a:t>
                      </a:r>
                      <a:endParaRPr lang="en-US" dirty="0"/>
                    </a:p>
                  </a:txBody>
                  <a:tcPr anchor="ctr"/>
                </a:tc>
              </a:tr>
              <a:tr h="5733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99.99%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52.56 minutes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$877K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28" r="1736"/>
          <a:stretch/>
        </p:blipFill>
        <p:spPr>
          <a:xfrm>
            <a:off x="-1" y="0"/>
            <a:ext cx="12192001" cy="4564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4382" y="27387"/>
            <a:ext cx="552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Price of Downtime: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 Back-of-the-Envelope Calculation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22" y="959008"/>
            <a:ext cx="6553545" cy="49479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indent="-8572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346" y="1472184"/>
            <a:ext cx="3867913" cy="2357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are partnering with teams.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393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6"/>
          <a:stretch/>
        </p:blipFill>
        <p:spPr>
          <a:xfrm>
            <a:off x="0" y="0"/>
            <a:ext cx="1218184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341620"/>
            <a:ext cx="12192000" cy="151638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020" y="5601652"/>
            <a:ext cx="8823960" cy="99631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Technical Approach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866" y="6572518"/>
            <a:ext cx="1479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Photo: Hans Splinter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8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822716" y="1694246"/>
            <a:ext cx="4214802" cy="2602141"/>
            <a:chOff x="4822716" y="1694246"/>
            <a:chExt cx="4214802" cy="26021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926" y="2157751"/>
              <a:ext cx="1655592" cy="165559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934" y="2828305"/>
              <a:ext cx="1468082" cy="14680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716" y="1694246"/>
              <a:ext cx="2145850" cy="21458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176156" y="-366154"/>
            <a:ext cx="3571424" cy="2873584"/>
            <a:chOff x="5255036" y="-468618"/>
            <a:chExt cx="3571424" cy="28735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128" y="730524"/>
              <a:ext cx="1674442" cy="16744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036" y="-468618"/>
              <a:ext cx="3096866" cy="20289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986" y="-21545"/>
              <a:ext cx="1255474" cy="125547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747580" y="461292"/>
            <a:ext cx="3536728" cy="2708846"/>
            <a:chOff x="9260597" y="603816"/>
            <a:chExt cx="3536728" cy="27088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7955" y="1383778"/>
              <a:ext cx="1928884" cy="19288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597" y="603816"/>
              <a:ext cx="3536728" cy="120153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91441" y="2908612"/>
            <a:ext cx="6042223" cy="4319082"/>
            <a:chOff x="6491441" y="2908612"/>
            <a:chExt cx="6042223" cy="431908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764" y="2908612"/>
              <a:ext cx="3449900" cy="124173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753" y="5259194"/>
              <a:ext cx="3441700" cy="1968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441" y="5486786"/>
              <a:ext cx="3755038" cy="839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5510" y="4089308"/>
              <a:ext cx="3575126" cy="14151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106" y="3223486"/>
              <a:ext cx="1770554" cy="1770554"/>
            </a:xfrm>
            <a:prstGeom prst="rect">
              <a:avLst/>
            </a:prstGeom>
          </p:spPr>
        </p:pic>
      </p:grpSp>
      <p:sp>
        <p:nvSpPr>
          <p:cNvPr id="30" name="Content Placeholder 25"/>
          <p:cNvSpPr txBox="1">
            <a:spLocks/>
          </p:cNvSpPr>
          <p:nvPr/>
        </p:nvSpPr>
        <p:spPr>
          <a:xfrm>
            <a:off x="4053385" y="4018704"/>
            <a:ext cx="4085230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/>
              <a:t>Lots of teams.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/>
              <a:t>Lots of tools.</a:t>
            </a:r>
            <a:endParaRPr lang="en-US" sz="40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-785587" y="-201070"/>
            <a:ext cx="6749475" cy="3859265"/>
            <a:chOff x="-765524" y="-3580304"/>
            <a:chExt cx="6749475" cy="385926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631" y="-3031822"/>
              <a:ext cx="1775320" cy="17753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24" y="-3580304"/>
              <a:ext cx="3579220" cy="25574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958" y="-1737321"/>
              <a:ext cx="2386988" cy="201628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195" y="-3517821"/>
              <a:ext cx="2145850" cy="214585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-369066" y="2573810"/>
            <a:ext cx="6600785" cy="4466593"/>
            <a:chOff x="-369066" y="2573810"/>
            <a:chExt cx="6600785" cy="44665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542" y="2573810"/>
              <a:ext cx="1853184" cy="18409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899" y="3797156"/>
              <a:ext cx="1186424" cy="111926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9066" y="4512390"/>
              <a:ext cx="2456960" cy="249246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334" y="3032121"/>
              <a:ext cx="1202746" cy="12027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91646">
              <a:off x="1597964" y="2793445"/>
              <a:ext cx="1954552" cy="195455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589645" y="4899089"/>
              <a:ext cx="2881796" cy="2141314"/>
              <a:chOff x="3016102" y="5446656"/>
              <a:chExt cx="3819144" cy="283780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042740" y="5446656"/>
                <a:ext cx="3762039" cy="283780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6102" y="5608236"/>
                <a:ext cx="3819144" cy="2602992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111" y="5126687"/>
              <a:ext cx="1884608" cy="1896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8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29770" y="-344690"/>
            <a:ext cx="12508218" cy="7456555"/>
            <a:chOff x="-329770" y="-344690"/>
            <a:chExt cx="12508218" cy="74565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181" y="5240740"/>
              <a:ext cx="1339224" cy="133922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47" y="1424798"/>
              <a:ext cx="1339224" cy="133922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916" y="-344690"/>
              <a:ext cx="1339224" cy="133922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337" y="69111"/>
              <a:ext cx="1339224" cy="133922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023" y="69111"/>
              <a:ext cx="1339224" cy="133922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763" y="1751373"/>
              <a:ext cx="1339224" cy="133922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499" y="1367430"/>
              <a:ext cx="1339224" cy="133922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793" y="0"/>
              <a:ext cx="1339224" cy="13392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543" y="887729"/>
              <a:ext cx="1339224" cy="13392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311" y="1665487"/>
              <a:ext cx="1339224" cy="133922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446" y="-44538"/>
              <a:ext cx="1339224" cy="133922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018" y="1039946"/>
              <a:ext cx="1339224" cy="133922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3802" y="1232372"/>
              <a:ext cx="1339224" cy="133922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15" y="4963775"/>
              <a:ext cx="1339224" cy="133922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050" y="3853485"/>
              <a:ext cx="1339224" cy="133922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48" y="5449664"/>
              <a:ext cx="1339224" cy="133922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9810" y="3947700"/>
              <a:ext cx="1339224" cy="13392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63" y="3767403"/>
              <a:ext cx="1339224" cy="133922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544" y="5231547"/>
              <a:ext cx="1339224" cy="13392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814" y="1729883"/>
              <a:ext cx="1339224" cy="133922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50" y="5772641"/>
              <a:ext cx="1339224" cy="133922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872" y="3947700"/>
              <a:ext cx="1339224" cy="133922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726" y="3055193"/>
              <a:ext cx="1339224" cy="133922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2405" y="4780052"/>
              <a:ext cx="1339224" cy="133922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9224" y="3892323"/>
              <a:ext cx="1339224" cy="133922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770" y="2834976"/>
              <a:ext cx="1339224" cy="1339224"/>
            </a:xfrm>
            <a:prstGeom prst="rect">
              <a:avLst/>
            </a:prstGeom>
          </p:spPr>
        </p:pic>
      </p:grpSp>
      <p:sp>
        <p:nvSpPr>
          <p:cNvPr id="30" name="Content Placeholder 25"/>
          <p:cNvSpPr txBox="1">
            <a:spLocks/>
          </p:cNvSpPr>
          <p:nvPr/>
        </p:nvSpPr>
        <p:spPr>
          <a:xfrm>
            <a:off x="1956179" y="2764022"/>
            <a:ext cx="8279642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How do we pull it all together?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Engineering Lifecycle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634030" y="1963516"/>
            <a:ext cx="6923940" cy="2185546"/>
            <a:chOff x="2634030" y="1963516"/>
            <a:chExt cx="6923940" cy="2185546"/>
          </a:xfrm>
        </p:grpSpPr>
        <p:sp>
          <p:nvSpPr>
            <p:cNvPr id="3" name="Rectangle 2"/>
            <p:cNvSpPr/>
            <p:nvPr/>
          </p:nvSpPr>
          <p:spPr>
            <a:xfrm>
              <a:off x="2634030" y="1963516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44589" y="1963516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55148" y="1963516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865707" y="1963516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76266" y="1963516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4030" y="2753398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44589" y="2753398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55148" y="2753398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65707" y="2753398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76266" y="2753398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2634030" y="3543280"/>
              <a:ext cx="1281704" cy="602344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Database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4044589" y="3546718"/>
              <a:ext cx="1281704" cy="602344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Database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65707" y="3543280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US" dirty="0" smtClean="0">
                  <a:solidFill>
                    <a:schemeClr val="tx1"/>
                  </a:solidFill>
                </a:rPr>
                <a:t>-party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76266" y="3543280"/>
              <a:ext cx="1281704" cy="6023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US" dirty="0" smtClean="0">
                  <a:solidFill>
                    <a:schemeClr val="tx1"/>
                  </a:solidFill>
                </a:rPr>
                <a:t>-party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service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Engineering Lifecycle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4030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4589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5148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5707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6266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4030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4589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5148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5707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76266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an 15"/>
          <p:cNvSpPr/>
          <p:nvPr/>
        </p:nvSpPr>
        <p:spPr>
          <a:xfrm>
            <a:off x="2634030" y="3543280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044589" y="3546718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5707" y="3543280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6266" y="3543280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25"/>
          <p:cNvSpPr>
            <a:spLocks noGrp="1"/>
          </p:cNvSpPr>
          <p:nvPr>
            <p:ph sz="half" idx="1"/>
          </p:nvPr>
        </p:nvSpPr>
        <p:spPr>
          <a:xfrm>
            <a:off x="838200" y="4847007"/>
            <a:ext cx="5181600" cy="13299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Prioritize Services</a:t>
            </a:r>
          </a:p>
        </p:txBody>
      </p:sp>
    </p:spTree>
    <p:extLst>
      <p:ext uri="{BB962C8B-B14F-4D97-AF65-F5344CB8AC3E}">
        <p14:creationId xmlns:p14="http://schemas.microsoft.com/office/powerpoint/2010/main" val="17428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BF2D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071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Engineering Lifecycle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34030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4589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5148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5707" y="1963516"/>
            <a:ext cx="1281704" cy="602344"/>
          </a:xfrm>
          <a:prstGeom prst="rect">
            <a:avLst/>
          </a:prstGeom>
          <a:solidFill>
            <a:srgbClr val="FDB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6266" y="1963516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4030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4589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5148" y="2753398"/>
            <a:ext cx="1281704" cy="602344"/>
          </a:xfrm>
          <a:prstGeom prst="rect">
            <a:avLst/>
          </a:prstGeom>
          <a:solidFill>
            <a:srgbClr val="BE0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5707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76266" y="2753398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an 15"/>
          <p:cNvSpPr/>
          <p:nvPr/>
        </p:nvSpPr>
        <p:spPr>
          <a:xfrm>
            <a:off x="2634030" y="3543280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044589" y="3546718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5706" y="3543280"/>
            <a:ext cx="1281705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76266" y="3543280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25"/>
          <p:cNvSpPr>
            <a:spLocks noGrp="1"/>
          </p:cNvSpPr>
          <p:nvPr>
            <p:ph sz="half" idx="1"/>
          </p:nvPr>
        </p:nvSpPr>
        <p:spPr>
          <a:xfrm>
            <a:off x="838200" y="4847007"/>
            <a:ext cx="5181600" cy="13299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Prioritize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Investigate Vulnerabilities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5599814" y="2906233"/>
            <a:ext cx="992372" cy="30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99814" y="2134092"/>
            <a:ext cx="992372" cy="2611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Lightning Bolt 4"/>
          <p:cNvSpPr/>
          <p:nvPr/>
        </p:nvSpPr>
        <p:spPr>
          <a:xfrm rot="20349814" flipH="1">
            <a:off x="5217055" y="3139836"/>
            <a:ext cx="347330" cy="51654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Lightning Bolt 23"/>
          <p:cNvSpPr/>
          <p:nvPr/>
        </p:nvSpPr>
        <p:spPr>
          <a:xfrm rot="20349814" flipH="1">
            <a:off x="6627614" y="3171774"/>
            <a:ext cx="347330" cy="51654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Lightning Bolt 24"/>
          <p:cNvSpPr/>
          <p:nvPr/>
        </p:nvSpPr>
        <p:spPr>
          <a:xfrm rot="20349814" flipH="1">
            <a:off x="5922335" y="2392876"/>
            <a:ext cx="347330" cy="51654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5795 -0.0013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5781 -0.0002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11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11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 autoUpdateAnimBg="0"/>
      <p:bldP spid="14" grpId="0" animBg="1"/>
      <p:bldP spid="15" grpId="0" animBg="1"/>
      <p:bldP spid="16" grpId="0" animBg="1"/>
      <p:bldP spid="17" grpId="0" animBg="1"/>
      <p:bldP spid="18" grpId="0" animBg="1" autoUpdateAnimBg="0"/>
      <p:bldP spid="19" grpId="0" animBg="1"/>
      <p:bldP spid="5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Engineering Lifecycle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9867" y="1963516"/>
            <a:ext cx="2692263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49867" y="2753398"/>
            <a:ext cx="2692263" cy="6023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749868" y="3539401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0427" y="3546225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25"/>
          <p:cNvSpPr>
            <a:spLocks noGrp="1"/>
          </p:cNvSpPr>
          <p:nvPr>
            <p:ph sz="half" idx="1"/>
          </p:nvPr>
        </p:nvSpPr>
        <p:spPr>
          <a:xfrm>
            <a:off x="838200" y="4847007"/>
            <a:ext cx="5181600" cy="13299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Prioritize Services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Investigate Vulnerabilities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Apply Resilience Patterns</a:t>
            </a:r>
            <a:endParaRPr lang="en-US" sz="2400" dirty="0"/>
          </a:p>
        </p:txBody>
      </p:sp>
      <p:sp>
        <p:nvSpPr>
          <p:cNvPr id="22" name="Rounded Rectangle 21"/>
          <p:cNvSpPr/>
          <p:nvPr/>
        </p:nvSpPr>
        <p:spPr>
          <a:xfrm>
            <a:off x="5599814" y="2906233"/>
            <a:ext cx="992372" cy="30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17055" y="2392876"/>
            <a:ext cx="1757889" cy="1295443"/>
            <a:chOff x="5217055" y="2392876"/>
            <a:chExt cx="1757889" cy="1295443"/>
          </a:xfrm>
        </p:grpSpPr>
        <p:sp>
          <p:nvSpPr>
            <p:cNvPr id="5" name="Lightning Bolt 4"/>
            <p:cNvSpPr/>
            <p:nvPr/>
          </p:nvSpPr>
          <p:spPr>
            <a:xfrm rot="20349814" flipH="1">
              <a:off x="5217055" y="3139836"/>
              <a:ext cx="347330" cy="516545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Lightning Bolt 23"/>
            <p:cNvSpPr/>
            <p:nvPr/>
          </p:nvSpPr>
          <p:spPr>
            <a:xfrm rot="20349814" flipH="1">
              <a:off x="6627614" y="3171774"/>
              <a:ext cx="347330" cy="516545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Lightning Bolt 24"/>
            <p:cNvSpPr/>
            <p:nvPr/>
          </p:nvSpPr>
          <p:spPr>
            <a:xfrm rot="20349814" flipH="1">
              <a:off x="5922335" y="2392876"/>
              <a:ext cx="347330" cy="516545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86950" y="2365949"/>
            <a:ext cx="2018100" cy="1386727"/>
            <a:chOff x="5086950" y="2365949"/>
            <a:chExt cx="2018100" cy="13867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0894" y="2365949"/>
              <a:ext cx="610208" cy="61020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950" y="3142468"/>
              <a:ext cx="610208" cy="61020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842" y="3142468"/>
              <a:ext cx="610208" cy="610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3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Engineering Lifecycle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9867" y="1963516"/>
            <a:ext cx="2692263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49867" y="2753398"/>
            <a:ext cx="2692263" cy="6023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749868" y="3539401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0427" y="3546225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25"/>
          <p:cNvSpPr>
            <a:spLocks noGrp="1"/>
          </p:cNvSpPr>
          <p:nvPr>
            <p:ph sz="half" idx="1"/>
          </p:nvPr>
        </p:nvSpPr>
        <p:spPr>
          <a:xfrm>
            <a:off x="838200" y="4847007"/>
            <a:ext cx="5181600" cy="13299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Prioritize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Investigate Vulnerabilities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Apply Resilience </a:t>
            </a:r>
            <a:r>
              <a:rPr lang="en-US" sz="2400" dirty="0"/>
              <a:t>Patterns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99814" y="2906233"/>
            <a:ext cx="992372" cy="30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ontent Placeholder 26"/>
          <p:cNvSpPr>
            <a:spLocks noGrp="1"/>
          </p:cNvSpPr>
          <p:nvPr>
            <p:ph sz="half" idx="2"/>
          </p:nvPr>
        </p:nvSpPr>
        <p:spPr>
          <a:xfrm>
            <a:off x="6172200" y="4847007"/>
            <a:ext cx="5181600" cy="13299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Experiments in Test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50" y="3142468"/>
            <a:ext cx="610208" cy="610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94" y="2365949"/>
            <a:ext cx="610208" cy="6102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42" y="3142468"/>
            <a:ext cx="610208" cy="610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2" y="2467816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57" y="3245328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70" y="3243160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BF2D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Engineering Lifecycle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9867" y="1963516"/>
            <a:ext cx="2692263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49867" y="2753398"/>
            <a:ext cx="2692263" cy="602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4749868" y="3539401"/>
            <a:ext cx="1281704" cy="60234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Database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0427" y="3546225"/>
            <a:ext cx="1281704" cy="602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-party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ontent Placeholder 25"/>
          <p:cNvSpPr>
            <a:spLocks noGrp="1"/>
          </p:cNvSpPr>
          <p:nvPr>
            <p:ph sz="half" idx="1"/>
          </p:nvPr>
        </p:nvSpPr>
        <p:spPr>
          <a:xfrm>
            <a:off x="838200" y="4847007"/>
            <a:ext cx="5181600" cy="132995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Prioritize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Investigate </a:t>
            </a:r>
            <a:r>
              <a:rPr lang="en-US" sz="2400" dirty="0" smtClean="0"/>
              <a:t>Vulnerabilities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Apply Resilience </a:t>
            </a:r>
            <a:r>
              <a:rPr lang="en-US" sz="2400" dirty="0"/>
              <a:t>Patterns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99814" y="2906233"/>
            <a:ext cx="992372" cy="300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Content Placeholder 26"/>
          <p:cNvSpPr>
            <a:spLocks noGrp="1"/>
          </p:cNvSpPr>
          <p:nvPr>
            <p:ph sz="half" idx="2"/>
          </p:nvPr>
        </p:nvSpPr>
        <p:spPr>
          <a:xfrm>
            <a:off x="6172200" y="4847007"/>
            <a:ext cx="5181600" cy="13299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Experiments in Test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/>
              <a:t>Experiments in </a:t>
            </a:r>
            <a:r>
              <a:rPr lang="en-US" sz="2400" dirty="0" smtClean="0"/>
              <a:t>Production</a:t>
            </a:r>
            <a:endParaRPr lang="en-US" sz="2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50" y="3142468"/>
            <a:ext cx="610208" cy="610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94" y="2365949"/>
            <a:ext cx="610208" cy="6102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42" y="3142468"/>
            <a:ext cx="610208" cy="6102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22" y="2467816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57" y="3245328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70" y="3243160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16" y="2461779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51" y="3239291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64" y="3237123"/>
            <a:ext cx="482220" cy="482220"/>
          </a:xfrm>
          <a:prstGeom prst="rect">
            <a:avLst/>
          </a:prstGeom>
          <a:effectLst>
            <a:outerShdw blurRad="12700" dist="254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AC4D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078" r="29786" b="-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600">
                <a:solidFill>
                  <a:schemeClr val="bg1"/>
                </a:solidFill>
              </a:rPr>
              <a:t>So keeping our site up protects </a:t>
            </a:r>
            <a:r>
              <a:rPr lang="en-US" sz="5600" i="1">
                <a:solidFill>
                  <a:schemeClr val="bg1"/>
                </a:solidFill>
              </a:rPr>
              <a:t>tens of millions</a:t>
            </a:r>
            <a:r>
              <a:rPr lang="en-US" sz="5600">
                <a:solidFill>
                  <a:schemeClr val="bg1"/>
                </a:solidFill>
              </a:rPr>
              <a:t> of dollars of revenue per year.</a:t>
            </a:r>
          </a:p>
        </p:txBody>
      </p:sp>
    </p:spTree>
    <p:extLst>
      <p:ext uri="{BB962C8B-B14F-4D97-AF65-F5344CB8AC3E}">
        <p14:creationId xmlns:p14="http://schemas.microsoft.com/office/powerpoint/2010/main" val="5983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5"/>
          <p:cNvSpPr txBox="1">
            <a:spLocks/>
          </p:cNvSpPr>
          <p:nvPr/>
        </p:nvSpPr>
        <p:spPr>
          <a:xfrm>
            <a:off x="2512894" y="4018704"/>
            <a:ext cx="7166212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Let’s take a closer look</a:t>
            </a:r>
            <a:r>
              <a:rPr lang="is-IS" sz="4000" dirty="0" smtClean="0">
                <a:solidFill>
                  <a:schemeClr val="bg1"/>
                </a:solidFill>
              </a:rPr>
              <a:t>…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88" y="1534280"/>
            <a:ext cx="2484424" cy="24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Prioritize Services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2055082"/>
            <a:ext cx="3234266" cy="3234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7333" y="5653742"/>
            <a:ext cx="296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Service </a:t>
            </a:r>
            <a:r>
              <a:rPr lang="en-US" sz="2800" dirty="0" err="1" smtClean="0">
                <a:solidFill>
                  <a:schemeClr val="bg1"/>
                </a:solidFill>
              </a:rPr>
              <a:t>Tiering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23667" y="2091450"/>
            <a:ext cx="2878666" cy="3161530"/>
            <a:chOff x="7323667" y="1964998"/>
            <a:chExt cx="2878666" cy="3161530"/>
          </a:xfrm>
        </p:grpSpPr>
        <p:sp>
          <p:nvSpPr>
            <p:cNvPr id="5" name="Rectangle 4"/>
            <p:cNvSpPr/>
            <p:nvPr/>
          </p:nvSpPr>
          <p:spPr>
            <a:xfrm>
              <a:off x="7323667" y="1964998"/>
              <a:ext cx="2878666" cy="31615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105" y="2201868"/>
              <a:ext cx="2687791" cy="268779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443133" y="5653742"/>
            <a:ext cx="463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Scorecards &amp; Reporting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1. Prioritize Services</a:t>
            </a:r>
            <a:br>
              <a:rPr lang="en-US" sz="2800" dirty="0" smtClean="0"/>
            </a:br>
            <a:r>
              <a:rPr lang="en-US" dirty="0" smtClean="0"/>
              <a:t>Service </a:t>
            </a:r>
            <a:r>
              <a:rPr lang="en-US" dirty="0" err="1" smtClean="0"/>
              <a:t>Tiering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8119" y="2887385"/>
            <a:ext cx="4975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Tier 1 – Essential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Tier 2 – Important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Tier 3 – Nice to have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2055082"/>
            <a:ext cx="3234266" cy="32342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431527" y="4935105"/>
            <a:ext cx="2433333" cy="1753513"/>
            <a:chOff x="8275807" y="862170"/>
            <a:chExt cx="2433333" cy="1753513"/>
          </a:xfrm>
        </p:grpSpPr>
        <p:sp>
          <p:nvSpPr>
            <p:cNvPr id="6" name="Folded Corner 5"/>
            <p:cNvSpPr/>
            <p:nvPr/>
          </p:nvSpPr>
          <p:spPr>
            <a:xfrm rot="20833966">
              <a:off x="8275807" y="86217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20458200">
              <a:off x="8396714" y="1116994"/>
              <a:ext cx="20128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T1: Bookings</a:t>
              </a:r>
            </a:p>
            <a:p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T2: Reviews</a:t>
              </a:r>
            </a:p>
            <a:p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T3: Urgency,</a:t>
              </a:r>
            </a:p>
            <a:p>
              <a:r>
                <a:rPr lang="en-US" sz="2000" dirty="0">
                  <a:latin typeface="Lucida Handwriting" charset="0"/>
                  <a:ea typeface="Lucida Handwriting" charset="0"/>
                  <a:cs typeface="Lucida Handwriting" charset="0"/>
                </a:rPr>
                <a:t> </a:t>
              </a:r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    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5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89667" y="2091450"/>
            <a:ext cx="2878666" cy="3161530"/>
            <a:chOff x="7323667" y="1964998"/>
            <a:chExt cx="2878666" cy="3161530"/>
          </a:xfrm>
        </p:grpSpPr>
        <p:sp>
          <p:nvSpPr>
            <p:cNvPr id="18" name="Rectangle 17"/>
            <p:cNvSpPr/>
            <p:nvPr/>
          </p:nvSpPr>
          <p:spPr>
            <a:xfrm>
              <a:off x="7323667" y="1964998"/>
              <a:ext cx="2878666" cy="31615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105" y="2201868"/>
              <a:ext cx="2687791" cy="26877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1. Prioritize </a:t>
            </a:r>
            <a:r>
              <a:rPr lang="en-US" sz="2800" dirty="0"/>
              <a:t>Services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Scorecards &amp; Reporting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8119" y="2887385"/>
            <a:ext cx="4975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Incidents 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Availability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Resilience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0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1. Prioritize </a:t>
            </a:r>
            <a:r>
              <a:rPr lang="en-US" sz="2800" dirty="0"/>
              <a:t>Services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Resilience Scorecard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456038" y="2083126"/>
            <a:ext cx="5279924" cy="3795712"/>
            <a:chOff x="3456037" y="1690688"/>
            <a:chExt cx="5279924" cy="37957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/>
            <p:cNvSpPr/>
            <p:nvPr/>
          </p:nvSpPr>
          <p:spPr>
            <a:xfrm>
              <a:off x="3456038" y="1690688"/>
              <a:ext cx="5279923" cy="6985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56037" y="2389238"/>
              <a:ext cx="5279924" cy="3097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5871" y="1839908"/>
              <a:ext cx="5270090" cy="40011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Lucida Sans" charset="0"/>
                  <a:ea typeface="Lucida Sans" charset="0"/>
                  <a:cs typeface="Lucida Sans" charset="0"/>
                </a:rPr>
                <a:t>Resilience Alerts</a:t>
              </a:r>
              <a:endParaRPr lang="en-US" sz="2000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7373" y="2783657"/>
              <a:ext cx="4085072" cy="2308324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Lucida Sans" charset="0"/>
                  <a:ea typeface="Lucida Sans" charset="0"/>
                  <a:cs typeface="Lucida Sans" charset="0"/>
                </a:rPr>
                <a:t>Your app failed a Chaos Monkey experiment. Chaos Monkey terminated an EC2 instance, causing </a:t>
              </a:r>
              <a:r>
                <a:rPr lang="en-US" dirty="0" smtClean="0">
                  <a:solidFill>
                    <a:schemeClr val="tx2"/>
                  </a:solidFill>
                  <a:latin typeface="Lucida Sans" charset="0"/>
                  <a:ea typeface="Lucida Sans" charset="0"/>
                  <a:cs typeface="Lucida Sans" charset="0"/>
                </a:rPr>
                <a:t>an outage</a:t>
              </a:r>
              <a:r>
                <a:rPr lang="en-US" dirty="0">
                  <a:solidFill>
                    <a:schemeClr val="tx2"/>
                  </a:solidFill>
                  <a:latin typeface="Lucida Sans" charset="0"/>
                  <a:ea typeface="Lucida Sans" charset="0"/>
                  <a:cs typeface="Lucida Sans" charset="0"/>
                </a:rPr>
                <a:t>.</a:t>
              </a:r>
            </a:p>
            <a:p>
              <a:endParaRPr lang="en-US" dirty="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endParaRPr>
            </a:p>
            <a:p>
              <a:r>
                <a:rPr lang="en-US" dirty="0">
                  <a:solidFill>
                    <a:schemeClr val="tx2"/>
                  </a:solidFill>
                  <a:latin typeface="Lucida Sans" charset="0"/>
                  <a:ea typeface="Lucida Sans" charset="0"/>
                  <a:cs typeface="Lucida Sans" charset="0"/>
                </a:rPr>
                <a:t>To resolve this, please use EC2 Auto Scaling Groups</a:t>
              </a:r>
              <a:r>
                <a:rPr lang="en-US" dirty="0" smtClean="0">
                  <a:solidFill>
                    <a:schemeClr val="tx2"/>
                  </a:solidFill>
                  <a:latin typeface="Lucida Sans" charset="0"/>
                  <a:ea typeface="Lucida Sans" charset="0"/>
                  <a:cs typeface="Lucida Sans" charset="0"/>
                </a:rPr>
                <a:t>.</a:t>
              </a:r>
            </a:p>
            <a:p>
              <a:endParaRPr lang="en-US" dirty="0">
                <a:solidFill>
                  <a:schemeClr val="tx2"/>
                </a:solidFill>
                <a:latin typeface="Lucida Sans" charset="0"/>
                <a:ea typeface="Lucida Sans" charset="0"/>
                <a:cs typeface="Lucida Sans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989" y="2851354"/>
              <a:ext cx="472868" cy="472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2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7" y="2379972"/>
            <a:ext cx="5066806" cy="5066806"/>
          </a:xfrm>
          <a:prstGeom prst="rect">
            <a:avLst/>
          </a:prstGeom>
        </p:spPr>
      </p:pic>
      <p:sp>
        <p:nvSpPr>
          <p:cNvPr id="30" name="Content Placeholder 25"/>
          <p:cNvSpPr txBox="1">
            <a:spLocks/>
          </p:cNvSpPr>
          <p:nvPr/>
        </p:nvSpPr>
        <p:spPr>
          <a:xfrm>
            <a:off x="1956179" y="2764022"/>
            <a:ext cx="8279642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Focus areas: identified.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What are the vulnerabilities?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Investigate Vulnerabilities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8267" y="5653742"/>
            <a:ext cx="4961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Resilience Maturity Model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(analytic)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3133" y="5653742"/>
            <a:ext cx="4639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Interactive Experiments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(empirical)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70" y="2147060"/>
            <a:ext cx="2995660" cy="29956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891627" y="2289434"/>
            <a:ext cx="4013922" cy="2907936"/>
            <a:chOff x="6502643" y="1908503"/>
            <a:chExt cx="4791890" cy="34715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1908503"/>
              <a:ext cx="3471544" cy="34715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933" y="2152905"/>
              <a:ext cx="3911600" cy="2362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3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2. Investigate Vulnerabilities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Resilience Maturity Model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02643" y="2520890"/>
            <a:ext cx="4851157" cy="2246769"/>
            <a:chOff x="6502643" y="2520890"/>
            <a:chExt cx="4851157" cy="2246769"/>
          </a:xfrm>
        </p:grpSpPr>
        <p:sp>
          <p:nvSpPr>
            <p:cNvPr id="14" name="TextBox 13"/>
            <p:cNvSpPr txBox="1"/>
            <p:nvPr/>
          </p:nvSpPr>
          <p:spPr>
            <a:xfrm>
              <a:off x="6837097" y="2520890"/>
              <a:ext cx="451670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Survive instance loss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Survive dependency loss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Survive AZ loss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Survive region loss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</a:rPr>
                <a:t>And so forth</a:t>
              </a:r>
              <a:r>
                <a:rPr lang="is-IS" sz="2800" dirty="0" smtClean="0">
                  <a:solidFill>
                    <a:schemeClr val="bg1"/>
                  </a:solidFill>
                </a:rPr>
                <a:t>…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2636281"/>
              <a:ext cx="334454" cy="3344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3049688"/>
              <a:ext cx="334454" cy="3344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3467499"/>
              <a:ext cx="334454" cy="3344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3883108"/>
              <a:ext cx="334454" cy="3344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4298717"/>
              <a:ext cx="334454" cy="3344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70" y="2147060"/>
            <a:ext cx="2995660" cy="29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2. Investigate Vulnerabilities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Interactive Experiments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22039" y="2289434"/>
            <a:ext cx="4013922" cy="2907936"/>
            <a:chOff x="6502643" y="1908503"/>
            <a:chExt cx="4791890" cy="34715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643" y="1908503"/>
              <a:ext cx="3471544" cy="347154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933" y="2152905"/>
              <a:ext cx="3911600" cy="236238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502643" y="3006526"/>
            <a:ext cx="427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Interactive attack tools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Discover vulnerabilities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232225">
            <a:off x="8365717" y="4399715"/>
            <a:ext cx="2433333" cy="1753513"/>
            <a:chOff x="8275807" y="862170"/>
            <a:chExt cx="2433333" cy="1753513"/>
          </a:xfrm>
        </p:grpSpPr>
        <p:sp>
          <p:nvSpPr>
            <p:cNvPr id="8" name="Folded Corner 7"/>
            <p:cNvSpPr/>
            <p:nvPr/>
          </p:nvSpPr>
          <p:spPr>
            <a:xfrm rot="20833966">
              <a:off x="8275807" y="86217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20458200">
              <a:off x="8396713" y="1424770"/>
              <a:ext cx="20128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Surprises await!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2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5"/>
          <p:cNvSpPr txBox="1">
            <a:spLocks/>
          </p:cNvSpPr>
          <p:nvPr/>
        </p:nvSpPr>
        <p:spPr>
          <a:xfrm>
            <a:off x="1355678" y="2764022"/>
            <a:ext cx="9480644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Now we understand some vulnerabilities.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How do we address them?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2263" y="4893818"/>
            <a:ext cx="11127474" cy="1964182"/>
            <a:chOff x="-329312" y="4537253"/>
            <a:chExt cx="14236378" cy="25129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9312" y="4537253"/>
              <a:ext cx="2512954" cy="25129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592" y="4537253"/>
              <a:ext cx="2512954" cy="25129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496" y="4537253"/>
              <a:ext cx="2512954" cy="2512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400" y="4537253"/>
              <a:ext cx="2512954" cy="25129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304" y="4537253"/>
              <a:ext cx="2512954" cy="25129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208" y="4537253"/>
              <a:ext cx="2512954" cy="25129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112" y="4537253"/>
              <a:ext cx="2512954" cy="2512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112170" y="0"/>
            <a:ext cx="3978166" cy="2176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240114" y="0"/>
            <a:ext cx="3951886" cy="2176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112170" y="2286000"/>
            <a:ext cx="3978166" cy="2176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237482" y="2286000"/>
            <a:ext cx="3954518" cy="2176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112170" y="4572000"/>
            <a:ext cx="807983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6951" y="6082222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/>
                </a:solidFill>
                <a:latin typeface="+mj-lt"/>
              </a:rPr>
              <a:t>OVERVIEW</a:t>
            </a:r>
            <a:endParaRPr lang="en-US" sz="48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49144" y="825801"/>
            <a:ext cx="333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Resilience Challenges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716021" y="822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Expedia’s Strategy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68715" y="3111035"/>
            <a:ext cx="313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Technical Approach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604436" y="545339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</a:rPr>
              <a:t>Q &amp; 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728841" y="311038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Results to Date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0517" b="10108"/>
          <a:stretch/>
        </p:blipFill>
        <p:spPr>
          <a:xfrm>
            <a:off x="-1" y="0"/>
            <a:ext cx="3922969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Apply Resilience Patterns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70099" y="4222716"/>
            <a:ext cx="1955802" cy="2387706"/>
            <a:chOff x="2070099" y="4222716"/>
            <a:chExt cx="1955802" cy="2387706"/>
          </a:xfrm>
        </p:grpSpPr>
        <p:grpSp>
          <p:nvGrpSpPr>
            <p:cNvPr id="23" name="Group 22"/>
            <p:cNvGrpSpPr/>
            <p:nvPr/>
          </p:nvGrpSpPr>
          <p:grpSpPr>
            <a:xfrm>
              <a:off x="2070099" y="4287910"/>
              <a:ext cx="1955802" cy="2322512"/>
              <a:chOff x="5113865" y="2859088"/>
              <a:chExt cx="1955802" cy="232251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Multi-Geo</a:t>
                </a:r>
                <a:endParaRPr lang="en-US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867" y="4222716"/>
              <a:ext cx="1535854" cy="153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24437" y="1672089"/>
            <a:ext cx="1955802" cy="2322512"/>
            <a:chOff x="5076937" y="1672089"/>
            <a:chExt cx="1955802" cy="2322512"/>
          </a:xfrm>
        </p:grpSpPr>
        <p:grpSp>
          <p:nvGrpSpPr>
            <p:cNvPr id="20" name="Group 19"/>
            <p:cNvGrpSpPr/>
            <p:nvPr/>
          </p:nvGrpSpPr>
          <p:grpSpPr>
            <a:xfrm>
              <a:off x="5076937" y="1672089"/>
              <a:ext cx="1955802" cy="2322512"/>
              <a:chOff x="5113865" y="2859088"/>
              <a:chExt cx="1955802" cy="232251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Rate Limiting</a:t>
                </a:r>
                <a:endParaRPr lang="en-US" dirty="0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985" y="1698964"/>
              <a:ext cx="1580316" cy="158031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070099" y="1670501"/>
            <a:ext cx="1955802" cy="2322512"/>
            <a:chOff x="2070099" y="1670501"/>
            <a:chExt cx="1955802" cy="2322512"/>
          </a:xfrm>
        </p:grpSpPr>
        <p:grpSp>
          <p:nvGrpSpPr>
            <p:cNvPr id="17" name="Group 16"/>
            <p:cNvGrpSpPr/>
            <p:nvPr/>
          </p:nvGrpSpPr>
          <p:grpSpPr>
            <a:xfrm>
              <a:off x="2070099" y="1670501"/>
              <a:ext cx="1955802" cy="2322512"/>
              <a:chOff x="5113865" y="2859088"/>
              <a:chExt cx="1955802" cy="232251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Auto-Scaling</a:t>
                </a:r>
                <a:endParaRPr lang="en-US" dirty="0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088" y="1855622"/>
              <a:ext cx="1263824" cy="126382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854124" y="3629577"/>
            <a:ext cx="2332225" cy="2980845"/>
            <a:chOff x="4806624" y="3629577"/>
            <a:chExt cx="2332225" cy="2980845"/>
          </a:xfrm>
        </p:grpSpPr>
        <p:grpSp>
          <p:nvGrpSpPr>
            <p:cNvPr id="26" name="Group 25"/>
            <p:cNvGrpSpPr/>
            <p:nvPr/>
          </p:nvGrpSpPr>
          <p:grpSpPr>
            <a:xfrm>
              <a:off x="5076937" y="4287910"/>
              <a:ext cx="1955802" cy="2322512"/>
              <a:chOff x="5113865" y="2859088"/>
              <a:chExt cx="1955802" cy="232251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Database Failover</a:t>
                </a: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806624" y="3629577"/>
              <a:ext cx="2332225" cy="1922512"/>
              <a:chOff x="9119216" y="1963688"/>
              <a:chExt cx="2332225" cy="1922512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1388" y="2991908"/>
                <a:ext cx="894292" cy="894292"/>
              </a:xfrm>
              <a:prstGeom prst="rect">
                <a:avLst/>
              </a:prstGeom>
              <a:effectLst/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57149" y="2991908"/>
                <a:ext cx="894292" cy="894292"/>
              </a:xfrm>
              <a:prstGeom prst="rect">
                <a:avLst/>
              </a:prstGeom>
            </p:spPr>
          </p:pic>
          <p:sp>
            <p:nvSpPr>
              <p:cNvPr id="34" name="Right Arrow 33"/>
              <p:cNvSpPr/>
              <p:nvPr/>
            </p:nvSpPr>
            <p:spPr>
              <a:xfrm>
                <a:off x="10185681" y="3324754"/>
                <a:ext cx="371468" cy="270653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9216" y="1963688"/>
                <a:ext cx="1238636" cy="123863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8107525" y="1670501"/>
            <a:ext cx="1955802" cy="2322512"/>
            <a:chOff x="8083775" y="1670501"/>
            <a:chExt cx="1955802" cy="2322512"/>
          </a:xfrm>
        </p:grpSpPr>
        <p:grpSp>
          <p:nvGrpSpPr>
            <p:cNvPr id="15" name="Group 14"/>
            <p:cNvGrpSpPr/>
            <p:nvPr/>
          </p:nvGrpSpPr>
          <p:grpSpPr>
            <a:xfrm>
              <a:off x="8083775" y="1670501"/>
              <a:ext cx="1955802" cy="2322512"/>
              <a:chOff x="5113865" y="2859088"/>
              <a:chExt cx="1955802" cy="232251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Circuit Breakers</a:t>
                </a:r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504338" y="1813250"/>
              <a:ext cx="1114676" cy="1348568"/>
              <a:chOff x="10674395" y="2671946"/>
              <a:chExt cx="739771" cy="894998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0674395" y="2749560"/>
                <a:ext cx="739771" cy="73977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964449" y="2671946"/>
                <a:ext cx="230912" cy="894998"/>
                <a:chOff x="8990470" y="4479830"/>
                <a:chExt cx="298051" cy="1155225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9059753" y="4479830"/>
                  <a:ext cx="69342" cy="235903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9059753" y="5399152"/>
                  <a:ext cx="69342" cy="235903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 rot="18900000">
                  <a:off x="9215369" y="4836447"/>
                  <a:ext cx="73152" cy="274320"/>
                </a:xfrm>
                <a:prstGeom prst="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990470" y="4711130"/>
                  <a:ext cx="192024" cy="192024"/>
                </a:xfrm>
                <a:prstGeom prst="ellipse">
                  <a:avLst/>
                </a:prstGeom>
                <a:noFill/>
                <a:ln w="635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8990470" y="5204906"/>
                  <a:ext cx="192024" cy="192024"/>
                </a:xfrm>
                <a:prstGeom prst="ellipse">
                  <a:avLst/>
                </a:prstGeom>
                <a:noFill/>
                <a:ln w="635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3" name="Group 52"/>
          <p:cNvGrpSpPr/>
          <p:nvPr/>
        </p:nvGrpSpPr>
        <p:grpSpPr>
          <a:xfrm>
            <a:off x="8115300" y="4287910"/>
            <a:ext cx="1955802" cy="2322512"/>
            <a:chOff x="8115300" y="4287910"/>
            <a:chExt cx="1955802" cy="2322512"/>
          </a:xfrm>
        </p:grpSpPr>
        <p:grpSp>
          <p:nvGrpSpPr>
            <p:cNvPr id="39" name="Group 38"/>
            <p:cNvGrpSpPr/>
            <p:nvPr/>
          </p:nvGrpSpPr>
          <p:grpSpPr>
            <a:xfrm>
              <a:off x="8115300" y="4287910"/>
              <a:ext cx="1955802" cy="2322512"/>
              <a:chOff x="5113865" y="2859088"/>
              <a:chExt cx="1955802" cy="2322512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113865" y="2859088"/>
                <a:ext cx="1955802" cy="16340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113865" y="4493154"/>
                <a:ext cx="1955802" cy="68844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Bulkheads</a:t>
                </a:r>
                <a:endParaRPr lang="en-US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531038" y="4548832"/>
              <a:ext cx="1087976" cy="1042390"/>
              <a:chOff x="8498759" y="4517906"/>
              <a:chExt cx="1152534" cy="1104242"/>
            </a:xfrm>
          </p:grpSpPr>
          <p:sp>
            <p:nvSpPr>
              <p:cNvPr id="8" name="Frame 7"/>
              <p:cNvSpPr/>
              <p:nvPr/>
            </p:nvSpPr>
            <p:spPr>
              <a:xfrm>
                <a:off x="8498759" y="4921601"/>
                <a:ext cx="438682" cy="700547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ame 49"/>
              <p:cNvSpPr/>
              <p:nvPr/>
            </p:nvSpPr>
            <p:spPr>
              <a:xfrm>
                <a:off x="8855822" y="4918445"/>
                <a:ext cx="438682" cy="703703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ame 50"/>
              <p:cNvSpPr/>
              <p:nvPr/>
            </p:nvSpPr>
            <p:spPr>
              <a:xfrm>
                <a:off x="9212611" y="4912028"/>
                <a:ext cx="438682" cy="710120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ame 51"/>
              <p:cNvSpPr/>
              <p:nvPr/>
            </p:nvSpPr>
            <p:spPr>
              <a:xfrm>
                <a:off x="8498759" y="4517906"/>
                <a:ext cx="1152533" cy="490164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57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9638" y="2286001"/>
            <a:ext cx="5156724" cy="3428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An open source circuit breaker implementation by Netflix:</a:t>
            </a:r>
          </a:p>
          <a:p>
            <a:pPr marL="0" indent="0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 smtClean="0">
              <a:solidFill>
                <a:schemeClr val="bg1"/>
              </a:solidFill>
              <a:ea typeface="Baskerville" charset="0"/>
              <a:cs typeface="Baskerville" charset="0"/>
            </a:endParaRPr>
          </a:p>
          <a:p>
            <a:pPr defTabSz="121917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Start closed</a:t>
            </a:r>
          </a:p>
          <a:p>
            <a:pPr defTabSz="121917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Trip (open) when downstream is unhealthy</a:t>
            </a:r>
          </a:p>
          <a:p>
            <a:pPr defTabSz="121917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Close when downstream is healthy again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9638" y="572430"/>
            <a:ext cx="515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edia Sans" charset="0"/>
                <a:ea typeface="Expedia Sans" charset="0"/>
                <a:cs typeface="Expedia Sans" charset="0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Defend your app with</a:t>
            </a:r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C000"/>
                </a:solidFill>
                <a:latin typeface="+mn-lt"/>
              </a:rPr>
              <a:t>Hystrix</a:t>
            </a:r>
            <a:endParaRPr lang="en-US" sz="48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46259" y="1809096"/>
            <a:ext cx="4195482" cy="3239808"/>
            <a:chOff x="620872" y="2660079"/>
            <a:chExt cx="4951792" cy="3823842"/>
          </a:xfrm>
        </p:grpSpPr>
        <p:sp>
          <p:nvSpPr>
            <p:cNvPr id="7" name="Rectangle 6"/>
            <p:cNvSpPr/>
            <p:nvPr/>
          </p:nvSpPr>
          <p:spPr>
            <a:xfrm>
              <a:off x="620872" y="2660079"/>
              <a:ext cx="4951792" cy="11263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1">
                      <a:lumMod val="75000"/>
                    </a:schemeClr>
                  </a:solidFill>
                </a:rPr>
                <a:t>UI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20872" y="4008819"/>
              <a:ext cx="4951792" cy="11263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API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0872" y="5357559"/>
              <a:ext cx="2360072" cy="11263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Database</a:t>
              </a:r>
              <a:endParaRPr lang="en-US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2592" y="5357559"/>
              <a:ext cx="2360072" cy="11263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External API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52818" y="3647172"/>
            <a:ext cx="586488" cy="709550"/>
            <a:chOff x="10674395" y="2671946"/>
            <a:chExt cx="739771" cy="894998"/>
          </a:xfrm>
        </p:grpSpPr>
        <p:sp>
          <p:nvSpPr>
            <p:cNvPr id="14" name="Oval 13"/>
            <p:cNvSpPr/>
            <p:nvPr/>
          </p:nvSpPr>
          <p:spPr>
            <a:xfrm>
              <a:off x="10674395" y="2749560"/>
              <a:ext cx="739771" cy="7397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0964449" y="2671946"/>
              <a:ext cx="230912" cy="894998"/>
              <a:chOff x="8990470" y="4479830"/>
              <a:chExt cx="298051" cy="115522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059753" y="4479830"/>
                <a:ext cx="69342" cy="235903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059753" y="5399152"/>
                <a:ext cx="69342" cy="235903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8900000">
                <a:off x="9215369" y="4836447"/>
                <a:ext cx="73152" cy="27432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990470" y="4711130"/>
                <a:ext cx="192024" cy="192024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990470" y="5204906"/>
                <a:ext cx="192024" cy="192024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9953676" y="3644018"/>
            <a:ext cx="586488" cy="709550"/>
            <a:chOff x="10674395" y="2671946"/>
            <a:chExt cx="739771" cy="894998"/>
          </a:xfrm>
        </p:grpSpPr>
        <p:sp>
          <p:nvSpPr>
            <p:cNvPr id="22" name="Oval 21"/>
            <p:cNvSpPr/>
            <p:nvPr/>
          </p:nvSpPr>
          <p:spPr>
            <a:xfrm>
              <a:off x="10674395" y="2749560"/>
              <a:ext cx="739771" cy="7397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964449" y="2671946"/>
              <a:ext cx="230912" cy="894998"/>
              <a:chOff x="8990470" y="4479830"/>
              <a:chExt cx="298051" cy="11552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059753" y="4479830"/>
                <a:ext cx="69342" cy="235903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9059753" y="5399152"/>
                <a:ext cx="69342" cy="235903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8900000">
                <a:off x="9215369" y="4836447"/>
                <a:ext cx="73152" cy="27432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990470" y="4711130"/>
                <a:ext cx="192024" cy="192024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990470" y="5204906"/>
                <a:ext cx="192024" cy="192024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95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9638" y="2286001"/>
            <a:ext cx="5156724" cy="3428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Isolate resources to avoid unintended interactions between apps</a:t>
            </a:r>
          </a:p>
          <a:p>
            <a:pPr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>
                <a:solidFill>
                  <a:schemeClr val="bg1"/>
                </a:solidFill>
                <a:ea typeface="Baskerville" charset="0"/>
                <a:cs typeface="Baskerville" charset="0"/>
              </a:rPr>
              <a:t>Avoid "tragedy of the commons"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9638" y="572430"/>
            <a:ext cx="515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edia Sans" charset="0"/>
                <a:ea typeface="Expedia Sans" charset="0"/>
                <a:cs typeface="Expedia Sans" charset="0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+mn-lt"/>
              </a:rPr>
              <a:t>Defend your app with</a:t>
            </a:r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800" dirty="0" smtClean="0">
                <a:solidFill>
                  <a:srgbClr val="FFC000"/>
                </a:solidFill>
                <a:latin typeface="+mn-lt"/>
              </a:rPr>
              <a:t>Bulkheads</a:t>
            </a:r>
            <a:endParaRPr lang="en-US" sz="48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187961" y="752831"/>
            <a:ext cx="1912074" cy="1831960"/>
            <a:chOff x="8187961" y="752831"/>
            <a:chExt cx="1912074" cy="1831960"/>
          </a:xfrm>
        </p:grpSpPr>
        <p:grpSp>
          <p:nvGrpSpPr>
            <p:cNvPr id="67" name="Group 66"/>
            <p:cNvGrpSpPr/>
            <p:nvPr/>
          </p:nvGrpSpPr>
          <p:grpSpPr>
            <a:xfrm>
              <a:off x="8187963" y="862149"/>
              <a:ext cx="1841962" cy="1707292"/>
              <a:chOff x="8187963" y="862149"/>
              <a:chExt cx="1841962" cy="170729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8187963" y="862149"/>
                <a:ext cx="1841962" cy="17072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6277" y="946947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9515" y="959681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2753" y="972415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0106" y="1400367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3344" y="1413101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6582" y="1425835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3935" y="1853787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7173" y="1866521"/>
                <a:ext cx="490307" cy="507213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411" y="1879255"/>
                <a:ext cx="490307" cy="507213"/>
              </a:xfrm>
              <a:prstGeom prst="rect">
                <a:avLst/>
              </a:prstGeom>
            </p:spPr>
          </p:pic>
        </p:grpSp>
        <p:sp>
          <p:nvSpPr>
            <p:cNvPr id="43" name="Frame 42"/>
            <p:cNvSpPr/>
            <p:nvPr/>
          </p:nvSpPr>
          <p:spPr>
            <a:xfrm>
              <a:off x="8187961" y="752831"/>
              <a:ext cx="1912074" cy="1831960"/>
            </a:xfrm>
            <a:prstGeom prst="frame">
              <a:avLst>
                <a:gd name="adj1" fmla="val 888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191" y="8364585"/>
            <a:ext cx="508970" cy="526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20" y="8818005"/>
            <a:ext cx="508970" cy="52652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187961" y="4183380"/>
            <a:ext cx="1912076" cy="1831960"/>
            <a:chOff x="9170317" y="4141462"/>
            <a:chExt cx="1912076" cy="1831960"/>
          </a:xfrm>
        </p:grpSpPr>
        <p:sp>
          <p:nvSpPr>
            <p:cNvPr id="36" name="Rectangle 35"/>
            <p:cNvSpPr/>
            <p:nvPr/>
          </p:nvSpPr>
          <p:spPr>
            <a:xfrm>
              <a:off x="9170317" y="4141462"/>
              <a:ext cx="1912074" cy="1831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9170317" y="4141462"/>
              <a:ext cx="1912076" cy="1831960"/>
              <a:chOff x="8498759" y="4517906"/>
              <a:chExt cx="1152534" cy="1104242"/>
            </a:xfrm>
          </p:grpSpPr>
          <p:sp>
            <p:nvSpPr>
              <p:cNvPr id="32" name="Frame 31"/>
              <p:cNvSpPr/>
              <p:nvPr/>
            </p:nvSpPr>
            <p:spPr>
              <a:xfrm>
                <a:off x="8498759" y="4921601"/>
                <a:ext cx="438682" cy="700547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ame 32"/>
              <p:cNvSpPr/>
              <p:nvPr/>
            </p:nvSpPr>
            <p:spPr>
              <a:xfrm>
                <a:off x="8855822" y="4918445"/>
                <a:ext cx="438682" cy="703703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ame 33"/>
              <p:cNvSpPr/>
              <p:nvPr/>
            </p:nvSpPr>
            <p:spPr>
              <a:xfrm>
                <a:off x="9212611" y="4912028"/>
                <a:ext cx="438682" cy="710120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ame 34"/>
              <p:cNvSpPr/>
              <p:nvPr/>
            </p:nvSpPr>
            <p:spPr>
              <a:xfrm>
                <a:off x="8498759" y="4517906"/>
                <a:ext cx="1152533" cy="490164"/>
              </a:xfrm>
              <a:prstGeom prst="frame">
                <a:avLst>
                  <a:gd name="adj1" fmla="val 2119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363" y="4283272"/>
              <a:ext cx="508970" cy="52652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0064" y="4296006"/>
              <a:ext cx="508970" cy="5265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202" y="4308740"/>
              <a:ext cx="508970" cy="5265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4872" y="4907712"/>
              <a:ext cx="508970" cy="5265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846" y="5361132"/>
              <a:ext cx="508970" cy="5265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7164" y="4911189"/>
              <a:ext cx="508970" cy="52652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993" y="5364609"/>
              <a:ext cx="508970" cy="52652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311" y="4914666"/>
              <a:ext cx="508970" cy="52652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7140" y="5368086"/>
              <a:ext cx="508970" cy="52652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 rot="232225">
            <a:off x="10023879" y="1136378"/>
            <a:ext cx="2433333" cy="1753513"/>
            <a:chOff x="8275807" y="862170"/>
            <a:chExt cx="2433333" cy="1753513"/>
          </a:xfr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9" name="Folded Corner 68"/>
            <p:cNvSpPr/>
            <p:nvPr/>
          </p:nvSpPr>
          <p:spPr>
            <a:xfrm rot="20833966">
              <a:off x="8275807" y="86217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 rot="20458200">
              <a:off x="8396713" y="1424772"/>
              <a:ext cx="20128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No bulkheads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 rot="232225">
            <a:off x="10099168" y="4746222"/>
            <a:ext cx="2433333" cy="1753513"/>
            <a:chOff x="8275807" y="862170"/>
            <a:chExt cx="2433333" cy="1753513"/>
          </a:xfr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2" name="Folded Corner 71"/>
            <p:cNvSpPr/>
            <p:nvPr/>
          </p:nvSpPr>
          <p:spPr>
            <a:xfrm rot="20833966">
              <a:off x="8275807" y="86217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 rot="20458200">
              <a:off x="8396713" y="1578660"/>
              <a:ext cx="2012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Bulkheads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6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0800000">
            <a:off x="8659090" y="484909"/>
            <a:ext cx="3352801" cy="637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 smtClean="0">
                <a:solidFill>
                  <a:schemeClr val="accent2">
                    <a:lumMod val="50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180110"/>
            <a:ext cx="3352801" cy="637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 smtClean="0">
                <a:solidFill>
                  <a:schemeClr val="accent2">
                    <a:lumMod val="50000"/>
                  </a:schemeClr>
                </a:solidFill>
                <a:latin typeface="Cooper Black" charset="0"/>
                <a:ea typeface="Cooper Black" charset="0"/>
                <a:cs typeface="Cooper Black" charset="0"/>
              </a:rPr>
              <a:t>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8909" y="2459504"/>
            <a:ext cx="8853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Lucida Bright" charset="0"/>
                <a:ea typeface="Lucida Bright" charset="0"/>
                <a:cs typeface="Lucida Bright" charset="0"/>
              </a:rPr>
              <a:t>On our side, it is not a production incident because no client started to use this new platform.</a:t>
            </a:r>
            <a:endParaRPr lang="en-US" sz="4000" dirty="0">
              <a:solidFill>
                <a:schemeClr val="bg1"/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2" y="1278814"/>
            <a:ext cx="3316936" cy="3316936"/>
          </a:xfrm>
          <a:prstGeom prst="rect">
            <a:avLst/>
          </a:prstGeom>
        </p:spPr>
      </p:pic>
      <p:sp>
        <p:nvSpPr>
          <p:cNvPr id="30" name="Content Placeholder 25"/>
          <p:cNvSpPr txBox="1">
            <a:spLocks/>
          </p:cNvSpPr>
          <p:nvPr/>
        </p:nvSpPr>
        <p:spPr>
          <a:xfrm>
            <a:off x="1355678" y="4595750"/>
            <a:ext cx="9480644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Now we need to test our defenses.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12307" b="38496"/>
          <a:stretch/>
        </p:blipFill>
        <p:spPr>
          <a:xfrm>
            <a:off x="0" y="4089113"/>
            <a:ext cx="12192000" cy="2768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293" y="5166625"/>
            <a:ext cx="8443414" cy="1325563"/>
          </a:xfrm>
        </p:spPr>
        <p:txBody>
          <a:bodyPr/>
          <a:lstStyle/>
          <a:p>
            <a:pPr algn="ctr"/>
            <a:r>
              <a:rPr lang="en-US" dirty="0" smtClean="0"/>
              <a:t>4. Experiments in Test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46215" y="191069"/>
            <a:ext cx="9661470" cy="5154262"/>
            <a:chOff x="1390650" y="645459"/>
            <a:chExt cx="9372600" cy="5000154"/>
          </a:xfrm>
        </p:grpSpPr>
        <p:sp>
          <p:nvSpPr>
            <p:cNvPr id="6" name="Oval 5"/>
            <p:cNvSpPr/>
            <p:nvPr/>
          </p:nvSpPr>
          <p:spPr>
            <a:xfrm>
              <a:off x="1390650" y="2568241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solidFill>
                    <a:schemeClr val="accent1">
                      <a:lumMod val="75000"/>
                    </a:schemeClr>
                  </a:solidFill>
                </a:rPr>
                <a:t>build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409950" y="1609152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deploy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to test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429250" y="2568241"/>
              <a:ext cx="1371600" cy="115459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resilience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tests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410200" y="645459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perf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tests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429250" y="4491023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security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scan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410450" y="2568241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deploy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to prod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391650" y="2568241"/>
              <a:ext cx="1371600" cy="115459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release</a:t>
              </a:r>
            </a:p>
            <a:p>
              <a:pPr algn="ctr"/>
              <a:r>
                <a:rPr lang="en-US" sz="2200" dirty="0" smtClean="0">
                  <a:solidFill>
                    <a:schemeClr val="accent1">
                      <a:lumMod val="75000"/>
                    </a:schemeClr>
                  </a:solidFill>
                </a:rPr>
                <a:t>to prod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 rot="19800000">
              <a:off x="2735934" y="2441893"/>
              <a:ext cx="738434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6" name="Right Arrow 15"/>
            <p:cNvSpPr/>
            <p:nvPr/>
          </p:nvSpPr>
          <p:spPr>
            <a:xfrm rot="19800000">
              <a:off x="4761786" y="1532378"/>
              <a:ext cx="738434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7" name="Right Arrow 16"/>
            <p:cNvSpPr/>
            <p:nvPr/>
          </p:nvSpPr>
          <p:spPr>
            <a:xfrm rot="18517622">
              <a:off x="6559187" y="4021974"/>
              <a:ext cx="1308565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904482" y="2956269"/>
              <a:ext cx="435864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9" name="Right Arrow 18"/>
            <p:cNvSpPr/>
            <p:nvPr/>
          </p:nvSpPr>
          <p:spPr>
            <a:xfrm rot="1800000">
              <a:off x="4761788" y="2507807"/>
              <a:ext cx="738434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0" name="Right Arrow 19"/>
            <p:cNvSpPr/>
            <p:nvPr/>
          </p:nvSpPr>
          <p:spPr>
            <a:xfrm rot="1593789">
              <a:off x="2576545" y="4011134"/>
              <a:ext cx="2965066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868918" y="2956269"/>
              <a:ext cx="435864" cy="385280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2" name="Right Arrow 21"/>
            <p:cNvSpPr/>
            <p:nvPr/>
          </p:nvSpPr>
          <p:spPr>
            <a:xfrm rot="2700000">
              <a:off x="6510775" y="2001412"/>
              <a:ext cx="1308438" cy="387706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13115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 rot="5900900">
            <a:off x="2034639" y="1965536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 rot="4399299">
            <a:off x="2058295" y="2530385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 rot="19639270">
            <a:off x="4833554" y="3226160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 rot="21036471">
            <a:off x="5844917" y="2690322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 rot="19745207">
            <a:off x="7608116" y="2153748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 rot="20567490">
            <a:off x="8140333" y="1931392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 rot="21290049">
            <a:off x="8704714" y="1809222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 rot="18719609">
            <a:off x="10361583" y="4333347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 rot="19819575">
            <a:off x="9936964" y="4716338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 rot="20671369">
            <a:off x="9363407" y="4863501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9555" y="-377966"/>
            <a:ext cx="2654284" cy="2749482"/>
            <a:chOff x="1489555" y="-377966"/>
            <a:chExt cx="2654284" cy="2749482"/>
          </a:xfrm>
        </p:grpSpPr>
        <p:sp>
          <p:nvSpPr>
            <p:cNvPr id="59" name="Oval 58"/>
            <p:cNvSpPr/>
            <p:nvPr/>
          </p:nvSpPr>
          <p:spPr>
            <a:xfrm>
              <a:off x="1886514" y="527091"/>
              <a:ext cx="1338146" cy="1338146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555" y="0"/>
              <a:ext cx="1613184" cy="1613184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 rot="2700000">
              <a:off x="2168934" y="396610"/>
              <a:ext cx="2749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C00000">
                      <a:alpha val="70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Generate</a:t>
              </a:r>
            </a:p>
            <a:p>
              <a:pPr algn="ctr"/>
              <a:r>
                <a:rPr lang="en-US" sz="3600" dirty="0" smtClean="0">
                  <a:solidFill>
                    <a:srgbClr val="C00000">
                      <a:alpha val="70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load</a:t>
              </a:r>
              <a:endParaRPr lang="en-US" sz="3600" dirty="0">
                <a:solidFill>
                  <a:srgbClr val="C00000">
                    <a:alpha val="70000"/>
                  </a:srgbClr>
                </a:solidFill>
                <a:latin typeface="Marker Felt Thin" charset="0"/>
                <a:ea typeface="Marker Felt Thin" charset="0"/>
                <a:cs typeface="Marker Felt Thin" charset="0"/>
              </a:endParaRPr>
            </a:p>
          </p:txBody>
        </p:sp>
      </p:grpSp>
      <p:sp>
        <p:nvSpPr>
          <p:cNvPr id="105" name="Rounded Rectangle 104"/>
          <p:cNvSpPr/>
          <p:nvPr/>
        </p:nvSpPr>
        <p:spPr>
          <a:xfrm rot="727333">
            <a:off x="9266261" y="1809220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 rot="1799455">
            <a:off x="9770557" y="2003486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2932115" y="-1130150"/>
            <a:ext cx="4019920" cy="8348548"/>
            <a:chOff x="-2932115" y="-1130150"/>
            <a:chExt cx="4019920" cy="8348548"/>
          </a:xfrm>
        </p:grpSpPr>
        <p:sp>
          <p:nvSpPr>
            <p:cNvPr id="90" name="Stored Data 89"/>
            <p:cNvSpPr/>
            <p:nvPr/>
          </p:nvSpPr>
          <p:spPr>
            <a:xfrm rot="5400000">
              <a:off x="-5299165" y="1236900"/>
              <a:ext cx="8348548" cy="3614448"/>
            </a:xfrm>
            <a:prstGeom prst="flowChartOnlineStorage">
              <a:avLst/>
            </a:prstGeom>
            <a:solidFill>
              <a:srgbClr val="A77E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Moon 97"/>
            <p:cNvSpPr/>
            <p:nvPr/>
          </p:nvSpPr>
          <p:spPr>
            <a:xfrm rot="9317436">
              <a:off x="528385" y="3971173"/>
              <a:ext cx="559420" cy="1063250"/>
            </a:xfrm>
            <a:prstGeom prst="mo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Stored Data 88"/>
          <p:cNvSpPr/>
          <p:nvPr/>
        </p:nvSpPr>
        <p:spPr>
          <a:xfrm rot="5400000">
            <a:off x="9432125" y="1117389"/>
            <a:ext cx="8348548" cy="3614448"/>
          </a:xfrm>
          <a:prstGeom prst="flowChartOnlineStorage">
            <a:avLst/>
          </a:prstGeom>
          <a:solidFill>
            <a:srgbClr val="A77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 rot="3012194">
            <a:off x="10202481" y="2423297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 rot="3935341">
            <a:off x="10519165" y="2856327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 rot="5037597">
            <a:off x="10692141" y="3398275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ounded Rectangle 109"/>
          <p:cNvSpPr/>
          <p:nvPr/>
        </p:nvSpPr>
        <p:spPr>
          <a:xfrm rot="6397528">
            <a:off x="10710195" y="3908957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13378" y="2056990"/>
            <a:ext cx="3531043" cy="3656601"/>
            <a:chOff x="1813378" y="2056990"/>
            <a:chExt cx="3531043" cy="3656601"/>
          </a:xfrm>
        </p:grpSpPr>
        <p:grpSp>
          <p:nvGrpSpPr>
            <p:cNvPr id="7" name="Group 6"/>
            <p:cNvGrpSpPr/>
            <p:nvPr/>
          </p:nvGrpSpPr>
          <p:grpSpPr>
            <a:xfrm>
              <a:off x="2616257" y="2056990"/>
              <a:ext cx="1878338" cy="2856308"/>
              <a:chOff x="10005837" y="239429"/>
              <a:chExt cx="2445816" cy="371924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5837" y="1512859"/>
                <a:ext cx="2445816" cy="2445816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4428" y="1411944"/>
                <a:ext cx="1611848" cy="161184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2472" y="239429"/>
                <a:ext cx="2005408" cy="2005408"/>
              </a:xfrm>
              <a:prstGeom prst="rect">
                <a:avLst/>
              </a:prstGeom>
            </p:spPr>
          </p:pic>
        </p:grpSp>
        <p:sp>
          <p:nvSpPr>
            <p:cNvPr id="92" name="TextBox 91"/>
            <p:cNvSpPr txBox="1"/>
            <p:nvPr/>
          </p:nvSpPr>
          <p:spPr>
            <a:xfrm>
              <a:off x="1813378" y="4513262"/>
              <a:ext cx="35310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C00000">
                      <a:alpha val="79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Establish</a:t>
              </a:r>
            </a:p>
            <a:p>
              <a:pPr algn="ctr"/>
              <a:r>
                <a:rPr lang="en-US" sz="3600" dirty="0" smtClean="0">
                  <a:solidFill>
                    <a:srgbClr val="C00000">
                      <a:alpha val="79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baseline</a:t>
              </a:r>
              <a:endParaRPr lang="en-US" sz="3600" dirty="0">
                <a:solidFill>
                  <a:srgbClr val="C00000">
                    <a:alpha val="79000"/>
                  </a:srgbClr>
                </a:solidFill>
                <a:latin typeface="Marker Felt Thin" charset="0"/>
                <a:ea typeface="Marker Felt Thin" charset="0"/>
                <a:cs typeface="Marker Felt Thin" charset="0"/>
              </a:endParaRPr>
            </a:p>
          </p:txBody>
        </p:sp>
      </p:grpSp>
      <p:sp>
        <p:nvSpPr>
          <p:cNvPr id="71" name="Rounded Rectangle 70"/>
          <p:cNvSpPr/>
          <p:nvPr/>
        </p:nvSpPr>
        <p:spPr>
          <a:xfrm rot="3302932">
            <a:off x="2233288" y="3009824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 rot="1991475">
            <a:off x="2596225" y="3397089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 rot="20342555">
            <a:off x="5317688" y="2929487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 rot="20519817">
            <a:off x="4283599" y="3539476"/>
            <a:ext cx="380443" cy="21094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622907" y="225079"/>
            <a:ext cx="2707647" cy="3135582"/>
            <a:chOff x="5622907" y="225079"/>
            <a:chExt cx="2707647" cy="3135582"/>
          </a:xfrm>
        </p:grpSpPr>
        <p:sp>
          <p:nvSpPr>
            <p:cNvPr id="61" name="Oval 60"/>
            <p:cNvSpPr/>
            <p:nvPr/>
          </p:nvSpPr>
          <p:spPr>
            <a:xfrm>
              <a:off x="6334588" y="2022515"/>
              <a:ext cx="1338146" cy="1338146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180" y="1202903"/>
              <a:ext cx="1877776" cy="1877776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5622907" y="225079"/>
              <a:ext cx="2707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C00000">
                      <a:alpha val="71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Attack</a:t>
              </a:r>
            </a:p>
            <a:p>
              <a:pPr algn="ctr"/>
              <a:r>
                <a:rPr lang="en-US" sz="3600" dirty="0" smtClean="0">
                  <a:solidFill>
                    <a:srgbClr val="C00000">
                      <a:alpha val="71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&amp; validate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29337" y="3618730"/>
            <a:ext cx="4686385" cy="2606135"/>
            <a:chOff x="5429337" y="3618730"/>
            <a:chExt cx="4686385" cy="260613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alphaModFix amt="62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246" y="3971965"/>
              <a:ext cx="2119476" cy="22529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1182" y="3618730"/>
              <a:ext cx="1749408" cy="1749408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429337" y="4741438"/>
              <a:ext cx="25987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C00000"/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Record</a:t>
              </a:r>
            </a:p>
            <a:p>
              <a:pPr algn="ctr"/>
              <a:r>
                <a:rPr lang="en-US" sz="3600" dirty="0" smtClean="0">
                  <a:solidFill>
                    <a:srgbClr val="C00000"/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test</a:t>
              </a:r>
              <a:r>
                <a:rPr lang="en-US" sz="3600" dirty="0">
                  <a:solidFill>
                    <a:srgbClr val="C00000"/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 </a:t>
              </a:r>
              <a:r>
                <a:rPr lang="en-US" sz="3600" dirty="0" smtClean="0">
                  <a:solidFill>
                    <a:srgbClr val="C00000"/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results</a:t>
              </a:r>
              <a:endParaRPr lang="en-US" sz="3600" dirty="0">
                <a:solidFill>
                  <a:srgbClr val="C00000"/>
                </a:solidFill>
                <a:latin typeface="Marker Felt Thin" charset="0"/>
                <a:ea typeface="Marker Felt Thin" charset="0"/>
                <a:cs typeface="Marker Felt Thin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23585" y="134276"/>
            <a:ext cx="2707647" cy="2222421"/>
            <a:chOff x="8480321" y="105114"/>
            <a:chExt cx="2707647" cy="2222421"/>
          </a:xfrm>
        </p:grpSpPr>
        <p:grpSp>
          <p:nvGrpSpPr>
            <p:cNvPr id="55" name="Group 54"/>
            <p:cNvGrpSpPr/>
            <p:nvPr/>
          </p:nvGrpSpPr>
          <p:grpSpPr>
            <a:xfrm>
              <a:off x="8981495" y="656989"/>
              <a:ext cx="1834786" cy="1670546"/>
              <a:chOff x="8981495" y="656989"/>
              <a:chExt cx="1834786" cy="167054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8981495" y="772401"/>
                <a:ext cx="1338146" cy="1338146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5735" y="656989"/>
                <a:ext cx="1670546" cy="1670546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8480321" y="105114"/>
              <a:ext cx="2707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C00000">
                      <a:alpha val="71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Retreat</a:t>
              </a:r>
            </a:p>
            <a:p>
              <a:pPr algn="ctr"/>
              <a:r>
                <a:rPr lang="en-US" sz="3600" dirty="0" smtClean="0">
                  <a:solidFill>
                    <a:srgbClr val="C00000">
                      <a:alpha val="71000"/>
                    </a:srgbClr>
                  </a:solidFill>
                  <a:latin typeface="Marker Felt Thin" charset="0"/>
                  <a:ea typeface="Marker Felt Thin" charset="0"/>
                  <a:cs typeface="Marker Felt Thin" charset="0"/>
                </a:rPr>
                <a:t>&amp; validate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594778" y="6144699"/>
            <a:ext cx="887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  <a:latin typeface="Marker Felt Thin" charset="0"/>
                <a:ea typeface="Marker Felt Thin" charset="0"/>
                <a:cs typeface="Marker Felt Thin" charset="0"/>
              </a:rPr>
              <a:t>Anatomy of a resilience test</a:t>
            </a:r>
            <a:endParaRPr lang="en-US" sz="4000" dirty="0">
              <a:solidFill>
                <a:schemeClr val="tx1">
                  <a:lumMod val="95000"/>
                  <a:lumOff val="5000"/>
                  <a:alpha val="70000"/>
                </a:schemeClr>
              </a:solidFill>
              <a:latin typeface="Marker Felt Thin" charset="0"/>
              <a:ea typeface="Marker Felt Thin" charset="0"/>
              <a:cs typeface="Marker Felt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2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2" grpId="0" animBg="1"/>
      <p:bldP spid="83" grpId="0" animBg="1"/>
      <p:bldP spid="84" grpId="0" animBg="1"/>
      <p:bldP spid="105" grpId="0" animBg="1"/>
      <p:bldP spid="105" grpId="1" animBg="1"/>
      <p:bldP spid="106" grpId="0" animBg="1"/>
      <p:bldP spid="107" grpId="0" animBg="1"/>
      <p:bldP spid="108" grpId="0" animBg="1"/>
      <p:bldP spid="109" grpId="0" animBg="1"/>
      <p:bldP spid="110" grpId="0" animBg="1"/>
      <p:bldP spid="71" grpId="0" animBg="1"/>
      <p:bldP spid="72" grpId="0" animBg="1"/>
      <p:bldP spid="52" grpId="0" animBg="1"/>
      <p:bldP spid="7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4. Experiments in Test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9300" y="1832212"/>
            <a:ext cx="8153400" cy="4336576"/>
            <a:chOff x="2019300" y="2286000"/>
            <a:chExt cx="8153400" cy="3429000"/>
          </a:xfrm>
        </p:grpSpPr>
        <p:sp>
          <p:nvSpPr>
            <p:cNvPr id="7" name="Rounded Rectangle 6"/>
            <p:cNvSpPr/>
            <p:nvPr/>
          </p:nvSpPr>
          <p:spPr>
            <a:xfrm>
              <a:off x="2019300" y="2286000"/>
              <a:ext cx="8153400" cy="3429000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8663" y="2924519"/>
              <a:ext cx="7248293" cy="211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$</a:t>
              </a:r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 python test3.py</a:t>
              </a:r>
              <a:endParaRPr lang="en-US" sz="2400" dirty="0">
                <a:solidFill>
                  <a:srgbClr val="00FF00"/>
                </a:solidFill>
                <a:latin typeface="Lucida Console" charset="0"/>
                <a:ea typeface="Lucida Console" charset="0"/>
                <a:cs typeface="Lucida Console" charset="0"/>
              </a:endParaRPr>
            </a:p>
            <a:p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Baseline city count is 8.</a:t>
              </a:r>
            </a:p>
            <a:p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Response </a:t>
              </a:r>
              <a:r>
                <a:rPr lang="en-US" sz="2400" dirty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during attack returned a city count of 1</a:t>
              </a:r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.</a:t>
              </a:r>
              <a:endParaRPr lang="en-US" sz="2400" dirty="0">
                <a:solidFill>
                  <a:srgbClr val="00FF00"/>
                </a:solidFill>
                <a:latin typeface="Lucida Console" charset="0"/>
                <a:ea typeface="Lucida Console" charset="0"/>
                <a:cs typeface="Lucida Console" charset="0"/>
              </a:endParaRPr>
            </a:p>
            <a:p>
              <a:r>
                <a:rPr lang="en-US" sz="2400" dirty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Response after attack returned a city count of 8</a:t>
              </a:r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.</a:t>
              </a:r>
            </a:p>
            <a:p>
              <a:r>
                <a:rPr lang="en-US" sz="2400" dirty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********* Test success. </a:t>
              </a:r>
              <a:r>
                <a:rPr lang="en-US" sz="2400" dirty="0" smtClean="0">
                  <a:solidFill>
                    <a:srgbClr val="00FF00"/>
                  </a:solidFill>
                  <a:latin typeface="Lucida Console" charset="0"/>
                  <a:ea typeface="Lucida Console" charset="0"/>
                  <a:cs typeface="Lucida Console" charset="0"/>
                </a:rPr>
                <a:t>*********</a:t>
              </a:r>
              <a:endParaRPr lang="en-US" sz="2400" dirty="0">
                <a:solidFill>
                  <a:srgbClr val="00FF00"/>
                </a:solidFill>
                <a:latin typeface="Lucida Console" charset="0"/>
                <a:ea typeface="Lucida Console" charset="0"/>
                <a:cs typeface="Lucida Console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20937299">
            <a:off x="9343337" y="2093089"/>
            <a:ext cx="2594297" cy="1753513"/>
            <a:chOff x="8122193" y="1236830"/>
            <a:chExt cx="2594297" cy="1753513"/>
          </a:xfrm>
        </p:grpSpPr>
        <p:sp>
          <p:nvSpPr>
            <p:cNvPr id="10" name="Folded Corner 9"/>
            <p:cNvSpPr/>
            <p:nvPr/>
          </p:nvSpPr>
          <p:spPr>
            <a:xfrm rot="20833966">
              <a:off x="8283157" y="123683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20458200">
              <a:off x="8122193" y="1935003"/>
              <a:ext cx="2012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← Fallback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1425018">
            <a:off x="9365284" y="4049458"/>
            <a:ext cx="2433333" cy="1753513"/>
            <a:chOff x="8168140" y="1141714"/>
            <a:chExt cx="2433333" cy="1753513"/>
          </a:xfrm>
        </p:grpSpPr>
        <p:sp>
          <p:nvSpPr>
            <p:cNvPr id="13" name="Folded Corner 12"/>
            <p:cNvSpPr/>
            <p:nvPr/>
          </p:nvSpPr>
          <p:spPr>
            <a:xfrm rot="20833966">
              <a:off x="8168140" y="1141714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806516">
              <a:off x="8326738" y="1726416"/>
              <a:ext cx="224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← Recovery</a:t>
              </a:r>
              <a:endParaRPr lang="en-US" dirty="0">
                <a:latin typeface="Lucida Console" charset="0"/>
                <a:ea typeface="Lucida Console" charset="0"/>
                <a:cs typeface="Lucida Console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28686" y="4755028"/>
            <a:ext cx="581228" cy="581228"/>
            <a:chOff x="1531036" y="-983564"/>
            <a:chExt cx="769264" cy="769264"/>
          </a:xfrm>
        </p:grpSpPr>
        <p:sp>
          <p:nvSpPr>
            <p:cNvPr id="16" name="Oval 15"/>
            <p:cNvSpPr/>
            <p:nvPr/>
          </p:nvSpPr>
          <p:spPr>
            <a:xfrm>
              <a:off x="1581912" y="-932688"/>
              <a:ext cx="667512" cy="6675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036" y="-983564"/>
              <a:ext cx="769264" cy="76926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 rot="1646262">
            <a:off x="-291805" y="2110991"/>
            <a:ext cx="2433333" cy="1753513"/>
            <a:chOff x="8283157" y="1236830"/>
            <a:chExt cx="2433333" cy="1753513"/>
          </a:xfrm>
        </p:grpSpPr>
        <p:sp>
          <p:nvSpPr>
            <p:cNvPr id="19" name="Folded Corner 18"/>
            <p:cNvSpPr/>
            <p:nvPr/>
          </p:nvSpPr>
          <p:spPr>
            <a:xfrm rot="20833966">
              <a:off x="8283157" y="1236830"/>
              <a:ext cx="2433333" cy="1753513"/>
            </a:xfrm>
            <a:prstGeom prst="foldedCorner">
              <a:avLst/>
            </a:prstGeom>
            <a:solidFill>
              <a:srgbClr val="F8F7A3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20458200">
              <a:off x="8560860" y="1897565"/>
              <a:ext cx="2012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Lucida Handwriting" charset="0"/>
                  <a:ea typeface="Lucida Handwriting" charset="0"/>
                  <a:cs typeface="Lucida Handwriting" charset="0"/>
                </a:rPr>
                <a:t>Baseline 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6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5"/>
          <p:cNvSpPr txBox="1">
            <a:spLocks/>
          </p:cNvSpPr>
          <p:nvPr/>
        </p:nvSpPr>
        <p:spPr>
          <a:xfrm>
            <a:off x="1355678" y="2764022"/>
            <a:ext cx="9480644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Pipeline tests are great.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But we do the real thing in prod.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22" y="4301233"/>
            <a:ext cx="2711356" cy="27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Production-Based Experiments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700784" y="5509367"/>
            <a:ext cx="345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Randomized Attacks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43133" y="5509367"/>
            <a:ext cx="463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Health Checks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19" y="2202005"/>
            <a:ext cx="2963962" cy="29639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6589" y="1970216"/>
            <a:ext cx="3504822" cy="3427540"/>
            <a:chOff x="1676589" y="1970216"/>
            <a:chExt cx="3504822" cy="3427540"/>
          </a:xfrm>
        </p:grpSpPr>
        <p:sp>
          <p:nvSpPr>
            <p:cNvPr id="3" name="Oval 2"/>
            <p:cNvSpPr/>
            <p:nvPr/>
          </p:nvSpPr>
          <p:spPr>
            <a:xfrm>
              <a:off x="1676589" y="1970216"/>
              <a:ext cx="3504822" cy="342754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652" y="1970216"/>
              <a:ext cx="3122696" cy="3142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2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4"/>
          <a:stretch/>
        </p:blipFill>
        <p:spPr>
          <a:xfrm>
            <a:off x="0" y="-29128"/>
            <a:ext cx="12192000" cy="688712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191000" y="5181600"/>
            <a:ext cx="8366410" cy="188625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Resilience Challenges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5. Production-Based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Randomized Attacks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137" y="2991488"/>
            <a:ext cx="4572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Netflix Simian Army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Self-service whitelist (autonomous teams)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6589" y="1970216"/>
            <a:ext cx="3504822" cy="3427540"/>
            <a:chOff x="1676589" y="1970216"/>
            <a:chExt cx="3504822" cy="3427540"/>
          </a:xfrm>
        </p:grpSpPr>
        <p:sp>
          <p:nvSpPr>
            <p:cNvPr id="13" name="Oval 12"/>
            <p:cNvSpPr/>
            <p:nvPr/>
          </p:nvSpPr>
          <p:spPr>
            <a:xfrm>
              <a:off x="1676589" y="1970216"/>
              <a:ext cx="3504822" cy="342754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652" y="1970216"/>
              <a:ext cx="3122696" cy="3142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9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5. Production-Based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Health Checks</a:t>
            </a:r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54" y="2202005"/>
            <a:ext cx="2963962" cy="2963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137" y="3206932"/>
            <a:ext cx="4975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Pre-, during and post-attack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Pluggable checks</a:t>
            </a:r>
          </a:p>
        </p:txBody>
      </p:sp>
    </p:spTree>
    <p:extLst>
      <p:ext uri="{BB962C8B-B14F-4D97-AF65-F5344CB8AC3E}">
        <p14:creationId xmlns:p14="http://schemas.microsoft.com/office/powerpoint/2010/main" val="8390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141163" y="1889466"/>
            <a:ext cx="3893072" cy="4005230"/>
            <a:chOff x="4141163" y="1889466"/>
            <a:chExt cx="3893072" cy="4005230"/>
          </a:xfrm>
        </p:grpSpPr>
        <p:sp>
          <p:nvSpPr>
            <p:cNvPr id="121" name="Rectangle 120"/>
            <p:cNvSpPr/>
            <p:nvPr/>
          </p:nvSpPr>
          <p:spPr>
            <a:xfrm>
              <a:off x="4438076" y="1946720"/>
              <a:ext cx="3315848" cy="32745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059255" y="4303764"/>
              <a:ext cx="2078908" cy="602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Service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4438076" y="5221224"/>
              <a:ext cx="3315848" cy="6734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Test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Lightning Bolt 28"/>
            <p:cNvSpPr/>
            <p:nvPr/>
          </p:nvSpPr>
          <p:spPr>
            <a:xfrm rot="20349814" flipH="1">
              <a:off x="5836266" y="3376979"/>
              <a:ext cx="502866" cy="74785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141163" y="1889466"/>
              <a:ext cx="3893072" cy="1790418"/>
              <a:chOff x="4143913" y="1633750"/>
              <a:chExt cx="3893072" cy="1790418"/>
            </a:xfrm>
          </p:grpSpPr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143913" y="2062588"/>
                <a:ext cx="1360195" cy="1360196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34201" y="2063282"/>
                <a:ext cx="1360195" cy="1360196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676789" y="2063973"/>
                <a:ext cx="1360195" cy="136019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620" y="1633750"/>
                <a:ext cx="1371600" cy="137160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669488" y="1611350"/>
            <a:ext cx="3331278" cy="4279116"/>
            <a:chOff x="502849" y="1615580"/>
            <a:chExt cx="3331278" cy="4279116"/>
          </a:xfrm>
        </p:grpSpPr>
        <p:sp>
          <p:nvSpPr>
            <p:cNvPr id="131" name="Rectangle 130"/>
            <p:cNvSpPr/>
            <p:nvPr/>
          </p:nvSpPr>
          <p:spPr>
            <a:xfrm>
              <a:off x="518279" y="5221224"/>
              <a:ext cx="3315848" cy="6734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Development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18279" y="1946719"/>
              <a:ext cx="3315848" cy="3274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43001" y="4302291"/>
              <a:ext cx="2078908" cy="602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Service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Lightning Bolt 25"/>
            <p:cNvSpPr/>
            <p:nvPr/>
          </p:nvSpPr>
          <p:spPr>
            <a:xfrm rot="20349814" flipH="1">
              <a:off x="1927153" y="3384640"/>
              <a:ext cx="502866" cy="74785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49" y="1615580"/>
              <a:ext cx="1122992" cy="1122992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002" y="2456355"/>
              <a:ext cx="1530402" cy="92427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193084" y="1842529"/>
            <a:ext cx="3320987" cy="4052167"/>
            <a:chOff x="8193084" y="1842529"/>
            <a:chExt cx="3320987" cy="4052167"/>
          </a:xfrm>
        </p:grpSpPr>
        <p:sp>
          <p:nvSpPr>
            <p:cNvPr id="122" name="Rectangle 121"/>
            <p:cNvSpPr/>
            <p:nvPr/>
          </p:nvSpPr>
          <p:spPr>
            <a:xfrm>
              <a:off x="8198223" y="1946719"/>
              <a:ext cx="3315848" cy="32745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824015" y="4302291"/>
              <a:ext cx="2078908" cy="602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Service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193084" y="5221224"/>
              <a:ext cx="3315848" cy="6734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Production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259" y="1842529"/>
              <a:ext cx="1713498" cy="1724274"/>
            </a:xfrm>
            <a:prstGeom prst="rect">
              <a:avLst/>
            </a:prstGeom>
          </p:spPr>
        </p:pic>
        <p:sp>
          <p:nvSpPr>
            <p:cNvPr id="30" name="Lightning Bolt 29"/>
            <p:cNvSpPr/>
            <p:nvPr/>
          </p:nvSpPr>
          <p:spPr>
            <a:xfrm rot="20349814" flipH="1">
              <a:off x="9602332" y="3390270"/>
              <a:ext cx="502866" cy="74785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9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670810"/>
            <a:ext cx="12192000" cy="151638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020" y="2930842"/>
            <a:ext cx="8823960" cy="99631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Results to 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01866" y="6572518"/>
            <a:ext cx="1479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Photo: </a:t>
            </a:r>
            <a:r>
              <a:rPr lang="en-US" sz="1200" i="1" dirty="0" err="1" smtClean="0">
                <a:solidFill>
                  <a:schemeClr val="bg1"/>
                </a:solidFill>
              </a:rPr>
              <a:t>Mycatkins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5"/>
          <p:cNvSpPr txBox="1">
            <a:spLocks/>
          </p:cNvSpPr>
          <p:nvPr/>
        </p:nvSpPr>
        <p:spPr>
          <a:xfrm>
            <a:off x="905301" y="2764022"/>
            <a:ext cx="10381398" cy="1329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We've had a good start over the past year.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05832" y="-46703"/>
            <a:ext cx="6096000" cy="1761200"/>
            <a:chOff x="6105832" y="-46703"/>
            <a:chExt cx="6096000" cy="1761200"/>
          </a:xfrm>
        </p:grpSpPr>
        <p:sp>
          <p:nvSpPr>
            <p:cNvPr id="25" name="Rectangle 24"/>
            <p:cNvSpPr/>
            <p:nvPr/>
          </p:nvSpPr>
          <p:spPr>
            <a:xfrm>
              <a:off x="6105832" y="-2"/>
              <a:ext cx="6096000" cy="17144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84"/>
            <a:stretch/>
          </p:blipFill>
          <p:spPr>
            <a:xfrm>
              <a:off x="6158698" y="378544"/>
              <a:ext cx="1642914" cy="133595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2" b="12622"/>
            <a:stretch/>
          </p:blipFill>
          <p:spPr>
            <a:xfrm>
              <a:off x="10294689" y="-46703"/>
              <a:ext cx="1907143" cy="17612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78" b="12597"/>
            <a:stretch/>
          </p:blipFill>
          <p:spPr>
            <a:xfrm>
              <a:off x="7658702" y="0"/>
              <a:ext cx="2980428" cy="17144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629400" y="296344"/>
              <a:ext cx="5029200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Chaos Monkey running daily</a:t>
              </a:r>
            </a:p>
            <a:p>
              <a:r>
                <a:rPr lang="en-US" sz="3200" dirty="0" smtClean="0">
                  <a:solidFill>
                    <a:schemeClr val="bg1"/>
                  </a:solidFill>
                </a:rPr>
                <a:t>in production since May 15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16200000">
            <a:off x="-3012359" y="3007442"/>
            <a:ext cx="6858000" cy="843116"/>
            <a:chOff x="0" y="0"/>
            <a:chExt cx="6098458" cy="10668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6096000" cy="1066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290" y="85554"/>
              <a:ext cx="6086168" cy="8956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Results to Date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5" y="950047"/>
            <a:ext cx="3642350" cy="36423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05832" y="1714497"/>
            <a:ext cx="6096000" cy="1714504"/>
            <a:chOff x="6105832" y="1714497"/>
            <a:chExt cx="6096000" cy="1714504"/>
          </a:xfrm>
        </p:grpSpPr>
        <p:sp>
          <p:nvSpPr>
            <p:cNvPr id="7" name="Rectangle 6"/>
            <p:cNvSpPr/>
            <p:nvPr/>
          </p:nvSpPr>
          <p:spPr>
            <a:xfrm>
              <a:off x="6105832" y="1714500"/>
              <a:ext cx="6096000" cy="1714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38650" y="2010841"/>
              <a:ext cx="4876800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Added resilience tests to four Tier 1 service pipelines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1" t="16088" r="1" b="14276"/>
            <a:stretch/>
          </p:blipFill>
          <p:spPr>
            <a:xfrm>
              <a:off x="6105832" y="1714497"/>
              <a:ext cx="1812262" cy="171450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05832" y="3429001"/>
            <a:ext cx="6096000" cy="1714499"/>
            <a:chOff x="6105832" y="3429001"/>
            <a:chExt cx="6096000" cy="1714499"/>
          </a:xfrm>
        </p:grpSpPr>
        <p:sp>
          <p:nvSpPr>
            <p:cNvPr id="19" name="Rectangle 18"/>
            <p:cNvSpPr/>
            <p:nvPr/>
          </p:nvSpPr>
          <p:spPr>
            <a:xfrm>
              <a:off x="6105832" y="3429001"/>
              <a:ext cx="6096000" cy="17144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grayscl/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753" y="3429003"/>
              <a:ext cx="1714494" cy="171449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29400" y="3747641"/>
              <a:ext cx="502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Increased organizational awareness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05832" y="5143498"/>
            <a:ext cx="6096000" cy="1714502"/>
            <a:chOff x="6105832" y="5143498"/>
            <a:chExt cx="6096000" cy="1714502"/>
          </a:xfrm>
        </p:grpSpPr>
        <p:sp>
          <p:nvSpPr>
            <p:cNvPr id="20" name="Rectangle 19"/>
            <p:cNvSpPr/>
            <p:nvPr/>
          </p:nvSpPr>
          <p:spPr>
            <a:xfrm>
              <a:off x="6105832" y="5143501"/>
              <a:ext cx="6096000" cy="1714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54" r="21371"/>
            <a:stretch/>
          </p:blipFill>
          <p:spPr>
            <a:xfrm>
              <a:off x="10634214" y="5143498"/>
              <a:ext cx="1557786" cy="156210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629400" y="5462141"/>
              <a:ext cx="502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chemeClr val="bg1"/>
                  </a:solidFill>
                </a:rPr>
                <a:t>Established resilience </a:t>
              </a:r>
              <a:r>
                <a:rPr lang="en-US" sz="3200" dirty="0" smtClean="0">
                  <a:solidFill>
                    <a:schemeClr val="bg1"/>
                  </a:solidFill>
                </a:rPr>
                <a:t>community </a:t>
              </a:r>
              <a:r>
                <a:rPr lang="en-US" sz="3200" smtClean="0">
                  <a:solidFill>
                    <a:schemeClr val="bg1"/>
                  </a:solidFill>
                </a:rPr>
                <a:t>of practice</a:t>
              </a:r>
              <a:endParaRPr lang="en-US" sz="32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933700"/>
            <a:ext cx="4064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0" y="2"/>
            <a:ext cx="6096000" cy="6857998"/>
            <a:chOff x="6096000" y="2"/>
            <a:chExt cx="6096000" cy="6844178"/>
          </a:xfrm>
        </p:grpSpPr>
        <p:sp>
          <p:nvSpPr>
            <p:cNvPr id="7" name="Rectangle 6"/>
            <p:cNvSpPr/>
            <p:nvPr/>
          </p:nvSpPr>
          <p:spPr>
            <a:xfrm>
              <a:off x="6096000" y="2"/>
              <a:ext cx="6096000" cy="68441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34316" y="2147394"/>
              <a:ext cx="5029200" cy="2549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Dev team engagement has been a struggle: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solidFill>
                    <a:schemeClr val="bg1"/>
                  </a:solidFill>
                </a:rPr>
                <a:t>Limited team capacity</a:t>
              </a:r>
              <a:endParaRPr lang="en-US" sz="3200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solidFill>
                    <a:schemeClr val="bg1"/>
                  </a:solidFill>
                </a:rPr>
                <a:t>Product &gt; resilience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 rot="16200000">
            <a:off x="-3012359" y="3007442"/>
            <a:ext cx="6858000" cy="843116"/>
            <a:chOff x="0" y="0"/>
            <a:chExt cx="6098458" cy="10668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6096000" cy="1066800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290" y="85554"/>
              <a:ext cx="6086168" cy="8956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Results to Date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45925" y="2264734"/>
            <a:ext cx="3642350" cy="36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for 2018: Automation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519648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Reduce the cost of resilience engineering through automation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434581" y="1988662"/>
            <a:ext cx="3315848" cy="2886862"/>
            <a:chOff x="4434581" y="2203754"/>
            <a:chExt cx="3315848" cy="2886862"/>
          </a:xfrm>
        </p:grpSpPr>
        <p:sp>
          <p:nvSpPr>
            <p:cNvPr id="18" name="Rectangle 17"/>
            <p:cNvSpPr/>
            <p:nvPr/>
          </p:nvSpPr>
          <p:spPr>
            <a:xfrm>
              <a:off x="4434581" y="2203754"/>
              <a:ext cx="3315848" cy="21225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34581" y="4326340"/>
              <a:ext cx="3315848" cy="7642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Test by discovery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391" y="2508465"/>
              <a:ext cx="1318228" cy="131822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115300" y="1985569"/>
            <a:ext cx="3320987" cy="2886863"/>
            <a:chOff x="8189589" y="2203753"/>
            <a:chExt cx="3320987" cy="2886863"/>
          </a:xfrm>
        </p:grpSpPr>
        <p:sp>
          <p:nvSpPr>
            <p:cNvPr id="12" name="Rectangle 11"/>
            <p:cNvSpPr/>
            <p:nvPr/>
          </p:nvSpPr>
          <p:spPr>
            <a:xfrm>
              <a:off x="8194728" y="2203753"/>
              <a:ext cx="3315848" cy="21225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89589" y="4326340"/>
              <a:ext cx="3315848" cy="7642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Visibility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883" y="2454871"/>
              <a:ext cx="1617260" cy="161726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22752" y="1985570"/>
            <a:ext cx="3315848" cy="2886862"/>
            <a:chOff x="681423" y="1985569"/>
            <a:chExt cx="3315848" cy="2886862"/>
          </a:xfrm>
        </p:grpSpPr>
        <p:sp>
          <p:nvSpPr>
            <p:cNvPr id="28" name="Rectangle 27"/>
            <p:cNvSpPr/>
            <p:nvPr/>
          </p:nvSpPr>
          <p:spPr>
            <a:xfrm>
              <a:off x="681423" y="4111248"/>
              <a:ext cx="3315848" cy="76118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Proxy-based resilience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1423" y="1985569"/>
              <a:ext cx="3315848" cy="2125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44" y="2299312"/>
              <a:ext cx="1391068" cy="13910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763" y="2299312"/>
              <a:ext cx="1397320" cy="1397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3" y="0"/>
            <a:ext cx="62499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3398" y="-1"/>
            <a:ext cx="5968603" cy="2344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Resilience </a:t>
            </a:r>
            <a:r>
              <a:rPr lang="en-US" sz="4000" dirty="0" smtClean="0">
                <a:solidFill>
                  <a:schemeClr val="bg1"/>
                </a:solidFill>
              </a:rPr>
              <a:t>has a cost!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3398" y="2342581"/>
            <a:ext cx="3073000" cy="22647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Teams have multiple competing prioritizes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3397" y="4595998"/>
            <a:ext cx="3073001" cy="226200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There are major misconceptions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9296398" y="2342581"/>
            <a:ext cx="2895602" cy="23056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Reduce friction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9296399" y="4595997"/>
            <a:ext cx="2895602" cy="2262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Prepare for early effort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3033947" y="3007441"/>
            <a:ext cx="6858001" cy="84311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089649" y="3141447"/>
            <a:ext cx="51046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What did we learn?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6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88" b="13842"/>
          <a:stretch/>
        </p:blipFill>
        <p:spPr>
          <a:xfrm>
            <a:off x="20" y="-25399"/>
            <a:ext cx="1219198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4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Resilience 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not always treated like a </a:t>
            </a:r>
            <a:r>
              <a:rPr lang="en-US" sz="74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first-class citizen.</a:t>
            </a:r>
            <a:endParaRPr lang="en-US" sz="7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6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3396" y="2336916"/>
            <a:ext cx="3073000" cy="22647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Add complexity incrementally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3397" y="4595998"/>
            <a:ext cx="3073001" cy="2262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Try multiple technical approaches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96398" y="2343557"/>
            <a:ext cx="2895602" cy="23056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Make adoption easy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96399" y="4595997"/>
            <a:ext cx="2895602" cy="22620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Drive for experiments in production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506" y="0"/>
            <a:ext cx="6249902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-3033947" y="3007441"/>
            <a:ext cx="6858001" cy="84311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2089649" y="3141447"/>
            <a:ext cx="51046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What did work well?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6398" y="-2"/>
            <a:ext cx="2895602" cy="23425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Represent metrics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3396" y="-6643"/>
            <a:ext cx="3073000" cy="235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Start with low-hanging fruit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0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41620"/>
            <a:ext cx="12192000" cy="151638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84020" y="5601652"/>
            <a:ext cx="8823960" cy="99631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Questions &amp; Answers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413" r="21894" b="-2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655320" y="2631125"/>
            <a:ext cx="4983480" cy="239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dirty="0">
                <a:latin typeface="+mj-lt"/>
                <a:ea typeface="+mj-ea"/>
                <a:cs typeface="+mj-cs"/>
              </a:rPr>
              <a:t>In Expedia we have a </a:t>
            </a:r>
            <a:r>
              <a:rPr lang="en-US" sz="5600" dirty="0" smtClean="0">
                <a:latin typeface="+mj-lt"/>
                <a:ea typeface="+mj-ea"/>
                <a:cs typeface="+mj-cs"/>
              </a:rPr>
              <a:t>test-and-learn </a:t>
            </a:r>
            <a:r>
              <a:rPr lang="en-US" sz="5600" dirty="0">
                <a:latin typeface="+mj-lt"/>
                <a:ea typeface="+mj-ea"/>
                <a:cs typeface="+mj-cs"/>
              </a:rPr>
              <a:t>culture. </a:t>
            </a:r>
          </a:p>
        </p:txBody>
      </p:sp>
    </p:spTree>
    <p:extLst>
      <p:ext uri="{BB962C8B-B14F-4D97-AF65-F5344CB8AC3E}">
        <p14:creationId xmlns:p14="http://schemas.microsoft.com/office/powerpoint/2010/main" val="513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513" b="169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641021" y="24300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32731" y="52761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903740" y="2277613"/>
            <a:ext cx="4288260" cy="327805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+mj-lt"/>
                <a:ea typeface="+mj-ea"/>
                <a:cs typeface="+mj-cs"/>
              </a:rPr>
              <a:t>Innovation at Expedia is about constantly iterating its products and features</a:t>
            </a:r>
            <a:r>
              <a:rPr lang="en-US" sz="1900" b="1" dirty="0">
                <a:latin typeface="+mj-lt"/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84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21495</TotalTime>
  <Words>1436</Words>
  <Application>Microsoft Macintosh PowerPoint</Application>
  <PresentationFormat>Widescreen</PresentationFormat>
  <Paragraphs>392</Paragraphs>
  <Slides>71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Baskerville</vt:lpstr>
      <vt:lpstr>Calibri</vt:lpstr>
      <vt:lpstr>Calibri Light</vt:lpstr>
      <vt:lpstr>Cooper Black</vt:lpstr>
      <vt:lpstr>Expedia Sans</vt:lpstr>
      <vt:lpstr>Lucida Bright</vt:lpstr>
      <vt:lpstr>Lucida Console</vt:lpstr>
      <vt:lpstr>Lucida Handwriting</vt:lpstr>
      <vt:lpstr>Lucida Sans</vt:lpstr>
      <vt:lpstr>Mangal</vt:lpstr>
      <vt:lpstr>Marker Felt Thin</vt:lpstr>
      <vt:lpstr>Arial</vt:lpstr>
      <vt:lpstr>Office Theme</vt:lpstr>
      <vt:lpstr>PowerPoint Presentation</vt:lpstr>
      <vt:lpstr>In 2016, Expedia was the 11th-largest Internet company by revenue at $8.77B.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Approach</vt:lpstr>
      <vt:lpstr>PowerPoint Presentation</vt:lpstr>
      <vt:lpstr>PowerPoint Presentation</vt:lpstr>
      <vt:lpstr>Resilience Engineering Lifecycle</vt:lpstr>
      <vt:lpstr>Resilience Engineering Lifecycle</vt:lpstr>
      <vt:lpstr>Resilience Engineering Lifecycle</vt:lpstr>
      <vt:lpstr>Resilience Engineering Lifecycle</vt:lpstr>
      <vt:lpstr>Resilience Engineering Lifecycle</vt:lpstr>
      <vt:lpstr>Resilience Engineering Lifecycle</vt:lpstr>
      <vt:lpstr>PowerPoint Presentation</vt:lpstr>
      <vt:lpstr>1. Prioritize Services</vt:lpstr>
      <vt:lpstr>1. Prioritize Services Service Tiering</vt:lpstr>
      <vt:lpstr>1. Prioritize Services Scorecards &amp; Reporting</vt:lpstr>
      <vt:lpstr>1. Prioritize Services Resilience Scorecard</vt:lpstr>
      <vt:lpstr>PowerPoint Presentation</vt:lpstr>
      <vt:lpstr>2. Investigate Vulnerabilities</vt:lpstr>
      <vt:lpstr>2. Investigate Vulnerabilities Resilience Maturity Model</vt:lpstr>
      <vt:lpstr>2. Investigate Vulnerabilities Interactive Experiments</vt:lpstr>
      <vt:lpstr>PowerPoint Presentation</vt:lpstr>
      <vt:lpstr>3. Apply Resilience Patterns</vt:lpstr>
      <vt:lpstr>PowerPoint Presentation</vt:lpstr>
      <vt:lpstr>PowerPoint Presentation</vt:lpstr>
      <vt:lpstr>PowerPoint Presentation</vt:lpstr>
      <vt:lpstr>PowerPoint Presentation</vt:lpstr>
      <vt:lpstr>4. Experiments in Test</vt:lpstr>
      <vt:lpstr>PowerPoint Presentation</vt:lpstr>
      <vt:lpstr>PowerPoint Presentation</vt:lpstr>
      <vt:lpstr>PowerPoint Presentation</vt:lpstr>
      <vt:lpstr>5. Production-Based Experiments</vt:lpstr>
      <vt:lpstr>5. Production-Based Experiments Randomized Attacks</vt:lpstr>
      <vt:lpstr>5. Production-Based Experiments Health Checks</vt:lpstr>
      <vt:lpstr>Recap</vt:lpstr>
      <vt:lpstr>Results to Date</vt:lpstr>
      <vt:lpstr>PowerPoint Presentation</vt:lpstr>
      <vt:lpstr>PowerPoint Presentation</vt:lpstr>
      <vt:lpstr>PowerPoint Presentation</vt:lpstr>
      <vt:lpstr>PowerPoint Presentation</vt:lpstr>
      <vt:lpstr>Pivot for 2018: Automation</vt:lpstr>
      <vt:lpstr>PowerPoint Presentation</vt:lpstr>
      <vt:lpstr>PowerPoint Presentation</vt:lpstr>
      <vt:lpstr>Questions &amp; Answers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Expedia’s Journey Toward Site Resiliency</dc:title>
  <dc:creator>Willie Wheeler</dc:creator>
  <cp:lastModifiedBy>ssamiei@expedia.com</cp:lastModifiedBy>
  <cp:revision>555</cp:revision>
  <dcterms:created xsi:type="dcterms:W3CDTF">2017-10-19T03:13:07Z</dcterms:created>
  <dcterms:modified xsi:type="dcterms:W3CDTF">2017-11-15T19:31:34Z</dcterms:modified>
</cp:coreProperties>
</file>